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9" r:id="rId2"/>
    <p:sldId id="260" r:id="rId3"/>
    <p:sldId id="261" r:id="rId4"/>
    <p:sldId id="420" r:id="rId5"/>
    <p:sldId id="262" r:id="rId6"/>
    <p:sldId id="263" r:id="rId7"/>
    <p:sldId id="264" r:id="rId8"/>
    <p:sldId id="325" r:id="rId9"/>
    <p:sldId id="372" r:id="rId10"/>
    <p:sldId id="373" r:id="rId11"/>
    <p:sldId id="256" r:id="rId12"/>
    <p:sldId id="355" r:id="rId13"/>
    <p:sldId id="356" r:id="rId14"/>
    <p:sldId id="357" r:id="rId15"/>
    <p:sldId id="358" r:id="rId16"/>
    <p:sldId id="359" r:id="rId17"/>
    <p:sldId id="360" r:id="rId18"/>
    <p:sldId id="361" r:id="rId19"/>
    <p:sldId id="362" r:id="rId20"/>
    <p:sldId id="363" r:id="rId21"/>
    <p:sldId id="364" r:id="rId22"/>
    <p:sldId id="365" r:id="rId23"/>
    <p:sldId id="366" r:id="rId24"/>
    <p:sldId id="407" r:id="rId25"/>
    <p:sldId id="409" r:id="rId26"/>
    <p:sldId id="408" r:id="rId27"/>
    <p:sldId id="270" r:id="rId28"/>
    <p:sldId id="274" r:id="rId29"/>
    <p:sldId id="271" r:id="rId30"/>
    <p:sldId id="276" r:id="rId31"/>
    <p:sldId id="258" r:id="rId32"/>
    <p:sldId id="272" r:id="rId33"/>
    <p:sldId id="257" r:id="rId34"/>
    <p:sldId id="273" r:id="rId35"/>
    <p:sldId id="326" r:id="rId36"/>
    <p:sldId id="348" r:id="rId37"/>
    <p:sldId id="327" r:id="rId38"/>
    <p:sldId id="328" r:id="rId39"/>
    <p:sldId id="331" r:id="rId40"/>
    <p:sldId id="332" r:id="rId41"/>
    <p:sldId id="333" r:id="rId42"/>
    <p:sldId id="299" r:id="rId43"/>
    <p:sldId id="300" r:id="rId44"/>
    <p:sldId id="293" r:id="rId45"/>
    <p:sldId id="311" r:id="rId46"/>
    <p:sldId id="313" r:id="rId47"/>
    <p:sldId id="290" r:id="rId48"/>
    <p:sldId id="351" r:id="rId49"/>
    <p:sldId id="369" r:id="rId50"/>
    <p:sldId id="415" r:id="rId51"/>
    <p:sldId id="416" r:id="rId52"/>
    <p:sldId id="417" r:id="rId53"/>
    <p:sldId id="418" r:id="rId54"/>
    <p:sldId id="319" r:id="rId55"/>
    <p:sldId id="412" r:id="rId56"/>
    <p:sldId id="399" r:id="rId57"/>
    <p:sldId id="336" r:id="rId58"/>
    <p:sldId id="370" r:id="rId59"/>
    <p:sldId id="367" r:id="rId60"/>
    <p:sldId id="368" r:id="rId61"/>
    <p:sldId id="345" r:id="rId62"/>
    <p:sldId id="371" r:id="rId6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148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 Id="rId4" Type="http://schemas.openxmlformats.org/officeDocument/2006/relationships/image" Target="../media/image5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47B027-5B3F-4F16-8726-607EB38BED2F}" type="datetimeFigureOut">
              <a:rPr lang="el-GR" smtClean="0"/>
              <a:t>28/4/2020</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BD7D4D-0638-4545-BEEE-8FBE216DDEC8}" type="slidenum">
              <a:rPr lang="el-GR" smtClean="0"/>
              <a:t>‹#›</a:t>
            </a:fld>
            <a:endParaRPr lang="el-GR"/>
          </a:p>
        </p:txBody>
      </p:sp>
    </p:spTree>
    <p:extLst>
      <p:ext uri="{BB962C8B-B14F-4D97-AF65-F5344CB8AC3E}">
        <p14:creationId xmlns:p14="http://schemas.microsoft.com/office/powerpoint/2010/main" val="1186295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C9169B-96A3-4C65-BD57-5161527D548B}" type="slidenum">
              <a:rPr lang="en-US" smtClean="0"/>
              <a:pPr/>
              <a:t>9</a:t>
            </a:fld>
            <a:endParaRPr lang="en-US"/>
          </a:p>
        </p:txBody>
      </p:sp>
    </p:spTree>
    <p:extLst>
      <p:ext uri="{BB962C8B-B14F-4D97-AF65-F5344CB8AC3E}">
        <p14:creationId xmlns:p14="http://schemas.microsoft.com/office/powerpoint/2010/main" val="4247912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4F49E6-2130-43C4-ACA7-C362BEAB0177}"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1D3871-EA40-47C7-9F39-8A1BC08F14F4}" type="slidenum">
              <a:rPr lang="en-US" smtClean="0"/>
              <a:pPr/>
              <a:t>34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2816BC-D094-47BF-B0FB-BB85D14AFF8F}" type="slidenum">
              <a:rPr lang="en-US" smtClean="0"/>
              <a:pPr/>
              <a:t>41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28/4/2020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28/4/2020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28/4/2020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28/4/2020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28/4/2020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28/4/2020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F2853615-BFDE-46DE-814C-47EC6EF6D371}" type="datetimeFigureOut">
              <a:rPr lang="el-GR" smtClean="0"/>
              <a:t>28/4/2020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F2853615-BFDE-46DE-814C-47EC6EF6D371}" type="datetimeFigureOut">
              <a:rPr lang="el-GR" smtClean="0"/>
              <a:t>28/4/2020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t>28/4/2020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28/4/2020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28/4/2020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t>28/4/2020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3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oleObject" Target="../embeddings/oleObject1.bin"/><Relationship Id="rId7" Type="http://schemas.openxmlformats.org/officeDocument/2006/relationships/image" Target="../media/image37.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6.png"/><Relationship Id="rId5" Type="http://schemas.openxmlformats.org/officeDocument/2006/relationships/oleObject" Target="../embeddings/oleObject2.bin"/><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w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6.png"/><Relationship Id="rId5" Type="http://schemas.openxmlformats.org/officeDocument/2006/relationships/oleObject" Target="../embeddings/oleObject5.bin"/><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47.png"/><Relationship Id="rId4" Type="http://schemas.openxmlformats.org/officeDocument/2006/relationships/oleObject" Target="../embeddings/oleObject6.bin"/></Relationships>
</file>

<file path=ppt/slides/_rels/slide4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50.png"/><Relationship Id="rId5" Type="http://schemas.openxmlformats.org/officeDocument/2006/relationships/oleObject" Target="../embeddings/oleObject8.bin"/><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oleObject" Target="../embeddings/oleObject10.bin"/></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medinfo.ufl.edu/year2/mmid/bms5300/images/b17.jpg" TargetMode="External"/><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DA5C3E-1B7C-4420-BAE4-B5A4F9DE7868}"/>
              </a:ext>
            </a:extLst>
          </p:cNvPr>
          <p:cNvSpPr>
            <a:spLocks noGrp="1"/>
          </p:cNvSpPr>
          <p:nvPr>
            <p:ph type="ctrTitle"/>
          </p:nvPr>
        </p:nvSpPr>
        <p:spPr>
          <a:xfrm>
            <a:off x="685800" y="1412776"/>
            <a:ext cx="7772400" cy="1470025"/>
          </a:xfrm>
        </p:spPr>
        <p:txBody>
          <a:bodyPr>
            <a:normAutofit/>
          </a:bodyPr>
          <a:lstStyle/>
          <a:p>
            <a:r>
              <a:rPr lang="el-GR" sz="3200" b="1" dirty="0">
                <a:solidFill>
                  <a:srgbClr val="FF0000"/>
                </a:solidFill>
                <a:latin typeface="+mn-lt"/>
              </a:rPr>
              <a:t>ΛΟΙΜΩΞΕΙΣ ΣΕ ΑΝΟΣΟΚΑΤΕΣΤΑΛΜΕΝΟΥΣ ΑΣΘΕΝΕΙΣ</a:t>
            </a:r>
          </a:p>
        </p:txBody>
      </p:sp>
      <p:sp>
        <p:nvSpPr>
          <p:cNvPr id="4" name="Text Box 5">
            <a:extLst>
              <a:ext uri="{FF2B5EF4-FFF2-40B4-BE49-F238E27FC236}">
                <a16:creationId xmlns:a16="http://schemas.microsoft.com/office/drawing/2014/main" id="{FA88E65D-564A-4904-A9D3-E8811E98EA79}"/>
              </a:ext>
            </a:extLst>
          </p:cNvPr>
          <p:cNvSpPr txBox="1">
            <a:spLocks noGrp="1" noChangeArrowheads="1"/>
          </p:cNvSpPr>
          <p:nvPr>
            <p:ph type="subTitle" idx="1"/>
          </p:nvPr>
        </p:nvSpPr>
        <p:spPr bwMode="auto">
          <a:xfrm>
            <a:off x="1371600" y="3886200"/>
            <a:ext cx="6400800"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el-GR" altLang="el-GR" sz="1800" b="1" dirty="0">
                <a:latin typeface="Arial" panose="020B0604020202020204" pitchFamily="34" charset="0"/>
              </a:rPr>
              <a:t>ΑΝΤΩΝΗΣ Ι. ΠΑΠΑΔΟΠΟΥΛΟΣ</a:t>
            </a:r>
          </a:p>
          <a:p>
            <a:pPr algn="ctr" eaLnBrk="1" hangingPunct="1">
              <a:spcBef>
                <a:spcPct val="0"/>
              </a:spcBef>
              <a:buSzTx/>
              <a:buFontTx/>
              <a:buNone/>
            </a:pPr>
            <a:r>
              <a:rPr lang="el-GR" altLang="el-GR" sz="1600" b="1" dirty="0">
                <a:latin typeface="Arial" panose="020B0604020202020204" pitchFamily="34" charset="0"/>
              </a:rPr>
              <a:t> ΑΝΑΠΛΗΡΩΤΗΣ  ΚΑΘΗΓΗΤΗΣ ΠΑΘΟΛΟΓΙΑΣ – ΛΟΙΜΩΞΕΩΝ</a:t>
            </a:r>
            <a:endParaRPr lang="en-US" altLang="el-GR" sz="1600" b="1" dirty="0">
              <a:latin typeface="Arial" panose="020B0604020202020204" pitchFamily="34" charset="0"/>
            </a:endParaRPr>
          </a:p>
          <a:p>
            <a:pPr algn="ctr" eaLnBrk="1" hangingPunct="1">
              <a:spcBef>
                <a:spcPct val="0"/>
              </a:spcBef>
              <a:buSzTx/>
              <a:buFontTx/>
              <a:buNone/>
            </a:pPr>
            <a:r>
              <a:rPr lang="el-GR" altLang="el-GR" sz="1600" b="1" dirty="0">
                <a:latin typeface="Arial" panose="020B0604020202020204" pitchFamily="34" charset="0"/>
              </a:rPr>
              <a:t>Δ΄ ΠΑΘΟΛΟΓΙΚΗ ΠΑΝΕΠ. ΚΛΙΝΙΚΗ</a:t>
            </a:r>
          </a:p>
          <a:p>
            <a:pPr algn="ctr" eaLnBrk="1" hangingPunct="1">
              <a:spcBef>
                <a:spcPct val="0"/>
              </a:spcBef>
              <a:buSzTx/>
              <a:buFontTx/>
              <a:buNone/>
            </a:pPr>
            <a:endParaRPr lang="el-GR" altLang="el-GR" sz="1600" b="1" dirty="0">
              <a:latin typeface="Arial" panose="020B0604020202020204" pitchFamily="34" charset="0"/>
            </a:endParaRPr>
          </a:p>
          <a:p>
            <a:pPr algn="ctr" eaLnBrk="1" hangingPunct="1">
              <a:spcBef>
                <a:spcPct val="0"/>
              </a:spcBef>
              <a:buSzTx/>
              <a:buFontTx/>
              <a:buNone/>
            </a:pPr>
            <a:r>
              <a:rPr lang="el-GR" altLang="el-GR" sz="1600" b="1" dirty="0">
                <a:latin typeface="Arial" panose="020B0604020202020204" pitchFamily="34" charset="0"/>
              </a:rPr>
              <a:t>ΓΕΝΙΚΟ ΠΑΝΕΠΙΣΤΗΜΙΑΚΟ ΝΟΣΟΚΟΜΕΙΟ «ΑΤΤΙΚΟΝ»</a:t>
            </a:r>
          </a:p>
          <a:p>
            <a:pPr>
              <a:spcBef>
                <a:spcPct val="50000"/>
              </a:spcBef>
              <a:buSzTx/>
              <a:buFontTx/>
              <a:buNone/>
            </a:pPr>
            <a:endParaRPr lang="el-GR" altLang="el-GR" sz="2400" dirty="0">
              <a:solidFill>
                <a:srgbClr val="FFFFFF"/>
              </a:solidFill>
            </a:endParaRPr>
          </a:p>
        </p:txBody>
      </p:sp>
    </p:spTree>
    <p:extLst>
      <p:ext uri="{BB962C8B-B14F-4D97-AF65-F5344CB8AC3E}">
        <p14:creationId xmlns:p14="http://schemas.microsoft.com/office/powerpoint/2010/main" val="1000758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DB8273-1875-4377-86BF-EE571D150396}"/>
              </a:ext>
            </a:extLst>
          </p:cNvPr>
          <p:cNvPicPr>
            <a:picLocks noChangeAspect="1"/>
          </p:cNvPicPr>
          <p:nvPr/>
        </p:nvPicPr>
        <p:blipFill>
          <a:blip r:embed="rId2"/>
          <a:stretch>
            <a:fillRect/>
          </a:stretch>
        </p:blipFill>
        <p:spPr>
          <a:xfrm>
            <a:off x="-29180" y="738647"/>
            <a:ext cx="4673188" cy="2777633"/>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12AB334B-A661-4554-9518-1110F52CC103}"/>
              </a:ext>
            </a:extLst>
          </p:cNvPr>
          <p:cNvPicPr>
            <a:picLocks noChangeAspect="1"/>
          </p:cNvPicPr>
          <p:nvPr/>
        </p:nvPicPr>
        <p:blipFill>
          <a:blip r:embed="rId3"/>
          <a:stretch>
            <a:fillRect/>
          </a:stretch>
        </p:blipFill>
        <p:spPr>
          <a:xfrm>
            <a:off x="1475656" y="3530385"/>
            <a:ext cx="7182799" cy="301744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18B2D8F6-3D16-4AE4-8CD3-EF0E8F33AA0E}"/>
              </a:ext>
            </a:extLst>
          </p:cNvPr>
          <p:cNvSpPr txBox="1"/>
          <p:nvPr/>
        </p:nvSpPr>
        <p:spPr>
          <a:xfrm>
            <a:off x="5148064" y="6557918"/>
            <a:ext cx="3510390" cy="300082"/>
          </a:xfrm>
          <a:prstGeom prst="rect">
            <a:avLst/>
          </a:prstGeom>
          <a:noFill/>
        </p:spPr>
        <p:txBody>
          <a:bodyPr wrap="square" rtlCol="0">
            <a:spAutoFit/>
          </a:bodyPr>
          <a:lstStyle/>
          <a:p>
            <a:r>
              <a:rPr lang="el-GR" sz="1350" i="1" dirty="0"/>
              <a:t>Α</a:t>
            </a:r>
            <a:r>
              <a:rPr lang="en-US" sz="1350" i="1" dirty="0" err="1"/>
              <a:t>huja</a:t>
            </a:r>
            <a:r>
              <a:rPr lang="en-US" sz="1350" i="1" dirty="0"/>
              <a:t> J, </a:t>
            </a:r>
            <a:r>
              <a:rPr lang="en-US" sz="1350" i="1" dirty="0" err="1"/>
              <a:t>Radiol</a:t>
            </a:r>
            <a:r>
              <a:rPr lang="en-US" sz="1350" i="1" dirty="0"/>
              <a:t> </a:t>
            </a:r>
            <a:r>
              <a:rPr lang="en-US" sz="1350" i="1" dirty="0" err="1"/>
              <a:t>Clin</a:t>
            </a:r>
            <a:r>
              <a:rPr lang="en-US" sz="1350" i="1" dirty="0"/>
              <a:t> North Am 2014</a:t>
            </a:r>
          </a:p>
        </p:txBody>
      </p:sp>
      <p:sp>
        <p:nvSpPr>
          <p:cNvPr id="6" name="Rectangle 5">
            <a:extLst>
              <a:ext uri="{FF2B5EF4-FFF2-40B4-BE49-F238E27FC236}">
                <a16:creationId xmlns:a16="http://schemas.microsoft.com/office/drawing/2014/main" id="{6415E14C-92CB-4E47-A19F-9454C3B96126}"/>
              </a:ext>
            </a:extLst>
          </p:cNvPr>
          <p:cNvSpPr/>
          <p:nvPr/>
        </p:nvSpPr>
        <p:spPr>
          <a:xfrm>
            <a:off x="1331640" y="320606"/>
            <a:ext cx="6804756" cy="415498"/>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ctr">
              <a:spcBef>
                <a:spcPct val="50000"/>
              </a:spcBef>
              <a:defRPr/>
            </a:pPr>
            <a:r>
              <a:rPr lang="el-GR" sz="2100" b="1" dirty="0"/>
              <a:t>Ασθενής με μεταμόσχευση μυελού ή συμπαγούς οργάνου</a:t>
            </a:r>
            <a:endParaRPr lang="en-GB" sz="2100" b="1" dirty="0"/>
          </a:p>
        </p:txBody>
      </p:sp>
    </p:spTree>
    <p:extLst>
      <p:ext uri="{BB962C8B-B14F-4D97-AF65-F5344CB8AC3E}">
        <p14:creationId xmlns:p14="http://schemas.microsoft.com/office/powerpoint/2010/main" val="2740754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10;&#10;Περιγραφή που δημιουργήθηκε αυτόματα">
            <a:extLst>
              <a:ext uri="{FF2B5EF4-FFF2-40B4-BE49-F238E27FC236}">
                <a16:creationId xmlns:a16="http://schemas.microsoft.com/office/drawing/2014/main" id="{D94B7DEC-EF6F-4EDD-B638-9283BAE09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548680"/>
            <a:ext cx="2438400" cy="2438400"/>
          </a:xfrm>
          <a:prstGeom prst="rect">
            <a:avLst/>
          </a:prstGeom>
        </p:spPr>
      </p:pic>
      <p:pic>
        <p:nvPicPr>
          <p:cNvPr id="1028" name="Picture 4">
            <a:extLst>
              <a:ext uri="{FF2B5EF4-FFF2-40B4-BE49-F238E27FC236}">
                <a16:creationId xmlns:a16="http://schemas.microsoft.com/office/drawing/2014/main" id="{337D9AC2-D610-4E87-8C77-84D7F0F71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987080"/>
            <a:ext cx="243840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8010D94-A878-420E-AE2E-E9FFA4E4DB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0040" y="54868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BAD12E3-01E1-483C-87A6-F6A6D38B68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0040" y="2987079"/>
            <a:ext cx="243840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1F51F696-D5C4-43FC-BF94-A5A0986CE6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8440" y="548678"/>
            <a:ext cx="135255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CA059E0A-11C9-4555-8ADE-CD7BD52D77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8440" y="2987079"/>
            <a:ext cx="1352550" cy="1628775"/>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a:extLst>
              <a:ext uri="{FF2B5EF4-FFF2-40B4-BE49-F238E27FC236}">
                <a16:creationId xmlns:a16="http://schemas.microsoft.com/office/drawing/2014/main" id="{91849A7E-E89A-47F0-A259-4CD53DD312D0}"/>
              </a:ext>
            </a:extLst>
          </p:cNvPr>
          <p:cNvSpPr/>
          <p:nvPr/>
        </p:nvSpPr>
        <p:spPr>
          <a:xfrm>
            <a:off x="0" y="5013176"/>
            <a:ext cx="8712968" cy="1600438"/>
          </a:xfrm>
          <a:prstGeom prst="rect">
            <a:avLst/>
          </a:prstGeom>
        </p:spPr>
        <p:txBody>
          <a:bodyPr wrap="square">
            <a:spAutoFit/>
          </a:bodyPr>
          <a:lstStyle/>
          <a:p>
            <a:r>
              <a:rPr lang="en-US" sz="1400" dirty="0">
                <a:solidFill>
                  <a:srgbClr val="3B414F"/>
                </a:solidFill>
                <a:latin typeface="Source Sans Pro" panose="020B0503030403020204" pitchFamily="34" charset="0"/>
              </a:rPr>
              <a:t>The infectious complications that occur most commonly are set against the phases before and after an</a:t>
            </a:r>
            <a:r>
              <a:rPr lang="en-US" sz="1400" b="1" dirty="0">
                <a:solidFill>
                  <a:srgbClr val="3B414F"/>
                </a:solidFill>
                <a:latin typeface="Source Sans Pro" panose="020B0503030403020204" pitchFamily="34" charset="0"/>
              </a:rPr>
              <a:t> allogeneic hematopoietic stem cell transplant.</a:t>
            </a:r>
            <a:r>
              <a:rPr lang="en-US" sz="1400" dirty="0">
                <a:solidFill>
                  <a:srgbClr val="3B414F"/>
                </a:solidFill>
                <a:latin typeface="Source Sans Pro" panose="020B0503030403020204" pitchFamily="34" charset="0"/>
              </a:rPr>
              <a:t> Note that the time scale progresses from days to weeks, then to months. The fluctuations in the different components of the immune system are represented at the bottom of the figure and show when severe deficiency coincides with the time of engraftment and begins to recover thereafter. The various classes of microorganism change during the different phases, but note that viruses and fungi can cause infections throughout the entire period. CMV, Cytomegalovirus; HHV-6, human herpesvirus 6; HSV, herpes simplex virus; NK, natural killer; RSV, respiratory syncytial virus; VZV, varicella-zoster virus.</a:t>
            </a:r>
            <a:endParaRPr lang="el-GR" sz="1400" dirty="0"/>
          </a:p>
        </p:txBody>
      </p:sp>
      <p:sp>
        <p:nvSpPr>
          <p:cNvPr id="7" name="TextBox 6">
            <a:extLst>
              <a:ext uri="{FF2B5EF4-FFF2-40B4-BE49-F238E27FC236}">
                <a16:creationId xmlns:a16="http://schemas.microsoft.com/office/drawing/2014/main" id="{7D7265A5-FD82-4483-905A-303C9B77B1B6}"/>
              </a:ext>
            </a:extLst>
          </p:cNvPr>
          <p:cNvSpPr txBox="1"/>
          <p:nvPr/>
        </p:nvSpPr>
        <p:spPr>
          <a:xfrm>
            <a:off x="1691680" y="6613614"/>
            <a:ext cx="6264696" cy="307777"/>
          </a:xfrm>
          <a:prstGeom prst="rect">
            <a:avLst/>
          </a:prstGeom>
          <a:noFill/>
        </p:spPr>
        <p:txBody>
          <a:bodyPr wrap="square" rtlCol="0">
            <a:spAutoFit/>
          </a:bodyPr>
          <a:lstStyle/>
          <a:p>
            <a:r>
              <a:rPr lang="en-US" sz="1400" dirty="0">
                <a:solidFill>
                  <a:srgbClr val="FF0000"/>
                </a:solidFill>
              </a:rPr>
              <a:t>Mandell’s Principles and Practice of Infectious Diseases 2020</a:t>
            </a:r>
            <a:endParaRPr lang="el-GR" sz="1400" dirty="0">
              <a:solidFill>
                <a:srgbClr val="FF0000"/>
              </a:solidFill>
            </a:endParaRPr>
          </a:p>
        </p:txBody>
      </p:sp>
      <p:sp>
        <p:nvSpPr>
          <p:cNvPr id="2" name="TextBox 1">
            <a:extLst>
              <a:ext uri="{FF2B5EF4-FFF2-40B4-BE49-F238E27FC236}">
                <a16:creationId xmlns:a16="http://schemas.microsoft.com/office/drawing/2014/main" id="{75DE4506-C63C-4A8C-AE29-E0A433C74055}"/>
              </a:ext>
            </a:extLst>
          </p:cNvPr>
          <p:cNvSpPr txBox="1"/>
          <p:nvPr/>
        </p:nvSpPr>
        <p:spPr>
          <a:xfrm>
            <a:off x="1331640" y="0"/>
            <a:ext cx="7128792" cy="369332"/>
          </a:xfrm>
          <a:prstGeom prst="rect">
            <a:avLst/>
          </a:prstGeom>
          <a:noFill/>
        </p:spPr>
        <p:txBody>
          <a:bodyPr wrap="square" rtlCol="0">
            <a:spAutoFit/>
          </a:bodyPr>
          <a:lstStyle/>
          <a:p>
            <a:r>
              <a:rPr lang="el-GR" dirty="0" err="1">
                <a:solidFill>
                  <a:srgbClr val="FF0000"/>
                </a:solidFill>
              </a:rPr>
              <a:t>Λοιμωξεις</a:t>
            </a:r>
            <a:r>
              <a:rPr lang="el-GR" dirty="0">
                <a:solidFill>
                  <a:srgbClr val="FF0000"/>
                </a:solidFill>
              </a:rPr>
              <a:t> σε αλλογενή μεταμόσχευση μυελού οστών</a:t>
            </a:r>
          </a:p>
        </p:txBody>
      </p:sp>
      <p:sp>
        <p:nvSpPr>
          <p:cNvPr id="3" name="TextBox 2">
            <a:extLst>
              <a:ext uri="{FF2B5EF4-FFF2-40B4-BE49-F238E27FC236}">
                <a16:creationId xmlns:a16="http://schemas.microsoft.com/office/drawing/2014/main" id="{E2499F3C-869A-440C-8144-6C5F68CB5824}"/>
              </a:ext>
            </a:extLst>
          </p:cNvPr>
          <p:cNvSpPr txBox="1"/>
          <p:nvPr/>
        </p:nvSpPr>
        <p:spPr>
          <a:xfrm>
            <a:off x="2771800" y="240903"/>
            <a:ext cx="1352550" cy="369332"/>
          </a:xfrm>
          <a:prstGeom prst="rect">
            <a:avLst/>
          </a:prstGeom>
          <a:noFill/>
        </p:spPr>
        <p:txBody>
          <a:bodyPr wrap="square" rtlCol="0">
            <a:spAutoFit/>
          </a:bodyPr>
          <a:lstStyle/>
          <a:p>
            <a:r>
              <a:rPr lang="el-GR" dirty="0"/>
              <a:t>εμπέδωση</a:t>
            </a:r>
          </a:p>
        </p:txBody>
      </p:sp>
    </p:spTree>
    <p:extLst>
      <p:ext uri="{BB962C8B-B14F-4D97-AF65-F5344CB8AC3E}">
        <p14:creationId xmlns:p14="http://schemas.microsoft.com/office/powerpoint/2010/main" val="1468544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a:extLst>
              <a:ext uri="{FF2B5EF4-FFF2-40B4-BE49-F238E27FC236}">
                <a16:creationId xmlns:a16="http://schemas.microsoft.com/office/drawing/2014/main" id="{D5C5983F-4323-4AB5-947B-3030A685C677}"/>
              </a:ext>
            </a:extLst>
          </p:cNvPr>
          <p:cNvSpPr txBox="1">
            <a:spLocks noChangeArrowheads="1"/>
          </p:cNvSpPr>
          <p:nvPr/>
        </p:nvSpPr>
        <p:spPr bwMode="auto">
          <a:xfrm>
            <a:off x="2336800" y="400050"/>
            <a:ext cx="3860800" cy="457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l-GR" altLang="en-US" sz="2400">
                <a:solidFill>
                  <a:srgbClr val="FFFF00"/>
                </a:solidFill>
                <a:latin typeface="Arial" panose="020B0604020202020204" pitchFamily="34" charset="0"/>
              </a:rPr>
              <a:t>ΑΣΠΛΗΝΙΑ</a:t>
            </a:r>
            <a:endParaRPr lang="en-GB" altLang="en-US" sz="2400">
              <a:solidFill>
                <a:srgbClr val="FFFF00"/>
              </a:solidFill>
              <a:latin typeface="Arial" panose="020B0604020202020204" pitchFamily="34" charset="0"/>
            </a:endParaRPr>
          </a:p>
        </p:txBody>
      </p:sp>
      <p:sp>
        <p:nvSpPr>
          <p:cNvPr id="96259" name="Text Box 3">
            <a:extLst>
              <a:ext uri="{FF2B5EF4-FFF2-40B4-BE49-F238E27FC236}">
                <a16:creationId xmlns:a16="http://schemas.microsoft.com/office/drawing/2014/main" id="{003D8CEA-FC9A-42FC-A670-4A2D3DE4BE62}"/>
              </a:ext>
            </a:extLst>
          </p:cNvPr>
          <p:cNvSpPr txBox="1">
            <a:spLocks noChangeArrowheads="1"/>
          </p:cNvSpPr>
          <p:nvPr/>
        </p:nvSpPr>
        <p:spPr bwMode="auto">
          <a:xfrm>
            <a:off x="395288" y="1341438"/>
            <a:ext cx="8432800" cy="4816475"/>
          </a:xfrm>
          <a:prstGeom prst="rect">
            <a:avLst/>
          </a:prstGeom>
          <a:noFill/>
          <a:ln w="9525">
            <a:noFill/>
            <a:miter lim="800000"/>
            <a:headEnd/>
            <a:tailEnd/>
          </a:ln>
          <a:effectLst/>
        </p:spPr>
        <p:txBody>
          <a:bodyPr>
            <a:spAutoFit/>
          </a:bodyPr>
          <a:lstStyle/>
          <a:p>
            <a:pPr eaLnBrk="1" hangingPunct="1">
              <a:spcBef>
                <a:spcPct val="50000"/>
              </a:spcBef>
              <a:buClr>
                <a:srgbClr val="CC3300"/>
              </a:buClr>
              <a:defRPr/>
            </a:pPr>
            <a:r>
              <a:rPr lang="el-GR" sz="2000">
                <a:solidFill>
                  <a:schemeClr val="tx1"/>
                </a:solidFill>
                <a:effectLst>
                  <a:outerShdw blurRad="38100" dist="38100" dir="2700000" algn="tl">
                    <a:srgbClr val="C0C0C0"/>
                  </a:outerShdw>
                </a:effectLst>
                <a:latin typeface="Verdana" pitchFamily="34" charset="0"/>
              </a:rPr>
              <a:t>Τύπος – Αίτια ανοσοκαταστολής</a:t>
            </a:r>
          </a:p>
          <a:p>
            <a:pPr eaLnBrk="1" hangingPunct="1">
              <a:spcBef>
                <a:spcPct val="50000"/>
              </a:spcBef>
              <a:buClr>
                <a:srgbClr val="CC3300"/>
              </a:buClr>
              <a:buFont typeface="Wingdings" pitchFamily="2" charset="2"/>
              <a:buChar char="v"/>
              <a:defRPr/>
            </a:pPr>
            <a:r>
              <a:rPr lang="el-GR" sz="2000" b="0">
                <a:solidFill>
                  <a:schemeClr val="tx1"/>
                </a:solidFill>
                <a:effectLst>
                  <a:outerShdw blurRad="38100" dist="38100" dir="2700000" algn="tl">
                    <a:srgbClr val="C0C0C0"/>
                  </a:outerShdw>
                </a:effectLst>
                <a:latin typeface="Verdana" pitchFamily="34" charset="0"/>
              </a:rPr>
              <a:t>Μειωμένη ικανότητα απομάκρυνσης γηρασμένων ερυθρών και ενδοερυθροκυτταρικών εγκλείστων</a:t>
            </a:r>
          </a:p>
          <a:p>
            <a:pPr eaLnBrk="1" hangingPunct="1">
              <a:spcBef>
                <a:spcPct val="50000"/>
              </a:spcBef>
              <a:buClr>
                <a:srgbClr val="CC3300"/>
              </a:buClr>
              <a:buFont typeface="Wingdings" pitchFamily="2" charset="2"/>
              <a:buChar char="v"/>
              <a:defRPr/>
            </a:pPr>
            <a:r>
              <a:rPr lang="el-GR" sz="2000" b="0">
                <a:solidFill>
                  <a:schemeClr val="tx1"/>
                </a:solidFill>
                <a:effectLst>
                  <a:outerShdw blurRad="38100" dist="38100" dir="2700000" algn="tl">
                    <a:srgbClr val="C0C0C0"/>
                  </a:outerShdw>
                </a:effectLst>
                <a:latin typeface="Verdana" pitchFamily="34" charset="0"/>
              </a:rPr>
              <a:t>Αυξημένα επίπεδα κυκλοφορούντων ανοσοσυμπλεγμάτων</a:t>
            </a:r>
          </a:p>
          <a:p>
            <a:pPr eaLnBrk="1" hangingPunct="1">
              <a:spcBef>
                <a:spcPct val="50000"/>
              </a:spcBef>
              <a:buClr>
                <a:srgbClr val="CC3300"/>
              </a:buClr>
              <a:buFont typeface="Wingdings" pitchFamily="2" charset="2"/>
              <a:buChar char="v"/>
              <a:defRPr/>
            </a:pPr>
            <a:r>
              <a:rPr lang="el-GR" sz="2000" b="0">
                <a:solidFill>
                  <a:schemeClr val="tx1"/>
                </a:solidFill>
                <a:effectLst>
                  <a:outerShdw blurRad="38100" dist="38100" dir="2700000" algn="tl">
                    <a:srgbClr val="C0C0C0"/>
                  </a:outerShdw>
                </a:effectLst>
                <a:latin typeface="Verdana" pitchFamily="34" charset="0"/>
              </a:rPr>
              <a:t>Ελαττωμένη αναγνώριση σακχαριδικών αντιγόνων</a:t>
            </a:r>
          </a:p>
          <a:p>
            <a:pPr eaLnBrk="1" hangingPunct="1">
              <a:spcBef>
                <a:spcPct val="50000"/>
              </a:spcBef>
              <a:buClr>
                <a:srgbClr val="CC3300"/>
              </a:buClr>
              <a:buFont typeface="Wingdings" pitchFamily="2" charset="2"/>
              <a:buChar char="v"/>
              <a:defRPr/>
            </a:pPr>
            <a:r>
              <a:rPr lang="el-GR" sz="2000" b="0">
                <a:solidFill>
                  <a:schemeClr val="tx1"/>
                </a:solidFill>
                <a:effectLst>
                  <a:outerShdw blurRad="38100" dist="38100" dir="2700000" algn="tl">
                    <a:srgbClr val="C0C0C0"/>
                  </a:outerShdw>
                </a:effectLst>
                <a:latin typeface="Verdana" pitchFamily="34" charset="0"/>
              </a:rPr>
              <a:t>Ελαττωμένη παραγωγή πρώιμης </a:t>
            </a:r>
            <a:r>
              <a:rPr lang="en-US" sz="2000" b="0">
                <a:solidFill>
                  <a:schemeClr val="tx1"/>
                </a:solidFill>
                <a:effectLst>
                  <a:outerShdw blurRad="38100" dist="38100" dir="2700000" algn="tl">
                    <a:srgbClr val="C0C0C0"/>
                  </a:outerShdw>
                </a:effectLst>
                <a:latin typeface="Verdana" pitchFamily="34" charset="0"/>
              </a:rPr>
              <a:t>IgM</a:t>
            </a:r>
          </a:p>
          <a:p>
            <a:pPr eaLnBrk="1" hangingPunct="1">
              <a:spcBef>
                <a:spcPct val="50000"/>
              </a:spcBef>
              <a:buClr>
                <a:srgbClr val="CC3300"/>
              </a:buClr>
              <a:buFont typeface="Wingdings" pitchFamily="2" charset="2"/>
              <a:buChar char="v"/>
              <a:defRPr/>
            </a:pPr>
            <a:r>
              <a:rPr lang="el-GR" sz="2000" b="0">
                <a:solidFill>
                  <a:schemeClr val="tx1"/>
                </a:solidFill>
                <a:effectLst>
                  <a:outerShdw blurRad="38100" dist="38100" dir="2700000" algn="tl">
                    <a:srgbClr val="C0C0C0"/>
                  </a:outerShdw>
                </a:effectLst>
                <a:latin typeface="Verdana" pitchFamily="34" charset="0"/>
              </a:rPr>
              <a:t>Ελαττωμένη απομάκρυνση οψωνινοποιημένων σωματιδίων </a:t>
            </a:r>
          </a:p>
          <a:p>
            <a:pPr eaLnBrk="1" hangingPunct="1">
              <a:spcBef>
                <a:spcPct val="50000"/>
              </a:spcBef>
              <a:buClr>
                <a:srgbClr val="CC3300"/>
              </a:buClr>
              <a:buFont typeface="Wingdings" pitchFamily="2" charset="2"/>
              <a:buChar char="v"/>
              <a:defRPr/>
            </a:pPr>
            <a:r>
              <a:rPr lang="el-GR" sz="2000" b="0">
                <a:solidFill>
                  <a:schemeClr val="tx1"/>
                </a:solidFill>
                <a:effectLst>
                  <a:outerShdw blurRad="38100" dist="38100" dir="2700000" algn="tl">
                    <a:srgbClr val="C0C0C0"/>
                  </a:outerShdw>
                </a:effectLst>
                <a:latin typeface="Verdana" pitchFamily="34" charset="0"/>
              </a:rPr>
              <a:t>Μειωμένη παραγωγή </a:t>
            </a:r>
            <a:r>
              <a:rPr lang="en-US" sz="2000" b="0">
                <a:solidFill>
                  <a:schemeClr val="tx1"/>
                </a:solidFill>
                <a:effectLst>
                  <a:outerShdw blurRad="38100" dist="38100" dir="2700000" algn="tl">
                    <a:srgbClr val="C0C0C0"/>
                  </a:outerShdw>
                </a:effectLst>
                <a:latin typeface="Verdana" pitchFamily="34" charset="0"/>
              </a:rPr>
              <a:t>properdin, tuftsin</a:t>
            </a:r>
          </a:p>
          <a:p>
            <a:pPr eaLnBrk="1" hangingPunct="1">
              <a:spcBef>
                <a:spcPct val="50000"/>
              </a:spcBef>
              <a:buClr>
                <a:srgbClr val="CC3300"/>
              </a:buClr>
              <a:buFont typeface="Wingdings" pitchFamily="2" charset="2"/>
              <a:buChar char="v"/>
              <a:defRPr/>
            </a:pPr>
            <a:r>
              <a:rPr lang="en-US" sz="2000" b="0">
                <a:solidFill>
                  <a:schemeClr val="tx1"/>
                </a:solidFill>
                <a:effectLst>
                  <a:outerShdw blurRad="38100" dist="38100" dir="2700000" algn="tl">
                    <a:srgbClr val="C0C0C0"/>
                  </a:outerShdw>
                </a:effectLst>
                <a:latin typeface="Verdana" pitchFamily="34" charset="0"/>
              </a:rPr>
              <a:t>M</a:t>
            </a:r>
            <a:r>
              <a:rPr lang="el-GR" sz="2000" b="0">
                <a:solidFill>
                  <a:schemeClr val="tx1"/>
                </a:solidFill>
                <a:effectLst>
                  <a:outerShdw blurRad="38100" dist="38100" dir="2700000" algn="tl">
                    <a:srgbClr val="C0C0C0"/>
                  </a:outerShdw>
                </a:effectLst>
                <a:latin typeface="Verdana" pitchFamily="34" charset="0"/>
              </a:rPr>
              <a:t>ειωμένα επίπεδα </a:t>
            </a:r>
            <a:r>
              <a:rPr lang="en-US" sz="2000" b="0">
                <a:solidFill>
                  <a:schemeClr val="tx1"/>
                </a:solidFill>
                <a:effectLst>
                  <a:outerShdw blurRad="38100" dist="38100" dir="2700000" algn="tl">
                    <a:srgbClr val="C0C0C0"/>
                  </a:outerShdw>
                </a:effectLst>
                <a:latin typeface="Verdana" pitchFamily="34" charset="0"/>
              </a:rPr>
              <a:t>C3</a:t>
            </a:r>
          </a:p>
          <a:p>
            <a:pPr eaLnBrk="1" hangingPunct="1">
              <a:spcBef>
                <a:spcPct val="50000"/>
              </a:spcBef>
              <a:buClr>
                <a:srgbClr val="CC3300"/>
              </a:buClr>
              <a:buFont typeface="Wingdings" pitchFamily="2" charset="2"/>
              <a:buChar char="v"/>
              <a:defRPr/>
            </a:pPr>
            <a:r>
              <a:rPr lang="el-GR" sz="2000" b="0">
                <a:solidFill>
                  <a:schemeClr val="tx1"/>
                </a:solidFill>
                <a:effectLst>
                  <a:outerShdw blurRad="38100" dist="38100" dir="2700000" algn="tl">
                    <a:srgbClr val="C0C0C0"/>
                  </a:outerShdw>
                </a:effectLst>
                <a:latin typeface="Verdana" pitchFamily="34" charset="0"/>
              </a:rPr>
              <a:t>Απώλεια </a:t>
            </a:r>
            <a:r>
              <a:rPr lang="en-US" sz="2000" b="0">
                <a:solidFill>
                  <a:schemeClr val="tx1"/>
                </a:solidFill>
                <a:effectLst>
                  <a:outerShdw blurRad="38100" dist="38100" dir="2700000" algn="tl">
                    <a:srgbClr val="C0C0C0"/>
                  </a:outerShdw>
                </a:effectLst>
                <a:latin typeface="Verdana" pitchFamily="34" charset="0"/>
              </a:rPr>
              <a:t>reservoir </a:t>
            </a:r>
            <a:r>
              <a:rPr lang="el-GR" sz="2000" b="0">
                <a:solidFill>
                  <a:schemeClr val="tx1"/>
                </a:solidFill>
                <a:effectLst>
                  <a:outerShdw blurRad="38100" dist="38100" dir="2700000" algn="tl">
                    <a:srgbClr val="C0C0C0"/>
                  </a:outerShdw>
                </a:effectLst>
                <a:latin typeface="Verdana" pitchFamily="34" charset="0"/>
              </a:rPr>
              <a:t>λευκών, αιμοπεταλίων</a:t>
            </a:r>
          </a:p>
          <a:p>
            <a:pPr eaLnBrk="1" hangingPunct="1">
              <a:spcBef>
                <a:spcPct val="50000"/>
              </a:spcBef>
              <a:buClr>
                <a:srgbClr val="CC3300"/>
              </a:buClr>
              <a:buFont typeface="Wingdings" pitchFamily="2" charset="2"/>
              <a:buChar char="v"/>
              <a:defRPr/>
            </a:pPr>
            <a:r>
              <a:rPr lang="el-GR" sz="2000" b="0">
                <a:solidFill>
                  <a:schemeClr val="tx1"/>
                </a:solidFill>
                <a:effectLst>
                  <a:outerShdw blurRad="38100" dist="38100" dir="2700000" algn="tl">
                    <a:srgbClr val="C0C0C0"/>
                  </a:outerShdw>
                </a:effectLst>
                <a:latin typeface="Verdana" pitchFamily="34" charset="0"/>
              </a:rPr>
              <a:t>Διαταραχή μεταβολισμού σιδήρου </a:t>
            </a:r>
            <a:endParaRPr lang="en-GB" sz="2000" b="0">
              <a:solidFill>
                <a:schemeClr val="tx1"/>
              </a:solidFill>
              <a:effectLst>
                <a:outerShdw blurRad="38100" dist="38100" dir="2700000" algn="tl">
                  <a:srgbClr val="C0C0C0"/>
                </a:outerShdw>
              </a:effectLst>
              <a:latin typeface="Verdana" pitchFamily="34" charset="0"/>
            </a:endParaRPr>
          </a:p>
        </p:txBody>
      </p:sp>
      <p:sp>
        <p:nvSpPr>
          <p:cNvPr id="10244" name="WordArt 4">
            <a:extLst>
              <a:ext uri="{FF2B5EF4-FFF2-40B4-BE49-F238E27FC236}">
                <a16:creationId xmlns:a16="http://schemas.microsoft.com/office/drawing/2014/main" id="{D738C19D-810F-4BB1-9CE4-B994D59EA7E2}"/>
              </a:ext>
            </a:extLst>
          </p:cNvPr>
          <p:cNvSpPr>
            <a:spLocks noChangeArrowheads="1" noChangeShapeType="1" noTextEdit="1"/>
          </p:cNvSpPr>
          <p:nvPr/>
        </p:nvSpPr>
        <p:spPr bwMode="auto">
          <a:xfrm>
            <a:off x="5148263" y="5445125"/>
            <a:ext cx="3671887" cy="1079500"/>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a:r>
              <a:rPr lang="el-GR" sz="3600" kern="10">
                <a:ln w="9525">
                  <a:round/>
                  <a:headEnd/>
                  <a:tailEnd/>
                </a:ln>
                <a:gradFill rotWithShape="1">
                  <a:gsLst>
                    <a:gs pos="0">
                      <a:srgbClr val="FFE701"/>
                    </a:gs>
                    <a:gs pos="100000">
                      <a:srgbClr val="FE3E02"/>
                    </a:gs>
                  </a:gsLst>
                  <a:lin ang="5400000" scaled="1"/>
                </a:gradFill>
                <a:latin typeface="Impact" panose="020B0806030902050204" pitchFamily="34" charset="0"/>
              </a:rPr>
              <a:t>διαταραχή χυμικής ανοσίας</a:t>
            </a:r>
            <a:endPar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endParaRPr>
          </a:p>
        </p:txBody>
      </p:sp>
    </p:spTree>
    <p:extLst>
      <p:ext uri="{BB962C8B-B14F-4D97-AF65-F5344CB8AC3E}">
        <p14:creationId xmlns:p14="http://schemas.microsoft.com/office/powerpoint/2010/main" val="1947798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E602C8CC-D583-4DAF-9266-DB9DD641590C}"/>
              </a:ext>
            </a:extLst>
          </p:cNvPr>
          <p:cNvSpPr txBox="1">
            <a:spLocks noChangeArrowheads="1"/>
          </p:cNvSpPr>
          <p:nvPr/>
        </p:nvSpPr>
        <p:spPr bwMode="auto">
          <a:xfrm>
            <a:off x="304800" y="1085850"/>
            <a:ext cx="851567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l-GR" altLang="en-US" sz="2400" dirty="0">
                <a:latin typeface="Arial" panose="020B0604020202020204" pitchFamily="34" charset="0"/>
              </a:rPr>
              <a:t>Επιπλοκές:</a:t>
            </a:r>
          </a:p>
          <a:p>
            <a:pPr eaLnBrk="1" hangingPunct="1">
              <a:spcBef>
                <a:spcPct val="50000"/>
              </a:spcBef>
              <a:buFontTx/>
              <a:buNone/>
            </a:pPr>
            <a:r>
              <a:rPr lang="el-GR" altLang="en-US" sz="2400" b="1" dirty="0">
                <a:solidFill>
                  <a:srgbClr val="FF0000"/>
                </a:solidFill>
                <a:latin typeface="Arial" panose="020B0604020202020204" pitchFamily="34" charset="0"/>
              </a:rPr>
              <a:t>Κεραυνοβόλος σήψη-</a:t>
            </a:r>
            <a:r>
              <a:rPr lang="en-US" altLang="en-US" sz="2400" b="1" dirty="0">
                <a:solidFill>
                  <a:srgbClr val="FF0000"/>
                </a:solidFill>
                <a:latin typeface="Arial" panose="020B0604020202020204" pitchFamily="34" charset="0"/>
              </a:rPr>
              <a:t>PSS</a:t>
            </a:r>
            <a:r>
              <a:rPr lang="el-GR" altLang="en-US" sz="2400" b="0" dirty="0">
                <a:latin typeface="Arial" panose="020B0604020202020204" pitchFamily="34" charset="0"/>
              </a:rPr>
              <a:t>=</a:t>
            </a:r>
            <a:r>
              <a:rPr lang="el-GR" altLang="en-US" sz="2400" b="0" dirty="0">
                <a:solidFill>
                  <a:srgbClr val="FF0000"/>
                </a:solidFill>
                <a:latin typeface="Arial" panose="020B0604020202020204" pitchFamily="34" charset="0"/>
              </a:rPr>
              <a:t>σήψη</a:t>
            </a:r>
            <a:r>
              <a:rPr lang="el-GR" altLang="en-US" sz="2400" b="0" dirty="0">
                <a:latin typeface="Arial" panose="020B0604020202020204" pitchFamily="34" charset="0"/>
              </a:rPr>
              <a:t>, </a:t>
            </a:r>
            <a:r>
              <a:rPr lang="el-GR" altLang="en-US" sz="2400" b="0" dirty="0">
                <a:solidFill>
                  <a:srgbClr val="FF0000"/>
                </a:solidFill>
                <a:latin typeface="Arial" panose="020B0604020202020204" pitchFamily="34" charset="0"/>
              </a:rPr>
              <a:t>πνευμονία ή μηνιγγίτιδα </a:t>
            </a:r>
            <a:r>
              <a:rPr lang="el-GR" altLang="en-US" sz="2400" b="0" dirty="0">
                <a:latin typeface="Arial" panose="020B0604020202020204" pitchFamily="34" charset="0"/>
              </a:rPr>
              <a:t>με κεραυνοβόλο εξέλιξη που μπορεί να εμφανισθεί ημέρες-χρόνια μετά τη </a:t>
            </a:r>
            <a:r>
              <a:rPr lang="el-GR" altLang="en-US" sz="2400" b="0" dirty="0" err="1">
                <a:latin typeface="Arial" panose="020B0604020202020204" pitchFamily="34" charset="0"/>
              </a:rPr>
              <a:t>σπληνεκτομή</a:t>
            </a:r>
            <a:endParaRPr lang="en-GB" altLang="en-US" sz="2400" b="0" dirty="0">
              <a:latin typeface="Arial" panose="020B0604020202020204" pitchFamily="34" charset="0"/>
            </a:endParaRPr>
          </a:p>
        </p:txBody>
      </p:sp>
      <p:sp>
        <p:nvSpPr>
          <p:cNvPr id="11267" name="Text Box 3">
            <a:extLst>
              <a:ext uri="{FF2B5EF4-FFF2-40B4-BE49-F238E27FC236}">
                <a16:creationId xmlns:a16="http://schemas.microsoft.com/office/drawing/2014/main" id="{DFD5872E-7B50-4062-83A0-885CE87E8AFA}"/>
              </a:ext>
            </a:extLst>
          </p:cNvPr>
          <p:cNvSpPr txBox="1">
            <a:spLocks noChangeArrowheads="1"/>
          </p:cNvSpPr>
          <p:nvPr/>
        </p:nvSpPr>
        <p:spPr bwMode="auto">
          <a:xfrm>
            <a:off x="468313" y="3141663"/>
            <a:ext cx="7518400" cy="831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l-GR" altLang="en-US" sz="2400" b="0" dirty="0">
                <a:latin typeface="Arial" panose="020B0604020202020204" pitchFamily="34" charset="0"/>
              </a:rPr>
              <a:t>Παθογόνα: </a:t>
            </a:r>
            <a:r>
              <a:rPr lang="en-US" altLang="en-US" sz="2400" b="1" i="1" dirty="0">
                <a:solidFill>
                  <a:srgbClr val="FF0000"/>
                </a:solidFill>
                <a:latin typeface="Arial" panose="020B0604020202020204" pitchFamily="34" charset="0"/>
              </a:rPr>
              <a:t>S. pneumoniae (50-90%), </a:t>
            </a:r>
            <a:r>
              <a:rPr lang="en-US" altLang="en-US" sz="2400" i="1" dirty="0">
                <a:latin typeface="Arial" panose="020B0604020202020204" pitchFamily="34" charset="0"/>
              </a:rPr>
              <a:t>H. influenzae, N. meningitidis, </a:t>
            </a:r>
            <a:r>
              <a:rPr lang="en-US" altLang="en-US" sz="2400" i="1" dirty="0" err="1">
                <a:latin typeface="Arial" panose="020B0604020202020204" pitchFamily="34" charset="0"/>
              </a:rPr>
              <a:t>Capnocytophaga</a:t>
            </a:r>
            <a:endParaRPr lang="en-GB" altLang="en-US" sz="2400" i="1" dirty="0">
              <a:latin typeface="Arial" panose="020B0604020202020204" pitchFamily="34" charset="0"/>
            </a:endParaRPr>
          </a:p>
        </p:txBody>
      </p:sp>
      <p:sp>
        <p:nvSpPr>
          <p:cNvPr id="11268" name="Text Box 4">
            <a:extLst>
              <a:ext uri="{FF2B5EF4-FFF2-40B4-BE49-F238E27FC236}">
                <a16:creationId xmlns:a16="http://schemas.microsoft.com/office/drawing/2014/main" id="{651A2B6D-5823-44A8-9E04-51A401951078}"/>
              </a:ext>
            </a:extLst>
          </p:cNvPr>
          <p:cNvSpPr txBox="1">
            <a:spLocks noChangeArrowheads="1"/>
          </p:cNvSpPr>
          <p:nvPr/>
        </p:nvSpPr>
        <p:spPr bwMode="auto">
          <a:xfrm>
            <a:off x="2235200" y="457200"/>
            <a:ext cx="3860800" cy="457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l-GR" altLang="en-US" sz="2400">
                <a:solidFill>
                  <a:srgbClr val="FFFF00"/>
                </a:solidFill>
                <a:latin typeface="Arial" panose="020B0604020202020204" pitchFamily="34" charset="0"/>
              </a:rPr>
              <a:t>ΑΣΠΛΗΝΙΑ</a:t>
            </a:r>
            <a:endParaRPr lang="en-GB" altLang="en-US" sz="2400">
              <a:solidFill>
                <a:srgbClr val="FFFF00"/>
              </a:solidFill>
              <a:latin typeface="Arial" panose="020B0604020202020204" pitchFamily="34" charset="0"/>
            </a:endParaRPr>
          </a:p>
        </p:txBody>
      </p:sp>
      <p:sp>
        <p:nvSpPr>
          <p:cNvPr id="11269" name="Text Box 5">
            <a:extLst>
              <a:ext uri="{FF2B5EF4-FFF2-40B4-BE49-F238E27FC236}">
                <a16:creationId xmlns:a16="http://schemas.microsoft.com/office/drawing/2014/main" id="{5E6FCDB4-4C42-4836-9C5C-2E7EECA73B2E}"/>
              </a:ext>
            </a:extLst>
          </p:cNvPr>
          <p:cNvSpPr txBox="1">
            <a:spLocks noChangeArrowheads="1"/>
          </p:cNvSpPr>
          <p:nvPr/>
        </p:nvSpPr>
        <p:spPr bwMode="auto">
          <a:xfrm>
            <a:off x="611188" y="4437063"/>
            <a:ext cx="7416800"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Blip>
                <a:blip r:embed="rId2"/>
              </a:buBlip>
            </a:pPr>
            <a:r>
              <a:rPr lang="el-GR" altLang="en-US" sz="2400" b="0">
                <a:latin typeface="Arial" panose="020B0604020202020204" pitchFamily="34" charset="0"/>
              </a:rPr>
              <a:t> Θνητότητα 50-70%(1ο 24ωρο)</a:t>
            </a:r>
          </a:p>
          <a:p>
            <a:pPr eaLnBrk="1" hangingPunct="1">
              <a:spcBef>
                <a:spcPct val="50000"/>
              </a:spcBef>
              <a:buFont typeface="Wingdings" panose="05000000000000000000" pitchFamily="2" charset="2"/>
              <a:buBlip>
                <a:blip r:embed="rId2"/>
              </a:buBlip>
            </a:pPr>
            <a:r>
              <a:rPr lang="el-GR" altLang="en-US" sz="2400" b="0">
                <a:latin typeface="Arial" panose="020B0604020202020204" pitchFamily="34" charset="0"/>
              </a:rPr>
              <a:t> Εμβολιασμοί</a:t>
            </a:r>
          </a:p>
          <a:p>
            <a:pPr eaLnBrk="1" hangingPunct="1">
              <a:spcBef>
                <a:spcPct val="50000"/>
              </a:spcBef>
              <a:buFont typeface="Wingdings" panose="05000000000000000000" pitchFamily="2" charset="2"/>
              <a:buBlip>
                <a:blip r:embed="rId2"/>
              </a:buBlip>
            </a:pPr>
            <a:r>
              <a:rPr lang="el-GR" altLang="en-US" sz="2400" b="0">
                <a:latin typeface="Arial" panose="020B0604020202020204" pitchFamily="34" charset="0"/>
              </a:rPr>
              <a:t> Πρώιμη θεραπεία</a:t>
            </a:r>
          </a:p>
          <a:p>
            <a:pPr eaLnBrk="1" hangingPunct="1">
              <a:spcBef>
                <a:spcPct val="50000"/>
              </a:spcBef>
              <a:buFont typeface="Wingdings" panose="05000000000000000000" pitchFamily="2" charset="2"/>
              <a:buBlip>
                <a:blip r:embed="rId2"/>
              </a:buBlip>
            </a:pPr>
            <a:r>
              <a:rPr lang="el-GR" altLang="en-US" sz="2400" b="0">
                <a:latin typeface="Arial" panose="020B0604020202020204" pitchFamily="34" charset="0"/>
              </a:rPr>
              <a:t> Προφύλαξη</a:t>
            </a:r>
            <a:endParaRPr lang="en-GB" altLang="en-US" sz="2400" b="0">
              <a:latin typeface="Arial" panose="020B0604020202020204" pitchFamily="34" charset="0"/>
            </a:endParaRPr>
          </a:p>
        </p:txBody>
      </p:sp>
      <p:sp>
        <p:nvSpPr>
          <p:cNvPr id="11270" name="WordArt 6">
            <a:extLst>
              <a:ext uri="{FF2B5EF4-FFF2-40B4-BE49-F238E27FC236}">
                <a16:creationId xmlns:a16="http://schemas.microsoft.com/office/drawing/2014/main" id="{AB33C8C3-8D4C-4888-9A01-05ED71CA9BFB}"/>
              </a:ext>
            </a:extLst>
          </p:cNvPr>
          <p:cNvSpPr>
            <a:spLocks noChangeArrowheads="1" noChangeShapeType="1" noTextEdit="1"/>
          </p:cNvSpPr>
          <p:nvPr/>
        </p:nvSpPr>
        <p:spPr bwMode="auto">
          <a:xfrm>
            <a:off x="4572000" y="5157788"/>
            <a:ext cx="3887788" cy="1222375"/>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algn="ctr"/>
            <a:r>
              <a:rPr lang="el-GR" sz="3600" kern="10">
                <a:ln w="9525">
                  <a:round/>
                  <a:headEnd/>
                  <a:tailEnd/>
                </a:ln>
                <a:gradFill rotWithShape="1">
                  <a:gsLst>
                    <a:gs pos="0">
                      <a:srgbClr val="FFE701"/>
                    </a:gs>
                    <a:gs pos="100000">
                      <a:srgbClr val="FE3E02"/>
                    </a:gs>
                  </a:gsLst>
                  <a:lin ang="5400000" scaled="1"/>
                </a:gradFill>
                <a:latin typeface="Impact" panose="020B0806030902050204" pitchFamily="34" charset="0"/>
              </a:rPr>
              <a:t>διαταραχή χυμικής ανοσίας</a:t>
            </a:r>
            <a:endPar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endParaRPr>
          </a:p>
        </p:txBody>
      </p:sp>
    </p:spTree>
    <p:extLst>
      <p:ext uri="{BB962C8B-B14F-4D97-AF65-F5344CB8AC3E}">
        <p14:creationId xmlns:p14="http://schemas.microsoft.com/office/powerpoint/2010/main" val="1139283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id="{2FD05A4F-973E-4E3B-A303-B9BA4411D831}"/>
              </a:ext>
            </a:extLst>
          </p:cNvPr>
          <p:cNvSpPr txBox="1">
            <a:spLocks noChangeArrowheads="1"/>
          </p:cNvSpPr>
          <p:nvPr/>
        </p:nvSpPr>
        <p:spPr bwMode="auto">
          <a:xfrm>
            <a:off x="684213" y="549275"/>
            <a:ext cx="7315200" cy="1004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l-GR" altLang="en-US" sz="2400">
                <a:solidFill>
                  <a:srgbClr val="FFFF00"/>
                </a:solidFill>
                <a:latin typeface="Arial" panose="020B0604020202020204" pitchFamily="34" charset="0"/>
              </a:rPr>
              <a:t>ΧΝΑ ΤΕΛΙΚΟΥ ΣΤΑΔΙΟΥ</a:t>
            </a:r>
          </a:p>
          <a:p>
            <a:pPr algn="ctr" eaLnBrk="1" hangingPunct="1">
              <a:spcBef>
                <a:spcPct val="50000"/>
              </a:spcBef>
              <a:buFontTx/>
              <a:buNone/>
            </a:pPr>
            <a:r>
              <a:rPr lang="el-GR" altLang="en-US" sz="2400">
                <a:solidFill>
                  <a:srgbClr val="FFFF00"/>
                </a:solidFill>
                <a:latin typeface="Arial" panose="020B0604020202020204" pitchFamily="34" charset="0"/>
              </a:rPr>
              <a:t>ΟΥΡΑΙΜΙΑ - ΑΙΜΟΚΑΘΑΡΣΗ</a:t>
            </a:r>
            <a:endParaRPr lang="en-GB" altLang="en-US" sz="2400">
              <a:solidFill>
                <a:srgbClr val="FFFF00"/>
              </a:solidFill>
              <a:latin typeface="Arial" panose="020B0604020202020204" pitchFamily="34" charset="0"/>
            </a:endParaRPr>
          </a:p>
        </p:txBody>
      </p:sp>
      <p:sp>
        <p:nvSpPr>
          <p:cNvPr id="12291" name="Text Box 3">
            <a:extLst>
              <a:ext uri="{FF2B5EF4-FFF2-40B4-BE49-F238E27FC236}">
                <a16:creationId xmlns:a16="http://schemas.microsoft.com/office/drawing/2014/main" id="{69999961-6C85-4201-8F77-EA1D0216A838}"/>
              </a:ext>
            </a:extLst>
          </p:cNvPr>
          <p:cNvSpPr txBox="1">
            <a:spLocks noChangeArrowheads="1"/>
          </p:cNvSpPr>
          <p:nvPr/>
        </p:nvSpPr>
        <p:spPr bwMode="auto">
          <a:xfrm>
            <a:off x="468313" y="1916113"/>
            <a:ext cx="8135937"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Blip>
                <a:blip r:embed="rId2"/>
              </a:buBlip>
            </a:pPr>
            <a:r>
              <a:rPr lang="en-US" altLang="en-US" sz="2400" b="0">
                <a:latin typeface="Arial" panose="020B0604020202020204" pitchFamily="34" charset="0"/>
              </a:rPr>
              <a:t> </a:t>
            </a:r>
            <a:r>
              <a:rPr lang="el-GR" altLang="en-US" sz="2400" b="0">
                <a:latin typeface="Arial" panose="020B0604020202020204" pitchFamily="34" charset="0"/>
              </a:rPr>
              <a:t>Η ουραιμία συνοδεύεται από ανοσοκαταστολή και ευπάθεια σε λοιμώξεις ανεξάρτητη από το αίτιο της ΧΝΑ.</a:t>
            </a:r>
          </a:p>
          <a:p>
            <a:pPr eaLnBrk="1" hangingPunct="1">
              <a:spcBef>
                <a:spcPct val="50000"/>
              </a:spcBef>
              <a:buFontTx/>
              <a:buBlip>
                <a:blip r:embed="rId2"/>
              </a:buBlip>
            </a:pPr>
            <a:r>
              <a:rPr lang="en-US" altLang="en-US" sz="2400" b="0">
                <a:latin typeface="Arial" panose="020B0604020202020204" pitchFamily="34" charset="0"/>
              </a:rPr>
              <a:t> </a:t>
            </a:r>
            <a:r>
              <a:rPr lang="el-GR" altLang="en-US" sz="2400" b="0">
                <a:latin typeface="Arial" panose="020B0604020202020204" pitchFamily="34" charset="0"/>
              </a:rPr>
              <a:t>Οι περισσότερες λοιμώξεις οφείλονται σε κοινά βακτήρια, αποτελούν το συχνότερο αίτιο εισαγωγής στο νοσοκομείο και αποτελούν αιτία θανάτου σε 12-22% των αιμοκαθαιρομένων</a:t>
            </a:r>
            <a:endParaRPr lang="en-GB" altLang="en-US" sz="2400" b="0">
              <a:latin typeface="Arial" panose="020B0604020202020204" pitchFamily="34" charset="0"/>
            </a:endParaRPr>
          </a:p>
        </p:txBody>
      </p:sp>
      <p:sp>
        <p:nvSpPr>
          <p:cNvPr id="12292" name="Text Box 4">
            <a:extLst>
              <a:ext uri="{FF2B5EF4-FFF2-40B4-BE49-F238E27FC236}">
                <a16:creationId xmlns:a16="http://schemas.microsoft.com/office/drawing/2014/main" id="{81FE3F33-2A2C-4A9C-8A56-534970C8CC58}"/>
              </a:ext>
            </a:extLst>
          </p:cNvPr>
          <p:cNvSpPr txBox="1">
            <a:spLocks noChangeArrowheads="1"/>
          </p:cNvSpPr>
          <p:nvPr/>
        </p:nvSpPr>
        <p:spPr bwMode="auto">
          <a:xfrm>
            <a:off x="468313" y="4941888"/>
            <a:ext cx="80264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Blip>
                <a:blip r:embed="rId3"/>
              </a:buBlip>
            </a:pPr>
            <a:r>
              <a:rPr lang="el-GR" altLang="en-US" sz="2400" b="0">
                <a:latin typeface="Arial" panose="020B0604020202020204" pitchFamily="34" charset="0"/>
              </a:rPr>
              <a:t> Ανεπαρκής πυρετική αντίδραση</a:t>
            </a:r>
          </a:p>
          <a:p>
            <a:pPr eaLnBrk="1" hangingPunct="1">
              <a:spcBef>
                <a:spcPct val="50000"/>
              </a:spcBef>
              <a:buFontTx/>
              <a:buBlip>
                <a:blip r:embed="rId3"/>
              </a:buBlip>
            </a:pPr>
            <a:r>
              <a:rPr lang="el-GR" altLang="en-US" sz="2400" b="0">
                <a:latin typeface="Arial" panose="020B0604020202020204" pitchFamily="34" charset="0"/>
              </a:rPr>
              <a:t> Ανεπαρκής αντίδραση δερματικών τεστ</a:t>
            </a:r>
            <a:endParaRPr lang="en-GB" altLang="en-US" sz="2400" b="0">
              <a:latin typeface="Arial" panose="020B0604020202020204" pitchFamily="34" charset="0"/>
            </a:endParaRPr>
          </a:p>
        </p:txBody>
      </p:sp>
    </p:spTree>
    <p:extLst>
      <p:ext uri="{BB962C8B-B14F-4D97-AF65-F5344CB8AC3E}">
        <p14:creationId xmlns:p14="http://schemas.microsoft.com/office/powerpoint/2010/main" val="1101310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FA66B5DB-8E0B-4EA9-8277-E88446D0469F}"/>
              </a:ext>
            </a:extLst>
          </p:cNvPr>
          <p:cNvSpPr txBox="1">
            <a:spLocks noChangeArrowheads="1"/>
          </p:cNvSpPr>
          <p:nvPr/>
        </p:nvSpPr>
        <p:spPr bwMode="auto">
          <a:xfrm>
            <a:off x="539750" y="1916113"/>
            <a:ext cx="82296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l-GR" altLang="en-US" sz="2400">
                <a:latin typeface="Arial" panose="020B0604020202020204" pitchFamily="34" charset="0"/>
              </a:rPr>
              <a:t>ΑΝΟΣΟΚΑΤΑΣΤΟΛΗ</a:t>
            </a:r>
          </a:p>
          <a:p>
            <a:pPr eaLnBrk="1" hangingPunct="1">
              <a:spcBef>
                <a:spcPct val="50000"/>
              </a:spcBef>
            </a:pPr>
            <a:r>
              <a:rPr lang="el-GR" altLang="en-US" sz="2400" b="0">
                <a:latin typeface="Arial" panose="020B0604020202020204" pitchFamily="34" charset="0"/>
              </a:rPr>
              <a:t> καταστολή λειτουργίας ουδετεροφίλων</a:t>
            </a:r>
          </a:p>
          <a:p>
            <a:pPr eaLnBrk="1" hangingPunct="1">
              <a:spcBef>
                <a:spcPct val="50000"/>
              </a:spcBef>
            </a:pPr>
            <a:r>
              <a:rPr lang="el-GR" altLang="en-US" sz="2400" b="0">
                <a:latin typeface="Arial" panose="020B0604020202020204" pitchFamily="34" charset="0"/>
              </a:rPr>
              <a:t> ανεπαρκής φαγοκυττάρωση</a:t>
            </a:r>
          </a:p>
          <a:p>
            <a:pPr eaLnBrk="1" hangingPunct="1">
              <a:spcBef>
                <a:spcPct val="50000"/>
              </a:spcBef>
            </a:pPr>
            <a:r>
              <a:rPr lang="el-GR" altLang="en-US" sz="2400" b="0">
                <a:latin typeface="Arial" panose="020B0604020202020204" pitchFamily="34" charset="0"/>
              </a:rPr>
              <a:t> λευκοπενία από ενεργοποίηση του συμπληρώματος</a:t>
            </a:r>
          </a:p>
          <a:p>
            <a:pPr eaLnBrk="1" hangingPunct="1">
              <a:spcBef>
                <a:spcPct val="50000"/>
              </a:spcBef>
            </a:pPr>
            <a:r>
              <a:rPr lang="el-GR" altLang="en-US" sz="2400" b="0">
                <a:latin typeface="Arial" panose="020B0604020202020204" pitchFamily="34" charset="0"/>
              </a:rPr>
              <a:t> μειωμένη δραστηριότητα των  ΝΚ λεμφοκυττάρων</a:t>
            </a:r>
          </a:p>
          <a:p>
            <a:pPr eaLnBrk="1" hangingPunct="1">
              <a:spcBef>
                <a:spcPct val="50000"/>
              </a:spcBef>
            </a:pPr>
            <a:r>
              <a:rPr lang="el-GR" altLang="en-US" sz="2400" b="0">
                <a:latin typeface="Arial" panose="020B0604020202020204" pitchFamily="34" charset="0"/>
              </a:rPr>
              <a:t> μειωμένη λειτουργικότητα Β και Τ λεμφοκυττάρων</a:t>
            </a:r>
          </a:p>
          <a:p>
            <a:pPr eaLnBrk="1" hangingPunct="1">
              <a:spcBef>
                <a:spcPct val="50000"/>
              </a:spcBef>
            </a:pPr>
            <a:r>
              <a:rPr lang="el-GR" altLang="en-US" sz="2400" b="0">
                <a:latin typeface="Arial" panose="020B0604020202020204" pitchFamily="34" charset="0"/>
              </a:rPr>
              <a:t> μειωμένη ανταπόκριση Τ λεμφοκυττάρων σε συνήθη αντιγόνα</a:t>
            </a:r>
            <a:endParaRPr lang="en-GB" altLang="en-US" sz="2400" b="0">
              <a:latin typeface="Arial" panose="020B0604020202020204" pitchFamily="34" charset="0"/>
            </a:endParaRPr>
          </a:p>
        </p:txBody>
      </p:sp>
      <p:sp>
        <p:nvSpPr>
          <p:cNvPr id="13315" name="Text Box 3">
            <a:extLst>
              <a:ext uri="{FF2B5EF4-FFF2-40B4-BE49-F238E27FC236}">
                <a16:creationId xmlns:a16="http://schemas.microsoft.com/office/drawing/2014/main" id="{4424D280-3606-49B4-9A5B-C7015B099025}"/>
              </a:ext>
            </a:extLst>
          </p:cNvPr>
          <p:cNvSpPr txBox="1">
            <a:spLocks noChangeArrowheads="1"/>
          </p:cNvSpPr>
          <p:nvPr/>
        </p:nvSpPr>
        <p:spPr bwMode="auto">
          <a:xfrm>
            <a:off x="684213" y="549275"/>
            <a:ext cx="7315200" cy="1004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l-GR" altLang="en-US" sz="2400">
                <a:solidFill>
                  <a:srgbClr val="FFFF00"/>
                </a:solidFill>
                <a:latin typeface="Arial" panose="020B0604020202020204" pitchFamily="34" charset="0"/>
              </a:rPr>
              <a:t>ΧΝΑ ΤΕΛΙΚΟΥ ΣΤΑΔΙΟΥ</a:t>
            </a:r>
          </a:p>
          <a:p>
            <a:pPr algn="ctr" eaLnBrk="1" hangingPunct="1">
              <a:spcBef>
                <a:spcPct val="50000"/>
              </a:spcBef>
              <a:buFontTx/>
              <a:buNone/>
            </a:pPr>
            <a:r>
              <a:rPr lang="el-GR" altLang="en-US" sz="2400">
                <a:solidFill>
                  <a:srgbClr val="FFFF00"/>
                </a:solidFill>
                <a:latin typeface="Arial" panose="020B0604020202020204" pitchFamily="34" charset="0"/>
              </a:rPr>
              <a:t>ΟΥΡΑΙΜΙΑ - ΑΙΜΟΚΑΘΑΡΣΗ</a:t>
            </a:r>
            <a:endParaRPr lang="en-GB" altLang="en-US" sz="2400">
              <a:solidFill>
                <a:srgbClr val="FFFF00"/>
              </a:solidFill>
              <a:latin typeface="Arial" panose="020B0604020202020204" pitchFamily="34" charset="0"/>
            </a:endParaRPr>
          </a:p>
        </p:txBody>
      </p:sp>
    </p:spTree>
    <p:extLst>
      <p:ext uri="{BB962C8B-B14F-4D97-AF65-F5344CB8AC3E}">
        <p14:creationId xmlns:p14="http://schemas.microsoft.com/office/powerpoint/2010/main" val="1840660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59389B60-2455-435E-A0C5-9C55CF153BF3}"/>
              </a:ext>
            </a:extLst>
          </p:cNvPr>
          <p:cNvSpPr txBox="1">
            <a:spLocks noChangeArrowheads="1"/>
          </p:cNvSpPr>
          <p:nvPr/>
        </p:nvSpPr>
        <p:spPr bwMode="auto">
          <a:xfrm>
            <a:off x="755650" y="404813"/>
            <a:ext cx="7315200" cy="10048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l-GR" altLang="en-US" sz="2400">
                <a:solidFill>
                  <a:srgbClr val="FFFF00"/>
                </a:solidFill>
                <a:latin typeface="Arial" panose="020B0604020202020204" pitchFamily="34" charset="0"/>
              </a:rPr>
              <a:t>ΧΝΑ ΤΕΛΙΚΟΥ ΣΤΑΔΙΟΥ</a:t>
            </a:r>
          </a:p>
          <a:p>
            <a:pPr algn="ctr" eaLnBrk="1" hangingPunct="1">
              <a:spcBef>
                <a:spcPct val="50000"/>
              </a:spcBef>
              <a:buFontTx/>
              <a:buNone/>
            </a:pPr>
            <a:r>
              <a:rPr lang="el-GR" altLang="en-US" sz="2400">
                <a:solidFill>
                  <a:srgbClr val="FFFF00"/>
                </a:solidFill>
                <a:latin typeface="Arial" panose="020B0604020202020204" pitchFamily="34" charset="0"/>
              </a:rPr>
              <a:t>ΟΥΡΑΙΜΙΑ - ΑΙΜΟΚΑΘΑΡΣΗ</a:t>
            </a:r>
            <a:endParaRPr lang="en-GB" altLang="en-US" sz="2400">
              <a:solidFill>
                <a:srgbClr val="FFFF00"/>
              </a:solidFill>
              <a:latin typeface="Arial" panose="020B0604020202020204" pitchFamily="34" charset="0"/>
            </a:endParaRPr>
          </a:p>
        </p:txBody>
      </p:sp>
      <p:sp>
        <p:nvSpPr>
          <p:cNvPr id="14339" name="Text Box 3">
            <a:extLst>
              <a:ext uri="{FF2B5EF4-FFF2-40B4-BE49-F238E27FC236}">
                <a16:creationId xmlns:a16="http://schemas.microsoft.com/office/drawing/2014/main" id="{12EAFB41-E7FB-4BE3-9847-1876CE8D8D3E}"/>
              </a:ext>
            </a:extLst>
          </p:cNvPr>
          <p:cNvSpPr txBox="1">
            <a:spLocks noChangeArrowheads="1"/>
          </p:cNvSpPr>
          <p:nvPr/>
        </p:nvSpPr>
        <p:spPr bwMode="auto">
          <a:xfrm>
            <a:off x="611188" y="1628775"/>
            <a:ext cx="76200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l-GR" altLang="en-US" sz="2400">
                <a:latin typeface="Arial" panose="020B0604020202020204" pitchFamily="34" charset="0"/>
              </a:rPr>
              <a:t>Προδιαθεσικοί παράγοντες</a:t>
            </a:r>
          </a:p>
          <a:p>
            <a:pPr eaLnBrk="1" hangingPunct="1">
              <a:spcBef>
                <a:spcPct val="50000"/>
              </a:spcBef>
            </a:pPr>
            <a:r>
              <a:rPr lang="el-GR" altLang="en-US" sz="2400" b="0">
                <a:latin typeface="Arial" panose="020B0604020202020204" pitchFamily="34" charset="0"/>
              </a:rPr>
              <a:t> </a:t>
            </a:r>
            <a:r>
              <a:rPr lang="en-US" altLang="en-US" sz="2400" b="0">
                <a:latin typeface="Arial" panose="020B0604020202020204" pitchFamily="34" charset="0"/>
              </a:rPr>
              <a:t>   </a:t>
            </a:r>
            <a:r>
              <a:rPr lang="el-GR" altLang="en-US" sz="2400" b="0">
                <a:latin typeface="Arial" panose="020B0604020202020204" pitchFamily="34" charset="0"/>
              </a:rPr>
              <a:t>λευκωματίνη</a:t>
            </a:r>
          </a:p>
          <a:p>
            <a:pPr eaLnBrk="1" hangingPunct="1">
              <a:spcBef>
                <a:spcPct val="50000"/>
              </a:spcBef>
            </a:pPr>
            <a:r>
              <a:rPr lang="en-US" altLang="en-US" sz="2400" b="0">
                <a:latin typeface="Arial" panose="020B0604020202020204" pitchFamily="34" charset="0"/>
              </a:rPr>
              <a:t>   </a:t>
            </a:r>
            <a:r>
              <a:rPr lang="el-GR" altLang="en-US" sz="2400" b="0">
                <a:latin typeface="Arial" panose="020B0604020202020204" pitchFamily="34" charset="0"/>
              </a:rPr>
              <a:t> ενδοκυττάτιο </a:t>
            </a:r>
            <a:r>
              <a:rPr lang="en-US" altLang="en-US" sz="2400" b="0">
                <a:latin typeface="Arial" panose="020B0604020202020204" pitchFamily="34" charset="0"/>
              </a:rPr>
              <a:t>Ca</a:t>
            </a:r>
          </a:p>
          <a:p>
            <a:pPr eaLnBrk="1" hangingPunct="1">
              <a:spcBef>
                <a:spcPct val="50000"/>
              </a:spcBef>
            </a:pPr>
            <a:r>
              <a:rPr lang="el-GR" altLang="en-US" sz="2400" b="0">
                <a:latin typeface="Arial" panose="020B0604020202020204" pitchFamily="34" charset="0"/>
              </a:rPr>
              <a:t>  </a:t>
            </a:r>
            <a:r>
              <a:rPr lang="en-US" altLang="en-US" sz="2400" b="0">
                <a:latin typeface="Arial" panose="020B0604020202020204" pitchFamily="34" charset="0"/>
              </a:rPr>
              <a:t>  Fe</a:t>
            </a:r>
          </a:p>
          <a:p>
            <a:pPr eaLnBrk="1" hangingPunct="1">
              <a:spcBef>
                <a:spcPct val="50000"/>
              </a:spcBef>
            </a:pPr>
            <a:r>
              <a:rPr lang="en-US" altLang="en-US" sz="2400" b="0">
                <a:latin typeface="Arial" panose="020B0604020202020204" pitchFamily="34" charset="0"/>
              </a:rPr>
              <a:t> </a:t>
            </a:r>
            <a:r>
              <a:rPr lang="el-GR" altLang="en-US" sz="2400" b="0">
                <a:latin typeface="Arial" panose="020B0604020202020204" pitchFamily="34" charset="0"/>
              </a:rPr>
              <a:t>Ουραιμικές τοξίνες χαμηλού μοριακού βέρους</a:t>
            </a:r>
          </a:p>
          <a:p>
            <a:pPr eaLnBrk="1" hangingPunct="1">
              <a:spcBef>
                <a:spcPct val="50000"/>
              </a:spcBef>
            </a:pPr>
            <a:r>
              <a:rPr lang="en-US" altLang="en-US" sz="2400" b="0">
                <a:latin typeface="Arial" panose="020B0604020202020204" pitchFamily="34" charset="0"/>
              </a:rPr>
              <a:t> </a:t>
            </a:r>
            <a:r>
              <a:rPr lang="el-GR" altLang="en-US" sz="2400" b="0">
                <a:latin typeface="Arial" panose="020B0604020202020204" pitchFamily="34" charset="0"/>
              </a:rPr>
              <a:t>Μεταβολική οξέωση</a:t>
            </a:r>
          </a:p>
          <a:p>
            <a:pPr eaLnBrk="1" hangingPunct="1">
              <a:spcBef>
                <a:spcPct val="50000"/>
              </a:spcBef>
            </a:pPr>
            <a:r>
              <a:rPr lang="en-US" altLang="en-US" sz="2400" b="0">
                <a:latin typeface="Arial" panose="020B0604020202020204" pitchFamily="34" charset="0"/>
              </a:rPr>
              <a:t> </a:t>
            </a:r>
            <a:r>
              <a:rPr lang="el-GR" altLang="en-US" sz="2400" b="0">
                <a:latin typeface="Arial" panose="020B0604020202020204" pitchFamily="34" charset="0"/>
              </a:rPr>
              <a:t>Κυκλοφορούντες αναστολείς της χημειοταξίας</a:t>
            </a:r>
          </a:p>
          <a:p>
            <a:pPr eaLnBrk="1" hangingPunct="1">
              <a:spcBef>
                <a:spcPct val="50000"/>
              </a:spcBef>
            </a:pPr>
            <a:r>
              <a:rPr lang="en-US" altLang="en-US" sz="2400" b="0">
                <a:latin typeface="Arial" panose="020B0604020202020204" pitchFamily="34" charset="0"/>
              </a:rPr>
              <a:t> </a:t>
            </a:r>
            <a:r>
              <a:rPr lang="el-GR" altLang="en-US" sz="2400" b="0">
                <a:latin typeface="Arial" panose="020B0604020202020204" pitchFamily="34" charset="0"/>
              </a:rPr>
              <a:t>Μειωμένη παραγωγή ενδογενών πυρετογόνων</a:t>
            </a:r>
          </a:p>
          <a:p>
            <a:pPr eaLnBrk="1" hangingPunct="1">
              <a:spcBef>
                <a:spcPct val="50000"/>
              </a:spcBef>
            </a:pPr>
            <a:r>
              <a:rPr lang="en-US" altLang="en-US" sz="2400" b="0">
                <a:latin typeface="Arial" panose="020B0604020202020204" pitchFamily="34" charset="0"/>
              </a:rPr>
              <a:t> </a:t>
            </a:r>
            <a:r>
              <a:rPr lang="el-GR" altLang="en-US" sz="2400" b="0">
                <a:latin typeface="Arial" panose="020B0604020202020204" pitchFamily="34" charset="0"/>
              </a:rPr>
              <a:t>Επεμβατικοί χειρισμοί σε αγγεία</a:t>
            </a:r>
            <a:endParaRPr lang="en-GB" altLang="en-US" sz="2400" b="0">
              <a:latin typeface="Arial" panose="020B0604020202020204" pitchFamily="34" charset="0"/>
            </a:endParaRPr>
          </a:p>
        </p:txBody>
      </p:sp>
      <p:sp>
        <p:nvSpPr>
          <p:cNvPr id="14340" name="AutoShape 4">
            <a:extLst>
              <a:ext uri="{FF2B5EF4-FFF2-40B4-BE49-F238E27FC236}">
                <a16:creationId xmlns:a16="http://schemas.microsoft.com/office/drawing/2014/main" id="{8A96B726-261C-4813-B7AE-2D689AD8D9E7}"/>
              </a:ext>
            </a:extLst>
          </p:cNvPr>
          <p:cNvSpPr>
            <a:spLocks noChangeArrowheads="1"/>
          </p:cNvSpPr>
          <p:nvPr/>
        </p:nvSpPr>
        <p:spPr bwMode="auto">
          <a:xfrm>
            <a:off x="971550" y="2205038"/>
            <a:ext cx="101600" cy="228600"/>
          </a:xfrm>
          <a:prstGeom prst="downArrow">
            <a:avLst>
              <a:gd name="adj1" fmla="val 50000"/>
              <a:gd name="adj2" fmla="val 5625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800">
              <a:solidFill>
                <a:schemeClr val="bg1"/>
              </a:solidFill>
              <a:latin typeface="Arial" panose="020B0604020202020204" pitchFamily="34" charset="0"/>
            </a:endParaRPr>
          </a:p>
        </p:txBody>
      </p:sp>
      <p:sp>
        <p:nvSpPr>
          <p:cNvPr id="14341" name="AutoShape 5">
            <a:extLst>
              <a:ext uri="{FF2B5EF4-FFF2-40B4-BE49-F238E27FC236}">
                <a16:creationId xmlns:a16="http://schemas.microsoft.com/office/drawing/2014/main" id="{D1211DE2-8FCF-4C70-81D5-7E5A57829E7C}"/>
              </a:ext>
            </a:extLst>
          </p:cNvPr>
          <p:cNvSpPr>
            <a:spLocks noChangeArrowheads="1"/>
          </p:cNvSpPr>
          <p:nvPr/>
        </p:nvSpPr>
        <p:spPr bwMode="auto">
          <a:xfrm>
            <a:off x="971550" y="2636838"/>
            <a:ext cx="101600" cy="171450"/>
          </a:xfrm>
          <a:prstGeom prst="upArrow">
            <a:avLst>
              <a:gd name="adj1" fmla="val 50000"/>
              <a:gd name="adj2" fmla="val 42188"/>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800">
              <a:solidFill>
                <a:schemeClr val="bg1"/>
              </a:solidFill>
              <a:latin typeface="Arial" panose="020B0604020202020204" pitchFamily="34" charset="0"/>
            </a:endParaRPr>
          </a:p>
        </p:txBody>
      </p:sp>
      <p:sp>
        <p:nvSpPr>
          <p:cNvPr id="14342" name="AutoShape 6">
            <a:extLst>
              <a:ext uri="{FF2B5EF4-FFF2-40B4-BE49-F238E27FC236}">
                <a16:creationId xmlns:a16="http://schemas.microsoft.com/office/drawing/2014/main" id="{CDF4B1F7-9AC3-45EF-8CC8-4BA23EE3693E}"/>
              </a:ext>
            </a:extLst>
          </p:cNvPr>
          <p:cNvSpPr>
            <a:spLocks noChangeArrowheads="1"/>
          </p:cNvSpPr>
          <p:nvPr/>
        </p:nvSpPr>
        <p:spPr bwMode="auto">
          <a:xfrm>
            <a:off x="971550" y="3141663"/>
            <a:ext cx="101600" cy="171450"/>
          </a:xfrm>
          <a:prstGeom prst="upArrow">
            <a:avLst>
              <a:gd name="adj1" fmla="val 50000"/>
              <a:gd name="adj2" fmla="val 42188"/>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800">
              <a:solidFill>
                <a:schemeClr val="bg1"/>
              </a:solidFill>
              <a:latin typeface="Arial" panose="020B0604020202020204" pitchFamily="34" charset="0"/>
            </a:endParaRPr>
          </a:p>
        </p:txBody>
      </p:sp>
    </p:spTree>
    <p:extLst>
      <p:ext uri="{BB962C8B-B14F-4D97-AF65-F5344CB8AC3E}">
        <p14:creationId xmlns:p14="http://schemas.microsoft.com/office/powerpoint/2010/main" val="1297560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74E7379F-BB30-4744-B573-D5C65B9F867A}"/>
              </a:ext>
            </a:extLst>
          </p:cNvPr>
          <p:cNvSpPr txBox="1">
            <a:spLocks noChangeArrowheads="1"/>
          </p:cNvSpPr>
          <p:nvPr/>
        </p:nvSpPr>
        <p:spPr bwMode="auto">
          <a:xfrm>
            <a:off x="900113" y="1989138"/>
            <a:ext cx="76327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Clr>
                <a:schemeClr val="accent2"/>
              </a:buClr>
              <a:buFont typeface="Wingdings" panose="05000000000000000000" pitchFamily="2" charset="2"/>
              <a:buChar char="q"/>
            </a:pPr>
            <a:r>
              <a:rPr lang="el-GR" altLang="en-US" sz="2400" b="0" dirty="0">
                <a:latin typeface="Arial" panose="020B0604020202020204" pitchFamily="34" charset="0"/>
              </a:rPr>
              <a:t> Λοιμώξεις από</a:t>
            </a:r>
            <a:r>
              <a:rPr lang="en-US" altLang="en-US" sz="2400" b="0" dirty="0">
                <a:latin typeface="Arial" panose="020B0604020202020204" pitchFamily="34" charset="0"/>
              </a:rPr>
              <a:t> S. aureus</a:t>
            </a:r>
          </a:p>
          <a:p>
            <a:pPr eaLnBrk="1" hangingPunct="1">
              <a:spcBef>
                <a:spcPct val="50000"/>
              </a:spcBef>
              <a:buClr>
                <a:schemeClr val="accent2"/>
              </a:buClr>
              <a:buFont typeface="Wingdings" panose="05000000000000000000" pitchFamily="2" charset="2"/>
              <a:buChar char="q"/>
            </a:pPr>
            <a:r>
              <a:rPr lang="el-GR" altLang="en-US" sz="2400" b="0" dirty="0">
                <a:latin typeface="Arial" panose="020B0604020202020204" pitchFamily="34" charset="0"/>
              </a:rPr>
              <a:t> Πνευμονική φυματίωση (</a:t>
            </a:r>
            <a:r>
              <a:rPr lang="en-US" altLang="en-US" sz="2400" b="0" dirty="0">
                <a:latin typeface="Arial" panose="020B0604020202020204" pitchFamily="34" charset="0"/>
              </a:rPr>
              <a:t>RR 25.3)</a:t>
            </a:r>
          </a:p>
          <a:p>
            <a:pPr eaLnBrk="1" hangingPunct="1">
              <a:spcBef>
                <a:spcPct val="50000"/>
              </a:spcBef>
              <a:buClr>
                <a:schemeClr val="accent2"/>
              </a:buClr>
              <a:buFont typeface="Wingdings" panose="05000000000000000000" pitchFamily="2" charset="2"/>
              <a:buChar char="q"/>
            </a:pPr>
            <a:r>
              <a:rPr lang="el-GR" altLang="en-US" sz="2400" b="0" dirty="0">
                <a:latin typeface="Arial" panose="020B0604020202020204" pitchFamily="34" charset="0"/>
              </a:rPr>
              <a:t>Μεγαλύτερος ο κίνδυνος τον 1ο χρόνο αιμοκάθαρσης. Πρέπει πάντα να προηγείται</a:t>
            </a:r>
            <a:r>
              <a:rPr lang="en-US" altLang="en-US" sz="2400" b="0" dirty="0">
                <a:latin typeface="Arial" panose="020B0604020202020204" pitchFamily="34" charset="0"/>
              </a:rPr>
              <a:t> </a:t>
            </a:r>
            <a:r>
              <a:rPr lang="el-GR" altLang="en-US" sz="2400" b="0" dirty="0">
                <a:latin typeface="Arial" panose="020B0604020202020204" pitchFamily="34" charset="0"/>
              </a:rPr>
              <a:t>Μα</a:t>
            </a:r>
            <a:r>
              <a:rPr lang="en-US" altLang="en-US" sz="2400" b="0" dirty="0" err="1">
                <a:latin typeface="Arial" panose="020B0604020202020204" pitchFamily="34" charset="0"/>
              </a:rPr>
              <a:t>n</a:t>
            </a:r>
            <a:r>
              <a:rPr lang="en-US" altLang="en-US" sz="2400" dirty="0" err="1">
                <a:latin typeface="Arial" panose="020B0604020202020204" pitchFamily="34" charset="0"/>
              </a:rPr>
              <a:t>t</a:t>
            </a:r>
            <a:r>
              <a:rPr lang="el-GR" altLang="en-US" sz="2400" b="0" dirty="0">
                <a:latin typeface="Arial" panose="020B0604020202020204" pitchFamily="34" charset="0"/>
              </a:rPr>
              <a:t>ο</a:t>
            </a:r>
            <a:r>
              <a:rPr lang="en-US" altLang="en-US" sz="2400" b="0" dirty="0">
                <a:latin typeface="Arial" panose="020B0604020202020204" pitchFamily="34" charset="0"/>
              </a:rPr>
              <a:t>ux.</a:t>
            </a:r>
          </a:p>
          <a:p>
            <a:pPr eaLnBrk="1" hangingPunct="1">
              <a:spcBef>
                <a:spcPct val="50000"/>
              </a:spcBef>
              <a:buClr>
                <a:schemeClr val="accent2"/>
              </a:buClr>
              <a:buFont typeface="Wingdings" panose="05000000000000000000" pitchFamily="2" charset="2"/>
              <a:buChar char="q"/>
            </a:pPr>
            <a:r>
              <a:rPr lang="el-GR" altLang="en-US" sz="2400" b="0" dirty="0">
                <a:latin typeface="Arial" panose="020B0604020202020204" pitchFamily="34" charset="0"/>
              </a:rPr>
              <a:t> </a:t>
            </a:r>
            <a:r>
              <a:rPr lang="en-US" altLang="en-US" sz="2400" b="0" dirty="0">
                <a:latin typeface="Arial" panose="020B0604020202020204" pitchFamily="34" charset="0"/>
              </a:rPr>
              <a:t>A</a:t>
            </a:r>
            <a:r>
              <a:rPr lang="el-GR" altLang="en-US" sz="2400" b="0" dirty="0" err="1">
                <a:latin typeface="Arial" panose="020B0604020202020204" pitchFamily="34" charset="0"/>
              </a:rPr>
              <a:t>ιματογενώς</a:t>
            </a:r>
            <a:r>
              <a:rPr lang="el-GR" altLang="en-US" sz="2400" b="0" dirty="0">
                <a:latin typeface="Arial" panose="020B0604020202020204" pitchFamily="34" charset="0"/>
              </a:rPr>
              <a:t> μεταδιδόμενες λοιμώξεις</a:t>
            </a:r>
            <a:r>
              <a:rPr lang="en-US" altLang="en-US" sz="2400" b="0" dirty="0">
                <a:latin typeface="Arial" panose="020B0604020202020204" pitchFamily="34" charset="0"/>
              </a:rPr>
              <a:t> (</a:t>
            </a:r>
            <a:r>
              <a:rPr lang="el-GR" altLang="en-US" sz="2400" b="0" dirty="0">
                <a:latin typeface="Arial" panose="020B0604020202020204" pitchFamily="34" charset="0"/>
              </a:rPr>
              <a:t>ηπατίτιδες)</a:t>
            </a:r>
          </a:p>
          <a:p>
            <a:pPr eaLnBrk="1" hangingPunct="1">
              <a:spcBef>
                <a:spcPct val="50000"/>
              </a:spcBef>
              <a:buClr>
                <a:schemeClr val="accent2"/>
              </a:buClr>
              <a:buFont typeface="Wingdings" panose="05000000000000000000" pitchFamily="2" charset="2"/>
              <a:buChar char="q"/>
            </a:pPr>
            <a:r>
              <a:rPr lang="el-GR" altLang="en-US" sz="2400" b="0" dirty="0">
                <a:latin typeface="Arial" panose="020B0604020202020204" pitchFamily="34" charset="0"/>
              </a:rPr>
              <a:t> Ένδειξη εμβολιασμού (γρίπης, </a:t>
            </a:r>
            <a:r>
              <a:rPr lang="el-GR" altLang="en-US" sz="2400" b="0" dirty="0" err="1">
                <a:latin typeface="Arial" panose="020B0604020202020204" pitchFamily="34" charset="0"/>
              </a:rPr>
              <a:t>πνευμονιοκοκκικό</a:t>
            </a:r>
            <a:r>
              <a:rPr lang="el-GR" altLang="en-US" sz="2400" b="0" dirty="0">
                <a:latin typeface="Arial" panose="020B0604020202020204" pitchFamily="34" charset="0"/>
              </a:rPr>
              <a:t>, </a:t>
            </a:r>
            <a:r>
              <a:rPr lang="el-GR" altLang="en-US" sz="2400" b="0" dirty="0" err="1">
                <a:latin typeface="Arial" panose="020B0604020202020204" pitchFamily="34" charset="0"/>
              </a:rPr>
              <a:t>ηπατίτιδος</a:t>
            </a:r>
            <a:r>
              <a:rPr lang="el-GR" altLang="en-US" sz="2400" b="0" dirty="0">
                <a:latin typeface="Arial" panose="020B0604020202020204" pitchFamily="34" charset="0"/>
              </a:rPr>
              <a:t>)</a:t>
            </a:r>
            <a:endParaRPr lang="en-GB" altLang="en-US" sz="2400" b="0" dirty="0">
              <a:latin typeface="Arial" panose="020B0604020202020204" pitchFamily="34" charset="0"/>
            </a:endParaRPr>
          </a:p>
        </p:txBody>
      </p:sp>
      <p:sp>
        <p:nvSpPr>
          <p:cNvPr id="15363" name="Text Box 3">
            <a:extLst>
              <a:ext uri="{FF2B5EF4-FFF2-40B4-BE49-F238E27FC236}">
                <a16:creationId xmlns:a16="http://schemas.microsoft.com/office/drawing/2014/main" id="{1F04C2A5-F89D-45B6-96EB-3830F68DCCE7}"/>
              </a:ext>
            </a:extLst>
          </p:cNvPr>
          <p:cNvSpPr txBox="1">
            <a:spLocks noChangeArrowheads="1"/>
          </p:cNvSpPr>
          <p:nvPr/>
        </p:nvSpPr>
        <p:spPr bwMode="auto">
          <a:xfrm>
            <a:off x="755650" y="549275"/>
            <a:ext cx="7315200" cy="100488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l-GR" altLang="en-US" sz="2400">
                <a:solidFill>
                  <a:srgbClr val="FFFF00"/>
                </a:solidFill>
                <a:latin typeface="Arial" panose="020B0604020202020204" pitchFamily="34" charset="0"/>
              </a:rPr>
              <a:t>ΧΝΑ ΤΕΛΙΚΟΥ ΣΤΑΔΙΟΥ</a:t>
            </a:r>
          </a:p>
          <a:p>
            <a:pPr algn="ctr" eaLnBrk="1" hangingPunct="1">
              <a:spcBef>
                <a:spcPct val="50000"/>
              </a:spcBef>
              <a:buFontTx/>
              <a:buNone/>
            </a:pPr>
            <a:r>
              <a:rPr lang="el-GR" altLang="en-US" sz="2400">
                <a:solidFill>
                  <a:srgbClr val="FFFF00"/>
                </a:solidFill>
                <a:latin typeface="Arial" panose="020B0604020202020204" pitchFamily="34" charset="0"/>
              </a:rPr>
              <a:t>ΟΥΡΑΙΜΙΑ - ΑΙΜΟΚΑΘΑΡΣΗ</a:t>
            </a:r>
            <a:endParaRPr lang="en-GB" altLang="en-US" sz="2400">
              <a:solidFill>
                <a:srgbClr val="FFFF00"/>
              </a:solidFill>
              <a:latin typeface="Arial" panose="020B0604020202020204" pitchFamily="34" charset="0"/>
            </a:endParaRPr>
          </a:p>
        </p:txBody>
      </p:sp>
    </p:spTree>
    <p:extLst>
      <p:ext uri="{BB962C8B-B14F-4D97-AF65-F5344CB8AC3E}">
        <p14:creationId xmlns:p14="http://schemas.microsoft.com/office/powerpoint/2010/main" val="3359725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a:extLst>
              <a:ext uri="{FF2B5EF4-FFF2-40B4-BE49-F238E27FC236}">
                <a16:creationId xmlns:a16="http://schemas.microsoft.com/office/drawing/2014/main" id="{08ACF83C-CCE2-48F7-9216-2D67904D41A6}"/>
              </a:ext>
            </a:extLst>
          </p:cNvPr>
          <p:cNvSpPr txBox="1">
            <a:spLocks noChangeArrowheads="1"/>
          </p:cNvSpPr>
          <p:nvPr/>
        </p:nvSpPr>
        <p:spPr bwMode="auto">
          <a:xfrm>
            <a:off x="1524000" y="457200"/>
            <a:ext cx="5689600" cy="457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l-GR" altLang="en-US" sz="2400">
                <a:solidFill>
                  <a:srgbClr val="FFFF00"/>
                </a:solidFill>
                <a:latin typeface="Arial" panose="020B0604020202020204" pitchFamily="34" charset="0"/>
              </a:rPr>
              <a:t>ΣΑΚΧΑΡΩΔΗΣ ΔΙΑΒΗΤΗΣ</a:t>
            </a:r>
            <a:endParaRPr lang="en-GB" altLang="en-US" sz="2400">
              <a:solidFill>
                <a:srgbClr val="FFFF00"/>
              </a:solidFill>
              <a:latin typeface="Arial" panose="020B0604020202020204" pitchFamily="34" charset="0"/>
            </a:endParaRPr>
          </a:p>
        </p:txBody>
      </p:sp>
      <p:sp>
        <p:nvSpPr>
          <p:cNvPr id="16387" name="Text Box 3">
            <a:extLst>
              <a:ext uri="{FF2B5EF4-FFF2-40B4-BE49-F238E27FC236}">
                <a16:creationId xmlns:a16="http://schemas.microsoft.com/office/drawing/2014/main" id="{FF86DA6F-0E64-4481-B5A9-3ED181AE7F69}"/>
              </a:ext>
            </a:extLst>
          </p:cNvPr>
          <p:cNvSpPr txBox="1">
            <a:spLocks noChangeArrowheads="1"/>
          </p:cNvSpPr>
          <p:nvPr/>
        </p:nvSpPr>
        <p:spPr bwMode="auto">
          <a:xfrm>
            <a:off x="812800" y="1085850"/>
            <a:ext cx="779145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l-GR" altLang="en-US" sz="2000">
                <a:latin typeface="Arial" panose="020B0604020202020204" pitchFamily="34" charset="0"/>
              </a:rPr>
              <a:t>Ανοσοκαταστολή </a:t>
            </a:r>
          </a:p>
          <a:p>
            <a:pPr eaLnBrk="1" hangingPunct="1">
              <a:spcBef>
                <a:spcPct val="50000"/>
              </a:spcBef>
              <a:buFont typeface="Wingdings" panose="05000000000000000000" pitchFamily="2" charset="2"/>
              <a:buChar char="Ø"/>
            </a:pPr>
            <a:r>
              <a:rPr lang="el-GR" altLang="en-US" sz="2000" b="0">
                <a:latin typeface="Arial" panose="020B0604020202020204" pitchFamily="34" charset="0"/>
              </a:rPr>
              <a:t>Σημαντική διαταραχή κυτταρικής ανοσίας(απάντηση σε αντιγόνα, </a:t>
            </a:r>
            <a:r>
              <a:rPr lang="en-US" altLang="en-US" sz="2000" b="0">
                <a:latin typeface="Arial" panose="020B0604020202020204" pitchFamily="34" charset="0"/>
              </a:rPr>
              <a:t>DHT)</a:t>
            </a:r>
          </a:p>
          <a:p>
            <a:pPr eaLnBrk="1" hangingPunct="1">
              <a:spcBef>
                <a:spcPct val="50000"/>
              </a:spcBef>
              <a:buFont typeface="Wingdings" panose="05000000000000000000" pitchFamily="2" charset="2"/>
              <a:buChar char="Ø"/>
            </a:pPr>
            <a:r>
              <a:rPr lang="el-GR" altLang="en-US" sz="2000" b="0">
                <a:latin typeface="Arial" panose="020B0604020202020204" pitchFamily="34" charset="0"/>
              </a:rPr>
              <a:t>Φυσιολογικές ανοσοσφαιρίνες και απάντηση σε εμβολιασμούς</a:t>
            </a:r>
          </a:p>
          <a:p>
            <a:pPr eaLnBrk="1" hangingPunct="1">
              <a:spcBef>
                <a:spcPct val="50000"/>
              </a:spcBef>
              <a:buFont typeface="Wingdings" panose="05000000000000000000" pitchFamily="2" charset="2"/>
              <a:buChar char="Ø"/>
            </a:pPr>
            <a:r>
              <a:rPr lang="el-GR" altLang="en-US" sz="2000" b="0">
                <a:latin typeface="Arial" panose="020B0604020202020204" pitchFamily="34" charset="0"/>
              </a:rPr>
              <a:t>Διαταραχές λειτουργίας πολυμορφοπυρήνων, μονοκυττάρων, (προσκόλληση, χημειοταξία, φαγοκυττάρωση, οξειδωτική έκρηξη, ενδοκυττάριος θάνατος)</a:t>
            </a:r>
            <a:endParaRPr lang="en-GB" altLang="en-US" sz="2000" b="0">
              <a:latin typeface="Arial" panose="020B0604020202020204" pitchFamily="34" charset="0"/>
            </a:endParaRPr>
          </a:p>
        </p:txBody>
      </p:sp>
      <p:sp>
        <p:nvSpPr>
          <p:cNvPr id="16388" name="Text Box 4">
            <a:extLst>
              <a:ext uri="{FF2B5EF4-FFF2-40B4-BE49-F238E27FC236}">
                <a16:creationId xmlns:a16="http://schemas.microsoft.com/office/drawing/2014/main" id="{6486D3C3-0830-4CCF-84DA-28E682E94DBA}"/>
              </a:ext>
            </a:extLst>
          </p:cNvPr>
          <p:cNvSpPr txBox="1">
            <a:spLocks noChangeArrowheads="1"/>
          </p:cNvSpPr>
          <p:nvPr/>
        </p:nvSpPr>
        <p:spPr bwMode="auto">
          <a:xfrm>
            <a:off x="684213" y="3933825"/>
            <a:ext cx="8135937"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 typeface="Wingdings" panose="05000000000000000000" pitchFamily="2" charset="2"/>
              <a:buChar char="v"/>
            </a:pPr>
            <a:r>
              <a:rPr lang="el-GR" altLang="en-US" sz="2400" b="0">
                <a:latin typeface="Arial" panose="020B0604020202020204" pitchFamily="34" charset="0"/>
              </a:rPr>
              <a:t>Η καλή ρύθμιση της γλυκόζης αίματος φαίνεται να βελτιώνει τα ανοσιακά ελείμματα</a:t>
            </a:r>
          </a:p>
          <a:p>
            <a:pPr eaLnBrk="1" hangingPunct="1">
              <a:spcBef>
                <a:spcPct val="50000"/>
              </a:spcBef>
              <a:buFont typeface="Wingdings" panose="05000000000000000000" pitchFamily="2" charset="2"/>
              <a:buChar char="v"/>
            </a:pPr>
            <a:r>
              <a:rPr lang="el-GR" altLang="en-US" sz="2400" b="0">
                <a:latin typeface="Arial" panose="020B0604020202020204" pitchFamily="34" charset="0"/>
              </a:rPr>
              <a:t>Ασθενής με Σ.Δ. που πρόκειται να υποβληθεί σε προγραμματισμένη χειρουργική επέμβαση πρέπει να έχει </a:t>
            </a:r>
            <a:r>
              <a:rPr lang="en-US" altLang="en-US" sz="2400" b="0">
                <a:latin typeface="Arial" panose="020B0604020202020204" pitchFamily="34" charset="0"/>
              </a:rPr>
              <a:t>Glu&lt;200 mg% </a:t>
            </a:r>
            <a:r>
              <a:rPr lang="el-GR" altLang="en-US" sz="2400" b="0">
                <a:latin typeface="Arial" panose="020B0604020202020204" pitchFamily="34" charset="0"/>
              </a:rPr>
              <a:t>(πολύ μικρότερη πιθανότητα λοίμωξης χειρουργικού πεδίου)</a:t>
            </a:r>
            <a:endParaRPr lang="en-GB" altLang="en-US" sz="2400" b="0">
              <a:latin typeface="Arial" panose="020B0604020202020204" pitchFamily="34" charset="0"/>
            </a:endParaRPr>
          </a:p>
        </p:txBody>
      </p:sp>
    </p:spTree>
    <p:extLst>
      <p:ext uri="{BB962C8B-B14F-4D97-AF65-F5344CB8AC3E}">
        <p14:creationId xmlns:p14="http://schemas.microsoft.com/office/powerpoint/2010/main" val="4205637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LWF0004">
            <a:extLst>
              <a:ext uri="{FF2B5EF4-FFF2-40B4-BE49-F238E27FC236}">
                <a16:creationId xmlns:a16="http://schemas.microsoft.com/office/drawing/2014/main" id="{2E980E91-042B-4A75-8058-E6E0AA2ED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908050"/>
            <a:ext cx="8532813" cy="5761038"/>
          </a:xfrm>
          <a:prstGeom prst="rect">
            <a:avLst/>
          </a:prstGeom>
          <a:noFill/>
          <a:ln w="9525">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17411" name="Text Box 3">
            <a:extLst>
              <a:ext uri="{FF2B5EF4-FFF2-40B4-BE49-F238E27FC236}">
                <a16:creationId xmlns:a16="http://schemas.microsoft.com/office/drawing/2014/main" id="{CCB673CF-5664-461C-A24C-D615572EFB73}"/>
              </a:ext>
            </a:extLst>
          </p:cNvPr>
          <p:cNvSpPr txBox="1">
            <a:spLocks noChangeArrowheads="1"/>
          </p:cNvSpPr>
          <p:nvPr/>
        </p:nvSpPr>
        <p:spPr bwMode="auto">
          <a:xfrm>
            <a:off x="1258888" y="333375"/>
            <a:ext cx="6769100" cy="457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l-GR" altLang="en-US" sz="2400">
                <a:solidFill>
                  <a:srgbClr val="FFFF00"/>
                </a:solidFill>
                <a:latin typeface="Arial" panose="020B0604020202020204" pitchFamily="34" charset="0"/>
              </a:rPr>
              <a:t>Συχνές λοιμώξεις σε διαβητικούς ασθενείς</a:t>
            </a:r>
          </a:p>
        </p:txBody>
      </p:sp>
    </p:spTree>
    <p:extLst>
      <p:ext uri="{BB962C8B-B14F-4D97-AF65-F5344CB8AC3E}">
        <p14:creationId xmlns:p14="http://schemas.microsoft.com/office/powerpoint/2010/main" val="3271994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971600" y="764704"/>
            <a:ext cx="7156648" cy="1077218"/>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eaLnBrk="1" hangingPunct="1">
              <a:spcBef>
                <a:spcPct val="50000"/>
              </a:spcBef>
            </a:pPr>
            <a:r>
              <a:rPr lang="el-GR" sz="3200" dirty="0">
                <a:solidFill>
                  <a:schemeClr val="bg1"/>
                </a:solidFill>
                <a:latin typeface="Calibri" pitchFamily="34" charset="0"/>
              </a:rPr>
              <a:t>Ποιός είναι ο </a:t>
            </a:r>
            <a:r>
              <a:rPr lang="el-GR" sz="3200" dirty="0" err="1">
                <a:solidFill>
                  <a:schemeClr val="bg1"/>
                </a:solidFill>
                <a:latin typeface="Calibri" pitchFamily="34" charset="0"/>
              </a:rPr>
              <a:t>ανοσοκατασταλμένος</a:t>
            </a:r>
            <a:r>
              <a:rPr lang="el-GR" sz="3200" dirty="0">
                <a:solidFill>
                  <a:schemeClr val="bg1"/>
                </a:solidFill>
                <a:latin typeface="Calibri" pitchFamily="34" charset="0"/>
              </a:rPr>
              <a:t> ασθενής;</a:t>
            </a:r>
            <a:endParaRPr lang="en-GB" sz="3200" dirty="0">
              <a:solidFill>
                <a:schemeClr val="bg1"/>
              </a:solidFill>
              <a:latin typeface="Calibri" pitchFamily="34" charset="0"/>
            </a:endParaRPr>
          </a:p>
        </p:txBody>
      </p:sp>
      <p:sp>
        <p:nvSpPr>
          <p:cNvPr id="66563" name="Text Box 3"/>
          <p:cNvSpPr txBox="1">
            <a:spLocks noChangeArrowheads="1"/>
          </p:cNvSpPr>
          <p:nvPr/>
        </p:nvSpPr>
        <p:spPr bwMode="auto">
          <a:xfrm>
            <a:off x="1259632" y="2636912"/>
            <a:ext cx="6553200" cy="2246769"/>
          </a:xfrm>
          <a:prstGeom prst="rect">
            <a:avLst/>
          </a:prstGeom>
          <a:noFill/>
          <a:ln w="9525">
            <a:noFill/>
            <a:miter lim="800000"/>
            <a:headEnd/>
            <a:tailEnd/>
          </a:ln>
          <a:effectLst/>
        </p:spPr>
        <p:txBody>
          <a:bodyPr>
            <a:spAutoFit/>
          </a:bodyPr>
          <a:lstStyle/>
          <a:p>
            <a:pPr algn="ctr" eaLnBrk="1" hangingPunct="1">
              <a:spcBef>
                <a:spcPct val="50000"/>
              </a:spcBef>
            </a:pPr>
            <a:r>
              <a:rPr lang="el-GR" sz="2800" b="0" dirty="0">
                <a:latin typeface="Calibri" pitchFamily="34" charset="0"/>
              </a:rPr>
              <a:t>Ο ασθενής με </a:t>
            </a:r>
            <a:r>
              <a:rPr lang="el-GR" sz="2800" b="1" dirty="0">
                <a:latin typeface="Calibri" pitchFamily="34" charset="0"/>
              </a:rPr>
              <a:t>μείωση ή πλήρη απουσία </a:t>
            </a:r>
          </a:p>
          <a:p>
            <a:pPr algn="ctr">
              <a:spcBef>
                <a:spcPct val="50000"/>
              </a:spcBef>
            </a:pPr>
            <a:r>
              <a:rPr lang="el-GR" sz="2800" b="1" dirty="0">
                <a:latin typeface="Calibri" pitchFamily="34" charset="0"/>
              </a:rPr>
              <a:t>παροδική ή μόνιμη</a:t>
            </a:r>
            <a:endParaRPr lang="el-GR" sz="2800" b="0" dirty="0">
              <a:latin typeface="Calibri" pitchFamily="34" charset="0"/>
            </a:endParaRPr>
          </a:p>
          <a:p>
            <a:pPr algn="ctr" eaLnBrk="1" hangingPunct="1">
              <a:spcBef>
                <a:spcPct val="50000"/>
              </a:spcBef>
            </a:pPr>
            <a:r>
              <a:rPr lang="el-GR" sz="2800" b="0" dirty="0">
                <a:latin typeface="Calibri" pitchFamily="34" charset="0"/>
              </a:rPr>
              <a:t>της ικανότητας του </a:t>
            </a:r>
            <a:r>
              <a:rPr lang="el-GR" sz="2800" b="0" dirty="0" err="1">
                <a:latin typeface="Calibri" pitchFamily="34" charset="0"/>
              </a:rPr>
              <a:t>ανοσιακού</a:t>
            </a:r>
            <a:r>
              <a:rPr lang="el-GR" sz="2800" b="0" dirty="0">
                <a:latin typeface="Calibri" pitchFamily="34" charset="0"/>
              </a:rPr>
              <a:t> του συστήματος να αντιμετωπίζει τις λοιμώξεις</a:t>
            </a:r>
            <a:endParaRPr lang="en-GB" sz="2800" b="0" dirty="0">
              <a:latin typeface="Calibri"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61AA8FC4-905A-4E3C-86CB-B8198AB6D52E}"/>
              </a:ext>
            </a:extLst>
          </p:cNvPr>
          <p:cNvSpPr txBox="1">
            <a:spLocks noChangeArrowheads="1"/>
          </p:cNvSpPr>
          <p:nvPr/>
        </p:nvSpPr>
        <p:spPr bwMode="auto">
          <a:xfrm>
            <a:off x="1331913" y="476250"/>
            <a:ext cx="6096000" cy="457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l-GR" altLang="en-US" sz="2400">
                <a:solidFill>
                  <a:srgbClr val="FFFF00"/>
                </a:solidFill>
                <a:latin typeface="Arial" panose="020B0604020202020204" pitchFamily="34" charset="0"/>
              </a:rPr>
              <a:t>ΚΟΡΤΙΚΟΕΙΔΗ</a:t>
            </a:r>
            <a:endParaRPr lang="en-GB" altLang="en-US" sz="2400">
              <a:solidFill>
                <a:srgbClr val="FFFF00"/>
              </a:solidFill>
              <a:latin typeface="Arial" panose="020B0604020202020204" pitchFamily="34" charset="0"/>
            </a:endParaRPr>
          </a:p>
        </p:txBody>
      </p:sp>
      <p:sp>
        <p:nvSpPr>
          <p:cNvPr id="18435" name="Text Box 3">
            <a:extLst>
              <a:ext uri="{FF2B5EF4-FFF2-40B4-BE49-F238E27FC236}">
                <a16:creationId xmlns:a16="http://schemas.microsoft.com/office/drawing/2014/main" id="{942EFDCB-2CEA-4B41-BBAB-8D413B94C184}"/>
              </a:ext>
            </a:extLst>
          </p:cNvPr>
          <p:cNvSpPr txBox="1">
            <a:spLocks noChangeArrowheads="1"/>
          </p:cNvSpPr>
          <p:nvPr/>
        </p:nvSpPr>
        <p:spPr bwMode="auto">
          <a:xfrm>
            <a:off x="539750" y="1196975"/>
            <a:ext cx="8207375"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Clr>
                <a:srgbClr val="FF0000"/>
              </a:buClr>
              <a:buFont typeface="Wingdings" panose="05000000000000000000" pitchFamily="2" charset="2"/>
              <a:buChar char="q"/>
            </a:pPr>
            <a:r>
              <a:rPr lang="el-GR" altLang="en-US" sz="2400" b="0">
                <a:latin typeface="Arial" panose="020B0604020202020204" pitchFamily="34" charset="0"/>
              </a:rPr>
              <a:t> Πολυπαραγοντική ανοσοκαταστολή </a:t>
            </a:r>
          </a:p>
          <a:p>
            <a:pPr eaLnBrk="1" hangingPunct="1">
              <a:spcBef>
                <a:spcPct val="50000"/>
              </a:spcBef>
            </a:pPr>
            <a:r>
              <a:rPr lang="el-GR" altLang="en-US" sz="2400" b="0">
                <a:latin typeface="Arial" panose="020B0604020202020204" pitchFamily="34" charset="0"/>
              </a:rPr>
              <a:t> Αναστέλλουν τη φαγοκυττάρωση και ενδοκυττάρια θανάτωση των μικροοργανισμών</a:t>
            </a:r>
          </a:p>
          <a:p>
            <a:pPr eaLnBrk="1" hangingPunct="1">
              <a:spcBef>
                <a:spcPct val="50000"/>
              </a:spcBef>
            </a:pPr>
            <a:r>
              <a:rPr lang="el-GR" altLang="en-US" sz="2400" b="0">
                <a:latin typeface="Arial" panose="020B0604020202020204" pitchFamily="34" charset="0"/>
              </a:rPr>
              <a:t> Μειωμένος αριθμός και λειτουργικότητα Τ-λεμφοκυττάρων</a:t>
            </a:r>
          </a:p>
          <a:p>
            <a:pPr eaLnBrk="1" hangingPunct="1">
              <a:spcBef>
                <a:spcPct val="50000"/>
              </a:spcBef>
            </a:pPr>
            <a:r>
              <a:rPr lang="el-GR" altLang="en-US" sz="2400" b="0">
                <a:latin typeface="Arial" panose="020B0604020202020204" pitchFamily="34" charset="0"/>
              </a:rPr>
              <a:t> Εξασθένηση κολλαγόνου και ινώδους ιστού</a:t>
            </a:r>
          </a:p>
          <a:p>
            <a:pPr eaLnBrk="1" hangingPunct="1">
              <a:spcBef>
                <a:spcPct val="50000"/>
              </a:spcBef>
              <a:buFontTx/>
              <a:buNone/>
            </a:pPr>
            <a:endParaRPr lang="en-GB" altLang="en-US" sz="2400" b="0">
              <a:latin typeface="Arial" panose="020B0604020202020204" pitchFamily="34" charset="0"/>
            </a:endParaRPr>
          </a:p>
        </p:txBody>
      </p:sp>
      <p:sp>
        <p:nvSpPr>
          <p:cNvPr id="18436" name="Text Box 4">
            <a:extLst>
              <a:ext uri="{FF2B5EF4-FFF2-40B4-BE49-F238E27FC236}">
                <a16:creationId xmlns:a16="http://schemas.microsoft.com/office/drawing/2014/main" id="{C4D1D7B0-6D83-47E6-988D-76AE38AA4858}"/>
              </a:ext>
            </a:extLst>
          </p:cNvPr>
          <p:cNvSpPr txBox="1">
            <a:spLocks noChangeArrowheads="1"/>
          </p:cNvSpPr>
          <p:nvPr/>
        </p:nvSpPr>
        <p:spPr bwMode="auto">
          <a:xfrm>
            <a:off x="611188" y="4437063"/>
            <a:ext cx="813593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Clr>
                <a:srgbClr val="FF0000"/>
              </a:buClr>
              <a:buFont typeface="Wingdings" panose="05000000000000000000" pitchFamily="2" charset="2"/>
              <a:buChar char="q"/>
            </a:pPr>
            <a:r>
              <a:rPr lang="el-GR" altLang="en-US" sz="2400" b="0">
                <a:latin typeface="Arial" panose="020B0604020202020204" pitchFamily="34" charset="0"/>
              </a:rPr>
              <a:t> Εισπνεόμενα κορτικοειδή : χαμηλός κίνδυνος</a:t>
            </a:r>
          </a:p>
          <a:p>
            <a:pPr eaLnBrk="1" hangingPunct="1">
              <a:spcBef>
                <a:spcPct val="50000"/>
              </a:spcBef>
              <a:buFontTx/>
              <a:buNone/>
            </a:pPr>
            <a:r>
              <a:rPr lang="el-GR" altLang="en-US" sz="2400" b="0">
                <a:latin typeface="Arial" panose="020B0604020202020204" pitchFamily="34" charset="0"/>
              </a:rPr>
              <a:t>                                           στοματοφαρυγγική καντιτίαση</a:t>
            </a:r>
            <a:endParaRPr lang="en-GB" altLang="en-US" sz="2400" b="0">
              <a:latin typeface="Arial" panose="020B0604020202020204" pitchFamily="34" charset="0"/>
            </a:endParaRPr>
          </a:p>
        </p:txBody>
      </p:sp>
    </p:spTree>
    <p:extLst>
      <p:ext uri="{BB962C8B-B14F-4D97-AF65-F5344CB8AC3E}">
        <p14:creationId xmlns:p14="http://schemas.microsoft.com/office/powerpoint/2010/main" val="1011425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id="{1660619A-DEEE-4DB4-8C06-DC78EE3BC498}"/>
              </a:ext>
            </a:extLst>
          </p:cNvPr>
          <p:cNvSpPr txBox="1">
            <a:spLocks noChangeArrowheads="1"/>
          </p:cNvSpPr>
          <p:nvPr/>
        </p:nvSpPr>
        <p:spPr bwMode="auto">
          <a:xfrm>
            <a:off x="1331913" y="476250"/>
            <a:ext cx="6096000" cy="457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l-GR" altLang="en-US" sz="2400">
                <a:solidFill>
                  <a:srgbClr val="FFFF00"/>
                </a:solidFill>
                <a:latin typeface="Arial" panose="020B0604020202020204" pitchFamily="34" charset="0"/>
              </a:rPr>
              <a:t>ΚΟΡΤΙΚΟΕΙΔΗ</a:t>
            </a:r>
            <a:endParaRPr lang="en-GB" altLang="en-US" sz="2400">
              <a:solidFill>
                <a:srgbClr val="FFFF00"/>
              </a:solidFill>
              <a:latin typeface="Arial" panose="020B0604020202020204" pitchFamily="34" charset="0"/>
            </a:endParaRPr>
          </a:p>
        </p:txBody>
      </p:sp>
      <p:sp>
        <p:nvSpPr>
          <p:cNvPr id="19459" name="Text Box 3">
            <a:extLst>
              <a:ext uri="{FF2B5EF4-FFF2-40B4-BE49-F238E27FC236}">
                <a16:creationId xmlns:a16="http://schemas.microsoft.com/office/drawing/2014/main" id="{F8927900-EBD5-42A1-A924-71FA583A3FA3}"/>
              </a:ext>
            </a:extLst>
          </p:cNvPr>
          <p:cNvSpPr txBox="1">
            <a:spLocks noChangeArrowheads="1"/>
          </p:cNvSpPr>
          <p:nvPr/>
        </p:nvSpPr>
        <p:spPr bwMode="auto">
          <a:xfrm>
            <a:off x="827088" y="981075"/>
            <a:ext cx="72009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l-GR" altLang="en-US" sz="2400" b="0">
                <a:latin typeface="Arial" panose="020B0604020202020204" pitchFamily="34" charset="0"/>
              </a:rPr>
              <a:t>Κίνδυνος επιπλοκών ανάλογος της δόσης και διάρκειας χορήγησης των κορτικοειδών</a:t>
            </a:r>
            <a:endParaRPr lang="en-GB" altLang="en-US" sz="2400" b="0">
              <a:latin typeface="Arial" panose="020B0604020202020204" pitchFamily="34" charset="0"/>
            </a:endParaRPr>
          </a:p>
        </p:txBody>
      </p:sp>
      <p:sp>
        <p:nvSpPr>
          <p:cNvPr id="19460" name="Text Box 4">
            <a:extLst>
              <a:ext uri="{FF2B5EF4-FFF2-40B4-BE49-F238E27FC236}">
                <a16:creationId xmlns:a16="http://schemas.microsoft.com/office/drawing/2014/main" id="{433A3E52-E7E5-4D98-8798-4147C258D9F4}"/>
              </a:ext>
            </a:extLst>
          </p:cNvPr>
          <p:cNvSpPr txBox="1">
            <a:spLocks noChangeArrowheads="1"/>
          </p:cNvSpPr>
          <p:nvPr/>
        </p:nvSpPr>
        <p:spPr bwMode="auto">
          <a:xfrm>
            <a:off x="755650" y="2060575"/>
            <a:ext cx="5688013" cy="15621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l-GR" altLang="en-US" sz="2400" b="0">
                <a:latin typeface="Arial" panose="020B0604020202020204" pitchFamily="34" charset="0"/>
              </a:rPr>
              <a:t>&lt; 10</a:t>
            </a:r>
            <a:r>
              <a:rPr lang="en-US" altLang="en-US" sz="2400" b="0">
                <a:latin typeface="Arial" panose="020B0604020202020204" pitchFamily="34" charset="0"/>
              </a:rPr>
              <a:t> mg/ d prednizone</a:t>
            </a:r>
          </a:p>
          <a:p>
            <a:pPr eaLnBrk="1" hangingPunct="1">
              <a:spcBef>
                <a:spcPct val="50000"/>
              </a:spcBef>
              <a:buFontTx/>
              <a:buNone/>
            </a:pPr>
            <a:r>
              <a:rPr lang="en-US" altLang="en-US" sz="2400" b="0">
                <a:latin typeface="Arial" panose="020B0604020202020204" pitchFamily="34" charset="0"/>
              </a:rPr>
              <a:t>&lt; 700 mg prednizone</a:t>
            </a:r>
            <a:r>
              <a:rPr lang="el-GR" altLang="en-US" sz="2400" b="0">
                <a:latin typeface="Arial" panose="020B0604020202020204" pitchFamily="34" charset="0"/>
              </a:rPr>
              <a:t> αθροιστική δόση</a:t>
            </a:r>
            <a:endParaRPr lang="en-US" altLang="en-US" sz="2400" b="0">
              <a:latin typeface="Arial" panose="020B0604020202020204" pitchFamily="34" charset="0"/>
            </a:endParaRPr>
          </a:p>
          <a:p>
            <a:pPr eaLnBrk="1" hangingPunct="1">
              <a:spcBef>
                <a:spcPct val="50000"/>
              </a:spcBef>
              <a:buFontTx/>
              <a:buNone/>
            </a:pPr>
            <a:r>
              <a:rPr lang="en-US" altLang="en-US" sz="2400" b="0">
                <a:latin typeface="Arial" panose="020B0604020202020204" pitchFamily="34" charset="0"/>
              </a:rPr>
              <a:t>&lt; 21</a:t>
            </a:r>
            <a:r>
              <a:rPr lang="el-GR" altLang="en-US" sz="2400" b="0">
                <a:latin typeface="Arial" panose="020B0604020202020204" pitchFamily="34" charset="0"/>
              </a:rPr>
              <a:t>ημέρες συνολική χρήση</a:t>
            </a:r>
            <a:endParaRPr lang="en-GB" altLang="en-US" sz="2400" b="0">
              <a:latin typeface="Arial" panose="020B0604020202020204" pitchFamily="34" charset="0"/>
            </a:endParaRPr>
          </a:p>
        </p:txBody>
      </p:sp>
      <p:sp>
        <p:nvSpPr>
          <p:cNvPr id="19461" name="Text Box 5">
            <a:extLst>
              <a:ext uri="{FF2B5EF4-FFF2-40B4-BE49-F238E27FC236}">
                <a16:creationId xmlns:a16="http://schemas.microsoft.com/office/drawing/2014/main" id="{D23B5DB0-ADDF-4E2C-A54F-84E76C04488A}"/>
              </a:ext>
            </a:extLst>
          </p:cNvPr>
          <p:cNvSpPr txBox="1">
            <a:spLocks noChangeArrowheads="1"/>
          </p:cNvSpPr>
          <p:nvPr/>
        </p:nvSpPr>
        <p:spPr bwMode="auto">
          <a:xfrm>
            <a:off x="7164388" y="2133600"/>
            <a:ext cx="1439862" cy="119697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l-GR" altLang="en-US" sz="2400" b="0">
                <a:latin typeface="Arial" panose="020B0604020202020204" pitchFamily="34" charset="0"/>
              </a:rPr>
              <a:t>Δεν υπάρχει κίνδυνος</a:t>
            </a:r>
            <a:endParaRPr lang="en-GB" altLang="en-US" sz="2400" b="0">
              <a:latin typeface="Arial" panose="020B0604020202020204" pitchFamily="34" charset="0"/>
            </a:endParaRPr>
          </a:p>
        </p:txBody>
      </p:sp>
      <p:sp>
        <p:nvSpPr>
          <p:cNvPr id="19462" name="AutoShape 6">
            <a:extLst>
              <a:ext uri="{FF2B5EF4-FFF2-40B4-BE49-F238E27FC236}">
                <a16:creationId xmlns:a16="http://schemas.microsoft.com/office/drawing/2014/main" id="{6FF1EB65-AA97-4219-AE3D-A0EBE33D1CBE}"/>
              </a:ext>
            </a:extLst>
          </p:cNvPr>
          <p:cNvSpPr>
            <a:spLocks noChangeArrowheads="1"/>
          </p:cNvSpPr>
          <p:nvPr/>
        </p:nvSpPr>
        <p:spPr bwMode="auto">
          <a:xfrm>
            <a:off x="6516688" y="2636838"/>
            <a:ext cx="504825" cy="360362"/>
          </a:xfrm>
          <a:prstGeom prst="rightArrow">
            <a:avLst>
              <a:gd name="adj1" fmla="val 50000"/>
              <a:gd name="adj2" fmla="val 35022"/>
            </a:avLst>
          </a:prstGeom>
          <a:solidFill>
            <a:schemeClr val="accent2"/>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800">
              <a:solidFill>
                <a:schemeClr val="bg1"/>
              </a:solidFill>
              <a:latin typeface="Arial" panose="020B0604020202020204" pitchFamily="34" charset="0"/>
            </a:endParaRPr>
          </a:p>
        </p:txBody>
      </p:sp>
      <p:sp>
        <p:nvSpPr>
          <p:cNvPr id="19463" name="Text Box 7">
            <a:extLst>
              <a:ext uri="{FF2B5EF4-FFF2-40B4-BE49-F238E27FC236}">
                <a16:creationId xmlns:a16="http://schemas.microsoft.com/office/drawing/2014/main" id="{1F1CC642-9622-4122-83CE-14D2BE34093E}"/>
              </a:ext>
            </a:extLst>
          </p:cNvPr>
          <p:cNvSpPr txBox="1">
            <a:spLocks noChangeArrowheads="1"/>
          </p:cNvSpPr>
          <p:nvPr/>
        </p:nvSpPr>
        <p:spPr bwMode="auto">
          <a:xfrm>
            <a:off x="611188" y="3860800"/>
            <a:ext cx="8353425" cy="4667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l-GR" altLang="en-US" sz="2400" b="0">
                <a:latin typeface="Arial" panose="020B0604020202020204" pitchFamily="34" charset="0"/>
              </a:rPr>
              <a:t>Χρόνια χορήγηση: &gt; 15 </a:t>
            </a:r>
            <a:r>
              <a:rPr lang="en-US" altLang="en-US" sz="2400" b="0">
                <a:latin typeface="Arial" panose="020B0604020202020204" pitchFamily="34" charset="0"/>
              </a:rPr>
              <a:t>mg/d </a:t>
            </a:r>
            <a:r>
              <a:rPr lang="el-GR" altLang="en-US" sz="2400" b="0">
                <a:latin typeface="Arial" panose="020B0604020202020204" pitchFamily="34" charset="0"/>
              </a:rPr>
              <a:t>πρεδνιζολόνης για &gt; 21 ημ.</a:t>
            </a:r>
            <a:endParaRPr lang="en-GB" altLang="en-US" sz="2400" b="0">
              <a:latin typeface="Arial" panose="020B0604020202020204" pitchFamily="34" charset="0"/>
            </a:endParaRPr>
          </a:p>
        </p:txBody>
      </p:sp>
      <p:sp>
        <p:nvSpPr>
          <p:cNvPr id="19464" name="Text Box 8">
            <a:extLst>
              <a:ext uri="{FF2B5EF4-FFF2-40B4-BE49-F238E27FC236}">
                <a16:creationId xmlns:a16="http://schemas.microsoft.com/office/drawing/2014/main" id="{DF0A27E1-C889-4062-A417-24DCB6304D34}"/>
              </a:ext>
            </a:extLst>
          </p:cNvPr>
          <p:cNvSpPr txBox="1">
            <a:spLocks noChangeArrowheads="1"/>
          </p:cNvSpPr>
          <p:nvPr/>
        </p:nvSpPr>
        <p:spPr bwMode="auto">
          <a:xfrm>
            <a:off x="971550" y="4437063"/>
            <a:ext cx="770413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80000"/>
              </a:lnSpc>
              <a:spcBef>
                <a:spcPct val="50000"/>
              </a:spcBef>
              <a:buFontTx/>
              <a:buNone/>
            </a:pPr>
            <a:r>
              <a:rPr lang="el-GR" altLang="en-US" sz="2400" b="0">
                <a:latin typeface="Arial" panose="020B0604020202020204" pitchFamily="34" charset="0"/>
              </a:rPr>
              <a:t>Μέγιστος κίνδυνος: πυογόνα βακτήρια</a:t>
            </a:r>
          </a:p>
          <a:p>
            <a:pPr eaLnBrk="1" hangingPunct="1">
              <a:lnSpc>
                <a:spcPct val="80000"/>
              </a:lnSpc>
              <a:spcBef>
                <a:spcPct val="50000"/>
              </a:spcBef>
              <a:buFontTx/>
              <a:buNone/>
            </a:pPr>
            <a:r>
              <a:rPr lang="el-GR" altLang="en-US" sz="2400" b="0">
                <a:latin typeface="Arial" panose="020B0604020202020204" pitchFamily="34" charset="0"/>
              </a:rPr>
              <a:t>                                ενδοκυττάρια βακτήρια</a:t>
            </a:r>
          </a:p>
          <a:p>
            <a:pPr eaLnBrk="1" hangingPunct="1">
              <a:lnSpc>
                <a:spcPct val="80000"/>
              </a:lnSpc>
              <a:spcBef>
                <a:spcPct val="50000"/>
              </a:spcBef>
              <a:buFontTx/>
              <a:buNone/>
            </a:pPr>
            <a:r>
              <a:rPr lang="el-GR" altLang="en-US" sz="2400" b="0">
                <a:latin typeface="Arial" panose="020B0604020202020204" pitchFamily="34" charset="0"/>
              </a:rPr>
              <a:t>                                φυματίωση(έλεγχος με </a:t>
            </a:r>
            <a:r>
              <a:rPr lang="en-US" altLang="en-US" sz="2400" b="0">
                <a:latin typeface="Arial" panose="020B0604020202020204" pitchFamily="34" charset="0"/>
              </a:rPr>
              <a:t>Mantoux –</a:t>
            </a:r>
          </a:p>
          <a:p>
            <a:pPr eaLnBrk="1" hangingPunct="1">
              <a:lnSpc>
                <a:spcPct val="80000"/>
              </a:lnSpc>
              <a:spcBef>
                <a:spcPct val="50000"/>
              </a:spcBef>
              <a:buFontTx/>
              <a:buNone/>
            </a:pPr>
            <a:r>
              <a:rPr lang="en-US" altLang="en-US" sz="2400" b="0">
                <a:latin typeface="Arial" panose="020B0604020202020204" pitchFamily="34" charset="0"/>
              </a:rPr>
              <a:t>                                 </a:t>
            </a:r>
            <a:r>
              <a:rPr lang="el-GR" altLang="en-US" sz="2400" b="0">
                <a:latin typeface="Arial" panose="020B0604020202020204" pitchFamily="34" charset="0"/>
              </a:rPr>
              <a:t>θεραπεία λανθάνουσας ΤΒ)</a:t>
            </a:r>
          </a:p>
          <a:p>
            <a:pPr eaLnBrk="1" hangingPunct="1">
              <a:lnSpc>
                <a:spcPct val="80000"/>
              </a:lnSpc>
              <a:spcBef>
                <a:spcPct val="50000"/>
              </a:spcBef>
              <a:buFontTx/>
              <a:buNone/>
            </a:pPr>
            <a:r>
              <a:rPr lang="el-GR" altLang="en-US" sz="2400" b="0">
                <a:latin typeface="Arial" panose="020B0604020202020204" pitchFamily="34" charset="0"/>
              </a:rPr>
              <a:t>                                 καιροσκοπικά παθογόνα</a:t>
            </a:r>
            <a:endParaRPr lang="en-GB" altLang="en-US" sz="2400" b="0">
              <a:latin typeface="Arial" panose="020B0604020202020204" pitchFamily="34" charset="0"/>
            </a:endParaRPr>
          </a:p>
        </p:txBody>
      </p:sp>
      <p:sp>
        <p:nvSpPr>
          <p:cNvPr id="19465" name="AutoShape 9">
            <a:extLst>
              <a:ext uri="{FF2B5EF4-FFF2-40B4-BE49-F238E27FC236}">
                <a16:creationId xmlns:a16="http://schemas.microsoft.com/office/drawing/2014/main" id="{708499A4-CF77-4062-9772-0EA84F76076D}"/>
              </a:ext>
            </a:extLst>
          </p:cNvPr>
          <p:cNvSpPr>
            <a:spLocks noChangeArrowheads="1"/>
          </p:cNvSpPr>
          <p:nvPr/>
        </p:nvSpPr>
        <p:spPr bwMode="auto">
          <a:xfrm>
            <a:off x="755650" y="4221163"/>
            <a:ext cx="287338" cy="936625"/>
          </a:xfrm>
          <a:prstGeom prst="curvedRightArrow">
            <a:avLst>
              <a:gd name="adj1" fmla="val 65193"/>
              <a:gd name="adj2" fmla="val 130387"/>
              <a:gd name="adj3" fmla="val 33333"/>
            </a:avLst>
          </a:prstGeom>
          <a:solidFill>
            <a:schemeClr val="accent2"/>
          </a:solidFill>
          <a:ln w="9525">
            <a:solidFill>
              <a:schemeClr val="tx1"/>
            </a:solidFill>
            <a:miter lim="800000"/>
            <a:headEnd/>
            <a:tailEnd/>
          </a:ln>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800">
              <a:solidFill>
                <a:schemeClr val="bg1"/>
              </a:solidFill>
              <a:latin typeface="Arial" panose="020B0604020202020204" pitchFamily="34" charset="0"/>
            </a:endParaRPr>
          </a:p>
        </p:txBody>
      </p:sp>
    </p:spTree>
    <p:extLst>
      <p:ext uri="{BB962C8B-B14F-4D97-AF65-F5344CB8AC3E}">
        <p14:creationId xmlns:p14="http://schemas.microsoft.com/office/powerpoint/2010/main" val="1860976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UT0001">
            <a:extLst>
              <a:ext uri="{FF2B5EF4-FFF2-40B4-BE49-F238E27FC236}">
                <a16:creationId xmlns:a16="http://schemas.microsoft.com/office/drawing/2014/main" id="{7005BD4B-4DDC-4AEB-BC93-34DB4161E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81075"/>
            <a:ext cx="8569325" cy="5695950"/>
          </a:xfrm>
          <a:prstGeom prst="rect">
            <a:avLst/>
          </a:prstGeom>
          <a:noFill/>
          <a:ln w="57150" cmpd="thinThick">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2403" name="Text Box 3">
            <a:extLst>
              <a:ext uri="{FF2B5EF4-FFF2-40B4-BE49-F238E27FC236}">
                <a16:creationId xmlns:a16="http://schemas.microsoft.com/office/drawing/2014/main" id="{31930794-A98E-480E-AD98-451C0D1DFEE3}"/>
              </a:ext>
            </a:extLst>
          </p:cNvPr>
          <p:cNvSpPr txBox="1">
            <a:spLocks noChangeArrowheads="1"/>
          </p:cNvSpPr>
          <p:nvPr/>
        </p:nvSpPr>
        <p:spPr bwMode="auto">
          <a:xfrm>
            <a:off x="539750" y="188913"/>
            <a:ext cx="7848600" cy="822325"/>
          </a:xfrm>
          <a:prstGeom prst="rect">
            <a:avLst/>
          </a:prstGeom>
          <a:solidFill>
            <a:schemeClr val="accent2"/>
          </a:solidFill>
          <a:ln w="9525">
            <a:noFill/>
            <a:miter lim="800000"/>
            <a:headEnd/>
            <a:tailEnd/>
          </a:ln>
          <a:effectLst/>
        </p:spPr>
        <p:txBody>
          <a:bodyPr>
            <a:spAutoFit/>
          </a:bodyPr>
          <a:lstStyle/>
          <a:p>
            <a:pPr algn="ctr" eaLnBrk="1" hangingPunct="1">
              <a:spcBef>
                <a:spcPct val="50000"/>
              </a:spcBef>
              <a:defRPr/>
            </a:pPr>
            <a:r>
              <a:rPr lang="el-GR" sz="2400">
                <a:solidFill>
                  <a:srgbClr val="FFFF00"/>
                </a:solidFill>
                <a:effectLst>
                  <a:outerShdw blurRad="38100" dist="38100" dir="2700000" algn="tl">
                    <a:srgbClr val="000000"/>
                  </a:outerShdw>
                </a:effectLst>
              </a:rPr>
              <a:t>Επίδραση της χρόνιας λήψης κορτικοειδών στο ανοσοποιητικό σύστημα</a:t>
            </a:r>
          </a:p>
        </p:txBody>
      </p:sp>
    </p:spTree>
    <p:extLst>
      <p:ext uri="{BB962C8B-B14F-4D97-AF65-F5344CB8AC3E}">
        <p14:creationId xmlns:p14="http://schemas.microsoft.com/office/powerpoint/2010/main" val="1827167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UT0004">
            <a:extLst>
              <a:ext uri="{FF2B5EF4-FFF2-40B4-BE49-F238E27FC236}">
                <a16:creationId xmlns:a16="http://schemas.microsoft.com/office/drawing/2014/main" id="{177EFCB3-7944-42E1-955C-0E1A2A35C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2420938"/>
            <a:ext cx="3889375" cy="3836987"/>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21507" name="Picture 3" descr="~AUT0005">
            <a:extLst>
              <a:ext uri="{FF2B5EF4-FFF2-40B4-BE49-F238E27FC236}">
                <a16:creationId xmlns:a16="http://schemas.microsoft.com/office/drawing/2014/main" id="{3F782B9F-3FFB-4EA0-9ABE-698A49E5F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125538"/>
            <a:ext cx="3902075" cy="554355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03428" name="Text Box 4">
            <a:extLst>
              <a:ext uri="{FF2B5EF4-FFF2-40B4-BE49-F238E27FC236}">
                <a16:creationId xmlns:a16="http://schemas.microsoft.com/office/drawing/2014/main" id="{D8C1D0D6-9C95-4BD0-9A64-08131CC710FC}"/>
              </a:ext>
            </a:extLst>
          </p:cNvPr>
          <p:cNvSpPr txBox="1">
            <a:spLocks noChangeArrowheads="1"/>
          </p:cNvSpPr>
          <p:nvPr/>
        </p:nvSpPr>
        <p:spPr bwMode="auto">
          <a:xfrm>
            <a:off x="1187450" y="260350"/>
            <a:ext cx="6985000" cy="822325"/>
          </a:xfrm>
          <a:prstGeom prst="rect">
            <a:avLst/>
          </a:prstGeom>
          <a:solidFill>
            <a:schemeClr val="accent2"/>
          </a:solidFill>
          <a:ln w="9525">
            <a:noFill/>
            <a:miter lim="800000"/>
            <a:headEnd/>
            <a:tailEnd/>
          </a:ln>
          <a:effectLst/>
        </p:spPr>
        <p:txBody>
          <a:bodyPr>
            <a:spAutoFit/>
          </a:bodyPr>
          <a:lstStyle/>
          <a:p>
            <a:pPr algn="ctr" eaLnBrk="1" hangingPunct="1">
              <a:spcBef>
                <a:spcPct val="50000"/>
              </a:spcBef>
              <a:defRPr/>
            </a:pPr>
            <a:r>
              <a:rPr lang="el-GR" sz="2400">
                <a:solidFill>
                  <a:srgbClr val="FFFF00"/>
                </a:solidFill>
                <a:effectLst>
                  <a:outerShdw blurRad="38100" dist="38100" dir="2700000" algn="tl">
                    <a:srgbClr val="000000"/>
                  </a:outerShdw>
                </a:effectLst>
              </a:rPr>
              <a:t>Αίτια λοιμώξεων σε ασθενείς με χρόνια λήψη κορτικοειδών</a:t>
            </a:r>
          </a:p>
        </p:txBody>
      </p:sp>
    </p:spTree>
    <p:extLst>
      <p:ext uri="{BB962C8B-B14F-4D97-AF65-F5344CB8AC3E}">
        <p14:creationId xmlns:p14="http://schemas.microsoft.com/office/powerpoint/2010/main" val="1618491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4CA133-3727-4E62-8C4B-BC631507C506}"/>
              </a:ext>
            </a:extLst>
          </p:cNvPr>
          <p:cNvSpPr txBox="1"/>
          <p:nvPr/>
        </p:nvSpPr>
        <p:spPr>
          <a:xfrm>
            <a:off x="395536" y="831392"/>
            <a:ext cx="8442938" cy="1384995"/>
          </a:xfrm>
          <a:prstGeom prst="rect">
            <a:avLst/>
          </a:prstGeom>
          <a:noFill/>
        </p:spPr>
        <p:txBody>
          <a:bodyPr wrap="square" rtlCol="0">
            <a:spAutoFit/>
          </a:bodyPr>
          <a:lstStyle/>
          <a:p>
            <a:r>
              <a:rPr lang="el-GR" sz="2800" dirty="0"/>
              <a:t>Αναφέρεται αυξημένος κίνδυνος λοιμώξεων στους ασθενείς που λαμβάνουν κυρίως μονοκλωνικά αντισώματα-αναστολείς του </a:t>
            </a:r>
            <a:r>
              <a:rPr lang="en-US" sz="2800" dirty="0"/>
              <a:t>TNF-</a:t>
            </a:r>
            <a:r>
              <a:rPr lang="el-GR" sz="2800" dirty="0"/>
              <a:t>α</a:t>
            </a:r>
            <a:endParaRPr lang="en-US" sz="2800" dirty="0"/>
          </a:p>
        </p:txBody>
      </p:sp>
      <p:graphicFrame>
        <p:nvGraphicFramePr>
          <p:cNvPr id="3" name="Table 2">
            <a:extLst>
              <a:ext uri="{FF2B5EF4-FFF2-40B4-BE49-F238E27FC236}">
                <a16:creationId xmlns:a16="http://schemas.microsoft.com/office/drawing/2014/main" id="{9868CCCE-EA8D-4D8F-85DD-1217C1EF5369}"/>
              </a:ext>
            </a:extLst>
          </p:cNvPr>
          <p:cNvGraphicFramePr>
            <a:graphicFrameLocks noGrp="1"/>
          </p:cNvGraphicFramePr>
          <p:nvPr/>
        </p:nvGraphicFramePr>
        <p:xfrm>
          <a:off x="611560" y="2852936"/>
          <a:ext cx="1878470" cy="2175672"/>
        </p:xfrm>
        <a:graphic>
          <a:graphicData uri="http://schemas.openxmlformats.org/drawingml/2006/table">
            <a:tbl>
              <a:tblPr firstRow="1" bandRow="1">
                <a:tableStyleId>{5C22544A-7EE6-4342-B048-85BDC9FD1C3A}</a:tableStyleId>
              </a:tblPr>
              <a:tblGrid>
                <a:gridCol w="1878470">
                  <a:extLst>
                    <a:ext uri="{9D8B030D-6E8A-4147-A177-3AD203B41FA5}">
                      <a16:colId xmlns:a16="http://schemas.microsoft.com/office/drawing/2014/main" val="2153744422"/>
                    </a:ext>
                  </a:extLst>
                </a:gridCol>
              </a:tblGrid>
              <a:tr h="362612">
                <a:tc>
                  <a:txBody>
                    <a:bodyPr/>
                    <a:lstStyle/>
                    <a:p>
                      <a:r>
                        <a:rPr lang="el-GR" sz="1400" b="1" dirty="0"/>
                        <a:t>Αναστολέας </a:t>
                      </a:r>
                      <a:r>
                        <a:rPr lang="en-US" sz="1400" b="1" dirty="0"/>
                        <a:t>TNF</a:t>
                      </a:r>
                    </a:p>
                  </a:txBody>
                  <a:tcPr marL="68580" marR="68580" marT="34290" marB="34290"/>
                </a:tc>
                <a:extLst>
                  <a:ext uri="{0D108BD9-81ED-4DB2-BD59-A6C34878D82A}">
                    <a16:rowId xmlns:a16="http://schemas.microsoft.com/office/drawing/2014/main" val="2893648044"/>
                  </a:ext>
                </a:extLst>
              </a:tr>
              <a:tr h="362612">
                <a:tc>
                  <a:txBody>
                    <a:bodyPr/>
                    <a:lstStyle/>
                    <a:p>
                      <a:r>
                        <a:rPr lang="en-US" sz="1500" b="1" dirty="0"/>
                        <a:t>INFLIXIMAB</a:t>
                      </a:r>
                    </a:p>
                  </a:txBody>
                  <a:tcPr marL="68580" marR="68580" marT="34290" marB="34290"/>
                </a:tc>
                <a:extLst>
                  <a:ext uri="{0D108BD9-81ED-4DB2-BD59-A6C34878D82A}">
                    <a16:rowId xmlns:a16="http://schemas.microsoft.com/office/drawing/2014/main" val="1067296518"/>
                  </a:ext>
                </a:extLst>
              </a:tr>
              <a:tr h="3626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dirty="0"/>
                        <a:t>ADALIMUMAB</a:t>
                      </a:r>
                    </a:p>
                  </a:txBody>
                  <a:tcPr marL="68580" marR="68580" marT="34290" marB="34290"/>
                </a:tc>
                <a:extLst>
                  <a:ext uri="{0D108BD9-81ED-4DB2-BD59-A6C34878D82A}">
                    <a16:rowId xmlns:a16="http://schemas.microsoft.com/office/drawing/2014/main" val="1337322850"/>
                  </a:ext>
                </a:extLst>
              </a:tr>
              <a:tr h="362612">
                <a:tc>
                  <a:txBody>
                    <a:bodyPr/>
                    <a:lstStyle/>
                    <a:p>
                      <a:r>
                        <a:rPr lang="en-US" sz="1500" b="1" dirty="0"/>
                        <a:t>ETANERCEPT</a:t>
                      </a:r>
                    </a:p>
                  </a:txBody>
                  <a:tcPr marL="68580" marR="68580" marT="34290" marB="34290"/>
                </a:tc>
                <a:extLst>
                  <a:ext uri="{0D108BD9-81ED-4DB2-BD59-A6C34878D82A}">
                    <a16:rowId xmlns:a16="http://schemas.microsoft.com/office/drawing/2014/main" val="1985415394"/>
                  </a:ext>
                </a:extLst>
              </a:tr>
              <a:tr h="362612">
                <a:tc>
                  <a:txBody>
                    <a:bodyPr/>
                    <a:lstStyle/>
                    <a:p>
                      <a:r>
                        <a:rPr lang="en-US" sz="1500" b="1" dirty="0"/>
                        <a:t>CERTOLIZUMAB </a:t>
                      </a:r>
                      <a:r>
                        <a:rPr lang="en-US" sz="1500" b="1" dirty="0" err="1"/>
                        <a:t>pegol</a:t>
                      </a:r>
                      <a:endParaRPr lang="en-US" sz="1500" b="1" dirty="0"/>
                    </a:p>
                  </a:txBody>
                  <a:tcPr marL="68580" marR="68580" marT="34290" marB="34290"/>
                </a:tc>
                <a:extLst>
                  <a:ext uri="{0D108BD9-81ED-4DB2-BD59-A6C34878D82A}">
                    <a16:rowId xmlns:a16="http://schemas.microsoft.com/office/drawing/2014/main" val="3203022480"/>
                  </a:ext>
                </a:extLst>
              </a:tr>
              <a:tr h="362612">
                <a:tc>
                  <a:txBody>
                    <a:bodyPr/>
                    <a:lstStyle/>
                    <a:p>
                      <a:r>
                        <a:rPr lang="en-US" sz="1500" b="1" dirty="0"/>
                        <a:t>GOLIMUMAB</a:t>
                      </a:r>
                    </a:p>
                  </a:txBody>
                  <a:tcPr marL="68580" marR="68580" marT="34290" marB="34290"/>
                </a:tc>
                <a:extLst>
                  <a:ext uri="{0D108BD9-81ED-4DB2-BD59-A6C34878D82A}">
                    <a16:rowId xmlns:a16="http://schemas.microsoft.com/office/drawing/2014/main" val="2092248456"/>
                  </a:ext>
                </a:extLst>
              </a:tr>
            </a:tbl>
          </a:graphicData>
        </a:graphic>
      </p:graphicFrame>
      <p:sp>
        <p:nvSpPr>
          <p:cNvPr id="4" name="TextBox 3">
            <a:extLst>
              <a:ext uri="{FF2B5EF4-FFF2-40B4-BE49-F238E27FC236}">
                <a16:creationId xmlns:a16="http://schemas.microsoft.com/office/drawing/2014/main" id="{C7C6E934-F9FB-43B2-BAA8-3915901CD21A}"/>
              </a:ext>
            </a:extLst>
          </p:cNvPr>
          <p:cNvSpPr txBox="1"/>
          <p:nvPr/>
        </p:nvSpPr>
        <p:spPr>
          <a:xfrm>
            <a:off x="2987824" y="2448999"/>
            <a:ext cx="6267636" cy="3785652"/>
          </a:xfrm>
          <a:prstGeom prst="rect">
            <a:avLst/>
          </a:prstGeom>
          <a:noFill/>
        </p:spPr>
        <p:txBody>
          <a:bodyPr wrap="square" rtlCol="0">
            <a:spAutoFit/>
          </a:bodyPr>
          <a:lstStyle/>
          <a:p>
            <a:pPr marL="214313" indent="-214313">
              <a:buFont typeface="Wingdings" panose="05000000000000000000" pitchFamily="2" charset="2"/>
              <a:buChar char="q"/>
            </a:pPr>
            <a:r>
              <a:rPr lang="el-GR" sz="2000" dirty="0"/>
              <a:t>Αναζωπύρωση </a:t>
            </a:r>
            <a:r>
              <a:rPr lang="el-GR" sz="2000" b="1" dirty="0">
                <a:solidFill>
                  <a:srgbClr val="FF0000"/>
                </a:solidFill>
              </a:rPr>
              <a:t>φυματίωσης</a:t>
            </a:r>
            <a:r>
              <a:rPr lang="en-US" sz="2000" dirty="0"/>
              <a:t> (RR= 4-13)</a:t>
            </a:r>
            <a:endParaRPr lang="el-GR" sz="2000" dirty="0"/>
          </a:p>
          <a:p>
            <a:pPr marL="214313" indent="-214313">
              <a:buFont typeface="Wingdings" panose="05000000000000000000" pitchFamily="2" charset="2"/>
              <a:buChar char="q"/>
            </a:pPr>
            <a:r>
              <a:rPr lang="el-GR" sz="2000" dirty="0"/>
              <a:t>Λοίμωξη από άτυπα μυκοβακτηρίδια</a:t>
            </a:r>
            <a:r>
              <a:rPr lang="en-US" sz="2000" dirty="0"/>
              <a:t> (74/100,000)</a:t>
            </a:r>
            <a:endParaRPr lang="el-GR" sz="2000" dirty="0"/>
          </a:p>
          <a:p>
            <a:pPr marL="214313" indent="-214313">
              <a:buFont typeface="Wingdings" panose="05000000000000000000" pitchFamily="2" charset="2"/>
              <a:buChar char="q"/>
            </a:pPr>
            <a:r>
              <a:rPr lang="en-US" sz="2000" dirty="0"/>
              <a:t>PJP (</a:t>
            </a:r>
            <a:r>
              <a:rPr lang="el-GR" sz="2000" dirty="0"/>
              <a:t>σε συνδυασμό με κορτικοειδή, </a:t>
            </a:r>
            <a:r>
              <a:rPr lang="en-US" sz="2000" dirty="0"/>
              <a:t>rituximab)</a:t>
            </a:r>
          </a:p>
          <a:p>
            <a:pPr marL="214313" indent="-214313">
              <a:buFont typeface="Wingdings" panose="05000000000000000000" pitchFamily="2" charset="2"/>
              <a:buChar char="q"/>
            </a:pPr>
            <a:r>
              <a:rPr lang="en-US" sz="2000" dirty="0"/>
              <a:t>Legionella pneumonia (RR=13)</a:t>
            </a:r>
          </a:p>
          <a:p>
            <a:pPr marL="214313" indent="-214313">
              <a:buFont typeface="Wingdings" panose="05000000000000000000" pitchFamily="2" charset="2"/>
              <a:buChar char="q"/>
            </a:pPr>
            <a:r>
              <a:rPr lang="el-GR" sz="2000" dirty="0"/>
              <a:t>Κοινή πνευμονία (</a:t>
            </a:r>
            <a:r>
              <a:rPr lang="en-US" sz="2000" dirty="0"/>
              <a:t>RR=1.8-4.2)O </a:t>
            </a:r>
            <a:r>
              <a:rPr lang="el-GR" sz="2000" dirty="0"/>
              <a:t>κίνδυνος μεγαλύτερος το πρώτο 6μηνο. Μειώνεται σημαντικά μετά από 2-3 χρόνια</a:t>
            </a:r>
            <a:r>
              <a:rPr lang="en-US" sz="2000" dirty="0"/>
              <a:t> </a:t>
            </a:r>
            <a:r>
              <a:rPr lang="el-GR" sz="2000" dirty="0"/>
              <a:t>(ηλικία&gt;60, συννοσηρότητες, συγχορήγηση κορτικοειδών &gt;7.5</a:t>
            </a:r>
            <a:r>
              <a:rPr lang="en-US" sz="2000" dirty="0"/>
              <a:t>mg/d </a:t>
            </a:r>
            <a:r>
              <a:rPr lang="el-GR" sz="2000" dirty="0"/>
              <a:t>αυξάνουν την βαρύτητα)</a:t>
            </a:r>
          </a:p>
          <a:p>
            <a:pPr marL="214313" indent="-214313">
              <a:buFont typeface="Wingdings" panose="05000000000000000000" pitchFamily="2" charset="2"/>
              <a:buChar char="q"/>
            </a:pPr>
            <a:r>
              <a:rPr lang="el-GR" sz="2000" dirty="0"/>
              <a:t>Άλλες λοιμώξεις (με συγχορήγηση άλλων ανοσοκατασταλτικών): κρυπτοκόκκωση, ιστοπλάσμωση (έκθεση μετά από ταξίδι),ασπεργίλλωση</a:t>
            </a:r>
            <a:endParaRPr lang="en-US" sz="2000" dirty="0"/>
          </a:p>
          <a:p>
            <a:pPr marL="214313" indent="-214313">
              <a:buFont typeface="Wingdings" panose="05000000000000000000" pitchFamily="2" charset="2"/>
              <a:buChar char="q"/>
            </a:pPr>
            <a:endParaRPr lang="en-US" sz="2000" dirty="0"/>
          </a:p>
        </p:txBody>
      </p:sp>
      <p:sp>
        <p:nvSpPr>
          <p:cNvPr id="5" name="TextBox 4">
            <a:extLst>
              <a:ext uri="{FF2B5EF4-FFF2-40B4-BE49-F238E27FC236}">
                <a16:creationId xmlns:a16="http://schemas.microsoft.com/office/drawing/2014/main" id="{23E950C7-69DA-42C6-BEC0-F3D1C530B228}"/>
              </a:ext>
            </a:extLst>
          </p:cNvPr>
          <p:cNvSpPr txBox="1"/>
          <p:nvPr/>
        </p:nvSpPr>
        <p:spPr>
          <a:xfrm>
            <a:off x="6012160" y="6297270"/>
            <a:ext cx="2646294" cy="300082"/>
          </a:xfrm>
          <a:prstGeom prst="rect">
            <a:avLst/>
          </a:prstGeom>
          <a:noFill/>
        </p:spPr>
        <p:txBody>
          <a:bodyPr wrap="square" rtlCol="0">
            <a:spAutoFit/>
          </a:bodyPr>
          <a:lstStyle/>
          <a:p>
            <a:r>
              <a:rPr lang="en-US" sz="1350" dirty="0"/>
              <a:t>Blanchard et al, 2017</a:t>
            </a:r>
          </a:p>
        </p:txBody>
      </p:sp>
      <p:sp>
        <p:nvSpPr>
          <p:cNvPr id="6" name="TextBox 5">
            <a:extLst>
              <a:ext uri="{FF2B5EF4-FFF2-40B4-BE49-F238E27FC236}">
                <a16:creationId xmlns:a16="http://schemas.microsoft.com/office/drawing/2014/main" id="{4D7E4E7C-43FF-4BF4-ABCB-06C49AD7B2E1}"/>
              </a:ext>
            </a:extLst>
          </p:cNvPr>
          <p:cNvSpPr txBox="1"/>
          <p:nvPr/>
        </p:nvSpPr>
        <p:spPr>
          <a:xfrm>
            <a:off x="2195736" y="260648"/>
            <a:ext cx="5040560" cy="52322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l-GR" sz="2800" dirty="0"/>
              <a:t>Λήψη βιολογικών παραγόντων</a:t>
            </a:r>
            <a:endParaRPr lang="en-US" sz="2800" dirty="0"/>
          </a:p>
        </p:txBody>
      </p:sp>
    </p:spTree>
    <p:extLst>
      <p:ext uri="{BB962C8B-B14F-4D97-AF65-F5344CB8AC3E}">
        <p14:creationId xmlns:p14="http://schemas.microsoft.com/office/powerpoint/2010/main" val="1157705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781" y="404664"/>
            <a:ext cx="4482498" cy="507831"/>
          </a:xfrm>
          <a:prstGeom prst="rect">
            <a:avLst/>
          </a:prstGeom>
          <a:noFill/>
        </p:spPr>
        <p:txBody>
          <a:bodyPr wrap="square" rtlCol="0">
            <a:spAutoFit/>
          </a:bodyPr>
          <a:lstStyle/>
          <a:p>
            <a:pPr algn="ctr"/>
            <a:r>
              <a:rPr lang="en-US" sz="2700" b="1" dirty="0"/>
              <a:t>TST OR IGRA?</a:t>
            </a:r>
          </a:p>
        </p:txBody>
      </p:sp>
      <p:sp>
        <p:nvSpPr>
          <p:cNvPr id="4" name="TextBox 3"/>
          <p:cNvSpPr txBox="1"/>
          <p:nvPr/>
        </p:nvSpPr>
        <p:spPr>
          <a:xfrm>
            <a:off x="827584" y="1700808"/>
            <a:ext cx="7938882" cy="4154984"/>
          </a:xfrm>
          <a:prstGeom prst="rect">
            <a:avLst/>
          </a:prstGeom>
          <a:noFill/>
        </p:spPr>
        <p:txBody>
          <a:bodyPr wrap="square" rtlCol="0">
            <a:spAutoFit/>
          </a:bodyPr>
          <a:lstStyle/>
          <a:p>
            <a:pPr algn="ctr"/>
            <a:r>
              <a:rPr lang="el-GR" sz="2400" b="1" dirty="0"/>
              <a:t>Στον ρευματολογικό ασθενή να προτιμάται η </a:t>
            </a:r>
            <a:r>
              <a:rPr lang="en-US" sz="2400" b="1" dirty="0"/>
              <a:t>IGRA (</a:t>
            </a:r>
            <a:r>
              <a:rPr lang="en-US" sz="2400" b="1" dirty="0" err="1"/>
              <a:t>Quantiferon</a:t>
            </a:r>
            <a:r>
              <a:rPr lang="en-US" sz="2400" b="1" dirty="0"/>
              <a:t>)</a:t>
            </a:r>
          </a:p>
          <a:p>
            <a:pPr>
              <a:buBlip>
                <a:blip r:embed="rId2"/>
              </a:buBlip>
            </a:pPr>
            <a:r>
              <a:rPr lang="en-US" sz="2400" dirty="0"/>
              <a:t> </a:t>
            </a:r>
            <a:r>
              <a:rPr lang="el-GR" sz="2400" dirty="0"/>
              <a:t>Δεν επηρεάζεται από το ιστορικό εμβολιασμού</a:t>
            </a:r>
          </a:p>
          <a:p>
            <a:pPr>
              <a:buBlip>
                <a:blip r:embed="rId2"/>
              </a:buBlip>
            </a:pPr>
            <a:r>
              <a:rPr lang="en-US" sz="2400" dirty="0"/>
              <a:t> </a:t>
            </a:r>
            <a:r>
              <a:rPr lang="el-GR" sz="2400" dirty="0"/>
              <a:t>Δεν έχει διασταυρούμενη αντίδραση με άτυπα </a:t>
            </a:r>
            <a:r>
              <a:rPr lang="el-GR" sz="2400" dirty="0" err="1"/>
              <a:t>μυκοβακτηρίδια</a:t>
            </a:r>
            <a:endParaRPr lang="el-GR" sz="2400" dirty="0"/>
          </a:p>
          <a:p>
            <a:pPr>
              <a:buBlip>
                <a:blip r:embed="rId2"/>
              </a:buBlip>
            </a:pPr>
            <a:r>
              <a:rPr lang="en-US" sz="2400" dirty="0"/>
              <a:t> </a:t>
            </a:r>
            <a:r>
              <a:rPr lang="el-GR" sz="2400" dirty="0"/>
              <a:t>Δεν επηρεάζεται από την ανεργία της </a:t>
            </a:r>
            <a:r>
              <a:rPr lang="en-US" sz="2400" dirty="0"/>
              <a:t>RA, </a:t>
            </a:r>
            <a:r>
              <a:rPr lang="el-GR" sz="2400" dirty="0"/>
              <a:t>των κορτικοειδών. </a:t>
            </a:r>
            <a:r>
              <a:rPr lang="el-GR" sz="2400" b="1" dirty="0"/>
              <a:t>ΑΡΚΕΙ η πρώτη αρνητική απάντηση για τον αποκλεισμό της </a:t>
            </a:r>
            <a:r>
              <a:rPr lang="en-US" sz="2400" b="1" dirty="0"/>
              <a:t>LTBI</a:t>
            </a:r>
            <a:endParaRPr lang="el-GR" sz="2400" b="1" dirty="0"/>
          </a:p>
          <a:p>
            <a:pPr>
              <a:buBlip>
                <a:blip r:embed="rId2"/>
              </a:buBlip>
            </a:pPr>
            <a:r>
              <a:rPr lang="en-US" sz="2400" dirty="0"/>
              <a:t> </a:t>
            </a:r>
            <a:r>
              <a:rPr lang="el-GR" sz="2400" dirty="0"/>
              <a:t>Σε μελέτες χορήγησης </a:t>
            </a:r>
            <a:r>
              <a:rPr lang="el-GR" sz="2400" dirty="0" err="1"/>
              <a:t>αντι</a:t>
            </a:r>
            <a:r>
              <a:rPr lang="el-GR" sz="2400" dirty="0"/>
              <a:t>-</a:t>
            </a:r>
            <a:r>
              <a:rPr lang="en-US" sz="2400" dirty="0"/>
              <a:t>TNF </a:t>
            </a:r>
            <a:r>
              <a:rPr lang="el-GR" sz="2400" dirty="0"/>
              <a:t>παραγόντων ο αρχικός έλεγχος με  </a:t>
            </a:r>
            <a:r>
              <a:rPr lang="en-US" sz="2400" dirty="0"/>
              <a:t>IGRA </a:t>
            </a:r>
            <a:r>
              <a:rPr lang="el-GR" sz="2400" dirty="0"/>
              <a:t>οδήγησε σε πλήρη πρόληψη εμφάνισης ενεργοποίησης ΤΒ σε αντίθεση με τη χρήση </a:t>
            </a:r>
            <a:r>
              <a:rPr lang="en-US" sz="2400" dirty="0"/>
              <a:t>TST</a:t>
            </a:r>
            <a:r>
              <a:rPr lang="el-GR" sz="2400" dirty="0"/>
              <a:t> </a:t>
            </a:r>
            <a:endParaRPr lang="en-US" sz="2400" dirty="0"/>
          </a:p>
        </p:txBody>
      </p:sp>
      <p:sp>
        <p:nvSpPr>
          <p:cNvPr id="5" name="Rectangle 4">
            <a:extLst>
              <a:ext uri="{FF2B5EF4-FFF2-40B4-BE49-F238E27FC236}">
                <a16:creationId xmlns:a16="http://schemas.microsoft.com/office/drawing/2014/main" id="{271801A9-10B9-4ACA-8D9C-3A84A2392DE0}"/>
              </a:ext>
            </a:extLst>
          </p:cNvPr>
          <p:cNvSpPr/>
          <p:nvPr/>
        </p:nvSpPr>
        <p:spPr>
          <a:xfrm>
            <a:off x="5004048" y="548680"/>
            <a:ext cx="367240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dirty="0"/>
              <a:t>MANTOUX</a:t>
            </a:r>
            <a:r>
              <a:rPr lang="el-GR" dirty="0"/>
              <a:t> </a:t>
            </a:r>
            <a:r>
              <a:rPr lang="en-US" dirty="0"/>
              <a:t>(TST)</a:t>
            </a:r>
            <a:r>
              <a:rPr lang="el-GR" dirty="0"/>
              <a:t> (θετική αν ≥5</a:t>
            </a:r>
            <a:r>
              <a:rPr lang="en-US" dirty="0"/>
              <a:t>mm</a:t>
            </a:r>
            <a:r>
              <a:rPr lang="el-GR" dirty="0"/>
              <a:t> στον ρευματολογικό ασθενή)</a:t>
            </a:r>
            <a:endParaRPr lang="en-US" dirty="0"/>
          </a:p>
        </p:txBody>
      </p:sp>
    </p:spTree>
    <p:extLst>
      <p:ext uri="{BB962C8B-B14F-4D97-AF65-F5344CB8AC3E}">
        <p14:creationId xmlns:p14="http://schemas.microsoft.com/office/powerpoint/2010/main" val="2097992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A0B69A-B249-4185-A56C-D675F4E0C145}"/>
              </a:ext>
            </a:extLst>
          </p:cNvPr>
          <p:cNvSpPr txBox="1"/>
          <p:nvPr/>
        </p:nvSpPr>
        <p:spPr>
          <a:xfrm>
            <a:off x="755576" y="692696"/>
            <a:ext cx="7506834" cy="4893647"/>
          </a:xfrm>
          <a:prstGeom prst="rect">
            <a:avLst/>
          </a:prstGeom>
          <a:noFill/>
        </p:spPr>
        <p:txBody>
          <a:bodyPr wrap="square" rtlCol="0">
            <a:spAutoFit/>
          </a:bodyPr>
          <a:lstStyle/>
          <a:p>
            <a:r>
              <a:rPr lang="el-GR" sz="2400" dirty="0">
                <a:highlight>
                  <a:srgbClr val="FFFF00"/>
                </a:highlight>
              </a:rPr>
              <a:t>Στους ασθενείς που θα λάβουν βιολογικούς παράγοντες συνιστώνται:</a:t>
            </a:r>
            <a:endParaRPr lang="en-US" sz="2400" dirty="0">
              <a:highlight>
                <a:srgbClr val="FFFF00"/>
              </a:highlight>
            </a:endParaRPr>
          </a:p>
          <a:p>
            <a:endParaRPr lang="el-GR" sz="2400" dirty="0"/>
          </a:p>
          <a:p>
            <a:r>
              <a:rPr lang="el-GR" sz="2400" dirty="0"/>
              <a:t>Εμβολιασμός για γρίππη και πνευμονιόκοκκο</a:t>
            </a:r>
            <a:endParaRPr lang="en-US" sz="2400" dirty="0"/>
          </a:p>
          <a:p>
            <a:endParaRPr lang="el-GR" sz="2400" dirty="0"/>
          </a:p>
          <a:p>
            <a:r>
              <a:rPr lang="el-GR" sz="2400" dirty="0"/>
              <a:t>Έλεγχος για λανθάνουσα φυματίωση πριν την έναρξη του βιολογικού παράγοντα και χορήγηση θεραπείας αν διαπιστωθεί </a:t>
            </a:r>
            <a:r>
              <a:rPr lang="en-US" sz="2400" dirty="0"/>
              <a:t>LTBI</a:t>
            </a:r>
            <a:r>
              <a:rPr lang="el-GR" sz="2400" dirty="0"/>
              <a:t>. </a:t>
            </a:r>
            <a:r>
              <a:rPr lang="en-US" sz="2400" dirty="0"/>
              <a:t>O</a:t>
            </a:r>
            <a:r>
              <a:rPr lang="el-GR" sz="2400" dirty="0"/>
              <a:t> έλεγχος και η θεραπεία της </a:t>
            </a:r>
            <a:r>
              <a:rPr lang="en-US" sz="2400" dirty="0"/>
              <a:t>LTBI</a:t>
            </a:r>
            <a:r>
              <a:rPr lang="el-GR" sz="2400" dirty="0"/>
              <a:t> έχει μειώσει κατά 78% την αναζωπύρωση φυματίωσης</a:t>
            </a:r>
          </a:p>
          <a:p>
            <a:endParaRPr lang="el-GR" sz="2400" dirty="0"/>
          </a:p>
          <a:p>
            <a:r>
              <a:rPr lang="el-GR" sz="2400" dirty="0"/>
              <a:t>Χορήγηση προφύλαξης με κοτριμοξαζόλη για την πνευμονοκύστη αν συγχορηγούνται κορτικοειδή σε μεγάλη δόση</a:t>
            </a:r>
            <a:r>
              <a:rPr lang="en-US" sz="2400" dirty="0"/>
              <a:t> </a:t>
            </a:r>
          </a:p>
        </p:txBody>
      </p:sp>
      <p:sp>
        <p:nvSpPr>
          <p:cNvPr id="3" name="Rectangle 2">
            <a:extLst>
              <a:ext uri="{FF2B5EF4-FFF2-40B4-BE49-F238E27FC236}">
                <a16:creationId xmlns:a16="http://schemas.microsoft.com/office/drawing/2014/main" id="{59B71697-23D9-4D5A-BDAA-66D6561AD2FA}"/>
              </a:ext>
            </a:extLst>
          </p:cNvPr>
          <p:cNvSpPr/>
          <p:nvPr/>
        </p:nvSpPr>
        <p:spPr>
          <a:xfrm>
            <a:off x="5940152" y="6015263"/>
            <a:ext cx="1670522" cy="300082"/>
          </a:xfrm>
          <a:prstGeom prst="rect">
            <a:avLst/>
          </a:prstGeom>
        </p:spPr>
        <p:txBody>
          <a:bodyPr wrap="none">
            <a:spAutoFit/>
          </a:bodyPr>
          <a:lstStyle/>
          <a:p>
            <a:r>
              <a:rPr lang="en-US" sz="1350" dirty="0"/>
              <a:t>Blanchard et al, 2017</a:t>
            </a:r>
          </a:p>
        </p:txBody>
      </p:sp>
    </p:spTree>
    <p:extLst>
      <p:ext uri="{BB962C8B-B14F-4D97-AF65-F5344CB8AC3E}">
        <p14:creationId xmlns:p14="http://schemas.microsoft.com/office/powerpoint/2010/main" val="3940265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1600" y="2708920"/>
            <a:ext cx="6840760" cy="646331"/>
          </a:xfrm>
          <a:prstGeom prst="rect">
            <a:avLst/>
          </a:prstGeom>
          <a:noFill/>
        </p:spPr>
        <p:txBody>
          <a:bodyPr wrap="square" rtlCol="0">
            <a:spAutoFit/>
          </a:bodyPr>
          <a:lstStyle/>
          <a:p>
            <a:pPr algn="ctr"/>
            <a:r>
              <a:rPr lang="el-GR" sz="3600" dirty="0" err="1"/>
              <a:t>Ουδετεροπενικός</a:t>
            </a:r>
            <a:r>
              <a:rPr lang="el-GR" sz="3600" dirty="0"/>
              <a:t> πυρετός</a:t>
            </a:r>
            <a:endParaRPr lang="en-US" sz="3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5536" y="404664"/>
            <a:ext cx="4248472"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l-GR" sz="2800" dirty="0" err="1"/>
              <a:t>Ουδετεροπενικός</a:t>
            </a:r>
            <a:r>
              <a:rPr lang="el-GR" sz="2800" dirty="0"/>
              <a:t> πυρετός</a:t>
            </a:r>
            <a:endParaRPr lang="en-US" sz="2800" dirty="0"/>
          </a:p>
        </p:txBody>
      </p:sp>
      <p:sp>
        <p:nvSpPr>
          <p:cNvPr id="4" name="Rectangle 3"/>
          <p:cNvSpPr/>
          <p:nvPr/>
        </p:nvSpPr>
        <p:spPr>
          <a:xfrm>
            <a:off x="395536" y="1124744"/>
            <a:ext cx="8496944" cy="5478423"/>
          </a:xfrm>
          <a:prstGeom prst="rect">
            <a:avLst/>
          </a:prstGeom>
        </p:spPr>
        <p:txBody>
          <a:bodyPr wrap="square">
            <a:spAutoFit/>
          </a:bodyPr>
          <a:lstStyle/>
          <a:p>
            <a:pPr eaLnBrk="0" hangingPunct="0">
              <a:spcBef>
                <a:spcPct val="50000"/>
              </a:spcBef>
              <a:buFontTx/>
              <a:buBlip>
                <a:blip r:embed="rId2"/>
              </a:buBlip>
            </a:pPr>
            <a:r>
              <a:rPr lang="el-GR" sz="2800" dirty="0">
                <a:latin typeface="Calibri" pitchFamily="34" charset="0"/>
              </a:rPr>
              <a:t>Αποτελεί «σύνδρομο» το οποίο θα εμφανίσει το 10-50% των ασθενών με συμπαγείς όγκους και &gt;80% των ασθενών με αιματολογικά νοσήματα που λαμβάνουν χημειοθεραπεία</a:t>
            </a:r>
          </a:p>
          <a:p>
            <a:pPr eaLnBrk="0" hangingPunct="0">
              <a:spcBef>
                <a:spcPct val="50000"/>
              </a:spcBef>
              <a:buFontTx/>
              <a:buBlip>
                <a:blip r:embed="rId2"/>
              </a:buBlip>
            </a:pPr>
            <a:r>
              <a:rPr lang="el-GR" sz="2800" dirty="0">
                <a:latin typeface="Calibri" pitchFamily="34" charset="0"/>
              </a:rPr>
              <a:t> Είναι το </a:t>
            </a:r>
            <a:r>
              <a:rPr lang="el-GR" sz="2800" dirty="0" err="1">
                <a:latin typeface="Calibri" pitchFamily="34" charset="0"/>
              </a:rPr>
              <a:t>κυριώτερο</a:t>
            </a:r>
            <a:r>
              <a:rPr lang="el-GR" sz="2800" dirty="0">
                <a:latin typeface="Calibri" pitchFamily="34" charset="0"/>
              </a:rPr>
              <a:t> αίτιο νοσηρότητας, θνητότητας και νοσηλείας στο νοσοκομείο ασθενών με αιματολογικά νοσήματα και συμπαγείς όγκους.</a:t>
            </a:r>
          </a:p>
          <a:p>
            <a:pPr eaLnBrk="0" hangingPunct="0">
              <a:spcBef>
                <a:spcPct val="50000"/>
              </a:spcBef>
              <a:buFontTx/>
              <a:buBlip>
                <a:blip r:embed="rId2"/>
              </a:buBlip>
            </a:pPr>
            <a:r>
              <a:rPr lang="el-GR" sz="2800" dirty="0">
                <a:latin typeface="Calibri" pitchFamily="34" charset="0"/>
              </a:rPr>
              <a:t> Παραμένει ιατρικώς επείγουσα κατάσταση</a:t>
            </a:r>
            <a:r>
              <a:rPr lang="en-US" sz="2800" dirty="0">
                <a:latin typeface="Calibri" pitchFamily="34" charset="0"/>
              </a:rPr>
              <a:t> (</a:t>
            </a:r>
            <a:r>
              <a:rPr lang="el-GR" sz="2800" dirty="0">
                <a:latin typeface="Calibri" pitchFamily="34" charset="0"/>
              </a:rPr>
              <a:t>λόγω υψηλής θνητότητας τις πρώτες 48 ώρες) </a:t>
            </a:r>
          </a:p>
          <a:p>
            <a:pPr eaLnBrk="0" hangingPunct="0">
              <a:spcBef>
                <a:spcPct val="50000"/>
              </a:spcBef>
              <a:buFontTx/>
              <a:buBlip>
                <a:blip r:embed="rId2"/>
              </a:buBlip>
            </a:pPr>
            <a:r>
              <a:rPr lang="el-GR" sz="2800" dirty="0">
                <a:latin typeface="Calibri" pitchFamily="34" charset="0"/>
              </a:rPr>
              <a:t> Αποτελεί ένδειξη άμεσης (εντός </a:t>
            </a:r>
            <a:r>
              <a:rPr lang="en-US" sz="2800" dirty="0">
                <a:latin typeface="Calibri" pitchFamily="34" charset="0"/>
              </a:rPr>
              <a:t>1 </a:t>
            </a:r>
            <a:r>
              <a:rPr lang="el-GR" sz="2800" dirty="0">
                <a:latin typeface="Calibri" pitchFamily="34" charset="0"/>
              </a:rPr>
              <a:t>ώρας) έναρξης εμπειρικής  </a:t>
            </a:r>
            <a:r>
              <a:rPr lang="el-GR" sz="2800" dirty="0" err="1">
                <a:latin typeface="Calibri" pitchFamily="34" charset="0"/>
              </a:rPr>
              <a:t>αντιμικροβιακής</a:t>
            </a:r>
            <a:r>
              <a:rPr lang="el-GR" sz="2800" dirty="0">
                <a:latin typeface="Calibri" pitchFamily="34" charset="0"/>
              </a:rPr>
              <a:t> αγωγής</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683568" y="1484784"/>
            <a:ext cx="7776864" cy="310854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eaLnBrk="0" hangingPunct="0">
              <a:spcBef>
                <a:spcPct val="50000"/>
              </a:spcBef>
            </a:pPr>
            <a:r>
              <a:rPr lang="el-GR" sz="2800" b="1" u="sng" dirty="0"/>
              <a:t>Πυρετός</a:t>
            </a:r>
            <a:r>
              <a:rPr lang="el-GR" sz="2800" b="1" dirty="0"/>
              <a:t> =≥38.3 </a:t>
            </a:r>
            <a:r>
              <a:rPr lang="el-GR" sz="2800" b="1" baseline="30000" dirty="0"/>
              <a:t>0 </a:t>
            </a:r>
            <a:r>
              <a:rPr lang="en-US" sz="2800" b="1" dirty="0"/>
              <a:t>C</a:t>
            </a:r>
            <a:r>
              <a:rPr lang="el-GR" sz="2800" b="1" dirty="0"/>
              <a:t> σε 1 πυρετικό κύμα  </a:t>
            </a:r>
            <a:r>
              <a:rPr lang="en-US" sz="2800" b="1" dirty="0"/>
              <a:t>ή</a:t>
            </a:r>
            <a:r>
              <a:rPr lang="el-GR" sz="2800" b="1" dirty="0"/>
              <a:t> </a:t>
            </a:r>
            <a:r>
              <a:rPr lang="en-US" sz="2800" b="1" dirty="0" err="1"/>
              <a:t>πυρετικ</a:t>
            </a:r>
            <a:r>
              <a:rPr lang="el-GR" sz="2800" b="1" dirty="0"/>
              <a:t>ό</a:t>
            </a:r>
            <a:r>
              <a:rPr lang="en-US" sz="2800" b="1" dirty="0"/>
              <a:t> </a:t>
            </a:r>
            <a:r>
              <a:rPr lang="en-US" sz="2800" b="1" dirty="0" err="1"/>
              <a:t>κύμα</a:t>
            </a:r>
            <a:r>
              <a:rPr lang="el-GR" sz="2800" b="1" dirty="0"/>
              <a:t> ≥ </a:t>
            </a:r>
            <a:r>
              <a:rPr lang="en-US" sz="2800" b="1" dirty="0"/>
              <a:t>38</a:t>
            </a:r>
            <a:r>
              <a:rPr lang="en-US" sz="2800" b="1" baseline="30000" dirty="0"/>
              <a:t>0 </a:t>
            </a:r>
            <a:r>
              <a:rPr lang="en-US" sz="2800" b="1" dirty="0"/>
              <a:t>C</a:t>
            </a:r>
            <a:r>
              <a:rPr lang="el-GR" sz="2800" b="1" dirty="0"/>
              <a:t> που παρατείνεται για ≥ 1 ώρα</a:t>
            </a:r>
          </a:p>
          <a:p>
            <a:pPr algn="ctr" eaLnBrk="0" hangingPunct="0">
              <a:spcBef>
                <a:spcPct val="50000"/>
              </a:spcBef>
            </a:pPr>
            <a:r>
              <a:rPr lang="el-GR" sz="2800" b="1" dirty="0"/>
              <a:t>και</a:t>
            </a:r>
          </a:p>
          <a:p>
            <a:pPr eaLnBrk="0" hangingPunct="0">
              <a:spcBef>
                <a:spcPct val="50000"/>
              </a:spcBef>
            </a:pPr>
            <a:r>
              <a:rPr lang="el-GR" sz="2800" b="1" u="sng" dirty="0" err="1"/>
              <a:t>Ουδετεροπενία</a:t>
            </a:r>
            <a:r>
              <a:rPr lang="el-GR" sz="2800" b="1" dirty="0"/>
              <a:t> =Λειτουργικά πολυμορφοπύρηνα &lt; 500/</a:t>
            </a:r>
            <a:r>
              <a:rPr lang="en-US" sz="2800" b="1" dirty="0"/>
              <a:t>mm</a:t>
            </a:r>
            <a:r>
              <a:rPr lang="en-US" sz="2800" b="1" baseline="30000" dirty="0"/>
              <a:t>3 </a:t>
            </a:r>
            <a:r>
              <a:rPr lang="en-US" sz="2800" b="1" dirty="0"/>
              <a:t>  </a:t>
            </a:r>
            <a:r>
              <a:rPr lang="el-GR" sz="2800" b="1" dirty="0"/>
              <a:t>ή &lt;1000/</a:t>
            </a:r>
            <a:r>
              <a:rPr lang="en-US" sz="2800" b="1" dirty="0"/>
              <a:t>mm</a:t>
            </a:r>
            <a:r>
              <a:rPr lang="en-US" sz="2800" b="1" baseline="30000" dirty="0"/>
              <a:t>3</a:t>
            </a:r>
            <a:r>
              <a:rPr lang="en-US" sz="2800" b="1" dirty="0"/>
              <a:t> </a:t>
            </a:r>
            <a:r>
              <a:rPr lang="el-GR" sz="2800" b="1" dirty="0"/>
              <a:t>με προοπτική μειώσεως σε &lt;500 τις επόμενες 48 ώρες</a:t>
            </a:r>
            <a:endParaRPr lang="el-GR" sz="2800" dirty="0"/>
          </a:p>
        </p:txBody>
      </p:sp>
      <p:sp>
        <p:nvSpPr>
          <p:cNvPr id="3" name="TextBox 2"/>
          <p:cNvSpPr txBox="1"/>
          <p:nvPr/>
        </p:nvSpPr>
        <p:spPr>
          <a:xfrm>
            <a:off x="323528" y="188640"/>
            <a:ext cx="8568952" cy="107721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l-GR" sz="3200" dirty="0" err="1"/>
              <a:t>Ουδετεροπενικός</a:t>
            </a:r>
            <a:r>
              <a:rPr lang="el-GR" sz="3200" dirty="0"/>
              <a:t> πυρετός – ορισμός του συνδρόμου</a:t>
            </a:r>
            <a:endParaRPr lang="en-US" sz="3200" dirty="0"/>
          </a:p>
        </p:txBody>
      </p:sp>
      <p:sp>
        <p:nvSpPr>
          <p:cNvPr id="4" name="Text Box 5"/>
          <p:cNvSpPr txBox="1">
            <a:spLocks noChangeArrowheads="1"/>
          </p:cNvSpPr>
          <p:nvPr/>
        </p:nvSpPr>
        <p:spPr bwMode="auto">
          <a:xfrm>
            <a:off x="179512" y="5013176"/>
            <a:ext cx="4752528" cy="1631216"/>
          </a:xfrm>
          <a:prstGeom prst="rect">
            <a:avLst/>
          </a:prstGeom>
          <a:noFill/>
          <a:ln w="9525">
            <a:solidFill>
              <a:schemeClr val="accent1"/>
            </a:solidFill>
            <a:miter lim="800000"/>
            <a:headEnd/>
            <a:tailEnd/>
          </a:ln>
          <a:effectLst>
            <a:prstShdw prst="shdw17" dist="17961" dir="2700000">
              <a:schemeClr val="accent1">
                <a:gamma/>
                <a:shade val="60000"/>
                <a:invGamma/>
              </a:schemeClr>
            </a:prstShdw>
          </a:effectLst>
        </p:spPr>
        <p:txBody>
          <a:bodyPr wrap="square">
            <a:spAutoFit/>
          </a:bodyPr>
          <a:lstStyle/>
          <a:p>
            <a:pPr>
              <a:spcBef>
                <a:spcPct val="50000"/>
              </a:spcBef>
              <a:defRPr/>
            </a:pPr>
            <a:r>
              <a:rPr lang="el-GR" sz="2000" dirty="0"/>
              <a:t>Θερμομέτρηση : από το στόμα</a:t>
            </a:r>
          </a:p>
          <a:p>
            <a:pPr>
              <a:spcBef>
                <a:spcPct val="50000"/>
              </a:spcBef>
              <a:defRPr/>
            </a:pPr>
            <a:r>
              <a:rPr lang="el-GR" sz="2000" dirty="0"/>
              <a:t>Απυρεξία = θερμοκρασία ≤ 37.8 </a:t>
            </a:r>
            <a:r>
              <a:rPr lang="el-GR" sz="2000" baseline="30000" dirty="0"/>
              <a:t>0 </a:t>
            </a:r>
            <a:r>
              <a:rPr lang="el-GR" sz="2000" dirty="0"/>
              <a:t> </a:t>
            </a:r>
            <a:r>
              <a:rPr lang="en-US" sz="2000" dirty="0">
                <a:solidFill>
                  <a:schemeClr val="tx2"/>
                </a:solidFill>
              </a:rPr>
              <a:t>C</a:t>
            </a:r>
            <a:endParaRPr lang="el-GR" sz="2000" dirty="0">
              <a:solidFill>
                <a:schemeClr val="tx2"/>
              </a:solidFill>
            </a:endParaRPr>
          </a:p>
          <a:p>
            <a:pPr>
              <a:spcBef>
                <a:spcPct val="50000"/>
              </a:spcBef>
              <a:defRPr/>
            </a:pPr>
            <a:r>
              <a:rPr lang="el-GR" sz="2000" dirty="0">
                <a:solidFill>
                  <a:schemeClr val="tx2"/>
                </a:solidFill>
              </a:rPr>
              <a:t>Μεγάλη ηλικία, καταπληξία, κορτικοειδή επηρεάζουν το ύψος του </a:t>
            </a:r>
            <a:r>
              <a:rPr lang="el-GR" sz="2000" dirty="0" err="1">
                <a:solidFill>
                  <a:schemeClr val="tx2"/>
                </a:solidFill>
              </a:rPr>
              <a:t>πυρετου</a:t>
            </a:r>
            <a:r>
              <a:rPr lang="en-US" sz="2000" dirty="0"/>
              <a:t> </a:t>
            </a:r>
            <a:endParaRPr lang="en-GB" sz="2000" dirty="0"/>
          </a:p>
        </p:txBody>
      </p:sp>
      <p:sp>
        <p:nvSpPr>
          <p:cNvPr id="5" name="TextBox 4"/>
          <p:cNvSpPr txBox="1"/>
          <p:nvPr/>
        </p:nvSpPr>
        <p:spPr>
          <a:xfrm>
            <a:off x="5255568" y="5085184"/>
            <a:ext cx="3888432" cy="1477328"/>
          </a:xfrm>
          <a:prstGeom prst="rect">
            <a:avLst/>
          </a:prstGeom>
          <a:noFill/>
          <a:ln w="19050">
            <a:solidFill>
              <a:schemeClr val="accent1"/>
            </a:solidFill>
          </a:ln>
        </p:spPr>
        <p:txBody>
          <a:bodyPr wrap="square" rtlCol="0">
            <a:spAutoFit/>
          </a:bodyPr>
          <a:lstStyle/>
          <a:p>
            <a:r>
              <a:rPr lang="el-GR" dirty="0"/>
              <a:t>Η θερμοκρασία μετρούμενη από τη μασχάλη είναι μισό βαθμό μικρότερη από την αντίστοιχη του στόματος (</a:t>
            </a:r>
            <a:r>
              <a:rPr lang="el-GR" b="1" dirty="0">
                <a:solidFill>
                  <a:schemeClr val="tx2"/>
                </a:solidFill>
              </a:rPr>
              <a:t>≥ </a:t>
            </a:r>
            <a:r>
              <a:rPr lang="el-GR" dirty="0"/>
              <a:t>37.9</a:t>
            </a:r>
            <a:r>
              <a:rPr lang="el-GR" baseline="30000" dirty="0"/>
              <a:t>0</a:t>
            </a:r>
            <a:r>
              <a:rPr lang="el-GR" dirty="0"/>
              <a:t> </a:t>
            </a:r>
            <a:r>
              <a:rPr lang="en-US" dirty="0"/>
              <a:t>C </a:t>
            </a:r>
            <a:r>
              <a:rPr lang="el-GR" dirty="0"/>
              <a:t>το αντίστοιχο ύψος του πυρετικού κύματος)</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971600" y="404664"/>
            <a:ext cx="7156648" cy="523220"/>
          </a:xfrm>
          <a:prstGeom prst="rect">
            <a:avLst/>
          </a:prstGeom>
          <a:ln>
            <a:headEnd/>
            <a:tailEnd/>
          </a:ln>
        </p:spPr>
        <p:style>
          <a:lnRef idx="3">
            <a:schemeClr val="lt1"/>
          </a:lnRef>
          <a:fillRef idx="1">
            <a:schemeClr val="accent1"/>
          </a:fillRef>
          <a:effectRef idx="1">
            <a:schemeClr val="accent1"/>
          </a:effectRef>
          <a:fontRef idx="minor">
            <a:schemeClr val="lt1"/>
          </a:fontRef>
        </p:style>
        <p:txBody>
          <a:bodyPr wrap="square">
            <a:spAutoFit/>
          </a:bodyPr>
          <a:lstStyle/>
          <a:p>
            <a:pPr algn="ctr" eaLnBrk="1" hangingPunct="1">
              <a:spcBef>
                <a:spcPct val="50000"/>
              </a:spcBef>
            </a:pPr>
            <a:r>
              <a:rPr lang="el-GR" sz="2800" dirty="0">
                <a:solidFill>
                  <a:schemeClr val="bg1"/>
                </a:solidFill>
                <a:latin typeface="Calibri" pitchFamily="34" charset="0"/>
              </a:rPr>
              <a:t>Ποιος είναι ο </a:t>
            </a:r>
            <a:r>
              <a:rPr lang="el-GR" sz="2800" dirty="0" err="1">
                <a:solidFill>
                  <a:schemeClr val="bg1"/>
                </a:solidFill>
                <a:latin typeface="Calibri" pitchFamily="34" charset="0"/>
              </a:rPr>
              <a:t>ανοσοκατεσταλμένος</a:t>
            </a:r>
            <a:r>
              <a:rPr lang="el-GR" sz="2800" dirty="0">
                <a:solidFill>
                  <a:schemeClr val="bg1"/>
                </a:solidFill>
                <a:latin typeface="Calibri" pitchFamily="34" charset="0"/>
              </a:rPr>
              <a:t> ασθενής;</a:t>
            </a:r>
            <a:endParaRPr lang="en-GB" sz="2800" dirty="0">
              <a:solidFill>
                <a:schemeClr val="bg1"/>
              </a:solidFill>
              <a:latin typeface="Calibri" pitchFamily="34" charset="0"/>
            </a:endParaRPr>
          </a:p>
        </p:txBody>
      </p:sp>
      <p:sp>
        <p:nvSpPr>
          <p:cNvPr id="4" name="TextBox 3"/>
          <p:cNvSpPr txBox="1"/>
          <p:nvPr/>
        </p:nvSpPr>
        <p:spPr>
          <a:xfrm>
            <a:off x="611560" y="1196752"/>
            <a:ext cx="7272808" cy="523220"/>
          </a:xfrm>
          <a:prstGeom prst="rect">
            <a:avLst/>
          </a:prstGeom>
          <a:noFill/>
        </p:spPr>
        <p:txBody>
          <a:bodyPr wrap="square" rtlCol="0">
            <a:spAutoFit/>
          </a:bodyPr>
          <a:lstStyle/>
          <a:p>
            <a:r>
              <a:rPr lang="el-GR" sz="2800" dirty="0"/>
              <a:t>Διαταραχές :</a:t>
            </a:r>
            <a:endParaRPr lang="en-US" sz="2800" dirty="0"/>
          </a:p>
        </p:txBody>
      </p:sp>
      <p:sp>
        <p:nvSpPr>
          <p:cNvPr id="5" name="TextBox 4"/>
          <p:cNvSpPr txBox="1"/>
          <p:nvPr/>
        </p:nvSpPr>
        <p:spPr>
          <a:xfrm>
            <a:off x="539552" y="1916832"/>
            <a:ext cx="7848872" cy="3649589"/>
          </a:xfrm>
          <a:prstGeom prst="rect">
            <a:avLst/>
          </a:prstGeom>
          <a:noFill/>
        </p:spPr>
        <p:txBody>
          <a:bodyPr wrap="square" rtlCol="0">
            <a:spAutoFit/>
          </a:bodyPr>
          <a:lstStyle/>
          <a:p>
            <a:pPr>
              <a:lnSpc>
                <a:spcPts val="4000"/>
              </a:lnSpc>
              <a:buBlip>
                <a:blip r:embed="rId2"/>
              </a:buBlip>
            </a:pPr>
            <a:r>
              <a:rPr lang="el-GR" sz="2800" dirty="0"/>
              <a:t> </a:t>
            </a:r>
            <a:r>
              <a:rPr lang="el-GR" sz="2800" dirty="0" err="1"/>
              <a:t>Ουδετεροφίλων</a:t>
            </a:r>
            <a:r>
              <a:rPr lang="el-GR" sz="2800" dirty="0"/>
              <a:t> (</a:t>
            </a:r>
            <a:r>
              <a:rPr lang="el-GR" sz="2800" dirty="0" err="1"/>
              <a:t>ουδετεροπενία</a:t>
            </a:r>
            <a:r>
              <a:rPr lang="el-GR" sz="2800" dirty="0"/>
              <a:t>)</a:t>
            </a:r>
          </a:p>
          <a:p>
            <a:pPr>
              <a:lnSpc>
                <a:spcPts val="4000"/>
              </a:lnSpc>
              <a:buBlip>
                <a:blip r:embed="rId2"/>
              </a:buBlip>
            </a:pPr>
            <a:r>
              <a:rPr lang="el-GR" sz="2800" dirty="0" err="1"/>
              <a:t>Χυμικής</a:t>
            </a:r>
            <a:r>
              <a:rPr lang="el-GR" sz="2800" dirty="0"/>
              <a:t> ανοσίας (Β κυττάρων, </a:t>
            </a:r>
            <a:r>
              <a:rPr lang="el-GR" sz="2800" dirty="0" err="1"/>
              <a:t>ανοσοσφαιρινών</a:t>
            </a:r>
            <a:r>
              <a:rPr lang="el-GR" sz="2800" dirty="0"/>
              <a:t>, συμπληρώματος, </a:t>
            </a:r>
            <a:r>
              <a:rPr lang="el-GR" sz="2800" dirty="0" err="1"/>
              <a:t>ασπληνία</a:t>
            </a:r>
            <a:r>
              <a:rPr lang="el-GR" sz="2800" dirty="0"/>
              <a:t>)</a:t>
            </a:r>
          </a:p>
          <a:p>
            <a:pPr>
              <a:lnSpc>
                <a:spcPts val="4000"/>
              </a:lnSpc>
              <a:buBlip>
                <a:blip r:embed="rId2"/>
              </a:buBlip>
            </a:pPr>
            <a:r>
              <a:rPr lang="el-GR" sz="2800" dirty="0"/>
              <a:t>Κυτταρικής ανοσίας (Τ κυττάρων), </a:t>
            </a:r>
          </a:p>
          <a:p>
            <a:pPr>
              <a:lnSpc>
                <a:spcPts val="4000"/>
              </a:lnSpc>
              <a:buBlip>
                <a:blip r:embed="rId2"/>
              </a:buBlip>
            </a:pPr>
            <a:r>
              <a:rPr lang="el-GR" sz="2800" dirty="0"/>
              <a:t>Φαγοκυττάρωσης(</a:t>
            </a:r>
            <a:r>
              <a:rPr lang="el-GR" sz="2800" dirty="0" err="1"/>
              <a:t>μονοκυττοπενία</a:t>
            </a:r>
            <a:r>
              <a:rPr lang="el-GR" sz="2800" dirty="0"/>
              <a:t>, διαταραχές </a:t>
            </a:r>
            <a:r>
              <a:rPr lang="el-GR" sz="2800" dirty="0" err="1"/>
              <a:t>χημειοταξίας</a:t>
            </a:r>
            <a:r>
              <a:rPr lang="el-GR" sz="2800" dirty="0"/>
              <a:t>, ενδοκυττάριας θανάτωσης)</a:t>
            </a:r>
          </a:p>
          <a:p>
            <a:pPr>
              <a:lnSpc>
                <a:spcPts val="4000"/>
              </a:lnSpc>
              <a:buBlip>
                <a:blip r:embed="rId2"/>
              </a:buBlip>
            </a:pPr>
            <a:endParaRPr lang="en-US" sz="2800" dirty="0"/>
          </a:p>
        </p:txBody>
      </p:sp>
      <p:sp>
        <p:nvSpPr>
          <p:cNvPr id="6" name="TextBox 5"/>
          <p:cNvSpPr txBox="1"/>
          <p:nvPr/>
        </p:nvSpPr>
        <p:spPr>
          <a:xfrm>
            <a:off x="539552" y="5445224"/>
            <a:ext cx="8136904"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l-GR" sz="2800" dirty="0"/>
              <a:t>Μπορεί να συνυπάρχουν περισσότερες της μιας διαταραχές</a:t>
            </a:r>
            <a:endParaRPr lang="en-US"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5" name="Text Box 3"/>
          <p:cNvSpPr txBox="1">
            <a:spLocks noChangeArrowheads="1"/>
          </p:cNvSpPr>
          <p:nvPr/>
        </p:nvSpPr>
        <p:spPr bwMode="auto">
          <a:xfrm>
            <a:off x="323528" y="733246"/>
            <a:ext cx="8496944" cy="6124754"/>
          </a:xfrm>
          <a:prstGeom prst="rect">
            <a:avLst/>
          </a:prstGeom>
          <a:noFill/>
          <a:ln w="9525">
            <a:noFill/>
            <a:miter lim="800000"/>
            <a:headEnd/>
            <a:tailEnd/>
          </a:ln>
          <a:effectLst/>
        </p:spPr>
        <p:txBody>
          <a:bodyPr wrap="square">
            <a:spAutoFit/>
          </a:bodyPr>
          <a:lstStyle/>
          <a:p>
            <a:pPr>
              <a:spcBef>
                <a:spcPct val="50000"/>
              </a:spcBef>
              <a:buFontTx/>
              <a:buBlip>
                <a:blip r:embed="rId2"/>
              </a:buBlip>
              <a:defRPr/>
            </a:pPr>
            <a:r>
              <a:rPr lang="el-GR" sz="2800" dirty="0">
                <a:latin typeface="+mj-lt"/>
              </a:rPr>
              <a:t> Στον </a:t>
            </a:r>
            <a:r>
              <a:rPr lang="el-GR" sz="2800" dirty="0" err="1">
                <a:latin typeface="+mj-lt"/>
              </a:rPr>
              <a:t>ουδετεροπενικό</a:t>
            </a:r>
            <a:r>
              <a:rPr lang="el-GR" sz="2800" dirty="0">
                <a:latin typeface="+mj-lt"/>
              </a:rPr>
              <a:t> ασθενή υστερεί σημαντικά η ικανότητα φλεγμονώδους αντίδρασης</a:t>
            </a:r>
          </a:p>
          <a:p>
            <a:pPr>
              <a:spcBef>
                <a:spcPct val="50000"/>
              </a:spcBef>
              <a:buFontTx/>
              <a:buBlip>
                <a:blip r:embed="rId2"/>
              </a:buBlip>
              <a:defRPr/>
            </a:pPr>
            <a:r>
              <a:rPr lang="el-GR" sz="2800" dirty="0">
                <a:latin typeface="+mj-lt"/>
              </a:rPr>
              <a:t>Στο 40-60% των περιπτώσεων οι εκδηλώσεις λοίμωξης περιορίζονται σε σύνδρομο </a:t>
            </a:r>
            <a:r>
              <a:rPr lang="el-GR" sz="2800" dirty="0" err="1">
                <a:latin typeface="+mj-lt"/>
              </a:rPr>
              <a:t>εμπυρέτου</a:t>
            </a:r>
            <a:r>
              <a:rPr lang="el-GR" sz="2800" dirty="0">
                <a:latin typeface="+mj-lt"/>
              </a:rPr>
              <a:t> αγνώστου αιτιολογίας</a:t>
            </a:r>
            <a:r>
              <a:rPr lang="en-US" sz="2800" dirty="0">
                <a:latin typeface="+mj-lt"/>
              </a:rPr>
              <a:t>. </a:t>
            </a:r>
            <a:endParaRPr lang="el-GR" sz="2800" dirty="0">
              <a:latin typeface="+mj-lt"/>
            </a:endParaRPr>
          </a:p>
          <a:p>
            <a:pPr>
              <a:spcBef>
                <a:spcPct val="50000"/>
              </a:spcBef>
              <a:buFontTx/>
              <a:buBlip>
                <a:blip r:embed="rId2"/>
              </a:buBlip>
              <a:defRPr/>
            </a:pPr>
            <a:r>
              <a:rPr lang="el-GR" sz="2800" dirty="0">
                <a:latin typeface="+mj-lt"/>
              </a:rPr>
              <a:t> Οι συχνότερες κλινικά </a:t>
            </a:r>
            <a:r>
              <a:rPr lang="el-GR" sz="2800" dirty="0" err="1">
                <a:latin typeface="+mj-lt"/>
              </a:rPr>
              <a:t>τεκμηριούμενες</a:t>
            </a:r>
            <a:r>
              <a:rPr lang="el-GR" sz="2800" dirty="0">
                <a:latin typeface="+mj-lt"/>
              </a:rPr>
              <a:t> λοιμώξεις αφορούν το αναπνευστικό και τα μαλακά μόρια</a:t>
            </a:r>
          </a:p>
          <a:p>
            <a:pPr>
              <a:spcBef>
                <a:spcPct val="50000"/>
              </a:spcBef>
              <a:buFontTx/>
              <a:buBlip>
                <a:blip r:embed="rId2"/>
              </a:buBlip>
              <a:defRPr/>
            </a:pPr>
            <a:r>
              <a:rPr lang="el-GR" sz="2800" dirty="0">
                <a:latin typeface="+mj-lt"/>
              </a:rPr>
              <a:t> Η συχνότητα της πνευμονίας κυμαίνεται από 0.5-10% και είναι η πιο συχνή κλινικά τεκμηριωμένη λοίμωξη. Την συνοδεύει η υψηλότερη θνητότητα</a:t>
            </a:r>
          </a:p>
          <a:p>
            <a:pPr>
              <a:spcBef>
                <a:spcPct val="50000"/>
              </a:spcBef>
              <a:buFontTx/>
              <a:buBlip>
                <a:blip r:embed="rId2"/>
              </a:buBlip>
              <a:defRPr/>
            </a:pPr>
            <a:r>
              <a:rPr lang="el-GR" sz="2800" dirty="0">
                <a:latin typeface="+mj-lt"/>
              </a:rPr>
              <a:t> Οι βακτηριαιμίες καταγράφονται στο 20-30% και αποτελούν τη σαφέστερα </a:t>
            </a:r>
            <a:r>
              <a:rPr lang="el-GR" sz="2800" dirty="0" err="1">
                <a:latin typeface="+mj-lt"/>
              </a:rPr>
              <a:t>τεκμηριούμενη</a:t>
            </a:r>
            <a:r>
              <a:rPr lang="el-GR" sz="2800" dirty="0">
                <a:latin typeface="+mj-lt"/>
              </a:rPr>
              <a:t> λοίμωξη</a:t>
            </a:r>
            <a:endParaRPr lang="en-GB" sz="2800" dirty="0">
              <a:latin typeface="+mj-lt"/>
            </a:endParaRPr>
          </a:p>
        </p:txBody>
      </p:sp>
      <p:sp>
        <p:nvSpPr>
          <p:cNvPr id="4" name="TextBox 3"/>
          <p:cNvSpPr txBox="1"/>
          <p:nvPr/>
        </p:nvSpPr>
        <p:spPr>
          <a:xfrm>
            <a:off x="395536" y="188640"/>
            <a:ext cx="4248472"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l-GR" sz="2800" dirty="0" err="1"/>
              <a:t>Ουδετεροπενικός</a:t>
            </a:r>
            <a:r>
              <a:rPr lang="el-GR" sz="2800" dirty="0"/>
              <a:t> πυρετός</a:t>
            </a:r>
            <a:endParaRPr lang="en-US" sz="2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360DB61-4EE3-4622-BEE8-F8EA5FB00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692696"/>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C529748-1BD9-4774-8E1A-880BA42CE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072" y="692696"/>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964222F-92B0-4005-9436-B839A3FAE6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472" y="692696"/>
            <a:ext cx="132397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687F44A2-835A-4A09-8939-EDAC2AC386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3131096"/>
            <a:ext cx="24384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2C246D0C-B0B4-423F-833A-0358CCC092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8072" y="3131096"/>
            <a:ext cx="24384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FF355633-9753-40F6-960D-4083650641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6472" y="3131096"/>
            <a:ext cx="1323975" cy="1981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3250EA-89CC-4006-A477-7933D15F2D1C}"/>
              </a:ext>
            </a:extLst>
          </p:cNvPr>
          <p:cNvSpPr txBox="1"/>
          <p:nvPr/>
        </p:nvSpPr>
        <p:spPr>
          <a:xfrm>
            <a:off x="3203848" y="5857527"/>
            <a:ext cx="4896544" cy="307777"/>
          </a:xfrm>
          <a:prstGeom prst="rect">
            <a:avLst/>
          </a:prstGeom>
          <a:noFill/>
        </p:spPr>
        <p:txBody>
          <a:bodyPr wrap="square" rtlCol="0">
            <a:spAutoFit/>
          </a:bodyPr>
          <a:lstStyle/>
          <a:p>
            <a:r>
              <a:rPr lang="en-US" sz="1400" dirty="0">
                <a:solidFill>
                  <a:srgbClr val="FF0000"/>
                </a:solidFill>
              </a:rPr>
              <a:t>Cohen’s et al Infectious Diseases 2017</a:t>
            </a:r>
            <a:endParaRPr lang="el-GR" sz="1400" dirty="0">
              <a:solidFill>
                <a:srgbClr val="FF0000"/>
              </a:solidFill>
            </a:endParaRPr>
          </a:p>
        </p:txBody>
      </p:sp>
    </p:spTree>
    <p:extLst>
      <p:ext uri="{BB962C8B-B14F-4D97-AF65-F5344CB8AC3E}">
        <p14:creationId xmlns:p14="http://schemas.microsoft.com/office/powerpoint/2010/main" val="709890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484784"/>
            <a:ext cx="8305800" cy="5047536"/>
          </a:xfrm>
          <a:prstGeom prst="rect">
            <a:avLst/>
          </a:prstGeom>
          <a:noFill/>
        </p:spPr>
        <p:txBody>
          <a:bodyPr wrap="square" rtlCol="0">
            <a:spAutoFit/>
          </a:bodyPr>
          <a:lstStyle/>
          <a:p>
            <a:pPr eaLnBrk="0" hangingPunct="0">
              <a:spcBef>
                <a:spcPct val="50000"/>
              </a:spcBef>
              <a:buBlip>
                <a:blip r:embed="rId2"/>
              </a:buBlip>
            </a:pPr>
            <a:r>
              <a:rPr lang="el-GR" sz="2800" dirty="0"/>
              <a:t> Ο  </a:t>
            </a:r>
            <a:r>
              <a:rPr lang="el-GR" sz="2800" dirty="0" err="1"/>
              <a:t>ουδετεροπενικός</a:t>
            </a:r>
            <a:r>
              <a:rPr lang="el-GR" sz="2800" dirty="0"/>
              <a:t> ασθενής είναι ευάλωτος σε κοινά μικρόβια και μύκητες</a:t>
            </a:r>
          </a:p>
          <a:p>
            <a:pPr eaLnBrk="0" hangingPunct="0">
              <a:spcBef>
                <a:spcPct val="50000"/>
              </a:spcBef>
              <a:buBlip>
                <a:blip r:embed="rId2"/>
              </a:buBlip>
            </a:pPr>
            <a:r>
              <a:rPr lang="el-GR" sz="2800" dirty="0">
                <a:ea typeface="Verdana" pitchFamily="34" charset="0"/>
                <a:cs typeface="Verdana" pitchFamily="34" charset="0"/>
              </a:rPr>
              <a:t>Πύλη εισόδου των μικροβιακών παθογόνων παραμένει κυρίως ο πεπτικός σωλήνας που πάσχει από την πάντα συνυπάρχουσα </a:t>
            </a:r>
            <a:r>
              <a:rPr lang="el-GR" sz="2800" dirty="0" err="1">
                <a:ea typeface="Verdana" pitchFamily="34" charset="0"/>
                <a:cs typeface="Verdana" pitchFamily="34" charset="0"/>
              </a:rPr>
              <a:t>βλεννογονίτιδα</a:t>
            </a:r>
            <a:r>
              <a:rPr lang="el-GR" sz="2800" dirty="0">
                <a:ea typeface="Verdana" pitchFamily="34" charset="0"/>
                <a:cs typeface="Verdana" pitchFamily="34" charset="0"/>
              </a:rPr>
              <a:t> (από τα </a:t>
            </a:r>
            <a:r>
              <a:rPr lang="el-GR" sz="2800" dirty="0" err="1">
                <a:ea typeface="Verdana" pitchFamily="34" charset="0"/>
                <a:cs typeface="Verdana" pitchFamily="34" charset="0"/>
              </a:rPr>
              <a:t>χημειοθεραπευτικά</a:t>
            </a:r>
            <a:r>
              <a:rPr lang="el-GR" sz="2800" dirty="0">
                <a:ea typeface="Verdana" pitchFamily="34" charset="0"/>
                <a:cs typeface="Verdana" pitchFamily="34" charset="0"/>
              </a:rPr>
              <a:t>)</a:t>
            </a:r>
          </a:p>
          <a:p>
            <a:pPr>
              <a:buBlip>
                <a:blip r:embed="rId2"/>
              </a:buBlip>
            </a:pPr>
            <a:r>
              <a:rPr lang="el-GR" sz="2800" dirty="0">
                <a:ea typeface="Verdana" pitchFamily="34" charset="0"/>
                <a:cs typeface="Verdana" pitchFamily="34" charset="0"/>
              </a:rPr>
              <a:t> </a:t>
            </a:r>
            <a:r>
              <a:rPr lang="el-GR" sz="2800" dirty="0" err="1">
                <a:ea typeface="Verdana" pitchFamily="34" charset="0"/>
                <a:cs typeface="Verdana" pitchFamily="34" charset="0"/>
              </a:rPr>
              <a:t>Κυριώτερα</a:t>
            </a:r>
            <a:r>
              <a:rPr lang="el-GR" sz="2800" dirty="0">
                <a:ea typeface="Verdana" pitchFamily="34" charset="0"/>
                <a:cs typeface="Verdana" pitchFamily="34" charset="0"/>
              </a:rPr>
              <a:t> παθογόνα είναι  όσα αποικίζουν τον ασθενή που, αν έχει νοσηλευθεί πρόσφατα ή έχει πάρει αντιβιοτικά, είναι τα νοσοκομειακά παθογόνα </a:t>
            </a:r>
          </a:p>
          <a:p>
            <a:pPr>
              <a:buBlip>
                <a:blip r:embed="rId2"/>
              </a:buBlip>
            </a:pPr>
            <a:endParaRPr lang="el-GR" sz="2800" dirty="0">
              <a:ea typeface="Verdana" pitchFamily="34" charset="0"/>
              <a:cs typeface="Verdana" pitchFamily="34" charset="0"/>
            </a:endParaRPr>
          </a:p>
          <a:p>
            <a:endParaRPr lang="en-US" sz="2800" dirty="0">
              <a:ea typeface="Verdana" pitchFamily="34" charset="0"/>
              <a:cs typeface="Verdana" pitchFamily="34" charset="0"/>
            </a:endParaRPr>
          </a:p>
        </p:txBody>
      </p:sp>
      <p:sp>
        <p:nvSpPr>
          <p:cNvPr id="4" name="TextBox 3"/>
          <p:cNvSpPr txBox="1"/>
          <p:nvPr/>
        </p:nvSpPr>
        <p:spPr>
          <a:xfrm>
            <a:off x="575048" y="476672"/>
            <a:ext cx="7525344"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l-GR" sz="3200" dirty="0" err="1"/>
              <a:t>Ουδετεροπενικός</a:t>
            </a:r>
            <a:r>
              <a:rPr lang="el-GR" sz="3200" dirty="0"/>
              <a:t> πυρετός </a:t>
            </a:r>
            <a:endParaRPr lang="en-US" sz="3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A9908B6-9FE5-4B60-B161-105D18312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764704"/>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D5C569B-D977-4A35-83F9-BA1645483A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203104"/>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30060131-6624-41E1-86F5-825A4DEE1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944" y="764704"/>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B11BC54-FA9C-4833-AA82-5D107775F1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5944" y="3203104"/>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A45EC365-8916-46EA-B599-7009704918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4344" y="764704"/>
            <a:ext cx="135255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91C2F342-DAA1-48C2-82D9-E59F44E672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44344" y="3203104"/>
            <a:ext cx="1352550"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4A57D18A-5FA8-409E-850C-74628F01E867}"/>
              </a:ext>
            </a:extLst>
          </p:cNvPr>
          <p:cNvSpPr/>
          <p:nvPr/>
        </p:nvSpPr>
        <p:spPr>
          <a:xfrm>
            <a:off x="899592" y="79121"/>
            <a:ext cx="6859570" cy="461665"/>
          </a:xfrm>
          <a:prstGeom prst="rect">
            <a:avLst/>
          </a:prstGeom>
        </p:spPr>
        <p:txBody>
          <a:bodyPr wrap="none">
            <a:spAutoFit/>
          </a:bodyPr>
          <a:lstStyle/>
          <a:p>
            <a:pPr fontAlgn="base"/>
            <a:r>
              <a:rPr lang="el-GR" sz="2400" b="1" i="0" dirty="0">
                <a:solidFill>
                  <a:srgbClr val="FF0000"/>
                </a:solidFill>
                <a:effectLst/>
                <a:latin typeface="Source Sans Pro" panose="020B0503030403020204" pitchFamily="34" charset="0"/>
              </a:rPr>
              <a:t>ΑΛΛΗΛΟΥΧΙΑ ΓΕΓΟΝΟΤΩΝ ΣΤΗΝ ΟΥΔΕΤΕΡΟΠΕΝΙΑ</a:t>
            </a:r>
            <a:endParaRPr lang="en-US" sz="2400" b="1" i="0" dirty="0">
              <a:solidFill>
                <a:srgbClr val="FF0000"/>
              </a:solidFill>
              <a:effectLst/>
              <a:latin typeface="Source Sans Pro" panose="020B0503030403020204" pitchFamily="34" charset="0"/>
            </a:endParaRPr>
          </a:p>
        </p:txBody>
      </p:sp>
      <p:sp>
        <p:nvSpPr>
          <p:cNvPr id="3" name="Ορθογώνιο 2">
            <a:extLst>
              <a:ext uri="{FF2B5EF4-FFF2-40B4-BE49-F238E27FC236}">
                <a16:creationId xmlns:a16="http://schemas.microsoft.com/office/drawing/2014/main" id="{B5C5B5F3-3E93-4568-9D83-DEEF14327742}"/>
              </a:ext>
            </a:extLst>
          </p:cNvPr>
          <p:cNvSpPr/>
          <p:nvPr/>
        </p:nvSpPr>
        <p:spPr>
          <a:xfrm>
            <a:off x="107504" y="5842337"/>
            <a:ext cx="9036496" cy="1015663"/>
          </a:xfrm>
          <a:prstGeom prst="rect">
            <a:avLst/>
          </a:prstGeom>
        </p:spPr>
        <p:txBody>
          <a:bodyPr wrap="square">
            <a:spAutoFit/>
          </a:bodyPr>
          <a:lstStyle/>
          <a:p>
            <a:r>
              <a:rPr lang="en-US" sz="1000" dirty="0">
                <a:solidFill>
                  <a:srgbClr val="3B414F"/>
                </a:solidFill>
              </a:rPr>
              <a:t>Profound neutropenia and mucosal damage usually develop approximately 1 week after the start of cytoreductive chemotherapy. Thereafter, infectious and other complications tend to coincide with one another, placing the patient at greatest risk. Fever develops approximately 1 week later, and if there is bacteremia, it mostly occurs at this time. The risk for infections related to the central venous catheter increases with the length of time that the catheter is left in place, but signs and symptoms usually manifest during the first few days of fever—that is, during the third week after the start of chemotherapy. Infectious complications related to the lung tend to occur a few days later and often are recognized only after 5 or 6 days of fever. The period of risk for bacterial and fungal infection diminishes with recovery of the granulocytes, when the clinical manifestations of tissue infections may be temporarily exacerbated before finally resolving.  </a:t>
            </a:r>
            <a:endParaRPr lang="el-GR" sz="1000" dirty="0"/>
          </a:p>
        </p:txBody>
      </p:sp>
      <p:sp>
        <p:nvSpPr>
          <p:cNvPr id="4" name="TextBox 3">
            <a:extLst>
              <a:ext uri="{FF2B5EF4-FFF2-40B4-BE49-F238E27FC236}">
                <a16:creationId xmlns:a16="http://schemas.microsoft.com/office/drawing/2014/main" id="{12B233AF-1771-4E79-BD4B-94E83769EC30}"/>
              </a:ext>
            </a:extLst>
          </p:cNvPr>
          <p:cNvSpPr txBox="1"/>
          <p:nvPr/>
        </p:nvSpPr>
        <p:spPr>
          <a:xfrm>
            <a:off x="6876256" y="5445224"/>
            <a:ext cx="1080120" cy="369332"/>
          </a:xfrm>
          <a:prstGeom prst="rect">
            <a:avLst/>
          </a:prstGeom>
          <a:noFill/>
        </p:spPr>
        <p:txBody>
          <a:bodyPr wrap="square" rtlCol="0">
            <a:spAutoFit/>
          </a:bodyPr>
          <a:lstStyle/>
          <a:p>
            <a:r>
              <a:rPr lang="en-US" dirty="0"/>
              <a:t>Days</a:t>
            </a:r>
            <a:endParaRPr lang="el-GR" dirty="0"/>
          </a:p>
        </p:txBody>
      </p:sp>
      <p:sp>
        <p:nvSpPr>
          <p:cNvPr id="11" name="TextBox 10">
            <a:extLst>
              <a:ext uri="{FF2B5EF4-FFF2-40B4-BE49-F238E27FC236}">
                <a16:creationId xmlns:a16="http://schemas.microsoft.com/office/drawing/2014/main" id="{720247CA-417C-4A15-9FED-F91156D3F5D2}"/>
              </a:ext>
            </a:extLst>
          </p:cNvPr>
          <p:cNvSpPr txBox="1"/>
          <p:nvPr/>
        </p:nvSpPr>
        <p:spPr>
          <a:xfrm>
            <a:off x="5580112" y="6597352"/>
            <a:ext cx="6264696" cy="246221"/>
          </a:xfrm>
          <a:prstGeom prst="rect">
            <a:avLst/>
          </a:prstGeom>
          <a:noFill/>
        </p:spPr>
        <p:txBody>
          <a:bodyPr wrap="square" rtlCol="0">
            <a:spAutoFit/>
          </a:bodyPr>
          <a:lstStyle/>
          <a:p>
            <a:r>
              <a:rPr lang="en-US" sz="1000" dirty="0">
                <a:solidFill>
                  <a:srgbClr val="FF0000"/>
                </a:solidFill>
              </a:rPr>
              <a:t>Mandell’s Principles and Practice of Infectious Diseases 2020</a:t>
            </a:r>
            <a:endParaRPr lang="el-GR" sz="1000" dirty="0">
              <a:solidFill>
                <a:srgbClr val="FF0000"/>
              </a:solidFill>
            </a:endParaRPr>
          </a:p>
        </p:txBody>
      </p:sp>
    </p:spTree>
    <p:extLst>
      <p:ext uri="{BB962C8B-B14F-4D97-AF65-F5344CB8AC3E}">
        <p14:creationId xmlns:p14="http://schemas.microsoft.com/office/powerpoint/2010/main" val="20922165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251520" y="1340768"/>
            <a:ext cx="6705600" cy="4941888"/>
          </a:xfrm>
          <a:prstGeom prst="rect">
            <a:avLst/>
          </a:prstGeom>
          <a:noFill/>
          <a:ln w="9525">
            <a:noFill/>
            <a:miter lim="800000"/>
            <a:headEnd/>
            <a:tailEnd/>
          </a:ln>
        </p:spPr>
      </p:pic>
      <p:sp>
        <p:nvSpPr>
          <p:cNvPr id="4" name="Text Box 3"/>
          <p:cNvSpPr txBox="1">
            <a:spLocks noChangeArrowheads="1"/>
          </p:cNvSpPr>
          <p:nvPr/>
        </p:nvSpPr>
        <p:spPr bwMode="auto">
          <a:xfrm>
            <a:off x="914400" y="914400"/>
            <a:ext cx="7561263" cy="457200"/>
          </a:xfrm>
          <a:prstGeom prst="rect">
            <a:avLst/>
          </a:prstGeom>
          <a:solidFill>
            <a:schemeClr val="bg1">
              <a:lumMod val="85000"/>
            </a:schemeClr>
          </a:solidFill>
          <a:ln w="9525">
            <a:noFill/>
            <a:miter lim="800000"/>
            <a:headEnd/>
            <a:tailEnd/>
          </a:ln>
          <a:effectLst/>
        </p:spPr>
        <p:txBody>
          <a:bodyPr>
            <a:spAutoFit/>
          </a:bodyPr>
          <a:lstStyle/>
          <a:p>
            <a:pPr algn="ctr">
              <a:spcBef>
                <a:spcPct val="50000"/>
              </a:spcBef>
              <a:defRPr/>
            </a:pPr>
            <a:r>
              <a:rPr lang="el-GR" sz="2400" b="1" dirty="0">
                <a:solidFill>
                  <a:srgbClr val="C00000"/>
                </a:solidFill>
                <a:effectLst>
                  <a:outerShdw blurRad="38100" dist="38100" dir="2700000" algn="tl">
                    <a:srgbClr val="000000"/>
                  </a:outerShdw>
                </a:effectLst>
                <a:latin typeface="Verdana" pitchFamily="34" charset="0"/>
              </a:rPr>
              <a:t>Ποιά παθογόνα συνήθως αναμένονται;</a:t>
            </a:r>
            <a:endParaRPr lang="en-GB" sz="2400" b="1" dirty="0">
              <a:solidFill>
                <a:srgbClr val="C00000"/>
              </a:solidFill>
              <a:effectLst>
                <a:outerShdw blurRad="38100" dist="38100" dir="2700000" algn="tl">
                  <a:srgbClr val="000000"/>
                </a:outerShdw>
              </a:effectLst>
              <a:latin typeface="Verdana" pitchFamily="34" charset="0"/>
            </a:endParaRPr>
          </a:p>
        </p:txBody>
      </p:sp>
      <p:sp>
        <p:nvSpPr>
          <p:cNvPr id="5" name="TextBox 4"/>
          <p:cNvSpPr txBox="1"/>
          <p:nvPr/>
        </p:nvSpPr>
        <p:spPr>
          <a:xfrm>
            <a:off x="5436096" y="1412776"/>
            <a:ext cx="3707904" cy="5262979"/>
          </a:xfrm>
          <a:prstGeom prst="rect">
            <a:avLst/>
          </a:prstGeom>
          <a:solidFill>
            <a:srgbClr val="0070C0"/>
          </a:solidFill>
        </p:spPr>
        <p:txBody>
          <a:bodyPr wrap="square" rtlCol="0">
            <a:spAutoFit/>
          </a:bodyPr>
          <a:lstStyle/>
          <a:p>
            <a:pPr>
              <a:buBlip>
                <a:blip r:embed="rId4"/>
              </a:buBlip>
            </a:pPr>
            <a:r>
              <a:rPr lang="el-GR" sz="2400" b="1" dirty="0">
                <a:solidFill>
                  <a:schemeClr val="bg1"/>
                </a:solidFill>
                <a:effectLst>
                  <a:outerShdw blurRad="38100" dist="38100" dir="2700000" algn="tl">
                    <a:srgbClr val="000000">
                      <a:alpha val="43137"/>
                    </a:srgbClr>
                  </a:outerShdw>
                </a:effectLst>
              </a:rPr>
              <a:t> Συχνότητα αναλόγως χώρας, κέντρου και συνηθειών</a:t>
            </a:r>
          </a:p>
          <a:p>
            <a:pPr>
              <a:buBlip>
                <a:blip r:embed="rId4"/>
              </a:buBlip>
            </a:pPr>
            <a:r>
              <a:rPr lang="el-GR" sz="2400" b="1" dirty="0">
                <a:solidFill>
                  <a:schemeClr val="bg1"/>
                </a:solidFill>
                <a:effectLst>
                  <a:outerShdw blurRad="38100" dist="38100" dir="2700000" algn="tl">
                    <a:srgbClr val="000000">
                      <a:alpha val="43137"/>
                    </a:srgbClr>
                  </a:outerShdw>
                </a:effectLst>
              </a:rPr>
              <a:t> Αντοχή ανάλογα με τα τοπικά επιδημιολογικά δεδομένα</a:t>
            </a:r>
          </a:p>
          <a:p>
            <a:pPr>
              <a:buBlip>
                <a:blip r:embed="rId4"/>
              </a:buBlip>
            </a:pPr>
            <a:r>
              <a:rPr lang="el-GR" sz="2400" b="1" dirty="0">
                <a:solidFill>
                  <a:schemeClr val="bg1"/>
                </a:solidFill>
                <a:effectLst>
                  <a:outerShdw blurRad="38100" dist="38100" dir="2700000" algn="tl">
                    <a:srgbClr val="000000">
                      <a:alpha val="43137"/>
                    </a:srgbClr>
                  </a:outerShdw>
                </a:effectLst>
              </a:rPr>
              <a:t> Από τους μύκητες αναμένονται κυρίως </a:t>
            </a:r>
            <a:r>
              <a:rPr lang="en-US" sz="2400" b="1" dirty="0">
                <a:solidFill>
                  <a:schemeClr val="bg1"/>
                </a:solidFill>
                <a:effectLst>
                  <a:outerShdw blurRad="38100" dist="38100" dir="2700000" algn="tl">
                    <a:srgbClr val="000000">
                      <a:alpha val="43137"/>
                    </a:srgbClr>
                  </a:outerShdw>
                </a:effectLst>
              </a:rPr>
              <a:t>Candida sp</a:t>
            </a:r>
          </a:p>
          <a:p>
            <a:pPr>
              <a:buBlip>
                <a:blip r:embed="rId4"/>
              </a:buBlip>
            </a:pPr>
            <a:r>
              <a:rPr lang="en-US" sz="2400" b="1" dirty="0">
                <a:solidFill>
                  <a:schemeClr val="bg1"/>
                </a:solidFill>
                <a:effectLst>
                  <a:outerShdw blurRad="38100" dist="38100" dir="2700000" algn="tl">
                    <a:srgbClr val="000000">
                      <a:alpha val="43137"/>
                    </a:srgbClr>
                  </a:outerShdw>
                </a:effectLst>
              </a:rPr>
              <a:t> 0</a:t>
            </a:r>
            <a:r>
              <a:rPr lang="el-GR" sz="2400" b="1" dirty="0">
                <a:solidFill>
                  <a:schemeClr val="bg1"/>
                </a:solidFill>
                <a:effectLst>
                  <a:outerShdw blurRad="38100" dist="38100" dir="2700000" algn="tl">
                    <a:srgbClr val="000000">
                      <a:alpha val="43137"/>
                    </a:srgbClr>
                  </a:outerShdw>
                </a:effectLst>
              </a:rPr>
              <a:t>ι </a:t>
            </a:r>
            <a:r>
              <a:rPr lang="el-GR" sz="2400" b="1" dirty="0" err="1">
                <a:solidFill>
                  <a:schemeClr val="bg1"/>
                </a:solidFill>
                <a:effectLst>
                  <a:outerShdw blurRad="38100" dist="38100" dir="2700000" algn="tl">
                    <a:srgbClr val="000000">
                      <a:alpha val="43137"/>
                    </a:srgbClr>
                  </a:outerShdw>
                </a:effectLst>
              </a:rPr>
              <a:t>υφομύκητες</a:t>
            </a:r>
            <a:r>
              <a:rPr lang="el-GR" sz="2400" b="1" dirty="0">
                <a:solidFill>
                  <a:schemeClr val="bg1"/>
                </a:solidFill>
                <a:effectLst>
                  <a:outerShdw blurRad="38100" dist="38100" dir="2700000" algn="tl">
                    <a:srgbClr val="000000">
                      <a:alpha val="43137"/>
                    </a:srgbClr>
                  </a:outerShdw>
                </a:effectLst>
              </a:rPr>
              <a:t> εμφανίζονται σαν πιθανά παθογόνα όταν η </a:t>
            </a:r>
            <a:r>
              <a:rPr lang="el-GR" sz="2400" b="1" dirty="0" err="1">
                <a:solidFill>
                  <a:schemeClr val="bg1"/>
                </a:solidFill>
                <a:effectLst>
                  <a:outerShdw blurRad="38100" dist="38100" dir="2700000" algn="tl">
                    <a:srgbClr val="000000">
                      <a:alpha val="43137"/>
                    </a:srgbClr>
                  </a:outerShdw>
                </a:effectLst>
              </a:rPr>
              <a:t>ουδετεροπενία</a:t>
            </a:r>
            <a:r>
              <a:rPr lang="el-GR" sz="2400" b="1" dirty="0">
                <a:solidFill>
                  <a:schemeClr val="bg1"/>
                </a:solidFill>
                <a:effectLst>
                  <a:outerShdw blurRad="38100" dist="38100" dir="2700000" algn="tl">
                    <a:srgbClr val="000000">
                      <a:alpha val="43137"/>
                    </a:srgbClr>
                  </a:outerShdw>
                </a:effectLst>
              </a:rPr>
              <a:t> παρατείνεται &gt;7-10 ημέρες</a:t>
            </a:r>
            <a:endParaRPr lang="en-US" sz="2400" b="1" dirty="0">
              <a:solidFill>
                <a:schemeClr val="bg1"/>
              </a:solidFill>
              <a:effectLst>
                <a:outerShdw blurRad="38100" dist="38100" dir="2700000" algn="tl">
                  <a:srgbClr val="000000">
                    <a:alpha val="43137"/>
                  </a:srgbClr>
                </a:outerShdw>
              </a:effectLst>
            </a:endParaRPr>
          </a:p>
        </p:txBody>
      </p:sp>
      <p:sp>
        <p:nvSpPr>
          <p:cNvPr id="8" name="Rectangle 7"/>
          <p:cNvSpPr/>
          <p:nvPr/>
        </p:nvSpPr>
        <p:spPr>
          <a:xfrm>
            <a:off x="467544" y="6309320"/>
            <a:ext cx="3096344" cy="369332"/>
          </a:xfrm>
          <a:prstGeom prst="rect">
            <a:avLst/>
          </a:prstGeom>
        </p:spPr>
        <p:txBody>
          <a:bodyPr wrap="square">
            <a:spAutoFit/>
          </a:bodyPr>
          <a:lstStyle/>
          <a:p>
            <a:r>
              <a:rPr lang="en-US" b="1" i="1" dirty="0">
                <a:solidFill>
                  <a:srgbClr val="002060"/>
                </a:solidFill>
              </a:rPr>
              <a:t>J </a:t>
            </a:r>
            <a:r>
              <a:rPr lang="en-US" b="1" i="1" dirty="0" err="1">
                <a:solidFill>
                  <a:srgbClr val="002060"/>
                </a:solidFill>
              </a:rPr>
              <a:t>Clin</a:t>
            </a:r>
            <a:r>
              <a:rPr lang="en-US" b="1" i="1" dirty="0">
                <a:solidFill>
                  <a:srgbClr val="002060"/>
                </a:solidFill>
              </a:rPr>
              <a:t> </a:t>
            </a:r>
            <a:r>
              <a:rPr lang="en-US" b="1" i="1" dirty="0" err="1">
                <a:solidFill>
                  <a:srgbClr val="002060"/>
                </a:solidFill>
              </a:rPr>
              <a:t>Oncol</a:t>
            </a:r>
            <a:r>
              <a:rPr lang="en-US" b="1" i="1" dirty="0">
                <a:solidFill>
                  <a:srgbClr val="002060"/>
                </a:solidFill>
              </a:rPr>
              <a:t> 2013; 3</a:t>
            </a:r>
            <a:r>
              <a:rPr lang="el-GR" b="1" i="1" dirty="0">
                <a:solidFill>
                  <a:srgbClr val="002060"/>
                </a:solidFill>
              </a:rPr>
              <a:t>1: 787-810</a:t>
            </a:r>
            <a:r>
              <a:rPr lang="en-US" b="1" i="1" dirty="0">
                <a:solidFill>
                  <a:srgbClr val="002060"/>
                </a:solidFill>
              </a:rPr>
              <a:t>       </a:t>
            </a:r>
          </a:p>
        </p:txBody>
      </p:sp>
      <p:sp>
        <p:nvSpPr>
          <p:cNvPr id="9" name="TextBox 8"/>
          <p:cNvSpPr txBox="1"/>
          <p:nvPr/>
        </p:nvSpPr>
        <p:spPr>
          <a:xfrm>
            <a:off x="3347864" y="6309320"/>
            <a:ext cx="3744416" cy="369332"/>
          </a:xfrm>
          <a:prstGeom prst="rect">
            <a:avLst/>
          </a:prstGeom>
          <a:noFill/>
        </p:spPr>
        <p:txBody>
          <a:bodyPr wrap="square" rtlCol="0">
            <a:spAutoFit/>
          </a:bodyPr>
          <a:lstStyle/>
          <a:p>
            <a:r>
              <a:rPr lang="en-US" b="1" i="1" dirty="0" err="1">
                <a:solidFill>
                  <a:srgbClr val="002060"/>
                </a:solidFill>
              </a:rPr>
              <a:t>Clin</a:t>
            </a:r>
            <a:r>
              <a:rPr lang="en-US" b="1" i="1" dirty="0">
                <a:solidFill>
                  <a:srgbClr val="002060"/>
                </a:solidFill>
              </a:rPr>
              <a:t> Infect </a:t>
            </a:r>
            <a:r>
              <a:rPr lang="en-US" b="1" i="1" dirty="0" err="1">
                <a:solidFill>
                  <a:srgbClr val="002060"/>
                </a:solidFill>
              </a:rPr>
              <a:t>Dis</a:t>
            </a:r>
            <a:r>
              <a:rPr lang="en-US" b="1" i="1" dirty="0">
                <a:solidFill>
                  <a:srgbClr val="002060"/>
                </a:solidFill>
              </a:rPr>
              <a:t> 2011;52: 56-93 </a:t>
            </a:r>
          </a:p>
        </p:txBody>
      </p:sp>
      <p:sp>
        <p:nvSpPr>
          <p:cNvPr id="10" name="TextBox 9"/>
          <p:cNvSpPr txBox="1"/>
          <p:nvPr/>
        </p:nvSpPr>
        <p:spPr>
          <a:xfrm>
            <a:off x="323528" y="188640"/>
            <a:ext cx="8568952"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l-GR" sz="3200" dirty="0" err="1"/>
              <a:t>Ουδετεροπενικός</a:t>
            </a:r>
            <a:r>
              <a:rPr lang="el-GR" sz="3200" dirty="0"/>
              <a:t> πυρετός </a:t>
            </a:r>
            <a:endParaRPr lang="en-US" sz="3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576" y="1484784"/>
            <a:ext cx="7488832" cy="3970318"/>
          </a:xfrm>
          <a:prstGeom prst="rect">
            <a:avLst/>
          </a:prstGeom>
          <a:noFill/>
        </p:spPr>
        <p:txBody>
          <a:bodyPr wrap="square" rtlCol="0">
            <a:spAutoFit/>
          </a:bodyPr>
          <a:lstStyle/>
          <a:p>
            <a:pPr>
              <a:buBlip>
                <a:blip r:embed="rId2"/>
              </a:buBlip>
            </a:pPr>
            <a:r>
              <a:rPr lang="el-GR" sz="2800" b="1" dirty="0"/>
              <a:t> Οι μύκητες</a:t>
            </a:r>
            <a:r>
              <a:rPr lang="el-GR" sz="2800" dirty="0"/>
              <a:t>(</a:t>
            </a:r>
            <a:r>
              <a:rPr lang="el-GR" sz="2800" dirty="0" err="1"/>
              <a:t>υφομύκητες</a:t>
            </a:r>
            <a:r>
              <a:rPr lang="el-GR" sz="2800" dirty="0"/>
              <a:t> με συνηθέστερο τον </a:t>
            </a:r>
            <a:r>
              <a:rPr lang="el-GR" sz="2800" b="1" dirty="0" err="1">
                <a:solidFill>
                  <a:srgbClr val="FF0000"/>
                </a:solidFill>
              </a:rPr>
              <a:t>ασπέργιλλο</a:t>
            </a:r>
            <a:r>
              <a:rPr lang="el-GR" sz="2800" dirty="0"/>
              <a:t>) αποτελούν κίνδυνο σαν παθογόνα </a:t>
            </a:r>
            <a:r>
              <a:rPr lang="el-GR" sz="2800" b="1" dirty="0"/>
              <a:t>μετά τις πρώτες 7-10 ημέρες </a:t>
            </a:r>
            <a:r>
              <a:rPr lang="el-GR" sz="2800" b="1" dirty="0" err="1"/>
              <a:t>ουδετεροπενίας</a:t>
            </a:r>
            <a:endParaRPr lang="el-GR" sz="2800" b="1" dirty="0"/>
          </a:p>
          <a:p>
            <a:pPr>
              <a:buBlip>
                <a:blip r:embed="rId2"/>
              </a:buBlip>
            </a:pPr>
            <a:r>
              <a:rPr lang="el-GR" sz="2800" dirty="0"/>
              <a:t>Πύλες εισόδου για τους </a:t>
            </a:r>
            <a:r>
              <a:rPr lang="el-GR" sz="2800" dirty="0" err="1"/>
              <a:t>υφομύκητες</a:t>
            </a:r>
            <a:r>
              <a:rPr lang="el-GR" sz="2800" dirty="0"/>
              <a:t>  αποτελούν το αναπνευστικό και το δέρμα (σπανίως το πεπτικό, πύλη εισόδου της </a:t>
            </a:r>
            <a:r>
              <a:rPr lang="en-US" sz="2800" dirty="0"/>
              <a:t>Candida</a:t>
            </a:r>
            <a:r>
              <a:rPr lang="el-GR" sz="2800" dirty="0"/>
              <a:t>)</a:t>
            </a:r>
            <a:endParaRPr lang="el-GR" sz="2800" dirty="0">
              <a:ea typeface="Verdana" pitchFamily="34" charset="0"/>
              <a:cs typeface="Verdana" pitchFamily="34" charset="0"/>
            </a:endParaRPr>
          </a:p>
          <a:p>
            <a:pPr>
              <a:buBlip>
                <a:blip r:embed="rId2"/>
              </a:buBlip>
            </a:pPr>
            <a:r>
              <a:rPr lang="el-GR" sz="2800" dirty="0">
                <a:ea typeface="Verdana" pitchFamily="34" charset="0"/>
                <a:cs typeface="Verdana" pitchFamily="34" charset="0"/>
              </a:rPr>
              <a:t>ο </a:t>
            </a:r>
            <a:r>
              <a:rPr lang="el-GR" sz="2800" dirty="0" err="1">
                <a:ea typeface="Verdana" pitchFamily="34" charset="0"/>
                <a:cs typeface="Verdana" pitchFamily="34" charset="0"/>
              </a:rPr>
              <a:t>ουδετεροπενικός</a:t>
            </a:r>
            <a:r>
              <a:rPr lang="el-GR" sz="2800" dirty="0">
                <a:ea typeface="Verdana" pitchFamily="34" charset="0"/>
                <a:cs typeface="Verdana" pitchFamily="34" charset="0"/>
              </a:rPr>
              <a:t> ασθενής σπάνια εμφανίζει λοιμώξεις από αναερόβια και ιούς (</a:t>
            </a:r>
            <a:r>
              <a:rPr lang="el-GR" sz="2800" dirty="0" err="1">
                <a:ea typeface="Verdana" pitchFamily="34" charset="0"/>
                <a:cs typeface="Verdana" pitchFamily="34" charset="0"/>
              </a:rPr>
              <a:t>ερπητική</a:t>
            </a:r>
            <a:r>
              <a:rPr lang="el-GR" sz="2800" dirty="0">
                <a:ea typeface="Verdana" pitchFamily="34" charset="0"/>
                <a:cs typeface="Verdana" pitchFamily="34" charset="0"/>
              </a:rPr>
              <a:t> </a:t>
            </a:r>
            <a:r>
              <a:rPr lang="el-GR" sz="2800" dirty="0" err="1">
                <a:ea typeface="Verdana" pitchFamily="34" charset="0"/>
                <a:cs typeface="Verdana" pitchFamily="34" charset="0"/>
              </a:rPr>
              <a:t>στοματίτις</a:t>
            </a:r>
            <a:r>
              <a:rPr lang="en-US" sz="2800" dirty="0">
                <a:ea typeface="Verdana" pitchFamily="34" charset="0"/>
                <a:cs typeface="Verdana" pitchFamily="34" charset="0"/>
              </a:rPr>
              <a:t> </a:t>
            </a:r>
            <a:r>
              <a:rPr lang="el-GR" sz="2800" dirty="0">
                <a:ea typeface="Verdana" pitchFamily="34" charset="0"/>
                <a:cs typeface="Verdana" pitchFamily="34" charset="0"/>
              </a:rPr>
              <a:t>η συχνότερη εκδήλωση)</a:t>
            </a:r>
            <a:endParaRPr lang="en-US" sz="2800" dirty="0">
              <a:ea typeface="Verdana" pitchFamily="34" charset="0"/>
              <a:cs typeface="Verdana" pitchFamily="34" charset="0"/>
            </a:endParaRPr>
          </a:p>
        </p:txBody>
      </p:sp>
      <p:sp>
        <p:nvSpPr>
          <p:cNvPr id="3" name="TextBox 2"/>
          <p:cNvSpPr txBox="1"/>
          <p:nvPr/>
        </p:nvSpPr>
        <p:spPr>
          <a:xfrm>
            <a:off x="323528" y="476672"/>
            <a:ext cx="8568952" cy="58477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l-GR" sz="3200" dirty="0" err="1"/>
              <a:t>Ουδετεροπενικός</a:t>
            </a:r>
            <a:r>
              <a:rPr lang="el-GR" sz="3200" dirty="0"/>
              <a:t> πυρετός </a:t>
            </a:r>
            <a:endParaRPr lang="en-US" sz="32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611560" y="2708920"/>
            <a:ext cx="7848600" cy="2462213"/>
          </a:xfrm>
          <a:prstGeom prst="rect">
            <a:avLst/>
          </a:prstGeom>
          <a:noFill/>
          <a:ln w="9525">
            <a:noFill/>
            <a:miter lim="800000"/>
            <a:headEnd/>
            <a:tailEnd/>
          </a:ln>
        </p:spPr>
        <p:txBody>
          <a:bodyPr>
            <a:spAutoFit/>
          </a:bodyPr>
          <a:lstStyle/>
          <a:p>
            <a:pPr eaLnBrk="0" hangingPunct="0">
              <a:spcBef>
                <a:spcPct val="50000"/>
              </a:spcBef>
              <a:buBlip>
                <a:blip r:embed="rId2"/>
              </a:buBlip>
            </a:pPr>
            <a:r>
              <a:rPr lang="el-GR" sz="2800" dirty="0">
                <a:latin typeface="Calibri" pitchFamily="34" charset="0"/>
              </a:rPr>
              <a:t> Σήμερα η </a:t>
            </a:r>
            <a:r>
              <a:rPr lang="el-GR" sz="2800" dirty="0" err="1">
                <a:latin typeface="Calibri" pitchFamily="34" charset="0"/>
              </a:rPr>
              <a:t>θνητότης</a:t>
            </a:r>
            <a:r>
              <a:rPr lang="el-GR" sz="2800" dirty="0">
                <a:latin typeface="Calibri" pitchFamily="34" charset="0"/>
              </a:rPr>
              <a:t> ασθενών με εμπύρετη </a:t>
            </a:r>
            <a:r>
              <a:rPr lang="el-GR" sz="2800" dirty="0" err="1">
                <a:latin typeface="Calibri" pitchFamily="34" charset="0"/>
              </a:rPr>
              <a:t>ουδετεροπενία</a:t>
            </a:r>
            <a:r>
              <a:rPr lang="el-GR" sz="2800" dirty="0">
                <a:latin typeface="Calibri" pitchFamily="34" charset="0"/>
              </a:rPr>
              <a:t> και πυρετό αγνώστου αιτιολογίας είναι 5 - 10%  </a:t>
            </a:r>
          </a:p>
          <a:p>
            <a:pPr eaLnBrk="0" hangingPunct="0">
              <a:spcBef>
                <a:spcPct val="50000"/>
              </a:spcBef>
              <a:buBlip>
                <a:blip r:embed="rId2"/>
              </a:buBlip>
            </a:pPr>
            <a:r>
              <a:rPr lang="el-GR" sz="2800" dirty="0">
                <a:latin typeface="Calibri" pitchFamily="34" charset="0"/>
              </a:rPr>
              <a:t> Η παρουσία πνευμονίας επιβαρύνει την πρόγνωση και αυξάνει τη θνητότητα στο 30-50%          </a:t>
            </a:r>
            <a:endParaRPr lang="el-GR" sz="2800" i="1" dirty="0">
              <a:latin typeface="Calibri" pitchFamily="34" charset="0"/>
            </a:endParaRPr>
          </a:p>
        </p:txBody>
      </p:sp>
      <p:sp>
        <p:nvSpPr>
          <p:cNvPr id="195587" name="Text Box 3"/>
          <p:cNvSpPr txBox="1">
            <a:spLocks noChangeArrowheads="1"/>
          </p:cNvSpPr>
          <p:nvPr/>
        </p:nvSpPr>
        <p:spPr bwMode="auto">
          <a:xfrm>
            <a:off x="611188" y="1125538"/>
            <a:ext cx="7561262" cy="946150"/>
          </a:xfrm>
          <a:prstGeom prst="rect">
            <a:avLst/>
          </a:prstGeom>
          <a:noFill/>
          <a:ln w="9525">
            <a:noFill/>
            <a:miter lim="800000"/>
            <a:headEnd/>
            <a:tailEnd/>
          </a:ln>
          <a:effectLst/>
        </p:spPr>
        <p:txBody>
          <a:bodyPr>
            <a:spAutoFit/>
          </a:bodyPr>
          <a:lstStyle/>
          <a:p>
            <a:pPr algn="ctr">
              <a:spcBef>
                <a:spcPct val="50000"/>
              </a:spcBef>
              <a:defRPr/>
            </a:pPr>
            <a:r>
              <a:rPr lang="el-GR" sz="2800" b="1" dirty="0">
                <a:solidFill>
                  <a:schemeClr val="tx2">
                    <a:lumMod val="50000"/>
                  </a:schemeClr>
                </a:solidFill>
                <a:latin typeface="Calibri" pitchFamily="34" charset="0"/>
              </a:rPr>
              <a:t>Τροποποιείται η πρόγνωση με την άμεση έναρξη εμπειρικής αγωγής;</a:t>
            </a:r>
            <a:endParaRPr lang="en-GB" sz="2800" b="1" dirty="0">
              <a:solidFill>
                <a:schemeClr val="tx2">
                  <a:lumMod val="50000"/>
                </a:schemeClr>
              </a:solidFill>
              <a:latin typeface="Calibri" pitchFamily="34" charset="0"/>
            </a:endParaRPr>
          </a:p>
        </p:txBody>
      </p:sp>
      <p:sp>
        <p:nvSpPr>
          <p:cNvPr id="5" name="Rectangle 2"/>
          <p:cNvSpPr txBox="1">
            <a:spLocks noChangeArrowheads="1"/>
          </p:cNvSpPr>
          <p:nvPr/>
        </p:nvSpPr>
        <p:spPr>
          <a:xfrm>
            <a:off x="1259632" y="260648"/>
            <a:ext cx="6192688" cy="720502"/>
          </a:xfrm>
          <a:prstGeom prst="rect">
            <a:avLst/>
          </a:prstGeom>
        </p:spPr>
        <p:style>
          <a:lnRef idx="0">
            <a:schemeClr val="accent1"/>
          </a:lnRef>
          <a:fillRef idx="3">
            <a:schemeClr val="accent1"/>
          </a:fillRef>
          <a:effectRef idx="3">
            <a:schemeClr val="accent1"/>
          </a:effectRef>
          <a:fontRef idx="minor">
            <a:schemeClr val="lt1"/>
          </a:fontRef>
        </p:style>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3400" b="1" dirty="0" err="1">
                <a:solidFill>
                  <a:schemeClr val="bg1"/>
                </a:solidFill>
              </a:rPr>
              <a:t>Ουδετεροπενικός</a:t>
            </a:r>
            <a:r>
              <a:rPr lang="el-GR" sz="3400" b="1" dirty="0">
                <a:solidFill>
                  <a:schemeClr val="bg1"/>
                </a:solidFill>
              </a:rPr>
              <a:t> πυρετός</a:t>
            </a:r>
            <a:endParaRPr kumimoji="0" lang="el-GR" sz="3400" b="1"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228600"/>
            <a:ext cx="7772400" cy="990600"/>
          </a:xfrm>
          <a:prstGeom prst="rect">
            <a:avLst/>
          </a:prstGeom>
          <a:solidFill>
            <a:srgbClr val="002060"/>
          </a:solidFill>
          <a:effectLst>
            <a:prstShdw prst="shdw17" dist="17961" dir="2700000">
              <a:srgbClr val="1F3D99"/>
            </a:prstShdw>
          </a:effectLst>
        </p:spPr>
        <p:txBody>
          <a:bodyPr>
            <a:normAutofit fontScale="75000" lnSpcReduction="20000"/>
          </a:bodyPr>
          <a:lstStyle/>
          <a:p>
            <a:pPr algn="ctr" fontAlgn="auto">
              <a:spcAft>
                <a:spcPts val="0"/>
              </a:spcAft>
              <a:defRPr/>
            </a:pPr>
            <a:r>
              <a:rPr lang="el-GR" sz="3200" b="1" dirty="0">
                <a:solidFill>
                  <a:schemeClr val="bg1"/>
                </a:solidFill>
                <a:latin typeface="+mj-lt"/>
                <a:ea typeface="+mj-ea"/>
                <a:cs typeface="+mj-cs"/>
              </a:rPr>
              <a:t>Εμπύρετη </a:t>
            </a:r>
            <a:r>
              <a:rPr lang="el-GR" sz="3200" b="1" dirty="0" err="1">
                <a:solidFill>
                  <a:schemeClr val="bg1"/>
                </a:solidFill>
                <a:latin typeface="+mj-lt"/>
                <a:ea typeface="+mj-ea"/>
                <a:cs typeface="+mj-cs"/>
              </a:rPr>
              <a:t>Ουδετεροπενία</a:t>
            </a:r>
            <a:r>
              <a:rPr lang="el-GR" sz="3200" b="1" dirty="0">
                <a:solidFill>
                  <a:schemeClr val="bg1"/>
                </a:solidFill>
                <a:latin typeface="+mj-lt"/>
                <a:ea typeface="+mj-ea"/>
                <a:cs typeface="+mj-cs"/>
              </a:rPr>
              <a:t>: σημαντική  η προσπάθεια αιτιολογικής διάγνωσης παράλληλα με την εμπειρική αντιμετώπιση</a:t>
            </a:r>
            <a:endParaRPr lang="el-GR" sz="2900" b="1" dirty="0">
              <a:solidFill>
                <a:schemeClr val="bg1"/>
              </a:solidFill>
              <a:latin typeface="+mj-lt"/>
              <a:ea typeface="+mj-ea"/>
              <a:cs typeface="+mj-cs"/>
            </a:endParaRPr>
          </a:p>
        </p:txBody>
      </p:sp>
      <p:sp>
        <p:nvSpPr>
          <p:cNvPr id="4" name="TextBox 3"/>
          <p:cNvSpPr txBox="1"/>
          <p:nvPr/>
        </p:nvSpPr>
        <p:spPr>
          <a:xfrm>
            <a:off x="1547664" y="1340768"/>
            <a:ext cx="6768752" cy="46166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auto">
              <a:spcBef>
                <a:spcPts val="0"/>
              </a:spcBef>
              <a:spcAft>
                <a:spcPts val="0"/>
              </a:spcAft>
              <a:defRPr/>
            </a:pPr>
            <a:r>
              <a:rPr lang="el-GR" sz="2400" b="1" dirty="0" err="1"/>
              <a:t>Κλινικοεργαστηριακή</a:t>
            </a:r>
            <a:r>
              <a:rPr lang="el-GR" sz="2400" b="1" dirty="0"/>
              <a:t> εκτίμηση</a:t>
            </a:r>
            <a:endParaRPr lang="en-US" sz="2400" b="1" dirty="0"/>
          </a:p>
        </p:txBody>
      </p:sp>
      <p:sp>
        <p:nvSpPr>
          <p:cNvPr id="5" name="TextBox 4"/>
          <p:cNvSpPr txBox="1"/>
          <p:nvPr/>
        </p:nvSpPr>
        <p:spPr>
          <a:xfrm>
            <a:off x="501650" y="2060848"/>
            <a:ext cx="8642350" cy="452431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fontAlgn="auto">
              <a:spcBef>
                <a:spcPts val="0"/>
              </a:spcBef>
              <a:spcAft>
                <a:spcPts val="0"/>
              </a:spcAft>
              <a:buFont typeface="Wingdings" pitchFamily="2" charset="2"/>
              <a:buChar char="ü"/>
              <a:defRPr/>
            </a:pPr>
            <a:r>
              <a:rPr lang="el-GR" sz="2400" b="1" dirty="0">
                <a:latin typeface="Calibri" pitchFamily="34" charset="0"/>
              </a:rPr>
              <a:t>Σχολαστική και καθημερινή κλινική εξέταση</a:t>
            </a:r>
          </a:p>
          <a:p>
            <a:pPr fontAlgn="auto">
              <a:spcBef>
                <a:spcPts val="0"/>
              </a:spcBef>
              <a:spcAft>
                <a:spcPts val="0"/>
              </a:spcAft>
              <a:buFont typeface="Wingdings" pitchFamily="2" charset="2"/>
              <a:buChar char="ü"/>
              <a:defRPr/>
            </a:pPr>
            <a:r>
              <a:rPr lang="el-GR" sz="2400" b="1" dirty="0">
                <a:latin typeface="Calibri" pitchFamily="34" charset="0"/>
              </a:rPr>
              <a:t>Αιματολογικός έλεγχος </a:t>
            </a:r>
          </a:p>
          <a:p>
            <a:pPr fontAlgn="auto">
              <a:spcBef>
                <a:spcPts val="0"/>
              </a:spcBef>
              <a:spcAft>
                <a:spcPts val="0"/>
              </a:spcAft>
              <a:buFont typeface="Wingdings" pitchFamily="2" charset="2"/>
              <a:buChar char="ü"/>
              <a:defRPr/>
            </a:pPr>
            <a:r>
              <a:rPr lang="el-GR" sz="2400" b="1" dirty="0">
                <a:latin typeface="Calibri" pitchFamily="34" charset="0"/>
              </a:rPr>
              <a:t>Βιοχημικός έλεγχος</a:t>
            </a:r>
          </a:p>
          <a:p>
            <a:pPr fontAlgn="auto">
              <a:spcBef>
                <a:spcPts val="0"/>
              </a:spcBef>
              <a:spcAft>
                <a:spcPts val="0"/>
              </a:spcAft>
              <a:buFont typeface="Wingdings" pitchFamily="2" charset="2"/>
              <a:buChar char="ü"/>
              <a:defRPr/>
            </a:pPr>
            <a:r>
              <a:rPr lang="el-GR" sz="2400" b="1" dirty="0">
                <a:latin typeface="Calibri" pitchFamily="34" charset="0"/>
              </a:rPr>
              <a:t>Αιμοκαλλιέργειες (οπωσδήποτε 2 λήψεις αρχικά ) και καλλιέργεια ούρων</a:t>
            </a:r>
          </a:p>
          <a:p>
            <a:pPr fontAlgn="auto">
              <a:spcBef>
                <a:spcPts val="0"/>
              </a:spcBef>
              <a:spcAft>
                <a:spcPts val="0"/>
              </a:spcAft>
              <a:buBlip>
                <a:blip r:embed="rId2"/>
              </a:buBlip>
              <a:defRPr/>
            </a:pPr>
            <a:r>
              <a:rPr lang="el-GR" sz="2400" b="1" dirty="0">
                <a:latin typeface="Calibri" pitchFamily="34" charset="0"/>
              </a:rPr>
              <a:t>Καλλιέργειες ρουτίνας των χλωρίδων δεν ενδείκνυνται. Αναζήτηση </a:t>
            </a:r>
            <a:r>
              <a:rPr lang="el-GR" sz="2400" b="1" dirty="0" err="1">
                <a:latin typeface="Calibri" pitchFamily="34" charset="0"/>
              </a:rPr>
              <a:t>φορείας</a:t>
            </a:r>
            <a:r>
              <a:rPr lang="el-GR" sz="2400" b="1" dirty="0">
                <a:latin typeface="Calibri" pitchFamily="34" charset="0"/>
              </a:rPr>
              <a:t> </a:t>
            </a:r>
            <a:r>
              <a:rPr lang="el-GR" sz="2400" b="1" dirty="0" err="1">
                <a:latin typeface="Calibri" pitchFamily="34" charset="0"/>
              </a:rPr>
              <a:t>πολυανθεκτικών</a:t>
            </a:r>
            <a:r>
              <a:rPr lang="el-GR" sz="2400" b="1" dirty="0">
                <a:latin typeface="Calibri" pitchFamily="34" charset="0"/>
              </a:rPr>
              <a:t> γίνεται για λόγους πρόληψης και μέτρων υγιεινής, όταν υπάρχει πρόβλημα επιδημίας ή ενδημίας και με απόφαση της ΕΝΛ</a:t>
            </a:r>
          </a:p>
          <a:p>
            <a:pPr fontAlgn="auto">
              <a:spcBef>
                <a:spcPts val="0"/>
              </a:spcBef>
              <a:spcAft>
                <a:spcPts val="0"/>
              </a:spcAft>
              <a:buFont typeface="Wingdings" pitchFamily="2" charset="2"/>
              <a:buChar char="ü"/>
              <a:defRPr/>
            </a:pPr>
            <a:r>
              <a:rPr lang="el-GR" sz="2400" b="1" dirty="0">
                <a:latin typeface="Calibri" pitchFamily="34" charset="0"/>
              </a:rPr>
              <a:t>Καλλιέργειες, </a:t>
            </a:r>
            <a:r>
              <a:rPr lang="en-US" sz="2400" b="1" dirty="0">
                <a:latin typeface="Calibri" pitchFamily="34" charset="0"/>
              </a:rPr>
              <a:t>BAL, </a:t>
            </a:r>
            <a:r>
              <a:rPr lang="el-GR" sz="2400" b="1" dirty="0">
                <a:latin typeface="Calibri" pitchFamily="34" charset="0"/>
              </a:rPr>
              <a:t>βιοψίες όταν υπάρχουν ενδείξεις και δυνατότητες</a:t>
            </a:r>
          </a:p>
          <a:p>
            <a:pPr fontAlgn="auto">
              <a:spcBef>
                <a:spcPts val="0"/>
              </a:spcBef>
              <a:spcAft>
                <a:spcPts val="0"/>
              </a:spcAft>
              <a:defRPr/>
            </a:pPr>
            <a:endParaRPr lang="en-US" sz="2400" b="1" dirty="0">
              <a:latin typeface="Calibri"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196752"/>
            <a:ext cx="8424936" cy="5262979"/>
          </a:xfrm>
          <a:prstGeom prst="rect">
            <a:avLst/>
          </a:prstGeom>
          <a:noFill/>
        </p:spPr>
        <p:txBody>
          <a:bodyPr wrap="square" rtlCol="0">
            <a:spAutoFit/>
          </a:bodyPr>
          <a:lstStyle/>
          <a:p>
            <a:pPr fontAlgn="auto">
              <a:spcBef>
                <a:spcPts val="0"/>
              </a:spcBef>
              <a:spcAft>
                <a:spcPts val="0"/>
              </a:spcAft>
              <a:buFont typeface="Wingdings" pitchFamily="2" charset="2"/>
              <a:buChar char="ü"/>
              <a:defRPr/>
            </a:pPr>
            <a:r>
              <a:rPr lang="el-GR" sz="2400" b="1" dirty="0">
                <a:latin typeface="Calibri" pitchFamily="34" charset="0"/>
              </a:rPr>
              <a:t>Ακτινογραφία θώρακος (αρχικά και επί επιμονής του πυρετού)</a:t>
            </a:r>
          </a:p>
          <a:p>
            <a:pPr fontAlgn="auto">
              <a:spcBef>
                <a:spcPts val="0"/>
              </a:spcBef>
              <a:spcAft>
                <a:spcPts val="0"/>
              </a:spcAft>
              <a:buFont typeface="Wingdings" pitchFamily="2" charset="2"/>
              <a:buChar char="ü"/>
              <a:defRPr/>
            </a:pPr>
            <a:r>
              <a:rPr lang="el-GR" sz="2400" b="1" dirty="0">
                <a:latin typeface="Calibri" pitchFamily="34" charset="0"/>
              </a:rPr>
              <a:t>Αξονική τομογραφία θώρακος και </a:t>
            </a:r>
            <a:r>
              <a:rPr lang="el-GR" sz="2400" b="1" dirty="0" err="1">
                <a:latin typeface="Calibri" pitchFamily="34" charset="0"/>
              </a:rPr>
              <a:t>παραρρινίων</a:t>
            </a:r>
            <a:r>
              <a:rPr lang="el-GR" sz="2400" b="1" dirty="0">
                <a:latin typeface="Calibri" pitchFamily="34" charset="0"/>
              </a:rPr>
              <a:t> </a:t>
            </a:r>
            <a:r>
              <a:rPr lang="el-GR" sz="2400" b="1" dirty="0" err="1">
                <a:latin typeface="Calibri" pitchFamily="34" charset="0"/>
              </a:rPr>
              <a:t>επι</a:t>
            </a:r>
            <a:r>
              <a:rPr lang="el-GR" sz="2400" b="1" dirty="0">
                <a:latin typeface="Calibri" pitchFamily="34" charset="0"/>
              </a:rPr>
              <a:t> επιμονής του πυρετού υπό αγωγή</a:t>
            </a:r>
          </a:p>
          <a:p>
            <a:pPr>
              <a:buFont typeface="Wingdings" pitchFamily="2" charset="2"/>
              <a:buChar char="ü"/>
            </a:pPr>
            <a:r>
              <a:rPr lang="el-GR" sz="2400" b="1" dirty="0"/>
              <a:t>Η μέτρηση </a:t>
            </a:r>
            <a:r>
              <a:rPr lang="el-GR" sz="2400" b="1" dirty="0" err="1"/>
              <a:t>γαλακτομαννάνης</a:t>
            </a:r>
            <a:r>
              <a:rPr lang="el-GR" sz="2400" b="1" dirty="0"/>
              <a:t> με τη μέθοδο ELISA, με συχνότητα 2-3 φορές την εβδομάδα από την αρχή της </a:t>
            </a:r>
            <a:r>
              <a:rPr lang="el-GR" sz="2400" b="1" dirty="0" err="1"/>
              <a:t>ουδετεροπενίας</a:t>
            </a:r>
            <a:r>
              <a:rPr lang="el-GR" sz="2400" b="1" dirty="0"/>
              <a:t>, μπορεί να βοηθήσει την απόφαση έναρξης εμπειρικής </a:t>
            </a:r>
            <a:r>
              <a:rPr lang="el-GR" sz="2400" b="1" dirty="0" err="1"/>
              <a:t>αντιμυκητιακής</a:t>
            </a:r>
            <a:r>
              <a:rPr lang="el-GR" sz="2400" b="1" dirty="0"/>
              <a:t> (κατά του </a:t>
            </a:r>
            <a:r>
              <a:rPr lang="el-GR" sz="2400" b="1" dirty="0" err="1"/>
              <a:t>ασπεργίλλου</a:t>
            </a:r>
            <a:r>
              <a:rPr lang="el-GR" sz="2400" b="1" dirty="0"/>
              <a:t>) αγωγής κατά την εξέλιξη του </a:t>
            </a:r>
            <a:r>
              <a:rPr lang="el-GR" sz="2400" b="1" dirty="0" err="1"/>
              <a:t>εμπυρέτου</a:t>
            </a:r>
            <a:r>
              <a:rPr lang="el-GR" sz="2400" b="1" dirty="0"/>
              <a:t> επεισοδίου. Μπορεί επίσης να συνδυασθεί με την ταυτόχρονη αναζήτηση της β-D-</a:t>
            </a:r>
            <a:r>
              <a:rPr lang="el-GR" sz="2400" b="1" dirty="0" err="1"/>
              <a:t>γλουκάνης.</a:t>
            </a:r>
            <a:endParaRPr lang="el-GR" sz="2400" b="1" dirty="0"/>
          </a:p>
          <a:p>
            <a:pPr>
              <a:buFont typeface="Wingdings" pitchFamily="2" charset="2"/>
              <a:buChar char="ü"/>
            </a:pPr>
            <a:r>
              <a:rPr lang="el-GR" sz="2400" b="1" dirty="0"/>
              <a:t>Η PCR για </a:t>
            </a:r>
            <a:r>
              <a:rPr lang="el-GR" sz="2400" b="1" dirty="0" err="1"/>
              <a:t>ασπέργιλλο</a:t>
            </a:r>
            <a:r>
              <a:rPr lang="el-GR" sz="2400" b="1" dirty="0"/>
              <a:t> και άλλους </a:t>
            </a:r>
            <a:r>
              <a:rPr lang="el-GR" sz="2400" b="1" dirty="0" err="1"/>
              <a:t>υφομύκητες</a:t>
            </a:r>
            <a:r>
              <a:rPr lang="el-GR" sz="2400" b="1" dirty="0"/>
              <a:t> βρίσκεται ακόμα σε ερευνητικό επίπεδο και δεν υπάρχει τυποποιημένη μέθοδος μέτρησης.</a:t>
            </a:r>
          </a:p>
          <a:p>
            <a:endParaRPr lang="el-GR" sz="2400" b="1" dirty="0">
              <a:latin typeface="Calibri" pitchFamily="34" charset="0"/>
            </a:endParaRPr>
          </a:p>
        </p:txBody>
      </p:sp>
      <p:sp>
        <p:nvSpPr>
          <p:cNvPr id="4" name="TextBox 3"/>
          <p:cNvSpPr txBox="1"/>
          <p:nvPr/>
        </p:nvSpPr>
        <p:spPr>
          <a:xfrm>
            <a:off x="395536" y="0"/>
            <a:ext cx="8496944"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l-GR" sz="2800" b="1" dirty="0"/>
              <a:t>Εμπύρετη </a:t>
            </a:r>
            <a:r>
              <a:rPr lang="el-GR" sz="2800" b="1" dirty="0" err="1"/>
              <a:t>ουδετεροπενία</a:t>
            </a:r>
            <a:r>
              <a:rPr lang="el-GR" sz="2800" b="1" dirty="0"/>
              <a:t> : </a:t>
            </a:r>
            <a:r>
              <a:rPr lang="el-GR" sz="2800" b="1" dirty="0" err="1"/>
              <a:t>Κλινικοεργαστηριακή</a:t>
            </a:r>
            <a:r>
              <a:rPr lang="el-GR" sz="2800" b="1" dirty="0"/>
              <a:t> εκτίμηση</a:t>
            </a:r>
            <a:endParaRPr lang="en-US" sz="28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611188" y="3213100"/>
          <a:ext cx="3816350" cy="3241675"/>
        </p:xfrm>
        <a:graphic>
          <a:graphicData uri="http://schemas.openxmlformats.org/presentationml/2006/ole">
            <mc:AlternateContent xmlns:mc="http://schemas.openxmlformats.org/markup-compatibility/2006">
              <mc:Choice xmlns:v="urn:schemas-microsoft-com:vml" Requires="v">
                <p:oleObj spid="_x0000_s1044" name="Φωτογραφία του Photo Editor" r:id="rId3" imgW="1905266" imgH="1286055" progId="">
                  <p:embed/>
                </p:oleObj>
              </mc:Choice>
              <mc:Fallback>
                <p:oleObj name="Φωτογραφία του Photo Editor" r:id="rId3" imgW="1905266" imgH="1286055" progId="">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213100"/>
                        <a:ext cx="3816350" cy="324167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4787900" y="3500438"/>
          <a:ext cx="4038600" cy="2982912"/>
        </p:xfrm>
        <a:graphic>
          <a:graphicData uri="http://schemas.openxmlformats.org/presentationml/2006/ole">
            <mc:AlternateContent xmlns:mc="http://schemas.openxmlformats.org/markup-compatibility/2006">
              <mc:Choice xmlns:v="urn:schemas-microsoft-com:vml" Requires="v">
                <p:oleObj spid="_x0000_s1045" name="Φωτογραφία του Photo Editor" r:id="rId5" imgW="1057423" imgH="781159" progId="">
                  <p:embed/>
                </p:oleObj>
              </mc:Choice>
              <mc:Fallback>
                <p:oleObj name="Φωτογραφία του Photo Editor" r:id="rId5" imgW="1057423" imgH="781159" progId="">
                  <p:embed/>
                  <p:pic>
                    <p:nvPicPr>
                      <p:cNvPr id="10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3500438"/>
                        <a:ext cx="4038600" cy="2982912"/>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Text Box 4"/>
          <p:cNvSpPr txBox="1">
            <a:spLocks noChangeArrowheads="1"/>
          </p:cNvSpPr>
          <p:nvPr/>
        </p:nvSpPr>
        <p:spPr bwMode="auto">
          <a:xfrm>
            <a:off x="5651500" y="2133600"/>
            <a:ext cx="2644775" cy="831850"/>
          </a:xfrm>
          <a:prstGeom prst="rect">
            <a:avLst/>
          </a:prstGeom>
          <a:noFill/>
          <a:ln w="9525">
            <a:noFill/>
            <a:miter lim="800000"/>
            <a:headEnd/>
            <a:tailEnd/>
          </a:ln>
        </p:spPr>
        <p:txBody>
          <a:bodyPr>
            <a:spAutoFit/>
          </a:bodyPr>
          <a:lstStyle/>
          <a:p>
            <a:pPr algn="ctr" eaLnBrk="0" hangingPunct="0">
              <a:spcBef>
                <a:spcPct val="50000"/>
              </a:spcBef>
              <a:defRPr/>
            </a:pPr>
            <a:r>
              <a:rPr lang="el-GR" sz="2400" b="1" dirty="0">
                <a:solidFill>
                  <a:srgbClr val="00297A"/>
                </a:solidFill>
                <a:latin typeface="+mn-lt"/>
              </a:rPr>
              <a:t>Γαγγραινώδες έκθυμα</a:t>
            </a:r>
          </a:p>
        </p:txBody>
      </p:sp>
      <p:sp>
        <p:nvSpPr>
          <p:cNvPr id="2053" name="Text Box 5"/>
          <p:cNvSpPr txBox="1">
            <a:spLocks noChangeArrowheads="1"/>
          </p:cNvSpPr>
          <p:nvPr/>
        </p:nvSpPr>
        <p:spPr bwMode="auto">
          <a:xfrm>
            <a:off x="5219700" y="2781300"/>
            <a:ext cx="3581400" cy="830263"/>
          </a:xfrm>
          <a:prstGeom prst="rect">
            <a:avLst/>
          </a:prstGeom>
          <a:noFill/>
          <a:ln w="9525">
            <a:noFill/>
            <a:miter lim="800000"/>
            <a:headEnd/>
            <a:tailEnd/>
          </a:ln>
        </p:spPr>
        <p:txBody>
          <a:bodyPr>
            <a:spAutoFit/>
          </a:bodyPr>
          <a:lstStyle/>
          <a:p>
            <a:pPr algn="ctr" eaLnBrk="0" hangingPunct="0">
              <a:spcBef>
                <a:spcPct val="50000"/>
              </a:spcBef>
              <a:defRPr/>
            </a:pPr>
            <a:r>
              <a:rPr lang="el-GR" sz="2400" b="1" dirty="0">
                <a:solidFill>
                  <a:srgbClr val="00297A"/>
                </a:solidFill>
                <a:latin typeface="+mn-lt"/>
              </a:rPr>
              <a:t>Μικροβιαιμία από </a:t>
            </a:r>
            <a:r>
              <a:rPr lang="en-US" sz="2400" b="1" i="1" dirty="0">
                <a:solidFill>
                  <a:srgbClr val="00297A"/>
                </a:solidFill>
                <a:latin typeface="+mn-lt"/>
              </a:rPr>
              <a:t>P. </a:t>
            </a:r>
            <a:r>
              <a:rPr lang="en-US" sz="2400" b="1" i="1" dirty="0" err="1">
                <a:solidFill>
                  <a:srgbClr val="00297A"/>
                </a:solidFill>
                <a:latin typeface="+mn-lt"/>
              </a:rPr>
              <a:t>aeruginosa</a:t>
            </a:r>
            <a:r>
              <a:rPr lang="en-US" sz="2400" b="1" i="1" dirty="0">
                <a:solidFill>
                  <a:srgbClr val="00297A"/>
                </a:solidFill>
                <a:latin typeface="+mn-lt"/>
              </a:rPr>
              <a:t> (2%)</a:t>
            </a:r>
            <a:endParaRPr lang="el-GR" sz="2400" b="1" i="1" dirty="0">
              <a:solidFill>
                <a:srgbClr val="00297A"/>
              </a:solidFill>
              <a:latin typeface="+mn-lt"/>
            </a:endParaRPr>
          </a:p>
        </p:txBody>
      </p:sp>
      <p:pic>
        <p:nvPicPr>
          <p:cNvPr id="1031" name="Picture 9" descr="https://encrypted-tbn0.gstatic.com/images?q=tbn:ANd9GcSluVa-xW4DSIF4ehT_71VRu80UEsa2wzvM4qiy5xcqmO0viabF"/>
          <p:cNvPicPr>
            <a:picLocks noChangeAspect="1" noChangeArrowheads="1"/>
          </p:cNvPicPr>
          <p:nvPr/>
        </p:nvPicPr>
        <p:blipFill>
          <a:blip r:embed="rId7" cstate="print"/>
          <a:srcRect/>
          <a:stretch>
            <a:fillRect/>
          </a:stretch>
        </p:blipFill>
        <p:spPr bwMode="auto">
          <a:xfrm>
            <a:off x="539750" y="273050"/>
            <a:ext cx="3138488" cy="2459038"/>
          </a:xfrm>
          <a:prstGeom prst="rect">
            <a:avLst/>
          </a:prstGeom>
          <a:noFill/>
          <a:ln w="9525">
            <a:noFill/>
            <a:miter lim="800000"/>
            <a:headEnd/>
            <a:tailEnd/>
          </a:ln>
        </p:spPr>
      </p:pic>
      <p:pic>
        <p:nvPicPr>
          <p:cNvPr id="1032" name="Picture 11" descr="https://encrypted-tbn3.gstatic.com/images?q=tbn:ANd9GcSecoJ3CUXsiDlY9mTWqua5muYQgukUudK2-moIn8aXvBeUA6fC"/>
          <p:cNvPicPr>
            <a:picLocks noChangeAspect="1" noChangeArrowheads="1"/>
          </p:cNvPicPr>
          <p:nvPr/>
        </p:nvPicPr>
        <p:blipFill>
          <a:blip r:embed="rId8" cstate="print"/>
          <a:srcRect/>
          <a:stretch>
            <a:fillRect/>
          </a:stretch>
        </p:blipFill>
        <p:spPr bwMode="auto">
          <a:xfrm>
            <a:off x="6084888" y="260350"/>
            <a:ext cx="2466975" cy="1847850"/>
          </a:xfrm>
          <a:prstGeom prst="rect">
            <a:avLst/>
          </a:prstGeom>
          <a:noFill/>
          <a:ln w="9525">
            <a:noFill/>
            <a:miter lim="800000"/>
            <a:headEnd/>
            <a:tailEnd/>
          </a:ln>
        </p:spPr>
      </p:pic>
      <p:sp>
        <p:nvSpPr>
          <p:cNvPr id="1033" name="TextBox 8"/>
          <p:cNvSpPr txBox="1">
            <a:spLocks noChangeArrowheads="1"/>
          </p:cNvSpPr>
          <p:nvPr/>
        </p:nvSpPr>
        <p:spPr bwMode="auto">
          <a:xfrm>
            <a:off x="3779838" y="692150"/>
            <a:ext cx="2232322" cy="461665"/>
          </a:xfrm>
          <a:prstGeom prst="rect">
            <a:avLst/>
          </a:prstGeom>
          <a:noFill/>
          <a:ln w="9525">
            <a:noFill/>
            <a:miter lim="800000"/>
            <a:headEnd/>
            <a:tailEnd/>
          </a:ln>
        </p:spPr>
        <p:txBody>
          <a:bodyPr wrap="square">
            <a:spAutoFit/>
          </a:bodyPr>
          <a:lstStyle/>
          <a:p>
            <a:r>
              <a:rPr lang="el-GR" sz="2400" b="1" dirty="0" err="1">
                <a:solidFill>
                  <a:schemeClr val="tx2">
                    <a:lumMod val="50000"/>
                  </a:schemeClr>
                </a:solidFill>
              </a:rPr>
              <a:t>ουλοστοματίτις</a:t>
            </a:r>
            <a:endParaRPr lang="en-US" sz="2400" b="1" dirty="0">
              <a:solidFill>
                <a:schemeClr val="tx2">
                  <a:lumMod val="50000"/>
                </a:schemeClr>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F1D899D1-D7FA-4549-891C-DAB1888C0D40}"/>
              </a:ext>
            </a:extLst>
          </p:cNvPr>
          <p:cNvPicPr>
            <a:picLocks noChangeAspect="1"/>
          </p:cNvPicPr>
          <p:nvPr/>
        </p:nvPicPr>
        <p:blipFill>
          <a:blip r:embed="rId2"/>
          <a:stretch>
            <a:fillRect/>
          </a:stretch>
        </p:blipFill>
        <p:spPr>
          <a:xfrm>
            <a:off x="197271" y="0"/>
            <a:ext cx="8749458" cy="6858000"/>
          </a:xfrm>
          <a:prstGeom prst="rect">
            <a:avLst/>
          </a:prstGeom>
        </p:spPr>
      </p:pic>
    </p:spTree>
    <p:extLst>
      <p:ext uri="{BB962C8B-B14F-4D97-AF65-F5344CB8AC3E}">
        <p14:creationId xmlns:p14="http://schemas.microsoft.com/office/powerpoint/2010/main" val="7327160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2" cstate="print"/>
          <a:srcRect/>
          <a:stretch>
            <a:fillRect/>
          </a:stretch>
        </p:blipFill>
        <p:spPr bwMode="auto">
          <a:xfrm>
            <a:off x="611188" y="1679575"/>
            <a:ext cx="8064500" cy="5178425"/>
          </a:xfrm>
          <a:prstGeom prst="rect">
            <a:avLst/>
          </a:prstGeom>
          <a:noFill/>
          <a:ln w="9525">
            <a:noFill/>
            <a:miter lim="800000"/>
            <a:headEnd/>
            <a:tailEnd/>
          </a:ln>
        </p:spPr>
      </p:pic>
      <p:pic>
        <p:nvPicPr>
          <p:cNvPr id="34819" name="Picture 2"/>
          <p:cNvPicPr>
            <a:picLocks noChangeAspect="1" noChangeArrowheads="1"/>
          </p:cNvPicPr>
          <p:nvPr/>
        </p:nvPicPr>
        <p:blipFill>
          <a:blip r:embed="rId3" cstate="print"/>
          <a:srcRect/>
          <a:stretch>
            <a:fillRect/>
          </a:stretch>
        </p:blipFill>
        <p:spPr bwMode="auto">
          <a:xfrm>
            <a:off x="2195513" y="188913"/>
            <a:ext cx="2724150" cy="1809750"/>
          </a:xfrm>
          <a:prstGeom prst="rect">
            <a:avLst/>
          </a:prstGeom>
          <a:noFill/>
          <a:ln w="9525">
            <a:noFill/>
            <a:miter lim="800000"/>
            <a:headEnd/>
            <a:tailEnd/>
          </a:ln>
        </p:spPr>
      </p:pic>
      <p:sp>
        <p:nvSpPr>
          <p:cNvPr id="4" name="Rectangle 3"/>
          <p:cNvSpPr/>
          <p:nvPr/>
        </p:nvSpPr>
        <p:spPr>
          <a:xfrm>
            <a:off x="4716016" y="0"/>
            <a:ext cx="4427984" cy="1815882"/>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l-GR" sz="2800" b="1" dirty="0">
                <a:ln w="11430"/>
                <a:solidFill>
                  <a:schemeClr val="tx2">
                    <a:lumMod val="50000"/>
                  </a:schemeClr>
                </a:solidFill>
              </a:rPr>
              <a:t>Λεπτομερής φυσική εξέταση καθημερινά</a:t>
            </a:r>
          </a:p>
          <a:p>
            <a:pPr algn="ctr">
              <a:defRPr/>
            </a:pPr>
            <a:r>
              <a:rPr lang="el-GR" sz="2800" b="1" dirty="0">
                <a:ln w="11430"/>
                <a:solidFill>
                  <a:schemeClr val="tx2">
                    <a:lumMod val="50000"/>
                  </a:schemeClr>
                </a:solidFill>
              </a:rPr>
              <a:t>Δέρμα και μαλακά μόρια, περίνεο </a:t>
            </a:r>
            <a:endParaRPr lang="en-US" sz="2800" b="1" dirty="0">
              <a:ln w="11430"/>
              <a:solidFill>
                <a:schemeClr val="tx2">
                  <a:lumMod val="50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10"/>
          <p:cNvGraphicFramePr>
            <a:graphicFrameLocks noChangeAspect="1"/>
          </p:cNvGraphicFramePr>
          <p:nvPr/>
        </p:nvGraphicFramePr>
        <p:xfrm>
          <a:off x="304800" y="1295400"/>
          <a:ext cx="3108325" cy="2133600"/>
        </p:xfrm>
        <a:graphic>
          <a:graphicData uri="http://schemas.openxmlformats.org/presentationml/2006/ole">
            <mc:AlternateContent xmlns:mc="http://schemas.openxmlformats.org/markup-compatibility/2006">
              <mc:Choice xmlns:v="urn:schemas-microsoft-com:vml" Requires="v">
                <p:oleObj spid="_x0000_s2058" name="Photo Editor Photo" r:id="rId4" imgW="7973538" imgH="5466667" progId="">
                  <p:embed/>
                </p:oleObj>
              </mc:Choice>
              <mc:Fallback>
                <p:oleObj name="Photo Editor Photo" r:id="rId4" imgW="7973538" imgH="5466667" progId="">
                  <p:embed/>
                  <p:pic>
                    <p:nvPicPr>
                      <p:cNvPr id="205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295400"/>
                        <a:ext cx="3108325" cy="2133600"/>
                      </a:xfrm>
                      <a:prstGeom prst="rect">
                        <a:avLst/>
                      </a:prstGeom>
                      <a:noFill/>
                      <a:ln w="57150" cmpd="thickThin">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1" name="Picture 3" descr="fig4"/>
          <p:cNvPicPr>
            <a:picLocks noChangeAspect="1" noChangeArrowheads="1"/>
          </p:cNvPicPr>
          <p:nvPr/>
        </p:nvPicPr>
        <p:blipFill>
          <a:blip r:embed="rId6" cstate="print"/>
          <a:srcRect/>
          <a:stretch>
            <a:fillRect/>
          </a:stretch>
        </p:blipFill>
        <p:spPr bwMode="auto">
          <a:xfrm>
            <a:off x="685800" y="3429000"/>
            <a:ext cx="2743200" cy="3389313"/>
          </a:xfrm>
          <a:prstGeom prst="rect">
            <a:avLst/>
          </a:prstGeom>
          <a:noFill/>
          <a:ln w="9525">
            <a:noFill/>
            <a:miter lim="800000"/>
            <a:headEnd/>
            <a:tailEnd/>
          </a:ln>
        </p:spPr>
      </p:pic>
      <p:sp>
        <p:nvSpPr>
          <p:cNvPr id="2052" name="TextBox 5"/>
          <p:cNvSpPr txBox="1">
            <a:spLocks noChangeArrowheads="1"/>
          </p:cNvSpPr>
          <p:nvPr/>
        </p:nvSpPr>
        <p:spPr bwMode="auto">
          <a:xfrm>
            <a:off x="3779838" y="1341438"/>
            <a:ext cx="5029200" cy="5262562"/>
          </a:xfrm>
          <a:prstGeom prst="rect">
            <a:avLst/>
          </a:prstGeom>
          <a:noFill/>
          <a:ln w="9525">
            <a:noFill/>
            <a:miter lim="800000"/>
            <a:headEnd/>
            <a:tailEnd/>
          </a:ln>
        </p:spPr>
        <p:txBody>
          <a:bodyPr>
            <a:spAutoFit/>
          </a:bodyPr>
          <a:lstStyle/>
          <a:p>
            <a:pPr>
              <a:buFontTx/>
              <a:buBlip>
                <a:blip r:embed="rId7"/>
              </a:buBlip>
            </a:pPr>
            <a:r>
              <a:rPr lang="el-GR" sz="2800"/>
              <a:t> Αιμοκ/ες κεντρικά και περιφερικά</a:t>
            </a:r>
            <a:r>
              <a:rPr lang="en-US" sz="2800"/>
              <a:t>. A</a:t>
            </a:r>
            <a:r>
              <a:rPr lang="el-GR" sz="2800"/>
              <a:t>ν δεν υπάρχει δυνατότητα περιφερικά, αιμοκαλλιέργεια από ≥2 αυλούς του ΚΦΚ</a:t>
            </a:r>
          </a:p>
          <a:p>
            <a:endParaRPr lang="el-GR" sz="2800"/>
          </a:p>
          <a:p>
            <a:pPr>
              <a:buFontTx/>
              <a:buBlip>
                <a:blip r:embed="rId7"/>
              </a:buBlip>
            </a:pPr>
            <a:r>
              <a:rPr lang="el-GR" sz="2800"/>
              <a:t> Αν υπάρχει εξίδρωμα στο σημείο εισόδου λαμβάνω καλλιέργεια γιατί στους ογκολογικούς ασθενείς συσχετίζεται με το αίτιο της βακτηριαιμίας</a:t>
            </a:r>
            <a:endParaRPr lang="en-US" sz="2800"/>
          </a:p>
        </p:txBody>
      </p:sp>
      <p:sp>
        <p:nvSpPr>
          <p:cNvPr id="6" name="TextBox 5"/>
          <p:cNvSpPr txBox="1"/>
          <p:nvPr/>
        </p:nvSpPr>
        <p:spPr>
          <a:xfrm>
            <a:off x="395536" y="0"/>
            <a:ext cx="8496944" cy="95410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l-GR" sz="2800" b="1" dirty="0"/>
              <a:t>Εμπύρετη </a:t>
            </a:r>
            <a:r>
              <a:rPr lang="el-GR" sz="2800" b="1" dirty="0" err="1"/>
              <a:t>ουδετεροπενία</a:t>
            </a:r>
            <a:r>
              <a:rPr lang="el-GR" sz="2800" b="1" dirty="0"/>
              <a:t> : </a:t>
            </a:r>
            <a:r>
              <a:rPr lang="el-GR" sz="2800" b="1" dirty="0" err="1"/>
              <a:t>Κλινικοεργαστηριακή</a:t>
            </a:r>
            <a:r>
              <a:rPr lang="el-GR" sz="2800" b="1" dirty="0"/>
              <a:t> εκτίμηση</a:t>
            </a:r>
            <a:endParaRPr lang="en-US" sz="28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395288" y="1341438"/>
            <a:ext cx="4105275" cy="5421312"/>
          </a:xfrm>
          <a:prstGeom prst="rect">
            <a:avLst/>
          </a:prstGeom>
          <a:noFill/>
          <a:ln w="9525">
            <a:noFill/>
            <a:miter lim="800000"/>
            <a:headEnd/>
            <a:tailEnd/>
          </a:ln>
        </p:spPr>
      </p:pic>
      <p:sp>
        <p:nvSpPr>
          <p:cNvPr id="46083" name="TextBox 2"/>
          <p:cNvSpPr txBox="1">
            <a:spLocks noChangeArrowheads="1"/>
          </p:cNvSpPr>
          <p:nvPr/>
        </p:nvSpPr>
        <p:spPr bwMode="auto">
          <a:xfrm>
            <a:off x="4572000" y="1628775"/>
            <a:ext cx="4103688" cy="4400550"/>
          </a:xfrm>
          <a:prstGeom prst="rect">
            <a:avLst/>
          </a:prstGeom>
          <a:noFill/>
          <a:ln w="9525">
            <a:noFill/>
            <a:miter lim="800000"/>
            <a:headEnd/>
            <a:tailEnd/>
          </a:ln>
        </p:spPr>
        <p:txBody>
          <a:bodyPr>
            <a:spAutoFit/>
          </a:bodyPr>
          <a:lstStyle/>
          <a:p>
            <a:r>
              <a:rPr lang="en-US" sz="2800">
                <a:latin typeface="Calibri" pitchFamily="34" charset="0"/>
              </a:rPr>
              <a:t>H CT </a:t>
            </a:r>
            <a:r>
              <a:rPr lang="el-GR" sz="2800">
                <a:latin typeface="Calibri" pitchFamily="34" charset="0"/>
              </a:rPr>
              <a:t>κοιλίας μπορεί να βοηθήσει στη διάγνωση :</a:t>
            </a:r>
          </a:p>
          <a:p>
            <a:pPr>
              <a:buFont typeface="Arial" charset="0"/>
              <a:buChar char="•"/>
            </a:pPr>
            <a:r>
              <a:rPr lang="el-GR" sz="2800">
                <a:latin typeface="Calibri" pitchFamily="34" charset="0"/>
              </a:rPr>
              <a:t> Πάχυνση τοιχώματος &gt;4</a:t>
            </a:r>
            <a:r>
              <a:rPr lang="en-US" sz="2800">
                <a:latin typeface="Calibri" pitchFamily="34" charset="0"/>
              </a:rPr>
              <a:t>mm</a:t>
            </a:r>
          </a:p>
          <a:p>
            <a:pPr>
              <a:buFont typeface="Arial" charset="0"/>
              <a:buChar char="•"/>
            </a:pPr>
            <a:r>
              <a:rPr lang="el-GR" sz="2800">
                <a:latin typeface="Calibri" pitchFamily="34" charset="0"/>
              </a:rPr>
              <a:t> Πνευμάτωση τοιχώματος</a:t>
            </a:r>
          </a:p>
          <a:p>
            <a:pPr>
              <a:buFont typeface="Arial" charset="0"/>
              <a:buChar char="•"/>
            </a:pPr>
            <a:r>
              <a:rPr lang="el-GR" sz="2800">
                <a:latin typeface="Calibri" pitchFamily="34" charset="0"/>
              </a:rPr>
              <a:t> Έλικες γεμάτες υγρό και υγρό πέριξ αυτών</a:t>
            </a:r>
          </a:p>
          <a:p>
            <a:endParaRPr lang="el-GR" sz="2800">
              <a:latin typeface="Calibri" pitchFamily="34" charset="0"/>
            </a:endParaRPr>
          </a:p>
          <a:p>
            <a:r>
              <a:rPr lang="el-GR" sz="2800">
                <a:latin typeface="Calibri" pitchFamily="34" charset="0"/>
              </a:rPr>
              <a:t>Δ.Δ. : </a:t>
            </a:r>
            <a:r>
              <a:rPr lang="en-US" sz="2800">
                <a:latin typeface="Calibri" pitchFamily="34" charset="0"/>
              </a:rPr>
              <a:t>GVHD</a:t>
            </a:r>
          </a:p>
          <a:p>
            <a:r>
              <a:rPr lang="en-US" sz="2800">
                <a:latin typeface="Calibri" pitchFamily="34" charset="0"/>
              </a:rPr>
              <a:t>          C. difficile </a:t>
            </a:r>
            <a:r>
              <a:rPr lang="el-GR" sz="2800">
                <a:latin typeface="Calibri" pitchFamily="34" charset="0"/>
              </a:rPr>
              <a:t>κολίτιδα</a:t>
            </a:r>
            <a:endParaRPr lang="en-US" sz="2800">
              <a:latin typeface="Calibri" pitchFamily="34" charset="0"/>
            </a:endParaRPr>
          </a:p>
        </p:txBody>
      </p:sp>
      <p:sp>
        <p:nvSpPr>
          <p:cNvPr id="47108" name="TextBox 1"/>
          <p:cNvSpPr txBox="1">
            <a:spLocks noChangeArrowheads="1"/>
          </p:cNvSpPr>
          <p:nvPr/>
        </p:nvSpPr>
        <p:spPr bwMode="auto">
          <a:xfrm>
            <a:off x="395288" y="260350"/>
            <a:ext cx="7848600" cy="95410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l-GR" sz="2800" dirty="0" err="1">
                <a:solidFill>
                  <a:schemeClr val="bg1"/>
                </a:solidFill>
                <a:latin typeface="Calibri" pitchFamily="34" charset="0"/>
              </a:rPr>
              <a:t>Ουδετεροπενικός</a:t>
            </a:r>
            <a:r>
              <a:rPr lang="el-GR" sz="2800" dirty="0">
                <a:solidFill>
                  <a:schemeClr val="bg1"/>
                </a:solidFill>
                <a:latin typeface="Calibri" pitchFamily="34" charset="0"/>
              </a:rPr>
              <a:t> πυρετός στον ασθενή με καρκίνο και κοιλιακό άλγος : </a:t>
            </a:r>
            <a:r>
              <a:rPr lang="el-GR" sz="2800" b="1" dirty="0" err="1">
                <a:solidFill>
                  <a:schemeClr val="bg1"/>
                </a:solidFill>
                <a:latin typeface="Calibri" pitchFamily="34" charset="0"/>
              </a:rPr>
              <a:t>Ουδετεροπενική</a:t>
            </a:r>
            <a:r>
              <a:rPr lang="el-GR" sz="2800" b="1" dirty="0">
                <a:solidFill>
                  <a:schemeClr val="bg1"/>
                </a:solidFill>
                <a:latin typeface="Calibri" pitchFamily="34" charset="0"/>
              </a:rPr>
              <a:t> </a:t>
            </a:r>
            <a:r>
              <a:rPr lang="el-GR" sz="2800" b="1" dirty="0" err="1">
                <a:solidFill>
                  <a:schemeClr val="bg1"/>
                </a:solidFill>
                <a:latin typeface="Calibri" pitchFamily="34" charset="0"/>
              </a:rPr>
              <a:t>κολίτις</a:t>
            </a:r>
            <a:r>
              <a:rPr lang="el-GR" sz="2800" b="1" dirty="0">
                <a:solidFill>
                  <a:schemeClr val="bg1"/>
                </a:solidFill>
                <a:latin typeface="Calibri" pitchFamily="34" charset="0"/>
              </a:rPr>
              <a:t>;</a:t>
            </a:r>
          </a:p>
        </p:txBody>
      </p:sp>
      <p:sp>
        <p:nvSpPr>
          <p:cNvPr id="46085" name="TextBox 4"/>
          <p:cNvSpPr txBox="1">
            <a:spLocks noChangeArrowheads="1"/>
          </p:cNvSpPr>
          <p:nvPr/>
        </p:nvSpPr>
        <p:spPr bwMode="auto">
          <a:xfrm>
            <a:off x="4716463" y="6237288"/>
            <a:ext cx="4103687" cy="369887"/>
          </a:xfrm>
          <a:prstGeom prst="rect">
            <a:avLst/>
          </a:prstGeom>
          <a:noFill/>
          <a:ln w="9525">
            <a:noFill/>
            <a:miter lim="800000"/>
            <a:headEnd/>
            <a:tailEnd/>
          </a:ln>
        </p:spPr>
        <p:txBody>
          <a:bodyPr>
            <a:spAutoFit/>
          </a:bodyPr>
          <a:lstStyle/>
          <a:p>
            <a:r>
              <a:rPr lang="en-US" b="1" i="1">
                <a:solidFill>
                  <a:srgbClr val="002060"/>
                </a:solidFill>
              </a:rPr>
              <a:t>Kirkpatrick  Radiology 2003</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3568" y="1340768"/>
            <a:ext cx="4648200" cy="523220"/>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2800" dirty="0"/>
              <a:t>Clostridium </a:t>
            </a:r>
            <a:r>
              <a:rPr lang="en-US" sz="2800" dirty="0" err="1"/>
              <a:t>Difficile</a:t>
            </a:r>
            <a:r>
              <a:rPr lang="en-US" sz="2800" dirty="0"/>
              <a:t> Infection</a:t>
            </a:r>
          </a:p>
        </p:txBody>
      </p:sp>
      <p:sp>
        <p:nvSpPr>
          <p:cNvPr id="9" name="TextBox 8"/>
          <p:cNvSpPr txBox="1"/>
          <p:nvPr/>
        </p:nvSpPr>
        <p:spPr>
          <a:xfrm>
            <a:off x="685800" y="2133600"/>
            <a:ext cx="7696200" cy="3539430"/>
          </a:xfrm>
          <a:prstGeom prst="rect">
            <a:avLst/>
          </a:prstGeom>
          <a:noFill/>
        </p:spPr>
        <p:txBody>
          <a:bodyPr wrap="square" rtlCol="0">
            <a:spAutoFit/>
          </a:bodyPr>
          <a:lstStyle/>
          <a:p>
            <a:pPr>
              <a:buBlip>
                <a:blip r:embed="rId2"/>
              </a:buBlip>
            </a:pPr>
            <a:r>
              <a:rPr lang="en-US" sz="2800" dirty="0"/>
              <a:t>A</a:t>
            </a:r>
            <a:r>
              <a:rPr lang="el-GR" sz="2800" dirty="0" err="1"/>
              <a:t>υξημένη</a:t>
            </a:r>
            <a:r>
              <a:rPr lang="el-GR" sz="2800" dirty="0"/>
              <a:t> συχνότητα σε ογκολογικούς ασθενείς (2.3-7%) 8% σοβαρή νόσος</a:t>
            </a:r>
          </a:p>
          <a:p>
            <a:pPr>
              <a:buBlip>
                <a:blip r:embed="rId2"/>
              </a:buBlip>
            </a:pPr>
            <a:r>
              <a:rPr lang="el-GR" sz="2800" dirty="0"/>
              <a:t>Συσχετίζεται με </a:t>
            </a:r>
            <a:r>
              <a:rPr lang="el-GR" sz="2800" dirty="0" err="1"/>
              <a:t>αντινεοπλασματικά</a:t>
            </a:r>
            <a:r>
              <a:rPr lang="el-GR" sz="2800" dirty="0"/>
              <a:t> φάρμακα χωρίς να έχει προηγηθεί  λήψη αντιβιοτικών (</a:t>
            </a:r>
            <a:r>
              <a:rPr lang="en-US" sz="2800" dirty="0" err="1"/>
              <a:t>Methotrexate</a:t>
            </a:r>
            <a:r>
              <a:rPr lang="en-US" sz="2800" dirty="0"/>
              <a:t>, 5-FU, </a:t>
            </a:r>
            <a:r>
              <a:rPr lang="en-US" sz="2800" dirty="0" err="1"/>
              <a:t>Cyclophosphamide</a:t>
            </a:r>
            <a:r>
              <a:rPr lang="en-US" sz="2800" dirty="0"/>
              <a:t>, Doxorubicin, </a:t>
            </a:r>
            <a:r>
              <a:rPr lang="en-US" sz="2800" dirty="0" err="1"/>
              <a:t>Cisplatin</a:t>
            </a:r>
            <a:r>
              <a:rPr lang="en-US" sz="2800" dirty="0"/>
              <a:t>, </a:t>
            </a:r>
            <a:r>
              <a:rPr lang="en-US" sz="2800" dirty="0" err="1"/>
              <a:t>Paclitaxel</a:t>
            </a:r>
            <a:r>
              <a:rPr lang="en-US" sz="2800" dirty="0"/>
              <a:t>, </a:t>
            </a:r>
            <a:r>
              <a:rPr lang="en-US" sz="2800" dirty="0" err="1"/>
              <a:t>Vinorelbine</a:t>
            </a:r>
            <a:r>
              <a:rPr lang="en-US" sz="2800" dirty="0"/>
              <a:t>)</a:t>
            </a:r>
            <a:endParaRPr lang="el-GR" sz="2800" dirty="0"/>
          </a:p>
          <a:p>
            <a:pPr>
              <a:buBlip>
                <a:blip r:embed="rId2"/>
              </a:buBlip>
            </a:pPr>
            <a:r>
              <a:rPr lang="el-GR" sz="2800" dirty="0"/>
              <a:t>Πάντα να αναζητείται το </a:t>
            </a:r>
            <a:r>
              <a:rPr lang="el-GR" sz="2800" dirty="0" err="1"/>
              <a:t>κλωστηρίδιο</a:t>
            </a:r>
            <a:r>
              <a:rPr lang="el-GR" sz="2800" dirty="0"/>
              <a:t> και η τοξίνη του</a:t>
            </a:r>
            <a:endParaRPr lang="en-US" sz="2800" dirty="0"/>
          </a:p>
        </p:txBody>
      </p:sp>
      <p:sp>
        <p:nvSpPr>
          <p:cNvPr id="10" name="TextBox 9"/>
          <p:cNvSpPr txBox="1"/>
          <p:nvPr/>
        </p:nvSpPr>
        <p:spPr>
          <a:xfrm>
            <a:off x="3635896" y="5949280"/>
            <a:ext cx="4953000" cy="369332"/>
          </a:xfrm>
          <a:prstGeom prst="rect">
            <a:avLst/>
          </a:prstGeom>
          <a:noFill/>
        </p:spPr>
        <p:txBody>
          <a:bodyPr wrap="square" rtlCol="0">
            <a:spAutoFit/>
          </a:bodyPr>
          <a:lstStyle/>
          <a:p>
            <a:r>
              <a:rPr lang="en-US" b="1" i="1" dirty="0">
                <a:solidFill>
                  <a:srgbClr val="7030A0"/>
                </a:solidFill>
              </a:rPr>
              <a:t>Expert Rev Anti Infect </a:t>
            </a:r>
            <a:r>
              <a:rPr lang="en-US" b="1" i="1" dirty="0" err="1">
                <a:solidFill>
                  <a:srgbClr val="7030A0"/>
                </a:solidFill>
              </a:rPr>
              <a:t>Ther</a:t>
            </a:r>
            <a:r>
              <a:rPr lang="en-US" b="1" i="1" dirty="0">
                <a:solidFill>
                  <a:srgbClr val="7030A0"/>
                </a:solidFill>
              </a:rPr>
              <a:t> 2010;8:1113-9</a:t>
            </a:r>
          </a:p>
        </p:txBody>
      </p:sp>
      <p:sp>
        <p:nvSpPr>
          <p:cNvPr id="7" name="TextBox 1"/>
          <p:cNvSpPr txBox="1">
            <a:spLocks noChangeArrowheads="1"/>
          </p:cNvSpPr>
          <p:nvPr/>
        </p:nvSpPr>
        <p:spPr bwMode="auto">
          <a:xfrm>
            <a:off x="395288" y="260350"/>
            <a:ext cx="7848600" cy="95410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a:defRPr/>
            </a:pPr>
            <a:r>
              <a:rPr lang="el-GR" sz="2800" dirty="0" err="1">
                <a:solidFill>
                  <a:schemeClr val="bg1"/>
                </a:solidFill>
                <a:latin typeface="Calibri" pitchFamily="34" charset="0"/>
              </a:rPr>
              <a:t>Ουδετεροπενικός</a:t>
            </a:r>
            <a:r>
              <a:rPr lang="el-GR" sz="2800" dirty="0">
                <a:solidFill>
                  <a:schemeClr val="bg1"/>
                </a:solidFill>
                <a:latin typeface="Calibri" pitchFamily="34" charset="0"/>
              </a:rPr>
              <a:t> πυρετός στον ασθενή με καρκίνο και </a:t>
            </a:r>
            <a:r>
              <a:rPr lang="el-GR" sz="2800" dirty="0" err="1">
                <a:solidFill>
                  <a:schemeClr val="bg1"/>
                </a:solidFill>
                <a:latin typeface="Calibri" pitchFamily="34" charset="0"/>
              </a:rPr>
              <a:t>διαρροικό</a:t>
            </a:r>
            <a:r>
              <a:rPr lang="el-GR" sz="2800" dirty="0">
                <a:solidFill>
                  <a:schemeClr val="bg1"/>
                </a:solidFill>
                <a:latin typeface="Calibri" pitchFamily="34" charset="0"/>
              </a:rPr>
              <a:t> σύνδρομο (</a:t>
            </a:r>
            <a:r>
              <a:rPr lang="el-GR" sz="2800" dirty="0" err="1">
                <a:solidFill>
                  <a:schemeClr val="bg1"/>
                </a:solidFill>
                <a:latin typeface="Calibri" pitchFamily="34" charset="0"/>
              </a:rPr>
              <a:t>βλεννογονίτις</a:t>
            </a:r>
            <a:r>
              <a:rPr lang="el-GR" sz="2800" dirty="0">
                <a:solidFill>
                  <a:schemeClr val="bg1"/>
                </a:solidFill>
                <a:latin typeface="Calibri" pitchFamily="34" charset="0"/>
              </a:rPr>
              <a:t>;)</a:t>
            </a:r>
            <a:endParaRPr lang="el-GR" sz="2800" b="1" dirty="0">
              <a:solidFill>
                <a:schemeClr val="bg1"/>
              </a:solidFill>
              <a:latin typeface="Calibri"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228600" y="0"/>
          <a:ext cx="5181600" cy="3425825"/>
        </p:xfrm>
        <a:graphic>
          <a:graphicData uri="http://schemas.openxmlformats.org/presentationml/2006/ole">
            <mc:AlternateContent xmlns:mc="http://schemas.openxmlformats.org/markup-compatibility/2006">
              <mc:Choice xmlns:v="urn:schemas-microsoft-com:vml" Requires="v">
                <p:oleObj spid="_x0000_s3090" name="Bitmap Image" r:id="rId3" imgW="3428571" imgH="2266667" progId="PBrush">
                  <p:embed/>
                </p:oleObj>
              </mc:Choice>
              <mc:Fallback>
                <p:oleObj name="Bitmap Image" r:id="rId3" imgW="3428571" imgH="2266667" progId="PBrush">
                  <p:embed/>
                  <p:pic>
                    <p:nvPicPr>
                      <p:cNvPr id="307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0"/>
                        <a:ext cx="5181600" cy="3425825"/>
                      </a:xfrm>
                      <a:prstGeom prst="rect">
                        <a:avLst/>
                      </a:prstGeom>
                      <a:noFill/>
                      <a:ln w="76200" cmpd="tri">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75" name="Object 3"/>
          <p:cNvGraphicFramePr>
            <a:graphicFrameLocks noChangeAspect="1"/>
          </p:cNvGraphicFramePr>
          <p:nvPr/>
        </p:nvGraphicFramePr>
        <p:xfrm>
          <a:off x="5334000" y="2133600"/>
          <a:ext cx="3810000" cy="2622550"/>
        </p:xfrm>
        <a:graphic>
          <a:graphicData uri="http://schemas.openxmlformats.org/presentationml/2006/ole">
            <mc:AlternateContent xmlns:mc="http://schemas.openxmlformats.org/markup-compatibility/2006">
              <mc:Choice xmlns:v="urn:schemas-microsoft-com:vml" Requires="v">
                <p:oleObj spid="_x0000_s3091" name="Bitmap Image" r:id="rId5" imgW="3438095" imgH="2142857" progId="PBrush">
                  <p:embed/>
                </p:oleObj>
              </mc:Choice>
              <mc:Fallback>
                <p:oleObj name="Bitmap Image" r:id="rId5" imgW="3438095" imgH="2142857" progId="PBrush">
                  <p:embed/>
                  <p:pic>
                    <p:nvPicPr>
                      <p:cNvPr id="307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2133600"/>
                        <a:ext cx="3810000" cy="2622550"/>
                      </a:xfrm>
                      <a:prstGeom prst="rect">
                        <a:avLst/>
                      </a:prstGeom>
                      <a:noFill/>
                      <a:ln w="76200" cmpd="tri">
                        <a:solidFill>
                          <a:srgbClr val="FFFF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73732" name="Text Box 4"/>
          <p:cNvSpPr txBox="1">
            <a:spLocks noChangeArrowheads="1"/>
          </p:cNvSpPr>
          <p:nvPr/>
        </p:nvSpPr>
        <p:spPr bwMode="auto">
          <a:xfrm>
            <a:off x="0" y="4876800"/>
            <a:ext cx="9144000" cy="1938338"/>
          </a:xfrm>
          <a:prstGeom prst="rect">
            <a:avLst/>
          </a:prstGeom>
          <a:solidFill>
            <a:srgbClr val="CCECFF"/>
          </a:solidFill>
          <a:ln w="12700">
            <a:solidFill>
              <a:srgbClr val="000099"/>
            </a:solidFill>
            <a:miter lim="800000"/>
            <a:headEnd/>
            <a:tailEnd/>
          </a:ln>
          <a:effectLst>
            <a:prstShdw prst="shdw17" dist="17961" dir="2700000">
              <a:srgbClr val="000099">
                <a:gamma/>
                <a:shade val="60000"/>
                <a:invGamma/>
              </a:srgbClr>
            </a:prstShdw>
          </a:effectLst>
        </p:spPr>
        <p:txBody>
          <a:bodyPr>
            <a:spAutoFit/>
          </a:bodyPr>
          <a:lstStyle/>
          <a:p>
            <a:pPr eaLnBrk="0" hangingPunct="0">
              <a:spcBef>
                <a:spcPct val="50000"/>
              </a:spcBef>
            </a:pPr>
            <a:r>
              <a:rPr kumimoji="1" lang="el-GR" sz="2400" b="1">
                <a:solidFill>
                  <a:srgbClr val="000066"/>
                </a:solidFill>
                <a:effectLst>
                  <a:outerShdw blurRad="38100" dist="38100" dir="2700000" algn="tl">
                    <a:srgbClr val="000000"/>
                  </a:outerShdw>
                </a:effectLst>
                <a:latin typeface="Calibri" pitchFamily="34" charset="0"/>
                <a:ea typeface="Calibri" pitchFamily="34" charset="0"/>
                <a:cs typeface="Calibri" pitchFamily="34" charset="0"/>
              </a:rPr>
              <a:t>Χρονία διάσπαρτη καντιτίαση:</a:t>
            </a:r>
            <a:r>
              <a:rPr kumimoji="1" lang="el-GR" sz="2400">
                <a:solidFill>
                  <a:srgbClr val="000066"/>
                </a:solidFill>
                <a:latin typeface="Calibri" pitchFamily="34" charset="0"/>
                <a:ea typeface="Calibri" pitchFamily="34" charset="0"/>
                <a:cs typeface="Calibri" pitchFamily="34" charset="0"/>
              </a:rPr>
              <a:t> ουδετεροπενικοί ασθενείς με αιματολογική κακοήθεια σε φάση ανάκαμψης των ουδετεροφίλων. Πυρετός που επιμένει, αυξημένη αλκαλική φωσφατάση, βλάβες ήπατος σπληνός. Αρνητικές αιμοκαλλιέργειες, 30% απομόνωση του παθογόνου από βιοψία βλάβης. </a:t>
            </a:r>
            <a:r>
              <a:rPr kumimoji="1" lang="en-US" sz="2400">
                <a:solidFill>
                  <a:srgbClr val="000066"/>
                </a:solidFill>
                <a:latin typeface="Calibri" pitchFamily="34" charset="0"/>
                <a:ea typeface="Calibri" pitchFamily="34" charset="0"/>
                <a:cs typeface="Calibri" pitchFamily="34" charset="0"/>
              </a:rPr>
              <a:t>C. albicans, C. tropicalis.</a:t>
            </a:r>
            <a:endParaRPr kumimoji="1" lang="en-GB" sz="2400">
              <a:solidFill>
                <a:srgbClr val="000066"/>
              </a:solidFill>
              <a:latin typeface="Calibri" pitchFamily="34" charset="0"/>
              <a:ea typeface="Calibri" pitchFamily="34" charset="0"/>
              <a:cs typeface="Calibri"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457200" y="457200"/>
            <a:ext cx="3576638" cy="5181600"/>
          </a:xfrm>
          <a:prstGeom prst="rect">
            <a:avLst/>
          </a:prstGeom>
          <a:noFill/>
          <a:ln w="76200" cmpd="tri">
            <a:solidFill>
              <a:srgbClr val="000066"/>
            </a:solidFill>
            <a:miter lim="800000"/>
            <a:headEnd/>
            <a:tailEnd/>
          </a:ln>
          <a:effectLst/>
        </p:spPr>
      </p:pic>
      <p:graphicFrame>
        <p:nvGraphicFramePr>
          <p:cNvPr id="71683" name="Object 3"/>
          <p:cNvGraphicFramePr>
            <a:graphicFrameLocks noChangeAspect="1"/>
          </p:cNvGraphicFramePr>
          <p:nvPr/>
        </p:nvGraphicFramePr>
        <p:xfrm>
          <a:off x="4191000" y="3352800"/>
          <a:ext cx="4953000" cy="3289300"/>
        </p:xfrm>
        <a:graphic>
          <a:graphicData uri="http://schemas.openxmlformats.org/presentationml/2006/ole">
            <mc:AlternateContent xmlns:mc="http://schemas.openxmlformats.org/markup-compatibility/2006">
              <mc:Choice xmlns:v="urn:schemas-microsoft-com:vml" Requires="v">
                <p:oleObj spid="_x0000_s4106" name="Bitmap Image" r:id="rId4" imgW="3428571" imgH="2276793" progId="PBrush">
                  <p:embed/>
                </p:oleObj>
              </mc:Choice>
              <mc:Fallback>
                <p:oleObj name="Bitmap Image" r:id="rId4" imgW="3428571" imgH="2276793" progId="PBrush">
                  <p:embed/>
                  <p:pic>
                    <p:nvPicPr>
                      <p:cNvPr id="7168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352800"/>
                        <a:ext cx="4953000" cy="3289300"/>
                      </a:xfrm>
                      <a:prstGeom prst="rect">
                        <a:avLst/>
                      </a:prstGeom>
                      <a:noFill/>
                      <a:ln w="76200" cmpd="tri">
                        <a:solidFill>
                          <a:srgbClr val="00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4" name="Text Box 4"/>
          <p:cNvSpPr txBox="1">
            <a:spLocks noChangeArrowheads="1"/>
          </p:cNvSpPr>
          <p:nvPr/>
        </p:nvSpPr>
        <p:spPr bwMode="auto">
          <a:xfrm>
            <a:off x="4267200" y="609600"/>
            <a:ext cx="4572000" cy="2543175"/>
          </a:xfrm>
          <a:prstGeom prst="rect">
            <a:avLst/>
          </a:prstGeom>
          <a:solidFill>
            <a:srgbClr val="CCECFF"/>
          </a:solidFill>
          <a:ln w="12700">
            <a:solidFill>
              <a:srgbClr val="000099"/>
            </a:solidFill>
            <a:miter lim="800000"/>
            <a:headEnd/>
            <a:tailEnd/>
          </a:ln>
          <a:effectLst>
            <a:prstShdw prst="shdw17" dist="17961" dir="2700000">
              <a:srgbClr val="000099">
                <a:gamma/>
                <a:shade val="60000"/>
                <a:invGamma/>
              </a:srgbClr>
            </a:prstShdw>
          </a:effectLst>
        </p:spPr>
        <p:txBody>
          <a:bodyPr>
            <a:spAutoFit/>
          </a:bodyPr>
          <a:lstStyle/>
          <a:p>
            <a:pPr eaLnBrk="0" hangingPunct="0">
              <a:spcBef>
                <a:spcPct val="50000"/>
              </a:spcBef>
            </a:pPr>
            <a:r>
              <a:rPr kumimoji="1" lang="el-GR" sz="2000" b="1">
                <a:solidFill>
                  <a:srgbClr val="000066"/>
                </a:solidFill>
                <a:effectLst>
                  <a:outerShdw blurRad="38100" dist="38100" dir="2700000" algn="tl">
                    <a:srgbClr val="000000"/>
                  </a:outerShdw>
                </a:effectLst>
                <a:latin typeface="Comic Sans MS" pitchFamily="66" charset="0"/>
              </a:rPr>
              <a:t>Οξεία διάσπαρτη</a:t>
            </a:r>
            <a:r>
              <a:rPr kumimoji="1" lang="en-US" sz="2000" b="1">
                <a:solidFill>
                  <a:srgbClr val="000066"/>
                </a:solidFill>
                <a:effectLst>
                  <a:outerShdw blurRad="38100" dist="38100" dir="2700000" algn="tl">
                    <a:srgbClr val="000000"/>
                  </a:outerShdw>
                </a:effectLst>
                <a:latin typeface="Comic Sans MS" pitchFamily="66" charset="0"/>
              </a:rPr>
              <a:t> </a:t>
            </a:r>
            <a:r>
              <a:rPr kumimoji="1" lang="el-GR" sz="2000" b="1">
                <a:solidFill>
                  <a:srgbClr val="000066"/>
                </a:solidFill>
                <a:effectLst>
                  <a:outerShdw blurRad="38100" dist="38100" dir="2700000" algn="tl">
                    <a:srgbClr val="000000"/>
                  </a:outerShdw>
                </a:effectLst>
                <a:latin typeface="Comic Sans MS" pitchFamily="66" charset="0"/>
              </a:rPr>
              <a:t>καντιτίαση</a:t>
            </a:r>
            <a:r>
              <a:rPr kumimoji="1" lang="el-GR" sz="2000">
                <a:solidFill>
                  <a:srgbClr val="000066"/>
                </a:solidFill>
                <a:latin typeface="Comic Sans MS" pitchFamily="66" charset="0"/>
              </a:rPr>
              <a:t>: κεραυνοβόλος, απειλητική για τη ζωή, σε ουδετεροπενικούς και μη. Εμπύρετο με μακροοζώδεις δερματικές βλάβες (10% ουδετεροπενικών) και ενδοφθαλμίτιδα (30% των μη ουδετεροπενικών). Μεταστατικές εντοπίσεις </a:t>
            </a:r>
            <a:endParaRPr kumimoji="1" lang="en-GB" sz="2000">
              <a:solidFill>
                <a:srgbClr val="000066"/>
              </a:solidFill>
              <a:latin typeface="Comic Sans MS" pitchFamily="66"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02" name="Object 2"/>
          <p:cNvGraphicFramePr>
            <a:graphicFrameLocks noChangeAspect="1"/>
          </p:cNvGraphicFramePr>
          <p:nvPr/>
        </p:nvGraphicFramePr>
        <p:xfrm>
          <a:off x="4191000" y="990600"/>
          <a:ext cx="4495800" cy="2568575"/>
        </p:xfrm>
        <a:graphic>
          <a:graphicData uri="http://schemas.openxmlformats.org/presentationml/2006/ole">
            <mc:AlternateContent xmlns:mc="http://schemas.openxmlformats.org/markup-compatibility/2006">
              <mc:Choice xmlns:v="urn:schemas-microsoft-com:vml" Requires="v">
                <p:oleObj spid="_x0000_s5154" name="Φωτογραφία του Photo Editor" r:id="rId3" imgW="1267002" imgH="724001" progId="">
                  <p:embed/>
                </p:oleObj>
              </mc:Choice>
              <mc:Fallback>
                <p:oleObj name="Φωτογραφία του Photo Editor" r:id="rId3" imgW="1267002" imgH="724001" progId="">
                  <p:embed/>
                  <p:pic>
                    <p:nvPicPr>
                      <p:cNvPr id="76802"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990600"/>
                        <a:ext cx="4495800" cy="256857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3" name="Object 3"/>
          <p:cNvGraphicFramePr>
            <a:graphicFrameLocks noChangeAspect="1"/>
          </p:cNvGraphicFramePr>
          <p:nvPr/>
        </p:nvGraphicFramePr>
        <p:xfrm>
          <a:off x="457200" y="990600"/>
          <a:ext cx="3429000" cy="2536825"/>
        </p:xfrm>
        <a:graphic>
          <a:graphicData uri="http://schemas.openxmlformats.org/presentationml/2006/ole">
            <mc:AlternateContent xmlns:mc="http://schemas.openxmlformats.org/markup-compatibility/2006">
              <mc:Choice xmlns:v="urn:schemas-microsoft-com:vml" Requires="v">
                <p:oleObj spid="_x0000_s5155" name="Φωτογραφία του Photo Editor" r:id="rId5" imgW="1905266" imgH="1409897" progId="">
                  <p:embed/>
                </p:oleObj>
              </mc:Choice>
              <mc:Fallback>
                <p:oleObj name="Φωτογραφία του Photo Editor" r:id="rId5" imgW="1905266" imgH="1409897" progId="">
                  <p:embed/>
                  <p:pic>
                    <p:nvPicPr>
                      <p:cNvPr id="7680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990600"/>
                        <a:ext cx="34290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4" name="Object 4"/>
          <p:cNvGraphicFramePr>
            <a:graphicFrameLocks noChangeAspect="1"/>
          </p:cNvGraphicFramePr>
          <p:nvPr/>
        </p:nvGraphicFramePr>
        <p:xfrm>
          <a:off x="838200" y="3810000"/>
          <a:ext cx="3001963" cy="3048000"/>
        </p:xfrm>
        <a:graphic>
          <a:graphicData uri="http://schemas.openxmlformats.org/presentationml/2006/ole">
            <mc:AlternateContent xmlns:mc="http://schemas.openxmlformats.org/markup-compatibility/2006">
              <mc:Choice xmlns:v="urn:schemas-microsoft-com:vml" Requires="v">
                <p:oleObj spid="_x0000_s5156" name="Φωτογραφία του Photo Editor" r:id="rId7" imgW="1876190" imgH="1905266" progId="">
                  <p:embed/>
                </p:oleObj>
              </mc:Choice>
              <mc:Fallback>
                <p:oleObj name="Φωτογραφία του Photo Editor" r:id="rId7" imgW="1876190" imgH="1905266" progId="">
                  <p:embed/>
                  <p:pic>
                    <p:nvPicPr>
                      <p:cNvPr id="7680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3810000"/>
                        <a:ext cx="3001963" cy="304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5" name="Object 5"/>
          <p:cNvGraphicFramePr>
            <a:graphicFrameLocks noChangeAspect="1"/>
          </p:cNvGraphicFramePr>
          <p:nvPr/>
        </p:nvGraphicFramePr>
        <p:xfrm>
          <a:off x="4495800" y="3819525"/>
          <a:ext cx="3505200" cy="3038475"/>
        </p:xfrm>
        <a:graphic>
          <a:graphicData uri="http://schemas.openxmlformats.org/presentationml/2006/ole">
            <mc:AlternateContent xmlns:mc="http://schemas.openxmlformats.org/markup-compatibility/2006">
              <mc:Choice xmlns:v="urn:schemas-microsoft-com:vml" Requires="v">
                <p:oleObj spid="_x0000_s5157" name="Φωτογραφία του Photo Editor" r:id="rId9" imgW="1142857" imgH="990738" progId="">
                  <p:embed/>
                </p:oleObj>
              </mc:Choice>
              <mc:Fallback>
                <p:oleObj name="Φωτογραφία του Photo Editor" r:id="rId9" imgW="1142857" imgH="990738" progId="">
                  <p:embed/>
                  <p:pic>
                    <p:nvPicPr>
                      <p:cNvPr id="7680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5800" y="3819525"/>
                        <a:ext cx="3505200" cy="3038475"/>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6" name="Text Box 6"/>
          <p:cNvSpPr txBox="1">
            <a:spLocks noChangeArrowheads="1"/>
          </p:cNvSpPr>
          <p:nvPr/>
        </p:nvSpPr>
        <p:spPr bwMode="auto">
          <a:xfrm>
            <a:off x="685800" y="381000"/>
            <a:ext cx="7467600" cy="519113"/>
          </a:xfrm>
          <a:prstGeom prst="rect">
            <a:avLst/>
          </a:prstGeom>
          <a:noFill/>
          <a:ln w="9525">
            <a:noFill/>
            <a:miter lim="800000"/>
            <a:headEnd/>
            <a:tailEnd/>
          </a:ln>
          <a:effectLst/>
        </p:spPr>
        <p:txBody>
          <a:bodyPr>
            <a:spAutoFit/>
          </a:bodyPr>
          <a:lstStyle/>
          <a:p>
            <a:pPr algn="ctr" eaLnBrk="0" hangingPunct="0">
              <a:spcBef>
                <a:spcPct val="50000"/>
              </a:spcBef>
            </a:pPr>
            <a:r>
              <a:rPr lang="el-GR" sz="2800" b="1" dirty="0" err="1">
                <a:latin typeface="Comic Sans MS" pitchFamily="66" charset="0"/>
              </a:rPr>
              <a:t>Ασπεργίλλωση</a:t>
            </a:r>
            <a:r>
              <a:rPr lang="el-GR" sz="2800" b="1" dirty="0">
                <a:latin typeface="Comic Sans MS" pitchFamily="66" charset="0"/>
              </a:rPr>
              <a:t> - </a:t>
            </a:r>
            <a:r>
              <a:rPr lang="el-GR" sz="2800" b="1" dirty="0" err="1">
                <a:latin typeface="Comic Sans MS" pitchFamily="66" charset="0"/>
              </a:rPr>
              <a:t>Μουκορμύκωση</a:t>
            </a:r>
            <a:endParaRPr lang="el-GR" sz="2800" b="1" dirty="0">
              <a:latin typeface="Comic Sans MS" pitchFamily="66"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468313" y="260350"/>
            <a:ext cx="5868987" cy="5976938"/>
          </a:xfrm>
          <a:prstGeom prst="rect">
            <a:avLst/>
          </a:prstGeom>
          <a:noFill/>
          <a:ln w="9525">
            <a:solidFill>
              <a:srgbClr val="F4F412"/>
            </a:solidFill>
            <a:miter lim="800000"/>
            <a:headEnd/>
            <a:tailEnd/>
          </a:ln>
        </p:spPr>
      </p:pic>
      <p:sp>
        <p:nvSpPr>
          <p:cNvPr id="204804" name="Text Box 4"/>
          <p:cNvSpPr txBox="1">
            <a:spLocks noChangeArrowheads="1"/>
          </p:cNvSpPr>
          <p:nvPr/>
        </p:nvSpPr>
        <p:spPr bwMode="auto">
          <a:xfrm>
            <a:off x="3708400" y="6165850"/>
            <a:ext cx="1800225" cy="366713"/>
          </a:xfrm>
          <a:prstGeom prst="rect">
            <a:avLst/>
          </a:prstGeom>
          <a:solidFill>
            <a:schemeClr val="accent1"/>
          </a:solidFill>
          <a:ln w="9525">
            <a:noFill/>
            <a:miter lim="800000"/>
            <a:headEnd/>
            <a:tailEnd/>
          </a:ln>
          <a:effectLst/>
        </p:spPr>
        <p:txBody>
          <a:bodyPr>
            <a:spAutoFit/>
          </a:bodyPr>
          <a:lstStyle/>
          <a:p>
            <a:pPr algn="ctr" fontAlgn="auto">
              <a:spcBef>
                <a:spcPct val="50000"/>
              </a:spcBef>
              <a:spcAft>
                <a:spcPts val="0"/>
              </a:spcAft>
              <a:defRPr/>
            </a:pPr>
            <a:r>
              <a:rPr lang="en-US" b="1">
                <a:effectLst>
                  <a:outerShdw blurRad="38100" dist="38100" dir="2700000" algn="tl">
                    <a:srgbClr val="000000"/>
                  </a:outerShdw>
                </a:effectLst>
                <a:latin typeface="+mn-lt"/>
              </a:rPr>
              <a:t>HALO SIGN</a:t>
            </a:r>
            <a:endParaRPr lang="en-GB" b="1">
              <a:effectLst>
                <a:outerShdw blurRad="38100" dist="38100" dir="2700000" algn="tl">
                  <a:srgbClr val="000000"/>
                </a:outerShdw>
              </a:effectLst>
              <a:latin typeface="+mn-lt"/>
            </a:endParaRPr>
          </a:p>
        </p:txBody>
      </p:sp>
      <p:sp>
        <p:nvSpPr>
          <p:cNvPr id="6" name="TextBox 5"/>
          <p:cNvSpPr txBox="1"/>
          <p:nvPr/>
        </p:nvSpPr>
        <p:spPr>
          <a:xfrm>
            <a:off x="6372200" y="620688"/>
            <a:ext cx="2520280" cy="1938992"/>
          </a:xfrm>
          <a:prstGeom prst="rect">
            <a:avLst/>
          </a:prstGeom>
          <a:noFill/>
        </p:spPr>
        <p:txBody>
          <a:bodyPr wrap="square" rtlCol="0">
            <a:spAutoFit/>
          </a:bodyPr>
          <a:lstStyle/>
          <a:p>
            <a:r>
              <a:rPr lang="el-GR" sz="2400" b="1" dirty="0"/>
              <a:t>Βαριά </a:t>
            </a:r>
            <a:r>
              <a:rPr lang="el-GR" sz="2400" b="1" dirty="0" err="1"/>
              <a:t>ουδετεροπενία</a:t>
            </a:r>
            <a:r>
              <a:rPr lang="el-GR" sz="2400" b="1" dirty="0"/>
              <a:t> &gt;10 ημέρες</a:t>
            </a:r>
          </a:p>
          <a:p>
            <a:r>
              <a:rPr lang="el-GR" sz="2400" b="1" dirty="0" err="1"/>
              <a:t>Ουδετεροπενικός</a:t>
            </a:r>
            <a:r>
              <a:rPr lang="el-GR" sz="2400" b="1" dirty="0"/>
              <a:t> πυρετός 4</a:t>
            </a:r>
            <a:r>
              <a:rPr lang="el-GR" sz="2400" b="1" baseline="30000" dirty="0"/>
              <a:t>ο</a:t>
            </a:r>
            <a:r>
              <a:rPr lang="el-GR" sz="2400" b="1" dirty="0"/>
              <a:t> 24ωρο</a:t>
            </a:r>
            <a:endParaRPr lang="en-US" sz="2400" b="1" dirty="0"/>
          </a:p>
        </p:txBody>
      </p:sp>
      <p:sp>
        <p:nvSpPr>
          <p:cNvPr id="7" name="Text Box 3"/>
          <p:cNvSpPr txBox="1">
            <a:spLocks noChangeArrowheads="1"/>
          </p:cNvSpPr>
          <p:nvPr/>
        </p:nvSpPr>
        <p:spPr bwMode="auto">
          <a:xfrm>
            <a:off x="6012160" y="3140968"/>
            <a:ext cx="3131840" cy="156966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auto">
              <a:spcBef>
                <a:spcPct val="50000"/>
              </a:spcBef>
              <a:spcAft>
                <a:spcPts val="0"/>
              </a:spcAft>
              <a:defRPr/>
            </a:pPr>
            <a:r>
              <a:rPr lang="el-GR" sz="2400" b="1" dirty="0" err="1">
                <a:effectLst>
                  <a:outerShdw blurRad="38100" dist="38100" dir="2700000" algn="tl">
                    <a:srgbClr val="000000"/>
                  </a:outerShdw>
                </a:effectLst>
                <a:latin typeface="Verdana" pitchFamily="34" charset="0"/>
              </a:rPr>
              <a:t>Ουδετεροπενικός</a:t>
            </a:r>
            <a:r>
              <a:rPr lang="el-GR" sz="2400" b="1" dirty="0">
                <a:effectLst>
                  <a:outerShdw blurRad="38100" dist="38100" dir="2700000" algn="tl">
                    <a:srgbClr val="000000"/>
                  </a:outerShdw>
                </a:effectLst>
                <a:latin typeface="Verdana" pitchFamily="34" charset="0"/>
              </a:rPr>
              <a:t> πυρετός : αξία της πρώιμης </a:t>
            </a:r>
            <a:r>
              <a:rPr lang="en-US" sz="2400" b="1" dirty="0">
                <a:effectLst>
                  <a:outerShdw blurRad="38100" dist="38100" dir="2700000" algn="tl">
                    <a:srgbClr val="000000"/>
                  </a:outerShdw>
                </a:effectLst>
                <a:latin typeface="Verdana" pitchFamily="34" charset="0"/>
              </a:rPr>
              <a:t>HRCT</a:t>
            </a:r>
            <a:endParaRPr lang="en-GB" sz="2400" b="1" dirty="0">
              <a:effectLst>
                <a:outerShdw blurRad="38100" dist="38100" dir="2700000" algn="tl">
                  <a:srgbClr val="000000"/>
                </a:outerShdw>
              </a:effectLst>
              <a:latin typeface="Verdana" pitchFamily="34" charset="0"/>
            </a:endParaRPr>
          </a:p>
        </p:txBody>
      </p:sp>
      <p:sp>
        <p:nvSpPr>
          <p:cNvPr id="2" name="TextBox 1">
            <a:extLst>
              <a:ext uri="{FF2B5EF4-FFF2-40B4-BE49-F238E27FC236}">
                <a16:creationId xmlns:a16="http://schemas.microsoft.com/office/drawing/2014/main" id="{9766848C-A144-446F-9CD8-A53D1613FCDD}"/>
              </a:ext>
            </a:extLst>
          </p:cNvPr>
          <p:cNvSpPr txBox="1"/>
          <p:nvPr/>
        </p:nvSpPr>
        <p:spPr>
          <a:xfrm>
            <a:off x="5671394" y="6237288"/>
            <a:ext cx="2160488" cy="366713"/>
          </a:xfrm>
          <a:prstGeom prst="rect">
            <a:avLst/>
          </a:prstGeom>
          <a:noFill/>
        </p:spPr>
        <p:txBody>
          <a:bodyPr wrap="square" rtlCol="0">
            <a:spAutoFit/>
          </a:bodyPr>
          <a:lstStyle/>
          <a:p>
            <a:r>
              <a:rPr lang="el-GR" b="1" dirty="0" err="1">
                <a:solidFill>
                  <a:srgbClr val="FF0000"/>
                </a:solidFill>
              </a:rPr>
              <a:t>ασπεργίλλωση</a:t>
            </a:r>
            <a:endParaRPr lang="el-GR" b="1" dirty="0">
              <a:solidFill>
                <a:srgbClr val="FF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images.radiopaedia.org/images/314475/40ad184b9d0cce1c5512a33a33135c.jpg"/>
          <p:cNvPicPr>
            <a:picLocks noChangeAspect="1" noChangeArrowheads="1"/>
          </p:cNvPicPr>
          <p:nvPr/>
        </p:nvPicPr>
        <p:blipFill>
          <a:blip r:embed="rId2" cstate="print"/>
          <a:srcRect/>
          <a:stretch>
            <a:fillRect/>
          </a:stretch>
        </p:blipFill>
        <p:spPr bwMode="auto">
          <a:xfrm>
            <a:off x="251520" y="1412776"/>
            <a:ext cx="4032448" cy="4032448"/>
          </a:xfrm>
          <a:prstGeom prst="rect">
            <a:avLst/>
          </a:prstGeom>
          <a:noFill/>
        </p:spPr>
      </p:pic>
      <p:sp>
        <p:nvSpPr>
          <p:cNvPr id="97284" name="AutoShape 4" descr="data:image/jpeg;base64,/9j/4AAQSkZJRgABAQAAAQABAAD/2wCEAAkGBxQSEhQUEhQVFhQUFxcXGBgXFBQVGBcXFRUWFxcUFBcYHCggGBwlHBQUITEhJSkrLi4uFx8zODMsNygtLiwBCgoKBQUFDgUFDisZExkrKysrKysrKysrKysrKysrKysrKysrKysrKysrKysrKysrKysrKysrKysrKysrKysrK//AABEIAKkBKgMBIgACEQEDEQH/xAAcAAAABwEBAAAAAAAAAAAAAAAAAQMEBQYHAgj/xABGEAABAwIDBQQFCgQEBQUAAAABAAIDBBEFITEGEkFRYQcTcZEiMlKBsRQjNEJidKGzwdEzcoLhJJKi8BVDc7LxU2Nkk6P/xAAUAQEAAAAAAAAAAAAAAAAAAAAA/8QAFBEBAAAAAAAAAAAAAAAAAAAAAP/aAAwDAQACEQMRAD8AyPaz6dV/eJ/zXKKUrtZ9Oq/vE/5rlFIAjQQQBBBGgJGuiAuUAQRoIBZBKxQud6rSfAEp5Bgs7yA2NxJ0AFyfcEEcgrFjOyc9MId8HflZvOjt6UWdgH+IzUc7CJRqwoI9BOHUjhq13kV1BRvffcaTbogaoWT5+EzDVjl3Fg0x0YUEcQiVko9kJ3/VPldT9F2ZyvzNx4myDPUFqbOyi+sjR7yf0Rv7JeU7fx/ZBloKPdutDquyacfw5Y3dL2+IUJV7A10ZzhJHNvpD8EFVe2y5UpWYBUR+vE8f0lRr2Eai3ig4QRokAugiKCAIkaJAaJBBAESNPMGpWSzRskc5jHGxc1he4ZHRozPuQMkFPz7O3nkiiljAYW7gleI3v3m3G622vQ2I4qAQS21n06r+8T/muUUpXaz6dV/eJ/zXKLQBBBGgAQQSkELnkNaCSeAF0HKd0GHvlcGxtLj0CvOzXZs54ElW4sacwwesfHktHwrDoadobDG1g5gDePi7VBm2Cdl8snpTu7pvLVx9yveD7E0kDbCPvCdS/wDQKd304p4nO0QMYMGp2erBGPddS1KSwWja1nVrQD5rqfuoBvTSMb/M4DyGpSEe0NK82ZNGXct4DyugN1OCSS0EnUkAnzRf8PYRnGw+LQnrZWnMadCnDCOCCvz4BA71oW+4WTinw6ONoayNjQOTR5k8VOwUu8SeAT+CGMa2NuiCrPpQRm1p8Wj9lw2ijH/LZ/lCtz2xn/wmdTRNIu3y0KCFZTAaNA8AuhT3TpzAOKb1VY2IbzyGjmTZABRlcSUhHBVys7S6SEkXLyODba+KbQ9rlI4+kyQeRQWQhEHJDD9sKKpsGyta46B2X4qSmpR4A6HUHwKBm558fHP4qNr8Epp/4sLD1A3T5hS7qM8M0i+L3IM9xnsthfc08hYfZdmPcVnuO7JVNKfnIzu+0Mx5hegHCy4kAI3XAOadQRceRQeZCES2faXs/hnu+D5t/s/VPgeCynGcIkpnlsjSCOYQRqCNEgCCCCAI2OIIINiMwRkQRxBRIIJzZegmmqGyNaXhjw57t4Xzubm5udCoJSmzdM91REWsc4Ne25DSQM9SRootBLbWfTqv7xP+a5RaldrPp1X94n/NcopAYRgI2NvkFc9kdkXTODnCzRqUEXs7stLVOAAsOJtlbxWs7PbLQUYBYN6T2jw8FJUFGyFgYwAAfj4p2GoOSLpaOK+QCEcRJsE/js3JuZ4ngEAp6LMXzdy4DqVUtse0aKlJipSJJRk54za08mc/FQnaPtxuNdSUr83fxpAc/wDptPxWTudcoJPFMemqHl8khJPVMBKdbnzSQQDkE7hW01TARuSOtyJuPDNaDhPalkO9Y2+htce/kslY/L8EuwADM58hw8UHoLD+0ulIAsR019+RVop8fbIA5jWkFeXqQkubu63Hvut82Zw98UDARd5AJ6X4ILScX+w1VDa3tKbSOMYiG/bXlfjZWAxO4i36qhdomyxqB30Y+cYPSA4gcUFZxbtJnlNwSL+yA1VTFNoJ6jJ73EcrlR0mRIIzSLkBPK53ka5IQdtkIPJWrZvbuqpLN39+Lix+Y93JVEowg9B7Pbb01UBn3buR4FWdxBGdnDmF5agmLTdpIPRXTZbb+anIa87zOt0G0vpb+qmcjLcEngO08FUBuuAceF/gpeSLnoeKCGcorH8Fjq4yyQDet6LuI8eimqiLdKQKDz5tHgb6WUscMr5FRC33arAW1cRbb5wD0Tz+yVhlfRuie5jgQQUDVBGggJEukSCW2Zq5GVETWPe0Oe0ODXOaHZ6OAOfFRCnNkq4x1EbQyJ2/IwXfG15bnqwn1TnqOQUIUEttZ9Oq/vE/5r1FgKV2r+nVf3if81yGAYcZpALcUE5sbs2ZnAkZcStbpKdsbQxosAmmDUAgjDRrxUlGg6DUrE0k2CTspKhgt4oFIYbD4qhdo214p2GngPpu9Z3LorFtnjRpoSWA7x4jgP3WDV0rpHlzr3dzQMpJC4knU538UGMvpZFuogEBFKWuL+Y/UIb3PPrxS9QI91pjLt63phwGv2SOCDmP0Wl3E5DpbUrqMcteJKSAJtyCsOxeC/LKlsX1R6Tv5R+6C79lGyYd/iZmg2/htI/1rXWMAsmeHUgjAa0WaLADkLaJ+UBFN6iAOHVOUm19yeiDF+0jYosLqmBvo6yMH1eb29FmZC9TVTAbgi4ORB0IOoKwDb7Zz5HUENPzcl3MHIX9U+CCsbhtfhzXFkZC6jAvnpxQIkZoJWpfvOLgLX4ckig7CMFcWRlA/oMRfC4FjrZ31Wzdnu2bakCGU+n9Unj0WFnQc06oK10T2vYbFpBBQemqxlsjoVF7tiuNito2YhT7r7d60Z9eqWqGbpIQJSNWd9p2AB7PlDB6Tcn2+K0TeTHFIQ+KRpzBa74IPOqJOcQi3JHjkSmyAIIJ7gscTp4xM7djLrOJvYDhe2dr2v04hA92UqY2VEYfCJC6SMNcXyM3DvagMIB1GvJQr9T4qzVBooawva+QMjMb2tjayVpeADIwPMmTd7IEF2R1KrLsyUEvtUP8dV/eJ/zXK89nWFgN7wjT4lUjaYf4+q+8zfmuWrbGstTN8UE+0JZgSLUtG5AvBHnn5KwMpi1hJ1/fgovCI7vBdoMypmsn3suSCsY3Wtb813PfOIzboByueaq1ZhW+L/8ADorcLBxPndX+Kka0lwGZ1JTlBh1ThjGyd3UQGFzvVIGQB0J6KpYpSd09zCLFpt/deksQoY5QO9Y127mN4aeCwTbSdstVJu2sDYW0yQVvdQ3UoAg5mV0HI/BaP2JtvWvzsO6OviMlQaehe4XYwkc7K29nVBUGo7yFhPdkb+YFhysSg9DDdcA5gsBe445aFIMfe+WfUrmmk9Hx1/ZJkgm5PkgcpN7rJHvHcM1y8E8vgg4mbcql9peDd/SOcBd8R3hzt9YK8NHNJy0+8CMrH8QUHlh+RSkEfovNtAp/bLA+4qpWt9XeNul87JPBqaDuntle4PefRAtYD7SCtBchSdbSQtybKXEcAxNO9Y31W3I4uP6BAjoPgiY62dro5JS43P7LlpQdPkvn8MkTVzZdAILNsPjrqWoa4H0XZELcJ5g8B7dHC/mvNsbrEFbvsbMZqJh4gW8kEi4It29wdCCPC67iF8jrwRPagwbbLCpKepe2QZE3aeDhzCgl6Ax7Co6qMxyjL6ruLDzH7LDMZwx9NM+J+rT5jgQgYpxQUbpnhjbAm5JcbNa1ou5zjwAAJTcpWmqHRua+Nxa9puHA2IPMFBJVGzkzYXTjcfExxaXMeHaODd4Di251UOnk+KTPDg+V5DzdwLjZxJuSRoc80zQTe0cZdiFSGglxqpgANSTM6wC2LZ/DnQQNY83eQC4cGm2niqpsxhYdiVdUOF+6qJgy/tmV/pe4K9iyBRoSgNkm1HGLlBIfKO6ic/k0lVDD+0NoeRKLsJ1bmR7uIU9t0DHQSka2A81gUcpBQel8OxOOdodE4OHkR4jglaipbG0ue5rWjMkmwC854fjEkTw5r3XHIkJbFcfnqCO9kc4crm1kG2t2mppQWNma4uBAyLQb5AArIMdwLclcM8jn6Q4qGpcRLCN3TrnbqpyoxZjoSwkb18nC9x/ZBCOw140B8v2Qiw6RxtuEH4nwSlLOd70LuPO5sAuqnE3NNmuJdxPLoEGtbJUzW0BhmfGZLOIaC0vAtkLa3Tjs+rqM97HFeOW93hzs324j9ljOGzFkgk3iC30ib534BTdTjocTJJ67+LQAXdXWQbe7GIIy5peL353ueQ6rNNvtuZT83TuMbHE3I9Yjx4Krw4mxwzcWkHjdSD8Np6m29UsY7+VzvggaYRtpURMcDI4nUEm5UngHaLV9+O8fvscbFrgPwOoTmk7LzIxxhq4ZL2tYOHuPJPNney+aOUPqHMDQRk128T4INRo5e8a1w0cAR707IyQp6YMAaNALBK2QZ5tTgjHVAdI5rWOzPE8tFUIuz+abekiLAwE2JdqG62HBaTtvQ3jEjfqa+Czio2zkpmuigze/LS+6OYQViuwsSMMjL7zS4EWsTY2vbrzVbIVzw+ue5zzIOYJtYqvVFQ0vcHNBFzmgjURThwLvVNxy0PkkLWQFZHdGAjJHAWQBgW6dkY3qI9HH4LC2hbX2O1H+Hc3rf4oLFIyzyOqkJ6cOb1TOQbz3eKkhogr87bEgrOe1agBbFOBnfuz8QtPr2+kVTe0aDeoZPsuY7/VZBjKJdFcoCQRokGzbLkd9iHMVs1/e9ytVNHvEBUnZKb/G4mz/AORI7/8AZ4V9ws+kgczxANyTeJlnBST2XCaR2BtxQNO0t/8AgHWORAuvPB16L0VtVQvmo5GAXyuPdmvPFRFukg6goOA9Kb2SRaUq1zdDf8EBApeKIuNm6+VlzHEHaHzCeTWhG6PXOp5BBzUz7o7tn9Tr6nomUZXLnI3WvkgUaSbAZknzSkjC1267UarqhA7xl8gDcnwR1sofI5w4lBwzRKxyFpuLhIxpxHFfog1vsqeZQX6boseRWkC18gL8+iq3ZTgDoaQOky7w7/W3AK6SQMJyuCgSXLiupGbuqTc5BG7Q7vyacu0Ebr+RWFbJ43DTTb9TF3rSCOBLeRz1Wodp+ONhpjFf05crcd0an4LCZ5LklBYccxiB8skkLC0OOgOoKr9SY3erdp5HTzSF0Tv9lBzYj+yWZKHZPF+RBsR480gEdkHW6OJPkuSBwN/clZbEAjXQ/uEkAg6atY7MWubA4+1l8Vl9HTF7mtaLkkAL0BgeB/JaZrSPSDRcdSNEC0IzCkQU3pIbDqnNkEXX+sVVtuvoNR4N/wC4K013rFU7tEl3aCX7TmNHmgxcrkrtcOQEgggg0vZaW2L17fbkqP8ATM4rRaN9iCsdGI/J8YmkPqiqmDv5XSvafitdhcL2v4foUE+85CyT+S53R0jrtCckgC5QSGEODhun1m+/eB4FYx2xbG/JZRUQj5mW/wDQ7i0/otajJa4Oac0W0MTKuCSJ4ye3Mey7g8e9B5bY0cUQKl8fwWSlldG8WscjwcOBCixGg4DilZHE+kdTr7kIxYggXPI6IPI0togKRunX/ea5RkrglB3dGuWfDiukDmDIi3NSeEU2/MxjRcve1vOwJTB+TgCNAFfOyjBzNVd6R6MIv/UdEG50kYZGxg0a3+yUcLowy+S7aw8igazMJaeYzHG3RZpt9trJSP7mIAOABLiOfJawWWB6rHu2XBMmVAHqncceYObSfxQZXimISTyF8rnOe7iTw4W6KPcnLgM96/6pIREjLO2aBByTJTlsJIvaw5pJzEBF5IAPDRFdDdR2QEumoAJ5hlE6WRrGi5JQab2M7MtfJ8qlFww/NtI1d7R6BalifpO3R7/FQey0fyaBjB61vK+qs2E0u8d45gfiUEd3ZbqDbhkuXlWaoc0NPebtuA/3xVYnyBQRFS/MrO+1mq3YIY+L3l1ujRYHzWhSi+XMrEu0HFxUVbi03jjHds8Gk3d7ySgrLkmV25ylNl5N2oHoscC2TJ8bJBlG5wNngi4LQboIdBKOaSN62RNrgWF9bC2Q8EmgmNqvp1X94n/NctF7Pce7+LuXn52EZfbjGnvCznav6dV/eJ/zXItnsUNNURyj6pF+reI8kHoXDn8PerHg72hx3uIyJ4FU6mnB3XNN2uAc08wcwp6ln3gEFtmpmv1A6OGqg62ldG4XFxz5pFkxGhKfQV9/Rk9Jp8x1QROPbKQ18JY4gP8AqPtp9lywTabZmWilMcrCCNDwI5g8QvSJDqd1xmx2iQ2lwyGth3XtD22yP1mHodQg8tvGabOKtW2GyklK88WZ2PRVJ6Ai5BouiY25XV8sv99UCrCD6Og4Hr1RMbY2RkFziSpfZ/AJqp4ZEwuvyF7IEaCkdK8NaLkr0PsHgIo6drbek70n/wB1HbF7CR0dnyWdKBcnVrOp5lWqOsa6QC9mA3z+seqCRc+wuAehP7JDvXe0VJOAcOhTF9C6+RFkAbMSM2k24j9Qo3HKFtRE6J49Fwt71PQxBosP/Ki8SqA1wLSD7TeB69Cg86bT7MyUkpDm3ZfIkZW5FR1C1gk3pbAWOTc7E8gvRmK4dDUs9MXB4kZjoVl2Pdnbo3mSIbw1yzCCq4NgAlLvSG6Ln0jui37pli2EbpJF/wBPcpeUyQ+gYyOfD8FHYxWEt3c9MskFfngsbDln4pNsR1TuGke4gBrnE6WBV62U7NpJyH1B7qPl9Y+A4IKlgOz8tXII4GFzj5DmSeAW17NbBRUTPSO/La73cAfZarZgOGQUkO7TxiNo1dq53Vzik6qoMhsPV+KBjSU5c4ADUqZqKjux3bMranmUIYxC259cjIchzKjnHmgEj+KjaybJL1k1hZREs975gAZknQAaklBWdvtoPklOQ0/PTAtZ9lujn/oPFYo5ysG3WNirq3uafm2ehH/K3V3vNyq4SgF06w3EZKd/eREB1iLljH5HI5PBCaIIH+I4xLO0NkLN1pLgGxRRi5Frnu2i+XNR6CCCW2r+nVf3if8ANco1hUltZ9Oq/vE/5rlFAoNE2A2tbGBS1DrMv808/UJ+o77J/BahBOWnP45EcwvN7XK8bH7bmECGp3nw/VcM3x+HNvRBt1POCnIcqrh1a2Ru/C9sjDxab+Y4FScFff8AugtmHzNe0xv04JhXU74TcEjrwI6plFUA9FIMxNwbZ264cnIIeulimaWTNGfS4/sqHjvZ1HJd0DgCeF8vcVpj4oJOJjP+ZqaGkDSQ0gjmLhBisvZ3VA2a0nwsfgU8oOyysfq0NHMkD9VsbBbUX96V/wCJhn1fxugpGCdlEEZDqmQvPsMH6laLRYVHAwNgjbGy2dh6R8XcVFS4q46G3gAF3FUOdxuerkDueW/ojTj1Sdgi3HcgiMLrg3GSBxSVZjORy4tVginDm7wOXwVb3eaXhmLWPbfJ1vdzQLV9aXmwJDfj1PRMw0FGD1CSbTjgUHUby05aFPo7akgJmQei53DzQc4hRwy33mtPWw/EKCn2Zpz/AMsKaFPY34rl4A1KCMoMIgjN2taD4FTNPK1uYu49cgkGlvMJenqGMNy3ePAcPegcCGWbN3qj+loSzJGRep6TvaOg8AmE+JOd62nK4A8kzkrOvkgfyyEm5OZTSeoATTvXu9UHxUBj20dNSX76UOf/AOnHZzvA8kHe1GMimp5JyASLNY06Fx581jmObY1dU0skl+bOrWNDQehtqltsdrX1zgLbkTPVYDf3uPEqvNp3HQWHXJAiSuU6+Sc3tB6lNnCxtqgIokEEAQQQQTO1Md62rsRf5RPle3/NdzUW+IjUKQ2t+nVf3if81y4w/wBVAwRtKcVPrlN3IHlBiMkLt6KRzHc2m3mOKvGDdpLhZtXH3n/uR2a/+oHJyztdhBt2H7aUMlt2oMZ5Ssc38QLKxU1WHi8csUg+y9p/VecU6wb+KPFB6NZvjPc8h/dKiof7B8lS9nPVHuVgdqEEhJK86h/kk2sPsu8lzEorEePgUE22F3s/iAugz+UeL2/usqxPQquT8EG/MnLfrM/+xv7pT5S7nH/mb+686SahLx+sEHoQSv5t/wAwXL3k6kf5h+6wuP1l0zig28yD2oxb7bf3XbHki7C1w5tcD8CvPL+KtOwOj0GwCZ/JD5U72VX6X+LH4K0DRAykqn8iPcmri4nQn3FS7UH6IIkQv9n8bJOaYMzkljYOr2qs7XfXWP4n63vQbhWbWUEXr1IeeTAXfAKu4j2qQMyp4HPPOQ7o8hmsmKe4VqgnsX22r6oEbxjYfqsHdi3U6lVl8Y1e+55DPzKf41ooMIHYqGj1G+86pWKinl9VkjvBpTan1b4hbTRfw2eDUGLV1K6JxY9u68agkEjobaFNU6xP+NL/ANR//cU2QEggggCCCJ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7286" name="AutoShape 6" descr="data:image/jpeg;base64,/9j/4AAQSkZJRgABAQAAAQABAAD/2wCEAAkGBxQSEhQUEhQVFhQUFxcXGBgXFBQVGBcXFRUWFxcUFBcYHCggGBwlHBQUITEhJSkrLi4uFx8zODMsNygtLiwBCgoKBQUFDgUFDisZExkrKysrKysrKysrKysrKysrKysrKysrKysrKysrKysrKysrKysrKysrKysrKysrKysrK//AABEIAKkBKgMBIgACEQEDEQH/xAAcAAAABwEBAAAAAAAAAAAAAAAAAQMEBQYHAgj/xABGEAABAwIDBQQFCgQEBQUAAAABAAIDBBEFITEGEkFRYQcTcZEiMlKBsRQjNEJidKGzwdEzcoLhJJKi8BVDc7LxU2Nkk6P/xAAUAQEAAAAAAAAAAAAAAAAAAAAA/8QAFBEBAAAAAAAAAAAAAAAAAAAAAP/aAAwDAQACEQMRAD8AyPaz6dV/eJ/zXKKUrtZ9Oq/vE/5rlFIAjQQQBBBGgJGuiAuUAQRoIBZBKxQud6rSfAEp5Bgs7yA2NxJ0AFyfcEEcgrFjOyc9MId8HflZvOjt6UWdgH+IzUc7CJRqwoI9BOHUjhq13kV1BRvffcaTbogaoWT5+EzDVjl3Fg0x0YUEcQiVko9kJ3/VPldT9F2ZyvzNx4myDPUFqbOyi+sjR7yf0Rv7JeU7fx/ZBloKPdutDquyacfw5Y3dL2+IUJV7A10ZzhJHNvpD8EFVe2y5UpWYBUR+vE8f0lRr2Eai3ig4QRokAugiKCAIkaJAaJBBAESNPMGpWSzRskc5jHGxc1he4ZHRozPuQMkFPz7O3nkiiljAYW7gleI3v3m3G622vQ2I4qAQS21n06r+8T/muUUpXaz6dV/eJ/zXKLQBBBGgAQQSkELnkNaCSeAF0HKd0GHvlcGxtLj0CvOzXZs54ElW4sacwwesfHktHwrDoadobDG1g5gDePi7VBm2Cdl8snpTu7pvLVx9yveD7E0kDbCPvCdS/wDQKd304p4nO0QMYMGp2erBGPddS1KSwWja1nVrQD5rqfuoBvTSMb/M4DyGpSEe0NK82ZNGXct4DyugN1OCSS0EnUkAnzRf8PYRnGw+LQnrZWnMadCnDCOCCvz4BA71oW+4WTinw6ONoayNjQOTR5k8VOwUu8SeAT+CGMa2NuiCrPpQRm1p8Wj9lw2ijH/LZ/lCtz2xn/wmdTRNIu3y0KCFZTAaNA8AuhT3TpzAOKb1VY2IbzyGjmTZABRlcSUhHBVys7S6SEkXLyODba+KbQ9rlI4+kyQeRQWQhEHJDD9sKKpsGyta46B2X4qSmpR4A6HUHwKBm558fHP4qNr8Epp/4sLD1A3T5hS7qM8M0i+L3IM9xnsthfc08hYfZdmPcVnuO7JVNKfnIzu+0Mx5hegHCy4kAI3XAOadQRceRQeZCES2faXs/hnu+D5t/s/VPgeCynGcIkpnlsjSCOYQRqCNEgCCCCAI2OIIINiMwRkQRxBRIIJzZegmmqGyNaXhjw57t4Xzubm5udCoJSmzdM91REWsc4Ne25DSQM9SRootBLbWfTqv7xP+a5RaldrPp1X94n/NcopAYRgI2NvkFc9kdkXTODnCzRqUEXs7stLVOAAsOJtlbxWs7PbLQUYBYN6T2jw8FJUFGyFgYwAAfj4p2GoOSLpaOK+QCEcRJsE/js3JuZ4ngEAp6LMXzdy4DqVUtse0aKlJipSJJRk54za08mc/FQnaPtxuNdSUr83fxpAc/wDptPxWTudcoJPFMemqHl8khJPVMBKdbnzSQQDkE7hW01TARuSOtyJuPDNaDhPalkO9Y2+htce/kslY/L8EuwADM58hw8UHoLD+0ulIAsR019+RVop8fbIA5jWkFeXqQkubu63Hvut82Zw98UDARd5AJ6X4ILScX+w1VDa3tKbSOMYiG/bXlfjZWAxO4i36qhdomyxqB30Y+cYPSA4gcUFZxbtJnlNwSL+yA1VTFNoJ6jJ73EcrlR0mRIIzSLkBPK53ka5IQdtkIPJWrZvbuqpLN39+Lix+Y93JVEowg9B7Pbb01UBn3buR4FWdxBGdnDmF5agmLTdpIPRXTZbb+anIa87zOt0G0vpb+qmcjLcEngO08FUBuuAceF/gpeSLnoeKCGcorH8Fjq4yyQDet6LuI8eimqiLdKQKDz5tHgb6WUscMr5FRC33arAW1cRbb5wD0Tz+yVhlfRuie5jgQQUDVBGggJEukSCW2Zq5GVETWPe0Oe0ODXOaHZ6OAOfFRCnNkq4x1EbQyJ2/IwXfG15bnqwn1TnqOQUIUEttZ9Oq/vE/5r1FgKV2r+nVf3if81yGAYcZpALcUE5sbs2ZnAkZcStbpKdsbQxosAmmDUAgjDRrxUlGg6DUrE0k2CTspKhgt4oFIYbD4qhdo214p2GngPpu9Z3LorFtnjRpoSWA7x4jgP3WDV0rpHlzr3dzQMpJC4knU538UGMvpZFuogEBFKWuL+Y/UIb3PPrxS9QI91pjLt63phwGv2SOCDmP0Wl3E5DpbUrqMcteJKSAJtyCsOxeC/LKlsX1R6Tv5R+6C79lGyYd/iZmg2/htI/1rXWMAsmeHUgjAa0WaLADkLaJ+UBFN6iAOHVOUm19yeiDF+0jYosLqmBvo6yMH1eb29FmZC9TVTAbgi4ORB0IOoKwDb7Zz5HUENPzcl3MHIX9U+CCsbhtfhzXFkZC6jAvnpxQIkZoJWpfvOLgLX4ckig7CMFcWRlA/oMRfC4FjrZ31Wzdnu2bakCGU+n9Unj0WFnQc06oK10T2vYbFpBBQemqxlsjoVF7tiuNito2YhT7r7d60Z9eqWqGbpIQJSNWd9p2AB7PlDB6Tcn2+K0TeTHFIQ+KRpzBa74IPOqJOcQi3JHjkSmyAIIJ7gscTp4xM7djLrOJvYDhe2dr2v04hA92UqY2VEYfCJC6SMNcXyM3DvagMIB1GvJQr9T4qzVBooawva+QMjMb2tjayVpeADIwPMmTd7IEF2R1KrLsyUEvtUP8dV/eJ/zXK89nWFgN7wjT4lUjaYf4+q+8zfmuWrbGstTN8UE+0JZgSLUtG5AvBHnn5KwMpi1hJ1/fgovCI7vBdoMypmsn3suSCsY3Wtb813PfOIzboByueaq1ZhW+L/8ADorcLBxPndX+Kka0lwGZ1JTlBh1ThjGyd3UQGFzvVIGQB0J6KpYpSd09zCLFpt/deksQoY5QO9Y127mN4aeCwTbSdstVJu2sDYW0yQVvdQ3UoAg5mV0HI/BaP2JtvWvzsO6OviMlQaehe4XYwkc7K29nVBUGo7yFhPdkb+YFhysSg9DDdcA5gsBe445aFIMfe+WfUrmmk9Hx1/ZJkgm5PkgcpN7rJHvHcM1y8E8vgg4mbcql9peDd/SOcBd8R3hzt9YK8NHNJy0+8CMrH8QUHlh+RSkEfovNtAp/bLA+4qpWt9XeNul87JPBqaDuntle4PefRAtYD7SCtBchSdbSQtybKXEcAxNO9Y31W3I4uP6BAjoPgiY62dro5JS43P7LlpQdPkvn8MkTVzZdAILNsPjrqWoa4H0XZELcJ5g8B7dHC/mvNsbrEFbvsbMZqJh4gW8kEi4It29wdCCPC67iF8jrwRPagwbbLCpKepe2QZE3aeDhzCgl6Ax7Co6qMxyjL6ruLDzH7LDMZwx9NM+J+rT5jgQgYpxQUbpnhjbAm5JcbNa1ou5zjwAAJTcpWmqHRua+Nxa9puHA2IPMFBJVGzkzYXTjcfExxaXMeHaODd4Di251UOnk+KTPDg+V5DzdwLjZxJuSRoc80zQTe0cZdiFSGglxqpgANSTM6wC2LZ/DnQQNY83eQC4cGm2niqpsxhYdiVdUOF+6qJgy/tmV/pe4K9iyBRoSgNkm1HGLlBIfKO6ic/k0lVDD+0NoeRKLsJ1bmR7uIU9t0DHQSka2A81gUcpBQel8OxOOdodE4OHkR4jglaipbG0ue5rWjMkmwC854fjEkTw5r3XHIkJbFcfnqCO9kc4crm1kG2t2mppQWNma4uBAyLQb5AArIMdwLclcM8jn6Q4qGpcRLCN3TrnbqpyoxZjoSwkb18nC9x/ZBCOw140B8v2Qiw6RxtuEH4nwSlLOd70LuPO5sAuqnE3NNmuJdxPLoEGtbJUzW0BhmfGZLOIaC0vAtkLa3Tjs+rqM97HFeOW93hzs324j9ljOGzFkgk3iC30ib534BTdTjocTJJ67+LQAXdXWQbe7GIIy5peL353ueQ6rNNvtuZT83TuMbHE3I9Yjx4Krw4mxwzcWkHjdSD8Np6m29UsY7+VzvggaYRtpURMcDI4nUEm5UngHaLV9+O8fvscbFrgPwOoTmk7LzIxxhq4ZL2tYOHuPJPNney+aOUPqHMDQRk128T4INRo5e8a1w0cAR707IyQp6YMAaNALBK2QZ5tTgjHVAdI5rWOzPE8tFUIuz+abekiLAwE2JdqG62HBaTtvQ3jEjfqa+Czio2zkpmuigze/LS+6OYQViuwsSMMjL7zS4EWsTY2vbrzVbIVzw+ue5zzIOYJtYqvVFQ0vcHNBFzmgjURThwLvVNxy0PkkLWQFZHdGAjJHAWQBgW6dkY3qI9HH4LC2hbX2O1H+Hc3rf4oLFIyzyOqkJ6cOb1TOQbz3eKkhogr87bEgrOe1agBbFOBnfuz8QtPr2+kVTe0aDeoZPsuY7/VZBjKJdFcoCQRokGzbLkd9iHMVs1/e9ytVNHvEBUnZKb/G4mz/AORI7/8AZ4V9ws+kgczxANyTeJlnBST2XCaR2BtxQNO0t/8AgHWORAuvPB16L0VtVQvmo5GAXyuPdmvPFRFukg6goOA9Kb2SRaUq1zdDf8EBApeKIuNm6+VlzHEHaHzCeTWhG6PXOp5BBzUz7o7tn9Tr6nomUZXLnI3WvkgUaSbAZknzSkjC1267UarqhA7xl8gDcnwR1sofI5w4lBwzRKxyFpuLhIxpxHFfog1vsqeZQX6boseRWkC18gL8+iq3ZTgDoaQOky7w7/W3AK6SQMJyuCgSXLiupGbuqTc5BG7Q7vyacu0Ebr+RWFbJ43DTTb9TF3rSCOBLeRz1Wodp+ONhpjFf05crcd0an4LCZ5LklBYccxiB8skkLC0OOgOoKr9SY3erdp5HTzSF0Tv9lBzYj+yWZKHZPF+RBsR480gEdkHW6OJPkuSBwN/clZbEAjXQ/uEkAg6atY7MWubA4+1l8Vl9HTF7mtaLkkAL0BgeB/JaZrSPSDRcdSNEC0IzCkQU3pIbDqnNkEXX+sVVtuvoNR4N/wC4K013rFU7tEl3aCX7TmNHmgxcrkrtcOQEgggg0vZaW2L17fbkqP8ATM4rRaN9iCsdGI/J8YmkPqiqmDv5XSvafitdhcL2v4foUE+85CyT+S53R0jrtCckgC5QSGEODhun1m+/eB4FYx2xbG/JZRUQj5mW/wDQ7i0/otajJa4Oac0W0MTKuCSJ4ye3Mey7g8e9B5bY0cUQKl8fwWSlldG8WscjwcOBCixGg4DilZHE+kdTr7kIxYggXPI6IPI0togKRunX/ea5RkrglB3dGuWfDiukDmDIi3NSeEU2/MxjRcve1vOwJTB+TgCNAFfOyjBzNVd6R6MIv/UdEG50kYZGxg0a3+yUcLowy+S7aw8igazMJaeYzHG3RZpt9trJSP7mIAOABLiOfJawWWB6rHu2XBMmVAHqncceYObSfxQZXimISTyF8rnOe7iTw4W6KPcnLgM96/6pIREjLO2aBByTJTlsJIvaw5pJzEBF5IAPDRFdDdR2QEumoAJ5hlE6WRrGi5JQab2M7MtfJ8qlFww/NtI1d7R6BalifpO3R7/FQey0fyaBjB61vK+qs2E0u8d45gfiUEd3ZbqDbhkuXlWaoc0NPebtuA/3xVYnyBQRFS/MrO+1mq3YIY+L3l1ujRYHzWhSi+XMrEu0HFxUVbi03jjHds8Gk3d7ySgrLkmV25ylNl5N2oHoscC2TJ8bJBlG5wNngi4LQboIdBKOaSN62RNrgWF9bC2Q8EmgmNqvp1X94n/NctF7Pce7+LuXn52EZfbjGnvCznav6dV/eJ/zXItnsUNNURyj6pF+reI8kHoXDn8PerHg72hx3uIyJ4FU6mnB3XNN2uAc08wcwp6ln3gEFtmpmv1A6OGqg62ldG4XFxz5pFkxGhKfQV9/Rk9Jp8x1QROPbKQ18JY4gP8AqPtp9lywTabZmWilMcrCCNDwI5g8QvSJDqd1xmx2iQ2lwyGth3XtD22yP1mHodQg8tvGabOKtW2GyklK88WZ2PRVJ6Ai5BouiY25XV8sv99UCrCD6Og4Hr1RMbY2RkFziSpfZ/AJqp4ZEwuvyF7IEaCkdK8NaLkr0PsHgIo6drbek70n/wB1HbF7CR0dnyWdKBcnVrOp5lWqOsa6QC9mA3z+seqCRc+wuAehP7JDvXe0VJOAcOhTF9C6+RFkAbMSM2k24j9Qo3HKFtRE6J49Fwt71PQxBosP/Ki8SqA1wLSD7TeB69Cg86bT7MyUkpDm3ZfIkZW5FR1C1gk3pbAWOTc7E8gvRmK4dDUs9MXB4kZjoVl2Pdnbo3mSIbw1yzCCq4NgAlLvSG6Ln0jui37pli2EbpJF/wBPcpeUyQ+gYyOfD8FHYxWEt3c9MskFfngsbDln4pNsR1TuGke4gBrnE6WBV62U7NpJyH1B7qPl9Y+A4IKlgOz8tXII4GFzj5DmSeAW17NbBRUTPSO/La73cAfZarZgOGQUkO7TxiNo1dq53Vzik6qoMhsPV+KBjSU5c4ADUqZqKjux3bMranmUIYxC259cjIchzKjnHmgEj+KjaybJL1k1hZREs975gAZknQAaklBWdvtoPklOQ0/PTAtZ9lujn/oPFYo5ysG3WNirq3uafm2ehH/K3V3vNyq4SgF06w3EZKd/eREB1iLljH5HI5PBCaIIH+I4xLO0NkLN1pLgGxRRi5Frnu2i+XNR6CCCW2r+nVf3if8ANco1hUltZ9Oq/vE/5rlFAoNE2A2tbGBS1DrMv808/UJ+o77J/BahBOWnP45EcwvN7XK8bH7bmECGp3nw/VcM3x+HNvRBt1POCnIcqrh1a2Ru/C9sjDxab+Y4FScFff8AugtmHzNe0xv04JhXU74TcEjrwI6plFUA9FIMxNwbZ264cnIIeulimaWTNGfS4/sqHjvZ1HJd0DgCeF8vcVpj4oJOJjP+ZqaGkDSQ0gjmLhBisvZ3VA2a0nwsfgU8oOyysfq0NHMkD9VsbBbUX96V/wCJhn1fxugpGCdlEEZDqmQvPsMH6laLRYVHAwNgjbGy2dh6R8XcVFS4q46G3gAF3FUOdxuerkDueW/ojTj1Sdgi3HcgiMLrg3GSBxSVZjORy4tVginDm7wOXwVb3eaXhmLWPbfJ1vdzQLV9aXmwJDfj1PRMw0FGD1CSbTjgUHUby05aFPo7akgJmQei53DzQc4hRwy33mtPWw/EKCn2Zpz/AMsKaFPY34rl4A1KCMoMIgjN2taD4FTNPK1uYu49cgkGlvMJenqGMNy3ePAcPegcCGWbN3qj+loSzJGRep6TvaOg8AmE+JOd62nK4A8kzkrOvkgfyyEm5OZTSeoATTvXu9UHxUBj20dNSX76UOf/AOnHZzvA8kHe1GMimp5JyASLNY06Fx581jmObY1dU0skl+bOrWNDQehtqltsdrX1zgLbkTPVYDf3uPEqvNp3HQWHXJAiSuU6+Sc3tB6lNnCxtqgIokEEAQQQQTO1Md62rsRf5RPle3/NdzUW+IjUKQ2t+nVf3if81y4w/wBVAwRtKcVPrlN3IHlBiMkLt6KRzHc2m3mOKvGDdpLhZtXH3n/uR2a/+oHJyztdhBt2H7aUMlt2oMZ5Ssc38QLKxU1WHi8csUg+y9p/VecU6wb+KPFB6NZvjPc8h/dKiof7B8lS9nPVHuVgdqEEhJK86h/kk2sPsu8lzEorEePgUE22F3s/iAugz+UeL2/usqxPQquT8EG/MnLfrM/+xv7pT5S7nH/mb+686SahLx+sEHoQSv5t/wAwXL3k6kf5h+6wuP1l0zig28yD2oxb7bf3XbHki7C1w5tcD8CvPL+KtOwOj0GwCZ/JD5U72VX6X+LH4K0DRAykqn8iPcmri4nQn3FS7UH6IIkQv9n8bJOaYMzkljYOr2qs7XfXWP4n63vQbhWbWUEXr1IeeTAXfAKu4j2qQMyp4HPPOQ7o8hmsmKe4VqgnsX22r6oEbxjYfqsHdi3U6lVl8Y1e+55DPzKf41ooMIHYqGj1G+86pWKinl9VkjvBpTan1b4hbTRfw2eDUGLV1K6JxY9u68agkEjobaFNU6xP+NL/ANR//cU2QEggggCCCJ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7288" name="Picture 8" descr="http://www.aspergillus.org.uk/sites/default/files/pictures/styles/galleryformatter_slide/public/combined_images/halo08.jpg?itok=Dk4VGDM0"/>
          <p:cNvPicPr>
            <a:picLocks noChangeAspect="1" noChangeArrowheads="1"/>
          </p:cNvPicPr>
          <p:nvPr/>
        </p:nvPicPr>
        <p:blipFill>
          <a:blip r:embed="rId3" cstate="print"/>
          <a:srcRect/>
          <a:stretch>
            <a:fillRect/>
          </a:stretch>
        </p:blipFill>
        <p:spPr bwMode="auto">
          <a:xfrm>
            <a:off x="4381500" y="1772816"/>
            <a:ext cx="4762500" cy="2971801"/>
          </a:xfrm>
          <a:prstGeom prst="rect">
            <a:avLst/>
          </a:prstGeom>
          <a:noFill/>
        </p:spPr>
      </p:pic>
      <p:sp>
        <p:nvSpPr>
          <p:cNvPr id="6" name="TextBox 5"/>
          <p:cNvSpPr txBox="1"/>
          <p:nvPr/>
        </p:nvSpPr>
        <p:spPr>
          <a:xfrm>
            <a:off x="3491880" y="4869160"/>
            <a:ext cx="5328592"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b="1" dirty="0"/>
              <a:t>Air-crescent sign</a:t>
            </a:r>
          </a:p>
          <a:p>
            <a:r>
              <a:rPr lang="en-US" sz="2400" b="1" dirty="0"/>
              <a:t>A</a:t>
            </a:r>
            <a:r>
              <a:rPr lang="el-GR" sz="2400" b="1" dirty="0" err="1"/>
              <a:t>ρχόμενη</a:t>
            </a:r>
            <a:r>
              <a:rPr lang="el-GR" sz="2400" b="1" dirty="0"/>
              <a:t> κοιλότητα</a:t>
            </a:r>
          </a:p>
          <a:p>
            <a:r>
              <a:rPr lang="el-GR" sz="2400" b="1" dirty="0"/>
              <a:t>Καθυστερημένη εικόνα (14</a:t>
            </a:r>
            <a:r>
              <a:rPr lang="el-GR" sz="2400" b="1" baseline="30000" dirty="0"/>
              <a:t>η</a:t>
            </a:r>
            <a:r>
              <a:rPr lang="el-GR" sz="2400" b="1" dirty="0"/>
              <a:t> ημέρα)</a:t>
            </a:r>
          </a:p>
          <a:p>
            <a:r>
              <a:rPr lang="el-GR" sz="2400" b="1" dirty="0"/>
              <a:t>στην διηθητική </a:t>
            </a:r>
            <a:r>
              <a:rPr lang="el-GR" sz="2400" b="1" dirty="0" err="1"/>
              <a:t>ασπεργίλλωση</a:t>
            </a:r>
            <a:endParaRPr lang="en-US" sz="2400" b="1" dirty="0"/>
          </a:p>
        </p:txBody>
      </p:sp>
      <p:sp>
        <p:nvSpPr>
          <p:cNvPr id="7" name="Text Box 3"/>
          <p:cNvSpPr txBox="1">
            <a:spLocks noChangeArrowheads="1"/>
          </p:cNvSpPr>
          <p:nvPr/>
        </p:nvSpPr>
        <p:spPr bwMode="auto">
          <a:xfrm>
            <a:off x="2483768" y="332656"/>
            <a:ext cx="6120680" cy="830997"/>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fontAlgn="auto">
              <a:spcBef>
                <a:spcPct val="50000"/>
              </a:spcBef>
              <a:spcAft>
                <a:spcPts val="0"/>
              </a:spcAft>
              <a:defRPr/>
            </a:pPr>
            <a:r>
              <a:rPr lang="el-GR" sz="2400" b="1" dirty="0" err="1">
                <a:effectLst>
                  <a:outerShdw blurRad="38100" dist="38100" dir="2700000" algn="tl">
                    <a:srgbClr val="000000"/>
                  </a:outerShdw>
                </a:effectLst>
                <a:latin typeface="Verdana" pitchFamily="34" charset="0"/>
              </a:rPr>
              <a:t>Ουδετεροπενικός</a:t>
            </a:r>
            <a:r>
              <a:rPr lang="el-GR" sz="2400" b="1" dirty="0">
                <a:effectLst>
                  <a:outerShdw blurRad="38100" dist="38100" dir="2700000" algn="tl">
                    <a:srgbClr val="000000"/>
                  </a:outerShdw>
                </a:effectLst>
                <a:latin typeface="Verdana" pitchFamily="34" charset="0"/>
              </a:rPr>
              <a:t> πυρετός : αξία της πρώιμης </a:t>
            </a:r>
            <a:r>
              <a:rPr lang="en-US" sz="2400" b="1" dirty="0">
                <a:effectLst>
                  <a:outerShdw blurRad="38100" dist="38100" dir="2700000" algn="tl">
                    <a:srgbClr val="000000"/>
                  </a:outerShdw>
                </a:effectLst>
                <a:latin typeface="Verdana" pitchFamily="34" charset="0"/>
              </a:rPr>
              <a:t>HRCT</a:t>
            </a:r>
            <a:endParaRPr lang="en-GB" sz="2400" b="1" dirty="0">
              <a:effectLst>
                <a:outerShdw blurRad="38100" dist="38100" dir="2700000" algn="tl">
                  <a:srgbClr val="000000"/>
                </a:outerShdw>
              </a:effectLst>
              <a:latin typeface="Verdana"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D57E8B54-BD3F-49DA-9C0D-D5C82E6E6863}"/>
              </a:ext>
            </a:extLst>
          </p:cNvPr>
          <p:cNvSpPr>
            <a:spLocks noChangeArrowheads="1"/>
          </p:cNvSpPr>
          <p:nvPr/>
        </p:nvSpPr>
        <p:spPr bwMode="auto">
          <a:xfrm>
            <a:off x="1628775" y="151447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endParaRPr lang="en-US" altLang="en-US" sz="2800">
              <a:solidFill>
                <a:schemeClr val="bg1"/>
              </a:solidFill>
              <a:latin typeface="Arial" panose="020B0604020202020204" pitchFamily="34" charset="0"/>
            </a:endParaRPr>
          </a:p>
        </p:txBody>
      </p:sp>
      <p:pic>
        <p:nvPicPr>
          <p:cNvPr id="65539" name="Picture 3" descr="inters4">
            <a:extLst>
              <a:ext uri="{FF2B5EF4-FFF2-40B4-BE49-F238E27FC236}">
                <a16:creationId xmlns:a16="http://schemas.microsoft.com/office/drawing/2014/main" id="{DE19BE75-988F-4A37-A5D6-AFE062FA56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457200"/>
            <a:ext cx="7112000" cy="56578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5540" name="Text Box 4">
            <a:extLst>
              <a:ext uri="{FF2B5EF4-FFF2-40B4-BE49-F238E27FC236}">
                <a16:creationId xmlns:a16="http://schemas.microsoft.com/office/drawing/2014/main" id="{FFE867B9-8918-4F46-9175-95E8DBB4197A}"/>
              </a:ext>
            </a:extLst>
          </p:cNvPr>
          <p:cNvSpPr txBox="1">
            <a:spLocks noChangeArrowheads="1"/>
          </p:cNvSpPr>
          <p:nvPr/>
        </p:nvSpPr>
        <p:spPr bwMode="auto">
          <a:xfrm>
            <a:off x="1016000" y="4800600"/>
            <a:ext cx="7180263" cy="1328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l-GR" altLang="en-US" sz="1800">
                <a:latin typeface="Arial Narrow" panose="020B0606020202030204" pitchFamily="34" charset="0"/>
              </a:rPr>
              <a:t>Διάμεση πνευμονίτις</a:t>
            </a:r>
            <a:r>
              <a:rPr lang="en-US" altLang="en-US" sz="1800">
                <a:latin typeface="Arial Narrow" panose="020B0606020202030204" pitchFamily="34" charset="0"/>
              </a:rPr>
              <a:t> </a:t>
            </a:r>
            <a:r>
              <a:rPr lang="el-GR" altLang="en-US" sz="1800">
                <a:latin typeface="Arial Narrow" panose="020B0606020202030204" pitchFamily="34" charset="0"/>
              </a:rPr>
              <a:t>: ασθενής με διάμεση πνευμονίτιδα 6 μήνες μετά από μεταμόσχευση μυελού οστών: διάμεσα διάχυτα αμφοτερόπλευρα διηθήματα και σημαντική υποξαιμία: πνευμονία από </a:t>
            </a:r>
            <a:r>
              <a:rPr lang="en-US" altLang="en-US" sz="1800" i="1">
                <a:latin typeface="Arial Narrow" panose="020B0606020202030204" pitchFamily="34" charset="0"/>
              </a:rPr>
              <a:t>P. jiroveci</a:t>
            </a:r>
            <a:endParaRPr lang="el-GR" altLang="en-US" sz="1800" i="1">
              <a:latin typeface="Arial Narrow" panose="020B0606020202030204" pitchFamily="34" charset="0"/>
            </a:endParaRPr>
          </a:p>
          <a:p>
            <a:pPr eaLnBrk="1" hangingPunct="1">
              <a:spcBef>
                <a:spcPct val="50000"/>
              </a:spcBef>
              <a:buFontTx/>
              <a:buNone/>
            </a:pPr>
            <a:endParaRPr lang="en-GB" altLang="en-US" sz="1800" i="1">
              <a:latin typeface="Arial Narrow" panose="020B0606020202030204" pitchFamily="34" charset="0"/>
            </a:endParaRPr>
          </a:p>
        </p:txBody>
      </p:sp>
    </p:spTree>
    <p:extLst>
      <p:ext uri="{BB962C8B-B14F-4D97-AF65-F5344CB8AC3E}">
        <p14:creationId xmlns:p14="http://schemas.microsoft.com/office/powerpoint/2010/main" val="4241251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nvSpPr>
        <p:spPr bwMode="auto">
          <a:xfrm>
            <a:off x="1187450" y="404813"/>
            <a:ext cx="6697663" cy="523220"/>
          </a:xfrm>
          <a:prstGeom prst="rect">
            <a:avLst/>
          </a:prstGeom>
          <a:noFill/>
          <a:ln w="9525">
            <a:noFill/>
            <a:miter lim="800000"/>
            <a:headEnd/>
            <a:tailEnd/>
          </a:ln>
          <a:effectLst/>
        </p:spPr>
        <p:txBody>
          <a:bodyPr>
            <a:spAutoFit/>
          </a:bodyPr>
          <a:lstStyle/>
          <a:p>
            <a:pPr algn="ctr" eaLnBrk="1" hangingPunct="1">
              <a:spcBef>
                <a:spcPct val="50000"/>
              </a:spcBef>
            </a:pPr>
            <a:r>
              <a:rPr lang="el-GR" sz="2800" u="sng" dirty="0">
                <a:latin typeface="Calibri" pitchFamily="34" charset="0"/>
              </a:rPr>
              <a:t>Λοιμώξεις σε έδαφος  </a:t>
            </a:r>
            <a:r>
              <a:rPr lang="el-GR" sz="2800" u="sng" dirty="0" err="1">
                <a:latin typeface="Calibri" pitchFamily="34" charset="0"/>
              </a:rPr>
              <a:t>ανοσοκαταστολής</a:t>
            </a:r>
            <a:endParaRPr lang="en-GB" sz="2800" u="sng" dirty="0">
              <a:latin typeface="Calibri" pitchFamily="34" charset="0"/>
            </a:endParaRPr>
          </a:p>
        </p:txBody>
      </p:sp>
      <p:sp>
        <p:nvSpPr>
          <p:cNvPr id="126979" name="Text Box 3"/>
          <p:cNvSpPr txBox="1">
            <a:spLocks noChangeArrowheads="1"/>
          </p:cNvSpPr>
          <p:nvPr/>
        </p:nvSpPr>
        <p:spPr bwMode="auto">
          <a:xfrm>
            <a:off x="539552" y="1196752"/>
            <a:ext cx="7848600" cy="4524315"/>
          </a:xfrm>
          <a:prstGeom prst="rect">
            <a:avLst/>
          </a:prstGeom>
          <a:noFill/>
          <a:ln w="9525">
            <a:noFill/>
            <a:miter lim="800000"/>
            <a:headEnd/>
            <a:tailEnd/>
          </a:ln>
          <a:effectLst/>
        </p:spPr>
        <p:txBody>
          <a:bodyPr>
            <a:spAutoFit/>
          </a:bodyPr>
          <a:lstStyle/>
          <a:p>
            <a:pPr eaLnBrk="1" hangingPunct="1">
              <a:spcBef>
                <a:spcPct val="50000"/>
              </a:spcBef>
              <a:buClr>
                <a:srgbClr val="FFCC66"/>
              </a:buClr>
              <a:buBlip>
                <a:blip r:embed="rId2"/>
              </a:buBlip>
            </a:pPr>
            <a:r>
              <a:rPr lang="el-GR" sz="2400" b="0" dirty="0">
                <a:latin typeface="Calibri" pitchFamily="34" charset="0"/>
              </a:rPr>
              <a:t>Συχνότερα τα </a:t>
            </a:r>
            <a:r>
              <a:rPr lang="el-GR" sz="2400" b="0" dirty="0" err="1">
                <a:latin typeface="Calibri" pitchFamily="34" charset="0"/>
              </a:rPr>
              <a:t>ιατρογενή</a:t>
            </a:r>
            <a:r>
              <a:rPr lang="el-GR" sz="2400" b="0" dirty="0">
                <a:latin typeface="Calibri" pitchFamily="34" charset="0"/>
              </a:rPr>
              <a:t> σύνδρομα </a:t>
            </a:r>
            <a:r>
              <a:rPr lang="el-GR" sz="2400" b="0" dirty="0" err="1">
                <a:latin typeface="Calibri" pitchFamily="34" charset="0"/>
              </a:rPr>
              <a:t>ανοσοκαταστολής</a:t>
            </a:r>
            <a:endParaRPr lang="el-GR" sz="2400" b="0" dirty="0">
              <a:latin typeface="Calibri" pitchFamily="34" charset="0"/>
            </a:endParaRPr>
          </a:p>
          <a:p>
            <a:pPr eaLnBrk="1" hangingPunct="1">
              <a:spcBef>
                <a:spcPct val="50000"/>
              </a:spcBef>
              <a:buClr>
                <a:srgbClr val="FFCC66"/>
              </a:buClr>
              <a:buBlip>
                <a:blip r:embed="rId2"/>
              </a:buBlip>
            </a:pPr>
            <a:r>
              <a:rPr lang="el-GR" sz="2400" b="0" dirty="0">
                <a:latin typeface="Calibri" pitchFamily="34" charset="0"/>
              </a:rPr>
              <a:t>Λοιμώξεις και αναμενόμενα παθογόνα αναλόγως ανοσολογικού μηχανισμού που πάσχει</a:t>
            </a:r>
          </a:p>
          <a:p>
            <a:pPr eaLnBrk="1" hangingPunct="1">
              <a:spcBef>
                <a:spcPct val="50000"/>
              </a:spcBef>
              <a:buClr>
                <a:srgbClr val="FFCC66"/>
              </a:buClr>
              <a:buBlip>
                <a:blip r:embed="rId2"/>
              </a:buBlip>
            </a:pPr>
            <a:r>
              <a:rPr lang="el-GR" sz="2400" dirty="0">
                <a:latin typeface="Calibri" pitchFamily="34" charset="0"/>
              </a:rPr>
              <a:t> Λοιμώξεις από ευκαιριακά παθογόνα ή από συνήθη παθογόνα με τροποποιημένη εικόνα και κλινική πορεία</a:t>
            </a:r>
          </a:p>
          <a:p>
            <a:pPr eaLnBrk="1" hangingPunct="1">
              <a:spcBef>
                <a:spcPct val="50000"/>
              </a:spcBef>
              <a:buClr>
                <a:srgbClr val="FFCC66"/>
              </a:buClr>
              <a:buBlip>
                <a:blip r:embed="rId2"/>
              </a:buBlip>
            </a:pPr>
            <a:r>
              <a:rPr lang="el-GR" sz="2400" b="0" dirty="0">
                <a:latin typeface="Calibri" pitchFamily="34" charset="0"/>
              </a:rPr>
              <a:t>Ενίοτε οι λοιμώξεις είναι χαρακτηριστικές για συγκεκριμένα υποκείμενα νοσήματα</a:t>
            </a:r>
          </a:p>
          <a:p>
            <a:pPr eaLnBrk="1" hangingPunct="1">
              <a:spcBef>
                <a:spcPct val="50000"/>
              </a:spcBef>
              <a:buClr>
                <a:srgbClr val="FFCC66"/>
              </a:buClr>
              <a:buBlip>
                <a:blip r:embed="rId2"/>
              </a:buBlip>
            </a:pPr>
            <a:r>
              <a:rPr lang="el-GR" sz="2400" b="0" dirty="0">
                <a:latin typeface="Calibri" pitchFamily="34" charset="0"/>
              </a:rPr>
              <a:t>Τα συγγενή σύνδρομα </a:t>
            </a:r>
            <a:r>
              <a:rPr lang="el-GR" sz="2400" b="0" dirty="0" err="1">
                <a:latin typeface="Calibri" pitchFamily="34" charset="0"/>
              </a:rPr>
              <a:t>ανοσοκαταστολής</a:t>
            </a:r>
            <a:r>
              <a:rPr lang="el-GR" sz="2400" b="0" dirty="0">
                <a:latin typeface="Calibri" pitchFamily="34" charset="0"/>
              </a:rPr>
              <a:t> είναι σπάνια και ενίοτε με στοιχεία από την κλινική εξέταση λόγω συνοδών ανωμαλιών. Μέχρι και 2/3 διαγιγνώσκονται στην ενήλικο ζωή</a:t>
            </a:r>
            <a:endParaRPr lang="en-GB" sz="2400" b="0" dirty="0">
              <a:latin typeface="Calibri"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Text Box 2"/>
          <p:cNvSpPr txBox="1">
            <a:spLocks noChangeArrowheads="1"/>
          </p:cNvSpPr>
          <p:nvPr/>
        </p:nvSpPr>
        <p:spPr bwMode="auto">
          <a:xfrm>
            <a:off x="521550" y="466035"/>
            <a:ext cx="7884876" cy="770275"/>
          </a:xfrm>
          <a:prstGeom prst="rect">
            <a:avLst/>
          </a:prstGeom>
          <a:noFill/>
          <a:ln w="9525">
            <a:noFill/>
            <a:miter lim="800000"/>
            <a:headEnd/>
            <a:tailEnd/>
          </a:ln>
          <a:effectLst/>
        </p:spPr>
        <p:txBody>
          <a:bodyPr wrap="square">
            <a:spAutoFit/>
          </a:bodyPr>
          <a:lstStyle/>
          <a:p>
            <a:pPr algn="ctr">
              <a:lnSpc>
                <a:spcPct val="110000"/>
              </a:lnSpc>
              <a:spcBef>
                <a:spcPct val="50000"/>
              </a:spcBef>
              <a:defRPr/>
            </a:pPr>
            <a:r>
              <a:rPr lang="el-GR" sz="2100" b="1" dirty="0">
                <a:solidFill>
                  <a:schemeClr val="folHlink"/>
                </a:solidFill>
                <a:effectLst>
                  <a:outerShdw blurRad="38100" dist="38100" dir="2700000" algn="tl">
                    <a:srgbClr val="000000"/>
                  </a:outerShdw>
                </a:effectLst>
                <a:latin typeface="Verdana" pitchFamily="34" charset="0"/>
              </a:rPr>
              <a:t>Λοίμωξη (Πνευμονία) από </a:t>
            </a:r>
            <a:r>
              <a:rPr lang="en-US" sz="2100" b="1" dirty="0">
                <a:solidFill>
                  <a:schemeClr val="folHlink"/>
                </a:solidFill>
                <a:effectLst>
                  <a:outerShdw blurRad="38100" dist="38100" dir="2700000" algn="tl">
                    <a:srgbClr val="000000"/>
                  </a:outerShdw>
                </a:effectLst>
                <a:latin typeface="Verdana" pitchFamily="34" charset="0"/>
              </a:rPr>
              <a:t>Pneumocystis </a:t>
            </a:r>
            <a:r>
              <a:rPr lang="en-US" sz="2100" b="1" dirty="0" err="1">
                <a:solidFill>
                  <a:schemeClr val="folHlink"/>
                </a:solidFill>
                <a:effectLst>
                  <a:outerShdw blurRad="38100" dist="38100" dir="2700000" algn="tl">
                    <a:srgbClr val="000000"/>
                  </a:outerShdw>
                </a:effectLst>
                <a:latin typeface="Verdana" pitchFamily="34" charset="0"/>
              </a:rPr>
              <a:t>jirovecii</a:t>
            </a:r>
            <a:r>
              <a:rPr lang="en-US" sz="2100" b="1" dirty="0">
                <a:solidFill>
                  <a:schemeClr val="folHlink"/>
                </a:solidFill>
                <a:effectLst>
                  <a:outerShdw blurRad="38100" dist="38100" dir="2700000" algn="tl">
                    <a:srgbClr val="000000"/>
                  </a:outerShdw>
                </a:effectLst>
                <a:latin typeface="Verdana" pitchFamily="34" charset="0"/>
              </a:rPr>
              <a:t> (PJP)</a:t>
            </a:r>
            <a:r>
              <a:rPr lang="el-GR" sz="2100" b="1" dirty="0">
                <a:solidFill>
                  <a:schemeClr val="folHlink"/>
                </a:solidFill>
                <a:effectLst>
                  <a:outerShdw blurRad="38100" dist="38100" dir="2700000" algn="tl">
                    <a:srgbClr val="000000"/>
                  </a:outerShdw>
                </a:effectLst>
                <a:latin typeface="Verdana" pitchFamily="34" charset="0"/>
              </a:rPr>
              <a:t> σε </a:t>
            </a:r>
            <a:r>
              <a:rPr lang="en-US" sz="2100" b="1" dirty="0">
                <a:solidFill>
                  <a:schemeClr val="folHlink"/>
                </a:solidFill>
                <a:effectLst>
                  <a:outerShdw blurRad="38100" dist="38100" dir="2700000" algn="tl">
                    <a:srgbClr val="000000"/>
                  </a:outerShdw>
                </a:effectLst>
                <a:latin typeface="Verdana" pitchFamily="34" charset="0"/>
              </a:rPr>
              <a:t>non-HIV</a:t>
            </a:r>
            <a:r>
              <a:rPr lang="el-GR" sz="2100" b="1" dirty="0">
                <a:solidFill>
                  <a:schemeClr val="folHlink"/>
                </a:solidFill>
                <a:effectLst>
                  <a:outerShdw blurRad="38100" dist="38100" dir="2700000" algn="tl">
                    <a:srgbClr val="000000"/>
                  </a:outerShdw>
                </a:effectLst>
                <a:latin typeface="Verdana" pitchFamily="34" charset="0"/>
              </a:rPr>
              <a:t>= ΜΥΚΗΤΙΑΣΗ</a:t>
            </a:r>
            <a:endParaRPr lang="en-GB" sz="2100" b="1" dirty="0">
              <a:solidFill>
                <a:schemeClr val="folHlink"/>
              </a:solidFill>
              <a:effectLst>
                <a:outerShdw blurRad="38100" dist="38100" dir="2700000" algn="tl">
                  <a:srgbClr val="000000"/>
                </a:outerShdw>
              </a:effectLst>
              <a:latin typeface="Verdana" pitchFamily="34" charset="0"/>
            </a:endParaRPr>
          </a:p>
        </p:txBody>
      </p:sp>
      <p:pic>
        <p:nvPicPr>
          <p:cNvPr id="4" name="Picture 2" descr="http://img.medscape.com/pi/emed/ckb/emergency_medicine/756148-806825-807846-1693623.jpg"/>
          <p:cNvPicPr>
            <a:picLocks noChangeAspect="1" noChangeArrowheads="1"/>
          </p:cNvPicPr>
          <p:nvPr/>
        </p:nvPicPr>
        <p:blipFill>
          <a:blip r:embed="rId2" cstate="print"/>
          <a:srcRect/>
          <a:stretch>
            <a:fillRect/>
          </a:stretch>
        </p:blipFill>
        <p:spPr bwMode="auto">
          <a:xfrm>
            <a:off x="107504" y="1835823"/>
            <a:ext cx="3581588" cy="3186354"/>
          </a:xfrm>
          <a:prstGeom prst="rect">
            <a:avLst/>
          </a:prstGeom>
          <a:noFill/>
        </p:spPr>
      </p:pic>
      <p:sp>
        <p:nvSpPr>
          <p:cNvPr id="2" name="TextBox 1">
            <a:extLst>
              <a:ext uri="{FF2B5EF4-FFF2-40B4-BE49-F238E27FC236}">
                <a16:creationId xmlns:a16="http://schemas.microsoft.com/office/drawing/2014/main" id="{13105AEF-88B8-46EF-9DB7-60867909B74E}"/>
              </a:ext>
            </a:extLst>
          </p:cNvPr>
          <p:cNvSpPr txBox="1"/>
          <p:nvPr/>
        </p:nvSpPr>
        <p:spPr>
          <a:xfrm>
            <a:off x="3815916" y="1228905"/>
            <a:ext cx="5220580" cy="1631216"/>
          </a:xfrm>
          <a:prstGeom prst="rect">
            <a:avLst/>
          </a:prstGeom>
          <a:noFill/>
        </p:spPr>
        <p:txBody>
          <a:bodyPr wrap="square" rtlCol="0">
            <a:spAutoFit/>
          </a:bodyPr>
          <a:lstStyle/>
          <a:p>
            <a:r>
              <a:rPr lang="en-US" sz="2000" b="1" dirty="0"/>
              <a:t>A</a:t>
            </a:r>
            <a:r>
              <a:rPr lang="el-GR" sz="2000" b="1" dirty="0"/>
              <a:t>σθενείς σε κίνδυνο: </a:t>
            </a:r>
            <a:r>
              <a:rPr lang="el-GR" sz="2000" dirty="0"/>
              <a:t>ΟΛΛ, λεμφουπερπλαστικά σύνδρομα, ΧΛΛ, Π.Μ., μεταμοσχευμένοι, λήψη κορτικοειδών (≥20</a:t>
            </a:r>
            <a:r>
              <a:rPr lang="en-US" sz="2000" dirty="0"/>
              <a:t>mg/d </a:t>
            </a:r>
            <a:r>
              <a:rPr lang="el-GR" sz="2000" dirty="0"/>
              <a:t>για ≥1 μήνα), φάρμακα (κυκλοφωσφαμίδη, ανάλογα πουρινών, </a:t>
            </a:r>
            <a:r>
              <a:rPr lang="en-US" sz="2000" dirty="0"/>
              <a:t>rituximab)</a:t>
            </a:r>
          </a:p>
        </p:txBody>
      </p:sp>
      <p:sp>
        <p:nvSpPr>
          <p:cNvPr id="6" name="TextBox 5">
            <a:extLst>
              <a:ext uri="{FF2B5EF4-FFF2-40B4-BE49-F238E27FC236}">
                <a16:creationId xmlns:a16="http://schemas.microsoft.com/office/drawing/2014/main" id="{1A188E28-A2A7-46DA-A780-ADDC461603EB}"/>
              </a:ext>
            </a:extLst>
          </p:cNvPr>
          <p:cNvSpPr txBox="1"/>
          <p:nvPr/>
        </p:nvSpPr>
        <p:spPr>
          <a:xfrm>
            <a:off x="4734018" y="3167897"/>
            <a:ext cx="2700300" cy="193899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b="1" dirty="0"/>
              <a:t>O</a:t>
            </a:r>
            <a:r>
              <a:rPr lang="el-GR" sz="2000" b="1" dirty="0"/>
              <a:t>ξεία έναρξη και πορεία</a:t>
            </a:r>
          </a:p>
          <a:p>
            <a:pPr marL="214313" indent="-214313">
              <a:buFont typeface="Arial" panose="020B0604020202020204" pitchFamily="34" charset="0"/>
              <a:buChar char="•"/>
            </a:pPr>
            <a:r>
              <a:rPr lang="el-GR" sz="2000" dirty="0"/>
              <a:t>Πυρετός (86%)</a:t>
            </a:r>
          </a:p>
          <a:p>
            <a:pPr marL="214313" indent="-214313">
              <a:buFont typeface="Arial" panose="020B0604020202020204" pitchFamily="34" charset="0"/>
              <a:buChar char="•"/>
            </a:pPr>
            <a:r>
              <a:rPr lang="el-GR" sz="2000" dirty="0"/>
              <a:t>Δύσπνοια (78%)</a:t>
            </a:r>
          </a:p>
          <a:p>
            <a:pPr marL="214313" indent="-214313">
              <a:buFont typeface="Arial" panose="020B0604020202020204" pitchFamily="34" charset="0"/>
              <a:buChar char="•"/>
            </a:pPr>
            <a:r>
              <a:rPr lang="el-GR" sz="2000" dirty="0"/>
              <a:t>Μη παραγωγικός βήχας(70%)</a:t>
            </a:r>
            <a:endParaRPr lang="en-US" sz="2000" dirty="0"/>
          </a:p>
        </p:txBody>
      </p:sp>
      <p:sp>
        <p:nvSpPr>
          <p:cNvPr id="7" name="TextBox 6">
            <a:extLst>
              <a:ext uri="{FF2B5EF4-FFF2-40B4-BE49-F238E27FC236}">
                <a16:creationId xmlns:a16="http://schemas.microsoft.com/office/drawing/2014/main" id="{F07D55B0-D05B-4F22-BF97-F9CC1382DD88}"/>
              </a:ext>
            </a:extLst>
          </p:cNvPr>
          <p:cNvSpPr txBox="1"/>
          <p:nvPr/>
        </p:nvSpPr>
        <p:spPr>
          <a:xfrm>
            <a:off x="2915816" y="5235414"/>
            <a:ext cx="6336704" cy="1323439"/>
          </a:xfrm>
          <a:prstGeom prst="rect">
            <a:avLst/>
          </a:prstGeom>
          <a:noFill/>
        </p:spPr>
        <p:txBody>
          <a:bodyPr wrap="square" rtlCol="0">
            <a:spAutoFit/>
          </a:bodyPr>
          <a:lstStyle/>
          <a:p>
            <a:endParaRPr lang="en-US" sz="2000" dirty="0"/>
          </a:p>
          <a:p>
            <a:pPr marL="214313" indent="-214313">
              <a:buFont typeface="Arial" panose="020B0604020202020204" pitchFamily="34" charset="0"/>
              <a:buChar char="•"/>
            </a:pPr>
            <a:r>
              <a:rPr lang="el-GR" sz="2000" dirty="0"/>
              <a:t>20% θνητότητα (30-70% στον αιματολογικό ασθενή)</a:t>
            </a:r>
          </a:p>
          <a:p>
            <a:pPr marL="214313" indent="-214313">
              <a:buFont typeface="Arial" panose="020B0604020202020204" pitchFamily="34" charset="0"/>
              <a:buChar char="•"/>
            </a:pPr>
            <a:r>
              <a:rPr lang="el-GR" sz="2000" dirty="0"/>
              <a:t>28-71% και άλλα παθογόνα</a:t>
            </a:r>
          </a:p>
          <a:p>
            <a:pPr marL="214313" indent="-214313">
              <a:buFont typeface="Arial" panose="020B0604020202020204" pitchFamily="34" charset="0"/>
              <a:buChar char="•"/>
            </a:pPr>
            <a:r>
              <a:rPr lang="el-GR" sz="2000" dirty="0"/>
              <a:t>Σε άλλογενή μεταμόσχευση 50% με </a:t>
            </a:r>
            <a:r>
              <a:rPr lang="en-US" sz="2000" dirty="0"/>
              <a:t>CMV</a:t>
            </a:r>
          </a:p>
        </p:txBody>
      </p:sp>
      <p:sp>
        <p:nvSpPr>
          <p:cNvPr id="3" name="TextBox 2">
            <a:extLst>
              <a:ext uri="{FF2B5EF4-FFF2-40B4-BE49-F238E27FC236}">
                <a16:creationId xmlns:a16="http://schemas.microsoft.com/office/drawing/2014/main" id="{682ED789-48D4-4A49-8807-731AA1F8A893}"/>
              </a:ext>
            </a:extLst>
          </p:cNvPr>
          <p:cNvSpPr txBox="1"/>
          <p:nvPr/>
        </p:nvSpPr>
        <p:spPr>
          <a:xfrm>
            <a:off x="413538" y="5319211"/>
            <a:ext cx="3402378" cy="507831"/>
          </a:xfrm>
          <a:prstGeom prst="rect">
            <a:avLst/>
          </a:prstGeom>
          <a:noFill/>
        </p:spPr>
        <p:txBody>
          <a:bodyPr wrap="square" rtlCol="0">
            <a:spAutoFit/>
          </a:bodyPr>
          <a:lstStyle/>
          <a:p>
            <a:r>
              <a:rPr lang="en-US" sz="1350" i="1" dirty="0" err="1"/>
              <a:t>Marschmeyer</a:t>
            </a:r>
            <a:r>
              <a:rPr lang="en-US" sz="1350" i="1" dirty="0"/>
              <a:t> et al, JAC 2016</a:t>
            </a:r>
          </a:p>
          <a:p>
            <a:r>
              <a:rPr lang="en-US" sz="1350" i="1" dirty="0" err="1"/>
              <a:t>Cordonnier</a:t>
            </a:r>
            <a:r>
              <a:rPr lang="en-US" sz="1350" i="1" dirty="0"/>
              <a:t> et al, JAC 2016</a:t>
            </a:r>
          </a:p>
        </p:txBody>
      </p:sp>
    </p:spTree>
    <p:extLst>
      <p:ext uri="{BB962C8B-B14F-4D97-AF65-F5344CB8AC3E}">
        <p14:creationId xmlns:p14="http://schemas.microsoft.com/office/powerpoint/2010/main" val="85772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EAC7E5-839B-4A5E-9929-BD7CA1A28FFF}"/>
              </a:ext>
            </a:extLst>
          </p:cNvPr>
          <p:cNvPicPr>
            <a:picLocks noChangeAspect="1"/>
          </p:cNvPicPr>
          <p:nvPr/>
        </p:nvPicPr>
        <p:blipFill>
          <a:blip r:embed="rId2"/>
          <a:stretch>
            <a:fillRect/>
          </a:stretch>
        </p:blipFill>
        <p:spPr>
          <a:xfrm>
            <a:off x="83326" y="1484784"/>
            <a:ext cx="9060674" cy="4536504"/>
          </a:xfrm>
          <a:prstGeom prst="rect">
            <a:avLst/>
          </a:prstGeom>
          <a:ln>
            <a:noFill/>
          </a:ln>
          <a:effectLst>
            <a:outerShdw blurRad="292100" dist="139700" dir="2700000" algn="tl" rotWithShape="0">
              <a:srgbClr val="333333">
                <a:alpha val="65000"/>
              </a:srgbClr>
            </a:outerShdw>
          </a:effectLst>
        </p:spPr>
      </p:pic>
      <p:sp>
        <p:nvSpPr>
          <p:cNvPr id="3" name="Text Box 2">
            <a:extLst>
              <a:ext uri="{FF2B5EF4-FFF2-40B4-BE49-F238E27FC236}">
                <a16:creationId xmlns:a16="http://schemas.microsoft.com/office/drawing/2014/main" id="{BC22C545-C10A-4A7D-8624-86DA10749DE2}"/>
              </a:ext>
            </a:extLst>
          </p:cNvPr>
          <p:cNvSpPr txBox="1">
            <a:spLocks noChangeArrowheads="1"/>
          </p:cNvSpPr>
          <p:nvPr/>
        </p:nvSpPr>
        <p:spPr bwMode="auto">
          <a:xfrm>
            <a:off x="524889" y="476672"/>
            <a:ext cx="4482498" cy="414794"/>
          </a:xfrm>
          <a:prstGeom prst="rect">
            <a:avLst/>
          </a:prstGeom>
          <a:noFill/>
          <a:ln w="9525">
            <a:noFill/>
            <a:miter lim="800000"/>
            <a:headEnd/>
            <a:tailEnd/>
          </a:ln>
          <a:effectLst/>
        </p:spPr>
        <p:txBody>
          <a:bodyPr wrap="square">
            <a:spAutoFit/>
          </a:bodyPr>
          <a:lstStyle/>
          <a:p>
            <a:pPr algn="ctr">
              <a:lnSpc>
                <a:spcPct val="110000"/>
              </a:lnSpc>
              <a:spcBef>
                <a:spcPct val="50000"/>
              </a:spcBef>
              <a:defRPr/>
            </a:pPr>
            <a:r>
              <a:rPr lang="en-US" sz="2100" b="1" dirty="0">
                <a:solidFill>
                  <a:schemeClr val="folHlink"/>
                </a:solidFill>
                <a:effectLst>
                  <a:outerShdw blurRad="38100" dist="38100" dir="2700000" algn="tl">
                    <a:srgbClr val="000000"/>
                  </a:outerShdw>
                </a:effectLst>
                <a:latin typeface="Verdana" pitchFamily="34" charset="0"/>
              </a:rPr>
              <a:t>PJP</a:t>
            </a:r>
            <a:r>
              <a:rPr lang="el-GR" sz="2100" b="1" dirty="0">
                <a:solidFill>
                  <a:schemeClr val="folHlink"/>
                </a:solidFill>
                <a:effectLst>
                  <a:outerShdw blurRad="38100" dist="38100" dir="2700000" algn="tl">
                    <a:srgbClr val="000000"/>
                  </a:outerShdw>
                </a:effectLst>
                <a:latin typeface="Verdana" pitchFamily="34" charset="0"/>
              </a:rPr>
              <a:t> σε </a:t>
            </a:r>
            <a:r>
              <a:rPr lang="en-US" sz="2100" b="1" dirty="0">
                <a:solidFill>
                  <a:schemeClr val="folHlink"/>
                </a:solidFill>
                <a:effectLst>
                  <a:outerShdw blurRad="38100" dist="38100" dir="2700000" algn="tl">
                    <a:srgbClr val="000000"/>
                  </a:outerShdw>
                </a:effectLst>
                <a:latin typeface="Verdana" pitchFamily="34" charset="0"/>
              </a:rPr>
              <a:t>non-HIV</a:t>
            </a:r>
            <a:r>
              <a:rPr lang="el-GR" sz="2100" b="1" dirty="0">
                <a:solidFill>
                  <a:schemeClr val="folHlink"/>
                </a:solidFill>
                <a:effectLst>
                  <a:outerShdw blurRad="38100" dist="38100" dir="2700000" algn="tl">
                    <a:srgbClr val="000000"/>
                  </a:outerShdw>
                </a:effectLst>
                <a:latin typeface="Verdana" pitchFamily="34" charset="0"/>
              </a:rPr>
              <a:t>: Διαφορές</a:t>
            </a:r>
            <a:endParaRPr lang="en-GB" sz="2100" b="1" dirty="0">
              <a:solidFill>
                <a:schemeClr val="folHlink"/>
              </a:solidFill>
              <a:effectLst>
                <a:outerShdw blurRad="38100" dist="38100" dir="2700000" algn="tl">
                  <a:srgbClr val="000000"/>
                </a:outerShdw>
              </a:effectLst>
              <a:latin typeface="Verdana" pitchFamily="34" charset="0"/>
            </a:endParaRPr>
          </a:p>
        </p:txBody>
      </p:sp>
      <p:sp>
        <p:nvSpPr>
          <p:cNvPr id="2" name="TextBox 1">
            <a:extLst>
              <a:ext uri="{FF2B5EF4-FFF2-40B4-BE49-F238E27FC236}">
                <a16:creationId xmlns:a16="http://schemas.microsoft.com/office/drawing/2014/main" id="{CB81FC71-781E-46EA-BC2C-471E3024E7DE}"/>
              </a:ext>
            </a:extLst>
          </p:cNvPr>
          <p:cNvSpPr txBox="1"/>
          <p:nvPr/>
        </p:nvSpPr>
        <p:spPr>
          <a:xfrm>
            <a:off x="5007387" y="6231287"/>
            <a:ext cx="3348372" cy="300082"/>
          </a:xfrm>
          <a:prstGeom prst="rect">
            <a:avLst/>
          </a:prstGeom>
          <a:noFill/>
        </p:spPr>
        <p:txBody>
          <a:bodyPr wrap="square" rtlCol="0">
            <a:spAutoFit/>
          </a:bodyPr>
          <a:lstStyle/>
          <a:p>
            <a:r>
              <a:rPr lang="en-US" sz="1350" i="1" dirty="0" err="1"/>
              <a:t>Cordonnier</a:t>
            </a:r>
            <a:r>
              <a:rPr lang="en-US" sz="1350" i="1" dirty="0"/>
              <a:t> et al, JAC 2016</a:t>
            </a:r>
          </a:p>
        </p:txBody>
      </p:sp>
    </p:spTree>
    <p:extLst>
      <p:ext uri="{BB962C8B-B14F-4D97-AF65-F5344CB8AC3E}">
        <p14:creationId xmlns:p14="http://schemas.microsoft.com/office/powerpoint/2010/main" val="32428713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E0E8F-6259-44B8-94C0-F9FCDE06C81E}"/>
              </a:ext>
            </a:extLst>
          </p:cNvPr>
          <p:cNvPicPr>
            <a:picLocks noChangeAspect="1"/>
          </p:cNvPicPr>
          <p:nvPr/>
        </p:nvPicPr>
        <p:blipFill>
          <a:blip r:embed="rId2"/>
          <a:stretch>
            <a:fillRect/>
          </a:stretch>
        </p:blipFill>
        <p:spPr>
          <a:xfrm>
            <a:off x="288427" y="572560"/>
            <a:ext cx="8532045" cy="5520735"/>
          </a:xfrm>
          <a:prstGeom prst="rect">
            <a:avLst/>
          </a:prstGeom>
        </p:spPr>
      </p:pic>
      <p:sp>
        <p:nvSpPr>
          <p:cNvPr id="3" name="TextBox 2">
            <a:extLst>
              <a:ext uri="{FF2B5EF4-FFF2-40B4-BE49-F238E27FC236}">
                <a16:creationId xmlns:a16="http://schemas.microsoft.com/office/drawing/2014/main" id="{629C5DB1-54E1-43F7-98BE-6C8C40E553E0}"/>
              </a:ext>
            </a:extLst>
          </p:cNvPr>
          <p:cNvSpPr txBox="1"/>
          <p:nvPr/>
        </p:nvSpPr>
        <p:spPr>
          <a:xfrm>
            <a:off x="395536" y="649384"/>
            <a:ext cx="764381" cy="3000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350" dirty="0"/>
              <a:t>RA</a:t>
            </a:r>
          </a:p>
        </p:txBody>
      </p:sp>
      <p:sp>
        <p:nvSpPr>
          <p:cNvPr id="4" name="TextBox 3">
            <a:extLst>
              <a:ext uri="{FF2B5EF4-FFF2-40B4-BE49-F238E27FC236}">
                <a16:creationId xmlns:a16="http://schemas.microsoft.com/office/drawing/2014/main" id="{E1F15A92-E466-4A0C-8A11-DC542420873C}"/>
              </a:ext>
            </a:extLst>
          </p:cNvPr>
          <p:cNvSpPr txBox="1"/>
          <p:nvPr/>
        </p:nvSpPr>
        <p:spPr>
          <a:xfrm>
            <a:off x="4605453" y="649384"/>
            <a:ext cx="571500" cy="3000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350" dirty="0"/>
              <a:t>HIV</a:t>
            </a:r>
          </a:p>
        </p:txBody>
      </p:sp>
      <p:sp>
        <p:nvSpPr>
          <p:cNvPr id="5" name="TextBox 4">
            <a:extLst>
              <a:ext uri="{FF2B5EF4-FFF2-40B4-BE49-F238E27FC236}">
                <a16:creationId xmlns:a16="http://schemas.microsoft.com/office/drawing/2014/main" id="{53508471-8451-418F-A071-3589A3F6DED6}"/>
              </a:ext>
            </a:extLst>
          </p:cNvPr>
          <p:cNvSpPr txBox="1"/>
          <p:nvPr/>
        </p:nvSpPr>
        <p:spPr>
          <a:xfrm>
            <a:off x="288427" y="3128918"/>
            <a:ext cx="1193006" cy="30008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350" dirty="0"/>
              <a:t>LYMPHOMA</a:t>
            </a:r>
          </a:p>
        </p:txBody>
      </p:sp>
      <p:sp>
        <p:nvSpPr>
          <p:cNvPr id="6" name="TextBox 5">
            <a:extLst>
              <a:ext uri="{FF2B5EF4-FFF2-40B4-BE49-F238E27FC236}">
                <a16:creationId xmlns:a16="http://schemas.microsoft.com/office/drawing/2014/main" id="{1905D2C4-8451-453C-9E63-6E498F625231}"/>
              </a:ext>
            </a:extLst>
          </p:cNvPr>
          <p:cNvSpPr txBox="1"/>
          <p:nvPr/>
        </p:nvSpPr>
        <p:spPr>
          <a:xfrm>
            <a:off x="4554449" y="3175084"/>
            <a:ext cx="1895066" cy="5078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350" dirty="0"/>
              <a:t>CA ON HIGH DOSE STEROIDS</a:t>
            </a:r>
          </a:p>
        </p:txBody>
      </p:sp>
    </p:spTree>
    <p:extLst>
      <p:ext uri="{BB962C8B-B14F-4D97-AF65-F5344CB8AC3E}">
        <p14:creationId xmlns:p14="http://schemas.microsoft.com/office/powerpoint/2010/main" val="8414192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268017" y="982267"/>
            <a:ext cx="6607969" cy="4893469"/>
          </a:xfrm>
          <a:prstGeom prst="rect">
            <a:avLst/>
          </a:prstGeom>
          <a:noFill/>
          <a:ln w="9525">
            <a:noFill/>
            <a:miter lim="800000"/>
            <a:headEnd/>
            <a:tailEnd/>
          </a:ln>
        </p:spPr>
      </p:pic>
    </p:spTree>
    <p:extLst>
      <p:ext uri="{BB962C8B-B14F-4D97-AF65-F5344CB8AC3E}">
        <p14:creationId xmlns:p14="http://schemas.microsoft.com/office/powerpoint/2010/main" val="26889987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6" name="Object 2">
            <a:extLst>
              <a:ext uri="{FF2B5EF4-FFF2-40B4-BE49-F238E27FC236}">
                <a16:creationId xmlns:a16="http://schemas.microsoft.com/office/drawing/2014/main" id="{6E6B875C-B981-4990-B032-1E4EBF235B79}"/>
              </a:ext>
            </a:extLst>
          </p:cNvPr>
          <p:cNvGraphicFramePr>
            <a:graphicFrameLocks noChangeAspect="1"/>
          </p:cNvGraphicFramePr>
          <p:nvPr/>
        </p:nvGraphicFramePr>
        <p:xfrm>
          <a:off x="2032000" y="228600"/>
          <a:ext cx="4198938" cy="5638800"/>
        </p:xfrm>
        <a:graphic>
          <a:graphicData uri="http://schemas.openxmlformats.org/presentationml/2006/ole">
            <mc:AlternateContent xmlns:mc="http://schemas.openxmlformats.org/markup-compatibility/2006">
              <mc:Choice xmlns:v="urn:schemas-microsoft-com:vml" Requires="v">
                <p:oleObj spid="_x0000_s6152" name="Photo Editor Photo" r:id="rId3" imgW="3315163" imgH="4277322" progId="MSPhotoEd.3">
                  <p:embed/>
                </p:oleObj>
              </mc:Choice>
              <mc:Fallback>
                <p:oleObj name="Photo Editor Photo" r:id="rId3" imgW="3315163" imgH="4277322" progId="MSPhotoEd.3">
                  <p:embed/>
                  <p:pic>
                    <p:nvPicPr>
                      <p:cNvPr id="67586" name="Object 2">
                        <a:extLst>
                          <a:ext uri="{FF2B5EF4-FFF2-40B4-BE49-F238E27FC236}">
                            <a16:creationId xmlns:a16="http://schemas.microsoft.com/office/drawing/2014/main" id="{6E6B875C-B981-4990-B032-1E4EBF235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228600"/>
                        <a:ext cx="4198938" cy="56388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587" name="Text Box 3">
            <a:extLst>
              <a:ext uri="{FF2B5EF4-FFF2-40B4-BE49-F238E27FC236}">
                <a16:creationId xmlns:a16="http://schemas.microsoft.com/office/drawing/2014/main" id="{8BAC9F14-DAC4-40BE-8483-D70E9083A904}"/>
              </a:ext>
            </a:extLst>
          </p:cNvPr>
          <p:cNvSpPr txBox="1">
            <a:spLocks noChangeArrowheads="1"/>
          </p:cNvSpPr>
          <p:nvPr/>
        </p:nvSpPr>
        <p:spPr bwMode="auto">
          <a:xfrm>
            <a:off x="1963738" y="4495800"/>
            <a:ext cx="4606925" cy="1474788"/>
          </a:xfrm>
          <a:prstGeom prst="rect">
            <a:avLst/>
          </a:prstGeom>
          <a:solidFill>
            <a:schemeClr val="bg1"/>
          </a:solidFill>
          <a:ln w="9525">
            <a:solidFill>
              <a:srgbClr val="CC33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1" hangingPunct="1">
              <a:spcBef>
                <a:spcPct val="50000"/>
              </a:spcBef>
              <a:buFontTx/>
              <a:buNone/>
            </a:pPr>
            <a:r>
              <a:rPr lang="el-GR" altLang="en-US" sz="1800">
                <a:latin typeface="Arial Narrow" panose="020B0606020202030204" pitchFamily="34" charset="0"/>
              </a:rPr>
              <a:t>Διάμεση πνευμονίτις. Αξονική τομογραφία σε ασθενή 3 μήνες μετά από μεταμόσχευση</a:t>
            </a:r>
            <a:r>
              <a:rPr lang="en-US" altLang="en-US" sz="1800">
                <a:latin typeface="Arial Narrow" panose="020B0606020202030204" pitchFamily="34" charset="0"/>
              </a:rPr>
              <a:t> </a:t>
            </a:r>
            <a:r>
              <a:rPr lang="el-GR" altLang="en-US" sz="1800">
                <a:latin typeface="Arial Narrow" panose="020B0606020202030204" pitchFamily="34" charset="0"/>
              </a:rPr>
              <a:t>μυελού οστών. Παρατηρούνται διάμεσα και πυκνωτικά διηθήματα. Η</a:t>
            </a:r>
            <a:r>
              <a:rPr lang="en-US" altLang="en-US" sz="1800">
                <a:latin typeface="Arial Narrow" panose="020B0606020202030204" pitchFamily="34" charset="0"/>
              </a:rPr>
              <a:t> </a:t>
            </a:r>
            <a:r>
              <a:rPr lang="el-GR" altLang="en-US" sz="1800">
                <a:latin typeface="Arial Narrow" panose="020B0606020202030204" pitchFamily="34" charset="0"/>
              </a:rPr>
              <a:t>διαβρογχική βιοψία πνεύμονος έδειξε μεικτή λοίμωξη από </a:t>
            </a:r>
            <a:r>
              <a:rPr lang="en-US" altLang="en-US" sz="1800">
                <a:latin typeface="Arial Narrow" panose="020B0606020202030204" pitchFamily="34" charset="0"/>
              </a:rPr>
              <a:t>CMV</a:t>
            </a:r>
            <a:r>
              <a:rPr lang="el-GR" altLang="en-US" sz="1800">
                <a:latin typeface="Arial Narrow" panose="020B0606020202030204" pitchFamily="34" charset="0"/>
              </a:rPr>
              <a:t> και </a:t>
            </a:r>
            <a:r>
              <a:rPr lang="en-US" altLang="en-US" sz="1800" i="1">
                <a:latin typeface="Arial Narrow" panose="020B0606020202030204" pitchFamily="34" charset="0"/>
              </a:rPr>
              <a:t>P. jiroveci</a:t>
            </a:r>
            <a:endParaRPr lang="en-GB" altLang="en-US" sz="1800" i="1">
              <a:latin typeface="Arial Narrow" panose="020B0606020202030204" pitchFamily="34" charset="0"/>
            </a:endParaRPr>
          </a:p>
        </p:txBody>
      </p:sp>
    </p:spTree>
    <p:extLst>
      <p:ext uri="{BB962C8B-B14F-4D97-AF65-F5344CB8AC3E}">
        <p14:creationId xmlns:p14="http://schemas.microsoft.com/office/powerpoint/2010/main" val="1032384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9" name="Text Box 5"/>
          <p:cNvSpPr txBox="1">
            <a:spLocks noChangeArrowheads="1"/>
          </p:cNvSpPr>
          <p:nvPr/>
        </p:nvSpPr>
        <p:spPr bwMode="auto">
          <a:xfrm>
            <a:off x="3203848" y="404664"/>
            <a:ext cx="4429125" cy="523220"/>
          </a:xfrm>
          <a:prstGeom prst="rect">
            <a:avLst/>
          </a:prstGeom>
          <a:noFill/>
          <a:ln w="9525">
            <a:noFill/>
            <a:miter lim="800000"/>
            <a:headEnd/>
            <a:tailEnd/>
          </a:ln>
          <a:effectLst/>
        </p:spPr>
        <p:txBody>
          <a:bodyPr>
            <a:spAutoFit/>
          </a:bodyPr>
          <a:lstStyle/>
          <a:p>
            <a:pPr>
              <a:spcBef>
                <a:spcPct val="50000"/>
              </a:spcBef>
              <a:defRPr/>
            </a:pPr>
            <a:r>
              <a:rPr lang="el-GR" sz="2800" b="1" dirty="0">
                <a:solidFill>
                  <a:schemeClr val="accent6">
                    <a:lumMod val="75000"/>
                  </a:schemeClr>
                </a:solidFill>
                <a:effectLst>
                  <a:outerShdw blurRad="38100" dist="38100" dir="2700000" algn="tl">
                    <a:srgbClr val="000000"/>
                  </a:outerShdw>
                </a:effectLst>
              </a:rPr>
              <a:t>ΠΝΕΥΜΟΝΙΤΙΣ ΑΠΟ </a:t>
            </a:r>
            <a:r>
              <a:rPr lang="en-US" sz="2800" b="1" dirty="0">
                <a:solidFill>
                  <a:schemeClr val="accent6">
                    <a:lumMod val="75000"/>
                  </a:schemeClr>
                </a:solidFill>
                <a:effectLst>
                  <a:outerShdw blurRad="38100" dist="38100" dir="2700000" algn="tl">
                    <a:srgbClr val="000000"/>
                  </a:outerShdw>
                </a:effectLst>
              </a:rPr>
              <a:t>CMV</a:t>
            </a:r>
            <a:endParaRPr lang="en-GB" sz="2800" b="1" dirty="0">
              <a:solidFill>
                <a:schemeClr val="accent6">
                  <a:lumMod val="75000"/>
                </a:schemeClr>
              </a:solidFill>
              <a:effectLst>
                <a:outerShdw blurRad="38100" dist="38100" dir="2700000" algn="tl">
                  <a:srgbClr val="000000"/>
                </a:outerShdw>
              </a:effectLst>
            </a:endParaRPr>
          </a:p>
        </p:txBody>
      </p:sp>
      <p:sp>
        <p:nvSpPr>
          <p:cNvPr id="431110" name="Text Box 6"/>
          <p:cNvSpPr txBox="1">
            <a:spLocks noChangeArrowheads="1"/>
          </p:cNvSpPr>
          <p:nvPr/>
        </p:nvSpPr>
        <p:spPr bwMode="auto">
          <a:xfrm>
            <a:off x="4409982" y="2132856"/>
            <a:ext cx="4338482" cy="2123658"/>
          </a:xfrm>
          <a:prstGeom prst="rect">
            <a:avLst/>
          </a:prstGeom>
          <a:noFill/>
          <a:ln w="9525">
            <a:noFill/>
            <a:miter lim="800000"/>
            <a:headEnd/>
            <a:tailEnd/>
          </a:ln>
          <a:effectLst/>
        </p:spPr>
        <p:txBody>
          <a:bodyPr wrap="square">
            <a:spAutoFit/>
          </a:bodyPr>
          <a:lstStyle/>
          <a:p>
            <a:pPr>
              <a:spcBef>
                <a:spcPct val="50000"/>
              </a:spcBef>
              <a:defRPr/>
            </a:pPr>
            <a:r>
              <a:rPr lang="el-GR" sz="2400" dirty="0"/>
              <a:t>Διάμεση εικόνα και υποξαιμία. </a:t>
            </a:r>
          </a:p>
          <a:p>
            <a:pPr>
              <a:spcBef>
                <a:spcPct val="50000"/>
              </a:spcBef>
              <a:defRPr/>
            </a:pPr>
            <a:r>
              <a:rPr lang="el-GR" sz="2400" dirty="0"/>
              <a:t>Όπως και άλλες ιογενείς λοιμώξεις και η </a:t>
            </a:r>
            <a:r>
              <a:rPr lang="en-US" sz="2400" dirty="0"/>
              <a:t>PCP </a:t>
            </a:r>
            <a:r>
              <a:rPr lang="el-GR" sz="2400" dirty="0"/>
              <a:t>(αλλά και το οίδημα ή η κυψελιδική αιμορραγία)</a:t>
            </a:r>
            <a:endParaRPr lang="en-GB" sz="2400" dirty="0"/>
          </a:p>
        </p:txBody>
      </p:sp>
      <p:pic>
        <p:nvPicPr>
          <p:cNvPr id="38914" name="Picture 2"/>
          <p:cNvPicPr>
            <a:picLocks noChangeAspect="1" noChangeArrowheads="1"/>
          </p:cNvPicPr>
          <p:nvPr/>
        </p:nvPicPr>
        <p:blipFill>
          <a:blip r:embed="rId2" cstate="print"/>
          <a:srcRect/>
          <a:stretch>
            <a:fillRect/>
          </a:stretch>
        </p:blipFill>
        <p:spPr bwMode="auto">
          <a:xfrm>
            <a:off x="634540" y="1196752"/>
            <a:ext cx="3090833" cy="4046761"/>
          </a:xfrm>
          <a:prstGeom prst="rect">
            <a:avLst/>
          </a:prstGeom>
          <a:noFill/>
          <a:ln w="9525">
            <a:noFill/>
            <a:miter lim="800000"/>
            <a:headEnd/>
            <a:tailEnd/>
          </a:ln>
        </p:spPr>
      </p:pic>
    </p:spTree>
    <p:extLst>
      <p:ext uri="{BB962C8B-B14F-4D97-AF65-F5344CB8AC3E}">
        <p14:creationId xmlns:p14="http://schemas.microsoft.com/office/powerpoint/2010/main" val="5972931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2081213" y="1813322"/>
            <a:ext cx="6858000" cy="300082"/>
          </a:xfrm>
          <a:prstGeom prst="rect">
            <a:avLst/>
          </a:prstGeom>
          <a:noFill/>
          <a:ln w="9525">
            <a:noFill/>
            <a:miter lim="800000"/>
            <a:headEnd/>
            <a:tailEnd/>
          </a:ln>
        </p:spPr>
        <p:txBody>
          <a:bodyPr>
            <a:spAutoFit/>
          </a:bodyPr>
          <a:lstStyle/>
          <a:p>
            <a:endParaRPr lang="en-US" sz="1350"/>
          </a:p>
        </p:txBody>
      </p:sp>
      <p:pic>
        <p:nvPicPr>
          <p:cNvPr id="151555" name="Picture 3" descr="nocard3"/>
          <p:cNvPicPr>
            <a:picLocks noChangeAspect="1" noChangeArrowheads="1"/>
          </p:cNvPicPr>
          <p:nvPr/>
        </p:nvPicPr>
        <p:blipFill>
          <a:blip r:embed="rId2" cstate="print"/>
          <a:srcRect/>
          <a:stretch>
            <a:fillRect/>
          </a:stretch>
        </p:blipFill>
        <p:spPr bwMode="auto">
          <a:xfrm>
            <a:off x="3059832" y="857250"/>
            <a:ext cx="5644754" cy="4477941"/>
          </a:xfrm>
          <a:prstGeom prst="rect">
            <a:avLst/>
          </a:prstGeom>
          <a:noFill/>
          <a:ln w="9525">
            <a:solidFill>
              <a:srgbClr val="FFFF00"/>
            </a:solidFill>
            <a:miter lim="800000"/>
            <a:headEnd/>
            <a:tailEnd/>
          </a:ln>
        </p:spPr>
      </p:pic>
      <p:sp>
        <p:nvSpPr>
          <p:cNvPr id="151556" name="Text Box 4"/>
          <p:cNvSpPr txBox="1">
            <a:spLocks noChangeArrowheads="1"/>
          </p:cNvSpPr>
          <p:nvPr/>
        </p:nvSpPr>
        <p:spPr bwMode="auto">
          <a:xfrm>
            <a:off x="496970" y="1187570"/>
            <a:ext cx="2588084" cy="369332"/>
          </a:xfrm>
          <a:prstGeom prst="rect">
            <a:avLst/>
          </a:prstGeom>
          <a:solidFill>
            <a:schemeClr val="bg1"/>
          </a:solidFill>
          <a:ln w="9525">
            <a:noFill/>
            <a:miter lim="800000"/>
            <a:headEnd/>
            <a:tailEnd/>
          </a:ln>
        </p:spPr>
        <p:txBody>
          <a:bodyPr wrap="square">
            <a:spAutoFit/>
          </a:bodyPr>
          <a:lstStyle/>
          <a:p>
            <a:pPr algn="just">
              <a:spcBef>
                <a:spcPct val="50000"/>
              </a:spcBef>
            </a:pPr>
            <a:r>
              <a:rPr lang="el-GR" b="1" dirty="0">
                <a:latin typeface="Arial Narrow" pitchFamily="34" charset="0"/>
              </a:rPr>
              <a:t>Πνευμονία από </a:t>
            </a:r>
            <a:r>
              <a:rPr lang="en-US" b="1" dirty="0">
                <a:latin typeface="Arial Narrow" pitchFamily="34" charset="0"/>
              </a:rPr>
              <a:t>Nocardia</a:t>
            </a:r>
            <a:endParaRPr lang="en-GB" sz="1350" b="1" i="1" dirty="0">
              <a:latin typeface="Arial Narrow" pitchFamily="34" charset="0"/>
            </a:endParaRPr>
          </a:p>
        </p:txBody>
      </p:sp>
      <p:pic>
        <p:nvPicPr>
          <p:cNvPr id="151557" name="Picture 5" descr="b17">
            <a:hlinkClick r:id="rId3"/>
          </p:cNvPr>
          <p:cNvPicPr>
            <a:picLocks noChangeAspect="1" noChangeArrowheads="1"/>
          </p:cNvPicPr>
          <p:nvPr/>
        </p:nvPicPr>
        <p:blipFill>
          <a:blip r:embed="rId4" cstate="print"/>
          <a:srcRect/>
          <a:stretch>
            <a:fillRect/>
          </a:stretch>
        </p:blipFill>
        <p:spPr bwMode="auto">
          <a:xfrm>
            <a:off x="5211962" y="4026694"/>
            <a:ext cx="3651647" cy="1796653"/>
          </a:xfrm>
          <a:prstGeom prst="rect">
            <a:avLst/>
          </a:prstGeom>
          <a:noFill/>
          <a:ln w="9525">
            <a:solidFill>
              <a:srgbClr val="FF0000"/>
            </a:solidFill>
            <a:miter lim="800000"/>
            <a:headEnd/>
            <a:tailEnd/>
          </a:ln>
        </p:spPr>
      </p:pic>
      <p:pic>
        <p:nvPicPr>
          <p:cNvPr id="151558" name="Picture 6" descr="nocadia"/>
          <p:cNvPicPr>
            <a:picLocks noChangeAspect="1" noChangeArrowheads="1"/>
          </p:cNvPicPr>
          <p:nvPr/>
        </p:nvPicPr>
        <p:blipFill>
          <a:blip r:embed="rId5" cstate="print"/>
          <a:srcRect/>
          <a:stretch>
            <a:fillRect/>
          </a:stretch>
        </p:blipFill>
        <p:spPr bwMode="auto">
          <a:xfrm>
            <a:off x="2825206" y="4118080"/>
            <a:ext cx="2386757" cy="1590749"/>
          </a:xfrm>
          <a:prstGeom prst="rect">
            <a:avLst/>
          </a:prstGeom>
          <a:noFill/>
          <a:ln w="9525">
            <a:noFill/>
            <a:miter lim="800000"/>
            <a:headEnd/>
            <a:tailEnd/>
          </a:ln>
        </p:spPr>
      </p:pic>
      <p:sp>
        <p:nvSpPr>
          <p:cNvPr id="2" name="Rectangle 1">
            <a:extLst>
              <a:ext uri="{FF2B5EF4-FFF2-40B4-BE49-F238E27FC236}">
                <a16:creationId xmlns:a16="http://schemas.microsoft.com/office/drawing/2014/main" id="{C639F53D-CFAB-4B56-96B1-68D6B709C06A}"/>
              </a:ext>
            </a:extLst>
          </p:cNvPr>
          <p:cNvSpPr/>
          <p:nvPr/>
        </p:nvSpPr>
        <p:spPr>
          <a:xfrm>
            <a:off x="378360" y="2076897"/>
            <a:ext cx="2588084" cy="263149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500" i="1" dirty="0">
                <a:solidFill>
                  <a:srgbClr val="2A2A2A"/>
                </a:solidFill>
                <a:latin typeface="proxima_nova_rgregular"/>
              </a:rPr>
              <a:t>N </a:t>
            </a:r>
            <a:r>
              <a:rPr lang="en-US" sz="1500" i="1" dirty="0" err="1">
                <a:solidFill>
                  <a:srgbClr val="2A2A2A"/>
                </a:solidFill>
                <a:latin typeface="proxima_nova_rgregular"/>
              </a:rPr>
              <a:t>asteroides</a:t>
            </a:r>
            <a:r>
              <a:rPr lang="en-US" sz="1500" dirty="0">
                <a:solidFill>
                  <a:srgbClr val="2A2A2A"/>
                </a:solidFill>
                <a:latin typeface="proxima_nova_rgregular"/>
              </a:rPr>
              <a:t> complex</a:t>
            </a:r>
            <a:r>
              <a:rPr lang="el-GR" sz="1500" dirty="0">
                <a:solidFill>
                  <a:srgbClr val="2A2A2A"/>
                </a:solidFill>
                <a:latin typeface="proxima_nova_rgregular"/>
              </a:rPr>
              <a:t>:</a:t>
            </a:r>
            <a:r>
              <a:rPr lang="en-US" sz="1500" dirty="0">
                <a:solidFill>
                  <a:srgbClr val="2A2A2A"/>
                </a:solidFill>
                <a:latin typeface="proxima_nova_rgregular"/>
              </a:rPr>
              <a:t>  </a:t>
            </a:r>
            <a:endParaRPr lang="el-GR" sz="1500" i="1" dirty="0">
              <a:solidFill>
                <a:srgbClr val="2A2A2A"/>
              </a:solidFill>
              <a:latin typeface="proxima_nova_rgregular"/>
            </a:endParaRPr>
          </a:p>
          <a:p>
            <a:r>
              <a:rPr lang="el-GR" sz="1500" i="1" dirty="0">
                <a:solidFill>
                  <a:srgbClr val="2A2A2A"/>
                </a:solidFill>
                <a:latin typeface="proxima_nova_rgregular"/>
              </a:rPr>
              <a:t>Ν</a:t>
            </a:r>
            <a:r>
              <a:rPr lang="en-US" sz="1500" i="1" dirty="0" err="1">
                <a:solidFill>
                  <a:srgbClr val="2A2A2A"/>
                </a:solidFill>
                <a:latin typeface="proxima_nova_rgregular"/>
              </a:rPr>
              <a:t>ocardia</a:t>
            </a:r>
            <a:r>
              <a:rPr lang="en-US" sz="1500" i="1" dirty="0">
                <a:solidFill>
                  <a:srgbClr val="2A2A2A"/>
                </a:solidFill>
                <a:latin typeface="proxima_nova_rgregular"/>
              </a:rPr>
              <a:t> </a:t>
            </a:r>
            <a:r>
              <a:rPr lang="en-US" sz="1500" i="1" dirty="0" err="1">
                <a:solidFill>
                  <a:srgbClr val="2A2A2A"/>
                </a:solidFill>
                <a:latin typeface="proxima_nova_rgregular"/>
              </a:rPr>
              <a:t>abscessus</a:t>
            </a:r>
            <a:r>
              <a:rPr lang="en-US" sz="1500" dirty="0">
                <a:solidFill>
                  <a:srgbClr val="2A2A2A"/>
                </a:solidFill>
                <a:latin typeface="proxima_nova_rgregular"/>
              </a:rPr>
              <a:t>, </a:t>
            </a:r>
            <a:endParaRPr lang="el-GR" sz="1500" dirty="0">
              <a:solidFill>
                <a:srgbClr val="2A2A2A"/>
              </a:solidFill>
              <a:latin typeface="proxima_nova_rgregular"/>
            </a:endParaRPr>
          </a:p>
          <a:p>
            <a:r>
              <a:rPr lang="en-US" sz="1500" i="1" dirty="0">
                <a:solidFill>
                  <a:srgbClr val="2A2A2A"/>
                </a:solidFill>
                <a:latin typeface="proxima_nova_rgregular"/>
              </a:rPr>
              <a:t>Nocardia </a:t>
            </a:r>
            <a:r>
              <a:rPr lang="en-US" sz="1500" i="1" dirty="0" err="1">
                <a:solidFill>
                  <a:srgbClr val="2A2A2A"/>
                </a:solidFill>
                <a:latin typeface="proxima_nova_rgregular"/>
              </a:rPr>
              <a:t>brevicatena-paucivorans</a:t>
            </a:r>
            <a:r>
              <a:rPr lang="en-US" sz="1500" dirty="0">
                <a:solidFill>
                  <a:srgbClr val="2A2A2A"/>
                </a:solidFill>
                <a:latin typeface="proxima_nova_rgregular"/>
              </a:rPr>
              <a:t> complex </a:t>
            </a:r>
            <a:r>
              <a:rPr lang="en-US" sz="1500" i="1" dirty="0">
                <a:solidFill>
                  <a:srgbClr val="2A2A2A"/>
                </a:solidFill>
                <a:latin typeface="proxima_nova_rgregular"/>
              </a:rPr>
              <a:t>, </a:t>
            </a:r>
            <a:endParaRPr lang="el-GR" sz="1500" i="1" dirty="0">
              <a:solidFill>
                <a:srgbClr val="2A2A2A"/>
              </a:solidFill>
              <a:latin typeface="proxima_nova_rgregular"/>
            </a:endParaRPr>
          </a:p>
          <a:p>
            <a:r>
              <a:rPr lang="en-US" sz="1500" i="1" dirty="0">
                <a:solidFill>
                  <a:srgbClr val="2A2A2A"/>
                </a:solidFill>
                <a:latin typeface="proxima_nova_rgregular"/>
              </a:rPr>
              <a:t>Nocardia nova</a:t>
            </a:r>
            <a:r>
              <a:rPr lang="en-US" sz="1500" dirty="0">
                <a:solidFill>
                  <a:srgbClr val="2A2A2A"/>
                </a:solidFill>
                <a:latin typeface="proxima_nova_rgregular"/>
              </a:rPr>
              <a:t> complex, </a:t>
            </a:r>
            <a:endParaRPr lang="el-GR" sz="1500" dirty="0">
              <a:solidFill>
                <a:srgbClr val="2A2A2A"/>
              </a:solidFill>
              <a:latin typeface="proxima_nova_rgregular"/>
            </a:endParaRPr>
          </a:p>
          <a:p>
            <a:r>
              <a:rPr lang="en-US" sz="1500" i="1" dirty="0">
                <a:solidFill>
                  <a:srgbClr val="2A2A2A"/>
                </a:solidFill>
                <a:latin typeface="proxima_nova_rgregular"/>
              </a:rPr>
              <a:t>Nocardia </a:t>
            </a:r>
            <a:r>
              <a:rPr lang="en-US" sz="1500" i="1" dirty="0" err="1">
                <a:solidFill>
                  <a:srgbClr val="2A2A2A"/>
                </a:solidFill>
                <a:latin typeface="proxima_nova_rgregular"/>
              </a:rPr>
              <a:t>transvalensis</a:t>
            </a:r>
            <a:r>
              <a:rPr lang="en-US" sz="1500" dirty="0">
                <a:solidFill>
                  <a:srgbClr val="2A2A2A"/>
                </a:solidFill>
                <a:latin typeface="proxima_nova_rgregular"/>
              </a:rPr>
              <a:t> complex,</a:t>
            </a:r>
            <a:endParaRPr lang="el-GR" sz="1500" dirty="0">
              <a:solidFill>
                <a:srgbClr val="2A2A2A"/>
              </a:solidFill>
              <a:latin typeface="proxima_nova_rgregular"/>
            </a:endParaRPr>
          </a:p>
          <a:p>
            <a:r>
              <a:rPr lang="en-US" sz="1500" i="1" dirty="0">
                <a:solidFill>
                  <a:srgbClr val="2A2A2A"/>
                </a:solidFill>
                <a:latin typeface="proxima_nova_rgregular"/>
              </a:rPr>
              <a:t>Nocardia </a:t>
            </a:r>
            <a:r>
              <a:rPr lang="en-US" sz="1500" i="1" dirty="0" err="1">
                <a:solidFill>
                  <a:srgbClr val="2A2A2A"/>
                </a:solidFill>
                <a:latin typeface="proxima_nova_rgregular"/>
              </a:rPr>
              <a:t>farcinica</a:t>
            </a:r>
            <a:r>
              <a:rPr lang="en-US" sz="1500" dirty="0">
                <a:solidFill>
                  <a:srgbClr val="2A2A2A"/>
                </a:solidFill>
                <a:latin typeface="proxima_nova_rgregular"/>
              </a:rPr>
              <a:t>, </a:t>
            </a:r>
            <a:endParaRPr lang="el-GR" sz="1500" dirty="0">
              <a:solidFill>
                <a:srgbClr val="2A2A2A"/>
              </a:solidFill>
              <a:latin typeface="proxima_nova_rgregular"/>
            </a:endParaRPr>
          </a:p>
          <a:p>
            <a:r>
              <a:rPr lang="en-US" sz="1500" i="1" dirty="0">
                <a:solidFill>
                  <a:srgbClr val="2A2A2A"/>
                </a:solidFill>
                <a:latin typeface="proxima_nova_rgregular"/>
              </a:rPr>
              <a:t>Nocardia </a:t>
            </a:r>
            <a:r>
              <a:rPr lang="en-US" sz="1500" i="1" dirty="0" err="1">
                <a:solidFill>
                  <a:srgbClr val="2A2A2A"/>
                </a:solidFill>
                <a:latin typeface="proxima_nova_rgregular"/>
              </a:rPr>
              <a:t>asteroides</a:t>
            </a:r>
            <a:r>
              <a:rPr lang="en-US" sz="1500" dirty="0">
                <a:solidFill>
                  <a:srgbClr val="2A2A2A"/>
                </a:solidFill>
                <a:latin typeface="proxima_nova_rgregular"/>
              </a:rPr>
              <a:t> </a:t>
            </a:r>
            <a:r>
              <a:rPr lang="en-US" sz="1500" dirty="0" err="1">
                <a:solidFill>
                  <a:srgbClr val="2A2A2A"/>
                </a:solidFill>
                <a:latin typeface="proxima_nova_rgregular"/>
              </a:rPr>
              <a:t>sensu</a:t>
            </a:r>
            <a:r>
              <a:rPr lang="en-US" sz="1500" dirty="0">
                <a:solidFill>
                  <a:srgbClr val="2A2A2A"/>
                </a:solidFill>
                <a:latin typeface="proxima_nova_rgregular"/>
              </a:rPr>
              <a:t> </a:t>
            </a:r>
            <a:r>
              <a:rPr lang="en-US" sz="1500" dirty="0" err="1">
                <a:solidFill>
                  <a:srgbClr val="2A2A2A"/>
                </a:solidFill>
                <a:latin typeface="proxima_nova_rgregular"/>
              </a:rPr>
              <a:t>stricto</a:t>
            </a:r>
            <a:r>
              <a:rPr lang="en-US" sz="1500" dirty="0">
                <a:solidFill>
                  <a:srgbClr val="2A2A2A"/>
                </a:solidFill>
                <a:latin typeface="proxima_nova_rgregular"/>
              </a:rPr>
              <a:t>, </a:t>
            </a:r>
            <a:r>
              <a:rPr lang="en-US" sz="1500" i="1" dirty="0">
                <a:solidFill>
                  <a:srgbClr val="2A2A2A"/>
                </a:solidFill>
                <a:latin typeface="proxima_nova_rgregular"/>
              </a:rPr>
              <a:t>Nocardia </a:t>
            </a:r>
            <a:r>
              <a:rPr lang="en-US" sz="1500" i="1" dirty="0" err="1">
                <a:solidFill>
                  <a:srgbClr val="2A2A2A"/>
                </a:solidFill>
                <a:latin typeface="proxima_nova_rgregular"/>
              </a:rPr>
              <a:t>cyriacigeorgica</a:t>
            </a:r>
            <a:r>
              <a:rPr lang="en-US" sz="1500" dirty="0">
                <a:solidFill>
                  <a:srgbClr val="2A2A2A"/>
                </a:solidFill>
                <a:latin typeface="proxima_nova_rgregular"/>
              </a:rPr>
              <a:t>; </a:t>
            </a:r>
            <a:endParaRPr lang="en-US" sz="1500" dirty="0"/>
          </a:p>
        </p:txBody>
      </p:sp>
    </p:spTree>
    <p:extLst>
      <p:ext uri="{BB962C8B-B14F-4D97-AF65-F5344CB8AC3E}">
        <p14:creationId xmlns:p14="http://schemas.microsoft.com/office/powerpoint/2010/main" val="40700961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1C3CB585-C3A9-48DB-A898-066A5BC92ED5}"/>
              </a:ext>
            </a:extLst>
          </p:cNvPr>
          <p:cNvSpPr>
            <a:spLocks noGrp="1" noChangeArrowheads="1"/>
          </p:cNvSpPr>
          <p:nvPr>
            <p:ph type="title"/>
          </p:nvPr>
        </p:nvSpPr>
        <p:spPr>
          <a:xfrm>
            <a:off x="755650" y="0"/>
            <a:ext cx="7772400" cy="1143000"/>
          </a:xfrm>
        </p:spPr>
        <p:txBody>
          <a:bodyPr/>
          <a:lstStyle/>
          <a:p>
            <a:pPr eaLnBrk="1" hangingPunct="1">
              <a:defRPr/>
            </a:pPr>
            <a:r>
              <a:rPr lang="el-GR" sz="2800" b="1" dirty="0">
                <a:solidFill>
                  <a:srgbClr val="FF0000"/>
                </a:solidFill>
                <a:latin typeface="Verdana" pitchFamily="34" charset="0"/>
              </a:rPr>
              <a:t>Καταστάσεις που καθορίζουν το</a:t>
            </a:r>
            <a:r>
              <a:rPr lang="en-US" sz="2800" b="1" dirty="0">
                <a:solidFill>
                  <a:srgbClr val="FF0000"/>
                </a:solidFill>
                <a:latin typeface="Verdana" pitchFamily="34" charset="0"/>
              </a:rPr>
              <a:t> </a:t>
            </a:r>
            <a:r>
              <a:rPr lang="el-GR" sz="2800" b="1" dirty="0">
                <a:solidFill>
                  <a:srgbClr val="FF0000"/>
                </a:solidFill>
                <a:latin typeface="Verdana" pitchFamily="34" charset="0"/>
              </a:rPr>
              <a:t>στάδιο </a:t>
            </a:r>
            <a:r>
              <a:rPr lang="en-US" sz="2800" b="1" dirty="0">
                <a:solidFill>
                  <a:srgbClr val="FF0000"/>
                </a:solidFill>
                <a:latin typeface="Verdana" pitchFamily="34" charset="0"/>
              </a:rPr>
              <a:t>C/AIDS</a:t>
            </a:r>
            <a:r>
              <a:rPr lang="el-GR" sz="2800" b="1" dirty="0">
                <a:solidFill>
                  <a:srgbClr val="FF0000"/>
                </a:solidFill>
                <a:latin typeface="Verdana" pitchFamily="34" charset="0"/>
              </a:rPr>
              <a:t> </a:t>
            </a:r>
            <a:r>
              <a:rPr lang="en-US" sz="2800" b="1" dirty="0">
                <a:solidFill>
                  <a:srgbClr val="FF0000"/>
                </a:solidFill>
                <a:latin typeface="Verdana" pitchFamily="34" charset="0"/>
              </a:rPr>
              <a:t> (</a:t>
            </a:r>
            <a:r>
              <a:rPr lang="el-GR" sz="2800" b="1" dirty="0">
                <a:solidFill>
                  <a:srgbClr val="FF0000"/>
                </a:solidFill>
                <a:latin typeface="Verdana" pitchFamily="34" charset="0"/>
              </a:rPr>
              <a:t>ενήλικες</a:t>
            </a:r>
            <a:r>
              <a:rPr lang="en-US" sz="2800" b="1" dirty="0">
                <a:solidFill>
                  <a:srgbClr val="FF0000"/>
                </a:solidFill>
                <a:latin typeface="Verdana" pitchFamily="34" charset="0"/>
              </a:rPr>
              <a:t>, 199</a:t>
            </a:r>
            <a:r>
              <a:rPr lang="el-GR" sz="2800" b="1" dirty="0">
                <a:solidFill>
                  <a:srgbClr val="FF0000"/>
                </a:solidFill>
                <a:latin typeface="Verdana" pitchFamily="34" charset="0"/>
              </a:rPr>
              <a:t>3</a:t>
            </a:r>
            <a:r>
              <a:rPr lang="en-US" sz="2800" b="1" dirty="0">
                <a:solidFill>
                  <a:srgbClr val="FF0000"/>
                </a:solidFill>
                <a:latin typeface="Verdana" pitchFamily="34" charset="0"/>
              </a:rPr>
              <a:t>)</a:t>
            </a:r>
          </a:p>
        </p:txBody>
      </p:sp>
      <p:sp>
        <p:nvSpPr>
          <p:cNvPr id="281603" name="Rectangle 3">
            <a:extLst>
              <a:ext uri="{FF2B5EF4-FFF2-40B4-BE49-F238E27FC236}">
                <a16:creationId xmlns:a16="http://schemas.microsoft.com/office/drawing/2014/main" id="{E50B1760-0F25-4D40-AD87-40CB1A232CF7}"/>
              </a:ext>
            </a:extLst>
          </p:cNvPr>
          <p:cNvSpPr>
            <a:spLocks noGrp="1" noChangeArrowheads="1"/>
          </p:cNvSpPr>
          <p:nvPr>
            <p:ph type="body" sz="half" idx="1"/>
          </p:nvPr>
        </p:nvSpPr>
        <p:spPr>
          <a:xfrm>
            <a:off x="250825" y="1268413"/>
            <a:ext cx="4465638" cy="4967287"/>
          </a:xfrm>
        </p:spPr>
        <p:txBody>
          <a:bodyPr>
            <a:normAutofit/>
          </a:bodyPr>
          <a:lstStyle/>
          <a:p>
            <a:pPr eaLnBrk="1" hangingPunct="1">
              <a:lnSpc>
                <a:spcPct val="80000"/>
              </a:lnSpc>
              <a:defRPr/>
            </a:pPr>
            <a:r>
              <a:rPr lang="el-GR" sz="2000" b="1" dirty="0"/>
              <a:t>Καντιντίαση οισοφάγου, τραχείας, βρόγχων ή πνευμόνων</a:t>
            </a:r>
          </a:p>
          <a:p>
            <a:pPr eaLnBrk="1" hangingPunct="1">
              <a:lnSpc>
                <a:spcPct val="80000"/>
              </a:lnSpc>
              <a:defRPr/>
            </a:pPr>
            <a:r>
              <a:rPr lang="el-GR" sz="2000" b="1" dirty="0"/>
              <a:t>Καρκίνος τραχήλου μήτρας*</a:t>
            </a:r>
          </a:p>
          <a:p>
            <a:pPr eaLnBrk="1" hangingPunct="1">
              <a:lnSpc>
                <a:spcPct val="80000"/>
              </a:lnSpc>
              <a:defRPr/>
            </a:pPr>
            <a:r>
              <a:rPr lang="el-GR" sz="2000" b="1" dirty="0"/>
              <a:t>Κοκκιδιοειδομύκωση εξωπνευμονική</a:t>
            </a:r>
          </a:p>
          <a:p>
            <a:pPr eaLnBrk="1" hangingPunct="1">
              <a:lnSpc>
                <a:spcPct val="80000"/>
              </a:lnSpc>
              <a:defRPr/>
            </a:pPr>
            <a:r>
              <a:rPr lang="el-GR" sz="2000" b="1" dirty="0"/>
              <a:t>Κρυπτοσποριδίωση με διάρροια</a:t>
            </a:r>
          </a:p>
          <a:p>
            <a:pPr eaLnBrk="1" hangingPunct="1">
              <a:lnSpc>
                <a:spcPct val="80000"/>
              </a:lnSpc>
              <a:defRPr/>
            </a:pPr>
            <a:r>
              <a:rPr lang="el-GR" sz="2000" b="1" dirty="0"/>
              <a:t>Κρυπτοκόκκωση εξωπνευμονική</a:t>
            </a:r>
          </a:p>
          <a:p>
            <a:pPr eaLnBrk="1" hangingPunct="1">
              <a:lnSpc>
                <a:spcPct val="80000"/>
              </a:lnSpc>
              <a:defRPr/>
            </a:pPr>
            <a:r>
              <a:rPr lang="en-US" sz="2000" b="1" dirty="0"/>
              <a:t>CMV </a:t>
            </a:r>
            <a:r>
              <a:rPr lang="el-GR" sz="2000" b="1" dirty="0"/>
              <a:t>εκτός από ήπαρ</a:t>
            </a:r>
          </a:p>
          <a:p>
            <a:pPr eaLnBrk="1" hangingPunct="1">
              <a:lnSpc>
                <a:spcPct val="80000"/>
              </a:lnSpc>
              <a:defRPr/>
            </a:pPr>
            <a:r>
              <a:rPr lang="el-GR" sz="2000" b="1" dirty="0"/>
              <a:t>Ιστοπλάσμωση εξωπνευμονική</a:t>
            </a:r>
          </a:p>
          <a:p>
            <a:pPr eaLnBrk="1" hangingPunct="1">
              <a:lnSpc>
                <a:spcPct val="80000"/>
              </a:lnSpc>
              <a:defRPr/>
            </a:pPr>
            <a:r>
              <a:rPr lang="el-GR" sz="2000" b="1" dirty="0"/>
              <a:t>Ισοσπόρωση με διάρροια</a:t>
            </a:r>
          </a:p>
          <a:p>
            <a:pPr eaLnBrk="1" hangingPunct="1">
              <a:lnSpc>
                <a:spcPct val="80000"/>
              </a:lnSpc>
              <a:defRPr/>
            </a:pPr>
            <a:r>
              <a:rPr lang="el-GR" sz="2000" b="1" dirty="0"/>
              <a:t>Πνευμονία από</a:t>
            </a:r>
            <a:r>
              <a:rPr lang="en-US" sz="2000" b="1" dirty="0"/>
              <a:t> </a:t>
            </a:r>
            <a:r>
              <a:rPr lang="el-GR" sz="2000" b="1" i="1" dirty="0"/>
              <a:t>Ρ</a:t>
            </a:r>
            <a:r>
              <a:rPr lang="en-US" sz="2000" b="1" i="1" dirty="0" err="1"/>
              <a:t>neumocystis</a:t>
            </a:r>
            <a:r>
              <a:rPr lang="en-US" sz="2000" b="1" i="1" dirty="0"/>
              <a:t> </a:t>
            </a:r>
            <a:r>
              <a:rPr lang="en-US" sz="2000" b="1" i="1" dirty="0" err="1"/>
              <a:t>jirovecii</a:t>
            </a:r>
            <a:endParaRPr lang="el-GR" sz="2000" b="1" i="1" dirty="0"/>
          </a:p>
          <a:p>
            <a:pPr eaLnBrk="1" hangingPunct="1">
              <a:lnSpc>
                <a:spcPct val="80000"/>
              </a:lnSpc>
              <a:defRPr/>
            </a:pPr>
            <a:r>
              <a:rPr lang="el-GR" sz="2000" b="1" dirty="0"/>
              <a:t>Απλός έρπης με έλκος&gt;1μήνα ή πνευμονίτιδα, βρογχίτιδα,</a:t>
            </a:r>
            <a:endParaRPr lang="en-US" sz="2000" b="1" dirty="0"/>
          </a:p>
          <a:p>
            <a:pPr eaLnBrk="1" hangingPunct="1">
              <a:lnSpc>
                <a:spcPct val="80000"/>
              </a:lnSpc>
              <a:buFontTx/>
              <a:buNone/>
              <a:defRPr/>
            </a:pPr>
            <a:r>
              <a:rPr lang="el-GR" sz="2000" b="1" dirty="0"/>
              <a:t>	οισοφαγίτιδα</a:t>
            </a:r>
          </a:p>
          <a:p>
            <a:pPr eaLnBrk="1" hangingPunct="1">
              <a:lnSpc>
                <a:spcPct val="80000"/>
              </a:lnSpc>
              <a:defRPr/>
            </a:pPr>
            <a:r>
              <a:rPr lang="el-GR" sz="2000" b="1" dirty="0"/>
              <a:t>Υποτροπιάζοντα επεισόδια πνευμονίας*</a:t>
            </a:r>
            <a:endParaRPr lang="en-US" sz="2000" b="1" dirty="0"/>
          </a:p>
          <a:p>
            <a:pPr eaLnBrk="1" hangingPunct="1">
              <a:lnSpc>
                <a:spcPct val="80000"/>
              </a:lnSpc>
              <a:defRPr/>
            </a:pPr>
            <a:endParaRPr lang="en-US" sz="1800" b="1" dirty="0">
              <a:solidFill>
                <a:srgbClr val="FFFF00"/>
              </a:solidFill>
              <a:effectLst>
                <a:outerShdw blurRad="38100" dist="38100" dir="2700000" algn="tl">
                  <a:srgbClr val="000000"/>
                </a:outerShdw>
              </a:effectLst>
              <a:latin typeface="Verdana" pitchFamily="34" charset="0"/>
            </a:endParaRPr>
          </a:p>
        </p:txBody>
      </p:sp>
      <p:sp>
        <p:nvSpPr>
          <p:cNvPr id="281604" name="Rectangle 4">
            <a:extLst>
              <a:ext uri="{FF2B5EF4-FFF2-40B4-BE49-F238E27FC236}">
                <a16:creationId xmlns:a16="http://schemas.microsoft.com/office/drawing/2014/main" id="{8715ADFD-CC4D-4F21-86A9-6E7426B322CB}"/>
              </a:ext>
            </a:extLst>
          </p:cNvPr>
          <p:cNvSpPr>
            <a:spLocks noGrp="1" noChangeArrowheads="1"/>
          </p:cNvSpPr>
          <p:nvPr>
            <p:ph type="body" sz="half" idx="2"/>
          </p:nvPr>
        </p:nvSpPr>
        <p:spPr>
          <a:xfrm>
            <a:off x="4787900" y="1268413"/>
            <a:ext cx="4135438" cy="4752975"/>
          </a:xfrm>
        </p:spPr>
        <p:txBody>
          <a:bodyPr>
            <a:normAutofit lnSpcReduction="10000"/>
          </a:bodyPr>
          <a:lstStyle/>
          <a:p>
            <a:pPr eaLnBrk="1" hangingPunct="1">
              <a:lnSpc>
                <a:spcPct val="80000"/>
              </a:lnSpc>
              <a:defRPr/>
            </a:pPr>
            <a:r>
              <a:rPr lang="el-GR" sz="2000" b="1" dirty="0"/>
              <a:t>Σύνδρομο απίσχνασης</a:t>
            </a:r>
            <a:r>
              <a:rPr lang="en-US" sz="2000" b="1" dirty="0"/>
              <a:t> </a:t>
            </a:r>
            <a:r>
              <a:rPr lang="el-GR" sz="2000" b="1" dirty="0"/>
              <a:t> σχετιζόμενο με τον ιό </a:t>
            </a:r>
            <a:r>
              <a:rPr lang="en-US" sz="2000" b="1" dirty="0"/>
              <a:t>HIV</a:t>
            </a:r>
            <a:endParaRPr lang="el-GR" sz="2000" b="1" dirty="0"/>
          </a:p>
          <a:p>
            <a:pPr eaLnBrk="1" hangingPunct="1">
              <a:lnSpc>
                <a:spcPct val="80000"/>
              </a:lnSpc>
              <a:defRPr/>
            </a:pPr>
            <a:r>
              <a:rPr lang="el-GR" sz="2000" b="1" dirty="0"/>
              <a:t>Άνοια συσχετιζόμενη με τον ιό</a:t>
            </a:r>
            <a:r>
              <a:rPr lang="en-US" sz="2000" b="1" dirty="0"/>
              <a:t> HIV</a:t>
            </a:r>
          </a:p>
          <a:p>
            <a:pPr eaLnBrk="1" hangingPunct="1">
              <a:lnSpc>
                <a:spcPct val="80000"/>
              </a:lnSpc>
              <a:defRPr/>
            </a:pPr>
            <a:r>
              <a:rPr lang="el-GR" sz="2000" b="1" dirty="0"/>
              <a:t>Σάρκωμα </a:t>
            </a:r>
            <a:r>
              <a:rPr lang="en-US" sz="2000" b="1" dirty="0"/>
              <a:t>Kaposi’s </a:t>
            </a:r>
          </a:p>
          <a:p>
            <a:pPr eaLnBrk="1" hangingPunct="1">
              <a:lnSpc>
                <a:spcPct val="80000"/>
              </a:lnSpc>
              <a:defRPr/>
            </a:pPr>
            <a:r>
              <a:rPr lang="el-GR" sz="2000" b="1" dirty="0"/>
              <a:t>Βακτηριαιμία από </a:t>
            </a:r>
            <a:r>
              <a:rPr lang="en-US" sz="2000" b="1" i="1" dirty="0"/>
              <a:t>Salmonella</a:t>
            </a:r>
            <a:r>
              <a:rPr lang="el-GR" sz="2000" b="1" i="1" dirty="0"/>
              <a:t> ( </a:t>
            </a:r>
            <a:r>
              <a:rPr lang="en-US" sz="2000" b="1" i="1" dirty="0"/>
              <a:t>non-</a:t>
            </a:r>
            <a:r>
              <a:rPr lang="en-US" sz="2000" b="1" i="1" dirty="0" err="1"/>
              <a:t>typhi</a:t>
            </a:r>
            <a:r>
              <a:rPr lang="en-US" sz="2000" b="1" dirty="0"/>
              <a:t>) </a:t>
            </a:r>
            <a:r>
              <a:rPr lang="el-GR" sz="2000" b="1" dirty="0"/>
              <a:t>υποτροπιάζουσα</a:t>
            </a:r>
            <a:endParaRPr lang="en-US" sz="2000" b="1" dirty="0"/>
          </a:p>
          <a:p>
            <a:pPr eaLnBrk="1" hangingPunct="1">
              <a:lnSpc>
                <a:spcPct val="80000"/>
              </a:lnSpc>
              <a:defRPr/>
            </a:pPr>
            <a:r>
              <a:rPr lang="el-GR" sz="2000" b="1" dirty="0"/>
              <a:t>Διάσπαρτη λοίμωξη από </a:t>
            </a:r>
            <a:r>
              <a:rPr lang="en-US" sz="2000" b="1" i="1" dirty="0"/>
              <a:t>Mycobacterium </a:t>
            </a:r>
            <a:r>
              <a:rPr lang="en-US" sz="2000" b="1" i="1" dirty="0" err="1"/>
              <a:t>avium</a:t>
            </a:r>
            <a:endParaRPr lang="en-US" sz="2000" b="1" i="1" dirty="0"/>
          </a:p>
          <a:p>
            <a:pPr eaLnBrk="1" hangingPunct="1">
              <a:lnSpc>
                <a:spcPct val="80000"/>
              </a:lnSpc>
              <a:defRPr/>
            </a:pPr>
            <a:r>
              <a:rPr lang="el-GR" sz="2000" b="1" dirty="0"/>
              <a:t>Λοίμωξη από </a:t>
            </a:r>
            <a:r>
              <a:rPr lang="en-US" sz="2000" b="1" i="1" dirty="0"/>
              <a:t>Mycobacterium tuberculosis</a:t>
            </a:r>
            <a:r>
              <a:rPr lang="el-GR" sz="2000" b="1" dirty="0"/>
              <a:t>, πνευμονική*-εξωπνευμονική</a:t>
            </a:r>
            <a:endParaRPr lang="en-US" sz="2000" b="1" dirty="0"/>
          </a:p>
          <a:p>
            <a:pPr eaLnBrk="1" hangingPunct="1">
              <a:lnSpc>
                <a:spcPct val="80000"/>
              </a:lnSpc>
              <a:defRPr/>
            </a:pPr>
            <a:r>
              <a:rPr lang="el-GR" sz="2000" b="1" dirty="0"/>
              <a:t>Λέμφωμα (</a:t>
            </a:r>
            <a:r>
              <a:rPr lang="en-US" sz="2000" b="1" dirty="0" err="1"/>
              <a:t>Burkitt’s</a:t>
            </a:r>
            <a:r>
              <a:rPr lang="el-GR" sz="2000" b="1" dirty="0"/>
              <a:t>, ανοσοβλαστικό, πρωτοπαθές εγκεφάλου)</a:t>
            </a:r>
          </a:p>
          <a:p>
            <a:pPr eaLnBrk="1" hangingPunct="1">
              <a:lnSpc>
                <a:spcPct val="80000"/>
              </a:lnSpc>
              <a:defRPr/>
            </a:pPr>
            <a:r>
              <a:rPr lang="el-GR" sz="2000" b="1" dirty="0"/>
              <a:t>Προοδευτική </a:t>
            </a:r>
            <a:r>
              <a:rPr lang="el-GR" sz="2000" b="1" dirty="0" err="1"/>
              <a:t>πολυεστιακή</a:t>
            </a:r>
            <a:r>
              <a:rPr lang="el-GR" sz="2000" b="1" dirty="0"/>
              <a:t> </a:t>
            </a:r>
            <a:r>
              <a:rPr lang="el-GR" sz="2000" b="1" dirty="0" err="1"/>
              <a:t>λευκοεγκεφαλοπάθεια</a:t>
            </a:r>
            <a:endParaRPr lang="el-GR" sz="2000" b="1" dirty="0"/>
          </a:p>
          <a:p>
            <a:pPr eaLnBrk="1" hangingPunct="1">
              <a:lnSpc>
                <a:spcPct val="80000"/>
              </a:lnSpc>
              <a:defRPr/>
            </a:pPr>
            <a:r>
              <a:rPr lang="el-GR" sz="2000" b="1" dirty="0" err="1"/>
              <a:t>Τοξοπλασμική</a:t>
            </a:r>
            <a:r>
              <a:rPr lang="el-GR" sz="2000" b="1" dirty="0"/>
              <a:t> εγκεφαλίτιδα</a:t>
            </a:r>
          </a:p>
        </p:txBody>
      </p:sp>
      <p:sp>
        <p:nvSpPr>
          <p:cNvPr id="63493" name="Text Box 5">
            <a:extLst>
              <a:ext uri="{FF2B5EF4-FFF2-40B4-BE49-F238E27FC236}">
                <a16:creationId xmlns:a16="http://schemas.microsoft.com/office/drawing/2014/main" id="{1DBBD7EC-416A-4B6E-99E8-027BC186509B}"/>
              </a:ext>
            </a:extLst>
          </p:cNvPr>
          <p:cNvSpPr txBox="1">
            <a:spLocks noChangeArrowheads="1"/>
          </p:cNvSpPr>
          <p:nvPr/>
        </p:nvSpPr>
        <p:spPr bwMode="auto">
          <a:xfrm>
            <a:off x="3492500" y="6237288"/>
            <a:ext cx="50323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l-GR" altLang="el-GR" sz="1800" b="1">
                <a:solidFill>
                  <a:schemeClr val="bg1"/>
                </a:solidFill>
              </a:rPr>
              <a:t>* Προστέθηκαν με την αναθεώρηση του 199</a:t>
            </a:r>
            <a:r>
              <a:rPr lang="en-US" altLang="el-GR" sz="1800" b="1">
                <a:solidFill>
                  <a:schemeClr val="bg1"/>
                </a:solidFill>
              </a:rPr>
              <a:t>3</a:t>
            </a:r>
            <a:endParaRPr lang="el-GR" altLang="el-GR" sz="1800" b="1">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12">
            <a:extLst>
              <a:ext uri="{FF2B5EF4-FFF2-40B4-BE49-F238E27FC236}">
                <a16:creationId xmlns:a16="http://schemas.microsoft.com/office/drawing/2014/main" id="{5812095D-E3F5-412F-9D45-65A1AB4A65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04813"/>
            <a:ext cx="5856288"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a:extLst>
              <a:ext uri="{FF2B5EF4-FFF2-40B4-BE49-F238E27FC236}">
                <a16:creationId xmlns:a16="http://schemas.microsoft.com/office/drawing/2014/main" id="{E5437DCB-00A8-4E74-BD64-352446569E86}"/>
              </a:ext>
            </a:extLst>
          </p:cNvPr>
          <p:cNvSpPr txBox="1">
            <a:spLocks noChangeArrowheads="1"/>
          </p:cNvSpPr>
          <p:nvPr/>
        </p:nvSpPr>
        <p:spPr bwMode="auto">
          <a:xfrm>
            <a:off x="6443663" y="908050"/>
            <a:ext cx="2555875" cy="1187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latin typeface="Comic Sans MS" panose="030F0702030302020204" pitchFamily="66" charset="0"/>
              </a:rPr>
              <a:t>Pneumonocystis jirovechii Pneumonia</a:t>
            </a:r>
            <a:endParaRPr lang="en-GB" altLang="en-US" sz="2400">
              <a:latin typeface="Comic Sans MS" panose="030F0702030302020204" pitchFamily="66" charset="0"/>
            </a:endParaRPr>
          </a:p>
        </p:txBody>
      </p:sp>
      <p:sp>
        <p:nvSpPr>
          <p:cNvPr id="66564" name="Text Box 4">
            <a:extLst>
              <a:ext uri="{FF2B5EF4-FFF2-40B4-BE49-F238E27FC236}">
                <a16:creationId xmlns:a16="http://schemas.microsoft.com/office/drawing/2014/main" id="{698261B9-4F95-43FA-8548-799511250AC1}"/>
              </a:ext>
            </a:extLst>
          </p:cNvPr>
          <p:cNvSpPr txBox="1">
            <a:spLocks noChangeArrowheads="1"/>
          </p:cNvSpPr>
          <p:nvPr/>
        </p:nvSpPr>
        <p:spPr bwMode="auto">
          <a:xfrm>
            <a:off x="6588125" y="2636838"/>
            <a:ext cx="23050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a:latin typeface="Comic Sans MS" panose="030F0702030302020204" pitchFamily="66" charset="0"/>
              </a:rPr>
              <a:t>CT </a:t>
            </a:r>
            <a:r>
              <a:rPr lang="el-GR" altLang="en-US" sz="2400">
                <a:latin typeface="Comic Sans MS" panose="030F0702030302020204" pitchFamily="66" charset="0"/>
              </a:rPr>
              <a:t>ΘΩΡΑΚΟΣ</a:t>
            </a:r>
            <a:endParaRPr lang="en-GB" altLang="en-US" sz="2400">
              <a:latin typeface="Comic Sans MS" panose="030F0702030302020204" pitchFamily="66" charset="0"/>
            </a:endParaRPr>
          </a:p>
        </p:txBody>
      </p:sp>
      <p:sp>
        <p:nvSpPr>
          <p:cNvPr id="66565" name="Text Box 5">
            <a:extLst>
              <a:ext uri="{FF2B5EF4-FFF2-40B4-BE49-F238E27FC236}">
                <a16:creationId xmlns:a16="http://schemas.microsoft.com/office/drawing/2014/main" id="{6E21E6BF-1878-409F-9483-9A9DB97BAEF6}"/>
              </a:ext>
            </a:extLst>
          </p:cNvPr>
          <p:cNvSpPr txBox="1">
            <a:spLocks noChangeArrowheads="1"/>
          </p:cNvSpPr>
          <p:nvPr/>
        </p:nvSpPr>
        <p:spPr bwMode="auto">
          <a:xfrm>
            <a:off x="6588125" y="3429000"/>
            <a:ext cx="2232025"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l-GR" altLang="en-US" sz="2400">
                <a:latin typeface="Comic Sans MS" panose="030F0702030302020204" pitchFamily="66" charset="0"/>
              </a:rPr>
              <a:t>Εικόνα θαμβής υάλου</a:t>
            </a:r>
            <a:endParaRPr lang="en-GB" altLang="en-US" sz="2400">
              <a:latin typeface="Comic Sans MS" panose="030F0702030302020204" pitchFamily="66" charset="0"/>
            </a:endParaRPr>
          </a:p>
        </p:txBody>
      </p:sp>
      <p:sp>
        <p:nvSpPr>
          <p:cNvPr id="66566" name="Text Box 6">
            <a:extLst>
              <a:ext uri="{FF2B5EF4-FFF2-40B4-BE49-F238E27FC236}">
                <a16:creationId xmlns:a16="http://schemas.microsoft.com/office/drawing/2014/main" id="{B414FF4A-174C-4216-A9D0-9279013BE52C}"/>
              </a:ext>
            </a:extLst>
          </p:cNvPr>
          <p:cNvSpPr txBox="1">
            <a:spLocks noChangeArrowheads="1"/>
          </p:cNvSpPr>
          <p:nvPr/>
        </p:nvSpPr>
        <p:spPr bwMode="auto">
          <a:xfrm>
            <a:off x="6443663" y="4581525"/>
            <a:ext cx="2449512"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latin typeface="Comic Sans MS" panose="030F0702030302020204" pitchFamily="66" charset="0"/>
              </a:rPr>
              <a:t>Ground glass appearance</a:t>
            </a:r>
            <a:endParaRPr lang="en-GB" altLang="en-US" sz="2400">
              <a:latin typeface="Comic Sans MS" panose="030F0702030302020204" pitchFamily="66" charset="0"/>
            </a:endParaRPr>
          </a:p>
        </p:txBody>
      </p:sp>
    </p:spTree>
    <p:extLst>
      <p:ext uri="{BB962C8B-B14F-4D97-AF65-F5344CB8AC3E}">
        <p14:creationId xmlns:p14="http://schemas.microsoft.com/office/powerpoint/2010/main" val="16171581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20">
            <a:extLst>
              <a:ext uri="{FF2B5EF4-FFF2-40B4-BE49-F238E27FC236}">
                <a16:creationId xmlns:a16="http://schemas.microsoft.com/office/drawing/2014/main" id="{B7101783-55A4-4F53-8259-BA61797F98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981075"/>
            <a:ext cx="3382962"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descr="thrush">
            <a:extLst>
              <a:ext uri="{FF2B5EF4-FFF2-40B4-BE49-F238E27FC236}">
                <a16:creationId xmlns:a16="http://schemas.microsoft.com/office/drawing/2014/main" id="{0655DD5F-4F05-41EF-A7F1-B9B52F514A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81075"/>
            <a:ext cx="3960813"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descr="29">
            <a:extLst>
              <a:ext uri="{FF2B5EF4-FFF2-40B4-BE49-F238E27FC236}">
                <a16:creationId xmlns:a16="http://schemas.microsoft.com/office/drawing/2014/main" id="{4451224E-80BB-4926-934E-183D3F15D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857625"/>
            <a:ext cx="3819525"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5" descr="28">
            <a:extLst>
              <a:ext uri="{FF2B5EF4-FFF2-40B4-BE49-F238E27FC236}">
                <a16:creationId xmlns:a16="http://schemas.microsoft.com/office/drawing/2014/main" id="{40FA0ABA-860B-4706-93FD-969A20B03C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789363"/>
            <a:ext cx="3960813"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Text Box 6">
            <a:extLst>
              <a:ext uri="{FF2B5EF4-FFF2-40B4-BE49-F238E27FC236}">
                <a16:creationId xmlns:a16="http://schemas.microsoft.com/office/drawing/2014/main" id="{DF69E14D-A6F9-430A-A9C2-F5E72857C723}"/>
              </a:ext>
            </a:extLst>
          </p:cNvPr>
          <p:cNvSpPr txBox="1">
            <a:spLocks noChangeArrowheads="1"/>
          </p:cNvSpPr>
          <p:nvPr/>
        </p:nvSpPr>
        <p:spPr bwMode="auto">
          <a:xfrm>
            <a:off x="684213" y="260350"/>
            <a:ext cx="7704137" cy="461665"/>
          </a:xfrm>
          <a:prstGeom prst="rect">
            <a:avLst/>
          </a:prstGeom>
          <a:solidFill>
            <a:srgbClr val="000066"/>
          </a:solidFill>
          <a:ln w="9525">
            <a:noFill/>
            <a:miter lim="800000"/>
            <a:headEnd/>
            <a:tailEnd/>
          </a:ln>
          <a:effectLst/>
        </p:spPr>
        <p:txBody>
          <a:bodyPr>
            <a:spAutoFit/>
          </a:bodyPr>
          <a:lstStyle/>
          <a:p>
            <a:pPr algn="ctr" eaLnBrk="1" hangingPunct="1">
              <a:spcBef>
                <a:spcPct val="50000"/>
              </a:spcBef>
              <a:defRPr/>
            </a:pPr>
            <a:r>
              <a:rPr lang="el-GR" sz="2400" dirty="0">
                <a:solidFill>
                  <a:schemeClr val="bg1"/>
                </a:solidFill>
                <a:effectLst>
                  <a:outerShdw blurRad="38100" dist="38100" dir="2700000" algn="tl">
                    <a:srgbClr val="000000"/>
                  </a:outerShdw>
                </a:effectLst>
              </a:rPr>
              <a:t>Καντιτιασική στοματίτις(</a:t>
            </a:r>
            <a:r>
              <a:rPr lang="en-US" sz="2400" dirty="0">
                <a:solidFill>
                  <a:schemeClr val="bg1"/>
                </a:solidFill>
                <a:effectLst>
                  <a:outerShdw blurRad="38100" dist="38100" dir="2700000" algn="tl">
                    <a:srgbClr val="000000"/>
                  </a:outerShdw>
                </a:effectLst>
              </a:rPr>
              <a:t>thrush)</a:t>
            </a:r>
            <a:endParaRPr lang="el-GR" sz="2400" dirty="0">
              <a:solidFill>
                <a:schemeClr val="bg1"/>
              </a:solidFill>
              <a:effectLst>
                <a:outerShdw blurRad="38100" dist="38100" dir="2700000" algn="tl">
                  <a:srgbClr val="000000"/>
                </a:outerShdw>
              </a:effectLst>
            </a:endParaRPr>
          </a:p>
        </p:txBody>
      </p:sp>
    </p:spTree>
    <p:extLst>
      <p:ext uri="{BB962C8B-B14F-4D97-AF65-F5344CB8AC3E}">
        <p14:creationId xmlns:p14="http://schemas.microsoft.com/office/powerpoint/2010/main" val="866539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56310"/>
              </p:ext>
            </p:extLst>
          </p:nvPr>
        </p:nvGraphicFramePr>
        <p:xfrm>
          <a:off x="251520" y="620688"/>
          <a:ext cx="8640961" cy="5112256"/>
        </p:xfrm>
        <a:graphic>
          <a:graphicData uri="http://schemas.openxmlformats.org/drawingml/2006/table">
            <a:tbl>
              <a:tblPr firstRow="1" bandRow="1">
                <a:tableStyleId>{5C22544A-7EE6-4342-B048-85BDC9FD1C3A}</a:tableStyleId>
              </a:tblPr>
              <a:tblGrid>
                <a:gridCol w="2664296">
                  <a:extLst>
                    <a:ext uri="{9D8B030D-6E8A-4147-A177-3AD203B41FA5}">
                      <a16:colId xmlns:a16="http://schemas.microsoft.com/office/drawing/2014/main" val="20000"/>
                    </a:ext>
                  </a:extLst>
                </a:gridCol>
                <a:gridCol w="2448272">
                  <a:extLst>
                    <a:ext uri="{9D8B030D-6E8A-4147-A177-3AD203B41FA5}">
                      <a16:colId xmlns:a16="http://schemas.microsoft.com/office/drawing/2014/main" val="20001"/>
                    </a:ext>
                  </a:extLst>
                </a:gridCol>
                <a:gridCol w="3528393">
                  <a:extLst>
                    <a:ext uri="{9D8B030D-6E8A-4147-A177-3AD203B41FA5}">
                      <a16:colId xmlns:a16="http://schemas.microsoft.com/office/drawing/2014/main" val="20002"/>
                    </a:ext>
                  </a:extLst>
                </a:gridCol>
              </a:tblGrid>
              <a:tr h="662176">
                <a:tc gridSpan="3">
                  <a:txBody>
                    <a:bodyPr/>
                    <a:lstStyle/>
                    <a:p>
                      <a:pPr algn="ctr"/>
                      <a:r>
                        <a:rPr lang="el-GR" sz="2800" dirty="0" err="1"/>
                        <a:t>Ανοσοκαταστολή</a:t>
                      </a:r>
                      <a:r>
                        <a:rPr lang="el-GR" sz="2800" dirty="0"/>
                        <a:t> και Είδος Παθογόνων</a:t>
                      </a:r>
                      <a:endParaRPr lang="en-US" sz="2800"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l-GR" sz="2000" b="1" dirty="0" err="1"/>
                        <a:t>Ουδετεροπενία</a:t>
                      </a:r>
                      <a:r>
                        <a:rPr lang="el-GR" sz="2000" b="1" dirty="0"/>
                        <a:t> </a:t>
                      </a:r>
                      <a:r>
                        <a:rPr lang="el-GR" sz="2000" dirty="0"/>
                        <a:t>(&lt;500/κκχ)</a:t>
                      </a:r>
                      <a:endParaRPr lang="en-US" sz="2000" dirty="0"/>
                    </a:p>
                  </a:txBody>
                  <a:tcPr>
                    <a:solidFill>
                      <a:schemeClr val="accent3">
                        <a:lumMod val="60000"/>
                        <a:lumOff val="40000"/>
                      </a:schemeClr>
                    </a:solidFill>
                  </a:tcPr>
                </a:tc>
                <a:tc>
                  <a:txBody>
                    <a:bodyPr/>
                    <a:lstStyle/>
                    <a:p>
                      <a:r>
                        <a:rPr lang="el-GR" sz="2000" dirty="0"/>
                        <a:t>Αιματολογικές κακοήθειες</a:t>
                      </a:r>
                    </a:p>
                    <a:p>
                      <a:r>
                        <a:rPr lang="el-GR" sz="2000" dirty="0"/>
                        <a:t>Χημειοθεραπεία καρκίνου</a:t>
                      </a:r>
                    </a:p>
                    <a:p>
                      <a:r>
                        <a:rPr lang="el-GR" sz="2000" dirty="0"/>
                        <a:t>Φάρμακα</a:t>
                      </a:r>
                      <a:endParaRPr lang="en-US" sz="2000" dirty="0"/>
                    </a:p>
                  </a:txBody>
                  <a:tcPr>
                    <a:solidFill>
                      <a:schemeClr val="accent3">
                        <a:lumMod val="60000"/>
                        <a:lumOff val="40000"/>
                      </a:schemeClr>
                    </a:solidFill>
                  </a:tcPr>
                </a:tc>
                <a:tc>
                  <a:txBody>
                    <a:bodyPr/>
                    <a:lstStyle/>
                    <a:p>
                      <a:r>
                        <a:rPr lang="el-GR" sz="2000" dirty="0"/>
                        <a:t>Βακτήρια (</a:t>
                      </a:r>
                      <a:r>
                        <a:rPr lang="en-US" sz="2000" dirty="0"/>
                        <a:t>Gram </a:t>
                      </a:r>
                      <a:r>
                        <a:rPr lang="el-GR" sz="2000" dirty="0"/>
                        <a:t>θετικά και </a:t>
                      </a:r>
                      <a:r>
                        <a:rPr lang="en-US" sz="2000" dirty="0"/>
                        <a:t>Gram </a:t>
                      </a:r>
                      <a:r>
                        <a:rPr lang="el-GR" sz="2000" dirty="0"/>
                        <a:t>αρνητικά)</a:t>
                      </a:r>
                    </a:p>
                    <a:p>
                      <a:r>
                        <a:rPr lang="en-US" sz="2000" dirty="0"/>
                        <a:t>Candida,</a:t>
                      </a:r>
                      <a:r>
                        <a:rPr lang="en-US" sz="2000" baseline="0" dirty="0"/>
                        <a:t> </a:t>
                      </a:r>
                      <a:r>
                        <a:rPr lang="en-US" sz="2000" baseline="0" dirty="0" err="1"/>
                        <a:t>Aspergillus</a:t>
                      </a:r>
                      <a:endParaRPr lang="en-US" sz="2000" dirty="0"/>
                    </a:p>
                  </a:txBody>
                  <a:tcPr>
                    <a:solidFill>
                      <a:schemeClr val="accent3">
                        <a:lumMod val="60000"/>
                        <a:lumOff val="40000"/>
                      </a:schemeClr>
                    </a:solidFill>
                  </a:tcPr>
                </a:tc>
                <a:extLst>
                  <a:ext uri="{0D108BD9-81ED-4DB2-BD59-A6C34878D82A}">
                    <a16:rowId xmlns:a16="http://schemas.microsoft.com/office/drawing/2014/main" val="10001"/>
                  </a:ext>
                </a:extLst>
              </a:tr>
              <a:tr h="370840">
                <a:tc>
                  <a:txBody>
                    <a:bodyPr/>
                    <a:lstStyle/>
                    <a:p>
                      <a:r>
                        <a:rPr lang="en-US" sz="2000" b="1" dirty="0"/>
                        <a:t>X</a:t>
                      </a:r>
                      <a:r>
                        <a:rPr lang="el-GR" sz="2000" b="1" dirty="0" err="1"/>
                        <a:t>υμική</a:t>
                      </a:r>
                      <a:r>
                        <a:rPr lang="el-GR" sz="2000" b="1" baseline="0" dirty="0"/>
                        <a:t> ανοσία</a:t>
                      </a:r>
                    </a:p>
                    <a:p>
                      <a:r>
                        <a:rPr lang="el-GR" sz="2000" baseline="0" dirty="0" err="1"/>
                        <a:t>Υπογαμμασφαιριναιμία</a:t>
                      </a:r>
                      <a:endParaRPr lang="el-GR" sz="2000" baseline="0" dirty="0"/>
                    </a:p>
                    <a:p>
                      <a:endParaRPr lang="el-GR" sz="2000" baseline="0" dirty="0"/>
                    </a:p>
                    <a:p>
                      <a:endParaRPr lang="el-GR" sz="2000" baseline="0" dirty="0"/>
                    </a:p>
                    <a:p>
                      <a:r>
                        <a:rPr lang="el-GR" sz="2000" baseline="0" dirty="0" err="1"/>
                        <a:t>Ασπληνία</a:t>
                      </a:r>
                      <a:endParaRPr lang="en-US" sz="2000" baseline="0" dirty="0"/>
                    </a:p>
                    <a:p>
                      <a:endParaRPr lang="el-GR" sz="2000" baseline="0" dirty="0"/>
                    </a:p>
                    <a:p>
                      <a:r>
                        <a:rPr lang="el-GR" sz="2000" baseline="0" dirty="0"/>
                        <a:t>Διαταραχές συμπληρώματος</a:t>
                      </a:r>
                      <a:endParaRPr lang="en-US" sz="2000" dirty="0"/>
                    </a:p>
                  </a:txBody>
                  <a:tcPr/>
                </a:tc>
                <a:tc>
                  <a:txBody>
                    <a:bodyPr/>
                    <a:lstStyle/>
                    <a:p>
                      <a:endParaRPr lang="el-GR" sz="2000" dirty="0"/>
                    </a:p>
                    <a:p>
                      <a:r>
                        <a:rPr lang="el-GR" sz="2000" dirty="0"/>
                        <a:t>Συγγενής ή επίκτητος, ΧΛΛ, ΠΜ, </a:t>
                      </a:r>
                      <a:r>
                        <a:rPr lang="el-GR" sz="2000" dirty="0" err="1"/>
                        <a:t>νεφρωσικό</a:t>
                      </a:r>
                      <a:r>
                        <a:rPr lang="el-GR" sz="2000" dirty="0"/>
                        <a:t> σύνδρομο</a:t>
                      </a:r>
                    </a:p>
                    <a:p>
                      <a:r>
                        <a:rPr lang="el-GR" sz="2000" dirty="0" err="1"/>
                        <a:t>Σπληνεκτομή</a:t>
                      </a:r>
                      <a:endParaRPr lang="en-US" sz="2000" dirty="0"/>
                    </a:p>
                    <a:p>
                      <a:endParaRPr lang="el-GR" sz="2000" dirty="0"/>
                    </a:p>
                    <a:p>
                      <a:r>
                        <a:rPr lang="el-GR" sz="2000" dirty="0"/>
                        <a:t>συγγενείς</a:t>
                      </a:r>
                      <a:endParaRPr lang="en-US" sz="2000" dirty="0"/>
                    </a:p>
                  </a:txBody>
                  <a:tcPr/>
                </a:tc>
                <a:tc>
                  <a:txBody>
                    <a:bodyPr/>
                    <a:lstStyle/>
                    <a:p>
                      <a:r>
                        <a:rPr lang="el-GR" sz="2000" dirty="0"/>
                        <a:t>Λοιμώξεις από </a:t>
                      </a:r>
                      <a:r>
                        <a:rPr lang="el-GR" sz="2000" dirty="0" err="1"/>
                        <a:t>ελυτροφόρα</a:t>
                      </a:r>
                      <a:r>
                        <a:rPr lang="el-GR" sz="2000" dirty="0"/>
                        <a:t> στελέχη μικροβίων </a:t>
                      </a:r>
                      <a:endParaRPr lang="en-US" sz="2000" dirty="0"/>
                    </a:p>
                    <a:p>
                      <a:r>
                        <a:rPr lang="el-GR" sz="2000" dirty="0"/>
                        <a:t>(</a:t>
                      </a:r>
                      <a:r>
                        <a:rPr lang="en-US" sz="2000" dirty="0"/>
                        <a:t>S. pneumoniae,</a:t>
                      </a:r>
                      <a:r>
                        <a:rPr lang="en-US" sz="2000" baseline="0" dirty="0"/>
                        <a:t> </a:t>
                      </a:r>
                      <a:r>
                        <a:rPr lang="en-US" sz="2000" baseline="0" dirty="0" err="1"/>
                        <a:t>H.influenzae</a:t>
                      </a:r>
                      <a:r>
                        <a:rPr lang="el-GR" sz="2000" baseline="0" dirty="0"/>
                        <a:t> </a:t>
                      </a:r>
                      <a:r>
                        <a:rPr lang="en-US" sz="2000" baseline="0" dirty="0"/>
                        <a:t>b, N. </a:t>
                      </a:r>
                      <a:r>
                        <a:rPr lang="en-US" sz="2000" baseline="0" dirty="0" err="1"/>
                        <a:t>meningiditis</a:t>
                      </a:r>
                      <a:r>
                        <a:rPr lang="en-US" sz="2000" baseline="0" dirty="0"/>
                        <a:t>).</a:t>
                      </a:r>
                      <a:r>
                        <a:rPr lang="el-GR" sz="2000" baseline="0" dirty="0"/>
                        <a:t> </a:t>
                      </a:r>
                      <a:r>
                        <a:rPr lang="en-US" sz="2000" baseline="0" dirty="0" err="1"/>
                        <a:t>Capnocytophaga</a:t>
                      </a:r>
                      <a:r>
                        <a:rPr lang="en-US" sz="2000" baseline="0" dirty="0"/>
                        <a:t> </a:t>
                      </a:r>
                      <a:r>
                        <a:rPr lang="el-GR" sz="2000" baseline="0" dirty="0"/>
                        <a:t>στην </a:t>
                      </a:r>
                      <a:r>
                        <a:rPr lang="el-GR" sz="2000" baseline="0" dirty="0" err="1"/>
                        <a:t>ασπληνία</a:t>
                      </a:r>
                      <a:r>
                        <a:rPr lang="el-GR" sz="2000" baseline="0" dirty="0"/>
                        <a:t>, </a:t>
                      </a:r>
                      <a:r>
                        <a:rPr lang="en-US" sz="2000" baseline="0" dirty="0" err="1"/>
                        <a:t>Giardia</a:t>
                      </a:r>
                      <a:r>
                        <a:rPr lang="en-US" sz="2000" baseline="0" dirty="0"/>
                        <a:t> </a:t>
                      </a:r>
                      <a:r>
                        <a:rPr lang="el-GR" sz="2000" baseline="0" dirty="0"/>
                        <a:t>στην </a:t>
                      </a:r>
                      <a:r>
                        <a:rPr lang="el-GR" sz="2000" baseline="0" dirty="0" err="1"/>
                        <a:t>υπογαμμασφαιριναιμία</a:t>
                      </a:r>
                      <a:r>
                        <a:rPr lang="el-GR" sz="2000" baseline="0" dirty="0"/>
                        <a:t>, </a:t>
                      </a:r>
                      <a:r>
                        <a:rPr lang="en-US" sz="2000" baseline="0" dirty="0"/>
                        <a:t>Salmonella </a:t>
                      </a:r>
                      <a:r>
                        <a:rPr lang="el-GR" sz="2000" baseline="0" dirty="0"/>
                        <a:t>στη διαταραχή συμπληρώματος</a:t>
                      </a:r>
                      <a:endParaRPr lang="en-US" sz="2000" dirty="0"/>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2">
            <a:extLst>
              <a:ext uri="{FF2B5EF4-FFF2-40B4-BE49-F238E27FC236}">
                <a16:creationId xmlns:a16="http://schemas.microsoft.com/office/drawing/2014/main" id="{A3EE643A-2EBB-407E-A4E8-803DF7270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150"/>
            <a:ext cx="3286125"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candesoph">
            <a:extLst>
              <a:ext uri="{FF2B5EF4-FFF2-40B4-BE49-F238E27FC236}">
                <a16:creationId xmlns:a16="http://schemas.microsoft.com/office/drawing/2014/main" id="{DD0066F3-459F-4450-ACD1-66F5D0799B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750888"/>
            <a:ext cx="331311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candesoph2">
            <a:extLst>
              <a:ext uri="{FF2B5EF4-FFF2-40B4-BE49-F238E27FC236}">
                <a16:creationId xmlns:a16="http://schemas.microsoft.com/office/drawing/2014/main" id="{7133A9ED-51AB-4A44-AF18-09E9848CB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3716338"/>
            <a:ext cx="3097212" cy="297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canesoph">
            <a:extLst>
              <a:ext uri="{FF2B5EF4-FFF2-40B4-BE49-F238E27FC236}">
                <a16:creationId xmlns:a16="http://schemas.microsoft.com/office/drawing/2014/main" id="{C5347902-86E4-4AAB-A2A8-36AF5E6906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050" y="765175"/>
            <a:ext cx="1751013"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Text Box 6">
            <a:extLst>
              <a:ext uri="{FF2B5EF4-FFF2-40B4-BE49-F238E27FC236}">
                <a16:creationId xmlns:a16="http://schemas.microsoft.com/office/drawing/2014/main" id="{7467CC10-3CB9-4CBB-AB76-EC6D6D50AA59}"/>
              </a:ext>
            </a:extLst>
          </p:cNvPr>
          <p:cNvSpPr txBox="1">
            <a:spLocks noChangeArrowheads="1"/>
          </p:cNvSpPr>
          <p:nvPr/>
        </p:nvSpPr>
        <p:spPr bwMode="auto">
          <a:xfrm>
            <a:off x="1116013" y="115888"/>
            <a:ext cx="6985000" cy="523220"/>
          </a:xfrm>
          <a:prstGeom prst="rect">
            <a:avLst/>
          </a:prstGeom>
          <a:solidFill>
            <a:srgbClr val="000066"/>
          </a:solidFill>
          <a:ln w="9525">
            <a:noFill/>
            <a:miter lim="800000"/>
            <a:headEnd/>
            <a:tailEnd/>
          </a:ln>
          <a:effectLst/>
        </p:spPr>
        <p:txBody>
          <a:bodyPr>
            <a:spAutoFit/>
          </a:bodyPr>
          <a:lstStyle/>
          <a:p>
            <a:pPr algn="ctr" eaLnBrk="1" hangingPunct="1">
              <a:spcBef>
                <a:spcPct val="50000"/>
              </a:spcBef>
              <a:defRPr/>
            </a:pPr>
            <a:r>
              <a:rPr lang="el-GR" sz="2800">
                <a:solidFill>
                  <a:schemeClr val="bg1"/>
                </a:solidFill>
                <a:effectLst>
                  <a:outerShdw blurRad="38100" dist="38100" dir="2700000" algn="tl">
                    <a:srgbClr val="000000"/>
                  </a:outerShdw>
                </a:effectLst>
              </a:rPr>
              <a:t>Καντιτιασική οισοφαγίτις</a:t>
            </a:r>
          </a:p>
        </p:txBody>
      </p:sp>
    </p:spTree>
    <p:extLst>
      <p:ext uri="{BB962C8B-B14F-4D97-AF65-F5344CB8AC3E}">
        <p14:creationId xmlns:p14="http://schemas.microsoft.com/office/powerpoint/2010/main" val="25534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5">
            <a:extLst>
              <a:ext uri="{FF2B5EF4-FFF2-40B4-BE49-F238E27FC236}">
                <a16:creationId xmlns:a16="http://schemas.microsoft.com/office/drawing/2014/main" id="{2C70666B-A6E1-4E69-A024-AA1F13E87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813"/>
            <a:ext cx="2973388"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descr="4">
            <a:extLst>
              <a:ext uri="{FF2B5EF4-FFF2-40B4-BE49-F238E27FC236}">
                <a16:creationId xmlns:a16="http://schemas.microsoft.com/office/drawing/2014/main" id="{625E0D87-5495-4101-8FF2-22AE59D9F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3450" y="765175"/>
            <a:ext cx="313055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Text Box 4">
            <a:extLst>
              <a:ext uri="{FF2B5EF4-FFF2-40B4-BE49-F238E27FC236}">
                <a16:creationId xmlns:a16="http://schemas.microsoft.com/office/drawing/2014/main" id="{3D16FA46-89A1-40A1-8E8E-0F7EE8C857FB}"/>
              </a:ext>
            </a:extLst>
          </p:cNvPr>
          <p:cNvSpPr txBox="1">
            <a:spLocks noChangeArrowheads="1"/>
          </p:cNvSpPr>
          <p:nvPr/>
        </p:nvSpPr>
        <p:spPr bwMode="auto">
          <a:xfrm>
            <a:off x="3203575" y="692150"/>
            <a:ext cx="2592388" cy="1370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latin typeface="Comic Sans MS" panose="030F0702030302020204" pitchFamily="66" charset="0"/>
              </a:rPr>
              <a:t>Toxoplasma gondi</a:t>
            </a:r>
          </a:p>
          <a:p>
            <a:pPr algn="ctr" eaLnBrk="1" hangingPunct="1">
              <a:spcBef>
                <a:spcPct val="50000"/>
              </a:spcBef>
              <a:buFontTx/>
              <a:buNone/>
            </a:pPr>
            <a:r>
              <a:rPr lang="en-US" altLang="en-US" sz="2400">
                <a:latin typeface="Comic Sans MS" panose="030F0702030302020204" pitchFamily="66" charset="0"/>
              </a:rPr>
              <a:t>encephalitis</a:t>
            </a:r>
            <a:endParaRPr lang="el-GR" altLang="en-US" sz="2400">
              <a:latin typeface="Comic Sans MS" panose="030F0702030302020204" pitchFamily="66" charset="0"/>
            </a:endParaRPr>
          </a:p>
        </p:txBody>
      </p:sp>
      <p:pic>
        <p:nvPicPr>
          <p:cNvPr id="70661" name="Picture 5" descr="-1">
            <a:extLst>
              <a:ext uri="{FF2B5EF4-FFF2-40B4-BE49-F238E27FC236}">
                <a16:creationId xmlns:a16="http://schemas.microsoft.com/office/drawing/2014/main" id="{767CFBB2-7EE9-421A-9E4B-855C2A055C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2708275"/>
            <a:ext cx="3560762"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49341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1">
            <a:extLst>
              <a:ext uri="{FF2B5EF4-FFF2-40B4-BE49-F238E27FC236}">
                <a16:creationId xmlns:a16="http://schemas.microsoft.com/office/drawing/2014/main" id="{CBB5CD7A-D9D0-4CFA-A235-6EF8F0164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908050"/>
            <a:ext cx="360045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1" name="Picture 3" descr="cmvre">
            <a:extLst>
              <a:ext uri="{FF2B5EF4-FFF2-40B4-BE49-F238E27FC236}">
                <a16:creationId xmlns:a16="http://schemas.microsoft.com/office/drawing/2014/main" id="{3599F556-98AF-4ED2-B856-5103D6902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3876675"/>
            <a:ext cx="3313112"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4" descr="cmvesoph">
            <a:extLst>
              <a:ext uri="{FF2B5EF4-FFF2-40B4-BE49-F238E27FC236}">
                <a16:creationId xmlns:a16="http://schemas.microsoft.com/office/drawing/2014/main" id="{3B2944D0-6DFF-46BE-9AD0-BF440A1A66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188913"/>
            <a:ext cx="1771650" cy="60483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6502" name="Text Box 6">
            <a:extLst>
              <a:ext uri="{FF2B5EF4-FFF2-40B4-BE49-F238E27FC236}">
                <a16:creationId xmlns:a16="http://schemas.microsoft.com/office/drawing/2014/main" id="{26E412BC-A7F9-4A1B-8426-E69804FC3576}"/>
              </a:ext>
            </a:extLst>
          </p:cNvPr>
          <p:cNvSpPr txBox="1">
            <a:spLocks noChangeArrowheads="1"/>
          </p:cNvSpPr>
          <p:nvPr/>
        </p:nvSpPr>
        <p:spPr bwMode="auto">
          <a:xfrm>
            <a:off x="3779838" y="188913"/>
            <a:ext cx="2160587" cy="369332"/>
          </a:xfrm>
          <a:prstGeom prst="rect">
            <a:avLst/>
          </a:prstGeom>
          <a:solidFill>
            <a:srgbClr val="000066"/>
          </a:solidFill>
          <a:ln w="9525">
            <a:noFill/>
            <a:miter lim="800000"/>
            <a:headEnd/>
            <a:tailEnd/>
          </a:ln>
          <a:effectLst/>
        </p:spPr>
        <p:txBody>
          <a:bodyPr>
            <a:spAutoFit/>
          </a:bodyPr>
          <a:lstStyle/>
          <a:p>
            <a:pPr algn="ctr" eaLnBrk="1" hangingPunct="1">
              <a:spcBef>
                <a:spcPct val="50000"/>
              </a:spcBef>
              <a:defRPr/>
            </a:pPr>
            <a:r>
              <a:rPr lang="en-US" dirty="0">
                <a:solidFill>
                  <a:schemeClr val="bg1"/>
                </a:solidFill>
                <a:effectLst>
                  <a:outerShdw blurRad="38100" dist="38100" dir="2700000" algn="tl">
                    <a:srgbClr val="000000"/>
                  </a:outerShdw>
                </a:effectLst>
              </a:rPr>
              <a:t>CMV</a:t>
            </a:r>
            <a:endParaRPr lang="el-GR" dirty="0">
              <a:solidFill>
                <a:schemeClr val="bg1"/>
              </a:solidFill>
              <a:effectLst>
                <a:outerShdw blurRad="38100" dist="38100" dir="2700000" algn="tl">
                  <a:srgbClr val="000000"/>
                </a:outerShdw>
              </a:effectLst>
            </a:endParaRPr>
          </a:p>
        </p:txBody>
      </p:sp>
      <p:sp>
        <p:nvSpPr>
          <p:cNvPr id="68614" name="Text Box 7">
            <a:extLst>
              <a:ext uri="{FF2B5EF4-FFF2-40B4-BE49-F238E27FC236}">
                <a16:creationId xmlns:a16="http://schemas.microsoft.com/office/drawing/2014/main" id="{B34409FE-5EBB-4523-90DA-1B1465FCD050}"/>
              </a:ext>
            </a:extLst>
          </p:cNvPr>
          <p:cNvSpPr txBox="1">
            <a:spLocks noChangeArrowheads="1"/>
          </p:cNvSpPr>
          <p:nvPr/>
        </p:nvSpPr>
        <p:spPr bwMode="auto">
          <a:xfrm>
            <a:off x="250825" y="260350"/>
            <a:ext cx="309721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l-GR" altLang="en-US" sz="2400">
                <a:latin typeface="Arial" panose="020B0604020202020204" pitchFamily="34" charset="0"/>
              </a:rPr>
              <a:t>αμφιβληστροειδίτις</a:t>
            </a:r>
          </a:p>
        </p:txBody>
      </p:sp>
      <p:sp>
        <p:nvSpPr>
          <p:cNvPr id="68615" name="Text Box 9">
            <a:extLst>
              <a:ext uri="{FF2B5EF4-FFF2-40B4-BE49-F238E27FC236}">
                <a16:creationId xmlns:a16="http://schemas.microsoft.com/office/drawing/2014/main" id="{870A6E3D-7F8D-49DF-A019-A7938B3C1385}"/>
              </a:ext>
            </a:extLst>
          </p:cNvPr>
          <p:cNvSpPr txBox="1">
            <a:spLocks noChangeArrowheads="1"/>
          </p:cNvSpPr>
          <p:nvPr/>
        </p:nvSpPr>
        <p:spPr bwMode="auto">
          <a:xfrm>
            <a:off x="6227763" y="6308725"/>
            <a:ext cx="26638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l-GR" altLang="en-US" sz="2400">
                <a:latin typeface="Arial" panose="020B0604020202020204" pitchFamily="34" charset="0"/>
              </a:rPr>
              <a:t>οισοφαγίτις</a:t>
            </a:r>
          </a:p>
        </p:txBody>
      </p:sp>
    </p:spTree>
    <p:extLst>
      <p:ext uri="{BB962C8B-B14F-4D97-AF65-F5344CB8AC3E}">
        <p14:creationId xmlns:p14="http://schemas.microsoft.com/office/powerpoint/2010/main" val="466482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53490042"/>
              </p:ext>
            </p:extLst>
          </p:nvPr>
        </p:nvGraphicFramePr>
        <p:xfrm>
          <a:off x="179512" y="332656"/>
          <a:ext cx="8712968" cy="6096000"/>
        </p:xfrm>
        <a:graphic>
          <a:graphicData uri="http://schemas.openxmlformats.org/drawingml/2006/table">
            <a:tbl>
              <a:tblPr firstRow="1" bandRow="1">
                <a:tableStyleId>{5C22544A-7EE6-4342-B048-85BDC9FD1C3A}</a:tableStyleId>
              </a:tblPr>
              <a:tblGrid>
                <a:gridCol w="2729518">
                  <a:extLst>
                    <a:ext uri="{9D8B030D-6E8A-4147-A177-3AD203B41FA5}">
                      <a16:colId xmlns:a16="http://schemas.microsoft.com/office/drawing/2014/main" val="20000"/>
                    </a:ext>
                  </a:extLst>
                </a:gridCol>
                <a:gridCol w="2801323">
                  <a:extLst>
                    <a:ext uri="{9D8B030D-6E8A-4147-A177-3AD203B41FA5}">
                      <a16:colId xmlns:a16="http://schemas.microsoft.com/office/drawing/2014/main" val="20001"/>
                    </a:ext>
                  </a:extLst>
                </a:gridCol>
                <a:gridCol w="3182127">
                  <a:extLst>
                    <a:ext uri="{9D8B030D-6E8A-4147-A177-3AD203B41FA5}">
                      <a16:colId xmlns:a16="http://schemas.microsoft.com/office/drawing/2014/main" val="20002"/>
                    </a:ext>
                  </a:extLst>
                </a:gridCol>
              </a:tblGrid>
              <a:tr h="37084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800" dirty="0" err="1"/>
                        <a:t>Ανοσοκαταστολή</a:t>
                      </a:r>
                      <a:r>
                        <a:rPr lang="el-GR" sz="2800" dirty="0"/>
                        <a:t> και Είδος Παθογόνων</a:t>
                      </a:r>
                      <a:endParaRPr lang="en-US" sz="2800" dirty="0"/>
                    </a:p>
                    <a:p>
                      <a:pPr algn="ctr"/>
                      <a:endParaRPr lang="en-US" sz="2800"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l-GR" sz="2000" b="1" dirty="0"/>
                        <a:t>Κυτταρική</a:t>
                      </a:r>
                      <a:r>
                        <a:rPr lang="el-GR" sz="2000" b="1" baseline="0" dirty="0"/>
                        <a:t> ανοσία</a:t>
                      </a:r>
                      <a:endParaRPr lang="en-US" sz="2000" b="1" dirty="0"/>
                    </a:p>
                  </a:txBody>
                  <a:tcPr/>
                </a:tc>
                <a:tc>
                  <a:txBody>
                    <a:bodyPr/>
                    <a:lstStyle/>
                    <a:p>
                      <a:r>
                        <a:rPr lang="el-GR" sz="2000" dirty="0"/>
                        <a:t>Μεταμόσχευση μυελού και συμπαγών οργάνων, Λέμφωμα (</a:t>
                      </a:r>
                      <a:r>
                        <a:rPr lang="en-US" sz="2000" dirty="0"/>
                        <a:t>Hodgkin),</a:t>
                      </a:r>
                    </a:p>
                    <a:p>
                      <a:r>
                        <a:rPr lang="en-US" sz="2000" dirty="0"/>
                        <a:t> HIV</a:t>
                      </a:r>
                    </a:p>
                  </a:txBody>
                  <a:tcPr/>
                </a:tc>
                <a:tc>
                  <a:txBody>
                    <a:bodyPr/>
                    <a:lstStyle/>
                    <a:p>
                      <a:r>
                        <a:rPr lang="en-US" sz="2000" u="sng" dirty="0"/>
                        <a:t>B</a:t>
                      </a:r>
                      <a:r>
                        <a:rPr lang="el-GR" sz="2000" u="sng" dirty="0" err="1"/>
                        <a:t>ακτήρια</a:t>
                      </a:r>
                      <a:r>
                        <a:rPr lang="el-GR" sz="2000" u="sng" baseline="0" dirty="0"/>
                        <a:t> </a:t>
                      </a:r>
                      <a:r>
                        <a:rPr lang="el-GR" sz="2000" baseline="0" dirty="0"/>
                        <a:t>: </a:t>
                      </a:r>
                      <a:r>
                        <a:rPr lang="en-US" sz="2000" baseline="0" dirty="0" err="1"/>
                        <a:t>Listeria</a:t>
                      </a:r>
                      <a:r>
                        <a:rPr lang="en-US" sz="2000" baseline="0" dirty="0"/>
                        <a:t>, Salmonella, </a:t>
                      </a:r>
                      <a:r>
                        <a:rPr lang="en-US" sz="2000" baseline="0" dirty="0" err="1"/>
                        <a:t>Nocardia</a:t>
                      </a:r>
                      <a:r>
                        <a:rPr lang="en-US" sz="2000" baseline="0" dirty="0"/>
                        <a:t>, </a:t>
                      </a:r>
                      <a:r>
                        <a:rPr lang="en-US" sz="2000" baseline="0" dirty="0" err="1"/>
                        <a:t>Legionella</a:t>
                      </a:r>
                      <a:r>
                        <a:rPr lang="en-US" sz="2000" baseline="0" dirty="0"/>
                        <a:t>, Mycobacterium </a:t>
                      </a:r>
                      <a:r>
                        <a:rPr lang="en-US" sz="2000" u="sng" baseline="0" dirty="0"/>
                        <a:t>M</a:t>
                      </a:r>
                      <a:r>
                        <a:rPr lang="el-GR" sz="2000" u="sng" baseline="0" dirty="0" err="1"/>
                        <a:t>ύκητες</a:t>
                      </a:r>
                      <a:r>
                        <a:rPr lang="el-GR" sz="2000" baseline="0" dirty="0"/>
                        <a:t>: </a:t>
                      </a:r>
                      <a:r>
                        <a:rPr lang="en-US" sz="2000" baseline="0" dirty="0"/>
                        <a:t>Candida, Cryptococcus, P. </a:t>
                      </a:r>
                      <a:r>
                        <a:rPr lang="en-US" sz="2000" baseline="0" dirty="0" err="1"/>
                        <a:t>jirovecii</a:t>
                      </a:r>
                      <a:r>
                        <a:rPr lang="en-US" sz="2000" baseline="0" dirty="0"/>
                        <a:t> , </a:t>
                      </a:r>
                      <a:r>
                        <a:rPr lang="el-GR" sz="2000" baseline="0" dirty="0"/>
                        <a:t>ενδημικοί μύκητες</a:t>
                      </a:r>
                      <a:r>
                        <a:rPr lang="en-US" sz="2000" baseline="0" dirty="0"/>
                        <a:t> </a:t>
                      </a:r>
                      <a:endParaRPr lang="el-GR" sz="2000" baseline="0" dirty="0"/>
                    </a:p>
                    <a:p>
                      <a:r>
                        <a:rPr lang="el-GR" sz="2000" u="sng" baseline="0" dirty="0"/>
                        <a:t>Ιοί</a:t>
                      </a:r>
                      <a:r>
                        <a:rPr lang="el-GR" sz="2000" baseline="0" dirty="0"/>
                        <a:t> : </a:t>
                      </a:r>
                      <a:r>
                        <a:rPr lang="en-US" sz="2000" baseline="0" dirty="0"/>
                        <a:t>CMV, HSV, VZV, JC, </a:t>
                      </a:r>
                      <a:r>
                        <a:rPr lang="el-GR" sz="2000" baseline="0" dirty="0"/>
                        <a:t>Ιοί αναπνευστικού</a:t>
                      </a:r>
                    </a:p>
                    <a:p>
                      <a:r>
                        <a:rPr lang="el-GR" sz="2000" u="sng" baseline="0" dirty="0"/>
                        <a:t>Παράσιτα </a:t>
                      </a:r>
                      <a:r>
                        <a:rPr lang="el-GR" sz="2000" baseline="0" dirty="0"/>
                        <a:t>: </a:t>
                      </a:r>
                      <a:r>
                        <a:rPr lang="en-US" sz="2000" baseline="0" dirty="0" err="1"/>
                        <a:t>Toxoplasma</a:t>
                      </a:r>
                      <a:r>
                        <a:rPr lang="en-US" sz="2000" baseline="0" dirty="0"/>
                        <a:t>, Cryptosporidium, </a:t>
                      </a:r>
                      <a:r>
                        <a:rPr lang="en-US" sz="2000" baseline="0" dirty="0" err="1"/>
                        <a:t>Strongyloides</a:t>
                      </a:r>
                      <a:endParaRPr lang="en-US" sz="2000" dirty="0"/>
                    </a:p>
                  </a:txBody>
                  <a:tcPr/>
                </a:tc>
                <a:extLst>
                  <a:ext uri="{0D108BD9-81ED-4DB2-BD59-A6C34878D82A}">
                    <a16:rowId xmlns:a16="http://schemas.microsoft.com/office/drawing/2014/main" val="10001"/>
                  </a:ext>
                </a:extLst>
              </a:tr>
              <a:tr h="370840">
                <a:tc>
                  <a:txBody>
                    <a:bodyPr/>
                    <a:lstStyle/>
                    <a:p>
                      <a:r>
                        <a:rPr lang="el-GR" sz="2000" b="1" dirty="0"/>
                        <a:t>Διαταραχή </a:t>
                      </a:r>
                      <a:r>
                        <a:rPr lang="el-GR" sz="2000" b="1" dirty="0" err="1"/>
                        <a:t>χημειοταξίας</a:t>
                      </a:r>
                      <a:endParaRPr lang="en-US" sz="2000" b="1" dirty="0"/>
                    </a:p>
                  </a:txBody>
                  <a:tcPr/>
                </a:tc>
                <a:tc>
                  <a:txBody>
                    <a:bodyPr/>
                    <a:lstStyle/>
                    <a:p>
                      <a:r>
                        <a:rPr lang="el-GR" sz="2000" dirty="0"/>
                        <a:t>Σ.Δ., ΧΝΑ, αλκοολισμός</a:t>
                      </a:r>
                      <a:endParaRPr lang="en-US" sz="2000" dirty="0"/>
                    </a:p>
                  </a:txBody>
                  <a:tcPr/>
                </a:tc>
                <a:tc>
                  <a:txBody>
                    <a:bodyPr/>
                    <a:lstStyle/>
                    <a:p>
                      <a:r>
                        <a:rPr lang="en-US" sz="2000" dirty="0"/>
                        <a:t>S.</a:t>
                      </a:r>
                      <a:r>
                        <a:rPr lang="en-US" sz="2000" baseline="0" dirty="0"/>
                        <a:t> </a:t>
                      </a:r>
                      <a:r>
                        <a:rPr lang="en-US" sz="2000" baseline="0" dirty="0" err="1"/>
                        <a:t>aureus</a:t>
                      </a:r>
                      <a:r>
                        <a:rPr lang="en-US" sz="2000" baseline="0" dirty="0"/>
                        <a:t>, Gram negatives, Candida</a:t>
                      </a:r>
                      <a:endParaRPr lang="en-US" sz="2000" dirty="0"/>
                    </a:p>
                  </a:txBody>
                  <a:tcPr/>
                </a:tc>
                <a:extLst>
                  <a:ext uri="{0D108BD9-81ED-4DB2-BD59-A6C34878D82A}">
                    <a16:rowId xmlns:a16="http://schemas.microsoft.com/office/drawing/2014/main" val="10002"/>
                  </a:ext>
                </a:extLst>
              </a:tr>
              <a:tr h="370840">
                <a:tc>
                  <a:txBody>
                    <a:bodyPr/>
                    <a:lstStyle/>
                    <a:p>
                      <a:r>
                        <a:rPr lang="el-GR" sz="2000" b="1" dirty="0"/>
                        <a:t>Διαταραχή ενδοκυττάριας θανάτωσης</a:t>
                      </a:r>
                      <a:endParaRPr lang="en-US" sz="2000" b="1" dirty="0"/>
                    </a:p>
                  </a:txBody>
                  <a:tcPr/>
                </a:tc>
                <a:tc>
                  <a:txBody>
                    <a:bodyPr/>
                    <a:lstStyle/>
                    <a:p>
                      <a:r>
                        <a:rPr lang="el-GR" sz="2000" dirty="0"/>
                        <a:t>Χρ. </a:t>
                      </a:r>
                      <a:r>
                        <a:rPr lang="el-GR" sz="2000" dirty="0" err="1"/>
                        <a:t>κοκκοιωματώδης</a:t>
                      </a:r>
                      <a:r>
                        <a:rPr lang="el-GR" sz="2000" dirty="0"/>
                        <a:t> νόσος - </a:t>
                      </a:r>
                      <a:r>
                        <a:rPr lang="en-US" sz="2000" dirty="0"/>
                        <a:t>CGD, </a:t>
                      </a:r>
                      <a:r>
                        <a:rPr lang="el-GR" sz="2000" dirty="0"/>
                        <a:t>έλλειψη </a:t>
                      </a:r>
                      <a:r>
                        <a:rPr lang="el-GR" sz="2000" dirty="0" err="1"/>
                        <a:t>μυελοϋπεροξειδάσης</a:t>
                      </a:r>
                      <a:endParaRPr lang="en-US" sz="2000" dirty="0"/>
                    </a:p>
                  </a:txBody>
                  <a:tcPr/>
                </a:tc>
                <a:tc>
                  <a:txBody>
                    <a:bodyPr/>
                    <a:lstStyle/>
                    <a:p>
                      <a:r>
                        <a:rPr lang="en-US" sz="2000" dirty="0"/>
                        <a:t>S.</a:t>
                      </a:r>
                      <a:r>
                        <a:rPr lang="en-US" sz="2000" baseline="0" dirty="0"/>
                        <a:t> </a:t>
                      </a:r>
                      <a:r>
                        <a:rPr lang="en-US" sz="2000" baseline="0" dirty="0" err="1"/>
                        <a:t>aureus</a:t>
                      </a:r>
                      <a:r>
                        <a:rPr lang="en-US" sz="2000" baseline="0" dirty="0"/>
                        <a:t>, Gram negatives, Candida, </a:t>
                      </a:r>
                      <a:r>
                        <a:rPr lang="en-US" sz="2000" baseline="0" dirty="0" err="1"/>
                        <a:t>Aspergillus</a:t>
                      </a:r>
                      <a:endParaRPr lang="en-US" sz="2000" dirty="0"/>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23528" y="332656"/>
          <a:ext cx="8496944" cy="6365042"/>
        </p:xfrm>
        <a:graphic>
          <a:graphicData uri="http://schemas.openxmlformats.org/drawingml/2006/table">
            <a:tbl>
              <a:tblPr firstRow="1" bandRow="1">
                <a:tableStyleId>{5C22544A-7EE6-4342-B048-85BDC9FD1C3A}</a:tableStyleId>
              </a:tblPr>
              <a:tblGrid>
                <a:gridCol w="3384376">
                  <a:extLst>
                    <a:ext uri="{9D8B030D-6E8A-4147-A177-3AD203B41FA5}">
                      <a16:colId xmlns:a16="http://schemas.microsoft.com/office/drawing/2014/main" val="20000"/>
                    </a:ext>
                  </a:extLst>
                </a:gridCol>
                <a:gridCol w="5112568">
                  <a:extLst>
                    <a:ext uri="{9D8B030D-6E8A-4147-A177-3AD203B41FA5}">
                      <a16:colId xmlns:a16="http://schemas.microsoft.com/office/drawing/2014/main" val="20001"/>
                    </a:ext>
                  </a:extLst>
                </a:gridCol>
              </a:tblGrid>
              <a:tr h="91654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l-GR" sz="2800" dirty="0" err="1"/>
                        <a:t>Ανοσοκαταστολή</a:t>
                      </a:r>
                      <a:r>
                        <a:rPr lang="el-GR" sz="2800" dirty="0"/>
                        <a:t> και Είδος Παθογόνων</a:t>
                      </a:r>
                      <a:endParaRPr lang="en-US" sz="2800" dirty="0"/>
                    </a:p>
                    <a:p>
                      <a:pPr algn="ctr"/>
                      <a:endParaRPr lang="en-US" sz="2800" dirty="0"/>
                    </a:p>
                  </a:txBody>
                  <a:tcPr/>
                </a:tc>
                <a:tc hMerge="1">
                  <a:txBody>
                    <a:bodyPr/>
                    <a:lstStyle/>
                    <a:p>
                      <a:endParaRPr lang="en-US" dirty="0"/>
                    </a:p>
                  </a:txBody>
                  <a:tcPr/>
                </a:tc>
                <a:extLst>
                  <a:ext uri="{0D108BD9-81ED-4DB2-BD59-A6C34878D82A}">
                    <a16:rowId xmlns:a16="http://schemas.microsoft.com/office/drawing/2014/main" val="10000"/>
                  </a:ext>
                </a:extLst>
              </a:tr>
              <a:tr h="5420162">
                <a:tc>
                  <a:txBody>
                    <a:bodyPr/>
                    <a:lstStyle/>
                    <a:p>
                      <a:pPr marL="0" marR="0" algn="l">
                        <a:lnSpc>
                          <a:spcPct val="115000"/>
                        </a:lnSpc>
                        <a:spcBef>
                          <a:spcPts val="0"/>
                        </a:spcBef>
                        <a:spcAft>
                          <a:spcPts val="0"/>
                        </a:spcAft>
                      </a:pPr>
                      <a:r>
                        <a:rPr lang="el-GR" sz="2000" b="1" dirty="0" err="1">
                          <a:solidFill>
                            <a:srgbClr val="000000"/>
                          </a:solidFill>
                          <a:latin typeface="Calibri"/>
                          <a:ea typeface="Calibri"/>
                          <a:cs typeface="Times New Roman"/>
                        </a:rPr>
                        <a:t>Ανοσοκατασταλτικά</a:t>
                      </a:r>
                      <a:r>
                        <a:rPr lang="el-GR" sz="2000" b="1" dirty="0">
                          <a:solidFill>
                            <a:srgbClr val="000000"/>
                          </a:solidFill>
                          <a:latin typeface="Calibri"/>
                          <a:ea typeface="Calibri"/>
                          <a:cs typeface="Times New Roman"/>
                        </a:rPr>
                        <a:t> φάρμακα</a:t>
                      </a:r>
                      <a:endParaRPr lang="en-US" sz="2000" dirty="0">
                        <a:solidFill>
                          <a:srgbClr val="000000"/>
                        </a:solidFill>
                        <a:latin typeface="Calibri"/>
                        <a:ea typeface="Calibri"/>
                        <a:cs typeface="Times New Roman"/>
                      </a:endParaRPr>
                    </a:p>
                    <a:p>
                      <a:pPr marL="0" marR="0" algn="l">
                        <a:lnSpc>
                          <a:spcPct val="115000"/>
                        </a:lnSpc>
                        <a:spcBef>
                          <a:spcPts val="0"/>
                        </a:spcBef>
                        <a:spcAft>
                          <a:spcPts val="0"/>
                        </a:spcAft>
                      </a:pPr>
                      <a:r>
                        <a:rPr lang="pt-PT" sz="2000" b="0" dirty="0" err="1">
                          <a:solidFill>
                            <a:srgbClr val="000000"/>
                          </a:solidFill>
                          <a:latin typeface="Calibri"/>
                          <a:ea typeface="Calibri"/>
                          <a:cs typeface="Times New Roman"/>
                        </a:rPr>
                        <a:t>cyclosporine</a:t>
                      </a:r>
                      <a:r>
                        <a:rPr lang="pt-PT" sz="2000" b="0" dirty="0">
                          <a:solidFill>
                            <a:srgbClr val="000000"/>
                          </a:solidFill>
                          <a:latin typeface="Calibri"/>
                          <a:ea typeface="Calibri"/>
                          <a:cs typeface="Times New Roman"/>
                        </a:rPr>
                        <a:t>, </a:t>
                      </a:r>
                      <a:r>
                        <a:rPr lang="pt-PT" sz="2000" b="0" dirty="0" err="1">
                          <a:solidFill>
                            <a:srgbClr val="000000"/>
                          </a:solidFill>
                          <a:latin typeface="Calibri"/>
                          <a:ea typeface="Calibri"/>
                          <a:cs typeface="Times New Roman"/>
                        </a:rPr>
                        <a:t>tacrolimus</a:t>
                      </a:r>
                      <a:r>
                        <a:rPr lang="pt-PT" sz="2000" b="0" dirty="0">
                          <a:solidFill>
                            <a:srgbClr val="000000"/>
                          </a:solidFill>
                          <a:latin typeface="Calibri"/>
                          <a:ea typeface="Calibri"/>
                          <a:cs typeface="Times New Roman"/>
                        </a:rPr>
                        <a:t>, </a:t>
                      </a:r>
                      <a:r>
                        <a:rPr lang="pt-PT" sz="2000" b="0" dirty="0" err="1">
                          <a:solidFill>
                            <a:srgbClr val="000000"/>
                          </a:solidFill>
                          <a:latin typeface="Calibri"/>
                          <a:ea typeface="Calibri"/>
                          <a:cs typeface="Times New Roman"/>
                        </a:rPr>
                        <a:t>sirolimus</a:t>
                      </a:r>
                      <a:r>
                        <a:rPr lang="pt-PT" sz="2000" b="0" dirty="0">
                          <a:solidFill>
                            <a:srgbClr val="000000"/>
                          </a:solidFill>
                          <a:latin typeface="Calibri"/>
                          <a:ea typeface="Calibri"/>
                          <a:cs typeface="Times New Roman"/>
                        </a:rPr>
                        <a:t>, </a:t>
                      </a:r>
                      <a:r>
                        <a:rPr lang="pt-PT" sz="2000" b="0" dirty="0" err="1">
                          <a:solidFill>
                            <a:srgbClr val="000000"/>
                          </a:solidFill>
                          <a:latin typeface="Calibri"/>
                          <a:ea typeface="Calibri"/>
                          <a:cs typeface="Times New Roman"/>
                        </a:rPr>
                        <a:t>mucophenolate</a:t>
                      </a:r>
                      <a:r>
                        <a:rPr lang="pt-PT" sz="2000" b="0" dirty="0">
                          <a:solidFill>
                            <a:srgbClr val="000000"/>
                          </a:solidFill>
                          <a:latin typeface="Calibri"/>
                          <a:ea typeface="Calibri"/>
                          <a:cs typeface="Times New Roman"/>
                        </a:rPr>
                        <a:t> </a:t>
                      </a:r>
                      <a:r>
                        <a:rPr lang="pt-PT" sz="2000" b="0" dirty="0" err="1">
                          <a:solidFill>
                            <a:srgbClr val="000000"/>
                          </a:solidFill>
                          <a:latin typeface="Calibri"/>
                          <a:ea typeface="Calibri"/>
                          <a:cs typeface="Times New Roman"/>
                        </a:rPr>
                        <a:t>mofetil</a:t>
                      </a:r>
                      <a:r>
                        <a:rPr lang="pt-PT" sz="2000" b="0" dirty="0">
                          <a:solidFill>
                            <a:srgbClr val="000000"/>
                          </a:solidFill>
                          <a:latin typeface="Calibri"/>
                          <a:ea typeface="Calibri"/>
                          <a:cs typeface="Times New Roman"/>
                        </a:rPr>
                        <a:t>, </a:t>
                      </a:r>
                      <a:r>
                        <a:rPr lang="pt-PT" sz="2000" b="0" dirty="0" err="1">
                          <a:solidFill>
                            <a:srgbClr val="000000"/>
                          </a:solidFill>
                          <a:latin typeface="Calibri"/>
                          <a:ea typeface="Calibri"/>
                          <a:cs typeface="Times New Roman"/>
                        </a:rPr>
                        <a:t>azathioprine</a:t>
                      </a:r>
                      <a:endParaRPr lang="pt-PT" sz="2000" b="0" dirty="0">
                        <a:solidFill>
                          <a:srgbClr val="000000"/>
                        </a:solidFill>
                        <a:latin typeface="Calibri"/>
                        <a:ea typeface="Calibri"/>
                        <a:cs typeface="Times New Roman"/>
                      </a:endParaRPr>
                    </a:p>
                    <a:p>
                      <a:pPr marL="0" marR="0" algn="l">
                        <a:lnSpc>
                          <a:spcPct val="115000"/>
                        </a:lnSpc>
                        <a:spcBef>
                          <a:spcPts val="0"/>
                        </a:spcBef>
                        <a:spcAft>
                          <a:spcPts val="0"/>
                        </a:spcAft>
                      </a:pPr>
                      <a:endParaRPr lang="en-US" sz="2000" b="0" dirty="0">
                        <a:solidFill>
                          <a:srgbClr val="000000"/>
                        </a:solidFill>
                        <a:latin typeface="Calibri"/>
                        <a:ea typeface="Calibri"/>
                        <a:cs typeface="Times New Roman"/>
                      </a:endParaRPr>
                    </a:p>
                    <a:p>
                      <a:pPr marL="0" marR="0" algn="l">
                        <a:lnSpc>
                          <a:spcPct val="115000"/>
                        </a:lnSpc>
                        <a:spcBef>
                          <a:spcPts val="0"/>
                        </a:spcBef>
                        <a:spcAft>
                          <a:spcPts val="0"/>
                        </a:spcAft>
                      </a:pPr>
                      <a:r>
                        <a:rPr lang="en-US" sz="2000" b="0" dirty="0" err="1">
                          <a:solidFill>
                            <a:srgbClr val="000000"/>
                          </a:solidFill>
                          <a:latin typeface="Calibri"/>
                          <a:ea typeface="Calibri"/>
                          <a:cs typeface="Times New Roman"/>
                        </a:rPr>
                        <a:t>Alemtuzumab</a:t>
                      </a:r>
                      <a:r>
                        <a:rPr lang="en-US" sz="2000" b="0" dirty="0">
                          <a:solidFill>
                            <a:srgbClr val="000000"/>
                          </a:solidFill>
                          <a:latin typeface="Calibri"/>
                          <a:ea typeface="Calibri"/>
                          <a:cs typeface="Times New Roman"/>
                        </a:rPr>
                        <a:t>, </a:t>
                      </a:r>
                      <a:r>
                        <a:rPr lang="en-US" sz="2000" b="0" dirty="0" err="1">
                          <a:solidFill>
                            <a:srgbClr val="000000"/>
                          </a:solidFill>
                          <a:latin typeface="Calibri"/>
                          <a:ea typeface="Calibri"/>
                          <a:cs typeface="Times New Roman"/>
                        </a:rPr>
                        <a:t>Fludarabine</a:t>
                      </a:r>
                      <a:endParaRPr lang="en-US" sz="2000" b="0" dirty="0">
                        <a:solidFill>
                          <a:srgbClr val="000000"/>
                        </a:solidFill>
                        <a:latin typeface="Calibri"/>
                        <a:ea typeface="Calibri"/>
                        <a:cs typeface="Times New Roman"/>
                      </a:endParaRPr>
                    </a:p>
                    <a:p>
                      <a:pPr marL="0" marR="0" algn="l">
                        <a:lnSpc>
                          <a:spcPct val="115000"/>
                        </a:lnSpc>
                        <a:spcBef>
                          <a:spcPts val="0"/>
                        </a:spcBef>
                        <a:spcAft>
                          <a:spcPts val="0"/>
                        </a:spcAft>
                      </a:pPr>
                      <a:endParaRPr lang="en-US" sz="2000" b="0" dirty="0">
                        <a:solidFill>
                          <a:srgbClr val="000000"/>
                        </a:solidFill>
                        <a:latin typeface="Calibri"/>
                        <a:ea typeface="Calibri"/>
                        <a:cs typeface="Times New Roman"/>
                      </a:endParaRPr>
                    </a:p>
                    <a:p>
                      <a:pPr marL="0" marR="0" algn="l">
                        <a:lnSpc>
                          <a:spcPct val="115000"/>
                        </a:lnSpc>
                        <a:spcBef>
                          <a:spcPts val="0"/>
                        </a:spcBef>
                        <a:spcAft>
                          <a:spcPts val="0"/>
                        </a:spcAft>
                      </a:pPr>
                      <a:endParaRPr lang="en-US" sz="2000" b="0" dirty="0">
                        <a:solidFill>
                          <a:srgbClr val="000000"/>
                        </a:solidFill>
                        <a:latin typeface="Calibri"/>
                        <a:ea typeface="Calibri"/>
                        <a:cs typeface="Times New Roman"/>
                      </a:endParaRPr>
                    </a:p>
                    <a:p>
                      <a:pPr marL="0" marR="0" algn="l">
                        <a:lnSpc>
                          <a:spcPct val="115000"/>
                        </a:lnSpc>
                        <a:spcBef>
                          <a:spcPts val="0"/>
                        </a:spcBef>
                        <a:spcAft>
                          <a:spcPts val="0"/>
                        </a:spcAft>
                      </a:pPr>
                      <a:endParaRPr lang="en-US" sz="2000" b="0" dirty="0">
                        <a:solidFill>
                          <a:srgbClr val="000000"/>
                        </a:solidFill>
                        <a:latin typeface="Calibri"/>
                        <a:ea typeface="Calibri"/>
                        <a:cs typeface="Times New Roman"/>
                      </a:endParaRPr>
                    </a:p>
                    <a:p>
                      <a:pPr marL="0" marR="0" algn="l">
                        <a:lnSpc>
                          <a:spcPct val="115000"/>
                        </a:lnSpc>
                        <a:spcBef>
                          <a:spcPts val="0"/>
                        </a:spcBef>
                        <a:spcAft>
                          <a:spcPts val="0"/>
                        </a:spcAft>
                      </a:pPr>
                      <a:r>
                        <a:rPr lang="en-US" sz="2000" b="0" dirty="0" err="1">
                          <a:solidFill>
                            <a:srgbClr val="000000"/>
                          </a:solidFill>
                          <a:latin typeface="Calibri"/>
                          <a:ea typeface="Calibri"/>
                          <a:cs typeface="Times New Roman"/>
                        </a:rPr>
                        <a:t>Rituximab</a:t>
                      </a:r>
                      <a:endParaRPr lang="en-US" sz="2000" b="0" dirty="0">
                        <a:solidFill>
                          <a:srgbClr val="000000"/>
                        </a:solidFill>
                        <a:latin typeface="Calibri"/>
                        <a:ea typeface="Calibri"/>
                        <a:cs typeface="Times New Roman"/>
                      </a:endParaRPr>
                    </a:p>
                    <a:p>
                      <a:pPr marL="0" marR="0" algn="l">
                        <a:lnSpc>
                          <a:spcPct val="115000"/>
                        </a:lnSpc>
                        <a:spcBef>
                          <a:spcPts val="0"/>
                        </a:spcBef>
                        <a:spcAft>
                          <a:spcPts val="0"/>
                        </a:spcAft>
                      </a:pPr>
                      <a:endParaRPr lang="en-US" sz="2000" b="0" dirty="0">
                        <a:solidFill>
                          <a:srgbClr val="000000"/>
                        </a:solidFill>
                        <a:latin typeface="Calibri"/>
                        <a:ea typeface="Calibri"/>
                        <a:cs typeface="Times New Roman"/>
                      </a:endParaRPr>
                    </a:p>
                    <a:p>
                      <a:pPr marL="0" marR="0" algn="l">
                        <a:lnSpc>
                          <a:spcPct val="115000"/>
                        </a:lnSpc>
                        <a:spcBef>
                          <a:spcPts val="0"/>
                        </a:spcBef>
                        <a:spcAft>
                          <a:spcPts val="0"/>
                        </a:spcAft>
                      </a:pPr>
                      <a:r>
                        <a:rPr lang="en-US" sz="2000" b="0" dirty="0">
                          <a:solidFill>
                            <a:srgbClr val="000000"/>
                          </a:solidFill>
                          <a:latin typeface="Calibri"/>
                          <a:ea typeface="Calibri"/>
                          <a:cs typeface="Times New Roman"/>
                        </a:rPr>
                        <a:t>TNF inhibitors</a:t>
                      </a:r>
                    </a:p>
                    <a:p>
                      <a:pPr marL="0" marR="0" algn="l">
                        <a:lnSpc>
                          <a:spcPct val="115000"/>
                        </a:lnSpc>
                        <a:spcBef>
                          <a:spcPts val="0"/>
                        </a:spcBef>
                        <a:spcAft>
                          <a:spcPts val="0"/>
                        </a:spcAft>
                      </a:pPr>
                      <a:endParaRPr lang="en-US" sz="2000" b="0" dirty="0">
                        <a:solidFill>
                          <a:srgbClr val="000000"/>
                        </a:solidFill>
                        <a:latin typeface="Calibri"/>
                        <a:ea typeface="Calibri"/>
                        <a:cs typeface="Times New Roman"/>
                      </a:endParaRPr>
                    </a:p>
                    <a:p>
                      <a:pPr marL="0" marR="0" algn="l">
                        <a:lnSpc>
                          <a:spcPct val="115000"/>
                        </a:lnSpc>
                        <a:spcBef>
                          <a:spcPts val="0"/>
                        </a:spcBef>
                        <a:spcAft>
                          <a:spcPts val="0"/>
                        </a:spcAft>
                      </a:pPr>
                      <a:endParaRPr lang="en-US" sz="2000" b="0" dirty="0">
                        <a:solidFill>
                          <a:srgbClr val="000000"/>
                        </a:solidFill>
                        <a:latin typeface="Calibri"/>
                        <a:ea typeface="Calibri"/>
                        <a:cs typeface="Times New Roman"/>
                      </a:endParaRPr>
                    </a:p>
                    <a:p>
                      <a:pPr marL="0" marR="0" algn="l">
                        <a:lnSpc>
                          <a:spcPct val="115000"/>
                        </a:lnSpc>
                        <a:spcBef>
                          <a:spcPts val="0"/>
                        </a:spcBef>
                        <a:spcAft>
                          <a:spcPts val="0"/>
                        </a:spcAft>
                      </a:pPr>
                      <a:r>
                        <a:rPr lang="en-US" sz="2000" b="0" dirty="0" err="1">
                          <a:solidFill>
                            <a:srgbClr val="000000"/>
                          </a:solidFill>
                          <a:latin typeface="Calibri"/>
                          <a:ea typeface="Calibri"/>
                          <a:cs typeface="Times New Roman"/>
                        </a:rPr>
                        <a:t>Natalizumab</a:t>
                      </a:r>
                      <a:endParaRPr lang="en-US" sz="2000" b="0" dirty="0">
                        <a:solidFill>
                          <a:srgbClr val="000000"/>
                        </a:solidFill>
                        <a:latin typeface="Calibri"/>
                        <a:ea typeface="Calibri"/>
                        <a:cs typeface="Times New Roman"/>
                      </a:endParaRPr>
                    </a:p>
                  </a:txBody>
                  <a:tcPr marL="68580" marR="68580" marT="0" marB="0"/>
                </a:tc>
                <a:tc>
                  <a:txBody>
                    <a:bodyPr/>
                    <a:lstStyle/>
                    <a:p>
                      <a:pPr marL="0" marR="0" algn="l">
                        <a:lnSpc>
                          <a:spcPct val="115000"/>
                        </a:lnSpc>
                        <a:spcBef>
                          <a:spcPts val="0"/>
                        </a:spcBef>
                        <a:spcAft>
                          <a:spcPts val="0"/>
                        </a:spcAft>
                      </a:pPr>
                      <a:endParaRPr lang="en-US" sz="2000" dirty="0">
                        <a:solidFill>
                          <a:srgbClr val="000000"/>
                        </a:solidFill>
                        <a:latin typeface="Calibri"/>
                        <a:ea typeface="Calibri"/>
                        <a:cs typeface="Times New Roman"/>
                      </a:endParaRPr>
                    </a:p>
                    <a:p>
                      <a:pPr marL="0" marR="0" algn="l">
                        <a:lnSpc>
                          <a:spcPct val="115000"/>
                        </a:lnSpc>
                        <a:spcBef>
                          <a:spcPts val="0"/>
                        </a:spcBef>
                        <a:spcAft>
                          <a:spcPts val="0"/>
                        </a:spcAft>
                      </a:pPr>
                      <a:r>
                        <a:rPr lang="el-GR" sz="2000" b="0" dirty="0">
                          <a:solidFill>
                            <a:srgbClr val="000000"/>
                          </a:solidFill>
                          <a:latin typeface="Calibri"/>
                          <a:ea typeface="Calibri"/>
                          <a:cs typeface="Times New Roman"/>
                        </a:rPr>
                        <a:t>Συσχετίζονται με λοιμώξεις που χαρακτηρίζουν τη διαταραχή της </a:t>
                      </a:r>
                      <a:r>
                        <a:rPr lang="el-GR" sz="2000" b="0">
                          <a:solidFill>
                            <a:srgbClr val="000000"/>
                          </a:solidFill>
                          <a:latin typeface="Calibri"/>
                          <a:ea typeface="Calibri"/>
                          <a:cs typeface="Times New Roman"/>
                        </a:rPr>
                        <a:t>κυτταρικής ανοσίας</a:t>
                      </a:r>
                      <a:endParaRPr lang="en-US" sz="2000" b="0">
                        <a:solidFill>
                          <a:srgbClr val="000000"/>
                        </a:solidFill>
                        <a:latin typeface="Calibri"/>
                        <a:ea typeface="Calibri"/>
                        <a:cs typeface="Times New Roman"/>
                      </a:endParaRPr>
                    </a:p>
                    <a:p>
                      <a:pPr marL="0" marR="0" algn="l">
                        <a:lnSpc>
                          <a:spcPct val="115000"/>
                        </a:lnSpc>
                        <a:spcBef>
                          <a:spcPts val="0"/>
                        </a:spcBef>
                        <a:spcAft>
                          <a:spcPts val="0"/>
                        </a:spcAft>
                      </a:pPr>
                      <a:endParaRPr lang="en-US" sz="2000" b="0" dirty="0">
                        <a:solidFill>
                          <a:srgbClr val="000000"/>
                        </a:solidFill>
                        <a:latin typeface="Calibri"/>
                        <a:ea typeface="Calibri"/>
                        <a:cs typeface="Times New Roman"/>
                      </a:endParaRPr>
                    </a:p>
                    <a:p>
                      <a:pPr marL="0" marR="0" algn="l">
                        <a:lnSpc>
                          <a:spcPct val="115000"/>
                        </a:lnSpc>
                        <a:spcBef>
                          <a:spcPts val="0"/>
                        </a:spcBef>
                        <a:spcAft>
                          <a:spcPts val="0"/>
                        </a:spcAft>
                      </a:pPr>
                      <a:endParaRPr lang="en-US" sz="2000" b="0">
                        <a:solidFill>
                          <a:srgbClr val="000000"/>
                        </a:solidFill>
                        <a:latin typeface="Calibri"/>
                        <a:ea typeface="Calibri"/>
                        <a:cs typeface="Times New Roman"/>
                      </a:endParaRPr>
                    </a:p>
                    <a:p>
                      <a:pPr marL="0" marR="0" algn="l">
                        <a:lnSpc>
                          <a:spcPct val="115000"/>
                        </a:lnSpc>
                        <a:spcBef>
                          <a:spcPts val="0"/>
                        </a:spcBef>
                        <a:spcAft>
                          <a:spcPts val="0"/>
                        </a:spcAft>
                      </a:pPr>
                      <a:r>
                        <a:rPr lang="en-US" sz="2000" b="0">
                          <a:solidFill>
                            <a:srgbClr val="000000"/>
                          </a:solidFill>
                          <a:latin typeface="Calibri"/>
                          <a:ea typeface="Calibri"/>
                          <a:cs typeface="Times New Roman"/>
                        </a:rPr>
                        <a:t>M</a:t>
                      </a:r>
                      <a:r>
                        <a:rPr lang="el-GR" sz="2000" b="0" dirty="0" err="1">
                          <a:solidFill>
                            <a:srgbClr val="000000"/>
                          </a:solidFill>
                          <a:latin typeface="Calibri"/>
                          <a:ea typeface="Calibri"/>
                          <a:cs typeface="Times New Roman"/>
                        </a:rPr>
                        <a:t>εγάλη</a:t>
                      </a:r>
                      <a:r>
                        <a:rPr lang="el-GR" sz="2000" b="0" dirty="0">
                          <a:solidFill>
                            <a:srgbClr val="000000"/>
                          </a:solidFill>
                          <a:latin typeface="Calibri"/>
                          <a:ea typeface="Calibri"/>
                          <a:cs typeface="Times New Roman"/>
                        </a:rPr>
                        <a:t> μείωση των </a:t>
                      </a:r>
                      <a:r>
                        <a:rPr lang="en-US" sz="2000" b="0" dirty="0">
                          <a:solidFill>
                            <a:srgbClr val="000000"/>
                          </a:solidFill>
                          <a:latin typeface="Calibri"/>
                          <a:ea typeface="Calibri"/>
                          <a:cs typeface="Times New Roman"/>
                        </a:rPr>
                        <a:t>CD</a:t>
                      </a:r>
                      <a:r>
                        <a:rPr lang="el-GR" sz="2000" b="0" dirty="0">
                          <a:solidFill>
                            <a:srgbClr val="000000"/>
                          </a:solidFill>
                          <a:latin typeface="Calibri"/>
                          <a:ea typeface="Calibri"/>
                          <a:cs typeface="Times New Roman"/>
                        </a:rPr>
                        <a:t>4 λεμφοκυττάρων και λοιμώξεις που χαρακτηρίζουν διαταραχή της κυτταρικής ανοσίας και την </a:t>
                      </a:r>
                      <a:r>
                        <a:rPr lang="en-US" sz="2000" b="0">
                          <a:solidFill>
                            <a:srgbClr val="000000"/>
                          </a:solidFill>
                          <a:latin typeface="Calibri"/>
                          <a:ea typeface="Calibri"/>
                          <a:cs typeface="Times New Roman"/>
                        </a:rPr>
                        <a:t>HIV </a:t>
                      </a:r>
                      <a:r>
                        <a:rPr lang="el-GR" sz="2000" b="0">
                          <a:solidFill>
                            <a:srgbClr val="000000"/>
                          </a:solidFill>
                          <a:latin typeface="Calibri"/>
                          <a:ea typeface="Calibri"/>
                          <a:cs typeface="Times New Roman"/>
                        </a:rPr>
                        <a:t>λοίμωξη</a:t>
                      </a:r>
                      <a:endParaRPr lang="en-US" sz="2000" b="0">
                        <a:solidFill>
                          <a:srgbClr val="000000"/>
                        </a:solidFill>
                        <a:latin typeface="Calibri"/>
                        <a:ea typeface="Calibri"/>
                        <a:cs typeface="Times New Roman"/>
                      </a:endParaRPr>
                    </a:p>
                    <a:p>
                      <a:pPr marL="0" marR="0" algn="l">
                        <a:lnSpc>
                          <a:spcPct val="115000"/>
                        </a:lnSpc>
                        <a:spcBef>
                          <a:spcPts val="0"/>
                        </a:spcBef>
                        <a:spcAft>
                          <a:spcPts val="0"/>
                        </a:spcAft>
                      </a:pPr>
                      <a:endParaRPr lang="en-US" sz="2000" b="0" dirty="0">
                        <a:solidFill>
                          <a:srgbClr val="000000"/>
                        </a:solidFill>
                        <a:latin typeface="Calibri"/>
                        <a:ea typeface="Calibri"/>
                        <a:cs typeface="Times New Roman"/>
                      </a:endParaRPr>
                    </a:p>
                    <a:p>
                      <a:pPr marL="0" marR="0" algn="l">
                        <a:lnSpc>
                          <a:spcPct val="115000"/>
                        </a:lnSpc>
                        <a:spcBef>
                          <a:spcPts val="0"/>
                        </a:spcBef>
                        <a:spcAft>
                          <a:spcPts val="0"/>
                        </a:spcAft>
                      </a:pPr>
                      <a:r>
                        <a:rPr lang="en-US" sz="2000" b="0" dirty="0">
                          <a:solidFill>
                            <a:srgbClr val="000000"/>
                          </a:solidFill>
                          <a:latin typeface="Calibri"/>
                          <a:ea typeface="Calibri"/>
                          <a:cs typeface="Times New Roman"/>
                        </a:rPr>
                        <a:t>PCP</a:t>
                      </a:r>
                      <a:r>
                        <a:rPr lang="el-GR" sz="2000" b="0" dirty="0">
                          <a:solidFill>
                            <a:srgbClr val="000000"/>
                          </a:solidFill>
                          <a:latin typeface="Calibri"/>
                          <a:ea typeface="Calibri"/>
                          <a:cs typeface="Times New Roman"/>
                        </a:rPr>
                        <a:t>, αναζωπύρωση </a:t>
                      </a:r>
                      <a:r>
                        <a:rPr lang="el-GR" sz="2000" b="0">
                          <a:solidFill>
                            <a:srgbClr val="000000"/>
                          </a:solidFill>
                          <a:latin typeface="Calibri"/>
                          <a:ea typeface="Calibri"/>
                          <a:cs typeface="Times New Roman"/>
                        </a:rPr>
                        <a:t>χρόνιας ηπατίτιδας</a:t>
                      </a:r>
                      <a:endParaRPr lang="en-US" sz="2000" b="0">
                        <a:solidFill>
                          <a:srgbClr val="000000"/>
                        </a:solidFill>
                        <a:latin typeface="Calibri"/>
                        <a:ea typeface="Calibri"/>
                        <a:cs typeface="Times New Roman"/>
                      </a:endParaRPr>
                    </a:p>
                    <a:p>
                      <a:pPr marL="0" marR="0" algn="l">
                        <a:lnSpc>
                          <a:spcPct val="115000"/>
                        </a:lnSpc>
                        <a:spcBef>
                          <a:spcPts val="0"/>
                        </a:spcBef>
                        <a:spcAft>
                          <a:spcPts val="0"/>
                        </a:spcAft>
                      </a:pPr>
                      <a:endParaRPr lang="en-US" sz="2000" b="0">
                        <a:solidFill>
                          <a:srgbClr val="000000"/>
                        </a:solidFill>
                        <a:latin typeface="Calibri"/>
                        <a:ea typeface="Calibri"/>
                        <a:cs typeface="Times New Roman"/>
                      </a:endParaRPr>
                    </a:p>
                    <a:p>
                      <a:pPr marL="0" marR="0" algn="l">
                        <a:lnSpc>
                          <a:spcPct val="115000"/>
                        </a:lnSpc>
                        <a:spcBef>
                          <a:spcPts val="0"/>
                        </a:spcBef>
                        <a:spcAft>
                          <a:spcPts val="0"/>
                        </a:spcAft>
                      </a:pPr>
                      <a:r>
                        <a:rPr lang="el-GR" sz="2000" b="0">
                          <a:solidFill>
                            <a:srgbClr val="000000"/>
                          </a:solidFill>
                          <a:latin typeface="Calibri"/>
                          <a:ea typeface="Calibri"/>
                          <a:cs typeface="Times New Roman"/>
                        </a:rPr>
                        <a:t>Λοιμώξεις </a:t>
                      </a:r>
                      <a:r>
                        <a:rPr lang="el-GR" sz="2000" b="0" dirty="0">
                          <a:solidFill>
                            <a:srgbClr val="000000"/>
                          </a:solidFill>
                          <a:latin typeface="Calibri"/>
                          <a:ea typeface="Calibri"/>
                          <a:cs typeface="Times New Roman"/>
                        </a:rPr>
                        <a:t>από </a:t>
                      </a:r>
                      <a:r>
                        <a:rPr lang="el-GR" sz="2000" b="0" dirty="0" err="1">
                          <a:solidFill>
                            <a:srgbClr val="000000"/>
                          </a:solidFill>
                          <a:latin typeface="Calibri"/>
                          <a:ea typeface="Calibri"/>
                          <a:cs typeface="Times New Roman"/>
                        </a:rPr>
                        <a:t>μυκοβακτηρίδια</a:t>
                      </a:r>
                      <a:r>
                        <a:rPr lang="el-GR" sz="2000" b="0" dirty="0">
                          <a:solidFill>
                            <a:srgbClr val="000000"/>
                          </a:solidFill>
                          <a:latin typeface="Calibri"/>
                          <a:ea typeface="Calibri"/>
                          <a:cs typeface="Times New Roman"/>
                        </a:rPr>
                        <a:t> και </a:t>
                      </a:r>
                      <a:r>
                        <a:rPr lang="el-GR" sz="2000" b="0">
                          <a:solidFill>
                            <a:srgbClr val="000000"/>
                          </a:solidFill>
                          <a:latin typeface="Calibri"/>
                          <a:ea typeface="Calibri"/>
                          <a:cs typeface="Times New Roman"/>
                        </a:rPr>
                        <a:t>ενδημικούς μύκητες</a:t>
                      </a:r>
                      <a:endParaRPr lang="en-US" sz="2000" b="0">
                        <a:solidFill>
                          <a:srgbClr val="000000"/>
                        </a:solidFill>
                        <a:latin typeface="Calibri"/>
                        <a:ea typeface="Calibri"/>
                        <a:cs typeface="Times New Roman"/>
                      </a:endParaRPr>
                    </a:p>
                    <a:p>
                      <a:pPr marL="0" marR="0" algn="l">
                        <a:lnSpc>
                          <a:spcPct val="115000"/>
                        </a:lnSpc>
                        <a:spcBef>
                          <a:spcPts val="0"/>
                        </a:spcBef>
                        <a:spcAft>
                          <a:spcPts val="0"/>
                        </a:spcAft>
                      </a:pPr>
                      <a:endParaRPr lang="en-US" sz="2000" b="0" dirty="0">
                        <a:solidFill>
                          <a:srgbClr val="000000"/>
                        </a:solidFill>
                        <a:latin typeface="Calibri"/>
                        <a:ea typeface="Calibri"/>
                        <a:cs typeface="Times New Roman"/>
                      </a:endParaRPr>
                    </a:p>
                    <a:p>
                      <a:pPr marL="0" marR="0" algn="l">
                        <a:lnSpc>
                          <a:spcPct val="115000"/>
                        </a:lnSpc>
                        <a:spcBef>
                          <a:spcPts val="0"/>
                        </a:spcBef>
                        <a:spcAft>
                          <a:spcPts val="0"/>
                        </a:spcAft>
                      </a:pPr>
                      <a:r>
                        <a:rPr lang="en-US" sz="2000" b="0" dirty="0">
                          <a:solidFill>
                            <a:srgbClr val="000000"/>
                          </a:solidFill>
                          <a:latin typeface="Calibri"/>
                          <a:ea typeface="Calibri"/>
                          <a:cs typeface="Times New Roman"/>
                        </a:rPr>
                        <a:t>PML</a:t>
                      </a:r>
                    </a:p>
                  </a:txBody>
                  <a:tcPr marL="68580" marR="68580" marT="0" marB="0"/>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101FF1"/>
          <p:cNvPicPr>
            <a:picLocks noChangeAspect="1" noChangeArrowheads="1"/>
          </p:cNvPicPr>
          <p:nvPr/>
        </p:nvPicPr>
        <p:blipFill>
          <a:blip r:embed="rId3" cstate="print"/>
          <a:srcRect/>
          <a:stretch>
            <a:fillRect/>
          </a:stretch>
        </p:blipFill>
        <p:spPr bwMode="auto">
          <a:xfrm>
            <a:off x="305527" y="857252"/>
            <a:ext cx="8759300" cy="5308052"/>
          </a:xfrm>
          <a:prstGeom prst="rect">
            <a:avLst/>
          </a:prstGeom>
          <a:noFill/>
          <a:ln w="9525">
            <a:noFill/>
            <a:miter lim="800000"/>
            <a:headEnd/>
            <a:tailEnd/>
          </a:ln>
        </p:spPr>
      </p:pic>
      <p:sp>
        <p:nvSpPr>
          <p:cNvPr id="132099" name="Line 3"/>
          <p:cNvSpPr>
            <a:spLocks noChangeShapeType="1"/>
          </p:cNvSpPr>
          <p:nvPr/>
        </p:nvSpPr>
        <p:spPr bwMode="auto">
          <a:xfrm flipV="1">
            <a:off x="3977934" y="1133475"/>
            <a:ext cx="0" cy="4158854"/>
          </a:xfrm>
          <a:prstGeom prst="line">
            <a:avLst/>
          </a:prstGeom>
          <a:noFill/>
          <a:ln w="38100">
            <a:solidFill>
              <a:srgbClr val="FF0000"/>
            </a:solidFill>
            <a:round/>
            <a:headEnd/>
            <a:tailEnd/>
          </a:ln>
        </p:spPr>
        <p:txBody>
          <a:bodyPr/>
          <a:lstStyle/>
          <a:p>
            <a:endParaRPr lang="en-US" sz="1350"/>
          </a:p>
        </p:txBody>
      </p:sp>
      <p:sp>
        <p:nvSpPr>
          <p:cNvPr id="132100" name="Line 4"/>
          <p:cNvSpPr>
            <a:spLocks noChangeShapeType="1"/>
          </p:cNvSpPr>
          <p:nvPr/>
        </p:nvSpPr>
        <p:spPr bwMode="auto">
          <a:xfrm flipH="1">
            <a:off x="6213010" y="1052736"/>
            <a:ext cx="2" cy="4158854"/>
          </a:xfrm>
          <a:prstGeom prst="line">
            <a:avLst/>
          </a:prstGeom>
          <a:noFill/>
          <a:ln w="38100">
            <a:solidFill>
              <a:srgbClr val="FF0000"/>
            </a:solidFill>
            <a:round/>
            <a:headEnd/>
            <a:tailEnd/>
          </a:ln>
        </p:spPr>
        <p:txBody>
          <a:bodyPr/>
          <a:lstStyle/>
          <a:p>
            <a:endParaRPr lang="en-US" sz="1350"/>
          </a:p>
        </p:txBody>
      </p:sp>
      <p:sp>
        <p:nvSpPr>
          <p:cNvPr id="2" name="TextBox 1">
            <a:extLst>
              <a:ext uri="{FF2B5EF4-FFF2-40B4-BE49-F238E27FC236}">
                <a16:creationId xmlns:a16="http://schemas.microsoft.com/office/drawing/2014/main" id="{AA00441A-8704-49C8-BFE9-ACBEA82D672B}"/>
              </a:ext>
            </a:extLst>
          </p:cNvPr>
          <p:cNvSpPr txBox="1"/>
          <p:nvPr/>
        </p:nvSpPr>
        <p:spPr>
          <a:xfrm>
            <a:off x="305526" y="137518"/>
            <a:ext cx="8226914"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l-GR" sz="2400" b="1" dirty="0"/>
              <a:t>Ασθενής με ΜΜΟ</a:t>
            </a:r>
            <a:endParaRPr lang="en-US" sz="2400" b="1" dirty="0"/>
          </a:p>
        </p:txBody>
      </p:sp>
    </p:spTree>
    <p:extLst>
      <p:ext uri="{BB962C8B-B14F-4D97-AF65-F5344CB8AC3E}">
        <p14:creationId xmlns:p14="http://schemas.microsoft.com/office/powerpoint/2010/main" val="229044642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2852</Words>
  <Application>Microsoft Office PowerPoint</Application>
  <PresentationFormat>Προβολή στην οθόνη (4:3)</PresentationFormat>
  <Paragraphs>366</Paragraphs>
  <Slides>62</Slides>
  <Notes>4</Notes>
  <HiddenSlides>0</HiddenSlides>
  <MMClips>0</MMClips>
  <ScaleCrop>false</ScaleCrop>
  <HeadingPairs>
    <vt:vector size="8" baseType="variant">
      <vt:variant>
        <vt:lpstr>Γραμματοσειρές που χρησιμοποιούνται</vt:lpstr>
      </vt:variant>
      <vt:variant>
        <vt:i4>10</vt:i4>
      </vt:variant>
      <vt:variant>
        <vt:lpstr>Θέμα</vt:lpstr>
      </vt:variant>
      <vt:variant>
        <vt:i4>1</vt:i4>
      </vt:variant>
      <vt:variant>
        <vt:lpstr>Ενσωματωμένοι διακομιστές OLE</vt:lpstr>
      </vt:variant>
      <vt:variant>
        <vt:i4>3</vt:i4>
      </vt:variant>
      <vt:variant>
        <vt:lpstr>Τίτλοι διαφανειών</vt:lpstr>
      </vt:variant>
      <vt:variant>
        <vt:i4>62</vt:i4>
      </vt:variant>
    </vt:vector>
  </HeadingPairs>
  <TitlesOfParts>
    <vt:vector size="76" baseType="lpstr">
      <vt:lpstr>Arial</vt:lpstr>
      <vt:lpstr>Arial Narrow</vt:lpstr>
      <vt:lpstr>Calibri</vt:lpstr>
      <vt:lpstr>Comic Sans MS</vt:lpstr>
      <vt:lpstr>Impact</vt:lpstr>
      <vt:lpstr>proxima_nova_rgregular</vt:lpstr>
      <vt:lpstr>Source Sans Pro</vt:lpstr>
      <vt:lpstr>Times New Roman</vt:lpstr>
      <vt:lpstr>Verdana</vt:lpstr>
      <vt:lpstr>Wingdings</vt:lpstr>
      <vt:lpstr>Θέμα του Office</vt:lpstr>
      <vt:lpstr>Φωτογραφία του Photo Editor</vt:lpstr>
      <vt:lpstr>Photo Editor Photo</vt:lpstr>
      <vt:lpstr>Bitmap Image</vt:lpstr>
      <vt:lpstr>ΛΟΙΜΩΞΕΙΣ ΣΕ ΑΝΟΣΟΚΑΤΕΣΤΑΛΜΕΝΟΥΣ ΑΣΘΕΝΕΙΣ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Καταστάσεις που καθορίζουν το στάδιο C/AIDS  (ενήλικες, 1993)</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pc</dc:creator>
  <cp:lastModifiedBy>Antonios</cp:lastModifiedBy>
  <cp:revision>15</cp:revision>
  <dcterms:created xsi:type="dcterms:W3CDTF">2020-04-28T19:18:14Z</dcterms:created>
  <dcterms:modified xsi:type="dcterms:W3CDTF">2020-04-28T21:14:45Z</dcterms:modified>
</cp:coreProperties>
</file>