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5" r:id="rId6"/>
    <p:sldId id="264" r:id="rId7"/>
    <p:sldId id="279" r:id="rId8"/>
    <p:sldId id="270" r:id="rId9"/>
    <p:sldId id="268" r:id="rId10"/>
    <p:sldId id="272" r:id="rId11"/>
    <p:sldId id="269" r:id="rId12"/>
    <p:sldId id="276" r:id="rId13"/>
    <p:sldId id="277" r:id="rId14"/>
    <p:sldId id="266" r:id="rId15"/>
    <p:sldId id="267" r:id="rId16"/>
    <p:sldId id="278" r:id="rId17"/>
    <p:sldId id="271" r:id="rId18"/>
    <p:sldId id="261" r:id="rId19"/>
    <p:sldId id="263" r:id="rId20"/>
    <p:sldId id="260" r:id="rId21"/>
    <p:sldId id="280" r:id="rId22"/>
    <p:sldId id="282" r:id="rId23"/>
    <p:sldId id="273" r:id="rId24"/>
    <p:sldId id="274" r:id="rId25"/>
    <p:sldId id="275" r:id="rId2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5320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031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620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768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3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278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226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8881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222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072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352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6A5C-3486-4DD2-9DB5-DAF6E73273A0}" type="datetimeFigureOut">
              <a:rPr lang="el-GR" smtClean="0"/>
              <a:t>10/11/2020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40B78-3BFB-44B8-966B-68B648A028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341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78000"/>
            <a:ext cx="9144000" cy="936096"/>
          </a:xfrm>
        </p:spPr>
        <p:txBody>
          <a:bodyPr/>
          <a:lstStyle/>
          <a:p>
            <a:r>
              <a:rPr lang="el-GR" dirty="0" smtClean="0"/>
              <a:t>Νεφρωσικό σύνδρομο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59704"/>
            <a:ext cx="9144000" cy="1376363"/>
          </a:xfrm>
        </p:spPr>
        <p:txBody>
          <a:bodyPr/>
          <a:lstStyle/>
          <a:p>
            <a:r>
              <a:rPr lang="el-GR" dirty="0" smtClean="0"/>
              <a:t>Κώστας Θωμάς</a:t>
            </a:r>
          </a:p>
          <a:p>
            <a:r>
              <a:rPr lang="el-GR" dirty="0" smtClean="0"/>
              <a:t>Παθολόγος-Λοιμωξιολόγος</a:t>
            </a:r>
          </a:p>
          <a:p>
            <a:r>
              <a:rPr lang="el-GR" dirty="0" smtClean="0"/>
              <a:t>ΔΠΠΚ ΠΓΝ ΑΤΤΙΚΟΝ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091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24" y="525516"/>
            <a:ext cx="11283751" cy="580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σάρωσ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196975"/>
            <a:ext cx="553561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9"/>
          <p:cNvSpPr txBox="1">
            <a:spLocks noChangeArrowheads="1"/>
          </p:cNvSpPr>
          <p:nvPr/>
        </p:nvSpPr>
        <p:spPr bwMode="auto">
          <a:xfrm>
            <a:off x="7967663" y="1196976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>
                <a:solidFill>
                  <a:srgbClr val="FF0000"/>
                </a:solidFill>
              </a:rPr>
              <a:t>Επιθηλιακά κύτταρα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>
                <a:solidFill>
                  <a:srgbClr val="FF0000"/>
                </a:solidFill>
              </a:rPr>
              <a:t>(ποδοκύτταρα)</a:t>
            </a:r>
          </a:p>
        </p:txBody>
      </p:sp>
      <p:sp>
        <p:nvSpPr>
          <p:cNvPr id="12293" name="Line 10"/>
          <p:cNvSpPr>
            <a:spLocks noChangeShapeType="1"/>
          </p:cNvSpPr>
          <p:nvPr/>
        </p:nvSpPr>
        <p:spPr bwMode="auto">
          <a:xfrm flipV="1">
            <a:off x="7391400" y="1700214"/>
            <a:ext cx="865188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3216275" y="1412875"/>
            <a:ext cx="2089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/>
              <a:t>Ενδοθηλιακά κύτταρα </a:t>
            </a:r>
          </a:p>
        </p:txBody>
      </p:sp>
      <p:sp>
        <p:nvSpPr>
          <p:cNvPr id="12295" name="Line 12"/>
          <p:cNvSpPr>
            <a:spLocks noChangeShapeType="1"/>
          </p:cNvSpPr>
          <p:nvPr/>
        </p:nvSpPr>
        <p:spPr bwMode="auto">
          <a:xfrm flipH="1" flipV="1">
            <a:off x="4727576" y="1844676"/>
            <a:ext cx="1439863" cy="1223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8543925" y="5429251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>
                <a:solidFill>
                  <a:srgbClr val="FF0000"/>
                </a:solidFill>
              </a:rPr>
              <a:t>Βασική μεμβράνη</a:t>
            </a:r>
            <a:endParaRPr lang="en-US" altLang="el-GR" sz="1400" b="1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1400" b="1">
                <a:solidFill>
                  <a:srgbClr val="FF0000"/>
                </a:solidFill>
              </a:rPr>
              <a:t>(GBM)</a:t>
            </a:r>
            <a:endParaRPr lang="el-GR" altLang="el-GR" sz="1400" b="1">
              <a:solidFill>
                <a:srgbClr val="FF0000"/>
              </a:solidFill>
            </a:endParaRPr>
          </a:p>
        </p:txBody>
      </p:sp>
      <p:sp>
        <p:nvSpPr>
          <p:cNvPr id="12297" name="Line 14"/>
          <p:cNvSpPr>
            <a:spLocks noChangeShapeType="1"/>
          </p:cNvSpPr>
          <p:nvPr/>
        </p:nvSpPr>
        <p:spPr bwMode="auto">
          <a:xfrm>
            <a:off x="8040689" y="5229225"/>
            <a:ext cx="719137" cy="2873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1524000" y="4076700"/>
            <a:ext cx="2089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/>
              <a:t>Μεσαγγειακά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/>
              <a:t> κύτταρα </a:t>
            </a:r>
          </a:p>
        </p:txBody>
      </p:sp>
      <p:sp>
        <p:nvSpPr>
          <p:cNvPr id="12299" name="Line 16"/>
          <p:cNvSpPr>
            <a:spLocks noChangeShapeType="1"/>
          </p:cNvSpPr>
          <p:nvPr/>
        </p:nvSpPr>
        <p:spPr bwMode="auto">
          <a:xfrm flipH="1">
            <a:off x="3071813" y="4365625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300" name="Text Box 17"/>
          <p:cNvSpPr txBox="1">
            <a:spLocks noChangeArrowheads="1"/>
          </p:cNvSpPr>
          <p:nvPr/>
        </p:nvSpPr>
        <p:spPr bwMode="auto">
          <a:xfrm>
            <a:off x="1524000" y="2335213"/>
            <a:ext cx="2089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/>
              <a:t>Θεμέλιος ουσία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400" b="1"/>
              <a:t>(</a:t>
            </a:r>
            <a:r>
              <a:rPr lang="en-US" altLang="el-GR" sz="1400" b="1"/>
              <a:t>Matrix)</a:t>
            </a:r>
            <a:endParaRPr lang="el-GR" altLang="el-GR" sz="1400" b="1"/>
          </a:p>
        </p:txBody>
      </p:sp>
      <p:sp>
        <p:nvSpPr>
          <p:cNvPr id="12301" name="Line 18"/>
          <p:cNvSpPr>
            <a:spLocks noChangeShapeType="1"/>
          </p:cNvSpPr>
          <p:nvPr/>
        </p:nvSpPr>
        <p:spPr bwMode="auto">
          <a:xfrm flipH="1" flipV="1">
            <a:off x="3071813" y="2636838"/>
            <a:ext cx="64770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2302" name="Text Box 19"/>
          <p:cNvSpPr txBox="1">
            <a:spLocks noChangeArrowheads="1"/>
          </p:cNvSpPr>
          <p:nvPr/>
        </p:nvSpPr>
        <p:spPr bwMode="auto">
          <a:xfrm>
            <a:off x="8328026" y="6391275"/>
            <a:ext cx="18716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US" altLang="el-GR" sz="1200" b="1" i="1">
                <a:solidFill>
                  <a:schemeClr val="accent2"/>
                </a:solidFill>
              </a:rPr>
              <a:t>Jennette JC</a:t>
            </a:r>
            <a:endParaRPr lang="en-GB" altLang="el-GR" sz="1200" b="1" i="1">
              <a:solidFill>
                <a:schemeClr val="accent2"/>
              </a:solidFill>
            </a:endParaRPr>
          </a:p>
        </p:txBody>
      </p:sp>
      <p:sp>
        <p:nvSpPr>
          <p:cNvPr id="12303" name="AutoShape 20"/>
          <p:cNvSpPr>
            <a:spLocks noChangeArrowheads="1"/>
          </p:cNvSpPr>
          <p:nvPr/>
        </p:nvSpPr>
        <p:spPr bwMode="auto">
          <a:xfrm rot="-1858456">
            <a:off x="7753350" y="3284538"/>
            <a:ext cx="935038" cy="360362"/>
          </a:xfrm>
          <a:prstGeom prst="rightArrow">
            <a:avLst>
              <a:gd name="adj1" fmla="val 50000"/>
              <a:gd name="adj2" fmla="val 648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2304" name="AutoShape 21"/>
          <p:cNvSpPr>
            <a:spLocks noChangeArrowheads="1"/>
          </p:cNvSpPr>
          <p:nvPr/>
        </p:nvSpPr>
        <p:spPr bwMode="auto">
          <a:xfrm rot="1104109">
            <a:off x="7896225" y="4508501"/>
            <a:ext cx="935038" cy="360363"/>
          </a:xfrm>
          <a:prstGeom prst="rightArrow">
            <a:avLst>
              <a:gd name="adj1" fmla="val 50000"/>
              <a:gd name="adj2" fmla="val 648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2305" name="AutoShape 22"/>
          <p:cNvSpPr>
            <a:spLocks noChangeArrowheads="1"/>
          </p:cNvSpPr>
          <p:nvPr/>
        </p:nvSpPr>
        <p:spPr bwMode="auto">
          <a:xfrm rot="4721830">
            <a:off x="6888164" y="5661026"/>
            <a:ext cx="935037" cy="360363"/>
          </a:xfrm>
          <a:prstGeom prst="rightArrow">
            <a:avLst>
              <a:gd name="adj1" fmla="val 50000"/>
              <a:gd name="adj2" fmla="val 648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2306" name="AutoShape 23"/>
          <p:cNvSpPr>
            <a:spLocks noChangeArrowheads="1"/>
          </p:cNvSpPr>
          <p:nvPr/>
        </p:nvSpPr>
        <p:spPr bwMode="auto">
          <a:xfrm rot="6831432">
            <a:off x="5592764" y="5661026"/>
            <a:ext cx="935037" cy="360363"/>
          </a:xfrm>
          <a:prstGeom prst="rightArrow">
            <a:avLst>
              <a:gd name="adj1" fmla="val 50000"/>
              <a:gd name="adj2" fmla="val 6486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2307" name="Rectangle 24"/>
          <p:cNvSpPr>
            <a:spLocks noChangeArrowheads="1"/>
          </p:cNvSpPr>
          <p:nvPr/>
        </p:nvSpPr>
        <p:spPr bwMode="auto">
          <a:xfrm>
            <a:off x="1981200" y="201614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 dirty="0"/>
              <a:t>Φυσιολογικό σπείραμα</a:t>
            </a:r>
          </a:p>
        </p:txBody>
      </p:sp>
    </p:spTree>
    <p:extLst>
      <p:ext uri="{BB962C8B-B14F-4D97-AF65-F5344CB8AC3E}">
        <p14:creationId xmlns:p14="http://schemas.microsoft.com/office/powerpoint/2010/main" val="9435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465" y="1408206"/>
            <a:ext cx="105071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Συνήθως ιδιοπα</a:t>
            </a:r>
            <a:r>
              <a:rPr lang="el-G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θής</a:t>
            </a:r>
            <a:endParaRPr lang="el-G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του νεφρωσικού</a:t>
            </a:r>
            <a:r>
              <a:rPr lang="el-GR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συνδρόμου στα παιδιά </a:t>
            </a:r>
            <a:r>
              <a:rPr lang="en-US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l-GR" b="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του νεφρωσικού συνδρόμου στους ενήλικες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Ελάχιστες ή καθόλου βλάβες στη βιοψία με το απλό μικροσκόπιο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Ταχεία ανταπόκριση στα κορτικοστεροειδή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Συχνές υποτροπές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Δευτερογενείς μορφές (αλλεργίες, φάρμακα, λεμφώματα, ιογενείς λοιμώξεις)</a:t>
            </a:r>
            <a:endParaRPr lang="el-GR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1710267" y="210081"/>
            <a:ext cx="865293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 dirty="0" smtClean="0"/>
              <a:t>Νόσος ελαχίστων αλλοιώσεων</a:t>
            </a:r>
            <a:endParaRPr lang="el-GR" altLang="el-GR" sz="4400" b="1" dirty="0"/>
          </a:p>
        </p:txBody>
      </p:sp>
    </p:spTree>
    <p:extLst>
      <p:ext uri="{BB962C8B-B14F-4D97-AF65-F5344CB8AC3E}">
        <p14:creationId xmlns:p14="http://schemas.microsoft.com/office/powerpoint/2010/main" val="19615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524000" y="239713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 dirty="0" smtClean="0"/>
              <a:t>Εστιακή τμηματική σπειραματοσκλήρυνση</a:t>
            </a:r>
            <a:endParaRPr lang="en-US" altLang="el-GR" sz="2800" b="1" dirty="0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17575" y="997480"/>
            <a:ext cx="8167157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2000" b="1" dirty="0"/>
              <a:t>Συχνό αίτιο ΝΣ </a:t>
            </a:r>
            <a:r>
              <a:rPr lang="el-GR" altLang="el-GR" sz="2000" b="1" dirty="0" smtClean="0"/>
              <a:t>σε </a:t>
            </a:r>
            <a:r>
              <a:rPr lang="el-GR" altLang="el-GR" sz="2000" b="1" dirty="0"/>
              <a:t>ενήλικες  </a:t>
            </a:r>
            <a:r>
              <a:rPr lang="el-GR" altLang="el-GR" sz="2000" b="1" dirty="0" smtClean="0"/>
              <a:t>(20-25%)</a:t>
            </a:r>
            <a:endParaRPr lang="el-GR" altLang="el-GR" sz="2000" b="1" dirty="0"/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None/>
            </a:pPr>
            <a:endParaRPr lang="el-GR" altLang="el-GR" sz="2000" b="1" dirty="0"/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2000" b="1" dirty="0"/>
              <a:t>- Ιδιοπαθές </a:t>
            </a:r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None/>
            </a:pPr>
            <a:r>
              <a:rPr lang="el-GR" altLang="el-GR" sz="2000" b="1" dirty="0"/>
              <a:t>	- Δευτεροπαθές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2000" b="1" dirty="0"/>
              <a:t>	</a:t>
            </a:r>
            <a:r>
              <a:rPr lang="en-US" altLang="el-GR" sz="2000" b="1" dirty="0"/>
              <a:t>     </a:t>
            </a:r>
            <a:r>
              <a:rPr lang="el-GR" altLang="el-GR" sz="2000" b="1" dirty="0"/>
              <a:t>	</a:t>
            </a:r>
            <a:r>
              <a:rPr lang="el-GR" altLang="el-GR" sz="1600" b="1" dirty="0"/>
              <a:t>Δρεπανοκυτταρική αναιμία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600" b="1" dirty="0"/>
              <a:t>		</a:t>
            </a:r>
            <a:r>
              <a:rPr lang="en-US" altLang="el-GR" sz="1600" b="1" dirty="0"/>
              <a:t>HIV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n-US" altLang="el-GR" sz="1600" b="1" dirty="0"/>
              <a:t>		</a:t>
            </a:r>
            <a:r>
              <a:rPr lang="el-GR" altLang="el-GR" sz="1600" b="1" dirty="0"/>
              <a:t>Ηρωΐνη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endParaRPr lang="el-GR" altLang="el-GR" sz="1600" b="1" dirty="0"/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2000" b="1" dirty="0"/>
              <a:t>Κλινική εικόνα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2000" b="1" dirty="0"/>
              <a:t>		</a:t>
            </a:r>
            <a:r>
              <a:rPr lang="el-GR" altLang="el-GR" sz="1600" b="1" dirty="0"/>
              <a:t>- Ασυμπτωματική πρωτεινουρία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600" b="1" dirty="0"/>
              <a:t>		- Νεφρωσικό σύνδρομο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600" b="1" dirty="0"/>
              <a:t>		- Υπέρταση (30-50%)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600" b="1" dirty="0"/>
              <a:t>		- Αιματουρία (25-75%)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600" b="1" dirty="0"/>
              <a:t>		- ΧΝΑ</a:t>
            </a:r>
            <a:endParaRPr lang="en-US" alt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698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29"/>
          <a:stretch/>
        </p:blipFill>
        <p:spPr>
          <a:xfrm>
            <a:off x="804675" y="2888025"/>
            <a:ext cx="10530472" cy="3661784"/>
          </a:xfrm>
          <a:prstGeom prst="rect">
            <a:avLst/>
          </a:prstGeom>
        </p:spPr>
      </p:pic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1972734" y="91547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 dirty="0" smtClean="0"/>
              <a:t>Βιοψία νεφρού του ασθενούς</a:t>
            </a:r>
            <a:endParaRPr lang="el-GR" altLang="el-GR" sz="4400" b="1" dirty="0"/>
          </a:p>
        </p:txBody>
      </p:sp>
      <p:sp>
        <p:nvSpPr>
          <p:cNvPr id="4" name="Left Arrow 3"/>
          <p:cNvSpPr/>
          <p:nvPr/>
        </p:nvSpPr>
        <p:spPr>
          <a:xfrm rot="2151409">
            <a:off x="10478308" y="6349329"/>
            <a:ext cx="793183" cy="38946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1375298" y="1394035"/>
            <a:ext cx="9508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Εστιακή</a:t>
            </a:r>
            <a:r>
              <a:rPr lang="el-GR" dirty="0" smtClean="0"/>
              <a:t> (σε κάποια σπειράματα)</a:t>
            </a:r>
            <a:r>
              <a:rPr lang="en-US" dirty="0" smtClean="0"/>
              <a:t>,</a:t>
            </a:r>
            <a:r>
              <a:rPr lang="el-GR" dirty="0" smtClean="0"/>
              <a:t> </a:t>
            </a:r>
            <a:r>
              <a:rPr lang="el-GR" b="1" dirty="0" smtClean="0"/>
              <a:t>τμηματική</a:t>
            </a:r>
            <a:r>
              <a:rPr lang="el-GR" dirty="0" smtClean="0"/>
              <a:t> (σε τμήμα του σπειράματος) </a:t>
            </a:r>
            <a:r>
              <a:rPr lang="el-GR" b="1" dirty="0" smtClean="0"/>
              <a:t>σπειραματοσκλήρυνση</a:t>
            </a:r>
          </a:p>
          <a:p>
            <a:endParaRPr lang="el-GR" dirty="0"/>
          </a:p>
          <a:p>
            <a:r>
              <a:rPr lang="el-GR" b="1" dirty="0" smtClean="0"/>
              <a:t>Απουσία φλεγμονώδους διηθήματος</a:t>
            </a:r>
          </a:p>
          <a:p>
            <a:endParaRPr lang="el-GR" b="1" dirty="0"/>
          </a:p>
          <a:p>
            <a:r>
              <a:rPr lang="el-GR" b="1" dirty="0" smtClean="0"/>
              <a:t>Αρνητικός ανοσοφθορισμός</a:t>
            </a:r>
            <a:endParaRPr lang="el-GR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335867" y="851482"/>
            <a:ext cx="55033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FSGS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344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35" y="2379134"/>
            <a:ext cx="5202532" cy="4114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6" y="2379134"/>
            <a:ext cx="5838280" cy="4114270"/>
          </a:xfrm>
          <a:prstGeom prst="rect">
            <a:avLst/>
          </a:prstGeom>
        </p:spPr>
      </p:pic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1371599" y="277814"/>
            <a:ext cx="943186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 dirty="0" smtClean="0"/>
              <a:t>Βιοψία νεφρού του ασθενούς (ΕΜ)</a:t>
            </a:r>
            <a:endParaRPr lang="el-GR" altLang="el-GR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4870" y="1980766"/>
            <a:ext cx="350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Φυσιολογικό σπείραμα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5779" y="1980766"/>
            <a:ext cx="581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Εξάλειψη ποδοκυττάρων, απουσία ανοσοσυμπλεγμάτων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5865" y="1158244"/>
            <a:ext cx="55033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FSGS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22299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71462" y="862013"/>
            <a:ext cx="437673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1800" b="1" dirty="0"/>
              <a:t>Συχνότερο αίτιο ΝΣ σε: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800" b="1" dirty="0"/>
              <a:t>		</a:t>
            </a:r>
            <a:r>
              <a:rPr lang="el-GR" altLang="el-GR" sz="1800" b="1" dirty="0">
                <a:solidFill>
                  <a:srgbClr val="FF3300"/>
                </a:solidFill>
              </a:rPr>
              <a:t>- ενήλικες  	25-30 %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endParaRPr lang="el-GR" altLang="el-GR" sz="1800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1800" b="1" dirty="0"/>
              <a:t>- Ιδιοπαθής (70%) </a:t>
            </a:r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None/>
            </a:pPr>
            <a:r>
              <a:rPr lang="el-GR" altLang="el-GR" sz="1800" b="1" dirty="0"/>
              <a:t>	- Δευτεροπαθής (30%) 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800" b="1" dirty="0"/>
              <a:t>	</a:t>
            </a:r>
            <a:r>
              <a:rPr lang="en-US" altLang="el-GR" sz="1800" b="1" dirty="0"/>
              <a:t>     </a:t>
            </a:r>
            <a:r>
              <a:rPr lang="el-GR" altLang="el-GR" sz="1800" b="1" dirty="0"/>
              <a:t>	</a:t>
            </a:r>
            <a:r>
              <a:rPr lang="el-GR" altLang="el-GR" sz="1400" b="1" dirty="0" smtClean="0">
                <a:solidFill>
                  <a:srgbClr val="FF3300"/>
                </a:solidFill>
              </a:rPr>
              <a:t>ΣΕΛ (</a:t>
            </a:r>
            <a:r>
              <a:rPr lang="en-US" altLang="el-GR" sz="1400" b="1" dirty="0" smtClean="0">
                <a:solidFill>
                  <a:srgbClr val="FF3300"/>
                </a:solidFill>
              </a:rPr>
              <a:t>class V)</a:t>
            </a:r>
            <a:endParaRPr lang="el-GR" altLang="el-GR" sz="1400" b="1" dirty="0">
              <a:solidFill>
                <a:srgbClr val="FF3300"/>
              </a:solidFill>
            </a:endParaRP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Λοιμώξεις </a:t>
            </a:r>
            <a:r>
              <a:rPr lang="en-US" altLang="el-GR" sz="1400" b="1" dirty="0"/>
              <a:t>(HBV, </a:t>
            </a:r>
            <a:r>
              <a:rPr lang="el-GR" altLang="el-GR" sz="1400" b="1" dirty="0"/>
              <a:t>σύφιλη)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Νεοπλάσματα (λεμφώματα/ 			          </a:t>
            </a:r>
            <a:r>
              <a:rPr lang="el-GR" altLang="el-GR" sz="1400" b="1" dirty="0">
                <a:solidFill>
                  <a:srgbClr val="FF3300"/>
                </a:solidFill>
              </a:rPr>
              <a:t>συμπαγείς όγκοι</a:t>
            </a:r>
            <a:r>
              <a:rPr lang="el-GR" altLang="el-GR" sz="1400" b="1" dirty="0"/>
              <a:t>)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</a:t>
            </a:r>
            <a:r>
              <a:rPr lang="el-GR" altLang="el-GR" sz="1400" b="1" dirty="0">
                <a:solidFill>
                  <a:srgbClr val="FF0000"/>
                </a:solidFill>
              </a:rPr>
              <a:t>Φάρμακα</a:t>
            </a:r>
            <a:r>
              <a:rPr lang="el-GR" altLang="el-GR" sz="1400" b="1" dirty="0"/>
              <a:t> </a:t>
            </a:r>
            <a:r>
              <a:rPr lang="en-US" altLang="el-GR" sz="1400" b="1" dirty="0"/>
              <a:t>         </a:t>
            </a:r>
            <a:r>
              <a:rPr lang="el-GR" altLang="el-GR" sz="1400" b="1" dirty="0"/>
              <a:t>(</a:t>
            </a:r>
            <a:r>
              <a:rPr lang="en-US" altLang="el-GR" sz="1400" b="1" dirty="0">
                <a:solidFill>
                  <a:srgbClr val="FF3300"/>
                </a:solidFill>
              </a:rPr>
              <a:t>NSAIDs</a:t>
            </a:r>
            <a:r>
              <a:rPr lang="en-US" altLang="el-GR" sz="1400" b="1" dirty="0"/>
              <a:t>, Gold,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n-US" altLang="el-GR" sz="1400" b="1" dirty="0"/>
              <a:t>			          D-</a:t>
            </a:r>
            <a:r>
              <a:rPr lang="en-US" altLang="el-GR" sz="1400" b="1" dirty="0" err="1"/>
              <a:t>Penicillamine</a:t>
            </a:r>
            <a:r>
              <a:rPr lang="en-US" altLang="el-GR" sz="1400" b="1" dirty="0"/>
              <a:t>)</a:t>
            </a:r>
            <a:endParaRPr lang="el-GR" altLang="el-GR" sz="1400" b="1" dirty="0"/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endParaRPr lang="el-GR" altLang="el-GR" sz="1400" b="1" dirty="0"/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1800" b="1" dirty="0"/>
              <a:t>Κλινική εικόνα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800" b="1" dirty="0"/>
              <a:t>		</a:t>
            </a:r>
            <a:r>
              <a:rPr lang="el-GR" altLang="el-GR" sz="1400" b="1" dirty="0"/>
              <a:t>- </a:t>
            </a:r>
            <a:r>
              <a:rPr lang="en-US" altLang="el-GR" sz="1400" b="1" dirty="0"/>
              <a:t>O</a:t>
            </a:r>
            <a:r>
              <a:rPr lang="el-GR" altLang="el-GR" sz="1400" b="1" dirty="0"/>
              <a:t>ίδημα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- Υπέρταση 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- Αιματουρία 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- Θρομβώσεις</a:t>
            </a:r>
            <a:endParaRPr lang="en-US" altLang="el-GR" sz="1800" b="1" dirty="0"/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002868" y="1121490"/>
            <a:ext cx="5755215" cy="258532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l-GR" sz="1800" dirty="0" smtClean="0">
                <a:solidFill>
                  <a:schemeClr val="bg1"/>
                </a:solidFill>
              </a:rPr>
              <a:t>                </a:t>
            </a:r>
            <a:endParaRPr lang="el-GR" altLang="el-GR" sz="1800" b="1" u="sng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SzPct val="80000"/>
            </a:pPr>
            <a:r>
              <a:rPr lang="el-GR" altLang="el-GR" sz="1800" b="1" dirty="0">
                <a:solidFill>
                  <a:schemeClr val="bg1"/>
                </a:solidFill>
              </a:rPr>
              <a:t> Πλήρης ύφεση		</a:t>
            </a:r>
            <a:r>
              <a:rPr lang="el-GR" altLang="el-GR" sz="1800" b="1" dirty="0" smtClean="0">
                <a:solidFill>
                  <a:schemeClr val="bg1"/>
                </a:solidFill>
              </a:rPr>
              <a:t>	  </a:t>
            </a:r>
            <a:r>
              <a:rPr lang="el-GR" altLang="el-GR" sz="1800" b="1" dirty="0">
                <a:solidFill>
                  <a:schemeClr val="bg1"/>
                </a:solidFill>
              </a:rPr>
              <a:t>30    %</a:t>
            </a:r>
          </a:p>
          <a:p>
            <a:pPr marL="285750" indent="-285750">
              <a:spcBef>
                <a:spcPct val="0"/>
              </a:spcBef>
              <a:buSzPct val="80000"/>
            </a:pPr>
            <a:endParaRPr lang="el-GR" altLang="el-GR" sz="1800" b="1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SzPct val="80000"/>
            </a:pPr>
            <a:r>
              <a:rPr lang="el-GR" altLang="el-GR" sz="1800" b="1" dirty="0">
                <a:solidFill>
                  <a:schemeClr val="bg1"/>
                </a:solidFill>
              </a:rPr>
              <a:t> ΧΝΑ			</a:t>
            </a:r>
            <a:r>
              <a:rPr lang="el-GR" altLang="el-GR" sz="1800" b="1" dirty="0" smtClean="0">
                <a:solidFill>
                  <a:schemeClr val="bg1"/>
                </a:solidFill>
              </a:rPr>
              <a:t>		20-25 </a:t>
            </a:r>
            <a:r>
              <a:rPr lang="el-GR" altLang="el-GR" sz="1800" b="1" dirty="0">
                <a:solidFill>
                  <a:schemeClr val="bg1"/>
                </a:solidFill>
              </a:rPr>
              <a:t>%</a:t>
            </a:r>
          </a:p>
          <a:p>
            <a:pPr marL="285750" indent="-285750">
              <a:spcBef>
                <a:spcPct val="0"/>
              </a:spcBef>
              <a:buSzPct val="80000"/>
            </a:pPr>
            <a:endParaRPr lang="el-GR" altLang="el-GR" sz="1800" b="1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SzPct val="80000"/>
            </a:pPr>
            <a:r>
              <a:rPr lang="el-GR" altLang="el-GR" sz="1800" b="1" dirty="0">
                <a:solidFill>
                  <a:schemeClr val="bg1"/>
                </a:solidFill>
              </a:rPr>
              <a:t> Μερική ύφεση		</a:t>
            </a:r>
            <a:r>
              <a:rPr lang="el-GR" altLang="el-GR" sz="1800" b="1" dirty="0" smtClean="0">
                <a:solidFill>
                  <a:schemeClr val="bg1"/>
                </a:solidFill>
              </a:rPr>
              <a:t>	  </a:t>
            </a:r>
            <a:r>
              <a:rPr lang="el-GR" altLang="el-GR" sz="1800" b="1" dirty="0">
                <a:solidFill>
                  <a:schemeClr val="bg1"/>
                </a:solidFill>
              </a:rPr>
              <a:t>25    %</a:t>
            </a:r>
          </a:p>
          <a:p>
            <a:pPr marL="285750" indent="-285750">
              <a:spcBef>
                <a:spcPct val="0"/>
              </a:spcBef>
              <a:buSzPct val="80000"/>
            </a:pPr>
            <a:endParaRPr lang="el-GR" altLang="el-GR" sz="1800" b="1" dirty="0">
              <a:solidFill>
                <a:schemeClr val="bg1"/>
              </a:solidFill>
            </a:endParaRPr>
          </a:p>
          <a:p>
            <a:pPr marL="285750" indent="-285750">
              <a:spcBef>
                <a:spcPct val="0"/>
              </a:spcBef>
              <a:buSzPct val="80000"/>
            </a:pPr>
            <a:r>
              <a:rPr lang="el-GR" altLang="el-GR" sz="1800" b="1" dirty="0">
                <a:solidFill>
                  <a:schemeClr val="bg1"/>
                </a:solidFill>
              </a:rPr>
              <a:t> Νεφρωσικό </a:t>
            </a:r>
            <a:r>
              <a:rPr lang="el-GR" altLang="el-GR" sz="1800" b="1" dirty="0" smtClean="0">
                <a:solidFill>
                  <a:schemeClr val="bg1"/>
                </a:solidFill>
              </a:rPr>
              <a:t>σύνδρομο	</a:t>
            </a:r>
            <a:r>
              <a:rPr lang="en-US" altLang="el-GR" sz="1800" b="1" dirty="0">
                <a:solidFill>
                  <a:schemeClr val="bg1"/>
                </a:solidFill>
              </a:rPr>
              <a:t>	20-25 </a:t>
            </a:r>
            <a:r>
              <a:rPr lang="en-US" altLang="el-GR" sz="1800" b="1" dirty="0" smtClean="0">
                <a:solidFill>
                  <a:schemeClr val="bg1"/>
                </a:solidFill>
              </a:rPr>
              <a:t>%</a:t>
            </a:r>
            <a:endParaRPr lang="el-GR" altLang="el-GR" sz="1800" b="1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SzPct val="80000"/>
              <a:buNone/>
            </a:pPr>
            <a:r>
              <a:rPr lang="el-GR" altLang="el-GR" sz="1800" b="1" dirty="0">
                <a:solidFill>
                  <a:schemeClr val="bg1"/>
                </a:solidFill>
              </a:rPr>
              <a:t> </a:t>
            </a:r>
            <a:r>
              <a:rPr lang="el-GR" altLang="el-GR" sz="1800" b="1" dirty="0" smtClean="0">
                <a:solidFill>
                  <a:schemeClr val="bg1"/>
                </a:solidFill>
              </a:rPr>
              <a:t>     /</a:t>
            </a:r>
            <a:r>
              <a:rPr lang="el-GR" altLang="el-GR" sz="1800" b="1" dirty="0">
                <a:solidFill>
                  <a:schemeClr val="bg1"/>
                </a:solidFill>
              </a:rPr>
              <a:t>φυσιολογική </a:t>
            </a:r>
            <a:r>
              <a:rPr lang="en-US" altLang="el-GR" sz="1800" b="1" dirty="0" smtClean="0">
                <a:solidFill>
                  <a:schemeClr val="bg1"/>
                </a:solidFill>
              </a:rPr>
              <a:t>GFR</a:t>
            </a:r>
            <a:endParaRPr lang="el-GR" altLang="el-GR" sz="1800" b="1" dirty="0">
              <a:solidFill>
                <a:schemeClr val="bg1"/>
              </a:solidFill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1346199" y="133881"/>
            <a:ext cx="943186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400" b="1" dirty="0" smtClean="0"/>
              <a:t>Μεμβρανώδης σπειραματοπάθεια</a:t>
            </a:r>
            <a:endParaRPr lang="el-GR" altLang="el-GR" sz="4400" b="1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02868" y="4094163"/>
            <a:ext cx="5843852" cy="209288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 smtClean="0"/>
              <a:t>Παράγοντες κινδύνου για κακή έκβαση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000" b="1" dirty="0"/>
          </a:p>
          <a:p>
            <a:pPr marL="285750" indent="-285750">
              <a:spcBef>
                <a:spcPct val="0"/>
              </a:spcBef>
            </a:pPr>
            <a:r>
              <a:rPr lang="el-GR" altLang="el-GR" sz="1800" b="1" dirty="0" smtClean="0"/>
              <a:t>Άνδρες</a:t>
            </a:r>
          </a:p>
          <a:p>
            <a:pPr marL="285750" indent="-285750">
              <a:spcBef>
                <a:spcPct val="0"/>
              </a:spcBef>
            </a:pPr>
            <a:r>
              <a:rPr lang="el-GR" altLang="el-GR" sz="1800" b="1" dirty="0" smtClean="0"/>
              <a:t>Ηλικία &gt;50</a:t>
            </a:r>
          </a:p>
          <a:p>
            <a:pPr marL="285750" indent="-285750">
              <a:spcBef>
                <a:spcPct val="0"/>
              </a:spcBef>
            </a:pPr>
            <a:r>
              <a:rPr lang="el-GR" altLang="el-GR" sz="1800" b="1" dirty="0" smtClean="0"/>
              <a:t>Πρωτεϊνουρία &gt;10 </a:t>
            </a:r>
            <a:r>
              <a:rPr lang="en-US" altLang="el-GR" sz="1800" b="1" dirty="0" smtClean="0"/>
              <a:t>g/d</a:t>
            </a:r>
          </a:p>
          <a:p>
            <a:pPr marL="285750" indent="-285750">
              <a:spcBef>
                <a:spcPct val="0"/>
              </a:spcBef>
            </a:pPr>
            <a:r>
              <a:rPr lang="en-US" altLang="el-GR" sz="1800" b="1" dirty="0" smtClean="0">
                <a:cs typeface="Arial" panose="020B0604020202020204" pitchFamily="34" charset="0"/>
              </a:rPr>
              <a:t>↑</a:t>
            </a:r>
            <a:r>
              <a:rPr lang="el-GR" altLang="el-GR" sz="1800" b="1" dirty="0" smtClean="0">
                <a:cs typeface="Arial" panose="020B0604020202020204" pitchFamily="34" charset="0"/>
              </a:rPr>
              <a:t> </a:t>
            </a:r>
            <a:r>
              <a:rPr lang="en-US" altLang="el-GR" sz="1800" b="1" dirty="0" smtClean="0">
                <a:cs typeface="Arial" panose="020B0604020202020204" pitchFamily="34" charset="0"/>
              </a:rPr>
              <a:t>Cr</a:t>
            </a:r>
          </a:p>
          <a:p>
            <a:pPr marL="285750" indent="-285750">
              <a:spcBef>
                <a:spcPct val="0"/>
              </a:spcBef>
            </a:pPr>
            <a:r>
              <a:rPr lang="el-GR" altLang="el-GR" sz="1800" b="1" dirty="0" smtClean="0">
                <a:cs typeface="Arial" panose="020B0604020202020204" pitchFamily="34" charset="0"/>
              </a:rPr>
              <a:t>Εμμένουσα πρωτεϊνουρία</a:t>
            </a:r>
            <a:endParaRPr lang="el-GR" altLang="el-GR" sz="1800" b="1" dirty="0"/>
          </a:p>
        </p:txBody>
      </p:sp>
    </p:spTree>
    <p:extLst>
      <p:ext uri="{BB962C8B-B14F-4D97-AF65-F5344CB8AC3E}">
        <p14:creationId xmlns:p14="http://schemas.microsoft.com/office/powerpoint/2010/main" val="20125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1" y="2768601"/>
            <a:ext cx="3705293" cy="290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67" y="2768601"/>
            <a:ext cx="3126930" cy="2906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47884"/>
          <a:stretch/>
        </p:blipFill>
        <p:spPr>
          <a:xfrm>
            <a:off x="7827518" y="2768601"/>
            <a:ext cx="3662855" cy="2906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695" y="6401858"/>
            <a:ext cx="447675" cy="285750"/>
          </a:xfrm>
          <a:prstGeom prst="rect">
            <a:avLst/>
          </a:prstGeom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0" y="277814"/>
            <a:ext cx="12191999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b="1" dirty="0" smtClean="0"/>
              <a:t>Ασθενής με μικροκυτταρικό </a:t>
            </a:r>
            <a:r>
              <a:rPr lang="en-US" altLang="el-GR" sz="2800" b="1" dirty="0" smtClean="0"/>
              <a:t>Ca </a:t>
            </a:r>
            <a:r>
              <a:rPr lang="el-GR" altLang="el-GR" sz="2800" b="1" dirty="0" smtClean="0"/>
              <a:t>πνεύμονα και νεφρωσικό σύνδρομο</a:t>
            </a:r>
            <a:endParaRPr lang="el-GR" altLang="el-GR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9370" y="6301845"/>
            <a:ext cx="2667000" cy="485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84067" y="2319868"/>
            <a:ext cx="350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(+) </a:t>
            </a:r>
            <a:r>
              <a:rPr lang="el-GR" b="1" dirty="0" smtClean="0">
                <a:solidFill>
                  <a:srgbClr val="FF0000"/>
                </a:solidFill>
              </a:rPr>
              <a:t>ανοσοφθορισμός για </a:t>
            </a:r>
            <a:r>
              <a:rPr lang="en-US" b="1" dirty="0" smtClean="0">
                <a:solidFill>
                  <a:srgbClr val="FF0000"/>
                </a:solidFill>
              </a:rPr>
              <a:t>IgG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0587" y="2164605"/>
            <a:ext cx="3506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Πάχυνση βασικής μεμβράνης-απώλεια ποδοκυττάρων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204" y="2319868"/>
            <a:ext cx="350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>
                <a:solidFill>
                  <a:srgbClr val="FF0000"/>
                </a:solidFill>
              </a:rPr>
              <a:t>Πάχυνση τριχοειδών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4332" y="1135077"/>
            <a:ext cx="550333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Μεμβρανώδης σπειραματοπάθεια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0151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01600" y="1935692"/>
            <a:ext cx="1199515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θεραπεια με ώσεις κορτικοστεροειδών → κορτικοστεροειδή από του στόματος + αζαθειοπρίνη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(2 mg/Kg)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Ενώ υπό θεραπεία, εμφάνιση άλγους στην ΑΡ οσφύ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Εργαστηριακός έλεγχος:</a:t>
            </a:r>
          </a:p>
          <a:p>
            <a:pPr>
              <a:buFontTx/>
              <a:buChar char="-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Ήπια αύξηση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</a:p>
          <a:p>
            <a:pPr>
              <a:buFontTx/>
              <a:buChar char="-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Επιδείνωση λευκωματουρίας (15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g/24h)</a:t>
            </a:r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Μικροσκοπική αιματουρία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0"/>
            <a:ext cx="10515600" cy="9990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Περίπτωση ασθενούς (συν.)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62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016" b="19768"/>
          <a:stretch/>
        </p:blipFill>
        <p:spPr>
          <a:xfrm>
            <a:off x="2311399" y="1265767"/>
            <a:ext cx="7324725" cy="492336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"/>
            <a:ext cx="10515600" cy="933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Θρόμβωση νεφρικής φλέβας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16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9067"/>
          </a:xfrm>
        </p:spPr>
        <p:txBody>
          <a:bodyPr/>
          <a:lstStyle/>
          <a:p>
            <a:pPr algn="ctr"/>
            <a:r>
              <a:rPr lang="el-GR" dirty="0" smtClean="0"/>
              <a:t>Περίπτωση ασθενούς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935692"/>
            <a:ext cx="7628467" cy="4351338"/>
          </a:xfrm>
        </p:spPr>
        <p:txBody>
          <a:bodyPr/>
          <a:lstStyle/>
          <a:p>
            <a:r>
              <a:rPr lang="el-GR" dirty="0" smtClean="0"/>
              <a:t>Άνδρας 31 ετών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 smtClean="0"/>
              <a:t>Αρθρίτιδα ΠΔΚ και ΠΧΚ από μηνός</a:t>
            </a:r>
          </a:p>
          <a:p>
            <a:endParaRPr lang="el-GR" dirty="0" smtClean="0"/>
          </a:p>
          <a:p>
            <a:r>
              <a:rPr lang="el-GR" dirty="0" smtClean="0"/>
              <a:t>Αιφνίδια εγκατάσταση οιδήματος κάτω άκρων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634" y="2595034"/>
            <a:ext cx="4442773" cy="24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17" y="1427274"/>
            <a:ext cx="6320936" cy="48147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38200" y="1"/>
            <a:ext cx="10515600" cy="933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Θρομβοφιλία και νεφρωσικό σύνδρομο</a:t>
            </a:r>
            <a:endParaRPr lang="el-GR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238206" y="4094163"/>
            <a:ext cx="4608513" cy="17351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 dirty="0"/>
              <a:t>              Θρομβώσεις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/>
              <a:t>       Φλεβικές	    </a:t>
            </a:r>
            <a:r>
              <a:rPr lang="el-GR" altLang="el-GR" sz="1800" dirty="0"/>
              <a:t>&gt;&gt;    </a:t>
            </a:r>
            <a:r>
              <a:rPr lang="el-GR" altLang="el-GR" sz="1800" b="1" dirty="0"/>
              <a:t>Αρτηριακές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/>
              <a:t>(κάτω άκρα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/>
              <a:t> νεφρική φ.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/>
              <a:t> πνευμονική εμβολή)</a:t>
            </a:r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8066088" y="1427274"/>
            <a:ext cx="2952750" cy="15938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l-GR" sz="1800" b="1" dirty="0">
                <a:solidFill>
                  <a:schemeClr val="bg1"/>
                </a:solidFill>
              </a:rPr>
              <a:t> </a:t>
            </a:r>
            <a:r>
              <a:rPr lang="el-GR" altLang="el-GR" sz="1800" b="1" dirty="0">
                <a:solidFill>
                  <a:schemeClr val="bg1"/>
                </a:solidFill>
              </a:rPr>
              <a:t> Παράγοντες κινδύνου</a:t>
            </a:r>
            <a:endParaRPr lang="en-US" altLang="el-GR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l-GR" altLang="el-GR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800" b="1" dirty="0">
                <a:solidFill>
                  <a:schemeClr val="bg1"/>
                </a:solidFill>
              </a:rPr>
              <a:t> </a:t>
            </a:r>
            <a:r>
              <a:rPr lang="el-GR" altLang="el-GR" sz="1600" b="1" dirty="0">
                <a:solidFill>
                  <a:schemeClr val="bg1"/>
                </a:solidFill>
              </a:rPr>
              <a:t>Λευκωματίνη &lt; 2 </a:t>
            </a:r>
            <a:r>
              <a:rPr lang="en-US" altLang="el-GR" sz="1600" b="1" dirty="0">
                <a:solidFill>
                  <a:schemeClr val="bg1"/>
                </a:solidFill>
              </a:rPr>
              <a:t>gm/</a:t>
            </a:r>
            <a:r>
              <a:rPr lang="en-US" altLang="el-GR" sz="1600" b="1" dirty="0" err="1">
                <a:solidFill>
                  <a:schemeClr val="bg1"/>
                </a:solidFill>
              </a:rPr>
              <a:t>dL</a:t>
            </a:r>
            <a:endParaRPr lang="en-US" altLang="el-GR" sz="14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altLang="el-GR" sz="1400" b="1" dirty="0">
                <a:solidFill>
                  <a:schemeClr val="bg1"/>
                </a:solidFill>
              </a:rPr>
              <a:t> </a:t>
            </a:r>
            <a:r>
              <a:rPr lang="el-GR" altLang="el-GR" sz="1400" b="1" dirty="0">
                <a:solidFill>
                  <a:schemeClr val="bg1"/>
                </a:solidFill>
              </a:rPr>
              <a:t>Υπο-ογκαιμία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400" b="1" dirty="0">
                <a:solidFill>
                  <a:schemeClr val="bg1"/>
                </a:solidFill>
              </a:rPr>
              <a:t> Μεμβρανώδης νεφροπάθεια</a:t>
            </a:r>
          </a:p>
        </p:txBody>
      </p:sp>
    </p:spTree>
    <p:extLst>
      <p:ext uri="{BB962C8B-B14F-4D97-AF65-F5344CB8AC3E}">
        <p14:creationId xmlns:p14="http://schemas.microsoft.com/office/powerpoint/2010/main" val="12675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468" t="22361" r="19453" b="9583"/>
          <a:stretch/>
        </p:blipFill>
        <p:spPr>
          <a:xfrm>
            <a:off x="5219699" y="1330224"/>
            <a:ext cx="6715125" cy="51332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1"/>
            <a:ext cx="10515600" cy="933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Δυσλιπιδαιμία και νεφρωσικό σύνδρομο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309936" y="851528"/>
            <a:ext cx="557212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/>
              <a:t>Ελάττωση της κάθαρσης &gt; αύξηση της σύνθεσης</a:t>
            </a:r>
            <a:endParaRPr lang="el-GR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1450" y="1569825"/>
            <a:ext cx="486727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↓ του μεταβολισμού λιπιδίων από το ήπαρ, λιπώδη ιστό, μύες και ενδοθήλιο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↑ σύνθεση χοληστερόλης από το ήπαρ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Διαταραχή των απολιποπρωτεϊνών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↑ οξείδωση της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LDL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και συσσώρευση αυτής σε μονοκύτταρα και μακροφάγα με ακόλουθη επαγωγή της φλεγμονής</a:t>
            </a: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Συσχέτιση με νεφροτοξικότητα, πρώιμη αθηροσκλήρωση, καρδιαγγειακή νόσο και θρομβοεμβολική νόσο 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9064999" y="6494249"/>
            <a:ext cx="2869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Agrawal et al, Nat Rev </a:t>
            </a:r>
            <a:r>
              <a:rPr lang="en-US" sz="1400" b="1" dirty="0" err="1" smtClean="0"/>
              <a:t>Nephrol</a:t>
            </a:r>
            <a:r>
              <a:rPr lang="en-US" sz="1400" b="1" dirty="0" smtClean="0"/>
              <a:t> 2017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81707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2116"/>
          <a:stretch/>
        </p:blipFill>
        <p:spPr>
          <a:xfrm>
            <a:off x="527809" y="1981846"/>
            <a:ext cx="4796000" cy="36379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966" y="3019360"/>
            <a:ext cx="4857844" cy="6382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"/>
            <a:ext cx="10515600" cy="933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Καρδιαγγειακός κίνδυνος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9064999" y="6494249"/>
            <a:ext cx="2869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Agrawal et al, Nat Rev </a:t>
            </a:r>
            <a:r>
              <a:rPr lang="en-US" sz="1400" b="1" dirty="0" err="1" smtClean="0"/>
              <a:t>Nephrol</a:t>
            </a:r>
            <a:r>
              <a:rPr lang="en-US" sz="1400" b="1" dirty="0" smtClean="0"/>
              <a:t> 2017</a:t>
            </a:r>
            <a:endParaRPr lang="el-GR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4227"/>
            <a:ext cx="572464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45" t="2757" r="7632" b="9174"/>
          <a:stretch/>
        </p:blipFill>
        <p:spPr>
          <a:xfrm>
            <a:off x="220134" y="1046115"/>
            <a:ext cx="6976531" cy="553488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12800" y="76201"/>
            <a:ext cx="10515600" cy="7027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Λοιμώξεις και νεφρωσικό σύνδρομο</a:t>
            </a: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9410148" y="6581001"/>
            <a:ext cx="27818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err="1" smtClean="0"/>
              <a:t>Goonewardene</a:t>
            </a:r>
            <a:r>
              <a:rPr lang="el-GR" sz="1200" b="1" dirty="0" smtClean="0"/>
              <a:t> </a:t>
            </a:r>
            <a:r>
              <a:rPr lang="en-US" sz="1200" b="1" dirty="0" smtClean="0"/>
              <a:t>et al. Front </a:t>
            </a:r>
            <a:r>
              <a:rPr lang="en-US" sz="1200" b="1" dirty="0" err="1" smtClean="0"/>
              <a:t>Pediatr</a:t>
            </a:r>
            <a:r>
              <a:rPr lang="en-US" sz="1200" b="1" dirty="0" smtClean="0"/>
              <a:t> 2019 </a:t>
            </a:r>
            <a:endParaRPr lang="el-GR" sz="1200" b="1" dirty="0"/>
          </a:p>
        </p:txBody>
      </p:sp>
      <p:sp>
        <p:nvSpPr>
          <p:cNvPr id="5" name="Text Box 36"/>
          <p:cNvSpPr txBox="1">
            <a:spLocks noChangeArrowheads="1"/>
          </p:cNvSpPr>
          <p:nvPr/>
        </p:nvSpPr>
        <p:spPr bwMode="auto">
          <a:xfrm>
            <a:off x="7930621" y="2892007"/>
            <a:ext cx="3948112" cy="108952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l-GR" sz="1800" b="1" dirty="0">
                <a:solidFill>
                  <a:schemeClr val="bg1"/>
                </a:solidFill>
              </a:rPr>
              <a:t> </a:t>
            </a:r>
            <a:r>
              <a:rPr lang="el-GR" altLang="el-GR" sz="1800" b="1" dirty="0">
                <a:solidFill>
                  <a:schemeClr val="bg1"/>
                </a:solidFill>
              </a:rPr>
              <a:t> </a:t>
            </a:r>
            <a:r>
              <a:rPr lang="el-GR" altLang="el-GR" sz="1800" b="1" dirty="0" smtClean="0">
                <a:solidFill>
                  <a:schemeClr val="bg1"/>
                </a:solidFill>
              </a:rPr>
              <a:t>Πολυπαραγοντική αύξηση του κινδύνου ιδίως για λοιμώξεις από βακτήρια με κάψα</a:t>
            </a:r>
            <a:endParaRPr lang="el-GR" altLang="el-G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1981201" y="201614"/>
            <a:ext cx="843597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chemeClr val="bg1"/>
                </a:solidFill>
              </a:rPr>
              <a:t>ΘΕΡΑΠΕΙΑ ΝΕΦΡΩΣΙΚΟΥ ΣΥΝΔΡΟΜΟΥ</a:t>
            </a:r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1558926" y="1268413"/>
            <a:ext cx="4824413" cy="48244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6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2400" b="1"/>
              <a:t>Θεραπεία υποκείμενου αιτίου</a:t>
            </a:r>
          </a:p>
          <a:p>
            <a:pPr eaLnBrk="1" hangingPunct="1">
              <a:lnSpc>
                <a:spcPct val="160000"/>
              </a:lnSpc>
              <a:buSzPct val="80000"/>
              <a:buFont typeface="Wingdings" panose="05000000000000000000" pitchFamily="2" charset="2"/>
              <a:buNone/>
            </a:pPr>
            <a:endParaRPr lang="en-US" altLang="el-GR" sz="2400" b="1"/>
          </a:p>
          <a:p>
            <a:pPr eaLnBrk="1" hangingPunct="1">
              <a:lnSpc>
                <a:spcPct val="16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2400" b="1"/>
              <a:t>Θρομβοεμβολική νόσος</a:t>
            </a:r>
          </a:p>
          <a:p>
            <a:pPr eaLnBrk="1" hangingPunct="1">
              <a:lnSpc>
                <a:spcPct val="160000"/>
              </a:lnSpc>
              <a:buSzPct val="80000"/>
              <a:buFont typeface="Wingdings" panose="05000000000000000000" pitchFamily="2" charset="2"/>
              <a:buNone/>
            </a:pPr>
            <a:endParaRPr lang="el-GR" altLang="el-GR" sz="2400" b="1"/>
          </a:p>
          <a:p>
            <a:pPr eaLnBrk="1" hangingPunct="1">
              <a:lnSpc>
                <a:spcPct val="16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2400" b="1"/>
              <a:t>Λοιμώξεις</a:t>
            </a:r>
          </a:p>
          <a:p>
            <a:pPr eaLnBrk="1" hangingPunct="1">
              <a:lnSpc>
                <a:spcPct val="160000"/>
              </a:lnSpc>
              <a:buSzPct val="80000"/>
              <a:buFont typeface="Wingdings" panose="05000000000000000000" pitchFamily="2" charset="2"/>
              <a:buChar char="l"/>
            </a:pPr>
            <a:endParaRPr lang="el-GR" altLang="el-GR" sz="2400" b="1"/>
          </a:p>
          <a:p>
            <a:pPr eaLnBrk="1" hangingPunct="1">
              <a:lnSpc>
                <a:spcPct val="16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2400" b="1"/>
              <a:t>Υπερλιπιδαιμία</a:t>
            </a:r>
          </a:p>
        </p:txBody>
      </p:sp>
      <p:sp>
        <p:nvSpPr>
          <p:cNvPr id="34821" name="AutoShape 7"/>
          <p:cNvSpPr>
            <a:spLocks noChangeArrowheads="1"/>
          </p:cNvSpPr>
          <p:nvPr/>
        </p:nvSpPr>
        <p:spPr bwMode="auto">
          <a:xfrm>
            <a:off x="6468005" y="2852739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7175499" y="1268414"/>
            <a:ext cx="3661833" cy="482441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SzPct val="80000"/>
              <a:buFont typeface="Wingdings" panose="05000000000000000000" pitchFamily="2" charset="2"/>
              <a:buChar char="l"/>
              <a:defRPr/>
            </a:pPr>
            <a:r>
              <a:rPr lang="el-GR" altLang="el-GR" sz="2000" b="1" dirty="0"/>
              <a:t>Ανοσοκαταστολή/</a:t>
            </a:r>
          </a:p>
          <a:p>
            <a:pPr>
              <a:spcBef>
                <a:spcPts val="0"/>
              </a:spcBef>
              <a:buSzPct val="80000"/>
              <a:buNone/>
              <a:defRPr/>
            </a:pPr>
            <a:r>
              <a:rPr lang="el-GR" altLang="el-GR" sz="2000" b="1" dirty="0"/>
              <a:t>     χημειοθεραπεία/</a:t>
            </a:r>
          </a:p>
          <a:p>
            <a:pPr>
              <a:spcBef>
                <a:spcPts val="0"/>
              </a:spcBef>
              <a:buSzPct val="80000"/>
              <a:buNone/>
              <a:defRPr/>
            </a:pPr>
            <a:r>
              <a:rPr lang="el-GR" altLang="el-GR" sz="2000" b="1" dirty="0"/>
              <a:t>     διακοπή φαρμάκου</a:t>
            </a:r>
          </a:p>
          <a:p>
            <a:pPr eaLnBrk="1" hangingPunct="1">
              <a:lnSpc>
                <a:spcPct val="75000"/>
              </a:lnSpc>
              <a:buSzPct val="80000"/>
              <a:buFont typeface="Wingdings" panose="05000000000000000000" pitchFamily="2" charset="2"/>
              <a:buNone/>
              <a:defRPr/>
            </a:pPr>
            <a:endParaRPr lang="el-GR" altLang="el-GR" b="1" dirty="0"/>
          </a:p>
          <a:p>
            <a:pPr eaLnBrk="1" hangingPunct="1">
              <a:buSzPct val="80000"/>
              <a:buFont typeface="Wingdings" panose="05000000000000000000" pitchFamily="2" charset="2"/>
              <a:buChar char="l"/>
              <a:defRPr/>
            </a:pPr>
            <a:r>
              <a:rPr lang="el-GR" altLang="el-GR" sz="2000" b="1" dirty="0"/>
              <a:t>Αντιπηκτική αγωγή</a:t>
            </a:r>
            <a:endParaRPr lang="en-US" altLang="el-GR" sz="2000" b="1" dirty="0"/>
          </a:p>
          <a:p>
            <a:pPr marL="0" indent="0">
              <a:buSzPct val="80000"/>
              <a:buNone/>
              <a:defRPr/>
            </a:pPr>
            <a:r>
              <a:rPr lang="en-US" altLang="el-GR" sz="2000" b="1" dirty="0"/>
              <a:t>    (Alb &lt; 2 mg/</a:t>
            </a:r>
            <a:r>
              <a:rPr lang="en-US" altLang="el-GR" sz="2000" b="1" dirty="0" err="1"/>
              <a:t>dL</a:t>
            </a:r>
            <a:r>
              <a:rPr lang="en-US" altLang="el-GR" sz="2000" b="1" dirty="0"/>
              <a:t>)</a:t>
            </a:r>
            <a:endParaRPr lang="el-GR" altLang="el-GR" sz="2000" b="1" dirty="0"/>
          </a:p>
          <a:p>
            <a:pPr marL="0" indent="0">
              <a:lnSpc>
                <a:spcPct val="160000"/>
              </a:lnSpc>
              <a:buSzPct val="80000"/>
              <a:buNone/>
              <a:defRPr/>
            </a:pPr>
            <a:endParaRPr lang="el-GR" altLang="el-GR" sz="1800" b="1" dirty="0"/>
          </a:p>
          <a:p>
            <a:pPr>
              <a:spcBef>
                <a:spcPts val="0"/>
              </a:spcBef>
              <a:buSzPct val="80000"/>
              <a:buFont typeface="Wingdings" panose="05000000000000000000" pitchFamily="2" charset="2"/>
              <a:buChar char="l"/>
              <a:defRPr/>
            </a:pPr>
            <a:r>
              <a:rPr lang="el-GR" altLang="el-GR" sz="2000" b="1" dirty="0" smtClean="0"/>
              <a:t>Εμβολιασμοί</a:t>
            </a:r>
            <a:endParaRPr lang="el-GR" altLang="el-GR" sz="2000" b="1" dirty="0"/>
          </a:p>
          <a:p>
            <a:pPr marL="0" indent="0">
              <a:lnSpc>
                <a:spcPct val="160000"/>
              </a:lnSpc>
              <a:buSzPct val="80000"/>
              <a:buNone/>
              <a:defRPr/>
            </a:pPr>
            <a:endParaRPr lang="el-GR" altLang="el-GR" b="1" dirty="0"/>
          </a:p>
          <a:p>
            <a:pPr eaLnBrk="1" hangingPunct="1">
              <a:buSzPct val="80000"/>
              <a:buFont typeface="Wingdings" panose="05000000000000000000" pitchFamily="2" charset="2"/>
              <a:buChar char="l"/>
              <a:defRPr/>
            </a:pPr>
            <a:r>
              <a:rPr lang="el-GR" altLang="el-GR" sz="2000" b="1" dirty="0"/>
              <a:t>Στατίνες</a:t>
            </a:r>
          </a:p>
          <a:p>
            <a:pPr eaLnBrk="1" hangingPunct="1">
              <a:buSzPct val="80000"/>
              <a:buFont typeface="Wingdings" panose="05000000000000000000" pitchFamily="2" charset="2"/>
              <a:buChar char="l"/>
              <a:defRPr/>
            </a:pPr>
            <a:r>
              <a:rPr lang="el-GR" altLang="el-GR" sz="2000" b="1" dirty="0"/>
              <a:t>Α</a:t>
            </a:r>
            <a:r>
              <a:rPr lang="en-US" altLang="el-GR" sz="2000" b="1" dirty="0"/>
              <a:t>CE inhibitors/ARBs</a:t>
            </a:r>
            <a:endParaRPr lang="el-GR" altLang="el-GR" sz="2000" b="1" dirty="0"/>
          </a:p>
        </p:txBody>
      </p:sp>
      <p:sp>
        <p:nvSpPr>
          <p:cNvPr id="34823" name="AutoShape 9"/>
          <p:cNvSpPr>
            <a:spLocks noChangeArrowheads="1"/>
          </p:cNvSpPr>
          <p:nvPr/>
        </p:nvSpPr>
        <p:spPr bwMode="auto">
          <a:xfrm>
            <a:off x="6468005" y="1555750"/>
            <a:ext cx="647700" cy="287338"/>
          </a:xfrm>
          <a:prstGeom prst="rightArrow">
            <a:avLst>
              <a:gd name="adj1" fmla="val 50000"/>
              <a:gd name="adj2" fmla="val 5635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4824" name="AutoShape 10"/>
          <p:cNvSpPr>
            <a:spLocks noChangeArrowheads="1"/>
          </p:cNvSpPr>
          <p:nvPr/>
        </p:nvSpPr>
        <p:spPr bwMode="auto">
          <a:xfrm>
            <a:off x="6468005" y="4005264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4825" name="AutoShape 11"/>
          <p:cNvSpPr>
            <a:spLocks noChangeArrowheads="1"/>
          </p:cNvSpPr>
          <p:nvPr/>
        </p:nvSpPr>
        <p:spPr bwMode="auto">
          <a:xfrm>
            <a:off x="6468005" y="5589589"/>
            <a:ext cx="647700" cy="287337"/>
          </a:xfrm>
          <a:prstGeom prst="rightArrow">
            <a:avLst>
              <a:gd name="adj1" fmla="val 50000"/>
              <a:gd name="adj2" fmla="val 5635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</p:spTree>
    <p:extLst>
      <p:ext uri="{BB962C8B-B14F-4D97-AF65-F5344CB8AC3E}">
        <p14:creationId xmlns:p14="http://schemas.microsoft.com/office/powerpoint/2010/main" val="12767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1524000" y="1"/>
            <a:ext cx="9144000" cy="8366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1524000" y="188913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000" b="1">
                <a:solidFill>
                  <a:schemeClr val="bg1"/>
                </a:solidFill>
              </a:rPr>
              <a:t>ΝΕΦΡΩΣΙΚΟ ΣΥΝΔΡΟΜΟ</a:t>
            </a:r>
            <a:endParaRPr lang="en-US" altLang="el-GR" sz="4000" b="1">
              <a:solidFill>
                <a:schemeClr val="bg1"/>
              </a:solidFill>
            </a:endParaRP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4749801" y="908050"/>
            <a:ext cx="2498725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/>
              <a:t>Ασθενής με οίδημα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4295776" y="2644775"/>
            <a:ext cx="3756025" cy="3381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600" b="1"/>
              <a:t>Λεύκωμα ούρων 24ωρου: &gt; 3</a:t>
            </a:r>
            <a:r>
              <a:rPr lang="en-US" altLang="el-GR" sz="1600" b="1"/>
              <a:t>-3.5</a:t>
            </a:r>
            <a:r>
              <a:rPr lang="el-GR" altLang="el-GR" sz="1600" b="1"/>
              <a:t> </a:t>
            </a:r>
            <a:r>
              <a:rPr lang="en-US" altLang="el-GR" sz="1600" b="1"/>
              <a:t>gm</a:t>
            </a:r>
            <a:endParaRPr lang="el-GR" altLang="el-GR" sz="1600" b="1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159375" y="1341438"/>
            <a:ext cx="1392238" cy="895350"/>
            <a:chOff x="2312" y="845"/>
            <a:chExt cx="877" cy="564"/>
          </a:xfrm>
        </p:grpSpPr>
        <p:sp>
          <p:nvSpPr>
            <p:cNvPr id="35860" name="Text Box 7"/>
            <p:cNvSpPr txBox="1">
              <a:spLocks noChangeArrowheads="1"/>
            </p:cNvSpPr>
            <p:nvPr/>
          </p:nvSpPr>
          <p:spPr bwMode="auto">
            <a:xfrm>
              <a:off x="2312" y="1041"/>
              <a:ext cx="877" cy="3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600" b="1"/>
                <a:t>Stick </a:t>
              </a:r>
              <a:r>
                <a:rPr lang="el-GR" altLang="el-GR" sz="1600" b="1"/>
                <a:t>ούρων</a:t>
              </a:r>
              <a:endParaRPr lang="en-US" altLang="el-GR" sz="1600" b="1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b="1"/>
                <a:t>Λεύκωμα +</a:t>
              </a:r>
            </a:p>
          </p:txBody>
        </p:sp>
        <p:sp>
          <p:nvSpPr>
            <p:cNvPr id="35861" name="Line 12"/>
            <p:cNvSpPr>
              <a:spLocks noChangeShapeType="1"/>
            </p:cNvSpPr>
            <p:nvPr/>
          </p:nvSpPr>
          <p:spPr bwMode="auto">
            <a:xfrm>
              <a:off x="2835" y="845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47117" name="Line 13"/>
          <p:cNvSpPr>
            <a:spLocks noChangeShapeType="1"/>
          </p:cNvSpPr>
          <p:nvPr/>
        </p:nvSpPr>
        <p:spPr bwMode="auto">
          <a:xfrm>
            <a:off x="6024563" y="2278064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703388" y="3213101"/>
            <a:ext cx="7777162" cy="2830513"/>
            <a:chOff x="113" y="2024"/>
            <a:chExt cx="4899" cy="1783"/>
          </a:xfrm>
        </p:grpSpPr>
        <p:sp>
          <p:nvSpPr>
            <p:cNvPr id="35855" name="Text Box 9"/>
            <p:cNvSpPr txBox="1">
              <a:spLocks noChangeArrowheads="1"/>
            </p:cNvSpPr>
            <p:nvPr/>
          </p:nvSpPr>
          <p:spPr bwMode="auto">
            <a:xfrm>
              <a:off x="113" y="2237"/>
              <a:ext cx="2837" cy="157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400" b="1"/>
                <a:t> </a:t>
              </a:r>
              <a:r>
                <a:rPr lang="el-GR" altLang="el-GR" sz="1400" b="1"/>
                <a:t>Λευκωματίνη ορού (&lt; 3 </a:t>
              </a:r>
              <a:r>
                <a:rPr lang="en-US" altLang="el-GR" sz="1400" b="1"/>
                <a:t>g/dL)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400" b="1"/>
                <a:t> </a:t>
              </a:r>
              <a:r>
                <a:rPr lang="el-GR" altLang="el-GR" sz="1400" b="1"/>
                <a:t>Λιπίδια</a:t>
              </a:r>
              <a:endParaRPr lang="en-US" altLang="el-GR" sz="1400" b="1"/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400" b="1"/>
                <a:t> </a:t>
              </a:r>
              <a:r>
                <a:rPr lang="el-GR" altLang="el-GR" sz="1400" b="1"/>
                <a:t>Ίζημα ούρων: Ενεργό (σπειραματονεφρίτιδα)</a:t>
              </a:r>
              <a:endParaRPr lang="en-US" altLang="el-GR" sz="1400" b="1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1400" b="1"/>
                <a:t>                           Lipid casts </a:t>
              </a:r>
              <a:r>
                <a:rPr lang="el-GR" altLang="el-GR" sz="1400" b="1"/>
                <a:t>(νεφρωσικό σύνδρομο)</a:t>
              </a:r>
              <a:endParaRPr lang="en-US" altLang="el-GR" sz="1400" b="1"/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400" b="1"/>
                <a:t> </a:t>
              </a:r>
              <a:r>
                <a:rPr lang="el-GR" altLang="el-GR" sz="1400" b="1"/>
                <a:t>Σάκχαρο</a:t>
              </a:r>
              <a:endParaRPr lang="en-US" altLang="el-GR" sz="1400" b="1"/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400" b="1"/>
                <a:t> ANA, ANCA, C3/C4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400" b="1"/>
                <a:t> K</a:t>
              </a:r>
              <a:r>
                <a:rPr lang="el-GR" altLang="el-GR" sz="1400" b="1"/>
                <a:t>ρυοσφαιρίνες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l-GR" altLang="el-GR" sz="1400" b="1"/>
                <a:t> Ηλ/ση πρωτεινών ορού/ούρων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l-GR" altLang="el-GR" sz="1400" b="1"/>
                <a:t> </a:t>
              </a:r>
              <a:r>
                <a:rPr lang="en-US" altLang="el-GR" sz="1400" b="1"/>
                <a:t>HCV, HBV, HIV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400" b="1"/>
                <a:t> </a:t>
              </a:r>
              <a:r>
                <a:rPr lang="el-GR" altLang="el-GR" sz="1400" b="1"/>
                <a:t>Σε υποψία λεμφώματος/</a:t>
              </a:r>
              <a:r>
                <a:rPr lang="en-US" altLang="el-GR" sz="1400" b="1"/>
                <a:t>Ca: CT </a:t>
              </a:r>
              <a:r>
                <a:rPr lang="el-GR" altLang="el-GR" sz="1400" b="1"/>
                <a:t>θώρακα/κοιλίας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l-GR" altLang="el-GR" sz="1400" b="1"/>
                <a:t> Ιστορικό λήψης φαρμάκων</a:t>
              </a:r>
              <a:r>
                <a:rPr lang="el-GR" altLang="el-GR" sz="1600"/>
                <a:t> </a:t>
              </a:r>
            </a:p>
          </p:txBody>
        </p:sp>
        <p:sp>
          <p:nvSpPr>
            <p:cNvPr id="35856" name="Text Box 10"/>
            <p:cNvSpPr txBox="1">
              <a:spLocks noChangeArrowheads="1"/>
            </p:cNvSpPr>
            <p:nvPr/>
          </p:nvSpPr>
          <p:spPr bwMode="auto">
            <a:xfrm>
              <a:off x="3696" y="2205"/>
              <a:ext cx="1316" cy="2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b="1"/>
                <a:t>Βιοψία νεφρού</a:t>
              </a:r>
            </a:p>
          </p:txBody>
        </p:sp>
        <p:sp>
          <p:nvSpPr>
            <p:cNvPr id="35857" name="Line 14"/>
            <p:cNvSpPr>
              <a:spLocks noChangeShapeType="1"/>
            </p:cNvSpPr>
            <p:nvPr/>
          </p:nvSpPr>
          <p:spPr bwMode="auto">
            <a:xfrm>
              <a:off x="1247" y="2024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858" name="Line 15"/>
            <p:cNvSpPr>
              <a:spLocks noChangeShapeType="1"/>
            </p:cNvSpPr>
            <p:nvPr/>
          </p:nvSpPr>
          <p:spPr bwMode="auto">
            <a:xfrm>
              <a:off x="4377" y="2024"/>
              <a:ext cx="0" cy="1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859" name="Line 16"/>
            <p:cNvSpPr>
              <a:spLocks noChangeShapeType="1"/>
            </p:cNvSpPr>
            <p:nvPr/>
          </p:nvSpPr>
          <p:spPr bwMode="auto">
            <a:xfrm>
              <a:off x="1247" y="2024"/>
              <a:ext cx="313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5849" name="Line 17"/>
          <p:cNvSpPr>
            <a:spLocks noChangeShapeType="1"/>
          </p:cNvSpPr>
          <p:nvPr/>
        </p:nvSpPr>
        <p:spPr bwMode="auto">
          <a:xfrm>
            <a:off x="6024563" y="2997200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503613" y="3860800"/>
            <a:ext cx="6005512" cy="2736850"/>
            <a:chOff x="1247" y="2432"/>
            <a:chExt cx="3783" cy="1724"/>
          </a:xfrm>
        </p:grpSpPr>
        <p:sp>
          <p:nvSpPr>
            <p:cNvPr id="35851" name="Text Box 11"/>
            <p:cNvSpPr txBox="1">
              <a:spLocks noChangeArrowheads="1"/>
            </p:cNvSpPr>
            <p:nvPr/>
          </p:nvSpPr>
          <p:spPr bwMode="auto">
            <a:xfrm>
              <a:off x="3651" y="3014"/>
              <a:ext cx="1379" cy="114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 b="1" u="sng"/>
                <a:t>Ιστολογική κατάταξη</a:t>
              </a:r>
              <a:endParaRPr lang="en-US" altLang="el-GR" sz="1600" b="1" u="sng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600" b="1" u="sng"/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600" b="1"/>
                <a:t> MCD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600" b="1"/>
                <a:t> FSGS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n-US" altLang="el-GR" sz="1600" b="1"/>
                <a:t> Membranous</a:t>
              </a:r>
              <a:endParaRPr lang="el-GR" altLang="el-GR" sz="1600" b="1"/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l-GR" altLang="el-GR" sz="1600" b="1"/>
                <a:t> </a:t>
              </a:r>
              <a:r>
                <a:rPr lang="en-US" altLang="el-GR" sz="1600" b="1"/>
                <a:t>MPGN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endParaRPr lang="el-GR" altLang="el-GR" sz="1600" b="1"/>
            </a:p>
          </p:txBody>
        </p:sp>
        <p:sp>
          <p:nvSpPr>
            <p:cNvPr id="35852" name="Line 18"/>
            <p:cNvSpPr>
              <a:spLocks noChangeShapeType="1"/>
            </p:cNvSpPr>
            <p:nvPr/>
          </p:nvSpPr>
          <p:spPr bwMode="auto">
            <a:xfrm>
              <a:off x="4377" y="2432"/>
              <a:ext cx="0" cy="5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853" name="Line 19"/>
            <p:cNvSpPr>
              <a:spLocks noChangeShapeType="1"/>
            </p:cNvSpPr>
            <p:nvPr/>
          </p:nvSpPr>
          <p:spPr bwMode="auto">
            <a:xfrm flipH="1">
              <a:off x="1247" y="4065"/>
              <a:ext cx="24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5854" name="Line 20"/>
            <p:cNvSpPr>
              <a:spLocks noChangeShapeType="1"/>
            </p:cNvSpPr>
            <p:nvPr/>
          </p:nvSpPr>
          <p:spPr bwMode="auto">
            <a:xfrm flipV="1">
              <a:off x="1247" y="3855"/>
              <a:ext cx="0" cy="2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7649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"/>
            <a:ext cx="10515600" cy="97155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Αίτια περιφερικού</a:t>
            </a:r>
            <a:r>
              <a:rPr lang="en-US" dirty="0" smtClean="0"/>
              <a:t> </a:t>
            </a:r>
            <a:r>
              <a:rPr lang="el-GR" dirty="0" smtClean="0"/>
              <a:t>«ζυμώδους» οιδήματος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4" y="2641599"/>
            <a:ext cx="1915055" cy="1752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75" y="2718328"/>
            <a:ext cx="2867025" cy="1590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4030"/>
          <a:stretch/>
        </p:blipFill>
        <p:spPr>
          <a:xfrm>
            <a:off x="6429376" y="2718328"/>
            <a:ext cx="2201410" cy="153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739" y="2684198"/>
            <a:ext cx="2857500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059387"/>
            <a:ext cx="243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Καρδιακή ανεπάρκεια</a:t>
            </a:r>
            <a:endParaRPr lang="el-GR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95133" y="5051448"/>
            <a:ext cx="243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Κίρρωση ήπατος</a:t>
            </a:r>
            <a:endParaRPr lang="el-G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36266" y="5059387"/>
            <a:ext cx="243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Νεφροπάθειες</a:t>
            </a:r>
            <a:endParaRPr lang="el-G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372599" y="5059387"/>
            <a:ext cx="243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Φάρμακα</a:t>
            </a:r>
            <a:endParaRPr lang="el-GR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1363133"/>
            <a:ext cx="37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Τα συχνότερα...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53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33475"/>
          </a:xfrm>
        </p:spPr>
        <p:txBody>
          <a:bodyPr/>
          <a:lstStyle/>
          <a:p>
            <a:pPr algn="ctr"/>
            <a:r>
              <a:rPr lang="el-GR" dirty="0" smtClean="0"/>
              <a:t>Εργαστηριακός έλεγχος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9400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l-GR" dirty="0" smtClean="0"/>
              <a:t>Υποαλβουμιναιμία </a:t>
            </a:r>
            <a:r>
              <a:rPr lang="en-US" dirty="0" smtClean="0"/>
              <a:t>(1.6</a:t>
            </a:r>
            <a:r>
              <a:rPr lang="el-GR" dirty="0" smtClean="0"/>
              <a:t> </a:t>
            </a:r>
            <a:r>
              <a:rPr lang="en-US" dirty="0" smtClean="0"/>
              <a:t>mg/</a:t>
            </a:r>
            <a:r>
              <a:rPr lang="en-US" dirty="0" err="1" smtClean="0"/>
              <a:t>dL</a:t>
            </a:r>
            <a:r>
              <a:rPr lang="en-US" dirty="0" smtClean="0"/>
              <a:t>)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Πρωτεϊνουρία (10 </a:t>
            </a:r>
            <a:r>
              <a:rPr lang="en-US" dirty="0" smtClean="0"/>
              <a:t>gm/24h)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Υπερλιπιδαιμία</a:t>
            </a:r>
            <a:r>
              <a:rPr lang="en-US" dirty="0" smtClean="0"/>
              <a:t> (</a:t>
            </a:r>
            <a:r>
              <a:rPr lang="el-GR" dirty="0" smtClean="0"/>
              <a:t>τριγλυκερίδια=430 </a:t>
            </a:r>
            <a:r>
              <a:rPr lang="en-US" dirty="0" smtClean="0"/>
              <a:t>mg/dl)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Ήπια </a:t>
            </a:r>
            <a:r>
              <a:rPr lang="el-GR" dirty="0" smtClean="0">
                <a:cs typeface="Arial" panose="020B0604020202020204" pitchFamily="34" charset="0"/>
              </a:rPr>
              <a:t>↑ </a:t>
            </a:r>
            <a:r>
              <a:rPr lang="en-US" dirty="0" smtClean="0">
                <a:cs typeface="Arial" panose="020B0604020202020204" pitchFamily="34" charset="0"/>
              </a:rPr>
              <a:t>Cr=1.5 mg/dl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↓ C4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r>
              <a:rPr lang="en-US" dirty="0" smtClean="0"/>
              <a:t>ANA (1:2,500),</a:t>
            </a:r>
            <a:r>
              <a:rPr lang="el-GR" dirty="0" smtClean="0"/>
              <a:t> </a:t>
            </a:r>
            <a:r>
              <a:rPr lang="en-US" dirty="0" smtClean="0"/>
              <a:t>RF (+), anti-RNP (+) </a:t>
            </a:r>
            <a:r>
              <a:rPr lang="el-GR" dirty="0" smtClean="0"/>
              <a:t>και </a:t>
            </a:r>
            <a:r>
              <a:rPr lang="en-US" dirty="0" smtClean="0"/>
              <a:t>anti</a:t>
            </a:r>
            <a:r>
              <a:rPr lang="el-GR" dirty="0" smtClean="0"/>
              <a:t>-</a:t>
            </a:r>
            <a:r>
              <a:rPr lang="en-US" dirty="0" smtClean="0"/>
              <a:t>Ro</a:t>
            </a:r>
            <a:r>
              <a:rPr lang="el-GR" dirty="0" smtClean="0"/>
              <a:t> (+)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0"/>
            <a:ext cx="10515600" cy="1133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Ορισμός νεφρωσικού συνδρόμου</a:t>
            </a:r>
            <a:endParaRPr lang="el-GR" dirty="0"/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4008439" y="1700214"/>
            <a:ext cx="3959225" cy="936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2400" b="1"/>
              <a:t>Λευκωματουρία</a:t>
            </a:r>
          </a:p>
          <a:p>
            <a:pPr algn="ctr"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600" b="1"/>
              <a:t>(&gt; 3 – 3.5 </a:t>
            </a:r>
            <a:r>
              <a:rPr lang="en-US" altLang="el-GR" sz="1600" b="1"/>
              <a:t>gm/</a:t>
            </a:r>
            <a:r>
              <a:rPr lang="el-GR" altLang="el-GR" sz="1600" b="1"/>
              <a:t>24</a:t>
            </a:r>
            <a:r>
              <a:rPr lang="en-US" altLang="el-GR" sz="1600" b="1"/>
              <a:t>h)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5664201" y="2693988"/>
            <a:ext cx="3921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/>
              <a:t>+</a:t>
            </a:r>
            <a:endParaRPr lang="el-GR" altLang="el-GR" sz="2800" b="1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008439" y="3211513"/>
            <a:ext cx="3959225" cy="1511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2000" b="1"/>
              <a:t>Οίδημα</a:t>
            </a:r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2000" b="1"/>
              <a:t>Χαμηλή λευκωματίνη ορού</a:t>
            </a:r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2000" b="1"/>
              <a:t>Υπερλιπιδαιμία</a:t>
            </a:r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2000" b="1"/>
              <a:t>Θρομβοφιλία</a:t>
            </a:r>
          </a:p>
        </p:txBody>
      </p:sp>
    </p:spTree>
    <p:extLst>
      <p:ext uri="{BB962C8B-B14F-4D97-AF65-F5344CB8AC3E}">
        <p14:creationId xmlns:p14="http://schemas.microsoft.com/office/powerpoint/2010/main" val="27543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0"/>
            <a:ext cx="10515600" cy="1133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Μικροσκοπική εξέταση ούρων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650" y="2936875"/>
            <a:ext cx="6718505" cy="247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7" y="2299334"/>
            <a:ext cx="5291758" cy="4057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8650" y="4377267"/>
            <a:ext cx="6718505" cy="338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2461251" y="1342677"/>
            <a:ext cx="7269498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/>
              <a:t>Απουσία αιματουρίας σε αμιγές νεφρωσικό σύνδρομο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64233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348" y="999067"/>
            <a:ext cx="6855302" cy="546249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0"/>
            <a:ext cx="12192001" cy="999067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dirty="0" smtClean="0"/>
              <a:t>Μηχανισμοί οιδήματος</a:t>
            </a:r>
            <a:r>
              <a:rPr lang="en-US" dirty="0" smtClean="0"/>
              <a:t> </a:t>
            </a:r>
            <a:r>
              <a:rPr lang="el-GR" dirty="0" smtClean="0"/>
              <a:t>στο νεφρωσικό σύνδρομο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028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1946274" y="208491"/>
            <a:ext cx="7740650" cy="3051175"/>
            <a:chOff x="447675" y="981075"/>
            <a:chExt cx="7740650" cy="3051175"/>
          </a:xfrm>
        </p:grpSpPr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2484438" y="981075"/>
              <a:ext cx="3986212" cy="5286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 dirty="0"/>
                <a:t>N</a:t>
              </a:r>
              <a:r>
                <a:rPr lang="el-GR" altLang="el-GR" sz="2800" b="1" dirty="0"/>
                <a:t>εφρωσικό σύνδρομο</a:t>
              </a:r>
            </a:p>
          </p:txBody>
        </p:sp>
        <p:sp>
          <p:nvSpPr>
            <p:cNvPr id="6150" name="Text Box 5"/>
            <p:cNvSpPr txBox="1">
              <a:spLocks noChangeArrowheads="1"/>
            </p:cNvSpPr>
            <p:nvPr/>
          </p:nvSpPr>
          <p:spPr bwMode="auto">
            <a:xfrm>
              <a:off x="1116013" y="2616200"/>
              <a:ext cx="161448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/>
                <a:t>I</a:t>
              </a:r>
              <a:r>
                <a:rPr lang="el-GR" altLang="el-GR" sz="2400" b="1"/>
                <a:t>διοπαθές</a:t>
              </a:r>
            </a:p>
          </p:txBody>
        </p:sp>
        <p:sp>
          <p:nvSpPr>
            <p:cNvPr id="6151" name="Text Box 6"/>
            <p:cNvSpPr txBox="1">
              <a:spLocks noChangeArrowheads="1"/>
            </p:cNvSpPr>
            <p:nvPr/>
          </p:nvSpPr>
          <p:spPr bwMode="auto">
            <a:xfrm>
              <a:off x="5915025" y="2616200"/>
              <a:ext cx="2273300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2400" b="1"/>
                <a:t>Δευτεροπαθές</a:t>
              </a:r>
            </a:p>
          </p:txBody>
        </p:sp>
        <p:sp>
          <p:nvSpPr>
            <p:cNvPr id="6152" name="Text Box 7"/>
            <p:cNvSpPr txBox="1">
              <a:spLocks noChangeArrowheads="1"/>
            </p:cNvSpPr>
            <p:nvPr/>
          </p:nvSpPr>
          <p:spPr bwMode="auto">
            <a:xfrm>
              <a:off x="447675" y="366553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6153" name="AutoShape 10"/>
            <p:cNvSpPr>
              <a:spLocks noChangeArrowheads="1"/>
            </p:cNvSpPr>
            <p:nvPr/>
          </p:nvSpPr>
          <p:spPr bwMode="auto">
            <a:xfrm>
              <a:off x="1835150" y="1989138"/>
              <a:ext cx="215900" cy="576262"/>
            </a:xfrm>
            <a:prstGeom prst="downArrow">
              <a:avLst>
                <a:gd name="adj1" fmla="val 50000"/>
                <a:gd name="adj2" fmla="val 6672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6154" name="AutoShape 11"/>
            <p:cNvSpPr>
              <a:spLocks noChangeArrowheads="1"/>
            </p:cNvSpPr>
            <p:nvPr/>
          </p:nvSpPr>
          <p:spPr bwMode="auto">
            <a:xfrm>
              <a:off x="6948488" y="1989138"/>
              <a:ext cx="215900" cy="576262"/>
            </a:xfrm>
            <a:prstGeom prst="downArrow">
              <a:avLst>
                <a:gd name="adj1" fmla="val 50000"/>
                <a:gd name="adj2" fmla="val 6672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1800"/>
            </a:p>
          </p:txBody>
        </p:sp>
        <p:sp>
          <p:nvSpPr>
            <p:cNvPr id="6155" name="Line 12"/>
            <p:cNvSpPr>
              <a:spLocks noChangeShapeType="1"/>
            </p:cNvSpPr>
            <p:nvPr/>
          </p:nvSpPr>
          <p:spPr bwMode="auto">
            <a:xfrm>
              <a:off x="1908175" y="1989138"/>
              <a:ext cx="5184775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6156" name="Line 13"/>
            <p:cNvSpPr>
              <a:spLocks noChangeShapeType="1"/>
            </p:cNvSpPr>
            <p:nvPr/>
          </p:nvSpPr>
          <p:spPr bwMode="auto">
            <a:xfrm flipV="1">
              <a:off x="4427538" y="1557338"/>
              <a:ext cx="0" cy="4318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89691" y="2697162"/>
            <a:ext cx="5980909" cy="288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1600" b="1" dirty="0"/>
              <a:t>Μεμβρανώδης νεφροπάθεια				</a:t>
            </a:r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1600" b="1" dirty="0"/>
              <a:t>Εστιακή Τμηματική Σπειραματοσκλήρυνση (</a:t>
            </a:r>
            <a:r>
              <a:rPr lang="en-US" altLang="el-GR" sz="1600" b="1" dirty="0"/>
              <a:t>FSG)</a:t>
            </a:r>
            <a:r>
              <a:rPr lang="el-GR" altLang="el-GR" sz="1600" b="1" dirty="0"/>
              <a:t>		</a:t>
            </a:r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1600" b="1" dirty="0"/>
              <a:t>Νόσος ελαχίστων αλλοιώσεων</a:t>
            </a:r>
            <a:r>
              <a:rPr lang="en-US" altLang="el-GR" sz="1600" b="1" dirty="0"/>
              <a:t> (MCD)</a:t>
            </a:r>
            <a:r>
              <a:rPr lang="el-GR" altLang="el-GR" sz="1600" b="1" dirty="0"/>
              <a:t>			</a:t>
            </a:r>
            <a:endParaRPr lang="el-GR" altLang="el-GR" sz="16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1600" b="1" dirty="0">
                <a:cs typeface="Arial" panose="020B0604020202020204" pitchFamily="34" charset="0"/>
              </a:rPr>
              <a:t>Άλλες σπειραματονεφρίτιδες				</a:t>
            </a:r>
            <a:endParaRPr lang="en-US" altLang="el-GR" sz="1600" b="1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214533" y="2488141"/>
            <a:ext cx="5977467" cy="362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buSzPct val="80000"/>
              <a:buFont typeface="Wingdings" panose="05000000000000000000" pitchFamily="2" charset="2"/>
              <a:buChar char="l"/>
            </a:pPr>
            <a:r>
              <a:rPr lang="el-GR" altLang="el-GR" sz="1400" b="1" dirty="0"/>
              <a:t>ΣΥΣΤΗΜΑΤΙΚΕΣ ΠΑΘΗΣΕΙΣ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</a:t>
            </a:r>
            <a:r>
              <a:rPr lang="el-GR" altLang="el-GR" sz="1400" b="1" dirty="0">
                <a:solidFill>
                  <a:srgbClr val="FF3300"/>
                </a:solidFill>
              </a:rPr>
              <a:t>- Σακχαρώδης διαβήτης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>
                <a:solidFill>
                  <a:srgbClr val="FF3300"/>
                </a:solidFill>
              </a:rPr>
              <a:t>		- </a:t>
            </a:r>
            <a:r>
              <a:rPr lang="el-GR" altLang="el-GR" sz="1400" b="1" dirty="0" smtClean="0">
                <a:solidFill>
                  <a:srgbClr val="FF3300"/>
                </a:solidFill>
              </a:rPr>
              <a:t>ΣΕΛ</a:t>
            </a:r>
            <a:endParaRPr lang="el-GR" altLang="el-GR" sz="1400" b="1" dirty="0" smtClean="0"/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1400" b="1" dirty="0" smtClean="0"/>
              <a:t>ΛΟΙΜΩΞΕΙΣ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- Βακτηριακές (ενδοκαρδίτιδα, μετα-στρεπτοκοκκική)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- Ιογενείς (</a:t>
            </a:r>
            <a:r>
              <a:rPr lang="en-US" altLang="el-GR" sz="1400" b="1" dirty="0"/>
              <a:t>HBV, </a:t>
            </a:r>
            <a:r>
              <a:rPr lang="en-US" altLang="el-GR" sz="1400" b="1" dirty="0">
                <a:solidFill>
                  <a:srgbClr val="FF3300"/>
                </a:solidFill>
              </a:rPr>
              <a:t>HCV</a:t>
            </a:r>
            <a:r>
              <a:rPr lang="en-US" altLang="el-GR" sz="1400" b="1" dirty="0"/>
              <a:t>, HIV)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n-US" altLang="el-GR" sz="1400" b="1" dirty="0"/>
              <a:t>		- </a:t>
            </a:r>
            <a:r>
              <a:rPr lang="el-GR" altLang="el-GR" sz="1400" b="1" dirty="0"/>
              <a:t>Παρασιτικές (ελονοσία)</a:t>
            </a:r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1400" b="1" dirty="0"/>
              <a:t>ΦΑΡΜΑΚΑ/ΤΟΞΙΚΕΣ ΟΥΣΙΕΣ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</a:t>
            </a:r>
            <a:r>
              <a:rPr lang="el-GR" altLang="el-GR" sz="1400" b="1" dirty="0">
                <a:solidFill>
                  <a:srgbClr val="FF3300"/>
                </a:solidFill>
              </a:rPr>
              <a:t>- </a:t>
            </a:r>
            <a:r>
              <a:rPr lang="en-US" altLang="el-GR" sz="1400" b="1" dirty="0">
                <a:solidFill>
                  <a:srgbClr val="FF3300"/>
                </a:solidFill>
              </a:rPr>
              <a:t>NSAIDS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n-US" altLang="el-GR" sz="1400" b="1" dirty="0"/>
              <a:t>		- </a:t>
            </a:r>
            <a:r>
              <a:rPr lang="el-GR" altLang="el-GR" sz="1400" b="1" dirty="0"/>
              <a:t>Ηρωΐνη</a:t>
            </a:r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1400" b="1" dirty="0"/>
              <a:t>ΝΕΟΠΛΑΣΜΑΤΑ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- </a:t>
            </a:r>
            <a:r>
              <a:rPr lang="el-GR" altLang="el-GR" sz="1400" b="1" dirty="0">
                <a:solidFill>
                  <a:srgbClr val="FF3300"/>
                </a:solidFill>
              </a:rPr>
              <a:t>Λεμφώματα/λευχαιμίες</a:t>
            </a:r>
            <a:r>
              <a:rPr lang="el-GR" altLang="el-GR" sz="1400" b="1" dirty="0"/>
              <a:t> (Ελαχίστων αλλοιώσεων)</a:t>
            </a:r>
          </a:p>
          <a:p>
            <a:pPr eaLnBrk="1" hangingPunct="1">
              <a:buSzPct val="80000"/>
              <a:buFont typeface="Wingdings" panose="05000000000000000000" pitchFamily="2" charset="2"/>
              <a:buNone/>
            </a:pPr>
            <a:r>
              <a:rPr lang="el-GR" altLang="el-GR" sz="1400" b="1" dirty="0"/>
              <a:t>		- </a:t>
            </a:r>
            <a:r>
              <a:rPr lang="el-GR" altLang="el-GR" sz="1400" b="1" dirty="0">
                <a:solidFill>
                  <a:srgbClr val="FF3300"/>
                </a:solidFill>
              </a:rPr>
              <a:t>Συμπαγείς όγκοι</a:t>
            </a:r>
            <a:r>
              <a:rPr lang="el-GR" altLang="el-GR" sz="1400" b="1" dirty="0"/>
              <a:t> (μεμβρανώδης νεφροπάθεια)</a:t>
            </a:r>
          </a:p>
          <a:p>
            <a:pPr eaLnBrk="1" hangingPunct="1">
              <a:buSzPct val="80000"/>
              <a:buFont typeface="Wingdings" panose="05000000000000000000" pitchFamily="2" charset="2"/>
              <a:buChar char="l"/>
            </a:pPr>
            <a:r>
              <a:rPr lang="el-GR" altLang="el-GR" sz="1400" b="1" dirty="0"/>
              <a:t>ΣΥΓΓΕΝΕΙΣ </a:t>
            </a:r>
            <a:r>
              <a:rPr lang="el-GR" altLang="el-GR" sz="1400" b="1" dirty="0" smtClean="0"/>
              <a:t>ΠΑΘΗΣΕΙΣ</a:t>
            </a:r>
            <a:endParaRPr lang="el-GR" altLang="el-GR" sz="1400" b="1" dirty="0"/>
          </a:p>
        </p:txBody>
      </p:sp>
    </p:spTree>
    <p:extLst>
      <p:ext uri="{BB962C8B-B14F-4D97-AF65-F5344CB8AC3E}">
        <p14:creationId xmlns:p14="http://schemas.microsoft.com/office/powerpoint/2010/main" val="18128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8" y="170921"/>
            <a:ext cx="11700935" cy="65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3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579</Words>
  <Application>Microsoft Office PowerPoint</Application>
  <PresentationFormat>Widescreen</PresentationFormat>
  <Paragraphs>237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StarSymbol</vt:lpstr>
      <vt:lpstr>Wingdings</vt:lpstr>
      <vt:lpstr>Office Theme</vt:lpstr>
      <vt:lpstr>Νεφρωσικό σύνδρομο</vt:lpstr>
      <vt:lpstr>Περίπτωση ασθενούς</vt:lpstr>
      <vt:lpstr>PowerPoint Presentation</vt:lpstr>
      <vt:lpstr>Εργαστηριακός έλεγχος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Νεφρωσικό σύνδρομο</dc:title>
  <dc:creator>costas thomas</dc:creator>
  <cp:lastModifiedBy>costas thomas</cp:lastModifiedBy>
  <cp:revision>19</cp:revision>
  <dcterms:created xsi:type="dcterms:W3CDTF">2020-11-10T18:17:20Z</dcterms:created>
  <dcterms:modified xsi:type="dcterms:W3CDTF">2020-11-10T21:02:21Z</dcterms:modified>
</cp:coreProperties>
</file>