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3" r:id="rId4"/>
    <p:sldId id="260" r:id="rId5"/>
    <p:sldId id="261" r:id="rId6"/>
    <p:sldId id="262" r:id="rId7"/>
    <p:sldId id="267" r:id="rId8"/>
    <p:sldId id="265" r:id="rId9"/>
    <p:sldId id="266" r:id="rId10"/>
    <p:sldId id="259" r:id="rId11"/>
    <p:sldId id="257" r:id="rId12"/>
    <p:sldId id="25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7E14D-CACF-4C2E-A808-54B740DC4ED5}" type="datetimeFigureOut">
              <a:rPr lang="el-GR" smtClean="0"/>
              <a:t>25/2/2019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6CDBE-A4E7-4995-B01B-B59652AF97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025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64-9F62-4918-94C3-49A33C3F0941}" type="datetimeFigureOut">
              <a:rPr lang="el-GR" smtClean="0"/>
              <a:t>25/2/2019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F72B-1767-4E4D-B5BA-BDEC44A52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63732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64-9F62-4918-94C3-49A33C3F0941}" type="datetimeFigureOut">
              <a:rPr lang="el-GR" smtClean="0"/>
              <a:t>25/2/2019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F72B-1767-4E4D-B5BA-BDEC44A52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83161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64-9F62-4918-94C3-49A33C3F0941}" type="datetimeFigureOut">
              <a:rPr lang="el-GR" smtClean="0"/>
              <a:t>25/2/2019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F72B-1767-4E4D-B5BA-BDEC44A52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809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64-9F62-4918-94C3-49A33C3F0941}" type="datetimeFigureOut">
              <a:rPr lang="el-GR" smtClean="0"/>
              <a:t>25/2/2019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F72B-1767-4E4D-B5BA-BDEC44A52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710965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64-9F62-4918-94C3-49A33C3F0941}" type="datetimeFigureOut">
              <a:rPr lang="el-GR" smtClean="0"/>
              <a:t>25/2/2019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F72B-1767-4E4D-B5BA-BDEC44A52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978261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64-9F62-4918-94C3-49A33C3F0941}" type="datetimeFigureOut">
              <a:rPr lang="el-GR" smtClean="0"/>
              <a:t>25/2/2019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F72B-1767-4E4D-B5BA-BDEC44A52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57733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64-9F62-4918-94C3-49A33C3F0941}" type="datetimeFigureOut">
              <a:rPr lang="el-GR" smtClean="0"/>
              <a:t>25/2/2019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F72B-1767-4E4D-B5BA-BDEC44A52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99562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64-9F62-4918-94C3-49A33C3F0941}" type="datetimeFigureOut">
              <a:rPr lang="el-GR" smtClean="0"/>
              <a:t>25/2/2019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F72B-1767-4E4D-B5BA-BDEC44A52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91423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64-9F62-4918-94C3-49A33C3F0941}" type="datetimeFigureOut">
              <a:rPr lang="el-GR" smtClean="0"/>
              <a:t>25/2/2019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F72B-1767-4E4D-B5BA-BDEC44A52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0126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64-9F62-4918-94C3-49A33C3F0941}" type="datetimeFigureOut">
              <a:rPr lang="el-GR" smtClean="0"/>
              <a:t>25/2/2019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F72B-1767-4E4D-B5BA-BDEC44A52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560455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864-9F62-4918-94C3-49A33C3F0941}" type="datetimeFigureOut">
              <a:rPr lang="el-GR" smtClean="0"/>
              <a:t>25/2/2019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F72B-1767-4E4D-B5BA-BDEC44A52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555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CA864-9F62-4918-94C3-49A33C3F0941}" type="datetimeFigureOut">
              <a:rPr lang="el-GR" smtClean="0"/>
              <a:t>25/2/2019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8F72B-1767-4E4D-B5BA-BDEC44A52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279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58975"/>
            <a:ext cx="7772400" cy="14700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l-GR" sz="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ΠΛΕΥΡΙΤΙΔΑ</a:t>
            </a:r>
            <a:endParaRPr lang="el-GR" sz="6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ΕΘΝΙΚΟ &amp; ΚΑΠΟΔΙΣΤΡΙΑΚΟ ΠΑΝΕΠΙΣΤΗΜΙΟ ΑΘΗΝΩΝ</a:t>
            </a:r>
            <a:b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ΙΑΤΡΙΚΗ ΣΧΟΛΗ</a:t>
            </a:r>
            <a:b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Δ΄ΠΑΘΟΛΟΓΙΚΗ ΚΛΙΝΙΚΗ</a:t>
            </a:r>
            <a:b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Διευθυντής: Καθηγητής Δ. Τ. Μπούμπας</a:t>
            </a:r>
            <a:endParaRPr lang="el-G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0934" y="3793861"/>
            <a:ext cx="7553678" cy="1752600"/>
          </a:xfrm>
        </p:spPr>
        <p:txBody>
          <a:bodyPr>
            <a:noAutofit/>
          </a:bodyPr>
          <a:lstStyle/>
          <a:p>
            <a:pPr algn="r" eaLnBrk="1" hangingPunct="1">
              <a:lnSpc>
                <a:spcPct val="80000"/>
              </a:lnSpc>
            </a:pPr>
            <a:r>
              <a:rPr lang="el-GR" sz="2800" b="1" i="1" dirty="0" smtClean="0">
                <a:solidFill>
                  <a:schemeClr val="tx1"/>
                </a:solidFill>
                <a:latin typeface="Arial" charset="0"/>
              </a:rPr>
              <a:t>Ε. Ι. Γιαμαρέλλος-Μπουρμπούλης</a:t>
            </a:r>
          </a:p>
          <a:p>
            <a:pPr algn="r" eaLnBrk="1" hangingPunct="1">
              <a:lnSpc>
                <a:spcPct val="80000"/>
              </a:lnSpc>
            </a:pPr>
            <a:endParaRPr lang="en-US" sz="2400" dirty="0" smtClean="0">
              <a:solidFill>
                <a:schemeClr val="tx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l-GR" sz="2000" dirty="0" smtClean="0">
                <a:solidFill>
                  <a:schemeClr val="tx1"/>
                </a:solidFill>
                <a:latin typeface="Arial" charset="0"/>
              </a:rPr>
              <a:t>Καθηγητής Παθολογίας</a:t>
            </a:r>
          </a:p>
          <a:p>
            <a:pPr algn="r" eaLnBrk="1" hangingPunct="1">
              <a:lnSpc>
                <a:spcPct val="80000"/>
              </a:lnSpc>
            </a:pPr>
            <a:r>
              <a:rPr lang="el-GR" sz="2000" dirty="0" smtClean="0">
                <a:solidFill>
                  <a:schemeClr val="tx1"/>
                </a:solidFill>
                <a:latin typeface="Arial" charset="0"/>
              </a:rPr>
              <a:t>Δ΄Παθολογική Κλινική</a:t>
            </a:r>
          </a:p>
          <a:p>
            <a:pPr algn="r" eaLnBrk="1" hangingPunct="1">
              <a:lnSpc>
                <a:spcPct val="80000"/>
              </a:lnSpc>
            </a:pPr>
            <a:r>
              <a:rPr lang="el-GR" sz="2000" dirty="0" smtClean="0">
                <a:solidFill>
                  <a:schemeClr val="tx1"/>
                </a:solidFill>
                <a:latin typeface="Arial" charset="0"/>
              </a:rPr>
              <a:t>Ιατρική Σχολή Πανεπιστημίου Αθηνών</a:t>
            </a:r>
          </a:p>
          <a:p>
            <a:pPr algn="r" eaLnBrk="1" hangingPunct="1">
              <a:lnSpc>
                <a:spcPct val="80000"/>
              </a:lnSpc>
            </a:pPr>
            <a:endParaRPr lang="el-GR" sz="2000" dirty="0" smtClean="0">
              <a:solidFill>
                <a:schemeClr val="tx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Arial" charset="0"/>
              </a:rPr>
              <a:t>Gastprofessor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, Center for Sepsis Control and Care, 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Jena University Hospital,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Deutschland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8" y="5735498"/>
            <a:ext cx="1123814" cy="109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SCC_CO_0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00" y="5876785"/>
            <a:ext cx="1480164" cy="79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" y="3649845"/>
            <a:ext cx="28670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719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b="1" dirty="0">
                <a:solidFill>
                  <a:schemeClr val="tx2"/>
                </a:solidFill>
                <a:latin typeface="Arial" charset="0"/>
              </a:rPr>
              <a:t>ΑΝΤΙΚΕΙΜΕΝΙΚΑ </a:t>
            </a:r>
            <a:r>
              <a:rPr lang="el-GR" altLang="el-GR" sz="4000" b="1" dirty="0" smtClean="0">
                <a:solidFill>
                  <a:schemeClr val="tx2"/>
                </a:solidFill>
                <a:latin typeface="Arial" charset="0"/>
              </a:rPr>
              <a:t>ΕΥΡΗΜΑΤΑ</a:t>
            </a:r>
            <a:br>
              <a:rPr lang="el-GR" altLang="el-GR" sz="40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altLang="el-GR" sz="4000" b="1" dirty="0" smtClean="0">
                <a:solidFill>
                  <a:schemeClr val="tx2"/>
                </a:solidFill>
                <a:latin typeface="Arial" charset="0"/>
              </a:rPr>
              <a:t>ΥΠΕΡ ΚΑΡΔΙΑΚΗΣ ΑΝΕΠΑΡΚΕΙΑΣ</a:t>
            </a:r>
            <a:endParaRPr lang="en-US" altLang="el-GR" sz="4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7772400" cy="4114800"/>
          </a:xfrm>
        </p:spPr>
        <p:txBody>
          <a:bodyPr/>
          <a:lstStyle/>
          <a:p>
            <a:r>
              <a:rPr lang="el-GR" altLang="el-GR" sz="2800" dirty="0">
                <a:latin typeface="Arial" charset="0"/>
              </a:rPr>
              <a:t>Κυάνωση, αναπνοή </a:t>
            </a:r>
            <a:r>
              <a:rPr lang="en-US" altLang="el-GR" sz="2800" dirty="0">
                <a:latin typeface="Arial" charset="0"/>
              </a:rPr>
              <a:t>Cheyne-Stokes</a:t>
            </a:r>
            <a:endParaRPr lang="el-GR" altLang="el-GR" sz="2800" dirty="0">
              <a:latin typeface="Arial" charset="0"/>
            </a:endParaRPr>
          </a:p>
          <a:p>
            <a:r>
              <a:rPr lang="el-GR" altLang="el-GR" sz="2800" dirty="0">
                <a:latin typeface="Arial" charset="0"/>
              </a:rPr>
              <a:t>Διάταση σφαγιτίδων/ηπατοσφαγιτιδικό σημείο</a:t>
            </a:r>
          </a:p>
          <a:p>
            <a:r>
              <a:rPr lang="el-GR" altLang="el-GR" sz="2800" dirty="0">
                <a:latin typeface="Arial" charset="0"/>
              </a:rPr>
              <a:t>Μη μουσικοί ολοεισπνευστικοί ρόγχοι +/- βρογχόσπασμος</a:t>
            </a:r>
          </a:p>
          <a:p>
            <a:r>
              <a:rPr lang="el-GR" altLang="el-GR" sz="2800" dirty="0">
                <a:latin typeface="Arial" charset="0"/>
              </a:rPr>
              <a:t>Ηπατομεγαλία</a:t>
            </a:r>
          </a:p>
          <a:p>
            <a:r>
              <a:rPr lang="el-GR" altLang="el-GR" sz="2800" dirty="0">
                <a:latin typeface="Arial" charset="0"/>
              </a:rPr>
              <a:t>Ίκτερος</a:t>
            </a:r>
          </a:p>
          <a:p>
            <a:r>
              <a:rPr lang="el-GR" altLang="el-GR" sz="2800" dirty="0">
                <a:latin typeface="Arial" charset="0"/>
              </a:rPr>
              <a:t>Ασκίτης</a:t>
            </a:r>
          </a:p>
          <a:p>
            <a:r>
              <a:rPr lang="el-GR" altLang="el-GR" sz="2800" dirty="0">
                <a:latin typeface="Arial" charset="0"/>
              </a:rPr>
              <a:t>Οιδήματα κάτω άκρων με εντύπωμα</a:t>
            </a:r>
          </a:p>
          <a:p>
            <a:endParaRPr lang="en-US" altLang="el-GR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7640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aut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443663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" name="Picture 3" descr="au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9144000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150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Photo" r:id="rId3" imgW="7182853" imgH="5772956" progId="MSPhotoEd.3">
                  <p:embed/>
                </p:oleObj>
              </mc:Choice>
              <mc:Fallback>
                <p:oleObj name="Photo Editor Photo" r:id="rId3" imgW="7182853" imgH="577295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19941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1,5 εκατομμύρια περιπτώσεις εητσίως στις ΗΠΑ</a:t>
            </a:r>
          </a:p>
          <a:p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Συμφορητική καρδιακή ανεπάρκεια</a:t>
            </a:r>
          </a:p>
          <a:p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Πνευμονία</a:t>
            </a:r>
          </a:p>
          <a:p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Κακοήθειες</a:t>
            </a: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ΕΠΙΔΗΜΙΟΛΟΓΙΑ</a:t>
            </a:r>
            <a:br>
              <a:rPr lang="el-G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Feller-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Kopman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Light. 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2018, 378: 740)</a:t>
            </a:r>
            <a:endParaRPr lang="el-GR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02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ΜΗΧΑΝΙΣΜΟΣ ΠΑΡΑΓΩΓΗΣ ΠΛΕΥΡΙΤΙΚΟΥ ΥΓΡΟΥ</a:t>
            </a:r>
            <a:br>
              <a:rPr lang="el-G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Feller-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Kopman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Light. 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2018, 378: 740)</a:t>
            </a:r>
            <a:endParaRPr lang="el-GR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90" y="1557267"/>
            <a:ext cx="4343956" cy="51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859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>
                <a:solidFill>
                  <a:schemeClr val="tx2"/>
                </a:solidFill>
                <a:latin typeface="Arial" charset="0"/>
              </a:rPr>
              <a:t>ΑΡΧΙΚΗ ΠΡΟΣΕΓΓΙΣΗ</a:t>
            </a:r>
            <a:r>
              <a:rPr lang="el-GR" altLang="el-GR" sz="32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l-GR" altLang="el-GR" sz="3200" b="1" dirty="0">
                <a:solidFill>
                  <a:schemeClr val="tx2"/>
                </a:solidFill>
                <a:latin typeface="Arial" charset="0"/>
              </a:rPr>
            </a:br>
            <a:r>
              <a:rPr lang="el-GR" altLang="el-GR" sz="2400" b="1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altLang="el-GR" sz="2400" b="1" dirty="0">
                <a:solidFill>
                  <a:schemeClr val="tx2"/>
                </a:solidFill>
                <a:latin typeface="Arial" charset="0"/>
              </a:rPr>
              <a:t>Dosh SA. </a:t>
            </a:r>
            <a:r>
              <a:rPr lang="en-US" altLang="el-GR" sz="2400" b="1" i="1" dirty="0">
                <a:solidFill>
                  <a:schemeClr val="tx2"/>
                </a:solidFill>
                <a:latin typeface="Arial" charset="0"/>
              </a:rPr>
              <a:t>Am Fam Physician </a:t>
            </a:r>
            <a:r>
              <a:rPr lang="en-US" altLang="el-GR" sz="2400" b="1" dirty="0">
                <a:solidFill>
                  <a:schemeClr val="tx2"/>
                </a:solidFill>
                <a:latin typeface="Arial" charset="0"/>
              </a:rPr>
              <a:t>2004, 70: 2145)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7772400" cy="1040285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l-GR" altLang="el-GR" sz="2800" dirty="0" smtClean="0">
                <a:latin typeface="Arial" charset="0"/>
              </a:rPr>
              <a:t>Ιστορικό, αντικειμενική </a:t>
            </a:r>
            <a:r>
              <a:rPr lang="el-GR" altLang="el-GR" sz="2800" dirty="0">
                <a:latin typeface="Arial" charset="0"/>
              </a:rPr>
              <a:t>εξέταση</a:t>
            </a:r>
          </a:p>
          <a:p>
            <a:pPr marL="0" indent="0" algn="ctr">
              <a:buNone/>
            </a:pPr>
            <a:r>
              <a:rPr lang="el-GR" altLang="el-GR" sz="2800" dirty="0" smtClean="0">
                <a:latin typeface="Arial" charset="0"/>
              </a:rPr>
              <a:t>ΗΚΓ/Α/α θώρακος</a:t>
            </a:r>
            <a:endParaRPr lang="el-GR" altLang="el-GR" sz="2800" dirty="0">
              <a:latin typeface="Arial" charset="0"/>
            </a:endParaRPr>
          </a:p>
        </p:txBody>
      </p:sp>
      <p:cxnSp>
        <p:nvCxnSpPr>
          <p:cNvPr id="3" name="Straight Arrow Connector 2"/>
          <p:cNvCxnSpPr>
            <a:stCxn id="93187" idx="2"/>
          </p:cNvCxnSpPr>
          <p:nvPr/>
        </p:nvCxnSpPr>
        <p:spPr>
          <a:xfrm>
            <a:off x="4425752" y="2885109"/>
            <a:ext cx="1586408" cy="8319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18956" y="3799280"/>
            <a:ext cx="3449983" cy="461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Φλεγμονώδες εξίδρωμα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68973" y="2885109"/>
            <a:ext cx="931787" cy="13891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4274222"/>
            <a:ext cx="3945311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Μη-Φλεγμονώδες διίδρωμα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0768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ΠΡΟΣΘΕΤΟΙ ΗΧΟΙ-ΡΟΓΧΟΙ</a:t>
            </a:r>
            <a:endParaRPr lang="el-G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350585"/>
              </p:ext>
            </p:extLst>
          </p:nvPr>
        </p:nvGraphicFramePr>
        <p:xfrm>
          <a:off x="457200" y="1600200"/>
          <a:ext cx="822960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2448272"/>
                <a:gridCol w="1800200"/>
                <a:gridCol w="2746649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Ρόγχοι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Πώς παράγονται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Φάση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αναπνοής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Παράδειγμα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πάθησης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Μη μουσικοί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Δίοδος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αέρα από κυψελίδες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Κυρίως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εισπνευστικοί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Πνευμονία (τελο-)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Πνευμονικό οίδημα (ολο-)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Πνευμονική ίνωση (ολο-)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Μουσικοί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Δίοδος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αέρα από στενομένο αεραγωγό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Κυρίως εκπνευστικοί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Βρογχικό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άσθμα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Έξαρση ΧΑΠ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Καρδιακό άσθμα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Φύσημα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Βρογχική αναπνοή 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Εισπνευστικοί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Πλευρίτιδα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(πλευριτικό)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Πνευμονία (σωληνώδες)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683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ΣΥΝΟΨΗ ΠΑΘΟΛΟΓΙΚΩΝ ΑΝΤΙΚΕΙΜΕΝΙΚΩΝ ΕΥΡΗΜΑΤΩΝ</a:t>
            </a:r>
            <a:endParaRPr lang="el-G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519948"/>
              </p:ext>
            </p:extLst>
          </p:nvPr>
        </p:nvGraphicFramePr>
        <p:xfrm>
          <a:off x="457200" y="1600200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1944216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Φωνητικές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δονήσεις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Επίκρουση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Κυψελιδικό ψιθύρισμα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Πνευμονία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Αυξημένης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έντασης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Αμβλύτητα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Ελαττωμένο </a:t>
                      </a: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 ρόγχοι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Πλευρίτιδα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Ελλατωμένης έντασης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Αμβλύτητα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Ελαττωμένο </a:t>
                      </a: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 ρόγχοι</a:t>
                      </a:r>
                      <a:endParaRPr lang="el-GR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Ατελεκτασία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Ελλατωμένης έντασης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Αμβλύτητα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Ελαττωμένο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Πνευμοθώρακας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Ελλατωμένης έντασης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Τυμπανικότητα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Ελαττωμένο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Πνευμονικό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εμφύσημα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Ελλατωμένης έντασης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Υπερσαφής</a:t>
                      </a:r>
                      <a:r>
                        <a:rPr lang="el-GR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πνευμονικός ήχος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Ελαττωμένο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746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7217" y="878264"/>
            <a:ext cx="6833986" cy="512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00595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525963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Πρωτεϊνη πλευριτικού υγρού/πρωτεϊνη ορού &gt;0,5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LDH 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πλευριτικού υγρού/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LDH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ορού &gt;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LDH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πλευριτικού 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υγρού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 IU/l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ή &gt;67% του ανώτερου φυσιολογικού ορίου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ΚΡΙΤΗΡΙΑ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el-G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ΔΙΑΓΝΩΣΗ ΕΞΙΔΡΩΜΑΤΟΣ</a:t>
            </a:r>
            <a:br>
              <a:rPr lang="el-G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Feller-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Kopman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Light. 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2018, 378: 740)</a:t>
            </a:r>
            <a:endParaRPr lang="el-GR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365104"/>
            <a:ext cx="8352928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των διϊδρώσεων είναι συμβατές με εξίδρωμα </a:t>
            </a:r>
          </a:p>
          <a:p>
            <a:pPr algn="ctr"/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συμφορητική καρδιακή ανεπάρκεια υπό διουρητικά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32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81128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l-GR" sz="20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Διϊδρωματικές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Συμφορητική καρδιακή ανεπάρκεια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Κίρρωση ήπατος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Νεφρωσικό σύνδρομο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Υπολευκωματιναιμία (αλβουμίνη &lt;1,5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g/dl)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άνω κοίλης φλέβας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Σαρκοείδωση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Μυξοίδημα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Πνευμονική υπέρταση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Περικαρδίτιδα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Πνευμονική εμβολή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4176"/>
            <a:ext cx="4244280" cy="55092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Εξιδρωματικές</a:t>
            </a:r>
            <a:endParaRPr lang="el-GR" sz="20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Βακτηριακές λοιμώξεις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Φυματίωση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Νεοπλασματικής αιτιολογίας [(μεταστατική νόσος πχ καρκίνοι πνεύμονα/μαστού/ ωοθηκών], μεσοθηλίωμα,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NHL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Αντιδραστικά σε κακοήθεια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Κοιλιακές νόσοι (λχ παγκρεατίτιδα, χολοκυστίτιδα)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διέγερσης ωοθηκών, σύνδρομο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Meigs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ενδομητρίωση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Νόσοι κολλαγόνου: ρευματοειδή αρθρίτιδα, ΣΕΛ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Φάρμακα (πλ νιτροφουραντοϊνη, μεθυσεργίδη)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ΚΥΡΙΑ ΑΙΤΙΑ ΠΛΕΥΡΙΤΙΔΑΣ</a:t>
            </a:r>
            <a:br>
              <a:rPr lang="el-G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Feller-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Kopman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Light. 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2018, 378: 740)</a:t>
            </a:r>
            <a:endParaRPr lang="el-GR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03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311</Words>
  <Application>Microsoft Office PowerPoint</Application>
  <PresentationFormat>On-screen Show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Photo Editor Photo</vt:lpstr>
      <vt:lpstr>ΠΛΕΥΡΙΤΙΔΑ</vt:lpstr>
      <vt:lpstr>ΕΠΙΔΗΜΙΟΛΟΓΙΑ (Feller-Kopman &amp; Light. N Engl J Med 2018, 378: 740)</vt:lpstr>
      <vt:lpstr>ΜΗΧΑΝΙΣΜΟΣ ΠΑΡΑΓΩΓΗΣ ΠΛΕΥΡΙΤΙΚΟΥ ΥΓΡΟΥ (Feller-Kopman &amp; Light. N Engl J Med 2018, 378: 740)</vt:lpstr>
      <vt:lpstr>ΑΡΧΙΚΗ ΠΡΟΣΕΓΓΙΣΗ (Dosh SA. Am Fam Physician 2004, 70: 2145)</vt:lpstr>
      <vt:lpstr>ΠΡΟΣΘΕΤΟΙ ΗΧΟΙ-ΡΟΓΧΟΙ</vt:lpstr>
      <vt:lpstr>ΣΥΝΟΨΗ ΠΑΘΟΛΟΓΙΚΩΝ ΑΝΤΙΚΕΙΜΕΝΙΚΩΝ ΕΥΡΗΜΑΤΩΝ</vt:lpstr>
      <vt:lpstr>PowerPoint Presentation</vt:lpstr>
      <vt:lpstr>ΚΡΙΤΗΡΙΑ LIGHT ΓΙΑ ΔΙΑΓΝΩΣΗ ΕΞΙΔΡΩΜΑΤΟΣ (Feller-Kopman &amp; Light. N Engl J Med 2018, 378: 740)</vt:lpstr>
      <vt:lpstr>ΚΥΡΙΑ ΑΙΤΙΑ ΠΛΕΥΡΙΤΙΔΑΣ (Feller-Kopman &amp; Light. N Engl J Med 2018, 378: 740)</vt:lpstr>
      <vt:lpstr>ΑΝΤΙΚΕΙΜΕΝΙΚΑ ΕΥΡΗΜΑΤΑ ΥΠΕΡ ΚΑΡΔΙΑΚΗΣ ΑΝΕΠΑΡΚΕΙΑΣ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ΣΗΜΕΙΟΛΟΓΙΑ – ΝΟΣΟΛΟΓΙΑ  7ου εξαμήνου ΑΚΑΔΗΜΑΪΚΟΥ ΕΤΟΥΣ 2017-2018</dc:title>
  <dc:creator>Evangelos</dc:creator>
  <cp:lastModifiedBy>Evangelos</cp:lastModifiedBy>
  <cp:revision>37</cp:revision>
  <dcterms:created xsi:type="dcterms:W3CDTF">2017-09-24T08:11:54Z</dcterms:created>
  <dcterms:modified xsi:type="dcterms:W3CDTF">2019-02-25T04:41:31Z</dcterms:modified>
</cp:coreProperties>
</file>