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01" r:id="rId3"/>
    <p:sldId id="291" r:id="rId4"/>
    <p:sldId id="292" r:id="rId5"/>
    <p:sldId id="293" r:id="rId6"/>
    <p:sldId id="302" r:id="rId7"/>
    <p:sldId id="297" r:id="rId8"/>
    <p:sldId id="298" r:id="rId9"/>
    <p:sldId id="303" r:id="rId10"/>
    <p:sldId id="299" r:id="rId11"/>
    <p:sldId id="300" r:id="rId12"/>
    <p:sldId id="275" r:id="rId13"/>
    <p:sldId id="304" r:id="rId14"/>
    <p:sldId id="305" r:id="rId15"/>
    <p:sldId id="306" r:id="rId16"/>
    <p:sldId id="279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637" autoAdjust="0"/>
  </p:normalViewPr>
  <p:slideViewPr>
    <p:cSldViewPr>
      <p:cViewPr varScale="1">
        <p:scale>
          <a:sx n="63" d="100"/>
          <a:sy n="63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BECD0-F23E-4D25-B11F-B16CEF9DEB03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162CB-1CFA-4036-BECA-0B6399E68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9974-FB99-4545-B3C9-753EA1D7C829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53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883" indent="-285724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2898" indent="-22858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057" indent="-22858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217" indent="-22858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FD97D269-E3FE-44B8-AB8A-F8D6D52D593A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2756" indent="-27029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81164" indent="-21623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13629" indent="-21623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46095" indent="-21623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836F97-B301-4813-ABFF-58B64459A25D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14375"/>
            <a:ext cx="4575175" cy="3432175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60334"/>
            <a:ext cx="5033367" cy="4074584"/>
          </a:xfrm>
          <a:noFill/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9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5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9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2667000"/>
            <a:ext cx="8991600" cy="3352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C0E93-40A3-4063-9116-67FAA14CA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3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FE4E-41B2-475B-A692-691D53B30D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6387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1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8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A3486-B921-4B95-A1C9-672A3EEAAE8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31D4-879D-4205-9C84-6B72DF8370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epsis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75010" y="1844824"/>
            <a:ext cx="5256584" cy="769441"/>
          </a:xfrm>
          <a:solidFill>
            <a:srgbClr val="800000"/>
          </a:solidFill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800000"/>
            </a:extrusionClr>
          </a:sp3d>
        </p:spPr>
        <p:txBody>
          <a:bodyPr wrap="square">
            <a:spAutoFit/>
            <a:flatTx/>
          </a:bodyPr>
          <a:lstStyle/>
          <a:p>
            <a:pPr>
              <a:defRPr/>
            </a:pPr>
            <a:r>
              <a:rPr lang="el-G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ΣΗΨΗ</a:t>
            </a:r>
            <a:endParaRPr lang="el-GR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94786" y="3778275"/>
            <a:ext cx="7553678" cy="1752600"/>
          </a:xfrm>
        </p:spPr>
        <p:txBody>
          <a:bodyPr>
            <a:noAutofit/>
          </a:bodyPr>
          <a:lstStyle/>
          <a:p>
            <a:pPr algn="r" eaLnBrk="1" hangingPunct="1">
              <a:lnSpc>
                <a:spcPct val="80000"/>
              </a:lnSpc>
            </a:pPr>
            <a:r>
              <a:rPr lang="el-GR" sz="2800" b="1" i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Ε. Ι. Γιαμαρέλλος-Μπουρμπούλης</a:t>
            </a:r>
          </a:p>
          <a:p>
            <a:pPr algn="r" eaLnBrk="1" hangingPunct="1">
              <a:lnSpc>
                <a:spcPct val="80000"/>
              </a:lnSpc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Καθηγητής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Παθολογίας</a:t>
            </a: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Δ΄Παθολογική Κλινική</a:t>
            </a:r>
          </a:p>
          <a:p>
            <a:pPr algn="r" eaLnBrk="1" hangingPunct="1">
              <a:lnSpc>
                <a:spcPct val="80000"/>
              </a:lnSpc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Ιατρική Σχολή Πανεπιστημίου Αθηνών</a:t>
            </a:r>
          </a:p>
          <a:p>
            <a:pPr algn="r" eaLnBrk="1" hangingPunct="1">
              <a:lnSpc>
                <a:spcPct val="80000"/>
              </a:lnSpc>
            </a:pPr>
            <a:endParaRPr lang="el-GR" sz="20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Gastprofessor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Center for Sepsis Control and Care, </a:t>
            </a:r>
          </a:p>
          <a:p>
            <a:pPr algn="r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Jena University Hospital,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Deutschland</a:t>
            </a: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50" y="5719912"/>
            <a:ext cx="1123814" cy="10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SCC_CO_03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52" y="5861199"/>
            <a:ext cx="1480164" cy="7973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25611" y="0"/>
            <a:ext cx="4418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HELLENIC SEPSIS STUDY GROUP</a:t>
            </a: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www.sepsis.gr</a:t>
            </a:r>
            <a:endParaRPr lang="en-US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" y="19270"/>
            <a:ext cx="2201700" cy="8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4" y="3170972"/>
            <a:ext cx="157850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1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ΑΝΟΣΟΠΑΡΑΛΥΣΗ!!!</a:t>
            </a:r>
            <a:br>
              <a:rPr lang="el-G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Bommer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JS, et al. </a:t>
            </a:r>
            <a:r>
              <a:rPr lang="en-US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2011; 306: 2594)</a:t>
            </a:r>
            <a:endParaRPr lang="el-G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3" y="1484784"/>
            <a:ext cx="3765504" cy="3007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007" y="3933056"/>
            <a:ext cx="5270993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6402" y="2167733"/>
            <a:ext cx="1063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Σήψη</a:t>
            </a:r>
            <a:endParaRPr lang="el-GR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83034" y="2167733"/>
            <a:ext cx="5115055" cy="52322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ΣΟΒΑΡΗ ΣΗΨΗ/ΚΑΤΑΠΛΗΞΙΑ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523389" y="2167733"/>
            <a:ext cx="2087563" cy="504825"/>
          </a:xfrm>
          <a:prstGeom prst="rightArrow">
            <a:avLst>
              <a:gd name="adj1" fmla="val 50000"/>
              <a:gd name="adj2" fmla="val 103381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42302" y="188640"/>
            <a:ext cx="2679901" cy="110799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πυελονεφρίτιδα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CD14/HLA-DR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μονοκυττάρων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NKT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619672" y="1412776"/>
            <a:ext cx="767317" cy="61049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635126" y="306662"/>
            <a:ext cx="3019609" cy="13542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Πνευμονία της κοινότητας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NK-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CD4-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CD8-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H="1">
            <a:off x="3250589" y="1591470"/>
            <a:ext cx="1249403" cy="3603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4964" y="3320258"/>
            <a:ext cx="3268202" cy="135421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Ενδοκοιλιακές λοιμώξεις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CD14/HLA-DR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CD4-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CD8-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λεμφοκύτταρα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CD8-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λεμφοκ</a:t>
            </a:r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υττάρων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523389" y="2672558"/>
            <a:ext cx="863600" cy="5032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698514" y="3175795"/>
            <a:ext cx="3085332" cy="6155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βακτηριαιμία</a:t>
            </a:r>
            <a:endParaRPr lang="en-US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NKT-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κυττάρων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3179152" y="2815433"/>
            <a:ext cx="2376487" cy="5762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592052" y="3896519"/>
            <a:ext cx="2697405" cy="8617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HAP/VAP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NK-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κυττάρων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απόπτωση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NKT-</a:t>
            </a:r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κυττάρων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 flipV="1">
            <a:off x="2674327" y="2815433"/>
            <a:ext cx="1584325" cy="7921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22775"/>
            <a:ext cx="2744340" cy="19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00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2063" grpId="0" animBg="1"/>
      <p:bldP spid="20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ΝΕΟΣ ΟΡΙΣΜΟΣ</a:t>
            </a:r>
            <a:br>
              <a:rPr lang="el-GR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(Singer M, et al.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2016; 315: 801)</a:t>
            </a:r>
            <a:endParaRPr lang="el-GR" sz="3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1384995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Απειλητική για τη ζωή οργανική ανεπάρκεια αποτέλεσμα της μη </a:t>
            </a:r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ρυθμισμένης απάντησης </a:t>
            </a:r>
            <a:r>
              <a:rPr lang="el-GR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ξενιστή σε μία λοίμωξη </a:t>
            </a:r>
            <a:endParaRPr lang="el-G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16" y="274638"/>
            <a:ext cx="8308032" cy="11430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ΤΑΞΙΝΟΜΗΣΗ ΤΟΥ ΑΣΘΕΝΟΥΣ</a:t>
            </a:r>
            <a:br>
              <a:rPr lang="el-G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ΒΑΘΜΟΛΟΓΙΑ </a:t>
            </a:r>
            <a:r>
              <a:rPr lang="en-US" sz="3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</a:t>
            </a:r>
            <a:endParaRPr lang="el-GR" sz="2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88848"/>
              </p:ext>
            </p:extLst>
          </p:nvPr>
        </p:nvGraphicFramePr>
        <p:xfrm>
          <a:off x="251520" y="2276872"/>
          <a:ext cx="8763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295400"/>
                <a:gridCol w="1295400"/>
                <a:gridCol w="1066800"/>
                <a:gridCol w="12954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/FiO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20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&lt;400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&lt;300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PLTs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≥150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&lt;150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Χολερυθρίνη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(mg/dl)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&lt;1.2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1.2-1.9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2.0-5.9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6.0-11.9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≥12.0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Καρδιαγγειακό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ΜΑΠ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70mmHg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ΜΑΠ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70mmHg</a:t>
                      </a:r>
                      <a:endParaRPr lang="el-GR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&lt;5*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≤1**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&gt;1**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Κλίμακα κώματος Γλασκώβης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Κρεατινίνη (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mg/dl) (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ή ούρα/ημέρα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&lt;1.0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1.2-1.9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2.0-3.4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3.5-4.9 (&lt;500)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≥5.0 (&lt;200)</a:t>
                      </a:r>
                      <a:endParaRPr lang="el-GR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211669"/>
            <a:ext cx="2783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g/kg/min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ντοπαμίνη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g/kg/min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νοεπινεφρίνη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3917" y="6223337"/>
            <a:ext cx="4750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SOFA: sequential organ failure assessment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ΜΑΠ: μέση αρτηριακή πίεση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1540550"/>
            <a:ext cx="2166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ΛΟΙΜΩΞΗ +</a:t>
            </a:r>
            <a:endParaRPr lang="el-G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ΚΡΙΤΗΡΙΑ ΤΕΛΙΚΗΣ ΤΑΞΙΝΟΜΗΣΗΣ</a:t>
            </a:r>
            <a:endParaRPr lang="el-G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72816"/>
            <a:ext cx="8518571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75214"/>
            <a:ext cx="4160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Singer M,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2016; 315: 801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40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ΠΡΟΓΝΩΣΤΙΚΑ ΣΗΜΕΙΑ ΔΥΣΜΕΝΟΥΣ ΕΚΒΑΣΗΣ ΣΤΟΝ ΒΑΡΕΟΣ ΠΑΣΧΟΝΤΑ</a:t>
            </a:r>
            <a:endParaRPr lang="el-G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525963"/>
          </a:xfrm>
        </p:spPr>
        <p:txBody>
          <a:bodyPr>
            <a:normAutofit/>
          </a:bodyPr>
          <a:lstStyle/>
          <a:p>
            <a:pPr lvl="0"/>
            <a:r>
              <a:rPr lang="el-G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Διανοητική </a:t>
            </a:r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σύγχυση (κλίμακα Γλασκώβης </a:t>
            </a:r>
            <a:r>
              <a:rPr lang="el-G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&lt;13</a:t>
            </a:r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Αναπνοές ≥22/λεπτό</a:t>
            </a:r>
          </a:p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Συστολική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ρτηρι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ακή πίεση </a:t>
            </a:r>
            <a:r>
              <a:rPr lang="el-G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100mmΗg</a:t>
            </a:r>
            <a:endParaRPr lang="el-G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6471642"/>
            <a:ext cx="4557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Singer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M, et al.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JAMA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315: 801-810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622" y="4258543"/>
            <a:ext cx="5125698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≥2 σημεία συνοδεύονται </a:t>
            </a:r>
          </a:p>
          <a:p>
            <a:pPr algn="ctr"/>
            <a:r>
              <a:rPr lang="el-G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από κίνδυνο θανάτου&gt;10%</a:t>
            </a:r>
            <a:endParaRPr lang="el-G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ΟΡΙΣΜΟΙ ΟΡΓΑΝΙΚΩΝ ΑΝΕΠΑΡΚΕΙΩΝ</a:t>
            </a:r>
            <a: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(Levy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M, et al. </a:t>
            </a:r>
            <a:r>
              <a:rPr lang="en-US" sz="28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2003, 31: 1250)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69325" cy="45259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Σήψη + ανεπάρκεια </a:t>
            </a: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el-G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οργάνου. 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50825" y="1916832"/>
            <a:ext cx="7850188" cy="75713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Αναπνευστική ανεπάρκεια: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</a:t>
            </a:r>
            <a:r>
              <a:rPr lang="el-GR"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FiO</a:t>
            </a:r>
            <a:r>
              <a:rPr lang="el-GR" sz="2400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&lt;200 + διάχυτα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διάμεσα διηθήματα Α/α θώρακος</a:t>
            </a:r>
            <a:endParaRPr lang="el-GR" sz="2400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1258888" y="2996952"/>
            <a:ext cx="7416800" cy="7571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νεφρική ανεπάρκεια: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&lt;0.5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ούρα /ώρα/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ΒΣ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εντός των τελευταίων 2 ωρών + ισοζύγιο υγρών εφο</a:t>
            </a:r>
            <a:endParaRPr lang="el-GR" sz="2400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323850" y="4149080"/>
            <a:ext cx="8459788" cy="75713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u="sng">
                <a:latin typeface="Arial" panose="020B0604020202020204" pitchFamily="34" charset="0"/>
                <a:cs typeface="Arial" panose="020B0604020202020204" pitchFamily="34" charset="0"/>
              </a:rPr>
              <a:t>Μεταβολική οξέωση: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 &lt;7.30 ή έλλειμμα βάσης &gt; 5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b="1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 τιμή γαλακτικού οξέος &gt; 2 ΦΤ</a:t>
            </a:r>
            <a:endParaRPr lang="el-GR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250825" y="5301208"/>
            <a:ext cx="8893175" cy="384175"/>
          </a:xfrm>
          <a:prstGeom prst="rect">
            <a:avLst/>
          </a:prstGeom>
          <a:solidFill>
            <a:srgbClr val="8080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Οξεία διαταραχή πήξεως: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αιμοπετάλια &lt;100.000 κκχ ή </a:t>
            </a:r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INR</a:t>
            </a:r>
            <a:r>
              <a:rPr lang="el-GR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&gt;1.5</a:t>
            </a:r>
            <a:endParaRPr lang="el-GR" sz="2400" u="sng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250825" y="6165850"/>
            <a:ext cx="8353425" cy="3841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l-GR" sz="2400" u="sng">
                <a:latin typeface="Arial" panose="020B0604020202020204" pitchFamily="34" charset="0"/>
                <a:cs typeface="Arial" panose="020B0604020202020204" pitchFamily="34" charset="0"/>
              </a:rPr>
              <a:t>Διαταραχή του ΚΝΣ</a:t>
            </a:r>
            <a:r>
              <a:rPr lang="el-GR" sz="2400">
                <a:latin typeface="Arial" panose="020B0604020202020204" pitchFamily="34" charset="0"/>
                <a:cs typeface="Arial" panose="020B0604020202020204" pitchFamily="34" charset="0"/>
              </a:rPr>
              <a:t>: Οξεία μεταβολή επιπέδου συνείδησης</a:t>
            </a:r>
            <a:endParaRPr lang="el-GR" sz="2400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8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nimBg="1"/>
      <p:bldP spid="339973" grpId="0" animBg="1"/>
      <p:bldP spid="339974" grpId="0" animBg="1"/>
      <p:bldP spid="339975" grpId="0" animBg="1"/>
      <p:bldP spid="3399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604" y="253187"/>
            <a:ext cx="238039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ΥΠΟΨΙΑ ΛΟΙΜΩΞΗΣ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2" idx="2"/>
          </p:cNvCxnSpPr>
          <p:nvPr/>
        </p:nvCxnSpPr>
        <p:spPr>
          <a:xfrm flipH="1">
            <a:off x="1897406" y="622519"/>
            <a:ext cx="396" cy="5742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1520" y="1208782"/>
            <a:ext cx="314015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qSOFA</a:t>
            </a:r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(γρήγορο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SOFA) ≥2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23488" y="1558623"/>
            <a:ext cx="319" cy="5742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338" y="2132856"/>
            <a:ext cx="3056542" cy="646331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ΑΞΙΟΛΟΓΗΣΗ ΟΡΓΑΝΙΚΗΣ</a:t>
            </a:r>
          </a:p>
          <a:p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ΔΥΣΛΕΙΤΟΥΡΓΙΑΣ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92128" y="2779187"/>
            <a:ext cx="2" cy="57780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59632" y="3356992"/>
            <a:ext cx="1123513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SOFA ≥2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897802" y="3717032"/>
            <a:ext cx="1" cy="50405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4221088"/>
            <a:ext cx="843501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ΣΗΨΗ</a:t>
            </a:r>
            <a:endParaRPr lang="el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907705" y="4593743"/>
            <a:ext cx="0" cy="85148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5445224"/>
            <a:ext cx="4161717" cy="1200329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 την επαρκή ενυδάτωση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Μέση αρτηριακή πίεση &lt;65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Γαλακτικό ≥2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ΑΠΑΙΤΟΥΝΤΑΙ ινότροπα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69221" y="5044982"/>
            <a:ext cx="1094867" cy="9575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63888" y="4551511"/>
            <a:ext cx="3582776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ΣΗΠΤΙΚΗ ΚΑΤΑΠΛΗΞΙΑ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793283"/>
            <a:ext cx="3700052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qSOFA</a:t>
            </a:r>
            <a:endPara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Πτώση επιπέδου συνείδησης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≥22 αναπνοές/λεπτό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ΣΑΠ&lt;100 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l-G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8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26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9" name="Rectangle 13"/>
          <p:cNvSpPr>
            <a:spLocks noChangeArrowheads="1"/>
          </p:cNvSpPr>
          <p:nvPr/>
        </p:nvSpPr>
        <p:spPr bwMode="auto">
          <a:xfrm>
            <a:off x="6372225" y="3644900"/>
            <a:ext cx="2592388" cy="3024188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416175" y="58063"/>
            <a:ext cx="53927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flatTx/>
          </a:bodyPr>
          <a:lstStyle/>
          <a:p>
            <a:pPr algn="ctr">
              <a:defRPr/>
            </a:pP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ΕΛΛΗΝΙΚΗ ΟΜΑΔΑ ΜΕΛΕΤΗΣ ΣΗΨΗΣ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Arial" charset="0"/>
                <a:hlinkClick r:id="rId2"/>
              </a:rPr>
              <a:t>www.sepsis.gr</a:t>
            </a:r>
            <a:r>
              <a:rPr lang="en-US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24003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map_gree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5654675" cy="564515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5" name="Oval 9"/>
          <p:cNvSpPr>
            <a:spLocks noChangeArrowheads="1"/>
          </p:cNvSpPr>
          <p:nvPr/>
        </p:nvSpPr>
        <p:spPr bwMode="auto">
          <a:xfrm>
            <a:off x="6443663" y="3860800"/>
            <a:ext cx="431800" cy="504825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948488" y="3932238"/>
            <a:ext cx="1539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: 32 </a:t>
            </a:r>
            <a:r>
              <a:rPr lang="el-GR" altLang="en-US" dirty="0" smtClean="0"/>
              <a:t>ΚΕΝΤΡΑ</a:t>
            </a:r>
            <a:endParaRPr lang="en-US" altLang="en-US" dirty="0"/>
          </a:p>
        </p:txBody>
      </p:sp>
      <p:sp>
        <p:nvSpPr>
          <p:cNvPr id="229388" name="Oval 12"/>
          <p:cNvSpPr>
            <a:spLocks noChangeArrowheads="1"/>
          </p:cNvSpPr>
          <p:nvPr/>
        </p:nvSpPr>
        <p:spPr bwMode="auto">
          <a:xfrm>
            <a:off x="6443663" y="4624388"/>
            <a:ext cx="431800" cy="504825"/>
          </a:xfrm>
          <a:prstGeom prst="ellipse">
            <a:avLst/>
          </a:prstGeom>
          <a:solidFill>
            <a:schemeClr val="bg2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390" name="Text Box 14"/>
          <p:cNvSpPr txBox="1">
            <a:spLocks noChangeArrowheads="1"/>
          </p:cNvSpPr>
          <p:nvPr/>
        </p:nvSpPr>
        <p:spPr bwMode="auto">
          <a:xfrm>
            <a:off x="6948488" y="4652963"/>
            <a:ext cx="1475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:</a:t>
            </a:r>
            <a:r>
              <a:rPr lang="el-GR" altLang="en-US" dirty="0" smtClean="0"/>
              <a:t> </a:t>
            </a:r>
            <a:r>
              <a:rPr lang="en-US" altLang="en-US" dirty="0" smtClean="0"/>
              <a:t> </a:t>
            </a:r>
            <a:r>
              <a:rPr lang="en-US" altLang="en-US" dirty="0"/>
              <a:t>3 </a:t>
            </a:r>
            <a:r>
              <a:rPr lang="el-GR" altLang="en-US" dirty="0" smtClean="0"/>
              <a:t>ΚΕΝΤΡΑ</a:t>
            </a:r>
            <a:endParaRPr lang="en-US" altLang="en-US" dirty="0"/>
          </a:p>
        </p:txBody>
      </p:sp>
      <p:sp>
        <p:nvSpPr>
          <p:cNvPr id="229392" name="Oval 16"/>
          <p:cNvSpPr>
            <a:spLocks noChangeArrowheads="1"/>
          </p:cNvSpPr>
          <p:nvPr/>
        </p:nvSpPr>
        <p:spPr bwMode="auto">
          <a:xfrm>
            <a:off x="6445250" y="5300663"/>
            <a:ext cx="431800" cy="5048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393" name="Text Box 17"/>
          <p:cNvSpPr txBox="1">
            <a:spLocks noChangeArrowheads="1"/>
          </p:cNvSpPr>
          <p:nvPr/>
        </p:nvSpPr>
        <p:spPr bwMode="auto">
          <a:xfrm>
            <a:off x="6948488" y="5300663"/>
            <a:ext cx="1475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: </a:t>
            </a:r>
            <a:r>
              <a:rPr lang="el-GR" altLang="en-US" dirty="0" smtClean="0"/>
              <a:t> </a:t>
            </a:r>
            <a:r>
              <a:rPr lang="en-US" altLang="en-US" dirty="0" smtClean="0"/>
              <a:t>2 </a:t>
            </a:r>
            <a:r>
              <a:rPr lang="el-GR" altLang="en-US" dirty="0" smtClean="0"/>
              <a:t>ΚΕΝΤΡΑ</a:t>
            </a:r>
            <a:endParaRPr lang="en-US" altLang="en-US" dirty="0"/>
          </a:p>
        </p:txBody>
      </p:sp>
      <p:sp>
        <p:nvSpPr>
          <p:cNvPr id="229403" name="Oval 27"/>
          <p:cNvSpPr>
            <a:spLocks noChangeArrowheads="1"/>
          </p:cNvSpPr>
          <p:nvPr/>
        </p:nvSpPr>
        <p:spPr bwMode="auto">
          <a:xfrm>
            <a:off x="6445250" y="6021388"/>
            <a:ext cx="431800" cy="5048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04" name="Text Box 28"/>
          <p:cNvSpPr txBox="1">
            <a:spLocks noChangeArrowheads="1"/>
          </p:cNvSpPr>
          <p:nvPr/>
        </p:nvSpPr>
        <p:spPr bwMode="auto">
          <a:xfrm>
            <a:off x="6948488" y="6092825"/>
            <a:ext cx="14755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dirty="0"/>
              <a:t>: </a:t>
            </a:r>
            <a:r>
              <a:rPr lang="el-GR" altLang="en-US" dirty="0" smtClean="0"/>
              <a:t> </a:t>
            </a:r>
            <a:r>
              <a:rPr lang="en-US" altLang="en-US" dirty="0" smtClean="0"/>
              <a:t>1 </a:t>
            </a:r>
            <a:r>
              <a:rPr lang="el-GR" altLang="en-US" dirty="0" smtClean="0"/>
              <a:t>ΚΕΝΤΡΑ</a:t>
            </a:r>
            <a:endParaRPr lang="en-US" altLang="en-US" dirty="0"/>
          </a:p>
        </p:txBody>
      </p:sp>
      <p:sp>
        <p:nvSpPr>
          <p:cNvPr id="229409" name="Oval 33"/>
          <p:cNvSpPr>
            <a:spLocks noChangeArrowheads="1"/>
          </p:cNvSpPr>
          <p:nvPr/>
        </p:nvSpPr>
        <p:spPr bwMode="auto">
          <a:xfrm>
            <a:off x="2771775" y="3644900"/>
            <a:ext cx="576263" cy="576263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1" name="Oval 35"/>
          <p:cNvSpPr>
            <a:spLocks noChangeArrowheads="1"/>
          </p:cNvSpPr>
          <p:nvPr/>
        </p:nvSpPr>
        <p:spPr bwMode="auto">
          <a:xfrm>
            <a:off x="2700338" y="1700213"/>
            <a:ext cx="360362" cy="288925"/>
          </a:xfrm>
          <a:prstGeom prst="ellipse">
            <a:avLst/>
          </a:prstGeom>
          <a:solidFill>
            <a:schemeClr val="bg2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2" name="Oval 36"/>
          <p:cNvSpPr>
            <a:spLocks noChangeArrowheads="1"/>
          </p:cNvSpPr>
          <p:nvPr/>
        </p:nvSpPr>
        <p:spPr bwMode="auto">
          <a:xfrm>
            <a:off x="1763713" y="3716338"/>
            <a:ext cx="287337" cy="288925"/>
          </a:xfrm>
          <a:prstGeom prst="ellipse">
            <a:avLst/>
          </a:prstGeom>
          <a:solidFill>
            <a:srgbClr val="008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3" name="Oval 37"/>
          <p:cNvSpPr>
            <a:spLocks noChangeArrowheads="1"/>
          </p:cNvSpPr>
          <p:nvPr/>
        </p:nvSpPr>
        <p:spPr bwMode="auto">
          <a:xfrm>
            <a:off x="4427538" y="141287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4" name="Oval 38"/>
          <p:cNvSpPr>
            <a:spLocks noChangeArrowheads="1"/>
          </p:cNvSpPr>
          <p:nvPr/>
        </p:nvSpPr>
        <p:spPr bwMode="auto">
          <a:xfrm>
            <a:off x="1116013" y="2349500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5" name="Oval 39"/>
          <p:cNvSpPr>
            <a:spLocks noChangeArrowheads="1"/>
          </p:cNvSpPr>
          <p:nvPr/>
        </p:nvSpPr>
        <p:spPr bwMode="auto">
          <a:xfrm>
            <a:off x="1692275" y="414972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6" name="Oval 40"/>
          <p:cNvSpPr>
            <a:spLocks noChangeArrowheads="1"/>
          </p:cNvSpPr>
          <p:nvPr/>
        </p:nvSpPr>
        <p:spPr bwMode="auto">
          <a:xfrm>
            <a:off x="2555875" y="4076700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7" name="Oval 41"/>
          <p:cNvSpPr>
            <a:spLocks noChangeArrowheads="1"/>
          </p:cNvSpPr>
          <p:nvPr/>
        </p:nvSpPr>
        <p:spPr bwMode="auto">
          <a:xfrm>
            <a:off x="2268538" y="393382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8" name="Oval 42"/>
          <p:cNvSpPr>
            <a:spLocks noChangeArrowheads="1"/>
          </p:cNvSpPr>
          <p:nvPr/>
        </p:nvSpPr>
        <p:spPr bwMode="auto">
          <a:xfrm>
            <a:off x="2195513" y="2349500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19" name="Oval 43"/>
          <p:cNvSpPr>
            <a:spLocks noChangeArrowheads="1"/>
          </p:cNvSpPr>
          <p:nvPr/>
        </p:nvSpPr>
        <p:spPr bwMode="auto">
          <a:xfrm>
            <a:off x="1403350" y="2852738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20" name="Oval 44"/>
          <p:cNvSpPr>
            <a:spLocks noChangeArrowheads="1"/>
          </p:cNvSpPr>
          <p:nvPr/>
        </p:nvSpPr>
        <p:spPr bwMode="auto">
          <a:xfrm>
            <a:off x="4716463" y="3500438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21" name="Oval 45"/>
          <p:cNvSpPr>
            <a:spLocks noChangeArrowheads="1"/>
          </p:cNvSpPr>
          <p:nvPr/>
        </p:nvSpPr>
        <p:spPr bwMode="auto">
          <a:xfrm>
            <a:off x="1763713" y="184467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22" name="Oval 46"/>
          <p:cNvSpPr>
            <a:spLocks noChangeArrowheads="1"/>
          </p:cNvSpPr>
          <p:nvPr/>
        </p:nvSpPr>
        <p:spPr bwMode="auto">
          <a:xfrm>
            <a:off x="1403350" y="249237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24" name="Oval 48"/>
          <p:cNvSpPr>
            <a:spLocks noChangeArrowheads="1"/>
          </p:cNvSpPr>
          <p:nvPr/>
        </p:nvSpPr>
        <p:spPr bwMode="auto">
          <a:xfrm>
            <a:off x="1042988" y="3573463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29425" name="Oval 49"/>
          <p:cNvSpPr>
            <a:spLocks noChangeArrowheads="1"/>
          </p:cNvSpPr>
          <p:nvPr/>
        </p:nvSpPr>
        <p:spPr bwMode="auto">
          <a:xfrm>
            <a:off x="1692275" y="2492375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51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pic>
        <p:nvPicPr>
          <p:cNvPr id="5151" name="Picture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82550"/>
            <a:ext cx="11334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2" name="Rectangle 3"/>
          <p:cNvSpPr>
            <a:spLocks noChangeArrowheads="1"/>
          </p:cNvSpPr>
          <p:nvPr/>
        </p:nvSpPr>
        <p:spPr bwMode="auto">
          <a:xfrm>
            <a:off x="6372225" y="777875"/>
            <a:ext cx="270033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l-GR" altLang="en-US" sz="800" b="1" dirty="0">
                <a:ea typeface="Times New Roman" pitchFamily="18" charset="0"/>
                <a:cs typeface="Arial" pitchFamily="34" charset="0"/>
              </a:rPr>
              <a:t>ΕΛΛΗΝΙΚΟ ΙΝΣΤΙΤΟΥΤΟ ΜΕΛΕΤΗΣ ΤΗΣ ΣΗΨΗΣ</a:t>
            </a:r>
            <a:endParaRPr lang="en-US" altLang="en-US" sz="800" b="1" dirty="0">
              <a:ea typeface="Times New Roman" pitchFamily="18" charset="0"/>
              <a:cs typeface="Arial" pitchFamily="34" charset="0"/>
            </a:endParaRPr>
          </a:p>
          <a:p>
            <a:pPr algn="r"/>
            <a:r>
              <a:rPr lang="en-US" altLang="en-US" sz="800" b="1" dirty="0">
                <a:ea typeface="Times New Roman" pitchFamily="18" charset="0"/>
                <a:cs typeface="Arial" pitchFamily="34" charset="0"/>
              </a:rPr>
              <a:t>HELLENIC INSTITUTE FOR THE STUDY OF SEPSIS</a:t>
            </a:r>
            <a:r>
              <a:rPr lang="el-GR" altLang="en-US" sz="800" dirty="0">
                <a:ea typeface="Times New Roman" pitchFamily="18" charset="0"/>
                <a:cs typeface="Arial" pitchFamily="34" charset="0"/>
              </a:rPr>
              <a:t> </a:t>
            </a:r>
            <a:endParaRPr lang="el-GR" altLang="en-US" dirty="0"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5509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2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2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2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2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2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2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22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22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2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9" grpId="0" animBg="1"/>
      <p:bldP spid="229385" grpId="0" animBg="1"/>
      <p:bldP spid="229386" grpId="0"/>
      <p:bldP spid="229388" grpId="0" animBg="1"/>
      <p:bldP spid="229390" grpId="0"/>
      <p:bldP spid="229392" grpId="0" animBg="1"/>
      <p:bldP spid="229393" grpId="0"/>
      <p:bldP spid="229403" grpId="0" animBg="1"/>
      <p:bldP spid="229404" grpId="0"/>
      <p:bldP spid="229409" grpId="0" animBg="1"/>
      <p:bldP spid="229411" grpId="0" animBg="1"/>
      <p:bldP spid="229412" grpId="0" animBg="1"/>
      <p:bldP spid="229413" grpId="0" animBg="1"/>
      <p:bldP spid="229414" grpId="0" animBg="1"/>
      <p:bldP spid="229415" grpId="0" animBg="1"/>
      <p:bldP spid="229416" grpId="0" animBg="1"/>
      <p:bldP spid="229417" grpId="0" animBg="1"/>
      <p:bldP spid="229418" grpId="0" animBg="1"/>
      <p:bldP spid="229419" grpId="0" animBg="1"/>
      <p:bldP spid="229420" grpId="0" animBg="1"/>
      <p:bldP spid="229421" grpId="0" animBg="1"/>
      <p:bldP spid="229422" grpId="0" animBg="1"/>
      <p:bldP spid="229424" grpId="0" animBg="1"/>
      <p:bldP spid="2294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343775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5105400" y="1603375"/>
            <a:ext cx="879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5105400" y="28225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r>
              <a:rPr lang="en-US" sz="24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5105400" y="43465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68.7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258888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ΕΛΛΑΔΑ: ΝΟΣΗΛΕΙΑ ΕΚΤΟΣ </a:t>
            </a:r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ΜΕΘ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/>
      <p:bldP spid="330756" grpId="0"/>
      <p:bldP spid="3307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327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5219700" y="1411288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</a:t>
            </a: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5219700" y="27082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29.3</a:t>
            </a: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5148263" y="3716338"/>
            <a:ext cx="1049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53.7</a:t>
            </a:r>
            <a:r>
              <a:rPr lang="en-US"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-171450"/>
            <a:ext cx="8229600" cy="1258888"/>
          </a:xfrm>
        </p:spPr>
        <p:txBody>
          <a:bodyPr/>
          <a:lstStyle/>
          <a:p>
            <a:r>
              <a:rPr lang="el-G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ΕΛΛΑΔΑ: ΕΚΔΗΛΩΣΗ </a:t>
            </a:r>
            <a:r>
              <a:rPr lang="el-G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ΕΝΤΟΣ ΜΕΘ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429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ΘΑΝΑΤΟΙ ΣΤΙΣ ΗΠΑ: </a:t>
            </a: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(Angus DC, et al. </a:t>
            </a:r>
            <a:r>
              <a:rPr lang="en-US" sz="20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2001; 29: 1303-1310)</a:t>
            </a:r>
            <a:endParaRPr lang="el-GR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102739787"/>
              </p:ext>
            </p:extLst>
          </p:nvPr>
        </p:nvGraphicFramePr>
        <p:xfrm>
          <a:off x="0" y="2633663"/>
          <a:ext cx="9021763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art" r:id="rId4" imgW="8991688" imgH="3352926" progId="MSGraph.Chart.8">
                  <p:embed followColorScheme="full"/>
                </p:oleObj>
              </mc:Choice>
              <mc:Fallback>
                <p:oleObj name="Chart" r:id="rId4" imgW="8991688" imgH="335292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3663"/>
                        <a:ext cx="9021763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30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1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«ΑΝΙΣΗ» ΜΑΧΗ</a:t>
            </a: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(Austrian &amp; Gold. </a:t>
            </a:r>
            <a:r>
              <a:rPr lang="en-US" sz="2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Intern Med </a:t>
            </a:r>
            <a:r>
              <a:rPr 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1964; 60: 759)</a:t>
            </a:r>
            <a:endParaRPr lang="el-G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85843"/>
            <a:ext cx="5998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16045920">
            <a:off x="2922318" y="3556050"/>
            <a:ext cx="1075606" cy="2681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0" y="1628775"/>
            <a:ext cx="9144000" cy="24384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373813" y="2997200"/>
            <a:ext cx="2770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ΜΟΝΟΚΥΤΤΑΡΟ</a:t>
            </a:r>
          </a:p>
          <a:p>
            <a:r>
              <a:rPr lang="el-GR" sz="20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ΙΣΤΙΚΟ ΜΑΚΡΟΦΑΓΟ</a:t>
            </a:r>
            <a:endParaRPr lang="en-GB" sz="20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2895600" y="1709738"/>
            <a:ext cx="838200" cy="685800"/>
          </a:xfrm>
          <a:custGeom>
            <a:avLst/>
            <a:gdLst>
              <a:gd name="T0" fmla="*/ 312 w 522"/>
              <a:gd name="T1" fmla="*/ 9 h 408"/>
              <a:gd name="T2" fmla="*/ 105 w 522"/>
              <a:gd name="T3" fmla="*/ 39 h 408"/>
              <a:gd name="T4" fmla="*/ 61 w 522"/>
              <a:gd name="T5" fmla="*/ 83 h 408"/>
              <a:gd name="T6" fmla="*/ 2 w 522"/>
              <a:gd name="T7" fmla="*/ 171 h 408"/>
              <a:gd name="T8" fmla="*/ 16 w 522"/>
              <a:gd name="T9" fmla="*/ 349 h 408"/>
              <a:gd name="T10" fmla="*/ 223 w 522"/>
              <a:gd name="T11" fmla="*/ 408 h 408"/>
              <a:gd name="T12" fmla="*/ 356 w 522"/>
              <a:gd name="T13" fmla="*/ 393 h 408"/>
              <a:gd name="T14" fmla="*/ 504 w 522"/>
              <a:gd name="T15" fmla="*/ 378 h 408"/>
              <a:gd name="T16" fmla="*/ 504 w 522"/>
              <a:gd name="T17" fmla="*/ 31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" h="408">
                <a:moveTo>
                  <a:pt x="312" y="9"/>
                </a:moveTo>
                <a:cubicBezTo>
                  <a:pt x="243" y="15"/>
                  <a:pt x="163" y="0"/>
                  <a:pt x="105" y="39"/>
                </a:cubicBezTo>
                <a:cubicBezTo>
                  <a:pt x="88" y="51"/>
                  <a:pt x="74" y="67"/>
                  <a:pt x="61" y="83"/>
                </a:cubicBezTo>
                <a:cubicBezTo>
                  <a:pt x="39" y="111"/>
                  <a:pt x="2" y="171"/>
                  <a:pt x="2" y="171"/>
                </a:cubicBezTo>
                <a:cubicBezTo>
                  <a:pt x="7" y="230"/>
                  <a:pt x="0" y="292"/>
                  <a:pt x="16" y="349"/>
                </a:cubicBezTo>
                <a:cubicBezTo>
                  <a:pt x="29" y="393"/>
                  <a:pt x="217" y="407"/>
                  <a:pt x="223" y="408"/>
                </a:cubicBezTo>
                <a:cubicBezTo>
                  <a:pt x="267" y="403"/>
                  <a:pt x="312" y="398"/>
                  <a:pt x="356" y="393"/>
                </a:cubicBezTo>
                <a:cubicBezTo>
                  <a:pt x="405" y="388"/>
                  <a:pt x="460" y="400"/>
                  <a:pt x="504" y="378"/>
                </a:cubicBezTo>
                <a:cubicBezTo>
                  <a:pt x="522" y="369"/>
                  <a:pt x="504" y="339"/>
                  <a:pt x="504" y="319"/>
                </a:cubicBezTo>
              </a:path>
            </a:pathLst>
          </a:cu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895600" y="1938338"/>
            <a:ext cx="61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TLR4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3708400" y="2492375"/>
            <a:ext cx="762000" cy="3810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3635375" y="2852738"/>
            <a:ext cx="247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JNK, p38 MAPK</a:t>
            </a:r>
            <a:endParaRPr lang="en-GB" sz="2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5435600" y="3284538"/>
            <a:ext cx="720725" cy="5032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369388"/>
              </p:ext>
            </p:extLst>
          </p:nvPr>
        </p:nvGraphicFramePr>
        <p:xfrm>
          <a:off x="6443663" y="5229225"/>
          <a:ext cx="63817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3" imgW="1423440" imgH="3055680" progId="MS_ClipArt_Gallery.2">
                  <p:embed/>
                </p:oleObj>
              </mc:Choice>
              <mc:Fallback>
                <p:oleObj name="Clip" r:id="rId3" imgW="1423440" imgH="30556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5229225"/>
                        <a:ext cx="63817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Line 10"/>
          <p:cNvSpPr>
            <a:spLocks noChangeShapeType="1"/>
          </p:cNvSpPr>
          <p:nvPr/>
        </p:nvSpPr>
        <p:spPr bwMode="auto">
          <a:xfrm flipH="1" flipV="1">
            <a:off x="5003800" y="5516563"/>
            <a:ext cx="1227138" cy="59848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843213" y="4724400"/>
            <a:ext cx="2404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el-GR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IL-6, IL-8</a:t>
            </a:r>
          </a:p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IL-12, IFN</a:t>
            </a:r>
            <a:r>
              <a:rPr lang="el-GR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1981200" y="719138"/>
            <a:ext cx="6858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1524000" y="1176338"/>
            <a:ext cx="6858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4040188" y="642938"/>
            <a:ext cx="1524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106988" y="795338"/>
            <a:ext cx="1524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395288" y="333375"/>
            <a:ext cx="2598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GRAM(-) </a:t>
            </a:r>
            <a:r>
              <a:rPr lang="el-GR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ΒΑΚΤΗΡΙΑ</a:t>
            </a:r>
            <a:endParaRPr lang="en-GB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3635375" y="26035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GRAM(+) </a:t>
            </a:r>
            <a:r>
              <a:rPr lang="el-GR" sz="20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ΚΟΚΚΟΙ</a:t>
            </a:r>
            <a:endParaRPr lang="en-GB" sz="2000" b="1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2590800" y="1633538"/>
            <a:ext cx="6858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5" name="Freeform 19"/>
          <p:cNvSpPr>
            <a:spLocks/>
          </p:cNvSpPr>
          <p:nvPr/>
        </p:nvSpPr>
        <p:spPr bwMode="auto">
          <a:xfrm>
            <a:off x="4572000" y="1597025"/>
            <a:ext cx="838200" cy="685800"/>
          </a:xfrm>
          <a:custGeom>
            <a:avLst/>
            <a:gdLst>
              <a:gd name="T0" fmla="*/ 312 w 522"/>
              <a:gd name="T1" fmla="*/ 9 h 408"/>
              <a:gd name="T2" fmla="*/ 105 w 522"/>
              <a:gd name="T3" fmla="*/ 39 h 408"/>
              <a:gd name="T4" fmla="*/ 61 w 522"/>
              <a:gd name="T5" fmla="*/ 83 h 408"/>
              <a:gd name="T6" fmla="*/ 2 w 522"/>
              <a:gd name="T7" fmla="*/ 171 h 408"/>
              <a:gd name="T8" fmla="*/ 16 w 522"/>
              <a:gd name="T9" fmla="*/ 349 h 408"/>
              <a:gd name="T10" fmla="*/ 223 w 522"/>
              <a:gd name="T11" fmla="*/ 408 h 408"/>
              <a:gd name="T12" fmla="*/ 356 w 522"/>
              <a:gd name="T13" fmla="*/ 393 h 408"/>
              <a:gd name="T14" fmla="*/ 504 w 522"/>
              <a:gd name="T15" fmla="*/ 378 h 408"/>
              <a:gd name="T16" fmla="*/ 504 w 522"/>
              <a:gd name="T17" fmla="*/ 31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" h="408">
                <a:moveTo>
                  <a:pt x="312" y="9"/>
                </a:moveTo>
                <a:cubicBezTo>
                  <a:pt x="243" y="15"/>
                  <a:pt x="163" y="0"/>
                  <a:pt x="105" y="39"/>
                </a:cubicBezTo>
                <a:cubicBezTo>
                  <a:pt x="88" y="51"/>
                  <a:pt x="74" y="67"/>
                  <a:pt x="61" y="83"/>
                </a:cubicBezTo>
                <a:cubicBezTo>
                  <a:pt x="39" y="111"/>
                  <a:pt x="2" y="171"/>
                  <a:pt x="2" y="171"/>
                </a:cubicBezTo>
                <a:cubicBezTo>
                  <a:pt x="7" y="230"/>
                  <a:pt x="0" y="292"/>
                  <a:pt x="16" y="349"/>
                </a:cubicBezTo>
                <a:cubicBezTo>
                  <a:pt x="29" y="393"/>
                  <a:pt x="217" y="407"/>
                  <a:pt x="223" y="408"/>
                </a:cubicBezTo>
                <a:cubicBezTo>
                  <a:pt x="267" y="403"/>
                  <a:pt x="312" y="398"/>
                  <a:pt x="356" y="393"/>
                </a:cubicBezTo>
                <a:cubicBezTo>
                  <a:pt x="405" y="388"/>
                  <a:pt x="460" y="400"/>
                  <a:pt x="504" y="378"/>
                </a:cubicBezTo>
                <a:cubicBezTo>
                  <a:pt x="522" y="369"/>
                  <a:pt x="504" y="339"/>
                  <a:pt x="504" y="319"/>
                </a:cubicBezTo>
              </a:path>
            </a:pathLst>
          </a:cu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6" name="Text Box 20"/>
          <p:cNvSpPr txBox="1">
            <a:spLocks noChangeArrowheads="1"/>
          </p:cNvSpPr>
          <p:nvPr/>
        </p:nvSpPr>
        <p:spPr bwMode="auto">
          <a:xfrm>
            <a:off x="4572000" y="1773238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1600">
                <a:latin typeface="Arial" panose="020B0604020202020204" pitchFamily="34" charset="0"/>
                <a:cs typeface="Arial" panose="020B0604020202020204" pitchFamily="34" charset="0"/>
              </a:rPr>
              <a:t>TLR2</a:t>
            </a:r>
            <a:endParaRPr kumimoji="1"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4876800" y="1444625"/>
            <a:ext cx="1524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8" name="Line 22"/>
          <p:cNvSpPr>
            <a:spLocks noChangeShapeType="1"/>
          </p:cNvSpPr>
          <p:nvPr/>
        </p:nvSpPr>
        <p:spPr bwMode="auto">
          <a:xfrm>
            <a:off x="4859338" y="2349500"/>
            <a:ext cx="433387" cy="523875"/>
          </a:xfrm>
          <a:prstGeom prst="line">
            <a:avLst/>
          </a:prstGeom>
          <a:noFill/>
          <a:ln w="762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156325" y="3716338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κΒ</a:t>
            </a:r>
            <a:endParaRPr lang="en-GB" sz="2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0" name="Line 24"/>
          <p:cNvSpPr>
            <a:spLocks noChangeShapeType="1"/>
          </p:cNvSpPr>
          <p:nvPr/>
        </p:nvSpPr>
        <p:spPr bwMode="auto">
          <a:xfrm>
            <a:off x="6877050" y="4148138"/>
            <a:ext cx="720725" cy="5032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1" name="Text Box 25"/>
          <p:cNvSpPr txBox="1">
            <a:spLocks noChangeArrowheads="1"/>
          </p:cNvSpPr>
          <p:nvPr/>
        </p:nvSpPr>
        <p:spPr bwMode="auto">
          <a:xfrm>
            <a:off x="7740650" y="4724400"/>
            <a:ext cx="98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κΒ</a:t>
            </a:r>
            <a:endParaRPr lang="en-GB" sz="2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 flipH="1">
            <a:off x="7451725" y="5229225"/>
            <a:ext cx="506413" cy="6477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755650" y="3500438"/>
            <a:ext cx="2414444" cy="46166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sz="2400" b="1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ΚΛΙΝΙΚΗ ΣΗΨΗ</a:t>
            </a:r>
            <a:endParaRPr lang="el-GR" sz="2400" b="1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5" name="Freeform 29"/>
          <p:cNvSpPr>
            <a:spLocks/>
          </p:cNvSpPr>
          <p:nvPr/>
        </p:nvSpPr>
        <p:spPr bwMode="auto">
          <a:xfrm>
            <a:off x="6227763" y="1773238"/>
            <a:ext cx="838200" cy="825500"/>
          </a:xfrm>
          <a:custGeom>
            <a:avLst/>
            <a:gdLst>
              <a:gd name="T0" fmla="*/ 312 w 522"/>
              <a:gd name="T1" fmla="*/ 9 h 408"/>
              <a:gd name="T2" fmla="*/ 105 w 522"/>
              <a:gd name="T3" fmla="*/ 39 h 408"/>
              <a:gd name="T4" fmla="*/ 61 w 522"/>
              <a:gd name="T5" fmla="*/ 83 h 408"/>
              <a:gd name="T6" fmla="*/ 2 w 522"/>
              <a:gd name="T7" fmla="*/ 171 h 408"/>
              <a:gd name="T8" fmla="*/ 16 w 522"/>
              <a:gd name="T9" fmla="*/ 349 h 408"/>
              <a:gd name="T10" fmla="*/ 223 w 522"/>
              <a:gd name="T11" fmla="*/ 408 h 408"/>
              <a:gd name="T12" fmla="*/ 356 w 522"/>
              <a:gd name="T13" fmla="*/ 393 h 408"/>
              <a:gd name="T14" fmla="*/ 504 w 522"/>
              <a:gd name="T15" fmla="*/ 378 h 408"/>
              <a:gd name="T16" fmla="*/ 504 w 522"/>
              <a:gd name="T17" fmla="*/ 319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" h="408">
                <a:moveTo>
                  <a:pt x="312" y="9"/>
                </a:moveTo>
                <a:cubicBezTo>
                  <a:pt x="243" y="15"/>
                  <a:pt x="163" y="0"/>
                  <a:pt x="105" y="39"/>
                </a:cubicBezTo>
                <a:cubicBezTo>
                  <a:pt x="88" y="51"/>
                  <a:pt x="74" y="67"/>
                  <a:pt x="61" y="83"/>
                </a:cubicBezTo>
                <a:cubicBezTo>
                  <a:pt x="39" y="111"/>
                  <a:pt x="2" y="171"/>
                  <a:pt x="2" y="171"/>
                </a:cubicBezTo>
                <a:cubicBezTo>
                  <a:pt x="7" y="230"/>
                  <a:pt x="0" y="292"/>
                  <a:pt x="16" y="349"/>
                </a:cubicBezTo>
                <a:cubicBezTo>
                  <a:pt x="29" y="393"/>
                  <a:pt x="217" y="407"/>
                  <a:pt x="223" y="408"/>
                </a:cubicBezTo>
                <a:cubicBezTo>
                  <a:pt x="267" y="403"/>
                  <a:pt x="312" y="398"/>
                  <a:pt x="356" y="393"/>
                </a:cubicBezTo>
                <a:cubicBezTo>
                  <a:pt x="405" y="388"/>
                  <a:pt x="460" y="400"/>
                  <a:pt x="504" y="378"/>
                </a:cubicBezTo>
                <a:cubicBezTo>
                  <a:pt x="522" y="369"/>
                  <a:pt x="504" y="339"/>
                  <a:pt x="504" y="319"/>
                </a:cubicBezTo>
              </a:path>
            </a:pathLst>
          </a:custGeom>
          <a:gradFill rotWithShape="0">
            <a:gsLst>
              <a:gs pos="0">
                <a:srgbClr val="339966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6" name="Text Box 30"/>
          <p:cNvSpPr txBox="1">
            <a:spLocks noChangeArrowheads="1"/>
          </p:cNvSpPr>
          <p:nvPr/>
        </p:nvSpPr>
        <p:spPr bwMode="auto">
          <a:xfrm>
            <a:off x="6227763" y="1916113"/>
            <a:ext cx="679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sz="1600">
                <a:latin typeface="Arial" panose="020B0604020202020204" pitchFamily="34" charset="0"/>
                <a:cs typeface="Arial" panose="020B0604020202020204" pitchFamily="34" charset="0"/>
              </a:rPr>
              <a:t>TLR9</a:t>
            </a:r>
            <a:endParaRPr kumimoji="1" lang="en-GB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7" name="Text Box 31"/>
          <p:cNvSpPr txBox="1">
            <a:spLocks noChangeArrowheads="1"/>
          </p:cNvSpPr>
          <p:nvPr/>
        </p:nvSpPr>
        <p:spPr bwMode="auto">
          <a:xfrm>
            <a:off x="6659563" y="1316038"/>
            <a:ext cx="124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CpGDNA</a:t>
            </a:r>
            <a:endParaRPr lang="en-GB" sz="20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8" name="Text Box 32"/>
          <p:cNvSpPr txBox="1">
            <a:spLocks noChangeArrowheads="1"/>
          </p:cNvSpPr>
          <p:nvPr/>
        </p:nvSpPr>
        <p:spPr bwMode="auto">
          <a:xfrm>
            <a:off x="2679700" y="1073150"/>
            <a:ext cx="10064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HMGB1</a:t>
            </a:r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69" name="Text Box 33"/>
          <p:cNvSpPr txBox="1">
            <a:spLocks noChangeArrowheads="1"/>
          </p:cNvSpPr>
          <p:nvPr/>
        </p:nvSpPr>
        <p:spPr bwMode="auto">
          <a:xfrm>
            <a:off x="6084888" y="908050"/>
            <a:ext cx="930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mtDNA</a:t>
            </a:r>
            <a:endParaRPr lang="el-GR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0" name="Line 34"/>
          <p:cNvSpPr>
            <a:spLocks noChangeShapeType="1"/>
          </p:cNvSpPr>
          <p:nvPr/>
        </p:nvSpPr>
        <p:spPr bwMode="auto">
          <a:xfrm flipH="1">
            <a:off x="5580063" y="2565400"/>
            <a:ext cx="647700" cy="2873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2484438" y="5876925"/>
            <a:ext cx="1518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pro-IL-1</a:t>
            </a:r>
            <a:r>
              <a:rPr lang="el-GR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</a:p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Pro-IL-18</a:t>
            </a:r>
            <a:endParaRPr lang="en-GB" sz="24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2" name="Line 36"/>
          <p:cNvSpPr>
            <a:spLocks noChangeShapeType="1"/>
          </p:cNvSpPr>
          <p:nvPr/>
        </p:nvSpPr>
        <p:spPr bwMode="auto">
          <a:xfrm flipH="1">
            <a:off x="4427538" y="6308725"/>
            <a:ext cx="1439862" cy="104775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 flipH="1" flipV="1">
            <a:off x="1258888" y="5805488"/>
            <a:ext cx="1011237" cy="454025"/>
          </a:xfrm>
          <a:prstGeom prst="line">
            <a:avLst/>
          </a:prstGeom>
          <a:noFill/>
          <a:ln w="76200">
            <a:solidFill>
              <a:schemeClr val="bg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323850" y="4941888"/>
            <a:ext cx="9188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IL-1</a:t>
            </a:r>
            <a:r>
              <a:rPr lang="el-GR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</a:p>
          <a:p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IL-18</a:t>
            </a:r>
            <a:endParaRPr lang="en-GB" sz="24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75" name="AutoShape 39"/>
          <p:cNvSpPr>
            <a:spLocks noChangeArrowheads="1"/>
          </p:cNvSpPr>
          <p:nvPr/>
        </p:nvSpPr>
        <p:spPr bwMode="auto">
          <a:xfrm>
            <a:off x="1258888" y="4221163"/>
            <a:ext cx="936625" cy="863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853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2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2" dur="5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  <p:bldP spid="65541" grpId="0" autoUpdateAnimBg="0"/>
      <p:bldP spid="65542" grpId="0" animBg="1"/>
      <p:bldP spid="65543" grpId="0"/>
      <p:bldP spid="65544" grpId="0" animBg="1"/>
      <p:bldP spid="65546" grpId="0" animBg="1"/>
      <p:bldP spid="65547" grpId="0" autoUpdateAnimBg="0"/>
      <p:bldP spid="65548" grpId="0" animBg="1"/>
      <p:bldP spid="65549" grpId="0" animBg="1"/>
      <p:bldP spid="65550" grpId="0" animBg="1"/>
      <p:bldP spid="65551" grpId="0" animBg="1"/>
      <p:bldP spid="65554" grpId="0" animBg="1"/>
      <p:bldP spid="65555" grpId="0" animBg="1"/>
      <p:bldP spid="65556" grpId="0" autoUpdateAnimBg="0"/>
      <p:bldP spid="65557" grpId="0" animBg="1"/>
      <p:bldP spid="65558" grpId="0" animBg="1"/>
      <p:bldP spid="65559" grpId="0"/>
      <p:bldP spid="65560" grpId="0" animBg="1"/>
      <p:bldP spid="65561" grpId="0"/>
      <p:bldP spid="65562" grpId="0" animBg="1"/>
      <p:bldP spid="65564" grpId="0" animBg="1"/>
      <p:bldP spid="65565" grpId="0" animBg="1"/>
      <p:bldP spid="65566" grpId="0" autoUpdateAnimBg="0"/>
      <p:bldP spid="65567" grpId="0"/>
      <p:bldP spid="65568" grpId="0" animBg="1"/>
      <p:bldP spid="65569" grpId="0" animBg="1"/>
      <p:bldP spid="65570" grpId="0" animBg="1"/>
      <p:bldP spid="65571" grpId="0" autoUpdateAnimBg="0"/>
      <p:bldP spid="65572" grpId="0" animBg="1"/>
      <p:bldP spid="65573" grpId="0" animBg="1"/>
      <p:bldP spid="65574" grpId="0" autoUpdateAnimBg="0"/>
      <p:bldP spid="655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349500"/>
            <a:ext cx="4027487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l-G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</a:t>
            </a:r>
            <a:r>
              <a:rPr lang="en-US" altLang="el-G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Tregs</a:t>
            </a: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&gt;&gt; T</a:t>
            </a:r>
            <a:r>
              <a:rPr lang="en-US" altLang="el-G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T</a:t>
            </a:r>
            <a:r>
              <a:rPr lang="en-US" altLang="el-GR" sz="2400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eaLnBrk="1" hangingPunct="1">
              <a:buFontTx/>
              <a:buNone/>
            </a:pPr>
            <a:endParaRPr lang="en-US" alt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 activity of monocytes</a:t>
            </a:r>
          </a:p>
          <a:p>
            <a:pPr eaLnBrk="1" hangingPunct="1">
              <a:buFontTx/>
              <a:buNone/>
            </a:pPr>
            <a:endParaRPr lang="en-US" alt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Symbol" pitchFamily="18" charset="2"/>
              <a:buChar char="¯"/>
            </a:pP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PMN phagocytosis</a:t>
            </a:r>
          </a:p>
          <a:p>
            <a:pPr eaLnBrk="1" hangingPunct="1">
              <a:buFont typeface="Symbol" pitchFamily="18" charset="2"/>
              <a:buChar char="¯"/>
            </a:pPr>
            <a:endParaRPr lang="en-US" altLang="el-GR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 lymphocyte apoptosis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495425"/>
          </a:xfrm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COMPENSATORY ANTI-INFLAMMATORY SYNDROME</a:t>
            </a:r>
            <a:r>
              <a:rPr lang="el-G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CARS)</a:t>
            </a:r>
            <a:b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Abid-Conguy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Cavaillon. </a:t>
            </a:r>
            <a:r>
              <a:rPr lang="en-US" sz="2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Haemost</a:t>
            </a:r>
            <a:r>
              <a:rPr lang="en-US" sz="20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2009; 101: 36)</a:t>
            </a:r>
            <a:r>
              <a:rPr lang="el-GR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0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800600" y="5867400"/>
            <a:ext cx="381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rot="-5382811">
            <a:off x="2883694" y="3964781"/>
            <a:ext cx="3810000" cy="15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364163" y="6092825"/>
            <a:ext cx="1912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400">
                <a:solidFill>
                  <a:schemeClr val="bg1"/>
                </a:solidFill>
              </a:rPr>
              <a:t>Time</a:t>
            </a:r>
            <a:r>
              <a:rPr lang="el-GR" altLang="el-GR" sz="2400">
                <a:solidFill>
                  <a:schemeClr val="bg1"/>
                </a:solidFill>
              </a:rPr>
              <a:t> (</a:t>
            </a:r>
            <a:r>
              <a:rPr lang="en-US" altLang="el-GR" sz="2400">
                <a:solidFill>
                  <a:schemeClr val="bg1"/>
                </a:solidFill>
              </a:rPr>
              <a:t>hours</a:t>
            </a:r>
            <a:r>
              <a:rPr lang="el-GR" altLang="el-GR" sz="2400">
                <a:solidFill>
                  <a:schemeClr val="bg1"/>
                </a:solidFill>
              </a:rPr>
              <a:t>)</a:t>
            </a:r>
            <a:endParaRPr lang="en-GB" altLang="el-GR" sz="2400">
              <a:solidFill>
                <a:schemeClr val="bg1"/>
              </a:solidFill>
            </a:endParaRP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4787900" y="4076700"/>
            <a:ext cx="1271588" cy="1684338"/>
          </a:xfrm>
          <a:custGeom>
            <a:avLst/>
            <a:gdLst>
              <a:gd name="T0" fmla="*/ 0 w 801"/>
              <a:gd name="T1" fmla="*/ 1684338 h 1061"/>
              <a:gd name="T2" fmla="*/ 58738 w 801"/>
              <a:gd name="T3" fmla="*/ 1665288 h 1061"/>
              <a:gd name="T4" fmla="*/ 119063 w 801"/>
              <a:gd name="T5" fmla="*/ 1546225 h 1061"/>
              <a:gd name="T6" fmla="*/ 198438 w 801"/>
              <a:gd name="T7" fmla="*/ 1287463 h 1061"/>
              <a:gd name="T8" fmla="*/ 217488 w 801"/>
              <a:gd name="T9" fmla="*/ 1227138 h 1061"/>
              <a:gd name="T10" fmla="*/ 298450 w 801"/>
              <a:gd name="T11" fmla="*/ 1108075 h 1061"/>
              <a:gd name="T12" fmla="*/ 396875 w 801"/>
              <a:gd name="T13" fmla="*/ 531813 h 1061"/>
              <a:gd name="T14" fmla="*/ 457200 w 801"/>
              <a:gd name="T15" fmla="*/ 312738 h 1061"/>
              <a:gd name="T16" fmla="*/ 476250 w 801"/>
              <a:gd name="T17" fmla="*/ 34925 h 1061"/>
              <a:gd name="T18" fmla="*/ 536575 w 801"/>
              <a:gd name="T19" fmla="*/ 14288 h 1061"/>
              <a:gd name="T20" fmla="*/ 576263 w 801"/>
              <a:gd name="T21" fmla="*/ 134938 h 1061"/>
              <a:gd name="T22" fmla="*/ 635000 w 801"/>
              <a:gd name="T23" fmla="*/ 333375 h 1061"/>
              <a:gd name="T24" fmla="*/ 835025 w 801"/>
              <a:gd name="T25" fmla="*/ 949325 h 1061"/>
              <a:gd name="T26" fmla="*/ 914400 w 801"/>
              <a:gd name="T27" fmla="*/ 1208088 h 1061"/>
              <a:gd name="T28" fmla="*/ 1092200 w 801"/>
              <a:gd name="T29" fmla="*/ 1406525 h 1061"/>
              <a:gd name="T30" fmla="*/ 1271588 w 801"/>
              <a:gd name="T31" fmla="*/ 1485900 h 10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01" h="1061">
                <a:moveTo>
                  <a:pt x="0" y="1061"/>
                </a:moveTo>
                <a:cubicBezTo>
                  <a:pt x="12" y="1057"/>
                  <a:pt x="27" y="1057"/>
                  <a:pt x="37" y="1049"/>
                </a:cubicBezTo>
                <a:cubicBezTo>
                  <a:pt x="57" y="1033"/>
                  <a:pt x="67" y="997"/>
                  <a:pt x="75" y="974"/>
                </a:cubicBezTo>
                <a:cubicBezTo>
                  <a:pt x="93" y="920"/>
                  <a:pt x="107" y="865"/>
                  <a:pt x="125" y="811"/>
                </a:cubicBezTo>
                <a:cubicBezTo>
                  <a:pt x="129" y="798"/>
                  <a:pt x="131" y="785"/>
                  <a:pt x="137" y="773"/>
                </a:cubicBezTo>
                <a:cubicBezTo>
                  <a:pt x="152" y="747"/>
                  <a:pt x="188" y="698"/>
                  <a:pt x="188" y="698"/>
                </a:cubicBezTo>
                <a:cubicBezTo>
                  <a:pt x="228" y="579"/>
                  <a:pt x="231" y="458"/>
                  <a:pt x="250" y="335"/>
                </a:cubicBezTo>
                <a:cubicBezTo>
                  <a:pt x="257" y="289"/>
                  <a:pt x="276" y="242"/>
                  <a:pt x="288" y="197"/>
                </a:cubicBezTo>
                <a:cubicBezTo>
                  <a:pt x="292" y="139"/>
                  <a:pt x="285" y="79"/>
                  <a:pt x="300" y="22"/>
                </a:cubicBezTo>
                <a:cubicBezTo>
                  <a:pt x="303" y="9"/>
                  <a:pt x="329" y="0"/>
                  <a:pt x="338" y="9"/>
                </a:cubicBezTo>
                <a:cubicBezTo>
                  <a:pt x="357" y="28"/>
                  <a:pt x="357" y="59"/>
                  <a:pt x="363" y="85"/>
                </a:cubicBezTo>
                <a:cubicBezTo>
                  <a:pt x="373" y="128"/>
                  <a:pt x="386" y="168"/>
                  <a:pt x="400" y="210"/>
                </a:cubicBezTo>
                <a:cubicBezTo>
                  <a:pt x="443" y="339"/>
                  <a:pt x="484" y="469"/>
                  <a:pt x="526" y="598"/>
                </a:cubicBezTo>
                <a:cubicBezTo>
                  <a:pt x="543" y="650"/>
                  <a:pt x="550" y="714"/>
                  <a:pt x="576" y="761"/>
                </a:cubicBezTo>
                <a:cubicBezTo>
                  <a:pt x="621" y="841"/>
                  <a:pt x="623" y="853"/>
                  <a:pt x="688" y="886"/>
                </a:cubicBezTo>
                <a:cubicBezTo>
                  <a:pt x="728" y="906"/>
                  <a:pt x="754" y="936"/>
                  <a:pt x="801" y="936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48" name="Freeform 8"/>
          <p:cNvSpPr>
            <a:spLocks/>
          </p:cNvSpPr>
          <p:nvPr/>
        </p:nvSpPr>
        <p:spPr bwMode="auto">
          <a:xfrm>
            <a:off x="5724525" y="2781300"/>
            <a:ext cx="2143125" cy="2990850"/>
          </a:xfrm>
          <a:custGeom>
            <a:avLst/>
            <a:gdLst>
              <a:gd name="T0" fmla="*/ 0 w 1402"/>
              <a:gd name="T1" fmla="*/ 2990850 h 1884"/>
              <a:gd name="T2" fmla="*/ 132990 w 1402"/>
              <a:gd name="T3" fmla="*/ 2971800 h 1884"/>
              <a:gd name="T4" fmla="*/ 209421 w 1402"/>
              <a:gd name="T5" fmla="*/ 2773363 h 1884"/>
              <a:gd name="T6" fmla="*/ 249165 w 1402"/>
              <a:gd name="T7" fmla="*/ 2733675 h 1884"/>
              <a:gd name="T8" fmla="*/ 305724 w 1402"/>
              <a:gd name="T9" fmla="*/ 2613025 h 1884"/>
              <a:gd name="T10" fmla="*/ 402027 w 1402"/>
              <a:gd name="T11" fmla="*/ 2374900 h 1884"/>
              <a:gd name="T12" fmla="*/ 420370 w 1402"/>
              <a:gd name="T13" fmla="*/ 2316163 h 1884"/>
              <a:gd name="T14" fmla="*/ 458586 w 1402"/>
              <a:gd name="T15" fmla="*/ 2235200 h 1884"/>
              <a:gd name="T16" fmla="*/ 496801 w 1402"/>
              <a:gd name="T17" fmla="*/ 2057400 h 1884"/>
              <a:gd name="T18" fmla="*/ 611448 w 1402"/>
              <a:gd name="T19" fmla="*/ 1679575 h 1884"/>
              <a:gd name="T20" fmla="*/ 669535 w 1402"/>
              <a:gd name="T21" fmla="*/ 1441450 h 1884"/>
              <a:gd name="T22" fmla="*/ 689408 w 1402"/>
              <a:gd name="T23" fmla="*/ 487363 h 1884"/>
              <a:gd name="T24" fmla="*/ 822397 w 1402"/>
              <a:gd name="T25" fmla="*/ 69850 h 1884"/>
              <a:gd name="T26" fmla="*/ 860613 w 1402"/>
              <a:gd name="T27" fmla="*/ 9525 h 1884"/>
              <a:gd name="T28" fmla="*/ 975259 w 1402"/>
              <a:gd name="T29" fmla="*/ 69850 h 1884"/>
              <a:gd name="T30" fmla="*/ 1051690 w 1402"/>
              <a:gd name="T31" fmla="*/ 188913 h 1884"/>
              <a:gd name="T32" fmla="*/ 1071563 w 1402"/>
              <a:gd name="T33" fmla="*/ 247650 h 1884"/>
              <a:gd name="T34" fmla="*/ 1129650 w 1402"/>
              <a:gd name="T35" fmla="*/ 287338 h 1884"/>
              <a:gd name="T36" fmla="*/ 1224424 w 1402"/>
              <a:gd name="T37" fmla="*/ 447675 h 1884"/>
              <a:gd name="T38" fmla="*/ 1530148 w 1402"/>
              <a:gd name="T39" fmla="*/ 844550 h 1884"/>
              <a:gd name="T40" fmla="*/ 1608108 w 1402"/>
              <a:gd name="T41" fmla="*/ 923925 h 1884"/>
              <a:gd name="T42" fmla="*/ 1626451 w 1402"/>
              <a:gd name="T43" fmla="*/ 984250 h 1884"/>
              <a:gd name="T44" fmla="*/ 1760970 w 1402"/>
              <a:gd name="T45" fmla="*/ 1162050 h 1884"/>
              <a:gd name="T46" fmla="*/ 1799186 w 1402"/>
              <a:gd name="T47" fmla="*/ 1222375 h 1884"/>
              <a:gd name="T48" fmla="*/ 1855744 w 1402"/>
              <a:gd name="T49" fmla="*/ 1241425 h 1884"/>
              <a:gd name="T50" fmla="*/ 2010135 w 1402"/>
              <a:gd name="T51" fmla="*/ 1460500 h 1884"/>
              <a:gd name="T52" fmla="*/ 2086566 w 1402"/>
              <a:gd name="T53" fmla="*/ 1579563 h 1884"/>
              <a:gd name="T54" fmla="*/ 2143125 w 1402"/>
              <a:gd name="T55" fmla="*/ 1619250 h 188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402" h="1884">
                <a:moveTo>
                  <a:pt x="0" y="1884"/>
                </a:moveTo>
                <a:cubicBezTo>
                  <a:pt x="29" y="1880"/>
                  <a:pt x="60" y="1884"/>
                  <a:pt x="87" y="1872"/>
                </a:cubicBezTo>
                <a:cubicBezTo>
                  <a:pt x="125" y="1855"/>
                  <a:pt x="123" y="1776"/>
                  <a:pt x="137" y="1747"/>
                </a:cubicBezTo>
                <a:cubicBezTo>
                  <a:pt x="142" y="1736"/>
                  <a:pt x="154" y="1730"/>
                  <a:pt x="163" y="1722"/>
                </a:cubicBezTo>
                <a:cubicBezTo>
                  <a:pt x="190" y="1635"/>
                  <a:pt x="155" y="1734"/>
                  <a:pt x="200" y="1646"/>
                </a:cubicBezTo>
                <a:cubicBezTo>
                  <a:pt x="226" y="1596"/>
                  <a:pt x="231" y="1544"/>
                  <a:pt x="263" y="1496"/>
                </a:cubicBezTo>
                <a:cubicBezTo>
                  <a:pt x="267" y="1484"/>
                  <a:pt x="270" y="1471"/>
                  <a:pt x="275" y="1459"/>
                </a:cubicBezTo>
                <a:cubicBezTo>
                  <a:pt x="282" y="1442"/>
                  <a:pt x="293" y="1426"/>
                  <a:pt x="300" y="1408"/>
                </a:cubicBezTo>
                <a:cubicBezTo>
                  <a:pt x="315" y="1368"/>
                  <a:pt x="314" y="1338"/>
                  <a:pt x="325" y="1296"/>
                </a:cubicBezTo>
                <a:cubicBezTo>
                  <a:pt x="347" y="1216"/>
                  <a:pt x="379" y="1138"/>
                  <a:pt x="400" y="1058"/>
                </a:cubicBezTo>
                <a:cubicBezTo>
                  <a:pt x="413" y="1008"/>
                  <a:pt x="421" y="957"/>
                  <a:pt x="438" y="908"/>
                </a:cubicBezTo>
                <a:cubicBezTo>
                  <a:pt x="442" y="708"/>
                  <a:pt x="444" y="507"/>
                  <a:pt x="451" y="307"/>
                </a:cubicBezTo>
                <a:cubicBezTo>
                  <a:pt x="454" y="230"/>
                  <a:pt x="473" y="88"/>
                  <a:pt x="538" y="44"/>
                </a:cubicBezTo>
                <a:cubicBezTo>
                  <a:pt x="546" y="31"/>
                  <a:pt x="549" y="12"/>
                  <a:pt x="563" y="6"/>
                </a:cubicBezTo>
                <a:cubicBezTo>
                  <a:pt x="579" y="0"/>
                  <a:pt x="630" y="38"/>
                  <a:pt x="638" y="44"/>
                </a:cubicBezTo>
                <a:cubicBezTo>
                  <a:pt x="655" y="69"/>
                  <a:pt x="671" y="94"/>
                  <a:pt x="688" y="119"/>
                </a:cubicBezTo>
                <a:cubicBezTo>
                  <a:pt x="695" y="130"/>
                  <a:pt x="693" y="146"/>
                  <a:pt x="701" y="156"/>
                </a:cubicBezTo>
                <a:cubicBezTo>
                  <a:pt x="711" y="168"/>
                  <a:pt x="726" y="173"/>
                  <a:pt x="739" y="181"/>
                </a:cubicBezTo>
                <a:cubicBezTo>
                  <a:pt x="753" y="224"/>
                  <a:pt x="770" y="250"/>
                  <a:pt x="801" y="282"/>
                </a:cubicBezTo>
                <a:cubicBezTo>
                  <a:pt x="832" y="371"/>
                  <a:pt x="923" y="480"/>
                  <a:pt x="1001" y="532"/>
                </a:cubicBezTo>
                <a:cubicBezTo>
                  <a:pt x="1037" y="636"/>
                  <a:pt x="983" y="513"/>
                  <a:pt x="1052" y="582"/>
                </a:cubicBezTo>
                <a:cubicBezTo>
                  <a:pt x="1061" y="591"/>
                  <a:pt x="1058" y="608"/>
                  <a:pt x="1064" y="620"/>
                </a:cubicBezTo>
                <a:cubicBezTo>
                  <a:pt x="1128" y="737"/>
                  <a:pt x="1090" y="658"/>
                  <a:pt x="1152" y="732"/>
                </a:cubicBezTo>
                <a:cubicBezTo>
                  <a:pt x="1162" y="744"/>
                  <a:pt x="1165" y="760"/>
                  <a:pt x="1177" y="770"/>
                </a:cubicBezTo>
                <a:cubicBezTo>
                  <a:pt x="1187" y="778"/>
                  <a:pt x="1202" y="778"/>
                  <a:pt x="1214" y="782"/>
                </a:cubicBezTo>
                <a:cubicBezTo>
                  <a:pt x="1247" y="832"/>
                  <a:pt x="1280" y="874"/>
                  <a:pt x="1315" y="920"/>
                </a:cubicBezTo>
                <a:cubicBezTo>
                  <a:pt x="1333" y="944"/>
                  <a:pt x="1340" y="978"/>
                  <a:pt x="1365" y="995"/>
                </a:cubicBezTo>
                <a:cubicBezTo>
                  <a:pt x="1377" y="1003"/>
                  <a:pt x="1402" y="1020"/>
                  <a:pt x="1402" y="1020"/>
                </a:cubicBezTo>
              </a:path>
            </a:pathLst>
          </a:cu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84750" y="3422650"/>
            <a:ext cx="777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 b="1">
                <a:solidFill>
                  <a:srgbClr val="FF3300"/>
                </a:solidFill>
              </a:rPr>
              <a:t>SIRS</a:t>
            </a:r>
            <a:endParaRPr lang="el-GR" altLang="el-GR" sz="2000" b="1">
              <a:solidFill>
                <a:srgbClr val="FF3300"/>
              </a:solidFill>
            </a:endParaRP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6372225" y="2205038"/>
            <a:ext cx="906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l-GR" sz="2000" b="1">
                <a:solidFill>
                  <a:srgbClr val="FF9900"/>
                </a:solidFill>
              </a:rPr>
              <a:t>CARS</a:t>
            </a:r>
            <a:endParaRPr lang="el-GR" altLang="el-GR" sz="2000" b="1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219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build="p"/>
      <p:bldP spid="368648" grpId="0" animBg="1"/>
      <p:bldP spid="3686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546</Words>
  <Application>Microsoft Office PowerPoint</Application>
  <PresentationFormat>On-screen Show (4:3)</PresentationFormat>
  <Paragraphs>167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Chart</vt:lpstr>
      <vt:lpstr>Clip</vt:lpstr>
      <vt:lpstr>ΣΗΨΗ</vt:lpstr>
      <vt:lpstr>PowerPoint Presentation</vt:lpstr>
      <vt:lpstr>ΕΛΛΑΔΑ: ΝΟΣΗΛΕΙΑ ΕΚΤΟΣ ΜΕΘ</vt:lpstr>
      <vt:lpstr>ΕΛΛΑΔΑ: ΕΚΔΗΛΩΣΗ ΕΝΤΟΣ ΜΕΘ</vt:lpstr>
      <vt:lpstr>ΘΑΝΑΤΟΙ ΣΤΙΣ ΗΠΑ: 1999 (Angus DC, et al. Crit Care Med 2001; 29: 1303-1310)</vt:lpstr>
      <vt:lpstr>PowerPoint Presentation</vt:lpstr>
      <vt:lpstr>Η «ΑΝΙΣΗ» ΜΑΧΗ (Austrian &amp; Gold. Ann Intern Med 1964; 60: 759)</vt:lpstr>
      <vt:lpstr>PowerPoint Presentation</vt:lpstr>
      <vt:lpstr>COMPENSATORY ANTI-INFLAMMATORY SYNDROME (CARS) (Abid-Conguy &amp; Cavaillon. Thromb Haemost 2009; 101: 36) </vt:lpstr>
      <vt:lpstr>ΑΝΟΣΟΠΑΡΑΛΥΣΗ!!! (Bommer JS, et al. JAMA 2011; 306: 2594)</vt:lpstr>
      <vt:lpstr>PowerPoint Presentation</vt:lpstr>
      <vt:lpstr>ΝΕΟΣ ΟΡΙΣΜΟΣ (Singer M, et al. JAMA 2016; 315: 801)</vt:lpstr>
      <vt:lpstr>Η ΤΑΞΙΝΟΜΗΣΗ ΤΟΥ ΑΣΘΕΝΟΥΣ ΒΑΘΜΟΛΟΓΙΑ SOFA</vt:lpstr>
      <vt:lpstr>ΚΡΙΤΗΡΙΑ ΤΕΛΙΚΗΣ ΤΑΞΙΝΟΜΗΣΗΣ</vt:lpstr>
      <vt:lpstr>ΠΡΟΓΝΩΣΤΙΚΑ ΣΗΜΕΙΑ ΔΥΣΜΕΝΟΥΣ ΕΚΒΑΣΗΣ ΣΤΟΝ ΒΑΡΕΟΣ ΠΑΣΧΟΝΤΑ</vt:lpstr>
      <vt:lpstr>ΟΡΙΣΜΟΙ ΟΡΓΑΝΙΚΩΝ ΑΝΕΠΑΡΚΕΙΩΝ (Levy M, et al. Crit Care Med 2003, 31: 1250)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CLOSTRIDIUM DIFFICILE: ΜΙΑ ΑΝΑΔΥΟΜΕΝΗ ΕΠΙΔΗΜΙΑ  ΔΙΑΓΝΩΣΤΙΚΕΣ ΚΑΙ ΘΕΡΑΠΕΥΤΙΚΕΣ ΠΡΟΤΑΣΕΙΣ</dc:title>
  <dc:creator>Evangelos Giamarelos</dc:creator>
  <cp:lastModifiedBy>Evangelos</cp:lastModifiedBy>
  <cp:revision>70</cp:revision>
  <dcterms:created xsi:type="dcterms:W3CDTF">2015-05-25T01:54:58Z</dcterms:created>
  <dcterms:modified xsi:type="dcterms:W3CDTF">2019-03-13T05:44:13Z</dcterms:modified>
</cp:coreProperties>
</file>