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4" r:id="rId2"/>
    <p:sldId id="298" r:id="rId3"/>
    <p:sldId id="299" r:id="rId4"/>
    <p:sldId id="300" r:id="rId5"/>
    <p:sldId id="301" r:id="rId6"/>
    <p:sldId id="308" r:id="rId7"/>
    <p:sldId id="302" r:id="rId8"/>
    <p:sldId id="303" r:id="rId9"/>
    <p:sldId id="295" r:id="rId10"/>
    <p:sldId id="285" r:id="rId11"/>
    <p:sldId id="286" r:id="rId12"/>
    <p:sldId id="304" r:id="rId13"/>
    <p:sldId id="287" r:id="rId14"/>
    <p:sldId id="305" r:id="rId15"/>
    <p:sldId id="279" r:id="rId16"/>
    <p:sldId id="306" r:id="rId17"/>
    <p:sldId id="278" r:id="rId18"/>
    <p:sldId id="309" r:id="rId19"/>
    <p:sldId id="310" r:id="rId20"/>
    <p:sldId id="307" r:id="rId21"/>
    <p:sldId id="311" r:id="rId22"/>
    <p:sldId id="313" r:id="rId23"/>
    <p:sldId id="317" r:id="rId24"/>
    <p:sldId id="312" r:id="rId25"/>
    <p:sldId id="284" r:id="rId26"/>
    <p:sldId id="282" r:id="rId27"/>
    <p:sldId id="283" r:id="rId28"/>
    <p:sldId id="277" r:id="rId29"/>
    <p:sldId id="316" r:id="rId30"/>
    <p:sldId id="314" r:id="rId31"/>
    <p:sldId id="315" r:id="rId32"/>
    <p:sldId id="318" r:id="rId33"/>
    <p:sldId id="256" r:id="rId34"/>
    <p:sldId id="259" r:id="rId35"/>
    <p:sldId id="257" r:id="rId36"/>
    <p:sldId id="260" r:id="rId37"/>
    <p:sldId id="261" r:id="rId38"/>
    <p:sldId id="262" r:id="rId39"/>
    <p:sldId id="289" r:id="rId40"/>
    <p:sldId id="264" r:id="rId41"/>
    <p:sldId id="265" r:id="rId42"/>
    <p:sldId id="288" r:id="rId43"/>
    <p:sldId id="270" r:id="rId44"/>
    <p:sldId id="266" r:id="rId45"/>
    <p:sldId id="267" r:id="rId46"/>
    <p:sldId id="297" r:id="rId47"/>
    <p:sldId id="268" r:id="rId48"/>
    <p:sldId id="269" r:id="rId49"/>
    <p:sldId id="294" r:id="rId50"/>
    <p:sldId id="275" r:id="rId51"/>
    <p:sldId id="271" r:id="rId52"/>
    <p:sldId id="273"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8" autoAdjust="0"/>
  </p:normalViewPr>
  <p:slideViewPr>
    <p:cSldViewPr>
      <p:cViewPr>
        <p:scale>
          <a:sx n="60" d="100"/>
          <a:sy n="60" d="100"/>
        </p:scale>
        <p:origin x="-1572" y="-13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8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4EB7C-7250-4478-85C8-E5589C997A89}" type="datetimeFigureOut">
              <a:rPr lang="el-GR" smtClean="0"/>
              <a:pPr/>
              <a:t>08/11/2015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34D8C-A4AA-49AE-9B89-AAF11410E4B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Pulmonary_edema" TargetMode="External"/><Relationship Id="rId3" Type="http://schemas.openxmlformats.org/officeDocument/2006/relationships/hyperlink" Target="http://en.wikipedia.org/wiki/Pulmonary_hypertension" TargetMode="External"/><Relationship Id="rId7" Type="http://schemas.openxmlformats.org/officeDocument/2006/relationships/hyperlink" Target="http://en.wikipedia.org/wiki/Congestive_heart_failur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Oncotic_pressure" TargetMode="External"/><Relationship Id="rId5" Type="http://schemas.openxmlformats.org/officeDocument/2006/relationships/hyperlink" Target="http://en.wikipedia.org/wiki/Hydrostatic_pressure" TargetMode="External"/><Relationship Id="rId4" Type="http://schemas.openxmlformats.org/officeDocument/2006/relationships/hyperlink" Target="http://en.wikipedia.org/wiki/Capillary" TargetMode="External"/><Relationship Id="rId9" Type="http://schemas.openxmlformats.org/officeDocument/2006/relationships/hyperlink" Target="http://en.wikipedia.org/wiki/Atrial_fibrill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Inhala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Left_ventricular_hypertrophy"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en.wikipedia.org/wiki/Brai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Preload_(cardiology)" TargetMode="External"/><Relationship Id="rId3" Type="http://schemas.openxmlformats.org/officeDocument/2006/relationships/hyperlink" Target="http://en.wikipedia.org/wiki/Endocarditis" TargetMode="External"/><Relationship Id="rId7" Type="http://schemas.openxmlformats.org/officeDocument/2006/relationships/hyperlink" Target="http://en.wikipedia.org/wiki/Pulmonary_edema"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Left_atrium" TargetMode="External"/><Relationship Id="rId5" Type="http://schemas.openxmlformats.org/officeDocument/2006/relationships/hyperlink" Target="http://en.wikipedia.org/w/index.php?title=Frank-Starling_curve&amp;action=edit&amp;redlink=1" TargetMode="External"/><Relationship Id="rId10" Type="http://schemas.openxmlformats.org/officeDocument/2006/relationships/hyperlink" Target="http://en.wikipedia.org/wiki/Left_ventricular_hypertrophy" TargetMode="External"/><Relationship Id="rId4" Type="http://schemas.openxmlformats.org/officeDocument/2006/relationships/hyperlink" Target="http://en.wikipedia.org/wiki/Left_ventricle" TargetMode="External"/><Relationship Id="rId9" Type="http://schemas.openxmlformats.org/officeDocument/2006/relationships/hyperlink" Target="http://en.wikipedia.org/wiki/Afterloa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Aortic_valve_stenosi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4</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When the mitral valve area goes less than 1 cm</a:t>
            </a:r>
            <a:r>
              <a:rPr lang="en-US" baseline="30000" dirty="0" smtClean="0"/>
              <a:t>2</a:t>
            </a:r>
            <a:r>
              <a:rPr lang="en-US" dirty="0" smtClean="0"/>
              <a:t>, there will be an increase in the left </a:t>
            </a:r>
            <a:r>
              <a:rPr lang="en-US" dirty="0" err="1" smtClean="0"/>
              <a:t>atrial</a:t>
            </a:r>
            <a:r>
              <a:rPr lang="en-US" dirty="0" smtClean="0"/>
              <a:t> pressures (required to push blood through the </a:t>
            </a:r>
            <a:r>
              <a:rPr lang="en-US" dirty="0" err="1" smtClean="0"/>
              <a:t>stenotic</a:t>
            </a:r>
            <a:r>
              <a:rPr lang="en-US" dirty="0" smtClean="0"/>
              <a:t> valve). Since the normal left ventricular diastolic pressures is about 5 mmHg, a pressure gradient across the mitral valve of 20 mmHg due to severe mitral </a:t>
            </a:r>
            <a:r>
              <a:rPr lang="en-US" dirty="0" err="1" smtClean="0"/>
              <a:t>stenosis</a:t>
            </a:r>
            <a:r>
              <a:rPr lang="en-US" dirty="0" smtClean="0"/>
              <a:t> will cause a left </a:t>
            </a:r>
            <a:r>
              <a:rPr lang="en-US" dirty="0" err="1" smtClean="0"/>
              <a:t>atrial</a:t>
            </a:r>
            <a:r>
              <a:rPr lang="en-US" dirty="0" smtClean="0"/>
              <a:t> pressure of about 25 mmHg. This left </a:t>
            </a:r>
            <a:r>
              <a:rPr lang="en-US" dirty="0" err="1" smtClean="0"/>
              <a:t>atrial</a:t>
            </a:r>
            <a:r>
              <a:rPr lang="en-US" dirty="0" smtClean="0"/>
              <a:t> pressure is transmitted to the pulmonary vasculature and causes </a:t>
            </a:r>
            <a:r>
              <a:rPr lang="en-US" dirty="0" smtClean="0">
                <a:hlinkClick r:id="rId3" action="ppaction://hlinkfile" tooltip="Pulmonary hypertension"/>
              </a:rPr>
              <a:t>pulmonary hypertension</a:t>
            </a:r>
            <a:r>
              <a:rPr lang="en-US" dirty="0" smtClean="0"/>
              <a:t>. Pulmonary </a:t>
            </a:r>
            <a:r>
              <a:rPr lang="en-US" dirty="0" smtClean="0">
                <a:hlinkClick r:id="rId4" action="ppaction://hlinkfile" tooltip="Capillary"/>
              </a:rPr>
              <a:t>capillary</a:t>
            </a:r>
            <a:r>
              <a:rPr lang="en-US" dirty="0" smtClean="0"/>
              <a:t> pressures in this level cause an imbalance between the </a:t>
            </a:r>
            <a:r>
              <a:rPr lang="en-US" dirty="0" smtClean="0">
                <a:hlinkClick r:id="rId5" action="ppaction://hlinkfile" tooltip="Hydrostatic pressure"/>
              </a:rPr>
              <a:t>hydrostatic pressure</a:t>
            </a:r>
            <a:r>
              <a:rPr lang="en-US" dirty="0" smtClean="0"/>
              <a:t> and the </a:t>
            </a:r>
            <a:r>
              <a:rPr lang="en-US" dirty="0" err="1" smtClean="0">
                <a:hlinkClick r:id="rId6" action="ppaction://hlinkfile" tooltip="Oncotic pressure"/>
              </a:rPr>
              <a:t>oncotic</a:t>
            </a:r>
            <a:r>
              <a:rPr lang="en-US" dirty="0" smtClean="0">
                <a:hlinkClick r:id="rId6" action="ppaction://hlinkfile" tooltip="Oncotic pressure"/>
              </a:rPr>
              <a:t> pressure</a:t>
            </a:r>
            <a:r>
              <a:rPr lang="en-US" dirty="0" smtClean="0"/>
              <a:t>, leading to </a:t>
            </a:r>
            <a:r>
              <a:rPr lang="en-US" dirty="0" err="1" smtClean="0"/>
              <a:t>extravasation</a:t>
            </a:r>
            <a:r>
              <a:rPr lang="en-US" dirty="0" smtClean="0"/>
              <a:t> of fluid from the vascular tree and pooling of fluid in the lungs (</a:t>
            </a:r>
            <a:r>
              <a:rPr lang="en-US" dirty="0" smtClean="0">
                <a:hlinkClick r:id="rId7" action="ppaction://hlinkfile" tooltip="Congestive heart failure"/>
              </a:rPr>
              <a:t>congestive heart failure</a:t>
            </a:r>
            <a:r>
              <a:rPr lang="en-US" dirty="0" smtClean="0"/>
              <a:t> causing </a:t>
            </a:r>
            <a:r>
              <a:rPr lang="en-US" dirty="0" smtClean="0">
                <a:hlinkClick r:id="rId8" action="ppaction://hlinkfile" tooltip="Pulmonary edema"/>
              </a:rPr>
              <a:t>pulmonary edema</a:t>
            </a:r>
            <a:r>
              <a:rPr lang="en-US" dirty="0" smtClean="0"/>
              <a:t>).</a:t>
            </a:r>
            <a:endParaRPr lang="el-GR" dirty="0" smtClean="0"/>
          </a:p>
          <a:p>
            <a:r>
              <a:rPr lang="en-US" dirty="0" smtClean="0"/>
              <a:t>The constant pressure overload of the left atrium will cause the left atrium to increase in size. As the left atrium increases in size, it becomes more prone to develop </a:t>
            </a:r>
            <a:r>
              <a:rPr lang="en-US" dirty="0" err="1" smtClean="0">
                <a:hlinkClick r:id="rId9" action="ppaction://hlinkfile" tooltip="Atrial fibrillation"/>
              </a:rPr>
              <a:t>atrial</a:t>
            </a:r>
            <a:r>
              <a:rPr lang="en-US" dirty="0" smtClean="0">
                <a:hlinkClick r:id="rId9" action="ppaction://hlinkfile" tooltip="Atrial fibrillation"/>
              </a:rPr>
              <a:t> fibrillation</a:t>
            </a:r>
            <a:r>
              <a:rPr lang="en-US" dirty="0" smtClean="0"/>
              <a:t>. When </a:t>
            </a:r>
            <a:r>
              <a:rPr lang="en-US" dirty="0" err="1" smtClean="0"/>
              <a:t>atrial</a:t>
            </a:r>
            <a:r>
              <a:rPr lang="en-US" dirty="0" smtClean="0"/>
              <a:t> fibrillation develops, the </a:t>
            </a:r>
            <a:r>
              <a:rPr lang="en-US" dirty="0" err="1" smtClean="0"/>
              <a:t>atrial</a:t>
            </a:r>
            <a:r>
              <a:rPr lang="en-US" dirty="0" smtClean="0"/>
              <a:t> kick is lost (since it is due to the normal </a:t>
            </a:r>
            <a:r>
              <a:rPr lang="en-US" dirty="0" err="1" smtClean="0"/>
              <a:t>atrial</a:t>
            </a:r>
            <a:r>
              <a:rPr lang="en-US" dirty="0" smtClean="0"/>
              <a:t> contraction</a:t>
            </a:r>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40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because of increased force in closing the mitral valve</a:t>
            </a:r>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41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45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46</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47</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decrease of at least 10 mmHg of the systolic blood pressure upon </a:t>
            </a:r>
            <a:r>
              <a:rPr lang="en-US" dirty="0" smtClean="0">
                <a:hlinkClick r:id="rId3" action="ppaction://hlinkfile" tooltip="Inhalation"/>
              </a:rPr>
              <a:t>inspiration</a:t>
            </a:r>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48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Μικρός-</a:t>
            </a:r>
            <a:r>
              <a:rPr lang="el-GR" dirty="0" err="1" smtClean="0"/>
              <a:t>νηματοειδής=Περιφερικη</a:t>
            </a:r>
            <a:r>
              <a:rPr lang="el-GR" dirty="0" smtClean="0"/>
              <a:t> </a:t>
            </a:r>
            <a:r>
              <a:rPr lang="el-GR" dirty="0" err="1" smtClean="0"/>
              <a:t>καταπληξια</a:t>
            </a:r>
            <a:r>
              <a:rPr lang="el-GR" dirty="0" smtClean="0"/>
              <a:t>,</a:t>
            </a:r>
            <a:r>
              <a:rPr lang="el-GR" baseline="0" dirty="0" smtClean="0"/>
              <a:t> συμπιεστική περικαρδίτιδα, </a:t>
            </a:r>
            <a:r>
              <a:rPr lang="el-GR" baseline="0" dirty="0" err="1" smtClean="0"/>
              <a:t>βαρια</a:t>
            </a:r>
            <a:r>
              <a:rPr lang="el-GR" baseline="0" dirty="0" smtClean="0"/>
              <a:t> ΚΑ</a:t>
            </a:r>
          </a:p>
          <a:p>
            <a:r>
              <a:rPr lang="el-GR" baseline="0" dirty="0" err="1" smtClean="0"/>
              <a:t>Μικρος</a:t>
            </a:r>
            <a:r>
              <a:rPr lang="el-GR" baseline="0" dirty="0" smtClean="0"/>
              <a:t> και </a:t>
            </a:r>
            <a:r>
              <a:rPr lang="el-GR" baseline="0" dirty="0" err="1" smtClean="0"/>
              <a:t>βραδυς=Βραδειας</a:t>
            </a:r>
            <a:r>
              <a:rPr lang="el-GR" baseline="0" dirty="0" smtClean="0"/>
              <a:t> ανόδου</a:t>
            </a:r>
          </a:p>
          <a:p>
            <a:r>
              <a:rPr lang="el-GR" baseline="0" dirty="0" err="1" smtClean="0"/>
              <a:t>Μεγαλος</a:t>
            </a:r>
            <a:r>
              <a:rPr lang="el-GR" baseline="0" dirty="0" smtClean="0"/>
              <a:t> και ταχύς-</a:t>
            </a:r>
            <a:r>
              <a:rPr lang="el-GR" baseline="0" dirty="0" err="1" smtClean="0"/>
              <a:t>αλλομενος</a:t>
            </a:r>
            <a:endParaRPr lang="el-GR" baseline="0" dirty="0" smtClean="0"/>
          </a:p>
          <a:p>
            <a:r>
              <a:rPr lang="el-GR" baseline="0" dirty="0" err="1" smtClean="0"/>
              <a:t>Δικόρυφος</a:t>
            </a:r>
            <a:r>
              <a:rPr lang="el-GR" baseline="0" dirty="0" smtClean="0"/>
              <a:t> =2 </a:t>
            </a:r>
            <a:r>
              <a:rPr lang="el-GR" baseline="0" dirty="0" err="1" smtClean="0"/>
              <a:t>επαρματα</a:t>
            </a:r>
            <a:r>
              <a:rPr lang="el-GR" baseline="0" dirty="0" smtClean="0"/>
              <a:t> στην </a:t>
            </a:r>
            <a:r>
              <a:rPr lang="el-GR" baseline="0" dirty="0" err="1" smtClean="0"/>
              <a:t>κορυφη</a:t>
            </a:r>
            <a:endParaRPr lang="el-GR" baseline="0" dirty="0" smtClean="0"/>
          </a:p>
          <a:p>
            <a:r>
              <a:rPr lang="el-GR" baseline="0" dirty="0" smtClean="0"/>
              <a:t>Δικροτος=2 </a:t>
            </a:r>
            <a:r>
              <a:rPr lang="el-GR" baseline="0" dirty="0" err="1" smtClean="0"/>
              <a:t>σφυγμικα</a:t>
            </a:r>
            <a:r>
              <a:rPr lang="el-GR" baseline="0" dirty="0" smtClean="0"/>
              <a:t> </a:t>
            </a:r>
            <a:r>
              <a:rPr lang="el-GR" baseline="0" dirty="0" err="1" smtClean="0"/>
              <a:t>κυματα</a:t>
            </a:r>
            <a:r>
              <a:rPr lang="el-GR" baseline="0" dirty="0" smtClean="0"/>
              <a:t> σε κάθε </a:t>
            </a:r>
            <a:r>
              <a:rPr lang="el-GR" baseline="0" dirty="0" err="1" smtClean="0"/>
              <a:t>συστολη</a:t>
            </a:r>
            <a:endParaRPr lang="el-GR" baseline="0" dirty="0" smtClean="0"/>
          </a:p>
          <a:p>
            <a:endParaRPr lang="el-GR"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22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31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Angina in the setting of AS is secondary to the </a:t>
            </a:r>
            <a:r>
              <a:rPr lang="en-US" dirty="0" smtClean="0">
                <a:hlinkClick r:id="rId3" tooltip="Left ventricular hypertrophy"/>
              </a:rPr>
              <a:t>left ventricular hypertrophy</a:t>
            </a:r>
            <a:r>
              <a:rPr lang="en-US" dirty="0" smtClean="0"/>
              <a:t> (LVH) that is caused by the constant production of increased pressure required to overcome the pressure gradient caused by the AS</a:t>
            </a:r>
            <a:endParaRPr lang="el-GR" dirty="0" smtClean="0"/>
          </a:p>
          <a:p>
            <a:r>
              <a:rPr lang="en-US" dirty="0" smtClean="0"/>
              <a:t>Since patients with severe AS cannot increase their cardiac output, the blood pressure falls and the patient will </a:t>
            </a:r>
            <a:r>
              <a:rPr lang="en-US" dirty="0" err="1" smtClean="0"/>
              <a:t>syncopize</a:t>
            </a:r>
            <a:r>
              <a:rPr lang="en-US" dirty="0" smtClean="0"/>
              <a:t> due to decreased blood perfusion to the </a:t>
            </a:r>
            <a:r>
              <a:rPr lang="en-US" dirty="0" smtClean="0">
                <a:hlinkClick r:id="rId4" tooltip="Brain"/>
              </a:rPr>
              <a:t>brain</a:t>
            </a:r>
            <a:r>
              <a:rPr lang="en-US" dirty="0" smtClean="0"/>
              <a:t>.</a:t>
            </a:r>
            <a:r>
              <a:rPr lang="el-GR" dirty="0" smtClean="0"/>
              <a:t> Αρρυθμίες</a:t>
            </a:r>
          </a:p>
          <a:p>
            <a:r>
              <a:rPr lang="en-US" dirty="0" err="1" smtClean="0"/>
              <a:t>Dyspnea</a:t>
            </a:r>
            <a:r>
              <a:rPr lang="en-US" dirty="0" smtClean="0"/>
              <a:t> on exertion or decreased exercise tolerance</a:t>
            </a:r>
          </a:p>
          <a:p>
            <a:r>
              <a:rPr lang="en-US" dirty="0" err="1" smtClean="0"/>
              <a:t>Exertional</a:t>
            </a:r>
            <a:r>
              <a:rPr lang="en-US" dirty="0" smtClean="0"/>
              <a:t> dizziness </a:t>
            </a:r>
          </a:p>
          <a:p>
            <a:r>
              <a:rPr lang="en-US" dirty="0" err="1" smtClean="0"/>
              <a:t>Exertional</a:t>
            </a:r>
            <a:r>
              <a:rPr lang="en-US" dirty="0" smtClean="0"/>
              <a:t> angina </a:t>
            </a:r>
          </a:p>
          <a:p>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33</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534D8C-A4AA-49AE-9B89-AAF11410E4B7}" type="slidenum">
              <a:rPr lang="el-GR" smtClean="0"/>
              <a:pPr/>
              <a:t>34</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 </a:t>
            </a:r>
            <a:r>
              <a:rPr lang="el-GR" dirty="0" err="1" smtClean="0"/>
              <a:t>σχεση</a:t>
            </a:r>
            <a:r>
              <a:rPr lang="el-GR" baseline="0" dirty="0" smtClean="0"/>
              <a:t> με τον 1</a:t>
            </a:r>
            <a:r>
              <a:rPr lang="el-GR" baseline="30000" dirty="0" smtClean="0"/>
              <a:t>ο</a:t>
            </a:r>
            <a:r>
              <a:rPr lang="el-GR" baseline="0" dirty="0" smtClean="0"/>
              <a:t> καρδιακό τόνο</a:t>
            </a:r>
          </a:p>
          <a:p>
            <a:r>
              <a:rPr lang="el-GR" baseline="0" dirty="0" smtClean="0"/>
              <a:t>Εφόσον υπάρχει </a:t>
            </a:r>
            <a:r>
              <a:rPr lang="el-GR" baseline="0" dirty="0" err="1" smtClean="0"/>
              <a:t>κινητη</a:t>
            </a:r>
            <a:r>
              <a:rPr lang="el-GR" baseline="0" dirty="0" smtClean="0"/>
              <a:t> </a:t>
            </a:r>
            <a:r>
              <a:rPr lang="el-GR" baseline="0" dirty="0" err="1" smtClean="0"/>
              <a:t>διπτυχη</a:t>
            </a:r>
            <a:r>
              <a:rPr lang="el-GR" baseline="0" dirty="0" smtClean="0"/>
              <a:t> αορτική</a:t>
            </a:r>
          </a:p>
          <a:p>
            <a:r>
              <a:rPr lang="en-US" dirty="0" smtClean="0"/>
              <a:t>aortic valve closure is very delayed and it occurs after closure of the </a:t>
            </a:r>
            <a:r>
              <a:rPr lang="en-US" dirty="0" err="1" smtClean="0"/>
              <a:t>pulmonic</a:t>
            </a:r>
            <a:r>
              <a:rPr lang="en-US" dirty="0" smtClean="0"/>
              <a:t> valve, accounting for the paradoxical splitting (S2 becomes single with inspiration).</a:t>
            </a:r>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35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acute perforation of the aortic valve due to </a:t>
            </a:r>
            <a:r>
              <a:rPr lang="en-US" dirty="0" err="1" smtClean="0">
                <a:hlinkClick r:id="rId3" tooltip="Endocarditis"/>
              </a:rPr>
              <a:t>endocarditis</a:t>
            </a:r>
            <a:r>
              <a:rPr lang="en-US" dirty="0" smtClean="0"/>
              <a:t>, there will be a sudden increase in the volume of blood in the </a:t>
            </a:r>
            <a:r>
              <a:rPr lang="en-US" dirty="0" smtClean="0">
                <a:hlinkClick r:id="rId4" tooltip="Left ventricle"/>
              </a:rPr>
              <a:t>left ventricle</a:t>
            </a:r>
            <a:r>
              <a:rPr lang="en-US" dirty="0" smtClean="0"/>
              <a:t>. The ventricle is unable to deal with the sudden change in volume. In terms of the </a:t>
            </a:r>
            <a:r>
              <a:rPr lang="en-US" dirty="0" smtClean="0">
                <a:hlinkClick r:id="rId5" tooltip="Frank-Starling curve (page does not exist)"/>
              </a:rPr>
              <a:t>Frank-Starling curve</a:t>
            </a:r>
            <a:r>
              <a:rPr lang="en-US" dirty="0" smtClean="0"/>
              <a:t>, the end-diastolic volume will be very high, such that further increases in volume result in less and less efficient contraction. The filling pressure of the left ventricle will increase. This causes pressure in the </a:t>
            </a:r>
            <a:r>
              <a:rPr lang="en-US" dirty="0" smtClean="0">
                <a:hlinkClick r:id="rId6" tooltip="Left atrium"/>
              </a:rPr>
              <a:t>left atrium</a:t>
            </a:r>
            <a:r>
              <a:rPr lang="en-US" dirty="0" smtClean="0"/>
              <a:t> to rise, and the individual will develop </a:t>
            </a:r>
            <a:r>
              <a:rPr lang="en-US" dirty="0" smtClean="0">
                <a:hlinkClick r:id="rId7" tooltip="Pulmonary edema"/>
              </a:rPr>
              <a:t>pulmonary edema</a:t>
            </a:r>
            <a:endParaRPr lang="el-GR" dirty="0" smtClean="0"/>
          </a:p>
          <a:p>
            <a:r>
              <a:rPr lang="en-US" dirty="0" smtClean="0"/>
              <a:t>Aortic insufficiency causes both volume overload (elevated </a:t>
            </a:r>
            <a:r>
              <a:rPr lang="en-US" dirty="0" smtClean="0">
                <a:hlinkClick r:id="rId8" tooltip="Preload (cardiology)"/>
              </a:rPr>
              <a:t>preload</a:t>
            </a:r>
            <a:r>
              <a:rPr lang="en-US" dirty="0" smtClean="0"/>
              <a:t>) and pressure overload (elevated </a:t>
            </a:r>
            <a:r>
              <a:rPr lang="en-US" dirty="0" err="1" smtClean="0">
                <a:hlinkClick r:id="rId9" tooltip="Afterload"/>
              </a:rPr>
              <a:t>afterload</a:t>
            </a:r>
            <a:r>
              <a:rPr lang="en-US" dirty="0" smtClean="0"/>
              <a:t> due to increased stroke volume) of the heart.</a:t>
            </a:r>
          </a:p>
          <a:p>
            <a:r>
              <a:rPr lang="en-US" dirty="0" smtClean="0"/>
              <a:t>The volume overload (due to elevated pulse pressure and the systemic effects of </a:t>
            </a:r>
            <a:r>
              <a:rPr lang="en-US" dirty="0" err="1" smtClean="0"/>
              <a:t>neuroendocrine</a:t>
            </a:r>
            <a:r>
              <a:rPr lang="en-US" dirty="0" smtClean="0"/>
              <a:t> hormones) causes </a:t>
            </a:r>
            <a:r>
              <a:rPr lang="en-US" dirty="0" smtClean="0">
                <a:hlinkClick r:id="rId10" tooltip="Left ventricular hypertrophy"/>
              </a:rPr>
              <a:t>left ventricular hypertrophy</a:t>
            </a:r>
            <a:r>
              <a:rPr lang="en-US" dirty="0" smtClean="0"/>
              <a:t> (LVH). There is both </a:t>
            </a:r>
            <a:r>
              <a:rPr lang="en-US" i="1" dirty="0" smtClean="0"/>
              <a:t>concentric hypertrophy</a:t>
            </a:r>
            <a:r>
              <a:rPr lang="en-US" dirty="0" smtClean="0"/>
              <a:t> and </a:t>
            </a:r>
            <a:r>
              <a:rPr lang="en-US" i="1" dirty="0" smtClean="0"/>
              <a:t>eccentric hypertrophy</a:t>
            </a:r>
            <a:r>
              <a:rPr lang="en-US" dirty="0" smtClean="0"/>
              <a:t> in AI. The concentric hypertrophy is due to the increased left ventricular pressure overload associated with AI, while the eccentric hypertrophy is due to volume overload caused by the </a:t>
            </a:r>
            <a:r>
              <a:rPr lang="en-US" dirty="0" err="1" smtClean="0"/>
              <a:t>regurgitant</a:t>
            </a:r>
            <a:r>
              <a:rPr lang="en-US" dirty="0" smtClean="0"/>
              <a:t> fraction.</a:t>
            </a:r>
          </a:p>
          <a:p>
            <a:endParaRPr lang="el-GR" dirty="0"/>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37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Ι</a:t>
            </a:r>
            <a:r>
              <a:rPr lang="en-US" dirty="0" smtClean="0"/>
              <a:t>f there is increased stroke volume of the left ventricle due to volume overload, an ejection systolic 'flow' murmur may also be present when </a:t>
            </a:r>
            <a:r>
              <a:rPr lang="en-US" dirty="0" err="1" smtClean="0"/>
              <a:t>auscultating</a:t>
            </a:r>
            <a:r>
              <a:rPr lang="en-US" dirty="0" smtClean="0"/>
              <a:t> the same aortic area. Unless there is concomitant </a:t>
            </a:r>
            <a:r>
              <a:rPr lang="en-US" dirty="0" smtClean="0">
                <a:hlinkClick r:id="rId3" tooltip="Aortic valve stenosis"/>
              </a:rPr>
              <a:t>aortic valve </a:t>
            </a:r>
            <a:r>
              <a:rPr lang="en-US" dirty="0" err="1" smtClean="0">
                <a:hlinkClick r:id="rId3" tooltip="Aortic valve stenosis"/>
              </a:rPr>
              <a:t>stenosis</a:t>
            </a:r>
            <a:r>
              <a:rPr lang="en-US" dirty="0" smtClean="0"/>
              <a:t>, the murmur should not start with an ejection click.</a:t>
            </a:r>
          </a:p>
        </p:txBody>
      </p:sp>
      <p:sp>
        <p:nvSpPr>
          <p:cNvPr id="4" name="3 - Θέση αριθμού διαφάνειας"/>
          <p:cNvSpPr>
            <a:spLocks noGrp="1"/>
          </p:cNvSpPr>
          <p:nvPr>
            <p:ph type="sldNum" sz="quarter" idx="10"/>
          </p:nvPr>
        </p:nvSpPr>
        <p:spPr/>
        <p:txBody>
          <a:bodyPr/>
          <a:lstStyle/>
          <a:p>
            <a:fld id="{6D534D8C-A4AA-49AE-9B89-AAF11410E4B7}" type="slidenum">
              <a:rPr lang="el-GR" smtClean="0"/>
              <a:pPr/>
              <a:t>38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9E5FD0-3CD5-421F-8505-D27FB22FB50A}" type="datetimeFigureOut">
              <a:rPr lang="el-GR" smtClean="0"/>
              <a:pPr/>
              <a:t>08/11/2015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DBB6FF-465F-4304-8FDF-2E0793A19A4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E5FD0-3CD5-421F-8505-D27FB22FB50A}" type="datetimeFigureOut">
              <a:rPr lang="el-GR" smtClean="0"/>
              <a:pPr/>
              <a:t>08/11/2015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BB6FF-465F-4304-8FDF-2E0793A19A4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gr/url?sa=i&amp;rct=j&amp;q=&amp;esrc=s&amp;frm=1&amp;source=images&amp;cd=&amp;cad=rja&amp;uact=8&amp;ved=0CAcQjRw&amp;url=http://stemsaveblog.com/tag/heart-failure/&amp;ei=I05lVJ_RMJPbaq_SgBA&amp;psig=AFQjCNE2Mpmmfdf1CgnLEZhT73UDe-bcmw&amp;ust=1416011479535107"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Elevated_JVP.JP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n.wikipedia.org/wiki/File:Wiggers_Diagram.sv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image" Target="../media/image44.gif"/></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hyperlink" Target="http://en.wikipedia.org/wiki/Senescenc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ile:Blausen_0648_MitralValveStenosis.p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en.wikipedia.org/wiki/File:Mitral_Regurgitation_scheme1.png" TargetMode="Externa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8.gif"/></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56.gif"/></Relationships>
</file>

<file path=ppt/slides/_rels/slide4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en.wikipedia.org/wiki/File:Pulmonaryedema09.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en.wikipedia.org/wiki/File:Heartfailure.jpg" TargetMode="Externa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620688"/>
            <a:ext cx="5832648" cy="461665"/>
          </a:xfrm>
          <a:prstGeom prst="rect">
            <a:avLst/>
          </a:prstGeom>
          <a:noFill/>
        </p:spPr>
        <p:txBody>
          <a:bodyPr wrap="square" rtlCol="0">
            <a:spAutoFit/>
          </a:bodyPr>
          <a:lstStyle/>
          <a:p>
            <a:r>
              <a:rPr lang="el-GR" sz="2400" b="1" dirty="0" smtClean="0">
                <a:solidFill>
                  <a:srgbClr val="FF0000"/>
                </a:solidFill>
              </a:rPr>
              <a:t>ΠΑΘΗΣΕΙΣ ΤΗΣ ΚΑΡΔΙΑΣ –ΣΗΜΕΙΟΛΟΓΙΑ</a:t>
            </a:r>
            <a:endParaRPr lang="el-GR" sz="2400" b="1" dirty="0">
              <a:solidFill>
                <a:srgbClr val="FF0000"/>
              </a:solidFill>
            </a:endParaRPr>
          </a:p>
        </p:txBody>
      </p:sp>
      <p:pic>
        <p:nvPicPr>
          <p:cNvPr id="59394" name="Picture 2" descr="https://encrypted-tbn1.gstatic.com/images?q=tbn:ANd9GcQmsv1xb8ArsTEYaCC9bu0s3eXm8OXeBUMJcRP4-O1CGJHLM7lq">
            <a:hlinkClick r:id="rId2"/>
          </p:cNvPr>
          <p:cNvPicPr>
            <a:picLocks noChangeAspect="1" noChangeArrowheads="1"/>
          </p:cNvPicPr>
          <p:nvPr/>
        </p:nvPicPr>
        <p:blipFill>
          <a:blip r:embed="rId3" cstate="print"/>
          <a:srcRect/>
          <a:stretch>
            <a:fillRect/>
          </a:stretch>
        </p:blipFill>
        <p:spPr bwMode="auto">
          <a:xfrm>
            <a:off x="1331640" y="1268760"/>
            <a:ext cx="5967958" cy="4482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786314" y="1571612"/>
            <a:ext cx="3429024" cy="4078647"/>
          </a:xfrm>
          <a:prstGeom prst="rect">
            <a:avLst/>
          </a:prstGeom>
          <a:noFill/>
          <a:ln w="9525">
            <a:noFill/>
            <a:miter lim="800000"/>
            <a:headEnd/>
            <a:tailEnd/>
          </a:ln>
          <a:effectLst/>
        </p:spPr>
      </p:pic>
      <p:sp>
        <p:nvSpPr>
          <p:cNvPr id="4" name="3 - TextBox"/>
          <p:cNvSpPr txBox="1"/>
          <p:nvPr/>
        </p:nvSpPr>
        <p:spPr>
          <a:xfrm>
            <a:off x="571472" y="285728"/>
            <a:ext cx="8072494" cy="1077218"/>
          </a:xfrm>
          <a:prstGeom prst="rect">
            <a:avLst/>
          </a:prstGeom>
          <a:noFill/>
        </p:spPr>
        <p:txBody>
          <a:bodyPr wrap="square" rtlCol="0">
            <a:spAutoFit/>
          </a:bodyPr>
          <a:lstStyle/>
          <a:p>
            <a:pPr algn="ctr"/>
            <a:r>
              <a:rPr lang="el-GR" sz="3200" dirty="0" smtClean="0"/>
              <a:t>Επισκόπηση, Ψηλάφηση : Καρωτιδικός σφυγμός</a:t>
            </a:r>
            <a:endParaRPr lang="el-GR" sz="3200" dirty="0"/>
          </a:p>
        </p:txBody>
      </p:sp>
      <p:pic>
        <p:nvPicPr>
          <p:cNvPr id="5" name="Picture 3" descr="&gt;&lt;img src="/>
          <p:cNvPicPr/>
          <p:nvPr/>
        </p:nvPicPr>
        <p:blipFill>
          <a:blip r:embed="rId3" cstate="print"/>
          <a:srcRect/>
          <a:stretch>
            <a:fillRect/>
          </a:stretch>
        </p:blipFill>
        <p:spPr bwMode="auto">
          <a:xfrm>
            <a:off x="785786" y="1643050"/>
            <a:ext cx="3786214" cy="392909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571612"/>
            <a:ext cx="8823606" cy="4357718"/>
          </a:xfrm>
          <a:prstGeom prst="rect">
            <a:avLst/>
          </a:prstGeom>
          <a:noFill/>
          <a:ln w="9525">
            <a:noFill/>
            <a:miter lim="800000"/>
            <a:headEnd/>
            <a:tailEnd/>
          </a:ln>
          <a:effectLst/>
        </p:spPr>
      </p:pic>
      <p:sp>
        <p:nvSpPr>
          <p:cNvPr id="4" name="TextBox 3"/>
          <p:cNvSpPr txBox="1"/>
          <p:nvPr/>
        </p:nvSpPr>
        <p:spPr>
          <a:xfrm>
            <a:off x="2483768" y="2060848"/>
            <a:ext cx="288032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Μειωμένος όγκος παλμού</a:t>
            </a:r>
          </a:p>
          <a:p>
            <a:r>
              <a:rPr lang="el-GR" b="1" dirty="0" smtClean="0"/>
              <a:t>Μεγάλη στένωση ΑΒ, ΜΒ</a:t>
            </a:r>
          </a:p>
        </p:txBody>
      </p:sp>
      <p:sp>
        <p:nvSpPr>
          <p:cNvPr id="5" name="TextBox 4"/>
          <p:cNvSpPr txBox="1"/>
          <p:nvPr/>
        </p:nvSpPr>
        <p:spPr>
          <a:xfrm>
            <a:off x="2843808" y="3645024"/>
            <a:ext cx="18722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Ανεπάρκεια ΑΒ</a:t>
            </a:r>
            <a:endParaRPr lang="el-GR" b="1" dirty="0"/>
          </a:p>
        </p:txBody>
      </p:sp>
      <p:sp>
        <p:nvSpPr>
          <p:cNvPr id="6" name="TextBox 5"/>
          <p:cNvSpPr txBox="1"/>
          <p:nvPr/>
        </p:nvSpPr>
        <p:spPr>
          <a:xfrm>
            <a:off x="7524328" y="2060848"/>
            <a:ext cx="15121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Στένωση ΑΒ</a:t>
            </a:r>
            <a:endParaRPr lang="el-GR" b="1" dirty="0"/>
          </a:p>
        </p:txBody>
      </p:sp>
      <p:sp>
        <p:nvSpPr>
          <p:cNvPr id="7" name="TextBox 6"/>
          <p:cNvSpPr txBox="1"/>
          <p:nvPr/>
        </p:nvSpPr>
        <p:spPr>
          <a:xfrm>
            <a:off x="1071538" y="5929330"/>
            <a:ext cx="26642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Μεγάλη αγγειοδιαστολή</a:t>
            </a:r>
            <a:endParaRPr lang="el-GR" b="1" dirty="0"/>
          </a:p>
        </p:txBody>
      </p:sp>
      <p:sp>
        <p:nvSpPr>
          <p:cNvPr id="8" name="TextBox 7"/>
          <p:cNvSpPr txBox="1"/>
          <p:nvPr/>
        </p:nvSpPr>
        <p:spPr>
          <a:xfrm>
            <a:off x="4788024" y="5805264"/>
            <a:ext cx="38884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Παράδοξος ή εναλλασσόμενος= Συμπιεστική </a:t>
            </a:r>
            <a:r>
              <a:rPr lang="el-GR" b="1" dirty="0" err="1" smtClean="0"/>
              <a:t>περικαρδίτις</a:t>
            </a:r>
            <a:endParaRPr lang="el-GR" b="1" dirty="0"/>
          </a:p>
        </p:txBody>
      </p:sp>
      <p:sp>
        <p:nvSpPr>
          <p:cNvPr id="9" name="TextBox 8"/>
          <p:cNvSpPr txBox="1"/>
          <p:nvPr/>
        </p:nvSpPr>
        <p:spPr>
          <a:xfrm>
            <a:off x="5796136" y="5517232"/>
            <a:ext cx="1008112" cy="338554"/>
          </a:xfrm>
          <a:prstGeom prst="rect">
            <a:avLst/>
          </a:prstGeom>
          <a:noFill/>
        </p:spPr>
        <p:txBody>
          <a:bodyPr wrap="square" rtlCol="0">
            <a:spAutoFit/>
          </a:bodyPr>
          <a:lstStyle/>
          <a:p>
            <a:r>
              <a:rPr lang="el-GR" sz="1600" b="1" dirty="0" smtClean="0"/>
              <a:t>Εισπνοή</a:t>
            </a:r>
            <a:endParaRPr lang="el-GR" sz="1600" b="1" dirty="0"/>
          </a:p>
        </p:txBody>
      </p:sp>
      <p:sp>
        <p:nvSpPr>
          <p:cNvPr id="10" name="TextBox 9"/>
          <p:cNvSpPr txBox="1"/>
          <p:nvPr/>
        </p:nvSpPr>
        <p:spPr>
          <a:xfrm>
            <a:off x="7236296" y="3501008"/>
            <a:ext cx="176368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b="1" dirty="0" smtClean="0"/>
              <a:t>Στένωση και Ανεπάρκεια ΑΒ</a:t>
            </a:r>
            <a:endParaRPr lang="el-GR" b="1" dirty="0"/>
          </a:p>
        </p:txBody>
      </p:sp>
      <p:sp>
        <p:nvSpPr>
          <p:cNvPr id="11" name="10 - TextBox"/>
          <p:cNvSpPr txBox="1"/>
          <p:nvPr/>
        </p:nvSpPr>
        <p:spPr>
          <a:xfrm>
            <a:off x="357158" y="214290"/>
            <a:ext cx="8358246" cy="1077218"/>
          </a:xfrm>
          <a:prstGeom prst="rect">
            <a:avLst/>
          </a:prstGeom>
          <a:noFill/>
        </p:spPr>
        <p:txBody>
          <a:bodyPr wrap="square" rtlCol="0">
            <a:spAutoFit/>
          </a:bodyPr>
          <a:lstStyle/>
          <a:p>
            <a:pPr algn="ctr"/>
            <a:r>
              <a:rPr lang="el-GR" sz="3200" dirty="0" smtClean="0"/>
              <a:t>Παθολογικοί τύποι αρτηριακού σφυγμού (</a:t>
            </a:r>
            <a:r>
              <a:rPr lang="el-GR" sz="3200" dirty="0" err="1" smtClean="0"/>
              <a:t>κερκιδικού</a:t>
            </a:r>
            <a:r>
              <a:rPr lang="el-GR" sz="3200" dirty="0" smtClean="0"/>
              <a:t>, καρωτιδικού)</a:t>
            </a:r>
            <a:endParaRPr lang="el-G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285728"/>
            <a:ext cx="8072494" cy="584775"/>
          </a:xfrm>
          <a:prstGeom prst="rect">
            <a:avLst/>
          </a:prstGeom>
          <a:noFill/>
        </p:spPr>
        <p:txBody>
          <a:bodyPr wrap="square" rtlCol="0">
            <a:spAutoFit/>
          </a:bodyPr>
          <a:lstStyle/>
          <a:p>
            <a:pPr algn="ctr"/>
            <a:r>
              <a:rPr lang="el-GR" sz="3200" dirty="0" smtClean="0"/>
              <a:t>Επισκόπηση, Ψηλάφηση : Φλεβικός σφυγμός</a:t>
            </a:r>
            <a:endParaRPr lang="el-GR" sz="3200" dirty="0"/>
          </a:p>
        </p:txBody>
      </p:sp>
      <p:pic>
        <p:nvPicPr>
          <p:cNvPr id="3" name="Picture 1" descr="cardiac cvp"/>
          <p:cNvPicPr/>
          <p:nvPr/>
        </p:nvPicPr>
        <p:blipFill>
          <a:blip r:embed="rId2" cstate="print"/>
          <a:srcRect/>
          <a:stretch>
            <a:fillRect/>
          </a:stretch>
        </p:blipFill>
        <p:spPr bwMode="auto">
          <a:xfrm>
            <a:off x="1000100" y="1214422"/>
            <a:ext cx="3429024" cy="4286280"/>
          </a:xfrm>
          <a:prstGeom prst="rect">
            <a:avLst/>
          </a:prstGeom>
          <a:noFill/>
          <a:ln w="9525">
            <a:noFill/>
            <a:miter lim="800000"/>
            <a:headEnd/>
            <a:tailEnd/>
          </a:ln>
        </p:spPr>
      </p:pic>
      <p:pic>
        <p:nvPicPr>
          <p:cNvPr id="4" name="Picture 2" descr="http://upload.wikimedia.org/wikipedia/commons/thumb/4/4d/Elevated_JVP.JPG/220px-Elevated_JVP.JPG">
            <a:hlinkClick r:id="rId3"/>
          </p:cNvPr>
          <p:cNvPicPr>
            <a:picLocks noChangeAspect="1" noChangeArrowheads="1"/>
          </p:cNvPicPr>
          <p:nvPr/>
        </p:nvPicPr>
        <p:blipFill>
          <a:blip r:embed="rId4" cstate="print"/>
          <a:srcRect/>
          <a:stretch>
            <a:fillRect/>
          </a:stretch>
        </p:blipFill>
        <p:spPr bwMode="auto">
          <a:xfrm>
            <a:off x="4786314" y="1214422"/>
            <a:ext cx="3432298" cy="44931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44" y="1500174"/>
            <a:ext cx="7257826" cy="3786214"/>
          </a:xfrm>
          <a:prstGeom prst="rect">
            <a:avLst/>
          </a:prstGeom>
          <a:noFill/>
          <a:ln w="9525">
            <a:noFill/>
            <a:miter lim="800000"/>
            <a:headEnd/>
            <a:tailEnd/>
          </a:ln>
        </p:spPr>
      </p:pic>
      <p:sp>
        <p:nvSpPr>
          <p:cNvPr id="3" name="TextBox 2"/>
          <p:cNvSpPr txBox="1"/>
          <p:nvPr/>
        </p:nvSpPr>
        <p:spPr>
          <a:xfrm>
            <a:off x="1907704" y="332656"/>
            <a:ext cx="5184576" cy="584775"/>
          </a:xfrm>
          <a:prstGeom prst="rect">
            <a:avLst/>
          </a:prstGeom>
          <a:noFill/>
        </p:spPr>
        <p:txBody>
          <a:bodyPr wrap="square" rtlCol="0">
            <a:spAutoFit/>
          </a:bodyPr>
          <a:lstStyle/>
          <a:p>
            <a:r>
              <a:rPr lang="el-GR" sz="3200" b="1" dirty="0" smtClean="0"/>
              <a:t>Εξέταση </a:t>
            </a:r>
            <a:r>
              <a:rPr lang="el-GR" sz="3200" b="1" dirty="0" err="1" smtClean="0"/>
              <a:t>Σφαγιτίδων</a:t>
            </a:r>
            <a:r>
              <a:rPr lang="el-GR" sz="3200" b="1" dirty="0" smtClean="0"/>
              <a:t> - ΚΦΠ</a:t>
            </a:r>
            <a:endParaRPr lang="el-GR" sz="3200" b="1" dirty="0"/>
          </a:p>
        </p:txBody>
      </p:sp>
      <p:pic>
        <p:nvPicPr>
          <p:cNvPr id="5" name="Picture 5" descr="Angle of Louis 1"/>
          <p:cNvPicPr/>
          <p:nvPr/>
        </p:nvPicPr>
        <p:blipFill>
          <a:blip r:embed="rId3" cstate="print"/>
          <a:srcRect/>
          <a:stretch>
            <a:fillRect/>
          </a:stretch>
        </p:blipFill>
        <p:spPr bwMode="auto">
          <a:xfrm>
            <a:off x="5143504" y="928670"/>
            <a:ext cx="3214710" cy="2538419"/>
          </a:xfrm>
          <a:prstGeom prst="rect">
            <a:avLst/>
          </a:prstGeom>
          <a:noFill/>
          <a:ln w="9525">
            <a:noFill/>
            <a:miter lim="800000"/>
            <a:headEnd/>
            <a:tailEnd/>
          </a:ln>
        </p:spPr>
      </p:pic>
      <p:pic>
        <p:nvPicPr>
          <p:cNvPr id="6" name="Picture 6" descr="Angle of Louis 2"/>
          <p:cNvPicPr/>
          <p:nvPr/>
        </p:nvPicPr>
        <p:blipFill>
          <a:blip r:embed="rId4" cstate="print"/>
          <a:srcRect/>
          <a:stretch>
            <a:fillRect/>
          </a:stretch>
        </p:blipFill>
        <p:spPr bwMode="auto">
          <a:xfrm>
            <a:off x="5072066" y="3571876"/>
            <a:ext cx="3771900" cy="3181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stimating cvp"/>
          <p:cNvPicPr/>
          <p:nvPr/>
        </p:nvPicPr>
        <p:blipFill>
          <a:blip r:embed="rId2" cstate="print"/>
          <a:srcRect/>
          <a:stretch>
            <a:fillRect/>
          </a:stretch>
        </p:blipFill>
        <p:spPr bwMode="auto">
          <a:xfrm>
            <a:off x="1428728" y="1071546"/>
            <a:ext cx="6599656" cy="5381790"/>
          </a:xfrm>
          <a:prstGeom prst="rect">
            <a:avLst/>
          </a:prstGeom>
          <a:noFill/>
          <a:ln w="9525">
            <a:noFill/>
            <a:miter lim="800000"/>
            <a:headEnd/>
            <a:tailEnd/>
          </a:ln>
        </p:spPr>
      </p:pic>
      <p:sp>
        <p:nvSpPr>
          <p:cNvPr id="3" name="TextBox 2"/>
          <p:cNvSpPr txBox="1"/>
          <p:nvPr/>
        </p:nvSpPr>
        <p:spPr>
          <a:xfrm>
            <a:off x="1907704" y="332656"/>
            <a:ext cx="5184576" cy="584775"/>
          </a:xfrm>
          <a:prstGeom prst="rect">
            <a:avLst/>
          </a:prstGeom>
          <a:noFill/>
        </p:spPr>
        <p:txBody>
          <a:bodyPr wrap="square" rtlCol="0">
            <a:spAutoFit/>
          </a:bodyPr>
          <a:lstStyle/>
          <a:p>
            <a:r>
              <a:rPr lang="el-GR" sz="3200" b="1" dirty="0" smtClean="0"/>
              <a:t>Εξέταση </a:t>
            </a:r>
            <a:r>
              <a:rPr lang="el-GR" sz="3200" b="1" dirty="0" err="1" smtClean="0"/>
              <a:t>Σφαγιτίδων</a:t>
            </a:r>
            <a:r>
              <a:rPr lang="el-GR" sz="3200" b="1" dirty="0" smtClean="0"/>
              <a:t> - ΚΦΠ</a:t>
            </a:r>
            <a:endParaRPr lang="el-GR"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7876" y="620688"/>
            <a:ext cx="8181989" cy="55446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ac pmi"/>
          <p:cNvPicPr/>
          <p:nvPr/>
        </p:nvPicPr>
        <p:blipFill>
          <a:blip r:embed="rId2" cstate="print"/>
          <a:srcRect/>
          <a:stretch>
            <a:fillRect/>
          </a:stretch>
        </p:blipFill>
        <p:spPr bwMode="auto">
          <a:xfrm>
            <a:off x="611560" y="1556792"/>
            <a:ext cx="4116941" cy="3186966"/>
          </a:xfrm>
          <a:prstGeom prst="rect">
            <a:avLst/>
          </a:prstGeom>
          <a:noFill/>
          <a:ln w="9525">
            <a:noFill/>
            <a:miter lim="800000"/>
            <a:headEnd/>
            <a:tailEnd/>
          </a:ln>
        </p:spPr>
      </p:pic>
      <p:pic>
        <p:nvPicPr>
          <p:cNvPr id="3" name="Picture 2" descr="cardiac pmi"/>
          <p:cNvPicPr/>
          <p:nvPr/>
        </p:nvPicPr>
        <p:blipFill>
          <a:blip r:embed="rId3" cstate="print"/>
          <a:srcRect/>
          <a:stretch>
            <a:fillRect/>
          </a:stretch>
        </p:blipFill>
        <p:spPr bwMode="auto">
          <a:xfrm>
            <a:off x="4860032" y="1556792"/>
            <a:ext cx="3744416" cy="3168352"/>
          </a:xfrm>
          <a:prstGeom prst="rect">
            <a:avLst/>
          </a:prstGeom>
          <a:noFill/>
          <a:ln w="9525">
            <a:noFill/>
            <a:miter lim="800000"/>
            <a:headEnd/>
            <a:tailEnd/>
          </a:ln>
        </p:spPr>
      </p:pic>
      <p:sp>
        <p:nvSpPr>
          <p:cNvPr id="4" name="3 - TextBox"/>
          <p:cNvSpPr txBox="1"/>
          <p:nvPr/>
        </p:nvSpPr>
        <p:spPr>
          <a:xfrm>
            <a:off x="899592" y="404664"/>
            <a:ext cx="7072362" cy="584775"/>
          </a:xfrm>
          <a:prstGeom prst="rect">
            <a:avLst/>
          </a:prstGeom>
          <a:noFill/>
        </p:spPr>
        <p:txBody>
          <a:bodyPr wrap="square" rtlCol="0">
            <a:spAutoFit/>
          </a:bodyPr>
          <a:lstStyle/>
          <a:p>
            <a:pPr algn="ctr"/>
            <a:r>
              <a:rPr lang="el-GR" sz="3200" b="1" dirty="0" smtClean="0"/>
              <a:t>Ψηλάφηση καρδιακής ώσης</a:t>
            </a:r>
            <a:endParaRPr lang="el-GR" sz="3200" b="1" dirty="0"/>
          </a:p>
        </p:txBody>
      </p:sp>
      <p:sp>
        <p:nvSpPr>
          <p:cNvPr id="5" name="4 - TextBox"/>
          <p:cNvSpPr txBox="1"/>
          <p:nvPr/>
        </p:nvSpPr>
        <p:spPr>
          <a:xfrm>
            <a:off x="539552" y="5072074"/>
            <a:ext cx="8032976" cy="1384995"/>
          </a:xfrm>
          <a:prstGeom prst="rect">
            <a:avLst/>
          </a:prstGeom>
          <a:noFill/>
        </p:spPr>
        <p:txBody>
          <a:bodyPr wrap="square" rtlCol="0">
            <a:spAutoFit/>
          </a:bodyPr>
          <a:lstStyle/>
          <a:p>
            <a:r>
              <a:rPr lang="el-GR" sz="2800" dirty="0" smtClean="0"/>
              <a:t>Αρ. κοιλία : 4</a:t>
            </a:r>
            <a:r>
              <a:rPr lang="el-GR" sz="2800" baseline="30000" dirty="0" smtClean="0"/>
              <a:t>ο</a:t>
            </a:r>
            <a:r>
              <a:rPr lang="el-GR" sz="2800" dirty="0" smtClean="0"/>
              <a:t>-5</a:t>
            </a:r>
            <a:r>
              <a:rPr lang="el-GR" sz="2800" baseline="30000" dirty="0" smtClean="0"/>
              <a:t>ο</a:t>
            </a:r>
            <a:r>
              <a:rPr lang="el-GR" sz="2800" dirty="0" smtClean="0"/>
              <a:t> μεσοπλεύριο επί της </a:t>
            </a:r>
            <a:r>
              <a:rPr lang="el-GR" sz="2800" dirty="0" err="1" smtClean="0"/>
              <a:t>μεσοκλειδικής</a:t>
            </a:r>
            <a:r>
              <a:rPr lang="el-GR" sz="2800" dirty="0" smtClean="0"/>
              <a:t> ή 8-9 εκ. αριστερά της </a:t>
            </a:r>
            <a:r>
              <a:rPr lang="el-GR" sz="2800" dirty="0" err="1" smtClean="0"/>
              <a:t>μεσοστερνικής</a:t>
            </a:r>
            <a:endParaRPr lang="el-GR" sz="2800" dirty="0" smtClean="0"/>
          </a:p>
          <a:p>
            <a:r>
              <a:rPr lang="el-GR" sz="2800" dirty="0" smtClean="0"/>
              <a:t>Δ. κοιλία : 3</a:t>
            </a:r>
            <a:r>
              <a:rPr lang="el-GR" sz="2800" baseline="30000" dirty="0" smtClean="0"/>
              <a:t>ο</a:t>
            </a:r>
            <a:r>
              <a:rPr lang="el-GR" sz="2800" dirty="0" smtClean="0"/>
              <a:t> -4</a:t>
            </a:r>
            <a:r>
              <a:rPr lang="el-GR" sz="2800" baseline="30000" dirty="0" smtClean="0"/>
              <a:t>ο</a:t>
            </a:r>
            <a:r>
              <a:rPr lang="el-GR" sz="2800" dirty="0" smtClean="0"/>
              <a:t> μεσοπλεύριο αριστερά του στέρνου</a:t>
            </a:r>
            <a:endParaRPr lang="el-G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908720"/>
            <a:ext cx="5830456" cy="4320480"/>
          </a:xfrm>
          <a:prstGeom prst="rect">
            <a:avLst/>
          </a:prstGeom>
          <a:noFill/>
          <a:ln w="9525">
            <a:noFill/>
            <a:miter lim="800000"/>
            <a:headEnd/>
            <a:tailEnd/>
          </a:ln>
        </p:spPr>
      </p:pic>
      <p:sp>
        <p:nvSpPr>
          <p:cNvPr id="3" name="2 - TextBox"/>
          <p:cNvSpPr txBox="1"/>
          <p:nvPr/>
        </p:nvSpPr>
        <p:spPr>
          <a:xfrm>
            <a:off x="2195736" y="188640"/>
            <a:ext cx="407196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3200" b="1" dirty="0" smtClean="0"/>
              <a:t>Ακρόαση καρδιάς</a:t>
            </a:r>
            <a:endParaRPr lang="el-GR" sz="3200" b="1" dirty="0"/>
          </a:p>
        </p:txBody>
      </p:sp>
      <p:pic>
        <p:nvPicPr>
          <p:cNvPr id="4" name="Picture 12" descr="http://meded.ucsd.edu/clinicalmed/stethoscope.jpg"/>
          <p:cNvPicPr/>
          <p:nvPr/>
        </p:nvPicPr>
        <p:blipFill>
          <a:blip r:embed="rId3" cstate="print"/>
          <a:srcRect/>
          <a:stretch>
            <a:fillRect/>
          </a:stretch>
        </p:blipFill>
        <p:spPr bwMode="auto">
          <a:xfrm>
            <a:off x="0" y="4071942"/>
            <a:ext cx="3063875" cy="2636520"/>
          </a:xfrm>
          <a:prstGeom prst="rect">
            <a:avLst/>
          </a:prstGeom>
          <a:noFill/>
          <a:ln w="9525">
            <a:noFill/>
            <a:miter lim="800000"/>
            <a:headEnd/>
            <a:tailEnd/>
          </a:ln>
        </p:spPr>
      </p:pic>
      <p:pic>
        <p:nvPicPr>
          <p:cNvPr id="5" name="Picture 13" descr="http://meded.ucsd.edu/clinicalmed/vitals_stethoscope3.jpg"/>
          <p:cNvPicPr/>
          <p:nvPr/>
        </p:nvPicPr>
        <p:blipFill>
          <a:blip r:embed="rId4" cstate="print"/>
          <a:srcRect/>
          <a:stretch>
            <a:fillRect/>
          </a:stretch>
        </p:blipFill>
        <p:spPr bwMode="auto">
          <a:xfrm>
            <a:off x="6080125" y="4221480"/>
            <a:ext cx="3063875" cy="26365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 female exam"/>
          <p:cNvPicPr/>
          <p:nvPr/>
        </p:nvPicPr>
        <p:blipFill>
          <a:blip r:embed="rId2" cstate="print"/>
          <a:srcRect/>
          <a:stretch>
            <a:fillRect/>
          </a:stretch>
        </p:blipFill>
        <p:spPr bwMode="auto">
          <a:xfrm>
            <a:off x="395536" y="548680"/>
            <a:ext cx="8352928" cy="3784312"/>
          </a:xfrm>
          <a:prstGeom prst="rect">
            <a:avLst/>
          </a:prstGeom>
          <a:noFill/>
          <a:ln w="9525">
            <a:noFill/>
            <a:miter lim="800000"/>
            <a:headEnd/>
            <a:tailEnd/>
          </a:ln>
        </p:spPr>
      </p:pic>
      <p:sp>
        <p:nvSpPr>
          <p:cNvPr id="3" name="2 - TextBox"/>
          <p:cNvSpPr txBox="1"/>
          <p:nvPr/>
        </p:nvSpPr>
        <p:spPr>
          <a:xfrm>
            <a:off x="2267744" y="0"/>
            <a:ext cx="4071966" cy="584775"/>
          </a:xfrm>
          <a:prstGeom prst="rect">
            <a:avLst/>
          </a:prstGeom>
          <a:noFill/>
        </p:spPr>
        <p:txBody>
          <a:bodyPr wrap="square" rtlCol="0">
            <a:spAutoFit/>
          </a:bodyPr>
          <a:lstStyle/>
          <a:p>
            <a:pPr algn="ctr"/>
            <a:r>
              <a:rPr lang="el-GR" sz="3200" b="1" dirty="0" smtClean="0"/>
              <a:t>Ακρόαση καρδιάς</a:t>
            </a:r>
            <a:endParaRPr lang="el-GR" sz="3200" b="1" dirty="0"/>
          </a:p>
        </p:txBody>
      </p:sp>
      <p:pic>
        <p:nvPicPr>
          <p:cNvPr id="4" name="Picture 17" descr="chest auscultation"/>
          <p:cNvPicPr/>
          <p:nvPr/>
        </p:nvPicPr>
        <p:blipFill>
          <a:blip r:embed="rId3" cstate="print"/>
          <a:srcRect/>
          <a:stretch>
            <a:fillRect/>
          </a:stretch>
        </p:blipFill>
        <p:spPr bwMode="auto">
          <a:xfrm>
            <a:off x="2843808" y="4005064"/>
            <a:ext cx="3782179" cy="28529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2285984" y="428604"/>
            <a:ext cx="4071966" cy="584775"/>
          </a:xfrm>
          <a:prstGeom prst="rect">
            <a:avLst/>
          </a:prstGeom>
          <a:noFill/>
        </p:spPr>
        <p:txBody>
          <a:bodyPr wrap="square" rtlCol="0">
            <a:spAutoFit/>
          </a:bodyPr>
          <a:lstStyle/>
          <a:p>
            <a:pPr algn="ctr"/>
            <a:r>
              <a:rPr lang="el-GR" sz="3200" b="1" dirty="0" smtClean="0"/>
              <a:t>Ακρόαση καρδιάς</a:t>
            </a:r>
            <a:endParaRPr lang="el-GR" sz="3200" b="1" dirty="0"/>
          </a:p>
        </p:txBody>
      </p:sp>
      <p:pic>
        <p:nvPicPr>
          <p:cNvPr id="3" name="Picture 2" descr="bad female exam"/>
          <p:cNvPicPr/>
          <p:nvPr/>
        </p:nvPicPr>
        <p:blipFill>
          <a:blip r:embed="rId2" cstate="print"/>
          <a:srcRect/>
          <a:stretch>
            <a:fillRect/>
          </a:stretch>
        </p:blipFill>
        <p:spPr bwMode="auto">
          <a:xfrm>
            <a:off x="611560" y="1291590"/>
            <a:ext cx="8064896" cy="556641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71600" y="188640"/>
            <a:ext cx="7416824" cy="584775"/>
          </a:xfrm>
          <a:prstGeom prst="rect">
            <a:avLst/>
          </a:prstGeom>
          <a:noFill/>
        </p:spPr>
        <p:txBody>
          <a:bodyPr wrap="square" rtlCol="0">
            <a:spAutoFit/>
          </a:bodyPr>
          <a:lstStyle/>
          <a:p>
            <a:r>
              <a:rPr lang="el-GR" sz="3200" b="1" dirty="0" smtClean="0">
                <a:solidFill>
                  <a:srgbClr val="FF0000"/>
                </a:solidFill>
              </a:rPr>
              <a:t>ΠΑΘΗΣΕΙΣ ΤΗΣ ΚΑΡΔΙΑΣ –ΣΗΜΕΙΟΛΟΓΙΑ</a:t>
            </a:r>
            <a:endParaRPr lang="el-GR" sz="3200" b="1" dirty="0">
              <a:solidFill>
                <a:srgbClr val="FF0000"/>
              </a:solidFill>
            </a:endParaRPr>
          </a:p>
        </p:txBody>
      </p:sp>
      <p:sp>
        <p:nvSpPr>
          <p:cNvPr id="3" name="2 - TextBox"/>
          <p:cNvSpPr txBox="1"/>
          <p:nvPr/>
        </p:nvSpPr>
        <p:spPr>
          <a:xfrm>
            <a:off x="827584" y="908720"/>
            <a:ext cx="7500990" cy="3970318"/>
          </a:xfrm>
          <a:prstGeom prst="rect">
            <a:avLst/>
          </a:prstGeom>
          <a:noFill/>
        </p:spPr>
        <p:txBody>
          <a:bodyPr wrap="square" rtlCol="0">
            <a:spAutoFit/>
          </a:bodyPr>
          <a:lstStyle/>
          <a:p>
            <a:pPr>
              <a:buBlip>
                <a:blip r:embed="rId2"/>
              </a:buBlip>
            </a:pPr>
            <a:r>
              <a:rPr lang="el-GR" sz="2800" dirty="0" smtClean="0"/>
              <a:t> Επισκόπηση (Δύσπνοια, Κυάνωση, Οιδήματα, Αγγεία τραχήλου)</a:t>
            </a:r>
          </a:p>
          <a:p>
            <a:pPr>
              <a:buBlip>
                <a:blip r:embed="rId2"/>
              </a:buBlip>
            </a:pPr>
            <a:endParaRPr lang="el-GR" sz="2800" dirty="0" smtClean="0"/>
          </a:p>
          <a:p>
            <a:pPr>
              <a:buBlip>
                <a:blip r:embed="rId2"/>
              </a:buBlip>
            </a:pPr>
            <a:r>
              <a:rPr lang="el-GR" sz="2800" dirty="0" smtClean="0"/>
              <a:t> Ψηλάφηση(Καρδιακή ώση, </a:t>
            </a:r>
            <a:r>
              <a:rPr lang="el-GR" sz="2800" dirty="0" err="1" smtClean="0"/>
              <a:t>ροίζος</a:t>
            </a:r>
            <a:r>
              <a:rPr lang="el-GR" sz="2800" dirty="0" smtClean="0"/>
              <a:t>, αγγεία τραχήλου, σφυγμός </a:t>
            </a:r>
            <a:r>
              <a:rPr lang="el-GR" sz="2800" dirty="0" err="1" smtClean="0"/>
              <a:t>κερκιδικός</a:t>
            </a:r>
            <a:r>
              <a:rPr lang="en-US" sz="2800" dirty="0" smtClean="0"/>
              <a:t>)</a:t>
            </a:r>
            <a:endParaRPr lang="el-GR" sz="2800" dirty="0" smtClean="0"/>
          </a:p>
          <a:p>
            <a:pPr>
              <a:buBlip>
                <a:blip r:embed="rId2"/>
              </a:buBlip>
            </a:pPr>
            <a:endParaRPr lang="el-GR" sz="2800" dirty="0" smtClean="0"/>
          </a:p>
          <a:p>
            <a:pPr>
              <a:buBlip>
                <a:blip r:embed="rId2"/>
              </a:buBlip>
            </a:pPr>
            <a:r>
              <a:rPr lang="el-GR" sz="2800" dirty="0" smtClean="0"/>
              <a:t> Ακρόαση (καρδιακοί τόνοι, φυσήματα, ήχοι </a:t>
            </a:r>
            <a:r>
              <a:rPr lang="el-GR" sz="2800" dirty="0" err="1" smtClean="0"/>
              <a:t>διαν</a:t>
            </a:r>
            <a:r>
              <a:rPr lang="en-US" sz="2800" dirty="0" smtClean="0"/>
              <a:t>o</a:t>
            </a:r>
            <a:r>
              <a:rPr lang="el-GR" sz="2800" dirty="0" err="1" smtClean="0"/>
              <a:t>ίξεως</a:t>
            </a:r>
            <a:r>
              <a:rPr lang="el-GR" sz="2800" dirty="0" smtClean="0"/>
              <a:t>, </a:t>
            </a:r>
            <a:r>
              <a:rPr lang="en-US" sz="2800" dirty="0" smtClean="0"/>
              <a:t>clicks, </a:t>
            </a:r>
            <a:r>
              <a:rPr lang="el-GR" sz="2800" dirty="0" err="1" smtClean="0"/>
              <a:t>περικαρδιακή</a:t>
            </a:r>
            <a:r>
              <a:rPr lang="el-GR" sz="2800" dirty="0" smtClean="0"/>
              <a:t> τριβή)</a:t>
            </a:r>
          </a:p>
          <a:p>
            <a:pPr>
              <a:buBlip>
                <a:blip r:embed="rId2"/>
              </a:buBlip>
            </a:pPr>
            <a:endParaRPr lang="el-GR" sz="2800" dirty="0"/>
          </a:p>
        </p:txBody>
      </p:sp>
      <p:sp>
        <p:nvSpPr>
          <p:cNvPr id="4" name="3 - TextBox"/>
          <p:cNvSpPr txBox="1"/>
          <p:nvPr/>
        </p:nvSpPr>
        <p:spPr>
          <a:xfrm>
            <a:off x="2123728" y="4653136"/>
            <a:ext cx="5112568"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l-GR" sz="2800" b="1" dirty="0" smtClean="0"/>
              <a:t>ΒΑΛΒΙΔΟΠΑΘΕΙΕΣ</a:t>
            </a:r>
          </a:p>
          <a:p>
            <a:r>
              <a:rPr lang="el-GR" sz="2800" b="1" dirty="0" smtClean="0"/>
              <a:t>ΣΥΓΓΕΝΕΙΣ ΚΑΡΔΙΟΠΑΘΕΙΕΣ</a:t>
            </a:r>
          </a:p>
          <a:p>
            <a:r>
              <a:rPr lang="el-GR" sz="2800" b="1" dirty="0" smtClean="0"/>
              <a:t>ΚΑΡΔΙΑΚΗ ΑΝΕΠΑΡΚΕΙΑ</a:t>
            </a:r>
          </a:p>
          <a:p>
            <a:r>
              <a:rPr lang="el-GR" sz="2800" b="1" dirty="0" smtClean="0"/>
              <a:t>ΠΝΕΥΜΟΝΙΚΟ ΟΙΔΗΜΑ</a:t>
            </a:r>
            <a:endParaRPr lang="el-GR"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normal chest"/>
          <p:cNvPicPr/>
          <p:nvPr/>
        </p:nvPicPr>
        <p:blipFill>
          <a:blip r:embed="rId2" cstate="print"/>
          <a:srcRect/>
          <a:stretch>
            <a:fillRect/>
          </a:stretch>
        </p:blipFill>
        <p:spPr bwMode="auto">
          <a:xfrm>
            <a:off x="1403648" y="1052736"/>
            <a:ext cx="6624736" cy="5112568"/>
          </a:xfrm>
          <a:prstGeom prst="rect">
            <a:avLst/>
          </a:prstGeom>
          <a:noFill/>
          <a:ln w="9525">
            <a:noFill/>
            <a:miter lim="800000"/>
            <a:headEnd/>
            <a:tailEnd/>
          </a:ln>
        </p:spPr>
      </p:pic>
      <p:sp>
        <p:nvSpPr>
          <p:cNvPr id="4" name="3 - TextBox"/>
          <p:cNvSpPr txBox="1"/>
          <p:nvPr/>
        </p:nvSpPr>
        <p:spPr>
          <a:xfrm>
            <a:off x="2051720" y="260648"/>
            <a:ext cx="407196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3200" b="1" dirty="0" smtClean="0"/>
              <a:t>Ακρόαση καρδιάς</a:t>
            </a:r>
            <a:endParaRPr lang="el-GR"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eart sounds S1-S2"/>
          <p:cNvPicPr/>
          <p:nvPr/>
        </p:nvPicPr>
        <p:blipFill>
          <a:blip r:embed="rId2" cstate="print"/>
          <a:srcRect/>
          <a:stretch>
            <a:fillRect/>
          </a:stretch>
        </p:blipFill>
        <p:spPr bwMode="auto">
          <a:xfrm>
            <a:off x="1115616" y="1628800"/>
            <a:ext cx="6984776" cy="3960440"/>
          </a:xfrm>
          <a:prstGeom prst="rect">
            <a:avLst/>
          </a:prstGeom>
          <a:ln>
            <a:noFill/>
          </a:ln>
          <a:effectLst>
            <a:outerShdw blurRad="292100" dist="139700" dir="2700000" algn="tl" rotWithShape="0">
              <a:srgbClr val="333333">
                <a:alpha val="65000"/>
              </a:srgbClr>
            </a:outerShdw>
          </a:effectLst>
        </p:spPr>
      </p:pic>
      <p:sp>
        <p:nvSpPr>
          <p:cNvPr id="4" name="3 - TextBox"/>
          <p:cNvSpPr txBox="1"/>
          <p:nvPr/>
        </p:nvSpPr>
        <p:spPr>
          <a:xfrm>
            <a:off x="2051720" y="404664"/>
            <a:ext cx="4071966"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3200" b="1" dirty="0" smtClean="0"/>
              <a:t>Ακρόαση καρδιάς</a:t>
            </a:r>
          </a:p>
          <a:p>
            <a:pPr algn="ctr"/>
            <a:r>
              <a:rPr lang="el-GR" sz="3200" b="1" dirty="0" smtClean="0"/>
              <a:t>Φυσιολογικά</a:t>
            </a:r>
            <a:endParaRPr lang="el-GR" sz="3200" b="1" dirty="0"/>
          </a:p>
        </p:txBody>
      </p:sp>
      <p:sp>
        <p:nvSpPr>
          <p:cNvPr id="5" name="TextBox 4"/>
          <p:cNvSpPr txBox="1"/>
          <p:nvPr/>
        </p:nvSpPr>
        <p:spPr>
          <a:xfrm>
            <a:off x="827584" y="5661248"/>
            <a:ext cx="7632848" cy="954107"/>
          </a:xfrm>
          <a:prstGeom prst="rect">
            <a:avLst/>
          </a:prstGeom>
          <a:noFill/>
        </p:spPr>
        <p:txBody>
          <a:bodyPr wrap="square" rtlCol="0">
            <a:spAutoFit/>
          </a:bodyPr>
          <a:lstStyle/>
          <a:p>
            <a:r>
              <a:rPr lang="el-GR" sz="2800" dirty="0" smtClean="0"/>
              <a:t>Οι καρδιακοί τόνοι παράγονται από τη σύγκλειση των βαλβίδων (1</a:t>
            </a:r>
            <a:r>
              <a:rPr lang="el-GR" sz="2800" baseline="30000" dirty="0" smtClean="0"/>
              <a:t>ος</a:t>
            </a:r>
            <a:r>
              <a:rPr lang="el-GR" sz="2800" dirty="0" smtClean="0"/>
              <a:t> από Μ,Τ και 2</a:t>
            </a:r>
            <a:r>
              <a:rPr lang="el-GR" sz="2800" baseline="30000" dirty="0" smtClean="0"/>
              <a:t>ος</a:t>
            </a:r>
            <a:r>
              <a:rPr lang="el-GR" sz="2800" dirty="0" smtClean="0"/>
              <a:t> από Α,Π)</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428396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Αύξηση έντασης 1</a:t>
            </a:r>
            <a:r>
              <a:rPr lang="el-GR" sz="2800" baseline="30000" dirty="0" smtClean="0"/>
              <a:t>ου</a:t>
            </a:r>
            <a:r>
              <a:rPr lang="el-GR" sz="2800" dirty="0" smtClean="0"/>
              <a:t> τόνου</a:t>
            </a:r>
            <a:endParaRPr lang="en-US" sz="2800" dirty="0"/>
          </a:p>
        </p:txBody>
      </p:sp>
      <p:sp>
        <p:nvSpPr>
          <p:cNvPr id="3" name="TextBox 2"/>
          <p:cNvSpPr txBox="1"/>
          <p:nvPr/>
        </p:nvSpPr>
        <p:spPr>
          <a:xfrm>
            <a:off x="323528" y="1340768"/>
            <a:ext cx="8208912" cy="1384995"/>
          </a:xfrm>
          <a:prstGeom prst="rect">
            <a:avLst/>
          </a:prstGeom>
          <a:noFill/>
        </p:spPr>
        <p:txBody>
          <a:bodyPr wrap="square" rtlCol="0">
            <a:spAutoFit/>
          </a:bodyPr>
          <a:lstStyle/>
          <a:p>
            <a:r>
              <a:rPr lang="el-GR" sz="2800" dirty="0" smtClean="0"/>
              <a:t>Στένωση μιτροειδούς και τριγλώχινος, υπερκινητική κυκλοφορία</a:t>
            </a:r>
          </a:p>
          <a:p>
            <a:r>
              <a:rPr lang="el-GR" sz="2800" dirty="0" smtClean="0"/>
              <a:t>Επί κ-κ αποκλεισμού, κυμαινόμενη ένταση 1</a:t>
            </a:r>
            <a:r>
              <a:rPr lang="el-GR" sz="2800" baseline="30000" dirty="0" smtClean="0"/>
              <a:t>ου</a:t>
            </a:r>
            <a:r>
              <a:rPr lang="el-GR" sz="2800" dirty="0" smtClean="0"/>
              <a:t> τόνου</a:t>
            </a:r>
            <a:endParaRPr lang="en-US" sz="2800" dirty="0"/>
          </a:p>
        </p:txBody>
      </p:sp>
      <p:sp>
        <p:nvSpPr>
          <p:cNvPr id="4" name="TextBox 3"/>
          <p:cNvSpPr txBox="1"/>
          <p:nvPr/>
        </p:nvSpPr>
        <p:spPr>
          <a:xfrm>
            <a:off x="395536" y="3140968"/>
            <a:ext cx="511256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Ελάττωση έντασης 1</a:t>
            </a:r>
            <a:r>
              <a:rPr lang="el-GR" sz="2800" baseline="30000" dirty="0" smtClean="0"/>
              <a:t>ου</a:t>
            </a:r>
            <a:r>
              <a:rPr lang="el-GR" sz="2800" dirty="0" smtClean="0"/>
              <a:t> τόνου</a:t>
            </a:r>
            <a:endParaRPr lang="en-US" sz="2800" dirty="0"/>
          </a:p>
        </p:txBody>
      </p:sp>
      <p:sp>
        <p:nvSpPr>
          <p:cNvPr id="5" name="TextBox 4"/>
          <p:cNvSpPr txBox="1"/>
          <p:nvPr/>
        </p:nvSpPr>
        <p:spPr>
          <a:xfrm>
            <a:off x="395536" y="4005064"/>
            <a:ext cx="7920880" cy="523220"/>
          </a:xfrm>
          <a:prstGeom prst="rect">
            <a:avLst/>
          </a:prstGeom>
          <a:noFill/>
        </p:spPr>
        <p:txBody>
          <a:bodyPr wrap="square" rtlCol="0">
            <a:spAutoFit/>
          </a:bodyPr>
          <a:lstStyle/>
          <a:p>
            <a:r>
              <a:rPr lang="el-GR" sz="2800" dirty="0" smtClean="0"/>
              <a:t>Βραδυκαρδία, σημαντική ανεπάρκεια αορτής</a:t>
            </a:r>
            <a:endParaRPr lang="en-US" sz="2800" dirty="0"/>
          </a:p>
        </p:txBody>
      </p:sp>
      <p:sp>
        <p:nvSpPr>
          <p:cNvPr id="6" name="TextBox 5"/>
          <p:cNvSpPr txBox="1"/>
          <p:nvPr/>
        </p:nvSpPr>
        <p:spPr>
          <a:xfrm>
            <a:off x="467544" y="5301208"/>
            <a:ext cx="828092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Ο διχασμός του 1</a:t>
            </a:r>
            <a:r>
              <a:rPr lang="el-GR" sz="2800" baseline="30000" dirty="0" smtClean="0"/>
              <a:t>ου</a:t>
            </a:r>
            <a:r>
              <a:rPr lang="el-GR" sz="2800" dirty="0" smtClean="0"/>
              <a:t> τόνου είναι φυσιολογικό φαινόμενο</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428396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Αύξηση έντασης 2</a:t>
            </a:r>
            <a:r>
              <a:rPr lang="el-GR" sz="2800" baseline="30000" dirty="0" smtClean="0"/>
              <a:t>ου</a:t>
            </a:r>
            <a:r>
              <a:rPr lang="el-GR" sz="2800" dirty="0" smtClean="0"/>
              <a:t> τόνου</a:t>
            </a:r>
            <a:endParaRPr lang="en-US" sz="2800" dirty="0"/>
          </a:p>
        </p:txBody>
      </p:sp>
      <p:sp>
        <p:nvSpPr>
          <p:cNvPr id="3" name="TextBox 2"/>
          <p:cNvSpPr txBox="1"/>
          <p:nvPr/>
        </p:nvSpPr>
        <p:spPr>
          <a:xfrm>
            <a:off x="611560" y="1556792"/>
            <a:ext cx="8064896" cy="523220"/>
          </a:xfrm>
          <a:prstGeom prst="rect">
            <a:avLst/>
          </a:prstGeom>
          <a:noFill/>
        </p:spPr>
        <p:txBody>
          <a:bodyPr wrap="square" rtlCol="0">
            <a:spAutoFit/>
          </a:bodyPr>
          <a:lstStyle/>
          <a:p>
            <a:r>
              <a:rPr lang="el-GR" sz="2800" dirty="0" smtClean="0"/>
              <a:t>Αρτηριακή υπέρταση, πνευμονική υπέρταση</a:t>
            </a:r>
            <a:endParaRPr lang="en-US" sz="2800" dirty="0"/>
          </a:p>
        </p:txBody>
      </p:sp>
      <p:sp>
        <p:nvSpPr>
          <p:cNvPr id="4" name="TextBox 3"/>
          <p:cNvSpPr txBox="1"/>
          <p:nvPr/>
        </p:nvSpPr>
        <p:spPr>
          <a:xfrm>
            <a:off x="683568" y="3068960"/>
            <a:ext cx="511256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Ελάττωση έντασης 2</a:t>
            </a:r>
            <a:r>
              <a:rPr lang="el-GR" sz="2800" baseline="30000" dirty="0" smtClean="0"/>
              <a:t>ου</a:t>
            </a:r>
            <a:r>
              <a:rPr lang="el-GR" sz="2800" dirty="0" smtClean="0"/>
              <a:t> τόνου</a:t>
            </a:r>
            <a:endParaRPr lang="en-US" sz="2800" dirty="0"/>
          </a:p>
        </p:txBody>
      </p:sp>
      <p:sp>
        <p:nvSpPr>
          <p:cNvPr id="5" name="TextBox 4"/>
          <p:cNvSpPr txBox="1"/>
          <p:nvPr/>
        </p:nvSpPr>
        <p:spPr>
          <a:xfrm>
            <a:off x="611560" y="4149080"/>
            <a:ext cx="7272808" cy="523220"/>
          </a:xfrm>
          <a:prstGeom prst="rect">
            <a:avLst/>
          </a:prstGeom>
          <a:noFill/>
        </p:spPr>
        <p:txBody>
          <a:bodyPr wrap="square" rtlCol="0">
            <a:spAutoFit/>
          </a:bodyPr>
          <a:lstStyle/>
          <a:p>
            <a:r>
              <a:rPr lang="el-GR" sz="2800" dirty="0" smtClean="0"/>
              <a:t>Στένωση της αορτής, στένωση της πνευμονικής</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 sounds physiologic splitting of S2"/>
          <p:cNvPicPr/>
          <p:nvPr/>
        </p:nvPicPr>
        <p:blipFill>
          <a:blip r:embed="rId2" cstate="print"/>
          <a:srcRect/>
          <a:stretch>
            <a:fillRect/>
          </a:stretch>
        </p:blipFill>
        <p:spPr bwMode="auto">
          <a:xfrm>
            <a:off x="1547664" y="1268760"/>
            <a:ext cx="6408712" cy="3744416"/>
          </a:xfrm>
          <a:prstGeom prst="rect">
            <a:avLst/>
          </a:prstGeom>
          <a:ln>
            <a:noFill/>
          </a:ln>
          <a:effectLst>
            <a:outerShdw blurRad="292100" dist="139700" dir="2700000" algn="tl" rotWithShape="0">
              <a:srgbClr val="333333">
                <a:alpha val="65000"/>
              </a:srgbClr>
            </a:outerShdw>
          </a:effectLst>
        </p:spPr>
      </p:pic>
      <p:sp>
        <p:nvSpPr>
          <p:cNvPr id="3" name="3 - TextBox"/>
          <p:cNvSpPr txBox="1"/>
          <p:nvPr/>
        </p:nvSpPr>
        <p:spPr>
          <a:xfrm>
            <a:off x="251520" y="260648"/>
            <a:ext cx="4071966"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3200" b="1" dirty="0" smtClean="0"/>
              <a:t>Ακρόαση καρδιάς</a:t>
            </a:r>
          </a:p>
          <a:p>
            <a:pPr algn="ctr"/>
            <a:r>
              <a:rPr lang="el-GR" sz="3200" b="1" dirty="0" smtClean="0"/>
              <a:t>Φυσιολογικά</a:t>
            </a:r>
            <a:endParaRPr lang="el-GR" sz="3200" b="1" dirty="0"/>
          </a:p>
        </p:txBody>
      </p:sp>
      <p:sp>
        <p:nvSpPr>
          <p:cNvPr id="4" name="TextBox 3"/>
          <p:cNvSpPr txBox="1"/>
          <p:nvPr/>
        </p:nvSpPr>
        <p:spPr>
          <a:xfrm>
            <a:off x="323528" y="5013176"/>
            <a:ext cx="8604448" cy="1815882"/>
          </a:xfrm>
          <a:prstGeom prst="rect">
            <a:avLst/>
          </a:prstGeom>
          <a:noFill/>
        </p:spPr>
        <p:txBody>
          <a:bodyPr wrap="square" rtlCol="0">
            <a:spAutoFit/>
          </a:bodyPr>
          <a:lstStyle/>
          <a:p>
            <a:r>
              <a:rPr lang="el-GR" sz="2800" b="1" u="sng" dirty="0" smtClean="0"/>
              <a:t>Εισπνοή:</a:t>
            </a:r>
            <a:r>
              <a:rPr lang="el-GR" sz="2800" dirty="0" smtClean="0"/>
              <a:t> αύξηση ενδοθωρακικής πίεσης και ροής αίματος στη ΔΕ καρδία             παράταση εξώθησης από τη ΔΕ κοιλία	          καθυστέρηση </a:t>
            </a:r>
            <a:r>
              <a:rPr lang="el-GR" sz="2800" dirty="0" smtClean="0"/>
              <a:t>σύγκλεισης Πνευμονικής</a:t>
            </a:r>
            <a:r>
              <a:rPr lang="el-GR" sz="2800" dirty="0" smtClean="0"/>
              <a:t>	</a:t>
            </a:r>
          </a:p>
        </p:txBody>
      </p:sp>
      <p:sp>
        <p:nvSpPr>
          <p:cNvPr id="5" name="Rectangle 4"/>
          <p:cNvSpPr/>
          <p:nvPr/>
        </p:nvSpPr>
        <p:spPr>
          <a:xfrm>
            <a:off x="4572000" y="188640"/>
            <a:ext cx="4572000" cy="1015663"/>
          </a:xfrm>
          <a:prstGeom prst="rect">
            <a:avLst/>
          </a:prstGeom>
        </p:spPr>
        <p:txBody>
          <a:bodyPr>
            <a:spAutoFit/>
          </a:bodyPr>
          <a:lstStyle/>
          <a:p>
            <a:r>
              <a:rPr lang="el-GR" sz="2000" b="1" dirty="0" smtClean="0"/>
              <a:t>Ο φυσιολογικός διχασμός του 2</a:t>
            </a:r>
            <a:r>
              <a:rPr lang="el-GR" sz="2000" b="1" baseline="30000" dirty="0" smtClean="0"/>
              <a:t>ου</a:t>
            </a:r>
            <a:r>
              <a:rPr lang="el-GR" sz="2000" b="1" dirty="0" smtClean="0"/>
              <a:t> τόνου γίνεται αντιληπτός στην εστία ακροάσεως της πνευμονικής</a:t>
            </a:r>
            <a:endParaRPr lang="el-GR" sz="2000" b="1" dirty="0"/>
          </a:p>
        </p:txBody>
      </p:sp>
      <p:sp>
        <p:nvSpPr>
          <p:cNvPr id="6" name="Right Arrow 5"/>
          <p:cNvSpPr/>
          <p:nvPr/>
        </p:nvSpPr>
        <p:spPr>
          <a:xfrm flipV="1">
            <a:off x="3923928" y="566124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V="1">
            <a:off x="2339752" y="609329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564904"/>
            <a:ext cx="662473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1259632"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6" name="Rectangle 5"/>
          <p:cNvSpPr/>
          <p:nvPr/>
        </p:nvSpPr>
        <p:spPr>
          <a:xfrm>
            <a:off x="5292080"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7" name="Rectangle 6"/>
          <p:cNvSpPr/>
          <p:nvPr/>
        </p:nvSpPr>
        <p:spPr>
          <a:xfrm>
            <a:off x="658822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8" name="Rectangle 7"/>
          <p:cNvSpPr/>
          <p:nvPr/>
        </p:nvSpPr>
        <p:spPr>
          <a:xfrm>
            <a:off x="6660232"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9" name="TextBox 8"/>
          <p:cNvSpPr txBox="1"/>
          <p:nvPr/>
        </p:nvSpPr>
        <p:spPr>
          <a:xfrm>
            <a:off x="1115616" y="2852936"/>
            <a:ext cx="504056" cy="369332"/>
          </a:xfrm>
          <a:prstGeom prst="rect">
            <a:avLst/>
          </a:prstGeom>
          <a:noFill/>
        </p:spPr>
        <p:txBody>
          <a:bodyPr wrap="square" rtlCol="0">
            <a:spAutoFit/>
          </a:bodyPr>
          <a:lstStyle/>
          <a:p>
            <a:r>
              <a:rPr lang="el-GR" dirty="0" smtClean="0"/>
              <a:t>ΜΤ</a:t>
            </a:r>
            <a:endParaRPr lang="el-GR" dirty="0"/>
          </a:p>
        </p:txBody>
      </p:sp>
      <p:sp>
        <p:nvSpPr>
          <p:cNvPr id="10" name="TextBox 9"/>
          <p:cNvSpPr txBox="1"/>
          <p:nvPr/>
        </p:nvSpPr>
        <p:spPr>
          <a:xfrm>
            <a:off x="3203848" y="2852936"/>
            <a:ext cx="576064" cy="369332"/>
          </a:xfrm>
          <a:prstGeom prst="rect">
            <a:avLst/>
          </a:prstGeom>
          <a:noFill/>
        </p:spPr>
        <p:txBody>
          <a:bodyPr wrap="square" rtlCol="0">
            <a:spAutoFit/>
          </a:bodyPr>
          <a:lstStyle/>
          <a:p>
            <a:r>
              <a:rPr lang="el-GR" dirty="0" smtClean="0"/>
              <a:t>Π Α  </a:t>
            </a:r>
            <a:endParaRPr lang="el-GR" dirty="0"/>
          </a:p>
        </p:txBody>
      </p:sp>
      <p:sp>
        <p:nvSpPr>
          <p:cNvPr id="11" name="TextBox 10"/>
          <p:cNvSpPr txBox="1"/>
          <p:nvPr/>
        </p:nvSpPr>
        <p:spPr>
          <a:xfrm>
            <a:off x="5076056" y="2924944"/>
            <a:ext cx="504056" cy="369332"/>
          </a:xfrm>
          <a:prstGeom prst="rect">
            <a:avLst/>
          </a:prstGeom>
          <a:noFill/>
        </p:spPr>
        <p:txBody>
          <a:bodyPr wrap="square" rtlCol="0">
            <a:spAutoFit/>
          </a:bodyPr>
          <a:lstStyle/>
          <a:p>
            <a:r>
              <a:rPr lang="el-GR" dirty="0" smtClean="0"/>
              <a:t>ΜΤ</a:t>
            </a:r>
            <a:endParaRPr lang="el-GR" dirty="0"/>
          </a:p>
        </p:txBody>
      </p:sp>
      <p:sp>
        <p:nvSpPr>
          <p:cNvPr id="12" name="TextBox 11"/>
          <p:cNvSpPr txBox="1"/>
          <p:nvPr/>
        </p:nvSpPr>
        <p:spPr>
          <a:xfrm>
            <a:off x="6372200" y="2852936"/>
            <a:ext cx="720080" cy="369332"/>
          </a:xfrm>
          <a:prstGeom prst="rect">
            <a:avLst/>
          </a:prstGeom>
          <a:noFill/>
        </p:spPr>
        <p:txBody>
          <a:bodyPr wrap="square" rtlCol="0">
            <a:spAutoFit/>
          </a:bodyPr>
          <a:lstStyle/>
          <a:p>
            <a:r>
              <a:rPr lang="el-GR" dirty="0" smtClean="0"/>
              <a:t>Π   Α</a:t>
            </a:r>
            <a:endParaRPr lang="el-GR" dirty="0"/>
          </a:p>
        </p:txBody>
      </p:sp>
      <p:sp>
        <p:nvSpPr>
          <p:cNvPr id="13" name="TextBox 12"/>
          <p:cNvSpPr txBox="1"/>
          <p:nvPr/>
        </p:nvSpPr>
        <p:spPr>
          <a:xfrm>
            <a:off x="1547664" y="3284984"/>
            <a:ext cx="1800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800" dirty="0" smtClean="0"/>
              <a:t>Εκπνοή</a:t>
            </a:r>
            <a:endParaRPr lang="el-GR" sz="2800" dirty="0"/>
          </a:p>
        </p:txBody>
      </p:sp>
      <p:sp>
        <p:nvSpPr>
          <p:cNvPr id="14" name="TextBox 13"/>
          <p:cNvSpPr txBox="1"/>
          <p:nvPr/>
        </p:nvSpPr>
        <p:spPr>
          <a:xfrm>
            <a:off x="5364088" y="3356992"/>
            <a:ext cx="151216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sz="2800" dirty="0" smtClean="0"/>
              <a:t>Εισπνοή</a:t>
            </a:r>
            <a:endParaRPr lang="el-GR" sz="2800" dirty="0"/>
          </a:p>
        </p:txBody>
      </p:sp>
      <p:sp>
        <p:nvSpPr>
          <p:cNvPr id="17" name="TextBox 16"/>
          <p:cNvSpPr txBox="1"/>
          <p:nvPr/>
        </p:nvSpPr>
        <p:spPr>
          <a:xfrm>
            <a:off x="1475656" y="692696"/>
            <a:ext cx="561662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dirty="0" smtClean="0"/>
              <a:t>Παράδοξος Διχασμός 2</a:t>
            </a:r>
            <a:r>
              <a:rPr lang="el-GR" sz="2800" baseline="30000" dirty="0" smtClean="0"/>
              <a:t>ου</a:t>
            </a:r>
            <a:r>
              <a:rPr lang="el-GR" sz="2800" dirty="0" smtClean="0"/>
              <a:t> τόνου</a:t>
            </a:r>
            <a:endParaRPr lang="el-GR" sz="2800" dirty="0"/>
          </a:p>
        </p:txBody>
      </p:sp>
      <p:sp>
        <p:nvSpPr>
          <p:cNvPr id="18" name="Rectangle 17"/>
          <p:cNvSpPr/>
          <p:nvPr/>
        </p:nvSpPr>
        <p:spPr>
          <a:xfrm>
            <a:off x="334786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0" name="Rectangle 19"/>
          <p:cNvSpPr/>
          <p:nvPr/>
        </p:nvSpPr>
        <p:spPr>
          <a:xfrm>
            <a:off x="3563888"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TextBox 20"/>
          <p:cNvSpPr txBox="1"/>
          <p:nvPr/>
        </p:nvSpPr>
        <p:spPr>
          <a:xfrm>
            <a:off x="1043608" y="4653136"/>
            <a:ext cx="6408712" cy="523220"/>
          </a:xfrm>
          <a:prstGeom prst="rect">
            <a:avLst/>
          </a:prstGeom>
          <a:noFill/>
        </p:spPr>
        <p:txBody>
          <a:bodyPr wrap="square" rtlCol="0">
            <a:spAutoFit/>
          </a:bodyPr>
          <a:lstStyle/>
          <a:p>
            <a:r>
              <a:rPr lang="el-GR" sz="2800" dirty="0" smtClean="0"/>
              <a:t>Στένωση ΑΒ, </a:t>
            </a:r>
            <a:r>
              <a:rPr lang="el-GR" sz="2800" dirty="0" smtClean="0"/>
              <a:t> Αρτηριακή </a:t>
            </a:r>
            <a:r>
              <a:rPr lang="el-GR" sz="2800" dirty="0" smtClean="0"/>
              <a:t>Υπέρταση, </a:t>
            </a:r>
            <a:r>
              <a:rPr lang="el-GR" sz="2800" dirty="0" smtClean="0"/>
              <a:t> </a:t>
            </a:r>
            <a:r>
              <a:rPr lang="en-US" sz="2800" dirty="0" smtClean="0"/>
              <a:t>LBBB</a:t>
            </a:r>
            <a:endParaRPr lang="el-G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564904"/>
            <a:ext cx="662473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1259632"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6" name="Rectangle 5"/>
          <p:cNvSpPr/>
          <p:nvPr/>
        </p:nvSpPr>
        <p:spPr>
          <a:xfrm>
            <a:off x="5292080"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7" name="Rectangle 6"/>
          <p:cNvSpPr/>
          <p:nvPr/>
        </p:nvSpPr>
        <p:spPr>
          <a:xfrm>
            <a:off x="658822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8" name="Rectangle 7"/>
          <p:cNvSpPr/>
          <p:nvPr/>
        </p:nvSpPr>
        <p:spPr>
          <a:xfrm>
            <a:off x="6804248"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9" name="TextBox 8"/>
          <p:cNvSpPr txBox="1"/>
          <p:nvPr/>
        </p:nvSpPr>
        <p:spPr>
          <a:xfrm>
            <a:off x="1115616" y="2852936"/>
            <a:ext cx="504056" cy="369332"/>
          </a:xfrm>
          <a:prstGeom prst="rect">
            <a:avLst/>
          </a:prstGeom>
          <a:noFill/>
        </p:spPr>
        <p:txBody>
          <a:bodyPr wrap="square" rtlCol="0">
            <a:spAutoFit/>
          </a:bodyPr>
          <a:lstStyle/>
          <a:p>
            <a:r>
              <a:rPr lang="el-GR" dirty="0" smtClean="0"/>
              <a:t>ΜΤ</a:t>
            </a:r>
            <a:endParaRPr lang="el-GR" dirty="0"/>
          </a:p>
        </p:txBody>
      </p:sp>
      <p:sp>
        <p:nvSpPr>
          <p:cNvPr id="10" name="TextBox 9"/>
          <p:cNvSpPr txBox="1"/>
          <p:nvPr/>
        </p:nvSpPr>
        <p:spPr>
          <a:xfrm>
            <a:off x="3203848" y="2852936"/>
            <a:ext cx="576064" cy="369332"/>
          </a:xfrm>
          <a:prstGeom prst="rect">
            <a:avLst/>
          </a:prstGeom>
          <a:noFill/>
        </p:spPr>
        <p:txBody>
          <a:bodyPr wrap="square" rtlCol="0">
            <a:spAutoFit/>
          </a:bodyPr>
          <a:lstStyle/>
          <a:p>
            <a:r>
              <a:rPr lang="el-GR" dirty="0" smtClean="0"/>
              <a:t>ΑΠ</a:t>
            </a:r>
            <a:endParaRPr lang="el-GR" dirty="0"/>
          </a:p>
        </p:txBody>
      </p:sp>
      <p:sp>
        <p:nvSpPr>
          <p:cNvPr id="11" name="TextBox 10"/>
          <p:cNvSpPr txBox="1"/>
          <p:nvPr/>
        </p:nvSpPr>
        <p:spPr>
          <a:xfrm>
            <a:off x="5076056" y="2924944"/>
            <a:ext cx="504056" cy="369332"/>
          </a:xfrm>
          <a:prstGeom prst="rect">
            <a:avLst/>
          </a:prstGeom>
          <a:noFill/>
        </p:spPr>
        <p:txBody>
          <a:bodyPr wrap="square" rtlCol="0">
            <a:spAutoFit/>
          </a:bodyPr>
          <a:lstStyle/>
          <a:p>
            <a:r>
              <a:rPr lang="el-GR" dirty="0" smtClean="0"/>
              <a:t>ΜΤ</a:t>
            </a:r>
            <a:endParaRPr lang="el-GR" dirty="0"/>
          </a:p>
        </p:txBody>
      </p:sp>
      <p:sp>
        <p:nvSpPr>
          <p:cNvPr id="12" name="TextBox 11"/>
          <p:cNvSpPr txBox="1"/>
          <p:nvPr/>
        </p:nvSpPr>
        <p:spPr>
          <a:xfrm>
            <a:off x="6372200" y="2852936"/>
            <a:ext cx="720080" cy="369332"/>
          </a:xfrm>
          <a:prstGeom prst="rect">
            <a:avLst/>
          </a:prstGeom>
          <a:noFill/>
        </p:spPr>
        <p:txBody>
          <a:bodyPr wrap="square" rtlCol="0">
            <a:spAutoFit/>
          </a:bodyPr>
          <a:lstStyle/>
          <a:p>
            <a:r>
              <a:rPr lang="el-GR" dirty="0" smtClean="0"/>
              <a:t>Α   Π</a:t>
            </a:r>
            <a:endParaRPr lang="el-GR" dirty="0"/>
          </a:p>
        </p:txBody>
      </p:sp>
      <p:sp>
        <p:nvSpPr>
          <p:cNvPr id="13" name="TextBox 12"/>
          <p:cNvSpPr txBox="1"/>
          <p:nvPr/>
        </p:nvSpPr>
        <p:spPr>
          <a:xfrm>
            <a:off x="1619672" y="3212976"/>
            <a:ext cx="165618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800" dirty="0" smtClean="0"/>
              <a:t>Εκπνοή</a:t>
            </a:r>
            <a:endParaRPr lang="el-GR" sz="2800" dirty="0"/>
          </a:p>
        </p:txBody>
      </p:sp>
      <p:sp>
        <p:nvSpPr>
          <p:cNvPr id="14" name="TextBox 13"/>
          <p:cNvSpPr txBox="1"/>
          <p:nvPr/>
        </p:nvSpPr>
        <p:spPr>
          <a:xfrm>
            <a:off x="5436096" y="3356992"/>
            <a:ext cx="144016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sz="2800" dirty="0" smtClean="0"/>
              <a:t>Εισπνοή</a:t>
            </a:r>
            <a:endParaRPr lang="el-GR" sz="2800" dirty="0"/>
          </a:p>
        </p:txBody>
      </p:sp>
      <p:sp>
        <p:nvSpPr>
          <p:cNvPr id="17" name="TextBox 16"/>
          <p:cNvSpPr txBox="1"/>
          <p:nvPr/>
        </p:nvSpPr>
        <p:spPr>
          <a:xfrm>
            <a:off x="2339752" y="692696"/>
            <a:ext cx="417646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Ευρύς Διχασμός 2</a:t>
            </a:r>
            <a:r>
              <a:rPr lang="el-GR" sz="2800" baseline="30000" dirty="0" smtClean="0"/>
              <a:t>ου</a:t>
            </a:r>
            <a:r>
              <a:rPr lang="el-GR" sz="2800" dirty="0" smtClean="0"/>
              <a:t> τόνου</a:t>
            </a:r>
            <a:endParaRPr lang="el-GR" sz="2800" dirty="0"/>
          </a:p>
        </p:txBody>
      </p:sp>
      <p:sp>
        <p:nvSpPr>
          <p:cNvPr id="18" name="Rectangle 17"/>
          <p:cNvSpPr/>
          <p:nvPr/>
        </p:nvSpPr>
        <p:spPr>
          <a:xfrm>
            <a:off x="334786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0" name="Rectangle 19"/>
          <p:cNvSpPr/>
          <p:nvPr/>
        </p:nvSpPr>
        <p:spPr>
          <a:xfrm>
            <a:off x="3491880"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TextBox 20"/>
          <p:cNvSpPr txBox="1"/>
          <p:nvPr/>
        </p:nvSpPr>
        <p:spPr>
          <a:xfrm>
            <a:off x="827584" y="4437112"/>
            <a:ext cx="7848872" cy="954107"/>
          </a:xfrm>
          <a:prstGeom prst="rect">
            <a:avLst/>
          </a:prstGeom>
          <a:noFill/>
        </p:spPr>
        <p:txBody>
          <a:bodyPr wrap="square" rtlCol="0">
            <a:spAutoFit/>
          </a:bodyPr>
          <a:lstStyle/>
          <a:p>
            <a:r>
              <a:rPr lang="el-GR" sz="2800" dirty="0" smtClean="0"/>
              <a:t>Στένωση πνευμονικής, </a:t>
            </a:r>
            <a:r>
              <a:rPr lang="el-GR" sz="2800" dirty="0" smtClean="0"/>
              <a:t> Πνευμονική </a:t>
            </a:r>
            <a:r>
              <a:rPr lang="el-GR" sz="2800" dirty="0" smtClean="0"/>
              <a:t>Υπέρταση, </a:t>
            </a:r>
            <a:r>
              <a:rPr lang="en-US" sz="2800" dirty="0" smtClean="0"/>
              <a:t>RBBB</a:t>
            </a:r>
          </a:p>
          <a:p>
            <a:r>
              <a:rPr lang="el-GR" sz="2800" dirty="0" smtClean="0"/>
              <a:t>Ανεπάρκεια ΜΒ, </a:t>
            </a:r>
            <a:r>
              <a:rPr lang="el-GR" sz="2800" dirty="0" err="1" smtClean="0"/>
              <a:t>Μεσοκοιλιακή</a:t>
            </a:r>
            <a:r>
              <a:rPr lang="el-GR" sz="2800" dirty="0" smtClean="0"/>
              <a:t> Επικοινωνία</a:t>
            </a:r>
            <a:endParaRPr lang="el-G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564904"/>
            <a:ext cx="662473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1259632"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6" name="Rectangle 5"/>
          <p:cNvSpPr/>
          <p:nvPr/>
        </p:nvSpPr>
        <p:spPr>
          <a:xfrm>
            <a:off x="5292080" y="1772816"/>
            <a:ext cx="2160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7" name="Rectangle 6"/>
          <p:cNvSpPr/>
          <p:nvPr/>
        </p:nvSpPr>
        <p:spPr>
          <a:xfrm>
            <a:off x="658822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8" name="Rectangle 7"/>
          <p:cNvSpPr/>
          <p:nvPr/>
        </p:nvSpPr>
        <p:spPr>
          <a:xfrm>
            <a:off x="6804248"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9" name="TextBox 8"/>
          <p:cNvSpPr txBox="1"/>
          <p:nvPr/>
        </p:nvSpPr>
        <p:spPr>
          <a:xfrm>
            <a:off x="1115616" y="2852936"/>
            <a:ext cx="504056" cy="369332"/>
          </a:xfrm>
          <a:prstGeom prst="rect">
            <a:avLst/>
          </a:prstGeom>
          <a:noFill/>
        </p:spPr>
        <p:txBody>
          <a:bodyPr wrap="square" rtlCol="0">
            <a:spAutoFit/>
          </a:bodyPr>
          <a:lstStyle/>
          <a:p>
            <a:r>
              <a:rPr lang="el-GR" dirty="0" smtClean="0"/>
              <a:t>ΜΤ</a:t>
            </a:r>
            <a:endParaRPr lang="el-GR" dirty="0"/>
          </a:p>
        </p:txBody>
      </p:sp>
      <p:sp>
        <p:nvSpPr>
          <p:cNvPr id="10" name="TextBox 9"/>
          <p:cNvSpPr txBox="1"/>
          <p:nvPr/>
        </p:nvSpPr>
        <p:spPr>
          <a:xfrm>
            <a:off x="3203848" y="2852936"/>
            <a:ext cx="576064" cy="369332"/>
          </a:xfrm>
          <a:prstGeom prst="rect">
            <a:avLst/>
          </a:prstGeom>
          <a:noFill/>
        </p:spPr>
        <p:txBody>
          <a:bodyPr wrap="square" rtlCol="0">
            <a:spAutoFit/>
          </a:bodyPr>
          <a:lstStyle/>
          <a:p>
            <a:r>
              <a:rPr lang="el-GR" dirty="0" smtClean="0"/>
              <a:t>ΑΠ</a:t>
            </a:r>
            <a:endParaRPr lang="el-GR" dirty="0"/>
          </a:p>
        </p:txBody>
      </p:sp>
      <p:sp>
        <p:nvSpPr>
          <p:cNvPr id="11" name="TextBox 10"/>
          <p:cNvSpPr txBox="1"/>
          <p:nvPr/>
        </p:nvSpPr>
        <p:spPr>
          <a:xfrm>
            <a:off x="5076056" y="2924944"/>
            <a:ext cx="504056" cy="369332"/>
          </a:xfrm>
          <a:prstGeom prst="rect">
            <a:avLst/>
          </a:prstGeom>
          <a:noFill/>
        </p:spPr>
        <p:txBody>
          <a:bodyPr wrap="square" rtlCol="0">
            <a:spAutoFit/>
          </a:bodyPr>
          <a:lstStyle/>
          <a:p>
            <a:r>
              <a:rPr lang="el-GR" dirty="0" smtClean="0"/>
              <a:t>ΜΤ</a:t>
            </a:r>
            <a:endParaRPr lang="el-GR" dirty="0"/>
          </a:p>
        </p:txBody>
      </p:sp>
      <p:sp>
        <p:nvSpPr>
          <p:cNvPr id="12" name="TextBox 11"/>
          <p:cNvSpPr txBox="1"/>
          <p:nvPr/>
        </p:nvSpPr>
        <p:spPr>
          <a:xfrm>
            <a:off x="6372200" y="2852936"/>
            <a:ext cx="720080" cy="369332"/>
          </a:xfrm>
          <a:prstGeom prst="rect">
            <a:avLst/>
          </a:prstGeom>
          <a:noFill/>
        </p:spPr>
        <p:txBody>
          <a:bodyPr wrap="square" rtlCol="0">
            <a:spAutoFit/>
          </a:bodyPr>
          <a:lstStyle/>
          <a:p>
            <a:r>
              <a:rPr lang="el-GR" dirty="0" smtClean="0"/>
              <a:t>Α   Π</a:t>
            </a:r>
            <a:endParaRPr lang="el-GR" dirty="0"/>
          </a:p>
        </p:txBody>
      </p:sp>
      <p:sp>
        <p:nvSpPr>
          <p:cNvPr id="13" name="TextBox 12"/>
          <p:cNvSpPr txBox="1"/>
          <p:nvPr/>
        </p:nvSpPr>
        <p:spPr>
          <a:xfrm>
            <a:off x="1547664" y="3212976"/>
            <a:ext cx="144016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800" dirty="0" smtClean="0"/>
              <a:t>Εκπνοή</a:t>
            </a:r>
            <a:endParaRPr lang="el-GR" sz="2800" dirty="0"/>
          </a:p>
        </p:txBody>
      </p:sp>
      <p:sp>
        <p:nvSpPr>
          <p:cNvPr id="14" name="TextBox 13"/>
          <p:cNvSpPr txBox="1"/>
          <p:nvPr/>
        </p:nvSpPr>
        <p:spPr>
          <a:xfrm>
            <a:off x="5436096" y="3356992"/>
            <a:ext cx="151216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800" dirty="0" smtClean="0"/>
              <a:t>Εισπνοή</a:t>
            </a:r>
            <a:endParaRPr lang="el-GR" sz="2800" dirty="0"/>
          </a:p>
        </p:txBody>
      </p:sp>
      <p:sp>
        <p:nvSpPr>
          <p:cNvPr id="17" name="TextBox 16"/>
          <p:cNvSpPr txBox="1"/>
          <p:nvPr/>
        </p:nvSpPr>
        <p:spPr>
          <a:xfrm>
            <a:off x="1259632" y="476672"/>
            <a:ext cx="619268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dirty="0" smtClean="0"/>
              <a:t>Ευρύς και Σταθερός Διχασμός 2</a:t>
            </a:r>
            <a:r>
              <a:rPr lang="el-GR" sz="2800" baseline="30000" dirty="0" smtClean="0"/>
              <a:t>ου</a:t>
            </a:r>
            <a:r>
              <a:rPr lang="el-GR" sz="2800" dirty="0" smtClean="0"/>
              <a:t> τόνου</a:t>
            </a:r>
            <a:endParaRPr lang="el-GR" sz="2800" dirty="0"/>
          </a:p>
        </p:txBody>
      </p:sp>
      <p:sp>
        <p:nvSpPr>
          <p:cNvPr id="18" name="Rectangle 17"/>
          <p:cNvSpPr/>
          <p:nvPr/>
        </p:nvSpPr>
        <p:spPr>
          <a:xfrm>
            <a:off x="3347864"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0" name="Rectangle 19"/>
          <p:cNvSpPr/>
          <p:nvPr/>
        </p:nvSpPr>
        <p:spPr>
          <a:xfrm>
            <a:off x="3563888" y="1772816"/>
            <a:ext cx="7200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TextBox 20"/>
          <p:cNvSpPr txBox="1"/>
          <p:nvPr/>
        </p:nvSpPr>
        <p:spPr>
          <a:xfrm>
            <a:off x="2699792" y="4653136"/>
            <a:ext cx="4536504" cy="523220"/>
          </a:xfrm>
          <a:prstGeom prst="rect">
            <a:avLst/>
          </a:prstGeom>
          <a:noFill/>
        </p:spPr>
        <p:txBody>
          <a:bodyPr wrap="square" rtlCol="0">
            <a:spAutoFit/>
          </a:bodyPr>
          <a:lstStyle/>
          <a:p>
            <a:r>
              <a:rPr lang="el-GR" sz="2800" dirty="0" err="1" smtClean="0"/>
              <a:t>Μεσοκολπική</a:t>
            </a:r>
            <a:r>
              <a:rPr lang="el-GR" sz="2800" dirty="0" smtClean="0"/>
              <a:t> Επικοινωνία</a:t>
            </a:r>
            <a:endParaRPr lang="el-G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thumb/f/f4/Wiggers_Diagram.svg/400px-Wiggers_Diagram.svg.png">
            <a:hlinkClick r:id="rId2"/>
          </p:cNvPr>
          <p:cNvPicPr>
            <a:picLocks noChangeAspect="1" noChangeArrowheads="1"/>
          </p:cNvPicPr>
          <p:nvPr/>
        </p:nvPicPr>
        <p:blipFill>
          <a:blip r:embed="rId3" cstate="print"/>
          <a:srcRect/>
          <a:stretch>
            <a:fillRect/>
          </a:stretch>
        </p:blipFill>
        <p:spPr bwMode="auto">
          <a:xfrm>
            <a:off x="395536" y="404664"/>
            <a:ext cx="8424936" cy="49239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547664" y="5301208"/>
            <a:ext cx="6696744" cy="369332"/>
          </a:xfrm>
          <a:prstGeom prst="rect">
            <a:avLst/>
          </a:prstGeom>
          <a:noFill/>
        </p:spPr>
        <p:txBody>
          <a:bodyPr wrap="square" rtlCol="0">
            <a:spAutoFit/>
          </a:bodyPr>
          <a:lstStyle/>
          <a:p>
            <a:endParaRPr lang="el-GR" dirty="0"/>
          </a:p>
        </p:txBody>
      </p:sp>
      <p:sp>
        <p:nvSpPr>
          <p:cNvPr id="4" name="TextBox 3"/>
          <p:cNvSpPr txBox="1"/>
          <p:nvPr/>
        </p:nvSpPr>
        <p:spPr>
          <a:xfrm>
            <a:off x="323528" y="5473005"/>
            <a:ext cx="8568952" cy="1384995"/>
          </a:xfrm>
          <a:prstGeom prst="rect">
            <a:avLst/>
          </a:prstGeom>
          <a:noFill/>
        </p:spPr>
        <p:txBody>
          <a:bodyPr wrap="square" rtlCol="0">
            <a:spAutoFit/>
          </a:bodyPr>
          <a:lstStyle/>
          <a:p>
            <a:r>
              <a:rPr lang="el-GR" sz="2800" dirty="0" smtClean="0"/>
              <a:t>3</a:t>
            </a:r>
            <a:r>
              <a:rPr lang="el-GR" sz="2800" baseline="30000" dirty="0" smtClean="0"/>
              <a:t>ος</a:t>
            </a:r>
            <a:r>
              <a:rPr lang="el-GR" sz="2800" dirty="0" smtClean="0"/>
              <a:t> τόνος</a:t>
            </a:r>
            <a:r>
              <a:rPr lang="en-US" sz="2800" dirty="0" smtClean="0"/>
              <a:t>:</a:t>
            </a:r>
            <a:r>
              <a:rPr lang="el-GR" sz="2800" dirty="0" smtClean="0"/>
              <a:t> φάση ταχείας πλήρωσης ΑΡ κοιλίας</a:t>
            </a:r>
            <a:r>
              <a:rPr lang="en-US" sz="2800" dirty="0" smtClean="0"/>
              <a:t> </a:t>
            </a:r>
            <a:r>
              <a:rPr lang="el-GR" sz="2800" dirty="0" smtClean="0"/>
              <a:t>Φ</a:t>
            </a:r>
            <a:r>
              <a:rPr lang="el-GR" sz="2800" dirty="0" smtClean="0"/>
              <a:t>υσιολογικός </a:t>
            </a:r>
            <a:r>
              <a:rPr lang="el-GR" sz="2800" dirty="0" smtClean="0"/>
              <a:t>στα παιδιά και επί αυξημένης καρδιακής </a:t>
            </a:r>
            <a:r>
              <a:rPr lang="el-GR" sz="2800" dirty="0" smtClean="0"/>
              <a:t>παροχής</a:t>
            </a:r>
            <a:r>
              <a:rPr lang="el-GR" sz="2800" dirty="0" smtClean="0"/>
              <a:t>. Καρδιακή ανεπάρκεια σε μεγάλα άτομα</a:t>
            </a:r>
            <a:endParaRPr lang="el-GR" sz="2800" dirty="0" smtClean="0"/>
          </a:p>
        </p:txBody>
      </p:sp>
      <p:sp>
        <p:nvSpPr>
          <p:cNvPr id="5" name="TextBox 4"/>
          <p:cNvSpPr txBox="1"/>
          <p:nvPr/>
        </p:nvSpPr>
        <p:spPr>
          <a:xfrm>
            <a:off x="1043608" y="0"/>
            <a:ext cx="712879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Ακρόαση καρδιάς: επιπρόσθετοι καρδιακοί ήχοι</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 sounds S4"/>
          <p:cNvPicPr/>
          <p:nvPr/>
        </p:nvPicPr>
        <p:blipFill>
          <a:blip r:embed="rId2" cstate="print"/>
          <a:srcRect/>
          <a:stretch>
            <a:fillRect/>
          </a:stretch>
        </p:blipFill>
        <p:spPr bwMode="auto">
          <a:xfrm>
            <a:off x="1115616" y="1484784"/>
            <a:ext cx="7200800" cy="316835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15616" y="548680"/>
            <a:ext cx="712879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Ακρόαση καρδιάς: επιπρόσθετοι καρδιακοί ήχοι</a:t>
            </a:r>
            <a:endParaRPr lang="en-US" sz="2800" dirty="0"/>
          </a:p>
        </p:txBody>
      </p:sp>
      <p:sp>
        <p:nvSpPr>
          <p:cNvPr id="4" name="TextBox 3"/>
          <p:cNvSpPr txBox="1"/>
          <p:nvPr/>
        </p:nvSpPr>
        <p:spPr>
          <a:xfrm>
            <a:off x="755576" y="5085184"/>
            <a:ext cx="8136904" cy="1384995"/>
          </a:xfrm>
          <a:prstGeom prst="rect">
            <a:avLst/>
          </a:prstGeom>
          <a:noFill/>
        </p:spPr>
        <p:txBody>
          <a:bodyPr wrap="square" rtlCol="0">
            <a:spAutoFit/>
          </a:bodyPr>
          <a:lstStyle/>
          <a:p>
            <a:r>
              <a:rPr lang="el-GR" sz="2800" dirty="0" smtClean="0"/>
              <a:t>4</a:t>
            </a:r>
            <a:r>
              <a:rPr lang="el-GR" sz="2800" baseline="30000" dirty="0" smtClean="0"/>
              <a:t>ος</a:t>
            </a:r>
            <a:r>
              <a:rPr lang="el-GR" sz="2800" dirty="0" smtClean="0"/>
              <a:t> </a:t>
            </a:r>
            <a:r>
              <a:rPr lang="el-GR" sz="2800" dirty="0" smtClean="0"/>
              <a:t>τόνος </a:t>
            </a:r>
            <a:r>
              <a:rPr lang="el-GR" sz="2800" dirty="0" smtClean="0"/>
              <a:t>: κολπική συστολή</a:t>
            </a:r>
          </a:p>
          <a:p>
            <a:r>
              <a:rPr lang="el-GR" sz="2800" dirty="0" smtClean="0"/>
              <a:t>Πνευμονική </a:t>
            </a:r>
            <a:r>
              <a:rPr lang="el-GR" sz="2800" dirty="0" smtClean="0"/>
              <a:t>υπέρταση , </a:t>
            </a:r>
            <a:r>
              <a:rPr lang="el-GR" sz="2800" dirty="0" smtClean="0"/>
              <a:t>αρτηριακή </a:t>
            </a:r>
            <a:r>
              <a:rPr lang="el-GR" sz="2800" dirty="0" smtClean="0"/>
              <a:t>υπέρταση, στένωση αορτής, στένωση πνευμονικής</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404664"/>
            <a:ext cx="44644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ΕΠΙΣΚΟΠΗΣΗ - ΔΥΣΠΝΟΙΑ </a:t>
            </a:r>
            <a:endParaRPr lang="el-GR" sz="2800" b="1" dirty="0"/>
          </a:p>
        </p:txBody>
      </p:sp>
      <p:sp>
        <p:nvSpPr>
          <p:cNvPr id="3" name="2 - TextBox"/>
          <p:cNvSpPr txBox="1"/>
          <p:nvPr/>
        </p:nvSpPr>
        <p:spPr>
          <a:xfrm>
            <a:off x="251520" y="980728"/>
            <a:ext cx="8640960" cy="954107"/>
          </a:xfrm>
          <a:prstGeom prst="rect">
            <a:avLst/>
          </a:prstGeom>
          <a:noFill/>
        </p:spPr>
        <p:txBody>
          <a:bodyPr wrap="square" rtlCol="0">
            <a:spAutoFit/>
          </a:bodyPr>
          <a:lstStyle/>
          <a:p>
            <a:pPr marL="514350" indent="-514350" algn="ctr">
              <a:buAutoNum type="arabicPeriod"/>
            </a:pPr>
            <a:r>
              <a:rPr lang="el-GR" sz="2800" b="1" dirty="0" smtClean="0"/>
              <a:t>Δύσπνοια κοπώσεως (δύσπνοια εκ μόχθου)</a:t>
            </a:r>
          </a:p>
          <a:p>
            <a:pPr marL="514350" indent="-514350" algn="ctr"/>
            <a:r>
              <a:rPr lang="el-GR" sz="2800" b="1" dirty="0" smtClean="0"/>
              <a:t>(καρδιακή ανεπάρκεια)</a:t>
            </a:r>
            <a:endParaRPr lang="el-GR" sz="2800" b="1" dirty="0"/>
          </a:p>
        </p:txBody>
      </p:sp>
      <p:sp>
        <p:nvSpPr>
          <p:cNvPr id="4" name="3 - TextBox"/>
          <p:cNvSpPr txBox="1"/>
          <p:nvPr/>
        </p:nvSpPr>
        <p:spPr>
          <a:xfrm>
            <a:off x="323528" y="1916832"/>
            <a:ext cx="8604448" cy="954107"/>
          </a:xfrm>
          <a:prstGeom prst="rect">
            <a:avLst/>
          </a:prstGeom>
          <a:noFill/>
        </p:spPr>
        <p:txBody>
          <a:bodyPr wrap="square" rtlCol="0">
            <a:spAutoFit/>
          </a:bodyPr>
          <a:lstStyle/>
          <a:p>
            <a:pPr algn="ctr"/>
            <a:r>
              <a:rPr lang="el-GR" sz="2800" dirty="0" err="1" smtClean="0"/>
              <a:t>Σταδιοποίηση</a:t>
            </a:r>
            <a:r>
              <a:rPr lang="el-GR" sz="2800" dirty="0" smtClean="0"/>
              <a:t> ανάλογα με το βαθμό κόπωσης που εμφανίζεται</a:t>
            </a:r>
            <a:endParaRPr lang="el-GR" sz="2800" dirty="0"/>
          </a:p>
        </p:txBody>
      </p:sp>
      <p:pic>
        <p:nvPicPr>
          <p:cNvPr id="1026" name="Picture 2"/>
          <p:cNvPicPr>
            <a:picLocks noChangeAspect="1" noChangeArrowheads="1"/>
          </p:cNvPicPr>
          <p:nvPr/>
        </p:nvPicPr>
        <p:blipFill>
          <a:blip r:embed="rId2" cstate="print"/>
          <a:srcRect/>
          <a:stretch>
            <a:fillRect/>
          </a:stretch>
        </p:blipFill>
        <p:spPr bwMode="auto">
          <a:xfrm>
            <a:off x="683568" y="3717032"/>
            <a:ext cx="7648362" cy="293296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899592" y="2852936"/>
            <a:ext cx="7272808" cy="7642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 sounds summation gallop"/>
          <p:cNvPicPr/>
          <p:nvPr/>
        </p:nvPicPr>
        <p:blipFill>
          <a:blip r:embed="rId2" cstate="print"/>
          <a:srcRect/>
          <a:stretch>
            <a:fillRect/>
          </a:stretch>
        </p:blipFill>
        <p:spPr bwMode="auto">
          <a:xfrm>
            <a:off x="1475656" y="1124744"/>
            <a:ext cx="5904656" cy="38667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475656" y="5589240"/>
            <a:ext cx="6048672"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dirty="0" smtClean="0"/>
              <a:t>Αθροιστικός </a:t>
            </a:r>
            <a:r>
              <a:rPr lang="el-GR" sz="2800" dirty="0" smtClean="0"/>
              <a:t>καλπασμός</a:t>
            </a:r>
          </a:p>
          <a:p>
            <a:pPr algn="ctr"/>
            <a:r>
              <a:rPr lang="el-GR" sz="2800" dirty="0" smtClean="0"/>
              <a:t>Καρδιακή ανεπάρκεια</a:t>
            </a:r>
            <a:endParaRPr lang="en-US" sz="2800" dirty="0"/>
          </a:p>
        </p:txBody>
      </p:sp>
      <p:sp>
        <p:nvSpPr>
          <p:cNvPr id="4" name="TextBox 3"/>
          <p:cNvSpPr txBox="1"/>
          <p:nvPr/>
        </p:nvSpPr>
        <p:spPr>
          <a:xfrm>
            <a:off x="971600" y="260648"/>
            <a:ext cx="712879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800" dirty="0" smtClean="0"/>
              <a:t>Ακρόαση καρδιάς: επιπρόσθετοι καρδιακοί ήχοι</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7992888" cy="2246769"/>
          </a:xfrm>
          <a:prstGeom prst="rect">
            <a:avLst/>
          </a:prstGeom>
          <a:noFill/>
        </p:spPr>
        <p:txBody>
          <a:bodyPr wrap="square" rtlCol="0">
            <a:spAutoFit/>
          </a:bodyPr>
          <a:lstStyle/>
          <a:p>
            <a:r>
              <a:rPr lang="el-GR" sz="2800" dirty="0" smtClean="0"/>
              <a:t>Φυσήματα : ήχοι που παράγονται από τη στροβιλώδη ροή του αίματος</a:t>
            </a:r>
          </a:p>
          <a:p>
            <a:r>
              <a:rPr lang="el-GR" sz="2800" dirty="0" smtClean="0"/>
              <a:t>Στενώσεις βαλβίδων, ανεπάρκειες βαλβίδων, </a:t>
            </a:r>
            <a:r>
              <a:rPr lang="el-GR" sz="2800" dirty="0" err="1" smtClean="0"/>
              <a:t>αρτηριοφλεβώδεις</a:t>
            </a:r>
            <a:r>
              <a:rPr lang="el-GR" sz="2800" dirty="0" smtClean="0"/>
              <a:t> επικοινωνίες</a:t>
            </a:r>
          </a:p>
          <a:p>
            <a:r>
              <a:rPr lang="el-GR" sz="2800" dirty="0" smtClean="0"/>
              <a:t>Αθώα λειτουργικά επί υπερκινητικής κυκλοφορίας</a:t>
            </a:r>
            <a:endParaRPr lang="en-US" sz="2800" dirty="0"/>
          </a:p>
        </p:txBody>
      </p:sp>
      <p:sp>
        <p:nvSpPr>
          <p:cNvPr id="3" name="TextBox 2"/>
          <p:cNvSpPr txBox="1"/>
          <p:nvPr/>
        </p:nvSpPr>
        <p:spPr>
          <a:xfrm>
            <a:off x="395536" y="3573016"/>
            <a:ext cx="8136904" cy="2677656"/>
          </a:xfrm>
          <a:prstGeom prst="rect">
            <a:avLst/>
          </a:prstGeom>
          <a:noFill/>
        </p:spPr>
        <p:txBody>
          <a:bodyPr wrap="square" rtlCol="0">
            <a:spAutoFit/>
          </a:bodyPr>
          <a:lstStyle/>
          <a:p>
            <a:pPr>
              <a:buBlip>
                <a:blip r:embed="rId3"/>
              </a:buBlip>
            </a:pPr>
            <a:r>
              <a:rPr lang="el-GR" sz="2800" dirty="0" smtClean="0"/>
              <a:t>Χρονική σχέση με τον καρδιακό κύκλο</a:t>
            </a:r>
          </a:p>
          <a:p>
            <a:pPr>
              <a:buBlip>
                <a:blip r:embed="rId3"/>
              </a:buBlip>
            </a:pPr>
            <a:r>
              <a:rPr lang="el-GR" sz="2800" dirty="0" smtClean="0"/>
              <a:t>Ένταση</a:t>
            </a:r>
          </a:p>
          <a:p>
            <a:pPr>
              <a:buBlip>
                <a:blip r:embed="rId3"/>
              </a:buBlip>
            </a:pPr>
            <a:r>
              <a:rPr lang="el-GR" sz="2800" dirty="0" smtClean="0"/>
              <a:t>Συχνότητα</a:t>
            </a:r>
            <a:endParaRPr lang="el-GR" sz="2800" dirty="0" smtClean="0"/>
          </a:p>
          <a:p>
            <a:pPr>
              <a:buBlip>
                <a:blip r:embed="rId3"/>
              </a:buBlip>
            </a:pPr>
            <a:r>
              <a:rPr lang="el-GR" sz="2800" dirty="0" smtClean="0"/>
              <a:t>Θέση ακρόασης και επεκτάσεις</a:t>
            </a:r>
          </a:p>
          <a:p>
            <a:pPr>
              <a:buBlip>
                <a:blip r:embed="rId3"/>
              </a:buBlip>
            </a:pPr>
            <a:r>
              <a:rPr lang="el-GR" sz="2800" dirty="0" smtClean="0"/>
              <a:t>Επίδραση της αναπνοής</a:t>
            </a:r>
          </a:p>
          <a:p>
            <a:pPr>
              <a:buBlip>
                <a:blip r:embed="rId3"/>
              </a:buBlip>
            </a:pPr>
            <a:r>
              <a:rPr lang="el-GR" sz="2800" dirty="0" smtClean="0"/>
              <a:t>Παρουσία </a:t>
            </a:r>
            <a:r>
              <a:rPr lang="el-GR" sz="2800" dirty="0" err="1" smtClean="0"/>
              <a:t>ροίζου</a:t>
            </a:r>
            <a:endParaRPr lang="en-US" sz="2800" dirty="0"/>
          </a:p>
        </p:txBody>
      </p:sp>
      <p:sp>
        <p:nvSpPr>
          <p:cNvPr id="4" name="TextBox 3"/>
          <p:cNvSpPr txBox="1"/>
          <p:nvPr/>
        </p:nvSpPr>
        <p:spPr>
          <a:xfrm>
            <a:off x="1331640" y="260648"/>
            <a:ext cx="633670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dirty="0" smtClean="0"/>
              <a:t>ΦΥΣΗΜΑΤΑ</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6702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50000"/>
              </a:lnSpc>
              <a:spcBef>
                <a:spcPct val="0"/>
              </a:spcBef>
              <a:spcAft>
                <a:spcPct val="0"/>
              </a:spcAft>
              <a:buClrTx/>
              <a:buSzTx/>
              <a:tabLst>
                <a:tab pos="1371600" algn="l"/>
              </a:tabLst>
            </a:pP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1/6... Can only be heard with careful listening </a:t>
            </a:r>
            <a:endParaRPr kumimoji="0" lang="en-US" sz="28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50000"/>
              </a:lnSpc>
              <a:spcBef>
                <a:spcPct val="0"/>
              </a:spcBef>
              <a:spcAft>
                <a:spcPct val="0"/>
              </a:spcAft>
              <a:buClrTx/>
              <a:buSzTx/>
              <a:tabLst>
                <a:tab pos="1371600" algn="l"/>
              </a:tabLst>
            </a:pP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2/6... Readily audible as soon as the </a:t>
            </a:r>
            <a:r>
              <a:rPr kumimoji="0" lang="en-US" sz="2800" b="0" i="0" u="none" strike="noStrike" cap="none" normalizeH="0" baseline="0" dirty="0" err="1" smtClean="0">
                <a:ln>
                  <a:noFill/>
                </a:ln>
                <a:solidFill>
                  <a:srgbClr val="000000"/>
                </a:solidFill>
                <a:effectLst/>
                <a:ea typeface="Times New Roman" pitchFamily="18" charset="0"/>
                <a:cs typeface="Times New Roman" pitchFamily="18" charset="0"/>
              </a:rPr>
              <a:t>stethescope</a:t>
            </a: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 is applied to the chest </a:t>
            </a:r>
            <a:endParaRPr kumimoji="0" lang="en-US" sz="28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50000"/>
              </a:lnSpc>
              <a:spcBef>
                <a:spcPct val="0"/>
              </a:spcBef>
              <a:spcAft>
                <a:spcPct val="0"/>
              </a:spcAft>
              <a:buClrTx/>
              <a:buSzTx/>
              <a:tabLst>
                <a:tab pos="1371600" algn="l"/>
              </a:tabLst>
            </a:pP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3/6... Louder then 2/6 </a:t>
            </a:r>
            <a:endParaRPr kumimoji="0" lang="en-US" sz="28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50000"/>
              </a:lnSpc>
              <a:spcBef>
                <a:spcPct val="0"/>
              </a:spcBef>
              <a:spcAft>
                <a:spcPct val="0"/>
              </a:spcAft>
              <a:buClrTx/>
              <a:buSzTx/>
              <a:tabLst>
                <a:tab pos="1371600" algn="l"/>
              </a:tabLst>
            </a:pP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4/6... As loud as 3/6 but accompanied by a thrill </a:t>
            </a:r>
            <a:endParaRPr kumimoji="0" lang="en-US" sz="28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50000"/>
              </a:lnSpc>
              <a:spcBef>
                <a:spcPct val="0"/>
              </a:spcBef>
              <a:spcAft>
                <a:spcPct val="0"/>
              </a:spcAft>
              <a:buClrTx/>
              <a:buSzTx/>
              <a:tabLst>
                <a:tab pos="1371600" algn="l"/>
              </a:tabLst>
            </a:pP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5/6... Audible even when only the edge of the </a:t>
            </a:r>
            <a:r>
              <a:rPr kumimoji="0" lang="en-US" sz="2800" b="0" i="0" u="none" strike="noStrike" cap="none" normalizeH="0" baseline="0" dirty="0" err="1" smtClean="0">
                <a:ln>
                  <a:noFill/>
                </a:ln>
                <a:solidFill>
                  <a:srgbClr val="000000"/>
                </a:solidFill>
                <a:effectLst/>
                <a:ea typeface="Times New Roman" pitchFamily="18" charset="0"/>
                <a:cs typeface="Times New Roman" pitchFamily="18" charset="0"/>
              </a:rPr>
              <a:t>steth</a:t>
            </a:r>
            <a:r>
              <a:rPr kumimoji="0" lang="el-GR" sz="2800" b="0" i="0" u="none" strike="noStrike" cap="none" normalizeH="0" baseline="0" dirty="0" smtClean="0">
                <a:ln>
                  <a:noFill/>
                </a:ln>
                <a:solidFill>
                  <a:srgbClr val="000000"/>
                </a:solidFill>
                <a:effectLst/>
                <a:ea typeface="Times New Roman" pitchFamily="18" charset="0"/>
                <a:cs typeface="Times New Roman" pitchFamily="18" charset="0"/>
              </a:rPr>
              <a:t>ο</a:t>
            </a: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scope </a:t>
            </a:r>
            <a:r>
              <a:rPr kumimoji="0" lang="en-US" sz="2800" b="0" i="0" u="none" strike="noStrike" cap="none" normalizeH="0" baseline="0" dirty="0" smtClean="0">
                <a:ln>
                  <a:noFill/>
                </a:ln>
                <a:solidFill>
                  <a:srgbClr val="000000"/>
                </a:solidFill>
                <a:effectLst/>
                <a:ea typeface="Times New Roman" pitchFamily="18" charset="0"/>
                <a:cs typeface="Times New Roman" pitchFamily="18" charset="0"/>
              </a:rPr>
              <a:t>touches the chest </a:t>
            </a:r>
          </a:p>
          <a:p>
            <a:pPr marL="914400" marR="0" lvl="2" indent="0" algn="l" defTabSz="914400" rtl="0" eaLnBrk="0" fontAlgn="base" latinLnBrk="0" hangingPunct="0">
              <a:lnSpc>
                <a:spcPct val="150000"/>
              </a:lnSpc>
              <a:spcBef>
                <a:spcPct val="0"/>
              </a:spcBef>
              <a:spcAft>
                <a:spcPct val="0"/>
              </a:spcAft>
              <a:buClrTx/>
              <a:buSzTx/>
              <a:tabLst>
                <a:tab pos="1371600" algn="l"/>
              </a:tabLst>
            </a:pPr>
            <a:endParaRPr kumimoji="0" lang="en-US" sz="2800" b="0"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971600" y="5301208"/>
            <a:ext cx="4572000" cy="954107"/>
          </a:xfrm>
          <a:prstGeom prst="rect">
            <a:avLst/>
          </a:prstGeom>
        </p:spPr>
        <p:txBody>
          <a:bodyPr>
            <a:spAutoFit/>
          </a:bodyPr>
          <a:lstStyle/>
          <a:p>
            <a:r>
              <a:rPr lang="en-US" sz="2800" dirty="0" smtClean="0"/>
              <a:t>6/6.. Audible to the naked ear </a:t>
            </a:r>
            <a:br>
              <a:rPr lang="en-US" sz="2800" dirty="0" smtClean="0"/>
            </a:br>
            <a:endParaRPr lang="en-US" sz="2800" dirty="0"/>
          </a:p>
        </p:txBody>
      </p:sp>
      <p:sp>
        <p:nvSpPr>
          <p:cNvPr id="5" name="TextBox 4"/>
          <p:cNvSpPr txBox="1"/>
          <p:nvPr/>
        </p:nvSpPr>
        <p:spPr>
          <a:xfrm>
            <a:off x="683568" y="260648"/>
            <a:ext cx="403244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dirty="0" smtClean="0"/>
              <a:t>Ένταση φυσήματος</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e/e9/Blausen_0040_AorticStenosis.png/220px-Blausen_0040_AorticStenosis.png"/>
          <p:cNvPicPr>
            <a:picLocks noChangeAspect="1" noChangeArrowheads="1"/>
          </p:cNvPicPr>
          <p:nvPr/>
        </p:nvPicPr>
        <p:blipFill>
          <a:blip r:embed="rId3" cstate="print"/>
          <a:srcRect/>
          <a:stretch>
            <a:fillRect/>
          </a:stretch>
        </p:blipFill>
        <p:spPr bwMode="auto">
          <a:xfrm>
            <a:off x="251520" y="0"/>
            <a:ext cx="2717570" cy="3619309"/>
          </a:xfrm>
          <a:prstGeom prst="rect">
            <a:avLst/>
          </a:prstGeom>
          <a:noFill/>
        </p:spPr>
      </p:pic>
      <p:sp>
        <p:nvSpPr>
          <p:cNvPr id="5" name="4 - Ορθογώνιο"/>
          <p:cNvSpPr/>
          <p:nvPr/>
        </p:nvSpPr>
        <p:spPr>
          <a:xfrm>
            <a:off x="3214678" y="428604"/>
            <a:ext cx="542928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Στένωση αορτικής βαλβίδας</a:t>
            </a:r>
            <a:endParaRPr lang="el-GR" sz="2800" dirty="0"/>
          </a:p>
        </p:txBody>
      </p:sp>
      <p:sp>
        <p:nvSpPr>
          <p:cNvPr id="6" name="5 - TextBox"/>
          <p:cNvSpPr txBox="1"/>
          <p:nvPr/>
        </p:nvSpPr>
        <p:spPr>
          <a:xfrm>
            <a:off x="3131840" y="1196752"/>
            <a:ext cx="5572164" cy="2246769"/>
          </a:xfrm>
          <a:prstGeom prst="rect">
            <a:avLst/>
          </a:prstGeom>
          <a:noFill/>
        </p:spPr>
        <p:txBody>
          <a:bodyPr wrap="square" rtlCol="0">
            <a:spAutoFit/>
          </a:bodyPr>
          <a:lstStyle/>
          <a:p>
            <a:r>
              <a:rPr lang="el-GR" sz="2800" dirty="0" smtClean="0"/>
              <a:t>Η συχνότερη </a:t>
            </a:r>
            <a:r>
              <a:rPr lang="el-GR" sz="2800" dirty="0" err="1" smtClean="0"/>
              <a:t>βαλβιδοπάθεια</a:t>
            </a:r>
            <a:r>
              <a:rPr lang="el-GR" sz="2800" dirty="0" smtClean="0"/>
              <a:t> στον Δυτικό κόσμο, αποτέλεσμα συνήθως </a:t>
            </a:r>
            <a:r>
              <a:rPr lang="el-GR" sz="2800" dirty="0" err="1" smtClean="0"/>
              <a:t>ασβέστωσης</a:t>
            </a:r>
            <a:r>
              <a:rPr lang="el-GR" sz="2800" dirty="0" smtClean="0"/>
              <a:t> της βαλβίδας σε άτομα &gt;65 ετών. </a:t>
            </a:r>
            <a:r>
              <a:rPr lang="el-GR" sz="2800" dirty="0" err="1" smtClean="0"/>
              <a:t>Ηπια</a:t>
            </a:r>
            <a:r>
              <a:rPr lang="el-GR" sz="2800" dirty="0" smtClean="0"/>
              <a:t> &amp; μέτρια στένωση μπορεί να είναι </a:t>
            </a:r>
            <a:r>
              <a:rPr lang="el-GR" sz="2800" dirty="0" err="1" smtClean="0"/>
              <a:t>ασυμπτωματική</a:t>
            </a:r>
            <a:endParaRPr lang="el-GR" sz="2800" dirty="0"/>
          </a:p>
        </p:txBody>
      </p:sp>
      <p:sp>
        <p:nvSpPr>
          <p:cNvPr id="7" name="6 - TextBox"/>
          <p:cNvSpPr txBox="1"/>
          <p:nvPr/>
        </p:nvSpPr>
        <p:spPr>
          <a:xfrm>
            <a:off x="323528" y="3861048"/>
            <a:ext cx="8568952" cy="2677656"/>
          </a:xfrm>
          <a:prstGeom prst="rect">
            <a:avLst/>
          </a:prstGeom>
          <a:noFill/>
        </p:spPr>
        <p:txBody>
          <a:bodyPr wrap="square" rtlCol="0">
            <a:spAutoFit/>
          </a:bodyPr>
          <a:lstStyle/>
          <a:p>
            <a:r>
              <a:rPr lang="el-GR" sz="2800" u="sng" dirty="0" smtClean="0"/>
              <a:t>Βαριά στένωση :</a:t>
            </a:r>
          </a:p>
          <a:p>
            <a:pPr>
              <a:buFont typeface="Wingdings" pitchFamily="2" charset="2"/>
              <a:buChar char="§"/>
            </a:pPr>
            <a:r>
              <a:rPr lang="el-GR" sz="2800" dirty="0"/>
              <a:t> </a:t>
            </a:r>
            <a:r>
              <a:rPr lang="el-GR" sz="2800" dirty="0" smtClean="0"/>
              <a:t>Στηθάγχη</a:t>
            </a:r>
          </a:p>
          <a:p>
            <a:pPr>
              <a:buFont typeface="Wingdings" pitchFamily="2" charset="2"/>
              <a:buChar char="§"/>
            </a:pPr>
            <a:r>
              <a:rPr lang="el-GR" sz="2800" dirty="0"/>
              <a:t> </a:t>
            </a:r>
            <a:r>
              <a:rPr lang="el-GR" sz="2800" dirty="0" err="1" smtClean="0"/>
              <a:t>Συγκοπτικά</a:t>
            </a:r>
            <a:r>
              <a:rPr lang="el-GR" sz="2800" dirty="0" smtClean="0"/>
              <a:t> επεισόδια</a:t>
            </a:r>
          </a:p>
          <a:p>
            <a:pPr>
              <a:buFont typeface="Wingdings" pitchFamily="2" charset="2"/>
              <a:buChar char="§"/>
            </a:pPr>
            <a:r>
              <a:rPr lang="el-GR" sz="2800" dirty="0"/>
              <a:t> </a:t>
            </a:r>
            <a:r>
              <a:rPr lang="el-GR" sz="2800" dirty="0" smtClean="0"/>
              <a:t>Δύσπνοια αρχικά στην κόπωση και αργότερα </a:t>
            </a:r>
            <a:r>
              <a:rPr lang="el-GR" sz="2800" dirty="0" err="1" smtClean="0"/>
              <a:t>ορθόπνοια</a:t>
            </a:r>
            <a:r>
              <a:rPr lang="el-GR" sz="2800" dirty="0" smtClean="0"/>
              <a:t>, νυκτερινή δύσπνοια, οξύ πνευμονικό οίδημα</a:t>
            </a:r>
          </a:p>
          <a:p>
            <a:pPr>
              <a:buFont typeface="Wingdings" pitchFamily="2" charset="2"/>
              <a:buChar char="§"/>
            </a:pPr>
            <a:r>
              <a:rPr lang="el-GR" sz="2800" dirty="0"/>
              <a:t> </a:t>
            </a:r>
            <a:r>
              <a:rPr lang="el-GR" sz="2800" dirty="0" smtClean="0"/>
              <a:t>Αιφνίδιος θάνατος</a:t>
            </a:r>
            <a:endParaRPr lang="el-G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p:cNvPicPr>
            <a:picLocks noChangeAspect="1" noChangeArrowheads="1"/>
          </p:cNvPicPr>
          <p:nvPr/>
        </p:nvPicPr>
        <p:blipFill>
          <a:blip r:embed="rId3" cstate="print"/>
          <a:srcRect/>
          <a:stretch>
            <a:fillRect/>
          </a:stretch>
        </p:blipFill>
        <p:spPr bwMode="auto">
          <a:xfrm>
            <a:off x="611560" y="1268760"/>
            <a:ext cx="3340268" cy="4239570"/>
          </a:xfrm>
          <a:prstGeom prst="rect">
            <a:avLst/>
          </a:prstGeom>
          <a:noFill/>
        </p:spPr>
      </p:pic>
      <p:sp>
        <p:nvSpPr>
          <p:cNvPr id="3" name="2 - TextBox"/>
          <p:cNvSpPr txBox="1"/>
          <p:nvPr/>
        </p:nvSpPr>
        <p:spPr>
          <a:xfrm>
            <a:off x="1785918" y="357166"/>
            <a:ext cx="5857916" cy="584775"/>
          </a:xfrm>
          <a:prstGeom prst="rect">
            <a:avLst/>
          </a:prstGeom>
          <a:noFill/>
        </p:spPr>
        <p:txBody>
          <a:bodyPr wrap="square" rtlCol="0">
            <a:spAutoFit/>
          </a:bodyPr>
          <a:lstStyle/>
          <a:p>
            <a:r>
              <a:rPr lang="el-GR" sz="3200" b="1" dirty="0" err="1" smtClean="0"/>
              <a:t>Ασβέστωση</a:t>
            </a:r>
            <a:r>
              <a:rPr lang="el-GR" sz="3200" b="1" dirty="0" smtClean="0"/>
              <a:t> αορτικής βαλβίδας</a:t>
            </a:r>
            <a:endParaRPr lang="el-GR" sz="3200" b="1" dirty="0"/>
          </a:p>
        </p:txBody>
      </p:sp>
      <p:pic>
        <p:nvPicPr>
          <p:cNvPr id="4" name="Picture 3" descr="Early peaking murmur"/>
          <p:cNvPicPr/>
          <p:nvPr/>
        </p:nvPicPr>
        <p:blipFill>
          <a:blip r:embed="rId4" cstate="print"/>
          <a:srcRect/>
          <a:stretch>
            <a:fillRect/>
          </a:stretch>
        </p:blipFill>
        <p:spPr bwMode="auto">
          <a:xfrm>
            <a:off x="4427984" y="1196752"/>
            <a:ext cx="4234790" cy="2376264"/>
          </a:xfrm>
          <a:prstGeom prst="rect">
            <a:avLst/>
          </a:prstGeom>
          <a:ln>
            <a:noFill/>
          </a:ln>
          <a:effectLst>
            <a:outerShdw blurRad="292100" dist="139700" dir="2700000" algn="tl" rotWithShape="0">
              <a:srgbClr val="333333">
                <a:alpha val="65000"/>
              </a:srgbClr>
            </a:outerShdw>
          </a:effectLst>
        </p:spPr>
      </p:pic>
      <p:pic>
        <p:nvPicPr>
          <p:cNvPr id="5" name="Picture 4" descr="Late peaking murmur"/>
          <p:cNvPicPr/>
          <p:nvPr/>
        </p:nvPicPr>
        <p:blipFill>
          <a:blip r:embed="rId5" cstate="print"/>
          <a:srcRect/>
          <a:stretch>
            <a:fillRect/>
          </a:stretch>
        </p:blipFill>
        <p:spPr bwMode="auto">
          <a:xfrm>
            <a:off x="4427984" y="3933056"/>
            <a:ext cx="4450814"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0"/>
            <a:ext cx="724886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t>Στένωση αορτικής βαλβίδας -Ευρήματα</a:t>
            </a:r>
            <a:endParaRPr lang="el-GR" sz="2800" b="1" dirty="0"/>
          </a:p>
        </p:txBody>
      </p:sp>
      <p:sp>
        <p:nvSpPr>
          <p:cNvPr id="3" name="2 - TextBox"/>
          <p:cNvSpPr txBox="1"/>
          <p:nvPr/>
        </p:nvSpPr>
        <p:spPr>
          <a:xfrm>
            <a:off x="251520" y="1340768"/>
            <a:ext cx="4608512" cy="5262979"/>
          </a:xfrm>
          <a:prstGeom prst="rect">
            <a:avLst/>
          </a:prstGeom>
          <a:noFill/>
        </p:spPr>
        <p:txBody>
          <a:bodyPr wrap="square" rtlCol="0">
            <a:spAutoFit/>
          </a:bodyPr>
          <a:lstStyle/>
          <a:p>
            <a:pPr>
              <a:buBlip>
                <a:blip r:embed="rId3"/>
              </a:buBlip>
            </a:pPr>
            <a:r>
              <a:rPr lang="el-GR" sz="2800" dirty="0" smtClean="0"/>
              <a:t>Σφυγμός μικρός σε ύψος και  βραδείας ανόδου</a:t>
            </a:r>
            <a:endParaRPr lang="el-GR" sz="2800" dirty="0"/>
          </a:p>
          <a:p>
            <a:pPr>
              <a:buBlip>
                <a:blip r:embed="rId3"/>
              </a:buBlip>
            </a:pPr>
            <a:r>
              <a:rPr lang="el-GR" sz="2800" dirty="0" smtClean="0"/>
              <a:t>Μικρή διαφορική ΑΠ</a:t>
            </a:r>
            <a:endParaRPr lang="el-GR" sz="2800" dirty="0"/>
          </a:p>
          <a:p>
            <a:pPr>
              <a:buBlip>
                <a:blip r:embed="rId3"/>
              </a:buBlip>
            </a:pPr>
            <a:r>
              <a:rPr lang="el-GR" sz="2800" dirty="0" smtClean="0"/>
              <a:t>Καρδιακή ώση </a:t>
            </a:r>
            <a:r>
              <a:rPr lang="el-GR" sz="2800" dirty="0" err="1" smtClean="0"/>
              <a:t>παρεκτοπισμένη</a:t>
            </a:r>
            <a:r>
              <a:rPr lang="el-GR" sz="2800" dirty="0" smtClean="0"/>
              <a:t> (αν ΑΡ καρδιακή ανεπάρκεια)</a:t>
            </a:r>
            <a:endParaRPr lang="el-GR" sz="2800" dirty="0"/>
          </a:p>
          <a:p>
            <a:pPr>
              <a:buBlip>
                <a:blip r:embed="rId3"/>
              </a:buBlip>
            </a:pPr>
            <a:r>
              <a:rPr lang="el-GR" sz="2800" dirty="0" err="1" smtClean="0"/>
              <a:t>Πρωτοσυστολικό</a:t>
            </a:r>
            <a:r>
              <a:rPr lang="el-GR" sz="2800" dirty="0" smtClean="0"/>
              <a:t> </a:t>
            </a:r>
            <a:r>
              <a:rPr lang="en-US" sz="2800" dirty="0" smtClean="0"/>
              <a:t>click </a:t>
            </a:r>
            <a:r>
              <a:rPr lang="el-GR" sz="2800" dirty="0" smtClean="0"/>
              <a:t>και διχασμός του </a:t>
            </a:r>
            <a:r>
              <a:rPr lang="en-US" sz="2800" dirty="0" smtClean="0"/>
              <a:t>S</a:t>
            </a:r>
            <a:r>
              <a:rPr lang="el-GR" sz="2800" dirty="0" smtClean="0"/>
              <a:t>1 (στο αρ. χείλος στέρνου, δεν αλλάζει με την αναπνοή)</a:t>
            </a:r>
          </a:p>
          <a:p>
            <a:pPr>
              <a:buBlip>
                <a:blip r:embed="rId3"/>
              </a:buBlip>
            </a:pPr>
            <a:endParaRPr lang="el-GR" sz="2800" dirty="0" smtClean="0"/>
          </a:p>
          <a:p>
            <a:pPr>
              <a:buBlip>
                <a:blip r:embed="rId3"/>
              </a:buBlip>
            </a:pPr>
            <a:endParaRPr lang="el-GR" sz="2800" dirty="0"/>
          </a:p>
        </p:txBody>
      </p:sp>
      <p:pic>
        <p:nvPicPr>
          <p:cNvPr id="5122" name="Picture 2" descr="http://upload.wikimedia.org/wikipedia/commons/thumb/4/4a/Phonocardiograms_from_normal_and_abnormal_heart_sounds.png/220px-Phonocardiograms_from_normal_and_abnormal_heart_sounds.png"/>
          <p:cNvPicPr>
            <a:picLocks noChangeAspect="1" noChangeArrowheads="1"/>
          </p:cNvPicPr>
          <p:nvPr/>
        </p:nvPicPr>
        <p:blipFill>
          <a:blip r:embed="rId4" cstate="print"/>
          <a:srcRect/>
          <a:stretch>
            <a:fillRect/>
          </a:stretch>
        </p:blipFill>
        <p:spPr bwMode="auto">
          <a:xfrm>
            <a:off x="5220072" y="831148"/>
            <a:ext cx="3678164" cy="4998960"/>
          </a:xfrm>
          <a:prstGeom prst="rect">
            <a:avLst/>
          </a:prstGeom>
          <a:noFill/>
        </p:spPr>
      </p:pic>
      <p:sp>
        <p:nvSpPr>
          <p:cNvPr id="6" name="Rectangle 5"/>
          <p:cNvSpPr/>
          <p:nvPr/>
        </p:nvSpPr>
        <p:spPr>
          <a:xfrm>
            <a:off x="4572000" y="2276873"/>
            <a:ext cx="4572000" cy="4401205"/>
          </a:xfrm>
          <a:prstGeom prst="rect">
            <a:avLst/>
          </a:prstGeom>
          <a:solidFill>
            <a:schemeClr val="bg1"/>
          </a:solidFill>
        </p:spPr>
        <p:txBody>
          <a:bodyPr wrap="square">
            <a:spAutoFit/>
          </a:bodyPr>
          <a:lstStyle/>
          <a:p>
            <a:pPr>
              <a:buBlip>
                <a:blip r:embed="rId3"/>
              </a:buBlip>
            </a:pPr>
            <a:r>
              <a:rPr lang="el-GR" sz="2800" dirty="0" smtClean="0"/>
              <a:t>Συστολικό φύσημα </a:t>
            </a:r>
            <a:r>
              <a:rPr lang="en-US" sz="2800" dirty="0" smtClean="0"/>
              <a:t>crescendo-decrescendo</a:t>
            </a:r>
            <a:r>
              <a:rPr lang="el-GR" sz="2800" dirty="0" smtClean="0"/>
              <a:t> στην εστία ακροάσεως της αορτικής (2</a:t>
            </a:r>
            <a:r>
              <a:rPr lang="el-GR" sz="2800" baseline="30000" dirty="0" smtClean="0"/>
              <a:t>ο</a:t>
            </a:r>
            <a:r>
              <a:rPr lang="el-GR" sz="2800" dirty="0" smtClean="0"/>
              <a:t> μεσοπλεύριο δεξιά) με επέκταση στον τράχηλο</a:t>
            </a:r>
          </a:p>
          <a:p>
            <a:pPr>
              <a:buBlip>
                <a:blip r:embed="rId3"/>
              </a:buBlip>
            </a:pPr>
            <a:r>
              <a:rPr lang="el-GR" sz="2800" dirty="0" smtClean="0"/>
              <a:t>Μειωμένη ένταση του </a:t>
            </a:r>
            <a:r>
              <a:rPr lang="en-US" sz="2800" dirty="0" smtClean="0"/>
              <a:t>S2</a:t>
            </a:r>
            <a:endParaRPr lang="el-GR" sz="2800" dirty="0" smtClean="0"/>
          </a:p>
          <a:p>
            <a:pPr>
              <a:buBlip>
                <a:blip r:embed="rId3"/>
              </a:buBlip>
            </a:pPr>
            <a:r>
              <a:rPr lang="el-GR" sz="2800" dirty="0" smtClean="0"/>
              <a:t>Παράδοξος διχασμός του </a:t>
            </a:r>
            <a:r>
              <a:rPr lang="en-US" sz="2800" dirty="0" smtClean="0"/>
              <a:t>S2</a:t>
            </a:r>
            <a:endParaRPr lang="el-GR" sz="2800" dirty="0" smtClean="0"/>
          </a:p>
          <a:p>
            <a:pPr>
              <a:buBlip>
                <a:blip r:embed="rId3"/>
              </a:buBlip>
            </a:pPr>
            <a:r>
              <a:rPr lang="en-US" sz="2800" dirty="0" smtClean="0"/>
              <a:t>S</a:t>
            </a:r>
            <a:r>
              <a:rPr lang="el-GR" sz="2800" dirty="0" smtClean="0"/>
              <a:t>4 από ισχυρή συστολή ΑΡ κόλπου</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thumb/7/74/Blausen_0039_AorticRegurgitation.png/220px-Blausen_0039_AorticRegurgitation.png"/>
          <p:cNvPicPr>
            <a:picLocks noChangeAspect="1" noChangeArrowheads="1"/>
          </p:cNvPicPr>
          <p:nvPr/>
        </p:nvPicPr>
        <p:blipFill>
          <a:blip r:embed="rId2" cstate="print"/>
          <a:srcRect/>
          <a:stretch>
            <a:fillRect/>
          </a:stretch>
        </p:blipFill>
        <p:spPr bwMode="auto">
          <a:xfrm>
            <a:off x="214282" y="1357298"/>
            <a:ext cx="2896531" cy="3857652"/>
          </a:xfrm>
          <a:prstGeom prst="rect">
            <a:avLst/>
          </a:prstGeom>
          <a:noFill/>
        </p:spPr>
      </p:pic>
      <p:sp>
        <p:nvSpPr>
          <p:cNvPr id="3" name="2 - Ορθογώνιο"/>
          <p:cNvSpPr/>
          <p:nvPr/>
        </p:nvSpPr>
        <p:spPr>
          <a:xfrm>
            <a:off x="3214678" y="428604"/>
            <a:ext cx="542928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αορτικής βαλβίδας</a:t>
            </a:r>
            <a:endParaRPr lang="el-GR" sz="2800" dirty="0"/>
          </a:p>
        </p:txBody>
      </p:sp>
      <p:sp>
        <p:nvSpPr>
          <p:cNvPr id="4" name="3 - TextBox"/>
          <p:cNvSpPr txBox="1"/>
          <p:nvPr/>
        </p:nvSpPr>
        <p:spPr>
          <a:xfrm>
            <a:off x="3203848" y="1412776"/>
            <a:ext cx="5214974" cy="5262979"/>
          </a:xfrm>
          <a:prstGeom prst="rect">
            <a:avLst/>
          </a:prstGeom>
          <a:noFill/>
        </p:spPr>
        <p:txBody>
          <a:bodyPr wrap="square" rtlCol="0">
            <a:spAutoFit/>
          </a:bodyPr>
          <a:lstStyle/>
          <a:p>
            <a:pPr>
              <a:buBlip>
                <a:blip r:embed="rId3"/>
              </a:buBlip>
            </a:pPr>
            <a:r>
              <a:rPr lang="el-GR" sz="2800" dirty="0" smtClean="0"/>
              <a:t>Ιδιοπαθής (</a:t>
            </a:r>
            <a:r>
              <a:rPr lang="en-US" sz="2800" dirty="0" smtClean="0"/>
              <a:t>80%</a:t>
            </a:r>
            <a:r>
              <a:rPr lang="el-GR" sz="2800" dirty="0" smtClean="0"/>
              <a:t>) </a:t>
            </a:r>
            <a:endParaRPr lang="en-US" sz="2800" dirty="0" smtClean="0"/>
          </a:p>
          <a:p>
            <a:pPr>
              <a:buBlip>
                <a:blip r:embed="rId3"/>
              </a:buBlip>
            </a:pPr>
            <a:r>
              <a:rPr lang="el-GR" sz="2800" dirty="0" smtClean="0"/>
              <a:t>Δίπτυχη αορτική βαλβίδα (15%) </a:t>
            </a:r>
            <a:endParaRPr lang="en-US" sz="2800" dirty="0" smtClean="0"/>
          </a:p>
          <a:p>
            <a:pPr>
              <a:buBlip>
                <a:blip r:embed="rId3"/>
              </a:buBlip>
            </a:pPr>
            <a:r>
              <a:rPr lang="el-GR" sz="2800" dirty="0" smtClean="0"/>
              <a:t>Ρευματικός πυρετός  </a:t>
            </a:r>
            <a:endParaRPr lang="en-US" sz="2800" dirty="0" smtClean="0"/>
          </a:p>
          <a:p>
            <a:pPr>
              <a:buBlip>
                <a:blip r:embed="rId3"/>
              </a:buBlip>
            </a:pPr>
            <a:r>
              <a:rPr lang="el-GR" sz="2800" dirty="0" smtClean="0"/>
              <a:t>Ενδοκαρδίτιδα </a:t>
            </a:r>
            <a:endParaRPr lang="en-US" sz="2800" dirty="0" smtClean="0"/>
          </a:p>
          <a:p>
            <a:pPr>
              <a:buBlip>
                <a:blip r:embed="rId3"/>
              </a:buBlip>
            </a:pPr>
            <a:r>
              <a:rPr lang="en-US" sz="2800" dirty="0" smtClean="0"/>
              <a:t>N</a:t>
            </a:r>
            <a:r>
              <a:rPr lang="el-GR" sz="2800" dirty="0" err="1" smtClean="0"/>
              <a:t>οσήματα</a:t>
            </a:r>
            <a:r>
              <a:rPr lang="el-GR" sz="2800" dirty="0" smtClean="0"/>
              <a:t> κολλαγόνου</a:t>
            </a:r>
            <a:r>
              <a:rPr lang="en-US" sz="2800" dirty="0" smtClean="0"/>
              <a:t> (</a:t>
            </a:r>
            <a:r>
              <a:rPr lang="el-GR" sz="2800" dirty="0" smtClean="0"/>
              <a:t>ΣΕΛ, ΑΣ</a:t>
            </a:r>
            <a:r>
              <a:rPr lang="en-US" sz="2800" dirty="0" smtClean="0"/>
              <a:t>…)</a:t>
            </a:r>
            <a:endParaRPr lang="el-GR" sz="2800" dirty="0" smtClean="0"/>
          </a:p>
          <a:p>
            <a:pPr>
              <a:buBlip>
                <a:blip r:embed="rId3"/>
              </a:buBlip>
            </a:pPr>
            <a:r>
              <a:rPr lang="el-GR" sz="2800" dirty="0" err="1" smtClean="0"/>
              <a:t>Φαρμακα</a:t>
            </a:r>
            <a:r>
              <a:rPr lang="el-GR" sz="2800" dirty="0" smtClean="0"/>
              <a:t> (</a:t>
            </a:r>
            <a:r>
              <a:rPr lang="el-GR" sz="2800" dirty="0" err="1" smtClean="0"/>
              <a:t>φενφλουραμίνη</a:t>
            </a:r>
            <a:r>
              <a:rPr lang="el-GR" sz="2800" dirty="0" smtClean="0"/>
              <a:t>, </a:t>
            </a:r>
            <a:r>
              <a:rPr lang="el-GR" sz="2800" dirty="0" err="1" smtClean="0"/>
              <a:t>δεξφενφλουραμίνη</a:t>
            </a:r>
            <a:r>
              <a:rPr lang="el-GR" sz="2800" dirty="0" smtClean="0"/>
              <a:t>, </a:t>
            </a:r>
            <a:r>
              <a:rPr lang="el-GR" sz="2800" dirty="0" err="1" smtClean="0"/>
              <a:t>ντοπαμινεργικα</a:t>
            </a:r>
            <a:r>
              <a:rPr lang="el-GR" sz="2800" dirty="0" smtClean="0"/>
              <a:t> </a:t>
            </a:r>
            <a:r>
              <a:rPr lang="el-GR" sz="2800" dirty="0" err="1" smtClean="0"/>
              <a:t>φαρμακα</a:t>
            </a:r>
            <a:r>
              <a:rPr lang="el-GR" sz="2800" dirty="0" smtClean="0"/>
              <a:t>)</a:t>
            </a:r>
          </a:p>
          <a:p>
            <a:pPr>
              <a:buBlip>
                <a:blip r:embed="rId3"/>
              </a:buBlip>
            </a:pPr>
            <a:r>
              <a:rPr lang="el-GR" sz="2800" dirty="0" smtClean="0"/>
              <a:t>Διαχωρισμός της αορτής</a:t>
            </a:r>
          </a:p>
          <a:p>
            <a:pPr>
              <a:buBlip>
                <a:blip r:embed="rId3"/>
              </a:buBlip>
            </a:pPr>
            <a:r>
              <a:rPr lang="el-GR" sz="2800" dirty="0" smtClean="0"/>
              <a:t>Σύφιλη </a:t>
            </a:r>
          </a:p>
          <a:p>
            <a:pPr>
              <a:buBlip>
                <a:blip r:embed="rId3"/>
              </a:buBlip>
            </a:pPr>
            <a:r>
              <a:rPr lang="el-GR" sz="2800" dirty="0" smtClean="0"/>
              <a:t>Σύνδρομο </a:t>
            </a:r>
            <a:r>
              <a:rPr lang="en-US" sz="2800" dirty="0" err="1" smtClean="0"/>
              <a:t>Marfan</a:t>
            </a:r>
            <a:r>
              <a:rPr lang="en-US" sz="2800" dirty="0" smtClean="0"/>
              <a:t>, </a:t>
            </a:r>
            <a:r>
              <a:rPr lang="en-US" sz="2800" dirty="0" err="1" smtClean="0"/>
              <a:t>N.Behcet</a:t>
            </a:r>
            <a:r>
              <a:rPr lang="en-US" sz="2800" dirty="0" smtClean="0"/>
              <a:t> </a:t>
            </a:r>
            <a:r>
              <a:rPr lang="el-GR" sz="2800" dirty="0" smtClean="0"/>
              <a:t>κ.α</a:t>
            </a:r>
            <a:r>
              <a:rPr lang="el-GR" sz="2800" dirty="0" smtClean="0"/>
              <a:t>.</a:t>
            </a:r>
            <a:endParaRPr lang="el-GR" sz="2800" dirty="0">
              <a:hlinkClick r:id="rId4" tooltip="Senescence"/>
            </a:endParaRPr>
          </a:p>
        </p:txBody>
      </p:sp>
      <p:sp>
        <p:nvSpPr>
          <p:cNvPr id="5" name="TextBox 4"/>
          <p:cNvSpPr txBox="1"/>
          <p:nvPr/>
        </p:nvSpPr>
        <p:spPr>
          <a:xfrm>
            <a:off x="251520" y="5589240"/>
            <a:ext cx="2448272" cy="954107"/>
          </a:xfrm>
          <a:prstGeom prst="rect">
            <a:avLst/>
          </a:prstGeom>
          <a:noFill/>
        </p:spPr>
        <p:txBody>
          <a:bodyPr wrap="square" rtlCol="0">
            <a:spAutoFit/>
          </a:bodyPr>
          <a:lstStyle/>
          <a:p>
            <a:pPr algn="ctr"/>
            <a:r>
              <a:rPr lang="el-GR" sz="2800" dirty="0" smtClean="0"/>
              <a:t>Φύσημα </a:t>
            </a:r>
            <a:r>
              <a:rPr lang="en-US" sz="2800" dirty="0" smtClean="0"/>
              <a:t>Austin flint</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91680" y="260648"/>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αορτικής βαλβίδας- Συμπτώματα</a:t>
            </a:r>
            <a:endParaRPr lang="el-GR" sz="2800" dirty="0"/>
          </a:p>
        </p:txBody>
      </p:sp>
      <p:sp>
        <p:nvSpPr>
          <p:cNvPr id="3" name="2 - TextBox"/>
          <p:cNvSpPr txBox="1"/>
          <p:nvPr/>
        </p:nvSpPr>
        <p:spPr>
          <a:xfrm>
            <a:off x="539552" y="1196752"/>
            <a:ext cx="8064896" cy="5262979"/>
          </a:xfrm>
          <a:prstGeom prst="rect">
            <a:avLst/>
          </a:prstGeom>
          <a:noFill/>
        </p:spPr>
        <p:txBody>
          <a:bodyPr wrap="square" rtlCol="0">
            <a:spAutoFit/>
          </a:bodyPr>
          <a:lstStyle/>
          <a:p>
            <a:r>
              <a:rPr lang="el-GR" sz="2800" b="1" dirty="0" smtClean="0"/>
              <a:t>Οξεία ανεπάρκεια</a:t>
            </a:r>
          </a:p>
          <a:p>
            <a:endParaRPr lang="el-GR" sz="2800" dirty="0"/>
          </a:p>
          <a:p>
            <a:r>
              <a:rPr lang="el-GR" sz="2800" dirty="0" smtClean="0"/>
              <a:t>Δύσπνοια-</a:t>
            </a:r>
            <a:r>
              <a:rPr lang="el-GR" sz="2800" dirty="0" err="1" smtClean="0"/>
              <a:t>Ορθόπνοια</a:t>
            </a:r>
            <a:r>
              <a:rPr lang="el-GR" sz="2800" dirty="0" smtClean="0"/>
              <a:t>-Οξύ πνευμονικό οίδημα-κυάνωση-Οξεία κυκλοφορική ανεπάρκεια</a:t>
            </a:r>
          </a:p>
          <a:p>
            <a:r>
              <a:rPr lang="el-GR" sz="2800" dirty="0" smtClean="0"/>
              <a:t>Επείγουσα αντιμετώπιση!!</a:t>
            </a:r>
          </a:p>
          <a:p>
            <a:endParaRPr lang="el-GR" sz="2800" dirty="0"/>
          </a:p>
          <a:p>
            <a:r>
              <a:rPr lang="el-GR" sz="2800" b="1" dirty="0" smtClean="0"/>
              <a:t>Χρόνια ανεπάρκεια</a:t>
            </a:r>
          </a:p>
          <a:p>
            <a:endParaRPr lang="el-GR" sz="2800" dirty="0"/>
          </a:p>
          <a:p>
            <a:r>
              <a:rPr lang="el-GR" sz="2800" dirty="0" smtClean="0"/>
              <a:t>Χρονίως υπερτροφία και διάταση ΑΡ κοιλίας</a:t>
            </a:r>
          </a:p>
          <a:p>
            <a:r>
              <a:rPr lang="el-GR" sz="2800" dirty="0" smtClean="0"/>
              <a:t>Ασθενής ίσως και </a:t>
            </a:r>
            <a:r>
              <a:rPr lang="el-GR" sz="2800" dirty="0" err="1" smtClean="0"/>
              <a:t>ασυμπτωματικός</a:t>
            </a:r>
            <a:endParaRPr lang="el-GR" sz="2800" dirty="0" smtClean="0"/>
          </a:p>
          <a:p>
            <a:r>
              <a:rPr lang="el-GR" sz="2800" dirty="0" smtClean="0"/>
              <a:t>Συμπτώματα ΑΡ καρδιακής ανεπάρκειας</a:t>
            </a:r>
          </a:p>
          <a:p>
            <a:endParaRPr lang="el-G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979712" y="0"/>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αορτικής βαλβίδας-Ευρήματα</a:t>
            </a:r>
            <a:endParaRPr lang="el-GR" sz="2800" dirty="0"/>
          </a:p>
        </p:txBody>
      </p:sp>
      <p:sp>
        <p:nvSpPr>
          <p:cNvPr id="3" name="2 - TextBox"/>
          <p:cNvSpPr txBox="1"/>
          <p:nvPr/>
        </p:nvSpPr>
        <p:spPr>
          <a:xfrm>
            <a:off x="323528" y="1268760"/>
            <a:ext cx="4680520" cy="3539430"/>
          </a:xfrm>
          <a:prstGeom prst="rect">
            <a:avLst/>
          </a:prstGeom>
          <a:solidFill>
            <a:schemeClr val="bg1"/>
          </a:solidFill>
        </p:spPr>
        <p:txBody>
          <a:bodyPr wrap="square" rtlCol="0">
            <a:spAutoFit/>
          </a:bodyPr>
          <a:lstStyle/>
          <a:p>
            <a:pPr>
              <a:buBlip>
                <a:blip r:embed="rId3"/>
              </a:buBlip>
            </a:pPr>
            <a:r>
              <a:rPr lang="el-GR" sz="2800" dirty="0" err="1" smtClean="0"/>
              <a:t>Αλλόμενος</a:t>
            </a:r>
            <a:r>
              <a:rPr lang="el-GR" sz="2800" dirty="0" smtClean="0"/>
              <a:t> σφυγμός (υψηλό σφυγμικό κύμα) (</a:t>
            </a:r>
            <a:r>
              <a:rPr lang="en-US" sz="2800" dirty="0" smtClean="0"/>
              <a:t>Corrigan)</a:t>
            </a:r>
            <a:endParaRPr lang="el-GR" sz="2800" dirty="0" smtClean="0"/>
          </a:p>
          <a:p>
            <a:pPr>
              <a:buBlip>
                <a:blip r:embed="rId3"/>
              </a:buBlip>
            </a:pPr>
            <a:endParaRPr lang="el-GR" sz="2800" dirty="0" smtClean="0"/>
          </a:p>
          <a:p>
            <a:pPr>
              <a:buBlip>
                <a:blip r:embed="rId3"/>
              </a:buBlip>
            </a:pPr>
            <a:r>
              <a:rPr lang="el-GR" sz="2800" dirty="0" err="1" smtClean="0"/>
              <a:t>Εντονη</a:t>
            </a:r>
            <a:r>
              <a:rPr lang="el-GR" sz="2800" dirty="0" smtClean="0"/>
              <a:t> και παρατεταμένη καρδιακή ώση</a:t>
            </a:r>
            <a:endParaRPr lang="en-US" sz="2800" dirty="0" smtClean="0"/>
          </a:p>
          <a:p>
            <a:pPr>
              <a:buBlip>
                <a:blip r:embed="rId3"/>
              </a:buBlip>
            </a:pPr>
            <a:endParaRPr lang="en-US" sz="2800" dirty="0"/>
          </a:p>
          <a:p>
            <a:pPr>
              <a:buBlip>
                <a:blip r:embed="rId3"/>
              </a:buBlip>
            </a:pPr>
            <a:r>
              <a:rPr lang="el-GR" sz="2800" dirty="0" smtClean="0"/>
              <a:t>Μεγάλη διαφορική ΑΠ</a:t>
            </a:r>
          </a:p>
          <a:p>
            <a:pPr>
              <a:buBlip>
                <a:blip r:embed="rId3"/>
              </a:buBlip>
            </a:pPr>
            <a:endParaRPr lang="el-GR" sz="2800" dirty="0"/>
          </a:p>
        </p:txBody>
      </p:sp>
      <p:pic>
        <p:nvPicPr>
          <p:cNvPr id="4" name="Picture 2" descr="http://upload.wikimedia.org/wikipedia/commons/thumb/4/4a/Phonocardiograms_from_normal_and_abnormal_heart_sounds.png/220px-Phonocardiograms_from_normal_and_abnormal_heart_sounds.png"/>
          <p:cNvPicPr>
            <a:picLocks noChangeAspect="1" noChangeArrowheads="1"/>
          </p:cNvPicPr>
          <p:nvPr/>
        </p:nvPicPr>
        <p:blipFill>
          <a:blip r:embed="rId4" cstate="print"/>
          <a:srcRect/>
          <a:stretch>
            <a:fillRect/>
          </a:stretch>
        </p:blipFill>
        <p:spPr bwMode="auto">
          <a:xfrm>
            <a:off x="5076056" y="1052735"/>
            <a:ext cx="4067944" cy="5528707"/>
          </a:xfrm>
          <a:prstGeom prst="rect">
            <a:avLst/>
          </a:prstGeom>
          <a:noFill/>
        </p:spPr>
      </p:pic>
      <p:sp>
        <p:nvSpPr>
          <p:cNvPr id="6" name="TextBox 5"/>
          <p:cNvSpPr txBox="1"/>
          <p:nvPr/>
        </p:nvSpPr>
        <p:spPr>
          <a:xfrm>
            <a:off x="4788024" y="3933056"/>
            <a:ext cx="4355976" cy="2677656"/>
          </a:xfrm>
          <a:prstGeom prst="rect">
            <a:avLst/>
          </a:prstGeom>
          <a:solidFill>
            <a:schemeClr val="bg1"/>
          </a:solidFill>
        </p:spPr>
        <p:txBody>
          <a:bodyPr wrap="square" rtlCol="0">
            <a:spAutoFit/>
          </a:bodyPr>
          <a:lstStyle/>
          <a:p>
            <a:r>
              <a:rPr lang="el-GR" sz="2800" dirty="0" smtClean="0"/>
              <a:t>Πρώιμο διαστολικό φύσημα,</a:t>
            </a:r>
            <a:r>
              <a:rPr lang="en-US" sz="2800" dirty="0" smtClean="0"/>
              <a:t> decrescendo</a:t>
            </a:r>
            <a:r>
              <a:rPr lang="el-GR" sz="2800" dirty="0" smtClean="0"/>
              <a:t>, ΑΡ </a:t>
            </a:r>
            <a:r>
              <a:rPr lang="el-GR" sz="2800" dirty="0" err="1" smtClean="0"/>
              <a:t>παραστερνικά</a:t>
            </a:r>
            <a:r>
              <a:rPr lang="el-GR" sz="2800" dirty="0" smtClean="0"/>
              <a:t> (στο σημείο του </a:t>
            </a:r>
            <a:r>
              <a:rPr lang="en-US" sz="2800" dirty="0" err="1" smtClean="0"/>
              <a:t>Erb</a:t>
            </a:r>
            <a:r>
              <a:rPr lang="en-US" sz="2800" dirty="0" smtClean="0"/>
              <a:t>)</a:t>
            </a:r>
            <a:r>
              <a:rPr lang="el-GR" sz="2800" dirty="0" smtClean="0"/>
              <a:t> </a:t>
            </a:r>
          </a:p>
          <a:p>
            <a:r>
              <a:rPr lang="el-GR" sz="2800" dirty="0" smtClean="0"/>
              <a:t>Λειτουργικό </a:t>
            </a:r>
            <a:r>
              <a:rPr lang="el-GR" sz="2800" dirty="0" err="1" smtClean="0"/>
              <a:t>πρωτοσυστολικό</a:t>
            </a:r>
            <a:r>
              <a:rPr lang="el-GR" sz="2800" dirty="0" smtClean="0"/>
              <a:t> </a:t>
            </a:r>
            <a:r>
              <a:rPr lang="el-GR" sz="2800" dirty="0" smtClean="0"/>
              <a:t>φύσημα</a:t>
            </a:r>
            <a:endParaRPr lang="el-GR" sz="2800" dirty="0"/>
          </a:p>
        </p:txBody>
      </p:sp>
      <p:sp>
        <p:nvSpPr>
          <p:cNvPr id="8" name="Rectangle 7"/>
          <p:cNvSpPr/>
          <p:nvPr/>
        </p:nvSpPr>
        <p:spPr>
          <a:xfrm>
            <a:off x="4644008" y="3068960"/>
            <a:ext cx="449999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rdiac Insufficiency"/>
          <p:cNvPicPr/>
          <p:nvPr/>
        </p:nvPicPr>
        <p:blipFill>
          <a:blip r:embed="rId5" cstate="print"/>
          <a:srcRect/>
          <a:stretch>
            <a:fillRect/>
          </a:stretch>
        </p:blipFill>
        <p:spPr bwMode="auto">
          <a:xfrm>
            <a:off x="4860032" y="1124744"/>
            <a:ext cx="4283968"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2276872"/>
            <a:ext cx="8398558" cy="3340199"/>
          </a:xfrm>
          <a:prstGeom prst="rect">
            <a:avLst/>
          </a:prstGeom>
          <a:noFill/>
          <a:ln w="9525">
            <a:noFill/>
            <a:miter lim="800000"/>
            <a:headEnd/>
            <a:tailEnd/>
          </a:ln>
          <a:effectLst/>
        </p:spPr>
      </p:pic>
      <p:sp>
        <p:nvSpPr>
          <p:cNvPr id="3" name="1 - Ορθογώνιο"/>
          <p:cNvSpPr/>
          <p:nvPr/>
        </p:nvSpPr>
        <p:spPr>
          <a:xfrm>
            <a:off x="1763688" y="476672"/>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αορτικής βαλβίδας</a:t>
            </a:r>
          </a:p>
          <a:p>
            <a:pPr algn="ctr"/>
            <a:r>
              <a:rPr lang="el-GR" sz="2800" dirty="0" smtClean="0"/>
              <a:t>Ακρόαση </a:t>
            </a:r>
            <a:endParaRPr lang="el-G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67544" y="1052736"/>
            <a:ext cx="8254130" cy="523220"/>
          </a:xfrm>
          <a:prstGeom prst="rect">
            <a:avLst/>
          </a:prstGeom>
          <a:noFill/>
        </p:spPr>
        <p:txBody>
          <a:bodyPr wrap="square" rtlCol="0">
            <a:spAutoFit/>
          </a:bodyPr>
          <a:lstStyle/>
          <a:p>
            <a:pPr algn="ctr"/>
            <a:r>
              <a:rPr lang="en-US" sz="2800" b="1" dirty="0" smtClean="0"/>
              <a:t>2. </a:t>
            </a:r>
            <a:r>
              <a:rPr lang="el-GR" sz="2800" b="1" dirty="0" smtClean="0"/>
              <a:t>Δύσπνοια ηρεμίας (καρδιακή ανεπάρκεια)</a:t>
            </a:r>
            <a:endParaRPr lang="el-GR" sz="2800" b="1" dirty="0"/>
          </a:p>
        </p:txBody>
      </p:sp>
      <p:sp>
        <p:nvSpPr>
          <p:cNvPr id="4" name="3 - TextBox"/>
          <p:cNvSpPr txBox="1"/>
          <p:nvPr/>
        </p:nvSpPr>
        <p:spPr>
          <a:xfrm>
            <a:off x="539552" y="1714488"/>
            <a:ext cx="7604348" cy="3970318"/>
          </a:xfrm>
          <a:prstGeom prst="rect">
            <a:avLst/>
          </a:prstGeom>
          <a:noFill/>
        </p:spPr>
        <p:txBody>
          <a:bodyPr wrap="square" rtlCol="0">
            <a:spAutoFit/>
          </a:bodyPr>
          <a:lstStyle/>
          <a:p>
            <a:pPr>
              <a:buBlip>
                <a:blip r:embed="rId3"/>
              </a:buBlip>
            </a:pPr>
            <a:r>
              <a:rPr lang="en-US" sz="2800" dirty="0" smtClean="0"/>
              <a:t> </a:t>
            </a:r>
            <a:r>
              <a:rPr lang="el-GR" sz="2800" dirty="0" err="1" smtClean="0"/>
              <a:t>Παροξυσμική</a:t>
            </a:r>
            <a:r>
              <a:rPr lang="el-GR" sz="2800" dirty="0" smtClean="0"/>
              <a:t> δύσπνοια (καρδιακό άσθμα) ή </a:t>
            </a:r>
            <a:r>
              <a:rPr lang="el-GR" sz="2800" dirty="0" err="1" smtClean="0"/>
              <a:t>παροξυσμική</a:t>
            </a:r>
            <a:r>
              <a:rPr lang="el-GR" sz="2800" dirty="0" smtClean="0"/>
              <a:t> νυκτερινή δύσπνοια</a:t>
            </a:r>
          </a:p>
          <a:p>
            <a:pPr>
              <a:buBlip>
                <a:blip r:embed="rId3"/>
              </a:buBlip>
            </a:pPr>
            <a:endParaRPr lang="el-GR" sz="2800" dirty="0" smtClean="0"/>
          </a:p>
          <a:p>
            <a:pPr>
              <a:buBlip>
                <a:blip r:embed="rId3"/>
              </a:buBlip>
            </a:pPr>
            <a:r>
              <a:rPr lang="en-US" sz="2800" dirty="0" smtClean="0"/>
              <a:t> </a:t>
            </a:r>
            <a:r>
              <a:rPr lang="el-GR" sz="2800" dirty="0" err="1" smtClean="0"/>
              <a:t>Ορθόπνοια</a:t>
            </a:r>
            <a:r>
              <a:rPr lang="el-GR" sz="2800" dirty="0" smtClean="0"/>
              <a:t> </a:t>
            </a:r>
            <a:r>
              <a:rPr lang="en-US" sz="2800" dirty="0" smtClean="0"/>
              <a:t>(</a:t>
            </a:r>
            <a:r>
              <a:rPr lang="el-GR" sz="2800" dirty="0" smtClean="0"/>
              <a:t>δύσπνοια με την κατάκλιση, ξηρός βήχας με την κατάκλιση)</a:t>
            </a:r>
          </a:p>
          <a:p>
            <a:pPr>
              <a:buBlip>
                <a:blip r:embed="rId3"/>
              </a:buBlip>
            </a:pPr>
            <a:endParaRPr lang="el-GR" sz="2800" dirty="0" smtClean="0"/>
          </a:p>
          <a:p>
            <a:pPr>
              <a:buBlip>
                <a:blip r:embed="rId3"/>
              </a:buBlip>
            </a:pPr>
            <a:r>
              <a:rPr lang="en-US" sz="2800" dirty="0" smtClean="0"/>
              <a:t> </a:t>
            </a:r>
            <a:r>
              <a:rPr lang="el-GR" sz="2800" dirty="0" smtClean="0"/>
              <a:t>Οξύ πνευμονικό οίδημα</a:t>
            </a:r>
          </a:p>
          <a:p>
            <a:pPr>
              <a:buBlip>
                <a:blip r:embed="rId3"/>
              </a:buBlip>
            </a:pPr>
            <a:endParaRPr lang="el-GR" sz="2800" dirty="0" smtClean="0"/>
          </a:p>
          <a:p>
            <a:pPr>
              <a:buBlip>
                <a:blip r:embed="rId3"/>
              </a:buBlip>
            </a:pPr>
            <a:r>
              <a:rPr lang="en-US" sz="2800" dirty="0" smtClean="0"/>
              <a:t> </a:t>
            </a:r>
            <a:r>
              <a:rPr lang="el-GR" sz="2800" dirty="0" smtClean="0"/>
              <a:t>Αναπνοή  </a:t>
            </a:r>
            <a:r>
              <a:rPr lang="en-US" sz="2800" dirty="0" err="1" smtClean="0"/>
              <a:t>Cheyne</a:t>
            </a:r>
            <a:r>
              <a:rPr lang="en-US" sz="2800" dirty="0" smtClean="0"/>
              <a:t>-Stokes</a:t>
            </a:r>
            <a:endParaRPr lang="el-GR" sz="2800" dirty="0" smtClean="0"/>
          </a:p>
        </p:txBody>
      </p:sp>
      <p:pic>
        <p:nvPicPr>
          <p:cNvPr id="5" name="Picture 4" descr="http://hometestingblog.testcountry.com/wp-content/uploads/2010/11/sleep.jpg"/>
          <p:cNvPicPr>
            <a:picLocks noChangeAspect="1" noChangeArrowheads="1"/>
          </p:cNvPicPr>
          <p:nvPr/>
        </p:nvPicPr>
        <p:blipFill>
          <a:blip r:embed="rId4" cstate="print"/>
          <a:srcRect/>
          <a:stretch>
            <a:fillRect/>
          </a:stretch>
        </p:blipFill>
        <p:spPr bwMode="auto">
          <a:xfrm>
            <a:off x="5129344" y="3573016"/>
            <a:ext cx="3619120" cy="3284984"/>
          </a:xfrm>
          <a:prstGeom prst="rect">
            <a:avLst/>
          </a:prstGeom>
          <a:ln>
            <a:noFill/>
          </a:ln>
          <a:effectLst>
            <a:outerShdw blurRad="292100" dist="139700" dir="2700000" algn="tl" rotWithShape="0">
              <a:srgbClr val="333333">
                <a:alpha val="65000"/>
              </a:srgbClr>
            </a:outerShdw>
          </a:effectLst>
        </p:spPr>
      </p:pic>
      <p:sp>
        <p:nvSpPr>
          <p:cNvPr id="6" name="1 - TextBox"/>
          <p:cNvSpPr txBox="1"/>
          <p:nvPr/>
        </p:nvSpPr>
        <p:spPr>
          <a:xfrm>
            <a:off x="611560" y="404664"/>
            <a:ext cx="44644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ΕΠΙΣΚΟΠΗΣΗ - ΔΥΣΠΝΟΙΑ </a:t>
            </a:r>
            <a:endParaRPr lang="el-GR"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14678" y="428604"/>
            <a:ext cx="542928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Στένωση μιτροειδούς βαλβίδας</a:t>
            </a:r>
            <a:endParaRPr lang="el-GR" sz="2800" dirty="0"/>
          </a:p>
        </p:txBody>
      </p:sp>
      <p:pic>
        <p:nvPicPr>
          <p:cNvPr id="1026" name="Picture 2" descr="http://upload.wikimedia.org/wikipedia/commons/thumb/8/8a/Blausen_0648_MitralValveStenosis.png/220px-Blausen_0648_MitralValveStenosis.png">
            <a:hlinkClick r:id="rId3"/>
          </p:cNvPr>
          <p:cNvPicPr>
            <a:picLocks noChangeAspect="1" noChangeArrowheads="1"/>
          </p:cNvPicPr>
          <p:nvPr/>
        </p:nvPicPr>
        <p:blipFill>
          <a:blip r:embed="rId4" cstate="print"/>
          <a:srcRect/>
          <a:stretch>
            <a:fillRect/>
          </a:stretch>
        </p:blipFill>
        <p:spPr bwMode="auto">
          <a:xfrm>
            <a:off x="285232" y="1357298"/>
            <a:ext cx="2950170" cy="3929090"/>
          </a:xfrm>
          <a:prstGeom prst="rect">
            <a:avLst/>
          </a:prstGeom>
          <a:noFill/>
        </p:spPr>
      </p:pic>
      <p:sp>
        <p:nvSpPr>
          <p:cNvPr id="4" name="3 - TextBox"/>
          <p:cNvSpPr txBox="1"/>
          <p:nvPr/>
        </p:nvSpPr>
        <p:spPr>
          <a:xfrm>
            <a:off x="3563888" y="1124744"/>
            <a:ext cx="4714908" cy="954107"/>
          </a:xfrm>
          <a:prstGeom prst="rect">
            <a:avLst/>
          </a:prstGeom>
          <a:noFill/>
        </p:spPr>
        <p:txBody>
          <a:bodyPr wrap="square" rtlCol="0">
            <a:spAutoFit/>
          </a:bodyPr>
          <a:lstStyle/>
          <a:p>
            <a:r>
              <a:rPr lang="el-GR" sz="2800" dirty="0" smtClean="0"/>
              <a:t>Κυριότερο αίτιο</a:t>
            </a:r>
            <a:r>
              <a:rPr lang="en-US" sz="2800" dirty="0" smtClean="0"/>
              <a:t>:</a:t>
            </a:r>
            <a:r>
              <a:rPr lang="el-GR" sz="2800" dirty="0" smtClean="0"/>
              <a:t> Ρευματικός Πυρετός</a:t>
            </a:r>
            <a:endParaRPr lang="el-GR" sz="2800" dirty="0"/>
          </a:p>
        </p:txBody>
      </p:sp>
      <p:sp>
        <p:nvSpPr>
          <p:cNvPr id="5" name="4 - TextBox"/>
          <p:cNvSpPr txBox="1"/>
          <p:nvPr/>
        </p:nvSpPr>
        <p:spPr>
          <a:xfrm>
            <a:off x="3419872" y="2132856"/>
            <a:ext cx="5256584" cy="4401205"/>
          </a:xfrm>
          <a:prstGeom prst="rect">
            <a:avLst/>
          </a:prstGeom>
          <a:noFill/>
        </p:spPr>
        <p:txBody>
          <a:bodyPr wrap="square" rtlCol="0">
            <a:spAutoFit/>
          </a:bodyPr>
          <a:lstStyle/>
          <a:p>
            <a:pPr>
              <a:buBlip>
                <a:blip r:embed="rId5"/>
              </a:buBlip>
            </a:pPr>
            <a:r>
              <a:rPr lang="el-GR" sz="2800" dirty="0" smtClean="0"/>
              <a:t> Δύσπνοια-ορθόπνοια</a:t>
            </a:r>
            <a:r>
              <a:rPr lang="en-US" sz="2800" dirty="0" smtClean="0"/>
              <a:t>- </a:t>
            </a:r>
            <a:r>
              <a:rPr lang="el-GR" sz="2800" dirty="0" smtClean="0"/>
              <a:t>ΠΝΔ –οξύ πνευμονικό οίδημα</a:t>
            </a:r>
          </a:p>
          <a:p>
            <a:pPr>
              <a:buBlip>
                <a:blip r:embed="rId5"/>
              </a:buBlip>
            </a:pPr>
            <a:r>
              <a:rPr lang="el-GR" sz="2800" dirty="0" smtClean="0"/>
              <a:t> Αίσθημα παλμών (κολπική μαρμαρυγή)</a:t>
            </a:r>
          </a:p>
          <a:p>
            <a:pPr>
              <a:buBlip>
                <a:blip r:embed="rId5"/>
              </a:buBlip>
            </a:pPr>
            <a:r>
              <a:rPr lang="el-GR" sz="2800" dirty="0" smtClean="0"/>
              <a:t> Αιμόπτυση</a:t>
            </a:r>
          </a:p>
          <a:p>
            <a:pPr>
              <a:buBlip>
                <a:blip r:embed="rId5"/>
              </a:buBlip>
            </a:pPr>
            <a:r>
              <a:rPr lang="el-GR" sz="2800" dirty="0" smtClean="0"/>
              <a:t> Θωρακικό άλγος</a:t>
            </a:r>
          </a:p>
          <a:p>
            <a:pPr>
              <a:buBlip>
                <a:blip r:embed="rId5"/>
              </a:buBlip>
            </a:pPr>
            <a:r>
              <a:rPr lang="el-GR" sz="2800" dirty="0" smtClean="0"/>
              <a:t> </a:t>
            </a:r>
            <a:r>
              <a:rPr lang="el-GR" sz="2800" dirty="0" err="1" smtClean="0"/>
              <a:t>Θρομβοεμβολικά</a:t>
            </a:r>
            <a:r>
              <a:rPr lang="el-GR" sz="2800" dirty="0" smtClean="0"/>
              <a:t> φαινόμενα</a:t>
            </a:r>
          </a:p>
          <a:p>
            <a:pPr>
              <a:buBlip>
                <a:blip r:embed="rId5"/>
              </a:buBlip>
            </a:pPr>
            <a:r>
              <a:rPr lang="el-GR" sz="2800" dirty="0" smtClean="0"/>
              <a:t> ΔΚΑ (</a:t>
            </a:r>
            <a:r>
              <a:rPr lang="el-GR" sz="2800" dirty="0" err="1" smtClean="0"/>
              <a:t>ασκίτης</a:t>
            </a:r>
            <a:r>
              <a:rPr lang="el-GR" sz="2800" dirty="0" smtClean="0"/>
              <a:t>-οίδημα-</a:t>
            </a:r>
            <a:r>
              <a:rPr lang="el-GR" sz="2800" dirty="0" err="1" smtClean="0"/>
              <a:t>επώδυνη</a:t>
            </a:r>
            <a:r>
              <a:rPr lang="el-GR" sz="2800" dirty="0" smtClean="0"/>
              <a:t> ηπατομεγαλία)</a:t>
            </a:r>
            <a:endParaRPr lang="en-US" sz="2800" dirty="0" smtClean="0"/>
          </a:p>
          <a:p>
            <a:pPr>
              <a:buBlip>
                <a:blip r:embed="rId5"/>
              </a:buBlip>
            </a:pPr>
            <a:endParaRPr lang="el-G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75656" y="0"/>
            <a:ext cx="698477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Στένωση Μιτροειδούς Βαλβίδας-Ευρήματα</a:t>
            </a:r>
            <a:endParaRPr lang="el-GR" sz="2800" dirty="0"/>
          </a:p>
        </p:txBody>
      </p:sp>
      <p:pic>
        <p:nvPicPr>
          <p:cNvPr id="3" name="Picture 2" descr="http://upload.wikimedia.org/wikipedia/commons/thumb/4/4a/Phonocardiograms_from_normal_and_abnormal_heart_sounds.png/220px-Phonocardiograms_from_normal_and_abnormal_heart_sounds.png"/>
          <p:cNvPicPr>
            <a:picLocks noChangeAspect="1" noChangeArrowheads="1"/>
          </p:cNvPicPr>
          <p:nvPr/>
        </p:nvPicPr>
        <p:blipFill>
          <a:blip r:embed="rId3" cstate="print"/>
          <a:srcRect/>
          <a:stretch>
            <a:fillRect/>
          </a:stretch>
        </p:blipFill>
        <p:spPr bwMode="auto">
          <a:xfrm>
            <a:off x="5292080" y="1340768"/>
            <a:ext cx="3462140" cy="5137412"/>
          </a:xfrm>
          <a:prstGeom prst="rect">
            <a:avLst/>
          </a:prstGeom>
          <a:noFill/>
        </p:spPr>
      </p:pic>
      <p:sp>
        <p:nvSpPr>
          <p:cNvPr id="4" name="3 - TextBox"/>
          <p:cNvSpPr txBox="1"/>
          <p:nvPr/>
        </p:nvSpPr>
        <p:spPr>
          <a:xfrm>
            <a:off x="395536" y="908720"/>
            <a:ext cx="4572032" cy="5693866"/>
          </a:xfrm>
          <a:prstGeom prst="rect">
            <a:avLst/>
          </a:prstGeom>
          <a:noFill/>
        </p:spPr>
        <p:txBody>
          <a:bodyPr wrap="square" rtlCol="0">
            <a:spAutoFit/>
          </a:bodyPr>
          <a:lstStyle/>
          <a:p>
            <a:pPr>
              <a:buBlip>
                <a:blip r:embed="rId4"/>
              </a:buBlip>
            </a:pPr>
            <a:r>
              <a:rPr lang="el-GR" sz="2800" dirty="0" smtClean="0"/>
              <a:t>Πλήρης αρρυθμία</a:t>
            </a:r>
            <a:endParaRPr lang="en-US" sz="2800" dirty="0" smtClean="0"/>
          </a:p>
          <a:p>
            <a:pPr>
              <a:buBlip>
                <a:blip r:embed="rId4"/>
              </a:buBlip>
            </a:pPr>
            <a:r>
              <a:rPr lang="el-GR" sz="2800" dirty="0" err="1" smtClean="0"/>
              <a:t>Εντονος</a:t>
            </a:r>
            <a:r>
              <a:rPr lang="el-GR" sz="2800" dirty="0" smtClean="0"/>
              <a:t> 1</a:t>
            </a:r>
            <a:r>
              <a:rPr lang="el-GR" sz="2800" baseline="30000" dirty="0" smtClean="0"/>
              <a:t>ος</a:t>
            </a:r>
            <a:r>
              <a:rPr lang="el-GR" sz="2800" dirty="0" smtClean="0"/>
              <a:t> τόνος</a:t>
            </a:r>
          </a:p>
          <a:p>
            <a:pPr>
              <a:buBlip>
                <a:blip r:embed="rId4"/>
              </a:buBlip>
            </a:pPr>
            <a:r>
              <a:rPr lang="el-GR" sz="2800" dirty="0" smtClean="0"/>
              <a:t>Κλαγγή διανοίξεως της ΜΒ*</a:t>
            </a:r>
          </a:p>
          <a:p>
            <a:pPr>
              <a:buBlip>
                <a:blip r:embed="rId4"/>
              </a:buBlip>
            </a:pPr>
            <a:r>
              <a:rPr lang="el-GR" sz="2800" dirty="0" err="1" smtClean="0"/>
              <a:t>Εντονος</a:t>
            </a:r>
            <a:r>
              <a:rPr lang="el-GR" sz="2800" dirty="0" smtClean="0"/>
              <a:t> 2</a:t>
            </a:r>
            <a:r>
              <a:rPr lang="el-GR" sz="2800" baseline="30000" dirty="0" smtClean="0"/>
              <a:t>ος</a:t>
            </a:r>
            <a:r>
              <a:rPr lang="el-GR" sz="2800" dirty="0" smtClean="0"/>
              <a:t> τόνος (επί ΠΟΥ)</a:t>
            </a:r>
          </a:p>
          <a:p>
            <a:pPr>
              <a:buBlip>
                <a:blip r:embed="rId4"/>
              </a:buBlip>
            </a:pPr>
            <a:r>
              <a:rPr lang="el-GR" sz="2800" dirty="0" err="1" smtClean="0"/>
              <a:t>Μεσοδιαστολικό</a:t>
            </a:r>
            <a:r>
              <a:rPr lang="el-GR" sz="2800" dirty="0" smtClean="0"/>
              <a:t> κύλισμα με </a:t>
            </a:r>
            <a:r>
              <a:rPr lang="el-GR" sz="2800" dirty="0" err="1" smtClean="0"/>
              <a:t>προσυστολική</a:t>
            </a:r>
            <a:r>
              <a:rPr lang="el-GR" sz="2800" dirty="0" smtClean="0"/>
              <a:t> ενίσχυση** (στην κορυφή χωρίς επέκταση), ενισχύεται στην </a:t>
            </a:r>
            <a:r>
              <a:rPr lang="el-GR" sz="2800" dirty="0" err="1" smtClean="0"/>
              <a:t>αρ.πλαγία</a:t>
            </a:r>
            <a:r>
              <a:rPr lang="el-GR" sz="2800" dirty="0" smtClean="0"/>
              <a:t> θέση [κώδωνας]</a:t>
            </a:r>
          </a:p>
          <a:p>
            <a:pPr>
              <a:buBlip>
                <a:blip r:embed="rId4"/>
              </a:buBlip>
            </a:pPr>
            <a:r>
              <a:rPr lang="el-GR" sz="2800" dirty="0" smtClean="0"/>
              <a:t>Επί ΔΚΑ</a:t>
            </a:r>
            <a:r>
              <a:rPr lang="en-US" sz="2800" dirty="0" smtClean="0"/>
              <a:t>:</a:t>
            </a:r>
            <a:r>
              <a:rPr lang="el-GR" sz="2800" dirty="0" smtClean="0"/>
              <a:t> οίδημα, </a:t>
            </a:r>
            <a:r>
              <a:rPr lang="el-GR" sz="2800" dirty="0" err="1" smtClean="0"/>
              <a:t>ασκίτης</a:t>
            </a:r>
            <a:r>
              <a:rPr lang="el-GR" sz="2800" dirty="0" smtClean="0"/>
              <a:t>, διάταση </a:t>
            </a:r>
            <a:r>
              <a:rPr lang="el-GR" sz="2800" dirty="0" err="1" smtClean="0"/>
              <a:t>σφαγιτίδων</a:t>
            </a:r>
            <a:r>
              <a:rPr lang="el-GR" sz="2800" dirty="0" smtClean="0"/>
              <a:t> και θετικό </a:t>
            </a:r>
            <a:r>
              <a:rPr lang="el-GR" sz="2800" dirty="0" err="1" smtClean="0"/>
              <a:t>ηπατοσφαγιτιδικό</a:t>
            </a:r>
            <a:r>
              <a:rPr lang="el-GR" sz="2800" dirty="0" smtClean="0"/>
              <a:t> σημείο</a:t>
            </a:r>
            <a:endParaRPr lang="el-GR" sz="2800" dirty="0"/>
          </a:p>
        </p:txBody>
      </p:sp>
      <p:sp>
        <p:nvSpPr>
          <p:cNvPr id="5" name="TextBox 4"/>
          <p:cNvSpPr txBox="1"/>
          <p:nvPr/>
        </p:nvSpPr>
        <p:spPr>
          <a:xfrm>
            <a:off x="5183560" y="5949280"/>
            <a:ext cx="3960440" cy="646331"/>
          </a:xfrm>
          <a:prstGeom prst="rect">
            <a:avLst/>
          </a:prstGeom>
          <a:solidFill>
            <a:schemeClr val="bg1"/>
          </a:solidFill>
        </p:spPr>
        <p:txBody>
          <a:bodyPr wrap="square" rtlCol="0">
            <a:spAutoFit/>
          </a:bodyPr>
          <a:lstStyle/>
          <a:p>
            <a:r>
              <a:rPr lang="el-GR" dirty="0" smtClean="0"/>
              <a:t>* Εκτός αν είναι άκαμπτη η βαλβίδα</a:t>
            </a:r>
          </a:p>
          <a:p>
            <a:r>
              <a:rPr lang="el-GR" dirty="0" smtClean="0"/>
              <a:t>** Αν </a:t>
            </a:r>
            <a:r>
              <a:rPr lang="el-GR" dirty="0" err="1" smtClean="0"/>
              <a:t>φλεβοκομβικός</a:t>
            </a:r>
            <a:r>
              <a:rPr lang="el-GR" dirty="0" smtClean="0"/>
              <a:t> ρυθμός</a:t>
            </a:r>
            <a:endParaRPr lang="el-GR" dirty="0"/>
          </a:p>
        </p:txBody>
      </p:sp>
      <p:sp>
        <p:nvSpPr>
          <p:cNvPr id="6" name="Rectangle 5"/>
          <p:cNvSpPr/>
          <p:nvPr/>
        </p:nvSpPr>
        <p:spPr>
          <a:xfrm>
            <a:off x="5255568" y="3861048"/>
            <a:ext cx="38884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31640" y="1138205"/>
            <a:ext cx="6984776" cy="5326670"/>
          </a:xfrm>
          <a:prstGeom prst="rect">
            <a:avLst/>
          </a:prstGeom>
          <a:noFill/>
          <a:ln w="9525">
            <a:noFill/>
            <a:miter lim="800000"/>
            <a:headEnd/>
            <a:tailEnd/>
          </a:ln>
        </p:spPr>
      </p:pic>
      <p:sp>
        <p:nvSpPr>
          <p:cNvPr id="3" name="1 - Ορθογώνιο"/>
          <p:cNvSpPr/>
          <p:nvPr/>
        </p:nvSpPr>
        <p:spPr>
          <a:xfrm>
            <a:off x="1475656" y="0"/>
            <a:ext cx="698477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Στένωση Μιτροειδούς Βαλβίδας-Ακρόαση</a:t>
            </a:r>
            <a:endParaRPr lang="el-G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0.gstatic.com/images?q=tbn:ANd9GcTwKiq2H7GISQpRhID8P6H1vi_YqXaqczSRmWHOvL9Gh-WhUUm7"/>
          <p:cNvPicPr>
            <a:picLocks noChangeAspect="1" noChangeArrowheads="1"/>
          </p:cNvPicPr>
          <p:nvPr/>
        </p:nvPicPr>
        <p:blipFill>
          <a:blip r:embed="rId2" cstate="print"/>
          <a:srcRect/>
          <a:stretch>
            <a:fillRect/>
          </a:stretch>
        </p:blipFill>
        <p:spPr bwMode="auto">
          <a:xfrm>
            <a:off x="1403648" y="2060848"/>
            <a:ext cx="6753902" cy="4156247"/>
          </a:xfrm>
          <a:prstGeom prst="rect">
            <a:avLst/>
          </a:prstGeom>
          <a:noFill/>
        </p:spPr>
      </p:pic>
      <p:sp>
        <p:nvSpPr>
          <p:cNvPr id="3" name="1 - Ορθογώνιο"/>
          <p:cNvSpPr/>
          <p:nvPr/>
        </p:nvSpPr>
        <p:spPr>
          <a:xfrm>
            <a:off x="1928794" y="428604"/>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Στένωση Μιτροειδούς Βαλβίδας-Ακτινογραφία θώρακος</a:t>
            </a:r>
            <a:endParaRPr lang="el-G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0"/>
            <a:ext cx="741682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Μιτροειδούς Βαλβίδας-Συμπτώματα</a:t>
            </a:r>
            <a:endParaRPr lang="el-GR" sz="2800" dirty="0"/>
          </a:p>
        </p:txBody>
      </p:sp>
      <p:pic>
        <p:nvPicPr>
          <p:cNvPr id="1026" name="Picture 2" descr="Mitral Regurgitation scheme1.png">
            <a:hlinkClick r:id="rId2"/>
          </p:cNvPr>
          <p:cNvPicPr>
            <a:picLocks noChangeAspect="1" noChangeArrowheads="1"/>
          </p:cNvPicPr>
          <p:nvPr/>
        </p:nvPicPr>
        <p:blipFill>
          <a:blip r:embed="rId3" cstate="print"/>
          <a:srcRect/>
          <a:stretch>
            <a:fillRect/>
          </a:stretch>
        </p:blipFill>
        <p:spPr bwMode="auto">
          <a:xfrm>
            <a:off x="0" y="1772816"/>
            <a:ext cx="2712715" cy="2736304"/>
          </a:xfrm>
          <a:prstGeom prst="rect">
            <a:avLst/>
          </a:prstGeom>
          <a:noFill/>
        </p:spPr>
      </p:pic>
      <p:sp>
        <p:nvSpPr>
          <p:cNvPr id="5" name="4 - TextBox"/>
          <p:cNvSpPr txBox="1"/>
          <p:nvPr/>
        </p:nvSpPr>
        <p:spPr>
          <a:xfrm>
            <a:off x="2483768" y="1052736"/>
            <a:ext cx="6660232" cy="5693866"/>
          </a:xfrm>
          <a:prstGeom prst="rect">
            <a:avLst/>
          </a:prstGeom>
          <a:noFill/>
        </p:spPr>
        <p:txBody>
          <a:bodyPr wrap="square" rtlCol="0">
            <a:spAutoFit/>
          </a:bodyPr>
          <a:lstStyle/>
          <a:p>
            <a:pPr>
              <a:buBlip>
                <a:blip r:embed="rId4"/>
              </a:buBlip>
            </a:pPr>
            <a:r>
              <a:rPr lang="el-GR" sz="2800" dirty="0" smtClean="0"/>
              <a:t>Η συχνότερη </a:t>
            </a:r>
            <a:r>
              <a:rPr lang="el-GR" sz="2800" dirty="0" err="1" smtClean="0"/>
              <a:t>βαλβιδοπάθεια</a:t>
            </a:r>
            <a:endParaRPr lang="el-GR" sz="2800" dirty="0" smtClean="0"/>
          </a:p>
          <a:p>
            <a:pPr>
              <a:buBlip>
                <a:blip r:embed="rId4"/>
              </a:buBlip>
            </a:pPr>
            <a:endParaRPr lang="el-GR" sz="2800" dirty="0" smtClean="0"/>
          </a:p>
          <a:p>
            <a:pPr>
              <a:buBlip>
                <a:blip r:embed="rId4"/>
              </a:buBlip>
            </a:pPr>
            <a:r>
              <a:rPr lang="el-GR" sz="2800" dirty="0" err="1" smtClean="0"/>
              <a:t>Εξελιξη</a:t>
            </a:r>
            <a:r>
              <a:rPr lang="el-GR" sz="2800" dirty="0" smtClean="0"/>
              <a:t> της πρόπτωσης λόγω </a:t>
            </a:r>
            <a:r>
              <a:rPr lang="el-GR" sz="2800" dirty="0" err="1" smtClean="0"/>
              <a:t>μυξωματώδους</a:t>
            </a:r>
            <a:r>
              <a:rPr lang="el-GR" sz="2800" dirty="0" smtClean="0"/>
              <a:t> εκφύλισης ΜΒ</a:t>
            </a:r>
          </a:p>
          <a:p>
            <a:pPr>
              <a:buBlip>
                <a:blip r:embed="rId4"/>
              </a:buBlip>
            </a:pPr>
            <a:endParaRPr lang="el-GR" sz="2800" dirty="0" smtClean="0"/>
          </a:p>
          <a:p>
            <a:pPr>
              <a:buBlip>
                <a:blip r:embed="rId4"/>
              </a:buBlip>
            </a:pPr>
            <a:r>
              <a:rPr lang="el-GR" sz="2800" dirty="0" smtClean="0"/>
              <a:t>Στεφανιαία νόσος</a:t>
            </a:r>
          </a:p>
          <a:p>
            <a:pPr>
              <a:buBlip>
                <a:blip r:embed="rId4"/>
              </a:buBlip>
            </a:pPr>
            <a:endParaRPr lang="el-GR" sz="2800" dirty="0" smtClean="0"/>
          </a:p>
          <a:p>
            <a:pPr>
              <a:buBlip>
                <a:blip r:embed="rId4"/>
              </a:buBlip>
            </a:pPr>
            <a:r>
              <a:rPr lang="el-GR" sz="2800" dirty="0" smtClean="0"/>
              <a:t>Ρευματικός πυρετός </a:t>
            </a:r>
          </a:p>
          <a:p>
            <a:pPr>
              <a:buBlip>
                <a:blip r:embed="rId4"/>
              </a:buBlip>
            </a:pPr>
            <a:endParaRPr lang="el-GR" sz="2800" dirty="0" smtClean="0"/>
          </a:p>
          <a:p>
            <a:pPr>
              <a:buBlip>
                <a:blip r:embed="rId4"/>
              </a:buBlip>
            </a:pPr>
            <a:r>
              <a:rPr lang="el-GR" sz="2800" dirty="0" smtClean="0"/>
              <a:t>Ενδοκαρδίτιδα</a:t>
            </a:r>
          </a:p>
          <a:p>
            <a:pPr>
              <a:buBlip>
                <a:blip r:embed="rId4"/>
              </a:buBlip>
            </a:pPr>
            <a:endParaRPr lang="el-GR" sz="2800" dirty="0" smtClean="0"/>
          </a:p>
          <a:p>
            <a:pPr>
              <a:buBlip>
                <a:blip r:embed="rId4"/>
              </a:buBlip>
            </a:pPr>
            <a:r>
              <a:rPr lang="el-GR" sz="2800" dirty="0" smtClean="0"/>
              <a:t>Δευτερογενής πχ </a:t>
            </a:r>
            <a:r>
              <a:rPr lang="el-GR" sz="2800" dirty="0" err="1" smtClean="0"/>
              <a:t>Διατατική</a:t>
            </a:r>
            <a:r>
              <a:rPr lang="el-GR" sz="2800" dirty="0" smtClean="0"/>
              <a:t> Μυοκαρδιοπάθεια, </a:t>
            </a:r>
            <a:r>
              <a:rPr lang="el-GR" sz="2800" dirty="0" err="1" smtClean="0"/>
              <a:t>Διαταση</a:t>
            </a:r>
            <a:r>
              <a:rPr lang="el-GR" sz="2800" dirty="0" smtClean="0"/>
              <a:t> Αρ Κόλπου κ.α.</a:t>
            </a:r>
            <a:endParaRPr lang="el-G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9672" y="0"/>
            <a:ext cx="691276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Ανεπάρκεια Μιτροειδούς Βαλβίδας-Ευρήματα</a:t>
            </a:r>
            <a:endParaRPr lang="el-GR" sz="2800" dirty="0"/>
          </a:p>
        </p:txBody>
      </p:sp>
      <p:pic>
        <p:nvPicPr>
          <p:cNvPr id="3" name="Picture 2" descr="http://upload.wikimedia.org/wikipedia/commons/thumb/4/4a/Phonocardiograms_from_normal_and_abnormal_heart_sounds.png/220px-Phonocardiograms_from_normal_and_abnormal_heart_sounds.png"/>
          <p:cNvPicPr>
            <a:picLocks noChangeAspect="1" noChangeArrowheads="1"/>
          </p:cNvPicPr>
          <p:nvPr/>
        </p:nvPicPr>
        <p:blipFill>
          <a:blip r:embed="rId3" cstate="print"/>
          <a:srcRect/>
          <a:stretch>
            <a:fillRect/>
          </a:stretch>
        </p:blipFill>
        <p:spPr bwMode="auto">
          <a:xfrm>
            <a:off x="5292080" y="1412776"/>
            <a:ext cx="3599316" cy="5279734"/>
          </a:xfrm>
          <a:prstGeom prst="rect">
            <a:avLst/>
          </a:prstGeom>
          <a:noFill/>
        </p:spPr>
      </p:pic>
      <p:sp>
        <p:nvSpPr>
          <p:cNvPr id="4" name="3 - TextBox"/>
          <p:cNvSpPr txBox="1"/>
          <p:nvPr/>
        </p:nvSpPr>
        <p:spPr>
          <a:xfrm>
            <a:off x="323528" y="1196752"/>
            <a:ext cx="5112568" cy="5693866"/>
          </a:xfrm>
          <a:prstGeom prst="rect">
            <a:avLst/>
          </a:prstGeom>
          <a:noFill/>
        </p:spPr>
        <p:txBody>
          <a:bodyPr wrap="square" rtlCol="0">
            <a:spAutoFit/>
          </a:bodyPr>
          <a:lstStyle/>
          <a:p>
            <a:pPr>
              <a:buBlip>
                <a:blip r:embed="rId4"/>
              </a:buBlip>
            </a:pPr>
            <a:r>
              <a:rPr lang="el-GR" sz="2800" dirty="0" smtClean="0"/>
              <a:t>Μετατόπιση της καρδιακής ώσης</a:t>
            </a:r>
          </a:p>
          <a:p>
            <a:pPr>
              <a:buBlip>
                <a:blip r:embed="rId4"/>
              </a:buBlip>
            </a:pPr>
            <a:r>
              <a:rPr lang="el-GR" sz="2800" dirty="0" smtClean="0"/>
              <a:t>Συχνά άρρυθμος σφυγμός λόγω ΚΜ</a:t>
            </a:r>
          </a:p>
          <a:p>
            <a:pPr>
              <a:buBlip>
                <a:blip r:embed="rId4"/>
              </a:buBlip>
            </a:pPr>
            <a:endParaRPr lang="el-GR" sz="2800" dirty="0" smtClean="0"/>
          </a:p>
          <a:p>
            <a:pPr>
              <a:buBlip>
                <a:blip r:embed="rId4"/>
              </a:buBlip>
            </a:pPr>
            <a:r>
              <a:rPr lang="el-GR" sz="2800" dirty="0" smtClean="0"/>
              <a:t>Μείωση </a:t>
            </a:r>
            <a:r>
              <a:rPr lang="el-GR" sz="2800" dirty="0" err="1" smtClean="0"/>
              <a:t>εντασης</a:t>
            </a:r>
            <a:r>
              <a:rPr lang="el-GR" sz="2800" dirty="0" smtClean="0"/>
              <a:t> 1</a:t>
            </a:r>
            <a:r>
              <a:rPr lang="el-GR" sz="2800" baseline="30000" dirty="0" smtClean="0"/>
              <a:t>ου</a:t>
            </a:r>
            <a:r>
              <a:rPr lang="el-GR" sz="2800" dirty="0" smtClean="0"/>
              <a:t> τόνου</a:t>
            </a:r>
          </a:p>
          <a:p>
            <a:pPr>
              <a:buBlip>
                <a:blip r:embed="rId4"/>
              </a:buBlip>
            </a:pPr>
            <a:endParaRPr lang="el-GR" sz="2800" dirty="0" smtClean="0"/>
          </a:p>
          <a:p>
            <a:pPr>
              <a:buBlip>
                <a:blip r:embed="rId4"/>
              </a:buBlip>
            </a:pPr>
            <a:r>
              <a:rPr lang="el-GR" sz="2800" dirty="0" err="1" smtClean="0"/>
              <a:t>Ολοσυστολικό</a:t>
            </a:r>
            <a:r>
              <a:rPr lang="el-GR" sz="2800" dirty="0" smtClean="0"/>
              <a:t> φύσημα κορυφής</a:t>
            </a:r>
          </a:p>
          <a:p>
            <a:pPr>
              <a:buBlip>
                <a:blip r:embed="rId4"/>
              </a:buBlip>
            </a:pPr>
            <a:endParaRPr lang="el-GR" sz="2800" dirty="0" smtClean="0"/>
          </a:p>
          <a:p>
            <a:pPr>
              <a:buBlip>
                <a:blip r:embed="rId4"/>
              </a:buBlip>
            </a:pPr>
            <a:r>
              <a:rPr lang="el-GR" sz="2800" dirty="0" smtClean="0"/>
              <a:t>3</a:t>
            </a:r>
            <a:r>
              <a:rPr lang="el-GR" sz="2800" baseline="30000" dirty="0" smtClean="0"/>
              <a:t>ος</a:t>
            </a:r>
            <a:r>
              <a:rPr lang="el-GR" sz="2800" dirty="0" smtClean="0"/>
              <a:t> καρδιακός τόνος</a:t>
            </a:r>
          </a:p>
          <a:p>
            <a:pPr>
              <a:buBlip>
                <a:blip r:embed="rId4"/>
              </a:buBlip>
            </a:pPr>
            <a:endParaRPr lang="el-GR" sz="2800" dirty="0" smtClean="0"/>
          </a:p>
          <a:p>
            <a:pPr>
              <a:buBlip>
                <a:blip r:embed="rId4"/>
              </a:buBlip>
            </a:pPr>
            <a:r>
              <a:rPr lang="el-GR" sz="2800" dirty="0" smtClean="0"/>
              <a:t>Καρδιακή ανεπάρκεια</a:t>
            </a:r>
            <a:endParaRPr lang="el-GR" sz="2800" dirty="0"/>
          </a:p>
        </p:txBody>
      </p:sp>
      <p:sp>
        <p:nvSpPr>
          <p:cNvPr id="5" name="Rectangle 4"/>
          <p:cNvSpPr/>
          <p:nvPr/>
        </p:nvSpPr>
        <p:spPr>
          <a:xfrm>
            <a:off x="5076056" y="2780928"/>
            <a:ext cx="388843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itral regurgitation"/>
          <p:cNvPicPr/>
          <p:nvPr/>
        </p:nvPicPr>
        <p:blipFill>
          <a:blip r:embed="rId5" cstate="print"/>
          <a:srcRect/>
          <a:stretch>
            <a:fillRect/>
          </a:stretch>
        </p:blipFill>
        <p:spPr bwMode="auto">
          <a:xfrm>
            <a:off x="4788024" y="3861048"/>
            <a:ext cx="4067944"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971599" y="4077072"/>
            <a:ext cx="3038455" cy="27809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987824" y="332656"/>
            <a:ext cx="345638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Συνεχή φυσήματα</a:t>
            </a:r>
            <a:endParaRPr lang="el-GR" sz="2800" b="1" dirty="0"/>
          </a:p>
        </p:txBody>
      </p:sp>
      <p:sp>
        <p:nvSpPr>
          <p:cNvPr id="4" name="TextBox 3"/>
          <p:cNvSpPr txBox="1"/>
          <p:nvPr/>
        </p:nvSpPr>
        <p:spPr>
          <a:xfrm>
            <a:off x="323528" y="1052736"/>
            <a:ext cx="4536504" cy="3108543"/>
          </a:xfrm>
          <a:prstGeom prst="rect">
            <a:avLst/>
          </a:prstGeom>
          <a:noFill/>
        </p:spPr>
        <p:txBody>
          <a:bodyPr wrap="square" rtlCol="0">
            <a:spAutoFit/>
          </a:bodyPr>
          <a:lstStyle/>
          <a:p>
            <a:pPr>
              <a:buBlip>
                <a:blip r:embed="rId4"/>
              </a:buBlip>
            </a:pPr>
            <a:r>
              <a:rPr lang="el-GR" sz="2800" dirty="0" smtClean="0"/>
              <a:t> Συγγενής ή επίκτητη </a:t>
            </a:r>
            <a:r>
              <a:rPr lang="el-GR" sz="2800" dirty="0" err="1" smtClean="0"/>
              <a:t>αρτηριοφλεβική</a:t>
            </a:r>
            <a:r>
              <a:rPr lang="el-GR" sz="2800" dirty="0" smtClean="0"/>
              <a:t> επικοινωνία</a:t>
            </a:r>
          </a:p>
          <a:p>
            <a:pPr>
              <a:buBlip>
                <a:blip r:embed="rId4"/>
              </a:buBlip>
            </a:pPr>
            <a:endParaRPr lang="el-GR" sz="2800" dirty="0" smtClean="0"/>
          </a:p>
          <a:p>
            <a:pPr>
              <a:buBlip>
                <a:blip r:embed="rId4"/>
              </a:buBlip>
            </a:pPr>
            <a:r>
              <a:rPr lang="el-GR" sz="2800" dirty="0" smtClean="0"/>
              <a:t>Ανοικτός </a:t>
            </a:r>
            <a:r>
              <a:rPr lang="el-GR" sz="2800" dirty="0" err="1" smtClean="0"/>
              <a:t>Βοτάλλειος</a:t>
            </a:r>
            <a:r>
              <a:rPr lang="el-GR" sz="2800" dirty="0" smtClean="0"/>
              <a:t> πόρος (</a:t>
            </a:r>
            <a:r>
              <a:rPr lang="el-GR" sz="2800" dirty="0" err="1" smtClean="0"/>
              <a:t>Αο</a:t>
            </a:r>
            <a:r>
              <a:rPr lang="el-GR" sz="2800" dirty="0" smtClean="0"/>
              <a:t>-</a:t>
            </a:r>
            <a:r>
              <a:rPr lang="el-GR" sz="2800" dirty="0" err="1" smtClean="0"/>
              <a:t>Πν</a:t>
            </a:r>
            <a:r>
              <a:rPr lang="el-GR" sz="2800" dirty="0" smtClean="0"/>
              <a:t> </a:t>
            </a:r>
            <a:r>
              <a:rPr lang="el-GR" sz="2800" dirty="0" err="1" smtClean="0"/>
              <a:t>αρτ</a:t>
            </a:r>
            <a:r>
              <a:rPr lang="el-GR" sz="2800" dirty="0" smtClean="0"/>
              <a:t>)</a:t>
            </a:r>
          </a:p>
          <a:p>
            <a:pPr>
              <a:buBlip>
                <a:blip r:embed="rId4"/>
              </a:buBlip>
            </a:pPr>
            <a:endParaRPr lang="el-GR" sz="2800" dirty="0" smtClean="0"/>
          </a:p>
          <a:p>
            <a:pPr>
              <a:buBlip>
                <a:blip r:embed="rId4"/>
              </a:buBlip>
            </a:pPr>
            <a:r>
              <a:rPr lang="el-GR" sz="2800" dirty="0" smtClean="0"/>
              <a:t>Συνοδεύονται από </a:t>
            </a:r>
            <a:r>
              <a:rPr lang="el-GR" sz="2800" dirty="0" err="1" smtClean="0"/>
              <a:t>ροίζο</a:t>
            </a:r>
            <a:endParaRPr lang="el-GR" sz="2800" dirty="0"/>
          </a:p>
        </p:txBody>
      </p:sp>
      <p:pic>
        <p:nvPicPr>
          <p:cNvPr id="5" name="Picture 4" descr="http://upload.wikimedia.org/wikipedia/commons/thumb/4/4a/Phonocardiograms_from_normal_and_abnormal_heart_sounds.png/220px-Phonocardiograms_from_normal_and_abnormal_heart_sounds.png"/>
          <p:cNvPicPr>
            <a:picLocks noChangeAspect="1" noChangeArrowheads="1"/>
          </p:cNvPicPr>
          <p:nvPr/>
        </p:nvPicPr>
        <p:blipFill>
          <a:blip r:embed="rId5" cstate="print"/>
          <a:srcRect/>
          <a:stretch>
            <a:fillRect/>
          </a:stretch>
        </p:blipFill>
        <p:spPr bwMode="auto">
          <a:xfrm>
            <a:off x="5292080" y="1052736"/>
            <a:ext cx="3462140" cy="5137412"/>
          </a:xfrm>
          <a:prstGeom prst="rect">
            <a:avLst/>
          </a:prstGeom>
          <a:noFill/>
        </p:spPr>
      </p:pic>
      <p:sp>
        <p:nvSpPr>
          <p:cNvPr id="6" name="Rounded Rectangle 5"/>
          <p:cNvSpPr/>
          <p:nvPr/>
        </p:nvSpPr>
        <p:spPr>
          <a:xfrm>
            <a:off x="5004048" y="4149080"/>
            <a:ext cx="3816424" cy="86409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63688" y="0"/>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Οξεία Περικαρδίτιδα</a:t>
            </a:r>
            <a:endParaRPr lang="el-GR" sz="2800" dirty="0"/>
          </a:p>
        </p:txBody>
      </p:sp>
      <p:sp>
        <p:nvSpPr>
          <p:cNvPr id="5" name="4 - TextBox"/>
          <p:cNvSpPr txBox="1"/>
          <p:nvPr/>
        </p:nvSpPr>
        <p:spPr>
          <a:xfrm>
            <a:off x="323528" y="1124744"/>
            <a:ext cx="8424936" cy="2677656"/>
          </a:xfrm>
          <a:prstGeom prst="rect">
            <a:avLst/>
          </a:prstGeom>
          <a:noFill/>
        </p:spPr>
        <p:txBody>
          <a:bodyPr wrap="square" rtlCol="0">
            <a:spAutoFit/>
          </a:bodyPr>
          <a:lstStyle/>
          <a:p>
            <a:r>
              <a:rPr lang="el-GR" sz="2800" dirty="0" smtClean="0"/>
              <a:t>Φλεγμονή του περικαρδίου</a:t>
            </a:r>
          </a:p>
          <a:p>
            <a:endParaRPr lang="el-GR" sz="2800" dirty="0" smtClean="0"/>
          </a:p>
          <a:p>
            <a:r>
              <a:rPr lang="el-GR" sz="2800" dirty="0" smtClean="0"/>
              <a:t>Αίτια</a:t>
            </a:r>
            <a:r>
              <a:rPr lang="en-US" sz="2800" dirty="0" smtClean="0"/>
              <a:t>: </a:t>
            </a:r>
            <a:r>
              <a:rPr lang="el-GR" sz="2800" dirty="0" smtClean="0"/>
              <a:t>ιογενείς λοιμώξεις, μικροβιακές λοιμώξεις (κοινά ή ΜΤΒ), συστηματικά νοσήματα (ΣΕΛ, ΡΑ…), νεοπλάσματα, τραυματισμός-χειρουργείο-οξύ έμφραγμα (σ.</a:t>
            </a:r>
            <a:r>
              <a:rPr lang="en-US" sz="2800" dirty="0" smtClean="0"/>
              <a:t>Dressler)</a:t>
            </a:r>
            <a:endParaRPr lang="el-GR" sz="2800" dirty="0"/>
          </a:p>
        </p:txBody>
      </p:sp>
      <p:sp>
        <p:nvSpPr>
          <p:cNvPr id="6" name="5 - TextBox"/>
          <p:cNvSpPr txBox="1"/>
          <p:nvPr/>
        </p:nvSpPr>
        <p:spPr>
          <a:xfrm>
            <a:off x="395536" y="4077072"/>
            <a:ext cx="7673506" cy="2677656"/>
          </a:xfrm>
          <a:prstGeom prst="rect">
            <a:avLst/>
          </a:prstGeom>
          <a:noFill/>
        </p:spPr>
        <p:txBody>
          <a:bodyPr wrap="square" rtlCol="0">
            <a:spAutoFit/>
          </a:bodyPr>
          <a:lstStyle/>
          <a:p>
            <a:pPr>
              <a:buBlip>
                <a:blip r:embed="rId3"/>
              </a:buBlip>
            </a:pPr>
            <a:r>
              <a:rPr lang="el-GR" sz="2800" dirty="0" smtClean="0"/>
              <a:t>Θωρακικό άλγος </a:t>
            </a:r>
            <a:r>
              <a:rPr lang="el-GR" sz="2800" dirty="0" err="1" smtClean="0"/>
              <a:t>οπισθοστερνικό</a:t>
            </a:r>
            <a:r>
              <a:rPr lang="el-GR" sz="2800" dirty="0" smtClean="0"/>
              <a:t> ή </a:t>
            </a:r>
            <a:r>
              <a:rPr lang="el-GR" sz="2800" dirty="0" err="1" smtClean="0"/>
              <a:t>προκάρδιο</a:t>
            </a:r>
            <a:r>
              <a:rPr lang="el-GR" sz="2800" dirty="0" smtClean="0"/>
              <a:t> (ανακουφίζεται σε πρόσθια κάμψη), μπορεί να αντανακλά στην ωμοπλάτη</a:t>
            </a:r>
          </a:p>
          <a:p>
            <a:pPr>
              <a:buBlip>
                <a:blip r:embed="rId3"/>
              </a:buBlip>
            </a:pPr>
            <a:r>
              <a:rPr lang="el-GR" sz="2800" dirty="0" smtClean="0"/>
              <a:t>Πυρετός</a:t>
            </a:r>
          </a:p>
          <a:p>
            <a:pPr>
              <a:buBlip>
                <a:blip r:embed="rId3"/>
              </a:buBlip>
            </a:pPr>
            <a:r>
              <a:rPr lang="el-GR" sz="2800" dirty="0" smtClean="0"/>
              <a:t>ΦΕ</a:t>
            </a:r>
            <a:r>
              <a:rPr lang="en-US" sz="2800" dirty="0" smtClean="0"/>
              <a:t>: </a:t>
            </a:r>
            <a:r>
              <a:rPr lang="el-GR" sz="2800" dirty="0" smtClean="0"/>
              <a:t> </a:t>
            </a:r>
            <a:r>
              <a:rPr lang="el-GR" sz="2800" dirty="0" err="1" smtClean="0"/>
              <a:t>περικαρδιακή</a:t>
            </a:r>
            <a:r>
              <a:rPr lang="el-GR" sz="2800" dirty="0" smtClean="0"/>
              <a:t> τριβή</a:t>
            </a:r>
            <a:endParaRPr lang="en-US" sz="2800" dirty="0" smtClean="0"/>
          </a:p>
          <a:p>
            <a:pPr>
              <a:buBlip>
                <a:blip r:embed="rId3"/>
              </a:buBlip>
            </a:pPr>
            <a:endParaRPr lang="en-US" sz="28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1556792"/>
            <a:ext cx="7560840" cy="4524315"/>
          </a:xfrm>
          <a:prstGeom prst="rect">
            <a:avLst/>
          </a:prstGeom>
        </p:spPr>
        <p:txBody>
          <a:bodyPr wrap="square">
            <a:spAutoFit/>
          </a:bodyPr>
          <a:lstStyle/>
          <a:p>
            <a:pPr>
              <a:buBlip>
                <a:blip r:embed="rId3"/>
              </a:buBlip>
            </a:pPr>
            <a:r>
              <a:rPr lang="el-GR" sz="2400" dirty="0" smtClean="0"/>
              <a:t>Αν υπάρχει </a:t>
            </a:r>
            <a:r>
              <a:rPr lang="el-GR" sz="2400" dirty="0" err="1" smtClean="0"/>
              <a:t>περικαρδιακή</a:t>
            </a:r>
            <a:r>
              <a:rPr lang="el-GR" sz="2400" dirty="0" smtClean="0"/>
              <a:t> συλλογή</a:t>
            </a:r>
            <a:r>
              <a:rPr lang="en-US" sz="2400" dirty="0" smtClean="0"/>
              <a:t>: </a:t>
            </a:r>
            <a:r>
              <a:rPr lang="el-GR" sz="2400" dirty="0" smtClean="0"/>
              <a:t>Συμπτώματα καρδιακού επιπωματισμού, Δ.Κ.Α. </a:t>
            </a:r>
          </a:p>
          <a:p>
            <a:pPr>
              <a:buBlip>
                <a:blip r:embed="rId3"/>
              </a:buBlip>
            </a:pPr>
            <a:endParaRPr lang="el-GR" sz="2400" dirty="0" smtClean="0"/>
          </a:p>
          <a:p>
            <a:pPr>
              <a:buBlip>
                <a:blip r:embed="rId3"/>
              </a:buBlip>
            </a:pPr>
            <a:r>
              <a:rPr lang="el-GR" sz="2400" dirty="0" smtClean="0"/>
              <a:t>Διάταση </a:t>
            </a:r>
            <a:r>
              <a:rPr lang="el-GR" sz="2400" dirty="0" err="1" smtClean="0"/>
              <a:t>σφαγιτίδων</a:t>
            </a:r>
            <a:endParaRPr lang="el-GR" sz="2400" dirty="0" smtClean="0"/>
          </a:p>
          <a:p>
            <a:pPr>
              <a:buBlip>
                <a:blip r:embed="rId3"/>
              </a:buBlip>
            </a:pPr>
            <a:endParaRPr lang="el-GR" sz="2400" dirty="0" smtClean="0"/>
          </a:p>
          <a:p>
            <a:pPr>
              <a:buBlip>
                <a:blip r:embed="rId3"/>
              </a:buBlip>
            </a:pPr>
            <a:r>
              <a:rPr lang="el-GR" sz="2400" dirty="0" smtClean="0"/>
              <a:t>Παράδοξος σφυγμός</a:t>
            </a:r>
          </a:p>
          <a:p>
            <a:pPr>
              <a:buBlip>
                <a:blip r:embed="rId3"/>
              </a:buBlip>
            </a:pPr>
            <a:endParaRPr lang="el-GR" sz="2400" dirty="0" smtClean="0"/>
          </a:p>
          <a:p>
            <a:pPr>
              <a:buBlip>
                <a:blip r:embed="rId3"/>
              </a:buBlip>
            </a:pPr>
            <a:r>
              <a:rPr lang="el-GR" sz="2400" dirty="0" smtClean="0"/>
              <a:t>Πτώση ΑΠ &gt;10</a:t>
            </a:r>
            <a:r>
              <a:rPr lang="en-US" sz="2400" dirty="0" smtClean="0"/>
              <a:t>mmHg</a:t>
            </a:r>
            <a:r>
              <a:rPr lang="el-GR" sz="2400" dirty="0" smtClean="0"/>
              <a:t> στην εισπνοή</a:t>
            </a:r>
          </a:p>
          <a:p>
            <a:pPr>
              <a:buBlip>
                <a:blip r:embed="rId3"/>
              </a:buBlip>
            </a:pPr>
            <a:endParaRPr lang="el-GR" sz="2400" dirty="0" smtClean="0"/>
          </a:p>
          <a:p>
            <a:pPr>
              <a:buBlip>
                <a:blip r:embed="rId3"/>
              </a:buBlip>
            </a:pPr>
            <a:r>
              <a:rPr lang="el-GR" sz="2400" dirty="0" smtClean="0"/>
              <a:t>Οιδήματα, </a:t>
            </a:r>
            <a:r>
              <a:rPr lang="el-GR" sz="2400" dirty="0" err="1" smtClean="0"/>
              <a:t>ασκίτης</a:t>
            </a:r>
            <a:r>
              <a:rPr lang="el-GR" sz="2400" dirty="0" smtClean="0"/>
              <a:t>, </a:t>
            </a:r>
            <a:r>
              <a:rPr lang="el-GR" sz="2400" dirty="0" err="1" smtClean="0"/>
              <a:t>ολιγουρία</a:t>
            </a:r>
            <a:endParaRPr lang="el-GR" sz="2400" dirty="0" smtClean="0"/>
          </a:p>
          <a:p>
            <a:pPr>
              <a:buBlip>
                <a:blip r:embed="rId3"/>
              </a:buBlip>
            </a:pPr>
            <a:endParaRPr lang="el-GR" sz="2400" dirty="0" smtClean="0"/>
          </a:p>
          <a:p>
            <a:pPr>
              <a:buBlip>
                <a:blip r:embed="rId3"/>
              </a:buBlip>
            </a:pPr>
            <a:r>
              <a:rPr lang="el-GR" sz="2400" dirty="0" smtClean="0"/>
              <a:t>Βύθιοι καρδιακοί τόνοι</a:t>
            </a:r>
            <a:endParaRPr lang="el-GR" sz="2400" dirty="0"/>
          </a:p>
        </p:txBody>
      </p:sp>
      <p:pic>
        <p:nvPicPr>
          <p:cNvPr id="3" name="Picture 4" descr="http://upload.wikimedia.org/wikipedia/commons/thumb/4/45/PericardialeffusionCXR.PNG/111px-PericardialeffusionCXR.PNG"/>
          <p:cNvPicPr>
            <a:picLocks noChangeAspect="1" noChangeArrowheads="1"/>
          </p:cNvPicPr>
          <p:nvPr/>
        </p:nvPicPr>
        <p:blipFill>
          <a:blip r:embed="rId4" cstate="print"/>
          <a:srcRect/>
          <a:stretch>
            <a:fillRect/>
          </a:stretch>
        </p:blipFill>
        <p:spPr bwMode="auto">
          <a:xfrm>
            <a:off x="4932040" y="3542690"/>
            <a:ext cx="3066659" cy="3315310"/>
          </a:xfrm>
          <a:prstGeom prst="rect">
            <a:avLst/>
          </a:prstGeom>
          <a:noFill/>
        </p:spPr>
      </p:pic>
      <p:pic>
        <p:nvPicPr>
          <p:cNvPr id="4" name="Picture 2" descr="http://upload.wikimedia.org/wikipedia/commons/thumb/a/ad/PericardialeffusionUS.PNG/120px-PericardialeffusionUS.PNG"/>
          <p:cNvPicPr>
            <a:picLocks noChangeAspect="1" noChangeArrowheads="1"/>
          </p:cNvPicPr>
          <p:nvPr/>
        </p:nvPicPr>
        <p:blipFill>
          <a:blip r:embed="rId5" cstate="print"/>
          <a:srcRect/>
          <a:stretch>
            <a:fillRect/>
          </a:stretch>
        </p:blipFill>
        <p:spPr bwMode="auto">
          <a:xfrm>
            <a:off x="6660232" y="1556792"/>
            <a:ext cx="2232248" cy="1953218"/>
          </a:xfrm>
          <a:prstGeom prst="rect">
            <a:avLst/>
          </a:prstGeom>
          <a:noFill/>
        </p:spPr>
      </p:pic>
      <p:sp>
        <p:nvSpPr>
          <p:cNvPr id="5" name="4 - Ορθογώνιο"/>
          <p:cNvSpPr/>
          <p:nvPr/>
        </p:nvSpPr>
        <p:spPr>
          <a:xfrm>
            <a:off x="1691680" y="0"/>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Οξεία Περικαρδίτιδα</a:t>
            </a:r>
            <a:endParaRPr lang="el-G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 Ορθογώνιο"/>
          <p:cNvSpPr/>
          <p:nvPr/>
        </p:nvSpPr>
        <p:spPr>
          <a:xfrm>
            <a:off x="1928794" y="428604"/>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Αριστερή Καρδιακή Ανεπάρκεια</a:t>
            </a:r>
            <a:endParaRPr lang="el-GR" sz="2800" dirty="0"/>
          </a:p>
        </p:txBody>
      </p:sp>
      <p:sp>
        <p:nvSpPr>
          <p:cNvPr id="3" name="TextBox 2"/>
          <p:cNvSpPr txBox="1"/>
          <p:nvPr/>
        </p:nvSpPr>
        <p:spPr>
          <a:xfrm>
            <a:off x="827584" y="1412776"/>
            <a:ext cx="7488832" cy="5262979"/>
          </a:xfrm>
          <a:prstGeom prst="rect">
            <a:avLst/>
          </a:prstGeom>
          <a:noFill/>
        </p:spPr>
        <p:txBody>
          <a:bodyPr wrap="square" rtlCol="0">
            <a:spAutoFit/>
          </a:bodyPr>
          <a:lstStyle/>
          <a:p>
            <a:pPr>
              <a:buFont typeface="Wingdings" pitchFamily="2" charset="2"/>
              <a:buChar char="v"/>
            </a:pPr>
            <a:r>
              <a:rPr lang="el-GR" sz="2800" dirty="0" smtClean="0"/>
              <a:t>Δύσπνοια-</a:t>
            </a:r>
            <a:r>
              <a:rPr lang="el-GR" sz="2800" dirty="0" err="1" smtClean="0"/>
              <a:t>Ορθόπνοια</a:t>
            </a:r>
            <a:r>
              <a:rPr lang="el-GR" sz="2800" dirty="0" smtClean="0"/>
              <a:t>-Κυάνωση </a:t>
            </a:r>
          </a:p>
          <a:p>
            <a:pPr>
              <a:buFont typeface="Wingdings" pitchFamily="2" charset="2"/>
              <a:buChar char="v"/>
            </a:pPr>
            <a:endParaRPr lang="el-GR" sz="2800" dirty="0" smtClean="0"/>
          </a:p>
          <a:p>
            <a:pPr>
              <a:buFont typeface="Wingdings" pitchFamily="2" charset="2"/>
              <a:buChar char="v"/>
            </a:pPr>
            <a:r>
              <a:rPr lang="el-GR" sz="2800" dirty="0" smtClean="0"/>
              <a:t>Οξύ Πνευμονικό Οίδημα</a:t>
            </a:r>
          </a:p>
          <a:p>
            <a:pPr>
              <a:buFont typeface="Wingdings" pitchFamily="2" charset="2"/>
              <a:buChar char="v"/>
            </a:pPr>
            <a:endParaRPr lang="el-GR" sz="2800" dirty="0" smtClean="0"/>
          </a:p>
          <a:p>
            <a:pPr>
              <a:buFont typeface="Wingdings" pitchFamily="2" charset="2"/>
              <a:buChar char="v"/>
            </a:pPr>
            <a:r>
              <a:rPr lang="el-GR" sz="2800" dirty="0" smtClean="0"/>
              <a:t>Ταχυσφυγμία</a:t>
            </a:r>
          </a:p>
          <a:p>
            <a:pPr>
              <a:buFont typeface="Wingdings" pitchFamily="2" charset="2"/>
              <a:buChar char="v"/>
            </a:pPr>
            <a:endParaRPr lang="el-GR" sz="2800" dirty="0" smtClean="0"/>
          </a:p>
          <a:p>
            <a:pPr>
              <a:buFont typeface="Wingdings" pitchFamily="2" charset="2"/>
              <a:buChar char="v"/>
            </a:pPr>
            <a:r>
              <a:rPr lang="el-GR" sz="2800" dirty="0" err="1" smtClean="0"/>
              <a:t>Καλπαστικός</a:t>
            </a:r>
            <a:r>
              <a:rPr lang="el-GR" sz="2800" dirty="0" smtClean="0"/>
              <a:t> ρυθμός</a:t>
            </a:r>
          </a:p>
          <a:p>
            <a:pPr>
              <a:buFont typeface="Wingdings" pitchFamily="2" charset="2"/>
              <a:buChar char="v"/>
            </a:pPr>
            <a:endParaRPr lang="el-GR" sz="2800" dirty="0" smtClean="0"/>
          </a:p>
          <a:p>
            <a:pPr>
              <a:buFont typeface="Wingdings" pitchFamily="2" charset="2"/>
              <a:buChar char="v"/>
            </a:pPr>
            <a:r>
              <a:rPr lang="el-GR" sz="2800" dirty="0" smtClean="0"/>
              <a:t>Υγροί ρόγχοι σε αμφότερα τα πνευμονικά πεδία</a:t>
            </a:r>
          </a:p>
          <a:p>
            <a:pPr>
              <a:buFont typeface="Wingdings" pitchFamily="2" charset="2"/>
              <a:buChar char="v"/>
            </a:pPr>
            <a:endParaRPr lang="el-GR" sz="2800" dirty="0" smtClean="0"/>
          </a:p>
          <a:p>
            <a:pPr>
              <a:buFont typeface="Wingdings" pitchFamily="2" charset="2"/>
              <a:buChar char="v"/>
            </a:pPr>
            <a:r>
              <a:rPr lang="el-GR" sz="2800" dirty="0" smtClean="0"/>
              <a:t>Μουσικοί ρόγχοι σε αμφότερα τα πνευμονικά πεδία</a:t>
            </a:r>
            <a:endParaRPr lang="el-G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188640"/>
            <a:ext cx="457545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ΕΠΙΣΚΟΠΗΣΗ - ΟΙΔΗΜΑΤΑ </a:t>
            </a:r>
            <a:endParaRPr lang="el-GR" sz="2800" b="1" dirty="0"/>
          </a:p>
        </p:txBody>
      </p:sp>
      <p:pic>
        <p:nvPicPr>
          <p:cNvPr id="2050" name="Picture 2" descr="C:\Documents and Settings\anastasia\Επιφάνεια εργασίας\pitting-edema.jpg"/>
          <p:cNvPicPr>
            <a:picLocks noChangeAspect="1" noChangeArrowheads="1"/>
          </p:cNvPicPr>
          <p:nvPr/>
        </p:nvPicPr>
        <p:blipFill>
          <a:blip r:embed="rId2" cstate="print"/>
          <a:srcRect/>
          <a:stretch>
            <a:fillRect/>
          </a:stretch>
        </p:blipFill>
        <p:spPr bwMode="auto">
          <a:xfrm>
            <a:off x="395536" y="908720"/>
            <a:ext cx="4551802" cy="2857520"/>
          </a:xfrm>
          <a:prstGeom prst="rect">
            <a:avLst/>
          </a:prstGeom>
          <a:noFill/>
        </p:spPr>
      </p:pic>
      <p:pic>
        <p:nvPicPr>
          <p:cNvPr id="2051" name="Picture 3" descr="C:\Documents and Settings\anastasia\Επιφάνεια εργασίας\images.jpeg"/>
          <p:cNvPicPr>
            <a:picLocks noChangeAspect="1" noChangeArrowheads="1"/>
          </p:cNvPicPr>
          <p:nvPr/>
        </p:nvPicPr>
        <p:blipFill>
          <a:blip r:embed="rId3" cstate="print"/>
          <a:srcRect/>
          <a:stretch>
            <a:fillRect/>
          </a:stretch>
        </p:blipFill>
        <p:spPr bwMode="auto">
          <a:xfrm>
            <a:off x="323528" y="4077072"/>
            <a:ext cx="2890840" cy="2064886"/>
          </a:xfrm>
          <a:prstGeom prst="rect">
            <a:avLst/>
          </a:prstGeom>
          <a:noFill/>
        </p:spPr>
      </p:pic>
      <p:sp>
        <p:nvSpPr>
          <p:cNvPr id="5" name="4 - TextBox"/>
          <p:cNvSpPr txBox="1"/>
          <p:nvPr/>
        </p:nvSpPr>
        <p:spPr>
          <a:xfrm>
            <a:off x="5219056" y="908720"/>
            <a:ext cx="3924944" cy="4401205"/>
          </a:xfrm>
          <a:prstGeom prst="rect">
            <a:avLst/>
          </a:prstGeom>
          <a:noFill/>
        </p:spPr>
        <p:txBody>
          <a:bodyPr wrap="square" rtlCol="0">
            <a:spAutoFit/>
          </a:bodyPr>
          <a:lstStyle/>
          <a:p>
            <a:pPr>
              <a:buBlip>
                <a:blip r:embed="rId4"/>
              </a:buBlip>
            </a:pPr>
            <a:r>
              <a:rPr lang="el-GR" sz="2800" dirty="0" smtClean="0"/>
              <a:t>Συνήθως ζυμώδη στα κάτω άκρα</a:t>
            </a:r>
          </a:p>
          <a:p>
            <a:pPr>
              <a:buBlip>
                <a:blip r:embed="rId4"/>
              </a:buBlip>
            </a:pPr>
            <a:r>
              <a:rPr lang="el-GR" sz="2800" dirty="0" smtClean="0"/>
              <a:t>Με </a:t>
            </a:r>
            <a:r>
              <a:rPr lang="el-GR" sz="2800" dirty="0" err="1" smtClean="0"/>
              <a:t>εντύπωμα</a:t>
            </a:r>
            <a:endParaRPr lang="el-GR" sz="2800" dirty="0" smtClean="0"/>
          </a:p>
          <a:p>
            <a:pPr>
              <a:buBlip>
                <a:blip r:embed="rId4"/>
              </a:buBlip>
            </a:pPr>
            <a:r>
              <a:rPr lang="el-GR" sz="2800" dirty="0" smtClean="0"/>
              <a:t>Δυνητικά </a:t>
            </a:r>
            <a:r>
              <a:rPr lang="el-GR" sz="2800" dirty="0" err="1" smtClean="0"/>
              <a:t>ανα</a:t>
            </a:r>
            <a:r>
              <a:rPr lang="el-GR" sz="2800" dirty="0" smtClean="0"/>
              <a:t> σάρκα με συνοδό πλευρίτιδα και </a:t>
            </a:r>
            <a:r>
              <a:rPr lang="el-GR" sz="2800" dirty="0" err="1" smtClean="0"/>
              <a:t>ασκίτη</a:t>
            </a:r>
            <a:endParaRPr lang="el-GR" sz="2800" dirty="0" smtClean="0"/>
          </a:p>
          <a:p>
            <a:pPr>
              <a:buBlip>
                <a:blip r:embed="rId4"/>
              </a:buBlip>
            </a:pPr>
            <a:r>
              <a:rPr lang="el-GR" sz="2800" dirty="0" smtClean="0"/>
              <a:t>ένδειξη συμφορητικής καρδιακής ανεπάρκειας, είτε αμιγώς δεξιά, είτε ολικής</a:t>
            </a:r>
            <a:endParaRPr lang="el-GR" sz="2800" dirty="0"/>
          </a:p>
        </p:txBody>
      </p:sp>
      <p:pic>
        <p:nvPicPr>
          <p:cNvPr id="6" name="Picture 2" descr="C:\Documents and Settings\anastasia\Επιφάνεια εργασίας\images2.jpeg"/>
          <p:cNvPicPr>
            <a:picLocks noChangeAspect="1" noChangeArrowheads="1"/>
          </p:cNvPicPr>
          <p:nvPr/>
        </p:nvPicPr>
        <p:blipFill>
          <a:blip r:embed="rId5" cstate="print"/>
          <a:srcRect/>
          <a:stretch>
            <a:fillRect/>
          </a:stretch>
        </p:blipFill>
        <p:spPr bwMode="auto">
          <a:xfrm>
            <a:off x="3347864" y="4005064"/>
            <a:ext cx="1847850" cy="24669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upload.wikimedia.org/wikipedia/commons/thumb/f/f4/Pulmonaryedema09.JPG/220px-Pulmonaryedema09.JPG">
            <a:hlinkClick r:id="rId2"/>
          </p:cNvPr>
          <p:cNvPicPr>
            <a:picLocks noChangeAspect="1" noChangeArrowheads="1"/>
          </p:cNvPicPr>
          <p:nvPr/>
        </p:nvPicPr>
        <p:blipFill>
          <a:blip r:embed="rId3" cstate="print"/>
          <a:srcRect/>
          <a:stretch>
            <a:fillRect/>
          </a:stretch>
        </p:blipFill>
        <p:spPr bwMode="auto">
          <a:xfrm>
            <a:off x="1187624" y="1196752"/>
            <a:ext cx="6321588" cy="520094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artfailure.jpg">
            <a:hlinkClick r:id="rId2"/>
          </p:cNvPr>
          <p:cNvPicPr>
            <a:picLocks noChangeAspect="1" noChangeArrowheads="1"/>
          </p:cNvPicPr>
          <p:nvPr/>
        </p:nvPicPr>
        <p:blipFill>
          <a:blip r:embed="rId3" cstate="print"/>
          <a:srcRect/>
          <a:stretch>
            <a:fillRect/>
          </a:stretch>
        </p:blipFill>
        <p:spPr bwMode="auto">
          <a:xfrm>
            <a:off x="539552" y="1412776"/>
            <a:ext cx="3960440" cy="5251888"/>
          </a:xfrm>
          <a:prstGeom prst="rect">
            <a:avLst/>
          </a:prstGeom>
          <a:noFill/>
        </p:spPr>
      </p:pic>
      <p:sp>
        <p:nvSpPr>
          <p:cNvPr id="3" name="4 - Ορθογώνιο"/>
          <p:cNvSpPr/>
          <p:nvPr/>
        </p:nvSpPr>
        <p:spPr>
          <a:xfrm>
            <a:off x="2195736" y="260648"/>
            <a:ext cx="578647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Δεξιά Καρδιακή Ανεπάρκεια</a:t>
            </a:r>
            <a:endParaRPr lang="el-GR" sz="2800" dirty="0"/>
          </a:p>
        </p:txBody>
      </p:sp>
      <p:sp>
        <p:nvSpPr>
          <p:cNvPr id="4" name="TextBox 3"/>
          <p:cNvSpPr txBox="1"/>
          <p:nvPr/>
        </p:nvSpPr>
        <p:spPr>
          <a:xfrm>
            <a:off x="4644008" y="2132856"/>
            <a:ext cx="4032448" cy="3539430"/>
          </a:xfrm>
          <a:prstGeom prst="rect">
            <a:avLst/>
          </a:prstGeom>
          <a:noFill/>
        </p:spPr>
        <p:txBody>
          <a:bodyPr wrap="square" rtlCol="0">
            <a:spAutoFit/>
          </a:bodyPr>
          <a:lstStyle/>
          <a:p>
            <a:pPr>
              <a:buBlip>
                <a:blip r:embed="rId4"/>
              </a:buBlip>
            </a:pPr>
            <a:r>
              <a:rPr lang="el-GR" sz="2800" dirty="0" smtClean="0"/>
              <a:t>Δύσπνοια-</a:t>
            </a:r>
            <a:r>
              <a:rPr lang="el-GR" sz="2800" dirty="0" err="1" smtClean="0"/>
              <a:t>Ορθόπνοια</a:t>
            </a:r>
            <a:endParaRPr lang="el-GR" sz="2800" dirty="0" smtClean="0"/>
          </a:p>
          <a:p>
            <a:pPr>
              <a:buBlip>
                <a:blip r:embed="rId4"/>
              </a:buBlip>
            </a:pPr>
            <a:r>
              <a:rPr lang="el-GR" sz="2800" dirty="0" smtClean="0"/>
              <a:t>Διάταση </a:t>
            </a:r>
            <a:r>
              <a:rPr lang="el-GR" sz="2800" dirty="0" err="1" smtClean="0"/>
              <a:t>σφαγιτίδων</a:t>
            </a:r>
            <a:r>
              <a:rPr lang="el-GR" sz="2800" dirty="0" smtClean="0"/>
              <a:t>, </a:t>
            </a:r>
            <a:r>
              <a:rPr lang="el-GR" sz="2800" dirty="0" err="1" smtClean="0"/>
              <a:t>Ηπατοσφαγιτιδικό</a:t>
            </a:r>
            <a:r>
              <a:rPr lang="el-GR" sz="2800" dirty="0" smtClean="0"/>
              <a:t> σημείο</a:t>
            </a:r>
          </a:p>
          <a:p>
            <a:pPr>
              <a:buBlip>
                <a:blip r:embed="rId4"/>
              </a:buBlip>
            </a:pPr>
            <a:r>
              <a:rPr lang="el-GR" sz="2800" dirty="0" smtClean="0"/>
              <a:t>Κυάνωση</a:t>
            </a:r>
          </a:p>
          <a:p>
            <a:pPr>
              <a:buBlip>
                <a:blip r:embed="rId4"/>
              </a:buBlip>
            </a:pPr>
            <a:r>
              <a:rPr lang="el-GR" sz="2800" dirty="0" smtClean="0"/>
              <a:t>Πλευριτική συλλογή</a:t>
            </a:r>
          </a:p>
          <a:p>
            <a:pPr>
              <a:buBlip>
                <a:blip r:embed="rId4"/>
              </a:buBlip>
            </a:pPr>
            <a:r>
              <a:rPr lang="el-GR" sz="2800" dirty="0" err="1" smtClean="0"/>
              <a:t>Ασκίτης</a:t>
            </a:r>
            <a:endParaRPr lang="el-GR" sz="2800" dirty="0" smtClean="0"/>
          </a:p>
          <a:p>
            <a:pPr>
              <a:buBlip>
                <a:blip r:embed="rId4"/>
              </a:buBlip>
            </a:pPr>
            <a:r>
              <a:rPr lang="el-GR" sz="2800" dirty="0" smtClean="0"/>
              <a:t>Επώδυνη ηπατομεγαλία</a:t>
            </a:r>
          </a:p>
          <a:p>
            <a:pPr>
              <a:buBlip>
                <a:blip r:embed="rId4"/>
              </a:buBlip>
            </a:pPr>
            <a:r>
              <a:rPr lang="el-GR" sz="2800" dirty="0" smtClean="0"/>
              <a:t>Οίδημα</a:t>
            </a:r>
            <a:endParaRPr lang="el-G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etterimages.com/images/vpv/000/000/052/52127-0550x0475.jpg"/>
          <p:cNvPicPr>
            <a:picLocks noChangeAspect="1" noChangeArrowheads="1"/>
          </p:cNvPicPr>
          <p:nvPr/>
        </p:nvPicPr>
        <p:blipFill>
          <a:blip r:embed="rId2" cstate="print"/>
          <a:srcRect/>
          <a:stretch>
            <a:fillRect/>
          </a:stretch>
        </p:blipFill>
        <p:spPr bwMode="auto">
          <a:xfrm>
            <a:off x="1835696" y="188640"/>
            <a:ext cx="5544616" cy="6420082"/>
          </a:xfrm>
          <a:prstGeom prst="rect">
            <a:avLst/>
          </a:prstGeom>
          <a:solidFill>
            <a:schemeClr val="bg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548680"/>
            <a:ext cx="464803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ΕΠΙΣΚΟΠΗΣΗ - ΚΥΑΝΩΣΗ</a:t>
            </a:r>
            <a:endParaRPr lang="el-GR" sz="2800" b="1" dirty="0"/>
          </a:p>
        </p:txBody>
      </p:sp>
      <p:sp>
        <p:nvSpPr>
          <p:cNvPr id="3" name="2 - TextBox"/>
          <p:cNvSpPr txBox="1"/>
          <p:nvPr/>
        </p:nvSpPr>
        <p:spPr>
          <a:xfrm>
            <a:off x="539552" y="1700808"/>
            <a:ext cx="7929618" cy="3108543"/>
          </a:xfrm>
          <a:prstGeom prst="rect">
            <a:avLst/>
          </a:prstGeom>
          <a:noFill/>
        </p:spPr>
        <p:txBody>
          <a:bodyPr wrap="square" rtlCol="0">
            <a:spAutoFit/>
          </a:bodyPr>
          <a:lstStyle/>
          <a:p>
            <a:pPr>
              <a:buBlip>
                <a:blip r:embed="rId2"/>
              </a:buBlip>
            </a:pPr>
            <a:r>
              <a:rPr lang="el-GR" sz="2800" dirty="0" smtClean="0"/>
              <a:t>Κυανή ή </a:t>
            </a:r>
            <a:r>
              <a:rPr lang="el-GR" sz="2800" dirty="0" err="1" smtClean="0"/>
              <a:t>κυανέρυθρος</a:t>
            </a:r>
            <a:r>
              <a:rPr lang="el-GR" sz="2800" dirty="0" smtClean="0"/>
              <a:t> χροιά του δέρματος και των βλεννογόνων που οφείλεται στην παρουσία αυξημένης ποσότητας αναχθείσας αιμοσφαιρίνης στα τριχοειδή αγγεία (&gt;5</a:t>
            </a:r>
            <a:r>
              <a:rPr lang="en-US" sz="2800" dirty="0" err="1" smtClean="0"/>
              <a:t>gr</a:t>
            </a:r>
            <a:r>
              <a:rPr lang="en-US" sz="2800" dirty="0" smtClean="0"/>
              <a:t>/100ml)</a:t>
            </a:r>
            <a:endParaRPr lang="el-GR" sz="2800" dirty="0" smtClean="0"/>
          </a:p>
          <a:p>
            <a:pPr>
              <a:buBlip>
                <a:blip r:embed="rId2"/>
              </a:buBlip>
            </a:pPr>
            <a:endParaRPr lang="el-GR" sz="2800" dirty="0" smtClean="0"/>
          </a:p>
          <a:p>
            <a:pPr>
              <a:buBlip>
                <a:blip r:embed="rId2"/>
              </a:buBlip>
            </a:pPr>
            <a:r>
              <a:rPr lang="el-GR" sz="2800" dirty="0" smtClean="0"/>
              <a:t>Ευοδώνεται επί ερυθραιμίας, αναστέλλεται επί αναιμίας</a:t>
            </a:r>
            <a:endParaRPr lang="el-G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88640"/>
            <a:ext cx="464803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ΕΠΙΣΚΟΠΗΣΗ - ΚΥΑΝΩΣΗ</a:t>
            </a:r>
            <a:endParaRPr lang="el-GR" sz="2800" b="1" dirty="0"/>
          </a:p>
        </p:txBody>
      </p:sp>
      <p:sp>
        <p:nvSpPr>
          <p:cNvPr id="4" name="3 - TextBox"/>
          <p:cNvSpPr txBox="1"/>
          <p:nvPr/>
        </p:nvSpPr>
        <p:spPr>
          <a:xfrm>
            <a:off x="899592" y="980728"/>
            <a:ext cx="257176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l-GR" sz="2800" b="1" dirty="0" smtClean="0"/>
              <a:t>Κεντρική </a:t>
            </a:r>
            <a:endParaRPr lang="el-GR" sz="2800" b="1" dirty="0"/>
          </a:p>
        </p:txBody>
      </p:sp>
      <p:sp>
        <p:nvSpPr>
          <p:cNvPr id="5" name="4 - TextBox"/>
          <p:cNvSpPr txBox="1"/>
          <p:nvPr/>
        </p:nvSpPr>
        <p:spPr>
          <a:xfrm>
            <a:off x="5364088" y="908720"/>
            <a:ext cx="292895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l-GR" sz="2800" b="1" dirty="0" smtClean="0"/>
              <a:t>Περιφερική </a:t>
            </a:r>
            <a:endParaRPr lang="el-GR" sz="2800" b="1" dirty="0"/>
          </a:p>
        </p:txBody>
      </p:sp>
      <p:pic>
        <p:nvPicPr>
          <p:cNvPr id="4098" name="Picture 2" descr="C:\Documents and Settings\anastasia\Επιφάνεια εργασίας\cyanosis 1.jpeg"/>
          <p:cNvPicPr>
            <a:picLocks noChangeAspect="1" noChangeArrowheads="1"/>
          </p:cNvPicPr>
          <p:nvPr/>
        </p:nvPicPr>
        <p:blipFill>
          <a:blip r:embed="rId2" cstate="print"/>
          <a:srcRect/>
          <a:stretch>
            <a:fillRect/>
          </a:stretch>
        </p:blipFill>
        <p:spPr bwMode="auto">
          <a:xfrm>
            <a:off x="5004047" y="1521548"/>
            <a:ext cx="3892429" cy="2915564"/>
          </a:xfrm>
          <a:prstGeom prst="rect">
            <a:avLst/>
          </a:prstGeom>
          <a:noFill/>
        </p:spPr>
      </p:pic>
      <p:pic>
        <p:nvPicPr>
          <p:cNvPr id="4099" name="Picture 3" descr="C:\Documents and Settings\anastasia\Επιφάνεια εργασίας\κατάλογος.jpeg"/>
          <p:cNvPicPr>
            <a:picLocks noChangeAspect="1" noChangeArrowheads="1"/>
          </p:cNvPicPr>
          <p:nvPr/>
        </p:nvPicPr>
        <p:blipFill>
          <a:blip r:embed="rId3" cstate="print"/>
          <a:srcRect/>
          <a:stretch>
            <a:fillRect/>
          </a:stretch>
        </p:blipFill>
        <p:spPr bwMode="auto">
          <a:xfrm>
            <a:off x="395536" y="1601760"/>
            <a:ext cx="4176464" cy="2872424"/>
          </a:xfrm>
          <a:prstGeom prst="rect">
            <a:avLst/>
          </a:prstGeom>
          <a:noFill/>
        </p:spPr>
      </p:pic>
      <p:sp>
        <p:nvSpPr>
          <p:cNvPr id="8" name="7 - TextBox"/>
          <p:cNvSpPr txBox="1"/>
          <p:nvPr/>
        </p:nvSpPr>
        <p:spPr>
          <a:xfrm>
            <a:off x="4644008" y="4611231"/>
            <a:ext cx="4499992"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sz="2800" dirty="0" smtClean="0"/>
              <a:t>Φλεβική στάση, αγγειακός σπασμός, ισχαιμία, μειωμένη άρδευση. Συμφορητική καρδιακή ανεπάρκεια</a:t>
            </a:r>
          </a:p>
          <a:p>
            <a:r>
              <a:rPr lang="el-GR" sz="2800" dirty="0" smtClean="0"/>
              <a:t> </a:t>
            </a:r>
            <a:r>
              <a:rPr lang="en-US" sz="2800" dirty="0" smtClean="0"/>
              <a:t>Sat </a:t>
            </a:r>
            <a:r>
              <a:rPr lang="el-GR" sz="2800" dirty="0" smtClean="0"/>
              <a:t>αρτηριακού </a:t>
            </a:r>
            <a:r>
              <a:rPr lang="el-GR" sz="2800" dirty="0" err="1" smtClean="0"/>
              <a:t>αίματος=κφ</a:t>
            </a:r>
            <a:endParaRPr lang="el-GR" sz="2800" dirty="0" smtClean="0"/>
          </a:p>
        </p:txBody>
      </p:sp>
      <p:sp>
        <p:nvSpPr>
          <p:cNvPr id="9" name="8 - TextBox"/>
          <p:cNvSpPr txBox="1"/>
          <p:nvPr/>
        </p:nvSpPr>
        <p:spPr>
          <a:xfrm>
            <a:off x="395536" y="4581128"/>
            <a:ext cx="396044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800" dirty="0" smtClean="0"/>
              <a:t>Μειωμένος κορεσμός αρτηριακού αίματος σε οξυγόνο (&lt;80%)</a:t>
            </a:r>
          </a:p>
          <a:p>
            <a:pPr algn="ctr"/>
            <a:r>
              <a:rPr lang="el-GR" sz="2800" dirty="0" smtClean="0"/>
              <a:t>Πνευμονικές παθήσεις</a:t>
            </a:r>
          </a:p>
          <a:p>
            <a:pPr algn="ctr"/>
            <a:r>
              <a:rPr lang="el-GR" sz="2800" dirty="0" smtClean="0"/>
              <a:t>Συγγενείς καρδιοπάθειες</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nastasia\Επιφάνεια εργασίας\cyanosis 4.jpeg"/>
          <p:cNvPicPr>
            <a:picLocks noChangeAspect="1" noChangeArrowheads="1"/>
          </p:cNvPicPr>
          <p:nvPr/>
        </p:nvPicPr>
        <p:blipFill>
          <a:blip r:embed="rId2" cstate="print"/>
          <a:srcRect/>
          <a:stretch>
            <a:fillRect/>
          </a:stretch>
        </p:blipFill>
        <p:spPr bwMode="auto">
          <a:xfrm>
            <a:off x="467544" y="4653136"/>
            <a:ext cx="2952328" cy="2211396"/>
          </a:xfrm>
          <a:prstGeom prst="rect">
            <a:avLst/>
          </a:prstGeom>
          <a:noFill/>
        </p:spPr>
      </p:pic>
      <p:pic>
        <p:nvPicPr>
          <p:cNvPr id="5123" name="Picture 3" descr="C:\Documents and Settings\anastasia\Επιφάνεια εργασίας\cyanosis 3.jpeg"/>
          <p:cNvPicPr>
            <a:picLocks noChangeAspect="1" noChangeArrowheads="1"/>
          </p:cNvPicPr>
          <p:nvPr/>
        </p:nvPicPr>
        <p:blipFill>
          <a:blip r:embed="rId3" cstate="print"/>
          <a:srcRect/>
          <a:stretch>
            <a:fillRect/>
          </a:stretch>
        </p:blipFill>
        <p:spPr bwMode="auto">
          <a:xfrm>
            <a:off x="395536" y="188640"/>
            <a:ext cx="2880320" cy="2103523"/>
          </a:xfrm>
          <a:prstGeom prst="rect">
            <a:avLst/>
          </a:prstGeom>
          <a:noFill/>
        </p:spPr>
      </p:pic>
      <p:pic>
        <p:nvPicPr>
          <p:cNvPr id="5124" name="Picture 4" descr="C:\Documents and Settings\anastasia\Επιφάνεια εργασίας\tof6.jpg"/>
          <p:cNvPicPr>
            <a:picLocks noChangeAspect="1" noChangeArrowheads="1"/>
          </p:cNvPicPr>
          <p:nvPr/>
        </p:nvPicPr>
        <p:blipFill>
          <a:blip r:embed="rId4" cstate="print"/>
          <a:srcRect/>
          <a:stretch>
            <a:fillRect/>
          </a:stretch>
        </p:blipFill>
        <p:spPr bwMode="auto">
          <a:xfrm>
            <a:off x="395536" y="2420888"/>
            <a:ext cx="2952749" cy="2214562"/>
          </a:xfrm>
          <a:prstGeom prst="rect">
            <a:avLst/>
          </a:prstGeom>
          <a:noFill/>
        </p:spPr>
      </p:pic>
      <p:pic>
        <p:nvPicPr>
          <p:cNvPr id="5125" name="Picture 5" descr="C:\Documents and Settings\anastasia\Επιφάνεια εργασίας\cyanosis 2.jpeg"/>
          <p:cNvPicPr>
            <a:picLocks noChangeAspect="1" noChangeArrowheads="1"/>
          </p:cNvPicPr>
          <p:nvPr/>
        </p:nvPicPr>
        <p:blipFill>
          <a:blip r:embed="rId5" cstate="print"/>
          <a:srcRect/>
          <a:stretch>
            <a:fillRect/>
          </a:stretch>
        </p:blipFill>
        <p:spPr bwMode="auto">
          <a:xfrm>
            <a:off x="4788024" y="260648"/>
            <a:ext cx="3096344" cy="2170615"/>
          </a:xfrm>
          <a:prstGeom prst="rect">
            <a:avLst/>
          </a:prstGeom>
          <a:noFill/>
        </p:spPr>
      </p:pic>
      <p:sp>
        <p:nvSpPr>
          <p:cNvPr id="6" name="5 - TextBox"/>
          <p:cNvSpPr txBox="1"/>
          <p:nvPr/>
        </p:nvSpPr>
        <p:spPr>
          <a:xfrm>
            <a:off x="3779912" y="2456795"/>
            <a:ext cx="5364088" cy="4401205"/>
          </a:xfrm>
          <a:prstGeom prst="rect">
            <a:avLst/>
          </a:prstGeom>
          <a:noFill/>
        </p:spPr>
        <p:txBody>
          <a:bodyPr wrap="square" rtlCol="0">
            <a:spAutoFit/>
          </a:bodyPr>
          <a:lstStyle/>
          <a:p>
            <a:pPr>
              <a:buBlip>
                <a:blip r:embed="rId6"/>
              </a:buBlip>
            </a:pPr>
            <a:r>
              <a:rPr lang="el-GR" sz="2800" dirty="0" smtClean="0"/>
              <a:t>Η κεντρική κυάνωση είναι γενικευμένη</a:t>
            </a:r>
          </a:p>
          <a:p>
            <a:pPr>
              <a:buBlip>
                <a:blip r:embed="rId6"/>
              </a:buBlip>
            </a:pPr>
            <a:r>
              <a:rPr lang="el-GR" sz="2800" dirty="0" smtClean="0"/>
              <a:t>Η περιφερική κυάνωση είναι μόνο περιφερικά</a:t>
            </a:r>
          </a:p>
          <a:p>
            <a:pPr>
              <a:buBlip>
                <a:blip r:embed="rId6"/>
              </a:buBlip>
            </a:pPr>
            <a:r>
              <a:rPr lang="el-GR" sz="2800" dirty="0" smtClean="0"/>
              <a:t>Η περιφερική κυάνωση έχει φυσιολογικό κορεσμό οξυγόνου</a:t>
            </a:r>
          </a:p>
          <a:p>
            <a:pPr>
              <a:buBlip>
                <a:blip r:embed="rId6"/>
              </a:buBlip>
            </a:pPr>
            <a:r>
              <a:rPr lang="el-GR" sz="2800" dirty="0" smtClean="0"/>
              <a:t>Η κεντρική κυάνωση που οφείλεται σε πνευμονικά αίτια διορθώνεται με τη χορήγηση οξυγόνου</a:t>
            </a:r>
            <a:endParaRPr lang="el-G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07704" y="1196752"/>
            <a:ext cx="5211675" cy="5156232"/>
          </a:xfrm>
          <a:prstGeom prst="rect">
            <a:avLst/>
          </a:prstGeom>
          <a:noFill/>
          <a:ln w="9525">
            <a:noFill/>
            <a:miter lim="800000"/>
            <a:headEnd/>
            <a:tailEnd/>
          </a:ln>
        </p:spPr>
      </p:pic>
      <p:sp>
        <p:nvSpPr>
          <p:cNvPr id="3" name="TextBox 2"/>
          <p:cNvSpPr txBox="1"/>
          <p:nvPr/>
        </p:nvSpPr>
        <p:spPr>
          <a:xfrm>
            <a:off x="2987824" y="188640"/>
            <a:ext cx="3456384" cy="769441"/>
          </a:xfrm>
          <a:prstGeom prst="rect">
            <a:avLst/>
          </a:prstGeom>
          <a:noFill/>
        </p:spPr>
        <p:txBody>
          <a:bodyPr wrap="square" rtlCol="0">
            <a:spAutoFit/>
          </a:bodyPr>
          <a:lstStyle/>
          <a:p>
            <a:r>
              <a:rPr lang="el-GR" sz="4400" dirty="0" smtClean="0"/>
              <a:t>Επισκόπηση</a:t>
            </a:r>
            <a:endParaRPr lang="el-GR" sz="4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1663</Words>
  <Application>Microsoft Office PowerPoint</Application>
  <PresentationFormat>On-screen Show (4:3)</PresentationFormat>
  <Paragraphs>305</Paragraphs>
  <Slides>52</Slides>
  <Notes>15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Θέμα του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msoul</dc:creator>
  <cp:lastModifiedBy>Anastasia</cp:lastModifiedBy>
  <cp:revision>94</cp:revision>
  <dcterms:created xsi:type="dcterms:W3CDTF">2013-11-04T07:22:21Z</dcterms:created>
  <dcterms:modified xsi:type="dcterms:W3CDTF">2015-11-08T21:57:51Z</dcterms:modified>
</cp:coreProperties>
</file>