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3B131A-9902-40D3-90A7-AADAFB500CDE}" type="datetimeFigureOut">
              <a:rPr lang="el-GR" smtClean="0"/>
              <a:t>22/3/2014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0A59D6-A364-489F-9E27-FFF0DC58FDAF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Μαρια μουκταρουδη</a:t>
            </a:r>
          </a:p>
          <a:p>
            <a:r>
              <a:rPr lang="el-GR" dirty="0" smtClean="0"/>
              <a:t>Δ‘π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υπογλυκαιμιεσ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98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ΚΥΡΙΟΤΕΡΑ ΑΙΤΙΑ ΥΠΟΓΛΥΚΑΙΜΙΑΣ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 ασθενείς με ΣΔ1 ή ΣΔ2</a:t>
            </a:r>
          </a:p>
          <a:p>
            <a:r>
              <a:rPr lang="el-GR" dirty="0"/>
              <a:t>Φάρμακα</a:t>
            </a:r>
          </a:p>
          <a:p>
            <a:r>
              <a:rPr lang="el-GR" dirty="0"/>
              <a:t>Αντιδραστική υπογλυκαιμία</a:t>
            </a:r>
          </a:p>
          <a:p>
            <a:r>
              <a:rPr lang="el-GR" dirty="0"/>
              <a:t>Νοσήματα που προδιαθέτουν σε υπογλυκαιμία</a:t>
            </a:r>
          </a:p>
          <a:p>
            <a:r>
              <a:rPr lang="el-GR" dirty="0"/>
              <a:t>Ινσουλίνομα</a:t>
            </a:r>
          </a:p>
          <a:p>
            <a:r>
              <a:rPr lang="el-GR" dirty="0"/>
              <a:t>Άλλα αίτια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121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ΦΑΡΜΑΚΑ ΚΑΙ ΥΠΟΓΛΥΚΑΙΜΙΑ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Ινσουλίνη</a:t>
            </a:r>
          </a:p>
          <a:p>
            <a:r>
              <a:rPr lang="el-GR" dirty="0"/>
              <a:t>Σουλφονυλουρίες</a:t>
            </a:r>
          </a:p>
          <a:p>
            <a:r>
              <a:rPr lang="el-GR" dirty="0"/>
              <a:t>Αιθανόλη</a:t>
            </a:r>
          </a:p>
          <a:p>
            <a:r>
              <a:rPr lang="el-GR" dirty="0"/>
              <a:t>Δισοπυραμίδη</a:t>
            </a:r>
          </a:p>
          <a:p>
            <a:r>
              <a:rPr lang="el-GR" dirty="0"/>
              <a:t>Σαλικυλικά</a:t>
            </a:r>
          </a:p>
          <a:p>
            <a:r>
              <a:rPr lang="el-GR" dirty="0"/>
              <a:t>Πενταμιδίνη</a:t>
            </a:r>
          </a:p>
          <a:p>
            <a:r>
              <a:rPr lang="el-GR" dirty="0"/>
              <a:t>β-αναστολείς</a:t>
            </a:r>
          </a:p>
          <a:p>
            <a:r>
              <a:rPr lang="el-GR" dirty="0"/>
              <a:t>Σουλφαμεθοξαζόλη</a:t>
            </a:r>
          </a:p>
          <a:p>
            <a:r>
              <a:rPr lang="el-GR" dirty="0"/>
              <a:t>Κινίνη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722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dirty="0" smtClean="0"/>
              <a:t>Τριάδα του </a:t>
            </a:r>
            <a:r>
              <a:rPr lang="en-US" dirty="0" err="1" smtClean="0"/>
              <a:t>whipple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-</a:t>
            </a:r>
            <a:r>
              <a:rPr lang="el-GR" dirty="0" smtClean="0"/>
              <a:t>συμπτώματα υπογλυκαιμίας</a:t>
            </a:r>
          </a:p>
          <a:p>
            <a:pPr marL="114300" indent="0">
              <a:buNone/>
            </a:pPr>
            <a:r>
              <a:rPr lang="el-GR" dirty="0" smtClean="0"/>
              <a:t>-Χαμηλή τιμή γλυκόζης πλάσματος</a:t>
            </a:r>
          </a:p>
          <a:p>
            <a:pPr marL="114300" indent="0">
              <a:buNone/>
            </a:pPr>
            <a:r>
              <a:rPr lang="el-GR" dirty="0" smtClean="0"/>
              <a:t>-βελτίωση των συμπτωμάτων με τη χορήγηση γλυκόζης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85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30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35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50</a:t>
            </a:r>
          </a:p>
          <a:p>
            <a:r>
              <a:rPr lang="el-GR" dirty="0" smtClean="0"/>
              <a:t>55</a:t>
            </a:r>
          </a:p>
          <a:p>
            <a:r>
              <a:rPr lang="el-GR" dirty="0" smtClean="0"/>
              <a:t>60</a:t>
            </a:r>
          </a:p>
          <a:p>
            <a:r>
              <a:rPr lang="el-GR" dirty="0" smtClean="0"/>
              <a:t>54</a:t>
            </a:r>
          </a:p>
          <a:p>
            <a:pPr marL="114300" indent="0">
              <a:buNone/>
            </a:pPr>
            <a:r>
              <a:rPr lang="el-GR" dirty="0" smtClean="0"/>
              <a:t>♀ 24</a:t>
            </a:r>
            <a:r>
              <a:rPr lang="en-US" dirty="0" smtClean="0"/>
              <a:t>h </a:t>
            </a:r>
            <a:r>
              <a:rPr lang="el-GR" dirty="0" smtClean="0"/>
              <a:t>νηστεία</a:t>
            </a:r>
          </a:p>
          <a:p>
            <a:pPr marL="114300" indent="0">
              <a:buNone/>
            </a:pPr>
            <a:r>
              <a:rPr lang="el-GR" dirty="0" smtClean="0"/>
              <a:t>♀</a:t>
            </a:r>
          </a:p>
          <a:p>
            <a:pPr marL="114300" indent="0">
              <a:buNone/>
            </a:pPr>
            <a:r>
              <a:rPr lang="el-GR" dirty="0" smtClean="0"/>
              <a:t>♂48</a:t>
            </a:r>
            <a:r>
              <a:rPr lang="en-US" dirty="0" smtClean="0"/>
              <a:t>h </a:t>
            </a:r>
            <a:r>
              <a:rPr lang="el-GR" dirty="0" smtClean="0"/>
              <a:t>νηστεία</a:t>
            </a:r>
            <a:endParaRPr lang="el-GR" dirty="0"/>
          </a:p>
          <a:p>
            <a:pPr marL="114300" indent="0">
              <a:buNone/>
            </a:pPr>
            <a:endParaRPr lang="el-GR" dirty="0" smtClean="0"/>
          </a:p>
          <a:p>
            <a:pPr marL="114300" indent="0">
              <a:buNone/>
            </a:pPr>
            <a:r>
              <a:rPr lang="el-GR" dirty="0" smtClean="0"/>
              <a:t>♂24</a:t>
            </a:r>
            <a:r>
              <a:rPr lang="en-US" dirty="0" smtClean="0"/>
              <a:t>h </a:t>
            </a:r>
            <a:r>
              <a:rPr lang="el-GR" dirty="0" smtClean="0"/>
              <a:t>νηστεία</a:t>
            </a:r>
          </a:p>
          <a:p>
            <a:pPr marL="114300" indent="0">
              <a:buNone/>
            </a:pPr>
            <a:r>
              <a:rPr lang="en-US" dirty="0" smtClean="0"/>
              <a:t>Overnight fasting</a:t>
            </a:r>
          </a:p>
          <a:p>
            <a:pPr marL="114300" indent="0">
              <a:buNone/>
            </a:pPr>
            <a:r>
              <a:rPr lang="en-US" dirty="0" smtClean="0"/>
              <a:t>Fasting +symptoms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09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60mg/dl </a:t>
            </a:r>
            <a:r>
              <a:rPr lang="el-GR" dirty="0"/>
              <a:t>έ</a:t>
            </a:r>
            <a:r>
              <a:rPr lang="el-GR" dirty="0" smtClean="0"/>
              <a:t>ναρξη συμπτωμάτων υπογλυκαιμίας</a:t>
            </a:r>
          </a:p>
          <a:p>
            <a:r>
              <a:rPr lang="el-GR" dirty="0" smtClean="0"/>
              <a:t>50</a:t>
            </a:r>
            <a:r>
              <a:rPr lang="en-US" dirty="0" smtClean="0"/>
              <a:t>mg/dl </a:t>
            </a:r>
            <a:r>
              <a:rPr lang="el-GR" dirty="0" smtClean="0"/>
              <a:t>διαταραχές εγκεφαλικής λειτουργίας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192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Δυο τύποι υπογλυκαιμιασ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Νηστείας: υποξεία ή χρονία, κυρίως νευρογλυκοπενικά συμπτώματα</a:t>
            </a:r>
          </a:p>
          <a:p>
            <a:r>
              <a:rPr lang="el-GR" dirty="0" smtClean="0"/>
              <a:t>Μεταγευματική: οξεία, κύρια συμπτώματα απο το αυτόνομο </a:t>
            </a:r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942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αυτονομο νευρικο συστημα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C000"/>
                </a:solidFill>
              </a:rPr>
              <a:t>Συμπτώματα</a:t>
            </a:r>
          </a:p>
          <a:p>
            <a:r>
              <a:rPr lang="el-GR" dirty="0" smtClean="0"/>
              <a:t>Αισθημα πείνας</a:t>
            </a:r>
          </a:p>
          <a:p>
            <a:r>
              <a:rPr lang="el-GR" dirty="0" smtClean="0"/>
              <a:t>Εφίδρωση</a:t>
            </a:r>
          </a:p>
          <a:p>
            <a:r>
              <a:rPr lang="el-GR" dirty="0" smtClean="0"/>
              <a:t>Άγχος</a:t>
            </a:r>
          </a:p>
          <a:p>
            <a:r>
              <a:rPr lang="el-GR" dirty="0" smtClean="0"/>
              <a:t>Παραισθησίες</a:t>
            </a:r>
          </a:p>
          <a:p>
            <a:r>
              <a:rPr lang="el-GR" dirty="0" smtClean="0"/>
              <a:t>Αισθημα παλμών</a:t>
            </a:r>
          </a:p>
          <a:p>
            <a:r>
              <a:rPr lang="el-GR" dirty="0" smtClean="0"/>
              <a:t>Τρόμος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dirty="0" smtClean="0">
                <a:solidFill>
                  <a:srgbClr val="FFC000"/>
                </a:solidFill>
              </a:rPr>
              <a:t>Σημεία </a:t>
            </a:r>
          </a:p>
          <a:p>
            <a:pPr marL="114300" indent="0">
              <a:buNone/>
            </a:pPr>
            <a:r>
              <a:rPr lang="el-GR" dirty="0" smtClean="0"/>
              <a:t>Ωχρώτης</a:t>
            </a:r>
          </a:p>
          <a:p>
            <a:pPr marL="114300" indent="0">
              <a:buNone/>
            </a:pPr>
            <a:r>
              <a:rPr lang="el-GR" dirty="0" smtClean="0"/>
              <a:t>Ταχυκαρδία</a:t>
            </a:r>
          </a:p>
          <a:p>
            <a:pPr marL="114300" indent="0">
              <a:buNone/>
            </a:pPr>
            <a:r>
              <a:rPr lang="el-GR" dirty="0" smtClean="0"/>
              <a:t>Αυξημενη πίεση παλμού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39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νευρογλυκοπενια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l-GR" dirty="0" smtClean="0">
                <a:solidFill>
                  <a:srgbClr val="FFC000"/>
                </a:solidFill>
              </a:rPr>
              <a:t>Συμπτώματα</a:t>
            </a:r>
          </a:p>
          <a:p>
            <a:r>
              <a:rPr lang="el-GR" dirty="0" smtClean="0"/>
              <a:t>Αδυναμία, κόπωση</a:t>
            </a:r>
          </a:p>
          <a:p>
            <a:r>
              <a:rPr lang="el-GR" dirty="0" smtClean="0"/>
              <a:t>Ζάλη</a:t>
            </a:r>
          </a:p>
          <a:p>
            <a:r>
              <a:rPr lang="el-GR" dirty="0" smtClean="0"/>
              <a:t>Σύγχιση</a:t>
            </a:r>
          </a:p>
          <a:p>
            <a:r>
              <a:rPr lang="el-GR" dirty="0" smtClean="0"/>
              <a:t>Διαταραχές προσωπικότητας</a:t>
            </a:r>
          </a:p>
          <a:p>
            <a:r>
              <a:rPr lang="el-GR" dirty="0" smtClean="0"/>
              <a:t>Διανοητική δυσλειτουργία</a:t>
            </a:r>
          </a:p>
          <a:p>
            <a:r>
              <a:rPr lang="el-GR" dirty="0" smtClean="0"/>
              <a:t>Θόλωση όρασης, διπλωπία</a:t>
            </a:r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l-GR" dirty="0" smtClean="0">
                <a:solidFill>
                  <a:srgbClr val="FFC000"/>
                </a:solidFill>
              </a:rPr>
              <a:t>Σημεία</a:t>
            </a:r>
          </a:p>
          <a:p>
            <a:r>
              <a:rPr lang="el-GR" dirty="0" smtClean="0"/>
              <a:t>Φλοιική τύφλωση </a:t>
            </a:r>
          </a:p>
          <a:p>
            <a:r>
              <a:rPr lang="el-GR" dirty="0" smtClean="0"/>
              <a:t>Υποθερμία</a:t>
            </a:r>
          </a:p>
          <a:p>
            <a:r>
              <a:rPr lang="el-GR" dirty="0" smtClean="0"/>
              <a:t>Σπασμοί</a:t>
            </a:r>
          </a:p>
          <a:p>
            <a:r>
              <a:rPr lang="el-GR" dirty="0" smtClean="0"/>
              <a:t>Κώμα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281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ΟΡΜΟΝΙΚΗ ΑΠΑΝΤΗΣΗ ΣΤΗΝ ΥΠΟΓΛΥΚΑΙΜΙΑ </a:t>
            </a:r>
            <a:br>
              <a:rPr lang="el-GR" sz="2400" dirty="0"/>
            </a:br>
            <a:r>
              <a:rPr lang="el-GR" sz="2400" dirty="0"/>
              <a:t>(</a:t>
            </a:r>
            <a:r>
              <a:rPr lang="en-US" sz="2400" dirty="0" err="1"/>
              <a:t>Herbel</a:t>
            </a:r>
            <a:r>
              <a:rPr lang="en-US" sz="2400" dirty="0"/>
              <a:t> &amp; Boyle. </a:t>
            </a:r>
            <a:r>
              <a:rPr lang="en-US" sz="2400" dirty="0" err="1"/>
              <a:t>Endocr</a:t>
            </a:r>
            <a:r>
              <a:rPr lang="en-US" sz="2400" dirty="0"/>
              <a:t> </a:t>
            </a:r>
            <a:r>
              <a:rPr lang="en-US" sz="2400" dirty="0" err="1"/>
              <a:t>Metab</a:t>
            </a:r>
            <a:r>
              <a:rPr lang="en-US" sz="2400" dirty="0"/>
              <a:t> </a:t>
            </a:r>
            <a:r>
              <a:rPr lang="en-US" sz="2400" dirty="0" err="1"/>
              <a:t>Clin</a:t>
            </a:r>
            <a:r>
              <a:rPr lang="en-US" sz="2400" dirty="0"/>
              <a:t> Nor </a:t>
            </a:r>
            <a:r>
              <a:rPr lang="en-US" sz="2400" dirty="0" err="1"/>
              <a:t>Amer</a:t>
            </a:r>
            <a:r>
              <a:rPr lang="en-US" sz="2400" dirty="0"/>
              <a:t> 2002)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Υπερέκκριση γλυκαγόνης-αδρεναλίνης</a:t>
            </a:r>
          </a:p>
          <a:p>
            <a:r>
              <a:rPr lang="el-GR" dirty="0"/>
              <a:t>Γλυκονεογένεση και γλυκογονόλυση στο ήπαρ και παρεμπόδιση εισόδου γλυκόζης στο μυϊκό κύτταρο προς χρήση από τον εγκέφαλο</a:t>
            </a:r>
          </a:p>
          <a:p>
            <a:r>
              <a:rPr lang="el-GR" dirty="0"/>
              <a:t>Αυξητική ορμόνη-κορτιζόνη σε δεύτερη φάση (επιμονή υπογλυκαιμίας πέρα των 10 ωρών)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29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Καταταξη υπογλυκαιμικων συνδρομων</a:t>
            </a:r>
            <a:endParaRPr lang="el-G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Υπογλυκαιμίες νηστείας 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Ογκοι β-κυττάρου παγκ.</a:t>
            </a:r>
          </a:p>
          <a:p>
            <a:r>
              <a:rPr lang="el-GR" dirty="0" smtClean="0"/>
              <a:t>Μη παγκρεατικοί όγκοι</a:t>
            </a:r>
          </a:p>
          <a:p>
            <a:r>
              <a:rPr lang="el-GR" dirty="0" smtClean="0"/>
              <a:t>Ηπατικές βλάβες</a:t>
            </a:r>
          </a:p>
          <a:p>
            <a:r>
              <a:rPr lang="el-GR" dirty="0" smtClean="0"/>
              <a:t>Οινόπνευμα</a:t>
            </a:r>
          </a:p>
          <a:p>
            <a:r>
              <a:rPr lang="el-GR" dirty="0" smtClean="0"/>
              <a:t>Ανεπάρκεια ορμονών</a:t>
            </a:r>
          </a:p>
          <a:p>
            <a:r>
              <a:rPr lang="el-GR" dirty="0" smtClean="0"/>
              <a:t>Φάρμακα 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Αντιδραστικές υπογλυκαιμίες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Λειτουργική (ιδιοπαθής)</a:t>
            </a:r>
          </a:p>
          <a:p>
            <a:r>
              <a:rPr lang="el-GR" dirty="0" smtClean="0"/>
              <a:t>Β-γενής σε πρωιμο διαβήτη</a:t>
            </a:r>
          </a:p>
          <a:p>
            <a:r>
              <a:rPr lang="el-GR" dirty="0"/>
              <a:t>σ</a:t>
            </a:r>
            <a:r>
              <a:rPr lang="el-GR" dirty="0" smtClean="0"/>
              <a:t>. </a:t>
            </a:r>
            <a:r>
              <a:rPr lang="en-US" dirty="0" smtClean="0"/>
              <a:t>Dumping</a:t>
            </a:r>
            <a:endParaRPr lang="el-GR" dirty="0" smtClean="0"/>
          </a:p>
          <a:p>
            <a:pPr marL="11430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886040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3200</TotalTime>
  <Words>215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υπογλυκαιμιεσ</vt:lpstr>
      <vt:lpstr>ορισμοσ</vt:lpstr>
      <vt:lpstr>PowerPoint Presentation</vt:lpstr>
      <vt:lpstr>PowerPoint Presentation</vt:lpstr>
      <vt:lpstr>Δυο τύποι υπογλυκαιμιασ </vt:lpstr>
      <vt:lpstr> αυτονομο νευρικο συστημα</vt:lpstr>
      <vt:lpstr>νευρογλυκοπενια</vt:lpstr>
      <vt:lpstr>ΟΡΜΟΝΙΚΗ ΑΠΑΝΤΗΣΗ ΣΤΗΝ ΥΠΟΓΛΥΚΑΙΜΙΑ  (Herbel &amp; Boyle. Endocr Metab Clin Nor Amer 2002)</vt:lpstr>
      <vt:lpstr>Καταταξη υπογλυκαιμικων συνδρομων</vt:lpstr>
      <vt:lpstr>ΚΥΡΙΟΤΕΡΑ ΑΙΤΙΑ ΥΠΟΓΛΥΚΑΙΜΙΑΣ</vt:lpstr>
      <vt:lpstr>ΦΑΡΜΑΚΑ ΚΑΙ ΥΠΟΓΛΥΚΑΙΜΙΑ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υπογλυκαιμιεσ</dc:title>
  <dc:creator>Maria Mouktaroudi</dc:creator>
  <cp:lastModifiedBy>Maria Mouktaroudi</cp:lastModifiedBy>
  <cp:revision>24</cp:revision>
  <dcterms:created xsi:type="dcterms:W3CDTF">2014-03-04T12:27:54Z</dcterms:created>
  <dcterms:modified xsi:type="dcterms:W3CDTF">2014-03-24T13:12:47Z</dcterms:modified>
</cp:coreProperties>
</file>