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80" r:id="rId12"/>
    <p:sldId id="281" r:id="rId13"/>
    <p:sldId id="283" r:id="rId14"/>
    <p:sldId id="267" r:id="rId15"/>
    <p:sldId id="284" r:id="rId16"/>
    <p:sldId id="286" r:id="rId17"/>
    <p:sldId id="287" r:id="rId18"/>
    <p:sldId id="288" r:id="rId19"/>
    <p:sldId id="290" r:id="rId20"/>
    <p:sldId id="289" r:id="rId21"/>
    <p:sldId id="269" r:id="rId22"/>
    <p:sldId id="256" r:id="rId23"/>
    <p:sldId id="279" r:id="rId24"/>
    <p:sldId id="270" r:id="rId25"/>
    <p:sldId id="271" r:id="rId26"/>
    <p:sldId id="272" r:id="rId27"/>
    <p:sldId id="273" r:id="rId28"/>
    <p:sldId id="274" r:id="rId29"/>
    <p:sldId id="268" r:id="rId30"/>
    <p:sldId id="275" r:id="rId31"/>
    <p:sldId id="276" r:id="rId32"/>
    <p:sldId id="277" r:id="rId33"/>
    <p:sldId id="278" r:id="rId34"/>
    <p:sldId id="291" r:id="rId35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Προεπιλεγμένη ενότητα" id="{0840F8D7-0B49-4328-AEAC-46A0F54F9633}">
          <p14:sldIdLst>
            <p14:sldId id="258"/>
            <p14:sldId id="257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80"/>
            <p14:sldId id="281"/>
            <p14:sldId id="283"/>
            <p14:sldId id="267"/>
            <p14:sldId id="284"/>
            <p14:sldId id="286"/>
            <p14:sldId id="287"/>
            <p14:sldId id="288"/>
            <p14:sldId id="290"/>
            <p14:sldId id="289"/>
            <p14:sldId id="269"/>
            <p14:sldId id="256"/>
            <p14:sldId id="279"/>
            <p14:sldId id="270"/>
            <p14:sldId id="271"/>
            <p14:sldId id="272"/>
            <p14:sldId id="273"/>
            <p14:sldId id="274"/>
            <p14:sldId id="268"/>
            <p14:sldId id="275"/>
            <p14:sldId id="276"/>
            <p14:sldId id="277"/>
            <p14:sldId id="278"/>
            <p14:sldId id="29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551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981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947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807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725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371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450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151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576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497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882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575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B1140514-113F-4579-A9E4-74288F398E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5884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03B28DB-56F1-4866-BA3F-581974970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Άλλα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91E4E64-8B49-4DEA-87F5-5292FB218F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Σαρκοείδωση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Αμυλοείδωση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Νόσος 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Castleman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Αγγειολεμφοζιδιακή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υπερπλασία</a:t>
            </a:r>
          </a:p>
          <a:p>
            <a:r>
              <a:rPr lang="el-GR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Λεμφαδενοπάθεια</a:t>
            </a:r>
            <a:r>
              <a:rPr lang="el-GR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u="sng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Kikuchi-Fujimoto</a:t>
            </a:r>
            <a:r>
              <a:rPr lang="el-GR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l-GR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ιστιοκυτταρική</a:t>
            </a:r>
            <a:r>
              <a:rPr lang="el-GR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νεκρωτική λεμφαδενίτιδα</a:t>
            </a:r>
          </a:p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Σύνδρομο </a:t>
            </a:r>
            <a:r>
              <a:rPr lang="en-GB" u="sng" dirty="0" err="1">
                <a:latin typeface="Arial" panose="020B0604020202020204" pitchFamily="34" charset="0"/>
                <a:cs typeface="Arial" panose="020B0604020202020204" pitchFamily="34" charset="0"/>
              </a:rPr>
              <a:t>Rosai</a:t>
            </a:r>
            <a:r>
              <a:rPr lang="en-GB" u="sng" dirty="0">
                <a:latin typeface="Arial" panose="020B0604020202020204" pitchFamily="34" charset="0"/>
                <a:cs typeface="Arial" panose="020B0604020202020204" pitchFamily="34" charset="0"/>
              </a:rPr>
              <a:t>-Dorfman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ιστιοκυττάρωση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λεμφοκόλπων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με ογκώδη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λεμφαδενοπάθεια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l-GR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όσος </a:t>
            </a:r>
            <a:r>
              <a:rPr lang="en-GB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Kimura</a:t>
            </a:r>
          </a:p>
          <a:p>
            <a:r>
              <a:rPr lang="el-GR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Έγκλειστο δόντι</a:t>
            </a:r>
          </a:p>
          <a:p>
            <a:r>
              <a:rPr lang="el-GR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Ουλίτιδα</a:t>
            </a:r>
          </a:p>
          <a:p>
            <a:r>
              <a:rPr lang="el-GR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Ωτίτιδα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832646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5022A482-E921-442D-AE73-1B68667261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9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49150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E0B04D34-0E79-4D88-AB80-4678DBCD70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DDFAC75E-326D-410D-90D9-30885E1F2EAD}"/>
              </a:ext>
            </a:extLst>
          </p:cNvPr>
          <p:cNvSpPr/>
          <p:nvPr/>
        </p:nvSpPr>
        <p:spPr>
          <a:xfrm>
            <a:off x="1090569" y="2105637"/>
            <a:ext cx="1711354" cy="2600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C3E76383-ACBC-47B7-8A8A-D3BEE87863AE}"/>
              </a:ext>
            </a:extLst>
          </p:cNvPr>
          <p:cNvSpPr/>
          <p:nvPr/>
        </p:nvSpPr>
        <p:spPr>
          <a:xfrm>
            <a:off x="1090569" y="2474753"/>
            <a:ext cx="2063692" cy="2600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460137CF-4D3F-44AE-9693-FD59A2D168FF}"/>
              </a:ext>
            </a:extLst>
          </p:cNvPr>
          <p:cNvSpPr/>
          <p:nvPr/>
        </p:nvSpPr>
        <p:spPr>
          <a:xfrm>
            <a:off x="1090569" y="3145872"/>
            <a:ext cx="3926048" cy="3775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Ορθογώνιο 12">
            <a:extLst>
              <a:ext uri="{FF2B5EF4-FFF2-40B4-BE49-F238E27FC236}">
                <a16:creationId xmlns:a16="http://schemas.microsoft.com/office/drawing/2014/main" id="{02B2E697-EF16-45F4-8091-CDCD2B2CDE0C}"/>
              </a:ext>
            </a:extLst>
          </p:cNvPr>
          <p:cNvSpPr/>
          <p:nvPr/>
        </p:nvSpPr>
        <p:spPr>
          <a:xfrm>
            <a:off x="1090569" y="3862431"/>
            <a:ext cx="1996580" cy="3775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Ορθογώνιο 13">
            <a:extLst>
              <a:ext uri="{FF2B5EF4-FFF2-40B4-BE49-F238E27FC236}">
                <a16:creationId xmlns:a16="http://schemas.microsoft.com/office/drawing/2014/main" id="{81515C1C-6851-4DD5-9233-1D755D67FB01}"/>
              </a:ext>
            </a:extLst>
          </p:cNvPr>
          <p:cNvSpPr/>
          <p:nvPr/>
        </p:nvSpPr>
        <p:spPr>
          <a:xfrm>
            <a:off x="1090569" y="5286463"/>
            <a:ext cx="1325460" cy="3775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Ορθογώνιο 14">
            <a:extLst>
              <a:ext uri="{FF2B5EF4-FFF2-40B4-BE49-F238E27FC236}">
                <a16:creationId xmlns:a16="http://schemas.microsoft.com/office/drawing/2014/main" id="{C43F5BD9-78F8-404E-B288-BF46CE9C1D9D}"/>
              </a:ext>
            </a:extLst>
          </p:cNvPr>
          <p:cNvSpPr/>
          <p:nvPr/>
        </p:nvSpPr>
        <p:spPr>
          <a:xfrm>
            <a:off x="1090569" y="6350466"/>
            <a:ext cx="1451295" cy="3775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6" name="Ευθύγραμμο βέλος σύνδεσης 15">
            <a:extLst>
              <a:ext uri="{FF2B5EF4-FFF2-40B4-BE49-F238E27FC236}">
                <a16:creationId xmlns:a16="http://schemas.microsoft.com/office/drawing/2014/main" id="{D1E5147F-4904-4516-83B1-01D6D34C230F}"/>
              </a:ext>
            </a:extLst>
          </p:cNvPr>
          <p:cNvCxnSpPr>
            <a:cxnSpLocks/>
          </p:cNvCxnSpPr>
          <p:nvPr/>
        </p:nvCxnSpPr>
        <p:spPr>
          <a:xfrm flipH="1" flipV="1">
            <a:off x="4286774" y="2604782"/>
            <a:ext cx="369116" cy="5410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978145A8-D00A-4C9E-9882-9DE735135C8A}"/>
              </a:ext>
            </a:extLst>
          </p:cNvPr>
          <p:cNvSpPr txBox="1"/>
          <p:nvPr/>
        </p:nvSpPr>
        <p:spPr>
          <a:xfrm>
            <a:off x="3464653" y="2214586"/>
            <a:ext cx="2382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2300κκχ (1125-3600)</a:t>
            </a:r>
          </a:p>
        </p:txBody>
      </p:sp>
      <p:cxnSp>
        <p:nvCxnSpPr>
          <p:cNvPr id="27" name="Ευθύγραμμο βέλος σύνδεσης 26">
            <a:extLst>
              <a:ext uri="{FF2B5EF4-FFF2-40B4-BE49-F238E27FC236}">
                <a16:creationId xmlns:a16="http://schemas.microsoft.com/office/drawing/2014/main" id="{161A8F40-F371-44A7-A1C0-AE8A61809BD7}"/>
              </a:ext>
            </a:extLst>
          </p:cNvPr>
          <p:cNvCxnSpPr/>
          <p:nvPr/>
        </p:nvCxnSpPr>
        <p:spPr>
          <a:xfrm>
            <a:off x="3867325" y="3523376"/>
            <a:ext cx="419449" cy="7165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01E82DB9-2CA3-43B6-A2E8-99AC24D39FFC}"/>
              </a:ext>
            </a:extLst>
          </p:cNvPr>
          <p:cNvSpPr txBox="1"/>
          <p:nvPr/>
        </p:nvSpPr>
        <p:spPr>
          <a:xfrm>
            <a:off x="3464652" y="4248107"/>
            <a:ext cx="2382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2000κκχ (2400-6800)</a:t>
            </a:r>
          </a:p>
        </p:txBody>
      </p:sp>
    </p:spTree>
    <p:extLst>
      <p:ext uri="{BB962C8B-B14F-4D97-AF65-F5344CB8AC3E}">
        <p14:creationId xmlns:p14="http://schemas.microsoft.com/office/powerpoint/2010/main" val="1144468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- Θέση περιεχομένου">
            <a:extLst>
              <a:ext uri="{FF2B5EF4-FFF2-40B4-BE49-F238E27FC236}">
                <a16:creationId xmlns:a16="http://schemas.microsoft.com/office/drawing/2014/main" id="{6C0D1DF3-BCD1-49B7-9F3A-598107CD1A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5473898"/>
              </p:ext>
            </p:extLst>
          </p:nvPr>
        </p:nvGraphicFramePr>
        <p:xfrm>
          <a:off x="8430936" y="868610"/>
          <a:ext cx="2919370" cy="13766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919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l-GR" dirty="0"/>
                        <a:t>ΥΠΕΡΑΝΤΙΔΡΑΣΗ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lang="el-GR" sz="2000" dirty="0"/>
                        <a:t>Εμβολιασμός</a:t>
                      </a:r>
                    </a:p>
                    <a:p>
                      <a:pPr>
                        <a:buFont typeface="Wingdings" pitchFamily="2" charset="2"/>
                        <a:buNone/>
                      </a:pPr>
                      <a:r>
                        <a:rPr lang="el-GR" sz="2000" dirty="0"/>
                        <a:t>Εμφυτεύματα σιλικόνης</a:t>
                      </a:r>
                    </a:p>
                    <a:p>
                      <a:pPr>
                        <a:buFont typeface="Wingdings" pitchFamily="2" charset="2"/>
                        <a:buNone/>
                      </a:pPr>
                      <a:r>
                        <a:rPr lang="el-GR" sz="2000" dirty="0"/>
                        <a:t>Φάρμακα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4 - Πίνακας">
            <a:extLst>
              <a:ext uri="{FF2B5EF4-FFF2-40B4-BE49-F238E27FC236}">
                <a16:creationId xmlns:a16="http://schemas.microsoft.com/office/drawing/2014/main" id="{4D41746E-2D96-4D15-80EA-88C453C4620C}"/>
              </a:ext>
            </a:extLst>
          </p:cNvPr>
          <p:cNvGraphicFramePr>
            <a:graphicFrameLocks noGrp="1"/>
          </p:cNvGraphicFramePr>
          <p:nvPr/>
        </p:nvGraphicFramePr>
        <p:xfrm>
          <a:off x="7910818" y="3568630"/>
          <a:ext cx="4130180" cy="2931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1301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l-GR" dirty="0"/>
                        <a:t>ΑΛΛΑ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Σαρκοείδωση</a:t>
                      </a:r>
                      <a:r>
                        <a:rPr lang="el-GR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r>
                        <a:rPr lang="el-GR" sz="1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Αμυλοείδωση</a:t>
                      </a:r>
                      <a:r>
                        <a:rPr lang="el-GR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r>
                        <a:rPr lang="el-GR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Νόσος </a:t>
                      </a:r>
                      <a:r>
                        <a:rPr lang="en-US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Castleman</a:t>
                      </a:r>
                      <a:endParaRPr lang="el-GR" sz="18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l-GR" sz="1800" b="0" i="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Λεμφαδενοπάθεια</a:t>
                      </a:r>
                      <a:r>
                        <a:rPr lang="el-GR" sz="1800" b="0" i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Kikuchi-Fujimoto</a:t>
                      </a:r>
                      <a:endParaRPr lang="el-GR" sz="1800" b="0" i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l-G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Σύνδρομο</a:t>
                      </a:r>
                      <a:r>
                        <a:rPr lang="el-GR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Rosai</a:t>
                      </a: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-Dorfman</a:t>
                      </a:r>
                      <a:br>
                        <a:rPr lang="el-G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</a:t>
                      </a:r>
                      <a:r>
                        <a:rPr lang="el-GR" sz="1800" b="0" i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όσος </a:t>
                      </a: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Kimura</a:t>
                      </a:r>
                    </a:p>
                    <a:p>
                      <a:r>
                        <a:rPr lang="el-GR" sz="1800" b="0" i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Απόστημα δοντιού ή έγκλειστο δόντι</a:t>
                      </a:r>
                    </a:p>
                    <a:p>
                      <a:r>
                        <a:rPr lang="el-GR" sz="1800" b="0" i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Ουλίτιδα</a:t>
                      </a:r>
                    </a:p>
                    <a:p>
                      <a:r>
                        <a:rPr lang="el-GR" sz="1800" b="0" i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Ωτίτιδα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3 - Θέση περιεχομένου">
            <a:extLst>
              <a:ext uri="{FF2B5EF4-FFF2-40B4-BE49-F238E27FC236}">
                <a16:creationId xmlns:a16="http://schemas.microsoft.com/office/drawing/2014/main" id="{01D2657B-BC0D-479F-A185-FB6B48595FC6}"/>
              </a:ext>
            </a:extLst>
          </p:cNvPr>
          <p:cNvGraphicFramePr>
            <a:graphicFrameLocks/>
          </p:cNvGraphicFramePr>
          <p:nvPr/>
        </p:nvGraphicFramePr>
        <p:xfrm>
          <a:off x="327171" y="226060"/>
          <a:ext cx="5184396" cy="188615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1843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4529">
                <a:tc>
                  <a:txBody>
                    <a:bodyPr/>
                    <a:lstStyle/>
                    <a:p>
                      <a:r>
                        <a:rPr lang="el-GR" dirty="0"/>
                        <a:t>ΝΕΟΠΛΑΣΜΑΤΑ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0399">
                <a:tc>
                  <a:txBody>
                    <a:bodyPr/>
                    <a:lstStyle/>
                    <a:p>
                      <a:r>
                        <a:rPr lang="el-GR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Οξεία Λευχαιμία </a:t>
                      </a:r>
                    </a:p>
                    <a:p>
                      <a:r>
                        <a:rPr lang="el-GR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Χρόνια Λευχαιμία </a:t>
                      </a:r>
                    </a:p>
                    <a:p>
                      <a:r>
                        <a:rPr lang="el-GR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Λέμφωμα </a:t>
                      </a:r>
                      <a:r>
                        <a:rPr lang="en-US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Hodgkin</a:t>
                      </a:r>
                      <a:endParaRPr lang="el-GR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l-GR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Ν</a:t>
                      </a:r>
                      <a:r>
                        <a:rPr lang="en-US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 Hodgkin </a:t>
                      </a:r>
                      <a:r>
                        <a:rPr lang="el-GR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Λέμφωμα</a:t>
                      </a:r>
                      <a:endParaRPr lang="en-US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l-GR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ετάσταση</a:t>
                      </a:r>
                      <a:r>
                        <a:rPr lang="el-GR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</a:t>
                      </a:r>
                      <a:endParaRPr lang="el-G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3 - Θέση περιεχομένου">
            <a:extLst>
              <a:ext uri="{FF2B5EF4-FFF2-40B4-BE49-F238E27FC236}">
                <a16:creationId xmlns:a16="http://schemas.microsoft.com/office/drawing/2014/main" id="{F3C33C61-9257-49B3-B1B2-756A310CEC93}"/>
              </a:ext>
            </a:extLst>
          </p:cNvPr>
          <p:cNvGraphicFramePr>
            <a:graphicFrameLocks/>
          </p:cNvGraphicFramePr>
          <p:nvPr/>
        </p:nvGraphicFramePr>
        <p:xfrm>
          <a:off x="332254" y="2245290"/>
          <a:ext cx="6991336" cy="29260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9913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6693">
                <a:tc>
                  <a:txBody>
                    <a:bodyPr/>
                    <a:lstStyle/>
                    <a:p>
                      <a:r>
                        <a:rPr lang="el-GR" dirty="0"/>
                        <a:t>ΛΟΙΜΩΔΗ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905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el-G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ΒΑΚΤΗΡΙΑ</a:t>
                      </a: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r>
                        <a:rPr lang="en-US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S.pyogenes</a:t>
                      </a:r>
                      <a:r>
                        <a:rPr lang="en-GB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GB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S.aureus</a:t>
                      </a:r>
                      <a:r>
                        <a:rPr lang="en-GB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S.pneumo</a:t>
                      </a:r>
                      <a:r>
                        <a:rPr lang="en-US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GB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M.</a:t>
                      </a:r>
                      <a:r>
                        <a:rPr lang="en-US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tuberculosis</a:t>
                      </a:r>
                      <a:r>
                        <a:rPr lang="el-GR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άτυπα </a:t>
                      </a:r>
                      <a:r>
                        <a:rPr lang="el-GR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μυκοβακτηριδια</a:t>
                      </a:r>
                      <a:r>
                        <a:rPr lang="el-GR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GB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Mycoplasma, Moraxella, Legionella, </a:t>
                      </a:r>
                      <a:r>
                        <a:rPr lang="en-US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Chlamydophilla</a:t>
                      </a:r>
                      <a:r>
                        <a:rPr lang="el-GR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GB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Borrelia, </a:t>
                      </a:r>
                      <a:r>
                        <a:rPr lang="en-GB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C.diptheriae</a:t>
                      </a:r>
                      <a:r>
                        <a:rPr lang="en-GB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Brucella</a:t>
                      </a:r>
                      <a:r>
                        <a:rPr lang="el-GR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Francisella</a:t>
                      </a:r>
                      <a:r>
                        <a:rPr lang="en-US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GB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Bartonella</a:t>
                      </a:r>
                      <a:endParaRPr lang="el-GR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el-G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ΠΡΩΤΟΖΩΑ</a:t>
                      </a: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r>
                        <a:rPr lang="en-US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Toxoplasma, Trypanosoma, Leishmania</a:t>
                      </a:r>
                      <a:endParaRPr lang="el-G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IOI:</a:t>
                      </a:r>
                      <a:r>
                        <a:rPr lang="el-G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HIV,</a:t>
                      </a:r>
                      <a:r>
                        <a:rPr lang="en-GB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HSV, EBV</a:t>
                      </a:r>
                      <a:r>
                        <a:rPr lang="el-G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CMV , VZV, </a:t>
                      </a:r>
                      <a:r>
                        <a:rPr lang="el-G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ιλαρά, ερυθρά</a:t>
                      </a: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parvovirus B19, rhinovirus, coronavirus, influenza</a:t>
                      </a:r>
                      <a:endParaRPr lang="el-GR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endParaRPr lang="el-G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" name="3 - Θέση περιεχομένου">
            <a:extLst>
              <a:ext uri="{FF2B5EF4-FFF2-40B4-BE49-F238E27FC236}">
                <a16:creationId xmlns:a16="http://schemas.microsoft.com/office/drawing/2014/main" id="{FB781093-A605-4FA5-97F6-1A3461A700B3}"/>
              </a:ext>
            </a:extLst>
          </p:cNvPr>
          <p:cNvGraphicFramePr>
            <a:graphicFrameLocks/>
          </p:cNvGraphicFramePr>
          <p:nvPr/>
        </p:nvGraphicFramePr>
        <p:xfrm>
          <a:off x="2010051" y="5214550"/>
          <a:ext cx="3040121" cy="15595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401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l-GR" dirty="0"/>
                        <a:t>ΝΟΣΟΙ ΣΥΝΔΕΤΙΚΟΥ ΙΣΤΟΥ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ΣΕΛ </a:t>
                      </a:r>
                    </a:p>
                    <a:p>
                      <a:r>
                        <a:rPr lang="el-G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ΡΑ</a:t>
                      </a:r>
                    </a:p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l-G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όσος</a:t>
                      </a:r>
                      <a:r>
                        <a:rPr lang="el-GR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Still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Αγγειίτιδα</a:t>
                      </a:r>
                      <a:r>
                        <a:rPr lang="el-GR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Kawasaki</a:t>
                      </a:r>
                      <a:endParaRPr lang="el-G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85165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- Θέση περιεχομένου">
            <a:extLst>
              <a:ext uri="{FF2B5EF4-FFF2-40B4-BE49-F238E27FC236}">
                <a16:creationId xmlns:a16="http://schemas.microsoft.com/office/drawing/2014/main" id="{6C0D1DF3-BCD1-49B7-9F3A-598107CD1A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675573"/>
              </p:ext>
            </p:extLst>
          </p:nvPr>
        </p:nvGraphicFramePr>
        <p:xfrm>
          <a:off x="8422548" y="868610"/>
          <a:ext cx="2927758" cy="13766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9277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l-GR" dirty="0"/>
                        <a:t>ΥΠΕΡΑΝΤΙΔΡΑΣΗ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lang="el-GR" sz="2000" strike="sngStrike" dirty="0"/>
                        <a:t>Εμβολιασμός</a:t>
                      </a:r>
                    </a:p>
                    <a:p>
                      <a:pPr>
                        <a:buFont typeface="Wingdings" pitchFamily="2" charset="2"/>
                        <a:buNone/>
                      </a:pPr>
                      <a:r>
                        <a:rPr lang="el-GR" sz="2000" strike="sngStrike" dirty="0"/>
                        <a:t>Εμφυτεύματα σιλικόνης</a:t>
                      </a:r>
                    </a:p>
                    <a:p>
                      <a:pPr>
                        <a:buFont typeface="Wingdings" pitchFamily="2" charset="2"/>
                        <a:buNone/>
                      </a:pPr>
                      <a:r>
                        <a:rPr lang="el-GR" sz="2000" dirty="0"/>
                        <a:t>Φάρμακα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4 - Πίνακας">
            <a:extLst>
              <a:ext uri="{FF2B5EF4-FFF2-40B4-BE49-F238E27FC236}">
                <a16:creationId xmlns:a16="http://schemas.microsoft.com/office/drawing/2014/main" id="{4D41746E-2D96-4D15-80EA-88C453C462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3387042"/>
              </p:ext>
            </p:extLst>
          </p:nvPr>
        </p:nvGraphicFramePr>
        <p:xfrm>
          <a:off x="7910818" y="3568630"/>
          <a:ext cx="4130180" cy="2931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1301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l-GR" dirty="0"/>
                        <a:t>ΑΛΛΑ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18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Σαρκοείδωση</a:t>
                      </a:r>
                      <a:r>
                        <a:rPr lang="el-GR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r>
                        <a:rPr lang="el-GR" sz="1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Αμυλοείδωση</a:t>
                      </a:r>
                      <a:r>
                        <a:rPr lang="el-GR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r>
                        <a:rPr lang="el-GR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Νόσος </a:t>
                      </a:r>
                      <a:r>
                        <a:rPr lang="en-US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Castleman</a:t>
                      </a:r>
                      <a:endParaRPr lang="el-GR" sz="18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l-GR" sz="1800" b="0" i="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Λεμφαδενοπάθεια</a:t>
                      </a:r>
                      <a:r>
                        <a:rPr lang="el-GR" sz="1800" b="0" i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Kikuchi-Fujimoto</a:t>
                      </a:r>
                      <a:endParaRPr lang="el-GR" sz="1800" b="0" i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l-G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Σύνδρομο</a:t>
                      </a:r>
                      <a:r>
                        <a:rPr lang="el-GR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Rosai</a:t>
                      </a: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-Dorfman</a:t>
                      </a:r>
                      <a:br>
                        <a:rPr lang="el-G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</a:t>
                      </a:r>
                      <a:r>
                        <a:rPr lang="el-GR" sz="1800" b="0" i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όσος </a:t>
                      </a: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Kimura</a:t>
                      </a:r>
                    </a:p>
                    <a:p>
                      <a:r>
                        <a:rPr lang="el-GR" sz="1800" b="0" i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Απόστημα δοντιού ή έγκλειστο δόντι</a:t>
                      </a:r>
                    </a:p>
                    <a:p>
                      <a:r>
                        <a:rPr lang="el-GR" sz="1800" b="0" i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Ουλίτιδα</a:t>
                      </a:r>
                    </a:p>
                    <a:p>
                      <a:r>
                        <a:rPr lang="el-GR" sz="1800" b="0" i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Ωτίτιδα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3 - Θέση περιεχομένου">
            <a:extLst>
              <a:ext uri="{FF2B5EF4-FFF2-40B4-BE49-F238E27FC236}">
                <a16:creationId xmlns:a16="http://schemas.microsoft.com/office/drawing/2014/main" id="{01D2657B-BC0D-479F-A185-FB6B48595FC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7460335"/>
              </p:ext>
            </p:extLst>
          </p:nvPr>
        </p:nvGraphicFramePr>
        <p:xfrm>
          <a:off x="327171" y="226060"/>
          <a:ext cx="5184396" cy="188615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1843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4529">
                <a:tc>
                  <a:txBody>
                    <a:bodyPr/>
                    <a:lstStyle/>
                    <a:p>
                      <a:r>
                        <a:rPr lang="el-GR" dirty="0"/>
                        <a:t>ΝΕΟΠΛΑΣΜΑΤΑ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0399">
                <a:tc>
                  <a:txBody>
                    <a:bodyPr/>
                    <a:lstStyle/>
                    <a:p>
                      <a:r>
                        <a:rPr lang="el-GR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Οξεία Λευχαιμία </a:t>
                      </a:r>
                    </a:p>
                    <a:p>
                      <a:r>
                        <a:rPr lang="el-GR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Χρόνια Λευχαιμία </a:t>
                      </a:r>
                    </a:p>
                    <a:p>
                      <a:r>
                        <a:rPr lang="el-GR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Λέμφωμα </a:t>
                      </a:r>
                      <a:r>
                        <a:rPr lang="en-US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Hodgkin</a:t>
                      </a:r>
                      <a:endParaRPr lang="el-GR" b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l-GR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Ν</a:t>
                      </a:r>
                      <a:r>
                        <a:rPr lang="en-US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 Hodgkin </a:t>
                      </a:r>
                      <a:r>
                        <a:rPr lang="el-GR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Λέμφωμα</a:t>
                      </a:r>
                      <a:endParaRPr lang="en-US" b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l-GR" b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ετάσταση</a:t>
                      </a:r>
                      <a:r>
                        <a:rPr lang="el-GR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</a:t>
                      </a:r>
                      <a:endParaRPr lang="el-GR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3 - Θέση περιεχομένου">
            <a:extLst>
              <a:ext uri="{FF2B5EF4-FFF2-40B4-BE49-F238E27FC236}">
                <a16:creationId xmlns:a16="http://schemas.microsoft.com/office/drawing/2014/main" id="{F3C33C61-9257-49B3-B1B2-756A310CEC9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5559578"/>
              </p:ext>
            </p:extLst>
          </p:nvPr>
        </p:nvGraphicFramePr>
        <p:xfrm>
          <a:off x="332254" y="2245290"/>
          <a:ext cx="6991336" cy="29260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9913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6693">
                <a:tc>
                  <a:txBody>
                    <a:bodyPr/>
                    <a:lstStyle/>
                    <a:p>
                      <a:r>
                        <a:rPr lang="el-GR" dirty="0"/>
                        <a:t>ΛΟΙΜΩΔΗ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905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el-G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ΒΑΚΤΗΡΙΑ</a:t>
                      </a: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r>
                        <a:rPr lang="en-US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trike="sngStrike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S.pyogenes</a:t>
                      </a:r>
                      <a:r>
                        <a:rPr lang="en-GB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GB" strike="sngStrike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S.aureus</a:t>
                      </a:r>
                      <a:r>
                        <a:rPr lang="en-GB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S.pneumo</a:t>
                      </a:r>
                      <a:r>
                        <a:rPr lang="en-US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GB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M.</a:t>
                      </a:r>
                      <a:r>
                        <a:rPr lang="en-US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tuberculosis</a:t>
                      </a:r>
                      <a:r>
                        <a:rPr lang="el-GR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άτυπα </a:t>
                      </a:r>
                      <a:r>
                        <a:rPr lang="el-GR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μυκοβακτηριδια</a:t>
                      </a:r>
                      <a:r>
                        <a:rPr lang="el-GR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GB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Mycoplasma, Moraxella, Legionella, </a:t>
                      </a:r>
                      <a:r>
                        <a:rPr lang="en-US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Chlamydophilla</a:t>
                      </a:r>
                      <a:r>
                        <a:rPr lang="el-GR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GB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Borrelia, </a:t>
                      </a:r>
                      <a:r>
                        <a:rPr lang="en-GB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C.diptheriae</a:t>
                      </a:r>
                      <a:r>
                        <a:rPr lang="en-GB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GB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Brucella</a:t>
                      </a:r>
                      <a:r>
                        <a:rPr lang="el-GR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Francisella</a:t>
                      </a:r>
                      <a:r>
                        <a:rPr lang="en-US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GB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Bartonella</a:t>
                      </a:r>
                      <a:endParaRPr lang="el-GR" b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el-G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ΠΡΩΤΟΖΩΑ</a:t>
                      </a: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r>
                        <a:rPr lang="en-US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trike="noStrike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Toxoplasma</a:t>
                      </a:r>
                      <a:r>
                        <a:rPr lang="en-US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trike="sngStrike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Trypanosoma</a:t>
                      </a:r>
                      <a:r>
                        <a:rPr lang="en-US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trike="sngStrike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Leishmania</a:t>
                      </a:r>
                      <a:endParaRPr lang="el-GR" strike="sng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IOI:</a:t>
                      </a:r>
                      <a:r>
                        <a:rPr lang="el-G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HIV,</a:t>
                      </a:r>
                      <a:r>
                        <a:rPr lang="en-GB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trike="sngStrike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HSV</a:t>
                      </a:r>
                      <a:r>
                        <a:rPr lang="en-GB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EBV</a:t>
                      </a:r>
                      <a:r>
                        <a:rPr lang="el-G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CMV , </a:t>
                      </a:r>
                      <a:r>
                        <a:rPr lang="en-GB" strike="sng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VZV</a:t>
                      </a:r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l-GR" strike="sng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ιλαρά</a:t>
                      </a:r>
                      <a:r>
                        <a:rPr lang="el-G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ερυθρά</a:t>
                      </a: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parvovirus B19</a:t>
                      </a:r>
                      <a:r>
                        <a:rPr lang="en-US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trike="noStrike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rhinovirus</a:t>
                      </a:r>
                      <a:r>
                        <a:rPr lang="en-US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coronavirus, influenza, adenovirus</a:t>
                      </a:r>
                      <a:endParaRPr lang="el-GR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endParaRPr lang="el-G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" name="3 - Θέση περιεχομένου">
            <a:extLst>
              <a:ext uri="{FF2B5EF4-FFF2-40B4-BE49-F238E27FC236}">
                <a16:creationId xmlns:a16="http://schemas.microsoft.com/office/drawing/2014/main" id="{FB781093-A605-4FA5-97F6-1A3461A700B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9797571"/>
              </p:ext>
            </p:extLst>
          </p:nvPr>
        </p:nvGraphicFramePr>
        <p:xfrm>
          <a:off x="2060385" y="5243469"/>
          <a:ext cx="3040121" cy="15595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401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l-GR" dirty="0"/>
                        <a:t>ΝΟΣΟΙ ΣΥΝΔΕΤΙΚΟΥ ΙΣΤΟΥ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ΣΕΛ</a:t>
                      </a:r>
                      <a:r>
                        <a:rPr lang="el-G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r>
                        <a:rPr lang="el-G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ΡΑ</a:t>
                      </a:r>
                    </a:p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l-G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όσος</a:t>
                      </a:r>
                      <a:r>
                        <a:rPr lang="el-GR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Still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Αγγειίτιδα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9248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8FB2E94C-27E2-419F-9ED7-092D0745F6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4" r="1453" b="3975"/>
          <a:stretch/>
        </p:blipFill>
        <p:spPr bwMode="auto">
          <a:xfrm>
            <a:off x="7645711" y="2929855"/>
            <a:ext cx="4358936" cy="382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86949F5-87C0-42EF-A970-242BF5370F41}"/>
              </a:ext>
            </a:extLst>
          </p:cNvPr>
          <p:cNvSpPr txBox="1"/>
          <p:nvPr/>
        </p:nvSpPr>
        <p:spPr>
          <a:xfrm>
            <a:off x="1946247" y="100668"/>
            <a:ext cx="65518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dirty="0"/>
              <a:t>ΑΚΤΙΝΟΓΡΑΦΙΑ ΘΩΡΑΚΟΣ </a:t>
            </a:r>
            <a:r>
              <a:rPr lang="el-GR" dirty="0" err="1"/>
              <a:t>κ.φ</a:t>
            </a:r>
            <a:r>
              <a:rPr lang="el-GR" dirty="0"/>
              <a:t>.</a:t>
            </a:r>
            <a:endParaRPr lang="el-GR" sz="4000" dirty="0"/>
          </a:p>
        </p:txBody>
      </p:sp>
    </p:spTree>
    <p:extLst>
      <p:ext uri="{BB962C8B-B14F-4D97-AF65-F5344CB8AC3E}">
        <p14:creationId xmlns:p14="http://schemas.microsoft.com/office/powerpoint/2010/main" val="626757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- Θέση περιεχομένου">
            <a:extLst>
              <a:ext uri="{FF2B5EF4-FFF2-40B4-BE49-F238E27FC236}">
                <a16:creationId xmlns:a16="http://schemas.microsoft.com/office/drawing/2014/main" id="{6C0D1DF3-BCD1-49B7-9F3A-598107CD1A5E}"/>
              </a:ext>
            </a:extLst>
          </p:cNvPr>
          <p:cNvGraphicFramePr>
            <a:graphicFrameLocks/>
          </p:cNvGraphicFramePr>
          <p:nvPr/>
        </p:nvGraphicFramePr>
        <p:xfrm>
          <a:off x="8422548" y="868610"/>
          <a:ext cx="2927758" cy="13766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9277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l-GR" dirty="0"/>
                        <a:t>ΥΠΕΡΑΝΤΙΔΡΑΣΗ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lang="el-GR" sz="2000" strike="sngStrike" dirty="0"/>
                        <a:t>Εμβολιασμός</a:t>
                      </a:r>
                    </a:p>
                    <a:p>
                      <a:pPr>
                        <a:buFont typeface="Wingdings" pitchFamily="2" charset="2"/>
                        <a:buNone/>
                      </a:pPr>
                      <a:r>
                        <a:rPr lang="el-GR" sz="2000" strike="sngStrike" dirty="0"/>
                        <a:t>Εμφυτεύματα σιλικόνης</a:t>
                      </a:r>
                    </a:p>
                    <a:p>
                      <a:pPr>
                        <a:buFont typeface="Wingdings" pitchFamily="2" charset="2"/>
                        <a:buNone/>
                      </a:pPr>
                      <a:r>
                        <a:rPr lang="el-GR" sz="2000" dirty="0"/>
                        <a:t>Φάρμακα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4 - Πίνακας">
            <a:extLst>
              <a:ext uri="{FF2B5EF4-FFF2-40B4-BE49-F238E27FC236}">
                <a16:creationId xmlns:a16="http://schemas.microsoft.com/office/drawing/2014/main" id="{4D41746E-2D96-4D15-80EA-88C453C462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7526754"/>
              </p:ext>
            </p:extLst>
          </p:nvPr>
        </p:nvGraphicFramePr>
        <p:xfrm>
          <a:off x="7910818" y="3568630"/>
          <a:ext cx="4130180" cy="2931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1301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l-GR" dirty="0"/>
                        <a:t>ΑΛΛΑ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18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Σαρκοείδωση</a:t>
                      </a:r>
                      <a:r>
                        <a:rPr lang="el-GR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r>
                        <a:rPr lang="el-GR" sz="1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Αμυλοείδωση</a:t>
                      </a:r>
                      <a:r>
                        <a:rPr lang="el-GR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r>
                        <a:rPr lang="el-GR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Νόσος </a:t>
                      </a:r>
                      <a:r>
                        <a:rPr lang="en-US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Castleman</a:t>
                      </a:r>
                      <a:endParaRPr lang="el-GR" sz="18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l-GR" sz="1800" b="0" i="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Λεμφαδενοπάθεια</a:t>
                      </a:r>
                      <a:r>
                        <a:rPr lang="el-GR" sz="1800" b="0" i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Kikuchi-Fujimoto</a:t>
                      </a:r>
                      <a:endParaRPr lang="el-GR" sz="1800" b="0" i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l-G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Σύνδρομο</a:t>
                      </a:r>
                      <a:r>
                        <a:rPr lang="el-GR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Rosai</a:t>
                      </a: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-Dorfman</a:t>
                      </a:r>
                      <a:br>
                        <a:rPr lang="el-G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</a:t>
                      </a:r>
                      <a:r>
                        <a:rPr lang="el-GR" sz="1800" b="0" i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όσος </a:t>
                      </a: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Kimura</a:t>
                      </a:r>
                    </a:p>
                    <a:p>
                      <a:r>
                        <a:rPr lang="el-GR" sz="1800" b="0" i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Απόστημα δοντιού ή έγκλειστο δόντι</a:t>
                      </a:r>
                    </a:p>
                    <a:p>
                      <a:r>
                        <a:rPr lang="el-GR" sz="1800" b="0" i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Ουλίτιδα</a:t>
                      </a:r>
                    </a:p>
                    <a:p>
                      <a:r>
                        <a:rPr lang="el-GR" sz="1800" b="0" i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Ωτίτιδα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3 - Θέση περιεχομένου">
            <a:extLst>
              <a:ext uri="{FF2B5EF4-FFF2-40B4-BE49-F238E27FC236}">
                <a16:creationId xmlns:a16="http://schemas.microsoft.com/office/drawing/2014/main" id="{01D2657B-BC0D-479F-A185-FB6B48595FC6}"/>
              </a:ext>
            </a:extLst>
          </p:cNvPr>
          <p:cNvGraphicFramePr>
            <a:graphicFrameLocks/>
          </p:cNvGraphicFramePr>
          <p:nvPr/>
        </p:nvGraphicFramePr>
        <p:xfrm>
          <a:off x="327171" y="226060"/>
          <a:ext cx="5184396" cy="188615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1843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4529">
                <a:tc>
                  <a:txBody>
                    <a:bodyPr/>
                    <a:lstStyle/>
                    <a:p>
                      <a:r>
                        <a:rPr lang="el-GR" dirty="0"/>
                        <a:t>ΝΕΟΠΛΑΣΜΑΤΑ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0399">
                <a:tc>
                  <a:txBody>
                    <a:bodyPr/>
                    <a:lstStyle/>
                    <a:p>
                      <a:r>
                        <a:rPr lang="el-GR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Οξεία Λευχαιμία </a:t>
                      </a:r>
                    </a:p>
                    <a:p>
                      <a:r>
                        <a:rPr lang="el-GR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Χρόνια Λευχαιμία </a:t>
                      </a:r>
                    </a:p>
                    <a:p>
                      <a:r>
                        <a:rPr lang="el-GR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Λέμφωμα </a:t>
                      </a:r>
                      <a:r>
                        <a:rPr lang="en-US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Hodgkin</a:t>
                      </a:r>
                      <a:endParaRPr lang="el-GR" b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l-GR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Ν</a:t>
                      </a:r>
                      <a:r>
                        <a:rPr lang="en-US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 Hodgkin </a:t>
                      </a:r>
                      <a:r>
                        <a:rPr lang="el-GR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Λέμφωμα</a:t>
                      </a:r>
                      <a:endParaRPr lang="en-US" b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l-GR" b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ετάσταση</a:t>
                      </a:r>
                      <a:r>
                        <a:rPr lang="el-GR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</a:t>
                      </a:r>
                      <a:endParaRPr lang="el-GR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3 - Θέση περιεχομένου">
            <a:extLst>
              <a:ext uri="{FF2B5EF4-FFF2-40B4-BE49-F238E27FC236}">
                <a16:creationId xmlns:a16="http://schemas.microsoft.com/office/drawing/2014/main" id="{F3C33C61-9257-49B3-B1B2-756A310CEC9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2257820"/>
              </p:ext>
            </p:extLst>
          </p:nvPr>
        </p:nvGraphicFramePr>
        <p:xfrm>
          <a:off x="343949" y="2245290"/>
          <a:ext cx="6979641" cy="29260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9796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6693">
                <a:tc>
                  <a:txBody>
                    <a:bodyPr/>
                    <a:lstStyle/>
                    <a:p>
                      <a:r>
                        <a:rPr lang="el-GR" dirty="0"/>
                        <a:t>ΛΟΙΜΩΔΗ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905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el-G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ΒΑΚΤΗΡΙΑ</a:t>
                      </a: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r>
                        <a:rPr lang="en-US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trike="sngStrike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S.pyogenes</a:t>
                      </a:r>
                      <a:r>
                        <a:rPr lang="en-GB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GB" strike="sngStrike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S.aureus</a:t>
                      </a:r>
                      <a:r>
                        <a:rPr lang="en-GB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trike="sngStrike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S.pneumo</a:t>
                      </a:r>
                      <a:r>
                        <a:rPr lang="en-US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GB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M.</a:t>
                      </a:r>
                      <a:r>
                        <a:rPr lang="en-US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tuberculosis</a:t>
                      </a:r>
                      <a:r>
                        <a:rPr lang="el-GR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άτυπα </a:t>
                      </a:r>
                      <a:r>
                        <a:rPr lang="el-GR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μυκοβακτηριδια</a:t>
                      </a:r>
                      <a:r>
                        <a:rPr lang="el-GR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GB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trike="sngStrike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Mycoplasma</a:t>
                      </a:r>
                      <a:r>
                        <a:rPr lang="en-US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trike="sngStrike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Moraxella</a:t>
                      </a:r>
                      <a:r>
                        <a:rPr lang="en-US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trike="sngStrike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Legionella</a:t>
                      </a:r>
                      <a:r>
                        <a:rPr lang="en-US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trike="sngStrike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Chlamydophilla</a:t>
                      </a:r>
                      <a:r>
                        <a:rPr lang="el-GR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GB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Borrelia, </a:t>
                      </a:r>
                      <a:r>
                        <a:rPr lang="en-GB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C.diptheriae</a:t>
                      </a:r>
                      <a:r>
                        <a:rPr lang="en-GB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GB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Brucella</a:t>
                      </a:r>
                      <a:r>
                        <a:rPr lang="el-GR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Francisella</a:t>
                      </a:r>
                      <a:r>
                        <a:rPr lang="en-US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GB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Bartonella</a:t>
                      </a:r>
                      <a:endParaRPr lang="el-GR" b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el-G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ΠΡΩΤΟΖΩΑ</a:t>
                      </a: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r>
                        <a:rPr lang="en-US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trike="noStrike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Toxoplasma</a:t>
                      </a:r>
                      <a:r>
                        <a:rPr lang="en-US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trike="sngStrike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Trypanosoma</a:t>
                      </a:r>
                      <a:r>
                        <a:rPr lang="en-US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trike="sngStrike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Leishmania</a:t>
                      </a:r>
                      <a:endParaRPr lang="el-GR" strike="sng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IOI:</a:t>
                      </a:r>
                      <a:r>
                        <a:rPr lang="el-G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HIV,</a:t>
                      </a:r>
                      <a:r>
                        <a:rPr lang="en-GB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trike="sngStrike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HSV</a:t>
                      </a:r>
                      <a:r>
                        <a:rPr lang="en-GB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EBV</a:t>
                      </a:r>
                      <a:r>
                        <a:rPr lang="el-G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CMV , </a:t>
                      </a:r>
                      <a:r>
                        <a:rPr lang="en-GB" strike="sng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VZV</a:t>
                      </a:r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l-GR" strike="sng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ιλαρά</a:t>
                      </a:r>
                      <a:r>
                        <a:rPr lang="el-G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ερυθρά</a:t>
                      </a: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parvovirus B19</a:t>
                      </a:r>
                      <a:r>
                        <a:rPr lang="en-US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trike="noStrike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rhinovirus</a:t>
                      </a:r>
                      <a:r>
                        <a:rPr lang="en-US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coronavirus, </a:t>
                      </a:r>
                      <a:r>
                        <a:rPr lang="en-US" strike="sngStrike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influenza</a:t>
                      </a:r>
                      <a:r>
                        <a:rPr lang="en-US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adenovirus</a:t>
                      </a:r>
                      <a:endParaRPr lang="el-GR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endParaRPr lang="el-G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" name="3 - Θέση περιεχομένου">
            <a:extLst>
              <a:ext uri="{FF2B5EF4-FFF2-40B4-BE49-F238E27FC236}">
                <a16:creationId xmlns:a16="http://schemas.microsoft.com/office/drawing/2014/main" id="{FB781093-A605-4FA5-97F6-1A3461A700B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5842866"/>
              </p:ext>
            </p:extLst>
          </p:nvPr>
        </p:nvGraphicFramePr>
        <p:xfrm>
          <a:off x="2010051" y="5214550"/>
          <a:ext cx="3040121" cy="15595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401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l-GR" dirty="0"/>
                        <a:t>ΝΟΣΟΙ ΣΥΝΔΕΤΙΚΟΥ ΙΣΤΟΥ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ΣΕΛ</a:t>
                      </a:r>
                      <a:r>
                        <a:rPr lang="el-G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r>
                        <a:rPr lang="el-G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ΡΑ</a:t>
                      </a:r>
                    </a:p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l-G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όσος</a:t>
                      </a:r>
                      <a:r>
                        <a:rPr lang="el-GR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Still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Αγγειίτιδα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10613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F7E64AA-840E-4995-B181-CE95E2475ED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73123" y="499348"/>
            <a:ext cx="10515600" cy="3678369"/>
          </a:xfrm>
        </p:spPr>
        <p:txBody>
          <a:bodyPr>
            <a:normAutofit/>
          </a:bodyPr>
          <a:lstStyle/>
          <a:p>
            <a:r>
              <a:rPr lang="el-GR" dirty="0"/>
              <a:t>Υπερηχογράφημα άνω κοιλίας</a:t>
            </a:r>
            <a:r>
              <a:rPr lang="en-US" dirty="0"/>
              <a:t> </a:t>
            </a:r>
            <a:r>
              <a:rPr lang="el-GR" dirty="0" err="1"/>
              <a:t>κφ</a:t>
            </a:r>
            <a:br>
              <a:rPr lang="el-GR" dirty="0"/>
            </a:br>
            <a:r>
              <a:rPr lang="el-GR" sz="4400" dirty="0"/>
              <a:t>Ορολογικός έλεγχος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EBV, CMV, HSV, VZV IgM/IgG</a:t>
            </a:r>
            <a:r>
              <a:rPr lang="el-GR" sz="3200" dirty="0">
                <a:latin typeface="Arial" panose="020B0604020202020204" pitchFamily="34" charset="0"/>
                <a:cs typeface="Arial" panose="020B0604020202020204" pitchFamily="34" charset="0"/>
              </a:rPr>
              <a:t> αρνητικές</a:t>
            </a:r>
            <a:br>
              <a:rPr lang="el-GR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3200" dirty="0">
                <a:latin typeface="Arial" panose="020B0604020202020204" pitchFamily="34" charset="0"/>
                <a:cs typeface="Arial" panose="020B0604020202020204" pitchFamily="34" charset="0"/>
              </a:rPr>
              <a:t>Ορολογικός έλεγχος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HIV- </a:t>
            </a:r>
            <a:r>
              <a:rPr lang="el-GR" sz="3200" dirty="0">
                <a:latin typeface="Arial" panose="020B0604020202020204" pitchFamily="34" charset="0"/>
                <a:cs typeface="Arial" panose="020B0604020202020204" pitchFamily="34" charset="0"/>
              </a:rPr>
              <a:t>αρνητικός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146213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A82CE07-19AC-49D1-87E4-C5CA25AC1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Βιοψία τραχηλικού λεμφαδένα</a:t>
            </a:r>
          </a:p>
        </p:txBody>
      </p:sp>
      <p:pic>
        <p:nvPicPr>
          <p:cNvPr id="2050" name="Picture 2" descr="Histopathology of Hodgkin's lymphoma. | Semantic Scholar">
            <a:extLst>
              <a:ext uri="{FF2B5EF4-FFF2-40B4-BE49-F238E27FC236}">
                <a16:creationId xmlns:a16="http://schemas.microsoft.com/office/drawing/2014/main" id="{4504C0FA-7690-4821-AA9A-27B41324FAF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84"/>
          <a:stretch/>
        </p:blipFill>
        <p:spPr bwMode="auto">
          <a:xfrm>
            <a:off x="3668833" y="1928813"/>
            <a:ext cx="4854333" cy="3968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09151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munohistochemistry">
            <a:extLst>
              <a:ext uri="{FF2B5EF4-FFF2-40B4-BE49-F238E27FC236}">
                <a16:creationId xmlns:a16="http://schemas.microsoft.com/office/drawing/2014/main" id="{57A213EF-EC4D-4ABF-9883-2F4AE9777F7D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743" y="143807"/>
            <a:ext cx="8493125" cy="636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2939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73C8DEF-A8CA-4F75-A6E0-39072AF5F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ΙΣΤΟΡΙΚΟ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424A0C2-599B-4BF2-82B2-F484F77C90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Φύλο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: Γυναίκα Ηλικία: 29 ετών</a:t>
            </a:r>
          </a:p>
          <a:p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Αιτία εισόδου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: Τραχηλική διόγκωση</a:t>
            </a:r>
          </a:p>
          <a:p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Παρούσα νόσος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: Αναφέρει ότι παρατήρησε πρώτη φορά τη διόγκωση πριν από 6 εβδομάδες ταυτόχρονα με συμπτώματα λοίμωξης του ανώτερου αναπνευστικού (κυνάγχη, ρινική καταρροή, ήπιος μη παραγωγικός βήχας). Έκτοτε η διόγκωση δεν υποχώρησε και μάλλον το μέγεθος αυξήθηκε. Δεν αναφέρει άλγος. Έλαβε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αμοξυκιλλίνη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από άλλο ιατρό που επισκέφθηκε χωρίς όμως να παρατηρήσει κάποια διαφορά στο μέγεθος της διόγκωσης. Από μία εβδομάδα παρατήρησε πυρετό έως   37.9 °C, κυρίως τις απογευματινές ώρες χωρίς άλλα συμπτώματα.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242369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7F9BECA-E1DA-4B6F-98D8-CDA0155C1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Έλεγχος – βιοψία μασχαλιαίου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22EE669-2428-483E-B086-790EC5DD9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Όμοια εικόνα με τραχηλικό λεμφαδένα</a:t>
            </a:r>
          </a:p>
        </p:txBody>
      </p:sp>
    </p:spTree>
    <p:extLst>
      <p:ext uri="{BB962C8B-B14F-4D97-AF65-F5344CB8AC3E}">
        <p14:creationId xmlns:p14="http://schemas.microsoft.com/office/powerpoint/2010/main" val="26550923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Θεραπευτική αγωγή: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Στην ασθενή χορηγήθηκε συνδυασμός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χημειοθεραπευτικού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σχήματος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ABVD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για 4 κύκλους (επανάληψη κάθε 28 ημέρες) και ακτινοθεραπεία στο αριστερό πρόσθιο τραχηλικό τρίγωνο και στην αριστερή μασχαλιαία περιοχή. </a:t>
            </a:r>
          </a:p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Το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PET-scan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μετά την ολοκλήρωση της θεραπείας ήταν αρνητικό</a:t>
            </a:r>
            <a:r>
              <a:rPr lang="el-GR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2560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 idx="4294967295"/>
          </p:nvPr>
        </p:nvSpPr>
        <p:spPr>
          <a:xfrm>
            <a:off x="145898" y="960204"/>
            <a:ext cx="11900204" cy="2791524"/>
          </a:xfrm>
        </p:spPr>
        <p:txBody>
          <a:bodyPr>
            <a:noAutofit/>
          </a:bodyPr>
          <a:lstStyle/>
          <a:p>
            <a:b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=Νεοπλασία του λεμφικού ιστού προερχόμενη από Β-λεμφοκύτταρα. Ο κυτταρικός πληθυσμός που απαρτίζει τον όγκο αποτελείται κυρίως από αντιδραστικό κυτταρικό υπόστρωμα και ένα μικρό </a:t>
            </a:r>
            <a:r>
              <a:rPr lang="el-GR" sz="2400" dirty="0" err="1">
                <a:latin typeface="Arial" panose="020B0604020202020204" pitchFamily="34" charset="0"/>
                <a:cs typeface="Arial" panose="020B0604020202020204" pitchFamily="34" charset="0"/>
              </a:rPr>
              <a:t>ποσοστο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400" dirty="0" err="1">
                <a:latin typeface="Arial" panose="020B0604020202020204" pitchFamily="34" charset="0"/>
                <a:cs typeface="Arial" panose="020B0604020202020204" pitchFamily="34" charset="0"/>
              </a:rPr>
              <a:t>νεοπλασματικών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 κυττάρων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Hodgkin 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και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Reed-Sternberg.</a:t>
            </a:r>
            <a:b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l-G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B161CF16-632A-42CC-859C-CEA7E952EEA0}"/>
              </a:ext>
            </a:extLst>
          </p:cNvPr>
          <p:cNvSpPr/>
          <p:nvPr/>
        </p:nvSpPr>
        <p:spPr>
          <a:xfrm>
            <a:off x="3469751" y="228848"/>
            <a:ext cx="44807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Λέ</a:t>
            </a:r>
            <a:r>
              <a:rPr lang="el-G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μφωμα 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Hodgkin</a:t>
            </a:r>
            <a:endParaRPr lang="el-G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64801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CE09B00-1EA6-4196-8421-1730F78EB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Ιστολογική ταξινόμηση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0ED0A47-56AF-43EC-976C-FC8D352B86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b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Κλασικό λέμφωμα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Hodgkin</a:t>
            </a: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(95%)</a:t>
            </a:r>
            <a:b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Οζώδης σκλήρυνση</a:t>
            </a:r>
            <a:b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Μικτή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κυτταροβρίθεια</a:t>
            </a:r>
            <a:b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Κλασικός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λεμφοεπικρατών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τύπος </a:t>
            </a:r>
            <a:b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Λεμφοπενικός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τύπος</a:t>
            </a:r>
            <a:b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Οζώδης </a:t>
            </a:r>
            <a:r>
              <a:rPr lang="el-GR" b="1" dirty="0" err="1">
                <a:latin typeface="Arial" panose="020B0604020202020204" pitchFamily="34" charset="0"/>
                <a:cs typeface="Arial" panose="020B0604020202020204" pitchFamily="34" charset="0"/>
              </a:rPr>
              <a:t>λεμφοεπικρατών</a:t>
            </a: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 τύπος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(5%)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368697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Σχετικός κίνδυνος μετά από </a:t>
            </a:r>
            <a:br>
              <a:rPr lang="el-GR" dirty="0"/>
            </a:br>
            <a:r>
              <a:rPr lang="el-GR" dirty="0"/>
              <a:t>Λοιμώδη Μονοπυρήνωση 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689" y="1772816"/>
            <a:ext cx="5741309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58001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Τρόποι εμφάνισης </a:t>
            </a:r>
            <a:br>
              <a:rPr lang="en-GB" dirty="0"/>
            </a:br>
            <a:r>
              <a:rPr lang="el-GR" dirty="0"/>
              <a:t>Λεμφώματος </a:t>
            </a:r>
            <a:r>
              <a:rPr lang="en-GB" dirty="0"/>
              <a:t>Hodgkin</a:t>
            </a:r>
            <a:r>
              <a:rPr lang="el-GR" dirty="0"/>
              <a:t>: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συμπτωματική διόγκωση </a:t>
            </a:r>
            <a:r>
              <a:rPr lang="el-GR" sz="2000" dirty="0" err="1">
                <a:latin typeface="Arial" panose="020B0604020202020204" pitchFamily="34" charset="0"/>
                <a:cs typeface="Arial" panose="020B0604020202020204" pitchFamily="34" charset="0"/>
              </a:rPr>
              <a:t>επιπολών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 λεμφαδένων                                     65%</a:t>
            </a:r>
          </a:p>
          <a:p>
            <a:pPr>
              <a:lnSpc>
                <a:spcPct val="200000"/>
              </a:lnSpc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Διόγκωση </a:t>
            </a:r>
            <a:r>
              <a:rPr lang="el-GR" sz="2000" dirty="0" err="1">
                <a:latin typeface="Arial" panose="020B0604020202020204" pitchFamily="34" charset="0"/>
                <a:cs typeface="Arial" panose="020B0604020202020204" pitchFamily="34" charset="0"/>
              </a:rPr>
              <a:t>επιπολών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 λεμφαδένων με Β-συμπτώματα                                 30%</a:t>
            </a:r>
          </a:p>
          <a:p>
            <a:pPr>
              <a:lnSpc>
                <a:spcPct val="200000"/>
              </a:lnSpc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Παρατεινόμενο εμπύρετο ή άλλα Β-συμπτώματα                                      3%</a:t>
            </a:r>
          </a:p>
          <a:p>
            <a:pPr>
              <a:lnSpc>
                <a:spcPct val="200000"/>
              </a:lnSpc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Βήχας, δύσπνοια στην κόπωση ή σύνδρομο άνω κοίλης φλέβας           &lt;2%</a:t>
            </a:r>
          </a:p>
          <a:p>
            <a:pPr>
              <a:lnSpc>
                <a:spcPct val="200000"/>
              </a:lnSpc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Τυχαίο εύρημα διογκωμένων λεμφαδένων στο </a:t>
            </a:r>
            <a:r>
              <a:rPr lang="el-GR" sz="2000" dirty="0" err="1">
                <a:latin typeface="Arial" panose="020B0604020202020204" pitchFamily="34" charset="0"/>
                <a:cs typeface="Arial" panose="020B0604020202020204" pitchFamily="34" charset="0"/>
              </a:rPr>
              <a:t>μεσοθωράκιο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 σε          &lt;2% ακτινογραφία θώρακος</a:t>
            </a:r>
          </a:p>
        </p:txBody>
      </p:sp>
    </p:spTree>
    <p:extLst>
      <p:ext uri="{BB962C8B-B14F-4D97-AF65-F5344CB8AC3E}">
        <p14:creationId xmlns:p14="http://schemas.microsoft.com/office/powerpoint/2010/main" val="37601477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919536" y="692696"/>
            <a:ext cx="8229600" cy="1143000"/>
          </a:xfrm>
        </p:spPr>
        <p:txBody>
          <a:bodyPr/>
          <a:lstStyle/>
          <a:p>
            <a:r>
              <a:rPr lang="el-GR" dirty="0"/>
              <a:t>Εργαστηριακά ευρήματα:</a:t>
            </a:r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4693946"/>
              </p:ext>
            </p:extLst>
          </p:nvPr>
        </p:nvGraphicFramePr>
        <p:xfrm>
          <a:off x="2063552" y="2204864"/>
          <a:ext cx="8229600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7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76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58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89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l-GR" dirty="0"/>
                        <a:t>Εύρημα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Συχνότητα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Εύρημα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Συχνότητα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Αναιμία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ΤΚΕ 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Λευκοκυττάρωση</a:t>
                      </a:r>
                      <a:endParaRPr lang="el-G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CRP ↑</a:t>
                      </a:r>
                      <a:endParaRPr lang="el-G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Λεμφοπενία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LDH ↑</a:t>
                      </a:r>
                      <a:endParaRPr lang="el-G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Ηωσινοφιλία</a:t>
                      </a:r>
                      <a:endParaRPr lang="el-G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5-10%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Αλκαλική</a:t>
                      </a:r>
                      <a:r>
                        <a:rPr lang="en-US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l-GR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Φωσφατάση</a:t>
                      </a:r>
                      <a:r>
                        <a:rPr lang="el-G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/γ</a:t>
                      </a: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GT↑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Θρομβοκυττάρωση</a:t>
                      </a:r>
                      <a:endParaRPr lang="el-G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β2-μικροσφαιρίνη</a:t>
                      </a:r>
                      <a:r>
                        <a:rPr lang="el-GR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96929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err="1"/>
              <a:t>Κλινικοεργαστηριακός</a:t>
            </a:r>
            <a:r>
              <a:rPr lang="el-GR" dirty="0"/>
              <a:t> έλεγχος</a:t>
            </a:r>
            <a:br>
              <a:rPr lang="el-GR" dirty="0"/>
            </a:br>
            <a:r>
              <a:rPr lang="el-GR" dirty="0"/>
              <a:t>για </a:t>
            </a:r>
            <a:r>
              <a:rPr lang="el-GR" dirty="0" err="1"/>
              <a:t>σταδιοποίηση</a:t>
            </a:r>
            <a:r>
              <a:rPr lang="el-GR" dirty="0"/>
              <a:t> νόσου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Ιστορικό</a:t>
            </a:r>
          </a:p>
          <a:p>
            <a:r>
              <a:rPr lang="el-GR" dirty="0"/>
              <a:t>Κλινική εξέταση</a:t>
            </a:r>
          </a:p>
          <a:p>
            <a:r>
              <a:rPr lang="el-GR" dirty="0"/>
              <a:t>Ακτινογραφία θώρακος</a:t>
            </a:r>
          </a:p>
          <a:p>
            <a:r>
              <a:rPr lang="el-GR" dirty="0"/>
              <a:t>Αξονική τομογραφία τραχήλου, θώρακος και άνω και κάτω κοιλίας</a:t>
            </a:r>
          </a:p>
          <a:p>
            <a:r>
              <a:rPr lang="el-GR" dirty="0" err="1"/>
              <a:t>Οστεομυελική</a:t>
            </a:r>
            <a:r>
              <a:rPr lang="el-GR" dirty="0"/>
              <a:t> βιοψία</a:t>
            </a:r>
          </a:p>
          <a:p>
            <a:r>
              <a:rPr lang="el-GR" dirty="0"/>
              <a:t>Τομογραφία εκπομπής ποζιτρονίων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580310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err="1"/>
              <a:t>Σταδιοποίηση</a:t>
            </a:r>
            <a:r>
              <a:rPr lang="el-GR" dirty="0"/>
              <a:t>:</a:t>
            </a:r>
            <a:br>
              <a:rPr lang="en-US" dirty="0"/>
            </a:br>
            <a:r>
              <a:rPr lang="el-GR" sz="1800" dirty="0"/>
              <a:t>Σύστημα </a:t>
            </a:r>
            <a:r>
              <a:rPr lang="en-US" sz="1800" dirty="0"/>
              <a:t>Ann Arbor</a:t>
            </a:r>
            <a:br>
              <a:rPr lang="el-GR" sz="1800" dirty="0"/>
            </a:br>
            <a:endParaRPr lang="el-G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604" y="2021681"/>
            <a:ext cx="7128792" cy="4735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86355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991544" y="404664"/>
            <a:ext cx="8229600" cy="1143000"/>
          </a:xfrm>
        </p:spPr>
        <p:txBody>
          <a:bodyPr>
            <a:noAutofit/>
          </a:bodyPr>
          <a:lstStyle/>
          <a:p>
            <a:r>
              <a:rPr lang="el-GR" sz="2800" dirty="0">
                <a:latin typeface="Arial" panose="020B0604020202020204" pitchFamily="34" charset="0"/>
                <a:cs typeface="Arial" panose="020B0604020202020204" pitchFamily="34" charset="0"/>
              </a:rPr>
              <a:t>Διεθνής προγνωστικός δείκτης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(IPS)</a:t>
            </a:r>
            <a:r>
              <a:rPr lang="el-GR" sz="2800" dirty="0">
                <a:latin typeface="Arial" panose="020B0604020202020204" pitchFamily="34" charset="0"/>
                <a:cs typeface="Arial" panose="020B0604020202020204" pitchFamily="34" charset="0"/>
              </a:rPr>
              <a:t> για τα προχωρημένα στάδια του λεμφώματος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Hodgkin</a:t>
            </a:r>
            <a:endParaRPr lang="el-G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991544" y="2204865"/>
            <a:ext cx="82296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ηλικία ≥45 έτη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άρρεν φύλο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στάδιο IV κατά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Ann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Arbor 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Hb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&lt;10.5 g/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dl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λευκά ≥15×10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/l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λεμφοπενία &lt;0.6×10</a:t>
            </a:r>
            <a:r>
              <a:rPr lang="el-GR" baseline="300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/l ή &lt;8%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λευκωματίνη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ορού &lt;4 g/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dl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351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4AEE65F-2C93-49FD-8B35-8852CF0F2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ΚΛΙΝΙΚΗ ΕΞΕΤΑΣΗ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52EBABC-B992-46CD-892F-1AEBDB7DE0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Αντικειμενική εξέταση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: Όψη καλή, θ: 36.8 </a:t>
            </a:r>
            <a:r>
              <a:rPr lang="el-GR" baseline="30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Κεφαλή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κ.φ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Τράχηλος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: Διογκωμένοι, συρρέοντες λεμφαδένες ο μεγαλύτερος με μέγιστη διάμετρο 4 εκατοστών στο πρόσθιο τραχηλικό τρίγωνο αριστερά</a:t>
            </a:r>
          </a:p>
          <a:p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Στόμα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κ.φ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Θυρεοειδής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κ.φ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Αναπνευστικό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κ.φ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Μασχάλη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: Παρουσία διογκωμένου λεμφαδένα στην αριστερή μασχάλη μέγιστης διαμέτρου 1.8 εκ</a:t>
            </a:r>
          </a:p>
          <a:p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Κυκλοφορικό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: ΑΠ 110/75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mmHg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Σφύξεις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72 /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, καρδιακοί τόνοι φυσιολογικοί χωρίς πρόσθετους τόνους ή φυσήματα</a:t>
            </a:r>
          </a:p>
          <a:p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Κοιλιά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: Μαλακή,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ευπίεστη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ανώδυνη, ήπαρ δεν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ψηλαφάται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σπλην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δεν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ψηλαφάται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Νευρικό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κ.φ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l-GR" b="1" dirty="0" err="1">
                <a:latin typeface="Arial" panose="020B0604020202020204" pitchFamily="34" charset="0"/>
                <a:cs typeface="Arial" panose="020B0604020202020204" pitchFamily="34" charset="0"/>
              </a:rPr>
              <a:t>Μυοσκελετικό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κ.φ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63646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991544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b="1" dirty="0"/>
              <a:t>Θεραπεία</a:t>
            </a:r>
            <a:br>
              <a:rPr lang="el-GR" b="1" dirty="0"/>
            </a:br>
            <a:r>
              <a:rPr lang="el-GR" b="1" dirty="0"/>
              <a:t>αρχικών σταδίων ΙΑ, ΙΙΑ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981200" y="1268761"/>
            <a:ext cx="8229600" cy="4857403"/>
          </a:xfrm>
        </p:spPr>
        <p:txBody>
          <a:bodyPr>
            <a:normAutofit lnSpcReduction="10000"/>
          </a:bodyPr>
          <a:lstStyle/>
          <a:p>
            <a:r>
              <a:rPr lang="el-GR" dirty="0"/>
              <a:t>Χημειοθεραπεία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2-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 κύκλοι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ABVD (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διάρκεια κύκλου:28 ημέρες)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l-G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l-G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Ακτινοθεραπεία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στις προσβεβλημένες μόνο περιοχές</a:t>
            </a:r>
          </a:p>
          <a:p>
            <a:pPr marL="0" indent="0">
              <a:buNone/>
            </a:pP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χαμηλής δόσης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2000-3000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cGy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l-G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Πίνακας 3"/>
          <p:cNvGraphicFramePr>
            <a:graphicFrameLocks noGrp="1"/>
          </p:cNvGraphicFramePr>
          <p:nvPr/>
        </p:nvGraphicFramePr>
        <p:xfrm>
          <a:off x="2495600" y="2348880"/>
          <a:ext cx="7632848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82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82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82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82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l-GR" dirty="0"/>
                        <a:t>Φάρμακο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Δόση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Οδός χορήγησης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Ημέρες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err="1"/>
                        <a:t>Αδριαμυκίνη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i.v.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1,15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err="1"/>
                        <a:t>Μπλεομυκίνη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i.v.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1,15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err="1"/>
                        <a:t>Βινπλαστίνη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i.v.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1,15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err="1"/>
                        <a:t>Ντακαρβαζίνη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375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i.v.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1,15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04360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Θεραπεία προχωρημένων σταδίων</a:t>
            </a:r>
            <a:br>
              <a:rPr lang="el-GR" dirty="0"/>
            </a:br>
            <a:r>
              <a:rPr lang="el-GR" dirty="0"/>
              <a:t>ΙΒ,ΙΙΒ,ΙΙΙ,Ι</a:t>
            </a:r>
            <a:r>
              <a:rPr lang="en-GB" dirty="0"/>
              <a:t>V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6-8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κύκλοι χημειοθεραπείας</a:t>
            </a:r>
          </a:p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Συνήθεις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χημειοθεραπευτικοί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συνδυασμοί: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BVD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BEACOPP-escalated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CHOP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COP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κτινοβόληση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          σε περιπτώσεις παραμονής εντοπισμένης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λεμφαδενικής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νόσου μετά τη χημειοθεραπεία</a:t>
            </a:r>
          </a:p>
        </p:txBody>
      </p:sp>
      <p:sp>
        <p:nvSpPr>
          <p:cNvPr id="7" name="Δεξιό βέλος 6"/>
          <p:cNvSpPr/>
          <p:nvPr/>
        </p:nvSpPr>
        <p:spPr>
          <a:xfrm>
            <a:off x="3402351" y="5311450"/>
            <a:ext cx="648072" cy="4571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501981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Υπολειμματικές μάζες </a:t>
            </a:r>
            <a:br>
              <a:rPr lang="el-GR" dirty="0"/>
            </a:br>
            <a:r>
              <a:rPr lang="el-GR" dirty="0"/>
              <a:t>μετά από θεραπεία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~2/3 των ασθενών εμφανίζουν υπολειμματικά ακτινολογικά ευρήματα μετά το πέρας της θεραπείας 1ης γραμμής</a:t>
            </a:r>
          </a:p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Οφείλονται στην ανάπτυξη ουλώδους ιστού ή την παραμονή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ίνωσης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και όχι στην παραμονή ενεργού νόσου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PET-scan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διαχωρίζει τις περιπτώσεις που υποκρύπτουν ενεργό νόσο από αυτές που οφείλονται σε παραμονή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ίνωσης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, ουλώδους ή ανενεργού ιστού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948040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l-GR" dirty="0"/>
              <a:t>Μετά τη θεραπεία;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4294967295"/>
          </p:nvPr>
        </p:nvSpPr>
        <p:spPr>
          <a:xfrm>
            <a:off x="1089170" y="1419921"/>
            <a:ext cx="10515600" cy="4251325"/>
          </a:xfrm>
        </p:spPr>
        <p:txBody>
          <a:bodyPr>
            <a:normAutofit fontScale="77500" lnSpcReduction="20000"/>
          </a:bodyPr>
          <a:lstStyle/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κίνδυνος όψιμων επιπλοκών </a:t>
            </a:r>
          </a:p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κίνδυνος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μυελοδυσπλασίας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, οξείας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μυελογενούς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λευχαιμίας</a:t>
            </a:r>
          </a:p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επίπτωση συμπαγών όγκων σε περιοχές που έχουν ακτινοβοληθεί</a:t>
            </a:r>
          </a:p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επίπτωση μη-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Hodgkin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λεμφωμάτων</a:t>
            </a:r>
          </a:p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Υποθυρεοειδισμός</a:t>
            </a:r>
          </a:p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Καρδιακές επιπλοκές (π.χ. μυοκαρδιοπάθεια)</a:t>
            </a:r>
          </a:p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Επιπλοκές από το αναπνευστικό (π.χ. διάμεση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πνευμονίτιδα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, διάμεση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ίνωση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Στειρότητα</a:t>
            </a:r>
          </a:p>
        </p:txBody>
      </p:sp>
      <p:cxnSp>
        <p:nvCxnSpPr>
          <p:cNvPr id="5" name="Ευθύγραμμο βέλος σύνδεσης 4"/>
          <p:cNvCxnSpPr/>
          <p:nvPr/>
        </p:nvCxnSpPr>
        <p:spPr>
          <a:xfrm flipV="1">
            <a:off x="1356788" y="1448743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Ευθύγραμμο βέλος σύνδεσης 5"/>
          <p:cNvCxnSpPr/>
          <p:nvPr/>
        </p:nvCxnSpPr>
        <p:spPr>
          <a:xfrm flipV="1">
            <a:off x="1356788" y="1935008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Ευθύγραμμο βέλος σύνδεσης 6"/>
          <p:cNvCxnSpPr/>
          <p:nvPr/>
        </p:nvCxnSpPr>
        <p:spPr>
          <a:xfrm flipV="1">
            <a:off x="1366067" y="2434280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Ευθύγραμμο βέλος σύνδεσης 7"/>
          <p:cNvCxnSpPr/>
          <p:nvPr/>
        </p:nvCxnSpPr>
        <p:spPr>
          <a:xfrm flipV="1">
            <a:off x="1366067" y="2891243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276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C609258-EDD4-4D70-98CC-B1D926D3F47B}"/>
              </a:ext>
            </a:extLst>
          </p:cNvPr>
          <p:cNvSpPr txBox="1"/>
          <p:nvPr/>
        </p:nvSpPr>
        <p:spPr>
          <a:xfrm>
            <a:off x="1619075" y="1197528"/>
            <a:ext cx="9362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pic>
        <p:nvPicPr>
          <p:cNvPr id="2054" name="Picture 6" descr="Hotel By The Sea, Panwa Beach, Thailand - Booking.com">
            <a:extLst>
              <a:ext uri="{FF2B5EF4-FFF2-40B4-BE49-F238E27FC236}">
                <a16:creationId xmlns:a16="http://schemas.microsoft.com/office/drawing/2014/main" id="{FB2714E4-A8DD-4418-81BB-6423F0B2B4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22" y="-245715"/>
            <a:ext cx="11769755" cy="7850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AB8856E-2078-4989-B3E2-C80181039DA6}"/>
              </a:ext>
            </a:extLst>
          </p:cNvPr>
          <p:cNvSpPr txBox="1"/>
          <p:nvPr/>
        </p:nvSpPr>
        <p:spPr>
          <a:xfrm>
            <a:off x="2650921" y="4060028"/>
            <a:ext cx="7919207" cy="4244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D8B66DB3-D055-42BE-931D-E89C7D0C1D4F}"/>
              </a:ext>
            </a:extLst>
          </p:cNvPr>
          <p:cNvSpPr/>
          <p:nvPr/>
        </p:nvSpPr>
        <p:spPr>
          <a:xfrm>
            <a:off x="93587" y="366748"/>
            <a:ext cx="115852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Ευχαριστούμε για την προσοχή σας!</a:t>
            </a:r>
          </a:p>
        </p:txBody>
      </p:sp>
    </p:spTree>
    <p:extLst>
      <p:ext uri="{BB962C8B-B14F-4D97-AF65-F5344CB8AC3E}">
        <p14:creationId xmlns:p14="http://schemas.microsoft.com/office/powerpoint/2010/main" val="3499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8FEEC985-062A-4C68-8BDA-E6B0E7E9C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ΔΙΑΦΟΡΙΚΗ ΔΙΑΓΝΩΣΗ</a:t>
            </a:r>
          </a:p>
        </p:txBody>
      </p:sp>
      <p:sp>
        <p:nvSpPr>
          <p:cNvPr id="5" name="Θέση εικόνας 4">
            <a:extLst>
              <a:ext uri="{FF2B5EF4-FFF2-40B4-BE49-F238E27FC236}">
                <a16:creationId xmlns:a16="http://schemas.microsoft.com/office/drawing/2014/main" id="{76FD985E-F004-4932-AF18-0BF2F4C33F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457200"/>
            <a:ext cx="6053328" cy="5431536"/>
          </a:xfrm>
        </p:spPr>
      </p:sp>
      <p:sp>
        <p:nvSpPr>
          <p:cNvPr id="6" name="Θέση κειμένου 5">
            <a:extLst>
              <a:ext uri="{FF2B5EF4-FFF2-40B4-BE49-F238E27FC236}">
                <a16:creationId xmlns:a16="http://schemas.microsoft.com/office/drawing/2014/main" id="{EE2802A1-E013-45DD-9668-0F5987D4BCC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6" name="Picture 2" descr="CMPA Good Practices Guide - Differential diagnosis">
            <a:extLst>
              <a:ext uri="{FF2B5EF4-FFF2-40B4-BE49-F238E27FC236}">
                <a16:creationId xmlns:a16="http://schemas.microsoft.com/office/drawing/2014/main" id="{8B6C6B5E-FF68-42DD-B33E-9CCC5F2532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1014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MPA Good Practices Guide - Differential diagnosis">
            <a:extLst>
              <a:ext uri="{FF2B5EF4-FFF2-40B4-BE49-F238E27FC236}">
                <a16:creationId xmlns:a16="http://schemas.microsoft.com/office/drawing/2014/main" id="{AC595E62-070F-41F4-9862-D4F7235AA2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95999" y="0"/>
            <a:ext cx="610142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CE54F0A-5CAE-4A50-AC88-0A093EFA8CB5}"/>
              </a:ext>
            </a:extLst>
          </p:cNvPr>
          <p:cNvSpPr txBox="1"/>
          <p:nvPr/>
        </p:nvSpPr>
        <p:spPr>
          <a:xfrm>
            <a:off x="3598876" y="231493"/>
            <a:ext cx="5342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ΔΙΑΦΟΡΙΚΗ ΔΙΑΓΝΩΣΗ</a:t>
            </a:r>
          </a:p>
        </p:txBody>
      </p:sp>
    </p:spTree>
    <p:extLst>
      <p:ext uri="{BB962C8B-B14F-4D97-AF65-F5344CB8AC3E}">
        <p14:creationId xmlns:p14="http://schemas.microsoft.com/office/powerpoint/2010/main" val="1120729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1753249-65E5-4E4F-ACA5-B2A241184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Αίτια</a:t>
            </a:r>
          </a:p>
        </p:txBody>
      </p:sp>
      <p:cxnSp>
        <p:nvCxnSpPr>
          <p:cNvPr id="7" name="Ευθύγραμμο βέλος σύνδεσης 6">
            <a:extLst>
              <a:ext uri="{FF2B5EF4-FFF2-40B4-BE49-F238E27FC236}">
                <a16:creationId xmlns:a16="http://schemas.microsoft.com/office/drawing/2014/main" id="{3176EE0C-4332-4CA8-822A-C6E5542B099A}"/>
              </a:ext>
            </a:extLst>
          </p:cNvPr>
          <p:cNvCxnSpPr/>
          <p:nvPr/>
        </p:nvCxnSpPr>
        <p:spPr>
          <a:xfrm flipH="1">
            <a:off x="2021747" y="1895912"/>
            <a:ext cx="3615655" cy="7717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12506D8-2F39-4958-B6B7-F5FAC892B0FD}"/>
              </a:ext>
            </a:extLst>
          </p:cNvPr>
          <p:cNvSpPr txBox="1"/>
          <p:nvPr/>
        </p:nvSpPr>
        <p:spPr>
          <a:xfrm>
            <a:off x="838199" y="2759977"/>
            <a:ext cx="30123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/>
              <a:t>ΝΕΟΠΛΑΣΜΑΤΙΚΑ</a:t>
            </a:r>
          </a:p>
        </p:txBody>
      </p:sp>
      <p:cxnSp>
        <p:nvCxnSpPr>
          <p:cNvPr id="12" name="Ευθύγραμμο βέλος σύνδεσης 11">
            <a:extLst>
              <a:ext uri="{FF2B5EF4-FFF2-40B4-BE49-F238E27FC236}">
                <a16:creationId xmlns:a16="http://schemas.microsoft.com/office/drawing/2014/main" id="{41F9F2A4-B174-4C6A-88CB-6F127B51C496}"/>
              </a:ext>
            </a:extLst>
          </p:cNvPr>
          <p:cNvCxnSpPr/>
          <p:nvPr/>
        </p:nvCxnSpPr>
        <p:spPr>
          <a:xfrm flipH="1">
            <a:off x="4202884" y="1895912"/>
            <a:ext cx="1610687" cy="21475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D9F43A1-FE20-4CF3-8887-A6554CD4CD9A}"/>
              </a:ext>
            </a:extLst>
          </p:cNvPr>
          <p:cNvSpPr txBox="1"/>
          <p:nvPr/>
        </p:nvSpPr>
        <p:spPr>
          <a:xfrm>
            <a:off x="2829887" y="4152550"/>
            <a:ext cx="3431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/>
              <a:t>ΛΟΙΜΩΔΗ</a:t>
            </a:r>
          </a:p>
        </p:txBody>
      </p:sp>
      <p:cxnSp>
        <p:nvCxnSpPr>
          <p:cNvPr id="15" name="Ευθύγραμμο βέλος σύνδεσης 14">
            <a:extLst>
              <a:ext uri="{FF2B5EF4-FFF2-40B4-BE49-F238E27FC236}">
                <a16:creationId xmlns:a16="http://schemas.microsoft.com/office/drawing/2014/main" id="{CB74C03E-DEA3-49F5-8152-191F4ACAC60C}"/>
              </a:ext>
            </a:extLst>
          </p:cNvPr>
          <p:cNvCxnSpPr/>
          <p:nvPr/>
        </p:nvCxnSpPr>
        <p:spPr>
          <a:xfrm>
            <a:off x="6006517" y="1895912"/>
            <a:ext cx="553674" cy="19210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FA68B5A2-2D5A-45C5-A247-757D67A899C8}"/>
              </a:ext>
            </a:extLst>
          </p:cNvPr>
          <p:cNvSpPr txBox="1"/>
          <p:nvPr/>
        </p:nvSpPr>
        <p:spPr>
          <a:xfrm>
            <a:off x="5754848" y="4043494"/>
            <a:ext cx="2533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/>
              <a:t>ΑΥΤΟΑΝΟΣΑ</a:t>
            </a:r>
          </a:p>
        </p:txBody>
      </p:sp>
      <p:cxnSp>
        <p:nvCxnSpPr>
          <p:cNvPr id="18" name="Ευθύγραμμο βέλος σύνδεσης 17">
            <a:extLst>
              <a:ext uri="{FF2B5EF4-FFF2-40B4-BE49-F238E27FC236}">
                <a16:creationId xmlns:a16="http://schemas.microsoft.com/office/drawing/2014/main" id="{C0815C2F-C472-42BF-ADDB-A051676D1EBA}"/>
              </a:ext>
            </a:extLst>
          </p:cNvPr>
          <p:cNvCxnSpPr>
            <a:cxnSpLocks/>
          </p:cNvCxnSpPr>
          <p:nvPr/>
        </p:nvCxnSpPr>
        <p:spPr>
          <a:xfrm>
            <a:off x="6560191" y="1895912"/>
            <a:ext cx="1535185" cy="13635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9BF1239-B090-4DD3-B357-4D6DF0BA6967}"/>
              </a:ext>
            </a:extLst>
          </p:cNvPr>
          <p:cNvSpPr txBox="1"/>
          <p:nvPr/>
        </p:nvSpPr>
        <p:spPr>
          <a:xfrm>
            <a:off x="7768205" y="3283197"/>
            <a:ext cx="28187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/>
              <a:t>ΑΝΤΙΔΡΑΣΕΙΣ ΥΠΕΡΕΥΑΙΣΘΗΣΙΑΣ</a:t>
            </a:r>
          </a:p>
        </p:txBody>
      </p:sp>
      <p:cxnSp>
        <p:nvCxnSpPr>
          <p:cNvPr id="21" name="Ευθύγραμμο βέλος σύνδεσης 20">
            <a:extLst>
              <a:ext uri="{FF2B5EF4-FFF2-40B4-BE49-F238E27FC236}">
                <a16:creationId xmlns:a16="http://schemas.microsoft.com/office/drawing/2014/main" id="{63D64E0E-EDB3-4709-94E3-B443FFF12C81}"/>
              </a:ext>
            </a:extLst>
          </p:cNvPr>
          <p:cNvCxnSpPr/>
          <p:nvPr/>
        </p:nvCxnSpPr>
        <p:spPr>
          <a:xfrm>
            <a:off x="7625593" y="1828800"/>
            <a:ext cx="2961313" cy="6459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0F9967B8-847D-426C-A443-032499EDAAB5}"/>
              </a:ext>
            </a:extLst>
          </p:cNvPr>
          <p:cNvSpPr txBox="1"/>
          <p:nvPr/>
        </p:nvSpPr>
        <p:spPr>
          <a:xfrm>
            <a:off x="10268125" y="2509642"/>
            <a:ext cx="15351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/>
              <a:t>ΑΛΛΑ</a:t>
            </a:r>
          </a:p>
        </p:txBody>
      </p:sp>
    </p:spTree>
    <p:extLst>
      <p:ext uri="{BB962C8B-B14F-4D97-AF65-F5344CB8AC3E}">
        <p14:creationId xmlns:p14="http://schemas.microsoft.com/office/powerpoint/2010/main" val="2698386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5086BA2-4060-457F-8DD2-095126326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 ΝΕΟΠΛΑΣΜΑΤΑ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36313D66-2D1D-4689-AD33-48F9CDD02B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511812"/>
          </a:xfrm>
        </p:spPr>
        <p:txBody>
          <a:bodyPr>
            <a:normAutofit fontScale="77500" lnSpcReduction="20000"/>
          </a:bodyPr>
          <a:lstStyle/>
          <a:p>
            <a:r>
              <a:rPr lang="el-GR" dirty="0"/>
              <a:t>ΠΡΩΤΟΠΑΘΗ</a:t>
            </a:r>
          </a:p>
        </p:txBody>
      </p:sp>
      <p:sp>
        <p:nvSpPr>
          <p:cNvPr id="5" name="Θέση περιεχομένου 4">
            <a:extLst>
              <a:ext uri="{FF2B5EF4-FFF2-40B4-BE49-F238E27FC236}">
                <a16:creationId xmlns:a16="http://schemas.microsoft.com/office/drawing/2014/main" id="{36A3E691-86CE-4C74-9250-5582C12435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44700"/>
          </a:xfrm>
        </p:spPr>
        <p:txBody>
          <a:bodyPr>
            <a:normAutofit fontScale="77500" lnSpcReduction="20000"/>
          </a:bodyPr>
          <a:lstStyle/>
          <a:p>
            <a:r>
              <a:rPr lang="el-GR" dirty="0"/>
              <a:t>ΔΕΥΤΕΡΟΠΑΘΗ</a:t>
            </a:r>
          </a:p>
        </p:txBody>
      </p:sp>
      <p:cxnSp>
        <p:nvCxnSpPr>
          <p:cNvPr id="7" name="Ευθεία γραμμή σύνδεσης 6">
            <a:extLst>
              <a:ext uri="{FF2B5EF4-FFF2-40B4-BE49-F238E27FC236}">
                <a16:creationId xmlns:a16="http://schemas.microsoft.com/office/drawing/2014/main" id="{F0E18EAB-7481-4CB6-9269-37903ACB5D69}"/>
              </a:ext>
            </a:extLst>
          </p:cNvPr>
          <p:cNvCxnSpPr/>
          <p:nvPr/>
        </p:nvCxnSpPr>
        <p:spPr>
          <a:xfrm>
            <a:off x="5511567" y="1845578"/>
            <a:ext cx="0" cy="48404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Ευθύγραμμο βέλος σύνδεσης 11">
            <a:extLst>
              <a:ext uri="{FF2B5EF4-FFF2-40B4-BE49-F238E27FC236}">
                <a16:creationId xmlns:a16="http://schemas.microsoft.com/office/drawing/2014/main" id="{E737A1D9-7021-429A-B255-E4B20B3FADD6}"/>
              </a:ext>
            </a:extLst>
          </p:cNvPr>
          <p:cNvCxnSpPr/>
          <p:nvPr/>
        </p:nvCxnSpPr>
        <p:spPr>
          <a:xfrm flipH="1">
            <a:off x="578840" y="2374084"/>
            <a:ext cx="1535186" cy="9647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7740410-CD41-49B6-9330-43254EF77CAF}"/>
              </a:ext>
            </a:extLst>
          </p:cNvPr>
          <p:cNvSpPr txBox="1"/>
          <p:nvPr/>
        </p:nvSpPr>
        <p:spPr>
          <a:xfrm>
            <a:off x="153101" y="3328440"/>
            <a:ext cx="2206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ΛΕΜΦΩΜΑ</a:t>
            </a:r>
          </a:p>
        </p:txBody>
      </p:sp>
      <p:cxnSp>
        <p:nvCxnSpPr>
          <p:cNvPr id="15" name="Ευθύγραμμο βέλος σύνδεσης 14">
            <a:extLst>
              <a:ext uri="{FF2B5EF4-FFF2-40B4-BE49-F238E27FC236}">
                <a16:creationId xmlns:a16="http://schemas.microsoft.com/office/drawing/2014/main" id="{DF486AEC-2974-4C69-93E4-8D07D365E3B3}"/>
              </a:ext>
            </a:extLst>
          </p:cNvPr>
          <p:cNvCxnSpPr/>
          <p:nvPr/>
        </p:nvCxnSpPr>
        <p:spPr>
          <a:xfrm>
            <a:off x="2743200" y="2374084"/>
            <a:ext cx="1333850" cy="9647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9C6EBBF4-E31F-467E-BE84-CAFAB40536F1}"/>
              </a:ext>
            </a:extLst>
          </p:cNvPr>
          <p:cNvSpPr txBox="1"/>
          <p:nvPr/>
        </p:nvSpPr>
        <p:spPr>
          <a:xfrm>
            <a:off x="3410125" y="3345110"/>
            <a:ext cx="2402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ΛΕΥΧΑΙΜΙΑ</a:t>
            </a:r>
          </a:p>
        </p:txBody>
      </p:sp>
      <p:cxnSp>
        <p:nvCxnSpPr>
          <p:cNvPr id="18" name="Ευθύγραμμο βέλος σύνδεσης 17">
            <a:extLst>
              <a:ext uri="{FF2B5EF4-FFF2-40B4-BE49-F238E27FC236}">
                <a16:creationId xmlns:a16="http://schemas.microsoft.com/office/drawing/2014/main" id="{39F84D11-A28B-4FCB-8B9D-1FF71266C938}"/>
              </a:ext>
            </a:extLst>
          </p:cNvPr>
          <p:cNvCxnSpPr/>
          <p:nvPr/>
        </p:nvCxnSpPr>
        <p:spPr>
          <a:xfrm flipH="1">
            <a:off x="343949" y="3808602"/>
            <a:ext cx="494251" cy="7801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9CDB5979-BF9A-4A8D-AD41-D62C70A0624C}"/>
              </a:ext>
            </a:extLst>
          </p:cNvPr>
          <p:cNvSpPr txBox="1"/>
          <p:nvPr/>
        </p:nvSpPr>
        <p:spPr>
          <a:xfrm>
            <a:off x="-8389" y="4585016"/>
            <a:ext cx="2141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Hodgkin</a:t>
            </a:r>
            <a:endParaRPr lang="el-GR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Ευθύγραμμο βέλος σύνδεσης 20">
            <a:extLst>
              <a:ext uri="{FF2B5EF4-FFF2-40B4-BE49-F238E27FC236}">
                <a16:creationId xmlns:a16="http://schemas.microsoft.com/office/drawing/2014/main" id="{26881DC1-F094-4A62-81E6-1EA62099CF5E}"/>
              </a:ext>
            </a:extLst>
          </p:cNvPr>
          <p:cNvCxnSpPr/>
          <p:nvPr/>
        </p:nvCxnSpPr>
        <p:spPr>
          <a:xfrm>
            <a:off x="1140903" y="3808602"/>
            <a:ext cx="595618" cy="5536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51E848D8-3BBB-4876-90F7-95962C6E01B8}"/>
              </a:ext>
            </a:extLst>
          </p:cNvPr>
          <p:cNvSpPr txBox="1"/>
          <p:nvPr/>
        </p:nvSpPr>
        <p:spPr>
          <a:xfrm>
            <a:off x="1158380" y="4400350"/>
            <a:ext cx="17616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Non-Hodgkin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-Diffuse Large B cell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-Burkitt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-Follicular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Ευθύγραμμο βέλος σύνδεσης 24">
            <a:extLst>
              <a:ext uri="{FF2B5EF4-FFF2-40B4-BE49-F238E27FC236}">
                <a16:creationId xmlns:a16="http://schemas.microsoft.com/office/drawing/2014/main" id="{AA35BCDA-91EB-410E-BD26-9F2BC7675823}"/>
              </a:ext>
            </a:extLst>
          </p:cNvPr>
          <p:cNvCxnSpPr/>
          <p:nvPr/>
        </p:nvCxnSpPr>
        <p:spPr>
          <a:xfrm flipH="1">
            <a:off x="3548543" y="3714442"/>
            <a:ext cx="595618" cy="6859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334C0002-6C31-4D03-974D-DC409952055D}"/>
              </a:ext>
            </a:extLst>
          </p:cNvPr>
          <p:cNvSpPr txBox="1"/>
          <p:nvPr/>
        </p:nvSpPr>
        <p:spPr>
          <a:xfrm>
            <a:off x="2901893" y="4481656"/>
            <a:ext cx="1332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u="sng" dirty="0"/>
              <a:t>Χρόνια</a:t>
            </a:r>
          </a:p>
          <a:p>
            <a:r>
              <a:rPr lang="el-GR" dirty="0"/>
              <a:t>Β ΧΛΛ </a:t>
            </a:r>
          </a:p>
          <a:p>
            <a:r>
              <a:rPr lang="el-GR" dirty="0"/>
              <a:t>ΧΜΛ</a:t>
            </a:r>
          </a:p>
        </p:txBody>
      </p:sp>
      <p:cxnSp>
        <p:nvCxnSpPr>
          <p:cNvPr id="28" name="Ευθύγραμμο βέλος σύνδεσης 27">
            <a:extLst>
              <a:ext uri="{FF2B5EF4-FFF2-40B4-BE49-F238E27FC236}">
                <a16:creationId xmlns:a16="http://schemas.microsoft.com/office/drawing/2014/main" id="{7DE08952-4AE5-428B-8DFB-34625A4409DD}"/>
              </a:ext>
            </a:extLst>
          </p:cNvPr>
          <p:cNvCxnSpPr/>
          <p:nvPr/>
        </p:nvCxnSpPr>
        <p:spPr>
          <a:xfrm>
            <a:off x="4362275" y="3783518"/>
            <a:ext cx="453006" cy="6332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7D70086C-D768-495A-BF04-F73DFB3C9361}"/>
              </a:ext>
            </a:extLst>
          </p:cNvPr>
          <p:cNvSpPr txBox="1"/>
          <p:nvPr/>
        </p:nvSpPr>
        <p:spPr>
          <a:xfrm>
            <a:off x="4362275" y="4433690"/>
            <a:ext cx="12079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u="sng" dirty="0"/>
              <a:t>Οξεία</a:t>
            </a:r>
          </a:p>
          <a:p>
            <a:r>
              <a:rPr lang="el-GR" dirty="0"/>
              <a:t>ΟΛΛ</a:t>
            </a:r>
          </a:p>
          <a:p>
            <a:r>
              <a:rPr lang="el-GR" dirty="0"/>
              <a:t>ΟΜΛ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20C4E1B-F9C1-4871-8746-88277AABAEB3}"/>
              </a:ext>
            </a:extLst>
          </p:cNvPr>
          <p:cNvSpPr txBox="1"/>
          <p:nvPr/>
        </p:nvSpPr>
        <p:spPr>
          <a:xfrm>
            <a:off x="3410125" y="5079826"/>
            <a:ext cx="8766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dirty="0"/>
              <a:t>Βλαστική φάση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45F5867-036D-47CE-8187-D047D0173E82}"/>
              </a:ext>
            </a:extLst>
          </p:cNvPr>
          <p:cNvSpPr txBox="1"/>
          <p:nvPr/>
        </p:nvSpPr>
        <p:spPr>
          <a:xfrm>
            <a:off x="6019800" y="2592198"/>
            <a:ext cx="374498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Καρκίνος: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l-GR" dirty="0"/>
              <a:t>Θυρεοειδούς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l-GR" dirty="0" err="1"/>
              <a:t>Στοματο</a:t>
            </a:r>
            <a:r>
              <a:rPr lang="el-GR" dirty="0"/>
              <a:t>-ρινοφάρυγγα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l-GR" dirty="0"/>
              <a:t>Μαστού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l-GR" dirty="0"/>
              <a:t>Πνεύμονα</a:t>
            </a:r>
            <a:endParaRPr lang="en-US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l-GR" dirty="0"/>
              <a:t>Οισοφάγου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3885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EA6DF55-D124-426E-A931-4BA985C614D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96838"/>
            <a:ext cx="10515600" cy="1325563"/>
          </a:xfrm>
        </p:spPr>
        <p:txBody>
          <a:bodyPr/>
          <a:lstStyle/>
          <a:p>
            <a:pPr algn="ctr"/>
            <a:r>
              <a:rPr lang="el-GR" dirty="0"/>
              <a:t>ΛΟΙΜΩΔΗ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D4D600D-8414-4101-A49D-90AF3430B7D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94918" y="812006"/>
            <a:ext cx="11597082" cy="6184412"/>
          </a:xfrm>
        </p:spPr>
        <p:txBody>
          <a:bodyPr>
            <a:normAutofit lnSpcReduction="1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l-GR" sz="2400" dirty="0"/>
              <a:t>Λοιμώξεις ανώτερου αναπνευστικού</a:t>
            </a:r>
            <a:br>
              <a:rPr lang="el-GR" sz="2400" dirty="0"/>
            </a:br>
            <a:r>
              <a:rPr lang="el-GR" sz="2400" dirty="0"/>
              <a:t>-</a:t>
            </a:r>
            <a:r>
              <a:rPr lang="en-US" sz="2400" dirty="0"/>
              <a:t>Strep. pyogenes, Strep. </a:t>
            </a:r>
            <a:r>
              <a:rPr lang="en-US" sz="2400" dirty="0" err="1"/>
              <a:t>pneunomiae</a:t>
            </a:r>
            <a:r>
              <a:rPr lang="en-US" sz="2400" dirty="0"/>
              <a:t>, Staph. aureus, </a:t>
            </a:r>
            <a:r>
              <a:rPr lang="en-US" sz="2400" dirty="0" err="1"/>
              <a:t>Corynobacterium</a:t>
            </a:r>
            <a:r>
              <a:rPr lang="en-US" sz="2400" dirty="0"/>
              <a:t> </a:t>
            </a:r>
            <a:r>
              <a:rPr lang="en-US" sz="2400" dirty="0" err="1"/>
              <a:t>dipthiriae</a:t>
            </a:r>
            <a:r>
              <a:rPr lang="en-US" sz="2400" dirty="0"/>
              <a:t>, </a:t>
            </a:r>
            <a:r>
              <a:rPr lang="en-US" sz="2400" dirty="0" err="1"/>
              <a:t>Haemophilus</a:t>
            </a:r>
            <a:r>
              <a:rPr lang="en-US" sz="2400" dirty="0"/>
              <a:t> influenzae, Influenza, Rhinovirus, Coronavirus</a:t>
            </a:r>
            <a:r>
              <a:rPr lang="el-GR" sz="2400" dirty="0"/>
              <a:t>, </a:t>
            </a:r>
            <a:r>
              <a:rPr lang="en-US" sz="2400" dirty="0"/>
              <a:t>Measles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l-GR" sz="2400" dirty="0"/>
              <a:t>Λοιμώδης </a:t>
            </a:r>
            <a:r>
              <a:rPr lang="el-GR" sz="2400" dirty="0" err="1"/>
              <a:t>μονοπυρύνωση</a:t>
            </a:r>
            <a:br>
              <a:rPr lang="el-GR" sz="2400" dirty="0"/>
            </a:br>
            <a:r>
              <a:rPr lang="en-US" sz="2400" dirty="0"/>
              <a:t>EBV, CMV 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l-GR" sz="2400" dirty="0"/>
              <a:t>Νόσος εξ ονύχων γαλής και λοιπές </a:t>
            </a:r>
            <a:r>
              <a:rPr lang="el-GR" sz="2400" dirty="0" err="1"/>
              <a:t>ζωονόσοι</a:t>
            </a:r>
            <a:br>
              <a:rPr lang="el-GR" sz="2400" dirty="0"/>
            </a:br>
            <a:r>
              <a:rPr lang="en-US" sz="2400" dirty="0"/>
              <a:t>Bartonella, Brucella, </a:t>
            </a:r>
            <a:r>
              <a:rPr lang="en-US" sz="2400" dirty="0" err="1"/>
              <a:t>Francisella</a:t>
            </a:r>
            <a:endParaRPr lang="el-GR" sz="2400" dirty="0"/>
          </a:p>
          <a:p>
            <a:pPr>
              <a:buFont typeface="Courier New" panose="02070309020205020404" pitchFamily="49" charset="0"/>
              <a:buChar char="o"/>
            </a:pPr>
            <a:r>
              <a:rPr lang="el-GR" sz="2400" dirty="0"/>
              <a:t>Φυματίωση και άτυπα </a:t>
            </a:r>
            <a:r>
              <a:rPr lang="el-GR" sz="2400" dirty="0" err="1"/>
              <a:t>μυκοβακτηρίδια</a:t>
            </a:r>
            <a:br>
              <a:rPr lang="el-GR" sz="2400" dirty="0"/>
            </a:br>
            <a:r>
              <a:rPr lang="en-US" sz="2400" dirty="0"/>
              <a:t>Mycobacterium tuberculosis</a:t>
            </a:r>
            <a:endParaRPr lang="el-GR" sz="2400" dirty="0"/>
          </a:p>
          <a:p>
            <a:pPr>
              <a:buFont typeface="Courier New" panose="02070309020205020404" pitchFamily="49" charset="0"/>
              <a:buChar char="o"/>
            </a:pPr>
            <a:r>
              <a:rPr lang="el-GR" sz="2400" dirty="0"/>
              <a:t>Άτυπη πνευμονία</a:t>
            </a:r>
            <a:br>
              <a:rPr lang="el-GR" sz="2400" dirty="0"/>
            </a:br>
            <a:r>
              <a:rPr lang="en-US" sz="2400" dirty="0"/>
              <a:t>Legionella, </a:t>
            </a:r>
            <a:r>
              <a:rPr lang="en-US" sz="2400" dirty="0" err="1"/>
              <a:t>Chlamydophilla</a:t>
            </a:r>
            <a:r>
              <a:rPr lang="en-US" sz="2400" dirty="0"/>
              <a:t>, Influenza, Mycoplasma pneumoniae, Moraxella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l-GR" sz="2400" dirty="0"/>
              <a:t>Άλλοι ιοί</a:t>
            </a:r>
            <a:br>
              <a:rPr lang="el-GR" sz="2400" dirty="0"/>
            </a:br>
            <a:r>
              <a:rPr lang="en-US" sz="2400" dirty="0"/>
              <a:t>HIV, HSV, VZV, Rubella, Measles, ParvoB19, HTLV, Adenovirus</a:t>
            </a:r>
            <a:endParaRPr lang="el-GR" sz="2400" dirty="0"/>
          </a:p>
          <a:p>
            <a:pPr>
              <a:buFont typeface="Courier New" panose="02070309020205020404" pitchFamily="49" charset="0"/>
              <a:buChar char="o"/>
            </a:pPr>
            <a:r>
              <a:rPr lang="el-GR" sz="2400" dirty="0"/>
              <a:t>Άλλες λοιμώξεις</a:t>
            </a:r>
            <a:br>
              <a:rPr lang="el-GR" sz="2400" dirty="0"/>
            </a:br>
            <a:r>
              <a:rPr lang="en-US" sz="2400" dirty="0"/>
              <a:t>Toxoplasma, Trypanosoma, Leishmania, </a:t>
            </a:r>
            <a:r>
              <a:rPr lang="en-US" sz="2400" dirty="0" err="1"/>
              <a:t>Borellia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316356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9E0A617-0562-4B7A-9CB0-AA6E1FCF0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Νόσοι συνδετικού ιστού-</a:t>
            </a:r>
            <a:r>
              <a:rPr lang="el-GR" dirty="0" err="1"/>
              <a:t>Αυτοάνοσα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F6F8F1C-B378-4279-9FCF-EB75CE3226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l-GR" dirty="0"/>
              <a:t>Συστηματικός </a:t>
            </a:r>
            <a:r>
              <a:rPr lang="el-GR" dirty="0" err="1"/>
              <a:t>ερυθηματώδης</a:t>
            </a:r>
            <a:r>
              <a:rPr lang="el-GR" dirty="0"/>
              <a:t> λύκος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l-GR" dirty="0"/>
              <a:t>Ρευματοειδής αρθρίτιδα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l-GR" dirty="0" err="1"/>
              <a:t>Αγγειϊτιδες</a:t>
            </a:r>
            <a:r>
              <a:rPr lang="el-GR" dirty="0"/>
              <a:t> (</a:t>
            </a:r>
            <a:r>
              <a:rPr lang="en-US" dirty="0"/>
              <a:t>Kawasaki</a:t>
            </a:r>
            <a:r>
              <a:rPr lang="el-GR" dirty="0"/>
              <a:t>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l-GR" dirty="0"/>
              <a:t>Νόσος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Still</a:t>
            </a:r>
          </a:p>
          <a:p>
            <a:pPr>
              <a:buFont typeface="Courier New" panose="02070309020205020404" pitchFamily="49" charset="0"/>
              <a:buChar char="o"/>
            </a:pP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408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521FBA4-B710-4B9A-B048-02B23D747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Αντιδράσεις υπερευαισθησίας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5069AFA-1D34-473D-9D12-A2ECB60399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l-GR" dirty="0"/>
              <a:t>Φάρμακα (</a:t>
            </a:r>
            <a:r>
              <a:rPr lang="el-GR" sz="1800" dirty="0" err="1"/>
              <a:t>φαινυντοΐνη</a:t>
            </a:r>
            <a:r>
              <a:rPr lang="el-GR" sz="1800" dirty="0"/>
              <a:t>, </a:t>
            </a:r>
            <a:r>
              <a:rPr lang="el-GR" sz="1800" dirty="0" err="1"/>
              <a:t>καρβαμαζεπίνη</a:t>
            </a:r>
            <a:r>
              <a:rPr lang="el-GR" sz="1800" dirty="0"/>
              <a:t>, </a:t>
            </a:r>
            <a:r>
              <a:rPr lang="el-GR" sz="1800" dirty="0" err="1"/>
              <a:t>πριμιδόνη</a:t>
            </a:r>
            <a:r>
              <a:rPr lang="el-GR" sz="1800" dirty="0"/>
              <a:t>, άλατα χρυσού, </a:t>
            </a:r>
            <a:r>
              <a:rPr lang="el-GR" sz="1800" dirty="0" err="1"/>
              <a:t>καπτοπρίλη</a:t>
            </a:r>
            <a:r>
              <a:rPr lang="el-GR" sz="1800" dirty="0"/>
              <a:t>, </a:t>
            </a:r>
            <a:r>
              <a:rPr lang="el-GR" sz="1800" dirty="0" err="1"/>
              <a:t>κινιδίνη</a:t>
            </a:r>
            <a:r>
              <a:rPr lang="el-GR" sz="1800" dirty="0"/>
              <a:t>, </a:t>
            </a:r>
            <a:r>
              <a:rPr lang="el-GR" sz="1800" dirty="0" err="1"/>
              <a:t>αλλοπουρινόλη</a:t>
            </a:r>
            <a:r>
              <a:rPr lang="el-GR" sz="1800" dirty="0"/>
              <a:t>, </a:t>
            </a:r>
            <a:r>
              <a:rPr lang="el-GR" sz="1800" dirty="0" err="1"/>
              <a:t>πενικιλλίνη</a:t>
            </a:r>
            <a:r>
              <a:rPr lang="el-GR" sz="1800" dirty="0"/>
              <a:t>, </a:t>
            </a:r>
            <a:r>
              <a:rPr lang="el-GR" sz="1800" dirty="0" err="1"/>
              <a:t>σουλφοναμίδες</a:t>
            </a:r>
            <a:r>
              <a:rPr lang="el-GR" sz="1800" dirty="0"/>
              <a:t>, </a:t>
            </a:r>
            <a:r>
              <a:rPr lang="el-GR" sz="1800" dirty="0" err="1"/>
              <a:t>κεφαλοσπορίνες</a:t>
            </a:r>
            <a:r>
              <a:rPr lang="el-GR" sz="1800" dirty="0"/>
              <a:t>, </a:t>
            </a:r>
            <a:r>
              <a:rPr lang="el-GR" sz="1800" dirty="0" err="1"/>
              <a:t>πυριμεθαμίνη</a:t>
            </a:r>
            <a:r>
              <a:rPr lang="el-GR" dirty="0"/>
              <a:t>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l-GR" dirty="0"/>
              <a:t>Εμφυτεύματα πχ σιλικόνης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l-GR" dirty="0"/>
              <a:t>Εμβολιασμός</a:t>
            </a:r>
          </a:p>
        </p:txBody>
      </p:sp>
    </p:spTree>
    <p:extLst>
      <p:ext uri="{BB962C8B-B14F-4D97-AF65-F5344CB8AC3E}">
        <p14:creationId xmlns:p14="http://schemas.microsoft.com/office/powerpoint/2010/main" val="3985335031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AnalogousFromLightSeed_2SEEDS">
      <a:dk1>
        <a:srgbClr val="000000"/>
      </a:dk1>
      <a:lt1>
        <a:srgbClr val="FFFFFF"/>
      </a:lt1>
      <a:dk2>
        <a:srgbClr val="3F3823"/>
      </a:dk2>
      <a:lt2>
        <a:srgbClr val="E8E7E2"/>
      </a:lt2>
      <a:accent1>
        <a:srgbClr val="7077C9"/>
      </a:accent1>
      <a:accent2>
        <a:srgbClr val="81A8CF"/>
      </a:accent2>
      <a:accent3>
        <a:srgbClr val="A28AD3"/>
      </a:accent3>
      <a:accent4>
        <a:srgbClr val="C99B70"/>
      </a:accent4>
      <a:accent5>
        <a:srgbClr val="ABA570"/>
      </a:accent5>
      <a:accent6>
        <a:srgbClr val="95AE60"/>
      </a:accent6>
      <a:hlink>
        <a:srgbClr val="898453"/>
      </a:hlink>
      <a:folHlink>
        <a:srgbClr val="828282"/>
      </a:folHlink>
    </a:clrScheme>
    <a:fontScheme name="Sketchy_SerifHand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1362</Words>
  <Application>Microsoft Office PowerPoint</Application>
  <PresentationFormat>Ευρεία οθόνη</PresentationFormat>
  <Paragraphs>271</Paragraphs>
  <Slides>34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34</vt:i4>
      </vt:variant>
    </vt:vector>
  </HeadingPairs>
  <TitlesOfParts>
    <vt:vector size="40" baseType="lpstr">
      <vt:lpstr>Arial</vt:lpstr>
      <vt:lpstr>Courier New</vt:lpstr>
      <vt:lpstr>Modern Love</vt:lpstr>
      <vt:lpstr>The Hand</vt:lpstr>
      <vt:lpstr>Wingdings</vt:lpstr>
      <vt:lpstr>SketchyVTI</vt:lpstr>
      <vt:lpstr>Παρουσίαση του PowerPoint</vt:lpstr>
      <vt:lpstr>ΙΣΤΟΡΙΚΟ</vt:lpstr>
      <vt:lpstr>ΚΛΙΝΙΚΗ ΕΞΕΤΑΣΗ</vt:lpstr>
      <vt:lpstr>ΔΙΑΦΟΡΙΚΗ ΔΙΑΓΝΩΣΗ</vt:lpstr>
      <vt:lpstr>Αίτια</vt:lpstr>
      <vt:lpstr> ΝΕΟΠΛΑΣΜΑΤΑ</vt:lpstr>
      <vt:lpstr>ΛΟΙΜΩΔΗ</vt:lpstr>
      <vt:lpstr>Νόσοι συνδετικού ιστού-Αυτοάνοσα</vt:lpstr>
      <vt:lpstr>Αντιδράσεις υπερευαισθησίας</vt:lpstr>
      <vt:lpstr>Άλλα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Υπερηχογράφημα άνω κοιλίας κφ Ορολογικός έλεγχος EBV, CMV, HSV, VZV IgM/IgG αρνητικές Ορολογικός έλεγχος HIV- αρνητικός</vt:lpstr>
      <vt:lpstr>Βιοψία τραχηλικού λεμφαδένα</vt:lpstr>
      <vt:lpstr>Παρουσίαση του PowerPoint</vt:lpstr>
      <vt:lpstr>Έλεγχος – βιοψία μασχαλιαίου</vt:lpstr>
      <vt:lpstr>Θεραπευτική αγωγή:</vt:lpstr>
      <vt:lpstr>  =Νεοπλασία του λεμφικού ιστού προερχόμενη από Β-λεμφοκύτταρα. Ο κυτταρικός πληθυσμός που απαρτίζει τον όγκο αποτελείται κυρίως από αντιδραστικό κυτταρικό υπόστρωμα και ένα μικρό ποσοστο νεοπλασματικών κυττάρων Hodgkin και Reed-Sternberg.   </vt:lpstr>
      <vt:lpstr>Ιστολογική ταξινόμηση</vt:lpstr>
      <vt:lpstr>Σχετικός κίνδυνος μετά από  Λοιμώδη Μονοπυρήνωση </vt:lpstr>
      <vt:lpstr>Τρόποι εμφάνισης  Λεμφώματος Hodgkin:</vt:lpstr>
      <vt:lpstr>Εργαστηριακά ευρήματα:</vt:lpstr>
      <vt:lpstr>Κλινικοεργαστηριακός έλεγχος για σταδιοποίηση νόσου</vt:lpstr>
      <vt:lpstr>Σταδιοποίηση: Σύστημα Ann Arbor </vt:lpstr>
      <vt:lpstr>Διεθνής προγνωστικός δείκτης (IPS) για τα προχωρημένα στάδια του λεμφώματος Hodgkin</vt:lpstr>
      <vt:lpstr>Θεραπεία αρχικών σταδίων ΙΑ, ΙΙΑ</vt:lpstr>
      <vt:lpstr>Θεραπεία προχωρημένων σταδίων ΙΒ,ΙΙΒ,ΙΙΙ,ΙV</vt:lpstr>
      <vt:lpstr>Υπολειμματικές μάζες  μετά από θεραπεία</vt:lpstr>
      <vt:lpstr>Μετά τη θεραπεία;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Γεώργιος Οικονομάκης</dc:creator>
  <cp:lastModifiedBy>Γεώργιος Οικονομάκης</cp:lastModifiedBy>
  <cp:revision>29</cp:revision>
  <dcterms:created xsi:type="dcterms:W3CDTF">2020-04-21T17:31:06Z</dcterms:created>
  <dcterms:modified xsi:type="dcterms:W3CDTF">2020-04-22T12:11:48Z</dcterms:modified>
</cp:coreProperties>
</file>