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m4a" ContentType="audio/mp4"/>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67"/>
  </p:notesMasterIdLst>
  <p:sldIdLst>
    <p:sldId id="288" r:id="rId2"/>
    <p:sldId id="567" r:id="rId3"/>
    <p:sldId id="568" r:id="rId4"/>
    <p:sldId id="569" r:id="rId5"/>
    <p:sldId id="573" r:id="rId6"/>
    <p:sldId id="574" r:id="rId7"/>
    <p:sldId id="579" r:id="rId8"/>
    <p:sldId id="580" r:id="rId9"/>
    <p:sldId id="582" r:id="rId10"/>
    <p:sldId id="578" r:id="rId11"/>
    <p:sldId id="631" r:id="rId12"/>
    <p:sldId id="466" r:id="rId13"/>
    <p:sldId id="583" r:id="rId14"/>
    <p:sldId id="584" r:id="rId15"/>
    <p:sldId id="589" r:id="rId16"/>
    <p:sldId id="590" r:id="rId17"/>
    <p:sldId id="591" r:id="rId18"/>
    <p:sldId id="585" r:id="rId19"/>
    <p:sldId id="576" r:id="rId20"/>
    <p:sldId id="594" r:id="rId21"/>
    <p:sldId id="608" r:id="rId22"/>
    <p:sldId id="609" r:id="rId23"/>
    <p:sldId id="610" r:id="rId24"/>
    <p:sldId id="595" r:id="rId25"/>
    <p:sldId id="596" r:id="rId26"/>
    <p:sldId id="597" r:id="rId27"/>
    <p:sldId id="599" r:id="rId28"/>
    <p:sldId id="600" r:id="rId29"/>
    <p:sldId id="601" r:id="rId30"/>
    <p:sldId id="602" r:id="rId31"/>
    <p:sldId id="603" r:id="rId32"/>
    <p:sldId id="604" r:id="rId33"/>
    <p:sldId id="611" r:id="rId34"/>
    <p:sldId id="586" r:id="rId35"/>
    <p:sldId id="575" r:id="rId36"/>
    <p:sldId id="605" r:id="rId37"/>
    <p:sldId id="607" r:id="rId38"/>
    <p:sldId id="587" r:id="rId39"/>
    <p:sldId id="577" r:id="rId40"/>
    <p:sldId id="531" r:id="rId41"/>
    <p:sldId id="517" r:id="rId42"/>
    <p:sldId id="612" r:id="rId43"/>
    <p:sldId id="613" r:id="rId44"/>
    <p:sldId id="614" r:id="rId45"/>
    <p:sldId id="615" r:id="rId46"/>
    <p:sldId id="616" r:id="rId47"/>
    <p:sldId id="515" r:id="rId48"/>
    <p:sldId id="617" r:id="rId49"/>
    <p:sldId id="618" r:id="rId50"/>
    <p:sldId id="619" r:id="rId51"/>
    <p:sldId id="620" r:id="rId52"/>
    <p:sldId id="621" r:id="rId53"/>
    <p:sldId id="622" r:id="rId54"/>
    <p:sldId id="623" r:id="rId55"/>
    <p:sldId id="624" r:id="rId56"/>
    <p:sldId id="625" r:id="rId57"/>
    <p:sldId id="626" r:id="rId58"/>
    <p:sldId id="627" r:id="rId59"/>
    <p:sldId id="628" r:id="rId60"/>
    <p:sldId id="629" r:id="rId61"/>
    <p:sldId id="537" r:id="rId62"/>
    <p:sldId id="361" r:id="rId63"/>
    <p:sldId id="362" r:id="rId64"/>
    <p:sldId id="363" r:id="rId65"/>
    <p:sldId id="395" r:id="rId66"/>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09" autoAdjust="0"/>
    <p:restoredTop sz="94610" autoAdjust="0"/>
  </p:normalViewPr>
  <p:slideViewPr>
    <p:cSldViewPr>
      <p:cViewPr varScale="1">
        <p:scale>
          <a:sx n="98" d="100"/>
          <a:sy n="98" d="100"/>
        </p:scale>
        <p:origin x="-2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0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437ADA57-8AEE-426F-9B1C-3CD2831944F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p>
        </p:txBody>
      </p:sp>
      <p:sp>
        <p:nvSpPr>
          <p:cNvPr id="5123" name="Rectangle 3">
            <a:extLst>
              <a:ext uri="{FF2B5EF4-FFF2-40B4-BE49-F238E27FC236}">
                <a16:creationId xmlns:a16="http://schemas.microsoft.com/office/drawing/2014/main" xmlns="" id="{D12C426D-99B5-469D-803A-A77895BD8E0D}"/>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p>
        </p:txBody>
      </p:sp>
      <p:sp>
        <p:nvSpPr>
          <p:cNvPr id="3076" name="Rectangle 4">
            <a:extLst>
              <a:ext uri="{FF2B5EF4-FFF2-40B4-BE49-F238E27FC236}">
                <a16:creationId xmlns:a16="http://schemas.microsoft.com/office/drawing/2014/main" xmlns="" id="{7A39A4AB-3454-4504-86E3-65F0BBFE8A3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5" name="Rectangle 5">
            <a:extLst>
              <a:ext uri="{FF2B5EF4-FFF2-40B4-BE49-F238E27FC236}">
                <a16:creationId xmlns:a16="http://schemas.microsoft.com/office/drawing/2014/main" xmlns="" id="{3617B684-E6B3-4A31-A167-E193984AFAD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126" name="Rectangle 6">
            <a:extLst>
              <a:ext uri="{FF2B5EF4-FFF2-40B4-BE49-F238E27FC236}">
                <a16:creationId xmlns:a16="http://schemas.microsoft.com/office/drawing/2014/main" xmlns="" id="{B71DCA93-22A8-45A3-A31C-7DBF5E70B5C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p>
        </p:txBody>
      </p:sp>
      <p:sp>
        <p:nvSpPr>
          <p:cNvPr id="5127" name="Rectangle 7">
            <a:extLst>
              <a:ext uri="{FF2B5EF4-FFF2-40B4-BE49-F238E27FC236}">
                <a16:creationId xmlns:a16="http://schemas.microsoft.com/office/drawing/2014/main" xmlns="" id="{9626E5B4-FA65-4D64-ABDF-84C98B2A7FE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1808737-F409-42AE-BC2D-3EA74E56164D}" type="slidenum">
              <a:rPr lang="en-GB" altLang="el-GR"/>
              <a:pPr>
                <a:defRPr/>
              </a:pPr>
              <a:t>‹#›</a:t>
            </a:fld>
            <a:endParaRPr lang="en-GB"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xmlns="" id="{47DD2E98-A4C1-4688-A1A0-2BEA31C08663}"/>
              </a:ext>
            </a:extLst>
          </p:cNvPr>
          <p:cNvSpPr>
            <a:spLocks noGrp="1" noRot="1" noChangeAspect="1" noChangeArrowheads="1" noTextEdit="1"/>
          </p:cNvSpPr>
          <p:nvPr>
            <p:ph type="sldImg"/>
          </p:nvPr>
        </p:nvSpPr>
        <p:spPr>
          <a:ln/>
        </p:spPr>
      </p:sp>
      <p:sp>
        <p:nvSpPr>
          <p:cNvPr id="48131" name="Notes Placeholder 2">
            <a:extLst>
              <a:ext uri="{FF2B5EF4-FFF2-40B4-BE49-F238E27FC236}">
                <a16:creationId xmlns:a16="http://schemas.microsoft.com/office/drawing/2014/main" xmlns="" id="{F5540E8B-4659-4E8D-B7F1-302ABA42F36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r>
              <a:rPr lang="en-US" altLang="el-GR"/>
              <a:t>Patients </a:t>
            </a:r>
            <a:r>
              <a:rPr lang="en-US" altLang="el-GR" b="1" u="sng"/>
              <a:t>with</a:t>
            </a:r>
            <a:r>
              <a:rPr lang="en-US" altLang="el-GR"/>
              <a:t> and </a:t>
            </a:r>
            <a:r>
              <a:rPr lang="en-US" altLang="el-GR" b="1" u="sng"/>
              <a:t>without</a:t>
            </a:r>
            <a:r>
              <a:rPr lang="en-US" altLang="el-GR"/>
              <a:t> alveolar hemorrhage appear to have similar auto-antibodies against the alpha-3 chain</a:t>
            </a:r>
          </a:p>
          <a:p>
            <a:pPr>
              <a:spcBef>
                <a:spcPct val="0"/>
              </a:spcBef>
            </a:pPr>
            <a:endParaRPr lang="en-US" altLang="el-GR"/>
          </a:p>
          <a:p>
            <a:pPr>
              <a:spcBef>
                <a:spcPct val="0"/>
              </a:spcBef>
            </a:pPr>
            <a:r>
              <a:rPr lang="en-US" altLang="el-GR"/>
              <a:t>Variable presence of pulmonary  </a:t>
            </a:r>
            <a:r>
              <a:rPr lang="en-US" altLang="el-GR">
                <a:sym typeface="Wingdings" panose="05000000000000000000" pitchFamily="2" charset="2"/>
              </a:rPr>
              <a:t> </a:t>
            </a:r>
            <a:r>
              <a:rPr lang="en-US" altLang="el-GR"/>
              <a:t>general lack of access of the circulating anti-GBM antibodies to the alveolar basement membrane</a:t>
            </a:r>
          </a:p>
        </p:txBody>
      </p:sp>
      <p:sp>
        <p:nvSpPr>
          <p:cNvPr id="48132" name="Slide Number Placeholder 3">
            <a:extLst>
              <a:ext uri="{FF2B5EF4-FFF2-40B4-BE49-F238E27FC236}">
                <a16:creationId xmlns:a16="http://schemas.microsoft.com/office/drawing/2014/main" xmlns="" id="{97684AAD-4126-49B8-B400-F56E18DDF04E}"/>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A672CB-E067-4CEE-A970-199D370FE33F}" type="slidenum">
              <a:rPr lang="en-US" altLang="el-GR"/>
              <a:pPr>
                <a:spcBef>
                  <a:spcPct val="0"/>
                </a:spcBef>
              </a:pPr>
              <a:t>42</a:t>
            </a:fld>
            <a:endParaRPr lang="en-US"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xmlns="" id="{DAE190C1-7C36-462F-A07C-E38B70D219D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692580-5E77-441A-AEEF-5D8B87239D45}" type="slidenum">
              <a:rPr lang="en-US" altLang="el-GR"/>
              <a:pPr>
                <a:spcBef>
                  <a:spcPct val="0"/>
                </a:spcBef>
              </a:pPr>
              <a:t>59</a:t>
            </a:fld>
            <a:endParaRPr lang="en-US" altLang="el-GR"/>
          </a:p>
        </p:txBody>
      </p:sp>
      <p:sp>
        <p:nvSpPr>
          <p:cNvPr id="77827" name="Rectangle 2">
            <a:extLst>
              <a:ext uri="{FF2B5EF4-FFF2-40B4-BE49-F238E27FC236}">
                <a16:creationId xmlns:a16="http://schemas.microsoft.com/office/drawing/2014/main" xmlns="" id="{DADF9AAE-BD0F-48C3-9582-93DB79474E10}"/>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xmlns="" id="{9F7108E8-F8DF-4BA8-80C1-18571939A05E}"/>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altLang="el-GR"/>
              <a:t> there is No gold standard for the diagnosis  of TTP. The diagnosis usually requires high index of suspicion and the exclusion of the other causes.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xmlns="" id="{CB97AEB5-AFBA-4328-B5B1-9B0A0409BE9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C16312-FE47-4663-AA45-57A412C88553}" type="slidenum">
              <a:rPr lang="en-US" altLang="el-GR"/>
              <a:pPr>
                <a:spcBef>
                  <a:spcPct val="0"/>
                </a:spcBef>
              </a:pPr>
              <a:t>60</a:t>
            </a:fld>
            <a:endParaRPr lang="en-US" altLang="el-GR"/>
          </a:p>
        </p:txBody>
      </p:sp>
      <p:sp>
        <p:nvSpPr>
          <p:cNvPr id="79875" name="Rectangle 2">
            <a:extLst>
              <a:ext uri="{FF2B5EF4-FFF2-40B4-BE49-F238E27FC236}">
                <a16:creationId xmlns:a16="http://schemas.microsoft.com/office/drawing/2014/main" xmlns="" id="{80D3F70F-7E5B-497E-891F-B87E9647074C}"/>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xmlns="" id="{3EF20991-E92B-4942-BE3F-D3293D67E67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altLang="el-GR"/>
              <a:t>Prompt initiation of plasmapheresis has reduced mortality to 15-20%.</a:t>
            </a:r>
          </a:p>
          <a:p>
            <a:pPr>
              <a:buFontTx/>
              <a:buChar char="•"/>
            </a:pPr>
            <a:r>
              <a:rPr lang="en-US" altLang="el-GR"/>
              <a:t>In 1991 Canadian pheresis group reported the results where 72 pts were randomized to plasma exchange with FFP versus plasma infusion.</a:t>
            </a:r>
          </a:p>
          <a:p>
            <a:pPr lvl="1">
              <a:buFontTx/>
              <a:buChar char="•"/>
            </a:pPr>
            <a:r>
              <a:rPr lang="en-US" altLang="el-GR"/>
              <a:t>Exchange was more efficacious since 3-fold greater amount of plasma were infused, there by replacing the greater amount of the metalloproteinase.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xmlns="" id="{FB8ABE70-1060-4CEA-8459-E5D119DC9C55}"/>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xmlns="" id="{412726B9-D9B5-4675-B0DA-D9969C715E0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l-GR" altLang="el-GR"/>
          </a:p>
        </p:txBody>
      </p:sp>
      <p:sp>
        <p:nvSpPr>
          <p:cNvPr id="50180" name="Slide Number Placeholder 3">
            <a:extLst>
              <a:ext uri="{FF2B5EF4-FFF2-40B4-BE49-F238E27FC236}">
                <a16:creationId xmlns:a16="http://schemas.microsoft.com/office/drawing/2014/main" xmlns="" id="{DBCECD64-783B-4366-94C5-EEB4CDDF7A28}"/>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17CF68-DEF8-400F-8E7D-F2B495332D3C}" type="slidenum">
              <a:rPr lang="en-US" altLang="el-GR"/>
              <a:pPr>
                <a:spcBef>
                  <a:spcPct val="0"/>
                </a:spcBef>
              </a:pPr>
              <a:t>43</a:t>
            </a:fld>
            <a:endParaRPr lang="en-US"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xmlns="" id="{FC59B7D3-3DB0-463D-BDBF-0DE716119B9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30B935D-E41F-4365-A2D6-92F61C024506}" type="slidenum">
              <a:rPr lang="en-US" altLang="el-GR"/>
              <a:pPr>
                <a:spcBef>
                  <a:spcPct val="0"/>
                </a:spcBef>
              </a:pPr>
              <a:t>45</a:t>
            </a:fld>
            <a:endParaRPr lang="en-US" altLang="el-GR"/>
          </a:p>
        </p:txBody>
      </p:sp>
      <p:sp>
        <p:nvSpPr>
          <p:cNvPr id="53251" name="Rectangle 2">
            <a:extLst>
              <a:ext uri="{FF2B5EF4-FFF2-40B4-BE49-F238E27FC236}">
                <a16:creationId xmlns:a16="http://schemas.microsoft.com/office/drawing/2014/main" xmlns="" id="{91816FED-C26F-471C-ABFE-4A7CC6AA1B7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xmlns="" id="{13D92495-E587-4132-BAA1-790ED14C50C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xmlns="" id="{4AD40DA8-9E06-4CFD-92EE-E10E7FE0B0E0}"/>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xmlns="" id="{08B6F00D-7573-4837-B018-D657CFB7C8F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p>
        </p:txBody>
      </p:sp>
      <p:sp>
        <p:nvSpPr>
          <p:cNvPr id="55300" name="Slide Number Placeholder 3">
            <a:extLst>
              <a:ext uri="{FF2B5EF4-FFF2-40B4-BE49-F238E27FC236}">
                <a16:creationId xmlns:a16="http://schemas.microsoft.com/office/drawing/2014/main" xmlns="" id="{A27FB547-8DA3-4858-8D28-6E19BFD1614C}"/>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C79E34B-09B3-4BBA-896C-9BD0F913B0F2}" type="slidenum">
              <a:rPr lang="en-US" altLang="el-GR"/>
              <a:pPr>
                <a:spcBef>
                  <a:spcPct val="0"/>
                </a:spcBef>
              </a:pPr>
              <a:t>46</a:t>
            </a:fld>
            <a:endParaRPr lang="en-US"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xmlns="" id="{E062814A-8CA6-4CDF-9FA5-89B9E68B0835}"/>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xmlns="" id="{D9F06C93-2CAD-4F6A-B7E2-E0A3FE0A2DD3}"/>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64516" name="Slide Number Placeholder 3">
            <a:extLst>
              <a:ext uri="{FF2B5EF4-FFF2-40B4-BE49-F238E27FC236}">
                <a16:creationId xmlns:a16="http://schemas.microsoft.com/office/drawing/2014/main" xmlns="" id="{5E67C986-EB3C-47B3-B510-BBBD6CCFBFE9}"/>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18603A0-64AD-4FDD-BD77-CE49700A1024}" type="slidenum">
              <a:rPr lang="en-US" altLang="el-GR">
                <a:latin typeface="Arial" panose="020B0604020202020204" pitchFamily="34" charset="0"/>
              </a:rPr>
              <a:pPr>
                <a:spcBef>
                  <a:spcPct val="0"/>
                </a:spcBef>
              </a:pPr>
              <a:t>51</a:t>
            </a:fld>
            <a:endParaRPr lang="en-US" altLang="el-G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xmlns="" id="{E6299703-CC39-4F32-B416-70143B959515}"/>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xmlns="" id="{604D0AEC-1238-4848-9E14-C85C1948B026}"/>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66564" name="Slide Number Placeholder 3">
            <a:extLst>
              <a:ext uri="{FF2B5EF4-FFF2-40B4-BE49-F238E27FC236}">
                <a16:creationId xmlns:a16="http://schemas.microsoft.com/office/drawing/2014/main" xmlns="" id="{D661FA8D-B63B-45E5-9262-2E0AB7773096}"/>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24D183-6530-4D80-ACE7-96600C64A6AC}" type="slidenum">
              <a:rPr lang="en-US" altLang="el-GR">
                <a:latin typeface="Arial" panose="020B0604020202020204" pitchFamily="34" charset="0"/>
              </a:rPr>
              <a:pPr>
                <a:spcBef>
                  <a:spcPct val="0"/>
                </a:spcBef>
              </a:pPr>
              <a:t>52</a:t>
            </a:fld>
            <a:endParaRPr lang="en-US" altLang="el-G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xmlns="" id="{58C8FFC7-A4E7-400F-984F-B18D5CE7AF95}"/>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xmlns="" id="{3D01323C-1827-40C6-A178-B3C5E060770D}"/>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68612" name="Slide Number Placeholder 3">
            <a:extLst>
              <a:ext uri="{FF2B5EF4-FFF2-40B4-BE49-F238E27FC236}">
                <a16:creationId xmlns:a16="http://schemas.microsoft.com/office/drawing/2014/main" xmlns="" id="{591F554C-5181-425E-A80C-9345BF708D23}"/>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CF2C9B-A0CE-4A13-9DED-036962269079}" type="slidenum">
              <a:rPr lang="en-US" altLang="el-GR">
                <a:latin typeface="Arial" panose="020B0604020202020204" pitchFamily="34" charset="0"/>
              </a:rPr>
              <a:pPr>
                <a:spcBef>
                  <a:spcPct val="0"/>
                </a:spcBef>
              </a:pPr>
              <a:t>53</a:t>
            </a:fld>
            <a:endParaRPr lang="en-US" altLang="el-G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xmlns="" id="{132AD806-33D9-46A7-892C-5C87C52E6C18}"/>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xmlns="" id="{9BDA6BC7-2C18-4A86-A171-23ABF96E8482}"/>
              </a:ext>
            </a:extLst>
          </p:cNvPr>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l-GR" altLang="el-GR">
              <a:latin typeface="Arial" panose="020B0604020202020204" pitchFamily="34" charset="0"/>
            </a:endParaRPr>
          </a:p>
        </p:txBody>
      </p:sp>
      <p:sp>
        <p:nvSpPr>
          <p:cNvPr id="70660" name="Slide Number Placeholder 3">
            <a:extLst>
              <a:ext uri="{FF2B5EF4-FFF2-40B4-BE49-F238E27FC236}">
                <a16:creationId xmlns:a16="http://schemas.microsoft.com/office/drawing/2014/main" xmlns="" id="{80D0DB6C-572B-48C4-AF37-523CCB5CD04F}"/>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97C2FE-22B8-4D4A-B888-4DB91DC4EB71}" type="slidenum">
              <a:rPr lang="en-US" altLang="el-GR">
                <a:latin typeface="Arial" panose="020B0604020202020204" pitchFamily="34" charset="0"/>
              </a:rPr>
              <a:pPr>
                <a:spcBef>
                  <a:spcPct val="0"/>
                </a:spcBef>
              </a:pPr>
              <a:t>54</a:t>
            </a:fld>
            <a:endParaRPr lang="en-US" altLang="el-G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xmlns="" id="{F622ADE6-037D-46AD-9D1E-7406CC0A5355}"/>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E697B1C-B57F-43F9-BC4D-3D6D7E142A57}" type="slidenum">
              <a:rPr lang="en-US" altLang="el-GR"/>
              <a:pPr>
                <a:spcBef>
                  <a:spcPct val="0"/>
                </a:spcBef>
              </a:pPr>
              <a:t>58</a:t>
            </a:fld>
            <a:endParaRPr lang="en-US" altLang="el-GR"/>
          </a:p>
        </p:txBody>
      </p:sp>
      <p:sp>
        <p:nvSpPr>
          <p:cNvPr id="75779" name="Rectangle 2">
            <a:extLst>
              <a:ext uri="{FF2B5EF4-FFF2-40B4-BE49-F238E27FC236}">
                <a16:creationId xmlns:a16="http://schemas.microsoft.com/office/drawing/2014/main" xmlns="" id="{26EA8E55-1FA0-42DB-8749-6F183DEB5B13}"/>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xmlns="" id="{659A0081-B98C-4478-868C-ED85FD624992}"/>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buFontTx/>
              <a:buChar char="•"/>
            </a:pPr>
            <a:r>
              <a:rPr lang="en-US" altLang="el-GR"/>
              <a:t>Under normal conditions, ULVWF is released into circulation(a, b), attach to  endothelium ©, at the site of injury(d).</a:t>
            </a:r>
          </a:p>
          <a:p>
            <a:pPr>
              <a:buFontTx/>
              <a:buChar char="•"/>
            </a:pPr>
            <a:r>
              <a:rPr lang="en-US" altLang="el-GR"/>
              <a:t>ADAMTS13 cleaves the A2 domain.(A) rapidly under the influence of fluid shear stress, where platelets binding to VWF thru Gib Iia receptors, causes platelet aggregation. Hence the ULVWF is broken into smaller units.(E)</a:t>
            </a:r>
          </a:p>
          <a:p>
            <a:pPr>
              <a:buFontTx/>
              <a:buChar char="•"/>
            </a:pPr>
            <a:r>
              <a:rPr lang="en-US" altLang="el-GR"/>
              <a:t>In the absence of ADAMTS13, larger multimere tend to bind platelets causing activation &amp; formation of thrombi.</a:t>
            </a:r>
          </a:p>
          <a:p>
            <a:pPr>
              <a:buFontTx/>
              <a:buChar char="•"/>
            </a:pPr>
            <a:endParaRPr lang="en-US" altLang="el-GR"/>
          </a:p>
          <a:p>
            <a:pPr>
              <a:buFontTx/>
              <a:buChar char="•"/>
            </a:pPr>
            <a:endParaRPr lang="en-US"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56937103-EC7B-4261-903F-46F792D71145}"/>
              </a:ext>
            </a:extLst>
          </p:cNvPr>
          <p:cNvGrpSpPr>
            <a:grpSpLocks/>
          </p:cNvGrpSpPr>
          <p:nvPr/>
        </p:nvGrpSpPr>
        <p:grpSpPr bwMode="auto">
          <a:xfrm>
            <a:off x="-1035050" y="1552575"/>
            <a:ext cx="10179050" cy="5305425"/>
            <a:chOff x="-652" y="978"/>
            <a:chExt cx="6412" cy="3342"/>
          </a:xfrm>
        </p:grpSpPr>
        <p:sp>
          <p:nvSpPr>
            <p:cNvPr id="5" name="Freeform 3">
              <a:extLst>
                <a:ext uri="{FF2B5EF4-FFF2-40B4-BE49-F238E27FC236}">
                  <a16:creationId xmlns:a16="http://schemas.microsoft.com/office/drawing/2014/main" xmlns="" id="{E896668F-9D67-487B-9354-81518AB3F8BD}"/>
                </a:ext>
              </a:extLst>
            </p:cNvPr>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l-GR"/>
            </a:p>
          </p:txBody>
        </p:sp>
        <p:sp>
          <p:nvSpPr>
            <p:cNvPr id="6" name="Arc 4">
              <a:extLst>
                <a:ext uri="{FF2B5EF4-FFF2-40B4-BE49-F238E27FC236}">
                  <a16:creationId xmlns:a16="http://schemas.microsoft.com/office/drawing/2014/main" xmlns="" id="{4CA639AD-74CC-4DE1-86EB-96A6EFB57CA2}"/>
                </a:ext>
              </a:extLst>
            </p:cNvPr>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l-GR"/>
            </a:p>
          </p:txBody>
        </p:sp>
      </p:grpSp>
      <p:sp>
        <p:nvSpPr>
          <p:cNvPr id="59397" name="Rectangle 5"/>
          <p:cNvSpPr>
            <a:spLocks noGrp="1" noChangeArrowheads="1"/>
          </p:cNvSpPr>
          <p:nvPr>
            <p:ph type="ctrTitle" sz="quarter"/>
          </p:nvPr>
        </p:nvSpPr>
        <p:spPr>
          <a:xfrm>
            <a:off x="1293813" y="762000"/>
            <a:ext cx="7772400" cy="1143000"/>
          </a:xfrm>
        </p:spPr>
        <p:txBody>
          <a:bodyPr anchor="b"/>
          <a:lstStyle>
            <a:lvl1pPr>
              <a:defRPr/>
            </a:lvl1pPr>
          </a:lstStyle>
          <a:p>
            <a:r>
              <a:rPr lang="el-GR"/>
              <a:t>Click to edit Master title style</a:t>
            </a:r>
          </a:p>
        </p:txBody>
      </p:sp>
      <p:sp>
        <p:nvSpPr>
          <p:cNvPr id="5939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l-GR"/>
              <a:t>Click to edit Master subtitle style</a:t>
            </a:r>
          </a:p>
        </p:txBody>
      </p:sp>
      <p:sp>
        <p:nvSpPr>
          <p:cNvPr id="7" name="Rectangle 7">
            <a:extLst>
              <a:ext uri="{FF2B5EF4-FFF2-40B4-BE49-F238E27FC236}">
                <a16:creationId xmlns:a16="http://schemas.microsoft.com/office/drawing/2014/main" xmlns="" id="{80FBCB17-F87D-43D5-BBC1-321506DA6919}"/>
              </a:ext>
            </a:extLst>
          </p:cNvPr>
          <p:cNvSpPr>
            <a:spLocks noGrp="1" noChangeArrowheads="1"/>
          </p:cNvSpPr>
          <p:nvPr>
            <p:ph type="dt" sz="quarter" idx="10"/>
          </p:nvPr>
        </p:nvSpPr>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xmlns="" id="{FA7F0A9A-B496-4DBE-846E-085B0C712324}"/>
              </a:ext>
            </a:extLst>
          </p:cNvPr>
          <p:cNvSpPr>
            <a:spLocks noGrp="1" noChangeArrowheads="1"/>
          </p:cNvSpPr>
          <p:nvPr>
            <p:ph type="ftr" sz="quarter" idx="11"/>
          </p:nvPr>
        </p:nvSpPr>
        <p:spPr/>
        <p:txBody>
          <a:bodyPr/>
          <a:lstStyle>
            <a:lvl1pPr>
              <a:defRPr/>
            </a:lvl1pPr>
          </a:lstStyle>
          <a:p>
            <a:pPr>
              <a:defRPr/>
            </a:pPr>
            <a:endParaRPr lang="el-GR"/>
          </a:p>
        </p:txBody>
      </p:sp>
      <p:sp>
        <p:nvSpPr>
          <p:cNvPr id="9" name="Rectangle 9">
            <a:extLst>
              <a:ext uri="{FF2B5EF4-FFF2-40B4-BE49-F238E27FC236}">
                <a16:creationId xmlns:a16="http://schemas.microsoft.com/office/drawing/2014/main" xmlns="" id="{42F7A8D8-2517-4E01-BB7B-AC651A9DCAEB}"/>
              </a:ext>
            </a:extLst>
          </p:cNvPr>
          <p:cNvSpPr>
            <a:spLocks noGrp="1" noChangeArrowheads="1"/>
          </p:cNvSpPr>
          <p:nvPr>
            <p:ph type="sldNum" sz="quarter" idx="12"/>
          </p:nvPr>
        </p:nvSpPr>
        <p:spPr/>
        <p:txBody>
          <a:bodyPr/>
          <a:lstStyle>
            <a:lvl1pPr>
              <a:defRPr smtClean="0"/>
            </a:lvl1pPr>
          </a:lstStyle>
          <a:p>
            <a:pPr>
              <a:defRPr/>
            </a:pPr>
            <a:fld id="{0F327D27-D57D-4DF6-A19F-F8ED16D98D99}" type="slidenum">
              <a:rPr lang="el-GR" altLang="el-GR"/>
              <a:pPr>
                <a:defRPr/>
              </a:pPr>
              <a:t>‹#›</a:t>
            </a:fld>
            <a:endParaRPr lang="el-GR" altLang="el-GR"/>
          </a:p>
        </p:txBody>
      </p:sp>
    </p:spTree>
    <p:extLst>
      <p:ext uri="{BB962C8B-B14F-4D97-AF65-F5344CB8AC3E}">
        <p14:creationId xmlns:p14="http://schemas.microsoft.com/office/powerpoint/2010/main" xmlns="" val="3415085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6">
            <a:extLst>
              <a:ext uri="{FF2B5EF4-FFF2-40B4-BE49-F238E27FC236}">
                <a16:creationId xmlns:a16="http://schemas.microsoft.com/office/drawing/2014/main" xmlns="" id="{DF9A8B27-E3CA-4B27-804E-6808D4455A8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xmlns="" id="{66F73E83-0F1F-46C0-87CB-57A818D89A3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xmlns="" id="{C01B2D13-AA62-42B6-B389-7718566EF486}"/>
              </a:ext>
            </a:extLst>
          </p:cNvPr>
          <p:cNvSpPr>
            <a:spLocks noGrp="1" noChangeArrowheads="1"/>
          </p:cNvSpPr>
          <p:nvPr>
            <p:ph type="sldNum" sz="quarter" idx="12"/>
          </p:nvPr>
        </p:nvSpPr>
        <p:spPr>
          <a:ln/>
        </p:spPr>
        <p:txBody>
          <a:bodyPr/>
          <a:lstStyle>
            <a:lvl1pPr>
              <a:defRPr/>
            </a:lvl1pPr>
          </a:lstStyle>
          <a:p>
            <a:pPr>
              <a:defRPr/>
            </a:pPr>
            <a:fld id="{458E2FC8-00F6-4D14-A9E5-FC052F31F02A}" type="slidenum">
              <a:rPr lang="el-GR" altLang="el-GR"/>
              <a:pPr>
                <a:defRPr/>
              </a:pPr>
              <a:t>‹#›</a:t>
            </a:fld>
            <a:endParaRPr lang="el-GR" altLang="el-GR"/>
          </a:p>
        </p:txBody>
      </p:sp>
    </p:spTree>
    <p:extLst>
      <p:ext uri="{BB962C8B-B14F-4D97-AF65-F5344CB8AC3E}">
        <p14:creationId xmlns:p14="http://schemas.microsoft.com/office/powerpoint/2010/main" xmlns="" val="1210282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6">
            <a:extLst>
              <a:ext uri="{FF2B5EF4-FFF2-40B4-BE49-F238E27FC236}">
                <a16:creationId xmlns:a16="http://schemas.microsoft.com/office/drawing/2014/main" xmlns="" id="{1ED633A9-9508-4C8E-B8D7-E17C6F2E69BB}"/>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xmlns="" id="{4AF303D6-2B12-4B45-8F1B-CE6E3FB58DE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xmlns="" id="{B2B95898-CE93-43C0-8344-5225920CC2E0}"/>
              </a:ext>
            </a:extLst>
          </p:cNvPr>
          <p:cNvSpPr>
            <a:spLocks noGrp="1" noChangeArrowheads="1"/>
          </p:cNvSpPr>
          <p:nvPr>
            <p:ph type="sldNum" sz="quarter" idx="12"/>
          </p:nvPr>
        </p:nvSpPr>
        <p:spPr>
          <a:ln/>
        </p:spPr>
        <p:txBody>
          <a:bodyPr/>
          <a:lstStyle>
            <a:lvl1pPr>
              <a:defRPr/>
            </a:lvl1pPr>
          </a:lstStyle>
          <a:p>
            <a:pPr>
              <a:defRPr/>
            </a:pPr>
            <a:fld id="{2CAB5845-1AF7-4FF3-8504-755D33F784B0}" type="slidenum">
              <a:rPr lang="el-GR" altLang="el-GR"/>
              <a:pPr>
                <a:defRPr/>
              </a:pPr>
              <a:t>‹#›</a:t>
            </a:fld>
            <a:endParaRPr lang="el-GR" altLang="el-GR"/>
          </a:p>
        </p:txBody>
      </p:sp>
    </p:spTree>
    <p:extLst>
      <p:ext uri="{BB962C8B-B14F-4D97-AF65-F5344CB8AC3E}">
        <p14:creationId xmlns:p14="http://schemas.microsoft.com/office/powerpoint/2010/main" xmlns="" val="1655630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6">
            <a:extLst>
              <a:ext uri="{FF2B5EF4-FFF2-40B4-BE49-F238E27FC236}">
                <a16:creationId xmlns:a16="http://schemas.microsoft.com/office/drawing/2014/main" xmlns="" id="{BD5D5AEA-79E5-46F7-8A7A-039F18A59E77}"/>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xmlns="" id="{B7F343AA-C375-4EFE-A028-28E3A9283AA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xmlns="" id="{91E1A22B-A797-4B6E-B102-1527C1358703}"/>
              </a:ext>
            </a:extLst>
          </p:cNvPr>
          <p:cNvSpPr>
            <a:spLocks noGrp="1" noChangeArrowheads="1"/>
          </p:cNvSpPr>
          <p:nvPr>
            <p:ph type="sldNum" sz="quarter" idx="12"/>
          </p:nvPr>
        </p:nvSpPr>
        <p:spPr>
          <a:ln/>
        </p:spPr>
        <p:txBody>
          <a:bodyPr/>
          <a:lstStyle>
            <a:lvl1pPr>
              <a:defRPr/>
            </a:lvl1pPr>
          </a:lstStyle>
          <a:p>
            <a:pPr>
              <a:defRPr/>
            </a:pPr>
            <a:fld id="{44D944FB-A407-41C8-BE50-10FB07CF62D1}" type="slidenum">
              <a:rPr lang="el-GR" altLang="el-GR"/>
              <a:pPr>
                <a:defRPr/>
              </a:pPr>
              <a:t>‹#›</a:t>
            </a:fld>
            <a:endParaRPr lang="el-GR" altLang="el-GR"/>
          </a:p>
        </p:txBody>
      </p:sp>
    </p:spTree>
    <p:extLst>
      <p:ext uri="{BB962C8B-B14F-4D97-AF65-F5344CB8AC3E}">
        <p14:creationId xmlns:p14="http://schemas.microsoft.com/office/powerpoint/2010/main" xmlns="" val="2239655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6">
            <a:extLst>
              <a:ext uri="{FF2B5EF4-FFF2-40B4-BE49-F238E27FC236}">
                <a16:creationId xmlns:a16="http://schemas.microsoft.com/office/drawing/2014/main" xmlns="" id="{9DB4DA53-D5CA-43B9-B44F-2F857C02B022}"/>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7">
            <a:extLst>
              <a:ext uri="{FF2B5EF4-FFF2-40B4-BE49-F238E27FC236}">
                <a16:creationId xmlns:a16="http://schemas.microsoft.com/office/drawing/2014/main" xmlns="" id="{C0C0DFD8-64EF-4E25-BED7-1811D0E2507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8">
            <a:extLst>
              <a:ext uri="{FF2B5EF4-FFF2-40B4-BE49-F238E27FC236}">
                <a16:creationId xmlns:a16="http://schemas.microsoft.com/office/drawing/2014/main" xmlns="" id="{9F93809E-5551-40DE-B7E6-F14ABB06B4DB}"/>
              </a:ext>
            </a:extLst>
          </p:cNvPr>
          <p:cNvSpPr>
            <a:spLocks noGrp="1" noChangeArrowheads="1"/>
          </p:cNvSpPr>
          <p:nvPr>
            <p:ph type="sldNum" sz="quarter" idx="12"/>
          </p:nvPr>
        </p:nvSpPr>
        <p:spPr>
          <a:ln/>
        </p:spPr>
        <p:txBody>
          <a:bodyPr/>
          <a:lstStyle>
            <a:lvl1pPr>
              <a:defRPr/>
            </a:lvl1pPr>
          </a:lstStyle>
          <a:p>
            <a:pPr>
              <a:defRPr/>
            </a:pPr>
            <a:fld id="{FD2F2EFB-73E0-479C-A58C-2BB3A8E164C7}" type="slidenum">
              <a:rPr lang="el-GR" altLang="el-GR"/>
              <a:pPr>
                <a:defRPr/>
              </a:pPr>
              <a:t>‹#›</a:t>
            </a:fld>
            <a:endParaRPr lang="el-GR" altLang="el-GR"/>
          </a:p>
        </p:txBody>
      </p:sp>
    </p:spTree>
    <p:extLst>
      <p:ext uri="{BB962C8B-B14F-4D97-AF65-F5344CB8AC3E}">
        <p14:creationId xmlns:p14="http://schemas.microsoft.com/office/powerpoint/2010/main" xmlns="" val="3661134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6">
            <a:extLst>
              <a:ext uri="{FF2B5EF4-FFF2-40B4-BE49-F238E27FC236}">
                <a16:creationId xmlns:a16="http://schemas.microsoft.com/office/drawing/2014/main" xmlns="" id="{E78817BD-B78D-4CC6-A279-4F9E5879ABDC}"/>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xmlns="" id="{68AAAFAD-B867-4C88-82D2-419FD03F842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xmlns="" id="{30D5A2F5-ACD5-4D55-AFA7-35F75055FDA1}"/>
              </a:ext>
            </a:extLst>
          </p:cNvPr>
          <p:cNvSpPr>
            <a:spLocks noGrp="1" noChangeArrowheads="1"/>
          </p:cNvSpPr>
          <p:nvPr>
            <p:ph type="sldNum" sz="quarter" idx="12"/>
          </p:nvPr>
        </p:nvSpPr>
        <p:spPr>
          <a:ln/>
        </p:spPr>
        <p:txBody>
          <a:bodyPr/>
          <a:lstStyle>
            <a:lvl1pPr>
              <a:defRPr/>
            </a:lvl1pPr>
          </a:lstStyle>
          <a:p>
            <a:pPr>
              <a:defRPr/>
            </a:pPr>
            <a:fld id="{6411F0B2-455B-407F-B945-D28C2B88FD58}" type="slidenum">
              <a:rPr lang="el-GR" altLang="el-GR"/>
              <a:pPr>
                <a:defRPr/>
              </a:pPr>
              <a:t>‹#›</a:t>
            </a:fld>
            <a:endParaRPr lang="el-GR" altLang="el-GR"/>
          </a:p>
        </p:txBody>
      </p:sp>
    </p:spTree>
    <p:extLst>
      <p:ext uri="{BB962C8B-B14F-4D97-AF65-F5344CB8AC3E}">
        <p14:creationId xmlns:p14="http://schemas.microsoft.com/office/powerpoint/2010/main" xmlns="" val="120079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6">
            <a:extLst>
              <a:ext uri="{FF2B5EF4-FFF2-40B4-BE49-F238E27FC236}">
                <a16:creationId xmlns:a16="http://schemas.microsoft.com/office/drawing/2014/main" xmlns="" id="{3339BACB-96FE-420F-9FEB-AF5B171DD921}"/>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xmlns="" id="{5B054378-86CB-473C-A747-820C6580FE0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xmlns="" id="{F663BB6D-C452-4774-A0D3-0DF9D7607CE3}"/>
              </a:ext>
            </a:extLst>
          </p:cNvPr>
          <p:cNvSpPr>
            <a:spLocks noGrp="1" noChangeArrowheads="1"/>
          </p:cNvSpPr>
          <p:nvPr>
            <p:ph type="sldNum" sz="quarter" idx="12"/>
          </p:nvPr>
        </p:nvSpPr>
        <p:spPr>
          <a:ln/>
        </p:spPr>
        <p:txBody>
          <a:bodyPr/>
          <a:lstStyle>
            <a:lvl1pPr>
              <a:defRPr/>
            </a:lvl1pPr>
          </a:lstStyle>
          <a:p>
            <a:pPr>
              <a:defRPr/>
            </a:pPr>
            <a:fld id="{1D29F53D-99A0-4156-9661-1E4F4C35A8FD}" type="slidenum">
              <a:rPr lang="el-GR" altLang="el-GR"/>
              <a:pPr>
                <a:defRPr/>
              </a:pPr>
              <a:t>‹#›</a:t>
            </a:fld>
            <a:endParaRPr lang="el-GR" altLang="el-GR"/>
          </a:p>
        </p:txBody>
      </p:sp>
    </p:spTree>
    <p:extLst>
      <p:ext uri="{BB962C8B-B14F-4D97-AF65-F5344CB8AC3E}">
        <p14:creationId xmlns:p14="http://schemas.microsoft.com/office/powerpoint/2010/main" xmlns="" val="2205415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l-G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Rectangle 6">
            <a:extLst>
              <a:ext uri="{FF2B5EF4-FFF2-40B4-BE49-F238E27FC236}">
                <a16:creationId xmlns:a16="http://schemas.microsoft.com/office/drawing/2014/main" xmlns="" id="{054DDF70-9724-4D46-83CB-0EF98699E9C5}"/>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7">
            <a:extLst>
              <a:ext uri="{FF2B5EF4-FFF2-40B4-BE49-F238E27FC236}">
                <a16:creationId xmlns:a16="http://schemas.microsoft.com/office/drawing/2014/main" xmlns="" id="{258B0CB8-30F7-4706-BB3A-ED545E108B7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8">
            <a:extLst>
              <a:ext uri="{FF2B5EF4-FFF2-40B4-BE49-F238E27FC236}">
                <a16:creationId xmlns:a16="http://schemas.microsoft.com/office/drawing/2014/main" xmlns="" id="{8A57D190-A280-4678-8158-78CD2CBE08FA}"/>
              </a:ext>
            </a:extLst>
          </p:cNvPr>
          <p:cNvSpPr>
            <a:spLocks noGrp="1" noChangeArrowheads="1"/>
          </p:cNvSpPr>
          <p:nvPr>
            <p:ph type="sldNum" sz="quarter" idx="12"/>
          </p:nvPr>
        </p:nvSpPr>
        <p:spPr>
          <a:ln/>
        </p:spPr>
        <p:txBody>
          <a:bodyPr/>
          <a:lstStyle>
            <a:lvl1pPr>
              <a:defRPr/>
            </a:lvl1pPr>
          </a:lstStyle>
          <a:p>
            <a:pPr>
              <a:defRPr/>
            </a:pPr>
            <a:fld id="{231C34B5-4220-4EB3-9AF9-39ADE2A8839F}" type="slidenum">
              <a:rPr lang="el-GR" altLang="el-GR"/>
              <a:pPr>
                <a:defRPr/>
              </a:pPr>
              <a:t>‹#›</a:t>
            </a:fld>
            <a:endParaRPr lang="el-GR" altLang="el-GR"/>
          </a:p>
        </p:txBody>
      </p:sp>
    </p:spTree>
    <p:extLst>
      <p:ext uri="{BB962C8B-B14F-4D97-AF65-F5344CB8AC3E}">
        <p14:creationId xmlns:p14="http://schemas.microsoft.com/office/powerpoint/2010/main" xmlns="" val="1988451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6">
            <a:extLst>
              <a:ext uri="{FF2B5EF4-FFF2-40B4-BE49-F238E27FC236}">
                <a16:creationId xmlns:a16="http://schemas.microsoft.com/office/drawing/2014/main" xmlns="" id="{E9377E23-1F98-4A8E-8B23-73C50F07449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xmlns="" id="{842FED12-E4A8-4107-AA67-96F058AE04F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xmlns="" id="{671E01F0-A65E-4D81-8117-E332985F0BB2}"/>
              </a:ext>
            </a:extLst>
          </p:cNvPr>
          <p:cNvSpPr>
            <a:spLocks noGrp="1" noChangeArrowheads="1"/>
          </p:cNvSpPr>
          <p:nvPr>
            <p:ph type="sldNum" sz="quarter" idx="12"/>
          </p:nvPr>
        </p:nvSpPr>
        <p:spPr>
          <a:ln/>
        </p:spPr>
        <p:txBody>
          <a:bodyPr/>
          <a:lstStyle>
            <a:lvl1pPr>
              <a:defRPr/>
            </a:lvl1pPr>
          </a:lstStyle>
          <a:p>
            <a:pPr>
              <a:defRPr/>
            </a:pPr>
            <a:fld id="{18B0A8D3-F8DC-4C73-A1A2-F9D123276362}" type="slidenum">
              <a:rPr lang="el-GR" altLang="el-GR"/>
              <a:pPr>
                <a:defRPr/>
              </a:pPr>
              <a:t>‹#›</a:t>
            </a:fld>
            <a:endParaRPr lang="el-GR" altLang="el-GR"/>
          </a:p>
        </p:txBody>
      </p:sp>
    </p:spTree>
    <p:extLst>
      <p:ext uri="{BB962C8B-B14F-4D97-AF65-F5344CB8AC3E}">
        <p14:creationId xmlns:p14="http://schemas.microsoft.com/office/powerpoint/2010/main" xmlns="" val="394769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xmlns="" id="{18AFE603-4D7A-4A42-8D43-4FC6D616D90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
            <a:extLst>
              <a:ext uri="{FF2B5EF4-FFF2-40B4-BE49-F238E27FC236}">
                <a16:creationId xmlns:a16="http://schemas.microsoft.com/office/drawing/2014/main" xmlns="" id="{54103581-B98B-40B8-84EF-26F3CCAC306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8">
            <a:extLst>
              <a:ext uri="{FF2B5EF4-FFF2-40B4-BE49-F238E27FC236}">
                <a16:creationId xmlns:a16="http://schemas.microsoft.com/office/drawing/2014/main" xmlns="" id="{4E013805-3959-4C6C-AADE-BB060720A964}"/>
              </a:ext>
            </a:extLst>
          </p:cNvPr>
          <p:cNvSpPr>
            <a:spLocks noGrp="1" noChangeArrowheads="1"/>
          </p:cNvSpPr>
          <p:nvPr>
            <p:ph type="sldNum" sz="quarter" idx="12"/>
          </p:nvPr>
        </p:nvSpPr>
        <p:spPr>
          <a:ln/>
        </p:spPr>
        <p:txBody>
          <a:bodyPr/>
          <a:lstStyle>
            <a:lvl1pPr>
              <a:defRPr/>
            </a:lvl1pPr>
          </a:lstStyle>
          <a:p>
            <a:pPr>
              <a:defRPr/>
            </a:pPr>
            <a:fld id="{DCE786CD-CEB7-4729-B624-B0F75B9028A9}" type="slidenum">
              <a:rPr lang="el-GR" altLang="el-GR"/>
              <a:pPr>
                <a:defRPr/>
              </a:pPr>
              <a:t>‹#›</a:t>
            </a:fld>
            <a:endParaRPr lang="el-GR" altLang="el-GR"/>
          </a:p>
        </p:txBody>
      </p:sp>
    </p:spTree>
    <p:extLst>
      <p:ext uri="{BB962C8B-B14F-4D97-AF65-F5344CB8AC3E}">
        <p14:creationId xmlns:p14="http://schemas.microsoft.com/office/powerpoint/2010/main" xmlns="" val="1841424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6">
            <a:extLst>
              <a:ext uri="{FF2B5EF4-FFF2-40B4-BE49-F238E27FC236}">
                <a16:creationId xmlns:a16="http://schemas.microsoft.com/office/drawing/2014/main" xmlns="" id="{186D2343-9138-4CD7-BCF0-FAE499078AF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xmlns="" id="{537B3445-4DE4-4BD4-ADAB-8C1E8476978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xmlns="" id="{BC1D308D-D177-4857-8DD9-CC2BB3CCCBB4}"/>
              </a:ext>
            </a:extLst>
          </p:cNvPr>
          <p:cNvSpPr>
            <a:spLocks noGrp="1" noChangeArrowheads="1"/>
          </p:cNvSpPr>
          <p:nvPr>
            <p:ph type="sldNum" sz="quarter" idx="12"/>
          </p:nvPr>
        </p:nvSpPr>
        <p:spPr>
          <a:ln/>
        </p:spPr>
        <p:txBody>
          <a:bodyPr/>
          <a:lstStyle>
            <a:lvl1pPr>
              <a:defRPr/>
            </a:lvl1pPr>
          </a:lstStyle>
          <a:p>
            <a:pPr>
              <a:defRPr/>
            </a:pPr>
            <a:fld id="{97CE4607-B428-495C-B2BC-C66FDC096024}" type="slidenum">
              <a:rPr lang="el-GR" altLang="el-GR"/>
              <a:pPr>
                <a:defRPr/>
              </a:pPr>
              <a:t>‹#›</a:t>
            </a:fld>
            <a:endParaRPr lang="el-GR" altLang="el-GR"/>
          </a:p>
        </p:txBody>
      </p:sp>
    </p:spTree>
    <p:extLst>
      <p:ext uri="{BB962C8B-B14F-4D97-AF65-F5344CB8AC3E}">
        <p14:creationId xmlns:p14="http://schemas.microsoft.com/office/powerpoint/2010/main" xmlns="" val="3350094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6">
            <a:extLst>
              <a:ext uri="{FF2B5EF4-FFF2-40B4-BE49-F238E27FC236}">
                <a16:creationId xmlns:a16="http://schemas.microsoft.com/office/drawing/2014/main" xmlns="" id="{E9F0352C-B6C9-40AE-9059-2C1BF2A0A7A3}"/>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7">
            <a:extLst>
              <a:ext uri="{FF2B5EF4-FFF2-40B4-BE49-F238E27FC236}">
                <a16:creationId xmlns:a16="http://schemas.microsoft.com/office/drawing/2014/main" xmlns="" id="{B0224779-03F7-453D-9D33-20E09069B71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8">
            <a:extLst>
              <a:ext uri="{FF2B5EF4-FFF2-40B4-BE49-F238E27FC236}">
                <a16:creationId xmlns:a16="http://schemas.microsoft.com/office/drawing/2014/main" xmlns="" id="{A9E4F2C4-E12C-4C24-BFB7-6B9E724D2244}"/>
              </a:ext>
            </a:extLst>
          </p:cNvPr>
          <p:cNvSpPr>
            <a:spLocks noGrp="1" noChangeArrowheads="1"/>
          </p:cNvSpPr>
          <p:nvPr>
            <p:ph type="sldNum" sz="quarter" idx="12"/>
          </p:nvPr>
        </p:nvSpPr>
        <p:spPr>
          <a:ln/>
        </p:spPr>
        <p:txBody>
          <a:bodyPr/>
          <a:lstStyle>
            <a:lvl1pPr>
              <a:defRPr/>
            </a:lvl1pPr>
          </a:lstStyle>
          <a:p>
            <a:pPr>
              <a:defRPr/>
            </a:pPr>
            <a:fld id="{FE7F8DB4-8CB4-44A6-B3A0-A84FFF93D3C4}" type="slidenum">
              <a:rPr lang="el-GR" altLang="el-GR"/>
              <a:pPr>
                <a:defRPr/>
              </a:pPr>
              <a:t>‹#›</a:t>
            </a:fld>
            <a:endParaRPr lang="el-GR" altLang="el-GR"/>
          </a:p>
        </p:txBody>
      </p:sp>
    </p:spTree>
    <p:extLst>
      <p:ext uri="{BB962C8B-B14F-4D97-AF65-F5344CB8AC3E}">
        <p14:creationId xmlns:p14="http://schemas.microsoft.com/office/powerpoint/2010/main" xmlns="" val="46164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6">
            <a:extLst>
              <a:ext uri="{FF2B5EF4-FFF2-40B4-BE49-F238E27FC236}">
                <a16:creationId xmlns:a16="http://schemas.microsoft.com/office/drawing/2014/main" xmlns="" id="{8BA6CC1D-8C63-451A-96E9-E078181EF2A8}"/>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7">
            <a:extLst>
              <a:ext uri="{FF2B5EF4-FFF2-40B4-BE49-F238E27FC236}">
                <a16:creationId xmlns:a16="http://schemas.microsoft.com/office/drawing/2014/main" xmlns="" id="{CDCC86DD-0974-41EE-A96A-A1AEAB98080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8">
            <a:extLst>
              <a:ext uri="{FF2B5EF4-FFF2-40B4-BE49-F238E27FC236}">
                <a16:creationId xmlns:a16="http://schemas.microsoft.com/office/drawing/2014/main" xmlns="" id="{3906D926-C49E-4535-B8BC-C9E3B0EBEAEF}"/>
              </a:ext>
            </a:extLst>
          </p:cNvPr>
          <p:cNvSpPr>
            <a:spLocks noGrp="1" noChangeArrowheads="1"/>
          </p:cNvSpPr>
          <p:nvPr>
            <p:ph type="sldNum" sz="quarter" idx="12"/>
          </p:nvPr>
        </p:nvSpPr>
        <p:spPr>
          <a:ln/>
        </p:spPr>
        <p:txBody>
          <a:bodyPr/>
          <a:lstStyle>
            <a:lvl1pPr>
              <a:defRPr/>
            </a:lvl1pPr>
          </a:lstStyle>
          <a:p>
            <a:pPr>
              <a:defRPr/>
            </a:pPr>
            <a:fld id="{18AEC9B9-0BED-47A0-AD57-FE6AFD35B1BB}" type="slidenum">
              <a:rPr lang="el-GR" altLang="el-GR"/>
              <a:pPr>
                <a:defRPr/>
              </a:pPr>
              <a:t>‹#›</a:t>
            </a:fld>
            <a:endParaRPr lang="el-GR" altLang="el-GR"/>
          </a:p>
        </p:txBody>
      </p:sp>
    </p:spTree>
    <p:extLst>
      <p:ext uri="{BB962C8B-B14F-4D97-AF65-F5344CB8AC3E}">
        <p14:creationId xmlns:p14="http://schemas.microsoft.com/office/powerpoint/2010/main" xmlns="" val="59207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xmlns="" id="{AF2A3245-28A7-4373-9D53-D19AC473B7D2}"/>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7">
            <a:extLst>
              <a:ext uri="{FF2B5EF4-FFF2-40B4-BE49-F238E27FC236}">
                <a16:creationId xmlns:a16="http://schemas.microsoft.com/office/drawing/2014/main" xmlns="" id="{58529914-50AB-464B-BEFF-52AEB8DBFB5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8">
            <a:extLst>
              <a:ext uri="{FF2B5EF4-FFF2-40B4-BE49-F238E27FC236}">
                <a16:creationId xmlns:a16="http://schemas.microsoft.com/office/drawing/2014/main" xmlns="" id="{B63C53A5-AA13-4A48-8E69-CF4E22AD7ACB}"/>
              </a:ext>
            </a:extLst>
          </p:cNvPr>
          <p:cNvSpPr>
            <a:spLocks noGrp="1" noChangeArrowheads="1"/>
          </p:cNvSpPr>
          <p:nvPr>
            <p:ph type="sldNum" sz="quarter" idx="12"/>
          </p:nvPr>
        </p:nvSpPr>
        <p:spPr>
          <a:ln/>
        </p:spPr>
        <p:txBody>
          <a:bodyPr/>
          <a:lstStyle>
            <a:lvl1pPr>
              <a:defRPr/>
            </a:lvl1pPr>
          </a:lstStyle>
          <a:p>
            <a:pPr>
              <a:defRPr/>
            </a:pPr>
            <a:fld id="{3717C7D7-4C6C-4050-8D97-F97ACF63234C}" type="slidenum">
              <a:rPr lang="el-GR" altLang="el-GR"/>
              <a:pPr>
                <a:defRPr/>
              </a:pPr>
              <a:t>‹#›</a:t>
            </a:fld>
            <a:endParaRPr lang="el-GR" altLang="el-GR"/>
          </a:p>
        </p:txBody>
      </p:sp>
    </p:spTree>
    <p:extLst>
      <p:ext uri="{BB962C8B-B14F-4D97-AF65-F5344CB8AC3E}">
        <p14:creationId xmlns:p14="http://schemas.microsoft.com/office/powerpoint/2010/main" xmlns="" val="4054211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36C1F65E-5A70-4F13-9D13-B31FBB04C08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xmlns="" id="{4D9A31BB-8B60-4B28-B2DD-488BB907EAD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xmlns="" id="{5185E3AF-F75E-4B1A-83C9-1302A6D59AE2}"/>
              </a:ext>
            </a:extLst>
          </p:cNvPr>
          <p:cNvSpPr>
            <a:spLocks noGrp="1" noChangeArrowheads="1"/>
          </p:cNvSpPr>
          <p:nvPr>
            <p:ph type="sldNum" sz="quarter" idx="12"/>
          </p:nvPr>
        </p:nvSpPr>
        <p:spPr>
          <a:ln/>
        </p:spPr>
        <p:txBody>
          <a:bodyPr/>
          <a:lstStyle>
            <a:lvl1pPr>
              <a:defRPr/>
            </a:lvl1pPr>
          </a:lstStyle>
          <a:p>
            <a:pPr>
              <a:defRPr/>
            </a:pPr>
            <a:fld id="{E661C0F9-7AE1-4276-82F9-56596B6D0643}" type="slidenum">
              <a:rPr lang="el-GR" altLang="el-GR"/>
              <a:pPr>
                <a:defRPr/>
              </a:pPr>
              <a:t>‹#›</a:t>
            </a:fld>
            <a:endParaRPr lang="el-GR" altLang="el-GR"/>
          </a:p>
        </p:txBody>
      </p:sp>
    </p:spTree>
    <p:extLst>
      <p:ext uri="{BB962C8B-B14F-4D97-AF65-F5344CB8AC3E}">
        <p14:creationId xmlns:p14="http://schemas.microsoft.com/office/powerpoint/2010/main" xmlns="" val="3094206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4BB9EBD1-B78B-439F-94EB-C266B21A6DC3}"/>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
            <a:extLst>
              <a:ext uri="{FF2B5EF4-FFF2-40B4-BE49-F238E27FC236}">
                <a16:creationId xmlns:a16="http://schemas.microsoft.com/office/drawing/2014/main" xmlns="" id="{924E0E99-669F-4E24-ADB1-F266B3DA3C0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8">
            <a:extLst>
              <a:ext uri="{FF2B5EF4-FFF2-40B4-BE49-F238E27FC236}">
                <a16:creationId xmlns:a16="http://schemas.microsoft.com/office/drawing/2014/main" xmlns="" id="{8E6E9F83-605B-4D31-ACF9-FE426D53DAEA}"/>
              </a:ext>
            </a:extLst>
          </p:cNvPr>
          <p:cNvSpPr>
            <a:spLocks noGrp="1" noChangeArrowheads="1"/>
          </p:cNvSpPr>
          <p:nvPr>
            <p:ph type="sldNum" sz="quarter" idx="12"/>
          </p:nvPr>
        </p:nvSpPr>
        <p:spPr>
          <a:ln/>
        </p:spPr>
        <p:txBody>
          <a:bodyPr/>
          <a:lstStyle>
            <a:lvl1pPr>
              <a:defRPr/>
            </a:lvl1pPr>
          </a:lstStyle>
          <a:p>
            <a:pPr>
              <a:defRPr/>
            </a:pPr>
            <a:fld id="{4AA7F279-974A-400C-A8B0-6AF16852275E}" type="slidenum">
              <a:rPr lang="el-GR" altLang="el-GR"/>
              <a:pPr>
                <a:defRPr/>
              </a:pPr>
              <a:t>‹#›</a:t>
            </a:fld>
            <a:endParaRPr lang="el-GR" altLang="el-GR"/>
          </a:p>
        </p:txBody>
      </p:sp>
    </p:spTree>
    <p:extLst>
      <p:ext uri="{BB962C8B-B14F-4D97-AF65-F5344CB8AC3E}">
        <p14:creationId xmlns:p14="http://schemas.microsoft.com/office/powerpoint/2010/main" xmlns="" val="147659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xmlns="" id="{497BD2A0-A1D9-4F53-AE8D-CE48C3CF98C9}"/>
              </a:ext>
            </a:extLst>
          </p:cNvPr>
          <p:cNvGrpSpPr>
            <a:grpSpLocks/>
          </p:cNvGrpSpPr>
          <p:nvPr/>
        </p:nvGrpSpPr>
        <p:grpSpPr bwMode="auto">
          <a:xfrm>
            <a:off x="0" y="1588"/>
            <a:ext cx="9132888" cy="6845300"/>
            <a:chOff x="0" y="1"/>
            <a:chExt cx="5753" cy="4312"/>
          </a:xfrm>
        </p:grpSpPr>
        <p:sp>
          <p:nvSpPr>
            <p:cNvPr id="58371" name="Freeform 3">
              <a:extLst>
                <a:ext uri="{FF2B5EF4-FFF2-40B4-BE49-F238E27FC236}">
                  <a16:creationId xmlns:a16="http://schemas.microsoft.com/office/drawing/2014/main" xmlns="" id="{5D746F15-AF90-4283-A21B-C28FF154997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l-GR"/>
            </a:p>
          </p:txBody>
        </p:sp>
        <p:sp>
          <p:nvSpPr>
            <p:cNvPr id="1033" name="Arc 4">
              <a:extLst>
                <a:ext uri="{FF2B5EF4-FFF2-40B4-BE49-F238E27FC236}">
                  <a16:creationId xmlns:a16="http://schemas.microsoft.com/office/drawing/2014/main" xmlns="" id="{2E53B00C-D2DD-4E0E-A8DF-82426AC13BDB}"/>
                </a:ext>
              </a:extLst>
            </p:cNvPr>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l-GR"/>
            </a:p>
          </p:txBody>
        </p:sp>
      </p:grpSp>
      <p:sp>
        <p:nvSpPr>
          <p:cNvPr id="58373" name="Rectangle 5">
            <a:extLst>
              <a:ext uri="{FF2B5EF4-FFF2-40B4-BE49-F238E27FC236}">
                <a16:creationId xmlns:a16="http://schemas.microsoft.com/office/drawing/2014/main" xmlns="" id="{6429BAA2-4DD2-4FF9-B51F-A83C71E22F75}"/>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l-GR"/>
              <a:t>Click to edit Master title style</a:t>
            </a:r>
          </a:p>
        </p:txBody>
      </p:sp>
      <p:sp>
        <p:nvSpPr>
          <p:cNvPr id="58374" name="Rectangle 6">
            <a:extLst>
              <a:ext uri="{FF2B5EF4-FFF2-40B4-BE49-F238E27FC236}">
                <a16:creationId xmlns:a16="http://schemas.microsoft.com/office/drawing/2014/main" xmlns="" id="{D4E86692-4908-46CA-8F36-B8A69054E80A}"/>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vl1pPr>
          </a:lstStyle>
          <a:p>
            <a:pPr>
              <a:defRPr/>
            </a:pPr>
            <a:endParaRPr lang="el-GR"/>
          </a:p>
        </p:txBody>
      </p:sp>
      <p:sp>
        <p:nvSpPr>
          <p:cNvPr id="58375" name="Rectangle 7">
            <a:extLst>
              <a:ext uri="{FF2B5EF4-FFF2-40B4-BE49-F238E27FC236}">
                <a16:creationId xmlns:a16="http://schemas.microsoft.com/office/drawing/2014/main" xmlns="" id="{FECC3968-C0D8-40E3-8571-1E3B3B30847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vl1pPr>
          </a:lstStyle>
          <a:p>
            <a:pPr>
              <a:defRPr/>
            </a:pPr>
            <a:endParaRPr lang="el-GR"/>
          </a:p>
        </p:txBody>
      </p:sp>
      <p:sp>
        <p:nvSpPr>
          <p:cNvPr id="58376" name="Rectangle 8">
            <a:extLst>
              <a:ext uri="{FF2B5EF4-FFF2-40B4-BE49-F238E27FC236}">
                <a16:creationId xmlns:a16="http://schemas.microsoft.com/office/drawing/2014/main" xmlns="" id="{9C31F85D-686D-42C0-B553-199C248D03C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vl1pPr>
          </a:lstStyle>
          <a:p>
            <a:pPr>
              <a:defRPr/>
            </a:pPr>
            <a:fld id="{92D6D8A1-94EB-4448-B582-4956EB6F3496}" type="slidenum">
              <a:rPr lang="el-GR" altLang="el-GR"/>
              <a:pPr>
                <a:defRPr/>
              </a:pPr>
              <a:t>‹#›</a:t>
            </a:fld>
            <a:endParaRPr lang="el-GR" altLang="el-GR"/>
          </a:p>
        </p:txBody>
      </p:sp>
      <p:sp>
        <p:nvSpPr>
          <p:cNvPr id="1031" name="Rectangle 9">
            <a:extLst>
              <a:ext uri="{FF2B5EF4-FFF2-40B4-BE49-F238E27FC236}">
                <a16:creationId xmlns:a16="http://schemas.microsoft.com/office/drawing/2014/main" xmlns="" id="{76269B92-AFF5-413B-9C67-1BA715FE8E7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Tree>
  </p:cSld>
  <p:clrMap bg1="dk2" tx1="lt1" bg2="dk1" tx2="lt2" accent1="accent1" accent2="accent2" accent3="accent3" accent4="accent4" accent5="accent5" accent6="accent6" hlink="hlink" folHlink="folHlink"/>
  <p:sldLayoutIdLst>
    <p:sldLayoutId id="2147483858"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microsoft.com/office/2007/relationships/media" Target="../media/media1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14.m4a"/><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microsoft.com/office/2007/relationships/media" Target="../media/media15.m4a"/><Relationship Id="rId2" Type="http://schemas.openxmlformats.org/officeDocument/2006/relationships/video" Target="NULL" TargetMode="Externa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16.m4a"/><Relationship Id="rId5" Type="http://schemas.openxmlformats.org/officeDocument/2006/relationships/image" Target="../media/image19.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microsoft.com/office/2007/relationships/media" Target="../media/media17.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microsoft.com/office/2007/relationships/media" Target="../media/media18.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9.m4a"/></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m4a"/></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20.m4a"/><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1.m4a"/></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2.m4a"/></Relationships>
</file>

<file path=ppt/slides/_rels/slide23.xml.rels><?xml version="1.0" encoding="UTF-8" standalone="yes"?>
<Relationships xmlns="http://schemas.openxmlformats.org/package/2006/relationships"><Relationship Id="rId8" Type="http://schemas.microsoft.com/office/2007/relationships/media" Target="../media/media23.m4a"/><Relationship Id="rId3" Type="http://schemas.openxmlformats.org/officeDocument/2006/relationships/slideLayout" Target="../slideLayouts/slideLayout13.xml"/><Relationship Id="rId7" Type="http://schemas.openxmlformats.org/officeDocument/2006/relationships/image" Target="../media/image15.jpeg"/><Relationship Id="rId2" Type="http://schemas.openxmlformats.org/officeDocument/2006/relationships/video" Target="NULL" TargetMode="External"/><Relationship Id="rId1" Type="http://schemas.openxmlformats.org/officeDocument/2006/relationships/vmlDrawing" Target="../drawings/vmlDrawing3.vml"/><Relationship Id="rId6" Type="http://schemas.openxmlformats.org/officeDocument/2006/relationships/image" Target="../media/image32.jpeg"/><Relationship Id="rId5" Type="http://schemas.openxmlformats.org/officeDocument/2006/relationships/oleObject" Target="../embeddings/oleObject8.bin"/><Relationship Id="rId4" Type="http://schemas.openxmlformats.org/officeDocument/2006/relationships/oleObject" Target="../embeddings/oleObject7.bin"/><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4.m4a"/></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5.m4a"/></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4.vml"/><Relationship Id="rId6" Type="http://schemas.microsoft.com/office/2007/relationships/media" Target="../media/media27.m4a"/><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3" Type="http://schemas.microsoft.com/office/2007/relationships/media" Target="../media/media28.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media" Target="../media/media29.m4a"/><Relationship Id="rId2" Type="http://schemas.openxmlformats.org/officeDocument/2006/relationships/video" Target="NULL" TargetMode="External"/><Relationship Id="rId1" Type="http://schemas.openxmlformats.org/officeDocument/2006/relationships/vmlDrawing" Target="../drawings/vmlDrawing5.v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m4a"/></Relationships>
</file>

<file path=ppt/slides/_rels/slide30.xml.rels><?xml version="1.0" encoding="UTF-8" standalone="yes"?>
<Relationships xmlns="http://schemas.openxmlformats.org/package/2006/relationships"><Relationship Id="rId3" Type="http://schemas.microsoft.com/office/2007/relationships/media" Target="../media/media30.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microsoft.com/office/2007/relationships/media" Target="../media/media31.m4a"/><Relationship Id="rId3" Type="http://schemas.openxmlformats.org/officeDocument/2006/relationships/slideLayout" Target="../slideLayouts/slideLayout13.xml"/><Relationship Id="rId7" Type="http://schemas.openxmlformats.org/officeDocument/2006/relationships/image" Target="../media/image26.jpeg"/><Relationship Id="rId2" Type="http://schemas.openxmlformats.org/officeDocument/2006/relationships/video" Target="NULL" TargetMode="Externa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oleObject" Target="../embeddings/oleObject12.bin"/><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microsoft.com/office/2007/relationships/media" Target="../media/media32.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NULL" TargetMode="External"/><Relationship Id="rId1" Type="http://schemas.openxmlformats.org/officeDocument/2006/relationships/vmlDrawing" Target="../drawings/vmlDrawing7.vml"/><Relationship Id="rId6" Type="http://schemas.openxmlformats.org/officeDocument/2006/relationships/image" Target="../media/image1.png"/><Relationship Id="rId5" Type="http://schemas.microsoft.com/office/2007/relationships/media" Target="../media/media33.m4a"/><Relationship Id="rId4"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microsoft.com/office/2007/relationships/media" Target="../media/media34.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5.m4a"/></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microsoft.com/office/2007/relationships/media" Target="../media/media36.m4a"/><Relationship Id="rId5" Type="http://schemas.openxmlformats.org/officeDocument/2006/relationships/image" Target="../media/image45.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37.m4a"/></Relationships>
</file>

<file path=ppt/slides/_rels/slide38.xml.rels><?xml version="1.0" encoding="UTF-8" standalone="yes"?>
<Relationships xmlns="http://schemas.openxmlformats.org/package/2006/relationships"><Relationship Id="rId3" Type="http://schemas.microsoft.com/office/2007/relationships/media" Target="../media/media38.m4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media" Target="../media/media39.m4a"/><Relationship Id="rId2" Type="http://schemas.openxmlformats.org/officeDocument/2006/relationships/video" Target="NULL" TargetMode="External"/><Relationship Id="rId1" Type="http://schemas.openxmlformats.org/officeDocument/2006/relationships/vmlDrawing" Target="../drawings/vmlDrawing8.vml"/><Relationship Id="rId6" Type="http://schemas.openxmlformats.org/officeDocument/2006/relationships/image" Target="../media/image51.jpeg"/><Relationship Id="rId5" Type="http://schemas.openxmlformats.org/officeDocument/2006/relationships/oleObject" Target="../embeddings/oleObject17.bin"/><Relationship Id="rId4" Type="http://schemas.openxmlformats.org/officeDocument/2006/relationships/oleObject" Target="../embeddings/oleObject16.bin"/></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4.m4a"/></Relationships>
</file>

<file path=ppt/slides/_rels/slide4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microsoft.com/office/2007/relationships/media" Target="../media/media40.m4a"/><Relationship Id="rId2" Type="http://schemas.openxmlformats.org/officeDocument/2006/relationships/video" Target="NULL" TargetMode="Externa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image" Target="../media/image54.jpeg"/><Relationship Id="rId4" Type="http://schemas.openxmlformats.org/officeDocument/2006/relationships/oleObject" Target="../embeddings/oleObject18.bin"/></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41.m4a"/></Relationships>
</file>

<file path=ppt/slides/_rels/slide42.xml.rels><?xml version="1.0" encoding="UTF-8" standalone="yes"?>
<Relationships xmlns="http://schemas.openxmlformats.org/package/2006/relationships"><Relationship Id="rId8" Type="http://schemas.microsoft.com/office/2007/relationships/media" Target="../media/media42.m4a"/><Relationship Id="rId3" Type="http://schemas.openxmlformats.org/officeDocument/2006/relationships/notesSlide" Target="../notesSlides/notesSlide1.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microsoft.com/office/2007/relationships/media" Target="../media/media43.m4a"/><Relationship Id="rId3" Type="http://schemas.openxmlformats.org/officeDocument/2006/relationships/notesSlide" Target="../notesSlides/notesSlide2.xml"/><Relationship Id="rId7"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video" Target="NULL" TargetMode="Externa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microsoft.com/office/2007/relationships/media" Target="../media/media4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10.vml"/><Relationship Id="rId6" Type="http://schemas.microsoft.com/office/2007/relationships/media" Target="../media/media45.m4a"/><Relationship Id="rId5" Type="http://schemas.openxmlformats.org/officeDocument/2006/relationships/oleObject" Target="../embeddings/oleObject20.bin"/><Relationship Id="rId4"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microsoft.com/office/2007/relationships/media" Target="../media/media46.m4a"/><Relationship Id="rId2" Type="http://schemas.openxmlformats.org/officeDocument/2006/relationships/video" Target="NULL" TargetMode="External"/><Relationship Id="rId1" Type="http://schemas.openxmlformats.org/officeDocument/2006/relationships/vmlDrawing" Target="../drawings/vmlDrawing11.vml"/><Relationship Id="rId6" Type="http://schemas.openxmlformats.org/officeDocument/2006/relationships/oleObject" Target="../embeddings/oleObject22.bin"/><Relationship Id="rId5" Type="http://schemas.openxmlformats.org/officeDocument/2006/relationships/oleObject" Target="../embeddings/oleObject21.bin"/><Relationship Id="rId4" Type="http://schemas.openxmlformats.org/officeDocument/2006/relationships/notesSlide" Target="../notesSlides/notesSlide4.xml"/></Relationships>
</file>

<file path=ppt/slides/_rels/slide47.xml.rels><?xml version="1.0" encoding="UTF-8" standalone="yes"?>
<Relationships xmlns="http://schemas.openxmlformats.org/package/2006/relationships"><Relationship Id="rId3" Type="http://schemas.microsoft.com/office/2007/relationships/media" Target="../media/media47.m4a"/><Relationship Id="rId2" Type="http://schemas.openxmlformats.org/officeDocument/2006/relationships/slideLayout" Target="../slideLayouts/slideLayout4.xml"/><Relationship Id="rId1" Type="http://schemas.openxmlformats.org/officeDocument/2006/relationships/video" Target="NULL" TargetMode="Externa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4.jpeg"/><Relationship Id="rId7" Type="http://schemas.microsoft.com/office/2007/relationships/media" Target="../media/media48.m4a"/><Relationship Id="rId2" Type="http://schemas.openxmlformats.org/officeDocument/2006/relationships/slideLayout" Target="../slideLayouts/slideLayout1.xml"/><Relationship Id="rId1" Type="http://schemas.openxmlformats.org/officeDocument/2006/relationships/video" Target="NULL" TargetMode="Externa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microsoft.com/office/2007/relationships/media" Target="../media/media49.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5.m4a"/><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microsoft.com/office/2007/relationships/media" Target="../media/media50.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1.m4a"/></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2.m4a"/></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3.m4a"/></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4.m4a"/></Relationships>
</file>

<file path=ppt/slides/_rels/slide55.xml.rels><?xml version="1.0" encoding="UTF-8" standalone="yes"?>
<Relationships xmlns="http://schemas.openxmlformats.org/package/2006/relationships"><Relationship Id="rId3" Type="http://schemas.microsoft.com/office/2007/relationships/media" Target="../media/media55.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microsoft.com/office/2007/relationships/media" Target="../media/media56.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microsoft.com/office/2007/relationships/media" Target="../media/media57.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ideo" Target="NULL" TargetMode="External"/><Relationship Id="rId6" Type="http://schemas.microsoft.com/office/2007/relationships/media" Target="../media/media58.m4a"/><Relationship Id="rId5" Type="http://schemas.openxmlformats.org/officeDocument/2006/relationships/image" Target="../media/image68.png"/><Relationship Id="rId4" Type="http://schemas.openxmlformats.org/officeDocument/2006/relationships/hyperlink" Target="http://www.asheducationbook.org/content/vol2002/issue1/images/large/George_fig2color.jpeg"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59.m4a"/></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6.m4a"/></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60.m4a"/></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video" Target="NULL" TargetMode="External"/><Relationship Id="rId1" Type="http://schemas.openxmlformats.org/officeDocument/2006/relationships/vmlDrawing" Target="../drawings/vmlDrawing12.vml"/><Relationship Id="rId6" Type="http://schemas.microsoft.com/office/2007/relationships/media" Target="../media/media61.m4a"/><Relationship Id="rId5" Type="http://schemas.openxmlformats.org/officeDocument/2006/relationships/image" Target="../media/image16.png"/><Relationship Id="rId4" Type="http://schemas.openxmlformats.org/officeDocument/2006/relationships/oleObject" Target="../embeddings/oleObject23.bin"/></Relationships>
</file>

<file path=ppt/slides/_rels/slide62.xml.rels><?xml version="1.0" encoding="UTF-8" standalone="yes"?>
<Relationships xmlns="http://schemas.openxmlformats.org/package/2006/relationships"><Relationship Id="rId3" Type="http://schemas.microsoft.com/office/2007/relationships/media" Target="../media/media62.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microsoft.com/office/2007/relationships/media" Target="../media/media63.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microsoft.com/office/2007/relationships/media" Target="../media/media64.m4a"/><Relationship Id="rId2" Type="http://schemas.openxmlformats.org/officeDocument/2006/relationships/slideLayout" Target="../slideLayouts/slideLayout2.xml"/><Relationship Id="rId1" Type="http://schemas.openxmlformats.org/officeDocument/2006/relationships/video" Target="NULL" TargetMode="Externa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microsoft.com/office/2007/relationships/media" Target="../media/media65.m4a"/><Relationship Id="rId2" Type="http://schemas.openxmlformats.org/officeDocument/2006/relationships/slideLayout" Target="../slideLayouts/slideLayout6.xml"/><Relationship Id="rId1" Type="http://schemas.openxmlformats.org/officeDocument/2006/relationships/video" Target="NULL"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png"/><Relationship Id="rId5" Type="http://schemas.microsoft.com/office/2007/relationships/media" Target="../media/media7.m4a"/><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video" Target="NULL" TargetMode="Externa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png"/><Relationship Id="rId5" Type="http://schemas.openxmlformats.org/officeDocument/2006/relationships/image" Target="../media/image14.jpeg"/><Relationship Id="rId10" Type="http://schemas.microsoft.com/office/2007/relationships/media" Target="../media/media9.m4a"/><Relationship Id="rId4" Type="http://schemas.openxmlformats.org/officeDocument/2006/relationships/oleObject" Target="../embeddings/oleObject1.bin"/><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xmlns="" id="{5985D027-3F7D-4CB3-B345-C023ABE8BB56}"/>
              </a:ext>
            </a:extLst>
          </p:cNvPr>
          <p:cNvSpPr>
            <a:spLocks noGrp="1" noChangeArrowheads="1"/>
          </p:cNvSpPr>
          <p:nvPr>
            <p:ph type="ctrTitle"/>
          </p:nvPr>
        </p:nvSpPr>
        <p:spPr>
          <a:xfrm>
            <a:off x="379413" y="1773238"/>
            <a:ext cx="8742362" cy="1143000"/>
          </a:xfrm>
        </p:spPr>
        <p:txBody>
          <a:bodyPr/>
          <a:lstStyle/>
          <a:p>
            <a:pPr eaLnBrk="1" hangingPunct="1">
              <a:defRPr/>
            </a:pPr>
            <a:r>
              <a:rPr lang="el-GR" sz="4800" dirty="0"/>
              <a:t>ΠΡΩΤΟΠΑΘΕΙΣ Ή ΙΔΙΟΠΑΘΕΙΣ ΝΟΣΟΙ </a:t>
            </a:r>
            <a:br>
              <a:rPr lang="el-GR" sz="4800" dirty="0"/>
            </a:br>
            <a:r>
              <a:rPr lang="el-GR" sz="4800" dirty="0"/>
              <a:t>ΤΩΝ ΝΕΦΡΩΝ</a:t>
            </a:r>
          </a:p>
        </p:txBody>
      </p:sp>
      <p:sp>
        <p:nvSpPr>
          <p:cNvPr id="4099" name="Rectangle 4">
            <a:extLst>
              <a:ext uri="{FF2B5EF4-FFF2-40B4-BE49-F238E27FC236}">
                <a16:creationId xmlns:a16="http://schemas.microsoft.com/office/drawing/2014/main" xmlns="" id="{DFF62180-06C8-49F5-BB3A-CAAA2918F5C0}"/>
              </a:ext>
            </a:extLst>
          </p:cNvPr>
          <p:cNvSpPr>
            <a:spLocks noGrp="1" noChangeArrowheads="1"/>
          </p:cNvSpPr>
          <p:nvPr>
            <p:ph type="subTitle" idx="1"/>
          </p:nvPr>
        </p:nvSpPr>
        <p:spPr>
          <a:xfrm>
            <a:off x="611188" y="3716338"/>
            <a:ext cx="8278812" cy="2473325"/>
          </a:xfrm>
        </p:spPr>
        <p:txBody>
          <a:bodyPr/>
          <a:lstStyle/>
          <a:p>
            <a:pPr eaLnBrk="1" hangingPunct="1">
              <a:lnSpc>
                <a:spcPct val="90000"/>
              </a:lnSpc>
            </a:pPr>
            <a:r>
              <a:rPr lang="el-GR" altLang="el-GR" sz="2800">
                <a:latin typeface="Arial Greek" panose="020B0604020202020204" pitchFamily="34" charset="0"/>
                <a:cs typeface="Arial Greek" panose="020B0604020202020204" pitchFamily="34" charset="0"/>
              </a:rPr>
              <a:t>Δημήτριος Β. Βλαχάκος</a:t>
            </a:r>
          </a:p>
          <a:p>
            <a:pPr eaLnBrk="1" hangingPunct="1">
              <a:lnSpc>
                <a:spcPct val="90000"/>
              </a:lnSpc>
            </a:pPr>
            <a:r>
              <a:rPr lang="el-GR" altLang="el-GR" sz="2800">
                <a:latin typeface="Arial Greek" panose="020B0604020202020204" pitchFamily="34" charset="0"/>
                <a:cs typeface="Arial Greek" panose="020B0604020202020204" pitchFamily="34" charset="0"/>
              </a:rPr>
              <a:t>Καθηγητής</a:t>
            </a:r>
            <a:r>
              <a:rPr lang="en-US" altLang="el-GR" sz="2800">
                <a:latin typeface="Arial Greek" panose="020B0604020202020204" pitchFamily="34" charset="0"/>
                <a:cs typeface="Arial Greek" panose="020B0604020202020204" pitchFamily="34" charset="0"/>
              </a:rPr>
              <a:t> </a:t>
            </a:r>
            <a:r>
              <a:rPr lang="el-GR" altLang="el-GR" sz="2800">
                <a:latin typeface="Arial Greek" panose="020B0604020202020204" pitchFamily="34" charset="0"/>
                <a:cs typeface="Arial Greek" panose="020B0604020202020204" pitchFamily="34" charset="0"/>
              </a:rPr>
              <a:t>Παθολογίας-Νεφρολογίας</a:t>
            </a:r>
          </a:p>
          <a:p>
            <a:pPr eaLnBrk="1" hangingPunct="1">
              <a:lnSpc>
                <a:spcPct val="90000"/>
              </a:lnSpc>
            </a:pPr>
            <a:r>
              <a:rPr lang="el-GR" altLang="el-GR" sz="2800">
                <a:latin typeface="Arial Greek" panose="020B0604020202020204" pitchFamily="34" charset="0"/>
                <a:cs typeface="Arial Greek" panose="020B0604020202020204" pitchFamily="34" charset="0"/>
              </a:rPr>
              <a:t>Υπεύθυνος Νεφρολογικής Μονάδας</a:t>
            </a:r>
          </a:p>
          <a:p>
            <a:pPr eaLnBrk="1" hangingPunct="1">
              <a:lnSpc>
                <a:spcPct val="90000"/>
              </a:lnSpc>
            </a:pPr>
            <a:r>
              <a:rPr lang="el-GR" altLang="el-GR" sz="2800">
                <a:latin typeface="Arial Greek" panose="020B0604020202020204" pitchFamily="34" charset="0"/>
                <a:cs typeface="Arial Greek" panose="020B0604020202020204" pitchFamily="34" charset="0"/>
              </a:rPr>
              <a:t>Β΄ Προπαιδευτική Παθολογική Κλινική</a:t>
            </a:r>
          </a:p>
          <a:p>
            <a:pPr eaLnBrk="1" hangingPunct="1">
              <a:lnSpc>
                <a:spcPct val="90000"/>
              </a:lnSpc>
            </a:pPr>
            <a:r>
              <a:rPr lang="el-GR" altLang="el-GR" sz="2800">
                <a:latin typeface="Arial Greek" panose="020B0604020202020204" pitchFamily="34" charset="0"/>
                <a:cs typeface="Arial Greek" panose="020B0604020202020204" pitchFamily="34" charset="0"/>
              </a:rPr>
              <a:t>Πανεπιστημιακό Γενικό Νοσοκομείο «ΑΤΤΙΚΟΝ»</a:t>
            </a:r>
          </a:p>
        </p:txBody>
      </p:sp>
      <p:pic>
        <p:nvPicPr>
          <p:cNvPr id="3" name="Εγγεγραμμένος ήχος">
            <a:hlinkClick r:id="" action="ppaction://media"/>
            <a:extLst>
              <a:ext uri="{FF2B5EF4-FFF2-40B4-BE49-F238E27FC236}">
                <a16:creationId xmlns:a16="http://schemas.microsoft.com/office/drawing/2014/main" xmlns="" id="{D1318AA0-4314-46B7-968C-F0063531440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0DECD3CE-AA86-406C-B4F2-989C90665266}"/>
              </a:ext>
            </a:extLst>
          </p:cNvPr>
          <p:cNvSpPr>
            <a:spLocks noGrp="1"/>
          </p:cNvSpPr>
          <p:nvPr>
            <p:ph type="title"/>
          </p:nvPr>
        </p:nvSpPr>
        <p:spPr/>
        <p:txBody>
          <a:bodyPr/>
          <a:lstStyle/>
          <a:p>
            <a:pPr>
              <a:defRPr/>
            </a:pPr>
            <a:endParaRPr lang="el-GR"/>
          </a:p>
        </p:txBody>
      </p:sp>
      <p:sp>
        <p:nvSpPr>
          <p:cNvPr id="13315" name="2 - Θέση περιεχομένου">
            <a:extLst>
              <a:ext uri="{FF2B5EF4-FFF2-40B4-BE49-F238E27FC236}">
                <a16:creationId xmlns:a16="http://schemas.microsoft.com/office/drawing/2014/main" xmlns="" id="{1464309D-F4B8-461C-807D-546ED60CE51E}"/>
              </a:ext>
            </a:extLst>
          </p:cNvPr>
          <p:cNvSpPr>
            <a:spLocks noGrp="1" noChangeArrowheads="1"/>
          </p:cNvSpPr>
          <p:nvPr>
            <p:ph idx="1"/>
          </p:nvPr>
        </p:nvSpPr>
        <p:spPr/>
        <p:txBody>
          <a:bodyPr/>
          <a:lstStyle/>
          <a:p>
            <a:endParaRPr lang="el-GR" altLang="el-GR"/>
          </a:p>
        </p:txBody>
      </p:sp>
      <p:pic>
        <p:nvPicPr>
          <p:cNvPr id="13316" name="Picture 2" descr="Image result for fsgs treatment">
            <a:extLst>
              <a:ext uri="{FF2B5EF4-FFF2-40B4-BE49-F238E27FC236}">
                <a16:creationId xmlns:a16="http://schemas.microsoft.com/office/drawing/2014/main" xmlns="" id="{BDEBC9C7-8D17-4410-BB05-5D8624F75ED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750" y="0"/>
            <a:ext cx="795655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3FD11735-1123-403D-BE5C-5DFA2B090FE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xmlns="" id="{3CA09B7B-39F3-4E83-83A5-08F4F7D484C9}"/>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pic>
        <p:nvPicPr>
          <p:cNvPr id="3" name="Εγγεγραμμένος ήχος">
            <a:hlinkClick r:id="" action="ppaction://media"/>
            <a:extLst>
              <a:ext uri="{FF2B5EF4-FFF2-40B4-BE49-F238E27FC236}">
                <a16:creationId xmlns:a16="http://schemas.microsoft.com/office/drawing/2014/main" xmlns="" id="{B48DFE8E-BC91-48D0-9432-173107050AE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xmlns="" id="{64845B08-6A85-4FF6-8AD6-06C7D17B8466}"/>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15363" name="Rectangle 2">
            <a:extLst>
              <a:ext uri="{FF2B5EF4-FFF2-40B4-BE49-F238E27FC236}">
                <a16:creationId xmlns:a16="http://schemas.microsoft.com/office/drawing/2014/main" xmlns="" id="{BC648EE7-F56A-453C-957B-6E6853E68EAF}"/>
              </a:ext>
            </a:extLst>
          </p:cNvPr>
          <p:cNvSpPr>
            <a:spLocks noChangeArrowheads="1"/>
          </p:cNvSpPr>
          <p:nvPr/>
        </p:nvSpPr>
        <p:spPr bwMode="auto">
          <a:xfrm>
            <a:off x="755650" y="2133600"/>
            <a:ext cx="7561263" cy="790575"/>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xmlns="" id="{AF7B3541-34CE-4529-8016-C8E5A482D10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xmlns="" id="{74451306-4EEC-43CD-8C08-5C75E51F9A91}"/>
              </a:ext>
            </a:extLst>
          </p:cNvPr>
          <p:cNvSpPr>
            <a:spLocks noGrp="1" noChangeArrowheads="1"/>
          </p:cNvSpPr>
          <p:nvPr>
            <p:ph type="body" idx="1"/>
          </p:nvPr>
        </p:nvSpPr>
        <p:spPr>
          <a:xfrm>
            <a:off x="611188" y="404813"/>
            <a:ext cx="7921625" cy="6148387"/>
          </a:xfrm>
        </p:spPr>
        <p:txBody>
          <a:bodyPr/>
          <a:lstStyle/>
          <a:p>
            <a:pPr>
              <a:lnSpc>
                <a:spcPct val="80000"/>
              </a:lnSpc>
              <a:buFont typeface="Wingdings" panose="05000000000000000000" pitchFamily="2" charset="2"/>
              <a:buNone/>
            </a:pPr>
            <a:r>
              <a:rPr lang="en-US" altLang="el-GR" sz="2000" b="1"/>
              <a:t>		</a:t>
            </a:r>
            <a:r>
              <a:rPr lang="en-US" altLang="el-GR" b="1">
                <a:solidFill>
                  <a:schemeClr val="tx2"/>
                </a:solidFill>
                <a:latin typeface="Arial Black" panose="020B0A04020102020204" pitchFamily="34" charset="0"/>
              </a:rPr>
              <a:t>Asymptomatic Proteinuria</a:t>
            </a:r>
            <a:endParaRPr lang="el-GR" altLang="el-GR" b="1">
              <a:solidFill>
                <a:schemeClr val="tx2"/>
              </a:solidFill>
              <a:latin typeface="Arial Black" panose="020B0A04020102020204" pitchFamily="34" charset="0"/>
            </a:endParaRPr>
          </a:p>
          <a:p>
            <a:pPr>
              <a:lnSpc>
                <a:spcPct val="80000"/>
              </a:lnSpc>
            </a:pPr>
            <a:endParaRPr lang="en-US" altLang="el-GR" sz="2000" b="1">
              <a:solidFill>
                <a:schemeClr val="tx2"/>
              </a:solidFill>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Transient  Idiopathic</a:t>
            </a:r>
            <a:r>
              <a:rPr lang="el-GR" altLang="el-GR" sz="2000">
                <a:latin typeface="Arial" panose="020B0604020202020204" pitchFamily="34" charset="0"/>
              </a:rPr>
              <a:t>: Ιn children, adolescents, and young adults, otherwise healthy, </a:t>
            </a:r>
            <a:r>
              <a:rPr lang="en-US" altLang="el-GR" sz="2000">
                <a:latin typeface="Arial" panose="020B0604020202020204" pitchFamily="34" charset="0"/>
              </a:rPr>
              <a:t>normal </a:t>
            </a:r>
            <a:r>
              <a:rPr lang="el-GR" altLang="el-GR" sz="2000">
                <a:latin typeface="Arial" panose="020B0604020202020204" pitchFamily="34" charset="0"/>
              </a:rPr>
              <a:t>urinalysis. Repeat 2-3 times.</a:t>
            </a:r>
            <a:endParaRPr lang="en-US" altLang="el-GR" sz="2000">
              <a:latin typeface="Arial" panose="020B0604020202020204" pitchFamily="34" charset="0"/>
            </a:endParaRPr>
          </a:p>
          <a:p>
            <a:pPr>
              <a:lnSpc>
                <a:spcPct val="80000"/>
              </a:lnSpc>
              <a:buFont typeface="Wingdings" panose="05000000000000000000" pitchFamily="2" charset="2"/>
              <a:buNone/>
            </a:pPr>
            <a:endParaRPr lang="el-GR" altLang="el-GR" sz="2000">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Intermittent  Idiopathic</a:t>
            </a:r>
            <a:r>
              <a:rPr lang="el-GR" altLang="el-GR" sz="2000">
                <a:latin typeface="Arial" panose="020B0604020202020204" pitchFamily="34" charset="0"/>
              </a:rPr>
              <a:t>:   &lt;30 years old and long term prognosis is favorable. Yearly monitoring is recommended.</a:t>
            </a:r>
            <a:endParaRPr lang="en-US" altLang="el-GR" sz="2000">
              <a:latin typeface="Arial" panose="020B0604020202020204" pitchFamily="34" charset="0"/>
            </a:endParaRPr>
          </a:p>
          <a:p>
            <a:pPr>
              <a:lnSpc>
                <a:spcPct val="80000"/>
              </a:lnSpc>
              <a:buFont typeface="Wingdings" panose="05000000000000000000" pitchFamily="2" charset="2"/>
              <a:buNone/>
            </a:pPr>
            <a:endParaRPr lang="el-GR" altLang="el-GR" sz="2000" b="1">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Functional</a:t>
            </a:r>
            <a:r>
              <a:rPr lang="el-GR" altLang="el-GR" sz="2000">
                <a:solidFill>
                  <a:schemeClr val="tx2"/>
                </a:solidFill>
                <a:latin typeface="Arial" panose="020B0604020202020204" pitchFamily="34" charset="0"/>
              </a:rPr>
              <a:t>:</a:t>
            </a:r>
            <a:r>
              <a:rPr lang="el-GR" altLang="el-GR" sz="2000">
                <a:latin typeface="Arial" panose="020B0604020202020204" pitchFamily="34" charset="0"/>
              </a:rPr>
              <a:t> </a:t>
            </a:r>
            <a:r>
              <a:rPr lang="en-US" altLang="el-GR" sz="2000">
                <a:latin typeface="Arial" panose="020B0604020202020204" pitchFamily="34" charset="0"/>
              </a:rPr>
              <a:t>A</a:t>
            </a:r>
            <a:r>
              <a:rPr lang="el-GR" altLang="el-GR" sz="2000">
                <a:latin typeface="Arial" panose="020B0604020202020204" pitchFamily="34" charset="0"/>
              </a:rPr>
              <a:t>cute illness, fever, CHF, exercise, seizures, pregnancy.</a:t>
            </a:r>
            <a:endParaRPr lang="en-US" altLang="el-GR" sz="2000">
              <a:latin typeface="Arial" panose="020B0604020202020204" pitchFamily="34" charset="0"/>
            </a:endParaRPr>
          </a:p>
          <a:p>
            <a:pPr>
              <a:lnSpc>
                <a:spcPct val="80000"/>
              </a:lnSpc>
              <a:buFont typeface="Wingdings" panose="05000000000000000000" pitchFamily="2" charset="2"/>
              <a:buNone/>
            </a:pPr>
            <a:endParaRPr lang="el-GR" altLang="el-GR" sz="2000" b="1">
              <a:latin typeface="Arial" panose="020B0604020202020204" pitchFamily="34" charset="0"/>
            </a:endParaRPr>
          </a:p>
          <a:p>
            <a:pPr>
              <a:lnSpc>
                <a:spcPct val="80000"/>
              </a:lnSpc>
            </a:pPr>
            <a:r>
              <a:rPr lang="el-GR" altLang="el-GR" sz="2000" b="1">
                <a:solidFill>
                  <a:schemeClr val="tx2"/>
                </a:solidFill>
                <a:latin typeface="Arial" panose="020B0604020202020204" pitchFamily="34" charset="0"/>
              </a:rPr>
              <a:t>Orthostatic</a:t>
            </a:r>
            <a:r>
              <a:rPr lang="el-GR" altLang="el-GR" sz="2000">
                <a:solidFill>
                  <a:schemeClr val="tx2"/>
                </a:solidFill>
                <a:latin typeface="Arial" panose="020B0604020202020204" pitchFamily="34" charset="0"/>
              </a:rPr>
              <a:t> </a:t>
            </a:r>
            <a:r>
              <a:rPr lang="en-US" altLang="el-GR" sz="2000">
                <a:latin typeface="Arial" panose="020B0604020202020204" pitchFamily="34" charset="0"/>
              </a:rPr>
              <a:t>I</a:t>
            </a:r>
            <a:r>
              <a:rPr lang="el-GR" altLang="el-GR" sz="2000">
                <a:latin typeface="Arial" panose="020B0604020202020204" pitchFamily="34" charset="0"/>
              </a:rPr>
              <a:t>n up to 3-5 % of adolescents and young men; uncommon in patients &gt;30 years old. Do split 24 hour urine collection to diagnose.</a:t>
            </a:r>
            <a:endParaRPr lang="en-US" altLang="el-GR" sz="2000">
              <a:latin typeface="Arial" panose="020B0604020202020204" pitchFamily="34" charset="0"/>
            </a:endParaRPr>
          </a:p>
          <a:p>
            <a:pPr>
              <a:lnSpc>
                <a:spcPct val="80000"/>
              </a:lnSpc>
              <a:buFont typeface="Wingdings" panose="05000000000000000000" pitchFamily="2" charset="2"/>
              <a:buNone/>
            </a:pPr>
            <a:r>
              <a:rPr lang="el-GR" altLang="el-GR" sz="2000">
                <a:latin typeface="Arial" panose="020B0604020202020204" pitchFamily="34" charset="0"/>
              </a:rPr>
              <a:t> </a:t>
            </a:r>
          </a:p>
          <a:p>
            <a:pPr>
              <a:lnSpc>
                <a:spcPct val="80000"/>
              </a:lnSpc>
            </a:pPr>
            <a:r>
              <a:rPr lang="el-GR" altLang="el-GR" sz="2000" b="1">
                <a:solidFill>
                  <a:schemeClr val="tx2"/>
                </a:solidFill>
                <a:latin typeface="Arial" panose="020B0604020202020204" pitchFamily="34" charset="0"/>
              </a:rPr>
              <a:t>Persistent</a:t>
            </a:r>
            <a:r>
              <a:rPr lang="el-GR" altLang="el-GR" sz="2000">
                <a:solidFill>
                  <a:schemeClr val="tx2"/>
                </a:solidFill>
                <a:latin typeface="Arial" panose="020B0604020202020204" pitchFamily="34" charset="0"/>
              </a:rPr>
              <a:t>  </a:t>
            </a:r>
            <a:r>
              <a:rPr lang="el-GR" altLang="el-GR" sz="2000" b="1">
                <a:solidFill>
                  <a:schemeClr val="tx2"/>
                </a:solidFill>
                <a:latin typeface="Arial" panose="020B0604020202020204" pitchFamily="34" charset="0"/>
              </a:rPr>
              <a:t>Isolated</a:t>
            </a:r>
            <a:r>
              <a:rPr lang="el-GR" altLang="el-GR" sz="2000">
                <a:latin typeface="Arial" panose="020B0604020202020204" pitchFamily="34" charset="0"/>
              </a:rPr>
              <a:t>: Proteinuria that persists at &lt; 3.5 g/24h/1.73 m2 in the absence of other renal or systemic disease. Patients should be followed closely and referred to nephrologist for any change in urinary sediment, worsening proteinuria, or onset of renal insufficiency. Renal biopsy probably indicated. </a:t>
            </a:r>
          </a:p>
        </p:txBody>
      </p:sp>
      <p:pic>
        <p:nvPicPr>
          <p:cNvPr id="3" name="Εγγεγραμμένος ήχος">
            <a:hlinkClick r:id="" action="ppaction://media"/>
            <a:extLst>
              <a:ext uri="{FF2B5EF4-FFF2-40B4-BE49-F238E27FC236}">
                <a16:creationId xmlns:a16="http://schemas.microsoft.com/office/drawing/2014/main" xmlns="" id="{33E9CC0A-0B7F-4D94-A582-F6B921A4FA2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31" name="Rectangle 19">
            <a:extLst>
              <a:ext uri="{FF2B5EF4-FFF2-40B4-BE49-F238E27FC236}">
                <a16:creationId xmlns:a16="http://schemas.microsoft.com/office/drawing/2014/main" xmlns="" id="{F6AA3274-37ED-43F5-8CD2-37FA7AB68D60}"/>
              </a:ext>
            </a:extLst>
          </p:cNvPr>
          <p:cNvSpPr>
            <a:spLocks noGrp="1" noChangeArrowheads="1"/>
          </p:cNvSpPr>
          <p:nvPr>
            <p:ph type="title"/>
          </p:nvPr>
        </p:nvSpPr>
        <p:spPr>
          <a:xfrm>
            <a:off x="827088" y="0"/>
            <a:ext cx="7772400" cy="1143000"/>
          </a:xfrm>
        </p:spPr>
        <p:txBody>
          <a:bodyPr/>
          <a:lstStyle/>
          <a:p>
            <a:pPr>
              <a:defRPr/>
            </a:pPr>
            <a:r>
              <a:rPr lang="en-US" dirty="0"/>
              <a:t>Isolated </a:t>
            </a:r>
            <a:r>
              <a:rPr lang="en-US" dirty="0" err="1"/>
              <a:t>Microhematuria</a:t>
            </a:r>
            <a:endParaRPr lang="el-GR" dirty="0"/>
          </a:p>
        </p:txBody>
      </p:sp>
      <p:pic>
        <p:nvPicPr>
          <p:cNvPr id="17411" name="Picture 8">
            <a:extLst>
              <a:ext uri="{FF2B5EF4-FFF2-40B4-BE49-F238E27FC236}">
                <a16:creationId xmlns:a16="http://schemas.microsoft.com/office/drawing/2014/main" xmlns="" id="{4F253642-D3B4-4BBF-8D6B-19DFD7172DA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94275" y="3284538"/>
            <a:ext cx="4149725" cy="357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7">
            <a:extLst>
              <a:ext uri="{FF2B5EF4-FFF2-40B4-BE49-F238E27FC236}">
                <a16:creationId xmlns:a16="http://schemas.microsoft.com/office/drawing/2014/main" xmlns="" id="{736735E1-0DA3-4C05-BA5E-BBCBAA8A2DD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4437063"/>
            <a:ext cx="3095625" cy="222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7413" name="Rectangle 8">
            <a:extLst>
              <a:ext uri="{FF2B5EF4-FFF2-40B4-BE49-F238E27FC236}">
                <a16:creationId xmlns:a16="http://schemas.microsoft.com/office/drawing/2014/main" xmlns="" id="{D0DA71BD-DA2D-497D-B032-6A717B1484B0}"/>
              </a:ext>
            </a:extLst>
          </p:cNvPr>
          <p:cNvSpPr>
            <a:spLocks noChangeArrowheads="1"/>
          </p:cNvSpPr>
          <p:nvPr/>
        </p:nvSpPr>
        <p:spPr bwMode="auto">
          <a:xfrm>
            <a:off x="539750" y="1196975"/>
            <a:ext cx="91440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r>
              <a:rPr lang="el-GR" altLang="el-GR" sz="2400" b="1" u="sng">
                <a:solidFill>
                  <a:srgbClr val="FFFF00"/>
                </a:solidFill>
                <a:latin typeface="Arial" panose="020B0604020202020204" pitchFamily="34" charset="0"/>
              </a:rPr>
              <a:t>Κληρονομικές παθήσεις </a:t>
            </a:r>
            <a:r>
              <a:rPr lang="el-GR" altLang="el-GR" sz="2400" b="1">
                <a:solidFill>
                  <a:srgbClr val="FFFF00"/>
                </a:solidFill>
                <a:latin typeface="Arial" panose="020B0604020202020204" pitchFamily="34" charset="0"/>
              </a:rPr>
              <a:t>πχ νόσος λεπτής μεμβράνης, σύνδρομο </a:t>
            </a:r>
            <a:r>
              <a:rPr lang="en-US" altLang="el-GR" sz="2400" b="1">
                <a:solidFill>
                  <a:srgbClr val="FFFF00"/>
                </a:solidFill>
                <a:latin typeface="Arial" panose="020B0604020202020204" pitchFamily="34" charset="0"/>
              </a:rPr>
              <a:t>Alport</a:t>
            </a:r>
            <a:endParaRPr lang="el-GR" altLang="el-GR" sz="2400" b="1">
              <a:solidFill>
                <a:srgbClr val="FFFF00"/>
              </a:solidFill>
              <a:latin typeface="Arial" panose="020B0604020202020204" pitchFamily="34" charset="0"/>
            </a:endParaRPr>
          </a:p>
          <a:p>
            <a:pPr eaLnBrk="1" hangingPunct="1">
              <a:spcBef>
                <a:spcPct val="0"/>
              </a:spcBef>
              <a:buClrTx/>
              <a:buSzTx/>
              <a:buFontTx/>
              <a:buNone/>
            </a:pPr>
            <a:endParaRPr lang="el-GR" altLang="el-GR" sz="2400" b="1">
              <a:solidFill>
                <a:srgbClr val="FFFF00"/>
              </a:solidFill>
              <a:latin typeface="Arial" panose="020B0604020202020204" pitchFamily="34" charset="0"/>
            </a:endParaRPr>
          </a:p>
          <a:p>
            <a:pPr eaLnBrk="1" hangingPunct="1">
              <a:spcBef>
                <a:spcPct val="0"/>
              </a:spcBef>
              <a:buClrTx/>
              <a:buSzTx/>
              <a:buFontTx/>
              <a:buNone/>
            </a:pPr>
            <a:r>
              <a:rPr lang="el-GR" altLang="el-GR" sz="2400" b="1" u="sng">
                <a:solidFill>
                  <a:srgbClr val="FFFF00"/>
                </a:solidFill>
                <a:latin typeface="Arial" panose="020B0604020202020204" pitchFamily="34" charset="0"/>
              </a:rPr>
              <a:t>Επίκτητες παθήσεις </a:t>
            </a:r>
            <a:r>
              <a:rPr lang="el-GR" altLang="el-GR" sz="2400" b="1">
                <a:solidFill>
                  <a:srgbClr val="FFFF00"/>
                </a:solidFill>
                <a:latin typeface="Arial" panose="020B0604020202020204" pitchFamily="34" charset="0"/>
              </a:rPr>
              <a:t>πχ Ι</a:t>
            </a:r>
            <a:r>
              <a:rPr lang="en-US" altLang="el-GR" sz="2400" b="1">
                <a:solidFill>
                  <a:srgbClr val="FFFF00"/>
                </a:solidFill>
                <a:latin typeface="Arial" panose="020B0604020202020204" pitchFamily="34" charset="0"/>
              </a:rPr>
              <a:t>gA, </a:t>
            </a:r>
            <a:r>
              <a:rPr lang="el-GR" altLang="el-GR" sz="2400" b="1">
                <a:solidFill>
                  <a:srgbClr val="FFFF00"/>
                </a:solidFill>
                <a:latin typeface="Arial" panose="020B0604020202020204" pitchFamily="34" charset="0"/>
              </a:rPr>
              <a:t>Μεσαγγειοϋπερπλαστική ΣΝ</a:t>
            </a:r>
            <a:r>
              <a:rPr lang="en-US" altLang="el-GR" sz="2400" b="1">
                <a:solidFill>
                  <a:srgbClr val="FFFF00"/>
                </a:solidFill>
                <a:latin typeface="Arial" panose="020B0604020202020204" pitchFamily="34" charset="0"/>
              </a:rPr>
              <a:t>, </a:t>
            </a:r>
          </a:p>
          <a:p>
            <a:pPr eaLnBrk="1" hangingPunct="1">
              <a:spcBef>
                <a:spcPct val="0"/>
              </a:spcBef>
              <a:buClrTx/>
              <a:buSzTx/>
              <a:buFontTx/>
              <a:buNone/>
            </a:pPr>
            <a:endParaRPr lang="en-US" altLang="el-GR" sz="2400">
              <a:solidFill>
                <a:srgbClr val="FFFF00"/>
              </a:solidFill>
              <a:latin typeface="Arial" panose="020B0604020202020204" pitchFamily="34" charset="0"/>
            </a:endParaRPr>
          </a:p>
          <a:p>
            <a:pPr eaLnBrk="1" hangingPunct="1">
              <a:spcBef>
                <a:spcPct val="0"/>
              </a:spcBef>
              <a:buClrTx/>
              <a:buSzTx/>
              <a:buFontTx/>
              <a:buNone/>
            </a:pPr>
            <a:endParaRPr lang="el-GR" altLang="el-GR" sz="2400">
              <a:solidFill>
                <a:srgbClr val="FFFF00"/>
              </a:solidFill>
              <a:latin typeface="Arial" panose="020B0604020202020204" pitchFamily="34" charset="0"/>
            </a:endParaRPr>
          </a:p>
        </p:txBody>
      </p:sp>
      <p:pic>
        <p:nvPicPr>
          <p:cNvPr id="17414" name="Picture 3">
            <a:extLst>
              <a:ext uri="{FF2B5EF4-FFF2-40B4-BE49-F238E27FC236}">
                <a16:creationId xmlns:a16="http://schemas.microsoft.com/office/drawing/2014/main" xmlns="" id="{E5525B34-7A95-4726-AB45-2902F0C3FFBE}"/>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835150" y="3068638"/>
            <a:ext cx="3024188" cy="227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0FB860E5-1A4E-492A-B249-C059B12B1646}"/>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a:extLst>
              <a:ext uri="{FF2B5EF4-FFF2-40B4-BE49-F238E27FC236}">
                <a16:creationId xmlns:a16="http://schemas.microsoft.com/office/drawing/2014/main" xmlns="" id="{38396ECD-0B63-4588-8926-27E22F4D5685}"/>
              </a:ext>
            </a:extLst>
          </p:cNvPr>
          <p:cNvGraphicFramePr>
            <a:graphicFrameLocks noChangeAspect="1"/>
          </p:cNvGraphicFramePr>
          <p:nvPr>
            <p:ph sz="quarter" idx="3"/>
          </p:nvPr>
        </p:nvGraphicFramePr>
        <p:xfrm>
          <a:off x="0" y="2420938"/>
          <a:ext cx="5041900" cy="3463925"/>
        </p:xfrm>
        <a:graphic>
          <a:graphicData uri="http://schemas.openxmlformats.org/presentationml/2006/ole">
            <p:oleObj spid="_x0000_s18448" name="Bitmap Image" r:id="rId4" imgW="3715269" imgH="2553056" progId="PBrush">
              <p:embed/>
            </p:oleObj>
          </a:graphicData>
        </a:graphic>
      </p:graphicFrame>
      <p:sp>
        <p:nvSpPr>
          <p:cNvPr id="18435" name="Rectangle 3">
            <a:extLst>
              <a:ext uri="{FF2B5EF4-FFF2-40B4-BE49-F238E27FC236}">
                <a16:creationId xmlns:a16="http://schemas.microsoft.com/office/drawing/2014/main" xmlns="" id="{C39087DA-BCE5-4529-B072-8BBF314AFCE1}"/>
              </a:ext>
            </a:extLst>
          </p:cNvPr>
          <p:cNvSpPr>
            <a:spLocks noChangeArrowheads="1"/>
          </p:cNvSpPr>
          <p:nvPr/>
        </p:nvSpPr>
        <p:spPr bwMode="auto">
          <a:xfrm>
            <a:off x="2516188" y="15779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8436" name="Rectangle 4">
            <a:extLst>
              <a:ext uri="{FF2B5EF4-FFF2-40B4-BE49-F238E27FC236}">
                <a16:creationId xmlns:a16="http://schemas.microsoft.com/office/drawing/2014/main" xmlns="" id="{CC7BF55A-48FF-489D-9E34-E1BBD0042DFF}"/>
              </a:ext>
            </a:extLst>
          </p:cNvPr>
          <p:cNvSpPr>
            <a:spLocks noChangeArrowheads="1"/>
          </p:cNvSpPr>
          <p:nvPr/>
        </p:nvSpPr>
        <p:spPr bwMode="auto">
          <a:xfrm>
            <a:off x="2516188" y="16637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8437" name="Rectangle 5">
            <a:extLst>
              <a:ext uri="{FF2B5EF4-FFF2-40B4-BE49-F238E27FC236}">
                <a16:creationId xmlns:a16="http://schemas.microsoft.com/office/drawing/2014/main" xmlns="" id="{B0A489D4-BB6B-4D70-88C0-93B0C71E61E2}"/>
              </a:ext>
            </a:extLst>
          </p:cNvPr>
          <p:cNvSpPr>
            <a:spLocks noChangeArrowheads="1"/>
          </p:cNvSpPr>
          <p:nvPr/>
        </p:nvSpPr>
        <p:spPr bwMode="auto">
          <a:xfrm>
            <a:off x="2516188" y="16970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80230" name="Rectangle 6">
            <a:extLst>
              <a:ext uri="{FF2B5EF4-FFF2-40B4-BE49-F238E27FC236}">
                <a16:creationId xmlns:a16="http://schemas.microsoft.com/office/drawing/2014/main" xmlns="" id="{B59D1FE3-1860-41DC-B53F-A7ADF4D68991}"/>
              </a:ext>
            </a:extLst>
          </p:cNvPr>
          <p:cNvSpPr>
            <a:spLocks noGrp="1" noChangeArrowheads="1"/>
          </p:cNvSpPr>
          <p:nvPr>
            <p:ph type="title"/>
          </p:nvPr>
        </p:nvSpPr>
        <p:spPr>
          <a:xfrm>
            <a:off x="0" y="0"/>
            <a:ext cx="9145588" cy="1143000"/>
          </a:xfrm>
        </p:spPr>
        <p:txBody>
          <a:bodyPr/>
          <a:lstStyle/>
          <a:p>
            <a:pPr>
              <a:defRPr/>
            </a:pPr>
            <a:r>
              <a:rPr lang="en-US"/>
              <a:t>IgA Nephropathy - </a:t>
            </a:r>
            <a:r>
              <a:rPr lang="el-GR"/>
              <a:t>Berger's Disease </a:t>
            </a:r>
          </a:p>
        </p:txBody>
      </p:sp>
      <p:graphicFrame>
        <p:nvGraphicFramePr>
          <p:cNvPr id="18439" name="Object 3">
            <a:extLst>
              <a:ext uri="{FF2B5EF4-FFF2-40B4-BE49-F238E27FC236}">
                <a16:creationId xmlns:a16="http://schemas.microsoft.com/office/drawing/2014/main" xmlns="" id="{1C1D947F-0815-452E-9D10-608892A8DB98}"/>
              </a:ext>
            </a:extLst>
          </p:cNvPr>
          <p:cNvGraphicFramePr>
            <a:graphicFrameLocks noChangeAspect="1"/>
          </p:cNvGraphicFramePr>
          <p:nvPr>
            <p:ph sz="half" idx="1"/>
          </p:nvPr>
        </p:nvGraphicFramePr>
        <p:xfrm>
          <a:off x="5076825" y="4076700"/>
          <a:ext cx="3527425" cy="2627313"/>
        </p:xfrm>
        <a:graphic>
          <a:graphicData uri="http://schemas.openxmlformats.org/presentationml/2006/ole">
            <p:oleObj spid="_x0000_s18449" name="Bitmap Image" r:id="rId5" imgW="3591426" imgH="2467319" progId="PBrush">
              <p:embed/>
            </p:oleObj>
          </a:graphicData>
        </a:graphic>
      </p:graphicFrame>
      <p:graphicFrame>
        <p:nvGraphicFramePr>
          <p:cNvPr id="18440" name="Object 4">
            <a:extLst>
              <a:ext uri="{FF2B5EF4-FFF2-40B4-BE49-F238E27FC236}">
                <a16:creationId xmlns:a16="http://schemas.microsoft.com/office/drawing/2014/main" xmlns="" id="{E29A3E58-FEEF-4D0D-8057-F538D6A2DAD6}"/>
              </a:ext>
            </a:extLst>
          </p:cNvPr>
          <p:cNvGraphicFramePr>
            <a:graphicFrameLocks noChangeAspect="1"/>
          </p:cNvGraphicFramePr>
          <p:nvPr>
            <p:ph sz="quarter" idx="2"/>
          </p:nvPr>
        </p:nvGraphicFramePr>
        <p:xfrm>
          <a:off x="5076825" y="1484313"/>
          <a:ext cx="3467100" cy="2555875"/>
        </p:xfrm>
        <a:graphic>
          <a:graphicData uri="http://schemas.openxmlformats.org/presentationml/2006/ole">
            <p:oleObj spid="_x0000_s18450" name="Bitmap Image" r:id="rId6" imgW="3476190" imgH="2561905"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D6DC5DDD-9A62-4562-91DB-EBA62A033248}"/>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 result for iga nephritis urine">
            <a:extLst>
              <a:ext uri="{FF2B5EF4-FFF2-40B4-BE49-F238E27FC236}">
                <a16:creationId xmlns:a16="http://schemas.microsoft.com/office/drawing/2014/main" xmlns="" id="{A4298605-D1DA-43E1-A5E8-05B5390C50B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0113" y="1484313"/>
            <a:ext cx="2447925" cy="4027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4" descr="Image result for urinalysis iga">
            <a:extLst>
              <a:ext uri="{FF2B5EF4-FFF2-40B4-BE49-F238E27FC236}">
                <a16:creationId xmlns:a16="http://schemas.microsoft.com/office/drawing/2014/main" xmlns="" id="{30814C14-C3D8-4903-8476-935B2475C63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27538" y="404813"/>
            <a:ext cx="4248150" cy="424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7">
            <a:extLst>
              <a:ext uri="{FF2B5EF4-FFF2-40B4-BE49-F238E27FC236}">
                <a16:creationId xmlns:a16="http://schemas.microsoft.com/office/drawing/2014/main" xmlns="" id="{4D2B58AC-2F35-4954-83E6-667B1A61618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924300" y="4365625"/>
            <a:ext cx="3462338"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03826DE7-EEA9-4197-A78D-FD483E4EB236}"/>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xmlns="" id="{267CAFE2-D6C3-4E87-8642-44AF703A5D8E}"/>
              </a:ext>
            </a:extLst>
          </p:cNvPr>
          <p:cNvSpPr txBox="1">
            <a:spLocks noChangeArrowheads="1"/>
          </p:cNvSpPr>
          <p:nvPr/>
        </p:nvSpPr>
        <p:spPr bwMode="auto">
          <a:xfrm>
            <a:off x="539750" y="115888"/>
            <a:ext cx="8196263" cy="591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b="1">
                <a:solidFill>
                  <a:srgbClr val="FFFF00"/>
                </a:solidFill>
                <a:latin typeface="Arial Greek" panose="020B0604020202020204" pitchFamily="34" charset="0"/>
                <a:cs typeface="Arial Greek" panose="020B0604020202020204" pitchFamily="34" charset="0"/>
              </a:rPr>
              <a:t>IgA NEPHROPATHY (BERGER)</a:t>
            </a:r>
          </a:p>
          <a:p>
            <a:pPr eaLnBrk="1" hangingPunct="1">
              <a:lnSpc>
                <a:spcPct val="60000"/>
              </a:lnSpc>
              <a:spcBef>
                <a:spcPct val="50000"/>
              </a:spcBef>
              <a:buClrTx/>
              <a:buSzTx/>
              <a:buFontTx/>
              <a:buNone/>
            </a:pPr>
            <a:endParaRPr lang="en-US" altLang="el-GR" sz="2400"/>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Most common form of GN in young adults (15-30 years)</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Pathology: 	-IgA deposits in mesangium</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-varied severity</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-IgA is anionic and polymeric IgA, </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-poorly O-galactosylated IgA1,</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		-alterations in IgA1 sialylation. </a:t>
            </a:r>
          </a:p>
          <a:p>
            <a:pPr eaLnBrk="1" hangingPunct="1">
              <a:spcBef>
                <a:spcPct val="0"/>
              </a:spcBef>
              <a:buClrTx/>
              <a:buSzTx/>
              <a:buFontTx/>
              <a:buNone/>
            </a:pPr>
            <a:r>
              <a:rPr lang="en-US" altLang="el-GR" sz="2400">
                <a:latin typeface="Arial Greek" panose="020B0604020202020204" pitchFamily="34" charset="0"/>
                <a:cs typeface="Arial Greek" panose="020B0604020202020204" pitchFamily="34" charset="0"/>
              </a:rPr>
              <a:t>Protean manifestations</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40% asymptomatic microscopic hematuria</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40% bouts of macro hematuria</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10% nephrotic syndrome</a:t>
            </a:r>
          </a:p>
          <a:p>
            <a:pPr eaLnBrk="1" hangingPunct="1">
              <a:lnSpc>
                <a:spcPct val="60000"/>
              </a:lnSpc>
              <a:spcBef>
                <a:spcPct val="50000"/>
              </a:spcBef>
              <a:buClrTx/>
              <a:buSzTx/>
              <a:buFontTx/>
              <a:buNone/>
            </a:pPr>
            <a:r>
              <a:rPr lang="en-US" altLang="el-GR" sz="2400">
                <a:latin typeface="Arial Greek" panose="020B0604020202020204" pitchFamily="34" charset="0"/>
                <a:cs typeface="Arial Greek" panose="020B0604020202020204" pitchFamily="34" charset="0"/>
              </a:rPr>
              <a:t>	  10% renal failure</a:t>
            </a:r>
          </a:p>
          <a:p>
            <a:pPr eaLnBrk="1" hangingPunct="1">
              <a:lnSpc>
                <a:spcPct val="60000"/>
              </a:lnSpc>
              <a:spcBef>
                <a:spcPct val="50000"/>
              </a:spcBef>
              <a:buClrTx/>
              <a:buSzTx/>
              <a:buFontTx/>
              <a:buNone/>
            </a:pPr>
            <a:endParaRPr lang="en-US" altLang="el-GR"/>
          </a:p>
        </p:txBody>
      </p:sp>
      <p:pic>
        <p:nvPicPr>
          <p:cNvPr id="3" name="Εγγεγραμμένος ήχος">
            <a:hlinkClick r:id="" action="ppaction://media"/>
            <a:extLst>
              <a:ext uri="{FF2B5EF4-FFF2-40B4-BE49-F238E27FC236}">
                <a16:creationId xmlns:a16="http://schemas.microsoft.com/office/drawing/2014/main" xmlns="" id="{1B9F8806-4623-48B6-8916-1198A33BF35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xmlns="" id="{874D197C-AF17-4A80-A40A-530B1FE2873F}"/>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21507" name="Rectangle 2">
            <a:extLst>
              <a:ext uri="{FF2B5EF4-FFF2-40B4-BE49-F238E27FC236}">
                <a16:creationId xmlns:a16="http://schemas.microsoft.com/office/drawing/2014/main" xmlns="" id="{B45B8285-A501-4928-96FC-08BA522B07B4}"/>
              </a:ext>
            </a:extLst>
          </p:cNvPr>
          <p:cNvSpPr>
            <a:spLocks noChangeArrowheads="1"/>
          </p:cNvSpPr>
          <p:nvPr/>
        </p:nvSpPr>
        <p:spPr bwMode="auto">
          <a:xfrm>
            <a:off x="684213" y="2781300"/>
            <a:ext cx="7559675" cy="719138"/>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xmlns="" id="{421734E2-CB30-4131-A86D-055E1842E62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xmlns="" id="{EA7F126D-DC27-4240-9A31-EC1618EACB75}"/>
              </a:ext>
            </a:extLst>
          </p:cNvPr>
          <p:cNvSpPr>
            <a:spLocks noChangeArrowheads="1"/>
          </p:cNvSpPr>
          <p:nvPr/>
        </p:nvSpPr>
        <p:spPr bwMode="auto">
          <a:xfrm>
            <a:off x="1588" y="920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135172" name="Rectangle 4">
            <a:extLst>
              <a:ext uri="{FF2B5EF4-FFF2-40B4-BE49-F238E27FC236}">
                <a16:creationId xmlns:a16="http://schemas.microsoft.com/office/drawing/2014/main" xmlns="" id="{9A114099-2994-4E3E-B1CE-EBDB3B7EFAAE}"/>
              </a:ext>
            </a:extLst>
          </p:cNvPr>
          <p:cNvSpPr>
            <a:spLocks noGrp="1" noChangeArrowheads="1"/>
          </p:cNvSpPr>
          <p:nvPr>
            <p:ph type="title"/>
          </p:nvPr>
        </p:nvSpPr>
        <p:spPr>
          <a:xfrm>
            <a:off x="755650" y="0"/>
            <a:ext cx="7772400" cy="1143000"/>
          </a:xfrm>
        </p:spPr>
        <p:txBody>
          <a:bodyPr/>
          <a:lstStyle/>
          <a:p>
            <a:pPr eaLnBrk="1" hangingPunct="1">
              <a:defRPr/>
            </a:pPr>
            <a:r>
              <a:rPr lang="el-GR" dirty="0" err="1"/>
              <a:t>Νεφρωσικό</a:t>
            </a:r>
            <a:r>
              <a:rPr lang="el-GR" dirty="0"/>
              <a:t> Σύνδρομο</a:t>
            </a:r>
          </a:p>
        </p:txBody>
      </p:sp>
      <p:sp>
        <p:nvSpPr>
          <p:cNvPr id="22532" name="Rectangle 5">
            <a:extLst>
              <a:ext uri="{FF2B5EF4-FFF2-40B4-BE49-F238E27FC236}">
                <a16:creationId xmlns:a16="http://schemas.microsoft.com/office/drawing/2014/main" xmlns="" id="{4833E448-2C2E-4654-BB1F-F3DF56F31440}"/>
              </a:ext>
            </a:extLst>
          </p:cNvPr>
          <p:cNvSpPr>
            <a:spLocks noGrp="1" noChangeArrowheads="1"/>
          </p:cNvSpPr>
          <p:nvPr>
            <p:ph type="body" idx="1"/>
          </p:nvPr>
        </p:nvSpPr>
        <p:spPr>
          <a:xfrm>
            <a:off x="611188" y="1052513"/>
            <a:ext cx="7772400" cy="4114800"/>
          </a:xfrm>
        </p:spPr>
        <p:txBody>
          <a:bodyPr/>
          <a:lstStyle/>
          <a:p>
            <a:pPr eaLnBrk="1" hangingPunct="1"/>
            <a:r>
              <a:rPr lang="el-GR" altLang="el-GR" b="1">
                <a:latin typeface="Arial" panose="020B0604020202020204" pitchFamily="34" charset="0"/>
              </a:rPr>
              <a:t>Πρωτεϊνουρία &gt; 3</a:t>
            </a:r>
            <a:r>
              <a:rPr lang="en-US" altLang="el-GR" b="1">
                <a:latin typeface="Arial" panose="020B0604020202020204" pitchFamily="34" charset="0"/>
              </a:rPr>
              <a:t>g / 24</a:t>
            </a:r>
            <a:r>
              <a:rPr lang="el-GR" altLang="el-GR" b="1">
                <a:latin typeface="Arial" panose="020B0604020202020204" pitchFamily="34" charset="0"/>
              </a:rPr>
              <a:t>ωρο</a:t>
            </a:r>
          </a:p>
          <a:p>
            <a:pPr eaLnBrk="1" hangingPunct="1"/>
            <a:r>
              <a:rPr lang="el-GR" altLang="el-GR" b="1">
                <a:latin typeface="Arial" panose="020B0604020202020204" pitchFamily="34" charset="0"/>
              </a:rPr>
              <a:t>Υπολευκωματιναιμία (&lt; 3 </a:t>
            </a:r>
            <a:r>
              <a:rPr lang="en-US" altLang="el-GR" b="1">
                <a:latin typeface="Arial" panose="020B0604020202020204" pitchFamily="34" charset="0"/>
              </a:rPr>
              <a:t>g/dl)</a:t>
            </a:r>
            <a:endParaRPr lang="el-GR" altLang="el-GR" b="1">
              <a:latin typeface="Arial" panose="020B0604020202020204" pitchFamily="34" charset="0"/>
            </a:endParaRPr>
          </a:p>
          <a:p>
            <a:pPr eaLnBrk="1" hangingPunct="1"/>
            <a:r>
              <a:rPr lang="el-GR" altLang="el-GR" b="1">
                <a:latin typeface="Arial" panose="020B0604020202020204" pitchFamily="34" charset="0"/>
              </a:rPr>
              <a:t>Υπερλιπιδαιμία</a:t>
            </a:r>
          </a:p>
          <a:p>
            <a:pPr eaLnBrk="1" hangingPunct="1"/>
            <a:r>
              <a:rPr lang="el-GR" altLang="el-GR" b="1">
                <a:latin typeface="Arial" panose="020B0604020202020204" pitchFamily="34" charset="0"/>
              </a:rPr>
              <a:t>Λιπιδουρία</a:t>
            </a:r>
          </a:p>
          <a:p>
            <a:pPr eaLnBrk="1" hangingPunct="1"/>
            <a:r>
              <a:rPr lang="el-GR" altLang="el-GR" b="1">
                <a:latin typeface="Arial" panose="020B0604020202020204" pitchFamily="34" charset="0"/>
              </a:rPr>
              <a:t>Οίδημα</a:t>
            </a:r>
          </a:p>
        </p:txBody>
      </p:sp>
      <p:pic>
        <p:nvPicPr>
          <p:cNvPr id="22533" name="Picture 12">
            <a:extLst>
              <a:ext uri="{FF2B5EF4-FFF2-40B4-BE49-F238E27FC236}">
                <a16:creationId xmlns:a16="http://schemas.microsoft.com/office/drawing/2014/main" xmlns="" id="{B9842B7C-86B3-4E89-8E48-3154984389E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16463" y="2924175"/>
            <a:ext cx="360045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B3B7515D-B180-454C-A003-962A78849626}"/>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D738FC-855A-4988-A150-3BE572C3E677}"/>
              </a:ext>
            </a:extLst>
          </p:cNvPr>
          <p:cNvSpPr>
            <a:spLocks noGrp="1"/>
          </p:cNvSpPr>
          <p:nvPr>
            <p:ph type="title"/>
          </p:nvPr>
        </p:nvSpPr>
        <p:spPr/>
        <p:txBody>
          <a:bodyPr/>
          <a:lstStyle/>
          <a:p>
            <a:pPr>
              <a:defRPr/>
            </a:pPr>
            <a:endParaRPr lang="el-GR"/>
          </a:p>
        </p:txBody>
      </p:sp>
      <p:sp>
        <p:nvSpPr>
          <p:cNvPr id="5123" name="Content Placeholder 2">
            <a:extLst>
              <a:ext uri="{FF2B5EF4-FFF2-40B4-BE49-F238E27FC236}">
                <a16:creationId xmlns:a16="http://schemas.microsoft.com/office/drawing/2014/main" xmlns="" id="{42DB8231-7F87-4EA1-A05D-0314FA013B75}"/>
              </a:ext>
            </a:extLst>
          </p:cNvPr>
          <p:cNvSpPr>
            <a:spLocks noGrp="1" noChangeArrowheads="1"/>
          </p:cNvSpPr>
          <p:nvPr>
            <p:ph idx="1"/>
          </p:nvPr>
        </p:nvSpPr>
        <p:spPr/>
        <p:txBody>
          <a:bodyPr/>
          <a:lstStyle/>
          <a:p>
            <a:endParaRPr lang="el-GR" altLang="el-GR"/>
          </a:p>
        </p:txBody>
      </p:sp>
      <p:pic>
        <p:nvPicPr>
          <p:cNvPr id="5124" name="Picture 2" descr="Image result for nephron">
            <a:extLst>
              <a:ext uri="{FF2B5EF4-FFF2-40B4-BE49-F238E27FC236}">
                <a16:creationId xmlns:a16="http://schemas.microsoft.com/office/drawing/2014/main" xmlns="" id="{F43F9E96-1F6E-49F9-8225-5DD3BB74223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19250" y="0"/>
            <a:ext cx="620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Εγγεγραμμένος ήχος">
            <a:hlinkClick r:id="" action="ppaction://media"/>
            <a:extLst>
              <a:ext uri="{FF2B5EF4-FFF2-40B4-BE49-F238E27FC236}">
                <a16:creationId xmlns:a16="http://schemas.microsoft.com/office/drawing/2014/main" xmlns="" id="{2CDD4E18-3D51-4429-AE83-D054327E54B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DADC7B-6E0B-4061-811F-7050AFCAF2D1}"/>
              </a:ext>
            </a:extLst>
          </p:cNvPr>
          <p:cNvSpPr>
            <a:spLocks noGrp="1"/>
          </p:cNvSpPr>
          <p:nvPr>
            <p:ph type="title"/>
          </p:nvPr>
        </p:nvSpPr>
        <p:spPr/>
        <p:txBody>
          <a:bodyPr/>
          <a:lstStyle/>
          <a:p>
            <a:pPr>
              <a:defRPr/>
            </a:pPr>
            <a:endParaRPr lang="el-GR"/>
          </a:p>
        </p:txBody>
      </p:sp>
      <p:pic>
        <p:nvPicPr>
          <p:cNvPr id="23555" name="Picture 2">
            <a:extLst>
              <a:ext uri="{FF2B5EF4-FFF2-40B4-BE49-F238E27FC236}">
                <a16:creationId xmlns:a16="http://schemas.microsoft.com/office/drawing/2014/main" xmlns="" id="{20B0C082-6D93-4D37-91E9-9C10AFF541A5}"/>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4140200" y="3573463"/>
            <a:ext cx="4749800" cy="3092450"/>
          </a:xfrm>
          <a:noFill/>
        </p:spPr>
      </p:pic>
      <p:pic>
        <p:nvPicPr>
          <p:cNvPr id="23556" name="Picture 3">
            <a:extLst>
              <a:ext uri="{FF2B5EF4-FFF2-40B4-BE49-F238E27FC236}">
                <a16:creationId xmlns:a16="http://schemas.microsoft.com/office/drawing/2014/main" xmlns="" id="{3F614BD3-3725-4EFC-9E09-6513C1070DAC}"/>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00563" y="404813"/>
            <a:ext cx="4267200" cy="292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23557" name="Picture 4">
            <a:extLst>
              <a:ext uri="{FF2B5EF4-FFF2-40B4-BE49-F238E27FC236}">
                <a16:creationId xmlns:a16="http://schemas.microsoft.com/office/drawing/2014/main" xmlns="" id="{756BB581-89D8-41F6-BF60-943D01213DC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7875" t="2690" r="13376" b="16599"/>
          <a:stretch>
            <a:fillRect/>
          </a:stretch>
        </p:blipFill>
        <p:spPr bwMode="auto">
          <a:xfrm>
            <a:off x="395288" y="1268413"/>
            <a:ext cx="3600450" cy="432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4" name="Εγγεγραμμένος ήχος">
            <a:hlinkClick r:id="" action="ppaction://media"/>
            <a:extLst>
              <a:ext uri="{FF2B5EF4-FFF2-40B4-BE49-F238E27FC236}">
                <a16:creationId xmlns:a16="http://schemas.microsoft.com/office/drawing/2014/main" xmlns="" id="{FCC81E8A-F614-47C4-8CAB-116A379E8F49}"/>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A4B97594-9E81-46BD-886F-7F9BCE8A81AB}"/>
              </a:ext>
            </a:extLst>
          </p:cNvPr>
          <p:cNvSpPr>
            <a:spLocks noGrp="1"/>
          </p:cNvSpPr>
          <p:nvPr>
            <p:ph type="title"/>
          </p:nvPr>
        </p:nvSpPr>
        <p:spPr/>
        <p:txBody>
          <a:bodyPr/>
          <a:lstStyle/>
          <a:p>
            <a:pPr>
              <a:defRPr/>
            </a:pPr>
            <a:endParaRPr lang="el-GR"/>
          </a:p>
        </p:txBody>
      </p:sp>
      <p:sp>
        <p:nvSpPr>
          <p:cNvPr id="24579" name="2 - Θέση περιεχομένου">
            <a:extLst>
              <a:ext uri="{FF2B5EF4-FFF2-40B4-BE49-F238E27FC236}">
                <a16:creationId xmlns:a16="http://schemas.microsoft.com/office/drawing/2014/main" xmlns="" id="{DFC44FBE-D4CC-4304-8193-E262CAAA2AD3}"/>
              </a:ext>
            </a:extLst>
          </p:cNvPr>
          <p:cNvSpPr>
            <a:spLocks noGrp="1" noChangeArrowheads="1"/>
          </p:cNvSpPr>
          <p:nvPr>
            <p:ph idx="1"/>
          </p:nvPr>
        </p:nvSpPr>
        <p:spPr/>
        <p:txBody>
          <a:bodyPr/>
          <a:lstStyle/>
          <a:p>
            <a:endParaRPr lang="el-GR" altLang="el-GR"/>
          </a:p>
        </p:txBody>
      </p:sp>
      <p:pic>
        <p:nvPicPr>
          <p:cNvPr id="24580" name="Picture 2" descr="Image result for edema nephrotic mechanism">
            <a:extLst>
              <a:ext uri="{FF2B5EF4-FFF2-40B4-BE49-F238E27FC236}">
                <a16:creationId xmlns:a16="http://schemas.microsoft.com/office/drawing/2014/main" xmlns="" id="{EED782A1-A3DD-4B6B-B0B5-FD4FEB1C589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r="43706"/>
          <a:stretch>
            <a:fillRect/>
          </a:stretch>
        </p:blipFill>
        <p:spPr bwMode="auto">
          <a:xfrm>
            <a:off x="1660525" y="0"/>
            <a:ext cx="6151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A25CD7B8-3757-4C0F-823D-A1156B7C451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9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pcsk9 nephrotic syndrome">
            <a:extLst>
              <a:ext uri="{FF2B5EF4-FFF2-40B4-BE49-F238E27FC236}">
                <a16:creationId xmlns:a16="http://schemas.microsoft.com/office/drawing/2014/main" xmlns="" id="{80CBFBDB-22A8-4E21-A03E-703B7E0C9355}"/>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5288" y="166688"/>
            <a:ext cx="8208962" cy="646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Εγγεγραμμένος ήχος">
            <a:hlinkClick r:id="" action="ppaction://media"/>
            <a:extLst>
              <a:ext uri="{FF2B5EF4-FFF2-40B4-BE49-F238E27FC236}">
                <a16:creationId xmlns:a16="http://schemas.microsoft.com/office/drawing/2014/main" xmlns="" id="{9B43BA0A-BC32-4E61-B7E9-3599BF826358}"/>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9" name="Rectangle 7">
            <a:extLst>
              <a:ext uri="{FF2B5EF4-FFF2-40B4-BE49-F238E27FC236}">
                <a16:creationId xmlns:a16="http://schemas.microsoft.com/office/drawing/2014/main" xmlns="" id="{E00A2042-CD83-40E9-B30D-282EB642510B}"/>
              </a:ext>
            </a:extLst>
          </p:cNvPr>
          <p:cNvSpPr>
            <a:spLocks noGrp="1" noChangeArrowheads="1"/>
          </p:cNvSpPr>
          <p:nvPr>
            <p:ph type="title" sz="quarter"/>
          </p:nvPr>
        </p:nvSpPr>
        <p:spPr>
          <a:xfrm>
            <a:off x="755650" y="0"/>
            <a:ext cx="7772400" cy="1143000"/>
          </a:xfrm>
        </p:spPr>
        <p:txBody>
          <a:bodyPr/>
          <a:lstStyle/>
          <a:p>
            <a:pPr>
              <a:defRPr/>
            </a:pPr>
            <a:r>
              <a:rPr lang="el-GR" sz="2800"/>
              <a:t>ΙΖΗΜΑ ΟΥΡΩΝ ΣΕ ΝΕΦΡΩΣΙΚΟ ΣΥΝΔΡΟΜΟ</a:t>
            </a:r>
          </a:p>
        </p:txBody>
      </p:sp>
      <p:graphicFrame>
        <p:nvGraphicFramePr>
          <p:cNvPr id="26627" name="Object 2">
            <a:extLst>
              <a:ext uri="{FF2B5EF4-FFF2-40B4-BE49-F238E27FC236}">
                <a16:creationId xmlns:a16="http://schemas.microsoft.com/office/drawing/2014/main" xmlns="" id="{20521FF6-6CA2-46E3-A86A-C3485FB177BF}"/>
              </a:ext>
            </a:extLst>
          </p:cNvPr>
          <p:cNvGraphicFramePr>
            <a:graphicFrameLocks noChangeAspect="1"/>
          </p:cNvGraphicFramePr>
          <p:nvPr>
            <p:ph sz="quarter" idx="1"/>
          </p:nvPr>
        </p:nvGraphicFramePr>
        <p:xfrm>
          <a:off x="5076825" y="1196975"/>
          <a:ext cx="3168650" cy="3089275"/>
        </p:xfrm>
        <a:graphic>
          <a:graphicData uri="http://schemas.openxmlformats.org/presentationml/2006/ole">
            <p:oleObj spid="_x0000_s26636" name="Bitmap Image" r:id="rId4" imgW="1886213" imgH="1838095" progId="PBrush">
              <p:embed/>
            </p:oleObj>
          </a:graphicData>
        </a:graphic>
      </p:graphicFrame>
      <p:graphicFrame>
        <p:nvGraphicFramePr>
          <p:cNvPr id="26628" name="Object 3">
            <a:extLst>
              <a:ext uri="{FF2B5EF4-FFF2-40B4-BE49-F238E27FC236}">
                <a16:creationId xmlns:a16="http://schemas.microsoft.com/office/drawing/2014/main" xmlns="" id="{6B822690-BAC8-469F-8342-98FB4119BBB4}"/>
              </a:ext>
            </a:extLst>
          </p:cNvPr>
          <p:cNvGraphicFramePr>
            <a:graphicFrameLocks noChangeAspect="1"/>
          </p:cNvGraphicFramePr>
          <p:nvPr>
            <p:ph sz="quarter" idx="2"/>
          </p:nvPr>
        </p:nvGraphicFramePr>
        <p:xfrm>
          <a:off x="5148263" y="4365625"/>
          <a:ext cx="3024187" cy="2324100"/>
        </p:xfrm>
        <a:graphic>
          <a:graphicData uri="http://schemas.openxmlformats.org/presentationml/2006/ole">
            <p:oleObj spid="_x0000_s26637" name="Bitmap Image" r:id="rId5" imgW="2343477" imgH="1800476" progId="PBrush">
              <p:embed/>
            </p:oleObj>
          </a:graphicData>
        </a:graphic>
      </p:graphicFrame>
      <p:pic>
        <p:nvPicPr>
          <p:cNvPr id="26629" name="Picture 9" descr="tut9">
            <a:extLst>
              <a:ext uri="{FF2B5EF4-FFF2-40B4-BE49-F238E27FC236}">
                <a16:creationId xmlns:a16="http://schemas.microsoft.com/office/drawing/2014/main" xmlns="" id="{5D74A850-DDBE-4E16-92DA-BDB29F239AE9}"/>
              </a:ext>
            </a:extLst>
          </p:cNvPr>
          <p:cNvPicPr>
            <a:picLocks noGrp="1" noChangeAspect="1" noChangeArrowheads="1"/>
          </p:cNvPicPr>
          <p:nvPr>
            <p:ph sz="quarter" idx="3"/>
          </p:nvPr>
        </p:nvPicPr>
        <p:blipFill>
          <a:blip r:embed="rId6">
            <a:extLst>
              <a:ext uri="{28A0092B-C50C-407E-A947-70E740481C1C}">
                <a14:useLocalDpi xmlns:a14="http://schemas.microsoft.com/office/drawing/2010/main" xmlns="" val="0"/>
              </a:ext>
            </a:extLst>
          </a:blip>
          <a:srcRect/>
          <a:stretch>
            <a:fillRect/>
          </a:stretch>
        </p:blipFill>
        <p:spPr>
          <a:xfrm>
            <a:off x="395288" y="1052513"/>
            <a:ext cx="3671887" cy="2454275"/>
          </a:xfrm>
          <a:noFill/>
        </p:spPr>
      </p:pic>
      <p:pic>
        <p:nvPicPr>
          <p:cNvPr id="26630" name="Picture 12" descr="t13">
            <a:extLst>
              <a:ext uri="{FF2B5EF4-FFF2-40B4-BE49-F238E27FC236}">
                <a16:creationId xmlns:a16="http://schemas.microsoft.com/office/drawing/2014/main" xmlns="" id="{471A3773-A7BC-489C-B59B-17066C165DC7}"/>
              </a:ext>
            </a:extLst>
          </p:cNvPr>
          <p:cNvPicPr>
            <a:picLocks noGrp="1" noChangeAspect="1" noChangeArrowheads="1"/>
          </p:cNvPicPr>
          <p:nvPr>
            <p:ph sz="quarter" idx="4"/>
          </p:nvPr>
        </p:nvPicPr>
        <p:blipFill>
          <a:blip r:embed="rId7">
            <a:extLst>
              <a:ext uri="{28A0092B-C50C-407E-A947-70E740481C1C}">
                <a14:useLocalDpi xmlns:a14="http://schemas.microsoft.com/office/drawing/2010/main" xmlns="" val="0"/>
              </a:ext>
            </a:extLst>
          </a:blip>
          <a:srcRect/>
          <a:stretch>
            <a:fillRect/>
          </a:stretch>
        </p:blipFill>
        <p:spPr>
          <a:xfrm>
            <a:off x="755650" y="4076700"/>
            <a:ext cx="3254375" cy="2408238"/>
          </a:xfrm>
          <a:noFill/>
        </p:spPr>
      </p:pic>
      <p:pic>
        <p:nvPicPr>
          <p:cNvPr id="3" name="Εγγεγραμμένος ήχος">
            <a:hlinkClick r:id="" action="ppaction://media"/>
            <a:extLst>
              <a:ext uri="{FF2B5EF4-FFF2-40B4-BE49-F238E27FC236}">
                <a16:creationId xmlns:a16="http://schemas.microsoft.com/office/drawing/2014/main" xmlns="" id="{4B77A99A-DDB5-48E7-9B2E-9EC064EE1424}"/>
              </a:ext>
            </a:extLst>
          </p:cNvPr>
          <p:cNvPicPr>
            <a:picLocks noChangeAspect="1"/>
          </p:cNvPicPr>
          <p:nvPr>
            <a:videoFile r:link="rId2"/>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xmlns="" id="{F8BCB5F9-6D51-4406-9272-428A23D93998}"/>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375" y="1196975"/>
            <a:ext cx="8220075" cy="489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BA272B7F-A4F2-42BB-9787-36243A98A15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xmlns="" id="{8BB89959-82AC-4F94-A996-83D410EF0D0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95513" y="1052513"/>
            <a:ext cx="4968875" cy="536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 name="Title 2">
            <a:extLst>
              <a:ext uri="{FF2B5EF4-FFF2-40B4-BE49-F238E27FC236}">
                <a16:creationId xmlns:a16="http://schemas.microsoft.com/office/drawing/2014/main" xmlns="" id="{CFDF4653-BE29-4CA2-A1C8-75E62C2567A8}"/>
              </a:ext>
            </a:extLst>
          </p:cNvPr>
          <p:cNvSpPr>
            <a:spLocks noGrp="1"/>
          </p:cNvSpPr>
          <p:nvPr>
            <p:ph type="title"/>
          </p:nvPr>
        </p:nvSpPr>
        <p:spPr>
          <a:xfrm>
            <a:off x="755650" y="0"/>
            <a:ext cx="7772400" cy="1143000"/>
          </a:xfrm>
        </p:spPr>
        <p:txBody>
          <a:bodyPr/>
          <a:lstStyle/>
          <a:p>
            <a:pPr>
              <a:defRPr/>
            </a:pPr>
            <a:r>
              <a:rPr lang="en-US" dirty="0" err="1"/>
              <a:t>Hypercoagulation</a:t>
            </a:r>
            <a:r>
              <a:rPr lang="en-US" dirty="0"/>
              <a:t> in NS</a:t>
            </a:r>
            <a:endParaRPr lang="el-GR" dirty="0"/>
          </a:p>
        </p:txBody>
      </p:sp>
      <p:pic>
        <p:nvPicPr>
          <p:cNvPr id="4" name="Εγγεγραμμένος ήχος">
            <a:hlinkClick r:id="" action="ppaction://media"/>
            <a:extLst>
              <a:ext uri="{FF2B5EF4-FFF2-40B4-BE49-F238E27FC236}">
                <a16:creationId xmlns:a16="http://schemas.microsoft.com/office/drawing/2014/main" xmlns="" id="{7030AFE7-9742-425E-A664-52C4FDC5D31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9235E1-8420-4946-B930-916420D0943A}"/>
              </a:ext>
            </a:extLst>
          </p:cNvPr>
          <p:cNvSpPr>
            <a:spLocks noGrp="1"/>
          </p:cNvSpPr>
          <p:nvPr>
            <p:ph type="title"/>
          </p:nvPr>
        </p:nvSpPr>
        <p:spPr/>
        <p:txBody>
          <a:bodyPr/>
          <a:lstStyle/>
          <a:p>
            <a:pPr>
              <a:defRPr/>
            </a:pPr>
            <a:endParaRPr lang="el-GR"/>
          </a:p>
        </p:txBody>
      </p:sp>
      <p:pic>
        <p:nvPicPr>
          <p:cNvPr id="29699" name="Picture 2">
            <a:extLst>
              <a:ext uri="{FF2B5EF4-FFF2-40B4-BE49-F238E27FC236}">
                <a16:creationId xmlns:a16="http://schemas.microsoft.com/office/drawing/2014/main" xmlns="" id="{F45E5383-10F3-44B9-8B07-DA8A4FD126C8}"/>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0" y="981075"/>
            <a:ext cx="8901113" cy="4608513"/>
          </a:xfrm>
          <a:noFill/>
        </p:spPr>
      </p:pic>
      <p:sp>
        <p:nvSpPr>
          <p:cNvPr id="29700" name="Oval 3">
            <a:extLst>
              <a:ext uri="{FF2B5EF4-FFF2-40B4-BE49-F238E27FC236}">
                <a16:creationId xmlns:a16="http://schemas.microsoft.com/office/drawing/2014/main" xmlns="" id="{24783E81-9A6D-4AE2-97BB-1D727D21D1E0}"/>
              </a:ext>
            </a:extLst>
          </p:cNvPr>
          <p:cNvSpPr>
            <a:spLocks noChangeArrowheads="1"/>
          </p:cNvSpPr>
          <p:nvPr/>
        </p:nvSpPr>
        <p:spPr bwMode="auto">
          <a:xfrm rot="-2545141">
            <a:off x="795338" y="4065588"/>
            <a:ext cx="1368425" cy="863600"/>
          </a:xfrm>
          <a:prstGeom prst="ellipse">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29701" name="Oval 4">
            <a:extLst>
              <a:ext uri="{FF2B5EF4-FFF2-40B4-BE49-F238E27FC236}">
                <a16:creationId xmlns:a16="http://schemas.microsoft.com/office/drawing/2014/main" xmlns="" id="{4CC0AB2B-E721-4C6B-8966-1A31EC19E455}"/>
              </a:ext>
            </a:extLst>
          </p:cNvPr>
          <p:cNvSpPr>
            <a:spLocks noChangeArrowheads="1"/>
          </p:cNvSpPr>
          <p:nvPr/>
        </p:nvSpPr>
        <p:spPr bwMode="auto">
          <a:xfrm rot="-2357425">
            <a:off x="1631950" y="2405063"/>
            <a:ext cx="2576513" cy="1033462"/>
          </a:xfrm>
          <a:prstGeom prst="ellipse">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29702" name="Oval 5">
            <a:extLst>
              <a:ext uri="{FF2B5EF4-FFF2-40B4-BE49-F238E27FC236}">
                <a16:creationId xmlns:a16="http://schemas.microsoft.com/office/drawing/2014/main" xmlns="" id="{EE9ADB66-622B-42E2-AC6D-65E9253E6AA9}"/>
              </a:ext>
            </a:extLst>
          </p:cNvPr>
          <p:cNvSpPr>
            <a:spLocks noChangeArrowheads="1"/>
          </p:cNvSpPr>
          <p:nvPr/>
        </p:nvSpPr>
        <p:spPr bwMode="auto">
          <a:xfrm rot="-2371556">
            <a:off x="5048250" y="2579688"/>
            <a:ext cx="1965325" cy="863600"/>
          </a:xfrm>
          <a:prstGeom prst="ellipse">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4" name="Εγγεγραμμένος ήχος">
            <a:hlinkClick r:id="" action="ppaction://media"/>
            <a:extLst>
              <a:ext uri="{FF2B5EF4-FFF2-40B4-BE49-F238E27FC236}">
                <a16:creationId xmlns:a16="http://schemas.microsoft.com/office/drawing/2014/main" xmlns="" id="{51EE6D9C-7825-459D-857B-CADCF0F6F8E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8" name="Rectangle 8">
            <a:extLst>
              <a:ext uri="{FF2B5EF4-FFF2-40B4-BE49-F238E27FC236}">
                <a16:creationId xmlns:a16="http://schemas.microsoft.com/office/drawing/2014/main" xmlns="" id="{DD3905EB-287D-4E4B-8596-E154D4762EEF}"/>
              </a:ext>
            </a:extLst>
          </p:cNvPr>
          <p:cNvSpPr>
            <a:spLocks noGrp="1" noChangeArrowheads="1"/>
          </p:cNvSpPr>
          <p:nvPr>
            <p:ph type="title"/>
          </p:nvPr>
        </p:nvSpPr>
        <p:spPr/>
        <p:txBody>
          <a:bodyPr/>
          <a:lstStyle/>
          <a:p>
            <a:pPr>
              <a:defRPr/>
            </a:pPr>
            <a:r>
              <a:rPr lang="en-US" sz="4000"/>
              <a:t>N</a:t>
            </a:r>
            <a:r>
              <a:rPr lang="el-GR" sz="4000"/>
              <a:t>όσος Ελαχίστων Αλλοιώσεων</a:t>
            </a:r>
          </a:p>
        </p:txBody>
      </p:sp>
      <p:graphicFrame>
        <p:nvGraphicFramePr>
          <p:cNvPr id="30723" name="Object 2">
            <a:extLst>
              <a:ext uri="{FF2B5EF4-FFF2-40B4-BE49-F238E27FC236}">
                <a16:creationId xmlns:a16="http://schemas.microsoft.com/office/drawing/2014/main" xmlns="" id="{227EE450-23DA-40A8-9420-1944729CECCD}"/>
              </a:ext>
            </a:extLst>
          </p:cNvPr>
          <p:cNvGraphicFramePr>
            <a:graphicFrameLocks noChangeAspect="1"/>
          </p:cNvGraphicFramePr>
          <p:nvPr>
            <p:ph sz="half" idx="1"/>
          </p:nvPr>
        </p:nvGraphicFramePr>
        <p:xfrm>
          <a:off x="704850" y="2228850"/>
          <a:ext cx="3771900" cy="3619500"/>
        </p:xfrm>
        <a:graphic>
          <a:graphicData uri="http://schemas.openxmlformats.org/presentationml/2006/ole">
            <p:oleObj spid="_x0000_s30730" name="Bitmap Image" r:id="rId4" imgW="3772427" imgH="3619048" progId="PBrush">
              <p:embed/>
            </p:oleObj>
          </a:graphicData>
        </a:graphic>
      </p:graphicFrame>
      <p:graphicFrame>
        <p:nvGraphicFramePr>
          <p:cNvPr id="30724" name="Object 3">
            <a:extLst>
              <a:ext uri="{FF2B5EF4-FFF2-40B4-BE49-F238E27FC236}">
                <a16:creationId xmlns:a16="http://schemas.microsoft.com/office/drawing/2014/main" xmlns="" id="{6863CF2D-1F5C-4A74-B91B-06B702C61EE5}"/>
              </a:ext>
            </a:extLst>
          </p:cNvPr>
          <p:cNvGraphicFramePr>
            <a:graphicFrameLocks noChangeAspect="1"/>
          </p:cNvGraphicFramePr>
          <p:nvPr>
            <p:ph sz="half" idx="2"/>
          </p:nvPr>
        </p:nvGraphicFramePr>
        <p:xfrm>
          <a:off x="4572000" y="2276475"/>
          <a:ext cx="4176713" cy="3530600"/>
        </p:xfrm>
        <a:graphic>
          <a:graphicData uri="http://schemas.openxmlformats.org/presentationml/2006/ole">
            <p:oleObj spid="_x0000_s30731" name="Bitmap Image" r:id="rId5" imgW="3753374" imgH="3172268"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ECB6E98D-C1DC-4A46-BA2F-01D551343361}"/>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xmlns="" id="{86F31AC9-B1CF-464E-84D0-6133B6410585}"/>
              </a:ext>
            </a:extLst>
          </p:cNvPr>
          <p:cNvSpPr txBox="1">
            <a:spLocks noChangeArrowheads="1"/>
          </p:cNvSpPr>
          <p:nvPr/>
        </p:nvSpPr>
        <p:spPr bwMode="auto">
          <a:xfrm>
            <a:off x="677863" y="762000"/>
            <a:ext cx="8466137" cy="5613400"/>
          </a:xfrm>
          <a:prstGeom prst="rect">
            <a:avLst/>
          </a:prstGeom>
          <a:noFill/>
          <a:ln w="9525">
            <a:noFill/>
            <a:miter lim="800000"/>
            <a:headEnd/>
            <a:tailEnd/>
          </a:ln>
        </p:spPr>
        <p:txBody>
          <a:bodyPr>
            <a:spAutoFit/>
          </a:bodyPr>
          <a:lstStyle/>
          <a:p>
            <a:pPr algn="ctr" eaLnBrk="1" hangingPunct="1">
              <a:lnSpc>
                <a:spcPct val="90000"/>
              </a:lnSpc>
              <a:spcBef>
                <a:spcPct val="50000"/>
              </a:spcBef>
              <a:defRPr/>
            </a:pPr>
            <a:r>
              <a:rPr lang="en-US" sz="3600" dirty="0"/>
              <a:t> </a:t>
            </a:r>
            <a:r>
              <a:rPr lang="en-US" sz="3600" dirty="0">
                <a:solidFill>
                  <a:srgbClr val="FFFF00"/>
                </a:solidFill>
                <a:latin typeface="+mj-lt"/>
              </a:rPr>
              <a:t>MINIMAL CHANGE GLOMERULOPATHY</a:t>
            </a:r>
          </a:p>
          <a:p>
            <a:pPr eaLnBrk="1" hangingPunct="1">
              <a:lnSpc>
                <a:spcPct val="90000"/>
              </a:lnSpc>
              <a:spcBef>
                <a:spcPct val="50000"/>
              </a:spcBef>
              <a:defRPr/>
            </a:pPr>
            <a:r>
              <a:rPr lang="en-US" sz="2800" b="1" dirty="0">
                <a:latin typeface="Arial" pitchFamily="34" charset="0"/>
                <a:cs typeface="Arial" pitchFamily="34" charset="0"/>
              </a:rPr>
              <a:t>CL: </a:t>
            </a:r>
            <a:r>
              <a:rPr lang="en-US" sz="2800" dirty="0">
                <a:latin typeface="Arial" pitchFamily="34" charset="0"/>
                <a:cs typeface="Arial" pitchFamily="34" charset="0"/>
              </a:rPr>
              <a:t>Most common cause of </a:t>
            </a:r>
            <a:r>
              <a:rPr lang="en-US" sz="2800" dirty="0" err="1">
                <a:latin typeface="Arial" pitchFamily="34" charset="0"/>
                <a:cs typeface="Arial" pitchFamily="34" charset="0"/>
              </a:rPr>
              <a:t>nephrotic</a:t>
            </a:r>
            <a:r>
              <a:rPr lang="en-US" sz="2800" dirty="0">
                <a:latin typeface="Arial" pitchFamily="34" charset="0"/>
                <a:cs typeface="Arial" pitchFamily="34" charset="0"/>
              </a:rPr>
              <a:t> syndrome in children</a:t>
            </a:r>
          </a:p>
          <a:p>
            <a:pPr eaLnBrk="1" hangingPunct="1">
              <a:lnSpc>
                <a:spcPct val="90000"/>
              </a:lnSpc>
              <a:spcBef>
                <a:spcPct val="50000"/>
              </a:spcBef>
              <a:defRPr/>
            </a:pPr>
            <a:endParaRPr lang="en-US" sz="2800" dirty="0">
              <a:latin typeface="Arial" pitchFamily="34" charset="0"/>
              <a:cs typeface="Arial" pitchFamily="34" charset="0"/>
            </a:endParaRPr>
          </a:p>
          <a:p>
            <a:pPr eaLnBrk="1" hangingPunct="1">
              <a:defRPr/>
            </a:pPr>
            <a:r>
              <a:rPr lang="en-US" sz="2800" b="1" dirty="0">
                <a:latin typeface="Arial" pitchFamily="34" charset="0"/>
                <a:cs typeface="Arial" pitchFamily="34" charset="0"/>
              </a:rPr>
              <a:t>E/P:</a:t>
            </a:r>
            <a:r>
              <a:rPr lang="en-US" sz="2800" dirty="0">
                <a:latin typeface="Arial" pitchFamily="34" charset="0"/>
                <a:cs typeface="Arial" pitchFamily="34" charset="0"/>
              </a:rPr>
              <a:t> Remission can be induced by measles, </a:t>
            </a:r>
          </a:p>
          <a:p>
            <a:pPr eaLnBrk="1" hangingPunct="1">
              <a:defRPr/>
            </a:pPr>
            <a:r>
              <a:rPr lang="en-US" sz="2800" dirty="0">
                <a:latin typeface="Arial" pitchFamily="34" charset="0"/>
                <a:cs typeface="Arial" pitchFamily="34" charset="0"/>
              </a:rPr>
              <a:t>occurs more frequently in Hodgkin lymphoma, cured by </a:t>
            </a:r>
            <a:r>
              <a:rPr lang="en-US" sz="2800" dirty="0" err="1">
                <a:latin typeface="Arial" pitchFamily="34" charset="0"/>
                <a:cs typeface="Arial" pitchFamily="34" charset="0"/>
              </a:rPr>
              <a:t>glucocorticoids</a:t>
            </a:r>
            <a:r>
              <a:rPr lang="en-US" sz="2800" dirty="0">
                <a:latin typeface="Arial" pitchFamily="34" charset="0"/>
                <a:cs typeface="Arial" pitchFamily="34" charset="0"/>
              </a:rPr>
              <a:t>, </a:t>
            </a:r>
            <a:r>
              <a:rPr lang="en-US" sz="2800" dirty="0" err="1">
                <a:latin typeface="Arial" pitchFamily="34" charset="0"/>
                <a:cs typeface="Arial" pitchFamily="34" charset="0"/>
              </a:rPr>
              <a:t>cyclophosphamide</a:t>
            </a:r>
            <a:r>
              <a:rPr lang="en-US" sz="2800" dirty="0">
                <a:latin typeface="Arial" pitchFamily="34" charset="0"/>
                <a:cs typeface="Arial" pitchFamily="34" charset="0"/>
              </a:rPr>
              <a:t> or </a:t>
            </a:r>
            <a:r>
              <a:rPr lang="en-US" sz="2800" dirty="0" err="1">
                <a:latin typeface="Arial" pitchFamily="34" charset="0"/>
                <a:cs typeface="Arial" pitchFamily="34" charset="0"/>
              </a:rPr>
              <a:t>retuximab</a:t>
            </a:r>
            <a:r>
              <a:rPr lang="en-US" sz="2800" dirty="0">
                <a:latin typeface="Arial" pitchFamily="34" charset="0"/>
                <a:cs typeface="Arial" pitchFamily="34" charset="0"/>
              </a:rPr>
              <a:t>,</a:t>
            </a:r>
          </a:p>
          <a:p>
            <a:pPr eaLnBrk="1" hangingPunct="1">
              <a:defRPr/>
            </a:pPr>
            <a:r>
              <a:rPr lang="en-US" sz="2800" dirty="0">
                <a:latin typeface="Arial" pitchFamily="34" charset="0"/>
                <a:cs typeface="Arial" pitchFamily="34" charset="0"/>
              </a:rPr>
              <a:t>the permeability factor seems to be </a:t>
            </a:r>
            <a:r>
              <a:rPr lang="en-US" sz="2800" b="1" dirty="0">
                <a:solidFill>
                  <a:srgbClr val="FFFF00"/>
                </a:solidFill>
                <a:latin typeface="Arial" pitchFamily="34" charset="0"/>
                <a:cs typeface="Arial" pitchFamily="34" charset="0"/>
              </a:rPr>
              <a:t>IL-13</a:t>
            </a:r>
            <a:r>
              <a:rPr lang="en-US" sz="2800" dirty="0">
                <a:latin typeface="Arial" pitchFamily="34" charset="0"/>
                <a:cs typeface="Arial" pitchFamily="34" charset="0"/>
              </a:rPr>
              <a:t>. </a:t>
            </a:r>
          </a:p>
          <a:p>
            <a:pPr eaLnBrk="1" hangingPunct="1">
              <a:lnSpc>
                <a:spcPct val="90000"/>
              </a:lnSpc>
              <a:spcBef>
                <a:spcPct val="50000"/>
              </a:spcBef>
              <a:defRPr/>
            </a:pPr>
            <a:r>
              <a:rPr lang="en-US" sz="2800" b="1" dirty="0">
                <a:latin typeface="Arial" pitchFamily="34" charset="0"/>
                <a:cs typeface="Arial" pitchFamily="34" charset="0"/>
              </a:rPr>
              <a:t>Path:</a:t>
            </a:r>
            <a:r>
              <a:rPr lang="en-US" sz="2800" dirty="0">
                <a:latin typeface="Arial" pitchFamily="34" charset="0"/>
                <a:cs typeface="Arial" pitchFamily="34" charset="0"/>
              </a:rPr>
              <a:t> normal by LM and IF</a:t>
            </a:r>
          </a:p>
          <a:p>
            <a:pPr eaLnBrk="1" hangingPunct="1">
              <a:lnSpc>
                <a:spcPct val="90000"/>
              </a:lnSpc>
              <a:spcBef>
                <a:spcPct val="50000"/>
              </a:spcBef>
              <a:defRPr/>
            </a:pPr>
            <a:r>
              <a:rPr lang="en-US" sz="2800" b="1" dirty="0">
                <a:latin typeface="Arial" pitchFamily="34" charset="0"/>
                <a:cs typeface="Arial" pitchFamily="34" charset="0"/>
              </a:rPr>
              <a:t>EM:</a:t>
            </a:r>
            <a:r>
              <a:rPr lang="en-US" sz="2800" dirty="0">
                <a:latin typeface="Arial" pitchFamily="34" charset="0"/>
                <a:cs typeface="Arial" pitchFamily="34" charset="0"/>
              </a:rPr>
              <a:t> 	fusion of foot processes</a:t>
            </a:r>
          </a:p>
        </p:txBody>
      </p:sp>
      <p:pic>
        <p:nvPicPr>
          <p:cNvPr id="3" name="Εγγεγραμμένος ήχος">
            <a:hlinkClick r:id="" action="ppaction://media"/>
            <a:extLst>
              <a:ext uri="{FF2B5EF4-FFF2-40B4-BE49-F238E27FC236}">
                <a16:creationId xmlns:a16="http://schemas.microsoft.com/office/drawing/2014/main" xmlns="" id="{3AE376F4-391B-4689-9D99-171F73FFE00C}"/>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5">
            <a:extLst>
              <a:ext uri="{FF2B5EF4-FFF2-40B4-BE49-F238E27FC236}">
                <a16:creationId xmlns:a16="http://schemas.microsoft.com/office/drawing/2014/main" xmlns="" id="{2F9BC98D-B114-49CF-8E77-946898114C62}"/>
              </a:ext>
            </a:extLst>
          </p:cNvPr>
          <p:cNvSpPr>
            <a:spLocks noGrp="1" noChangeArrowheads="1"/>
          </p:cNvSpPr>
          <p:nvPr>
            <p:ph type="title"/>
          </p:nvPr>
        </p:nvSpPr>
        <p:spPr>
          <a:xfrm>
            <a:off x="755650" y="260350"/>
            <a:ext cx="7772400" cy="1143000"/>
          </a:xfrm>
        </p:spPr>
        <p:txBody>
          <a:bodyPr/>
          <a:lstStyle/>
          <a:p>
            <a:pPr>
              <a:defRPr/>
            </a:pPr>
            <a:r>
              <a:rPr lang="el-GR" sz="3200"/>
              <a:t>ΕΣΤΙΑΚΗ ΣΠΕΙΡΑΜΑΤΟΣΚΛΗΡΥΝΣΗ</a:t>
            </a:r>
          </a:p>
        </p:txBody>
      </p:sp>
      <p:graphicFrame>
        <p:nvGraphicFramePr>
          <p:cNvPr id="32771" name="Object 2">
            <a:extLst>
              <a:ext uri="{FF2B5EF4-FFF2-40B4-BE49-F238E27FC236}">
                <a16:creationId xmlns:a16="http://schemas.microsoft.com/office/drawing/2014/main" xmlns="" id="{475EA083-6EBB-4D81-98ED-BD30293B5731}"/>
              </a:ext>
            </a:extLst>
          </p:cNvPr>
          <p:cNvGraphicFramePr>
            <a:graphicFrameLocks noChangeAspect="1"/>
          </p:cNvGraphicFramePr>
          <p:nvPr>
            <p:ph idx="1"/>
          </p:nvPr>
        </p:nvGraphicFramePr>
        <p:xfrm>
          <a:off x="539750" y="1412875"/>
          <a:ext cx="4927600" cy="4978400"/>
        </p:xfrm>
        <a:graphic>
          <a:graphicData uri="http://schemas.openxmlformats.org/presentationml/2006/ole">
            <p:oleObj spid="_x0000_s32777" name="Bitmap Image" r:id="rId4" imgW="3648584" imgH="3685714" progId="PBrush">
              <p:embed/>
            </p:oleObj>
          </a:graphicData>
        </a:graphic>
      </p:graphicFrame>
      <p:pic>
        <p:nvPicPr>
          <p:cNvPr id="32772" name="Picture 2">
            <a:extLst>
              <a:ext uri="{FF2B5EF4-FFF2-40B4-BE49-F238E27FC236}">
                <a16:creationId xmlns:a16="http://schemas.microsoft.com/office/drawing/2014/main" xmlns="" id="{E7510662-802A-44C9-A4C6-C5E8BA82CE1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40425" y="4149725"/>
            <a:ext cx="2565400"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2773" name="Picture 3">
            <a:extLst>
              <a:ext uri="{FF2B5EF4-FFF2-40B4-BE49-F238E27FC236}">
                <a16:creationId xmlns:a16="http://schemas.microsoft.com/office/drawing/2014/main" xmlns="" id="{D323F5B2-31B8-4EFD-85B8-0F2B8E22D1EA}"/>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508625" y="1341438"/>
            <a:ext cx="3349625"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B1F7D923-2877-49D7-80E8-CEBD212A8F90}"/>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F8B8C2-F881-45EA-A1A7-36FA6C129ABD}"/>
              </a:ext>
            </a:extLst>
          </p:cNvPr>
          <p:cNvSpPr>
            <a:spLocks noGrp="1"/>
          </p:cNvSpPr>
          <p:nvPr>
            <p:ph type="title"/>
          </p:nvPr>
        </p:nvSpPr>
        <p:spPr/>
        <p:txBody>
          <a:bodyPr/>
          <a:lstStyle/>
          <a:p>
            <a:pPr>
              <a:defRPr/>
            </a:pPr>
            <a:endParaRPr lang="el-GR"/>
          </a:p>
        </p:txBody>
      </p:sp>
      <p:sp>
        <p:nvSpPr>
          <p:cNvPr id="6147" name="Content Placeholder 2">
            <a:extLst>
              <a:ext uri="{FF2B5EF4-FFF2-40B4-BE49-F238E27FC236}">
                <a16:creationId xmlns:a16="http://schemas.microsoft.com/office/drawing/2014/main" xmlns="" id="{1C041693-5946-40F8-B9DB-06FA8ABC6DFD}"/>
              </a:ext>
            </a:extLst>
          </p:cNvPr>
          <p:cNvSpPr>
            <a:spLocks noGrp="1" noChangeArrowheads="1"/>
          </p:cNvSpPr>
          <p:nvPr>
            <p:ph idx="1"/>
          </p:nvPr>
        </p:nvSpPr>
        <p:spPr/>
        <p:txBody>
          <a:bodyPr/>
          <a:lstStyle/>
          <a:p>
            <a:endParaRPr lang="el-GR" altLang="el-GR"/>
          </a:p>
        </p:txBody>
      </p:sp>
      <p:sp>
        <p:nvSpPr>
          <p:cNvPr id="6148" name="AutoShape 2" descr="Image result for glomerulus histology">
            <a:extLst>
              <a:ext uri="{FF2B5EF4-FFF2-40B4-BE49-F238E27FC236}">
                <a16:creationId xmlns:a16="http://schemas.microsoft.com/office/drawing/2014/main" xmlns="" id="{A08EB0D9-B98E-465B-A251-81675DB85C2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49" name="AutoShape 4" descr="Image result for glomerulus histology">
            <a:extLst>
              <a:ext uri="{FF2B5EF4-FFF2-40B4-BE49-F238E27FC236}">
                <a16:creationId xmlns:a16="http://schemas.microsoft.com/office/drawing/2014/main" xmlns="" id="{0B62964A-8A29-40F3-93CE-924EEB922100}"/>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0" name="AutoShape 6">
            <a:extLst>
              <a:ext uri="{FF2B5EF4-FFF2-40B4-BE49-F238E27FC236}">
                <a16:creationId xmlns:a16="http://schemas.microsoft.com/office/drawing/2014/main" xmlns="" id="{CAD7F816-5C2E-4AAA-97EE-28A5167759CB}"/>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1" name="AutoShape 8">
            <a:extLst>
              <a:ext uri="{FF2B5EF4-FFF2-40B4-BE49-F238E27FC236}">
                <a16:creationId xmlns:a16="http://schemas.microsoft.com/office/drawing/2014/main" xmlns="" id="{10309906-522B-47B8-8563-9439D052D1C3}"/>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2" name="AutoShape 10">
            <a:extLst>
              <a:ext uri="{FF2B5EF4-FFF2-40B4-BE49-F238E27FC236}">
                <a16:creationId xmlns:a16="http://schemas.microsoft.com/office/drawing/2014/main" xmlns="" id="{ABD1D0D5-C455-4CF3-B6FD-B05746EE7CBA}"/>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6153" name="AutoShape 12">
            <a:extLst>
              <a:ext uri="{FF2B5EF4-FFF2-40B4-BE49-F238E27FC236}">
                <a16:creationId xmlns:a16="http://schemas.microsoft.com/office/drawing/2014/main" xmlns="" id="{9D5DDA23-356B-4899-9B93-35DE8252D2DE}"/>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6154" name="Picture 14" descr="Image result for glomerulus histology">
            <a:extLst>
              <a:ext uri="{FF2B5EF4-FFF2-40B4-BE49-F238E27FC236}">
                <a16:creationId xmlns:a16="http://schemas.microsoft.com/office/drawing/2014/main" xmlns="" id="{010480AE-9979-4BB4-BBCA-521819F6DA3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58888" y="0"/>
            <a:ext cx="6178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6C27132F-2EDB-44F8-A035-4A6A2B8B45F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xmlns="" id="{A7A40823-252E-414E-97D2-AFE823F9C98F}"/>
              </a:ext>
            </a:extLst>
          </p:cNvPr>
          <p:cNvSpPr txBox="1">
            <a:spLocks noChangeArrowheads="1"/>
          </p:cNvSpPr>
          <p:nvPr/>
        </p:nvSpPr>
        <p:spPr bwMode="auto">
          <a:xfrm>
            <a:off x="611188" y="425450"/>
            <a:ext cx="8128000" cy="6432550"/>
          </a:xfrm>
          <a:prstGeom prst="rect">
            <a:avLst/>
          </a:prstGeom>
          <a:noFill/>
          <a:ln w="9525">
            <a:noFill/>
            <a:miter lim="800000"/>
            <a:headEnd/>
            <a:tailEnd/>
          </a:ln>
        </p:spPr>
        <p:txBody>
          <a:bodyPr>
            <a:spAutoFit/>
          </a:bodyPr>
          <a:lstStyle/>
          <a:p>
            <a:pPr algn="ctr" eaLnBrk="1" hangingPunct="1">
              <a:spcBef>
                <a:spcPct val="50000"/>
              </a:spcBef>
              <a:defRPr/>
            </a:pPr>
            <a:r>
              <a:rPr lang="en-US" sz="3200" dirty="0">
                <a:solidFill>
                  <a:srgbClr val="FFFF00"/>
                </a:solidFill>
              </a:rPr>
              <a:t>  </a:t>
            </a:r>
            <a:r>
              <a:rPr lang="en-US" sz="3200" dirty="0">
                <a:solidFill>
                  <a:srgbClr val="FFFF00"/>
                </a:solidFill>
                <a:latin typeface="+mj-lt"/>
              </a:rPr>
              <a:t>FOCAL SEGMENTAL GLOMERULOSCLEROSIS</a:t>
            </a:r>
          </a:p>
          <a:p>
            <a:pPr eaLnBrk="1" hangingPunct="1">
              <a:spcBef>
                <a:spcPct val="50000"/>
              </a:spcBef>
              <a:defRPr/>
            </a:pPr>
            <a:r>
              <a:rPr lang="en-US" dirty="0">
                <a:latin typeface="Arial Greek" pitchFamily="34" charset="0"/>
                <a:cs typeface="Arial Greek" pitchFamily="34" charset="0"/>
              </a:rPr>
              <a:t>Def: 15% of all </a:t>
            </a:r>
            <a:r>
              <a:rPr lang="en-US" dirty="0" err="1">
                <a:latin typeface="Arial Greek" pitchFamily="34" charset="0"/>
                <a:cs typeface="Arial Greek" pitchFamily="34" charset="0"/>
              </a:rPr>
              <a:t>nephrotic</a:t>
            </a:r>
            <a:r>
              <a:rPr lang="en-US" dirty="0">
                <a:latin typeface="Arial Greek" pitchFamily="34" charset="0"/>
                <a:cs typeface="Arial Greek" pitchFamily="34" charset="0"/>
              </a:rPr>
              <a:t> syndromes; </a:t>
            </a:r>
            <a:r>
              <a:rPr lang="en-US" dirty="0" err="1">
                <a:latin typeface="Arial Greek" pitchFamily="34" charset="0"/>
                <a:cs typeface="Arial Greek" pitchFamily="34" charset="0"/>
              </a:rPr>
              <a:t>heterogenous</a:t>
            </a:r>
            <a:r>
              <a:rPr lang="en-US" dirty="0">
                <a:latin typeface="Arial Greek" pitchFamily="34" charset="0"/>
                <a:cs typeface="Arial Greek" pitchFamily="34" charset="0"/>
              </a:rPr>
              <a:t> group of diseases (primary </a:t>
            </a:r>
            <a:r>
              <a:rPr lang="en-US" dirty="0" err="1">
                <a:latin typeface="Arial Greek" pitchFamily="34" charset="0"/>
                <a:cs typeface="Arial Greek" pitchFamily="34" charset="0"/>
              </a:rPr>
              <a:t>vs</a:t>
            </a:r>
            <a:r>
              <a:rPr lang="en-US" dirty="0">
                <a:latin typeface="Arial Greek" pitchFamily="34" charset="0"/>
                <a:cs typeface="Arial Greek" pitchFamily="34" charset="0"/>
              </a:rPr>
              <a:t> secondary)</a:t>
            </a:r>
          </a:p>
          <a:p>
            <a:pPr eaLnBrk="1" hangingPunct="1">
              <a:spcBef>
                <a:spcPct val="50000"/>
              </a:spcBef>
              <a:defRPr/>
            </a:pPr>
            <a:r>
              <a:rPr lang="en-US" dirty="0">
                <a:latin typeface="Arial Greek" pitchFamily="34" charset="0"/>
                <a:cs typeface="Arial Greek" pitchFamily="34" charset="0"/>
              </a:rPr>
              <a:t>E/P: Increased circulating levels of soluble </a:t>
            </a:r>
            <a:r>
              <a:rPr lang="en-US" dirty="0" err="1">
                <a:latin typeface="Arial Greek" pitchFamily="34" charset="0"/>
                <a:cs typeface="Arial Greek" pitchFamily="34" charset="0"/>
              </a:rPr>
              <a:t>urokinase</a:t>
            </a:r>
            <a:r>
              <a:rPr lang="en-US" dirty="0">
                <a:latin typeface="Arial Greek" pitchFamily="34" charset="0"/>
                <a:cs typeface="Arial Greek" pitchFamily="34" charset="0"/>
              </a:rPr>
              <a:t> receptor (</a:t>
            </a:r>
            <a:r>
              <a:rPr lang="en-US" b="1" dirty="0" err="1">
                <a:solidFill>
                  <a:srgbClr val="FFFF00"/>
                </a:solidFill>
                <a:latin typeface="Arial Greek" pitchFamily="34" charset="0"/>
                <a:cs typeface="Arial Greek" pitchFamily="34" charset="0"/>
              </a:rPr>
              <a:t>suPAR</a:t>
            </a:r>
            <a:r>
              <a:rPr lang="en-US" dirty="0">
                <a:latin typeface="Arial Greek" pitchFamily="34" charset="0"/>
                <a:cs typeface="Arial Greek" pitchFamily="34" charset="0"/>
              </a:rPr>
              <a:t>). In HIV, IV drug abuse, CHD, obesity, sickle-cell disease</a:t>
            </a:r>
          </a:p>
          <a:p>
            <a:pPr eaLnBrk="1" hangingPunct="1">
              <a:spcBef>
                <a:spcPct val="50000"/>
              </a:spcBef>
              <a:defRPr/>
            </a:pPr>
            <a:r>
              <a:rPr lang="en-US" dirty="0">
                <a:latin typeface="Arial Greek" pitchFamily="34" charset="0"/>
                <a:cs typeface="Arial Greek" pitchFamily="34" charset="0"/>
              </a:rPr>
              <a:t>Path: focal and segmental </a:t>
            </a:r>
            <a:r>
              <a:rPr lang="en-US" dirty="0" err="1">
                <a:latin typeface="Arial Greek" pitchFamily="34" charset="0"/>
                <a:cs typeface="Arial Greek" pitchFamily="34" charset="0"/>
              </a:rPr>
              <a:t>glomerular</a:t>
            </a:r>
            <a:r>
              <a:rPr lang="en-US" dirty="0">
                <a:latin typeface="Arial Greek" pitchFamily="34" charset="0"/>
                <a:cs typeface="Arial Greek" pitchFamily="34" charset="0"/>
              </a:rPr>
              <a:t> </a:t>
            </a:r>
            <a:r>
              <a:rPr lang="en-US" dirty="0" err="1">
                <a:latin typeface="Arial Greek" pitchFamily="34" charset="0"/>
                <a:cs typeface="Arial Greek" pitchFamily="34" charset="0"/>
              </a:rPr>
              <a:t>hyalinosis</a:t>
            </a:r>
            <a:endParaRPr lang="en-US" dirty="0">
              <a:latin typeface="Arial Greek" pitchFamily="34" charset="0"/>
              <a:cs typeface="Arial Greek" pitchFamily="34" charset="0"/>
            </a:endParaRPr>
          </a:p>
          <a:p>
            <a:pPr eaLnBrk="1" hangingPunct="1">
              <a:spcBef>
                <a:spcPct val="50000"/>
              </a:spcBef>
              <a:defRPr/>
            </a:pPr>
            <a:r>
              <a:rPr lang="en-US" dirty="0">
                <a:latin typeface="Arial Greek" pitchFamily="34" charset="0"/>
                <a:cs typeface="Arial Greek" pitchFamily="34" charset="0"/>
              </a:rPr>
              <a:t>	“Collapsing” pattern (e.g. HIV)</a:t>
            </a:r>
          </a:p>
          <a:p>
            <a:pPr eaLnBrk="1" hangingPunct="1">
              <a:spcBef>
                <a:spcPct val="50000"/>
              </a:spcBef>
              <a:defRPr/>
            </a:pPr>
            <a:r>
              <a:rPr lang="en-US" dirty="0">
                <a:latin typeface="Arial Greek" pitchFamily="34" charset="0"/>
                <a:cs typeface="Arial Greek" pitchFamily="34" charset="0"/>
              </a:rPr>
              <a:t>	Trapping of serum proteins (IF and EM)</a:t>
            </a:r>
          </a:p>
          <a:p>
            <a:pPr eaLnBrk="1" hangingPunct="1">
              <a:spcBef>
                <a:spcPct val="50000"/>
              </a:spcBef>
              <a:defRPr/>
            </a:pPr>
            <a:r>
              <a:rPr lang="en-US" dirty="0" err="1">
                <a:latin typeface="Arial Greek" pitchFamily="34" charset="0"/>
                <a:cs typeface="Arial Greek" pitchFamily="34" charset="0"/>
              </a:rPr>
              <a:t>Clin</a:t>
            </a:r>
            <a:r>
              <a:rPr lang="en-US" dirty="0">
                <a:latin typeface="Arial Greek" pitchFamily="34" charset="0"/>
                <a:cs typeface="Arial Greek" pitchFamily="34" charset="0"/>
              </a:rPr>
              <a:t>:    </a:t>
            </a:r>
            <a:r>
              <a:rPr lang="en-US" dirty="0" err="1">
                <a:latin typeface="Arial Greek" pitchFamily="34" charset="0"/>
                <a:cs typeface="Arial Greek" pitchFamily="34" charset="0"/>
              </a:rPr>
              <a:t>Nephrotic</a:t>
            </a:r>
            <a:r>
              <a:rPr lang="en-US" dirty="0">
                <a:latin typeface="Arial Greek" pitchFamily="34" charset="0"/>
                <a:cs typeface="Arial Greek" pitchFamily="34" charset="0"/>
              </a:rPr>
              <a:t> </a:t>
            </a:r>
            <a:r>
              <a:rPr lang="en-US" dirty="0" err="1">
                <a:latin typeface="Arial Greek" pitchFamily="34" charset="0"/>
                <a:cs typeface="Arial Greek" pitchFamily="34" charset="0"/>
              </a:rPr>
              <a:t>syndrome</a:t>
            </a:r>
            <a:r>
              <a:rPr lang="en-US" dirty="0" err="1">
                <a:latin typeface="Arial Greek" pitchFamily="34" charset="0"/>
                <a:cs typeface="Arial Greek" pitchFamily="34" charset="0"/>
                <a:sym typeface="Symbol" pitchFamily="18" charset="2"/>
              </a:rPr>
              <a:t>ESRD</a:t>
            </a:r>
            <a:r>
              <a:rPr lang="en-US" dirty="0">
                <a:latin typeface="Arial Greek" pitchFamily="34" charset="0"/>
                <a:cs typeface="Arial Greek" pitchFamily="34" charset="0"/>
                <a:sym typeface="Symbol" pitchFamily="18" charset="2"/>
              </a:rPr>
              <a:t> (5-20y); In HIV 	related FSGS  ESRD (1 year)</a:t>
            </a:r>
          </a:p>
          <a:p>
            <a:pPr eaLnBrk="1" hangingPunct="1">
              <a:spcBef>
                <a:spcPct val="50000"/>
              </a:spcBef>
              <a:defRPr/>
            </a:pPr>
            <a:r>
              <a:rPr lang="en-US" dirty="0">
                <a:latin typeface="Arial Greek" pitchFamily="34" charset="0"/>
                <a:cs typeface="Arial Greek" pitchFamily="34" charset="0"/>
                <a:sym typeface="Symbol" pitchFamily="18" charset="2"/>
              </a:rPr>
              <a:t>Therapy: </a:t>
            </a:r>
            <a:r>
              <a:rPr lang="en-US" dirty="0" err="1">
                <a:latin typeface="Arial Greek" pitchFamily="34" charset="0"/>
                <a:cs typeface="Arial Greek" pitchFamily="34" charset="0"/>
                <a:sym typeface="Symbol" pitchFamily="18" charset="2"/>
              </a:rPr>
              <a:t>Glycocorticosteroids</a:t>
            </a:r>
            <a:r>
              <a:rPr lang="en-US" dirty="0">
                <a:latin typeface="Arial Greek" pitchFamily="34" charset="0"/>
                <a:cs typeface="Arial Greek" pitchFamily="34" charset="0"/>
                <a:sym typeface="Symbol" pitchFamily="18" charset="2"/>
              </a:rPr>
              <a:t> +/- </a:t>
            </a:r>
            <a:r>
              <a:rPr lang="en-US" dirty="0" err="1">
                <a:latin typeface="Arial Greek" pitchFamily="34" charset="0"/>
                <a:cs typeface="Arial Greek" pitchFamily="34" charset="0"/>
                <a:sym typeface="Symbol" pitchFamily="18" charset="2"/>
              </a:rPr>
              <a:t>calcineurin</a:t>
            </a:r>
            <a:r>
              <a:rPr lang="en-US" dirty="0">
                <a:latin typeface="Arial Greek" pitchFamily="34" charset="0"/>
                <a:cs typeface="Arial Greek" pitchFamily="34" charset="0"/>
                <a:sym typeface="Symbol" pitchFamily="18" charset="2"/>
              </a:rPr>
              <a:t> inhibitors</a:t>
            </a:r>
            <a:endParaRPr lang="en-US" dirty="0">
              <a:latin typeface="Arial Greek" pitchFamily="34" charset="0"/>
              <a:cs typeface="Arial Greek" pitchFamily="34" charset="0"/>
            </a:endParaRPr>
          </a:p>
        </p:txBody>
      </p:sp>
      <p:pic>
        <p:nvPicPr>
          <p:cNvPr id="3" name="Εγγεγραμμένος ήχος">
            <a:hlinkClick r:id="" action="ppaction://media"/>
            <a:extLst>
              <a:ext uri="{FF2B5EF4-FFF2-40B4-BE49-F238E27FC236}">
                <a16:creationId xmlns:a16="http://schemas.microsoft.com/office/drawing/2014/main" xmlns="" id="{D6023F18-C2DB-4499-89F5-9EECCD353B4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2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0" name="Rectangle 10">
            <a:extLst>
              <a:ext uri="{FF2B5EF4-FFF2-40B4-BE49-F238E27FC236}">
                <a16:creationId xmlns:a16="http://schemas.microsoft.com/office/drawing/2014/main" xmlns="" id="{D9F8B05F-A62E-4CFE-8DC2-1AD243709EF9}"/>
              </a:ext>
            </a:extLst>
          </p:cNvPr>
          <p:cNvSpPr>
            <a:spLocks noGrp="1" noChangeArrowheads="1"/>
          </p:cNvSpPr>
          <p:nvPr>
            <p:ph type="title" sz="quarter"/>
          </p:nvPr>
        </p:nvSpPr>
        <p:spPr>
          <a:xfrm>
            <a:off x="755650" y="0"/>
            <a:ext cx="7772400" cy="1143000"/>
          </a:xfrm>
        </p:spPr>
        <p:txBody>
          <a:bodyPr/>
          <a:lstStyle/>
          <a:p>
            <a:pPr>
              <a:defRPr/>
            </a:pPr>
            <a:r>
              <a:rPr lang="el-GR" sz="2800" dirty="0"/>
              <a:t>ΜΕΜΒΡΑΝΩΔΗΣ ΣΠΕΙΡΑΜΑΤΟΠΑΘΕΙΑ</a:t>
            </a:r>
          </a:p>
        </p:txBody>
      </p:sp>
      <p:graphicFrame>
        <p:nvGraphicFramePr>
          <p:cNvPr id="34819" name="Object 2">
            <a:extLst>
              <a:ext uri="{FF2B5EF4-FFF2-40B4-BE49-F238E27FC236}">
                <a16:creationId xmlns:a16="http://schemas.microsoft.com/office/drawing/2014/main" xmlns="" id="{26A16617-71DE-4CA9-82A4-241CACA60461}"/>
              </a:ext>
            </a:extLst>
          </p:cNvPr>
          <p:cNvGraphicFramePr>
            <a:graphicFrameLocks noChangeAspect="1"/>
          </p:cNvGraphicFramePr>
          <p:nvPr>
            <p:ph sz="quarter" idx="1"/>
          </p:nvPr>
        </p:nvGraphicFramePr>
        <p:xfrm>
          <a:off x="4140200" y="908050"/>
          <a:ext cx="4478338" cy="2852738"/>
        </p:xfrm>
        <a:graphic>
          <a:graphicData uri="http://schemas.openxmlformats.org/presentationml/2006/ole">
            <p:oleObj spid="_x0000_s34833" name="Bitmap Image" r:id="rId4" imgW="3753374" imgH="2390476" progId="PBrush">
              <p:embed/>
            </p:oleObj>
          </a:graphicData>
        </a:graphic>
      </p:graphicFrame>
      <p:graphicFrame>
        <p:nvGraphicFramePr>
          <p:cNvPr id="34820" name="Object 3">
            <a:extLst>
              <a:ext uri="{FF2B5EF4-FFF2-40B4-BE49-F238E27FC236}">
                <a16:creationId xmlns:a16="http://schemas.microsoft.com/office/drawing/2014/main" xmlns="" id="{9C5BC31F-D68D-4A60-9E8A-1C6A9064EAC1}"/>
              </a:ext>
            </a:extLst>
          </p:cNvPr>
          <p:cNvGraphicFramePr>
            <a:graphicFrameLocks noChangeAspect="1"/>
          </p:cNvGraphicFramePr>
          <p:nvPr>
            <p:ph sz="quarter" idx="2"/>
          </p:nvPr>
        </p:nvGraphicFramePr>
        <p:xfrm>
          <a:off x="4716463" y="3933825"/>
          <a:ext cx="3344862" cy="2595563"/>
        </p:xfrm>
        <a:graphic>
          <a:graphicData uri="http://schemas.openxmlformats.org/presentationml/2006/ole">
            <p:oleObj spid="_x0000_s34834" name="Bitmap Image" r:id="rId5" imgW="3572374" imgH="2771429" progId="PBrush">
              <p:embed/>
            </p:oleObj>
          </a:graphicData>
        </a:graphic>
      </p:graphicFrame>
      <p:graphicFrame>
        <p:nvGraphicFramePr>
          <p:cNvPr id="34821" name="Object 4">
            <a:extLst>
              <a:ext uri="{FF2B5EF4-FFF2-40B4-BE49-F238E27FC236}">
                <a16:creationId xmlns:a16="http://schemas.microsoft.com/office/drawing/2014/main" xmlns="" id="{3D5C3440-39B4-4F00-A62F-3D874367DDCC}"/>
              </a:ext>
            </a:extLst>
          </p:cNvPr>
          <p:cNvGraphicFramePr>
            <a:graphicFrameLocks noChangeAspect="1"/>
          </p:cNvGraphicFramePr>
          <p:nvPr>
            <p:ph sz="quarter" idx="3"/>
          </p:nvPr>
        </p:nvGraphicFramePr>
        <p:xfrm>
          <a:off x="179388" y="4379913"/>
          <a:ext cx="3413125" cy="2325687"/>
        </p:xfrm>
        <a:graphic>
          <a:graphicData uri="http://schemas.openxmlformats.org/presentationml/2006/ole">
            <p:oleObj spid="_x0000_s34835" name="Bitmap Image" r:id="rId6" imgW="3467584" imgH="2362530" progId="PBrush">
              <p:embed/>
            </p:oleObj>
          </a:graphicData>
        </a:graphic>
      </p:graphicFrame>
      <p:pic>
        <p:nvPicPr>
          <p:cNvPr id="34822" name="Picture 12">
            <a:extLst>
              <a:ext uri="{FF2B5EF4-FFF2-40B4-BE49-F238E27FC236}">
                <a16:creationId xmlns:a16="http://schemas.microsoft.com/office/drawing/2014/main" xmlns="" id="{63E99E21-BDA4-4ACC-9914-B90D00816E57}"/>
              </a:ext>
            </a:extLst>
          </p:cNvPr>
          <p:cNvPicPr>
            <a:picLocks noGrp="1" noChangeAspect="1" noChangeArrowheads="1"/>
          </p:cNvPicPr>
          <p:nvPr>
            <p:ph sz="quarter" idx="4"/>
          </p:nvPr>
        </p:nvPicPr>
        <p:blipFill>
          <a:blip r:embed="rId7">
            <a:extLst>
              <a:ext uri="{28A0092B-C50C-407E-A947-70E740481C1C}">
                <a14:useLocalDpi xmlns:a14="http://schemas.microsoft.com/office/drawing/2010/main" xmlns="" val="0"/>
              </a:ext>
            </a:extLst>
          </a:blip>
          <a:srcRect/>
          <a:stretch>
            <a:fillRect/>
          </a:stretch>
        </p:blipFill>
        <p:spPr>
          <a:xfrm>
            <a:off x="250825" y="908050"/>
            <a:ext cx="3311525" cy="3255963"/>
          </a:xfrm>
          <a:noFill/>
        </p:spPr>
      </p:pic>
      <p:pic>
        <p:nvPicPr>
          <p:cNvPr id="3" name="Εγγεγραμμένος ήχος">
            <a:hlinkClick r:id="" action="ppaction://media"/>
            <a:extLst>
              <a:ext uri="{FF2B5EF4-FFF2-40B4-BE49-F238E27FC236}">
                <a16:creationId xmlns:a16="http://schemas.microsoft.com/office/drawing/2014/main" xmlns="" id="{19183016-107D-4E74-8ABA-435A4F92BE72}"/>
              </a:ext>
            </a:extLst>
          </p:cNvPr>
          <p:cNvPicPr>
            <a:picLocks noChangeAspect="1"/>
          </p:cNvPicPr>
          <p:nvPr>
            <a:videoFile r:link="rId2"/>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xmlns="" id="{8B089F4D-CF3B-4139-8858-2075B2DF3338}"/>
              </a:ext>
            </a:extLst>
          </p:cNvPr>
          <p:cNvSpPr txBox="1">
            <a:spLocks noChangeArrowheads="1"/>
          </p:cNvSpPr>
          <p:nvPr/>
        </p:nvSpPr>
        <p:spPr bwMode="auto">
          <a:xfrm>
            <a:off x="611188" y="260350"/>
            <a:ext cx="7993062" cy="5859463"/>
          </a:xfrm>
          <a:prstGeom prst="rect">
            <a:avLst/>
          </a:prstGeom>
          <a:noFill/>
          <a:ln w="9525">
            <a:noFill/>
            <a:miter lim="800000"/>
            <a:headEnd/>
            <a:tailEnd/>
          </a:ln>
        </p:spPr>
        <p:txBody>
          <a:bodyPr>
            <a:spAutoFit/>
          </a:bodyPr>
          <a:lstStyle/>
          <a:p>
            <a:pPr algn="ctr" eaLnBrk="1" hangingPunct="1">
              <a:spcBef>
                <a:spcPct val="50000"/>
              </a:spcBef>
              <a:defRPr/>
            </a:pPr>
            <a:r>
              <a:rPr lang="en-US" sz="3200" dirty="0">
                <a:solidFill>
                  <a:srgbClr val="FFFF00"/>
                </a:solidFill>
                <a:latin typeface="+mj-lt"/>
              </a:rPr>
              <a:t>MEMBRANOUS NEPHROPATHY</a:t>
            </a:r>
          </a:p>
          <a:p>
            <a:pPr eaLnBrk="1" hangingPunct="1">
              <a:lnSpc>
                <a:spcPct val="80000"/>
              </a:lnSpc>
              <a:spcBef>
                <a:spcPct val="50000"/>
              </a:spcBef>
              <a:defRPr/>
            </a:pPr>
            <a:r>
              <a:rPr lang="en-US" sz="2800" dirty="0">
                <a:latin typeface="Arial" pitchFamily="34" charset="0"/>
                <a:cs typeface="Arial" pitchFamily="34" charset="0"/>
              </a:rPr>
              <a:t>Def: Most common cause of </a:t>
            </a:r>
            <a:r>
              <a:rPr lang="en-US" sz="2800" dirty="0" err="1">
                <a:latin typeface="Arial" pitchFamily="34" charset="0"/>
                <a:cs typeface="Arial" pitchFamily="34" charset="0"/>
              </a:rPr>
              <a:t>nephrotic</a:t>
            </a:r>
            <a:r>
              <a:rPr lang="en-US" sz="2800" dirty="0">
                <a:latin typeface="Arial" pitchFamily="34" charset="0"/>
                <a:cs typeface="Arial" pitchFamily="34" charset="0"/>
              </a:rPr>
              <a:t> syndrome in adults (40%)</a:t>
            </a:r>
          </a:p>
          <a:p>
            <a:pPr eaLnBrk="1" hangingPunct="1">
              <a:lnSpc>
                <a:spcPct val="80000"/>
              </a:lnSpc>
              <a:spcBef>
                <a:spcPct val="50000"/>
              </a:spcBef>
              <a:defRPr/>
            </a:pPr>
            <a:r>
              <a:rPr lang="en-US" sz="2800" dirty="0">
                <a:latin typeface="Arial" pitchFamily="34" charset="0"/>
                <a:cs typeface="Arial" pitchFamily="34" charset="0"/>
              </a:rPr>
              <a:t>M-Type </a:t>
            </a:r>
            <a:r>
              <a:rPr lang="en-US" sz="2800" b="1" dirty="0" err="1">
                <a:solidFill>
                  <a:srgbClr val="FFFF00"/>
                </a:solidFill>
                <a:latin typeface="Arial" pitchFamily="34" charset="0"/>
                <a:cs typeface="Arial" pitchFamily="34" charset="0"/>
              </a:rPr>
              <a:t>Phospholipase</a:t>
            </a:r>
            <a:r>
              <a:rPr lang="en-US" sz="2800" b="1" dirty="0">
                <a:solidFill>
                  <a:srgbClr val="FFFF00"/>
                </a:solidFill>
                <a:latin typeface="Arial" pitchFamily="34" charset="0"/>
                <a:cs typeface="Arial" pitchFamily="34" charset="0"/>
              </a:rPr>
              <a:t> A</a:t>
            </a:r>
            <a:r>
              <a:rPr lang="en-US" sz="2800" b="1" baseline="-25000" dirty="0">
                <a:solidFill>
                  <a:srgbClr val="FFFF00"/>
                </a:solidFill>
                <a:latin typeface="Arial" pitchFamily="34" charset="0"/>
                <a:cs typeface="Arial" pitchFamily="34" charset="0"/>
              </a:rPr>
              <a:t>2</a:t>
            </a:r>
            <a:r>
              <a:rPr lang="en-US" sz="2800" b="1" dirty="0">
                <a:solidFill>
                  <a:srgbClr val="FFFF00"/>
                </a:solidFill>
                <a:latin typeface="Arial" pitchFamily="34" charset="0"/>
                <a:cs typeface="Arial" pitchFamily="34" charset="0"/>
              </a:rPr>
              <a:t> Receptor </a:t>
            </a:r>
            <a:r>
              <a:rPr lang="en-US" sz="2800" dirty="0">
                <a:latin typeface="Arial" pitchFamily="34" charset="0"/>
                <a:cs typeface="Arial" pitchFamily="34" charset="0"/>
              </a:rPr>
              <a:t>as Target Antigen in Idiopathic Membranous Nephropathy -&gt; Immune </a:t>
            </a:r>
            <a:r>
              <a:rPr lang="en-US" sz="2800" dirty="0" err="1">
                <a:latin typeface="Arial" pitchFamily="34" charset="0"/>
                <a:cs typeface="Arial" pitchFamily="34" charset="0"/>
              </a:rPr>
              <a:t>complex</a:t>
            </a:r>
            <a:r>
              <a:rPr lang="en-US" sz="2800" dirty="0" err="1">
                <a:latin typeface="Arial" pitchFamily="34" charset="0"/>
                <a:cs typeface="Arial" pitchFamily="34" charset="0"/>
                <a:sym typeface="Symbol" pitchFamily="18" charset="2"/>
              </a:rPr>
              <a:t>BM</a:t>
            </a:r>
            <a:r>
              <a:rPr lang="en-US" sz="2800" dirty="0">
                <a:latin typeface="Arial" pitchFamily="34" charset="0"/>
                <a:cs typeface="Arial" pitchFamily="34" charset="0"/>
                <a:sym typeface="Symbol" pitchFamily="18" charset="2"/>
              </a:rPr>
              <a:t> thickening</a:t>
            </a:r>
          </a:p>
          <a:p>
            <a:pPr eaLnBrk="1" hangingPunct="1">
              <a:lnSpc>
                <a:spcPct val="80000"/>
              </a:lnSpc>
              <a:spcBef>
                <a:spcPct val="50000"/>
              </a:spcBef>
              <a:defRPr/>
            </a:pPr>
            <a:r>
              <a:rPr lang="en-US" sz="2800" dirty="0">
                <a:latin typeface="Arial" pitchFamily="34" charset="0"/>
                <a:cs typeface="Arial" pitchFamily="34" charset="0"/>
                <a:sym typeface="Symbol" pitchFamily="18" charset="2"/>
              </a:rPr>
              <a:t>E/P: 	Primary </a:t>
            </a:r>
          </a:p>
          <a:p>
            <a:pPr eaLnBrk="1" hangingPunct="1">
              <a:lnSpc>
                <a:spcPct val="80000"/>
              </a:lnSpc>
              <a:spcBef>
                <a:spcPct val="50000"/>
              </a:spcBef>
              <a:defRPr/>
            </a:pPr>
            <a:r>
              <a:rPr lang="en-US" sz="2800" dirty="0">
                <a:latin typeface="Arial" pitchFamily="34" charset="0"/>
                <a:cs typeface="Arial" pitchFamily="34" charset="0"/>
                <a:sym typeface="Symbol" pitchFamily="18" charset="2"/>
              </a:rPr>
              <a:t>	Secondary (SLE, HBV, drugs, cancer)</a:t>
            </a:r>
          </a:p>
          <a:p>
            <a:pPr eaLnBrk="1" hangingPunct="1">
              <a:lnSpc>
                <a:spcPct val="80000"/>
              </a:lnSpc>
              <a:spcBef>
                <a:spcPct val="50000"/>
              </a:spcBef>
              <a:defRPr/>
            </a:pPr>
            <a:r>
              <a:rPr lang="en-US" sz="2800" dirty="0">
                <a:latin typeface="Arial" pitchFamily="34" charset="0"/>
                <a:cs typeface="Arial" pitchFamily="34" charset="0"/>
                <a:sym typeface="Symbol" pitchFamily="18" charset="2"/>
              </a:rPr>
              <a:t>Path: </a:t>
            </a:r>
            <a:r>
              <a:rPr lang="en-US" sz="2800" dirty="0" err="1">
                <a:latin typeface="Arial" pitchFamily="34" charset="0"/>
                <a:cs typeface="Arial" pitchFamily="34" charset="0"/>
                <a:sym typeface="Symbol" pitchFamily="18" charset="2"/>
              </a:rPr>
              <a:t>Subepithelial</a:t>
            </a:r>
            <a:r>
              <a:rPr lang="en-US" sz="2800" dirty="0">
                <a:latin typeface="Arial" pitchFamily="34" charset="0"/>
                <a:cs typeface="Arial" pitchFamily="34" charset="0"/>
                <a:sym typeface="Symbol" pitchFamily="18" charset="2"/>
              </a:rPr>
              <a:t> deposits of immune complex</a:t>
            </a:r>
          </a:p>
          <a:p>
            <a:pPr eaLnBrk="1" hangingPunct="1">
              <a:lnSpc>
                <a:spcPct val="80000"/>
              </a:lnSpc>
              <a:spcBef>
                <a:spcPct val="50000"/>
              </a:spcBef>
              <a:defRPr/>
            </a:pPr>
            <a:r>
              <a:rPr lang="en-US" dirty="0">
                <a:latin typeface="Arial" pitchFamily="34" charset="0"/>
                <a:cs typeface="Arial" pitchFamily="34" charset="0"/>
                <a:sym typeface="Symbol" pitchFamily="18" charset="2"/>
              </a:rPr>
              <a:t>CL:   </a:t>
            </a:r>
            <a:r>
              <a:rPr lang="en-US" dirty="0" err="1">
                <a:latin typeface="Arial" pitchFamily="34" charset="0"/>
                <a:cs typeface="Arial" pitchFamily="34" charset="0"/>
                <a:sym typeface="Symbol" pitchFamily="18" charset="2"/>
              </a:rPr>
              <a:t>Nephrotic</a:t>
            </a:r>
            <a:r>
              <a:rPr lang="en-US" dirty="0">
                <a:latin typeface="Arial" pitchFamily="34" charset="0"/>
                <a:cs typeface="Arial" pitchFamily="34" charset="0"/>
                <a:sym typeface="Symbol" pitchFamily="18" charset="2"/>
              </a:rPr>
              <a:t> syndrome</a:t>
            </a:r>
          </a:p>
          <a:p>
            <a:pPr eaLnBrk="1" hangingPunct="1">
              <a:lnSpc>
                <a:spcPct val="80000"/>
              </a:lnSpc>
              <a:spcBef>
                <a:spcPct val="50000"/>
              </a:spcBef>
              <a:defRPr/>
            </a:pPr>
            <a:r>
              <a:rPr lang="en-US" dirty="0">
                <a:latin typeface="Arial" pitchFamily="34" charset="0"/>
                <a:cs typeface="Arial" pitchFamily="34" charset="0"/>
                <a:sym typeface="Symbol" pitchFamily="18" charset="2"/>
              </a:rPr>
              <a:t>	(25% recover, 50% persist, 25% progress)</a:t>
            </a:r>
          </a:p>
          <a:p>
            <a:pPr eaLnBrk="1" hangingPunct="1">
              <a:lnSpc>
                <a:spcPct val="80000"/>
              </a:lnSpc>
              <a:spcBef>
                <a:spcPct val="50000"/>
              </a:spcBef>
              <a:defRPr/>
            </a:pPr>
            <a:r>
              <a:rPr lang="en-US" dirty="0">
                <a:latin typeface="Arial" pitchFamily="34" charset="0"/>
                <a:cs typeface="Arial" pitchFamily="34" charset="0"/>
                <a:sym typeface="Symbol" pitchFamily="18" charset="2"/>
              </a:rPr>
              <a:t>Therapy: </a:t>
            </a:r>
            <a:r>
              <a:rPr lang="en-US" dirty="0" err="1">
                <a:latin typeface="Arial" pitchFamily="34" charset="0"/>
                <a:cs typeface="Arial" pitchFamily="34" charset="0"/>
                <a:sym typeface="Symbol" pitchFamily="18" charset="2"/>
              </a:rPr>
              <a:t>Glycocorticoids</a:t>
            </a:r>
            <a:r>
              <a:rPr lang="en-US" dirty="0">
                <a:latin typeface="Arial" pitchFamily="34" charset="0"/>
                <a:cs typeface="Arial" pitchFamily="34" charset="0"/>
                <a:sym typeface="Symbol" pitchFamily="18" charset="2"/>
              </a:rPr>
              <a:t> and </a:t>
            </a:r>
            <a:r>
              <a:rPr lang="en-US" dirty="0" err="1">
                <a:latin typeface="Arial" pitchFamily="34" charset="0"/>
                <a:cs typeface="Arial" pitchFamily="34" charset="0"/>
                <a:sym typeface="Symbol" pitchFamily="18" charset="2"/>
              </a:rPr>
              <a:t>cytotoxic</a:t>
            </a:r>
            <a:r>
              <a:rPr lang="en-US" dirty="0">
                <a:latin typeface="Arial" pitchFamily="34" charset="0"/>
                <a:cs typeface="Arial" pitchFamily="34" charset="0"/>
                <a:sym typeface="Symbol" pitchFamily="18" charset="2"/>
              </a:rPr>
              <a:t> therapy</a:t>
            </a:r>
            <a:endParaRPr lang="en-US" dirty="0">
              <a:latin typeface="Arial" pitchFamily="34" charset="0"/>
              <a:cs typeface="Arial" pitchFamily="34" charset="0"/>
            </a:endParaRPr>
          </a:p>
        </p:txBody>
      </p:sp>
      <p:pic>
        <p:nvPicPr>
          <p:cNvPr id="3" name="Εγγεγραμμένος ήχος">
            <a:hlinkClick r:id="" action="ppaction://media"/>
            <a:extLst>
              <a:ext uri="{FF2B5EF4-FFF2-40B4-BE49-F238E27FC236}">
                <a16:creationId xmlns:a16="http://schemas.microsoft.com/office/drawing/2014/main" xmlns="" id="{991C0074-2E5F-4DEA-B48B-E5134D2E9F20}"/>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8" name="Rectangle 4">
            <a:extLst>
              <a:ext uri="{FF2B5EF4-FFF2-40B4-BE49-F238E27FC236}">
                <a16:creationId xmlns:a16="http://schemas.microsoft.com/office/drawing/2014/main" xmlns="" id="{F537A839-898E-4759-8A66-B82111A78A1F}"/>
              </a:ext>
            </a:extLst>
          </p:cNvPr>
          <p:cNvSpPr>
            <a:spLocks noGrp="1" noChangeArrowheads="1"/>
          </p:cNvSpPr>
          <p:nvPr>
            <p:ph type="title"/>
          </p:nvPr>
        </p:nvSpPr>
        <p:spPr>
          <a:xfrm>
            <a:off x="684213" y="188913"/>
            <a:ext cx="7772400" cy="1143000"/>
          </a:xfrm>
        </p:spPr>
        <p:txBody>
          <a:bodyPr/>
          <a:lstStyle/>
          <a:p>
            <a:pPr>
              <a:defRPr/>
            </a:pPr>
            <a:r>
              <a:rPr lang="el-GR" sz="4000"/>
              <a:t>Αίτια Μεμβρανώδους Σπειραματοπάθειας</a:t>
            </a:r>
          </a:p>
        </p:txBody>
      </p:sp>
      <p:graphicFrame>
        <p:nvGraphicFramePr>
          <p:cNvPr id="36867" name="Object 2">
            <a:extLst>
              <a:ext uri="{FF2B5EF4-FFF2-40B4-BE49-F238E27FC236}">
                <a16:creationId xmlns:a16="http://schemas.microsoft.com/office/drawing/2014/main" xmlns="" id="{20280469-B018-4999-8E88-A71E4E762810}"/>
              </a:ext>
            </a:extLst>
          </p:cNvPr>
          <p:cNvGraphicFramePr>
            <a:graphicFrameLocks noChangeAspect="1"/>
          </p:cNvGraphicFramePr>
          <p:nvPr>
            <p:ph idx="1"/>
          </p:nvPr>
        </p:nvGraphicFramePr>
        <p:xfrm>
          <a:off x="1908175" y="1484313"/>
          <a:ext cx="5299075" cy="5013325"/>
        </p:xfrm>
        <a:graphic>
          <a:graphicData uri="http://schemas.openxmlformats.org/presentationml/2006/ole">
            <p:oleObj spid="_x0000_s36871" name="Bitmap Image" r:id="rId4" imgW="2534004" imgH="2495238"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4C21EB45-E4B2-4D18-8E34-E01C137FAA33}"/>
              </a:ext>
            </a:extLst>
          </p:cNvPr>
          <p:cNvPicPr>
            <a:picLocks noChangeAspect="1"/>
          </p:cNvPicPr>
          <p:nvPr>
            <a:videoFile r:link="rId2"/>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a:extLst>
              <a:ext uri="{FF2B5EF4-FFF2-40B4-BE49-F238E27FC236}">
                <a16:creationId xmlns:a16="http://schemas.microsoft.com/office/drawing/2014/main" xmlns="" id="{E6E62F06-0303-47C8-9E8D-48B1D6D85FB6}"/>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37891" name="Rectangle 2">
            <a:extLst>
              <a:ext uri="{FF2B5EF4-FFF2-40B4-BE49-F238E27FC236}">
                <a16:creationId xmlns:a16="http://schemas.microsoft.com/office/drawing/2014/main" xmlns="" id="{298537B7-93F8-4E10-95D5-FDFAB6A3FFC4}"/>
              </a:ext>
            </a:extLst>
          </p:cNvPr>
          <p:cNvSpPr>
            <a:spLocks noChangeArrowheads="1"/>
          </p:cNvSpPr>
          <p:nvPr/>
        </p:nvSpPr>
        <p:spPr bwMode="auto">
          <a:xfrm>
            <a:off x="684213" y="3284538"/>
            <a:ext cx="7559675" cy="720725"/>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xmlns="" id="{3FA27165-05B0-4CA2-9AFB-4A8D4EFEBCB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xmlns="" id="{914F8B5D-87D2-4AB2-9231-A980DDCDFEF7}"/>
              </a:ext>
            </a:extLst>
          </p:cNvPr>
          <p:cNvSpPr>
            <a:spLocks noGrp="1" noChangeArrowheads="1"/>
          </p:cNvSpPr>
          <p:nvPr>
            <p:ph type="title"/>
          </p:nvPr>
        </p:nvSpPr>
        <p:spPr>
          <a:xfrm>
            <a:off x="900113" y="0"/>
            <a:ext cx="7772400" cy="1143000"/>
          </a:xfrm>
        </p:spPr>
        <p:txBody>
          <a:bodyPr/>
          <a:lstStyle/>
          <a:p>
            <a:pPr eaLnBrk="1" hangingPunct="1">
              <a:defRPr/>
            </a:pPr>
            <a:r>
              <a:rPr lang="el-GR" b="1" u="sng" dirty="0" err="1"/>
              <a:t>Νεφριτιδικό</a:t>
            </a:r>
            <a:r>
              <a:rPr lang="el-GR" b="1" u="sng" dirty="0"/>
              <a:t> Σύνδρομο</a:t>
            </a:r>
          </a:p>
        </p:txBody>
      </p:sp>
      <p:sp>
        <p:nvSpPr>
          <p:cNvPr id="38915" name="Rectangle 3">
            <a:extLst>
              <a:ext uri="{FF2B5EF4-FFF2-40B4-BE49-F238E27FC236}">
                <a16:creationId xmlns:a16="http://schemas.microsoft.com/office/drawing/2014/main" xmlns="" id="{0895BD4D-2218-4ECB-ACFA-3A4613ECD7FE}"/>
              </a:ext>
            </a:extLst>
          </p:cNvPr>
          <p:cNvSpPr>
            <a:spLocks noGrp="1" noChangeArrowheads="1"/>
          </p:cNvSpPr>
          <p:nvPr>
            <p:ph type="body" idx="1"/>
          </p:nvPr>
        </p:nvSpPr>
        <p:spPr>
          <a:xfrm>
            <a:off x="468313" y="2276475"/>
            <a:ext cx="8458200" cy="4114800"/>
          </a:xfrm>
        </p:spPr>
        <p:txBody>
          <a:bodyPr/>
          <a:lstStyle/>
          <a:p>
            <a:pPr eaLnBrk="1" hangingPunct="1"/>
            <a:r>
              <a:rPr lang="el-GR" altLang="el-GR" sz="2800">
                <a:latin typeface="Arial Black" panose="020B0A04020102020204" pitchFamily="34" charset="0"/>
              </a:rPr>
              <a:t>Αιματουρία</a:t>
            </a:r>
          </a:p>
          <a:p>
            <a:pPr eaLnBrk="1" hangingPunct="1"/>
            <a:r>
              <a:rPr lang="el-GR" altLang="el-GR" sz="2800">
                <a:latin typeface="Arial Black" panose="020B0A04020102020204" pitchFamily="34" charset="0"/>
              </a:rPr>
              <a:t>Πρωτεϊνουρία</a:t>
            </a:r>
          </a:p>
          <a:p>
            <a:pPr eaLnBrk="1" hangingPunct="1"/>
            <a:r>
              <a:rPr lang="el-GR" altLang="el-GR" sz="2800">
                <a:latin typeface="Arial Black" panose="020B0A04020102020204" pitchFamily="34" charset="0"/>
              </a:rPr>
              <a:t>Ολιγοανουρία </a:t>
            </a:r>
          </a:p>
          <a:p>
            <a:pPr eaLnBrk="1" hangingPunct="1"/>
            <a:r>
              <a:rPr lang="el-GR" altLang="el-GR" sz="2800">
                <a:latin typeface="Arial Black" panose="020B0A04020102020204" pitchFamily="34" charset="0"/>
              </a:rPr>
              <a:t>Ουραιμία</a:t>
            </a:r>
          </a:p>
          <a:p>
            <a:pPr eaLnBrk="1" hangingPunct="1"/>
            <a:r>
              <a:rPr lang="el-GR" altLang="el-GR" sz="2800">
                <a:latin typeface="Arial Black" panose="020B0A04020102020204" pitchFamily="34" charset="0"/>
              </a:rPr>
              <a:t>Οίδημα</a:t>
            </a:r>
          </a:p>
          <a:p>
            <a:pPr eaLnBrk="1" hangingPunct="1"/>
            <a:r>
              <a:rPr lang="el-GR" altLang="el-GR" sz="2800">
                <a:latin typeface="Arial Black" panose="020B0A04020102020204" pitchFamily="34" charset="0"/>
              </a:rPr>
              <a:t>Υπέρταση</a:t>
            </a:r>
          </a:p>
          <a:p>
            <a:pPr eaLnBrk="1" hangingPunct="1"/>
            <a:r>
              <a:rPr lang="el-GR" altLang="el-GR" sz="2800">
                <a:latin typeface="Arial Black" panose="020B0A04020102020204" pitchFamily="34" charset="0"/>
              </a:rPr>
              <a:t>Καρδιακή Κάμψη - Πνευμονικό Οίδημα</a:t>
            </a:r>
          </a:p>
        </p:txBody>
      </p:sp>
      <p:pic>
        <p:nvPicPr>
          <p:cNvPr id="38916" name="Picture 5">
            <a:extLst>
              <a:ext uri="{FF2B5EF4-FFF2-40B4-BE49-F238E27FC236}">
                <a16:creationId xmlns:a16="http://schemas.microsoft.com/office/drawing/2014/main" xmlns="" id="{8D043002-8D04-44F5-816B-B95E2F317D3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3438" y="1628775"/>
            <a:ext cx="3263900" cy="32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50CF1129-BE45-438C-ABDA-ED85C45693D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6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xmlns="" id="{D3045E0D-E7F9-4F44-B315-1E8A9C57FDA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95963" y="188913"/>
            <a:ext cx="3240087" cy="310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B7E0CB76-A6DE-4D6C-8824-4ECB8E853C2C}"/>
              </a:ext>
            </a:extLst>
          </p:cNvPr>
          <p:cNvSpPr>
            <a:spLocks noGrp="1"/>
          </p:cNvSpPr>
          <p:nvPr>
            <p:ph type="title"/>
          </p:nvPr>
        </p:nvSpPr>
        <p:spPr>
          <a:xfrm>
            <a:off x="0" y="549275"/>
            <a:ext cx="7772400" cy="1143000"/>
          </a:xfrm>
        </p:spPr>
        <p:txBody>
          <a:bodyPr/>
          <a:lstStyle/>
          <a:p>
            <a:pPr algn="l">
              <a:defRPr/>
            </a:pPr>
            <a:r>
              <a:rPr lang="el-GR" dirty="0"/>
              <a:t>Υπερπλαστική Σπειραματονεφρίτιδα</a:t>
            </a:r>
            <a:r>
              <a:rPr lang="en-US" dirty="0"/>
              <a:t> (</a:t>
            </a:r>
            <a:r>
              <a:rPr lang="el-GR" dirty="0"/>
              <a:t>μεταλοιμώδης ΣΝ)</a:t>
            </a:r>
          </a:p>
        </p:txBody>
      </p:sp>
      <p:pic>
        <p:nvPicPr>
          <p:cNvPr id="39940" name="Picture 2">
            <a:extLst>
              <a:ext uri="{FF2B5EF4-FFF2-40B4-BE49-F238E27FC236}">
                <a16:creationId xmlns:a16="http://schemas.microsoft.com/office/drawing/2014/main" xmlns="" id="{943CCCC9-F7FD-4FD1-992A-0AF513E0A670}"/>
              </a:ext>
            </a:extLst>
          </p:cNvPr>
          <p:cNvPicPr>
            <a:picLocks noGrp="1" noChangeAspect="1" noChangeArrowheads="1"/>
          </p:cNvPicPr>
          <p:nvPr>
            <p:ph idx="1"/>
          </p:nvPr>
        </p:nvPicPr>
        <p:blipFill>
          <a:blip r:embed="rId4">
            <a:extLst>
              <a:ext uri="{28A0092B-C50C-407E-A947-70E740481C1C}">
                <a14:useLocalDpi xmlns:a14="http://schemas.microsoft.com/office/drawing/2010/main" xmlns="" val="0"/>
              </a:ext>
            </a:extLst>
          </a:blip>
          <a:srcRect/>
          <a:stretch>
            <a:fillRect/>
          </a:stretch>
        </p:blipFill>
        <p:spPr>
          <a:xfrm>
            <a:off x="0" y="2852738"/>
            <a:ext cx="4546600" cy="3440112"/>
          </a:xfrm>
          <a:noFill/>
        </p:spPr>
      </p:pic>
      <p:pic>
        <p:nvPicPr>
          <p:cNvPr id="39941" name="Picture 5">
            <a:extLst>
              <a:ext uri="{FF2B5EF4-FFF2-40B4-BE49-F238E27FC236}">
                <a16:creationId xmlns:a16="http://schemas.microsoft.com/office/drawing/2014/main" xmlns="" id="{D41AC502-B7F0-4F46-BFFA-25A7E91112E3}"/>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284663" y="2249488"/>
            <a:ext cx="4594225"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E519E1D5-AA51-4BC0-9DC9-DC461C841272}"/>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a:extLst>
              <a:ext uri="{FF2B5EF4-FFF2-40B4-BE49-F238E27FC236}">
                <a16:creationId xmlns:a16="http://schemas.microsoft.com/office/drawing/2014/main" xmlns="" id="{08952E54-10E1-4D50-8D35-FF47032E3577}"/>
              </a:ext>
            </a:extLst>
          </p:cNvPr>
          <p:cNvSpPr txBox="1">
            <a:spLocks noChangeArrowheads="1"/>
          </p:cNvSpPr>
          <p:nvPr/>
        </p:nvSpPr>
        <p:spPr bwMode="auto">
          <a:xfrm>
            <a:off x="468313" y="404813"/>
            <a:ext cx="8128000" cy="657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a:solidFill>
                  <a:srgbClr val="FFFF00"/>
                </a:solidFill>
                <a:latin typeface="Arial Greek" panose="020B0604020202020204" pitchFamily="34" charset="0"/>
                <a:cs typeface="Arial Greek" panose="020B0604020202020204" pitchFamily="34" charset="0"/>
              </a:rPr>
              <a:t>ACUTE POSTINFECTIOUS GN</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rPr>
              <a:t>Def:  </a:t>
            </a:r>
            <a:r>
              <a:rPr lang="el-GR" altLang="el-GR" sz="2800">
                <a:latin typeface="Arial Greek" panose="020B0604020202020204" pitchFamily="34" charset="0"/>
                <a:cs typeface="Arial Greek" panose="020B0604020202020204" pitchFamily="34" charset="0"/>
              </a:rPr>
              <a:t>	</a:t>
            </a:r>
            <a:r>
              <a:rPr lang="en-US" altLang="el-GR" sz="2800">
                <a:latin typeface="Arial Greek" panose="020B0604020202020204" pitchFamily="34" charset="0"/>
                <a:cs typeface="Arial Greek" panose="020B0604020202020204" pitchFamily="34" charset="0"/>
              </a:rPr>
              <a:t>Acute nephritic syndrome 1-2 weeks after </a:t>
            </a:r>
            <a:r>
              <a:rPr lang="el-GR" altLang="el-GR" sz="2800">
                <a:latin typeface="Arial Greek" panose="020B0604020202020204" pitchFamily="34" charset="0"/>
                <a:cs typeface="Arial Greek" panose="020B0604020202020204" pitchFamily="34" charset="0"/>
              </a:rPr>
              <a:t>	</a:t>
            </a:r>
            <a:r>
              <a:rPr lang="en-US" altLang="el-GR" sz="2800">
                <a:latin typeface="Arial Greek" panose="020B0604020202020204" pitchFamily="34" charset="0"/>
                <a:cs typeface="Arial Greek" panose="020B0604020202020204" pitchFamily="34" charset="0"/>
              </a:rPr>
              <a:t>infection</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rPr>
              <a:t>E/P:  </a:t>
            </a:r>
            <a:r>
              <a:rPr lang="el-GR" altLang="el-GR" sz="2800">
                <a:latin typeface="Arial Greek" panose="020B0604020202020204" pitchFamily="34" charset="0"/>
                <a:cs typeface="Arial Greek" panose="020B0604020202020204" pitchFamily="34" charset="0"/>
              </a:rPr>
              <a:t>	</a:t>
            </a:r>
            <a:r>
              <a:rPr lang="en-US" altLang="el-GR" sz="2800">
                <a:latin typeface="Arial Greek" panose="020B0604020202020204" pitchFamily="34" charset="0"/>
                <a:cs typeface="Arial Greek" panose="020B0604020202020204" pitchFamily="34" charset="0"/>
              </a:rPr>
              <a:t>immune response to A </a:t>
            </a:r>
            <a:r>
              <a:rPr lang="en-US" altLang="el-GR" sz="2800">
                <a:latin typeface="Arial Greek" panose="020B0604020202020204" pitchFamily="34" charset="0"/>
                <a:cs typeface="Arial Greek" panose="020B0604020202020204" pitchFamily="34" charset="0"/>
                <a:sym typeface="Symbol" panose="05050102010706020507" pitchFamily="18" charset="2"/>
              </a:rPr>
              <a:t>-hemolytic 	streptococci</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a:t>
            </a:r>
            <a:r>
              <a:rPr lang="el-GR" altLang="el-GR" sz="2800">
                <a:latin typeface="Arial Greek" panose="020B0604020202020204" pitchFamily="34" charset="0"/>
                <a:cs typeface="Arial Greek" panose="020B0604020202020204" pitchFamily="34" charset="0"/>
                <a:sym typeface="Symbol" panose="05050102010706020507" pitchFamily="18" charset="2"/>
              </a:rPr>
              <a:t>	</a:t>
            </a:r>
            <a:r>
              <a:rPr lang="en-US" altLang="el-GR" sz="2800">
                <a:latin typeface="Arial Greek" panose="020B0604020202020204" pitchFamily="34" charset="0"/>
                <a:cs typeface="Arial Greek" panose="020B0604020202020204" pitchFamily="34" charset="0"/>
                <a:sym typeface="Symbol" panose="05050102010706020507" pitchFamily="18" charset="2"/>
              </a:rPr>
              <a:t>(other infections Staph, malaria, HBV less </a:t>
            </a:r>
            <a:r>
              <a:rPr lang="el-GR" altLang="el-GR" sz="2800">
                <a:latin typeface="Arial Greek" panose="020B0604020202020204" pitchFamily="34" charset="0"/>
                <a:cs typeface="Arial Greek" panose="020B0604020202020204" pitchFamily="34" charset="0"/>
                <a:sym typeface="Symbol" panose="05050102010706020507" pitchFamily="18" charset="2"/>
              </a:rPr>
              <a:t>	</a:t>
            </a:r>
            <a:r>
              <a:rPr lang="en-US" altLang="el-GR" sz="2800">
                <a:latin typeface="Arial Greek" panose="020B0604020202020204" pitchFamily="34" charset="0"/>
                <a:cs typeface="Arial Greek" panose="020B0604020202020204" pitchFamily="34" charset="0"/>
                <a:sym typeface="Symbol" panose="05050102010706020507" pitchFamily="18" charset="2"/>
              </a:rPr>
              <a:t>common)</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Path:  Acute glomerulonephritis</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Clin:  Childhood nephritic syndrome</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90% recover</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9% presistent hematuria/proteirunria</a:t>
            </a:r>
          </a:p>
          <a:p>
            <a:pPr eaLnBrk="1" hangingPunct="1">
              <a:lnSpc>
                <a:spcPct val="90000"/>
              </a:lnSpc>
              <a:spcBef>
                <a:spcPct val="50000"/>
              </a:spcBef>
              <a:buClrTx/>
              <a:buSzTx/>
              <a:buFontTx/>
              <a:buNone/>
            </a:pPr>
            <a:r>
              <a:rPr lang="en-US" altLang="el-GR" sz="2800">
                <a:latin typeface="Arial Greek" panose="020B0604020202020204" pitchFamily="34" charset="0"/>
                <a:cs typeface="Arial Greek" panose="020B0604020202020204" pitchFamily="34" charset="0"/>
                <a:sym typeface="Symbol" panose="05050102010706020507" pitchFamily="18" charset="2"/>
              </a:rPr>
              <a:t>           1% chronic renal disease</a:t>
            </a:r>
            <a:endParaRPr lang="en-US" altLang="el-GR" sz="2800">
              <a:latin typeface="Arial Greek" panose="020B0604020202020204" pitchFamily="34" charset="0"/>
              <a:cs typeface="Arial Greek" panose="020B0604020202020204" pitchFamily="34" charset="0"/>
            </a:endParaRPr>
          </a:p>
        </p:txBody>
      </p:sp>
      <p:pic>
        <p:nvPicPr>
          <p:cNvPr id="41987" name="Picture 2">
            <a:extLst>
              <a:ext uri="{FF2B5EF4-FFF2-40B4-BE49-F238E27FC236}">
                <a16:creationId xmlns:a16="http://schemas.microsoft.com/office/drawing/2014/main" xmlns="" id="{F37669D2-A3AF-444E-9F89-ACAC7DF5BBE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29425" y="3829050"/>
            <a:ext cx="2314575" cy="302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3" name="Εγγεγραμμένος ήχος">
            <a:hlinkClick r:id="" action="ppaction://media"/>
            <a:extLst>
              <a:ext uri="{FF2B5EF4-FFF2-40B4-BE49-F238E27FC236}">
                <a16:creationId xmlns:a16="http://schemas.microsoft.com/office/drawing/2014/main" xmlns="" id="{DAC59C77-BB84-4667-9F24-FEC878710CF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xmlns="" id="{8B5463CB-918E-4F6A-91D6-07429309AA5F}"/>
              </a:ext>
            </a:extLst>
          </p:cNvPr>
          <p:cNvSpPr txBox="1">
            <a:spLocks noChangeArrowheads="1"/>
          </p:cNvSpPr>
          <p:nvPr/>
        </p:nvSpPr>
        <p:spPr bwMode="auto">
          <a:xfrm>
            <a:off x="744538" y="762000"/>
            <a:ext cx="8128000" cy="561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lgn="ctr" eaLnBrk="1" hangingPunct="1">
              <a:spcBef>
                <a:spcPct val="50000"/>
              </a:spcBef>
              <a:buClrTx/>
              <a:buSzTx/>
              <a:buFontTx/>
              <a:buNone/>
            </a:pPr>
            <a:r>
              <a:rPr lang="en-US" altLang="el-GR" sz="3600">
                <a:solidFill>
                  <a:srgbClr val="FFFF00"/>
                </a:solidFill>
                <a:latin typeface="Arial Greek" panose="020B0604020202020204" pitchFamily="34" charset="0"/>
                <a:cs typeface="Arial Greek" panose="020B0604020202020204" pitchFamily="34" charset="0"/>
              </a:rPr>
              <a:t>MNEMONIC “ANNURIC”)</a:t>
            </a:r>
            <a:endParaRPr lang="el-GR" altLang="el-GR" sz="3600">
              <a:solidFill>
                <a:srgbClr val="FFFF00"/>
              </a:solidFill>
              <a:latin typeface="Arial Greek" panose="020B0604020202020204" pitchFamily="34" charset="0"/>
              <a:cs typeface="Arial Greek" panose="020B0604020202020204" pitchFamily="34" charset="0"/>
            </a:endParaRPr>
          </a:p>
          <a:p>
            <a:pPr algn="ctr" eaLnBrk="1" hangingPunct="1">
              <a:spcBef>
                <a:spcPct val="50000"/>
              </a:spcBef>
              <a:buClrTx/>
              <a:buSzTx/>
              <a:buFontTx/>
              <a:buNone/>
            </a:pPr>
            <a:endParaRPr lang="en-US" altLang="el-GR" sz="3600">
              <a:solidFill>
                <a:srgbClr val="FFFF00"/>
              </a:solidFill>
            </a:endParaRP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A	Asymptomatic hematuria/proteinuria</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Nephrotic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N	Nephritic syndrome</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U	Urolithiasis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R	Rapidly progressive glomerulonephritis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I	Interstitial and tubular diseases</a:t>
            </a:r>
          </a:p>
          <a:p>
            <a:pPr eaLnBrk="1" hangingPunct="1">
              <a:lnSpc>
                <a:spcPct val="70000"/>
              </a:lnSpc>
              <a:spcBef>
                <a:spcPct val="50000"/>
              </a:spcBef>
              <a:buClrTx/>
              <a:buSzTx/>
              <a:buFontTx/>
              <a:buNone/>
            </a:pPr>
            <a:r>
              <a:rPr lang="en-US" altLang="el-GR">
                <a:latin typeface="Arial" panose="020B0604020202020204" pitchFamily="34" charset="0"/>
                <a:cs typeface="Arial" panose="020B0604020202020204" pitchFamily="34" charset="0"/>
              </a:rPr>
              <a:t>C	Chronic renal disease</a:t>
            </a:r>
          </a:p>
        </p:txBody>
      </p:sp>
      <p:sp>
        <p:nvSpPr>
          <p:cNvPr id="43011" name="Rectangle 2">
            <a:extLst>
              <a:ext uri="{FF2B5EF4-FFF2-40B4-BE49-F238E27FC236}">
                <a16:creationId xmlns:a16="http://schemas.microsoft.com/office/drawing/2014/main" xmlns="" id="{9213A1C9-1883-4CB8-8B43-316391965615}"/>
              </a:ext>
            </a:extLst>
          </p:cNvPr>
          <p:cNvSpPr>
            <a:spLocks noChangeArrowheads="1"/>
          </p:cNvSpPr>
          <p:nvPr/>
        </p:nvSpPr>
        <p:spPr bwMode="auto">
          <a:xfrm>
            <a:off x="684213" y="4437063"/>
            <a:ext cx="8064500" cy="720725"/>
          </a:xfrm>
          <a:prstGeom prst="rect">
            <a:avLst/>
          </a:prstGeom>
          <a:noFill/>
          <a:ln w="44450" cap="sq" algn="ctr">
            <a:solidFill>
              <a:srgbClr val="FF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3" name="Εγγεγραμμένος ήχος">
            <a:hlinkClick r:id="" action="ppaction://media"/>
            <a:extLst>
              <a:ext uri="{FF2B5EF4-FFF2-40B4-BE49-F238E27FC236}">
                <a16:creationId xmlns:a16="http://schemas.microsoft.com/office/drawing/2014/main" xmlns="" id="{7581CB98-3D82-44E6-AFFC-F6A50573B64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4">
            <a:extLst>
              <a:ext uri="{FF2B5EF4-FFF2-40B4-BE49-F238E27FC236}">
                <a16:creationId xmlns:a16="http://schemas.microsoft.com/office/drawing/2014/main" xmlns="" id="{8270C815-7252-487E-BC8D-FDBF5959FE96}"/>
              </a:ext>
            </a:extLst>
          </p:cNvPr>
          <p:cNvGraphicFramePr>
            <a:graphicFrameLocks noChangeAspect="1"/>
          </p:cNvGraphicFramePr>
          <p:nvPr/>
        </p:nvGraphicFramePr>
        <p:xfrm>
          <a:off x="0" y="3763963"/>
          <a:ext cx="4067175" cy="3613150"/>
        </p:xfrm>
        <a:graphic>
          <a:graphicData uri="http://schemas.openxmlformats.org/presentationml/2006/ole">
            <p:oleObj spid="_x0000_s44043" name="Bitmap Image" r:id="rId4" imgW="3742857" imgH="3323810" progId="PBrush">
              <p:embed/>
            </p:oleObj>
          </a:graphicData>
        </a:graphic>
      </p:graphicFrame>
      <p:graphicFrame>
        <p:nvGraphicFramePr>
          <p:cNvPr id="44035" name="Object 3">
            <a:extLst>
              <a:ext uri="{FF2B5EF4-FFF2-40B4-BE49-F238E27FC236}">
                <a16:creationId xmlns:a16="http://schemas.microsoft.com/office/drawing/2014/main" xmlns="" id="{591786A8-EAC9-423A-8D9B-24E8B2A06B98}"/>
              </a:ext>
            </a:extLst>
          </p:cNvPr>
          <p:cNvGraphicFramePr>
            <a:graphicFrameLocks noChangeAspect="1"/>
          </p:cNvGraphicFramePr>
          <p:nvPr/>
        </p:nvGraphicFramePr>
        <p:xfrm>
          <a:off x="3203575" y="4076700"/>
          <a:ext cx="3455988" cy="3209925"/>
        </p:xfrm>
        <a:graphic>
          <a:graphicData uri="http://schemas.openxmlformats.org/presentationml/2006/ole">
            <p:oleObj spid="_x0000_s44044" name="Bitmap Image" r:id="rId5" imgW="3734321" imgH="3467584" progId="PBrush">
              <p:embed/>
            </p:oleObj>
          </a:graphicData>
        </a:graphic>
      </p:graphicFrame>
      <p:sp>
        <p:nvSpPr>
          <p:cNvPr id="161794" name="Rectangle 2">
            <a:extLst>
              <a:ext uri="{FF2B5EF4-FFF2-40B4-BE49-F238E27FC236}">
                <a16:creationId xmlns:a16="http://schemas.microsoft.com/office/drawing/2014/main" xmlns="" id="{ACF7E978-6D6F-4230-8B45-89D4B693C8B8}"/>
              </a:ext>
            </a:extLst>
          </p:cNvPr>
          <p:cNvSpPr>
            <a:spLocks noGrp="1" noChangeArrowheads="1"/>
          </p:cNvSpPr>
          <p:nvPr>
            <p:ph type="title"/>
          </p:nvPr>
        </p:nvSpPr>
        <p:spPr>
          <a:xfrm>
            <a:off x="900113" y="1341438"/>
            <a:ext cx="7772400" cy="1143000"/>
          </a:xfrm>
        </p:spPr>
        <p:txBody>
          <a:bodyPr/>
          <a:lstStyle/>
          <a:p>
            <a:pPr>
              <a:defRPr/>
            </a:pPr>
            <a:r>
              <a:rPr lang="el-GR" sz="4000" b="1" u="sng" dirty="0"/>
              <a:t>Ταχέως </a:t>
            </a:r>
            <a:r>
              <a:rPr lang="el-GR" sz="4000" b="1" u="sng" dirty="0" err="1"/>
              <a:t>εξελεισσόμενη</a:t>
            </a:r>
            <a:r>
              <a:rPr lang="el-GR" sz="4000" b="1" u="sng" dirty="0"/>
              <a:t> ΣΝ</a:t>
            </a:r>
            <a:r>
              <a:rPr lang="en-US" sz="4000" dirty="0"/>
              <a:t/>
            </a:r>
            <a:br>
              <a:rPr lang="en-US" sz="4000" dirty="0"/>
            </a:br>
            <a:r>
              <a:rPr lang="en-US" sz="4000" dirty="0"/>
              <a:t>Rapidly Progressive GN</a:t>
            </a:r>
            <a:br>
              <a:rPr lang="en-US" sz="4000" dirty="0"/>
            </a:br>
            <a:r>
              <a:rPr lang="en-US" sz="4000" dirty="0"/>
              <a:t/>
            </a:r>
            <a:br>
              <a:rPr lang="en-US" sz="4000" dirty="0"/>
            </a:br>
            <a:r>
              <a:rPr lang="en-US" sz="2400" dirty="0"/>
              <a:t>(RPGN) is a clinical syndrome manifested by features of </a:t>
            </a:r>
            <a:r>
              <a:rPr lang="en-US" sz="2400" dirty="0" err="1"/>
              <a:t>glomerular</a:t>
            </a:r>
            <a:r>
              <a:rPr lang="en-US" sz="2400" dirty="0"/>
              <a:t> disease in the urine and by progressive loss of renal function over a comparatively short period of time (days, weeks or months).</a:t>
            </a:r>
            <a:endParaRPr lang="el-GR" sz="2400" dirty="0"/>
          </a:p>
        </p:txBody>
      </p:sp>
      <p:pic>
        <p:nvPicPr>
          <p:cNvPr id="44037" name="Picture 2" descr="ren004">
            <a:extLst>
              <a:ext uri="{FF2B5EF4-FFF2-40B4-BE49-F238E27FC236}">
                <a16:creationId xmlns:a16="http://schemas.microsoft.com/office/drawing/2014/main" xmlns="" id="{B61A89DB-FD0B-4792-B276-1C5BD5B2D04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251575" y="4581525"/>
            <a:ext cx="2892425"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83E8B952-1C2A-4922-ADA2-EF8FA90C322B}"/>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1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04AFA2-69A0-4D74-B10C-D73FFD5F9DE0}"/>
              </a:ext>
            </a:extLst>
          </p:cNvPr>
          <p:cNvSpPr>
            <a:spLocks noGrp="1"/>
          </p:cNvSpPr>
          <p:nvPr>
            <p:ph type="title"/>
          </p:nvPr>
        </p:nvSpPr>
        <p:spPr>
          <a:xfrm>
            <a:off x="685799" y="236601"/>
            <a:ext cx="7772400" cy="1143000"/>
          </a:xfrm>
        </p:spPr>
        <p:txBody>
          <a:bodyPr/>
          <a:lstStyle/>
          <a:p>
            <a:pPr>
              <a:defRPr/>
            </a:pPr>
            <a:r>
              <a:rPr lang="el-GR" dirty="0"/>
              <a:t>Φυσιολογικό σπείραμα</a:t>
            </a:r>
          </a:p>
        </p:txBody>
      </p:sp>
      <p:sp>
        <p:nvSpPr>
          <p:cNvPr id="7171" name="Content Placeholder 2">
            <a:extLst>
              <a:ext uri="{FF2B5EF4-FFF2-40B4-BE49-F238E27FC236}">
                <a16:creationId xmlns:a16="http://schemas.microsoft.com/office/drawing/2014/main" xmlns="" id="{87BCC17D-7029-40B4-9EAE-7B6CCD4A38CD}"/>
              </a:ext>
            </a:extLst>
          </p:cNvPr>
          <p:cNvSpPr>
            <a:spLocks noGrp="1" noChangeArrowheads="1"/>
          </p:cNvSpPr>
          <p:nvPr>
            <p:ph idx="1"/>
          </p:nvPr>
        </p:nvSpPr>
        <p:spPr/>
        <p:txBody>
          <a:bodyPr/>
          <a:lstStyle/>
          <a:p>
            <a:endParaRPr lang="el-GR" altLang="el-GR"/>
          </a:p>
        </p:txBody>
      </p:sp>
      <p:sp>
        <p:nvSpPr>
          <p:cNvPr id="7172" name="AutoShape 2" descr="Image result for glomerulus histology normal">
            <a:extLst>
              <a:ext uri="{FF2B5EF4-FFF2-40B4-BE49-F238E27FC236}">
                <a16:creationId xmlns:a16="http://schemas.microsoft.com/office/drawing/2014/main" xmlns="" id="{A5E8B92A-CC77-4404-93E9-B709EE0E36DF}"/>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sp>
        <p:nvSpPr>
          <p:cNvPr id="7173" name="AutoShape 4" descr="Image result for glomerulus histology normal">
            <a:extLst>
              <a:ext uri="{FF2B5EF4-FFF2-40B4-BE49-F238E27FC236}">
                <a16:creationId xmlns:a16="http://schemas.microsoft.com/office/drawing/2014/main" xmlns="" id="{D4935502-AAE8-4AC2-9033-65C8FAAE5CBD}"/>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eaLnBrk="1" hangingPunct="1">
              <a:spcBef>
                <a:spcPct val="0"/>
              </a:spcBef>
              <a:buClrTx/>
              <a:buSzTx/>
              <a:buFontTx/>
              <a:buNone/>
            </a:pPr>
            <a:endParaRPr lang="el-GR" altLang="el-GR" sz="2400"/>
          </a:p>
        </p:txBody>
      </p:sp>
      <p:pic>
        <p:nvPicPr>
          <p:cNvPr id="7174" name="Picture 6" descr="Image result for glomerulus histology normal">
            <a:extLst>
              <a:ext uri="{FF2B5EF4-FFF2-40B4-BE49-F238E27FC236}">
                <a16:creationId xmlns:a16="http://schemas.microsoft.com/office/drawing/2014/main" xmlns="" id="{82E92AE6-2156-4D96-BAB0-0A27C4FFC7A0}"/>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07704" y="1196752"/>
            <a:ext cx="5495543" cy="52569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CE6F761E-3E3D-4FD2-9309-88F22D1974D9}"/>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xmlns="" id="{E4004914-4306-4558-937A-6C5667C01600}"/>
              </a:ext>
            </a:extLst>
          </p:cNvPr>
          <p:cNvSpPr>
            <a:spLocks noGrp="1" noChangeArrowheads="1"/>
          </p:cNvSpPr>
          <p:nvPr>
            <p:ph type="title"/>
          </p:nvPr>
        </p:nvSpPr>
        <p:spPr>
          <a:xfrm>
            <a:off x="395288" y="404813"/>
            <a:ext cx="7772400" cy="1143000"/>
          </a:xfrm>
        </p:spPr>
        <p:txBody>
          <a:bodyPr/>
          <a:lstStyle/>
          <a:p>
            <a:pPr algn="l" eaLnBrk="1" hangingPunct="1">
              <a:defRPr/>
            </a:pPr>
            <a:r>
              <a:rPr lang="el-GR" sz="4000"/>
              <a:t>Ταχέως Εξελισσόμενη Σπειραματονεφρίτις</a:t>
            </a:r>
          </a:p>
        </p:txBody>
      </p:sp>
      <p:sp>
        <p:nvSpPr>
          <p:cNvPr id="45059" name="Rectangle 3">
            <a:extLst>
              <a:ext uri="{FF2B5EF4-FFF2-40B4-BE49-F238E27FC236}">
                <a16:creationId xmlns:a16="http://schemas.microsoft.com/office/drawing/2014/main" xmlns="" id="{7331AB13-5BBB-4D4D-8140-02DDC67B729C}"/>
              </a:ext>
            </a:extLst>
          </p:cNvPr>
          <p:cNvSpPr>
            <a:spLocks noGrp="1" noChangeArrowheads="1"/>
          </p:cNvSpPr>
          <p:nvPr>
            <p:ph type="body" sz="half" idx="1"/>
          </p:nvPr>
        </p:nvSpPr>
        <p:spPr>
          <a:xfrm>
            <a:off x="323850" y="1981200"/>
            <a:ext cx="6192838" cy="4687888"/>
          </a:xfrm>
        </p:spPr>
        <p:txBody>
          <a:bodyPr/>
          <a:lstStyle/>
          <a:p>
            <a:pPr eaLnBrk="1" hangingPunct="1">
              <a:lnSpc>
                <a:spcPct val="80000"/>
              </a:lnSpc>
              <a:buFont typeface="Wingdings" panose="05000000000000000000" pitchFamily="2" charset="2"/>
              <a:buNone/>
            </a:pPr>
            <a:r>
              <a:rPr lang="en-US" altLang="el-GR" sz="2000">
                <a:latin typeface="Arial" panose="020B0604020202020204" pitchFamily="34" charset="0"/>
              </a:rPr>
              <a:t>- </a:t>
            </a:r>
            <a:r>
              <a:rPr lang="en-US" altLang="el-GR" sz="2000" i="1" u="sng">
                <a:latin typeface="Arial Black" panose="020B0A04020102020204" pitchFamily="34" charset="0"/>
              </a:rPr>
              <a:t>Anti-GBM Disease </a:t>
            </a:r>
            <a:r>
              <a:rPr lang="en-US" altLang="el-GR" sz="2000">
                <a:latin typeface="Arial" panose="020B0604020202020204" pitchFamily="34" charset="0"/>
              </a:rPr>
              <a:t>(Type 1)</a:t>
            </a:r>
            <a:endParaRPr lang="en-US" altLang="el-GR" sz="2000" i="1" u="sng">
              <a:latin typeface="Arial Black" panose="020B0A04020102020204" pitchFamily="34" charset="0"/>
            </a:endParaRPr>
          </a:p>
          <a:p>
            <a:pPr eaLnBrk="1" hangingPunct="1">
              <a:lnSpc>
                <a:spcPct val="80000"/>
              </a:lnSpc>
              <a:buFont typeface="Wingdings" panose="05000000000000000000" pitchFamily="2" charset="2"/>
              <a:buNone/>
            </a:pPr>
            <a:endParaRPr lang="en-US" altLang="el-GR" sz="2000" i="1" u="sng">
              <a:latin typeface="Arial Black" panose="020B0A04020102020204" pitchFamily="34" charset="0"/>
            </a:endParaRPr>
          </a:p>
          <a:p>
            <a:pPr eaLnBrk="1" hangingPunct="1">
              <a:lnSpc>
                <a:spcPct val="80000"/>
              </a:lnSpc>
              <a:buFont typeface="Wingdings" panose="05000000000000000000" pitchFamily="2" charset="2"/>
              <a:buNone/>
            </a:pPr>
            <a:r>
              <a:rPr lang="en-US" altLang="el-GR" sz="2000" i="1" u="sng">
                <a:latin typeface="Arial Black" panose="020B0A04020102020204" pitchFamily="34" charset="0"/>
              </a:rPr>
              <a:t>Immune Complex diseases </a:t>
            </a:r>
            <a:r>
              <a:rPr lang="en-US" altLang="el-GR" sz="2000" i="1" u="sng">
                <a:latin typeface="Arial" panose="020B0604020202020204" pitchFamily="34" charset="0"/>
              </a:rPr>
              <a:t>(Type 2)</a:t>
            </a:r>
            <a:endParaRPr lang="en-US" altLang="el-GR" sz="2000" i="1" u="sng">
              <a:latin typeface="Arial Black" panose="020B0A04020102020204" pitchFamily="34" charset="0"/>
            </a:endParaRPr>
          </a:p>
          <a:p>
            <a:pPr eaLnBrk="1" hangingPunct="1">
              <a:lnSpc>
                <a:spcPct val="80000"/>
              </a:lnSpc>
              <a:buFont typeface="Wingdings" panose="05000000000000000000" pitchFamily="2" charset="2"/>
              <a:buNone/>
            </a:pPr>
            <a:r>
              <a:rPr lang="en-US" altLang="el-GR" sz="2000">
                <a:latin typeface="Arial Black" panose="020B0A04020102020204" pitchFamily="34" charset="0"/>
              </a:rPr>
              <a:t>		</a:t>
            </a:r>
            <a:r>
              <a:rPr lang="en-US" altLang="el-GR" sz="2000">
                <a:latin typeface="Arial" panose="020B0604020202020204" pitchFamily="34" charset="0"/>
              </a:rPr>
              <a:t>- Systemic Lupus Erythematosus </a:t>
            </a:r>
          </a:p>
          <a:p>
            <a:pPr eaLnBrk="1" hangingPunct="1">
              <a:lnSpc>
                <a:spcPct val="80000"/>
              </a:lnSpc>
              <a:buFont typeface="Wingdings" panose="05000000000000000000" pitchFamily="2" charset="2"/>
              <a:buNone/>
            </a:pPr>
            <a:r>
              <a:rPr lang="en-US" altLang="el-GR" sz="2000">
                <a:latin typeface="Arial" panose="020B0604020202020204" pitchFamily="34" charset="0"/>
              </a:rPr>
              <a:t>		  (WHO Class  III and IV)</a:t>
            </a:r>
          </a:p>
          <a:p>
            <a:pPr eaLnBrk="1" hangingPunct="1">
              <a:lnSpc>
                <a:spcPct val="80000"/>
              </a:lnSpc>
              <a:buFont typeface="Wingdings" panose="05000000000000000000" pitchFamily="2" charset="2"/>
              <a:buNone/>
            </a:pPr>
            <a:r>
              <a:rPr lang="en-US" altLang="el-GR" sz="2000">
                <a:latin typeface="Arial" panose="020B0604020202020204" pitchFamily="34" charset="0"/>
              </a:rPr>
              <a:t>		- Infectious Endocarditis</a:t>
            </a:r>
          </a:p>
          <a:p>
            <a:pPr eaLnBrk="1" hangingPunct="1">
              <a:lnSpc>
                <a:spcPct val="80000"/>
              </a:lnSpc>
              <a:buFont typeface="Wingdings" panose="05000000000000000000" pitchFamily="2" charset="2"/>
              <a:buNone/>
            </a:pPr>
            <a:r>
              <a:rPr lang="en-US" altLang="el-GR" sz="2000">
                <a:latin typeface="Arial" panose="020B0604020202020204" pitchFamily="34" charset="0"/>
              </a:rPr>
              <a:t>		- HCV-associated 	  		  </a:t>
            </a:r>
          </a:p>
          <a:p>
            <a:pPr eaLnBrk="1" hangingPunct="1">
              <a:lnSpc>
                <a:spcPct val="80000"/>
              </a:lnSpc>
              <a:buFont typeface="Wingdings" panose="05000000000000000000" pitchFamily="2" charset="2"/>
              <a:buNone/>
            </a:pPr>
            <a:r>
              <a:rPr lang="en-US" altLang="el-GR" sz="2000">
                <a:latin typeface="Arial" panose="020B0604020202020204" pitchFamily="34" charset="0"/>
              </a:rPr>
              <a:t>               cryoglobulinemia</a:t>
            </a:r>
          </a:p>
          <a:p>
            <a:pPr eaLnBrk="1" hangingPunct="1">
              <a:lnSpc>
                <a:spcPct val="80000"/>
              </a:lnSpc>
              <a:buFont typeface="Wingdings" panose="05000000000000000000" pitchFamily="2" charset="2"/>
              <a:buNone/>
            </a:pPr>
            <a:endParaRPr lang="en-US" altLang="el-GR" sz="2000">
              <a:latin typeface="Arial" panose="020B0604020202020204" pitchFamily="34" charset="0"/>
            </a:endParaRPr>
          </a:p>
          <a:p>
            <a:pPr eaLnBrk="1" hangingPunct="1">
              <a:lnSpc>
                <a:spcPct val="80000"/>
              </a:lnSpc>
              <a:buFont typeface="Wingdings" panose="05000000000000000000" pitchFamily="2" charset="2"/>
              <a:buNone/>
            </a:pPr>
            <a:r>
              <a:rPr lang="en-US" altLang="el-GR" sz="2000">
                <a:latin typeface="Arial Black" panose="020B0A04020102020204" pitchFamily="34" charset="0"/>
              </a:rPr>
              <a:t> </a:t>
            </a:r>
            <a:r>
              <a:rPr lang="en-US" altLang="el-GR" sz="2000" u="sng">
                <a:latin typeface="Arial Black" panose="020B0A04020102020204" pitchFamily="34" charset="0"/>
              </a:rPr>
              <a:t>Pauci-immune complex diseases </a:t>
            </a:r>
            <a:r>
              <a:rPr lang="en-US" altLang="el-GR" sz="2000">
                <a:latin typeface="Arial" panose="020B0604020202020204" pitchFamily="34" charset="0"/>
              </a:rPr>
              <a:t>(Type 3)</a:t>
            </a:r>
            <a:endParaRPr lang="en-US" altLang="el-GR" sz="2000" b="1" i="1" u="sng">
              <a:latin typeface="Arial" panose="020B0604020202020204" pitchFamily="34" charset="0"/>
            </a:endParaRPr>
          </a:p>
          <a:p>
            <a:pPr eaLnBrk="1" hangingPunct="1">
              <a:lnSpc>
                <a:spcPct val="80000"/>
              </a:lnSpc>
              <a:buFont typeface="Wingdings" panose="05000000000000000000" pitchFamily="2" charset="2"/>
              <a:buNone/>
            </a:pPr>
            <a:r>
              <a:rPr lang="en-US" altLang="el-GR" sz="2000">
                <a:latin typeface="Arial" panose="020B0604020202020204" pitchFamily="34" charset="0"/>
              </a:rPr>
              <a:t>		- ANCA related (Microscopic </a:t>
            </a:r>
          </a:p>
          <a:p>
            <a:pPr eaLnBrk="1" hangingPunct="1">
              <a:lnSpc>
                <a:spcPct val="80000"/>
              </a:lnSpc>
              <a:buFont typeface="Wingdings" panose="05000000000000000000" pitchFamily="2" charset="2"/>
              <a:buNone/>
            </a:pPr>
            <a:r>
              <a:rPr lang="en-US" altLang="el-GR" sz="2000">
                <a:latin typeface="Arial" panose="020B0604020202020204" pitchFamily="34" charset="0"/>
              </a:rPr>
              <a:t>	  	 polyarteritis, Wegener’s Granulomatosis), 	-Henoch Schoenlein Purpura</a:t>
            </a:r>
          </a:p>
          <a:p>
            <a:pPr eaLnBrk="1" hangingPunct="1">
              <a:lnSpc>
                <a:spcPct val="80000"/>
              </a:lnSpc>
              <a:buFont typeface="Wingdings" panose="05000000000000000000" pitchFamily="2" charset="2"/>
              <a:buNone/>
            </a:pPr>
            <a:r>
              <a:rPr lang="en-US" altLang="el-GR" sz="2000">
                <a:latin typeface="Arial" panose="020B0604020202020204" pitchFamily="34" charset="0"/>
              </a:rPr>
              <a:t>		-Thrombotic Thrombocytopenic Purpura 		/Hemolytic Uremic Syndrome</a:t>
            </a:r>
            <a:endParaRPr lang="el-GR" altLang="el-GR" sz="2000">
              <a:latin typeface="Arial Black" panose="020B0A04020102020204" pitchFamily="34" charset="0"/>
            </a:endParaRPr>
          </a:p>
          <a:p>
            <a:pPr eaLnBrk="1" hangingPunct="1">
              <a:lnSpc>
                <a:spcPct val="80000"/>
              </a:lnSpc>
            </a:pPr>
            <a:endParaRPr lang="el-GR" altLang="el-GR" sz="2000"/>
          </a:p>
        </p:txBody>
      </p:sp>
      <p:graphicFrame>
        <p:nvGraphicFramePr>
          <p:cNvPr id="45060" name="Object 5">
            <a:extLst>
              <a:ext uri="{FF2B5EF4-FFF2-40B4-BE49-F238E27FC236}">
                <a16:creationId xmlns:a16="http://schemas.microsoft.com/office/drawing/2014/main" xmlns="" id="{A93BAB94-5F11-4D74-A5AC-806C24AE6DD7}"/>
              </a:ext>
            </a:extLst>
          </p:cNvPr>
          <p:cNvGraphicFramePr>
            <a:graphicFrameLocks noChangeAspect="1"/>
          </p:cNvGraphicFramePr>
          <p:nvPr>
            <p:ph sz="quarter" idx="2"/>
          </p:nvPr>
        </p:nvGraphicFramePr>
        <p:xfrm>
          <a:off x="6910388" y="2636838"/>
          <a:ext cx="2233612" cy="1871662"/>
        </p:xfrm>
        <a:graphic>
          <a:graphicData uri="http://schemas.openxmlformats.org/presentationml/2006/ole">
            <p:oleObj spid="_x0000_s45068" name="Bitmap Image" r:id="rId4" imgW="3561905" imgH="3514286" progId="PBrush">
              <p:embed/>
            </p:oleObj>
          </a:graphicData>
        </a:graphic>
      </p:graphicFrame>
      <p:pic>
        <p:nvPicPr>
          <p:cNvPr id="45061" name="Picture 4" descr="f3433-2">
            <a:extLst>
              <a:ext uri="{FF2B5EF4-FFF2-40B4-BE49-F238E27FC236}">
                <a16:creationId xmlns:a16="http://schemas.microsoft.com/office/drawing/2014/main" xmlns="" id="{68B3A424-AB91-45C6-B08C-AAD056087E37}"/>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l="34253" t="19034" r="27153" b="17853"/>
          <a:stretch>
            <a:fillRect/>
          </a:stretch>
        </p:blipFill>
        <p:spPr bwMode="auto">
          <a:xfrm>
            <a:off x="6948488" y="333375"/>
            <a:ext cx="2060575" cy="223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45062" name="Object 7">
            <a:extLst>
              <a:ext uri="{FF2B5EF4-FFF2-40B4-BE49-F238E27FC236}">
                <a16:creationId xmlns:a16="http://schemas.microsoft.com/office/drawing/2014/main" xmlns="" id="{D94EB909-1C03-4B26-9CB6-6481DF41D45B}"/>
              </a:ext>
            </a:extLst>
          </p:cNvPr>
          <p:cNvGraphicFramePr>
            <a:graphicFrameLocks noChangeAspect="1"/>
          </p:cNvGraphicFramePr>
          <p:nvPr>
            <p:ph sz="quarter" idx="3"/>
          </p:nvPr>
        </p:nvGraphicFramePr>
        <p:xfrm>
          <a:off x="6985000" y="4589463"/>
          <a:ext cx="2159000" cy="2268537"/>
        </p:xfrm>
        <a:graphic>
          <a:graphicData uri="http://schemas.openxmlformats.org/presentationml/2006/ole">
            <p:oleObj spid="_x0000_s45069" name="Bitmap Image" r:id="rId6" imgW="3742857" imgH="3933333"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71251390-069D-44A0-96E0-C778E8152FE0}"/>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a:extLst>
              <a:ext uri="{FF2B5EF4-FFF2-40B4-BE49-F238E27FC236}">
                <a16:creationId xmlns:a16="http://schemas.microsoft.com/office/drawing/2014/main" xmlns="" id="{7A4CCF27-7E29-441B-A93E-D3C988F80A7D}"/>
              </a:ext>
            </a:extLst>
          </p:cNvPr>
          <p:cNvSpPr txBox="1">
            <a:spLocks noChangeArrowheads="1"/>
          </p:cNvSpPr>
          <p:nvPr/>
        </p:nvSpPr>
        <p:spPr bwMode="auto">
          <a:xfrm>
            <a:off x="744538" y="762000"/>
            <a:ext cx="8196262" cy="5799138"/>
          </a:xfrm>
          <a:prstGeom prst="rect">
            <a:avLst/>
          </a:prstGeom>
          <a:noFill/>
          <a:ln w="12700" cap="sq">
            <a:noFill/>
            <a:miter lim="800000"/>
            <a:headEnd type="none" w="sm" len="sm"/>
            <a:tailEnd type="none" w="sm" len="sm"/>
          </a:ln>
        </p:spPr>
        <p:txBody>
          <a:bodyPr>
            <a:spAutoFit/>
          </a:bodyPr>
          <a:lstStyle/>
          <a:p>
            <a:pPr algn="ctr" eaLnBrk="1" hangingPunct="1">
              <a:spcBef>
                <a:spcPct val="50000"/>
              </a:spcBef>
              <a:defRPr/>
            </a:pPr>
            <a:r>
              <a:rPr lang="en-US" sz="3600" dirty="0">
                <a:solidFill>
                  <a:srgbClr val="FFFF00"/>
                </a:solidFill>
                <a:latin typeface="+mj-lt"/>
              </a:rPr>
              <a:t>ANTI-GBM ANTIBODY GN</a:t>
            </a:r>
          </a:p>
          <a:p>
            <a:pPr eaLnBrk="1" hangingPunct="1">
              <a:lnSpc>
                <a:spcPct val="80000"/>
              </a:lnSpc>
              <a:spcBef>
                <a:spcPct val="50000"/>
              </a:spcBef>
              <a:defRPr/>
            </a:pPr>
            <a:r>
              <a:rPr lang="en-US" sz="3600" dirty="0">
                <a:latin typeface="Arial Greek" pitchFamily="34" charset="0"/>
                <a:cs typeface="Arial Greek" pitchFamily="34" charset="0"/>
              </a:rPr>
              <a:t>RPGN mediated by antibody</a:t>
            </a:r>
          </a:p>
          <a:p>
            <a:pPr eaLnBrk="1" hangingPunct="1">
              <a:lnSpc>
                <a:spcPct val="80000"/>
              </a:lnSpc>
              <a:spcBef>
                <a:spcPct val="50000"/>
              </a:spcBef>
              <a:defRPr/>
            </a:pPr>
            <a:r>
              <a:rPr lang="en-US" sz="3600" dirty="0">
                <a:latin typeface="Arial Greek" pitchFamily="34" charset="0"/>
                <a:cs typeface="Arial Greek" pitchFamily="34" charset="0"/>
              </a:rPr>
              <a:t>Antibody to collagen IV</a:t>
            </a:r>
          </a:p>
          <a:p>
            <a:pPr eaLnBrk="1" hangingPunct="1">
              <a:lnSpc>
                <a:spcPct val="80000"/>
              </a:lnSpc>
              <a:spcBef>
                <a:spcPct val="50000"/>
              </a:spcBef>
              <a:defRPr/>
            </a:pPr>
            <a:r>
              <a:rPr lang="en-US" sz="3600" dirty="0">
                <a:latin typeface="Arial Greek" pitchFamily="34" charset="0"/>
                <a:cs typeface="Arial Greek" pitchFamily="34" charset="0"/>
              </a:rPr>
              <a:t>Linear IF</a:t>
            </a:r>
          </a:p>
          <a:p>
            <a:pPr eaLnBrk="1" hangingPunct="1">
              <a:lnSpc>
                <a:spcPct val="80000"/>
              </a:lnSpc>
              <a:spcBef>
                <a:spcPct val="50000"/>
              </a:spcBef>
              <a:defRPr/>
            </a:pPr>
            <a:r>
              <a:rPr lang="en-US" sz="3600" dirty="0" err="1">
                <a:latin typeface="Arial Greek" pitchFamily="34" charset="0"/>
                <a:cs typeface="Arial Greek" pitchFamily="34" charset="0"/>
              </a:rPr>
              <a:t>Fibrinoid</a:t>
            </a:r>
            <a:r>
              <a:rPr lang="en-US" sz="3600" dirty="0">
                <a:latin typeface="Arial Greek" pitchFamily="34" charset="0"/>
                <a:cs typeface="Arial Greek" pitchFamily="34" charset="0"/>
              </a:rPr>
              <a:t> necrosis of GBM</a:t>
            </a:r>
          </a:p>
          <a:p>
            <a:pPr eaLnBrk="1" hangingPunct="1">
              <a:lnSpc>
                <a:spcPct val="80000"/>
              </a:lnSpc>
              <a:spcBef>
                <a:spcPct val="50000"/>
              </a:spcBef>
              <a:defRPr/>
            </a:pPr>
            <a:r>
              <a:rPr lang="en-US" sz="3600" dirty="0" err="1">
                <a:latin typeface="Arial Greek" pitchFamily="34" charset="0"/>
                <a:cs typeface="Arial Greek" pitchFamily="34" charset="0"/>
              </a:rPr>
              <a:t>Crescentic</a:t>
            </a:r>
            <a:r>
              <a:rPr lang="en-US" sz="3600" dirty="0">
                <a:latin typeface="Arial Greek" pitchFamily="34" charset="0"/>
                <a:cs typeface="Arial Greek" pitchFamily="34" charset="0"/>
              </a:rPr>
              <a:t> GN</a:t>
            </a:r>
          </a:p>
          <a:p>
            <a:pPr eaLnBrk="1" hangingPunct="1">
              <a:lnSpc>
                <a:spcPct val="80000"/>
              </a:lnSpc>
              <a:spcBef>
                <a:spcPct val="50000"/>
              </a:spcBef>
              <a:defRPr/>
            </a:pPr>
            <a:r>
              <a:rPr lang="en-US" sz="3600" dirty="0" err="1">
                <a:latin typeface="Arial Greek" pitchFamily="34" charset="0"/>
                <a:cs typeface="Arial Greek" pitchFamily="34" charset="0"/>
              </a:rPr>
              <a:t>Goodpasture</a:t>
            </a:r>
            <a:r>
              <a:rPr lang="en-US" sz="3600" dirty="0">
                <a:latin typeface="Arial Greek" pitchFamily="34" charset="0"/>
                <a:cs typeface="Arial Greek" pitchFamily="34" charset="0"/>
              </a:rPr>
              <a:t> syndrome</a:t>
            </a:r>
          </a:p>
          <a:p>
            <a:pPr eaLnBrk="1" hangingPunct="1">
              <a:spcBef>
                <a:spcPct val="50000"/>
              </a:spcBef>
              <a:defRPr/>
            </a:pPr>
            <a:endParaRPr lang="en-US" sz="3600" dirty="0"/>
          </a:p>
        </p:txBody>
      </p:sp>
      <p:pic>
        <p:nvPicPr>
          <p:cNvPr id="46083" name="Picture 4" descr="f3433-2">
            <a:extLst>
              <a:ext uri="{FF2B5EF4-FFF2-40B4-BE49-F238E27FC236}">
                <a16:creationId xmlns:a16="http://schemas.microsoft.com/office/drawing/2014/main" xmlns="" id="{0936FB7E-CFEC-49BD-A561-81757DE6A15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34253" t="19034" r="27153" b="17853"/>
          <a:stretch>
            <a:fillRect/>
          </a:stretch>
        </p:blipFill>
        <p:spPr bwMode="auto">
          <a:xfrm>
            <a:off x="6227763" y="3357563"/>
            <a:ext cx="2927350" cy="3167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684041C5-9766-4F30-B711-E6F4D3DCE644}"/>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xmlns="" id="{BEFDD244-85E4-4688-8F62-345B594BB309}"/>
              </a:ext>
            </a:extLst>
          </p:cNvPr>
          <p:cNvSpPr>
            <a:spLocks noGrp="1"/>
          </p:cNvSpPr>
          <p:nvPr>
            <p:ph type="title"/>
          </p:nvPr>
        </p:nvSpPr>
        <p:spPr>
          <a:xfrm>
            <a:off x="611188" y="0"/>
            <a:ext cx="7772400" cy="1143000"/>
          </a:xfrm>
        </p:spPr>
        <p:txBody>
          <a:bodyPr/>
          <a:lstStyle/>
          <a:p>
            <a:pPr>
              <a:defRPr/>
            </a:pPr>
            <a:r>
              <a:rPr lang="en-US" dirty="0"/>
              <a:t>Pulmonary Involvement</a:t>
            </a:r>
          </a:p>
        </p:txBody>
      </p:sp>
      <p:sp>
        <p:nvSpPr>
          <p:cNvPr id="47107" name="Content Placeholder 2">
            <a:extLst>
              <a:ext uri="{FF2B5EF4-FFF2-40B4-BE49-F238E27FC236}">
                <a16:creationId xmlns:a16="http://schemas.microsoft.com/office/drawing/2014/main" xmlns="" id="{A6AAE7F6-28D2-4CDC-B15F-D9270E29A1E9}"/>
              </a:ext>
            </a:extLst>
          </p:cNvPr>
          <p:cNvSpPr>
            <a:spLocks noGrp="1" noChangeArrowheads="1"/>
          </p:cNvSpPr>
          <p:nvPr>
            <p:ph sz="half" idx="1"/>
          </p:nvPr>
        </p:nvSpPr>
        <p:spPr>
          <a:xfrm>
            <a:off x="457200" y="1524000"/>
            <a:ext cx="4876800" cy="4602163"/>
          </a:xfrm>
        </p:spPr>
        <p:txBody>
          <a:bodyPr/>
          <a:lstStyle/>
          <a:p>
            <a:r>
              <a:rPr lang="en-US" altLang="el-GR"/>
              <a:t>Circulating anti-GBM antibodies must have access to the alveolar basement membrane to do damage.</a:t>
            </a:r>
          </a:p>
          <a:p>
            <a:r>
              <a:rPr lang="en-US" altLang="el-GR"/>
              <a:t>Underlying pulmonary injury:</a:t>
            </a:r>
          </a:p>
          <a:p>
            <a:r>
              <a:rPr lang="en-US" altLang="el-GR"/>
              <a:t>Smoking </a:t>
            </a:r>
          </a:p>
          <a:p>
            <a:r>
              <a:rPr lang="en-US" altLang="el-GR"/>
              <a:t>Infection</a:t>
            </a:r>
          </a:p>
          <a:p>
            <a:r>
              <a:rPr lang="en-US" altLang="el-GR"/>
              <a:t>Cocaine inhalation</a:t>
            </a:r>
          </a:p>
          <a:p>
            <a:r>
              <a:rPr lang="en-US" altLang="el-GR"/>
              <a:t>Hydrocarbon exposure</a:t>
            </a:r>
          </a:p>
        </p:txBody>
      </p:sp>
      <p:pic>
        <p:nvPicPr>
          <p:cNvPr id="47108" name="Picture 2">
            <a:extLst>
              <a:ext uri="{FF2B5EF4-FFF2-40B4-BE49-F238E27FC236}">
                <a16:creationId xmlns:a16="http://schemas.microsoft.com/office/drawing/2014/main" xmlns="" id="{94D9559A-78DE-453C-881B-FFC549B7B2CD}"/>
              </a:ext>
            </a:extLst>
          </p:cNvPr>
          <p:cNvPicPr>
            <a:picLocks noGrp="1" noChangeAspect="1" noChangeArrowheads="1"/>
          </p:cNvPicPr>
          <p:nvPr>
            <p:ph sz="half" idx="2"/>
          </p:nvPr>
        </p:nvPicPr>
        <p:blipFill>
          <a:blip r:embed="rId4">
            <a:extLst>
              <a:ext uri="{28A0092B-C50C-407E-A947-70E740481C1C}">
                <a14:useLocalDpi xmlns:a14="http://schemas.microsoft.com/office/drawing/2010/main" xmlns="" val="0"/>
              </a:ext>
            </a:extLst>
          </a:blip>
          <a:srcRect/>
          <a:stretch>
            <a:fillRect/>
          </a:stretch>
        </p:blipFill>
        <p:spPr>
          <a:xfrm>
            <a:off x="5181600" y="1524000"/>
            <a:ext cx="1835150" cy="1905000"/>
          </a:xfrm>
        </p:spPr>
      </p:pic>
      <p:pic>
        <p:nvPicPr>
          <p:cNvPr id="47109" name="Picture 4">
            <a:extLst>
              <a:ext uri="{FF2B5EF4-FFF2-40B4-BE49-F238E27FC236}">
                <a16:creationId xmlns:a16="http://schemas.microsoft.com/office/drawing/2014/main" xmlns="" id="{0A86FEDD-E858-4A8A-B66A-D1C4C15F4526}"/>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15000" y="4572000"/>
            <a:ext cx="266700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3">
            <a:extLst>
              <a:ext uri="{FF2B5EF4-FFF2-40B4-BE49-F238E27FC236}">
                <a16:creationId xmlns:a16="http://schemas.microsoft.com/office/drawing/2014/main" xmlns="" id="{10BFCCBB-E7A7-4EF0-8E7E-CD8CCFA6816C}"/>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705600" y="1371600"/>
            <a:ext cx="2265363"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1" name="Picture 5">
            <a:extLst>
              <a:ext uri="{FF2B5EF4-FFF2-40B4-BE49-F238E27FC236}">
                <a16:creationId xmlns:a16="http://schemas.microsoft.com/office/drawing/2014/main" xmlns="" id="{761F26BB-03E4-44D8-929E-A59AAADDAADB}"/>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257800" y="3200400"/>
            <a:ext cx="21717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A1B67030-A598-4C6E-8B03-C052707654A6}"/>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xmlns="" id="{ACB7F685-97BF-4221-B443-83CF30B205F6}"/>
              </a:ext>
            </a:extLst>
          </p:cNvPr>
          <p:cNvPicPr>
            <a:picLocks noGrp="1" noChangeAspect="1" noChangeArrowheads="1"/>
          </p:cNvPicPr>
          <p:nvPr>
            <p:ph sz="half" idx="2"/>
          </p:nvPr>
        </p:nvPicPr>
        <p:blipFill>
          <a:blip r:embed="rId4">
            <a:extLst>
              <a:ext uri="{28A0092B-C50C-407E-A947-70E740481C1C}">
                <a14:useLocalDpi xmlns:a14="http://schemas.microsoft.com/office/drawing/2010/main" xmlns="" val="0"/>
              </a:ext>
            </a:extLst>
          </a:blip>
          <a:srcRect/>
          <a:stretch>
            <a:fillRect/>
          </a:stretch>
        </p:blipFill>
        <p:spPr>
          <a:xfrm>
            <a:off x="4495800" y="914400"/>
            <a:ext cx="4648200" cy="3873500"/>
          </a:xfrm>
        </p:spPr>
      </p:pic>
      <p:sp>
        <p:nvSpPr>
          <p:cNvPr id="11267" name="Title 1">
            <a:extLst>
              <a:ext uri="{FF2B5EF4-FFF2-40B4-BE49-F238E27FC236}">
                <a16:creationId xmlns:a16="http://schemas.microsoft.com/office/drawing/2014/main" xmlns="" id="{F8CF9DF3-BF8D-40B6-BA3B-E8857DEE8C62}"/>
              </a:ext>
            </a:extLst>
          </p:cNvPr>
          <p:cNvSpPr>
            <a:spLocks noGrp="1"/>
          </p:cNvSpPr>
          <p:nvPr>
            <p:ph type="title"/>
          </p:nvPr>
        </p:nvSpPr>
        <p:spPr>
          <a:xfrm>
            <a:off x="755650" y="0"/>
            <a:ext cx="7772400" cy="1143000"/>
          </a:xfrm>
        </p:spPr>
        <p:txBody>
          <a:bodyPr/>
          <a:lstStyle/>
          <a:p>
            <a:pPr>
              <a:defRPr/>
            </a:pPr>
            <a:r>
              <a:rPr lang="en-US" dirty="0"/>
              <a:t>Treatment of Choice </a:t>
            </a:r>
          </a:p>
        </p:txBody>
      </p:sp>
      <p:sp>
        <p:nvSpPr>
          <p:cNvPr id="3" name="Content Placeholder 2">
            <a:extLst>
              <a:ext uri="{FF2B5EF4-FFF2-40B4-BE49-F238E27FC236}">
                <a16:creationId xmlns:a16="http://schemas.microsoft.com/office/drawing/2014/main" xmlns="" id="{F07E9BDC-E61A-4570-9CC7-72C3BBAEBAD4}"/>
              </a:ext>
            </a:extLst>
          </p:cNvPr>
          <p:cNvSpPr>
            <a:spLocks noGrp="1"/>
          </p:cNvSpPr>
          <p:nvPr>
            <p:ph sz="half" idx="1"/>
          </p:nvPr>
        </p:nvSpPr>
        <p:spPr>
          <a:xfrm>
            <a:off x="457200" y="1600200"/>
            <a:ext cx="4038600" cy="4953000"/>
          </a:xfrm>
        </p:spPr>
        <p:txBody>
          <a:bodyPr rtlCol="0">
            <a:normAutofit fontScale="92500" lnSpcReduction="10000"/>
          </a:bodyPr>
          <a:lstStyle/>
          <a:p>
            <a:pPr fontAlgn="auto">
              <a:spcAft>
                <a:spcPts val="0"/>
              </a:spcAft>
              <a:defRPr/>
            </a:pPr>
            <a:r>
              <a:rPr lang="en-US" dirty="0"/>
              <a:t>Early diagnosis and treatment</a:t>
            </a:r>
          </a:p>
          <a:p>
            <a:pPr fontAlgn="auto">
              <a:spcAft>
                <a:spcPts val="0"/>
              </a:spcAft>
              <a:defRPr/>
            </a:pPr>
            <a:r>
              <a:rPr lang="en-US" dirty="0" err="1"/>
              <a:t>Plasmapheresis</a:t>
            </a:r>
            <a:r>
              <a:rPr lang="en-US" dirty="0"/>
              <a:t> + Prednisone + </a:t>
            </a:r>
            <a:r>
              <a:rPr lang="en-US" dirty="0" err="1"/>
              <a:t>Cyclophosphamide</a:t>
            </a:r>
          </a:p>
          <a:p>
            <a:pPr lvl="1" fontAlgn="auto">
              <a:spcAft>
                <a:spcPts val="0"/>
              </a:spcAft>
              <a:defRPr/>
            </a:pPr>
            <a:r>
              <a:rPr lang="en-US" dirty="0" err="1"/>
              <a:t>Plasmapheresis</a:t>
            </a:r>
            <a:r>
              <a:rPr lang="en-US" dirty="0"/>
              <a:t> removes circulating anti-GBM antibodies and other mediators of inflammation (such as complement), </a:t>
            </a:r>
          </a:p>
          <a:p>
            <a:pPr lvl="1" fontAlgn="auto">
              <a:spcAft>
                <a:spcPts val="0"/>
              </a:spcAft>
              <a:defRPr/>
            </a:pPr>
            <a:r>
              <a:rPr lang="en-US" dirty="0"/>
              <a:t>immunosuppressive agents minimize new antibody formation.</a:t>
            </a:r>
          </a:p>
          <a:p>
            <a:pPr fontAlgn="auto">
              <a:spcAft>
                <a:spcPts val="0"/>
              </a:spcAft>
              <a:defRPr/>
            </a:pPr>
            <a:endParaRPr lang="en-US" dirty="0"/>
          </a:p>
        </p:txBody>
      </p:sp>
      <p:pic>
        <p:nvPicPr>
          <p:cNvPr id="49157" name="Picture 3">
            <a:extLst>
              <a:ext uri="{FF2B5EF4-FFF2-40B4-BE49-F238E27FC236}">
                <a16:creationId xmlns:a16="http://schemas.microsoft.com/office/drawing/2014/main" xmlns="" id="{40AE52E7-D474-477F-B8C0-1178A056ABD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070725" y="914400"/>
            <a:ext cx="207327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8" name="Picture 4">
            <a:extLst>
              <a:ext uri="{FF2B5EF4-FFF2-40B4-BE49-F238E27FC236}">
                <a16:creationId xmlns:a16="http://schemas.microsoft.com/office/drawing/2014/main" xmlns="" id="{5133ECBA-70F2-42A6-8F2B-A691CDFFA47E}"/>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553200" y="4953000"/>
            <a:ext cx="220980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9" name="Picture 5">
            <a:extLst>
              <a:ext uri="{FF2B5EF4-FFF2-40B4-BE49-F238E27FC236}">
                <a16:creationId xmlns:a16="http://schemas.microsoft.com/office/drawing/2014/main" xmlns="" id="{BF04310C-17D9-4B69-9F7C-D371056FAD8C}"/>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572000" y="4800600"/>
            <a:ext cx="18891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091BBCE7-BC86-4084-BE7F-B6B7B97F4102}"/>
              </a:ext>
            </a:extLst>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xmlns="" id="{091152A0-C078-49E6-AC6B-9C3F80FD0EE9}"/>
              </a:ext>
            </a:extLst>
          </p:cNvPr>
          <p:cNvSpPr>
            <a:spLocks noGrp="1"/>
          </p:cNvSpPr>
          <p:nvPr>
            <p:ph type="title"/>
          </p:nvPr>
        </p:nvSpPr>
        <p:spPr/>
        <p:txBody>
          <a:bodyPr/>
          <a:lstStyle/>
          <a:p>
            <a:pPr>
              <a:defRPr/>
            </a:pPr>
            <a:r>
              <a:rPr lang="en-US"/>
              <a:t>Prognosis</a:t>
            </a:r>
          </a:p>
        </p:txBody>
      </p:sp>
      <p:sp>
        <p:nvSpPr>
          <p:cNvPr id="51203" name="Content Placeholder 2">
            <a:extLst>
              <a:ext uri="{FF2B5EF4-FFF2-40B4-BE49-F238E27FC236}">
                <a16:creationId xmlns:a16="http://schemas.microsoft.com/office/drawing/2014/main" xmlns="" id="{73366123-DFDB-4BF3-9C6A-D9E21D55F93F}"/>
              </a:ext>
            </a:extLst>
          </p:cNvPr>
          <p:cNvSpPr>
            <a:spLocks noGrp="1" noChangeArrowheads="1"/>
          </p:cNvSpPr>
          <p:nvPr>
            <p:ph idx="1"/>
          </p:nvPr>
        </p:nvSpPr>
        <p:spPr/>
        <p:txBody>
          <a:bodyPr/>
          <a:lstStyle/>
          <a:p>
            <a:r>
              <a:rPr lang="en-US" altLang="el-GR"/>
              <a:t>If treated:</a:t>
            </a:r>
          </a:p>
          <a:p>
            <a:pPr lvl="1"/>
            <a:r>
              <a:rPr lang="en-US" altLang="el-GR"/>
              <a:t>~40 to 45 percent of patients will benefit by not progressing to end-stage renal disease or death</a:t>
            </a:r>
          </a:p>
          <a:p>
            <a:pPr lvl="1"/>
            <a:r>
              <a:rPr lang="en-US" altLang="el-GR"/>
              <a:t>Recovery is more likely when treatment begins before oliguria.</a:t>
            </a:r>
          </a:p>
          <a:p>
            <a:r>
              <a:rPr lang="en-US" altLang="el-GR"/>
              <a:t>However, in those who require dialysis or who have 75 - 100 percent crescents on biopsy, recovery is rare regardless of treatment.</a:t>
            </a:r>
          </a:p>
          <a:p>
            <a:endParaRPr lang="en-US" altLang="el-GR"/>
          </a:p>
        </p:txBody>
      </p:sp>
      <p:pic>
        <p:nvPicPr>
          <p:cNvPr id="3" name="Εγγεγραμμένος ήχος">
            <a:hlinkClick r:id="" action="ppaction://media"/>
            <a:extLst>
              <a:ext uri="{FF2B5EF4-FFF2-40B4-BE49-F238E27FC236}">
                <a16:creationId xmlns:a16="http://schemas.microsoft.com/office/drawing/2014/main" xmlns="" id="{D5BC254E-C55C-4347-ABB9-0C2E7703ED65}"/>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xmlns="" id="{A0E0A144-82FB-4EFF-A37D-5DAE77D8EB60}"/>
              </a:ext>
            </a:extLst>
          </p:cNvPr>
          <p:cNvSpPr>
            <a:spLocks noGrp="1" noChangeArrowheads="1"/>
          </p:cNvSpPr>
          <p:nvPr>
            <p:ph type="title"/>
          </p:nvPr>
        </p:nvSpPr>
        <p:spPr/>
        <p:txBody>
          <a:bodyPr/>
          <a:lstStyle/>
          <a:p>
            <a:pPr>
              <a:defRPr/>
            </a:pPr>
            <a:r>
              <a:rPr lang="en-US"/>
              <a:t>Clinical manifestations of SLE</a:t>
            </a:r>
          </a:p>
        </p:txBody>
      </p:sp>
      <p:sp>
        <p:nvSpPr>
          <p:cNvPr id="52227" name="Rectangle 3">
            <a:extLst>
              <a:ext uri="{FF2B5EF4-FFF2-40B4-BE49-F238E27FC236}">
                <a16:creationId xmlns:a16="http://schemas.microsoft.com/office/drawing/2014/main" xmlns="" id="{2D1C5E83-BE8A-471F-8376-EC9B456CFDED}"/>
              </a:ext>
            </a:extLst>
          </p:cNvPr>
          <p:cNvSpPr>
            <a:spLocks noGrp="1" noChangeArrowheads="1"/>
          </p:cNvSpPr>
          <p:nvPr>
            <p:ph type="body" sz="half" idx="1"/>
          </p:nvPr>
        </p:nvSpPr>
        <p:spPr/>
        <p:txBody>
          <a:bodyPr/>
          <a:lstStyle/>
          <a:p>
            <a:r>
              <a:rPr lang="en-US" altLang="el-GR" sz="2400"/>
              <a:t>Variable: from mild to life threatening</a:t>
            </a:r>
          </a:p>
          <a:p>
            <a:r>
              <a:rPr lang="en-US" altLang="el-GR" sz="2400"/>
              <a:t>Onset: gradual (more common) or acute</a:t>
            </a:r>
          </a:p>
          <a:p>
            <a:r>
              <a:rPr lang="en-US" altLang="el-GR" sz="2400"/>
              <a:t>Remitting-relapsing course</a:t>
            </a:r>
          </a:p>
          <a:p>
            <a:r>
              <a:rPr lang="en-US" altLang="el-GR" sz="2400"/>
              <a:t>Kidney is the most common major organ involved (lupus nephritis)</a:t>
            </a:r>
          </a:p>
          <a:p>
            <a:pPr>
              <a:buFontTx/>
              <a:buNone/>
            </a:pPr>
            <a:endParaRPr lang="en-US" altLang="el-GR" sz="2400"/>
          </a:p>
        </p:txBody>
      </p:sp>
      <p:graphicFrame>
        <p:nvGraphicFramePr>
          <p:cNvPr id="52228" name="Object 2">
            <a:extLst>
              <a:ext uri="{FF2B5EF4-FFF2-40B4-BE49-F238E27FC236}">
                <a16:creationId xmlns:a16="http://schemas.microsoft.com/office/drawing/2014/main" xmlns="" id="{BBA2DE65-D66D-4D8D-9094-AB84814FDA40}"/>
              </a:ext>
            </a:extLst>
          </p:cNvPr>
          <p:cNvGraphicFramePr>
            <a:graphicFrameLocks noChangeAspect="1"/>
          </p:cNvGraphicFramePr>
          <p:nvPr>
            <p:ph type="body" sz="half" idx="2"/>
          </p:nvPr>
        </p:nvGraphicFramePr>
        <p:xfrm>
          <a:off x="4343400" y="1905000"/>
          <a:ext cx="4648200" cy="4365625"/>
        </p:xfrm>
        <a:graphic>
          <a:graphicData uri="http://schemas.openxmlformats.org/presentationml/2006/ole">
            <p:oleObj spid="_x0000_s52241" name="Photo Editor Photo" r:id="rId5" imgW="3761905" imgH="3533333" progId="">
              <p:embed/>
            </p:oleObj>
          </a:graphicData>
        </a:graphic>
      </p:graphicFrame>
      <p:pic>
        <p:nvPicPr>
          <p:cNvPr id="3" name="Εγγεγραμμένος ήχος">
            <a:hlinkClick r:id="" action="ppaction://media"/>
            <a:extLst>
              <a:ext uri="{FF2B5EF4-FFF2-40B4-BE49-F238E27FC236}">
                <a16:creationId xmlns:a16="http://schemas.microsoft.com/office/drawing/2014/main" xmlns="" id="{E4CA0275-0F48-4988-85FC-254EB8DE0B2B}"/>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xmlns="" id="{E78A1CEE-894A-4A81-965D-0443E7DE8927}"/>
              </a:ext>
            </a:extLst>
          </p:cNvPr>
          <p:cNvSpPr>
            <a:spLocks noGrp="1"/>
          </p:cNvSpPr>
          <p:nvPr>
            <p:ph type="title"/>
          </p:nvPr>
        </p:nvSpPr>
        <p:spPr>
          <a:xfrm>
            <a:off x="612775" y="228600"/>
            <a:ext cx="8153400" cy="990600"/>
          </a:xfrm>
        </p:spPr>
        <p:txBody>
          <a:bodyPr/>
          <a:lstStyle/>
          <a:p>
            <a:pPr eaLnBrk="1" hangingPunct="1">
              <a:defRPr/>
            </a:pPr>
            <a:r>
              <a:rPr lang="en-US" sz="3600" dirty="0"/>
              <a:t>Anti-</a:t>
            </a:r>
            <a:r>
              <a:rPr lang="en-US" sz="3600" dirty="0" err="1"/>
              <a:t>neutrophil</a:t>
            </a:r>
            <a:r>
              <a:rPr lang="en-US" sz="3600" dirty="0"/>
              <a:t> </a:t>
            </a:r>
            <a:r>
              <a:rPr lang="en-US" sz="3600" dirty="0" err="1"/>
              <a:t>cytoplasmic</a:t>
            </a:r>
            <a:r>
              <a:rPr lang="en-US" sz="3600" dirty="0"/>
              <a:t> </a:t>
            </a:r>
            <a:r>
              <a:rPr lang="en-US" sz="3600" dirty="0" err="1"/>
              <a:t>autoantibodies</a:t>
            </a:r>
            <a:r>
              <a:rPr lang="en-US" sz="3600" dirty="0"/>
              <a:t> </a:t>
            </a:r>
          </a:p>
        </p:txBody>
      </p:sp>
      <p:graphicFrame>
        <p:nvGraphicFramePr>
          <p:cNvPr id="6" name="Content Placeholder 5">
            <a:extLst>
              <a:ext uri="{FF2B5EF4-FFF2-40B4-BE49-F238E27FC236}">
                <a16:creationId xmlns:a16="http://schemas.microsoft.com/office/drawing/2014/main" xmlns="" id="{9D5ED075-2C5D-446F-A69B-74CB496C8E0C}"/>
              </a:ext>
            </a:extLst>
          </p:cNvPr>
          <p:cNvGraphicFramePr>
            <a:graphicFrameLocks noGrp="1"/>
          </p:cNvGraphicFramePr>
          <p:nvPr>
            <p:ph sz="quarter" idx="1"/>
          </p:nvPr>
        </p:nvGraphicFramePr>
        <p:xfrm>
          <a:off x="0" y="1600200"/>
          <a:ext cx="9144001" cy="3200400"/>
        </p:xfrm>
        <a:graphic>
          <a:graphicData uri="http://schemas.openxmlformats.org/drawingml/2006/table">
            <a:tbl>
              <a:tblPr firstRow="1" bandRow="1">
                <a:tableStyleId>{5C22544A-7EE6-4342-B048-85BDC9FD1C3A}</a:tableStyleId>
              </a:tblPr>
              <a:tblGrid>
                <a:gridCol w="2389262">
                  <a:extLst>
                    <a:ext uri="{9D8B030D-6E8A-4147-A177-3AD203B41FA5}">
                      <a16:colId xmlns:a16="http://schemas.microsoft.com/office/drawing/2014/main" xmlns="" val="20000"/>
                    </a:ext>
                  </a:extLst>
                </a:gridCol>
                <a:gridCol w="2182739">
                  <a:extLst>
                    <a:ext uri="{9D8B030D-6E8A-4147-A177-3AD203B41FA5}">
                      <a16:colId xmlns:a16="http://schemas.microsoft.com/office/drawing/2014/main" xmlns="" val="20001"/>
                    </a:ext>
                  </a:extLst>
                </a:gridCol>
                <a:gridCol w="2286000">
                  <a:extLst>
                    <a:ext uri="{9D8B030D-6E8A-4147-A177-3AD203B41FA5}">
                      <a16:colId xmlns:a16="http://schemas.microsoft.com/office/drawing/2014/main" xmlns="" val="20002"/>
                    </a:ext>
                  </a:extLst>
                </a:gridCol>
                <a:gridCol w="2286000">
                  <a:extLst>
                    <a:ext uri="{9D8B030D-6E8A-4147-A177-3AD203B41FA5}">
                      <a16:colId xmlns:a16="http://schemas.microsoft.com/office/drawing/2014/main" xmlns="" val="20003"/>
                    </a:ext>
                  </a:extLst>
                </a:gridCol>
              </a:tblGrid>
              <a:tr h="370840">
                <a:tc>
                  <a:txBody>
                    <a:bodyPr/>
                    <a:lstStyle/>
                    <a:p>
                      <a:endParaRPr lang="en-US" dirty="0"/>
                    </a:p>
                  </a:txBody>
                  <a:tcPr/>
                </a:tc>
                <a:tc>
                  <a:txBody>
                    <a:bodyPr/>
                    <a:lstStyle/>
                    <a:p>
                      <a:pPr algn="ctr"/>
                      <a:r>
                        <a:rPr lang="en-US" dirty="0" err="1">
                          <a:solidFill>
                            <a:schemeClr val="bg2"/>
                          </a:solidFill>
                        </a:rPr>
                        <a:t>Proteinase</a:t>
                      </a:r>
                      <a:r>
                        <a:rPr lang="en-US" dirty="0">
                          <a:solidFill>
                            <a:schemeClr val="bg2"/>
                          </a:solidFill>
                        </a:rPr>
                        <a:t> 3 </a:t>
                      </a:r>
                    </a:p>
                    <a:p>
                      <a:pPr algn="ctr"/>
                      <a:r>
                        <a:rPr lang="en-US" dirty="0">
                          <a:solidFill>
                            <a:schemeClr val="bg2"/>
                          </a:solidFill>
                        </a:rPr>
                        <a:t>(PR3/c-</a:t>
                      </a:r>
                      <a:r>
                        <a:rPr lang="en-US" dirty="0" err="1">
                          <a:solidFill>
                            <a:schemeClr val="bg2"/>
                          </a:solidFill>
                        </a:rPr>
                        <a:t>Anca</a:t>
                      </a:r>
                      <a:r>
                        <a:rPr lang="en-US" dirty="0">
                          <a:solidFill>
                            <a:schemeClr val="bg2"/>
                          </a:solidFill>
                        </a:rPr>
                        <a:t>)</a:t>
                      </a:r>
                    </a:p>
                  </a:txBody>
                  <a:tcPr/>
                </a:tc>
                <a:tc>
                  <a:txBody>
                    <a:bodyPr/>
                    <a:lstStyle/>
                    <a:p>
                      <a:pPr algn="ctr"/>
                      <a:r>
                        <a:rPr lang="en-US" dirty="0" err="1">
                          <a:solidFill>
                            <a:schemeClr val="bg2"/>
                          </a:solidFill>
                        </a:rPr>
                        <a:t>Myeloperoxidase</a:t>
                      </a:r>
                      <a:endParaRPr lang="en-US" dirty="0">
                        <a:solidFill>
                          <a:schemeClr val="bg2"/>
                        </a:solidFill>
                      </a:endParaRPr>
                    </a:p>
                    <a:p>
                      <a:pPr algn="ctr"/>
                      <a:r>
                        <a:rPr lang="en-US" dirty="0">
                          <a:solidFill>
                            <a:schemeClr val="bg2"/>
                          </a:solidFill>
                        </a:rPr>
                        <a:t>(MPO/p-ANCA)</a:t>
                      </a:r>
                    </a:p>
                  </a:txBody>
                  <a:tcPr/>
                </a:tc>
                <a:tc>
                  <a:txBody>
                    <a:bodyPr/>
                    <a:lstStyle/>
                    <a:p>
                      <a:pPr algn="ctr"/>
                      <a:r>
                        <a:rPr lang="en-US" dirty="0">
                          <a:solidFill>
                            <a:schemeClr val="bg2"/>
                          </a:solidFill>
                        </a:rPr>
                        <a:t>Negative</a:t>
                      </a:r>
                    </a:p>
                  </a:txBody>
                  <a:tcPr/>
                </a:tc>
                <a:extLst>
                  <a:ext uri="{0D108BD9-81ED-4DB2-BD59-A6C34878D82A}">
                    <a16:rowId xmlns:a16="http://schemas.microsoft.com/office/drawing/2014/main" xmlns="" val="10000"/>
                  </a:ext>
                </a:extLst>
              </a:tr>
              <a:tr h="370840">
                <a:tc>
                  <a:txBody>
                    <a:bodyPr/>
                    <a:lstStyle/>
                    <a:p>
                      <a:r>
                        <a:rPr lang="en-US" dirty="0"/>
                        <a:t>Wegener’s </a:t>
                      </a:r>
                      <a:r>
                        <a:rPr lang="en-US" dirty="0" err="1"/>
                        <a:t>granulomatosis</a:t>
                      </a:r>
                      <a:endParaRPr lang="en-US" dirty="0"/>
                    </a:p>
                  </a:txBody>
                  <a:tcPr/>
                </a:tc>
                <a:tc>
                  <a:txBody>
                    <a:bodyPr/>
                    <a:lstStyle/>
                    <a:p>
                      <a:pPr algn="ctr"/>
                      <a:r>
                        <a:rPr lang="en-US" dirty="0"/>
                        <a:t>70%</a:t>
                      </a:r>
                    </a:p>
                  </a:txBody>
                  <a:tcPr/>
                </a:tc>
                <a:tc>
                  <a:txBody>
                    <a:bodyPr/>
                    <a:lstStyle/>
                    <a:p>
                      <a:pPr algn="ctr"/>
                      <a:r>
                        <a:rPr lang="en-US" dirty="0"/>
                        <a:t>25%</a:t>
                      </a:r>
                    </a:p>
                  </a:txBody>
                  <a:tcPr/>
                </a:tc>
                <a:tc>
                  <a:txBody>
                    <a:bodyPr/>
                    <a:lstStyle/>
                    <a:p>
                      <a:pPr algn="ctr"/>
                      <a:r>
                        <a:rPr lang="en-US" dirty="0"/>
                        <a:t>5%</a:t>
                      </a:r>
                    </a:p>
                  </a:txBody>
                  <a:tcPr/>
                </a:tc>
                <a:extLst>
                  <a:ext uri="{0D108BD9-81ED-4DB2-BD59-A6C34878D82A}">
                    <a16:rowId xmlns:a16="http://schemas.microsoft.com/office/drawing/2014/main" xmlns="" val="10001"/>
                  </a:ext>
                </a:extLst>
              </a:tr>
              <a:tr h="370840">
                <a:tc>
                  <a:txBody>
                    <a:bodyPr/>
                    <a:lstStyle/>
                    <a:p>
                      <a:r>
                        <a:rPr lang="en-US" dirty="0"/>
                        <a:t>Microscopic </a:t>
                      </a:r>
                      <a:r>
                        <a:rPr lang="en-US" dirty="0" err="1"/>
                        <a:t>polyangiitis</a:t>
                      </a:r>
                      <a:endParaRPr lang="en-US" dirty="0"/>
                    </a:p>
                  </a:txBody>
                  <a:tcPr/>
                </a:tc>
                <a:tc>
                  <a:txBody>
                    <a:bodyPr/>
                    <a:lstStyle/>
                    <a:p>
                      <a:pPr algn="ctr"/>
                      <a:r>
                        <a:rPr lang="en-US" dirty="0"/>
                        <a:t>40%</a:t>
                      </a:r>
                    </a:p>
                  </a:txBody>
                  <a:tcPr/>
                </a:tc>
                <a:tc>
                  <a:txBody>
                    <a:bodyPr/>
                    <a:lstStyle/>
                    <a:p>
                      <a:pPr algn="ctr"/>
                      <a:r>
                        <a:rPr lang="en-US" dirty="0"/>
                        <a:t>50%</a:t>
                      </a:r>
                    </a:p>
                  </a:txBody>
                  <a:tcPr/>
                </a:tc>
                <a:tc>
                  <a:txBody>
                    <a:bodyPr/>
                    <a:lstStyle/>
                    <a:p>
                      <a:pPr algn="ctr"/>
                      <a:r>
                        <a:rPr lang="en-US" dirty="0"/>
                        <a:t>10%</a:t>
                      </a:r>
                    </a:p>
                  </a:txBody>
                  <a:tcPr/>
                </a:tc>
                <a:extLst>
                  <a:ext uri="{0D108BD9-81ED-4DB2-BD59-A6C34878D82A}">
                    <a16:rowId xmlns:a16="http://schemas.microsoft.com/office/drawing/2014/main" xmlns="" val="10002"/>
                  </a:ext>
                </a:extLst>
              </a:tr>
              <a:tr h="370840">
                <a:tc>
                  <a:txBody>
                    <a:bodyPr/>
                    <a:lstStyle/>
                    <a:p>
                      <a:r>
                        <a:rPr lang="en-US" dirty="0" err="1"/>
                        <a:t>Churg</a:t>
                      </a:r>
                      <a:r>
                        <a:rPr lang="en-US" baseline="0" dirty="0"/>
                        <a:t>-Strauss syndrome</a:t>
                      </a:r>
                      <a:endParaRPr lang="en-US" dirty="0"/>
                    </a:p>
                  </a:txBody>
                  <a:tcPr/>
                </a:tc>
                <a:tc>
                  <a:txBody>
                    <a:bodyPr/>
                    <a:lstStyle/>
                    <a:p>
                      <a:pPr algn="ctr"/>
                      <a:r>
                        <a:rPr lang="en-US" dirty="0"/>
                        <a:t>10%</a:t>
                      </a:r>
                    </a:p>
                  </a:txBody>
                  <a:tcPr/>
                </a:tc>
                <a:tc>
                  <a:txBody>
                    <a:bodyPr/>
                    <a:lstStyle/>
                    <a:p>
                      <a:pPr algn="ctr"/>
                      <a:r>
                        <a:rPr lang="en-US" dirty="0"/>
                        <a:t>60%</a:t>
                      </a:r>
                    </a:p>
                  </a:txBody>
                  <a:tcPr/>
                </a:tc>
                <a:tc>
                  <a:txBody>
                    <a:bodyPr/>
                    <a:lstStyle/>
                    <a:p>
                      <a:pPr algn="ctr"/>
                      <a:r>
                        <a:rPr lang="en-US" dirty="0"/>
                        <a:t>30%</a:t>
                      </a:r>
                    </a:p>
                  </a:txBody>
                  <a:tcPr/>
                </a:tc>
                <a:extLst>
                  <a:ext uri="{0D108BD9-81ED-4DB2-BD59-A6C34878D82A}">
                    <a16:rowId xmlns:a16="http://schemas.microsoft.com/office/drawing/2014/main" xmlns="" val="10003"/>
                  </a:ext>
                </a:extLst>
              </a:tr>
              <a:tr h="370840">
                <a:tc>
                  <a:txBody>
                    <a:bodyPr/>
                    <a:lstStyle/>
                    <a:p>
                      <a:r>
                        <a:rPr lang="en-US" dirty="0" err="1"/>
                        <a:t>Pauci</a:t>
                      </a:r>
                      <a:r>
                        <a:rPr lang="en-US" dirty="0"/>
                        <a:t>-immune </a:t>
                      </a:r>
                      <a:r>
                        <a:rPr lang="en-US" dirty="0" err="1"/>
                        <a:t>glomerulonephritis</a:t>
                      </a:r>
                      <a:endParaRPr lang="en-US" dirty="0"/>
                    </a:p>
                  </a:txBody>
                  <a:tcPr/>
                </a:tc>
                <a:tc>
                  <a:txBody>
                    <a:bodyPr/>
                    <a:lstStyle/>
                    <a:p>
                      <a:pPr algn="ctr"/>
                      <a:r>
                        <a:rPr lang="en-US" dirty="0"/>
                        <a:t>20%</a:t>
                      </a:r>
                    </a:p>
                  </a:txBody>
                  <a:tcPr/>
                </a:tc>
                <a:tc>
                  <a:txBody>
                    <a:bodyPr/>
                    <a:lstStyle/>
                    <a:p>
                      <a:pPr algn="ctr"/>
                      <a:r>
                        <a:rPr lang="en-US" dirty="0"/>
                        <a:t>70%</a:t>
                      </a:r>
                    </a:p>
                  </a:txBody>
                  <a:tcPr/>
                </a:tc>
                <a:tc>
                  <a:txBody>
                    <a:bodyPr/>
                    <a:lstStyle/>
                    <a:p>
                      <a:pPr algn="ctr"/>
                      <a:r>
                        <a:rPr lang="en-US" dirty="0"/>
                        <a:t>10%</a:t>
                      </a:r>
                    </a:p>
                  </a:txBody>
                  <a:tcPr/>
                </a:tc>
                <a:extLst>
                  <a:ext uri="{0D108BD9-81ED-4DB2-BD59-A6C34878D82A}">
                    <a16:rowId xmlns:a16="http://schemas.microsoft.com/office/drawing/2014/main" xmlns="" val="10004"/>
                  </a:ext>
                </a:extLst>
              </a:tr>
            </a:tbl>
          </a:graphicData>
        </a:graphic>
      </p:graphicFrame>
      <p:graphicFrame>
        <p:nvGraphicFramePr>
          <p:cNvPr id="54307" name="Object 2">
            <a:extLst>
              <a:ext uri="{FF2B5EF4-FFF2-40B4-BE49-F238E27FC236}">
                <a16:creationId xmlns:a16="http://schemas.microsoft.com/office/drawing/2014/main" xmlns="" id="{D0A8AFD2-12BA-4BE9-8689-E8FD8940BEA6}"/>
              </a:ext>
            </a:extLst>
          </p:cNvPr>
          <p:cNvGraphicFramePr>
            <a:graphicFrameLocks noChangeAspect="1"/>
          </p:cNvGraphicFramePr>
          <p:nvPr/>
        </p:nvGraphicFramePr>
        <p:xfrm>
          <a:off x="1763713" y="4797425"/>
          <a:ext cx="3017837" cy="2976563"/>
        </p:xfrm>
        <a:graphic>
          <a:graphicData uri="http://schemas.openxmlformats.org/presentationml/2006/ole">
            <p:oleObj spid="_x0000_s54332" name="Bitmap Image" r:id="rId5" imgW="3561905" imgH="3514286" progId="PBrush">
              <p:embed/>
            </p:oleObj>
          </a:graphicData>
        </a:graphic>
      </p:graphicFrame>
      <p:graphicFrame>
        <p:nvGraphicFramePr>
          <p:cNvPr id="54308" name="Object 3">
            <a:extLst>
              <a:ext uri="{FF2B5EF4-FFF2-40B4-BE49-F238E27FC236}">
                <a16:creationId xmlns:a16="http://schemas.microsoft.com/office/drawing/2014/main" xmlns="" id="{E551B78F-18AB-43AB-9762-5C25021F5CCA}"/>
              </a:ext>
            </a:extLst>
          </p:cNvPr>
          <p:cNvGraphicFramePr>
            <a:graphicFrameLocks noChangeAspect="1"/>
          </p:cNvGraphicFramePr>
          <p:nvPr/>
        </p:nvGraphicFramePr>
        <p:xfrm>
          <a:off x="4932363" y="4797425"/>
          <a:ext cx="3055937" cy="3211513"/>
        </p:xfrm>
        <a:graphic>
          <a:graphicData uri="http://schemas.openxmlformats.org/presentationml/2006/ole">
            <p:oleObj spid="_x0000_s54333" name="Bitmap Image" r:id="rId6" imgW="3742857" imgH="3933333" progId="PBrush">
              <p:embed/>
            </p:oleObj>
          </a:graphicData>
        </a:graphic>
      </p:graphicFrame>
      <p:pic>
        <p:nvPicPr>
          <p:cNvPr id="3" name="Εγγεγραμμένος ήχος">
            <a:hlinkClick r:id="" action="ppaction://media"/>
            <a:extLst>
              <a:ext uri="{FF2B5EF4-FFF2-40B4-BE49-F238E27FC236}">
                <a16:creationId xmlns:a16="http://schemas.microsoft.com/office/drawing/2014/main" xmlns="" id="{B3F5A1DA-0A35-415A-9950-018D5D815E91}"/>
              </a:ext>
            </a:extLst>
          </p:cNvPr>
          <p:cNvPicPr>
            <a:picLocks noChangeAspect="1"/>
          </p:cNvPicPr>
          <p:nvPr>
            <a:videoFile r:link="rId2"/>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xmlns="" id="{2238B7D3-67B3-474C-992E-D383A6A08CCD}"/>
              </a:ext>
            </a:extLst>
          </p:cNvPr>
          <p:cNvSpPr>
            <a:spLocks noGrp="1" noChangeArrowheads="1"/>
          </p:cNvSpPr>
          <p:nvPr>
            <p:ph type="title"/>
          </p:nvPr>
        </p:nvSpPr>
        <p:spPr/>
        <p:txBody>
          <a:bodyPr/>
          <a:lstStyle/>
          <a:p>
            <a:pPr>
              <a:defRPr/>
            </a:pPr>
            <a:r>
              <a:rPr lang="en-US" dirty="0"/>
              <a:t>Wegener’s </a:t>
            </a:r>
            <a:r>
              <a:rPr lang="en-US" dirty="0" err="1"/>
              <a:t>Granulomatosis</a:t>
            </a:r>
            <a:endParaRPr lang="el-GR" dirty="0"/>
          </a:p>
        </p:txBody>
      </p:sp>
      <p:sp>
        <p:nvSpPr>
          <p:cNvPr id="56323" name="Rectangle 3">
            <a:extLst>
              <a:ext uri="{FF2B5EF4-FFF2-40B4-BE49-F238E27FC236}">
                <a16:creationId xmlns:a16="http://schemas.microsoft.com/office/drawing/2014/main" xmlns="" id="{36589A71-13B7-4909-AA90-A5C9C05C7EB2}"/>
              </a:ext>
            </a:extLst>
          </p:cNvPr>
          <p:cNvSpPr>
            <a:spLocks noGrp="1" noChangeArrowheads="1"/>
          </p:cNvSpPr>
          <p:nvPr>
            <p:ph type="body" sz="half" idx="1"/>
          </p:nvPr>
        </p:nvSpPr>
        <p:spPr/>
        <p:txBody>
          <a:bodyPr/>
          <a:lstStyle/>
          <a:p>
            <a:pPr lvl="4">
              <a:lnSpc>
                <a:spcPct val="80000"/>
              </a:lnSpc>
              <a:buFontTx/>
              <a:buNone/>
            </a:pPr>
            <a:endParaRPr lang="el-GR" altLang="el-GR" sz="3200"/>
          </a:p>
          <a:p>
            <a:pPr>
              <a:lnSpc>
                <a:spcPct val="80000"/>
              </a:lnSpc>
              <a:buFont typeface="Wingdings" panose="05000000000000000000" pitchFamily="2" charset="2"/>
              <a:buNone/>
            </a:pPr>
            <a:r>
              <a:rPr lang="el-GR" altLang="el-GR" sz="3200" b="1">
                <a:latin typeface="Arial Greek" panose="020B0604020202020204" pitchFamily="34" charset="0"/>
                <a:cs typeface="Arial Greek" panose="020B0604020202020204" pitchFamily="34" charset="0"/>
              </a:rPr>
              <a:t>Pulmonary </a:t>
            </a:r>
            <a:endParaRPr lang="en-US" altLang="el-GR" sz="3200" b="1">
              <a:latin typeface="Arial Greek" panose="020B0604020202020204" pitchFamily="34" charset="0"/>
              <a:cs typeface="Arial Greek" panose="020B0604020202020204" pitchFamily="34" charset="0"/>
            </a:endParaRPr>
          </a:p>
          <a:p>
            <a:pPr>
              <a:lnSpc>
                <a:spcPct val="80000"/>
              </a:lnSpc>
            </a:pPr>
            <a:r>
              <a:rPr lang="el-GR" altLang="el-GR" sz="2400">
                <a:latin typeface="Arial Greek" panose="020B0604020202020204" pitchFamily="34" charset="0"/>
                <a:cs typeface="Arial Greek" panose="020B0604020202020204" pitchFamily="34" charset="0"/>
              </a:rPr>
              <a:t>Interstitial infiltrates </a:t>
            </a:r>
          </a:p>
          <a:p>
            <a:pPr>
              <a:lnSpc>
                <a:spcPct val="80000"/>
              </a:lnSpc>
            </a:pPr>
            <a:r>
              <a:rPr lang="el-GR" altLang="el-GR" sz="2400">
                <a:latin typeface="Arial Greek" panose="020B0604020202020204" pitchFamily="34" charset="0"/>
                <a:cs typeface="Arial Greek" panose="020B0604020202020204" pitchFamily="34" charset="0"/>
              </a:rPr>
              <a:t>Hemoptysis </a:t>
            </a:r>
          </a:p>
          <a:p>
            <a:pPr>
              <a:lnSpc>
                <a:spcPct val="80000"/>
              </a:lnSpc>
            </a:pPr>
            <a:r>
              <a:rPr lang="el-GR" altLang="el-GR" sz="2400">
                <a:latin typeface="Arial Greek" panose="020B0604020202020204" pitchFamily="34" charset="0"/>
                <a:cs typeface="Arial Greek" panose="020B0604020202020204" pitchFamily="34" charset="0"/>
              </a:rPr>
              <a:t>Cavitating lesions </a:t>
            </a:r>
          </a:p>
          <a:p>
            <a:pPr>
              <a:lnSpc>
                <a:spcPct val="80000"/>
              </a:lnSpc>
            </a:pPr>
            <a:r>
              <a:rPr lang="el-GR" altLang="el-GR" sz="2400">
                <a:latin typeface="Arial Greek" panose="020B0604020202020204" pitchFamily="34" charset="0"/>
                <a:cs typeface="Arial Greek" panose="020B0604020202020204" pitchFamily="34" charset="0"/>
              </a:rPr>
              <a:t>Pleural effusion </a:t>
            </a:r>
          </a:p>
          <a:p>
            <a:pPr>
              <a:lnSpc>
                <a:spcPct val="80000"/>
              </a:lnSpc>
            </a:pPr>
            <a:r>
              <a:rPr lang="el-GR" altLang="el-GR" sz="2400">
                <a:latin typeface="Arial Greek" panose="020B0604020202020204" pitchFamily="34" charset="0"/>
                <a:cs typeface="Arial Greek" panose="020B0604020202020204" pitchFamily="34" charset="0"/>
              </a:rPr>
              <a:t>Subglottic stenosis </a:t>
            </a:r>
          </a:p>
          <a:p>
            <a:pPr>
              <a:lnSpc>
                <a:spcPct val="80000"/>
              </a:lnSpc>
            </a:pPr>
            <a:r>
              <a:rPr lang="el-GR" altLang="el-GR" sz="2400">
                <a:latin typeface="Arial Greek" panose="020B0604020202020204" pitchFamily="34" charset="0"/>
                <a:cs typeface="Arial Greek" panose="020B0604020202020204" pitchFamily="34" charset="0"/>
              </a:rPr>
              <a:t>Cough </a:t>
            </a:r>
          </a:p>
          <a:p>
            <a:pPr>
              <a:lnSpc>
                <a:spcPct val="80000"/>
              </a:lnSpc>
            </a:pPr>
            <a:r>
              <a:rPr lang="el-GR" altLang="el-GR" sz="2400">
                <a:latin typeface="Arial Greek" panose="020B0604020202020204" pitchFamily="34" charset="0"/>
                <a:cs typeface="Arial Greek" panose="020B0604020202020204" pitchFamily="34" charset="0"/>
              </a:rPr>
              <a:t>Shortness of breath </a:t>
            </a:r>
          </a:p>
          <a:p>
            <a:pPr>
              <a:lnSpc>
                <a:spcPct val="80000"/>
              </a:lnSpc>
            </a:pPr>
            <a:endParaRPr lang="el-GR" altLang="el-GR" sz="2400"/>
          </a:p>
          <a:p>
            <a:pPr>
              <a:lnSpc>
                <a:spcPct val="80000"/>
              </a:lnSpc>
            </a:pPr>
            <a:endParaRPr lang="el-GR" altLang="el-GR" sz="2000"/>
          </a:p>
          <a:p>
            <a:pPr>
              <a:lnSpc>
                <a:spcPct val="80000"/>
              </a:lnSpc>
            </a:pPr>
            <a:endParaRPr lang="el-GR" altLang="el-GR" sz="2000"/>
          </a:p>
        </p:txBody>
      </p:sp>
      <p:sp>
        <p:nvSpPr>
          <p:cNvPr id="56324" name="Rectangle 4">
            <a:extLst>
              <a:ext uri="{FF2B5EF4-FFF2-40B4-BE49-F238E27FC236}">
                <a16:creationId xmlns:a16="http://schemas.microsoft.com/office/drawing/2014/main" xmlns="" id="{5C7B453B-E80C-4E0E-8AB4-03DC21387219}"/>
              </a:ext>
            </a:extLst>
          </p:cNvPr>
          <p:cNvSpPr>
            <a:spLocks noGrp="1" noChangeArrowheads="1"/>
          </p:cNvSpPr>
          <p:nvPr>
            <p:ph type="body" sz="half" idx="2"/>
          </p:nvPr>
        </p:nvSpPr>
        <p:spPr/>
        <p:txBody>
          <a:bodyPr/>
          <a:lstStyle/>
          <a:p>
            <a:pPr>
              <a:lnSpc>
                <a:spcPct val="80000"/>
              </a:lnSpc>
              <a:buFont typeface="Wingdings" panose="05000000000000000000" pitchFamily="2" charset="2"/>
              <a:buNone/>
            </a:pPr>
            <a:r>
              <a:rPr lang="el-GR" altLang="el-GR" b="1">
                <a:latin typeface="Arial Greek" panose="020B0604020202020204" pitchFamily="34" charset="0"/>
                <a:cs typeface="Arial Greek" panose="020B0604020202020204" pitchFamily="34" charset="0"/>
              </a:rPr>
              <a:t>Upper Airway</a:t>
            </a:r>
            <a:endParaRPr lang="el-GR" altLang="el-GR">
              <a:latin typeface="Arial Greek" panose="020B0604020202020204" pitchFamily="34" charset="0"/>
              <a:cs typeface="Arial Greek" panose="020B0604020202020204" pitchFamily="34" charset="0"/>
            </a:endParaRPr>
          </a:p>
          <a:p>
            <a:pPr>
              <a:lnSpc>
                <a:spcPct val="80000"/>
              </a:lnSpc>
            </a:pPr>
            <a:r>
              <a:rPr lang="el-GR" altLang="el-GR" sz="2400">
                <a:latin typeface="Arial Greek" panose="020B0604020202020204" pitchFamily="34" charset="0"/>
                <a:cs typeface="Arial Greek" panose="020B0604020202020204" pitchFamily="34" charset="0"/>
              </a:rPr>
              <a:t>Sinusitis </a:t>
            </a:r>
          </a:p>
          <a:p>
            <a:pPr>
              <a:lnSpc>
                <a:spcPct val="80000"/>
              </a:lnSpc>
            </a:pPr>
            <a:r>
              <a:rPr lang="el-GR" altLang="el-GR" sz="2400">
                <a:latin typeface="Arial Greek" panose="020B0604020202020204" pitchFamily="34" charset="0"/>
                <a:cs typeface="Arial Greek" panose="020B0604020202020204" pitchFamily="34" charset="0"/>
              </a:rPr>
              <a:t>Epistaxis </a:t>
            </a:r>
          </a:p>
          <a:p>
            <a:pPr>
              <a:lnSpc>
                <a:spcPct val="80000"/>
              </a:lnSpc>
            </a:pPr>
            <a:r>
              <a:rPr lang="el-GR" altLang="el-GR" sz="2400">
                <a:latin typeface="Arial Greek" panose="020B0604020202020204" pitchFamily="34" charset="0"/>
                <a:cs typeface="Arial Greek" panose="020B0604020202020204" pitchFamily="34" charset="0"/>
              </a:rPr>
              <a:t>Rhinitis </a:t>
            </a:r>
          </a:p>
          <a:p>
            <a:pPr>
              <a:lnSpc>
                <a:spcPct val="80000"/>
              </a:lnSpc>
            </a:pPr>
            <a:r>
              <a:rPr lang="el-GR" altLang="el-GR" sz="2400">
                <a:latin typeface="Arial Greek" panose="020B0604020202020204" pitchFamily="34" charset="0"/>
                <a:cs typeface="Arial Greek" panose="020B0604020202020204" pitchFamily="34" charset="0"/>
              </a:rPr>
              <a:t>Saddle nose deformity</a:t>
            </a:r>
            <a:endParaRPr lang="en-US" altLang="el-GR" sz="2400">
              <a:latin typeface="Arial Greek" panose="020B0604020202020204" pitchFamily="34" charset="0"/>
              <a:cs typeface="Arial Greek" panose="020B0604020202020204" pitchFamily="34" charset="0"/>
            </a:endParaRPr>
          </a:p>
          <a:p>
            <a:pPr>
              <a:lnSpc>
                <a:spcPct val="80000"/>
              </a:lnSpc>
              <a:buFont typeface="Wingdings" panose="05000000000000000000" pitchFamily="2" charset="2"/>
              <a:buNone/>
            </a:pPr>
            <a:endParaRPr lang="en-US" altLang="el-GR" sz="2400">
              <a:latin typeface="Arial Greek" panose="020B0604020202020204" pitchFamily="34" charset="0"/>
              <a:cs typeface="Arial Greek" panose="020B0604020202020204" pitchFamily="34" charset="0"/>
            </a:endParaRPr>
          </a:p>
          <a:p>
            <a:pPr>
              <a:lnSpc>
                <a:spcPct val="80000"/>
              </a:lnSpc>
              <a:buFont typeface="Wingdings" panose="05000000000000000000" pitchFamily="2" charset="2"/>
              <a:buNone/>
            </a:pPr>
            <a:r>
              <a:rPr lang="el-GR" altLang="el-GR" sz="2000">
                <a:latin typeface="Arial Greek" panose="020B0604020202020204" pitchFamily="34" charset="0"/>
                <a:cs typeface="Arial Greek" panose="020B0604020202020204" pitchFamily="34" charset="0"/>
              </a:rPr>
              <a:t> </a:t>
            </a:r>
            <a:r>
              <a:rPr lang="el-GR" altLang="el-GR" b="1">
                <a:latin typeface="Arial Greek" panose="020B0604020202020204" pitchFamily="34" charset="0"/>
                <a:cs typeface="Arial Greek" panose="020B0604020202020204" pitchFamily="34" charset="0"/>
              </a:rPr>
              <a:t>Otologic</a:t>
            </a:r>
            <a:endParaRPr lang="el-GR" altLang="el-GR">
              <a:latin typeface="Arial Greek" panose="020B0604020202020204" pitchFamily="34" charset="0"/>
              <a:cs typeface="Arial Greek" panose="020B0604020202020204" pitchFamily="34" charset="0"/>
            </a:endParaRPr>
          </a:p>
          <a:p>
            <a:pPr>
              <a:lnSpc>
                <a:spcPct val="80000"/>
              </a:lnSpc>
            </a:pPr>
            <a:r>
              <a:rPr lang="el-GR" altLang="el-GR" sz="2400">
                <a:latin typeface="Arial Greek" panose="020B0604020202020204" pitchFamily="34" charset="0"/>
                <a:cs typeface="Arial Greek" panose="020B0604020202020204" pitchFamily="34" charset="0"/>
              </a:rPr>
              <a:t>Ottitis </a:t>
            </a:r>
          </a:p>
          <a:p>
            <a:pPr>
              <a:lnSpc>
                <a:spcPct val="80000"/>
              </a:lnSpc>
            </a:pPr>
            <a:r>
              <a:rPr lang="el-GR" altLang="el-GR" sz="2400">
                <a:latin typeface="Arial Greek" panose="020B0604020202020204" pitchFamily="34" charset="0"/>
                <a:cs typeface="Arial Greek" panose="020B0604020202020204" pitchFamily="34" charset="0"/>
              </a:rPr>
              <a:t>Tinnitus </a:t>
            </a:r>
          </a:p>
          <a:p>
            <a:pPr>
              <a:lnSpc>
                <a:spcPct val="80000"/>
              </a:lnSpc>
            </a:pPr>
            <a:r>
              <a:rPr lang="el-GR" altLang="el-GR" sz="2400">
                <a:latin typeface="Arial Greek" panose="020B0604020202020204" pitchFamily="34" charset="0"/>
                <a:cs typeface="Arial Greek" panose="020B0604020202020204" pitchFamily="34" charset="0"/>
              </a:rPr>
              <a:t>Eustachian tube dysfunction</a:t>
            </a:r>
            <a:r>
              <a:rPr lang="el-GR" altLang="el-GR" sz="2000">
                <a:latin typeface="Arial Greek" panose="020B0604020202020204" pitchFamily="34" charset="0"/>
                <a:cs typeface="Arial Greek" panose="020B0604020202020204" pitchFamily="34" charset="0"/>
              </a:rPr>
              <a:t> </a:t>
            </a:r>
          </a:p>
        </p:txBody>
      </p:sp>
      <p:pic>
        <p:nvPicPr>
          <p:cNvPr id="4" name="Εγγεγραμμένος ήχος">
            <a:hlinkClick r:id="" action="ppaction://media"/>
            <a:extLst>
              <a:ext uri="{FF2B5EF4-FFF2-40B4-BE49-F238E27FC236}">
                <a16:creationId xmlns:a16="http://schemas.microsoft.com/office/drawing/2014/main" xmlns="" id="{493DA9B9-F85F-4FF8-B6B8-39F388B02BE8}"/>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D5494ED5-E219-46E2-8E77-693AB97E83B0}"/>
              </a:ext>
            </a:extLst>
          </p:cNvPr>
          <p:cNvSpPr>
            <a:spLocks noGrp="1" noChangeArrowheads="1"/>
          </p:cNvSpPr>
          <p:nvPr>
            <p:ph type="ctrTitle"/>
          </p:nvPr>
        </p:nvSpPr>
        <p:spPr>
          <a:xfrm>
            <a:off x="0" y="2743200"/>
            <a:ext cx="9144000" cy="762000"/>
          </a:xfrm>
        </p:spPr>
        <p:txBody>
          <a:bodyPr/>
          <a:lstStyle/>
          <a:p>
            <a:pPr>
              <a:defRPr/>
            </a:pPr>
            <a:r>
              <a:rPr lang="en-US">
                <a:latin typeface="Century Gothic" pitchFamily="34" charset="0"/>
              </a:rPr>
              <a:t>HENOCH-SCHÖNLEIN PURPURA</a:t>
            </a:r>
          </a:p>
        </p:txBody>
      </p:sp>
      <p:pic>
        <p:nvPicPr>
          <p:cNvPr id="60419" name="Picture 4" descr="NS14_300">
            <a:extLst>
              <a:ext uri="{FF2B5EF4-FFF2-40B4-BE49-F238E27FC236}">
                <a16:creationId xmlns:a16="http://schemas.microsoft.com/office/drawing/2014/main" xmlns="" id="{AAD0BE87-221E-494C-99F5-9B2DC3FB41E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9600" y="3429000"/>
            <a:ext cx="213677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6" descr="HSP5">
            <a:extLst>
              <a:ext uri="{FF2B5EF4-FFF2-40B4-BE49-F238E27FC236}">
                <a16:creationId xmlns:a16="http://schemas.microsoft.com/office/drawing/2014/main" xmlns="" id="{1CC17AA6-B979-4317-BD5D-06EE644EC6AD}"/>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48200" y="457200"/>
            <a:ext cx="3200400" cy="2154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7" descr="HSP6">
            <a:extLst>
              <a:ext uri="{FF2B5EF4-FFF2-40B4-BE49-F238E27FC236}">
                <a16:creationId xmlns:a16="http://schemas.microsoft.com/office/drawing/2014/main" xmlns="" id="{368DC75D-1239-45E7-A415-AAF5001046CB}"/>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371600" y="457200"/>
            <a:ext cx="2971800" cy="212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2" name="Picture 8" descr="HSP7">
            <a:extLst>
              <a:ext uri="{FF2B5EF4-FFF2-40B4-BE49-F238E27FC236}">
                <a16:creationId xmlns:a16="http://schemas.microsoft.com/office/drawing/2014/main" xmlns="" id="{C2BF17CF-68B4-4E87-B5B9-98020C5027A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324600" y="3733800"/>
            <a:ext cx="2181225"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25C313BD-DF03-4C55-AC4A-513F5EF8DA9F}"/>
              </a:ext>
            </a:extLst>
          </p:cNvPr>
          <p:cNvPicPr>
            <a:picLocks noChangeAspect="1"/>
          </p:cNvPicPr>
          <p:nvPr>
            <a:videoFile r:link="rId1"/>
            <p:extLst>
              <p:ext uri="{DAA4B4D4-6D71-4841-9C94-3DE7FCFB9230}">
                <p14:media xmlns:p14="http://schemas.microsoft.com/office/powerpoint/2010/main" xmlns="" r:embed="rId7"/>
              </p:ext>
            </p:extLst>
          </p:nvPr>
        </p:nvPicPr>
        <p:blipFill>
          <a:blip r:embed="rId8"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xmlns="" id="{85E1F3FC-3092-4466-BFDC-EA067108AD42}"/>
              </a:ext>
            </a:extLst>
          </p:cNvPr>
          <p:cNvSpPr>
            <a:spLocks noGrp="1" noChangeArrowheads="1"/>
          </p:cNvSpPr>
          <p:nvPr>
            <p:ph type="title"/>
          </p:nvPr>
        </p:nvSpPr>
        <p:spPr/>
        <p:txBody>
          <a:bodyPr/>
          <a:lstStyle/>
          <a:p>
            <a:pPr>
              <a:defRPr/>
            </a:pPr>
            <a:r>
              <a:rPr lang="en-US"/>
              <a:t>EPIDEMIOLOGY</a:t>
            </a:r>
          </a:p>
        </p:txBody>
      </p:sp>
      <p:sp>
        <p:nvSpPr>
          <p:cNvPr id="61443" name="Rectangle 3">
            <a:extLst>
              <a:ext uri="{FF2B5EF4-FFF2-40B4-BE49-F238E27FC236}">
                <a16:creationId xmlns:a16="http://schemas.microsoft.com/office/drawing/2014/main" xmlns="" id="{B5433A17-71DD-492D-98C4-B615BD46D8AB}"/>
              </a:ext>
            </a:extLst>
          </p:cNvPr>
          <p:cNvSpPr>
            <a:spLocks noGrp="1" noChangeArrowheads="1"/>
          </p:cNvSpPr>
          <p:nvPr>
            <p:ph type="body" idx="1"/>
          </p:nvPr>
        </p:nvSpPr>
        <p:spPr/>
        <p:txBody>
          <a:bodyPr/>
          <a:lstStyle/>
          <a:p>
            <a:r>
              <a:rPr lang="en-US" altLang="el-GR"/>
              <a:t>90% of cases reported in children</a:t>
            </a:r>
          </a:p>
          <a:p>
            <a:pPr lvl="1"/>
            <a:r>
              <a:rPr lang="en-US" altLang="el-GR"/>
              <a:t>Peak in children aged 4-7</a:t>
            </a:r>
          </a:p>
          <a:p>
            <a:r>
              <a:rPr lang="en-US" altLang="el-GR"/>
              <a:t>Male:Female (1.5:1) </a:t>
            </a:r>
          </a:p>
          <a:p>
            <a:r>
              <a:rPr lang="en-US" altLang="el-GR"/>
              <a:t>50% follow a URI</a:t>
            </a:r>
          </a:p>
          <a:p>
            <a:r>
              <a:rPr lang="en-US" altLang="el-GR"/>
              <a:t>Renal disease is more severe in adults</a:t>
            </a:r>
          </a:p>
        </p:txBody>
      </p:sp>
      <p:pic>
        <p:nvPicPr>
          <p:cNvPr id="3" name="Εγγεγραμμένος ήχος">
            <a:hlinkClick r:id="" action="ppaction://media"/>
            <a:extLst>
              <a:ext uri="{FF2B5EF4-FFF2-40B4-BE49-F238E27FC236}">
                <a16:creationId xmlns:a16="http://schemas.microsoft.com/office/drawing/2014/main" xmlns="" id="{3289A054-BE25-4EA2-B634-81C73D36783A}"/>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xmlns="" id="{0CC49CD5-0F9B-411A-B955-D47FF88138E7}"/>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25430" t="4642" r="25430" b="10941"/>
          <a:stretch>
            <a:fillRect/>
          </a:stretch>
        </p:blipFill>
        <p:spPr bwMode="auto">
          <a:xfrm>
            <a:off x="539750" y="981075"/>
            <a:ext cx="3744913"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5" name="Picture 2">
            <a:extLst>
              <a:ext uri="{FF2B5EF4-FFF2-40B4-BE49-F238E27FC236}">
                <a16:creationId xmlns:a16="http://schemas.microsoft.com/office/drawing/2014/main" xmlns="" id="{D1C4FD6B-3C53-4B40-A499-A8ECE3C75DC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l="24570" t="5049" r="24402" b="10532"/>
          <a:stretch>
            <a:fillRect/>
          </a:stretch>
        </p:blipFill>
        <p:spPr bwMode="auto">
          <a:xfrm>
            <a:off x="4500563" y="981075"/>
            <a:ext cx="3887787"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7BCA4267-B5B3-48A7-9CC7-12B5325186AA}"/>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xmlns="" id="{C544E627-E42E-4E8D-A8AF-E7BA5611BC1B}"/>
              </a:ext>
            </a:extLst>
          </p:cNvPr>
          <p:cNvSpPr>
            <a:spLocks noGrp="1" noChangeArrowheads="1"/>
          </p:cNvSpPr>
          <p:nvPr>
            <p:ph type="title"/>
          </p:nvPr>
        </p:nvSpPr>
        <p:spPr/>
        <p:txBody>
          <a:bodyPr/>
          <a:lstStyle/>
          <a:p>
            <a:pPr>
              <a:defRPr/>
            </a:pPr>
            <a:r>
              <a:rPr lang="en-US"/>
              <a:t>MANAGEMENT</a:t>
            </a:r>
          </a:p>
        </p:txBody>
      </p:sp>
      <p:sp>
        <p:nvSpPr>
          <p:cNvPr id="62467" name="Rectangle 3">
            <a:extLst>
              <a:ext uri="{FF2B5EF4-FFF2-40B4-BE49-F238E27FC236}">
                <a16:creationId xmlns:a16="http://schemas.microsoft.com/office/drawing/2014/main" xmlns="" id="{9737CF4E-2C9A-46FA-999E-D39F4C92F7ED}"/>
              </a:ext>
            </a:extLst>
          </p:cNvPr>
          <p:cNvSpPr>
            <a:spLocks noGrp="1" noChangeArrowheads="1"/>
          </p:cNvSpPr>
          <p:nvPr>
            <p:ph type="body" idx="1"/>
          </p:nvPr>
        </p:nvSpPr>
        <p:spPr/>
        <p:txBody>
          <a:bodyPr/>
          <a:lstStyle/>
          <a:p>
            <a:r>
              <a:rPr lang="en-US" altLang="el-GR"/>
              <a:t>Usually self-limiting (1-6 weeks)</a:t>
            </a:r>
          </a:p>
          <a:p>
            <a:r>
              <a:rPr lang="en-US" altLang="el-GR"/>
              <a:t>Steroids: </a:t>
            </a:r>
          </a:p>
          <a:p>
            <a:pPr lvl="1"/>
            <a:r>
              <a:rPr lang="en-US" altLang="el-GR"/>
              <a:t>may decrease tissue edema, may aid in arthralgias and some abdominal pain</a:t>
            </a:r>
          </a:p>
          <a:p>
            <a:pPr lvl="1"/>
            <a:r>
              <a:rPr lang="en-US" altLang="el-GR"/>
              <a:t>Has not been shown to be beneficial in kidney disease or dermal manifestations</a:t>
            </a:r>
          </a:p>
          <a:p>
            <a:pPr lvl="1"/>
            <a:r>
              <a:rPr lang="en-US" altLang="el-GR"/>
              <a:t>Does not lessen chance of recurrence</a:t>
            </a:r>
          </a:p>
          <a:p>
            <a:pPr lvl="1"/>
            <a:r>
              <a:rPr lang="en-US" altLang="el-GR"/>
              <a:t>Does not shorten duration of disease</a:t>
            </a:r>
          </a:p>
        </p:txBody>
      </p:sp>
      <p:pic>
        <p:nvPicPr>
          <p:cNvPr id="3" name="Εγγεγραμμένος ήχος">
            <a:hlinkClick r:id="" action="ppaction://media"/>
            <a:extLst>
              <a:ext uri="{FF2B5EF4-FFF2-40B4-BE49-F238E27FC236}">
                <a16:creationId xmlns:a16="http://schemas.microsoft.com/office/drawing/2014/main" xmlns="" id="{4139F5BA-0215-4885-A653-1CBDF64792B9}"/>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2C56741E-3F83-45EA-90F6-2B17926AFEF9}"/>
              </a:ext>
            </a:extLst>
          </p:cNvPr>
          <p:cNvSpPr>
            <a:spLocks noGrp="1" noChangeArrowheads="1"/>
          </p:cNvSpPr>
          <p:nvPr>
            <p:ph type="title"/>
          </p:nvPr>
        </p:nvSpPr>
        <p:spPr/>
        <p:txBody>
          <a:bodyPr/>
          <a:lstStyle/>
          <a:p>
            <a:pPr eaLnBrk="1" hangingPunct="1">
              <a:defRPr/>
            </a:pPr>
            <a:r>
              <a:rPr lang="en-US"/>
              <a:t>Post-Diarrheal Hemolytic Uremic Syndrome (D+HUS)</a:t>
            </a:r>
          </a:p>
        </p:txBody>
      </p:sp>
      <p:sp>
        <p:nvSpPr>
          <p:cNvPr id="5" name="Rectangle 3">
            <a:extLst>
              <a:ext uri="{FF2B5EF4-FFF2-40B4-BE49-F238E27FC236}">
                <a16:creationId xmlns:a16="http://schemas.microsoft.com/office/drawing/2014/main" xmlns="" id="{7ACFD959-E7F9-4605-A0A6-5B1FAC081522}"/>
              </a:ext>
            </a:extLst>
          </p:cNvPr>
          <p:cNvSpPr txBox="1">
            <a:spLocks noChangeArrowheads="1"/>
          </p:cNvSpPr>
          <p:nvPr/>
        </p:nvSpPr>
        <p:spPr bwMode="auto">
          <a:xfrm>
            <a:off x="1676400" y="1981200"/>
            <a:ext cx="7010400" cy="4114800"/>
          </a:xfrm>
          <a:prstGeom prst="rect">
            <a:avLst/>
          </a:prstGeom>
          <a:noFill/>
          <a:ln w="9525">
            <a:noFill/>
            <a:miter lim="800000"/>
            <a:headEnd/>
            <a:tailEnd/>
          </a:ln>
        </p:spPr>
        <p:txBody>
          <a:bodyPr/>
          <a:lstStyle/>
          <a:p>
            <a:pPr marL="342900" indent="-342900" eaLnBrk="1" hangingPunct="1">
              <a:spcBef>
                <a:spcPct val="20000"/>
              </a:spcBef>
              <a:buClr>
                <a:schemeClr val="tx1"/>
              </a:buClr>
              <a:buSzPct val="85000"/>
              <a:buFont typeface="Wingdings" pitchFamily="2" charset="2"/>
              <a:buChar char="o"/>
              <a:defRPr/>
            </a:pPr>
            <a:r>
              <a:rPr lang="en-US" sz="2800" kern="0">
                <a:solidFill>
                  <a:schemeClr val="tx2"/>
                </a:solidFill>
                <a:latin typeface="+mn-lt"/>
              </a:rPr>
              <a:t>The syndrome includes:</a:t>
            </a:r>
          </a:p>
          <a:p>
            <a:pPr marL="742950" lvl="1" indent="-285750" eaLnBrk="1" hangingPunct="1">
              <a:spcBef>
                <a:spcPct val="20000"/>
              </a:spcBef>
              <a:buClr>
                <a:schemeClr val="tx1"/>
              </a:buClr>
              <a:buSzPct val="70000"/>
              <a:buFont typeface="Wingdings" pitchFamily="2" charset="2"/>
              <a:buChar char="n"/>
              <a:defRPr/>
            </a:pPr>
            <a:r>
              <a:rPr lang="en-US" sz="2500" b="1" kern="0">
                <a:solidFill>
                  <a:schemeClr val="tx2"/>
                </a:solidFill>
                <a:latin typeface="+mn-lt"/>
              </a:rPr>
              <a:t>Acute kidney failure</a:t>
            </a:r>
          </a:p>
          <a:p>
            <a:pPr marL="742950" lvl="1" indent="-285750" eaLnBrk="1" hangingPunct="1">
              <a:spcBef>
                <a:spcPct val="20000"/>
              </a:spcBef>
              <a:buClr>
                <a:schemeClr val="tx1"/>
              </a:buClr>
              <a:buSzPct val="70000"/>
              <a:buFont typeface="Wingdings" pitchFamily="2" charset="2"/>
              <a:buChar char="n"/>
              <a:defRPr/>
            </a:pPr>
            <a:r>
              <a:rPr lang="en-US" sz="2500" b="1" kern="0">
                <a:solidFill>
                  <a:schemeClr val="tx2"/>
                </a:solidFill>
                <a:latin typeface="+mn-lt"/>
              </a:rPr>
              <a:t>Hemolytic anemia</a:t>
            </a:r>
          </a:p>
          <a:p>
            <a:pPr marL="742950" lvl="1" indent="-285750" eaLnBrk="1" hangingPunct="1">
              <a:spcBef>
                <a:spcPct val="20000"/>
              </a:spcBef>
              <a:buClr>
                <a:schemeClr val="tx1"/>
              </a:buClr>
              <a:buSzPct val="70000"/>
              <a:buFont typeface="Wingdings" pitchFamily="2" charset="2"/>
              <a:buChar char="n"/>
              <a:defRPr/>
            </a:pPr>
            <a:r>
              <a:rPr lang="en-US" sz="2500" b="1" kern="0">
                <a:solidFill>
                  <a:schemeClr val="tx2"/>
                </a:solidFill>
                <a:latin typeface="+mn-lt"/>
              </a:rPr>
              <a:t>Thrombocytopenia (low platelet count)</a:t>
            </a:r>
          </a:p>
          <a:p>
            <a:pPr marL="742950" lvl="1" indent="-285750" eaLnBrk="1" hangingPunct="1">
              <a:spcBef>
                <a:spcPct val="20000"/>
              </a:spcBef>
              <a:buClr>
                <a:schemeClr val="tx1"/>
              </a:buClr>
              <a:buSzPct val="70000"/>
              <a:buFont typeface="Wingdings" pitchFamily="2" charset="2"/>
              <a:buChar char="n"/>
              <a:defRPr/>
            </a:pPr>
            <a:endParaRPr lang="en-US" sz="2500" b="1"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r>
              <a:rPr lang="en-US" sz="2800" kern="0">
                <a:solidFill>
                  <a:schemeClr val="tx2"/>
                </a:solidFill>
                <a:latin typeface="+mn-lt"/>
              </a:rPr>
              <a:t>Most common cause of acute renal (kidney) failure in young children; also occurs in older children and adults</a:t>
            </a: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tx1"/>
              </a:buClr>
              <a:buSzPct val="85000"/>
              <a:buFont typeface="Wingdings" pitchFamily="2" charset="2"/>
              <a:buChar char="o"/>
              <a:defRPr/>
            </a:pPr>
            <a:endParaRPr lang="en-US" sz="2800" kern="0">
              <a:solidFill>
                <a:schemeClr val="tx2"/>
              </a:solidFill>
              <a:latin typeface="+mn-lt"/>
            </a:endParaRPr>
          </a:p>
          <a:p>
            <a:pPr marL="342900" indent="-342900" eaLnBrk="1" hangingPunct="1">
              <a:spcBef>
                <a:spcPct val="20000"/>
              </a:spcBef>
              <a:buClr>
                <a:schemeClr val="accent1"/>
              </a:buClr>
              <a:buSzPct val="85000"/>
              <a:buFont typeface="Wingdings" pitchFamily="2" charset="2"/>
              <a:buChar char="o"/>
              <a:defRPr/>
            </a:pPr>
            <a:endParaRPr lang="en-US" sz="2800" kern="0" dirty="0">
              <a:solidFill>
                <a:schemeClr val="tx2"/>
              </a:solidFill>
              <a:latin typeface="+mn-lt"/>
            </a:endParaRPr>
          </a:p>
        </p:txBody>
      </p:sp>
      <p:pic>
        <p:nvPicPr>
          <p:cNvPr id="3" name="Εγγεγραμμένος ήχος">
            <a:hlinkClick r:id="" action="ppaction://media"/>
            <a:extLst>
              <a:ext uri="{FF2B5EF4-FFF2-40B4-BE49-F238E27FC236}">
                <a16:creationId xmlns:a16="http://schemas.microsoft.com/office/drawing/2014/main" xmlns="" id="{37CD8FC5-BBC7-4C1A-82C1-45298D45B4F5}"/>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2DFC4122-1985-4863-A07B-B0CC8F878125}"/>
              </a:ext>
            </a:extLst>
          </p:cNvPr>
          <p:cNvSpPr>
            <a:spLocks noGrp="1" noChangeArrowheads="1"/>
          </p:cNvSpPr>
          <p:nvPr>
            <p:ph type="title"/>
          </p:nvPr>
        </p:nvSpPr>
        <p:spPr/>
        <p:txBody>
          <a:bodyPr/>
          <a:lstStyle/>
          <a:p>
            <a:pPr eaLnBrk="1" hangingPunct="1">
              <a:defRPr/>
            </a:pPr>
            <a:r>
              <a:rPr lang="en-US" sz="3500"/>
              <a:t>How did these otherwise harmless E. coli become such killers?</a:t>
            </a:r>
          </a:p>
        </p:txBody>
      </p:sp>
      <p:sp>
        <p:nvSpPr>
          <p:cNvPr id="65539" name="Rectangle 3">
            <a:extLst>
              <a:ext uri="{FF2B5EF4-FFF2-40B4-BE49-F238E27FC236}">
                <a16:creationId xmlns:a16="http://schemas.microsoft.com/office/drawing/2014/main" xmlns="" id="{D12B44F6-FB74-48F2-A5A1-EC662783EE51}"/>
              </a:ext>
            </a:extLst>
          </p:cNvPr>
          <p:cNvSpPr>
            <a:spLocks noGrp="1" noChangeArrowheads="1"/>
          </p:cNvSpPr>
          <p:nvPr>
            <p:ph type="body" idx="1"/>
          </p:nvPr>
        </p:nvSpPr>
        <p:spPr/>
        <p:txBody>
          <a:bodyPr/>
          <a:lstStyle/>
          <a:p>
            <a:pPr eaLnBrk="1" hangingPunct="1">
              <a:buClr>
                <a:schemeClr val="tx1"/>
              </a:buClr>
            </a:pPr>
            <a:r>
              <a:rPr lang="en-US" altLang="el-GR"/>
              <a:t> DNA from a Stx producing bacterium  (Shigella dysenteriae type 1) transferred by bacteriophage to E. coli</a:t>
            </a:r>
          </a:p>
          <a:p>
            <a:pPr eaLnBrk="1" hangingPunct="1">
              <a:buClr>
                <a:schemeClr val="tx1"/>
              </a:buClr>
            </a:pPr>
            <a:endParaRPr lang="en-US" altLang="el-GR"/>
          </a:p>
          <a:p>
            <a:pPr eaLnBrk="1" hangingPunct="1">
              <a:buClr>
                <a:schemeClr val="tx1"/>
              </a:buClr>
            </a:pPr>
            <a:r>
              <a:rPr lang="en-US" altLang="el-GR"/>
              <a:t>This provided E. coli with genes to produce Shiga toxin (Stx), one of the most potent toxins known to man   </a:t>
            </a:r>
          </a:p>
        </p:txBody>
      </p:sp>
      <p:pic>
        <p:nvPicPr>
          <p:cNvPr id="3" name="Εγγεγραμμένος ήχος">
            <a:hlinkClick r:id="" action="ppaction://media"/>
            <a:extLst>
              <a:ext uri="{FF2B5EF4-FFF2-40B4-BE49-F238E27FC236}">
                <a16:creationId xmlns:a16="http://schemas.microsoft.com/office/drawing/2014/main" xmlns="" id="{E00E99B6-BCFF-453B-8B8C-1B7F2BB39D5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25FDE566-8EB1-472F-B236-D85C45ADE1D5}"/>
              </a:ext>
            </a:extLst>
          </p:cNvPr>
          <p:cNvSpPr>
            <a:spLocks noGrp="1" noChangeArrowheads="1"/>
          </p:cNvSpPr>
          <p:nvPr>
            <p:ph type="title"/>
          </p:nvPr>
        </p:nvSpPr>
        <p:spPr/>
        <p:txBody>
          <a:bodyPr/>
          <a:lstStyle/>
          <a:p>
            <a:pPr eaLnBrk="1" hangingPunct="1">
              <a:defRPr/>
            </a:pPr>
            <a:r>
              <a:rPr lang="en-US"/>
              <a:t>Signs and Symptoms</a:t>
            </a:r>
          </a:p>
        </p:txBody>
      </p:sp>
      <p:sp>
        <p:nvSpPr>
          <p:cNvPr id="67587" name="Rectangle 3">
            <a:extLst>
              <a:ext uri="{FF2B5EF4-FFF2-40B4-BE49-F238E27FC236}">
                <a16:creationId xmlns:a16="http://schemas.microsoft.com/office/drawing/2014/main" xmlns="" id="{3587F429-8FE2-4F14-ABD8-54DC02FCF732}"/>
              </a:ext>
            </a:extLst>
          </p:cNvPr>
          <p:cNvSpPr>
            <a:spLocks noGrp="1" noChangeArrowheads="1"/>
          </p:cNvSpPr>
          <p:nvPr>
            <p:ph type="body" idx="1"/>
          </p:nvPr>
        </p:nvSpPr>
        <p:spPr/>
        <p:txBody>
          <a:bodyPr/>
          <a:lstStyle/>
          <a:p>
            <a:pPr eaLnBrk="1" hangingPunct="1">
              <a:lnSpc>
                <a:spcPct val="90000"/>
              </a:lnSpc>
            </a:pPr>
            <a:r>
              <a:rPr lang="en-US" altLang="el-GR"/>
              <a:t>diarrhea (usually bloody) with severe pain; can be mistaken for appendicitis</a:t>
            </a:r>
          </a:p>
          <a:p>
            <a:pPr eaLnBrk="1" hangingPunct="1">
              <a:lnSpc>
                <a:spcPct val="90000"/>
              </a:lnSpc>
            </a:pPr>
            <a:r>
              <a:rPr lang="en-US" altLang="el-GR"/>
              <a:t>pallor</a:t>
            </a:r>
          </a:p>
          <a:p>
            <a:pPr eaLnBrk="1" hangingPunct="1">
              <a:lnSpc>
                <a:spcPct val="90000"/>
              </a:lnSpc>
            </a:pPr>
            <a:r>
              <a:rPr lang="en-US" altLang="el-GR"/>
              <a:t>bruises</a:t>
            </a:r>
          </a:p>
          <a:p>
            <a:pPr eaLnBrk="1" hangingPunct="1">
              <a:lnSpc>
                <a:spcPct val="90000"/>
              </a:lnSpc>
            </a:pPr>
            <a:r>
              <a:rPr lang="en-US" altLang="el-GR"/>
              <a:t>seizures and/or coma (occasionally)</a:t>
            </a:r>
          </a:p>
          <a:p>
            <a:pPr eaLnBrk="1" hangingPunct="1">
              <a:lnSpc>
                <a:spcPct val="90000"/>
              </a:lnSpc>
            </a:pPr>
            <a:r>
              <a:rPr lang="en-US" altLang="el-GR"/>
              <a:t>little (oliguria) or no (anuria) urine</a:t>
            </a:r>
          </a:p>
          <a:p>
            <a:pPr eaLnBrk="1" hangingPunct="1">
              <a:lnSpc>
                <a:spcPct val="90000"/>
              </a:lnSpc>
            </a:pPr>
            <a:r>
              <a:rPr lang="en-US" altLang="el-GR"/>
              <a:t>high blood pressure </a:t>
            </a:r>
          </a:p>
          <a:p>
            <a:pPr eaLnBrk="1" hangingPunct="1">
              <a:lnSpc>
                <a:spcPct val="90000"/>
              </a:lnSpc>
            </a:pPr>
            <a:r>
              <a:rPr lang="en-US" altLang="el-GR"/>
              <a:t>pancreatic damage (diabetes)</a:t>
            </a:r>
          </a:p>
          <a:p>
            <a:pPr eaLnBrk="1" hangingPunct="1">
              <a:lnSpc>
                <a:spcPct val="90000"/>
              </a:lnSpc>
            </a:pPr>
            <a:endParaRPr lang="en-US" altLang="el-GR"/>
          </a:p>
          <a:p>
            <a:pPr eaLnBrk="1" hangingPunct="1">
              <a:lnSpc>
                <a:spcPct val="90000"/>
              </a:lnSpc>
            </a:pPr>
            <a:endParaRPr lang="en-US" altLang="el-GR"/>
          </a:p>
          <a:p>
            <a:pPr eaLnBrk="1" hangingPunct="1">
              <a:lnSpc>
                <a:spcPct val="90000"/>
              </a:lnSpc>
            </a:pPr>
            <a:endParaRPr lang="en-US" altLang="el-GR"/>
          </a:p>
        </p:txBody>
      </p:sp>
      <p:pic>
        <p:nvPicPr>
          <p:cNvPr id="3" name="Εγγεγραμμένος ήχος">
            <a:hlinkClick r:id="" action="ppaction://media"/>
            <a:extLst>
              <a:ext uri="{FF2B5EF4-FFF2-40B4-BE49-F238E27FC236}">
                <a16:creationId xmlns:a16="http://schemas.microsoft.com/office/drawing/2014/main" xmlns="" id="{A7CCB1BA-AAFA-4C9E-B32B-61D37CD63F37}"/>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457F2E8E-AA67-40AB-9D80-9C6C8A222952}"/>
              </a:ext>
            </a:extLst>
          </p:cNvPr>
          <p:cNvSpPr>
            <a:spLocks noGrp="1" noChangeArrowheads="1"/>
          </p:cNvSpPr>
          <p:nvPr>
            <p:ph type="title"/>
          </p:nvPr>
        </p:nvSpPr>
        <p:spPr/>
        <p:txBody>
          <a:bodyPr/>
          <a:lstStyle/>
          <a:p>
            <a:pPr eaLnBrk="1" hangingPunct="1">
              <a:defRPr/>
            </a:pPr>
            <a:r>
              <a:rPr lang="en-US" sz="3500" b="1"/>
              <a:t>Outcomes</a:t>
            </a:r>
            <a:br>
              <a:rPr lang="en-US" sz="3500" b="1"/>
            </a:br>
            <a:endParaRPr lang="en-US" sz="3500" b="1"/>
          </a:p>
        </p:txBody>
      </p:sp>
      <p:sp>
        <p:nvSpPr>
          <p:cNvPr id="69635" name="Rectangle 3">
            <a:extLst>
              <a:ext uri="{FF2B5EF4-FFF2-40B4-BE49-F238E27FC236}">
                <a16:creationId xmlns:a16="http://schemas.microsoft.com/office/drawing/2014/main" xmlns="" id="{F4834DCF-DF85-4F37-B241-128F9667FC96}"/>
              </a:ext>
            </a:extLst>
          </p:cNvPr>
          <p:cNvSpPr>
            <a:spLocks noGrp="1" noChangeArrowheads="1"/>
          </p:cNvSpPr>
          <p:nvPr>
            <p:ph type="body" idx="1"/>
          </p:nvPr>
        </p:nvSpPr>
        <p:spPr/>
        <p:txBody>
          <a:bodyPr/>
          <a:lstStyle/>
          <a:p>
            <a:pPr eaLnBrk="1" hangingPunct="1"/>
            <a:r>
              <a:rPr lang="en-US" altLang="el-GR"/>
              <a:t>Death in 3-5%, due to:</a:t>
            </a:r>
          </a:p>
          <a:p>
            <a:pPr lvl="1" eaLnBrk="1" hangingPunct="1"/>
            <a:r>
              <a:rPr lang="en-US" altLang="el-GR"/>
              <a:t>brain damage (stroke and/or brain swelling)</a:t>
            </a:r>
          </a:p>
          <a:p>
            <a:pPr lvl="1" eaLnBrk="1" hangingPunct="1"/>
            <a:r>
              <a:rPr lang="en-US" altLang="el-GR"/>
              <a:t>bowel necrosis and perforation</a:t>
            </a:r>
          </a:p>
          <a:p>
            <a:pPr lvl="1" eaLnBrk="1" hangingPunct="1"/>
            <a:r>
              <a:rPr lang="en-US" altLang="el-GR"/>
              <a:t>heart damage</a:t>
            </a:r>
          </a:p>
          <a:p>
            <a:pPr lvl="1" eaLnBrk="1" hangingPunct="1"/>
            <a:r>
              <a:rPr lang="en-US" altLang="el-GR"/>
              <a:t>lung injury</a:t>
            </a:r>
          </a:p>
          <a:p>
            <a:pPr lvl="1" eaLnBrk="1" hangingPunct="1"/>
            <a:r>
              <a:rPr lang="en-US" altLang="el-GR"/>
              <a:t>multiorgan injury (seen in most fatal cases)</a:t>
            </a:r>
          </a:p>
          <a:p>
            <a:pPr lvl="1" eaLnBrk="1" hangingPunct="1"/>
            <a:endParaRPr lang="en-US" altLang="el-GR"/>
          </a:p>
          <a:p>
            <a:pPr lvl="1" eaLnBrk="1" hangingPunct="1"/>
            <a:endParaRPr lang="en-US" altLang="el-GR"/>
          </a:p>
          <a:p>
            <a:pPr lvl="1" eaLnBrk="1" hangingPunct="1"/>
            <a:endParaRPr lang="en-US" altLang="el-GR"/>
          </a:p>
          <a:p>
            <a:pPr lvl="1" eaLnBrk="1" hangingPunct="1"/>
            <a:endParaRPr lang="en-US" altLang="el-GR"/>
          </a:p>
        </p:txBody>
      </p:sp>
      <p:pic>
        <p:nvPicPr>
          <p:cNvPr id="3" name="Εγγεγραμμένος ήχος">
            <a:hlinkClick r:id="" action="ppaction://media"/>
            <a:extLst>
              <a:ext uri="{FF2B5EF4-FFF2-40B4-BE49-F238E27FC236}">
                <a16:creationId xmlns:a16="http://schemas.microsoft.com/office/drawing/2014/main" xmlns="" id="{CB6D0850-073B-4ED0-8D0E-0FDFFE1E0D4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oter Placeholder 4">
            <a:extLst>
              <a:ext uri="{FF2B5EF4-FFF2-40B4-BE49-F238E27FC236}">
                <a16:creationId xmlns:a16="http://schemas.microsoft.com/office/drawing/2014/main" xmlns="" id="{5B355CAC-0794-4CCF-A9D1-C602512B44E2}"/>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British J of Hematology 2000</a:t>
            </a:r>
          </a:p>
        </p:txBody>
      </p:sp>
      <p:sp>
        <p:nvSpPr>
          <p:cNvPr id="71683" name="Rectangle 3">
            <a:extLst>
              <a:ext uri="{FF2B5EF4-FFF2-40B4-BE49-F238E27FC236}">
                <a16:creationId xmlns:a16="http://schemas.microsoft.com/office/drawing/2014/main" xmlns="" id="{B83EC517-5BD4-408B-8A68-1B0B3E14ABC5}"/>
              </a:ext>
            </a:extLst>
          </p:cNvPr>
          <p:cNvSpPr>
            <a:spLocks noGrp="1" noChangeArrowheads="1"/>
          </p:cNvSpPr>
          <p:nvPr>
            <p:ph type="body" idx="1"/>
          </p:nvPr>
        </p:nvSpPr>
        <p:spPr/>
        <p:txBody>
          <a:bodyPr/>
          <a:lstStyle/>
          <a:p>
            <a:r>
              <a:rPr lang="en-US" altLang="el-GR"/>
              <a:t>In 1924, Dr.Eli </a:t>
            </a:r>
            <a:r>
              <a:rPr lang="en-US" altLang="el-GR">
                <a:solidFill>
                  <a:srgbClr val="FFFF00"/>
                </a:solidFill>
              </a:rPr>
              <a:t>Moschcowitz</a:t>
            </a:r>
            <a:r>
              <a:rPr lang="en-US" altLang="el-GR"/>
              <a:t> described a 16- year old girl with abrupt onset of petechiae, pallor, followed by paralysis, coma, and death.</a:t>
            </a:r>
          </a:p>
          <a:p>
            <a:r>
              <a:rPr lang="en-US" altLang="el-GR"/>
              <a:t>Autopsy showed ‘hyaline’ thrombi occluding terminal arterioles and capillaries.</a:t>
            </a:r>
          </a:p>
        </p:txBody>
      </p:sp>
      <p:sp>
        <p:nvSpPr>
          <p:cNvPr id="5" name="Rectangle 2">
            <a:extLst>
              <a:ext uri="{FF2B5EF4-FFF2-40B4-BE49-F238E27FC236}">
                <a16:creationId xmlns:a16="http://schemas.microsoft.com/office/drawing/2014/main" xmlns="" id="{1A21E4E3-259F-4301-9734-1D60557CE1C6}"/>
              </a:ext>
            </a:extLst>
          </p:cNvPr>
          <p:cNvSpPr txBox="1">
            <a:spLocks noChangeArrowheads="1"/>
          </p:cNvSpPr>
          <p:nvPr/>
        </p:nvSpPr>
        <p:spPr bwMode="auto">
          <a:xfrm>
            <a:off x="684213" y="333375"/>
            <a:ext cx="7772400" cy="1447800"/>
          </a:xfrm>
          <a:prstGeom prst="rect">
            <a:avLst/>
          </a:prstGeom>
          <a:noFill/>
          <a:ln w="9525">
            <a:noFill/>
            <a:miter lim="800000"/>
            <a:headEnd/>
            <a:tailEnd/>
          </a:ln>
          <a:effectLst/>
        </p:spPr>
        <p:txBody>
          <a:bodyPr lIns="92075" tIns="46038" rIns="92075" bIns="46038" anchor="ctr"/>
          <a:lstStyle/>
          <a:p>
            <a:pPr algn="ctr">
              <a:defRPr/>
            </a:pPr>
            <a:r>
              <a:rPr lang="en-US" sz="4400" b="1" kern="0" dirty="0">
                <a:solidFill>
                  <a:schemeClr val="tx2"/>
                </a:solidFill>
                <a:effectLst>
                  <a:outerShdw blurRad="38100" dist="38100" dir="2700000" algn="tl">
                    <a:srgbClr val="000000"/>
                  </a:outerShdw>
                </a:effectLst>
                <a:latin typeface="+mj-lt"/>
                <a:ea typeface="+mj-ea"/>
                <a:cs typeface="+mj-cs"/>
              </a:rPr>
              <a:t>Thrombotic Thrombocytopenic </a:t>
            </a:r>
            <a:r>
              <a:rPr lang="en-US" sz="4400" b="1" kern="0" dirty="0" err="1">
                <a:solidFill>
                  <a:schemeClr val="tx2"/>
                </a:solidFill>
                <a:effectLst>
                  <a:outerShdw blurRad="38100" dist="38100" dir="2700000" algn="tl">
                    <a:srgbClr val="000000"/>
                  </a:outerShdw>
                </a:effectLst>
                <a:latin typeface="+mj-lt"/>
                <a:ea typeface="+mj-ea"/>
                <a:cs typeface="+mj-cs"/>
              </a:rPr>
              <a:t>Purpura</a:t>
            </a:r>
            <a:r>
              <a:rPr lang="en-US" sz="4400" kern="0" dirty="0">
                <a:solidFill>
                  <a:schemeClr val="tx2"/>
                </a:solidFill>
                <a:effectLst>
                  <a:outerShdw blurRad="38100" dist="38100" dir="2700000" algn="tl">
                    <a:srgbClr val="000000"/>
                  </a:outerShdw>
                </a:effectLst>
                <a:latin typeface="+mj-lt"/>
                <a:ea typeface="+mj-ea"/>
                <a:cs typeface="+mj-cs"/>
              </a:rPr>
              <a:t> </a:t>
            </a:r>
          </a:p>
        </p:txBody>
      </p:sp>
      <p:pic>
        <p:nvPicPr>
          <p:cNvPr id="3" name="Εγγεγραμμένος ήχος">
            <a:hlinkClick r:id="" action="ppaction://media"/>
            <a:extLst>
              <a:ext uri="{FF2B5EF4-FFF2-40B4-BE49-F238E27FC236}">
                <a16:creationId xmlns:a16="http://schemas.microsoft.com/office/drawing/2014/main" xmlns="" id="{F7E862D1-41D6-4C11-84E9-E2CB2AF7EA86}"/>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4">
            <a:extLst>
              <a:ext uri="{FF2B5EF4-FFF2-40B4-BE49-F238E27FC236}">
                <a16:creationId xmlns:a16="http://schemas.microsoft.com/office/drawing/2014/main" xmlns="" id="{6F9D2736-3A85-45C7-A396-6C3B758AD4F9}"/>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Rock GA, Br J Hematology 2000</a:t>
            </a:r>
          </a:p>
        </p:txBody>
      </p:sp>
      <p:sp>
        <p:nvSpPr>
          <p:cNvPr id="27650" name="Rectangle 2">
            <a:extLst>
              <a:ext uri="{FF2B5EF4-FFF2-40B4-BE49-F238E27FC236}">
                <a16:creationId xmlns:a16="http://schemas.microsoft.com/office/drawing/2014/main" xmlns="" id="{461C649A-3057-44A8-A962-380CC140787E}"/>
              </a:ext>
            </a:extLst>
          </p:cNvPr>
          <p:cNvSpPr>
            <a:spLocks noGrp="1" noChangeArrowheads="1"/>
          </p:cNvSpPr>
          <p:nvPr>
            <p:ph type="title"/>
          </p:nvPr>
        </p:nvSpPr>
        <p:spPr/>
        <p:txBody>
          <a:bodyPr/>
          <a:lstStyle/>
          <a:p>
            <a:pPr>
              <a:defRPr/>
            </a:pPr>
            <a:r>
              <a:rPr lang="en-US"/>
              <a:t>Definition</a:t>
            </a:r>
          </a:p>
        </p:txBody>
      </p:sp>
      <p:sp>
        <p:nvSpPr>
          <p:cNvPr id="72708" name="Rectangle 3">
            <a:extLst>
              <a:ext uri="{FF2B5EF4-FFF2-40B4-BE49-F238E27FC236}">
                <a16:creationId xmlns:a16="http://schemas.microsoft.com/office/drawing/2014/main" xmlns="" id="{EC90CF96-2E63-45E1-8A9C-3A0954801F20}"/>
              </a:ext>
            </a:extLst>
          </p:cNvPr>
          <p:cNvSpPr>
            <a:spLocks noGrp="1" noChangeArrowheads="1"/>
          </p:cNvSpPr>
          <p:nvPr>
            <p:ph type="body" idx="1"/>
          </p:nvPr>
        </p:nvSpPr>
        <p:spPr/>
        <p:txBody>
          <a:bodyPr/>
          <a:lstStyle/>
          <a:p>
            <a:r>
              <a:rPr lang="en-US" altLang="el-GR"/>
              <a:t>Syndrome of Coomb’s negative microangiopathic hemolysis and thrombocytopenia in the absence of an alternative explanation for these manifestations.</a:t>
            </a:r>
          </a:p>
          <a:p>
            <a:r>
              <a:rPr lang="en-US" altLang="el-GR"/>
              <a:t>Presence of Fever, Neurological and renal abnormalities : classic Pentad.</a:t>
            </a:r>
          </a:p>
        </p:txBody>
      </p:sp>
      <p:pic>
        <p:nvPicPr>
          <p:cNvPr id="3" name="Εγγεγραμμένος ήχος">
            <a:hlinkClick r:id="" action="ppaction://media"/>
            <a:extLst>
              <a:ext uri="{FF2B5EF4-FFF2-40B4-BE49-F238E27FC236}">
                <a16:creationId xmlns:a16="http://schemas.microsoft.com/office/drawing/2014/main" xmlns="" id="{9912D03E-AFE4-44E1-A24D-7E06F379DFE1}"/>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4">
            <a:extLst>
              <a:ext uri="{FF2B5EF4-FFF2-40B4-BE49-F238E27FC236}">
                <a16:creationId xmlns:a16="http://schemas.microsoft.com/office/drawing/2014/main" xmlns="" id="{E066B2FA-A566-470F-93BD-9D3B02028B22}"/>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Shumak KH, Ann Intern Med 1995</a:t>
            </a:r>
          </a:p>
        </p:txBody>
      </p:sp>
      <p:sp>
        <p:nvSpPr>
          <p:cNvPr id="33794" name="Rectangle 2">
            <a:extLst>
              <a:ext uri="{FF2B5EF4-FFF2-40B4-BE49-F238E27FC236}">
                <a16:creationId xmlns:a16="http://schemas.microsoft.com/office/drawing/2014/main" xmlns="" id="{7A8ED875-A628-459E-B000-82D08BEBB77F}"/>
              </a:ext>
            </a:extLst>
          </p:cNvPr>
          <p:cNvSpPr>
            <a:spLocks noGrp="1" noChangeArrowheads="1"/>
          </p:cNvSpPr>
          <p:nvPr>
            <p:ph type="title"/>
          </p:nvPr>
        </p:nvSpPr>
        <p:spPr>
          <a:xfrm>
            <a:off x="685800" y="304800"/>
            <a:ext cx="7772400" cy="762000"/>
          </a:xfrm>
        </p:spPr>
        <p:txBody>
          <a:bodyPr/>
          <a:lstStyle/>
          <a:p>
            <a:pPr>
              <a:defRPr/>
            </a:pPr>
            <a:r>
              <a:rPr lang="en-US"/>
              <a:t>Clinical Presentation</a:t>
            </a:r>
          </a:p>
        </p:txBody>
      </p:sp>
      <p:sp>
        <p:nvSpPr>
          <p:cNvPr id="73732" name="Rectangle 3">
            <a:extLst>
              <a:ext uri="{FF2B5EF4-FFF2-40B4-BE49-F238E27FC236}">
                <a16:creationId xmlns:a16="http://schemas.microsoft.com/office/drawing/2014/main" xmlns="" id="{5361E0C9-C2A9-4010-B6A3-9197D326AFC6}"/>
              </a:ext>
            </a:extLst>
          </p:cNvPr>
          <p:cNvSpPr>
            <a:spLocks noGrp="1" noChangeArrowheads="1"/>
          </p:cNvSpPr>
          <p:nvPr>
            <p:ph type="body" idx="1"/>
          </p:nvPr>
        </p:nvSpPr>
        <p:spPr>
          <a:xfrm>
            <a:off x="457200" y="1219200"/>
            <a:ext cx="8305800" cy="4267200"/>
          </a:xfrm>
        </p:spPr>
        <p:txBody>
          <a:bodyPr/>
          <a:lstStyle/>
          <a:p>
            <a:r>
              <a:rPr lang="en-US" altLang="el-GR"/>
              <a:t>Approximately 1000 new cases occur each year</a:t>
            </a:r>
          </a:p>
          <a:p>
            <a:r>
              <a:rPr lang="en-US" altLang="el-GR"/>
              <a:t>Common in middle aged group,median age-40</a:t>
            </a:r>
          </a:p>
          <a:p>
            <a:r>
              <a:rPr lang="en-US" altLang="el-GR"/>
              <a:t>Female:male (2:1).</a:t>
            </a:r>
          </a:p>
          <a:p>
            <a:r>
              <a:rPr lang="en-US" altLang="el-GR"/>
              <a:t>Acute onset and fulminant course</a:t>
            </a:r>
          </a:p>
          <a:p>
            <a:r>
              <a:rPr lang="en-US" altLang="el-GR"/>
              <a:t>Mortality rate &gt;90% in pre-pheresis era.</a:t>
            </a:r>
          </a:p>
          <a:p>
            <a:r>
              <a:rPr lang="en-US" altLang="el-GR"/>
              <a:t>Relapse rates, 10-40% ranging from months to years have been reported.</a:t>
            </a:r>
          </a:p>
        </p:txBody>
      </p:sp>
      <p:pic>
        <p:nvPicPr>
          <p:cNvPr id="3" name="Εγγεγραμμένος ήχος">
            <a:hlinkClick r:id="" action="ppaction://media"/>
            <a:extLst>
              <a:ext uri="{FF2B5EF4-FFF2-40B4-BE49-F238E27FC236}">
                <a16:creationId xmlns:a16="http://schemas.microsoft.com/office/drawing/2014/main" xmlns="" id="{1CD76467-DD6F-4096-AD00-150C03B79544}"/>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FF79299F-7605-415C-A6E1-6D2624BACD43}"/>
              </a:ext>
            </a:extLst>
          </p:cNvPr>
          <p:cNvSpPr>
            <a:spLocks noGrp="1" noChangeArrowheads="1"/>
          </p:cNvSpPr>
          <p:nvPr>
            <p:ph type="title"/>
          </p:nvPr>
        </p:nvSpPr>
        <p:spPr>
          <a:xfrm>
            <a:off x="685800" y="457200"/>
            <a:ext cx="7772400" cy="990600"/>
          </a:xfrm>
        </p:spPr>
        <p:txBody>
          <a:bodyPr/>
          <a:lstStyle/>
          <a:p>
            <a:pPr>
              <a:defRPr/>
            </a:pPr>
            <a:r>
              <a:rPr lang="en-US"/>
              <a:t>ULVWF Model</a:t>
            </a:r>
          </a:p>
        </p:txBody>
      </p:sp>
      <p:pic>
        <p:nvPicPr>
          <p:cNvPr id="74755" name="Picture 4" descr=" ">
            <a:hlinkClick r:id="rId4"/>
            <a:extLst>
              <a:ext uri="{FF2B5EF4-FFF2-40B4-BE49-F238E27FC236}">
                <a16:creationId xmlns:a16="http://schemas.microsoft.com/office/drawing/2014/main" xmlns="" id="{15E33279-665A-4E37-B3EA-2C5CFB5F619C}"/>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2000" y="1676400"/>
            <a:ext cx="76962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BF1F0BF5-767D-4ECB-BB3D-924055BB62A8}"/>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4">
            <a:extLst>
              <a:ext uri="{FF2B5EF4-FFF2-40B4-BE49-F238E27FC236}">
                <a16:creationId xmlns:a16="http://schemas.microsoft.com/office/drawing/2014/main" xmlns="" id="{AA9B6550-4766-4A23-B5D3-808EC053E818}"/>
              </a:ext>
            </a:extLst>
          </p:cNvPr>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Times New Roman" panose="02020603050405020304" pitchFamily="18" charset="0"/>
              </a:defRPr>
            </a:lvl1pPr>
            <a:lvl2pPr marL="742950" indent="-285750">
              <a:spcBef>
                <a:spcPct val="20000"/>
              </a:spcBef>
              <a:buClr>
                <a:schemeClr val="tx1"/>
              </a:buClr>
              <a:buSzPct val="90000"/>
              <a:buChar char="–"/>
              <a:defRPr sz="2800">
                <a:solidFill>
                  <a:schemeClr val="tx1"/>
                </a:solidFill>
                <a:latin typeface="Times New Roman" panose="02020603050405020304" pitchFamily="18" charset="0"/>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Times New Roman" panose="02020603050405020304" pitchFamily="18" charset="0"/>
              </a:defRPr>
            </a:lvl3pPr>
            <a:lvl4pPr marL="1600200" indent="-228600">
              <a:spcBef>
                <a:spcPct val="20000"/>
              </a:spcBef>
              <a:buClr>
                <a:schemeClr val="tx1"/>
              </a:buClr>
              <a:buChar char="–"/>
              <a:defRPr sz="2000">
                <a:solidFill>
                  <a:schemeClr val="tx1"/>
                </a:solidFill>
                <a:latin typeface="Times New Roman" panose="02020603050405020304" pitchFamily="18" charset="0"/>
              </a:defRPr>
            </a:lvl4pPr>
            <a:lvl5pPr marL="2057400" indent="-228600">
              <a:spcBef>
                <a:spcPct val="20000"/>
              </a:spcBef>
              <a:buClr>
                <a:schemeClr val="accent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anose="02020603050405020304" pitchFamily="18" charset="0"/>
              </a:defRPr>
            </a:lvl9pPr>
          </a:lstStyle>
          <a:p>
            <a:pPr>
              <a:spcBef>
                <a:spcPct val="0"/>
              </a:spcBef>
              <a:buClrTx/>
              <a:buSzTx/>
              <a:buFontTx/>
              <a:buNone/>
            </a:pPr>
            <a:r>
              <a:rPr lang="en-US" altLang="el-GR" sz="1400"/>
              <a:t>George,Blood Aug 2000</a:t>
            </a:r>
          </a:p>
        </p:txBody>
      </p:sp>
      <p:sp>
        <p:nvSpPr>
          <p:cNvPr id="37890" name="Rectangle 2">
            <a:extLst>
              <a:ext uri="{FF2B5EF4-FFF2-40B4-BE49-F238E27FC236}">
                <a16:creationId xmlns:a16="http://schemas.microsoft.com/office/drawing/2014/main" xmlns="" id="{B2B3A6DC-9850-4387-9FD3-3B4837D75029}"/>
              </a:ext>
            </a:extLst>
          </p:cNvPr>
          <p:cNvSpPr>
            <a:spLocks noGrp="1" noChangeArrowheads="1"/>
          </p:cNvSpPr>
          <p:nvPr>
            <p:ph type="title"/>
          </p:nvPr>
        </p:nvSpPr>
        <p:spPr>
          <a:xfrm>
            <a:off x="685800" y="609600"/>
            <a:ext cx="7772400" cy="838200"/>
          </a:xfrm>
        </p:spPr>
        <p:txBody>
          <a:bodyPr/>
          <a:lstStyle/>
          <a:p>
            <a:pPr>
              <a:defRPr/>
            </a:pPr>
            <a:r>
              <a:rPr lang="en-US"/>
              <a:t>Diagnosis</a:t>
            </a:r>
          </a:p>
        </p:txBody>
      </p:sp>
      <p:sp>
        <p:nvSpPr>
          <p:cNvPr id="76804" name="Rectangle 3">
            <a:extLst>
              <a:ext uri="{FF2B5EF4-FFF2-40B4-BE49-F238E27FC236}">
                <a16:creationId xmlns:a16="http://schemas.microsoft.com/office/drawing/2014/main" xmlns="" id="{1E00CFDE-4A71-4356-B0CB-0440C8ED6561}"/>
              </a:ext>
            </a:extLst>
          </p:cNvPr>
          <p:cNvSpPr>
            <a:spLocks noGrp="1" noChangeArrowheads="1"/>
          </p:cNvSpPr>
          <p:nvPr>
            <p:ph type="body" idx="1"/>
          </p:nvPr>
        </p:nvSpPr>
        <p:spPr>
          <a:xfrm>
            <a:off x="533400" y="1676400"/>
            <a:ext cx="8153400" cy="4419600"/>
          </a:xfrm>
        </p:spPr>
        <p:txBody>
          <a:bodyPr/>
          <a:lstStyle/>
          <a:p>
            <a:r>
              <a:rPr lang="en-US" altLang="el-GR"/>
              <a:t>Primary diagnostic criteria</a:t>
            </a:r>
          </a:p>
          <a:p>
            <a:pPr lvl="1"/>
            <a:r>
              <a:rPr lang="en-US" altLang="el-GR"/>
              <a:t>Thrombocytopenia ( often below &lt;20,000)</a:t>
            </a:r>
          </a:p>
          <a:p>
            <a:pPr lvl="1"/>
            <a:r>
              <a:rPr lang="en-US" altLang="el-GR"/>
              <a:t>Microangiopathic hemolytic anemia</a:t>
            </a:r>
          </a:p>
          <a:p>
            <a:pPr lvl="2"/>
            <a:r>
              <a:rPr lang="en-US" altLang="el-GR"/>
              <a:t>Negative Coomb’s test.</a:t>
            </a:r>
          </a:p>
          <a:p>
            <a:pPr lvl="2"/>
            <a:r>
              <a:rPr lang="en-US" altLang="el-GR"/>
              <a:t>Fragmented red cells (schistocytes) on peripheral smear</a:t>
            </a:r>
          </a:p>
          <a:p>
            <a:pPr lvl="2"/>
            <a:r>
              <a:rPr lang="en-US" altLang="el-GR"/>
              <a:t>LDH elevation is the hallmark of RBC destruction and tissue injury related to ischemia.</a:t>
            </a:r>
          </a:p>
          <a:p>
            <a:r>
              <a:rPr lang="en-US" altLang="el-GR"/>
              <a:t> Presence of above criteria is sufficient to establish presumptive diagnosis &amp; begin PE</a:t>
            </a:r>
          </a:p>
        </p:txBody>
      </p:sp>
      <p:pic>
        <p:nvPicPr>
          <p:cNvPr id="3" name="Εγγεγραμμένος ήχος">
            <a:hlinkClick r:id="" action="ppaction://media"/>
            <a:extLst>
              <a:ext uri="{FF2B5EF4-FFF2-40B4-BE49-F238E27FC236}">
                <a16:creationId xmlns:a16="http://schemas.microsoft.com/office/drawing/2014/main" xmlns="" id="{81487397-F2E7-48A4-AAC8-B7E676425980}"/>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glomerulus basement membrane">
            <a:extLst>
              <a:ext uri="{FF2B5EF4-FFF2-40B4-BE49-F238E27FC236}">
                <a16:creationId xmlns:a16="http://schemas.microsoft.com/office/drawing/2014/main" xmlns="" id="{DD47C6D3-13DB-490D-8C42-5AACA48F156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4301" r="21506" b="22685"/>
          <a:stretch>
            <a:fillRect/>
          </a:stretch>
        </p:blipFill>
        <p:spPr bwMode="auto">
          <a:xfrm>
            <a:off x="1403350" y="0"/>
            <a:ext cx="6589713"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48485D5B-17C8-489F-B722-74E95067BEAD}"/>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3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79926857-BE29-44DD-A2BC-75626D4013FA}"/>
              </a:ext>
            </a:extLst>
          </p:cNvPr>
          <p:cNvSpPr>
            <a:spLocks noGrp="1" noChangeArrowheads="1"/>
          </p:cNvSpPr>
          <p:nvPr>
            <p:ph type="title"/>
          </p:nvPr>
        </p:nvSpPr>
        <p:spPr>
          <a:xfrm>
            <a:off x="685800" y="304800"/>
            <a:ext cx="7772400" cy="990600"/>
          </a:xfrm>
        </p:spPr>
        <p:txBody>
          <a:bodyPr/>
          <a:lstStyle/>
          <a:p>
            <a:pPr>
              <a:defRPr/>
            </a:pPr>
            <a:r>
              <a:rPr lang="en-US"/>
              <a:t>Treatment</a:t>
            </a:r>
          </a:p>
        </p:txBody>
      </p:sp>
      <p:sp>
        <p:nvSpPr>
          <p:cNvPr id="78851" name="Rectangle 3">
            <a:extLst>
              <a:ext uri="{FF2B5EF4-FFF2-40B4-BE49-F238E27FC236}">
                <a16:creationId xmlns:a16="http://schemas.microsoft.com/office/drawing/2014/main" xmlns="" id="{40CC75EB-B4FB-426B-B7A5-3021CE49E9FF}"/>
              </a:ext>
            </a:extLst>
          </p:cNvPr>
          <p:cNvSpPr>
            <a:spLocks noGrp="1" noChangeArrowheads="1"/>
          </p:cNvSpPr>
          <p:nvPr>
            <p:ph type="body" idx="1"/>
          </p:nvPr>
        </p:nvSpPr>
        <p:spPr>
          <a:xfrm>
            <a:off x="685800" y="1676400"/>
            <a:ext cx="7772400" cy="4572000"/>
          </a:xfrm>
        </p:spPr>
        <p:txBody>
          <a:bodyPr/>
          <a:lstStyle/>
          <a:p>
            <a:r>
              <a:rPr lang="en-US" altLang="el-GR"/>
              <a:t>Plasma exchange:</a:t>
            </a:r>
          </a:p>
          <a:p>
            <a:pPr lvl="1"/>
            <a:r>
              <a:rPr lang="en-US" altLang="el-GR"/>
              <a:t>Untreated TTP has 80-90% mortality.</a:t>
            </a:r>
          </a:p>
          <a:p>
            <a:pPr lvl="1"/>
            <a:r>
              <a:rPr lang="en-US" altLang="el-GR"/>
              <a:t>Removes ULvWF multimers, autoantibody and replaces metalloproteinase.</a:t>
            </a:r>
          </a:p>
          <a:p>
            <a:pPr lvl="1"/>
            <a:r>
              <a:rPr lang="en-US" altLang="el-GR"/>
              <a:t>Randomized controlled trial (Rock et al, 1991)</a:t>
            </a:r>
          </a:p>
          <a:p>
            <a:pPr lvl="1"/>
            <a:r>
              <a:rPr lang="en-US" altLang="el-GR"/>
              <a:t>FFP as the replacement fluid is most widely used and cost effective.</a:t>
            </a:r>
          </a:p>
        </p:txBody>
      </p:sp>
      <p:pic>
        <p:nvPicPr>
          <p:cNvPr id="3" name="Εγγεγραμμένος ήχος">
            <a:hlinkClick r:id="" action="ppaction://media"/>
            <a:extLst>
              <a:ext uri="{FF2B5EF4-FFF2-40B4-BE49-F238E27FC236}">
                <a16:creationId xmlns:a16="http://schemas.microsoft.com/office/drawing/2014/main" xmlns="" id="{A5AB9D80-6F2F-4C98-A581-B18E230BC263}"/>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xmlns="" id="{B59ED1A8-5A17-4C38-9BCE-9283295D71E6}"/>
              </a:ext>
            </a:extLst>
          </p:cNvPr>
          <p:cNvSpPr>
            <a:spLocks noGrp="1" noChangeArrowheads="1"/>
          </p:cNvSpPr>
          <p:nvPr>
            <p:ph type="title"/>
          </p:nvPr>
        </p:nvSpPr>
        <p:spPr/>
        <p:txBody>
          <a:bodyPr/>
          <a:lstStyle/>
          <a:p>
            <a:pPr eaLnBrk="1" hangingPunct="1">
              <a:defRPr/>
            </a:pPr>
            <a:r>
              <a:rPr lang="el-GR"/>
              <a:t>ΒΙΟΨΙΑ ΣΕ ΑΣΘΕΝΗ ΜΕ ΔΙΑΜΕΣΟ ΝΕΦΡΙΤΙΔΑ</a:t>
            </a:r>
            <a:endParaRPr lang="en-US"/>
          </a:p>
        </p:txBody>
      </p:sp>
      <p:graphicFrame>
        <p:nvGraphicFramePr>
          <p:cNvPr id="80899" name="Object 3">
            <a:extLst>
              <a:ext uri="{FF2B5EF4-FFF2-40B4-BE49-F238E27FC236}">
                <a16:creationId xmlns:a16="http://schemas.microsoft.com/office/drawing/2014/main" xmlns="" id="{64C667E4-4C1B-46C2-B645-533BE8F6A94E}"/>
              </a:ext>
            </a:extLst>
          </p:cNvPr>
          <p:cNvGraphicFramePr>
            <a:graphicFrameLocks noChangeAspect="1"/>
          </p:cNvGraphicFramePr>
          <p:nvPr>
            <p:ph sz="quarter" idx="1"/>
          </p:nvPr>
        </p:nvGraphicFramePr>
        <p:xfrm>
          <a:off x="0" y="2349500"/>
          <a:ext cx="4175125" cy="3876675"/>
        </p:xfrm>
        <a:graphic>
          <a:graphicData uri="http://schemas.openxmlformats.org/presentationml/2006/ole">
            <p:oleObj spid="_x0000_s80905" name="Bitmap Image" r:id="rId4" imgW="3734321" imgH="3467584" progId="PBrush">
              <p:embed/>
            </p:oleObj>
          </a:graphicData>
        </a:graphic>
      </p:graphicFrame>
      <p:sp>
        <p:nvSpPr>
          <p:cNvPr id="80900" name="Content Placeholder 4">
            <a:extLst>
              <a:ext uri="{FF2B5EF4-FFF2-40B4-BE49-F238E27FC236}">
                <a16:creationId xmlns:a16="http://schemas.microsoft.com/office/drawing/2014/main" xmlns="" id="{7BE6A3DE-1F42-4590-A13D-7E001EB37E80}"/>
              </a:ext>
            </a:extLst>
          </p:cNvPr>
          <p:cNvSpPr>
            <a:spLocks noGrp="1" noChangeArrowheads="1"/>
          </p:cNvSpPr>
          <p:nvPr>
            <p:ph sz="quarter" idx="2"/>
          </p:nvPr>
        </p:nvSpPr>
        <p:spPr/>
        <p:txBody>
          <a:bodyPr/>
          <a:lstStyle/>
          <a:p>
            <a:endParaRPr lang="el-GR" altLang="el-GR"/>
          </a:p>
        </p:txBody>
      </p:sp>
      <p:pic>
        <p:nvPicPr>
          <p:cNvPr id="80901" name="Picture 4">
            <a:extLst>
              <a:ext uri="{FF2B5EF4-FFF2-40B4-BE49-F238E27FC236}">
                <a16:creationId xmlns:a16="http://schemas.microsoft.com/office/drawing/2014/main" xmlns="" id="{EE0F4828-6246-417C-9DBF-260A3794DA58}"/>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119563" y="2420938"/>
            <a:ext cx="5024437"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A9936FB3-7B9D-48B0-9357-A75B2CBEA9BC}"/>
              </a:ext>
            </a:extLst>
          </p:cNvPr>
          <p:cNvPicPr>
            <a:picLocks noChangeAspect="1"/>
          </p:cNvPicPr>
          <p:nvPr>
            <a:videoFile r:link="rId2"/>
            <p:extLst>
              <p:ext uri="{DAA4B4D4-6D71-4841-9C94-3DE7FCFB9230}">
                <p14:media xmlns:p14="http://schemas.microsoft.com/office/powerpoint/2010/main" xmlns="" r:embed="rId6"/>
              </p:ext>
            </p:extLst>
          </p:nvPr>
        </p:nvPicPr>
        <p:blipFill>
          <a:blip r:embed="rId7"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xmlns="" id="{00FBCE1B-1947-40DD-8CAA-350D2AA77F61}"/>
              </a:ext>
            </a:extLst>
          </p:cNvPr>
          <p:cNvSpPr>
            <a:spLocks noGrp="1" noChangeArrowheads="1"/>
          </p:cNvSpPr>
          <p:nvPr>
            <p:ph type="title"/>
          </p:nvPr>
        </p:nvSpPr>
        <p:spPr/>
        <p:txBody>
          <a:bodyPr/>
          <a:lstStyle/>
          <a:p>
            <a:pPr eaLnBrk="1" hangingPunct="1">
              <a:defRPr/>
            </a:pPr>
            <a:r>
              <a:rPr lang="el-GR"/>
              <a:t>Αίτια Διαμέσου Νεφρίτιδας</a:t>
            </a:r>
            <a:endParaRPr lang="en-US"/>
          </a:p>
        </p:txBody>
      </p:sp>
      <p:sp>
        <p:nvSpPr>
          <p:cNvPr id="81923" name="Rectangle 3">
            <a:extLst>
              <a:ext uri="{FF2B5EF4-FFF2-40B4-BE49-F238E27FC236}">
                <a16:creationId xmlns:a16="http://schemas.microsoft.com/office/drawing/2014/main" xmlns="" id="{9B7D97DE-4CAF-49BA-810C-0CB005FAA853}"/>
              </a:ext>
            </a:extLst>
          </p:cNvPr>
          <p:cNvSpPr>
            <a:spLocks noGrp="1" noChangeArrowheads="1"/>
          </p:cNvSpPr>
          <p:nvPr>
            <p:ph type="body" idx="1"/>
          </p:nvPr>
        </p:nvSpPr>
        <p:spPr>
          <a:xfrm>
            <a:off x="831850" y="2335213"/>
            <a:ext cx="7561263" cy="3276600"/>
          </a:xfrm>
        </p:spPr>
        <p:txBody>
          <a:bodyPr/>
          <a:lstStyle/>
          <a:p>
            <a:pPr marL="609600" indent="-609600" eaLnBrk="1" hangingPunct="1">
              <a:lnSpc>
                <a:spcPct val="80000"/>
              </a:lnSpc>
              <a:buFont typeface="Wingdings" panose="05000000000000000000" pitchFamily="2" charset="2"/>
              <a:buNone/>
            </a:pPr>
            <a:endParaRPr lang="el-GR" altLang="el-GR" sz="1600"/>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Φάρμακα</a:t>
            </a:r>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Λοιμώξεις</a:t>
            </a:r>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Σαρκοείδωση</a:t>
            </a:r>
          </a:p>
          <a:p>
            <a:pPr marL="609600" indent="-609600" eaLnBrk="1" hangingPunct="1">
              <a:lnSpc>
                <a:spcPct val="80000"/>
              </a:lnSpc>
              <a:buFont typeface="Wingdings" panose="05000000000000000000" pitchFamily="2" charset="2"/>
              <a:buChar char="§"/>
            </a:pPr>
            <a:r>
              <a:rPr lang="en-US" altLang="el-GR" b="1">
                <a:latin typeface="Arial Greek" panose="020B0604020202020204" pitchFamily="34" charset="0"/>
                <a:cs typeface="Arial Greek" panose="020B0604020202020204" pitchFamily="34" charset="0"/>
              </a:rPr>
              <a:t>Sjogren’s syndrome</a:t>
            </a:r>
          </a:p>
          <a:p>
            <a:pPr marL="609600" indent="-609600" eaLnBrk="1" hangingPunct="1">
              <a:lnSpc>
                <a:spcPct val="80000"/>
              </a:lnSpc>
              <a:buFont typeface="Wingdings" panose="05000000000000000000" pitchFamily="2" charset="2"/>
              <a:buChar char="§"/>
            </a:pPr>
            <a:r>
              <a:rPr lang="el-GR" altLang="el-GR" b="1">
                <a:latin typeface="Arial Greek" panose="020B0604020202020204" pitchFamily="34" charset="0"/>
                <a:cs typeface="Arial Greek" panose="020B0604020202020204" pitchFamily="34" charset="0"/>
              </a:rPr>
              <a:t>Ενδημική Νεφροπάθεια των Βαλκανίων</a:t>
            </a:r>
            <a:endParaRPr lang="en-US" altLang="el-GR" b="1">
              <a:latin typeface="Arial Greek" panose="020B0604020202020204" pitchFamily="34" charset="0"/>
              <a:cs typeface="Arial Greek" panose="020B0604020202020204" pitchFamily="34" charset="0"/>
            </a:endParaRPr>
          </a:p>
          <a:p>
            <a:pPr marL="609600" indent="-609600" eaLnBrk="1" hangingPunct="1">
              <a:lnSpc>
                <a:spcPct val="80000"/>
              </a:lnSpc>
              <a:buFont typeface="Wingdings" panose="05000000000000000000" pitchFamily="2" charset="2"/>
              <a:buChar char="§"/>
            </a:pPr>
            <a:r>
              <a:rPr lang="en-US" altLang="el-GR" b="1">
                <a:latin typeface="Arial Greek" panose="020B0604020202020204" pitchFamily="34" charset="0"/>
                <a:cs typeface="Arial Greek" panose="020B0604020202020204" pitchFamily="34" charset="0"/>
              </a:rPr>
              <a:t>Chinese Herb Nephritis</a:t>
            </a:r>
          </a:p>
        </p:txBody>
      </p:sp>
      <p:pic>
        <p:nvPicPr>
          <p:cNvPr id="3" name="Εγγεγραμμένος ήχος">
            <a:hlinkClick r:id="" action="ppaction://media"/>
            <a:extLst>
              <a:ext uri="{FF2B5EF4-FFF2-40B4-BE49-F238E27FC236}">
                <a16:creationId xmlns:a16="http://schemas.microsoft.com/office/drawing/2014/main" xmlns="" id="{2F0934BB-0C15-4033-AC86-7892B951737E}"/>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xmlns="" id="{6846DF56-8ABE-4DA3-88E3-954D59699F6A}"/>
              </a:ext>
            </a:extLst>
          </p:cNvPr>
          <p:cNvSpPr>
            <a:spLocks noGrp="1" noChangeArrowheads="1"/>
          </p:cNvSpPr>
          <p:nvPr>
            <p:ph type="title"/>
          </p:nvPr>
        </p:nvSpPr>
        <p:spPr>
          <a:xfrm>
            <a:off x="395288" y="0"/>
            <a:ext cx="8385175" cy="1431925"/>
          </a:xfrm>
        </p:spPr>
        <p:txBody>
          <a:bodyPr/>
          <a:lstStyle/>
          <a:p>
            <a:pPr eaLnBrk="1" hangingPunct="1">
              <a:defRPr/>
            </a:pPr>
            <a:r>
              <a:rPr lang="el-GR" sz="3600">
                <a:solidFill>
                  <a:srgbClr val="FFFF00"/>
                </a:solidFill>
              </a:rPr>
              <a:t>Φάρμακα και Διάμεσος Νεφρίτις</a:t>
            </a:r>
            <a:endParaRPr lang="en-US" sz="3600">
              <a:solidFill>
                <a:srgbClr val="FFFF00"/>
              </a:solidFill>
            </a:endParaRPr>
          </a:p>
        </p:txBody>
      </p:sp>
      <p:sp>
        <p:nvSpPr>
          <p:cNvPr id="82947" name="Rectangle 3">
            <a:extLst>
              <a:ext uri="{FF2B5EF4-FFF2-40B4-BE49-F238E27FC236}">
                <a16:creationId xmlns:a16="http://schemas.microsoft.com/office/drawing/2014/main" xmlns="" id="{E6869704-D20D-44FB-AAB9-8A4CF8F1F97B}"/>
              </a:ext>
            </a:extLst>
          </p:cNvPr>
          <p:cNvSpPr>
            <a:spLocks noGrp="1" noChangeArrowheads="1"/>
          </p:cNvSpPr>
          <p:nvPr>
            <p:ph type="body" idx="1"/>
          </p:nvPr>
        </p:nvSpPr>
        <p:spPr>
          <a:xfrm>
            <a:off x="250825" y="1557338"/>
            <a:ext cx="8656638" cy="590550"/>
          </a:xfrm>
        </p:spPr>
        <p:txBody>
          <a:bodyPr/>
          <a:lstStyle/>
          <a:p>
            <a:pPr eaLnBrk="1" hangingPunct="1"/>
            <a:r>
              <a:rPr lang="el-GR" altLang="el-GR">
                <a:latin typeface="Arial" panose="020B0604020202020204" pitchFamily="34" charset="0"/>
              </a:rPr>
              <a:t>β-λακτάμες π.χ. μεθικιλλίνη, πενικιλλίνη, κεφαλοσπορίνες</a:t>
            </a:r>
          </a:p>
          <a:p>
            <a:pPr eaLnBrk="1" hangingPunct="1"/>
            <a:r>
              <a:rPr lang="el-GR" altLang="el-GR">
                <a:latin typeface="Arial" panose="020B0604020202020204" pitchFamily="34" charset="0"/>
              </a:rPr>
              <a:t>Ριφαμπικίνη</a:t>
            </a:r>
          </a:p>
          <a:p>
            <a:pPr eaLnBrk="1" hangingPunct="1"/>
            <a:r>
              <a:rPr lang="el-GR" altLang="el-GR">
                <a:latin typeface="Arial" panose="020B0604020202020204" pitchFamily="34" charset="0"/>
              </a:rPr>
              <a:t>Φάρμακα με σουλφομάδα π.χ. Φουροσεμίδη, Σουλφαμεθοξαζόλη, Σουλφασαλαζίνη</a:t>
            </a:r>
          </a:p>
          <a:p>
            <a:pPr eaLnBrk="1" hangingPunct="1"/>
            <a:r>
              <a:rPr lang="el-GR" altLang="el-GR">
                <a:latin typeface="Arial" panose="020B0604020202020204" pitchFamily="34" charset="0"/>
              </a:rPr>
              <a:t>Σιπροφλοξασίνη</a:t>
            </a:r>
          </a:p>
          <a:p>
            <a:pPr eaLnBrk="1" hangingPunct="1"/>
            <a:r>
              <a:rPr lang="el-GR" altLang="el-GR">
                <a:latin typeface="Arial" panose="020B0604020202020204" pitchFamily="34" charset="0"/>
              </a:rPr>
              <a:t>Μη στερινοειδή αντιφλεγμονώδη π.χ. φενοπροφένη</a:t>
            </a:r>
            <a:endParaRPr lang="en-US" altLang="el-GR">
              <a:latin typeface="Arial" panose="020B0604020202020204" pitchFamily="34" charset="0"/>
            </a:endParaRPr>
          </a:p>
        </p:txBody>
      </p:sp>
      <p:pic>
        <p:nvPicPr>
          <p:cNvPr id="3" name="Εγγεγραμμένος ήχος">
            <a:hlinkClick r:id="" action="ppaction://media"/>
            <a:extLst>
              <a:ext uri="{FF2B5EF4-FFF2-40B4-BE49-F238E27FC236}">
                <a16:creationId xmlns:a16="http://schemas.microsoft.com/office/drawing/2014/main" xmlns="" id="{14DD7A9B-079B-43AC-8758-26C885D740FB}"/>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xmlns="" id="{511D6BB9-D1D3-4817-BE76-35043F0C85E9}"/>
              </a:ext>
            </a:extLst>
          </p:cNvPr>
          <p:cNvSpPr>
            <a:spLocks noGrp="1" noChangeArrowheads="1"/>
          </p:cNvSpPr>
          <p:nvPr>
            <p:ph type="title"/>
          </p:nvPr>
        </p:nvSpPr>
        <p:spPr/>
        <p:txBody>
          <a:bodyPr/>
          <a:lstStyle/>
          <a:p>
            <a:pPr eaLnBrk="1" hangingPunct="1">
              <a:defRPr/>
            </a:pPr>
            <a:r>
              <a:rPr lang="el-GR" sz="4000">
                <a:solidFill>
                  <a:srgbClr val="FFFF00"/>
                </a:solidFill>
              </a:rPr>
              <a:t>Λοιμώξεις και Διάμεσος Νεφρίτις</a:t>
            </a:r>
            <a:endParaRPr lang="en-US" sz="4000">
              <a:solidFill>
                <a:srgbClr val="FFFF00"/>
              </a:solidFill>
            </a:endParaRPr>
          </a:p>
        </p:txBody>
      </p:sp>
      <p:sp>
        <p:nvSpPr>
          <p:cNvPr id="83971" name="Rectangle 3">
            <a:extLst>
              <a:ext uri="{FF2B5EF4-FFF2-40B4-BE49-F238E27FC236}">
                <a16:creationId xmlns:a16="http://schemas.microsoft.com/office/drawing/2014/main" xmlns="" id="{A587D000-1455-46C4-B7F0-A816AAB5D28A}"/>
              </a:ext>
            </a:extLst>
          </p:cNvPr>
          <p:cNvSpPr>
            <a:spLocks noGrp="1" noChangeArrowheads="1"/>
          </p:cNvSpPr>
          <p:nvPr>
            <p:ph type="body" idx="1"/>
          </p:nvPr>
        </p:nvSpPr>
        <p:spPr>
          <a:xfrm>
            <a:off x="827088" y="2133600"/>
            <a:ext cx="8007350" cy="4191000"/>
          </a:xfrm>
        </p:spPr>
        <p:txBody>
          <a:bodyPr/>
          <a:lstStyle/>
          <a:p>
            <a:pPr eaLnBrk="1" hangingPunct="1"/>
            <a:r>
              <a:rPr lang="en-US" altLang="el-GR" sz="4000">
                <a:latin typeface="Arial" panose="020B0604020202020204" pitchFamily="34" charset="0"/>
              </a:rPr>
              <a:t>Legionella</a:t>
            </a:r>
          </a:p>
          <a:p>
            <a:pPr eaLnBrk="1" hangingPunct="1"/>
            <a:r>
              <a:rPr lang="en-US" altLang="el-GR" sz="4000">
                <a:latin typeface="Arial" panose="020B0604020202020204" pitchFamily="34" charset="0"/>
              </a:rPr>
              <a:t>Leptospirosis</a:t>
            </a:r>
          </a:p>
          <a:p>
            <a:pPr eaLnBrk="1" hangingPunct="1"/>
            <a:r>
              <a:rPr lang="en-US" altLang="el-GR" sz="4000">
                <a:latin typeface="Arial" panose="020B0604020202020204" pitchFamily="34" charset="0"/>
              </a:rPr>
              <a:t>Streptococcal infections</a:t>
            </a:r>
          </a:p>
          <a:p>
            <a:pPr eaLnBrk="1" hangingPunct="1"/>
            <a:r>
              <a:rPr lang="en-US" altLang="el-GR" sz="4000">
                <a:latin typeface="Arial" panose="020B0604020202020204" pitchFamily="34" charset="0"/>
              </a:rPr>
              <a:t>Viruses</a:t>
            </a:r>
          </a:p>
        </p:txBody>
      </p:sp>
      <p:pic>
        <p:nvPicPr>
          <p:cNvPr id="3" name="Εγγεγραμμένος ήχος">
            <a:hlinkClick r:id="" action="ppaction://media"/>
            <a:extLst>
              <a:ext uri="{FF2B5EF4-FFF2-40B4-BE49-F238E27FC236}">
                <a16:creationId xmlns:a16="http://schemas.microsoft.com/office/drawing/2014/main" xmlns="" id="{F70DF756-6E41-45A0-801A-D45BBD0ED3E7}"/>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A66EAC-53A5-4042-9DCA-EF321B961A1A}"/>
              </a:ext>
            </a:extLst>
          </p:cNvPr>
          <p:cNvSpPr>
            <a:spLocks noGrp="1"/>
          </p:cNvSpPr>
          <p:nvPr>
            <p:ph type="title"/>
          </p:nvPr>
        </p:nvSpPr>
        <p:spPr>
          <a:xfrm>
            <a:off x="468313" y="2420938"/>
            <a:ext cx="7772400" cy="1143000"/>
          </a:xfrm>
        </p:spPr>
        <p:txBody>
          <a:bodyPr/>
          <a:lstStyle/>
          <a:p>
            <a:pPr eaLnBrk="1" hangingPunct="1">
              <a:defRPr/>
            </a:pPr>
            <a:r>
              <a:rPr lang="el-GR" dirty="0"/>
              <a:t>ΕΥΧΑΡΙΣΤΩ ΓΙΑ ΤΗΝ ΠΡΟΣΟΧΗ ΣΑΣ</a:t>
            </a:r>
          </a:p>
        </p:txBody>
      </p:sp>
      <p:pic>
        <p:nvPicPr>
          <p:cNvPr id="4" name="Εγγεγραμμένος ήχος">
            <a:hlinkClick r:id="" action="ppaction://media"/>
            <a:extLst>
              <a:ext uri="{FF2B5EF4-FFF2-40B4-BE49-F238E27FC236}">
                <a16:creationId xmlns:a16="http://schemas.microsoft.com/office/drawing/2014/main" xmlns="" id="{7EC21E6F-DC8A-4B55-83EF-091F0B52BC4D}"/>
              </a:ext>
            </a:extLst>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0285463A-AEF7-4082-B9C8-689B6DFFB082}"/>
              </a:ext>
            </a:extLst>
          </p:cNvPr>
          <p:cNvSpPr>
            <a:spLocks noGrp="1"/>
          </p:cNvSpPr>
          <p:nvPr>
            <p:ph type="title"/>
          </p:nvPr>
        </p:nvSpPr>
        <p:spPr/>
        <p:txBody>
          <a:bodyPr/>
          <a:lstStyle/>
          <a:p>
            <a:pPr>
              <a:defRPr/>
            </a:pPr>
            <a:endParaRPr lang="el-GR"/>
          </a:p>
        </p:txBody>
      </p:sp>
      <p:sp>
        <p:nvSpPr>
          <p:cNvPr id="10243" name="2 - Θέση περιεχομένου">
            <a:extLst>
              <a:ext uri="{FF2B5EF4-FFF2-40B4-BE49-F238E27FC236}">
                <a16:creationId xmlns:a16="http://schemas.microsoft.com/office/drawing/2014/main" xmlns="" id="{79C64A4E-138A-4DB5-963E-E2219082375B}"/>
              </a:ext>
            </a:extLst>
          </p:cNvPr>
          <p:cNvSpPr>
            <a:spLocks noGrp="1" noChangeArrowheads="1"/>
          </p:cNvSpPr>
          <p:nvPr>
            <p:ph idx="1"/>
          </p:nvPr>
        </p:nvSpPr>
        <p:spPr/>
        <p:txBody>
          <a:bodyPr/>
          <a:lstStyle/>
          <a:p>
            <a:endParaRPr lang="el-GR" altLang="el-GR"/>
          </a:p>
        </p:txBody>
      </p:sp>
      <p:pic>
        <p:nvPicPr>
          <p:cNvPr id="10244" name="Picture 2" descr="Image result for urinalysis hematuria proteinuria">
            <a:extLst>
              <a:ext uri="{FF2B5EF4-FFF2-40B4-BE49-F238E27FC236}">
                <a16:creationId xmlns:a16="http://schemas.microsoft.com/office/drawing/2014/main" xmlns="" id="{1C9023DF-54F0-41FE-86C1-1D387342507A}"/>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14463" y="1052513"/>
            <a:ext cx="7729537" cy="580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5" name="Picture 4" descr="Image result for urinalysis hematuria proteinuria">
            <a:extLst>
              <a:ext uri="{FF2B5EF4-FFF2-40B4-BE49-F238E27FC236}">
                <a16:creationId xmlns:a16="http://schemas.microsoft.com/office/drawing/2014/main" xmlns="" id="{73CF4499-6F51-44A1-9959-D265E976800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0825" y="476250"/>
            <a:ext cx="3779838" cy="198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Εγγεγραμμένος ήχος">
            <a:hlinkClick r:id="" action="ppaction://media"/>
            <a:extLst>
              <a:ext uri="{FF2B5EF4-FFF2-40B4-BE49-F238E27FC236}">
                <a16:creationId xmlns:a16="http://schemas.microsoft.com/office/drawing/2014/main" xmlns="" id="{FBB7562C-8F09-4D2E-BAC5-FFF7119A56B5}"/>
              </a:ext>
            </a:extLst>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9" descr="Image result for urinalysis microscopy">
            <a:extLst>
              <a:ext uri="{FF2B5EF4-FFF2-40B4-BE49-F238E27FC236}">
                <a16:creationId xmlns:a16="http://schemas.microsoft.com/office/drawing/2014/main" xmlns="" id="{05EB3FAF-6F2D-479D-9043-339ABA8584E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l="35376" t="16982" b="13208"/>
          <a:stretch>
            <a:fillRect/>
          </a:stretch>
        </p:blipFill>
        <p:spPr bwMode="auto">
          <a:xfrm>
            <a:off x="0" y="1052513"/>
            <a:ext cx="91440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D5FB9135-525F-4D43-AD28-7D0285D3743F}"/>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3">
            <a:extLst>
              <a:ext uri="{FF2B5EF4-FFF2-40B4-BE49-F238E27FC236}">
                <a16:creationId xmlns:a16="http://schemas.microsoft.com/office/drawing/2014/main" xmlns="" id="{CE9DBE54-2AE9-417F-96D6-84E6764E4A9D}"/>
              </a:ext>
            </a:extLst>
          </p:cNvPr>
          <p:cNvGraphicFramePr>
            <a:graphicFrameLocks noChangeAspect="1"/>
          </p:cNvGraphicFramePr>
          <p:nvPr/>
        </p:nvGraphicFramePr>
        <p:xfrm>
          <a:off x="5003800" y="115888"/>
          <a:ext cx="3975100" cy="2638425"/>
        </p:xfrm>
        <a:graphic>
          <a:graphicData uri="http://schemas.openxmlformats.org/presentationml/2006/ole">
            <p:oleObj spid="_x0000_s12303" name="Bitmap Image" r:id="rId4" imgW="3543795" imgH="2352381" progId="PBrush">
              <p:embed/>
            </p:oleObj>
          </a:graphicData>
        </a:graphic>
      </p:graphicFrame>
      <p:pic>
        <p:nvPicPr>
          <p:cNvPr id="12291" name="Picture 7">
            <a:extLst>
              <a:ext uri="{FF2B5EF4-FFF2-40B4-BE49-F238E27FC236}">
                <a16:creationId xmlns:a16="http://schemas.microsoft.com/office/drawing/2014/main" xmlns="" id="{F7F0DF6A-BD53-4511-8B1D-260D8AFEC4CF}"/>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43213" y="836613"/>
            <a:ext cx="440055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graphicFrame>
        <p:nvGraphicFramePr>
          <p:cNvPr id="12292" name="Object 2">
            <a:extLst>
              <a:ext uri="{FF2B5EF4-FFF2-40B4-BE49-F238E27FC236}">
                <a16:creationId xmlns:a16="http://schemas.microsoft.com/office/drawing/2014/main" xmlns="" id="{DA5B98C5-B9B3-4F2C-BD15-4D8A8DE4B26B}"/>
              </a:ext>
            </a:extLst>
          </p:cNvPr>
          <p:cNvGraphicFramePr>
            <a:graphicFrameLocks noChangeAspect="1"/>
          </p:cNvGraphicFramePr>
          <p:nvPr/>
        </p:nvGraphicFramePr>
        <p:xfrm>
          <a:off x="179388" y="2852738"/>
          <a:ext cx="3168650" cy="3089275"/>
        </p:xfrm>
        <a:graphic>
          <a:graphicData uri="http://schemas.openxmlformats.org/presentationml/2006/ole">
            <p:oleObj spid="_x0000_s12304" name="Bitmap Image" r:id="rId6" imgW="1886213" imgH="1838095" progId="PBrush">
              <p:embed/>
            </p:oleObj>
          </a:graphicData>
        </a:graphic>
      </p:graphicFrame>
      <p:graphicFrame>
        <p:nvGraphicFramePr>
          <p:cNvPr id="12293" name="Object 4">
            <a:extLst>
              <a:ext uri="{FF2B5EF4-FFF2-40B4-BE49-F238E27FC236}">
                <a16:creationId xmlns:a16="http://schemas.microsoft.com/office/drawing/2014/main" xmlns="" id="{C608A4B8-9D9D-43B5-93A6-A5C9EBDF023A}"/>
              </a:ext>
            </a:extLst>
          </p:cNvPr>
          <p:cNvGraphicFramePr>
            <a:graphicFrameLocks noChangeAspect="1"/>
          </p:cNvGraphicFramePr>
          <p:nvPr/>
        </p:nvGraphicFramePr>
        <p:xfrm>
          <a:off x="1763713" y="4652963"/>
          <a:ext cx="3024187" cy="2324100"/>
        </p:xfrm>
        <a:graphic>
          <a:graphicData uri="http://schemas.openxmlformats.org/presentationml/2006/ole">
            <p:oleObj spid="_x0000_s12305" name="Bitmap Image" r:id="rId7" imgW="2343477" imgH="1800476" progId="PBrush">
              <p:embed/>
            </p:oleObj>
          </a:graphicData>
        </a:graphic>
      </p:graphicFrame>
      <p:pic>
        <p:nvPicPr>
          <p:cNvPr id="12294" name="Picture 12" descr="t13">
            <a:extLst>
              <a:ext uri="{FF2B5EF4-FFF2-40B4-BE49-F238E27FC236}">
                <a16:creationId xmlns:a16="http://schemas.microsoft.com/office/drawing/2014/main" xmlns="" id="{CC9C91A6-6553-4F29-9CD9-F0A2326E0B39}"/>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l="59743"/>
          <a:stretch>
            <a:fillRect/>
          </a:stretch>
        </p:blipFill>
        <p:spPr bwMode="auto">
          <a:xfrm>
            <a:off x="179388" y="115888"/>
            <a:ext cx="1309687" cy="2408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5" name="Picture 6">
            <a:extLst>
              <a:ext uri="{FF2B5EF4-FFF2-40B4-BE49-F238E27FC236}">
                <a16:creationId xmlns:a16="http://schemas.microsoft.com/office/drawing/2014/main" xmlns="" id="{F6818F3B-3B00-4CEC-A625-CF42937EC778}"/>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l="10184" t="5820" r="19435" b="16142"/>
          <a:stretch>
            <a:fillRect/>
          </a:stretch>
        </p:blipFill>
        <p:spPr bwMode="auto">
          <a:xfrm>
            <a:off x="5435600" y="3860800"/>
            <a:ext cx="3384550" cy="2849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Εγγεγραμμένος ήχος">
            <a:hlinkClick r:id="" action="ppaction://media"/>
            <a:extLst>
              <a:ext uri="{FF2B5EF4-FFF2-40B4-BE49-F238E27FC236}">
                <a16:creationId xmlns:a16="http://schemas.microsoft.com/office/drawing/2014/main" xmlns="" id="{1AB01679-834B-4058-A40A-E4DD476713E9}"/>
              </a:ext>
            </a:extLst>
          </p:cNvPr>
          <p:cNvPicPr>
            <a:picLocks noChangeAspect="1"/>
          </p:cNvPicPr>
          <p:nvPr>
            <a:videoFile r:link="rId2"/>
            <p:extLst>
              <p:ext uri="{DAA4B4D4-6D71-4841-9C94-3DE7FCFB9230}">
                <p14:media xmlns:p14="http://schemas.microsoft.com/office/powerpoint/2010/main" xmlns="" r:embed="rId10"/>
              </p:ext>
            </p:extLst>
          </p:nvPr>
        </p:nvPicPr>
        <p:blipFill>
          <a:blip r:embed="rId11" cstate="print"/>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4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endCondLst>
                    <p:cond evt="onStopAudio" delay="0">
                      <p:tgtEl>
                        <p:sldTgt/>
                      </p:tgtEl>
                    </p:cond>
                  </p:endCondLst>
                </p:cTn>
                <p:tgtEl>
                  <p:spTgt spid="3"/>
                </p:tgtEl>
              </p:cMediaNode>
            </p:video>
          </p:childTnLst>
        </p:cTn>
      </p:par>
    </p:tnLst>
  </p:timing>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Soaring</Template>
  <TotalTime>5746</TotalTime>
  <Words>1331</Words>
  <Application>Microsoft Office PowerPoint</Application>
  <PresentationFormat>Προβολή στην οθόνη (4:3)</PresentationFormat>
  <Paragraphs>343</Paragraphs>
  <Slides>65</Slides>
  <Notes>11</Notes>
  <HiddenSlides>0</HiddenSlides>
  <MMClips>65</MMClips>
  <ScaleCrop>false</ScaleCrop>
  <HeadingPairs>
    <vt:vector size="6" baseType="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65</vt:i4>
      </vt:variant>
    </vt:vector>
  </HeadingPairs>
  <TitlesOfParts>
    <vt:vector size="68" baseType="lpstr">
      <vt:lpstr>Soaring</vt:lpstr>
      <vt:lpstr>Bitmap Image</vt:lpstr>
      <vt:lpstr>Photo Editor Photo</vt:lpstr>
      <vt:lpstr>ΠΡΩΤΟΠΑΘΕΙΣ Ή ΙΔΙΟΠΑΘΕΙΣ ΝΟΣΟΙ  ΤΩΝ ΝΕΦΡΩΝ</vt:lpstr>
      <vt:lpstr>Διαφάνεια 2</vt:lpstr>
      <vt:lpstr>Διαφάνεια 3</vt:lpstr>
      <vt:lpstr>Φυσιολογικό σπείραμα</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Isolated Microhematuria</vt:lpstr>
      <vt:lpstr>IgA Nephropathy - Berger's Disease </vt:lpstr>
      <vt:lpstr>Διαφάνεια 16</vt:lpstr>
      <vt:lpstr>Διαφάνεια 17</vt:lpstr>
      <vt:lpstr>Διαφάνεια 18</vt:lpstr>
      <vt:lpstr>Νεφρωσικό Σύνδρομο</vt:lpstr>
      <vt:lpstr>Διαφάνεια 20</vt:lpstr>
      <vt:lpstr>Διαφάνεια 21</vt:lpstr>
      <vt:lpstr>Διαφάνεια 22</vt:lpstr>
      <vt:lpstr>ΙΖΗΜΑ ΟΥΡΩΝ ΣΕ ΝΕΦΡΩΣΙΚΟ ΣΥΝΔΡΟΜΟ</vt:lpstr>
      <vt:lpstr>Διαφάνεια 24</vt:lpstr>
      <vt:lpstr>Hypercoagulation in NS</vt:lpstr>
      <vt:lpstr>Διαφάνεια 26</vt:lpstr>
      <vt:lpstr>Nόσος Ελαχίστων Αλλοιώσεων</vt:lpstr>
      <vt:lpstr>Διαφάνεια 28</vt:lpstr>
      <vt:lpstr>ΕΣΤΙΑΚΗ ΣΠΕΙΡΑΜΑΤΟΣΚΛΗΡΥΝΣΗ</vt:lpstr>
      <vt:lpstr>Διαφάνεια 30</vt:lpstr>
      <vt:lpstr>ΜΕΜΒΡΑΝΩΔΗΣ ΣΠΕΙΡΑΜΑΤΟΠΑΘΕΙΑ</vt:lpstr>
      <vt:lpstr>Διαφάνεια 32</vt:lpstr>
      <vt:lpstr>Αίτια Μεμβρανώδους Σπειραματοπάθειας</vt:lpstr>
      <vt:lpstr>Διαφάνεια 34</vt:lpstr>
      <vt:lpstr>Νεφριτιδικό Σύνδρομο</vt:lpstr>
      <vt:lpstr>Υπερπλαστική Σπειραματονεφρίτιδα (μεταλοιμώδης ΣΝ)</vt:lpstr>
      <vt:lpstr>Διαφάνεια 37</vt:lpstr>
      <vt:lpstr>Διαφάνεια 38</vt:lpstr>
      <vt:lpstr>Ταχέως εξελεισσόμενη ΣΝ Rapidly Progressive GN  (RPGN) is a clinical syndrome manifested by features of glomerular disease in the urine and by progressive loss of renal function over a comparatively short period of time (days, weeks or months).</vt:lpstr>
      <vt:lpstr>Ταχέως Εξελισσόμενη Σπειραματονεφρίτις</vt:lpstr>
      <vt:lpstr>Διαφάνεια 41</vt:lpstr>
      <vt:lpstr>Pulmonary Involvement</vt:lpstr>
      <vt:lpstr>Treatment of Choice </vt:lpstr>
      <vt:lpstr>Prognosis</vt:lpstr>
      <vt:lpstr>Clinical manifestations of SLE</vt:lpstr>
      <vt:lpstr>Anti-neutrophil cytoplasmic autoantibodies </vt:lpstr>
      <vt:lpstr>Wegener’s Granulomatosis</vt:lpstr>
      <vt:lpstr>HENOCH-SCHÖNLEIN PURPURA</vt:lpstr>
      <vt:lpstr>EPIDEMIOLOGY</vt:lpstr>
      <vt:lpstr>MANAGEMENT</vt:lpstr>
      <vt:lpstr>Post-Diarrheal Hemolytic Uremic Syndrome (D+HUS)</vt:lpstr>
      <vt:lpstr>How did these otherwise harmless E. coli become such killers?</vt:lpstr>
      <vt:lpstr>Signs and Symptoms</vt:lpstr>
      <vt:lpstr>Outcomes </vt:lpstr>
      <vt:lpstr>Διαφάνεια 55</vt:lpstr>
      <vt:lpstr>Definition</vt:lpstr>
      <vt:lpstr>Clinical Presentation</vt:lpstr>
      <vt:lpstr>ULVWF Model</vt:lpstr>
      <vt:lpstr>Diagnosis</vt:lpstr>
      <vt:lpstr>Treatment</vt:lpstr>
      <vt:lpstr>ΒΙΟΨΙΑ ΣΕ ΑΣΘΕΝΗ ΜΕ ΔΙΑΜΕΣΟ ΝΕΦΡΙΤΙΔΑ</vt:lpstr>
      <vt:lpstr>Αίτια Διαμέσου Νεφρίτιδας</vt:lpstr>
      <vt:lpstr>Φάρμακα και Διάμεσος Νεφρίτις</vt:lpstr>
      <vt:lpstr>Λοιμώξεις και Διάμεσος Νεφρίτις</vt:lpstr>
      <vt:lpstr>ΕΥΧΑΡΙΣΤΩ ΓΙΑ ΤΗΝ ΠΡΟΣΟΧΗ ΣΑΣ</vt:lpstr>
    </vt:vector>
  </TitlesOfParts>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ΔΗΜΗΤΡΗΣ</dc:creator>
  <cp:lastModifiedBy>epost</cp:lastModifiedBy>
  <cp:revision>205</cp:revision>
  <dcterms:created xsi:type="dcterms:W3CDTF">2005-02-08T00:15:27Z</dcterms:created>
  <dcterms:modified xsi:type="dcterms:W3CDTF">2020-05-12T10:18:33Z</dcterms:modified>
</cp:coreProperties>
</file>