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m4a" ContentType="audio/mp4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1" r:id="rId2"/>
    <p:sldId id="345" r:id="rId3"/>
    <p:sldId id="349" r:id="rId4"/>
    <p:sldId id="256" r:id="rId5"/>
    <p:sldId id="324" r:id="rId6"/>
    <p:sldId id="326" r:id="rId7"/>
    <p:sldId id="327" r:id="rId8"/>
    <p:sldId id="323" r:id="rId9"/>
    <p:sldId id="257" r:id="rId10"/>
    <p:sldId id="351" r:id="rId11"/>
    <p:sldId id="352" r:id="rId12"/>
    <p:sldId id="353" r:id="rId13"/>
    <p:sldId id="334" r:id="rId14"/>
    <p:sldId id="258" r:id="rId15"/>
    <p:sldId id="260" r:id="rId16"/>
    <p:sldId id="259" r:id="rId17"/>
    <p:sldId id="261" r:id="rId18"/>
    <p:sldId id="263" r:id="rId19"/>
    <p:sldId id="316" r:id="rId20"/>
    <p:sldId id="330" r:id="rId21"/>
    <p:sldId id="329" r:id="rId22"/>
    <p:sldId id="328" r:id="rId23"/>
    <p:sldId id="336" r:id="rId24"/>
    <p:sldId id="337" r:id="rId25"/>
    <p:sldId id="338" r:id="rId26"/>
    <p:sldId id="339" r:id="rId27"/>
    <p:sldId id="340" r:id="rId28"/>
    <p:sldId id="312" r:id="rId29"/>
    <p:sldId id="313" r:id="rId30"/>
    <p:sldId id="325" r:id="rId31"/>
    <p:sldId id="344" r:id="rId32"/>
    <p:sldId id="314" r:id="rId33"/>
    <p:sldId id="354" r:id="rId34"/>
    <p:sldId id="346" r:id="rId35"/>
    <p:sldId id="347" r:id="rId36"/>
    <p:sldId id="341" r:id="rId37"/>
    <p:sldId id="348" r:id="rId38"/>
    <p:sldId id="342" r:id="rId39"/>
    <p:sldId id="343" r:id="rId40"/>
    <p:sldId id="278" r:id="rId41"/>
    <p:sldId id="335" r:id="rId42"/>
    <p:sldId id="279" r:id="rId43"/>
    <p:sldId id="280" r:id="rId44"/>
    <p:sldId id="286" r:id="rId45"/>
    <p:sldId id="287" r:id="rId46"/>
    <p:sldId id="288" r:id="rId47"/>
    <p:sldId id="291" r:id="rId48"/>
    <p:sldId id="293" r:id="rId49"/>
    <p:sldId id="310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23705-E0DA-4542-A3FB-F1C7996C027C}" type="datetimeFigureOut">
              <a:rPr lang="el-GR" smtClean="0"/>
              <a:pPr/>
              <a:t>12/5/2020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545C0-C0B4-4C7E-AD59-E3962C65C716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jpeg"/><Relationship Id="rId7" Type="http://schemas.microsoft.com/office/2007/relationships/media" Target="../media/media1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1.m4a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2.m4a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2.m4a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4.m4a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6.m4a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27.m4a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2.jpeg"/><Relationship Id="rId7" Type="http://schemas.microsoft.com/office/2007/relationships/media" Target="../media/media2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29.m4a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1.m4a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2.m4a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3.m4a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34.m4a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5.m4a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6.m4a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37.m4a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51.jpeg"/><Relationship Id="rId7" Type="http://schemas.microsoft.com/office/2007/relationships/media" Target="../media/media38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39.m4a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40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.png"/><Relationship Id="rId5" Type="http://schemas.microsoft.com/office/2007/relationships/media" Target="../media/media41.m4a"/><Relationship Id="rId4" Type="http://schemas.openxmlformats.org/officeDocument/2006/relationships/image" Target="../media/image59.jpeg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42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3.m4a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4.m4a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5.m4a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6.m4a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7.m4a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8.m4a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49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jpeg"/><Relationship Id="rId7" Type="http://schemas.microsoft.com/office/2007/relationships/media" Target="../media/media7.m4a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785786" y="171448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l-GR" sz="6000" b="1" dirty="0"/>
              <a:t>Νεφρολιθίαση/ Ουρολιθίαση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Δημήτριος Β. </a:t>
            </a:r>
            <a:r>
              <a:rPr lang="el-G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Βλαχάκος</a:t>
            </a:r>
            <a:endParaRPr lang="el-G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Καθηγητής Παθολογίας-Νεφρολογίας</a:t>
            </a:r>
          </a:p>
          <a:p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Νεφρολογική Μονάδα</a:t>
            </a:r>
          </a:p>
          <a:p>
            <a:r>
              <a:rPr lang="el-G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Πανεπιστημιακό Γ.Ν. «ΑΤΤΙΚΟΝ»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F80F728-2E9F-4941-A1D9-8936946838A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8" name="Picture 10" descr="Λάθος στο χειρουργείο σκότωσε 44ετών δασκάλα - DoctorInsurance.g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3929090" cy="2619393"/>
          </a:xfrm>
          <a:prstGeom prst="rect">
            <a:avLst/>
          </a:prstGeom>
          <a:noFill/>
        </p:spPr>
      </p:pic>
      <p:pic>
        <p:nvPicPr>
          <p:cNvPr id="114702" name="Picture 14" descr="Reusing your water bottle could make you really, really i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85784" y="4000480"/>
            <a:ext cx="5442895" cy="2857520"/>
          </a:xfrm>
          <a:prstGeom prst="rect">
            <a:avLst/>
          </a:prstGeom>
          <a:noFill/>
        </p:spPr>
      </p:pic>
      <p:sp>
        <p:nvSpPr>
          <p:cNvPr id="114690" name="AutoShape 2" descr="Η νεαρή νοσηλεύτρια που μπαίνει εθελοντικά στο θάλαμο με όλου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4692" name="AutoShape 4" descr="Η νεαρή νοσηλεύτρια που μπαίνει εθελοντικά στο θάλαμο με όλου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14694" name="AutoShape 6" descr="Η νεαρή νοσηλεύτρια που μπαίνει εθελοντικά στο θάλαμο με όλους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14696" name="Picture 8" descr="Κορωνοϊός: Σε προσλήψεις γιατρών, νοσηλευτών και διοικητικών ..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29190" y="2000240"/>
            <a:ext cx="3857652" cy="2169929"/>
          </a:xfrm>
          <a:prstGeom prst="rect">
            <a:avLst/>
          </a:prstGeom>
          <a:noFill/>
        </p:spPr>
      </p:pic>
      <p:pic>
        <p:nvPicPr>
          <p:cNvPr id="114700" name="Picture 12" descr="UMMC med student's memory again holds all the cards"/>
          <p:cNvPicPr>
            <a:picLocks noChangeAspect="1" noChangeArrowheads="1"/>
          </p:cNvPicPr>
          <p:nvPr/>
        </p:nvPicPr>
        <p:blipFill>
          <a:blip r:embed="rId6"/>
          <a:srcRect t="12212" r="18749" b="14942"/>
          <a:stretch>
            <a:fillRect/>
          </a:stretch>
        </p:blipFill>
        <p:spPr bwMode="auto">
          <a:xfrm>
            <a:off x="4714876" y="4071918"/>
            <a:ext cx="4143372" cy="2786082"/>
          </a:xfrm>
          <a:prstGeom prst="rect">
            <a:avLst/>
          </a:prstGeom>
          <a:noFill/>
        </p:spPr>
      </p:pic>
      <p:sp>
        <p:nvSpPr>
          <p:cNvPr id="11" name="2 - Θέση περιεχομένου"/>
          <p:cNvSpPr>
            <a:spLocks noGrp="1"/>
          </p:cNvSpPr>
          <p:nvPr>
            <p:ph type="title"/>
          </p:nvPr>
        </p:nvSpPr>
        <p:spPr>
          <a:xfrm>
            <a:off x="0" y="428604"/>
            <a:ext cx="9144000" cy="1143000"/>
          </a:xfrm>
        </p:spPr>
        <p:txBody>
          <a:bodyPr>
            <a:normAutofit fontScale="90000"/>
          </a:bodyPr>
          <a:lstStyle/>
          <a:p>
            <a:pPr>
              <a:buNone/>
            </a:pPr>
            <a:r>
              <a:rPr lang="el-GR" sz="4000" dirty="0"/>
              <a:t>Χρόνια αφυδάτωση με μειωμένη πρόσληψη ύδατος</a:t>
            </a:r>
            <a:r>
              <a:rPr lang="en-US" sz="4000" dirty="0"/>
              <a:t> </a:t>
            </a:r>
            <a:r>
              <a:rPr lang="el-GR" sz="4000" dirty="0"/>
              <a:t>(η πρόσληψη του ύδατος είναι ζήτημα</a:t>
            </a:r>
            <a:r>
              <a:rPr lang="en-US" sz="4000" dirty="0"/>
              <a:t> </a:t>
            </a:r>
            <a:r>
              <a:rPr lang="el-GR" sz="4000" dirty="0"/>
              <a:t>συνήθειας και όχι δίψας)</a:t>
            </a:r>
          </a:p>
          <a:p>
            <a:endParaRPr lang="el-GR" sz="4000" dirty="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EAA1AD0-16E4-4C36-83A8-FCE05F4608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-150023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Ακινησία</a:t>
            </a:r>
            <a:br>
              <a:rPr lang="el-GR" b="1" dirty="0">
                <a:solidFill>
                  <a:srgbClr val="FF0000"/>
                </a:solidFill>
              </a:rPr>
            </a:b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15716" name="Picture 4" descr="Care for Bed-ridden Elderly at Home | ReLiva Physiotherapy &amp; Rehab"/>
          <p:cNvPicPr>
            <a:picLocks noChangeAspect="1" noChangeArrowheads="1"/>
          </p:cNvPicPr>
          <p:nvPr/>
        </p:nvPicPr>
        <p:blipFill>
          <a:blip r:embed="rId3"/>
          <a:srcRect r="28529"/>
          <a:stretch>
            <a:fillRect/>
          </a:stretch>
        </p:blipFill>
        <p:spPr bwMode="auto">
          <a:xfrm>
            <a:off x="3357554" y="3214686"/>
            <a:ext cx="5786446" cy="3333750"/>
          </a:xfrm>
          <a:prstGeom prst="rect">
            <a:avLst/>
          </a:prstGeom>
          <a:noFill/>
        </p:spPr>
      </p:pic>
      <p:pic>
        <p:nvPicPr>
          <p:cNvPr id="115714" name="Picture 2" descr="Nursing Home Care For Bedridden Senior Stock Photo - Image of ..."/>
          <p:cNvPicPr>
            <a:picLocks noChangeAspect="1" noChangeArrowheads="1"/>
          </p:cNvPicPr>
          <p:nvPr/>
        </p:nvPicPr>
        <p:blipFill>
          <a:blip r:embed="rId4"/>
          <a:srcRect b="8511"/>
          <a:stretch>
            <a:fillRect/>
          </a:stretch>
        </p:blipFill>
        <p:spPr bwMode="auto">
          <a:xfrm>
            <a:off x="428596" y="2143116"/>
            <a:ext cx="4651201" cy="3071834"/>
          </a:xfrm>
          <a:prstGeom prst="rect">
            <a:avLst/>
          </a:prstGeom>
          <a:noFill/>
        </p:spPr>
      </p:pic>
      <p:pic>
        <p:nvPicPr>
          <p:cNvPr id="115718" name="Picture 6" descr="Care of the orthopedic surgical patient | Clinical Ga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24" y="214290"/>
            <a:ext cx="3861675" cy="2714644"/>
          </a:xfrm>
          <a:prstGeom prst="rect">
            <a:avLst/>
          </a:prstGeo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722BE82-A304-4A5D-BD77-5E6935013B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71472" y="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</a:t>
            </a:r>
            <a:r>
              <a:rPr lang="el-GR" dirty="0"/>
              <a:t>Δίαιτες υψηλές σε </a:t>
            </a:r>
            <a:r>
              <a:rPr lang="el-GR" dirty="0" err="1"/>
              <a:t>πουρίνες</a:t>
            </a:r>
            <a:r>
              <a:rPr lang="en-US" dirty="0"/>
              <a:t> </a:t>
            </a:r>
            <a:r>
              <a:rPr lang="el-GR" dirty="0"/>
              <a:t>προκαλούν  </a:t>
            </a:r>
            <a:r>
              <a:rPr lang="el-GR" dirty="0" err="1"/>
              <a:t>υπερουριχαιμία</a:t>
            </a:r>
            <a:r>
              <a:rPr lang="el-GR" dirty="0"/>
              <a:t>, ποδάγρα, όξινα ούρα (αυξημένη πιθανότητα λιθίασης)</a:t>
            </a:r>
          </a:p>
          <a:p>
            <a:endParaRPr lang="el-GR" dirty="0"/>
          </a:p>
        </p:txBody>
      </p:sp>
      <p:pic>
        <p:nvPicPr>
          <p:cNvPr id="117762" name="Picture 2" descr="How to Eliminate Puri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643050"/>
            <a:ext cx="4719628" cy="2352416"/>
          </a:xfrm>
          <a:prstGeom prst="rect">
            <a:avLst/>
          </a:prstGeom>
          <a:noFill/>
        </p:spPr>
      </p:pic>
      <p:pic>
        <p:nvPicPr>
          <p:cNvPr id="117764" name="Picture 4" descr="Trump Steaks reveals how Donald thinks - Business Insi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0" y="2104369"/>
            <a:ext cx="5286380" cy="3967837"/>
          </a:xfrm>
          <a:prstGeom prst="rect">
            <a:avLst/>
          </a:prstGeom>
          <a:noFill/>
        </p:spPr>
      </p:pic>
      <p:pic>
        <p:nvPicPr>
          <p:cNvPr id="117766" name="Picture 6" descr="The race to eat Bangkok's 'biggest burger', a 10,000-calorie challeng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143356"/>
            <a:ext cx="4072984" cy="2714644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3BBBBB6-B88E-4220-89E1-B95D9C9856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7282" name="Picture 2" descr="Η πείνα στα χρόνια της Κατοχής. Γιατί η Ελλάδα το 1940 δεν είχε να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285728"/>
            <a:ext cx="11684039" cy="6572272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77663EE-4C88-40ED-AACE-68AD90FAAB5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Προδιαθεσικοί</a:t>
            </a:r>
            <a:r>
              <a:rPr lang="el-GR" b="1" dirty="0">
                <a:solidFill>
                  <a:srgbClr val="FF0000"/>
                </a:solidFill>
              </a:rPr>
              <a:t> παράγοντες (2)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Γενετικοί παράγοντες π.χ. </a:t>
            </a:r>
            <a:r>
              <a:rPr lang="el-GR" dirty="0" err="1"/>
              <a:t>κυστινουρία</a:t>
            </a:r>
            <a:r>
              <a:rPr lang="el-GR" dirty="0"/>
              <a:t>, </a:t>
            </a:r>
            <a:r>
              <a:rPr lang="el-GR" dirty="0" err="1"/>
              <a:t>οξαλουρία</a:t>
            </a:r>
            <a:endParaRPr lang="el-GR" dirty="0"/>
          </a:p>
          <a:p>
            <a:r>
              <a:rPr lang="el-GR" dirty="0"/>
              <a:t>Χρόνια </a:t>
            </a:r>
            <a:r>
              <a:rPr lang="el-GR" dirty="0" err="1"/>
              <a:t>πυελονεφρίτις</a:t>
            </a:r>
            <a:r>
              <a:rPr lang="el-GR" dirty="0"/>
              <a:t> (</a:t>
            </a:r>
            <a:r>
              <a:rPr lang="el-GR" dirty="0" err="1"/>
              <a:t>στρουβίτες</a:t>
            </a:r>
            <a:r>
              <a:rPr lang="el-GR" dirty="0"/>
              <a:t>)</a:t>
            </a:r>
          </a:p>
          <a:p>
            <a:r>
              <a:rPr lang="el-GR" dirty="0"/>
              <a:t>Χρόνια απόφραξη και στάση των ούρων</a:t>
            </a:r>
          </a:p>
          <a:p>
            <a:r>
              <a:rPr lang="el-GR" dirty="0"/>
              <a:t>Αυξημένη απορρόφηση οξαλικών λόγω φλεγμονώδους νόσου του εντέρου, </a:t>
            </a:r>
            <a:r>
              <a:rPr lang="el-GR" dirty="0" err="1"/>
              <a:t>ειλεοστομίας</a:t>
            </a:r>
            <a:r>
              <a:rPr lang="el-GR" dirty="0"/>
              <a:t> ή </a:t>
            </a:r>
            <a:r>
              <a:rPr lang="el-GR" dirty="0" err="1"/>
              <a:t>εντερεκτομής</a:t>
            </a:r>
            <a:endParaRPr lang="el-GR" dirty="0"/>
          </a:p>
          <a:p>
            <a:r>
              <a:rPr lang="el-GR" dirty="0"/>
              <a:t>Διαβίωση σε εξτρεμιστικές καιρικές συνθήκες π.χ. στα όρη, στην έρημο, σε τροπικές περιοχές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90004A53-03B1-40C2-8C7E-A6AE8A97802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42918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Νοσήματα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1714480" y="2071678"/>
            <a:ext cx="8229600" cy="4525963"/>
          </a:xfrm>
        </p:spPr>
        <p:txBody>
          <a:bodyPr/>
          <a:lstStyle/>
          <a:p>
            <a:r>
              <a:rPr lang="el-GR" dirty="0"/>
              <a:t>Ποδάγρα </a:t>
            </a:r>
          </a:p>
          <a:p>
            <a:r>
              <a:rPr lang="el-GR" dirty="0" err="1"/>
              <a:t>Υπερπαραθυρεοειδισμός</a:t>
            </a:r>
            <a:endParaRPr lang="el-GR" dirty="0"/>
          </a:p>
          <a:p>
            <a:r>
              <a:rPr lang="el-GR" dirty="0" err="1"/>
              <a:t>Νεφροσωληναριακή</a:t>
            </a:r>
            <a:r>
              <a:rPr lang="el-GR" dirty="0"/>
              <a:t> οξέωση</a:t>
            </a:r>
          </a:p>
          <a:p>
            <a:r>
              <a:rPr lang="el-GR" dirty="0"/>
              <a:t>Διαβήτης και υπέρταση</a:t>
            </a:r>
          </a:p>
          <a:p>
            <a:r>
              <a:rPr lang="el-GR" dirty="0"/>
              <a:t>Φλεγμονώδεις νόσοι εντέρου</a:t>
            </a:r>
          </a:p>
          <a:p>
            <a:r>
              <a:rPr lang="en-US" dirty="0"/>
              <a:t>Bypass </a:t>
            </a:r>
            <a:r>
              <a:rPr lang="el-GR" dirty="0"/>
              <a:t>εντέρου ή κολοστομία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386A415-543B-4F81-B139-CE1EDEAE83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Φάρμακα και διατροφή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Διουρητικά (της αγκύλης), </a:t>
            </a:r>
            <a:r>
              <a:rPr lang="el-GR" dirty="0" err="1"/>
              <a:t>αντιόξινα</a:t>
            </a:r>
            <a:r>
              <a:rPr lang="el-GR" dirty="0"/>
              <a:t> με ασβέστιο, αναστολείς </a:t>
            </a:r>
            <a:r>
              <a:rPr lang="el-GR" dirty="0" err="1"/>
              <a:t>πρωτεασών</a:t>
            </a:r>
            <a:r>
              <a:rPr lang="el-GR" dirty="0"/>
              <a:t> (</a:t>
            </a:r>
            <a:r>
              <a:rPr lang="en-US" dirty="0" err="1"/>
              <a:t>indinavir</a:t>
            </a:r>
            <a:r>
              <a:rPr lang="en-US" dirty="0"/>
              <a:t> sulfate)</a:t>
            </a:r>
          </a:p>
          <a:p>
            <a:r>
              <a:rPr lang="el-GR" dirty="0"/>
              <a:t>Στεροειδή</a:t>
            </a:r>
          </a:p>
          <a:p>
            <a:r>
              <a:rPr lang="el-GR" dirty="0"/>
              <a:t>Διαιτητικοί παράγοντες</a:t>
            </a:r>
          </a:p>
          <a:p>
            <a:pPr>
              <a:buFontTx/>
              <a:buChar char="-"/>
            </a:pPr>
            <a:r>
              <a:rPr lang="el-GR" dirty="0"/>
              <a:t>Ανεπαρκής πρόσληψη ύδατος</a:t>
            </a:r>
          </a:p>
          <a:p>
            <a:pPr>
              <a:buFontTx/>
              <a:buChar char="-"/>
            </a:pPr>
            <a:r>
              <a:rPr lang="el-GR" dirty="0"/>
              <a:t>Μεγάλη κατανάλωση ζωικών πρωτεϊνών </a:t>
            </a:r>
          </a:p>
          <a:p>
            <a:pPr>
              <a:buFontTx/>
              <a:buChar char="-"/>
            </a:pPr>
            <a:r>
              <a:rPr lang="el-GR" dirty="0"/>
              <a:t>Μεγάλη πρόσληψη άλατος</a:t>
            </a:r>
          </a:p>
          <a:p>
            <a:pPr>
              <a:buFontTx/>
              <a:buChar char="-"/>
            </a:pPr>
            <a:r>
              <a:rPr lang="el-GR" dirty="0"/>
              <a:t>Μεγάλες δόσεις βιταμίνης </a:t>
            </a:r>
            <a:r>
              <a:rPr lang="en-US" dirty="0"/>
              <a:t>D</a:t>
            </a:r>
            <a:endParaRPr lang="el-GR" dirty="0"/>
          </a:p>
          <a:p>
            <a:pPr>
              <a:buFontTx/>
              <a:buChar char="-"/>
            </a:pPr>
            <a:r>
              <a:rPr lang="el-GR" dirty="0"/>
              <a:t>Τροφές πλούσιες σε οξαλικά π.χ. σπανάκι 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A73D892-B7C4-462D-9131-099C658B330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Παθοφυσιολογία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714316" y="1357298"/>
            <a:ext cx="8429684" cy="4525963"/>
          </a:xfrm>
        </p:spPr>
        <p:txBody>
          <a:bodyPr>
            <a:normAutofit/>
          </a:bodyPr>
          <a:lstStyle/>
          <a:p>
            <a:r>
              <a:rPr lang="el-GR" b="1" dirty="0"/>
              <a:t>Αναστολείς σχηματισμού λίθων</a:t>
            </a:r>
            <a:r>
              <a:rPr lang="el-GR" dirty="0"/>
              <a:t>, που αναστέλλουν την έναρξη σχηματισμού λίθου, την αύξηση του ή την συσσώρευση κρυστάλλων ασβεστίων, όπως Κιτρικά, Μαγνήσιο, </a:t>
            </a:r>
            <a:r>
              <a:rPr lang="el-GR" dirty="0" err="1"/>
              <a:t>Νεφροκαλσίνη</a:t>
            </a:r>
            <a:r>
              <a:rPr lang="el-GR" dirty="0"/>
              <a:t>,  </a:t>
            </a:r>
            <a:r>
              <a:rPr lang="el-GR" dirty="0" err="1"/>
              <a:t>Ουροποντίνη</a:t>
            </a:r>
            <a:endParaRPr lang="el-GR" dirty="0"/>
          </a:p>
          <a:p>
            <a:endParaRPr lang="el-GR" dirty="0"/>
          </a:p>
          <a:p>
            <a:r>
              <a:rPr lang="el-GR" b="1" dirty="0" err="1"/>
              <a:t>Υπερσυγκέντρωση</a:t>
            </a:r>
            <a:r>
              <a:rPr lang="el-GR" b="1" dirty="0"/>
              <a:t> στα ούρα </a:t>
            </a:r>
            <a:r>
              <a:rPr lang="el-GR" dirty="0"/>
              <a:t>ασβεστίου, οξαλικών, ουρικού, </a:t>
            </a:r>
            <a:r>
              <a:rPr lang="el-GR" dirty="0" err="1"/>
              <a:t>κυστίνης</a:t>
            </a:r>
            <a:r>
              <a:rPr lang="el-GR" dirty="0"/>
              <a:t> και όξινο </a:t>
            </a:r>
            <a:r>
              <a:rPr lang="en-US" dirty="0"/>
              <a:t>ph</a:t>
            </a:r>
            <a:endParaRPr lang="el-GR" b="1" dirty="0"/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6F18ED1F-CB62-4D8B-9D63-6133F61152D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Διάφοροι τύποι λίθων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643050"/>
            <a:ext cx="8643966" cy="5000660"/>
          </a:xfrm>
        </p:spPr>
        <p:txBody>
          <a:bodyPr>
            <a:normAutofit/>
          </a:bodyPr>
          <a:lstStyle/>
          <a:p>
            <a:r>
              <a:rPr lang="el-GR" dirty="0"/>
              <a:t>90% των λίθων έχουν </a:t>
            </a:r>
            <a:r>
              <a:rPr lang="el-GR" b="1" dirty="0"/>
              <a:t>ασβέστιο</a:t>
            </a:r>
          </a:p>
          <a:p>
            <a:r>
              <a:rPr lang="el-GR" dirty="0"/>
              <a:t>Συχνότεροι στους άνδρες </a:t>
            </a:r>
          </a:p>
          <a:p>
            <a:r>
              <a:rPr lang="el-GR" dirty="0"/>
              <a:t>Ηλικία μεταξύ 20-30 ετών</a:t>
            </a:r>
          </a:p>
          <a:p>
            <a:r>
              <a:rPr lang="el-GR" dirty="0"/>
              <a:t>Το μέγεθος κυμαίνεται από ψαμμίαση μέχρι τους κοραλλιογενείς λίθους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5FAA2E3-5722-4EB5-8937-B2164A3EC31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4754" name="Picture 2" descr="Image result for calcium oxalate ston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84844" y="0"/>
            <a:ext cx="10428844" cy="6957996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982141C-C2FB-48E9-A62C-CF5F431FCDC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</a:rPr>
              <a:t>Kidney Anatomy</a:t>
            </a:r>
          </a:p>
        </p:txBody>
      </p:sp>
      <p:pic>
        <p:nvPicPr>
          <p:cNvPr id="10243" name="Picture 3" descr="19-01urinarysystem_a_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 t="5577" b="5717"/>
          <a:stretch>
            <a:fillRect/>
          </a:stretch>
        </p:blipFill>
        <p:spPr>
          <a:xfrm>
            <a:off x="2357422" y="887412"/>
            <a:ext cx="4608512" cy="5970588"/>
          </a:xfrm>
          <a:noFill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6C9D93D-B07D-4E39-8B67-01597632CF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6802" name="Picture 2" descr="Image result for calcium phosphate urinalysi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355627"/>
            <a:ext cx="9144000" cy="7721604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9144C21-C274-4FD7-BB82-92EA16D60A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Υπερασβεστιουρία</a:t>
            </a:r>
            <a:r>
              <a:rPr lang="en-US" b="1" dirty="0">
                <a:solidFill>
                  <a:srgbClr val="FF0000"/>
                </a:solidFill>
              </a:rPr>
              <a:t> &gt;250 – 300 mg/d 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Καταστροφή οστού από νόσο του </a:t>
            </a:r>
            <a:r>
              <a:rPr lang="en-US" dirty="0"/>
              <a:t>Paget, </a:t>
            </a:r>
            <a:r>
              <a:rPr lang="el-GR" dirty="0" err="1"/>
              <a:t>υπερπαραθυρεοειδισμό</a:t>
            </a:r>
            <a:r>
              <a:rPr lang="el-GR" dirty="0"/>
              <a:t>, σύνδρομο </a:t>
            </a:r>
            <a:r>
              <a:rPr lang="en-US" dirty="0"/>
              <a:t>Cushing, </a:t>
            </a:r>
            <a:r>
              <a:rPr lang="el-GR" dirty="0"/>
              <a:t>ακινητοποίηση κλπ</a:t>
            </a:r>
          </a:p>
          <a:p>
            <a:r>
              <a:rPr lang="el-GR" dirty="0"/>
              <a:t>Αυξημένη πρόσληψη ασβεστίου με γάλα, </a:t>
            </a:r>
            <a:r>
              <a:rPr lang="el-GR" dirty="0" err="1"/>
              <a:t>αντιόξινα</a:t>
            </a:r>
            <a:r>
              <a:rPr lang="el-GR" dirty="0"/>
              <a:t>, και αυξημένη χορήγηση βιταμίνης </a:t>
            </a:r>
            <a:r>
              <a:rPr lang="en-US" dirty="0"/>
              <a:t>D</a:t>
            </a:r>
          </a:p>
          <a:p>
            <a:r>
              <a:rPr lang="el-GR" dirty="0"/>
              <a:t>Μειωμένη </a:t>
            </a:r>
            <a:r>
              <a:rPr lang="el-GR" dirty="0" err="1"/>
              <a:t>επαναρρόφηση</a:t>
            </a:r>
            <a:r>
              <a:rPr lang="el-GR" dirty="0"/>
              <a:t> ασβεστίου από τα ουροφόρα σωληνάρια, ως επί </a:t>
            </a:r>
            <a:r>
              <a:rPr lang="el-GR" dirty="0" err="1"/>
              <a:t>νεφροσωληναριακής</a:t>
            </a:r>
            <a:r>
              <a:rPr lang="el-GR" dirty="0"/>
              <a:t> οξέωσης</a:t>
            </a:r>
            <a:endParaRPr lang="en-US" dirty="0"/>
          </a:p>
          <a:p>
            <a:r>
              <a:rPr lang="el-GR" dirty="0"/>
              <a:t>Το ασβέστιο συνδυάζεται με οξαλικά</a:t>
            </a:r>
            <a:r>
              <a:rPr lang="en-US" dirty="0"/>
              <a:t>, </a:t>
            </a:r>
            <a:r>
              <a:rPr lang="el-GR" dirty="0"/>
              <a:t>φωσφορικά και </a:t>
            </a:r>
            <a:r>
              <a:rPr lang="el-GR" dirty="0" err="1"/>
              <a:t>διττανθρακικά</a:t>
            </a:r>
            <a:r>
              <a:rPr lang="el-GR" dirty="0"/>
              <a:t>  </a:t>
            </a:r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649E588-1FCA-4F15-8A7D-EF9751A4FDA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b="1" dirty="0">
                <a:solidFill>
                  <a:srgbClr val="FF0000"/>
                </a:solidFill>
              </a:rPr>
              <a:t>Οξαλικό ασβέστιο</a:t>
            </a:r>
          </a:p>
        </p:txBody>
      </p:sp>
      <p:grpSp>
        <p:nvGrpSpPr>
          <p:cNvPr id="3" name="7 - Ομάδα"/>
          <p:cNvGrpSpPr/>
          <p:nvPr/>
        </p:nvGrpSpPr>
        <p:grpSpPr>
          <a:xfrm>
            <a:off x="0" y="500042"/>
            <a:ext cx="8973032" cy="6357958"/>
            <a:chOff x="0" y="500042"/>
            <a:chExt cx="8973032" cy="6357958"/>
          </a:xfrm>
        </p:grpSpPr>
        <p:grpSp>
          <p:nvGrpSpPr>
            <p:cNvPr id="4" name="5 - Ομάδα"/>
            <p:cNvGrpSpPr/>
            <p:nvPr/>
          </p:nvGrpSpPr>
          <p:grpSpPr>
            <a:xfrm>
              <a:off x="0" y="1551162"/>
              <a:ext cx="8973032" cy="5306838"/>
              <a:chOff x="-43282" y="1357298"/>
              <a:chExt cx="8973032" cy="5306838"/>
            </a:xfrm>
          </p:grpSpPr>
          <p:pic>
            <p:nvPicPr>
              <p:cNvPr id="73732" name="Picture 4" descr="Image result for calcium oxalate stones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-43282" y="2357430"/>
                <a:ext cx="4464443" cy="3714776"/>
              </a:xfrm>
              <a:prstGeom prst="rect">
                <a:avLst/>
              </a:prstGeom>
              <a:noFill/>
            </p:spPr>
          </p:pic>
          <p:pic>
            <p:nvPicPr>
              <p:cNvPr id="73730" name="Picture 2" descr="Image result for calcium oxalate stones"/>
              <p:cNvPicPr>
                <a:picLocks noChangeAspect="1" noChangeArrowheads="1"/>
              </p:cNvPicPr>
              <p:nvPr/>
            </p:nvPicPr>
            <p:blipFill>
              <a:blip r:embed="rId4"/>
              <a:srcRect l="34668" t="14902" r="32543" b="31349"/>
              <a:stretch>
                <a:fillRect/>
              </a:stretch>
            </p:blipFill>
            <p:spPr bwMode="auto">
              <a:xfrm>
                <a:off x="4071934" y="1357298"/>
                <a:ext cx="4857816" cy="5306838"/>
              </a:xfrm>
              <a:prstGeom prst="rect">
                <a:avLst/>
              </a:prstGeom>
              <a:noFill/>
            </p:spPr>
          </p:pic>
        </p:grpSp>
        <p:pic>
          <p:nvPicPr>
            <p:cNvPr id="7" name="Picture 2" descr="13&#10; "/>
            <p:cNvPicPr>
              <a:picLocks noChangeAspect="1" noChangeArrowheads="1"/>
            </p:cNvPicPr>
            <p:nvPr/>
          </p:nvPicPr>
          <p:blipFill>
            <a:blip r:embed="rId5"/>
            <a:srcRect l="22336" t="21921" r="25940" b="34237"/>
            <a:stretch>
              <a:fillRect/>
            </a:stretch>
          </p:blipFill>
          <p:spPr bwMode="auto">
            <a:xfrm>
              <a:off x="357158" y="500042"/>
              <a:ext cx="3143272" cy="2000264"/>
            </a:xfrm>
            <a:prstGeom prst="rect">
              <a:avLst/>
            </a:prstGeom>
            <a:noFill/>
          </p:spPr>
        </p:pic>
      </p:grpSp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087235B-5315-493A-84E7-19AB310EE5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Οξαλουρία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5143536"/>
          </a:xfrm>
        </p:spPr>
        <p:txBody>
          <a:bodyPr>
            <a:normAutofit fontScale="92500" lnSpcReduction="20000"/>
          </a:bodyPr>
          <a:lstStyle/>
          <a:p>
            <a:r>
              <a:rPr lang="el-GR" dirty="0"/>
              <a:t>Μετά το ασβέστιο η συχνότερη </a:t>
            </a:r>
            <a:r>
              <a:rPr lang="el-GR" dirty="0" err="1"/>
              <a:t>κρυσταλλουρία</a:t>
            </a:r>
            <a:endParaRPr lang="el-GR" dirty="0"/>
          </a:p>
          <a:p>
            <a:r>
              <a:rPr lang="el-GR" u="sng" dirty="0"/>
              <a:t>Τροφές πλούσιες σε οξαλικά είναι: </a:t>
            </a:r>
          </a:p>
          <a:p>
            <a:pPr>
              <a:buNone/>
            </a:pPr>
            <a:r>
              <a:rPr lang="el-GR" b="1" dirty="0"/>
              <a:t>- 	Φρούτα : </a:t>
            </a:r>
            <a:r>
              <a:rPr lang="el-GR" dirty="0"/>
              <a:t>βατόμουρα, μούρα, φράουλες, σταφίδες, ακτινίδια, μωβ σταφύλια, σύκα, μανταρίνια, δαμάσκηνα</a:t>
            </a:r>
          </a:p>
          <a:p>
            <a:pPr>
              <a:buFontTx/>
              <a:buChar char="-"/>
            </a:pPr>
            <a:r>
              <a:rPr lang="el-GR" b="1" dirty="0"/>
              <a:t>Λαχανικά :</a:t>
            </a:r>
            <a:r>
              <a:rPr lang="el-GR" dirty="0"/>
              <a:t> σπανάκι, σέσκουλα, λάχανο, μπάμιες, μαϊντανός, πράσα και </a:t>
            </a:r>
            <a:r>
              <a:rPr lang="el-GR" dirty="0" err="1"/>
              <a:t>κινόα</a:t>
            </a:r>
            <a:r>
              <a:rPr lang="el-GR" dirty="0"/>
              <a:t>, κολοκύθια</a:t>
            </a:r>
          </a:p>
          <a:p>
            <a:pPr>
              <a:buFontTx/>
              <a:buChar char="-"/>
            </a:pPr>
            <a:r>
              <a:rPr lang="el-GR" b="1" dirty="0"/>
              <a:t>Ξηροί καρποί και σπόροι:</a:t>
            </a:r>
            <a:r>
              <a:rPr lang="el-GR" dirty="0"/>
              <a:t> αμύγδαλα, </a:t>
            </a:r>
            <a:r>
              <a:rPr lang="el-GR" dirty="0" err="1"/>
              <a:t>κάσιους</a:t>
            </a:r>
            <a:r>
              <a:rPr lang="el-GR" dirty="0"/>
              <a:t>, </a:t>
            </a:r>
            <a:r>
              <a:rPr lang="el-GR" dirty="0" err="1"/>
              <a:t>φυστίκια</a:t>
            </a:r>
            <a:endParaRPr lang="el-GR" dirty="0"/>
          </a:p>
          <a:p>
            <a:pPr>
              <a:buFontTx/>
              <a:buChar char="-"/>
            </a:pPr>
            <a:r>
              <a:rPr lang="el-GR" b="1" dirty="0"/>
              <a:t>Όσπρια :</a:t>
            </a:r>
            <a:r>
              <a:rPr lang="el-GR" dirty="0"/>
              <a:t> σόγια, </a:t>
            </a:r>
            <a:r>
              <a:rPr lang="el-GR" dirty="0" err="1"/>
              <a:t>τόφου</a:t>
            </a:r>
            <a:r>
              <a:rPr lang="el-GR" dirty="0"/>
              <a:t> και άλλα προϊόντα σόγιας</a:t>
            </a:r>
          </a:p>
          <a:p>
            <a:pPr>
              <a:buFontTx/>
              <a:buChar char="-"/>
            </a:pPr>
            <a:r>
              <a:rPr lang="el-GR" b="1" dirty="0"/>
              <a:t>Δημητριακά:</a:t>
            </a:r>
            <a:r>
              <a:rPr lang="el-GR" dirty="0"/>
              <a:t> πίτουρο σιταριού, φύτρο σιταριού</a:t>
            </a:r>
          </a:p>
          <a:p>
            <a:pPr>
              <a:buFontTx/>
              <a:buChar char="-"/>
            </a:pPr>
            <a:r>
              <a:rPr lang="el-GR" b="1" dirty="0"/>
              <a:t>Άλλα :</a:t>
            </a:r>
            <a:r>
              <a:rPr lang="el-GR" dirty="0"/>
              <a:t> κακάο, σοκολάτα, μαύρο τσάι, βιταμίνη </a:t>
            </a:r>
            <a:r>
              <a:rPr lang="en-US" dirty="0"/>
              <a:t>C</a:t>
            </a:r>
            <a:endParaRPr lang="el-GR" dirty="0"/>
          </a:p>
          <a:p>
            <a:pPr>
              <a:buFontTx/>
              <a:buChar char="-"/>
            </a:pPr>
            <a:endParaRPr lang="el-GR" dirty="0"/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D0EA32D-EC0D-44BE-B518-381B7AA5A8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Απόφυγε οξαλικά, κατανάλωσε κιτρικά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0034" y="1142984"/>
            <a:ext cx="8229600" cy="4525963"/>
          </a:xfrm>
        </p:spPr>
        <p:txBody>
          <a:bodyPr/>
          <a:lstStyle/>
          <a:p>
            <a:r>
              <a:rPr lang="el-GR" dirty="0"/>
              <a:t>120 </a:t>
            </a:r>
            <a:r>
              <a:rPr lang="en-US" dirty="0"/>
              <a:t>ml </a:t>
            </a:r>
            <a:r>
              <a:rPr lang="el-GR" dirty="0"/>
              <a:t>χυμός λεμονιού σε 2 </a:t>
            </a:r>
            <a:r>
              <a:rPr lang="en-US" dirty="0"/>
              <a:t>L </a:t>
            </a:r>
            <a:r>
              <a:rPr lang="el-GR" dirty="0"/>
              <a:t>νερό ημερησίως. Όχι χυμός πορτοκαλιού και </a:t>
            </a:r>
            <a:r>
              <a:rPr lang="en-US" dirty="0"/>
              <a:t>grape</a:t>
            </a:r>
            <a:r>
              <a:rPr lang="el-GR" dirty="0"/>
              <a:t> </a:t>
            </a:r>
            <a:r>
              <a:rPr lang="en-US" dirty="0"/>
              <a:t>fruit, </a:t>
            </a:r>
            <a:r>
              <a:rPr lang="el-GR" dirty="0"/>
              <a:t>γιατί έχουν πολλά οξαλικά.</a:t>
            </a:r>
          </a:p>
        </p:txBody>
      </p:sp>
      <p:pic>
        <p:nvPicPr>
          <p:cNvPr id="80898" name="Picture 2" descr="https://www.neadiatrofis.gr/wp-content/uploads/2014/02/ti-prepei-na-gnorizete-gia-ta-oxalika-ton-trofo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2786058"/>
            <a:ext cx="4112144" cy="3714752"/>
          </a:xfrm>
          <a:prstGeom prst="rect">
            <a:avLst/>
          </a:prstGeom>
          <a:noFill/>
        </p:spPr>
      </p:pic>
      <p:pic>
        <p:nvPicPr>
          <p:cNvPr id="5" name="Picture 2" descr="18&#10; "/>
          <p:cNvPicPr>
            <a:picLocks noChangeAspect="1" noChangeArrowheads="1"/>
          </p:cNvPicPr>
          <p:nvPr/>
        </p:nvPicPr>
        <p:blipFill>
          <a:blip r:embed="rId4"/>
          <a:srcRect l="19985" t="23487" r="14184"/>
          <a:stretch>
            <a:fillRect/>
          </a:stretch>
        </p:blipFill>
        <p:spPr bwMode="auto">
          <a:xfrm>
            <a:off x="428596" y="2857496"/>
            <a:ext cx="4000528" cy="3490906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6AEC8FA-7125-4D54-B018-490FBB55629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5000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sz="4000" b="1" dirty="0">
                <a:solidFill>
                  <a:srgbClr val="FF0000"/>
                </a:solidFill>
              </a:rPr>
              <a:t>Αυξημένη απορρόφηση οξαλικών από το έντερο ή αυξημένη απέκκριση στα ούρα.</a:t>
            </a:r>
            <a:r>
              <a:rPr lang="el-GR" u="sng" dirty="0"/>
              <a:t/>
            </a:r>
            <a:br>
              <a:rPr lang="el-GR" u="sng" dirty="0"/>
            </a:b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endParaRPr lang="el-GR" dirty="0"/>
          </a:p>
          <a:p>
            <a:pPr>
              <a:buFontTx/>
              <a:buChar char="-"/>
            </a:pPr>
            <a:r>
              <a:rPr lang="el-GR" sz="3800" dirty="0"/>
              <a:t>20% των ασθενών με λίθους έχει </a:t>
            </a:r>
            <a:r>
              <a:rPr lang="el-GR" sz="3800" dirty="0" err="1"/>
              <a:t>υπεροξαλουρία</a:t>
            </a:r>
            <a:r>
              <a:rPr lang="el-GR" sz="3800" dirty="0"/>
              <a:t> (ιδιοπαθής με ήπια αύξηση των τιμών των οξαλικών των ούρων).</a:t>
            </a:r>
          </a:p>
          <a:p>
            <a:pPr>
              <a:buFontTx/>
              <a:buChar char="-"/>
            </a:pPr>
            <a:r>
              <a:rPr lang="el-GR" sz="3800" dirty="0"/>
              <a:t>Νόσοι του λεπτού εντέρου</a:t>
            </a:r>
            <a:r>
              <a:rPr lang="el-GR" sz="3800" b="1" dirty="0"/>
              <a:t> </a:t>
            </a:r>
            <a:r>
              <a:rPr lang="el-GR" sz="3800" dirty="0"/>
              <a:t>με </a:t>
            </a:r>
            <a:r>
              <a:rPr lang="el-GR" sz="3800" dirty="0" err="1"/>
              <a:t>υπεροξαλουρία</a:t>
            </a:r>
            <a:r>
              <a:rPr lang="el-GR" sz="3800" dirty="0"/>
              <a:t> (αυξημένη εντερική απορρόφηση οξαλικών, σύνδρομα </a:t>
            </a:r>
            <a:r>
              <a:rPr lang="el-GR" sz="3800" dirty="0" err="1"/>
              <a:t>δυσαπορρόφησης</a:t>
            </a:r>
            <a:r>
              <a:rPr lang="el-GR" sz="3800" dirty="0"/>
              <a:t>, εγχειρήσεις λεπτού εντέρου). </a:t>
            </a:r>
          </a:p>
          <a:p>
            <a:pPr>
              <a:buFontTx/>
              <a:buChar char="-"/>
            </a:pPr>
            <a:r>
              <a:rPr lang="el-GR" sz="3800" dirty="0"/>
              <a:t>Οι ουρόλιθοι δημιουργούνται επειδή τα λιπαρά οξέα που αποβάλλονται δεσμεύουν και το </a:t>
            </a:r>
            <a:r>
              <a:rPr lang="el-GR" sz="3800" dirty="0" err="1"/>
              <a:t>ενδοαυλικό</a:t>
            </a:r>
            <a:r>
              <a:rPr lang="el-GR" sz="3800" dirty="0"/>
              <a:t> ασβέστιο κι έτσι τα οξαλικά απορροφώνται εύκολα από το έντερο. (διαιτητικοί χειρισμοί και κιτρικά).</a:t>
            </a:r>
          </a:p>
          <a:p>
            <a:pPr>
              <a:buFontTx/>
              <a:buChar char="-"/>
            </a:pPr>
            <a:r>
              <a:rPr lang="el-GR" sz="3800" dirty="0"/>
              <a:t>Στην πρωτοπαθή </a:t>
            </a:r>
            <a:r>
              <a:rPr lang="el-GR" sz="3800" dirty="0" err="1"/>
              <a:t>υπεροξαλουρία</a:t>
            </a:r>
            <a:r>
              <a:rPr lang="el-GR" sz="3800" dirty="0"/>
              <a:t> τύπου Ι που οφείλεται σε </a:t>
            </a:r>
            <a:r>
              <a:rPr lang="el-GR" sz="3800" dirty="0" err="1"/>
              <a:t>ενζυμική</a:t>
            </a:r>
            <a:r>
              <a:rPr lang="el-GR" sz="3800" dirty="0"/>
              <a:t> ανεπάρκεια αναπτύσσονται εκτεταμένες ασβεστώσεις στους νεφρούς (</a:t>
            </a:r>
            <a:r>
              <a:rPr lang="el-GR" sz="3800" dirty="0" err="1"/>
              <a:t>πυριδοξίνη</a:t>
            </a:r>
            <a:r>
              <a:rPr lang="el-GR" sz="3800" dirty="0"/>
              <a:t>, </a:t>
            </a:r>
            <a:r>
              <a:rPr lang="el-GR" sz="3800" dirty="0" err="1"/>
              <a:t>αλκαλοποίηση</a:t>
            </a:r>
            <a:r>
              <a:rPr lang="el-GR" sz="3800" dirty="0"/>
              <a:t> ούρων με κιτρικό κάλιο, συνδυασμένη μεταμόσχευση ήπατος - νεφρού που αποκαθιστά ταυτόχρονα και την </a:t>
            </a:r>
            <a:r>
              <a:rPr lang="el-GR" sz="3800" dirty="0" err="1"/>
              <a:t>ενζυμική</a:t>
            </a:r>
            <a:r>
              <a:rPr lang="el-GR" sz="3800" dirty="0"/>
              <a:t> ανεπάρκεια).</a:t>
            </a:r>
          </a:p>
          <a:p>
            <a:pPr>
              <a:buFontTx/>
              <a:buChar char="-"/>
            </a:pPr>
            <a:r>
              <a:rPr lang="el-GR" sz="3800" dirty="0"/>
              <a:t>Εξαιρετικά μειωμένη λήψη ασβεστίου.</a:t>
            </a:r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96676C2-617D-442F-B517-769E5CA74E9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Image result for calcium phosphate urinalysis"/>
          <p:cNvPicPr>
            <a:picLocks noChangeAspect="1" noChangeArrowheads="1"/>
          </p:cNvPicPr>
          <p:nvPr/>
        </p:nvPicPr>
        <p:blipFill>
          <a:blip r:embed="rId3"/>
          <a:srcRect l="37500" t="28770" r="10174" b="13690"/>
          <a:stretch>
            <a:fillRect/>
          </a:stretch>
        </p:blipFill>
        <p:spPr bwMode="auto">
          <a:xfrm>
            <a:off x="-266077" y="1428736"/>
            <a:ext cx="4877491" cy="4714908"/>
          </a:xfrm>
          <a:prstGeom prst="rect">
            <a:avLst/>
          </a:prstGeom>
          <a:noFill/>
        </p:spPr>
      </p:pic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l-GR" b="1" dirty="0" err="1">
                <a:solidFill>
                  <a:srgbClr val="FF0000"/>
                </a:solidFill>
              </a:rPr>
              <a:t>Μπρουσίτης</a:t>
            </a:r>
            <a:r>
              <a:rPr lang="el-GR" b="1" dirty="0">
                <a:solidFill>
                  <a:srgbClr val="FF0000"/>
                </a:solidFill>
              </a:rPr>
              <a:t> λίθος - φωσφορικό ασβέστιο</a:t>
            </a:r>
          </a:p>
        </p:txBody>
      </p:sp>
      <p:pic>
        <p:nvPicPr>
          <p:cNvPr id="75778" name="Picture 2" descr="Image result for calcium phosphate ston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54" y="1357298"/>
            <a:ext cx="4786346" cy="4786346"/>
          </a:xfrm>
          <a:prstGeom prst="rect">
            <a:avLst/>
          </a:prstGeo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BA23FB6-4E1A-488C-8A0C-BB9E0E6E505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4" name="6 - Ομάδα"/>
          <p:cNvGrpSpPr/>
          <p:nvPr/>
        </p:nvGrpSpPr>
        <p:grpSpPr>
          <a:xfrm>
            <a:off x="0" y="0"/>
            <a:ext cx="9144000" cy="7617885"/>
            <a:chOff x="0" y="0"/>
            <a:chExt cx="9144000" cy="7617885"/>
          </a:xfrm>
        </p:grpSpPr>
        <p:pic>
          <p:nvPicPr>
            <p:cNvPr id="77826" name="Picture 2" descr="Image result for calcium phosphate urinalysis"/>
            <p:cNvPicPr>
              <a:picLocks noChangeAspect="1" noChangeArrowheads="1"/>
            </p:cNvPicPr>
            <p:nvPr/>
          </p:nvPicPr>
          <p:blipFill>
            <a:blip r:embed="rId3"/>
            <a:srcRect l="6445" t="39584" r="29687"/>
            <a:stretch>
              <a:fillRect/>
            </a:stretch>
          </p:blipFill>
          <p:spPr bwMode="auto">
            <a:xfrm>
              <a:off x="1214414" y="0"/>
              <a:ext cx="7143768" cy="3801243"/>
            </a:xfrm>
            <a:prstGeom prst="rect">
              <a:avLst/>
            </a:prstGeom>
            <a:noFill/>
          </p:spPr>
        </p:pic>
        <p:pic>
          <p:nvPicPr>
            <p:cNvPr id="77828" name="Picture 4" descr="Image result for calcium carbonate urinalysis"/>
            <p:cNvPicPr>
              <a:picLocks noChangeAspect="1" noChangeArrowheads="1"/>
            </p:cNvPicPr>
            <p:nvPr/>
          </p:nvPicPr>
          <p:blipFill>
            <a:blip r:embed="rId4"/>
            <a:srcRect l="18388" t="10870"/>
            <a:stretch>
              <a:fillRect/>
            </a:stretch>
          </p:blipFill>
          <p:spPr bwMode="auto">
            <a:xfrm>
              <a:off x="4214810" y="3714752"/>
              <a:ext cx="4929190" cy="3903133"/>
            </a:xfrm>
            <a:prstGeom prst="rect">
              <a:avLst/>
            </a:prstGeom>
            <a:noFill/>
          </p:spPr>
        </p:pic>
        <p:pic>
          <p:nvPicPr>
            <p:cNvPr id="77830" name="Picture 6" descr="Image result for calcium carbonate stone urine"/>
            <p:cNvPicPr>
              <a:picLocks noChangeAspect="1" noChangeArrowheads="1"/>
            </p:cNvPicPr>
            <p:nvPr/>
          </p:nvPicPr>
          <p:blipFill>
            <a:blip r:embed="rId5"/>
            <a:srcRect l="27885" t="5147" r="15384"/>
            <a:stretch>
              <a:fillRect/>
            </a:stretch>
          </p:blipFill>
          <p:spPr bwMode="auto">
            <a:xfrm>
              <a:off x="0" y="3786190"/>
              <a:ext cx="4214842" cy="3071810"/>
            </a:xfrm>
            <a:prstGeom prst="rect">
              <a:avLst/>
            </a:prstGeom>
            <a:noFill/>
          </p:spPr>
        </p:pic>
      </p:grpSp>
      <p:pic>
        <p:nvPicPr>
          <p:cNvPr id="6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4F0C61C-DC12-4ACA-9F1A-61F7C8365C6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214678" y="1142984"/>
            <a:ext cx="8229600" cy="1143000"/>
          </a:xfrm>
        </p:spPr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Στρουβίτης</a:t>
            </a:r>
            <a:endParaRPr lang="el-GR" b="1" dirty="0">
              <a:solidFill>
                <a:srgbClr val="FF0000"/>
              </a:solidFill>
            </a:endParaRPr>
          </a:p>
        </p:txBody>
      </p:sp>
      <p:grpSp>
        <p:nvGrpSpPr>
          <p:cNvPr id="9" name="8 - Ομάδα"/>
          <p:cNvGrpSpPr/>
          <p:nvPr/>
        </p:nvGrpSpPr>
        <p:grpSpPr>
          <a:xfrm>
            <a:off x="357158" y="428604"/>
            <a:ext cx="5429288" cy="4286280"/>
            <a:chOff x="752072" y="631995"/>
            <a:chExt cx="8106208" cy="6226005"/>
          </a:xfrm>
        </p:grpSpPr>
        <p:grpSp>
          <p:nvGrpSpPr>
            <p:cNvPr id="7" name="6 - Ομάδα"/>
            <p:cNvGrpSpPr/>
            <p:nvPr/>
          </p:nvGrpSpPr>
          <p:grpSpPr>
            <a:xfrm>
              <a:off x="752072" y="631995"/>
              <a:ext cx="8106208" cy="6226005"/>
              <a:chOff x="752072" y="631995"/>
              <a:chExt cx="8106208" cy="6226005"/>
            </a:xfrm>
          </p:grpSpPr>
          <p:pic>
            <p:nvPicPr>
              <p:cNvPr id="68610" name="Picture 2" descr="Image result for struvite stones"/>
              <p:cNvPicPr>
                <a:picLocks noChangeAspect="1" noChangeArrowheads="1"/>
              </p:cNvPicPr>
              <p:nvPr/>
            </p:nvPicPr>
            <p:blipFill>
              <a:blip r:embed="rId3"/>
              <a:srcRect l="21858" r="15569"/>
              <a:stretch>
                <a:fillRect/>
              </a:stretch>
            </p:blipFill>
            <p:spPr bwMode="auto">
              <a:xfrm rot="6170883">
                <a:off x="844191" y="539876"/>
                <a:ext cx="3301914" cy="3486151"/>
              </a:xfrm>
              <a:prstGeom prst="rect">
                <a:avLst/>
              </a:prstGeom>
              <a:noFill/>
            </p:spPr>
          </p:pic>
          <p:pic>
            <p:nvPicPr>
              <p:cNvPr id="68614" name="Picture 6" descr="Image result for anatomy kidney"/>
              <p:cNvPicPr>
                <a:picLocks noChangeAspect="1" noChangeArrowheads="1"/>
              </p:cNvPicPr>
              <p:nvPr/>
            </p:nvPicPr>
            <p:blipFill>
              <a:blip r:embed="rId4"/>
              <a:srcRect l="15000" r="40000"/>
              <a:stretch>
                <a:fillRect/>
              </a:stretch>
            </p:blipFill>
            <p:spPr bwMode="auto">
              <a:xfrm>
                <a:off x="5429256" y="928670"/>
                <a:ext cx="3429024" cy="4876801"/>
              </a:xfrm>
              <a:prstGeom prst="rect">
                <a:avLst/>
              </a:prstGeom>
              <a:noFill/>
            </p:spPr>
          </p:pic>
          <p:pic>
            <p:nvPicPr>
              <p:cNvPr id="68612" name="Picture 4" descr="Image result for struvite stones"/>
              <p:cNvPicPr>
                <a:picLocks noChangeAspect="1" noChangeArrowheads="1"/>
              </p:cNvPicPr>
              <p:nvPr/>
            </p:nvPicPr>
            <p:blipFill>
              <a:blip r:embed="rId5"/>
              <a:srcRect l="6522" r="24999"/>
              <a:stretch>
                <a:fillRect/>
              </a:stretch>
            </p:blipFill>
            <p:spPr bwMode="auto">
              <a:xfrm>
                <a:off x="2714612" y="4213451"/>
                <a:ext cx="2786082" cy="2644549"/>
              </a:xfrm>
              <a:prstGeom prst="rect">
                <a:avLst/>
              </a:prstGeom>
              <a:noFill/>
            </p:spPr>
          </p:pic>
        </p:grpSp>
        <p:pic>
          <p:nvPicPr>
            <p:cNvPr id="68616" name="Picture 8" descr="Image result for calcium phosphate urinalys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31391" y="4214818"/>
              <a:ext cx="4476995" cy="2643182"/>
            </a:xfrm>
            <a:prstGeom prst="rect">
              <a:avLst/>
            </a:prstGeom>
            <a:noFill/>
          </p:spPr>
        </p:pic>
      </p:grpSp>
      <p:sp>
        <p:nvSpPr>
          <p:cNvPr id="10" name="9 - Ορθογώνιο"/>
          <p:cNvSpPr/>
          <p:nvPr/>
        </p:nvSpPr>
        <p:spPr>
          <a:xfrm>
            <a:off x="857192" y="4643446"/>
            <a:ext cx="82868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l-GR" sz="2400" b="1" dirty="0"/>
              <a:t> Λοίμωξη από βακτήρια διασπά την ουρία, με αποτέλεσμα αυξημένο </a:t>
            </a:r>
            <a:r>
              <a:rPr lang="el-GR" sz="2400" b="1" dirty="0" err="1"/>
              <a:t>ph</a:t>
            </a:r>
            <a:r>
              <a:rPr lang="el-GR" sz="2400" b="1" dirty="0"/>
              <a:t> ούρων (αυξημένες ποσότητες παραγόμενου αμμωνίου) και αυξημένες συγκεντρώσεις φωσφορικού </a:t>
            </a:r>
            <a:r>
              <a:rPr lang="el-GR" sz="2400" b="1" dirty="0" err="1"/>
              <a:t>εναμμώνιου</a:t>
            </a:r>
            <a:r>
              <a:rPr lang="el-GR" sz="2400" b="1" dirty="0"/>
              <a:t> μαγνησίου. </a:t>
            </a:r>
          </a:p>
          <a:p>
            <a:pPr>
              <a:buFont typeface="Arial" pitchFamily="34" charset="0"/>
              <a:buChar char="•"/>
            </a:pPr>
            <a:r>
              <a:rPr lang="el-GR" sz="2400" b="1" dirty="0"/>
              <a:t>Θεραπεία επεμβατική, γιατί η φαρμακευτική είναι ανεπαρκής</a:t>
            </a:r>
          </a:p>
        </p:txBody>
      </p: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52B8E5D-3E96-4256-989A-8369C0C25A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2910" y="0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Λίθοι </a:t>
            </a:r>
            <a:r>
              <a:rPr lang="el-GR" b="1" dirty="0" err="1">
                <a:solidFill>
                  <a:srgbClr val="FF0000"/>
                </a:solidFill>
              </a:rPr>
              <a:t>κυστίνης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8" name="7 - Ομάδα"/>
          <p:cNvGrpSpPr/>
          <p:nvPr/>
        </p:nvGrpSpPr>
        <p:grpSpPr>
          <a:xfrm>
            <a:off x="714348" y="1214422"/>
            <a:ext cx="7897142" cy="5429288"/>
            <a:chOff x="714348" y="1214422"/>
            <a:chExt cx="7897142" cy="5429288"/>
          </a:xfrm>
        </p:grpSpPr>
        <p:pic>
          <p:nvPicPr>
            <p:cNvPr id="71684" name="Picture 4" descr="Image result for cystine stone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14348" y="1214422"/>
              <a:ext cx="7897142" cy="5429288"/>
            </a:xfrm>
            <a:prstGeom prst="rect">
              <a:avLst/>
            </a:prstGeom>
            <a:noFill/>
          </p:spPr>
        </p:pic>
        <p:pic>
          <p:nvPicPr>
            <p:cNvPr id="71686" name="Picture 6" descr="Image result for cystine stones"/>
            <p:cNvPicPr>
              <a:picLocks noChangeAspect="1" noChangeArrowheads="1"/>
            </p:cNvPicPr>
            <p:nvPr/>
          </p:nvPicPr>
          <p:blipFill>
            <a:blip r:embed="rId4" cstate="print"/>
            <a:srcRect b="22222"/>
            <a:stretch>
              <a:fillRect/>
            </a:stretch>
          </p:blipFill>
          <p:spPr bwMode="auto">
            <a:xfrm>
              <a:off x="3357554" y="2928934"/>
              <a:ext cx="1885915" cy="1500198"/>
            </a:xfrm>
            <a:prstGeom prst="rect">
              <a:avLst/>
            </a:prstGeom>
            <a:noFill/>
          </p:spPr>
        </p:pic>
      </p:grp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2FDB1F8-CB63-4060-BEC2-3CEEF27836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785786" y="214290"/>
            <a:ext cx="8128000" cy="561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</a:rPr>
              <a:t>MNEMONIC “ANNURIC”</a:t>
            </a:r>
            <a:endParaRPr lang="el-GR" sz="3600" b="1" dirty="0">
              <a:solidFill>
                <a:srgbClr val="FF0000"/>
              </a:solidFill>
            </a:endParaRPr>
          </a:p>
          <a:p>
            <a:pPr algn="ctr">
              <a:spcBef>
                <a:spcPct val="50000"/>
              </a:spcBef>
            </a:pPr>
            <a:endParaRPr lang="en-US" sz="3600" dirty="0">
              <a:solidFill>
                <a:srgbClr val="FFFF00"/>
              </a:solidFill>
            </a:endParaRP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A</a:t>
            </a:r>
            <a:r>
              <a:rPr lang="en-US" sz="3200" b="1" dirty="0"/>
              <a:t>	Asymptomatic </a:t>
            </a:r>
            <a:r>
              <a:rPr lang="en-US" sz="3200" b="1" dirty="0" err="1"/>
              <a:t>hematuria</a:t>
            </a:r>
            <a:r>
              <a:rPr lang="en-US" sz="3200" b="1" dirty="0"/>
              <a:t>/</a:t>
            </a:r>
            <a:r>
              <a:rPr lang="en-US" sz="3200" b="1" dirty="0" err="1"/>
              <a:t>proteinuria</a:t>
            </a:r>
            <a:endParaRPr lang="en-US" sz="3200" b="1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N</a:t>
            </a:r>
            <a:r>
              <a:rPr lang="en-US" sz="3200" b="1" dirty="0"/>
              <a:t>	</a:t>
            </a:r>
            <a:r>
              <a:rPr lang="en-US" sz="3200" b="1" dirty="0" err="1"/>
              <a:t>Nephrotic</a:t>
            </a:r>
            <a:r>
              <a:rPr lang="en-US" sz="3200" b="1" dirty="0"/>
              <a:t> syndrome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N</a:t>
            </a:r>
            <a:r>
              <a:rPr lang="en-US" sz="3200" b="1" dirty="0"/>
              <a:t>	Nephritic syndrome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U</a:t>
            </a:r>
            <a:r>
              <a:rPr lang="en-US" sz="3200" b="1" dirty="0"/>
              <a:t>	</a:t>
            </a:r>
            <a:r>
              <a:rPr lang="en-US" sz="3200" b="1" dirty="0" err="1"/>
              <a:t>Urolithiasis</a:t>
            </a:r>
            <a:endParaRPr lang="en-US" sz="3200" b="1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R</a:t>
            </a:r>
            <a:r>
              <a:rPr lang="en-US" sz="3200" b="1" dirty="0"/>
              <a:t>	Rapidly progressive </a:t>
            </a:r>
            <a:r>
              <a:rPr lang="en-US" sz="3200" b="1" dirty="0" err="1"/>
              <a:t>glomerulonephritis</a:t>
            </a:r>
            <a:endParaRPr lang="en-US" sz="3200" b="1" dirty="0"/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l-GR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>
                <a:solidFill>
                  <a:srgbClr val="FF0000"/>
                </a:solidFill>
              </a:rPr>
              <a:t>I</a:t>
            </a:r>
            <a:r>
              <a:rPr lang="en-US" sz="3200" b="1" dirty="0"/>
              <a:t>	Interstitial and tubular diseases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F0000"/>
                </a:solidFill>
              </a:rPr>
              <a:t>C</a:t>
            </a:r>
            <a:r>
              <a:rPr lang="en-US" sz="3200" b="1" dirty="0"/>
              <a:t>	Chronic renal disease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5D34AE0A-EF82-4C0D-B991-B0C6BBC54D9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Κυστινουρία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/>
              <a:t>Μία στις 1.500 γεννήσεις. </a:t>
            </a:r>
          </a:p>
          <a:p>
            <a:r>
              <a:rPr lang="el-GR" dirty="0"/>
              <a:t>Δυσλειτουργία του </a:t>
            </a:r>
            <a:r>
              <a:rPr lang="el-GR" dirty="0" err="1"/>
              <a:t>διαμεμβρανικού</a:t>
            </a:r>
            <a:r>
              <a:rPr lang="el-GR" dirty="0"/>
              <a:t> συστήματος μεταφοράς στον αυλό του εντέρου και στο εγγύς σωληνάριο. </a:t>
            </a:r>
          </a:p>
          <a:p>
            <a:r>
              <a:rPr lang="el-GR" dirty="0"/>
              <a:t>Από τα 4 βασικά αμινοξέα που αποβάλλονται μόνο η </a:t>
            </a:r>
            <a:r>
              <a:rPr lang="el-GR" dirty="0" err="1"/>
              <a:t>κυστίνη</a:t>
            </a:r>
            <a:r>
              <a:rPr lang="el-GR" dirty="0"/>
              <a:t> είναι δυσδιάλυτη στο φυσιολογικό </a:t>
            </a:r>
            <a:r>
              <a:rPr lang="el-GR" dirty="0" err="1"/>
              <a:t>ph</a:t>
            </a:r>
            <a:r>
              <a:rPr lang="el-GR" dirty="0"/>
              <a:t> των ούρων. </a:t>
            </a:r>
          </a:p>
          <a:p>
            <a:r>
              <a:rPr lang="el-GR" dirty="0"/>
              <a:t>Η θεραπεία συνίσταται σε αύξηση της ποσότητας των παραγόμενων ούρων και στην </a:t>
            </a:r>
            <a:r>
              <a:rPr lang="el-GR" dirty="0" err="1"/>
              <a:t>αλκαλοποίησή</a:t>
            </a:r>
            <a:r>
              <a:rPr lang="el-GR" dirty="0"/>
              <a:t> τους. 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BE17DC4-A97D-4093-B0B9-6378914A602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928794" y="714356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Λίθοι </a:t>
            </a:r>
            <a:r>
              <a:rPr lang="el-GR" b="1" dirty="0" err="1">
                <a:solidFill>
                  <a:srgbClr val="FF0000"/>
                </a:solidFill>
              </a:rPr>
              <a:t>κυστίνης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642910" y="2332037"/>
            <a:ext cx="8229600" cy="4525963"/>
          </a:xfrm>
        </p:spPr>
        <p:txBody>
          <a:bodyPr/>
          <a:lstStyle/>
          <a:p>
            <a:r>
              <a:rPr lang="el-GR" dirty="0"/>
              <a:t>Αποβολή </a:t>
            </a:r>
            <a:r>
              <a:rPr lang="el-GR" dirty="0" err="1"/>
              <a:t>κυστίνης</a:t>
            </a:r>
            <a:r>
              <a:rPr lang="el-GR" dirty="0"/>
              <a:t> 600-1400 </a:t>
            </a:r>
            <a:r>
              <a:rPr lang="en-US" dirty="0"/>
              <a:t>mg</a:t>
            </a:r>
            <a:r>
              <a:rPr lang="el-GR" dirty="0"/>
              <a:t>/24ωρο</a:t>
            </a:r>
          </a:p>
          <a:p>
            <a:r>
              <a:rPr lang="el-GR" dirty="0"/>
              <a:t>Διαλύονται 300 </a:t>
            </a:r>
            <a:r>
              <a:rPr lang="en-US" dirty="0"/>
              <a:t>mg</a:t>
            </a:r>
            <a:r>
              <a:rPr lang="el-GR" dirty="0"/>
              <a:t>/λίτρο σε </a:t>
            </a:r>
            <a:r>
              <a:rPr lang="en-US" dirty="0"/>
              <a:t>ph </a:t>
            </a:r>
            <a:r>
              <a:rPr lang="el-GR" dirty="0"/>
              <a:t>ούρων 7</a:t>
            </a:r>
          </a:p>
          <a:p>
            <a:r>
              <a:rPr lang="el-GR" dirty="0"/>
              <a:t>Περιορισμός άλατος</a:t>
            </a:r>
          </a:p>
          <a:p>
            <a:r>
              <a:rPr lang="el-GR" dirty="0" err="1"/>
              <a:t>Αλκαλοποίηση</a:t>
            </a:r>
            <a:r>
              <a:rPr lang="el-GR" dirty="0"/>
              <a:t> των ούρων με κιτρικό κάλιο 60-80 </a:t>
            </a:r>
            <a:r>
              <a:rPr lang="en-US" dirty="0" err="1"/>
              <a:t>meq</a:t>
            </a:r>
            <a:r>
              <a:rPr lang="en-US" dirty="0"/>
              <a:t>/</a:t>
            </a:r>
            <a:r>
              <a:rPr lang="el-GR" dirty="0"/>
              <a:t>ημέρα σε 3-4 δόσεις</a:t>
            </a:r>
          </a:p>
          <a:p>
            <a:r>
              <a:rPr lang="el-GR" dirty="0"/>
              <a:t>Επί αποτυχίας χορηγείται η D-</a:t>
            </a:r>
            <a:r>
              <a:rPr lang="el-GR" dirty="0" err="1"/>
              <a:t>πενικιλλαμίνη </a:t>
            </a:r>
            <a:r>
              <a:rPr lang="el-GR" dirty="0"/>
              <a:t>και η α-</a:t>
            </a:r>
            <a:r>
              <a:rPr lang="el-GR" dirty="0" err="1"/>
              <a:t>μερκαπτοπροπιονυλγλυκίνη.</a:t>
            </a:r>
            <a:endParaRPr lang="el-GR" dirty="0"/>
          </a:p>
          <a:p>
            <a:endParaRPr lang="el-GR" dirty="0"/>
          </a:p>
        </p:txBody>
      </p:sp>
      <p:pic>
        <p:nvPicPr>
          <p:cNvPr id="4" name="Picture 2" descr="Image result for cystine ston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214290"/>
            <a:ext cx="3204537" cy="2243176"/>
          </a:xfrm>
          <a:prstGeom prst="rect">
            <a:avLst/>
          </a:prstGeom>
          <a:noFill/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707B205-674B-400B-9724-B67E327E48F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l-GR" b="1" dirty="0">
                <a:solidFill>
                  <a:srgbClr val="FF0000"/>
                </a:solidFill>
              </a:rPr>
              <a:t>Λίθοι εξ ουρικού</a:t>
            </a:r>
          </a:p>
        </p:txBody>
      </p:sp>
      <p:grpSp>
        <p:nvGrpSpPr>
          <p:cNvPr id="9" name="8 - Ομάδα"/>
          <p:cNvGrpSpPr/>
          <p:nvPr/>
        </p:nvGrpSpPr>
        <p:grpSpPr>
          <a:xfrm>
            <a:off x="-859318" y="0"/>
            <a:ext cx="10003318" cy="6858000"/>
            <a:chOff x="-859318" y="0"/>
            <a:chExt cx="10003318" cy="6858000"/>
          </a:xfrm>
        </p:grpSpPr>
        <p:grpSp>
          <p:nvGrpSpPr>
            <p:cNvPr id="7" name="6 - Ομάδα"/>
            <p:cNvGrpSpPr/>
            <p:nvPr/>
          </p:nvGrpSpPr>
          <p:grpSpPr>
            <a:xfrm>
              <a:off x="-859318" y="0"/>
              <a:ext cx="10003318" cy="6858000"/>
              <a:chOff x="-859318" y="0"/>
              <a:chExt cx="10003318" cy="6858000"/>
            </a:xfrm>
          </p:grpSpPr>
          <p:pic>
            <p:nvPicPr>
              <p:cNvPr id="72706" name="Picture 2" descr="Image result for uric acid stones shape"/>
              <p:cNvPicPr>
                <a:picLocks noChangeAspect="1" noChangeArrowheads="1"/>
              </p:cNvPicPr>
              <p:nvPr/>
            </p:nvPicPr>
            <p:blipFill>
              <a:blip r:embed="rId3"/>
              <a:srcRect l="14040" t="13357" r="3728" b="13178"/>
              <a:stretch>
                <a:fillRect/>
              </a:stretch>
            </p:blipFill>
            <p:spPr bwMode="auto">
              <a:xfrm>
                <a:off x="2966561" y="2714596"/>
                <a:ext cx="6177439" cy="4143404"/>
              </a:xfrm>
              <a:prstGeom prst="rect">
                <a:avLst/>
              </a:prstGeom>
              <a:noFill/>
            </p:spPr>
          </p:pic>
          <p:pic>
            <p:nvPicPr>
              <p:cNvPr id="72710" name="Picture 6" descr="Image result for uric acid stones shape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-859318" y="0"/>
                <a:ext cx="5288442" cy="3517020"/>
              </a:xfrm>
              <a:prstGeom prst="rect">
                <a:avLst/>
              </a:prstGeom>
              <a:noFill/>
            </p:spPr>
          </p:pic>
        </p:grpSp>
        <p:pic>
          <p:nvPicPr>
            <p:cNvPr id="72712" name="Picture 8" descr="Image result for uric acid stones shape"/>
            <p:cNvPicPr>
              <a:picLocks noChangeAspect="1" noChangeArrowheads="1"/>
            </p:cNvPicPr>
            <p:nvPr/>
          </p:nvPicPr>
          <p:blipFill>
            <a:blip r:embed="rId5" cstate="print"/>
            <a:srcRect l="10254" t="17578" r="12109" b="4296"/>
            <a:stretch>
              <a:fillRect/>
            </a:stretch>
          </p:blipFill>
          <p:spPr bwMode="auto">
            <a:xfrm>
              <a:off x="0" y="4000504"/>
              <a:ext cx="3000364" cy="2264435"/>
            </a:xfrm>
            <a:prstGeom prst="rect">
              <a:avLst/>
            </a:prstGeom>
            <a:noFill/>
          </p:spPr>
        </p:pic>
      </p:grp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8E1DC10-EC82-44A5-A27E-6C0596369BA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2910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dirty="0"/>
              <a:t>Πώς μπήκε το πουλί στην εκκλησία;</a:t>
            </a:r>
            <a:br>
              <a:rPr lang="el-GR" dirty="0"/>
            </a:br>
            <a:r>
              <a:rPr lang="el-GR" dirty="0"/>
              <a:t/>
            </a:r>
            <a:br>
              <a:rPr lang="el-GR" dirty="0"/>
            </a:br>
            <a:r>
              <a:rPr lang="el-GR" dirty="0"/>
              <a:t>Να βγάλουμε το πουλί από την εκκλησία</a:t>
            </a:r>
          </a:p>
        </p:txBody>
      </p:sp>
      <p:pic>
        <p:nvPicPr>
          <p:cNvPr id="98306" name="Picture 2" descr="It's a bird of pray: Meet the most vocal member of St Mary's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928934"/>
            <a:ext cx="4863503" cy="3429000"/>
          </a:xfrm>
          <a:prstGeom prst="rect">
            <a:avLst/>
          </a:prstGeo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E9AC3C1-97D2-4D87-ABC6-8BBBEE01E8E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pic>
        <p:nvPicPr>
          <p:cNvPr id="32773" name="Picture 4" descr="http://www.medical-supermarket.com/Resources/ProductImages/e1267968-7d8e-4d1d-83bb-0517dce6b15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4663" y="260350"/>
            <a:ext cx="371475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6" descr="http://www.quickmedical.com/images/page/original/jant-pharmacal-accustrip-urs-reader-strip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63938" y="3743325"/>
            <a:ext cx="45529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ematuria - Wikiped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428604"/>
            <a:ext cx="3062621" cy="4070948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F5EAABA-2319-4839-AD61-3C5DBE13DC6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grpSp>
        <p:nvGrpSpPr>
          <p:cNvPr id="7" name="6 - Ομάδα"/>
          <p:cNvGrpSpPr/>
          <p:nvPr/>
        </p:nvGrpSpPr>
        <p:grpSpPr>
          <a:xfrm>
            <a:off x="827088" y="1484313"/>
            <a:ext cx="7419975" cy="3816350"/>
            <a:chOff x="827088" y="1484313"/>
            <a:chExt cx="7419975" cy="3816350"/>
          </a:xfrm>
        </p:grpSpPr>
        <p:pic>
          <p:nvPicPr>
            <p:cNvPr id="33795" name="Picture 2" descr="Image result for urinalysis test strip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27088" y="1484313"/>
              <a:ext cx="7419975" cy="3816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3 - Έλλειψη"/>
            <p:cNvSpPr/>
            <p:nvPr/>
          </p:nvSpPr>
          <p:spPr>
            <a:xfrm>
              <a:off x="4071934" y="2928934"/>
              <a:ext cx="500066" cy="92869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5" name="4 - Έλλειψη"/>
            <p:cNvSpPr/>
            <p:nvPr/>
          </p:nvSpPr>
          <p:spPr>
            <a:xfrm>
              <a:off x="5072066" y="2857496"/>
              <a:ext cx="500066" cy="92869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6" name="5 - Έλλειψη"/>
            <p:cNvSpPr/>
            <p:nvPr/>
          </p:nvSpPr>
          <p:spPr>
            <a:xfrm>
              <a:off x="7715272" y="1857364"/>
              <a:ext cx="500066" cy="2000264"/>
            </a:xfrm>
            <a:prstGeom prst="ellipse">
              <a:avLst/>
            </a:prstGeom>
            <a:noFill/>
            <a:ln w="444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7B8E1E18-F6E3-4183-9884-3CA4CFEE211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Γενική ούρων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</a:t>
            </a:r>
            <a:r>
              <a:rPr lang="el-GR" dirty="0"/>
              <a:t> &lt; 5.5 συνήθως λίθοι ουρικού, &gt; 7.5 </a:t>
            </a:r>
            <a:r>
              <a:rPr lang="el-GR" dirty="0" err="1"/>
              <a:t>στρουβίτης</a:t>
            </a:r>
            <a:r>
              <a:rPr lang="en-US" dirty="0"/>
              <a:t>, </a:t>
            </a:r>
            <a:endParaRPr lang="el-GR" dirty="0"/>
          </a:p>
          <a:p>
            <a:r>
              <a:rPr lang="el-GR" dirty="0"/>
              <a:t>ειδικό βάρος, αιματουρία, πυουρία</a:t>
            </a:r>
          </a:p>
          <a:p>
            <a:r>
              <a:rPr lang="el-GR" dirty="0" err="1"/>
              <a:t>Ουροκαλλιέργεια</a:t>
            </a:r>
            <a:r>
              <a:rPr lang="el-GR" dirty="0"/>
              <a:t> με αντιβιόγραμμα</a:t>
            </a:r>
          </a:p>
        </p:txBody>
      </p:sp>
      <p:pic>
        <p:nvPicPr>
          <p:cNvPr id="92166" name="Picture 6" descr="Microscopic RBC In Urine Sediment | Medical laboratory, Laboratory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4286256"/>
            <a:ext cx="2613304" cy="1931241"/>
          </a:xfrm>
          <a:prstGeom prst="rect">
            <a:avLst/>
          </a:prstGeom>
          <a:noFill/>
        </p:spPr>
      </p:pic>
      <p:pic>
        <p:nvPicPr>
          <p:cNvPr id="8" name="Picture 2" descr="http://www.pipingrock.com/files/assets/images/Products/pH-Test-Stri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286256"/>
            <a:ext cx="2689840" cy="1934949"/>
          </a:xfrm>
          <a:prstGeom prst="rect">
            <a:avLst/>
          </a:prstGeom>
          <a:noFill/>
        </p:spPr>
      </p:pic>
      <p:pic>
        <p:nvPicPr>
          <p:cNvPr id="9" name="Picture 2" descr="https://classconnection.s3.amazonaws.com/756/flashcards/868609/jpg/bacter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4214818"/>
            <a:ext cx="2857488" cy="2008611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7C9F763-2B79-447A-84D0-77AA6ACC209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image.slidesharecdn.com/uaurinalyisisreview-130213103553-phpapp01/95/urin-analysis-20-638.jpg?cb=13607519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32656"/>
            <a:ext cx="8017202" cy="6021288"/>
          </a:xfrm>
          <a:prstGeom prst="rect">
            <a:avLst/>
          </a:prstGeo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43C588A-B32D-44A6-BEEA-79699B2F633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Υπερηχογράφημα νεφρών</a:t>
            </a:r>
            <a:br>
              <a:rPr lang="el-GR" b="1" dirty="0">
                <a:solidFill>
                  <a:srgbClr val="FF0000"/>
                </a:solidFill>
              </a:rPr>
            </a:b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1140" name="Picture 4" descr="Renal Colic - RCEMLearn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071546"/>
            <a:ext cx="4071966" cy="3058695"/>
          </a:xfrm>
          <a:prstGeom prst="rect">
            <a:avLst/>
          </a:prstGeom>
          <a:noFill/>
        </p:spPr>
      </p:pic>
      <p:pic>
        <p:nvPicPr>
          <p:cNvPr id="91142" name="Picture 6" descr="A Cost-effective Way to Evaluate Patients with Recurrent Renal ..."/>
          <p:cNvPicPr>
            <a:picLocks noChangeAspect="1" noChangeArrowheads="1"/>
          </p:cNvPicPr>
          <p:nvPr/>
        </p:nvPicPr>
        <p:blipFill>
          <a:blip r:embed="rId4"/>
          <a:srcRect t="14642" b="21908"/>
          <a:stretch>
            <a:fillRect/>
          </a:stretch>
        </p:blipFill>
        <p:spPr bwMode="auto">
          <a:xfrm>
            <a:off x="3429000" y="4071918"/>
            <a:ext cx="5715000" cy="2786082"/>
          </a:xfrm>
          <a:prstGeom prst="rect">
            <a:avLst/>
          </a:prstGeom>
          <a:noFill/>
        </p:spPr>
      </p:pic>
      <p:pic>
        <p:nvPicPr>
          <p:cNvPr id="7" name="Picture 5" descr="renal_us"/>
          <p:cNvPicPr>
            <a:picLocks noChangeAspect="1" noChangeArrowheads="1"/>
          </p:cNvPicPr>
          <p:nvPr/>
        </p:nvPicPr>
        <p:blipFill>
          <a:blip r:embed="rId5"/>
          <a:srcRect t="18467" b="38429"/>
          <a:stretch>
            <a:fillRect/>
          </a:stretch>
        </p:blipFill>
        <p:spPr bwMode="auto">
          <a:xfrm>
            <a:off x="0" y="1071546"/>
            <a:ext cx="4500563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38" name="Picture 2" descr="New Pag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286124"/>
            <a:ext cx="4071934" cy="2886938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176EFED6-9B3C-44B4-8C46-445D459F854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Αξονική Τομογραφία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6258" name="Picture 2" descr="Background"/>
          <p:cNvPicPr>
            <a:picLocks noChangeAspect="1" noChangeArrowheads="1"/>
          </p:cNvPicPr>
          <p:nvPr/>
        </p:nvPicPr>
        <p:blipFill>
          <a:blip r:embed="rId3"/>
          <a:srcRect b="17778"/>
          <a:stretch>
            <a:fillRect/>
          </a:stretch>
        </p:blipFill>
        <p:spPr bwMode="auto">
          <a:xfrm>
            <a:off x="4572000" y="1000108"/>
            <a:ext cx="4297470" cy="2643182"/>
          </a:xfrm>
          <a:prstGeom prst="rect">
            <a:avLst/>
          </a:prstGeom>
          <a:noFill/>
        </p:spPr>
      </p:pic>
      <p:pic>
        <p:nvPicPr>
          <p:cNvPr id="96260" name="Picture 4" descr="Axial unenhanced CT image shows a renal calculus (arrow) located ..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000108"/>
            <a:ext cx="3929090" cy="2676405"/>
          </a:xfrm>
          <a:prstGeom prst="rect">
            <a:avLst/>
          </a:prstGeom>
          <a:noFill/>
        </p:spPr>
      </p:pic>
      <p:pic>
        <p:nvPicPr>
          <p:cNvPr id="96262" name="Picture 6" descr="Diagnostic value of 64‑slice spiral computed tomography imaging of ..."/>
          <p:cNvPicPr>
            <a:picLocks noChangeAspect="1" noChangeArrowheads="1"/>
          </p:cNvPicPr>
          <p:nvPr/>
        </p:nvPicPr>
        <p:blipFill>
          <a:blip r:embed="rId5"/>
          <a:srcRect t="15893"/>
          <a:stretch>
            <a:fillRect/>
          </a:stretch>
        </p:blipFill>
        <p:spPr bwMode="auto">
          <a:xfrm>
            <a:off x="-6620" y="3500438"/>
            <a:ext cx="9150620" cy="3357562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7EF6C33-E314-487B-901D-B39615289AE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Ορισμοί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idx="1"/>
          </p:nvPr>
        </p:nvSpPr>
        <p:spPr>
          <a:xfrm>
            <a:off x="914400" y="1643050"/>
            <a:ext cx="8229600" cy="4525963"/>
          </a:xfrm>
        </p:spPr>
        <p:txBody>
          <a:bodyPr/>
          <a:lstStyle/>
          <a:p>
            <a:r>
              <a:rPr lang="el-GR" b="1" dirty="0"/>
              <a:t>Νεφρολιθίαση</a:t>
            </a:r>
            <a:r>
              <a:rPr lang="el-GR" dirty="0"/>
              <a:t> σημαίνει λίθο στον νεφρό, δηλαδή στο </a:t>
            </a:r>
            <a:r>
              <a:rPr lang="el-GR" dirty="0" err="1"/>
              <a:t>πυελοκαλυκικό</a:t>
            </a:r>
            <a:r>
              <a:rPr lang="el-GR" dirty="0"/>
              <a:t> σύστημα</a:t>
            </a:r>
          </a:p>
          <a:p>
            <a:r>
              <a:rPr lang="el-GR" b="1" dirty="0"/>
              <a:t>Ουρολιθίαση</a:t>
            </a:r>
            <a:r>
              <a:rPr lang="el-GR" dirty="0"/>
              <a:t> σημαίνει λίθο στην αποχετευτική μοίρα του ουροποιητικού συστήματος (ουρητήρες, κύστη, ουρήθρα)</a:t>
            </a:r>
          </a:p>
          <a:p>
            <a:r>
              <a:rPr lang="el-GR" b="1" dirty="0"/>
              <a:t>Λίθος</a:t>
            </a:r>
            <a:r>
              <a:rPr lang="el-GR" dirty="0"/>
              <a:t> είναι σύμπλεγμα κρυστάλλων από ουσίες που απεκκρίνονται στα ούρα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D2DE11D3-253D-402D-AB07-626318E7A6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Εξετάσεις Αίματος και ούρων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914400" y="1714488"/>
            <a:ext cx="8229600" cy="4525963"/>
          </a:xfrm>
        </p:spPr>
        <p:txBody>
          <a:bodyPr/>
          <a:lstStyle/>
          <a:p>
            <a:r>
              <a:rPr lang="el-GR" dirty="0"/>
              <a:t>Νάτριο, Κάλιο, Ασβέστιο, Φωσφόρος</a:t>
            </a:r>
          </a:p>
          <a:p>
            <a:r>
              <a:rPr lang="el-GR" dirty="0"/>
              <a:t>Μαγνήσιο, Ουρικό, Ουρία, </a:t>
            </a:r>
            <a:r>
              <a:rPr lang="el-GR" dirty="0" err="1"/>
              <a:t>Κρεατινίνη</a:t>
            </a:r>
            <a:endParaRPr lang="el-GR" dirty="0"/>
          </a:p>
          <a:p>
            <a:r>
              <a:rPr lang="el-GR" dirty="0" err="1"/>
              <a:t>Παραθορμόνη</a:t>
            </a:r>
            <a:r>
              <a:rPr lang="el-GR" dirty="0"/>
              <a:t>, 25(ΟΗ) </a:t>
            </a:r>
            <a:r>
              <a:rPr lang="el-GR" dirty="0" err="1"/>
              <a:t>βιτ</a:t>
            </a:r>
            <a:r>
              <a:rPr lang="el-GR" dirty="0"/>
              <a:t> </a:t>
            </a:r>
            <a:r>
              <a:rPr lang="en-US" dirty="0"/>
              <a:t>D</a:t>
            </a:r>
            <a:endParaRPr lang="el-GR" dirty="0"/>
          </a:p>
          <a:p>
            <a:r>
              <a:rPr lang="el-GR" dirty="0"/>
              <a:t>24ωρη συλλογή ούρων για νάτριο, κάλιο, φωσφορικά, ουρικό, κιτρικά, οξαλικά, </a:t>
            </a:r>
            <a:r>
              <a:rPr lang="el-GR" dirty="0" err="1"/>
              <a:t>κρεατινίνη</a:t>
            </a:r>
            <a:r>
              <a:rPr lang="el-GR" dirty="0"/>
              <a:t>, λεύκωμα 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2A5F481-BAE9-43E6-9ADC-A9FBB94A789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28596" y="-214338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Διαιτητικές Οδηγίες 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28596" y="714356"/>
            <a:ext cx="8229600" cy="4525963"/>
          </a:xfrm>
        </p:spPr>
        <p:txBody>
          <a:bodyPr>
            <a:normAutofit/>
          </a:bodyPr>
          <a:lstStyle/>
          <a:p>
            <a:r>
              <a:rPr lang="el-GR" sz="2800" dirty="0"/>
              <a:t>Φυσιολογική πρόσληψη ασβεστίου 1-1.2 </a:t>
            </a:r>
            <a:r>
              <a:rPr lang="en-US" sz="2800" dirty="0"/>
              <a:t>g </a:t>
            </a:r>
            <a:r>
              <a:rPr lang="el-GR" sz="2800" dirty="0"/>
              <a:t>ημερησίως (2-3 μερίδες γαλακτοκομικών) και μείωση νατρίου στα 2-3 </a:t>
            </a:r>
            <a:r>
              <a:rPr lang="en-US" sz="2800" dirty="0"/>
              <a:t>g </a:t>
            </a:r>
            <a:r>
              <a:rPr lang="el-GR" sz="2800" dirty="0"/>
              <a:t>ημερησίως</a:t>
            </a:r>
          </a:p>
          <a:p>
            <a:r>
              <a:rPr lang="el-GR" sz="2800" dirty="0"/>
              <a:t>Πρόσληψη 2.5-3 </a:t>
            </a:r>
            <a:r>
              <a:rPr lang="en-US" sz="2800" dirty="0"/>
              <a:t>L </a:t>
            </a:r>
            <a:r>
              <a:rPr lang="el-GR" sz="2800" dirty="0"/>
              <a:t>ύδατος (</a:t>
            </a:r>
            <a:r>
              <a:rPr lang="el-GR" sz="2800" dirty="0" err="1"/>
              <a:t>ε.β</a:t>
            </a:r>
            <a:r>
              <a:rPr lang="el-GR" sz="2800" dirty="0"/>
              <a:t>. ούρων &lt;1010)</a:t>
            </a:r>
          </a:p>
          <a:p>
            <a:r>
              <a:rPr lang="el-GR" sz="2800" dirty="0"/>
              <a:t> </a:t>
            </a:r>
            <a:r>
              <a:rPr lang="en-US" sz="2800" dirty="0"/>
              <a:t>DASH Diet </a:t>
            </a:r>
            <a:r>
              <a:rPr lang="el-GR" sz="2800" dirty="0"/>
              <a:t>ή Μεσογειακή δίαιτα (πρωτεΐνη &lt; 0.8-1 </a:t>
            </a:r>
            <a:r>
              <a:rPr lang="en-US" sz="2800" dirty="0"/>
              <a:t>g/kg, </a:t>
            </a:r>
            <a:r>
              <a:rPr lang="el-GR" sz="2800" dirty="0"/>
              <a:t>φυτικές ίνες και λαχανικά</a:t>
            </a:r>
          </a:p>
        </p:txBody>
      </p:sp>
      <p:pic>
        <p:nvPicPr>
          <p:cNvPr id="113666" name="Picture 2" descr="DASH, Mediterranean Diets Ranked Best Over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714752"/>
            <a:ext cx="4017155" cy="3143248"/>
          </a:xfrm>
          <a:prstGeom prst="rect">
            <a:avLst/>
          </a:prstGeom>
          <a:noFill/>
        </p:spPr>
      </p:pic>
      <p:pic>
        <p:nvPicPr>
          <p:cNvPr id="113668" name="Picture 4" descr="Oldways Mediterranean Diet Pyramid | Oldways"/>
          <p:cNvPicPr>
            <a:picLocks noChangeAspect="1" noChangeArrowheads="1"/>
          </p:cNvPicPr>
          <p:nvPr/>
        </p:nvPicPr>
        <p:blipFill>
          <a:blip r:embed="rId4"/>
          <a:srcRect t="20000"/>
          <a:stretch>
            <a:fillRect/>
          </a:stretch>
        </p:blipFill>
        <p:spPr bwMode="auto">
          <a:xfrm>
            <a:off x="4143362" y="3429000"/>
            <a:ext cx="5000638" cy="3000372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2E5F22B-FD7E-45A2-96B8-476A98D4792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ΘΕΡΑΠΕΥΤΙΚΗ ΠΡΟΣΕΓΓΙΣΗ ΚΩΛΙΚΟΥ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l-GR" dirty="0"/>
              <a:t>Συντηρητικά:</a:t>
            </a:r>
          </a:p>
        </p:txBody>
      </p:sp>
      <p:sp>
        <p:nvSpPr>
          <p:cNvPr id="5" name="2 - Θέση περιεχομένου"/>
          <p:cNvSpPr txBox="1">
            <a:spLocks/>
          </p:cNvSpPr>
          <p:nvPr/>
        </p:nvSpPr>
        <p:spPr>
          <a:xfrm>
            <a:off x="500034" y="2714620"/>
            <a:ext cx="8229600" cy="26765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80% των λίθων &lt; 5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mm </a:t>
            </a:r>
            <a: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περνάνε μόνοι τους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Χορήγησε αναλγητικά, υγρά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Επί σοβαρού πόνου, εμέτων, πυρετού ή μονόνεφρου εισαγωγή στο νοσοκομείο</a:t>
            </a:r>
            <a:endParaRPr kumimoji="0" lang="el-G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93C7588-7A80-4BCD-98A7-C0B1308FFF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>
          <a:xfrm>
            <a:off x="500034" y="307181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l-GR" dirty="0"/>
              <a:t>	Εξωσωματική λιθοτριψία για λίθους &lt; 2 </a:t>
            </a:r>
            <a:r>
              <a:rPr lang="en-US" dirty="0"/>
              <a:t>cm </a:t>
            </a:r>
            <a:r>
              <a:rPr lang="el-GR" dirty="0"/>
              <a:t>(80% των λίθων) πάνω από την ιγνυακή ακρολοφία. Αποφεύγεται το χειρουργείο, δύναται να επαναληφθεί.</a:t>
            </a:r>
          </a:p>
          <a:p>
            <a:pPr>
              <a:buNone/>
            </a:pPr>
            <a:r>
              <a:rPr lang="el-GR" dirty="0"/>
              <a:t>	Παρενέργειες πόνος, λοίμωξη, αιμάτωμα πέριξ του νεφρού, Μακροχρόνιες επιπτώσεις;</a:t>
            </a:r>
          </a:p>
        </p:txBody>
      </p:sp>
      <p:sp>
        <p:nvSpPr>
          <p:cNvPr id="6" name="1 - Τίτλος"/>
          <p:cNvSpPr>
            <a:spLocks noGrp="1"/>
          </p:cNvSpPr>
          <p:nvPr>
            <p:ph type="title"/>
          </p:nvPr>
        </p:nvSpPr>
        <p:spPr>
          <a:xfrm>
            <a:off x="3357554" y="928670"/>
            <a:ext cx="5286412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0000"/>
                </a:solidFill>
              </a:rPr>
              <a:t>ΘΕΡΑΠΕΥΤΙΚΗ ΠΡΟΣΕΓΓΙΣΗ ΛΙΘΙΑΣΗΣ</a:t>
            </a:r>
          </a:p>
        </p:txBody>
      </p:sp>
      <p:pic>
        <p:nvPicPr>
          <p:cNvPr id="7" name="Picture 2" descr="Extracorporeal Shock Wave&#10;Lithotripsy ( ESWL)&#10;27&#10;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14290"/>
            <a:ext cx="3357586" cy="2520821"/>
          </a:xfrm>
          <a:prstGeom prst="rect">
            <a:avLst/>
          </a:prstGeom>
          <a:noFill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278545CF-2085-475E-801D-36BB1EDD52B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4034" name="Picture 2" descr="Percutaneous Nephrostolithotomy&#10; Percutaneous&#10;nephrolithotomy (PCNL) is a&#10;surgical procedure to remove&#10;stones from the ki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9144000" cy="4683622"/>
          </a:xfrm>
          <a:prstGeom prst="rect">
            <a:avLst/>
          </a:prstGeom>
          <a:noFill/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B9C8BFB-5794-476D-9B66-2E966D4A7FB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5058" name="Picture 2" descr="Contd….&#10; For stones in renal collecting&#10;system or upper portion of ureter&#10;and larger than 2.5 cm in diameter.&#10; Under ult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77" y="163079"/>
            <a:ext cx="8917241" cy="6694921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00DF7061-9CCA-4C7C-B118-836E8FB9F59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6082" name="Picture 2" descr="Contd…&#10; Tract is dilated with mechanical dilators or&#10;high-pressure balloon dilator until&#10;nephroscope can be inserted up a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84" y="285728"/>
            <a:ext cx="9429784" cy="6357982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4104E2FA-FA4F-44AD-BE1F-A18469ED5DE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9154" name="Picture 2" descr="Uretero-renoscopic Lithotripsy (URSL)&#10; Ureterorenoscopy is a procedure ,where the kidney&#10;stones are removed mechanically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1480"/>
            <a:ext cx="9144000" cy="6865168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CB85D185-7E13-4790-8911-73A71AFAF05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02" name="Picture 2" descr="Open Surgical Procedures&#10;Indicated for only 1% to 2% of all stones.&#10; Pyelolithotomy removal of stones from kidney&#10;pelvis&#10;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57232"/>
            <a:ext cx="10404146" cy="7811265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8F6649C-4A31-45B8-BF9D-AC47AF9A54B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42910" y="5143512"/>
            <a:ext cx="8229600" cy="1143000"/>
          </a:xfrm>
        </p:spPr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Ευχαριστώ για την προσοχή σας</a:t>
            </a:r>
          </a:p>
        </p:txBody>
      </p:sp>
      <p:pic>
        <p:nvPicPr>
          <p:cNvPr id="70658" name="Picture 2" descr="You Rock!' Personalized Natural Garden Stone Paper Weight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571480"/>
            <a:ext cx="8181009" cy="4214818"/>
          </a:xfrm>
          <a:prstGeom prst="rect">
            <a:avLst/>
          </a:prstGeom>
          <a:noFill/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3A8915CE-DEFA-4CBB-A2C9-1A6A433870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Επιδημιολογία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/>
              <a:t>1 στα 11 άτομα</a:t>
            </a:r>
          </a:p>
          <a:p>
            <a:r>
              <a:rPr lang="el-GR" dirty="0"/>
              <a:t>50% των ασθενών με 2</a:t>
            </a:r>
            <a:r>
              <a:rPr lang="el-GR" baseline="30000" dirty="0"/>
              <a:t>ο</a:t>
            </a:r>
            <a:r>
              <a:rPr lang="el-GR" dirty="0"/>
              <a:t> επεισόδιο σε 5-10 χρόνια</a:t>
            </a:r>
          </a:p>
          <a:p>
            <a:r>
              <a:rPr lang="el-GR" dirty="0"/>
              <a:t>Σε μερικούς χρόνια νόσος</a:t>
            </a:r>
          </a:p>
          <a:p>
            <a:r>
              <a:rPr lang="el-GR" dirty="0"/>
              <a:t>Πρόβλημα συστημάτων υγείας</a:t>
            </a:r>
          </a:p>
          <a:p>
            <a:r>
              <a:rPr lang="el-GR" dirty="0"/>
              <a:t>Αναγνώριση αιτίων, πρόληψη θεραπεία</a:t>
            </a:r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E717B670-C924-490D-89E3-6CB9CCBCCA7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Κλινική Εικόνα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/>
              <a:t>Σιωπηλή λιθίαση</a:t>
            </a:r>
          </a:p>
          <a:p>
            <a:r>
              <a:rPr lang="el-GR" dirty="0"/>
              <a:t>Κωλικός νεφρού (αιφνίδιος πόνος στην </a:t>
            </a:r>
            <a:r>
              <a:rPr lang="el-GR" dirty="0" err="1"/>
              <a:t>πλευροδιαφραγματική</a:t>
            </a:r>
            <a:r>
              <a:rPr lang="el-GR" dirty="0"/>
              <a:t> γωνία επί νεφρικής λιθίασης με αντανάκλαση στα γεννητικά όργανα επί </a:t>
            </a:r>
            <a:r>
              <a:rPr lang="el-GR" dirty="0" err="1"/>
              <a:t>ουρητηρικής</a:t>
            </a:r>
            <a:r>
              <a:rPr lang="el-GR" dirty="0"/>
              <a:t> λιθίασης)</a:t>
            </a:r>
          </a:p>
          <a:p>
            <a:r>
              <a:rPr lang="el-GR" dirty="0"/>
              <a:t>Πόνος, ως επί κυστίτιδας επί λιθίασης στην ουροδόχο κύστη</a:t>
            </a:r>
          </a:p>
          <a:p>
            <a:r>
              <a:rPr lang="el-GR" dirty="0"/>
              <a:t>Δυσουρία, αιματουρία, ναυτία, έμετοι, πυρετός, ρίγος</a:t>
            </a:r>
          </a:p>
          <a:p>
            <a:endParaRPr lang="el-GR" dirty="0"/>
          </a:p>
        </p:txBody>
      </p:sp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06684A9-EAF9-45ED-BBCC-B902D3017E4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8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2946" name="Picture 2" descr="Renal Colic Mulgrave | Kidney Stones Treatment Mount Waverley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0"/>
            <a:ext cx="4811953" cy="3643338"/>
          </a:xfrm>
          <a:prstGeom prst="rect">
            <a:avLst/>
          </a:prstGeom>
          <a:noFill/>
        </p:spPr>
      </p:pic>
      <p:pic>
        <p:nvPicPr>
          <p:cNvPr id="82948" name="Picture 4" descr="SGEM#202: Lidocaine for Renal Colic? | The Skeptics Guide to ..."/>
          <p:cNvPicPr>
            <a:picLocks noChangeAspect="1" noChangeArrowheads="1"/>
          </p:cNvPicPr>
          <p:nvPr/>
        </p:nvPicPr>
        <p:blipFill>
          <a:blip r:embed="rId4" cstate="print"/>
          <a:srcRect l="16047" r="13347"/>
          <a:stretch>
            <a:fillRect/>
          </a:stretch>
        </p:blipFill>
        <p:spPr bwMode="auto">
          <a:xfrm>
            <a:off x="5572132" y="285728"/>
            <a:ext cx="3143272" cy="2857520"/>
          </a:xfrm>
          <a:prstGeom prst="rect">
            <a:avLst/>
          </a:prstGeom>
          <a:noFill/>
        </p:spPr>
      </p:pic>
      <p:pic>
        <p:nvPicPr>
          <p:cNvPr id="82950" name="Picture 6" descr="Renal Colic: Symptoms, Treatments, and How Long It Last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43504" y="3429000"/>
            <a:ext cx="3714776" cy="2786083"/>
          </a:xfrm>
          <a:prstGeom prst="rect">
            <a:avLst/>
          </a:prstGeom>
          <a:noFill/>
        </p:spPr>
      </p:pic>
      <p:pic>
        <p:nvPicPr>
          <p:cNvPr id="82952" name="Picture 8" descr="Renal Colic vs Ureteral Colic | Usapang Pangkalusugan - YouTub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786190"/>
            <a:ext cx="4699032" cy="2643206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B6503587-5736-4A03-BB2C-C40DCDDBB87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</a:rPr>
              <a:t>Άτομα υψηλού κινδύνου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l-GR" dirty="0"/>
              <a:t>Πολλαπλοί λίθοι</a:t>
            </a:r>
          </a:p>
          <a:p>
            <a:r>
              <a:rPr lang="el-GR" dirty="0"/>
              <a:t>Και στους δύο νεφρούς ή πάντα </a:t>
            </a:r>
            <a:r>
              <a:rPr lang="el-GR" dirty="0" err="1"/>
              <a:t>ετερόπλευρα</a:t>
            </a:r>
            <a:r>
              <a:rPr lang="el-GR" dirty="0"/>
              <a:t>;</a:t>
            </a:r>
          </a:p>
          <a:p>
            <a:r>
              <a:rPr lang="el-GR" dirty="0"/>
              <a:t>Θετικό ιστορικό λιθίασης</a:t>
            </a:r>
          </a:p>
          <a:p>
            <a:r>
              <a:rPr lang="el-GR" dirty="0"/>
              <a:t>Θετικό οικογενειακό ιστορικό</a:t>
            </a:r>
          </a:p>
          <a:p>
            <a:r>
              <a:rPr lang="el-GR" dirty="0"/>
              <a:t>Παιδική ηλικία</a:t>
            </a:r>
          </a:p>
          <a:p>
            <a:r>
              <a:rPr lang="el-GR" dirty="0"/>
              <a:t>Μονήρης νεφρός</a:t>
            </a:r>
          </a:p>
          <a:p>
            <a:r>
              <a:rPr lang="el-GR" dirty="0"/>
              <a:t>Γνωστή σύσταση λίθου με </a:t>
            </a:r>
            <a:r>
              <a:rPr lang="el-GR" dirty="0" err="1"/>
              <a:t>στρουβίτη</a:t>
            </a:r>
            <a:r>
              <a:rPr lang="el-GR" dirty="0"/>
              <a:t>, φωσφορικό ασβέστιο, </a:t>
            </a:r>
            <a:r>
              <a:rPr lang="el-GR" dirty="0" err="1"/>
              <a:t>κυστίνη</a:t>
            </a:r>
            <a:endParaRPr lang="el-GR" dirty="0"/>
          </a:p>
        </p:txBody>
      </p:sp>
      <p:pic>
        <p:nvPicPr>
          <p:cNvPr id="4" name="Picture 4" descr="hydronephrosisb"/>
          <p:cNvPicPr>
            <a:picLocks noChangeAspect="1" noChangeArrowheads="1"/>
          </p:cNvPicPr>
          <p:nvPr/>
        </p:nvPicPr>
        <p:blipFill>
          <a:blip r:embed="rId3"/>
          <a:srcRect l="3947" t="7350" r="7784" b="7350"/>
          <a:stretch>
            <a:fillRect/>
          </a:stretch>
        </p:blipFill>
        <p:spPr bwMode="auto">
          <a:xfrm>
            <a:off x="6429388" y="2786058"/>
            <a:ext cx="2193997" cy="209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8FCBDAC6-1F2E-4701-B164-8E31975BFB0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5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0000"/>
                </a:solidFill>
              </a:rPr>
              <a:t>Προδιαθεσικοί</a:t>
            </a:r>
            <a:r>
              <a:rPr lang="el-GR" b="1" dirty="0">
                <a:solidFill>
                  <a:srgbClr val="FF0000"/>
                </a:solidFill>
              </a:rPr>
              <a:t> παράγοντες (1)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285720" y="1357298"/>
            <a:ext cx="8858280" cy="5257800"/>
          </a:xfrm>
        </p:spPr>
        <p:txBody>
          <a:bodyPr>
            <a:normAutofit/>
          </a:bodyPr>
          <a:lstStyle/>
          <a:p>
            <a:r>
              <a:rPr lang="el-GR" dirty="0" err="1"/>
              <a:t>Υπερασβεστιαιμία</a:t>
            </a:r>
            <a:r>
              <a:rPr lang="el-GR" dirty="0"/>
              <a:t> και </a:t>
            </a:r>
            <a:r>
              <a:rPr lang="el-GR" dirty="0" err="1"/>
              <a:t>υπερασβεστιουρία</a:t>
            </a:r>
            <a:r>
              <a:rPr lang="el-GR" dirty="0"/>
              <a:t> (αυξημένη πρόσληψη νατρίου, διουρητικά της αγκύλης)</a:t>
            </a:r>
          </a:p>
          <a:p>
            <a:r>
              <a:rPr lang="el-GR" dirty="0"/>
              <a:t>Υπερβιταμίνωση </a:t>
            </a:r>
            <a:r>
              <a:rPr lang="en-US" dirty="0"/>
              <a:t>D, </a:t>
            </a:r>
            <a:r>
              <a:rPr lang="el-GR" dirty="0"/>
              <a:t>υπερκατανάλωση γάλακτος και </a:t>
            </a:r>
            <a:r>
              <a:rPr lang="el-GR" dirty="0" err="1"/>
              <a:t>αντιόξινων</a:t>
            </a:r>
            <a:endParaRPr lang="el-GR" dirty="0"/>
          </a:p>
        </p:txBody>
      </p:sp>
      <p:pic>
        <p:nvPicPr>
          <p:cNvPr id="5" name="Picture 2" descr="Image result for calcium carbonate stone urine"/>
          <p:cNvPicPr>
            <a:picLocks noChangeAspect="1" noChangeArrowheads="1"/>
          </p:cNvPicPr>
          <p:nvPr/>
        </p:nvPicPr>
        <p:blipFill>
          <a:blip r:embed="rId3"/>
          <a:srcRect t="19103" b="8577"/>
          <a:stretch>
            <a:fillRect/>
          </a:stretch>
        </p:blipFill>
        <p:spPr bwMode="auto">
          <a:xfrm>
            <a:off x="1857356" y="4143380"/>
            <a:ext cx="5977876" cy="2470397"/>
          </a:xfrm>
          <a:prstGeom prst="rect">
            <a:avLst/>
          </a:prstGeom>
          <a:noFill/>
        </p:spPr>
      </p:pic>
      <p:pic>
        <p:nvPicPr>
          <p:cNvPr id="4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xmlns="" id="{FBCA93ED-780D-49F6-B56D-6E82333684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1939</TotalTime>
  <Words>902</Words>
  <Application>Microsoft Office PowerPoint</Application>
  <PresentationFormat>Προβολή στην οθόνη (4:3)</PresentationFormat>
  <Paragraphs>141</Paragraphs>
  <Slides>49</Slides>
  <Notes>0</Notes>
  <HiddenSlides>0</HiddenSlides>
  <MMClips>49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0" baseType="lpstr">
      <vt:lpstr>Θέμα του Office</vt:lpstr>
      <vt:lpstr>Νεφρολιθίαση/ Ουρολιθίαση</vt:lpstr>
      <vt:lpstr>Kidney Anatomy</vt:lpstr>
      <vt:lpstr>Διαφάνεια 3</vt:lpstr>
      <vt:lpstr>Ορισμοί</vt:lpstr>
      <vt:lpstr>Επιδημιολογία</vt:lpstr>
      <vt:lpstr>Κλινική Εικόνα</vt:lpstr>
      <vt:lpstr>Διαφάνεια 7</vt:lpstr>
      <vt:lpstr>Άτομα υψηλού κινδύνου</vt:lpstr>
      <vt:lpstr>Προδιαθεσικοί παράγοντες (1)</vt:lpstr>
      <vt:lpstr>Χρόνια αφυδάτωση με μειωμένη πρόσληψη ύδατος (η πρόσληψη του ύδατος είναι ζήτημα συνήθειας και όχι δίψας) </vt:lpstr>
      <vt:lpstr>Ακινησία </vt:lpstr>
      <vt:lpstr>Διαφάνεια 12</vt:lpstr>
      <vt:lpstr>Διαφάνεια 13</vt:lpstr>
      <vt:lpstr>Προδιαθεσικοί παράγοντες (2)</vt:lpstr>
      <vt:lpstr>Νοσήματα</vt:lpstr>
      <vt:lpstr>Φάρμακα και διατροφή</vt:lpstr>
      <vt:lpstr>Παθοφυσιολογία</vt:lpstr>
      <vt:lpstr>Διάφοροι τύποι λίθων</vt:lpstr>
      <vt:lpstr>Διαφάνεια 19</vt:lpstr>
      <vt:lpstr>Διαφάνεια 20</vt:lpstr>
      <vt:lpstr>Υπερασβεστιουρία &gt;250 – 300 mg/d </vt:lpstr>
      <vt:lpstr>Οξαλικό ασβέστιο</vt:lpstr>
      <vt:lpstr>Οξαλουρία</vt:lpstr>
      <vt:lpstr>Απόφυγε οξαλικά, κατανάλωσε κιτρικά</vt:lpstr>
      <vt:lpstr>Αυξημένη απορρόφηση οξαλικών από το έντερο ή αυξημένη απέκκριση στα ούρα. </vt:lpstr>
      <vt:lpstr>Μπρουσίτης λίθος - φωσφορικό ασβέστιο</vt:lpstr>
      <vt:lpstr>Διαφάνεια 27</vt:lpstr>
      <vt:lpstr>Στρουβίτης</vt:lpstr>
      <vt:lpstr>Λίθοι κυστίνης</vt:lpstr>
      <vt:lpstr>Κυστινουρία</vt:lpstr>
      <vt:lpstr>Λίθοι κυστίνης</vt:lpstr>
      <vt:lpstr>Λίθοι εξ ουρικού</vt:lpstr>
      <vt:lpstr>Πώς μπήκε το πουλί στην εκκλησία;  Να βγάλουμε το πουλί από την εκκλησία</vt:lpstr>
      <vt:lpstr>Διαφάνεια 34</vt:lpstr>
      <vt:lpstr>Διαφάνεια 35</vt:lpstr>
      <vt:lpstr>Γενική ούρων </vt:lpstr>
      <vt:lpstr>Διαφάνεια 37</vt:lpstr>
      <vt:lpstr>Υπερηχογράφημα νεφρών </vt:lpstr>
      <vt:lpstr>Αξονική Τομογραφία</vt:lpstr>
      <vt:lpstr>Εξετάσεις Αίματος και ούρων</vt:lpstr>
      <vt:lpstr>Διαιτητικές Οδηγίες </vt:lpstr>
      <vt:lpstr>ΘΕΡΑΠΕΥΤΙΚΗ ΠΡΟΣΕΓΓΙΣΗ ΚΩΛΙΚΟΥ</vt:lpstr>
      <vt:lpstr>ΘΕΡΑΠΕΥΤΙΚΗ ΠΡΟΣΕΓΓΙΣΗ ΛΙΘΙΑΣΗΣ</vt:lpstr>
      <vt:lpstr>Διαφάνεια 44</vt:lpstr>
      <vt:lpstr>Διαφάνεια 45</vt:lpstr>
      <vt:lpstr>Διαφάνεια 46</vt:lpstr>
      <vt:lpstr>Διαφάνεια 47</vt:lpstr>
      <vt:lpstr>Διαφάνεια 48</vt:lpstr>
      <vt:lpstr>Ευχαριστώ για την προσοχή σας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dblax</dc:creator>
  <cp:lastModifiedBy>epost</cp:lastModifiedBy>
  <cp:revision>65</cp:revision>
  <dcterms:created xsi:type="dcterms:W3CDTF">2020-03-26T08:41:08Z</dcterms:created>
  <dcterms:modified xsi:type="dcterms:W3CDTF">2020-05-12T10:22:35Z</dcterms:modified>
</cp:coreProperties>
</file>