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2" r:id="rId1"/>
  </p:sldMasterIdLst>
  <p:notesMasterIdLst>
    <p:notesMasterId r:id="rId55"/>
  </p:notesMasterIdLst>
  <p:sldIdLst>
    <p:sldId id="589" r:id="rId2"/>
    <p:sldId id="457" r:id="rId3"/>
    <p:sldId id="593" r:id="rId4"/>
    <p:sldId id="594" r:id="rId5"/>
    <p:sldId id="502" r:id="rId6"/>
    <p:sldId id="595" r:id="rId7"/>
    <p:sldId id="596" r:id="rId8"/>
    <p:sldId id="597" r:id="rId9"/>
    <p:sldId id="598" r:id="rId10"/>
    <p:sldId id="459" r:id="rId11"/>
    <p:sldId id="467" r:id="rId12"/>
    <p:sldId id="472" r:id="rId13"/>
    <p:sldId id="609" r:id="rId14"/>
    <p:sldId id="608" r:id="rId15"/>
    <p:sldId id="610" r:id="rId16"/>
    <p:sldId id="611" r:id="rId17"/>
    <p:sldId id="612" r:id="rId18"/>
    <p:sldId id="613" r:id="rId19"/>
    <p:sldId id="614" r:id="rId20"/>
    <p:sldId id="615" r:id="rId21"/>
    <p:sldId id="604" r:id="rId22"/>
    <p:sldId id="603" r:id="rId23"/>
    <p:sldId id="636" r:id="rId24"/>
    <p:sldId id="607" r:id="rId25"/>
    <p:sldId id="605" r:id="rId26"/>
    <p:sldId id="606" r:id="rId27"/>
    <p:sldId id="601" r:id="rId28"/>
    <p:sldId id="602" r:id="rId29"/>
    <p:sldId id="618" r:id="rId30"/>
    <p:sldId id="637" r:id="rId31"/>
    <p:sldId id="621" r:id="rId32"/>
    <p:sldId id="625" r:id="rId33"/>
    <p:sldId id="620" r:id="rId34"/>
    <p:sldId id="623" r:id="rId35"/>
    <p:sldId id="624" r:id="rId36"/>
    <p:sldId id="631" r:id="rId37"/>
    <p:sldId id="635" r:id="rId38"/>
    <p:sldId id="634" r:id="rId39"/>
    <p:sldId id="627" r:id="rId40"/>
    <p:sldId id="626" r:id="rId41"/>
    <p:sldId id="628" r:id="rId42"/>
    <p:sldId id="619" r:id="rId43"/>
    <p:sldId id="632" r:id="rId44"/>
    <p:sldId id="633" r:id="rId45"/>
    <p:sldId id="509" r:id="rId46"/>
    <p:sldId id="522" r:id="rId47"/>
    <p:sldId id="523" r:id="rId48"/>
    <p:sldId id="528" r:id="rId49"/>
    <p:sldId id="538" r:id="rId50"/>
    <p:sldId id="546" r:id="rId51"/>
    <p:sldId id="452" r:id="rId52"/>
    <p:sldId id="641" r:id="rId53"/>
    <p:sldId id="638" r:id="rId54"/>
  </p:sldIdLst>
  <p:sldSz cx="9144000" cy="6858000" type="screen4x3"/>
  <p:notesSz cx="6858000" cy="9144000"/>
  <p:defaultTextStyle>
    <a:defPPr>
      <a:defRPr lang="el-GR"/>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howGuides="1">
      <p:cViewPr varScale="1">
        <p:scale>
          <a:sx n="100" d="100"/>
          <a:sy n="100" d="100"/>
        </p:scale>
        <p:origin x="-21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a:extLst>
              <a:ext uri="{FF2B5EF4-FFF2-40B4-BE49-F238E27FC236}"/>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l-GR"/>
          </a:p>
        </p:txBody>
      </p:sp>
      <p:sp>
        <p:nvSpPr>
          <p:cNvPr id="22531" name="Rectangle 3">
            <a:extLst>
              <a:ext uri="{FF2B5EF4-FFF2-40B4-BE49-F238E27FC236}"/>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l-GR"/>
          </a:p>
        </p:txBody>
      </p:sp>
      <p:sp>
        <p:nvSpPr>
          <p:cNvPr id="573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2533" name="Rectangle 5">
            <a:extLst>
              <a:ext uri="{FF2B5EF4-FFF2-40B4-BE49-F238E27FC236}"/>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l-GR" noProof="0"/>
              <a:t>Κάντε κλικ για να επεξεργαστείτε τα στυλ κειμένου του υποδείγματος</a:t>
            </a:r>
          </a:p>
          <a:p>
            <a:pPr lvl="1"/>
            <a:r>
              <a:rPr lang="el-GR" noProof="0"/>
              <a:t>Δεύτερου επιπέδου</a:t>
            </a:r>
          </a:p>
          <a:p>
            <a:pPr lvl="2"/>
            <a:r>
              <a:rPr lang="el-GR" noProof="0"/>
              <a:t>Τρίτου επιπέδου</a:t>
            </a:r>
          </a:p>
          <a:p>
            <a:pPr lvl="3"/>
            <a:r>
              <a:rPr lang="el-GR" noProof="0"/>
              <a:t>Τέταρτου επιπέδου</a:t>
            </a:r>
          </a:p>
          <a:p>
            <a:pPr lvl="4"/>
            <a:r>
              <a:rPr lang="el-GR" noProof="0"/>
              <a:t>Πέμπτου επιπέδου</a:t>
            </a:r>
          </a:p>
        </p:txBody>
      </p:sp>
      <p:sp>
        <p:nvSpPr>
          <p:cNvPr id="22534" name="Rectangle 6">
            <a:extLst>
              <a:ext uri="{FF2B5EF4-FFF2-40B4-BE49-F238E27FC236}"/>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l-GR"/>
          </a:p>
        </p:txBody>
      </p:sp>
      <p:sp>
        <p:nvSpPr>
          <p:cNvPr id="22535" name="Rectangle 7">
            <a:extLst>
              <a:ext uri="{FF2B5EF4-FFF2-40B4-BE49-F238E27FC236}"/>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9FD7EF66-5063-44C0-BA83-ADC97F1F5440}" type="slidenum">
              <a:rPr lang="el-GR" altLang="el-GR"/>
              <a:pPr>
                <a:defRPr/>
              </a:pPr>
              <a:t>‹#›</a:t>
            </a:fld>
            <a:endParaRPr lang="el-GR" altLang="el-G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a:noFill/>
        </p:spPr>
        <p:txBody>
          <a:bodyPr/>
          <a:lstStyle/>
          <a:p>
            <a:r>
              <a:rPr lang="en-GB" altLang="el-GR" smtClean="0">
                <a:ea typeface="ＭＳ Ｐゴシック" pitchFamily="34" charset="-128"/>
              </a:rPr>
              <a:t>The Aetiology of Hypertension</a:t>
            </a:r>
          </a:p>
        </p:txBody>
      </p:sp>
      <p:sp>
        <p:nvSpPr>
          <p:cNvPr id="58371" name="Rectangle 3"/>
          <p:cNvSpPr>
            <a:spLocks noGrp="1" noChangeArrowheads="1"/>
          </p:cNvSpPr>
          <p:nvPr>
            <p:ph type="dt" sz="quarter" idx="1"/>
          </p:nvPr>
        </p:nvSpPr>
        <p:spPr>
          <a:noFill/>
        </p:spPr>
        <p:txBody>
          <a:bodyPr/>
          <a:lstStyle/>
          <a:p>
            <a:fld id="{321654C0-849A-48D8-BBBA-71D22343A975}" type="datetime1">
              <a:rPr lang="en-GB" altLang="el-GR" smtClean="0">
                <a:ea typeface="ＭＳ Ｐゴシック" pitchFamily="34" charset="-128"/>
              </a:rPr>
              <a:pPr/>
              <a:t>06/07/2020</a:t>
            </a:fld>
            <a:endParaRPr lang="en-GB" altLang="el-GR" smtClean="0">
              <a:ea typeface="ＭＳ Ｐゴシック" pitchFamily="34" charset="-128"/>
            </a:endParaRPr>
          </a:p>
        </p:txBody>
      </p:sp>
      <p:sp>
        <p:nvSpPr>
          <p:cNvPr id="58372" name="Rectangle 6"/>
          <p:cNvSpPr>
            <a:spLocks noGrp="1" noChangeArrowheads="1"/>
          </p:cNvSpPr>
          <p:nvPr>
            <p:ph type="ftr" sz="quarter" idx="4"/>
          </p:nvPr>
        </p:nvSpPr>
        <p:spPr>
          <a:noFill/>
        </p:spPr>
        <p:txBody>
          <a:bodyPr/>
          <a:lstStyle/>
          <a:p>
            <a:r>
              <a:rPr lang="en-GB" altLang="el-GR" smtClean="0">
                <a:ea typeface="ＭＳ Ｐゴシック" pitchFamily="34" charset="-128"/>
              </a:rPr>
              <a:t>Clinical Pharmacology Phase II</a:t>
            </a:r>
          </a:p>
        </p:txBody>
      </p:sp>
      <p:sp>
        <p:nvSpPr>
          <p:cNvPr id="58373" name="Rectangle 7"/>
          <p:cNvSpPr>
            <a:spLocks noGrp="1" noChangeArrowheads="1"/>
          </p:cNvSpPr>
          <p:nvPr>
            <p:ph type="sldNum" sz="quarter" idx="5"/>
          </p:nvPr>
        </p:nvSpPr>
        <p:spPr>
          <a:noFill/>
        </p:spPr>
        <p:txBody>
          <a:bodyPr/>
          <a:lstStyle/>
          <a:p>
            <a:fld id="{00E768EB-9677-414F-A0E6-BB13BA73545D}" type="slidenum">
              <a:rPr lang="en-GB" altLang="el-GR">
                <a:ea typeface="ＭＳ Ｐゴシック" pitchFamily="34" charset="-128"/>
              </a:rPr>
              <a:pPr/>
              <a:t>3</a:t>
            </a:fld>
            <a:endParaRPr lang="en-GB" altLang="el-GR">
              <a:ea typeface="ＭＳ Ｐゴシック" pitchFamily="34" charset="-128"/>
            </a:endParaRPr>
          </a:p>
        </p:txBody>
      </p:sp>
      <p:sp>
        <p:nvSpPr>
          <p:cNvPr id="58374" name="Rectangle 2"/>
          <p:cNvSpPr>
            <a:spLocks noGrp="1" noRot="1" noChangeAspect="1" noChangeArrowheads="1" noTextEdit="1"/>
          </p:cNvSpPr>
          <p:nvPr>
            <p:ph type="sldImg"/>
          </p:nvPr>
        </p:nvSpPr>
        <p:spPr>
          <a:ln/>
        </p:spPr>
      </p:sp>
      <p:sp>
        <p:nvSpPr>
          <p:cNvPr id="58375" name="Rectangle 3"/>
          <p:cNvSpPr>
            <a:spLocks noGrp="1" noChangeArrowheads="1"/>
          </p:cNvSpPr>
          <p:nvPr>
            <p:ph type="body" idx="1"/>
          </p:nvPr>
        </p:nvSpPr>
        <p:spPr>
          <a:noFill/>
          <a:ln/>
        </p:spPr>
        <p:txBody>
          <a:bodyPr/>
          <a:lstStyle/>
          <a:p>
            <a:r>
              <a:rPr lang="fr-FR" altLang="el-GR" smtClean="0">
                <a:latin typeface="New-Baskerville-RomanA"/>
              </a:rPr>
              <a:t>Maintenance of a normal blood pressure is dependent on the balance between the cardiac output and peripheral vascular resistance. Most patients with essential hypertension have a normal cardiac output but a raised peripheral resistance.</a:t>
            </a:r>
          </a:p>
          <a:p>
            <a:r>
              <a:rPr lang="fr-FR" altLang="el-GR" smtClean="0">
                <a:latin typeface="New-Baskerville-RomanA"/>
              </a:rPr>
              <a:t>Peripheral resistance is determined not by large arteries or the capillaries but by small arterioles, the walls of which contain smooth muscle cells. Contraction of smooth muscle cells is thought to be related to a rise in intracellular calcium concentration, which may explain the vasodilatory effect of drugs that block the calcium channels. Prolonged smooth muscle constriction is thought to induce structural changes with thickening of the arteriolar vessel walls possibly mediated by angiotensin, leading to an irreversible rise in peripheral resistance.</a:t>
            </a:r>
          </a:p>
          <a:p>
            <a:r>
              <a:rPr lang="fr-FR" altLang="el-GR" smtClean="0">
                <a:latin typeface="New-Baskerville-RomanA"/>
              </a:rPr>
              <a:t>It has been postulated that in very early hypertension the peripheral resistance is not raised and the elevation of the</a:t>
            </a:r>
          </a:p>
          <a:p>
            <a:r>
              <a:rPr lang="fr-FR" altLang="el-GR" smtClean="0">
                <a:latin typeface="New-Baskerville-RomanA"/>
              </a:rPr>
              <a:t>blood pressure is caused by a raised cardiac output, which is related to sympathetic overactivity. The subsequent rise in peripheral arteriolar resistance might therefore develop in a compensatory manner to prevent the raised pressure being transmitted to the capillary bed where it would substantially affect cell homeostasis.</a:t>
            </a:r>
          </a:p>
          <a:p>
            <a:endParaRPr lang="fr-FR" altLang="el-GR" smtClean="0">
              <a:latin typeface="New-Baskerville-RomanA"/>
            </a:endParaRPr>
          </a:p>
          <a:p>
            <a:r>
              <a:rPr lang="fr-FR" altLang="el-GR" smtClean="0">
                <a:latin typeface="New-Baskerville-RomanA"/>
              </a:rPr>
              <a:t>Reference:</a:t>
            </a:r>
          </a:p>
          <a:p>
            <a:r>
              <a:rPr lang="fr-FR" altLang="el-GR" smtClean="0">
                <a:latin typeface="New-Baskerville-RomanA"/>
              </a:rPr>
              <a:t>Beevers G et al. ABC of hypertension. The pathophysiology of hypertension. BMJ 2001; 322:912-916.</a:t>
            </a:r>
          </a:p>
          <a:p>
            <a:endParaRPr lang="fr-FR" altLang="el-GR" smtClean="0">
              <a:latin typeface="New-Baskerville-RomanA"/>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88AFDAC4-395E-4333-9C63-D0CC22F29171}" type="slidenum">
              <a:rPr lang="el-GR" altLang="el-GR">
                <a:solidFill>
                  <a:srgbClr val="000000"/>
                </a:solidFill>
              </a:rPr>
              <a:pPr/>
              <a:t>38</a:t>
            </a:fld>
            <a:endParaRPr lang="el-GR" altLang="el-GR">
              <a:solidFill>
                <a:srgbClr val="000000"/>
              </a:solidFill>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endParaRPr lang="el-GR" altLang="el-G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p:spPr>
        <p:txBody>
          <a:bodyPr/>
          <a:lstStyle/>
          <a:p>
            <a:pPr eaLnBrk="1" hangingPunct="1">
              <a:spcBef>
                <a:spcPct val="0"/>
              </a:spcBef>
            </a:pPr>
            <a:endParaRPr lang="el-GR" altLang="el-G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ChangeArrowheads="1" noTextEdit="1"/>
          </p:cNvSpPr>
          <p:nvPr>
            <p:ph type="sldImg"/>
          </p:nvPr>
        </p:nvSpPr>
        <p:spPr>
          <a:ln/>
        </p:spPr>
      </p:sp>
      <p:sp>
        <p:nvSpPr>
          <p:cNvPr id="60419" name="Notes Placeholder 2"/>
          <p:cNvSpPr>
            <a:spLocks noGrp="1"/>
          </p:cNvSpPr>
          <p:nvPr>
            <p:ph type="body" idx="1"/>
          </p:nvPr>
        </p:nvSpPr>
        <p:spPr>
          <a:noFill/>
          <a:ln/>
        </p:spPr>
        <p:txBody>
          <a:bodyPr/>
          <a:lstStyle/>
          <a:p>
            <a:r>
              <a:rPr lang="en-US" altLang="el-GR" smtClean="0"/>
              <a:t>blood pressure is regulated by a complex homeostatic system: sodium affects it, but so do potassium, calcium, caloric intake, sex, age, and race.</a:t>
            </a:r>
            <a:endParaRPr lang="el-GR" altLang="el-G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hdr" sz="quarter"/>
          </p:nvPr>
        </p:nvSpPr>
        <p:spPr>
          <a:noFill/>
        </p:spPr>
        <p:txBody>
          <a:bodyPr lIns="91429" tIns="45714" rIns="91429" bIns="45714"/>
          <a:lstStyle/>
          <a:p>
            <a:r>
              <a:rPr lang="en-GB" altLang="el-GR" smtClean="0">
                <a:ea typeface="msgothic"/>
                <a:cs typeface="msgothic"/>
              </a:rPr>
              <a:t>The Aetiology of Hypertension</a:t>
            </a:r>
          </a:p>
        </p:txBody>
      </p:sp>
      <p:sp>
        <p:nvSpPr>
          <p:cNvPr id="61443" name="Rectangle 3"/>
          <p:cNvSpPr>
            <a:spLocks noGrp="1" noChangeArrowheads="1"/>
          </p:cNvSpPr>
          <p:nvPr>
            <p:ph type="dt" sz="quarter" idx="1"/>
          </p:nvPr>
        </p:nvSpPr>
        <p:spPr>
          <a:xfrm>
            <a:off x="3884613" y="0"/>
            <a:ext cx="2971800" cy="457200"/>
          </a:xfrm>
          <a:noFill/>
        </p:spPr>
        <p:txBody>
          <a:bodyPr lIns="91429" tIns="45714" rIns="91429" bIns="45714"/>
          <a:lstStyle/>
          <a:p>
            <a:fld id="{7C3E22A7-C2B9-460C-909A-E71D51C00FC5}" type="datetime1">
              <a:rPr lang="en-GB" altLang="el-GR" smtClean="0">
                <a:ea typeface="msgothic"/>
                <a:cs typeface="msgothic"/>
              </a:rPr>
              <a:pPr/>
              <a:t>06/07/2020</a:t>
            </a:fld>
            <a:endParaRPr lang="en-GB" altLang="el-GR" smtClean="0">
              <a:ea typeface="msgothic"/>
              <a:cs typeface="msgothic"/>
            </a:endParaRPr>
          </a:p>
        </p:txBody>
      </p:sp>
      <p:sp>
        <p:nvSpPr>
          <p:cNvPr id="61444" name="Rectangle 6"/>
          <p:cNvSpPr>
            <a:spLocks noGrp="1" noChangeArrowheads="1"/>
          </p:cNvSpPr>
          <p:nvPr>
            <p:ph type="ftr" sz="quarter" idx="4"/>
          </p:nvPr>
        </p:nvSpPr>
        <p:spPr>
          <a:xfrm>
            <a:off x="0" y="8685213"/>
            <a:ext cx="2971800" cy="457200"/>
          </a:xfrm>
          <a:noFill/>
        </p:spPr>
        <p:txBody>
          <a:bodyPr lIns="91429" tIns="45714" rIns="91429" bIns="45714"/>
          <a:lstStyle/>
          <a:p>
            <a:r>
              <a:rPr lang="en-GB" altLang="el-GR" smtClean="0">
                <a:ea typeface="msgothic"/>
                <a:cs typeface="msgothic"/>
              </a:rPr>
              <a:t>Clinical Pharmacology Phase II</a:t>
            </a:r>
          </a:p>
        </p:txBody>
      </p:sp>
      <p:sp>
        <p:nvSpPr>
          <p:cNvPr id="61445" name="Rectangle 7"/>
          <p:cNvSpPr>
            <a:spLocks noGrp="1" noChangeArrowheads="1"/>
          </p:cNvSpPr>
          <p:nvPr>
            <p:ph type="sldNum" sz="quarter" idx="5"/>
          </p:nvPr>
        </p:nvSpPr>
        <p:spPr>
          <a:xfrm>
            <a:off x="3884613" y="8685213"/>
            <a:ext cx="2971800" cy="457200"/>
          </a:xfrm>
          <a:noFill/>
        </p:spPr>
        <p:txBody>
          <a:bodyPr lIns="91429" tIns="45714" rIns="91429" bIns="45714"/>
          <a:lstStyle/>
          <a:p>
            <a:fld id="{27F63C9D-2CEC-4DDC-A10C-A802F4E5EE91}" type="slidenum">
              <a:rPr lang="en-GB" altLang="el-GR">
                <a:ea typeface="msgothic"/>
                <a:cs typeface="msgothic"/>
              </a:rPr>
              <a:pPr/>
              <a:t>19</a:t>
            </a:fld>
            <a:endParaRPr lang="en-GB" altLang="el-GR">
              <a:ea typeface="msgothic"/>
              <a:cs typeface="msgothic"/>
            </a:endParaRPr>
          </a:p>
        </p:txBody>
      </p:sp>
      <p:sp>
        <p:nvSpPr>
          <p:cNvPr id="61446" name="Rectangle 2"/>
          <p:cNvSpPr>
            <a:spLocks noGrp="1" noRot="1" noChangeAspect="1" noChangeArrowheads="1" noTextEdit="1"/>
          </p:cNvSpPr>
          <p:nvPr>
            <p:ph type="sldImg"/>
          </p:nvPr>
        </p:nvSpPr>
        <p:spPr>
          <a:ln/>
        </p:spPr>
      </p:sp>
      <p:sp>
        <p:nvSpPr>
          <p:cNvPr id="61447" name="Rectangle 3"/>
          <p:cNvSpPr>
            <a:spLocks noGrp="1" noChangeArrowheads="1"/>
          </p:cNvSpPr>
          <p:nvPr>
            <p:ph type="body" idx="1"/>
          </p:nvPr>
        </p:nvSpPr>
        <p:spPr>
          <a:noFill/>
          <a:ln/>
        </p:spPr>
        <p:txBody>
          <a:bodyPr/>
          <a:lstStyle/>
          <a:p>
            <a:pPr algn="just"/>
            <a:r>
              <a:rPr lang="fr-FR" altLang="el-GR" smtClean="0"/>
              <a:t>This is a national representative cross-sectional survey using data from the Third National and Nutrition Examination Survey (NHANES III), which was conducted in 2 phases from 1988 to 1994.</a:t>
            </a:r>
          </a:p>
          <a:p>
            <a:pPr algn="just"/>
            <a:r>
              <a:rPr lang="fr-FR" altLang="el-GR" smtClean="0"/>
              <a:t>A total of 16884 adults, 25 years and older, classified as overweight and obese (body mass index [BMI] </a:t>
            </a:r>
            <a:r>
              <a:rPr lang="fr-FR" altLang="el-GR" smtClean="0">
                <a:latin typeface="Arial" pitchFamily="34" charset="0"/>
                <a:ea typeface="Arial Unicode MS" pitchFamily="34" charset="-128"/>
                <a:cs typeface="Arial Unicode MS" pitchFamily="34" charset="-128"/>
              </a:rPr>
              <a:t>≥25 </a:t>
            </a:r>
            <a:r>
              <a:rPr lang="fr-FR" altLang="el-GR" smtClean="0">
                <a:latin typeface="Arial" pitchFamily="34" charset="0"/>
              </a:rPr>
              <a:t>kg/m</a:t>
            </a:r>
            <a:r>
              <a:rPr lang="fr-FR" altLang="el-GR" baseline="30000" smtClean="0">
                <a:latin typeface="Arial" pitchFamily="34" charset="0"/>
              </a:rPr>
              <a:t>2) </a:t>
            </a:r>
            <a:r>
              <a:rPr lang="fr-FR" altLang="el-GR" smtClean="0">
                <a:latin typeface="Arial" pitchFamily="34" charset="0"/>
              </a:rPr>
              <a:t>based on National Institute of Health recommended guidelines.</a:t>
            </a:r>
          </a:p>
          <a:p>
            <a:pPr algn="just"/>
            <a:r>
              <a:rPr lang="fr-FR" altLang="el-GR" smtClean="0">
                <a:latin typeface="Arial" pitchFamily="34" charset="0"/>
              </a:rPr>
              <a:t>Sixty three precent of men and 55% of women had a body mass index of </a:t>
            </a:r>
            <a:r>
              <a:rPr lang="fr-FR" altLang="el-GR" smtClean="0">
                <a:latin typeface="Arial" pitchFamily="34" charset="0"/>
                <a:ea typeface="Arial Unicode MS" pitchFamily="34" charset="-128"/>
                <a:cs typeface="Arial Unicode MS" pitchFamily="34" charset="-128"/>
              </a:rPr>
              <a:t>25 </a:t>
            </a:r>
            <a:r>
              <a:rPr lang="fr-FR" altLang="el-GR" smtClean="0">
                <a:latin typeface="Arial" pitchFamily="34" charset="0"/>
              </a:rPr>
              <a:t>kg/m</a:t>
            </a:r>
            <a:r>
              <a:rPr lang="fr-FR" altLang="el-GR" baseline="30000" smtClean="0">
                <a:latin typeface="Arial" pitchFamily="34" charset="0"/>
              </a:rPr>
              <a:t>2</a:t>
            </a:r>
            <a:r>
              <a:rPr lang="fr-FR" altLang="el-GR" smtClean="0">
                <a:latin typeface="Arial" pitchFamily="34" charset="0"/>
              </a:rPr>
              <a:t> or greater. A graded increase in the prevalence of hypertension was observed with increasing severity of overweight and obesity.</a:t>
            </a:r>
          </a:p>
          <a:p>
            <a:pPr algn="just"/>
            <a:endParaRPr lang="fr-FR" altLang="el-GR" smtClean="0">
              <a:latin typeface="Arial" pitchFamily="34" charset="0"/>
            </a:endParaRPr>
          </a:p>
          <a:p>
            <a:pPr algn="just"/>
            <a:r>
              <a:rPr lang="fr-FR" altLang="el-GR" smtClean="0">
                <a:latin typeface="Arial" pitchFamily="34" charset="0"/>
              </a:rPr>
              <a:t>Reference: </a:t>
            </a:r>
            <a:r>
              <a:rPr lang="fr-FR" altLang="el-GR" sz="1400" smtClean="0">
                <a:latin typeface="Arial" pitchFamily="34" charset="0"/>
              </a:rPr>
              <a:t>Must A et al. JAMA 1999; 282:1523-1529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8E6884CB-C0F2-4092-98FD-8E746F3B0730}" type="slidenum">
              <a:rPr lang="el-GR" altLang="el-GR"/>
              <a:pPr/>
              <a:t>20</a:t>
            </a:fld>
            <a:endParaRPr lang="el-GR" altLang="el-G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r>
              <a:rPr lang="en-GB" altLang="el-GR" smtClean="0"/>
              <a:t>Νεφραγγειακή υπέρταση είναι αυτή που οφείλεταια σε στένωση της μιάς ή και των δύο νεφρικών αρτηριών. Σε νεαρές γυναίκες η συχνότερη αιτία είναι η ινομυϊκή δυσπλασία, ενώ σε ηλικιωμένους άνδρες η αθηρωματική νόσος.</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hdr" sz="quarter"/>
          </p:nvPr>
        </p:nvSpPr>
        <p:spPr>
          <a:noFill/>
        </p:spPr>
        <p:txBody>
          <a:bodyPr/>
          <a:lstStyle/>
          <a:p>
            <a:r>
              <a:rPr lang="en-GB" altLang="el-GR" smtClean="0"/>
              <a:t>The Aetiology of Hypertension</a:t>
            </a:r>
          </a:p>
        </p:txBody>
      </p:sp>
      <p:sp>
        <p:nvSpPr>
          <p:cNvPr id="63491" name="Rectangle 3"/>
          <p:cNvSpPr>
            <a:spLocks noGrp="1" noChangeArrowheads="1"/>
          </p:cNvSpPr>
          <p:nvPr>
            <p:ph type="dt" sz="quarter" idx="1"/>
          </p:nvPr>
        </p:nvSpPr>
        <p:spPr>
          <a:noFill/>
        </p:spPr>
        <p:txBody>
          <a:bodyPr/>
          <a:lstStyle/>
          <a:p>
            <a:fld id="{4DEBFDE6-55A7-462F-924C-6B8C5E1D0C91}" type="datetime1">
              <a:rPr lang="en-GB" altLang="el-GR" smtClean="0"/>
              <a:pPr/>
              <a:t>06/07/2020</a:t>
            </a:fld>
            <a:endParaRPr lang="en-GB" altLang="el-GR" smtClean="0"/>
          </a:p>
        </p:txBody>
      </p:sp>
      <p:sp>
        <p:nvSpPr>
          <p:cNvPr id="63492" name="Rectangle 6"/>
          <p:cNvSpPr>
            <a:spLocks noGrp="1" noChangeArrowheads="1"/>
          </p:cNvSpPr>
          <p:nvPr>
            <p:ph type="ftr" sz="quarter" idx="4"/>
          </p:nvPr>
        </p:nvSpPr>
        <p:spPr>
          <a:noFill/>
        </p:spPr>
        <p:txBody>
          <a:bodyPr/>
          <a:lstStyle/>
          <a:p>
            <a:r>
              <a:rPr lang="en-GB" altLang="el-GR" smtClean="0"/>
              <a:t>Clinical Pharmacology Phase II</a:t>
            </a:r>
          </a:p>
        </p:txBody>
      </p:sp>
      <p:sp>
        <p:nvSpPr>
          <p:cNvPr id="63493" name="Rectangle 7"/>
          <p:cNvSpPr>
            <a:spLocks noGrp="1" noChangeArrowheads="1"/>
          </p:cNvSpPr>
          <p:nvPr>
            <p:ph type="sldNum" sz="quarter" idx="5"/>
          </p:nvPr>
        </p:nvSpPr>
        <p:spPr>
          <a:noFill/>
        </p:spPr>
        <p:txBody>
          <a:bodyPr/>
          <a:lstStyle/>
          <a:p>
            <a:fld id="{E3D41028-CD69-48E0-AFCE-C5A12C908F1E}" type="slidenum">
              <a:rPr lang="en-GB" altLang="el-GR"/>
              <a:pPr/>
              <a:t>24</a:t>
            </a:fld>
            <a:endParaRPr lang="en-GB" altLang="el-GR"/>
          </a:p>
        </p:txBody>
      </p:sp>
      <p:sp>
        <p:nvSpPr>
          <p:cNvPr id="63494" name="Rectangle 2"/>
          <p:cNvSpPr>
            <a:spLocks noGrp="1" noRot="1" noChangeAspect="1" noChangeArrowheads="1" noTextEdit="1"/>
          </p:cNvSpPr>
          <p:nvPr>
            <p:ph type="sldImg"/>
          </p:nvPr>
        </p:nvSpPr>
        <p:spPr>
          <a:ln/>
        </p:spPr>
      </p:sp>
      <p:sp>
        <p:nvSpPr>
          <p:cNvPr id="63495" name="Rectangle 3"/>
          <p:cNvSpPr>
            <a:spLocks noGrp="1" noChangeArrowheads="1"/>
          </p:cNvSpPr>
          <p:nvPr>
            <p:ph type="body" idx="1"/>
          </p:nvPr>
        </p:nvSpPr>
        <p:spPr>
          <a:noFill/>
          <a:ln/>
        </p:spPr>
        <p:txBody>
          <a:bodyPr/>
          <a:lstStyle/>
          <a:p>
            <a:r>
              <a:rPr lang="fr-FR" altLang="el-GR" smtClean="0">
                <a:solidFill>
                  <a:srgbClr val="231F20"/>
                </a:solidFill>
                <a:latin typeface="Times-Roman"/>
              </a:rPr>
              <a:t>Both SBP and DBP rise progressively with advancing age, until the age of 60 years. At that point, DBP tends to reach a plateau while SBP (and consequently the pulse pressure [PP]) continues to rise, representing a more reliable predictor of CVD at that age (</a:t>
            </a:r>
            <a:r>
              <a:rPr lang="fr-FR" altLang="el-GR" i="1" smtClean="0">
                <a:solidFill>
                  <a:srgbClr val="231F20"/>
                </a:solidFill>
                <a:latin typeface="Times-Italic"/>
              </a:rPr>
              <a:t>see </a:t>
            </a:r>
            <a:r>
              <a:rPr lang="fr-FR" altLang="el-GR" smtClean="0">
                <a:solidFill>
                  <a:srgbClr val="231F20"/>
                </a:solidFill>
                <a:latin typeface="Times-Roman"/>
              </a:rPr>
              <a:t>Figure 1.6). While this has been observed in most western countries, the age-associated increase in BP may be of environmental rather than biological origin. Isolated non-Western societies do not show an increase in BP with advancing age, but if they start to adopt the ‘modern’ way of life, they begin to develop a profile similar to that found in western countries.</a:t>
            </a:r>
          </a:p>
          <a:p>
            <a:endParaRPr lang="fr-FR" altLang="el-GR" smtClean="0">
              <a:solidFill>
                <a:srgbClr val="231F20"/>
              </a:solidFill>
              <a:latin typeface="Times-Roman"/>
            </a:endParaRPr>
          </a:p>
          <a:p>
            <a:r>
              <a:rPr lang="fr-FR" altLang="el-GR" smtClean="0">
                <a:solidFill>
                  <a:srgbClr val="231F20"/>
                </a:solidFill>
                <a:latin typeface="Times-Roman"/>
              </a:rPr>
              <a:t>Reference:</a:t>
            </a:r>
          </a:p>
          <a:p>
            <a:r>
              <a:rPr lang="fr-FR" altLang="el-GR" sz="1600" smtClean="0">
                <a:solidFill>
                  <a:schemeClr val="bg2"/>
                </a:solidFill>
              </a:rPr>
              <a:t>Lip G and Bakris G. Handbook Hypertension Management. CMG.</a:t>
            </a:r>
            <a:endParaRPr lang="fr-FR" altLang="el-GR" smtClean="0">
              <a:solidFill>
                <a:srgbClr val="000000"/>
              </a:solidFill>
              <a:latin typeface="Times-Roman"/>
            </a:endParaRPr>
          </a:p>
          <a:p>
            <a:endParaRPr lang="fr-FR" altLang="el-GR"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67791605-DA0F-4647-9AD7-1FF6B158384F}" type="slidenum">
              <a:rPr lang="en-GB" altLang="el-GR"/>
              <a:pPr/>
              <a:t>29</a:t>
            </a:fld>
            <a:endParaRPr lang="en-GB" altLang="el-GR"/>
          </a:p>
        </p:txBody>
      </p:sp>
      <p:sp>
        <p:nvSpPr>
          <p:cNvPr id="64515" name="Rectangle 2"/>
          <p:cNvSpPr>
            <a:spLocks noGrp="1" noRot="1" noChangeAspect="1" noChangeArrowheads="1" noTextEdit="1"/>
          </p:cNvSpPr>
          <p:nvPr>
            <p:ph type="sldImg"/>
          </p:nvPr>
        </p:nvSpPr>
        <p:spPr>
          <a:solidFill>
            <a:srgbClr val="FFFFFF"/>
          </a:solidFill>
          <a:ln/>
        </p:spPr>
      </p:sp>
      <p:sp>
        <p:nvSpPr>
          <p:cNvPr id="64516" name="Rectangle 3"/>
          <p:cNvSpPr>
            <a:spLocks noGrp="1" noChangeArrowheads="1"/>
          </p:cNvSpPr>
          <p:nvPr>
            <p:ph type="body" idx="1"/>
          </p:nvPr>
        </p:nvSpPr>
        <p:spPr>
          <a:solidFill>
            <a:srgbClr val="FFFFFF"/>
          </a:solidFill>
          <a:ln>
            <a:solidFill>
              <a:srgbClr val="000000"/>
            </a:solidFill>
          </a:ln>
        </p:spPr>
        <p:txBody>
          <a:bodyPr/>
          <a:lstStyle/>
          <a:p>
            <a:r>
              <a:rPr lang="en-US" altLang="el-GR" b="1" smtClean="0"/>
              <a:t>Hypertension Treatment Effect Matches Observational Data</a:t>
            </a:r>
          </a:p>
          <a:p>
            <a:r>
              <a:rPr lang="en-US" altLang="el-GR" smtClean="0"/>
              <a:t>Observational data indicate that risk for a variety of hypertension related outcomes rises with increasing levels of blood pressure. A key question to be answered in clinical trials is: To what extent does blood pressure treatment reduce the increase in cardiovascular disease risk associated with hypertension?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5BA08F33-1EF9-4059-A806-CC765EFB39BB}" type="slidenum">
              <a:rPr lang="el-GR" altLang="el-GR">
                <a:solidFill>
                  <a:srgbClr val="000000"/>
                </a:solidFill>
              </a:rPr>
              <a:pPr/>
              <a:t>36</a:t>
            </a:fld>
            <a:endParaRPr lang="el-GR" altLang="el-GR">
              <a:solidFill>
                <a:srgbClr val="000000"/>
              </a:solidFill>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endParaRPr lang="el-GR" altLang="el-GR"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a:ln/>
        </p:spPr>
        <p:txBody>
          <a:bodyPr/>
          <a:lstStyle/>
          <a:p>
            <a:pPr eaLnBrk="1" hangingPunct="1"/>
            <a:endParaRPr lang="el-GR" altLang="el-GR"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p>
        </p:txBody>
      </p:sp>
      <p:sp>
        <p:nvSpPr>
          <p:cNvPr id="4" name="3 - Θέση ημερομηνίας">
            <a:extLst>
              <a:ext uri="{FF2B5EF4-FFF2-40B4-BE49-F238E27FC236}"/>
            </a:extLst>
          </p:cNvPr>
          <p:cNvSpPr>
            <a:spLocks noGrp="1"/>
          </p:cNvSpPr>
          <p:nvPr>
            <p:ph type="dt" sz="half" idx="10"/>
          </p:nvPr>
        </p:nvSpPr>
        <p:spPr/>
        <p:txBody>
          <a:bodyPr/>
          <a:lstStyle>
            <a:lvl1pPr>
              <a:defRPr/>
            </a:lvl1pPr>
          </a:lstStyle>
          <a:p>
            <a:pPr>
              <a:defRPr/>
            </a:pPr>
            <a:endParaRPr lang="el-GR"/>
          </a:p>
        </p:txBody>
      </p:sp>
      <p:sp>
        <p:nvSpPr>
          <p:cNvPr id="5" name="4 - Θέση υποσέλιδου">
            <a:extLst>
              <a:ext uri="{FF2B5EF4-FFF2-40B4-BE49-F238E27FC236}"/>
            </a:extLst>
          </p:cNvPr>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a:extLst>
              <a:ext uri="{FF2B5EF4-FFF2-40B4-BE49-F238E27FC236}"/>
            </a:extLst>
          </p:cNvPr>
          <p:cNvSpPr>
            <a:spLocks noGrp="1"/>
          </p:cNvSpPr>
          <p:nvPr>
            <p:ph type="sldNum" sz="quarter" idx="12"/>
          </p:nvPr>
        </p:nvSpPr>
        <p:spPr/>
        <p:txBody>
          <a:bodyPr/>
          <a:lstStyle>
            <a:lvl1pPr>
              <a:defRPr/>
            </a:lvl1pPr>
          </a:lstStyle>
          <a:p>
            <a:pPr>
              <a:defRPr/>
            </a:pPr>
            <a:fld id="{05591D9D-BEFA-4357-A893-A08D12EC53F9}" type="slidenum">
              <a:rPr lang="el-GR" altLang="el-GR"/>
              <a:pPr>
                <a:defRPr/>
              </a:pPr>
              <a:t>‹#›</a:t>
            </a:fld>
            <a:endParaRPr lang="el-GR" alt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a:extLst>
              <a:ext uri="{FF2B5EF4-FFF2-40B4-BE49-F238E27FC236}"/>
            </a:extLst>
          </p:cNvPr>
          <p:cNvSpPr>
            <a:spLocks noGrp="1"/>
          </p:cNvSpPr>
          <p:nvPr>
            <p:ph type="dt" sz="half" idx="10"/>
          </p:nvPr>
        </p:nvSpPr>
        <p:spPr/>
        <p:txBody>
          <a:bodyPr/>
          <a:lstStyle>
            <a:lvl1pPr>
              <a:defRPr/>
            </a:lvl1pPr>
          </a:lstStyle>
          <a:p>
            <a:pPr>
              <a:defRPr/>
            </a:pPr>
            <a:endParaRPr lang="el-GR"/>
          </a:p>
        </p:txBody>
      </p:sp>
      <p:sp>
        <p:nvSpPr>
          <p:cNvPr id="5" name="4 - Θέση υποσέλιδου">
            <a:extLst>
              <a:ext uri="{FF2B5EF4-FFF2-40B4-BE49-F238E27FC236}"/>
            </a:extLst>
          </p:cNvPr>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a:extLst>
              <a:ext uri="{FF2B5EF4-FFF2-40B4-BE49-F238E27FC236}"/>
            </a:extLst>
          </p:cNvPr>
          <p:cNvSpPr>
            <a:spLocks noGrp="1"/>
          </p:cNvSpPr>
          <p:nvPr>
            <p:ph type="sldNum" sz="quarter" idx="12"/>
          </p:nvPr>
        </p:nvSpPr>
        <p:spPr/>
        <p:txBody>
          <a:bodyPr/>
          <a:lstStyle>
            <a:lvl1pPr>
              <a:defRPr/>
            </a:lvl1pPr>
          </a:lstStyle>
          <a:p>
            <a:pPr>
              <a:defRPr/>
            </a:pPr>
            <a:fld id="{0F31C210-46C2-4807-98B4-E51663E08B6A}" type="slidenum">
              <a:rPr lang="el-GR" altLang="el-GR"/>
              <a:pPr>
                <a:defRPr/>
              </a:pPr>
              <a:t>‹#›</a:t>
            </a:fld>
            <a:endParaRPr lang="el-GR" alt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a:extLst>
              <a:ext uri="{FF2B5EF4-FFF2-40B4-BE49-F238E27FC236}"/>
            </a:extLst>
          </p:cNvPr>
          <p:cNvSpPr>
            <a:spLocks noGrp="1"/>
          </p:cNvSpPr>
          <p:nvPr>
            <p:ph type="dt" sz="half" idx="10"/>
          </p:nvPr>
        </p:nvSpPr>
        <p:spPr/>
        <p:txBody>
          <a:bodyPr/>
          <a:lstStyle>
            <a:lvl1pPr>
              <a:defRPr/>
            </a:lvl1pPr>
          </a:lstStyle>
          <a:p>
            <a:pPr>
              <a:defRPr/>
            </a:pPr>
            <a:endParaRPr lang="el-GR"/>
          </a:p>
        </p:txBody>
      </p:sp>
      <p:sp>
        <p:nvSpPr>
          <p:cNvPr id="5" name="4 - Θέση υποσέλιδου">
            <a:extLst>
              <a:ext uri="{FF2B5EF4-FFF2-40B4-BE49-F238E27FC236}"/>
            </a:extLst>
          </p:cNvPr>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a:extLst>
              <a:ext uri="{FF2B5EF4-FFF2-40B4-BE49-F238E27FC236}"/>
            </a:extLst>
          </p:cNvPr>
          <p:cNvSpPr>
            <a:spLocks noGrp="1"/>
          </p:cNvSpPr>
          <p:nvPr>
            <p:ph type="sldNum" sz="quarter" idx="12"/>
          </p:nvPr>
        </p:nvSpPr>
        <p:spPr/>
        <p:txBody>
          <a:bodyPr/>
          <a:lstStyle>
            <a:lvl1pPr>
              <a:defRPr/>
            </a:lvl1pPr>
          </a:lstStyle>
          <a:p>
            <a:pPr>
              <a:defRPr/>
            </a:pPr>
            <a:fld id="{ABDF49BB-CCF0-4FFF-AD82-1A5EC9FEE9AF}" type="slidenum">
              <a:rPr lang="el-GR" altLang="el-GR"/>
              <a:pPr>
                <a:defRPr/>
              </a:pPr>
              <a:t>‹#›</a:t>
            </a:fld>
            <a:endParaRPr lang="el-GR" alt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0" y="188913"/>
            <a:ext cx="7956550" cy="719137"/>
          </a:xfrm>
        </p:spPr>
        <p:txBody>
          <a:bodyPr/>
          <a:lstStyle/>
          <a:p>
            <a:r>
              <a:rPr lang="en-US"/>
              <a:t>Click to edit Master title style</a:t>
            </a:r>
            <a:endParaRPr lang="el-GR"/>
          </a:p>
        </p:txBody>
      </p:sp>
      <p:sp>
        <p:nvSpPr>
          <p:cNvPr id="3" name="Chart Placeholder 2"/>
          <p:cNvSpPr>
            <a:spLocks noGrp="1"/>
          </p:cNvSpPr>
          <p:nvPr>
            <p:ph type="chart" idx="1"/>
          </p:nvPr>
        </p:nvSpPr>
        <p:spPr>
          <a:xfrm>
            <a:off x="457200" y="1165225"/>
            <a:ext cx="8229600" cy="4525963"/>
          </a:xfrm>
        </p:spPr>
        <p:txBody>
          <a:bodyPr rtlCol="0">
            <a:normAutofit/>
          </a:bodyPr>
          <a:lstStyle/>
          <a:p>
            <a:pPr lvl="0"/>
            <a:endParaRPr lang="el-GR" noProof="0"/>
          </a:p>
        </p:txBody>
      </p:sp>
      <p:sp>
        <p:nvSpPr>
          <p:cNvPr id="4" name="Footer Placeholder 3">
            <a:extLst>
              <a:ext uri="{FF2B5EF4-FFF2-40B4-BE49-F238E27FC236}"/>
            </a:extLst>
          </p:cNvPr>
          <p:cNvSpPr>
            <a:spLocks noGrp="1"/>
          </p:cNvSpPr>
          <p:nvPr>
            <p:ph type="ftr" sz="quarter" idx="10"/>
          </p:nvPr>
        </p:nvSpPr>
        <p:spPr/>
        <p:txBody>
          <a:bodyPr/>
          <a:lstStyle>
            <a:lvl1pPr fontAlgn="auto">
              <a:spcBef>
                <a:spcPts val="0"/>
              </a:spcBef>
              <a:spcAft>
                <a:spcPts val="0"/>
              </a:spcAft>
              <a:defRPr/>
            </a:lvl1pPr>
          </a:lstStyle>
          <a:p>
            <a:pPr>
              <a:defRPr/>
            </a:pPr>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a:extLst>
              <a:ext uri="{FF2B5EF4-FFF2-40B4-BE49-F238E27FC236}"/>
            </a:extLst>
          </p:cNvPr>
          <p:cNvSpPr>
            <a:spLocks noGrp="1"/>
          </p:cNvSpPr>
          <p:nvPr>
            <p:ph type="dt" sz="half" idx="10"/>
          </p:nvPr>
        </p:nvSpPr>
        <p:spPr/>
        <p:txBody>
          <a:bodyPr/>
          <a:lstStyle>
            <a:lvl1pPr>
              <a:defRPr/>
            </a:lvl1pPr>
          </a:lstStyle>
          <a:p>
            <a:pPr>
              <a:defRPr/>
            </a:pPr>
            <a:endParaRPr lang="el-GR"/>
          </a:p>
        </p:txBody>
      </p:sp>
      <p:sp>
        <p:nvSpPr>
          <p:cNvPr id="5" name="4 - Θέση υποσέλιδου">
            <a:extLst>
              <a:ext uri="{FF2B5EF4-FFF2-40B4-BE49-F238E27FC236}"/>
            </a:extLst>
          </p:cNvPr>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a:extLst>
              <a:ext uri="{FF2B5EF4-FFF2-40B4-BE49-F238E27FC236}"/>
            </a:extLst>
          </p:cNvPr>
          <p:cNvSpPr>
            <a:spLocks noGrp="1"/>
          </p:cNvSpPr>
          <p:nvPr>
            <p:ph type="sldNum" sz="quarter" idx="12"/>
          </p:nvPr>
        </p:nvSpPr>
        <p:spPr/>
        <p:txBody>
          <a:bodyPr/>
          <a:lstStyle>
            <a:lvl1pPr>
              <a:defRPr/>
            </a:lvl1pPr>
          </a:lstStyle>
          <a:p>
            <a:pPr>
              <a:defRPr/>
            </a:pPr>
            <a:fld id="{32E518F2-ADED-413E-B735-4C412E7298F3}" type="slidenum">
              <a:rPr lang="el-GR" altLang="el-GR"/>
              <a:pPr>
                <a:defRPr/>
              </a:pPr>
              <a:t>‹#›</a:t>
            </a:fld>
            <a:endParaRPr lang="el-GR" alt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Kλικ για επεξεργασία των στυλ του υποδείγματος</a:t>
            </a:r>
          </a:p>
        </p:txBody>
      </p:sp>
      <p:sp>
        <p:nvSpPr>
          <p:cNvPr id="4" name="3 - Θέση ημερομηνίας">
            <a:extLst>
              <a:ext uri="{FF2B5EF4-FFF2-40B4-BE49-F238E27FC236}"/>
            </a:extLst>
          </p:cNvPr>
          <p:cNvSpPr>
            <a:spLocks noGrp="1"/>
          </p:cNvSpPr>
          <p:nvPr>
            <p:ph type="dt" sz="half" idx="10"/>
          </p:nvPr>
        </p:nvSpPr>
        <p:spPr/>
        <p:txBody>
          <a:bodyPr/>
          <a:lstStyle>
            <a:lvl1pPr>
              <a:defRPr/>
            </a:lvl1pPr>
          </a:lstStyle>
          <a:p>
            <a:pPr>
              <a:defRPr/>
            </a:pPr>
            <a:endParaRPr lang="el-GR"/>
          </a:p>
        </p:txBody>
      </p:sp>
      <p:sp>
        <p:nvSpPr>
          <p:cNvPr id="5" name="4 - Θέση υποσέλιδου">
            <a:extLst>
              <a:ext uri="{FF2B5EF4-FFF2-40B4-BE49-F238E27FC236}"/>
            </a:extLst>
          </p:cNvPr>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a:extLst>
              <a:ext uri="{FF2B5EF4-FFF2-40B4-BE49-F238E27FC236}"/>
            </a:extLst>
          </p:cNvPr>
          <p:cNvSpPr>
            <a:spLocks noGrp="1"/>
          </p:cNvSpPr>
          <p:nvPr>
            <p:ph type="sldNum" sz="quarter" idx="12"/>
          </p:nvPr>
        </p:nvSpPr>
        <p:spPr/>
        <p:txBody>
          <a:bodyPr/>
          <a:lstStyle>
            <a:lvl1pPr>
              <a:defRPr/>
            </a:lvl1pPr>
          </a:lstStyle>
          <a:p>
            <a:pPr>
              <a:defRPr/>
            </a:pPr>
            <a:fld id="{E1B52A03-E193-4EA7-9315-0E651EBAC332}" type="slidenum">
              <a:rPr lang="el-GR" altLang="el-GR"/>
              <a:pPr>
                <a:defRPr/>
              </a:pPr>
              <a:t>‹#›</a:t>
            </a:fld>
            <a:endParaRPr lang="el-GR" alt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3 - Θέση ημερομηνίας">
            <a:extLst>
              <a:ext uri="{FF2B5EF4-FFF2-40B4-BE49-F238E27FC236}"/>
            </a:extLst>
          </p:cNvPr>
          <p:cNvSpPr>
            <a:spLocks noGrp="1"/>
          </p:cNvSpPr>
          <p:nvPr>
            <p:ph type="dt" sz="half" idx="10"/>
          </p:nvPr>
        </p:nvSpPr>
        <p:spPr/>
        <p:txBody>
          <a:bodyPr/>
          <a:lstStyle>
            <a:lvl1pPr>
              <a:defRPr/>
            </a:lvl1pPr>
          </a:lstStyle>
          <a:p>
            <a:pPr>
              <a:defRPr/>
            </a:pPr>
            <a:endParaRPr lang="el-GR"/>
          </a:p>
        </p:txBody>
      </p:sp>
      <p:sp>
        <p:nvSpPr>
          <p:cNvPr id="6" name="4 - Θέση υποσέλιδου">
            <a:extLst>
              <a:ext uri="{FF2B5EF4-FFF2-40B4-BE49-F238E27FC236}"/>
            </a:extLst>
          </p:cNvPr>
          <p:cNvSpPr>
            <a:spLocks noGrp="1"/>
          </p:cNvSpPr>
          <p:nvPr>
            <p:ph type="ftr" sz="quarter" idx="11"/>
          </p:nvPr>
        </p:nvSpPr>
        <p:spPr/>
        <p:txBody>
          <a:bodyPr/>
          <a:lstStyle>
            <a:lvl1pPr>
              <a:defRPr/>
            </a:lvl1pPr>
          </a:lstStyle>
          <a:p>
            <a:pPr>
              <a:defRPr/>
            </a:pPr>
            <a:endParaRPr lang="el-GR"/>
          </a:p>
        </p:txBody>
      </p:sp>
      <p:sp>
        <p:nvSpPr>
          <p:cNvPr id="7" name="5 - Θέση αριθμού διαφάνειας">
            <a:extLst>
              <a:ext uri="{FF2B5EF4-FFF2-40B4-BE49-F238E27FC236}"/>
            </a:extLst>
          </p:cNvPr>
          <p:cNvSpPr>
            <a:spLocks noGrp="1"/>
          </p:cNvSpPr>
          <p:nvPr>
            <p:ph type="sldNum" sz="quarter" idx="12"/>
          </p:nvPr>
        </p:nvSpPr>
        <p:spPr/>
        <p:txBody>
          <a:bodyPr/>
          <a:lstStyle>
            <a:lvl1pPr>
              <a:defRPr/>
            </a:lvl1pPr>
          </a:lstStyle>
          <a:p>
            <a:pPr>
              <a:defRPr/>
            </a:pPr>
            <a:fld id="{34CEE2F0-0EDF-49D1-B0F0-EC48A87A388C}" type="slidenum">
              <a:rPr lang="el-GR" altLang="el-GR"/>
              <a:pPr>
                <a:defRPr/>
              </a:pPr>
              <a:t>‹#›</a:t>
            </a:fld>
            <a:endParaRPr lang="el-GR" alt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3 - Θέση ημερομηνίας">
            <a:extLst>
              <a:ext uri="{FF2B5EF4-FFF2-40B4-BE49-F238E27FC236}"/>
            </a:extLst>
          </p:cNvPr>
          <p:cNvSpPr>
            <a:spLocks noGrp="1"/>
          </p:cNvSpPr>
          <p:nvPr>
            <p:ph type="dt" sz="half" idx="10"/>
          </p:nvPr>
        </p:nvSpPr>
        <p:spPr/>
        <p:txBody>
          <a:bodyPr/>
          <a:lstStyle>
            <a:lvl1pPr>
              <a:defRPr/>
            </a:lvl1pPr>
          </a:lstStyle>
          <a:p>
            <a:pPr>
              <a:defRPr/>
            </a:pPr>
            <a:endParaRPr lang="el-GR"/>
          </a:p>
        </p:txBody>
      </p:sp>
      <p:sp>
        <p:nvSpPr>
          <p:cNvPr id="8" name="4 - Θέση υποσέλιδου">
            <a:extLst>
              <a:ext uri="{FF2B5EF4-FFF2-40B4-BE49-F238E27FC236}"/>
            </a:extLst>
          </p:cNvPr>
          <p:cNvSpPr>
            <a:spLocks noGrp="1"/>
          </p:cNvSpPr>
          <p:nvPr>
            <p:ph type="ftr" sz="quarter" idx="11"/>
          </p:nvPr>
        </p:nvSpPr>
        <p:spPr/>
        <p:txBody>
          <a:bodyPr/>
          <a:lstStyle>
            <a:lvl1pPr>
              <a:defRPr/>
            </a:lvl1pPr>
          </a:lstStyle>
          <a:p>
            <a:pPr>
              <a:defRPr/>
            </a:pPr>
            <a:endParaRPr lang="el-GR"/>
          </a:p>
        </p:txBody>
      </p:sp>
      <p:sp>
        <p:nvSpPr>
          <p:cNvPr id="9" name="5 - Θέση αριθμού διαφάνειας">
            <a:extLst>
              <a:ext uri="{FF2B5EF4-FFF2-40B4-BE49-F238E27FC236}"/>
            </a:extLst>
          </p:cNvPr>
          <p:cNvSpPr>
            <a:spLocks noGrp="1"/>
          </p:cNvSpPr>
          <p:nvPr>
            <p:ph type="sldNum" sz="quarter" idx="12"/>
          </p:nvPr>
        </p:nvSpPr>
        <p:spPr/>
        <p:txBody>
          <a:bodyPr/>
          <a:lstStyle>
            <a:lvl1pPr>
              <a:defRPr/>
            </a:lvl1pPr>
          </a:lstStyle>
          <a:p>
            <a:pPr>
              <a:defRPr/>
            </a:pPr>
            <a:fld id="{83FDDB39-A027-41A6-B30D-B0079235080E}" type="slidenum">
              <a:rPr lang="el-GR" altLang="el-GR"/>
              <a:pPr>
                <a:defRPr/>
              </a:pPr>
              <a:t>‹#›</a:t>
            </a:fld>
            <a:endParaRPr lang="el-GR" alt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3 - Θέση ημερομηνίας">
            <a:extLst>
              <a:ext uri="{FF2B5EF4-FFF2-40B4-BE49-F238E27FC236}"/>
            </a:extLst>
          </p:cNvPr>
          <p:cNvSpPr>
            <a:spLocks noGrp="1"/>
          </p:cNvSpPr>
          <p:nvPr>
            <p:ph type="dt" sz="half" idx="10"/>
          </p:nvPr>
        </p:nvSpPr>
        <p:spPr/>
        <p:txBody>
          <a:bodyPr/>
          <a:lstStyle>
            <a:lvl1pPr>
              <a:defRPr/>
            </a:lvl1pPr>
          </a:lstStyle>
          <a:p>
            <a:pPr>
              <a:defRPr/>
            </a:pPr>
            <a:endParaRPr lang="el-GR"/>
          </a:p>
        </p:txBody>
      </p:sp>
      <p:sp>
        <p:nvSpPr>
          <p:cNvPr id="4" name="4 - Θέση υποσέλιδου">
            <a:extLst>
              <a:ext uri="{FF2B5EF4-FFF2-40B4-BE49-F238E27FC236}"/>
            </a:extLst>
          </p:cNvPr>
          <p:cNvSpPr>
            <a:spLocks noGrp="1"/>
          </p:cNvSpPr>
          <p:nvPr>
            <p:ph type="ftr" sz="quarter" idx="11"/>
          </p:nvPr>
        </p:nvSpPr>
        <p:spPr/>
        <p:txBody>
          <a:bodyPr/>
          <a:lstStyle>
            <a:lvl1pPr>
              <a:defRPr/>
            </a:lvl1pPr>
          </a:lstStyle>
          <a:p>
            <a:pPr>
              <a:defRPr/>
            </a:pPr>
            <a:endParaRPr lang="el-GR"/>
          </a:p>
        </p:txBody>
      </p:sp>
      <p:sp>
        <p:nvSpPr>
          <p:cNvPr id="5" name="5 - Θέση αριθμού διαφάνειας">
            <a:extLst>
              <a:ext uri="{FF2B5EF4-FFF2-40B4-BE49-F238E27FC236}"/>
            </a:extLst>
          </p:cNvPr>
          <p:cNvSpPr>
            <a:spLocks noGrp="1"/>
          </p:cNvSpPr>
          <p:nvPr>
            <p:ph type="sldNum" sz="quarter" idx="12"/>
          </p:nvPr>
        </p:nvSpPr>
        <p:spPr/>
        <p:txBody>
          <a:bodyPr/>
          <a:lstStyle>
            <a:lvl1pPr>
              <a:defRPr/>
            </a:lvl1pPr>
          </a:lstStyle>
          <a:p>
            <a:pPr>
              <a:defRPr/>
            </a:pPr>
            <a:fld id="{7CAA8D52-9050-45C7-AE65-5B3AD95487B1}" type="slidenum">
              <a:rPr lang="el-GR" altLang="el-GR"/>
              <a:pPr>
                <a:defRPr/>
              </a:pPr>
              <a:t>‹#›</a:t>
            </a:fld>
            <a:endParaRPr lang="el-GR" alt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3 - Θέση ημερομηνίας">
            <a:extLst>
              <a:ext uri="{FF2B5EF4-FFF2-40B4-BE49-F238E27FC236}"/>
            </a:extLst>
          </p:cNvPr>
          <p:cNvSpPr>
            <a:spLocks noGrp="1"/>
          </p:cNvSpPr>
          <p:nvPr>
            <p:ph type="dt" sz="half" idx="10"/>
          </p:nvPr>
        </p:nvSpPr>
        <p:spPr/>
        <p:txBody>
          <a:bodyPr/>
          <a:lstStyle>
            <a:lvl1pPr>
              <a:defRPr/>
            </a:lvl1pPr>
          </a:lstStyle>
          <a:p>
            <a:pPr>
              <a:defRPr/>
            </a:pPr>
            <a:endParaRPr lang="el-GR"/>
          </a:p>
        </p:txBody>
      </p:sp>
      <p:sp>
        <p:nvSpPr>
          <p:cNvPr id="3" name="4 - Θέση υποσέλιδου">
            <a:extLst>
              <a:ext uri="{FF2B5EF4-FFF2-40B4-BE49-F238E27FC236}"/>
            </a:extLst>
          </p:cNvPr>
          <p:cNvSpPr>
            <a:spLocks noGrp="1"/>
          </p:cNvSpPr>
          <p:nvPr>
            <p:ph type="ftr" sz="quarter" idx="11"/>
          </p:nvPr>
        </p:nvSpPr>
        <p:spPr/>
        <p:txBody>
          <a:bodyPr/>
          <a:lstStyle>
            <a:lvl1pPr>
              <a:defRPr/>
            </a:lvl1pPr>
          </a:lstStyle>
          <a:p>
            <a:pPr>
              <a:defRPr/>
            </a:pPr>
            <a:endParaRPr lang="el-GR"/>
          </a:p>
        </p:txBody>
      </p:sp>
      <p:sp>
        <p:nvSpPr>
          <p:cNvPr id="4" name="5 - Θέση αριθμού διαφάνειας">
            <a:extLst>
              <a:ext uri="{FF2B5EF4-FFF2-40B4-BE49-F238E27FC236}"/>
            </a:extLst>
          </p:cNvPr>
          <p:cNvSpPr>
            <a:spLocks noGrp="1"/>
          </p:cNvSpPr>
          <p:nvPr>
            <p:ph type="sldNum" sz="quarter" idx="12"/>
          </p:nvPr>
        </p:nvSpPr>
        <p:spPr/>
        <p:txBody>
          <a:bodyPr/>
          <a:lstStyle>
            <a:lvl1pPr>
              <a:defRPr/>
            </a:lvl1pPr>
          </a:lstStyle>
          <a:p>
            <a:pPr>
              <a:defRPr/>
            </a:pPr>
            <a:fld id="{85418C2E-B39E-4DA2-B7D4-8CE419549887}" type="slidenum">
              <a:rPr lang="el-GR" altLang="el-GR"/>
              <a:pPr>
                <a:defRPr/>
              </a:pPr>
              <a:t>‹#›</a:t>
            </a:fld>
            <a:endParaRPr lang="el-GR" alt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3 - Θέση ημερομηνίας">
            <a:extLst>
              <a:ext uri="{FF2B5EF4-FFF2-40B4-BE49-F238E27FC236}"/>
            </a:extLst>
          </p:cNvPr>
          <p:cNvSpPr>
            <a:spLocks noGrp="1"/>
          </p:cNvSpPr>
          <p:nvPr>
            <p:ph type="dt" sz="half" idx="10"/>
          </p:nvPr>
        </p:nvSpPr>
        <p:spPr/>
        <p:txBody>
          <a:bodyPr/>
          <a:lstStyle>
            <a:lvl1pPr>
              <a:defRPr/>
            </a:lvl1pPr>
          </a:lstStyle>
          <a:p>
            <a:pPr>
              <a:defRPr/>
            </a:pPr>
            <a:endParaRPr lang="el-GR"/>
          </a:p>
        </p:txBody>
      </p:sp>
      <p:sp>
        <p:nvSpPr>
          <p:cNvPr id="6" name="4 - Θέση υποσέλιδου">
            <a:extLst>
              <a:ext uri="{FF2B5EF4-FFF2-40B4-BE49-F238E27FC236}"/>
            </a:extLst>
          </p:cNvPr>
          <p:cNvSpPr>
            <a:spLocks noGrp="1"/>
          </p:cNvSpPr>
          <p:nvPr>
            <p:ph type="ftr" sz="quarter" idx="11"/>
          </p:nvPr>
        </p:nvSpPr>
        <p:spPr/>
        <p:txBody>
          <a:bodyPr/>
          <a:lstStyle>
            <a:lvl1pPr>
              <a:defRPr/>
            </a:lvl1pPr>
          </a:lstStyle>
          <a:p>
            <a:pPr>
              <a:defRPr/>
            </a:pPr>
            <a:endParaRPr lang="el-GR"/>
          </a:p>
        </p:txBody>
      </p:sp>
      <p:sp>
        <p:nvSpPr>
          <p:cNvPr id="7" name="5 - Θέση αριθμού διαφάνειας">
            <a:extLst>
              <a:ext uri="{FF2B5EF4-FFF2-40B4-BE49-F238E27FC236}"/>
            </a:extLst>
          </p:cNvPr>
          <p:cNvSpPr>
            <a:spLocks noGrp="1"/>
          </p:cNvSpPr>
          <p:nvPr>
            <p:ph type="sldNum" sz="quarter" idx="12"/>
          </p:nvPr>
        </p:nvSpPr>
        <p:spPr/>
        <p:txBody>
          <a:bodyPr/>
          <a:lstStyle>
            <a:lvl1pPr>
              <a:defRPr/>
            </a:lvl1pPr>
          </a:lstStyle>
          <a:p>
            <a:pPr>
              <a:defRPr/>
            </a:pPr>
            <a:fld id="{5F6AA794-F40E-443B-AA7D-0966A7F2C0DA}" type="slidenum">
              <a:rPr lang="el-GR" altLang="el-GR"/>
              <a:pPr>
                <a:defRPr/>
              </a:pPr>
              <a:t>‹#›</a:t>
            </a:fld>
            <a:endParaRPr lang="el-GR" alt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3 - Θέση ημερομηνίας">
            <a:extLst>
              <a:ext uri="{FF2B5EF4-FFF2-40B4-BE49-F238E27FC236}"/>
            </a:extLst>
          </p:cNvPr>
          <p:cNvSpPr>
            <a:spLocks noGrp="1"/>
          </p:cNvSpPr>
          <p:nvPr>
            <p:ph type="dt" sz="half" idx="10"/>
          </p:nvPr>
        </p:nvSpPr>
        <p:spPr/>
        <p:txBody>
          <a:bodyPr/>
          <a:lstStyle>
            <a:lvl1pPr>
              <a:defRPr/>
            </a:lvl1pPr>
          </a:lstStyle>
          <a:p>
            <a:pPr>
              <a:defRPr/>
            </a:pPr>
            <a:endParaRPr lang="el-GR"/>
          </a:p>
        </p:txBody>
      </p:sp>
      <p:sp>
        <p:nvSpPr>
          <p:cNvPr id="6" name="4 - Θέση υποσέλιδου">
            <a:extLst>
              <a:ext uri="{FF2B5EF4-FFF2-40B4-BE49-F238E27FC236}"/>
            </a:extLst>
          </p:cNvPr>
          <p:cNvSpPr>
            <a:spLocks noGrp="1"/>
          </p:cNvSpPr>
          <p:nvPr>
            <p:ph type="ftr" sz="quarter" idx="11"/>
          </p:nvPr>
        </p:nvSpPr>
        <p:spPr/>
        <p:txBody>
          <a:bodyPr/>
          <a:lstStyle>
            <a:lvl1pPr>
              <a:defRPr/>
            </a:lvl1pPr>
          </a:lstStyle>
          <a:p>
            <a:pPr>
              <a:defRPr/>
            </a:pPr>
            <a:endParaRPr lang="el-GR"/>
          </a:p>
        </p:txBody>
      </p:sp>
      <p:sp>
        <p:nvSpPr>
          <p:cNvPr id="7" name="5 - Θέση αριθμού διαφάνειας">
            <a:extLst>
              <a:ext uri="{FF2B5EF4-FFF2-40B4-BE49-F238E27FC236}"/>
            </a:extLst>
          </p:cNvPr>
          <p:cNvSpPr>
            <a:spLocks noGrp="1"/>
          </p:cNvSpPr>
          <p:nvPr>
            <p:ph type="sldNum" sz="quarter" idx="12"/>
          </p:nvPr>
        </p:nvSpPr>
        <p:spPr/>
        <p:txBody>
          <a:bodyPr/>
          <a:lstStyle>
            <a:lvl1pPr>
              <a:defRPr/>
            </a:lvl1pPr>
          </a:lstStyle>
          <a:p>
            <a:pPr>
              <a:defRPr/>
            </a:pPr>
            <a:fld id="{9E14358F-9069-4A51-AFA8-BACF513AE081}" type="slidenum">
              <a:rPr lang="el-GR" altLang="el-GR"/>
              <a:pPr>
                <a:defRPr/>
              </a:pPr>
              <a:t>‹#›</a:t>
            </a:fld>
            <a:endParaRPr lang="el-GR" alt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1 - Θέση τίτλου"/>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l-GR" altLang="el-GR" smtClean="0"/>
              <a:t>Kλικ για επεξεργασία του τίτλου</a:t>
            </a:r>
          </a:p>
        </p:txBody>
      </p:sp>
      <p:sp>
        <p:nvSpPr>
          <p:cNvPr id="5123" name="2 - Θέση κειμένου"/>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altLang="el-GR" smtClean="0"/>
              <a:t>Kλικ για επεξεργασία των στυλ του υποδείγματος</a:t>
            </a:r>
          </a:p>
          <a:p>
            <a:pPr lvl="1"/>
            <a:r>
              <a:rPr lang="el-GR" altLang="el-GR" smtClean="0"/>
              <a:t>Δεύτερου επιπέδου</a:t>
            </a:r>
          </a:p>
          <a:p>
            <a:pPr lvl="2"/>
            <a:r>
              <a:rPr lang="el-GR" altLang="el-GR" smtClean="0"/>
              <a:t>Τρίτου επιπέδου</a:t>
            </a:r>
          </a:p>
          <a:p>
            <a:pPr lvl="3"/>
            <a:r>
              <a:rPr lang="el-GR" altLang="el-GR" smtClean="0"/>
              <a:t>Τέταρτου επιπέδου</a:t>
            </a:r>
          </a:p>
          <a:p>
            <a:pPr lvl="4"/>
            <a:r>
              <a:rPr lang="el-GR" altLang="el-GR" smtClean="0"/>
              <a:t>Πέμπτου επιπέδου</a:t>
            </a:r>
          </a:p>
        </p:txBody>
      </p:sp>
      <p:sp>
        <p:nvSpPr>
          <p:cNvPr id="4" name="3 - Θέση ημερομηνίας">
            <a:extLst>
              <a:ext uri="{FF2B5EF4-FFF2-40B4-BE49-F238E27FC236}"/>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a:p>
        </p:txBody>
      </p:sp>
      <p:sp>
        <p:nvSpPr>
          <p:cNvPr id="5" name="4 - Θέση υποσέλιδου">
            <a:extLst>
              <a:ext uri="{FF2B5EF4-FFF2-40B4-BE49-F238E27FC236}"/>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a:p>
        </p:txBody>
      </p:sp>
      <p:sp>
        <p:nvSpPr>
          <p:cNvPr id="6" name="5 - Θέση αριθμού διαφάνειας">
            <a:extLst>
              <a:ext uri="{FF2B5EF4-FFF2-40B4-BE49-F238E27FC236}"/>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defRPr>
            </a:lvl1pPr>
          </a:lstStyle>
          <a:p>
            <a:pPr>
              <a:defRPr/>
            </a:pPr>
            <a:fld id="{B5FAC669-DAC5-438F-9090-F477905EB0EA}" type="slidenum">
              <a:rPr lang="el-GR" altLang="el-GR"/>
              <a:pPr>
                <a:defRPr/>
              </a:pPr>
              <a:t>‹#›</a:t>
            </a:fld>
            <a:endParaRPr lang="el-GR" altLang="el-GR"/>
          </a:p>
        </p:txBody>
      </p:sp>
    </p:spTree>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vmlDrawing" Target="../drawings/vmlDrawing3.vml"/><Relationship Id="rId5" Type="http://schemas.openxmlformats.org/officeDocument/2006/relationships/image" Target="../media/image2.png"/><Relationship Id="rId4" Type="http://schemas.openxmlformats.org/officeDocument/2006/relationships/oleObject" Target="../embeddings/oleObject3.bin"/></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2.png"/><Relationship Id="rId4" Type="http://schemas.openxmlformats.org/officeDocument/2006/relationships/image" Target="../media/image47.jpe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2.png"/><Relationship Id="rId5" Type="http://schemas.openxmlformats.org/officeDocument/2006/relationships/image" Target="../media/image11.jpeg"/><Relationship Id="rId4" Type="http://schemas.openxmlformats.org/officeDocument/2006/relationships/oleObject" Target="../embeddings/oleObject2.bin"/></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6.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ctrTitle"/>
          </p:nvPr>
        </p:nvSpPr>
        <p:spPr>
          <a:xfrm>
            <a:off x="827088" y="333375"/>
            <a:ext cx="7772400" cy="1470025"/>
          </a:xfrm>
        </p:spPr>
        <p:txBody>
          <a:bodyPr/>
          <a:lstStyle/>
          <a:p>
            <a:r>
              <a:rPr lang="el-GR" altLang="el-GR" b="1" smtClean="0">
                <a:solidFill>
                  <a:srgbClr val="FF0000"/>
                </a:solidFill>
              </a:rPr>
              <a:t>Αρτηριακή Υπέρταση</a:t>
            </a:r>
          </a:p>
        </p:txBody>
      </p:sp>
      <p:sp>
        <p:nvSpPr>
          <p:cNvPr id="3" name="Subtitle 2">
            <a:extLst>
              <a:ext uri="{FF2B5EF4-FFF2-40B4-BE49-F238E27FC236}"/>
            </a:extLst>
          </p:cNvPr>
          <p:cNvSpPr>
            <a:spLocks noGrp="1"/>
          </p:cNvSpPr>
          <p:nvPr>
            <p:ph type="subTitle" idx="1"/>
          </p:nvPr>
        </p:nvSpPr>
        <p:spPr>
          <a:xfrm>
            <a:off x="1331913" y="4868863"/>
            <a:ext cx="6400800" cy="1752600"/>
          </a:xfrm>
        </p:spPr>
        <p:txBody>
          <a:bodyPr/>
          <a:lstStyle/>
          <a:p>
            <a:pPr>
              <a:defRPr/>
            </a:pPr>
            <a:r>
              <a:rPr lang="el-GR" sz="1800" dirty="0">
                <a:solidFill>
                  <a:schemeClr val="tx1"/>
                </a:solidFill>
              </a:rPr>
              <a:t>Δ. Β. </a:t>
            </a:r>
            <a:r>
              <a:rPr lang="el-GR" sz="1800" dirty="0" err="1">
                <a:solidFill>
                  <a:schemeClr val="tx1"/>
                </a:solidFill>
              </a:rPr>
              <a:t>Βλαχάκος</a:t>
            </a:r>
            <a:r>
              <a:rPr lang="el-GR" sz="1800" dirty="0">
                <a:solidFill>
                  <a:schemeClr val="tx1"/>
                </a:solidFill>
              </a:rPr>
              <a:t>, </a:t>
            </a:r>
            <a:r>
              <a:rPr lang="en-US" sz="1800" dirty="0">
                <a:solidFill>
                  <a:schemeClr val="tx1"/>
                </a:solidFill>
              </a:rPr>
              <a:t>M.D., Ph.D.</a:t>
            </a:r>
            <a:r>
              <a:rPr lang="el-GR" sz="1800" dirty="0">
                <a:solidFill>
                  <a:schemeClr val="tx1"/>
                </a:solidFill>
              </a:rPr>
              <a:t> </a:t>
            </a:r>
          </a:p>
          <a:p>
            <a:pPr>
              <a:defRPr/>
            </a:pPr>
            <a:r>
              <a:rPr lang="el-GR" sz="1800" dirty="0">
                <a:solidFill>
                  <a:schemeClr val="tx1"/>
                </a:solidFill>
              </a:rPr>
              <a:t>Καθηγητής Παθολογίας-Νεφρολογίας</a:t>
            </a:r>
          </a:p>
          <a:p>
            <a:pPr>
              <a:defRPr/>
            </a:pPr>
            <a:r>
              <a:rPr lang="el-GR" sz="1800" dirty="0">
                <a:solidFill>
                  <a:schemeClr val="tx1"/>
                </a:solidFill>
              </a:rPr>
              <a:t>Νεφρολογική Μονάδα</a:t>
            </a:r>
          </a:p>
          <a:p>
            <a:pPr>
              <a:defRPr/>
            </a:pPr>
            <a:r>
              <a:rPr lang="el-GR" sz="1800" dirty="0">
                <a:solidFill>
                  <a:schemeClr val="tx1"/>
                </a:solidFill>
              </a:rPr>
              <a:t>Β’ Προπαιδευτική Παθολογική Κλινική</a:t>
            </a:r>
          </a:p>
          <a:p>
            <a:pPr>
              <a:defRPr/>
            </a:pPr>
            <a:r>
              <a:rPr lang="el-GR" sz="1800" dirty="0">
                <a:solidFill>
                  <a:schemeClr val="tx1"/>
                </a:solidFill>
              </a:rPr>
              <a:t>Πανεπιστημιακό Γενικό Νοσοκομείο «ΑΤΤΙΚΟΝ»</a:t>
            </a:r>
          </a:p>
          <a:p>
            <a:pPr>
              <a:defRPr/>
            </a:pPr>
            <a:r>
              <a:rPr lang="el-GR" sz="1800" dirty="0">
                <a:solidFill>
                  <a:schemeClr val="tx1"/>
                </a:solidFill>
              </a:rPr>
              <a:t>Χαϊδάρι</a:t>
            </a:r>
          </a:p>
          <a:p>
            <a:pPr>
              <a:defRPr/>
            </a:pPr>
            <a:endParaRPr lang="en-US" dirty="0"/>
          </a:p>
        </p:txBody>
      </p:sp>
      <p:pic>
        <p:nvPicPr>
          <p:cNvPr id="7172" name="Picture 2" descr="Image result for hypertension specialist"/>
          <p:cNvPicPr>
            <a:picLocks noChangeAspect="1" noChangeArrowheads="1"/>
          </p:cNvPicPr>
          <p:nvPr/>
        </p:nvPicPr>
        <p:blipFill>
          <a:blip r:embed="rId2"/>
          <a:srcRect/>
          <a:stretch>
            <a:fillRect/>
          </a:stretch>
        </p:blipFill>
        <p:spPr bwMode="auto">
          <a:xfrm>
            <a:off x="2987675" y="2060575"/>
            <a:ext cx="3452813" cy="2305050"/>
          </a:xfrm>
          <a:prstGeom prst="rect">
            <a:avLst/>
          </a:prstGeom>
          <a:noFill/>
          <a:ln w="9525">
            <a:noFill/>
            <a:miter lim="800000"/>
            <a:headEnd/>
            <a:tailEnd/>
          </a:ln>
        </p:spPr>
      </p:pic>
      <p:pic>
        <p:nvPicPr>
          <p:cNvPr id="7173" name="Εγγεγραμμένος ήχος">
            <a:hlinkClick r:id="" action="ppaction://media"/>
          </p:cNvPr>
          <p:cNvPicPr>
            <a:picLocks noChangeAspect="1" noChangeArrowheads="1"/>
          </p:cNvPicPr>
          <p:nvPr/>
        </p:nvPicPr>
        <p:blipFill>
          <a:blip r:embed="rId3" cstate="print"/>
          <a:srcRect/>
          <a:stretch>
            <a:fillRect/>
          </a:stretch>
        </p:blipFill>
        <p:spPr bwMode="auto">
          <a:xfrm>
            <a:off x="4267200" y="3124200"/>
            <a:ext cx="609600" cy="6096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p:cNvPicPr>
            <a:picLocks noChangeAspect="1" noChangeArrowheads="1"/>
          </p:cNvPicPr>
          <p:nvPr/>
        </p:nvPicPr>
        <p:blipFill>
          <a:blip r:embed="rId3"/>
          <a:srcRect l="9274" t="52792" r="11473" b="19423"/>
          <a:stretch>
            <a:fillRect/>
          </a:stretch>
        </p:blipFill>
        <p:spPr bwMode="auto">
          <a:xfrm>
            <a:off x="0" y="692150"/>
            <a:ext cx="9144000" cy="2376488"/>
          </a:xfrm>
          <a:prstGeom prst="rect">
            <a:avLst/>
          </a:prstGeom>
          <a:noFill/>
          <a:ln w="9525">
            <a:noFill/>
            <a:miter lim="800000"/>
            <a:headEnd/>
            <a:tailEnd/>
          </a:ln>
        </p:spPr>
      </p:pic>
      <p:sp>
        <p:nvSpPr>
          <p:cNvPr id="4" name="3 - Επεξήγηση με παραλληλόγραμμο">
            <a:extLst>
              <a:ext uri="{FF2B5EF4-FFF2-40B4-BE49-F238E27FC236}"/>
            </a:extLst>
          </p:cNvPr>
          <p:cNvSpPr/>
          <p:nvPr/>
        </p:nvSpPr>
        <p:spPr>
          <a:xfrm>
            <a:off x="0" y="549275"/>
            <a:ext cx="9072563" cy="2663825"/>
          </a:xfrm>
          <a:prstGeom prst="wedgeRectCallout">
            <a:avLst>
              <a:gd name="adj1" fmla="val -524"/>
              <a:gd name="adj2" fmla="val 72381"/>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a:p>
        </p:txBody>
      </p:sp>
      <p:pic>
        <p:nvPicPr>
          <p:cNvPr id="14340" name="Picture 6" descr="guyton"/>
          <p:cNvPicPr>
            <a:picLocks noGrp="1" noChangeAspect="1" noChangeArrowheads="1"/>
          </p:cNvPicPr>
          <p:nvPr>
            <p:ph idx="1"/>
          </p:nvPr>
        </p:nvPicPr>
        <p:blipFill>
          <a:blip r:embed="rId4"/>
          <a:srcRect l="9641" t="1707" r="6013" b="18031"/>
          <a:stretch>
            <a:fillRect/>
          </a:stretch>
        </p:blipFill>
        <p:spPr>
          <a:xfrm>
            <a:off x="4643438" y="3376613"/>
            <a:ext cx="2592387" cy="3481387"/>
          </a:xfrm>
        </p:spPr>
      </p:pic>
      <p:cxnSp>
        <p:nvCxnSpPr>
          <p:cNvPr id="6" name="5 - Ευθεία γραμμή σύνδεσης">
            <a:extLst>
              <a:ext uri="{FF2B5EF4-FFF2-40B4-BE49-F238E27FC236}"/>
            </a:extLst>
          </p:cNvPr>
          <p:cNvCxnSpPr/>
          <p:nvPr/>
        </p:nvCxnSpPr>
        <p:spPr>
          <a:xfrm>
            <a:off x="6372225" y="2276475"/>
            <a:ext cx="2592388"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7" name="6 - Ευθεία γραμμή σύνδεσης">
            <a:extLst>
              <a:ext uri="{FF2B5EF4-FFF2-40B4-BE49-F238E27FC236}"/>
            </a:extLst>
          </p:cNvPr>
          <p:cNvCxnSpPr/>
          <p:nvPr/>
        </p:nvCxnSpPr>
        <p:spPr>
          <a:xfrm>
            <a:off x="250825" y="2708275"/>
            <a:ext cx="8713788"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9" name="8 - Ευθεία γραμμή σύνδεσης">
            <a:extLst>
              <a:ext uri="{FF2B5EF4-FFF2-40B4-BE49-F238E27FC236}"/>
            </a:extLst>
          </p:cNvPr>
          <p:cNvCxnSpPr/>
          <p:nvPr/>
        </p:nvCxnSpPr>
        <p:spPr>
          <a:xfrm>
            <a:off x="179388" y="1557338"/>
            <a:ext cx="8785225"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2" name="11 - Ευθεία γραμμή σύνδεσης">
            <a:extLst>
              <a:ext uri="{FF2B5EF4-FFF2-40B4-BE49-F238E27FC236}"/>
            </a:extLst>
          </p:cNvPr>
          <p:cNvCxnSpPr/>
          <p:nvPr/>
        </p:nvCxnSpPr>
        <p:spPr>
          <a:xfrm>
            <a:off x="3059113" y="1916113"/>
            <a:ext cx="4105275"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14345" name="Εγγεγραμμένος ήχος">
            <a:hlinkClick r:id="" action="ppaction://media"/>
          </p:cNvPr>
          <p:cNvPicPr>
            <a:picLocks noChangeAspect="1" noChangeArrowheads="1"/>
          </p:cNvPicPr>
          <p:nvPr/>
        </p:nvPicPr>
        <p:blipFill>
          <a:blip r:embed="rId5" cstate="print"/>
          <a:srcRect/>
          <a:stretch>
            <a:fillRect/>
          </a:stretch>
        </p:blipFill>
        <p:spPr bwMode="auto">
          <a:xfrm>
            <a:off x="4267200" y="3124200"/>
            <a:ext cx="609600" cy="6096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p:cNvSpPr>
          <p:nvPr>
            <p:ph type="title"/>
          </p:nvPr>
        </p:nvSpPr>
        <p:spPr>
          <a:xfrm>
            <a:off x="260350" y="685800"/>
            <a:ext cx="8507413" cy="738188"/>
          </a:xfrm>
        </p:spPr>
        <p:txBody>
          <a:bodyPr/>
          <a:lstStyle/>
          <a:p>
            <a:pPr eaLnBrk="1" hangingPunct="1"/>
            <a:r>
              <a:rPr lang="en-US" altLang="el-GR" sz="2800" smtClean="0"/>
              <a:t>Hypertension travels along with the kidney!</a:t>
            </a:r>
            <a:endParaRPr lang="el-GR" altLang="el-GR" sz="2800" smtClean="0"/>
          </a:p>
        </p:txBody>
      </p:sp>
      <p:grpSp>
        <p:nvGrpSpPr>
          <p:cNvPr id="15363" name="23 - Ομάδα"/>
          <p:cNvGrpSpPr>
            <a:grpSpLocks/>
          </p:cNvGrpSpPr>
          <p:nvPr/>
        </p:nvGrpSpPr>
        <p:grpSpPr bwMode="auto">
          <a:xfrm>
            <a:off x="979488" y="1665288"/>
            <a:ext cx="7013575" cy="4749800"/>
            <a:chOff x="1079500" y="1835150"/>
            <a:chExt cx="7732713" cy="5237163"/>
          </a:xfrm>
        </p:grpSpPr>
        <p:grpSp>
          <p:nvGrpSpPr>
            <p:cNvPr id="15365" name="23 - Ομάδα"/>
            <p:cNvGrpSpPr>
              <a:grpSpLocks/>
            </p:cNvGrpSpPr>
            <p:nvPr/>
          </p:nvGrpSpPr>
          <p:grpSpPr bwMode="auto">
            <a:xfrm>
              <a:off x="1079500" y="1835150"/>
              <a:ext cx="7732713" cy="5237163"/>
              <a:chOff x="1115616" y="1124744"/>
              <a:chExt cx="7013678" cy="4752528"/>
            </a:xfrm>
          </p:grpSpPr>
          <p:grpSp>
            <p:nvGrpSpPr>
              <p:cNvPr id="15367" name="Group 25"/>
              <p:cNvGrpSpPr>
                <a:grpSpLocks/>
              </p:cNvGrpSpPr>
              <p:nvPr/>
            </p:nvGrpSpPr>
            <p:grpSpPr bwMode="auto">
              <a:xfrm>
                <a:off x="1115616" y="1124744"/>
                <a:ext cx="7013678" cy="4752528"/>
                <a:chOff x="476" y="845"/>
                <a:chExt cx="4899" cy="2948"/>
              </a:xfrm>
            </p:grpSpPr>
            <p:grpSp>
              <p:nvGrpSpPr>
                <p:cNvPr id="15370" name="Group 17"/>
                <p:cNvGrpSpPr>
                  <a:grpSpLocks/>
                </p:cNvGrpSpPr>
                <p:nvPr/>
              </p:nvGrpSpPr>
              <p:grpSpPr bwMode="auto">
                <a:xfrm>
                  <a:off x="521" y="845"/>
                  <a:ext cx="4854" cy="2655"/>
                  <a:chOff x="385" y="845"/>
                  <a:chExt cx="4854" cy="2655"/>
                </a:xfrm>
              </p:grpSpPr>
              <p:grpSp>
                <p:nvGrpSpPr>
                  <p:cNvPr id="15378" name="Group 15"/>
                  <p:cNvGrpSpPr>
                    <a:grpSpLocks/>
                  </p:cNvGrpSpPr>
                  <p:nvPr/>
                </p:nvGrpSpPr>
                <p:grpSpPr bwMode="auto">
                  <a:xfrm>
                    <a:off x="385" y="845"/>
                    <a:ext cx="4854" cy="2169"/>
                    <a:chOff x="1474" y="1026"/>
                    <a:chExt cx="2459" cy="1589"/>
                  </a:xfrm>
                </p:grpSpPr>
                <p:grpSp>
                  <p:nvGrpSpPr>
                    <p:cNvPr id="15382" name="Group 11"/>
                    <p:cNvGrpSpPr>
                      <a:grpSpLocks/>
                    </p:cNvGrpSpPr>
                    <p:nvPr/>
                  </p:nvGrpSpPr>
                  <p:grpSpPr bwMode="auto">
                    <a:xfrm>
                      <a:off x="1474" y="1026"/>
                      <a:ext cx="2459" cy="952"/>
                      <a:chOff x="1474" y="1026"/>
                      <a:chExt cx="2459" cy="952"/>
                    </a:xfrm>
                  </p:grpSpPr>
                  <p:pic>
                    <p:nvPicPr>
                      <p:cNvPr id="15384" name="Picture 5" descr="Unfortunately we are unable to provide accessible alternative text for this. If you require assistance to access this image, please contact help@nature.com or the author"/>
                      <p:cNvPicPr>
                        <a:picLocks noChangeAspect="1" noChangeArrowheads="1"/>
                      </p:cNvPicPr>
                      <p:nvPr/>
                    </p:nvPicPr>
                    <p:blipFill>
                      <a:blip r:embed="rId2"/>
                      <a:srcRect t="64198" b="4475"/>
                      <a:stretch>
                        <a:fillRect/>
                      </a:stretch>
                    </p:blipFill>
                    <p:spPr bwMode="auto">
                      <a:xfrm>
                        <a:off x="1474" y="1026"/>
                        <a:ext cx="2459" cy="952"/>
                      </a:xfrm>
                      <a:prstGeom prst="rect">
                        <a:avLst/>
                      </a:prstGeom>
                      <a:noFill/>
                      <a:ln w="9525">
                        <a:noFill/>
                        <a:miter lim="800000"/>
                        <a:headEnd/>
                        <a:tailEnd/>
                      </a:ln>
                    </p:spPr>
                  </p:pic>
                  <p:sp>
                    <p:nvSpPr>
                      <p:cNvPr id="15385" name="Line 9"/>
                      <p:cNvSpPr>
                        <a:spLocks noChangeShapeType="1"/>
                      </p:cNvSpPr>
                      <p:nvPr/>
                    </p:nvSpPr>
                    <p:spPr bwMode="auto">
                      <a:xfrm>
                        <a:off x="2835" y="1480"/>
                        <a:ext cx="363" cy="0"/>
                      </a:xfrm>
                      <a:prstGeom prst="line">
                        <a:avLst/>
                      </a:prstGeom>
                      <a:noFill/>
                      <a:ln w="38100">
                        <a:solidFill>
                          <a:srgbClr val="FF3300"/>
                        </a:solidFill>
                        <a:round/>
                        <a:headEnd/>
                        <a:tailEnd type="triangle" w="med" len="med"/>
                      </a:ln>
                    </p:spPr>
                    <p:txBody>
                      <a:bodyPr/>
                      <a:lstStyle/>
                      <a:p>
                        <a:endParaRPr lang="el-GR"/>
                      </a:p>
                    </p:txBody>
                  </p:sp>
                </p:grpSp>
                <p:sp>
                  <p:nvSpPr>
                    <p:cNvPr id="15383" name="Text Box 13"/>
                    <p:cNvSpPr txBox="1">
                      <a:spLocks noChangeArrowheads="1"/>
                    </p:cNvSpPr>
                    <p:nvPr/>
                  </p:nvSpPr>
                  <p:spPr bwMode="auto">
                    <a:xfrm>
                      <a:off x="1482" y="2237"/>
                      <a:ext cx="2449" cy="378"/>
                    </a:xfrm>
                    <a:prstGeom prst="rect">
                      <a:avLst/>
                    </a:prstGeom>
                    <a:solidFill>
                      <a:schemeClr val="tx1"/>
                    </a:solidFill>
                    <a:ln w="9525">
                      <a:noFill/>
                      <a:miter lim="800000"/>
                      <a:headEnd/>
                      <a:tailEnd/>
                    </a:ln>
                  </p:spPr>
                  <p:txBody>
                    <a:bodyPr>
                      <a:spAutoFit/>
                    </a:bodyPr>
                    <a:lstStyle/>
                    <a:p>
                      <a:pPr>
                        <a:spcBef>
                          <a:spcPct val="50000"/>
                        </a:spcBef>
                      </a:pPr>
                      <a:r>
                        <a:rPr lang="en-US" altLang="el-GR"/>
                        <a:t>          </a:t>
                      </a:r>
                      <a:r>
                        <a:rPr lang="en-US" altLang="el-GR">
                          <a:solidFill>
                            <a:schemeClr val="bg2"/>
                          </a:solidFill>
                        </a:rPr>
                        <a:t>PHR	                      PNR	                     HTN</a:t>
                      </a:r>
                      <a:endParaRPr lang="el-GR" altLang="el-GR">
                        <a:solidFill>
                          <a:schemeClr val="bg2"/>
                        </a:solidFill>
                      </a:endParaRPr>
                    </a:p>
                  </p:txBody>
                </p:sp>
              </p:grpSp>
              <p:grpSp>
                <p:nvGrpSpPr>
                  <p:cNvPr id="15379" name="Group 12"/>
                  <p:cNvGrpSpPr>
                    <a:grpSpLocks/>
                  </p:cNvGrpSpPr>
                  <p:nvPr/>
                </p:nvGrpSpPr>
                <p:grpSpPr bwMode="auto">
                  <a:xfrm>
                    <a:off x="400" y="2318"/>
                    <a:ext cx="4809" cy="1182"/>
                    <a:chOff x="2524" y="2233"/>
                    <a:chExt cx="2291" cy="907"/>
                  </a:xfrm>
                </p:grpSpPr>
                <p:pic>
                  <p:nvPicPr>
                    <p:cNvPr id="15380" name="Picture 6" descr="Unfortunately we are unable to provide accessible alternative text for this. If you require assistance to access this image, please contact help@nature.com or the author"/>
                    <p:cNvPicPr>
                      <a:picLocks noChangeAspect="1" noChangeArrowheads="1"/>
                    </p:cNvPicPr>
                    <p:nvPr/>
                  </p:nvPicPr>
                  <p:blipFill>
                    <a:blip r:embed="rId2"/>
                    <a:srcRect t="64088" b="3885"/>
                    <a:stretch>
                      <a:fillRect/>
                    </a:stretch>
                  </p:blipFill>
                  <p:spPr bwMode="auto">
                    <a:xfrm>
                      <a:off x="2524" y="2233"/>
                      <a:ext cx="2291" cy="907"/>
                    </a:xfrm>
                    <a:prstGeom prst="rect">
                      <a:avLst/>
                    </a:prstGeom>
                    <a:noFill/>
                    <a:ln w="9525">
                      <a:noFill/>
                      <a:miter lim="800000"/>
                      <a:headEnd/>
                      <a:tailEnd/>
                    </a:ln>
                  </p:spPr>
                </p:pic>
                <p:sp>
                  <p:nvSpPr>
                    <p:cNvPr id="15381" name="Line 10"/>
                    <p:cNvSpPr>
                      <a:spLocks noChangeShapeType="1"/>
                    </p:cNvSpPr>
                    <p:nvPr/>
                  </p:nvSpPr>
                  <p:spPr bwMode="auto">
                    <a:xfrm>
                      <a:off x="3787" y="2704"/>
                      <a:ext cx="363" cy="0"/>
                    </a:xfrm>
                    <a:prstGeom prst="line">
                      <a:avLst/>
                    </a:prstGeom>
                    <a:noFill/>
                    <a:ln w="38100">
                      <a:solidFill>
                        <a:schemeClr val="accent1"/>
                      </a:solidFill>
                      <a:round/>
                      <a:headEnd/>
                      <a:tailEnd type="triangle" w="med" len="med"/>
                    </a:ln>
                  </p:spPr>
                  <p:txBody>
                    <a:bodyPr/>
                    <a:lstStyle/>
                    <a:p>
                      <a:endParaRPr lang="el-GR"/>
                    </a:p>
                  </p:txBody>
                </p:sp>
              </p:grpSp>
            </p:grpSp>
            <p:sp>
              <p:nvSpPr>
                <p:cNvPr id="15371" name="Rectangle 18"/>
                <p:cNvSpPr>
                  <a:spLocks noChangeArrowheads="1"/>
                </p:cNvSpPr>
                <p:nvPr/>
              </p:nvSpPr>
              <p:spPr bwMode="auto">
                <a:xfrm>
                  <a:off x="476" y="890"/>
                  <a:ext cx="4854" cy="2903"/>
                </a:xfrm>
                <a:prstGeom prst="rect">
                  <a:avLst/>
                </a:prstGeom>
                <a:noFill/>
                <a:ln w="196850">
                  <a:solidFill>
                    <a:schemeClr val="bg1"/>
                  </a:solidFill>
                  <a:miter lim="800000"/>
                  <a:headEnd/>
                  <a:tailEnd/>
                </a:ln>
              </p:spPr>
              <p:txBody>
                <a:bodyPr wrap="none" anchor="ctr"/>
                <a:lstStyle/>
                <a:p>
                  <a:endParaRPr lang="el-GR" altLang="el-GR"/>
                </a:p>
              </p:txBody>
            </p:sp>
            <p:sp>
              <p:nvSpPr>
                <p:cNvPr id="15372" name="Oval 19"/>
                <p:cNvSpPr>
                  <a:spLocks noChangeArrowheads="1"/>
                </p:cNvSpPr>
                <p:nvPr/>
              </p:nvSpPr>
              <p:spPr bwMode="auto">
                <a:xfrm>
                  <a:off x="1202" y="2795"/>
                  <a:ext cx="182" cy="181"/>
                </a:xfrm>
                <a:prstGeom prst="ellipse">
                  <a:avLst/>
                </a:prstGeom>
                <a:solidFill>
                  <a:schemeClr val="accent1"/>
                </a:solidFill>
                <a:ln w="9525">
                  <a:solidFill>
                    <a:schemeClr val="tx1"/>
                  </a:solidFill>
                  <a:round/>
                  <a:headEnd/>
                  <a:tailEnd/>
                </a:ln>
              </p:spPr>
              <p:txBody>
                <a:bodyPr wrap="none" anchor="ctr"/>
                <a:lstStyle/>
                <a:p>
                  <a:endParaRPr lang="el-GR" altLang="el-GR"/>
                </a:p>
              </p:txBody>
            </p:sp>
            <p:sp>
              <p:nvSpPr>
                <p:cNvPr id="15373" name="Oval 20"/>
                <p:cNvSpPr>
                  <a:spLocks noChangeArrowheads="1"/>
                </p:cNvSpPr>
                <p:nvPr/>
              </p:nvSpPr>
              <p:spPr bwMode="auto">
                <a:xfrm>
                  <a:off x="839" y="2795"/>
                  <a:ext cx="182" cy="181"/>
                </a:xfrm>
                <a:prstGeom prst="ellipse">
                  <a:avLst/>
                </a:prstGeom>
                <a:solidFill>
                  <a:schemeClr val="accent1"/>
                </a:solidFill>
                <a:ln w="9525">
                  <a:solidFill>
                    <a:schemeClr val="tx1"/>
                  </a:solidFill>
                  <a:round/>
                  <a:headEnd/>
                  <a:tailEnd/>
                </a:ln>
              </p:spPr>
              <p:txBody>
                <a:bodyPr wrap="none" anchor="ctr"/>
                <a:lstStyle/>
                <a:p>
                  <a:endParaRPr lang="el-GR" altLang="el-GR"/>
                </a:p>
              </p:txBody>
            </p:sp>
            <p:sp>
              <p:nvSpPr>
                <p:cNvPr id="15374" name="Oval 21"/>
                <p:cNvSpPr>
                  <a:spLocks noChangeArrowheads="1"/>
                </p:cNvSpPr>
                <p:nvPr/>
              </p:nvSpPr>
              <p:spPr bwMode="auto">
                <a:xfrm>
                  <a:off x="4150" y="2795"/>
                  <a:ext cx="182" cy="181"/>
                </a:xfrm>
                <a:prstGeom prst="ellipse">
                  <a:avLst/>
                </a:prstGeom>
                <a:solidFill>
                  <a:schemeClr val="accent1"/>
                </a:solidFill>
                <a:ln w="9525">
                  <a:solidFill>
                    <a:schemeClr val="tx1"/>
                  </a:solidFill>
                  <a:round/>
                  <a:headEnd/>
                  <a:tailEnd/>
                </a:ln>
              </p:spPr>
              <p:txBody>
                <a:bodyPr wrap="none" anchor="ctr"/>
                <a:lstStyle/>
                <a:p>
                  <a:endParaRPr lang="el-GR" altLang="el-GR"/>
                </a:p>
              </p:txBody>
            </p:sp>
            <p:sp>
              <p:nvSpPr>
                <p:cNvPr id="15375" name="Oval 22"/>
                <p:cNvSpPr>
                  <a:spLocks noChangeArrowheads="1"/>
                </p:cNvSpPr>
                <p:nvPr/>
              </p:nvSpPr>
              <p:spPr bwMode="auto">
                <a:xfrm>
                  <a:off x="839" y="1389"/>
                  <a:ext cx="182" cy="181"/>
                </a:xfrm>
                <a:prstGeom prst="ellipse">
                  <a:avLst/>
                </a:prstGeom>
                <a:solidFill>
                  <a:srgbClr val="FF0000"/>
                </a:solidFill>
                <a:ln w="9525">
                  <a:solidFill>
                    <a:schemeClr val="tx1"/>
                  </a:solidFill>
                  <a:round/>
                  <a:headEnd/>
                  <a:tailEnd/>
                </a:ln>
              </p:spPr>
              <p:txBody>
                <a:bodyPr wrap="none" anchor="ctr"/>
                <a:lstStyle/>
                <a:p>
                  <a:endParaRPr lang="el-GR" altLang="el-GR"/>
                </a:p>
              </p:txBody>
            </p:sp>
            <p:sp>
              <p:nvSpPr>
                <p:cNvPr id="15376" name="Oval 23"/>
                <p:cNvSpPr>
                  <a:spLocks noChangeArrowheads="1"/>
                </p:cNvSpPr>
                <p:nvPr/>
              </p:nvSpPr>
              <p:spPr bwMode="auto">
                <a:xfrm>
                  <a:off x="4195" y="1389"/>
                  <a:ext cx="182" cy="181"/>
                </a:xfrm>
                <a:prstGeom prst="ellipse">
                  <a:avLst/>
                </a:prstGeom>
                <a:solidFill>
                  <a:srgbClr val="FF0000"/>
                </a:solidFill>
                <a:ln w="9525">
                  <a:solidFill>
                    <a:schemeClr val="tx1"/>
                  </a:solidFill>
                  <a:round/>
                  <a:headEnd/>
                  <a:tailEnd/>
                </a:ln>
              </p:spPr>
              <p:txBody>
                <a:bodyPr wrap="none" anchor="ctr"/>
                <a:lstStyle/>
                <a:p>
                  <a:endParaRPr lang="el-GR" altLang="el-GR"/>
                </a:p>
              </p:txBody>
            </p:sp>
            <p:sp>
              <p:nvSpPr>
                <p:cNvPr id="15377" name="Oval 24"/>
                <p:cNvSpPr>
                  <a:spLocks noChangeArrowheads="1"/>
                </p:cNvSpPr>
                <p:nvPr/>
              </p:nvSpPr>
              <p:spPr bwMode="auto">
                <a:xfrm>
                  <a:off x="1202" y="1389"/>
                  <a:ext cx="182" cy="181"/>
                </a:xfrm>
                <a:prstGeom prst="ellipse">
                  <a:avLst/>
                </a:prstGeom>
                <a:solidFill>
                  <a:srgbClr val="FF0000"/>
                </a:solidFill>
                <a:ln w="9525">
                  <a:solidFill>
                    <a:schemeClr val="tx1"/>
                  </a:solidFill>
                  <a:round/>
                  <a:headEnd/>
                  <a:tailEnd/>
                </a:ln>
              </p:spPr>
              <p:txBody>
                <a:bodyPr wrap="none" anchor="ctr"/>
                <a:lstStyle/>
                <a:p>
                  <a:endParaRPr lang="el-GR" altLang="el-GR"/>
                </a:p>
              </p:txBody>
            </p:sp>
          </p:grpSp>
          <p:sp>
            <p:nvSpPr>
              <p:cNvPr id="15368" name="21 - TextBox"/>
              <p:cNvSpPr txBox="1">
                <a:spLocks noChangeArrowheads="1"/>
              </p:cNvSpPr>
              <p:nvPr/>
            </p:nvSpPr>
            <p:spPr bwMode="auto">
              <a:xfrm>
                <a:off x="1691680" y="3140968"/>
                <a:ext cx="6408712" cy="461808"/>
              </a:xfrm>
              <a:prstGeom prst="rect">
                <a:avLst/>
              </a:prstGeom>
              <a:noFill/>
              <a:ln w="9525">
                <a:noFill/>
                <a:miter lim="800000"/>
                <a:headEnd/>
                <a:tailEnd/>
              </a:ln>
            </p:spPr>
            <p:txBody>
              <a:bodyPr>
                <a:spAutoFit/>
              </a:bodyPr>
              <a:lstStyle/>
              <a:p>
                <a:r>
                  <a:rPr lang="el-GR" altLang="el-GR" b="1">
                    <a:latin typeface="Tahoma" pitchFamily="34" charset="0"/>
                    <a:cs typeface="Tahoma" pitchFamily="34" charset="0"/>
                  </a:rPr>
                  <a:t>ΗΤ                       ΝΤ                       ΗΤ         </a:t>
                </a:r>
                <a:r>
                  <a:rPr lang="el-GR" altLang="el-GR"/>
                  <a:t>         </a:t>
                </a:r>
              </a:p>
            </p:txBody>
          </p:sp>
          <p:sp>
            <p:nvSpPr>
              <p:cNvPr id="15369" name="22 - TextBox"/>
              <p:cNvSpPr txBox="1">
                <a:spLocks noChangeArrowheads="1"/>
              </p:cNvSpPr>
              <p:nvPr/>
            </p:nvSpPr>
            <p:spPr bwMode="auto">
              <a:xfrm>
                <a:off x="1691680" y="5301208"/>
                <a:ext cx="6408712" cy="461808"/>
              </a:xfrm>
              <a:prstGeom prst="rect">
                <a:avLst/>
              </a:prstGeom>
              <a:noFill/>
              <a:ln w="9525">
                <a:noFill/>
                <a:miter lim="800000"/>
                <a:headEnd/>
                <a:tailEnd/>
              </a:ln>
            </p:spPr>
            <p:txBody>
              <a:bodyPr>
                <a:spAutoFit/>
              </a:bodyPr>
              <a:lstStyle/>
              <a:p>
                <a:r>
                  <a:rPr lang="el-GR" altLang="el-GR" b="1">
                    <a:latin typeface="Tahoma" pitchFamily="34" charset="0"/>
                    <a:cs typeface="Tahoma" pitchFamily="34" charset="0"/>
                  </a:rPr>
                  <a:t>ΝΤ                       ΗΤ                       ΝΤ         </a:t>
                </a:r>
                <a:r>
                  <a:rPr lang="el-GR" altLang="el-GR"/>
                  <a:t>         </a:t>
                </a:r>
              </a:p>
            </p:txBody>
          </p:sp>
        </p:grpSp>
        <p:sp>
          <p:nvSpPr>
            <p:cNvPr id="15366" name="22 - Ορθογώνιο"/>
            <p:cNvSpPr>
              <a:spLocks noChangeArrowheads="1"/>
            </p:cNvSpPr>
            <p:nvPr/>
          </p:nvSpPr>
          <p:spPr bwMode="auto">
            <a:xfrm>
              <a:off x="1151880" y="4355901"/>
              <a:ext cx="7128792" cy="216024"/>
            </a:xfrm>
            <a:prstGeom prst="rect">
              <a:avLst/>
            </a:prstGeom>
            <a:solidFill>
              <a:schemeClr val="bg1"/>
            </a:solidFill>
            <a:ln w="9525" algn="ctr">
              <a:noFill/>
              <a:round/>
              <a:headEnd/>
              <a:tailEnd/>
            </a:ln>
          </p:spPr>
          <p:txBody>
            <a:bodyPr/>
            <a:lstStyle/>
            <a:p>
              <a:endParaRPr lang="el-GR" altLang="el-GR"/>
            </a:p>
          </p:txBody>
        </p:sp>
      </p:grpSp>
      <p:pic>
        <p:nvPicPr>
          <p:cNvPr id="15364" name="Εγγεγραμμένος ήχος">
            <a:hlinkClick r:id="" action="ppaction://media"/>
          </p:cNvPr>
          <p:cNvPicPr>
            <a:picLocks noChangeAspect="1" noChangeArrowheads="1"/>
          </p:cNvPicPr>
          <p:nvPr/>
        </p:nvPicPr>
        <p:blipFill>
          <a:blip r:embed="rId3" cstate="print"/>
          <a:srcRect/>
          <a:stretch>
            <a:fillRect/>
          </a:stretch>
        </p:blipFill>
        <p:spPr bwMode="auto">
          <a:xfrm>
            <a:off x="4267200" y="3124200"/>
            <a:ext cx="609600" cy="6096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5" descr="Unfortunately we are unable to provide accessible alternative text for this. If you require assistance to access this image, please contact help@nature.com or the author"/>
          <p:cNvPicPr>
            <a:picLocks noChangeAspect="1" noChangeArrowheads="1"/>
          </p:cNvPicPr>
          <p:nvPr/>
        </p:nvPicPr>
        <p:blipFill>
          <a:blip r:embed="rId2"/>
          <a:srcRect/>
          <a:stretch>
            <a:fillRect/>
          </a:stretch>
        </p:blipFill>
        <p:spPr bwMode="auto">
          <a:xfrm>
            <a:off x="1403350" y="981075"/>
            <a:ext cx="6156325" cy="5348288"/>
          </a:xfrm>
          <a:prstGeom prst="rect">
            <a:avLst/>
          </a:prstGeom>
          <a:noFill/>
          <a:ln w="9525">
            <a:noFill/>
            <a:miter lim="800000"/>
            <a:headEnd/>
            <a:tailEnd/>
          </a:ln>
        </p:spPr>
      </p:pic>
      <p:sp>
        <p:nvSpPr>
          <p:cNvPr id="16387" name="AutoShape 10"/>
          <p:cNvSpPr>
            <a:spLocks noChangeArrowheads="1"/>
          </p:cNvSpPr>
          <p:nvPr/>
        </p:nvSpPr>
        <p:spPr bwMode="auto">
          <a:xfrm rot="-3119788">
            <a:off x="5833269" y="731044"/>
            <a:ext cx="642937" cy="1870075"/>
          </a:xfrm>
          <a:prstGeom prst="curvedLeftArrow">
            <a:avLst>
              <a:gd name="adj1" fmla="val 47131"/>
              <a:gd name="adj2" fmla="val 103634"/>
              <a:gd name="adj3" fmla="val 62731"/>
            </a:avLst>
          </a:prstGeom>
          <a:solidFill>
            <a:schemeClr val="accent1"/>
          </a:solidFill>
          <a:ln w="9525">
            <a:solidFill>
              <a:schemeClr val="tx1"/>
            </a:solidFill>
            <a:miter lim="800000"/>
            <a:headEnd/>
            <a:tailEnd/>
          </a:ln>
        </p:spPr>
        <p:txBody>
          <a:bodyPr wrap="none" lIns="91430" tIns="45715" rIns="91430" bIns="45715" anchor="ctr"/>
          <a:lstStyle/>
          <a:p>
            <a:endParaRPr lang="el-GR" altLang="el-GR">
              <a:latin typeface="Calibri" pitchFamily="34" charset="0"/>
            </a:endParaRPr>
          </a:p>
        </p:txBody>
      </p:sp>
      <p:sp>
        <p:nvSpPr>
          <p:cNvPr id="16388" name="AutoShape 11"/>
          <p:cNvSpPr>
            <a:spLocks noChangeArrowheads="1"/>
          </p:cNvSpPr>
          <p:nvPr/>
        </p:nvSpPr>
        <p:spPr bwMode="auto">
          <a:xfrm>
            <a:off x="4427538" y="4005263"/>
            <a:ext cx="719137" cy="503237"/>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lIns="91430" tIns="45715" rIns="91430" bIns="45715" anchor="ctr"/>
          <a:lstStyle/>
          <a:p>
            <a:endParaRPr lang="el-GR"/>
          </a:p>
        </p:txBody>
      </p:sp>
      <p:grpSp>
        <p:nvGrpSpPr>
          <p:cNvPr id="16389" name="15 - Ομάδα"/>
          <p:cNvGrpSpPr>
            <a:grpSpLocks/>
          </p:cNvGrpSpPr>
          <p:nvPr/>
        </p:nvGrpSpPr>
        <p:grpSpPr bwMode="auto">
          <a:xfrm>
            <a:off x="4211638" y="1412875"/>
            <a:ext cx="1657350" cy="3168650"/>
            <a:chOff x="5796136" y="836712"/>
            <a:chExt cx="1657177" cy="3240360"/>
          </a:xfrm>
        </p:grpSpPr>
        <p:sp>
          <p:nvSpPr>
            <p:cNvPr id="16391" name="Line 9"/>
            <p:cNvSpPr>
              <a:spLocks noChangeShapeType="1"/>
            </p:cNvSpPr>
            <p:nvPr/>
          </p:nvSpPr>
          <p:spPr bwMode="auto">
            <a:xfrm flipH="1">
              <a:off x="6732588" y="908050"/>
              <a:ext cx="720725" cy="3097213"/>
            </a:xfrm>
            <a:prstGeom prst="line">
              <a:avLst/>
            </a:prstGeom>
            <a:noFill/>
            <a:ln w="38100">
              <a:solidFill>
                <a:srgbClr val="000000"/>
              </a:solidFill>
              <a:prstDash val="dash"/>
              <a:round/>
              <a:headEnd type="oval" w="med" len="med"/>
              <a:tailEnd type="oval" w="med" len="med"/>
            </a:ln>
          </p:spPr>
          <p:txBody>
            <a:bodyPr/>
            <a:lstStyle/>
            <a:p>
              <a:endParaRPr lang="el-GR"/>
            </a:p>
          </p:txBody>
        </p:sp>
        <p:cxnSp>
          <p:nvCxnSpPr>
            <p:cNvPr id="9" name="8 - Ευθεία γραμμή σύνδεσης">
              <a:extLst>
                <a:ext uri="{FF2B5EF4-FFF2-40B4-BE49-F238E27FC236}"/>
              </a:extLst>
            </p:cNvPr>
            <p:cNvCxnSpPr/>
            <p:nvPr/>
          </p:nvCxnSpPr>
          <p:spPr>
            <a:xfrm flipV="1">
              <a:off x="5796136" y="836712"/>
              <a:ext cx="792079" cy="3240360"/>
            </a:xfrm>
            <a:prstGeom prst="line">
              <a:avLst/>
            </a:prstGeom>
            <a:ln w="76200"/>
          </p:spPr>
          <p:style>
            <a:lnRef idx="1">
              <a:schemeClr val="accent1"/>
            </a:lnRef>
            <a:fillRef idx="0">
              <a:schemeClr val="accent1"/>
            </a:fillRef>
            <a:effectRef idx="0">
              <a:schemeClr val="accent1"/>
            </a:effectRef>
            <a:fontRef idx="minor">
              <a:schemeClr val="tx1"/>
            </a:fontRef>
          </p:style>
        </p:cxnSp>
      </p:grpSp>
      <p:pic>
        <p:nvPicPr>
          <p:cNvPr id="16390" name="Εγγεγραμμένος ήχος">
            <a:hlinkClick r:id="" action="ppaction://media"/>
          </p:cNvPr>
          <p:cNvPicPr>
            <a:picLocks noChangeAspect="1" noChangeArrowheads="1"/>
          </p:cNvPicPr>
          <p:nvPr/>
        </p:nvPicPr>
        <p:blipFill>
          <a:blip r:embed="rId3" cstate="print"/>
          <a:srcRect/>
          <a:stretch>
            <a:fillRect/>
          </a:stretch>
        </p:blipFill>
        <p:spPr bwMode="auto">
          <a:xfrm>
            <a:off x="4267200" y="3124200"/>
            <a:ext cx="609600" cy="6096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a:srcRect/>
          <a:stretch>
            <a:fillRect/>
          </a:stretch>
        </p:blipFill>
        <p:spPr bwMode="auto">
          <a:xfrm>
            <a:off x="260350" y="358775"/>
            <a:ext cx="4795838" cy="3049588"/>
          </a:xfrm>
          <a:prstGeom prst="rect">
            <a:avLst/>
          </a:prstGeom>
          <a:noFill/>
          <a:ln w="9525">
            <a:noFill/>
            <a:miter lim="800000"/>
            <a:headEnd/>
            <a:tailEnd/>
          </a:ln>
        </p:spPr>
      </p:pic>
      <p:pic>
        <p:nvPicPr>
          <p:cNvPr id="17411" name="Picture 4"/>
          <p:cNvPicPr>
            <a:picLocks noChangeAspect="1" noChangeArrowheads="1"/>
          </p:cNvPicPr>
          <p:nvPr/>
        </p:nvPicPr>
        <p:blipFill>
          <a:blip r:embed="rId4"/>
          <a:srcRect/>
          <a:stretch>
            <a:fillRect/>
          </a:stretch>
        </p:blipFill>
        <p:spPr bwMode="auto">
          <a:xfrm>
            <a:off x="4425950" y="3429000"/>
            <a:ext cx="4718050" cy="3016250"/>
          </a:xfrm>
          <a:prstGeom prst="rect">
            <a:avLst/>
          </a:prstGeom>
          <a:noFill/>
          <a:ln w="9525">
            <a:noFill/>
            <a:miter lim="800000"/>
            <a:headEnd/>
            <a:tailEnd/>
          </a:ln>
        </p:spPr>
      </p:pic>
      <p:pic>
        <p:nvPicPr>
          <p:cNvPr id="17412" name="Picture 2"/>
          <p:cNvPicPr>
            <a:picLocks noChangeAspect="1" noChangeArrowheads="1"/>
          </p:cNvPicPr>
          <p:nvPr/>
        </p:nvPicPr>
        <p:blipFill>
          <a:blip r:embed="rId5"/>
          <a:srcRect/>
          <a:stretch>
            <a:fillRect/>
          </a:stretch>
        </p:blipFill>
        <p:spPr bwMode="auto">
          <a:xfrm>
            <a:off x="5094288" y="554038"/>
            <a:ext cx="3473450" cy="2185987"/>
          </a:xfrm>
          <a:prstGeom prst="rect">
            <a:avLst/>
          </a:prstGeom>
          <a:noFill/>
          <a:ln w="9525">
            <a:noFill/>
            <a:miter lim="800000"/>
            <a:headEnd/>
            <a:tailEnd/>
          </a:ln>
        </p:spPr>
      </p:pic>
      <p:pic>
        <p:nvPicPr>
          <p:cNvPr id="17413" name="Picture 4"/>
          <p:cNvPicPr>
            <a:picLocks noChangeAspect="1" noChangeArrowheads="1"/>
          </p:cNvPicPr>
          <p:nvPr/>
        </p:nvPicPr>
        <p:blipFill>
          <a:blip r:embed="rId6"/>
          <a:srcRect/>
          <a:stretch>
            <a:fillRect/>
          </a:stretch>
        </p:blipFill>
        <p:spPr bwMode="auto">
          <a:xfrm>
            <a:off x="260350" y="4148138"/>
            <a:ext cx="3948113" cy="1978025"/>
          </a:xfrm>
          <a:prstGeom prst="rect">
            <a:avLst/>
          </a:prstGeom>
          <a:noFill/>
          <a:ln w="9525">
            <a:noFill/>
            <a:miter lim="800000"/>
            <a:headEnd/>
            <a:tailEnd/>
          </a:ln>
        </p:spPr>
      </p:pic>
      <p:pic>
        <p:nvPicPr>
          <p:cNvPr id="17414" name="Εγγεγραμμένος ήχος">
            <a:hlinkClick r:id="" action="ppaction://media"/>
          </p:cNvPr>
          <p:cNvPicPr>
            <a:picLocks noChangeAspect="1" noChangeArrowheads="1"/>
          </p:cNvPicPr>
          <p:nvPr/>
        </p:nvPicPr>
        <p:blipFill>
          <a:blip r:embed="rId7" cstate="print"/>
          <a:srcRect/>
          <a:stretch>
            <a:fillRect/>
          </a:stretch>
        </p:blipFill>
        <p:spPr bwMode="auto">
          <a:xfrm>
            <a:off x="4267200" y="3124200"/>
            <a:ext cx="609600" cy="6096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srcRect/>
          <a:stretch>
            <a:fillRect/>
          </a:stretch>
        </p:blipFill>
        <p:spPr bwMode="auto">
          <a:xfrm>
            <a:off x="539750" y="692150"/>
            <a:ext cx="7920038" cy="5229225"/>
          </a:xfrm>
          <a:prstGeom prst="rect">
            <a:avLst/>
          </a:prstGeom>
          <a:noFill/>
          <a:ln w="9525">
            <a:noFill/>
            <a:miter lim="800000"/>
            <a:headEnd/>
            <a:tailEnd/>
          </a:ln>
        </p:spPr>
      </p:pic>
      <p:pic>
        <p:nvPicPr>
          <p:cNvPr id="18435" name="Εγγεγραμμένος ήχος">
            <a:hlinkClick r:id="" action="ppaction://media"/>
          </p:cNvPr>
          <p:cNvPicPr>
            <a:picLocks noChangeAspect="1" noChangeArrowheads="1"/>
          </p:cNvPicPr>
          <p:nvPr/>
        </p:nvPicPr>
        <p:blipFill>
          <a:blip r:embed="rId3" cstate="print"/>
          <a:srcRect/>
          <a:stretch>
            <a:fillRect/>
          </a:stretch>
        </p:blipFill>
        <p:spPr bwMode="auto">
          <a:xfrm>
            <a:off x="4267200" y="3124200"/>
            <a:ext cx="609600" cy="6096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endParaRPr lang="el-GR" altLang="el-GR" smtClean="0"/>
          </a:p>
        </p:txBody>
      </p:sp>
      <p:sp>
        <p:nvSpPr>
          <p:cNvPr id="19459" name="Content Placeholder 2"/>
          <p:cNvSpPr>
            <a:spLocks noGrp="1"/>
          </p:cNvSpPr>
          <p:nvPr>
            <p:ph idx="1"/>
          </p:nvPr>
        </p:nvSpPr>
        <p:spPr/>
        <p:txBody>
          <a:bodyPr/>
          <a:lstStyle/>
          <a:p>
            <a:pPr eaLnBrk="1" hangingPunct="1"/>
            <a:endParaRPr lang="el-GR" altLang="el-GR" smtClean="0"/>
          </a:p>
        </p:txBody>
      </p:sp>
      <p:pic>
        <p:nvPicPr>
          <p:cNvPr id="19460" name="Picture 2"/>
          <p:cNvPicPr>
            <a:picLocks noChangeAspect="1" noChangeArrowheads="1"/>
          </p:cNvPicPr>
          <p:nvPr/>
        </p:nvPicPr>
        <p:blipFill>
          <a:blip r:embed="rId2"/>
          <a:srcRect/>
          <a:stretch>
            <a:fillRect/>
          </a:stretch>
        </p:blipFill>
        <p:spPr bwMode="auto">
          <a:xfrm>
            <a:off x="361950" y="293688"/>
            <a:ext cx="8566150" cy="6073775"/>
          </a:xfrm>
          <a:prstGeom prst="rect">
            <a:avLst/>
          </a:prstGeom>
          <a:noFill/>
          <a:ln w="9525">
            <a:noFill/>
            <a:miter lim="800000"/>
            <a:headEnd/>
            <a:tailEnd/>
          </a:ln>
        </p:spPr>
      </p:pic>
      <p:pic>
        <p:nvPicPr>
          <p:cNvPr id="19461" name="Εγγεγραμμένος ήχος">
            <a:hlinkClick r:id="" action="ppaction://media"/>
          </p:cNvPr>
          <p:cNvPicPr>
            <a:picLocks noChangeAspect="1" noChangeArrowheads="1"/>
          </p:cNvPicPr>
          <p:nvPr/>
        </p:nvPicPr>
        <p:blipFill>
          <a:blip r:embed="rId3" cstate="print"/>
          <a:srcRect/>
          <a:stretch>
            <a:fillRect/>
          </a:stretch>
        </p:blipFill>
        <p:spPr bwMode="auto">
          <a:xfrm>
            <a:off x="4267200" y="3124200"/>
            <a:ext cx="609600" cy="6096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1 - Τίτλος"/>
          <p:cNvSpPr>
            <a:spLocks noGrp="1"/>
          </p:cNvSpPr>
          <p:nvPr>
            <p:ph type="title"/>
          </p:nvPr>
        </p:nvSpPr>
        <p:spPr/>
        <p:txBody>
          <a:bodyPr/>
          <a:lstStyle/>
          <a:p>
            <a:pPr eaLnBrk="1" hangingPunct="1"/>
            <a:endParaRPr lang="el-GR" altLang="el-GR" smtClean="0"/>
          </a:p>
        </p:txBody>
      </p:sp>
      <p:sp>
        <p:nvSpPr>
          <p:cNvPr id="20483" name="2 - Θέση περιεχομένου"/>
          <p:cNvSpPr>
            <a:spLocks noGrp="1"/>
          </p:cNvSpPr>
          <p:nvPr>
            <p:ph idx="1"/>
          </p:nvPr>
        </p:nvSpPr>
        <p:spPr/>
        <p:txBody>
          <a:bodyPr/>
          <a:lstStyle/>
          <a:p>
            <a:pPr eaLnBrk="1" hangingPunct="1"/>
            <a:endParaRPr lang="el-GR" altLang="el-GR" smtClean="0"/>
          </a:p>
        </p:txBody>
      </p:sp>
      <p:pic>
        <p:nvPicPr>
          <p:cNvPr id="20484" name="Picture 2"/>
          <p:cNvPicPr>
            <a:picLocks noChangeAspect="1" noChangeArrowheads="1"/>
          </p:cNvPicPr>
          <p:nvPr/>
        </p:nvPicPr>
        <p:blipFill>
          <a:blip r:embed="rId2"/>
          <a:srcRect/>
          <a:stretch>
            <a:fillRect/>
          </a:stretch>
        </p:blipFill>
        <p:spPr bwMode="auto">
          <a:xfrm>
            <a:off x="-128588" y="0"/>
            <a:ext cx="9109076" cy="6858000"/>
          </a:xfrm>
          <a:prstGeom prst="rect">
            <a:avLst/>
          </a:prstGeom>
          <a:noFill/>
          <a:ln w="9525">
            <a:noFill/>
            <a:miter lim="800000"/>
            <a:headEnd/>
            <a:tailEnd/>
          </a:ln>
        </p:spPr>
      </p:pic>
      <p:pic>
        <p:nvPicPr>
          <p:cNvPr id="20485" name="Εγγεγραμμένος ήχος">
            <a:hlinkClick r:id="" action="ppaction://media"/>
          </p:cNvPr>
          <p:cNvPicPr>
            <a:picLocks noChangeAspect="1" noChangeArrowheads="1"/>
          </p:cNvPicPr>
          <p:nvPr/>
        </p:nvPicPr>
        <p:blipFill>
          <a:blip r:embed="rId3" cstate="print"/>
          <a:srcRect/>
          <a:stretch>
            <a:fillRect/>
          </a:stretch>
        </p:blipFill>
        <p:spPr bwMode="auto">
          <a:xfrm>
            <a:off x="4267200" y="3124200"/>
            <a:ext cx="609600" cy="6096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eaLnBrk="1" hangingPunct="1"/>
            <a:r>
              <a:rPr lang="en-US" altLang="el-GR" sz="2400" smtClean="0"/>
              <a:t>Denton D et al. The effect of increased salt intake on</a:t>
            </a:r>
            <a:br>
              <a:rPr lang="en-US" altLang="el-GR" sz="2400" smtClean="0"/>
            </a:br>
            <a:r>
              <a:rPr lang="en-US" altLang="el-GR" sz="2400" smtClean="0"/>
              <a:t>blood pressure in chimpanzees. </a:t>
            </a:r>
            <a:br>
              <a:rPr lang="en-US" altLang="el-GR" sz="2400" smtClean="0"/>
            </a:br>
            <a:r>
              <a:rPr lang="en-US" altLang="el-GR" sz="2400" smtClean="0"/>
              <a:t>Nat Med </a:t>
            </a:r>
            <a:r>
              <a:rPr lang="el-GR" altLang="el-GR" sz="2400" smtClean="0"/>
              <a:t>1995;1:1009-16.</a:t>
            </a:r>
          </a:p>
        </p:txBody>
      </p:sp>
      <p:sp>
        <p:nvSpPr>
          <p:cNvPr id="21507" name="Content Placeholder 4"/>
          <p:cNvSpPr>
            <a:spLocks noGrp="1"/>
          </p:cNvSpPr>
          <p:nvPr>
            <p:ph idx="1"/>
          </p:nvPr>
        </p:nvSpPr>
        <p:spPr>
          <a:xfrm>
            <a:off x="395288" y="1557338"/>
            <a:ext cx="7805737" cy="4227512"/>
          </a:xfrm>
        </p:spPr>
        <p:txBody>
          <a:bodyPr>
            <a:spAutoFit/>
          </a:bodyPr>
          <a:lstStyle/>
          <a:p>
            <a:pPr eaLnBrk="1" hangingPunct="1"/>
            <a:r>
              <a:rPr lang="en-US" altLang="el-GR" smtClean="0"/>
              <a:t>Humans share 98.4% genetic identity with chimpanzees</a:t>
            </a:r>
          </a:p>
          <a:p>
            <a:pPr eaLnBrk="1" hangingPunct="1"/>
            <a:r>
              <a:rPr lang="en-US" altLang="el-GR" smtClean="0"/>
              <a:t>By adding up to 15 g of NaCl daily, SBP increased by 33 mm Hg and DBP by 10 mm Hg</a:t>
            </a:r>
          </a:p>
          <a:p>
            <a:pPr eaLnBrk="1" hangingPunct="1"/>
            <a:r>
              <a:rPr lang="en-US" altLang="el-GR" smtClean="0"/>
              <a:t>The increases were reversed after withdrawal of the sodium chloride supplement.</a:t>
            </a:r>
            <a:endParaRPr lang="el-GR" altLang="el-GR" smtClean="0"/>
          </a:p>
        </p:txBody>
      </p:sp>
      <p:pic>
        <p:nvPicPr>
          <p:cNvPr id="21508" name="Picture 2" descr="Chimpanzees - chimpanzees-and-bonobos Photo"/>
          <p:cNvPicPr>
            <a:picLocks noChangeAspect="1" noChangeArrowheads="1"/>
          </p:cNvPicPr>
          <p:nvPr/>
        </p:nvPicPr>
        <p:blipFill>
          <a:blip r:embed="rId2"/>
          <a:srcRect/>
          <a:stretch>
            <a:fillRect/>
          </a:stretch>
        </p:blipFill>
        <p:spPr bwMode="auto">
          <a:xfrm>
            <a:off x="6594475" y="4308475"/>
            <a:ext cx="2549525" cy="2549525"/>
          </a:xfrm>
          <a:prstGeom prst="rect">
            <a:avLst/>
          </a:prstGeom>
          <a:noFill/>
          <a:ln w="9525">
            <a:noFill/>
            <a:miter lim="800000"/>
            <a:headEnd/>
            <a:tailEnd/>
          </a:ln>
        </p:spPr>
      </p:pic>
      <p:pic>
        <p:nvPicPr>
          <p:cNvPr id="21509" name="Εγγεγραμμένος ήχος">
            <a:hlinkClick r:id="" action="ppaction://media"/>
          </p:cNvPr>
          <p:cNvPicPr>
            <a:picLocks noChangeAspect="1" noChangeArrowheads="1"/>
          </p:cNvPicPr>
          <p:nvPr/>
        </p:nvPicPr>
        <p:blipFill>
          <a:blip r:embed="rId3" cstate="print"/>
          <a:srcRect/>
          <a:stretch>
            <a:fillRect/>
          </a:stretch>
        </p:blipFill>
        <p:spPr bwMode="auto">
          <a:xfrm>
            <a:off x="4267200" y="3124200"/>
            <a:ext cx="609600" cy="6096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457200" y="488950"/>
            <a:ext cx="8215313" cy="1144588"/>
          </a:xfrm>
        </p:spPr>
        <p:txBody>
          <a:bodyPr/>
          <a:lstStyle/>
          <a:p>
            <a:pPr eaLnBrk="1" hangingPunct="1"/>
            <a:r>
              <a:rPr lang="en-US" altLang="el-GR" sz="3600" smtClean="0"/>
              <a:t>Relatively salt-sensitive groups of people</a:t>
            </a:r>
            <a:endParaRPr lang="el-GR" altLang="el-GR" sz="3600" smtClean="0"/>
          </a:p>
        </p:txBody>
      </p:sp>
      <p:sp>
        <p:nvSpPr>
          <p:cNvPr id="22531" name="Content Placeholder 2"/>
          <p:cNvSpPr>
            <a:spLocks noGrp="1"/>
          </p:cNvSpPr>
          <p:nvPr>
            <p:ph idx="1"/>
          </p:nvPr>
        </p:nvSpPr>
        <p:spPr>
          <a:xfrm>
            <a:off x="652463" y="1992313"/>
            <a:ext cx="7805737" cy="4318000"/>
          </a:xfrm>
        </p:spPr>
        <p:txBody>
          <a:bodyPr/>
          <a:lstStyle/>
          <a:p>
            <a:pPr eaLnBrk="1" hangingPunct="1"/>
            <a:r>
              <a:rPr lang="en-US" altLang="el-GR" sz="3300" smtClean="0"/>
              <a:t>Individuals </a:t>
            </a:r>
            <a:r>
              <a:rPr lang="el-GR" altLang="el-GR" sz="3300" smtClean="0"/>
              <a:t>&gt; 50-60 </a:t>
            </a:r>
            <a:r>
              <a:rPr lang="en-US" altLang="el-GR" sz="3300" smtClean="0"/>
              <a:t>yo</a:t>
            </a:r>
            <a:endParaRPr lang="el-GR" altLang="el-GR" sz="3300" smtClean="0"/>
          </a:p>
          <a:p>
            <a:pPr eaLnBrk="1" hangingPunct="1"/>
            <a:r>
              <a:rPr lang="en-US" altLang="el-GR" sz="3300" smtClean="0"/>
              <a:t>Blacks</a:t>
            </a:r>
            <a:endParaRPr lang="el-GR" altLang="el-GR" sz="3300" smtClean="0"/>
          </a:p>
          <a:p>
            <a:pPr eaLnBrk="1" hangingPunct="1"/>
            <a:r>
              <a:rPr lang="en-US" altLang="el-GR" sz="3300" smtClean="0"/>
              <a:t>Hypertensive patients</a:t>
            </a:r>
            <a:endParaRPr lang="el-GR" altLang="el-GR" sz="3300" smtClean="0"/>
          </a:p>
          <a:p>
            <a:pPr eaLnBrk="1" hangingPunct="1"/>
            <a:r>
              <a:rPr lang="en-US" altLang="el-GR" sz="3300" smtClean="0"/>
              <a:t>Obese people with metabolic syndrome and DM</a:t>
            </a:r>
            <a:endParaRPr lang="el-GR" altLang="el-GR" sz="3300" smtClean="0"/>
          </a:p>
          <a:p>
            <a:pPr eaLnBrk="1" hangingPunct="1"/>
            <a:r>
              <a:rPr lang="en-US" altLang="el-GR" sz="3300" smtClean="0"/>
              <a:t>Patients with CKD</a:t>
            </a:r>
            <a:endParaRPr lang="el-GR" altLang="el-GR" sz="3300" smtClean="0"/>
          </a:p>
          <a:p>
            <a:pPr eaLnBrk="1" hangingPunct="1"/>
            <a:endParaRPr lang="el-GR" altLang="el-GR" smtClean="0"/>
          </a:p>
          <a:p>
            <a:pPr eaLnBrk="1" hangingPunct="1"/>
            <a:endParaRPr lang="el-GR" altLang="el-GR" smtClean="0"/>
          </a:p>
        </p:txBody>
      </p:sp>
      <p:pic>
        <p:nvPicPr>
          <p:cNvPr id="22532" name="Εγγεγραμμένος ήχος">
            <a:hlinkClick r:id="" action="ppaction://media"/>
          </p:cNvPr>
          <p:cNvPicPr>
            <a:picLocks noChangeAspect="1" noChangeArrowheads="1"/>
          </p:cNvPicPr>
          <p:nvPr/>
        </p:nvPicPr>
        <p:blipFill>
          <a:blip r:embed="rId2" cstate="print"/>
          <a:srcRect/>
          <a:stretch>
            <a:fillRect/>
          </a:stretch>
        </p:blipFill>
        <p:spPr bwMode="auto">
          <a:xfrm>
            <a:off x="4267200" y="3124200"/>
            <a:ext cx="609600" cy="6096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p:cNvSpPr>
          <p:nvPr>
            <p:ph type="title"/>
          </p:nvPr>
        </p:nvSpPr>
        <p:spPr>
          <a:xfrm>
            <a:off x="0" y="0"/>
            <a:ext cx="8316913" cy="790575"/>
          </a:xfrm>
        </p:spPr>
        <p:txBody>
          <a:bodyPr/>
          <a:lstStyle/>
          <a:p>
            <a:pPr eaLnBrk="1" hangingPunct="1"/>
            <a:r>
              <a:rPr lang="fr-FR" altLang="el-GR" sz="2200" smtClean="0"/>
              <a:t>Prevalence of Hypertension in US by Obesity Class and Sex</a:t>
            </a:r>
            <a:endParaRPr lang="en-US" altLang="el-GR" sz="2200" smtClean="0"/>
          </a:p>
        </p:txBody>
      </p:sp>
      <p:sp>
        <p:nvSpPr>
          <p:cNvPr id="23555" name="Text Box 3"/>
          <p:cNvSpPr txBox="1">
            <a:spLocks noChangeArrowheads="1"/>
          </p:cNvSpPr>
          <p:nvPr/>
        </p:nvSpPr>
        <p:spPr bwMode="auto">
          <a:xfrm>
            <a:off x="5562600" y="6477000"/>
            <a:ext cx="3581400" cy="306388"/>
          </a:xfrm>
          <a:prstGeom prst="rect">
            <a:avLst/>
          </a:prstGeom>
          <a:noFill/>
          <a:ln w="9525">
            <a:noFill/>
            <a:miter lim="800000"/>
            <a:headEnd/>
            <a:tailEnd/>
          </a:ln>
        </p:spPr>
        <p:txBody>
          <a:bodyPr lIns="91430" tIns="45715" rIns="91430" bIns="45715">
            <a:spAutoFit/>
          </a:bodyPr>
          <a:lstStyle/>
          <a:p>
            <a:pPr algn="r">
              <a:buClr>
                <a:srgbClr val="67CFE1"/>
              </a:buClr>
            </a:pPr>
            <a:r>
              <a:rPr lang="fr-FR" altLang="el-GR" sz="1400"/>
              <a:t>Must A et al. JAMA 1999; 282:1523-1529 </a:t>
            </a:r>
            <a:endParaRPr lang="en-US" altLang="el-GR" sz="1400"/>
          </a:p>
        </p:txBody>
      </p:sp>
      <p:sp>
        <p:nvSpPr>
          <p:cNvPr id="23556" name="Rectangle 4"/>
          <p:cNvSpPr>
            <a:spLocks noChangeArrowheads="1"/>
          </p:cNvSpPr>
          <p:nvPr/>
        </p:nvSpPr>
        <p:spPr bwMode="auto">
          <a:xfrm>
            <a:off x="1423988" y="1217613"/>
            <a:ext cx="5670550" cy="3538537"/>
          </a:xfrm>
          <a:prstGeom prst="rect">
            <a:avLst/>
          </a:prstGeom>
          <a:noFill/>
          <a:ln w="9525">
            <a:noFill/>
            <a:miter lim="800000"/>
            <a:headEnd/>
            <a:tailEnd/>
          </a:ln>
        </p:spPr>
        <p:txBody>
          <a:bodyPr lIns="91430" tIns="45715" rIns="91430" bIns="45715"/>
          <a:lstStyle/>
          <a:p>
            <a:endParaRPr lang="el-GR" altLang="el-GR"/>
          </a:p>
        </p:txBody>
      </p:sp>
      <p:sp>
        <p:nvSpPr>
          <p:cNvPr id="23557" name="Line 5"/>
          <p:cNvSpPr>
            <a:spLocks noChangeShapeType="1"/>
          </p:cNvSpPr>
          <p:nvPr/>
        </p:nvSpPr>
        <p:spPr bwMode="auto">
          <a:xfrm>
            <a:off x="1423988" y="4244975"/>
            <a:ext cx="5670550" cy="1588"/>
          </a:xfrm>
          <a:prstGeom prst="line">
            <a:avLst/>
          </a:prstGeom>
          <a:noFill/>
          <a:ln w="12700">
            <a:solidFill>
              <a:srgbClr val="000000"/>
            </a:solidFill>
            <a:round/>
            <a:headEnd/>
            <a:tailEnd/>
          </a:ln>
        </p:spPr>
        <p:txBody>
          <a:bodyPr lIns="91430" tIns="45715" rIns="91430" bIns="45715"/>
          <a:lstStyle/>
          <a:p>
            <a:endParaRPr lang="el-GR"/>
          </a:p>
        </p:txBody>
      </p:sp>
      <p:sp>
        <p:nvSpPr>
          <p:cNvPr id="23558" name="Line 6"/>
          <p:cNvSpPr>
            <a:spLocks noChangeShapeType="1"/>
          </p:cNvSpPr>
          <p:nvPr/>
        </p:nvSpPr>
        <p:spPr bwMode="auto">
          <a:xfrm>
            <a:off x="1423988" y="3746500"/>
            <a:ext cx="5670550" cy="1588"/>
          </a:xfrm>
          <a:prstGeom prst="line">
            <a:avLst/>
          </a:prstGeom>
          <a:noFill/>
          <a:ln w="12700">
            <a:solidFill>
              <a:srgbClr val="000000"/>
            </a:solidFill>
            <a:round/>
            <a:headEnd/>
            <a:tailEnd/>
          </a:ln>
        </p:spPr>
        <p:txBody>
          <a:bodyPr lIns="91430" tIns="45715" rIns="91430" bIns="45715"/>
          <a:lstStyle/>
          <a:p>
            <a:endParaRPr lang="el-GR"/>
          </a:p>
        </p:txBody>
      </p:sp>
      <p:sp>
        <p:nvSpPr>
          <p:cNvPr id="23559" name="Line 7"/>
          <p:cNvSpPr>
            <a:spLocks noChangeShapeType="1"/>
          </p:cNvSpPr>
          <p:nvPr/>
        </p:nvSpPr>
        <p:spPr bwMode="auto">
          <a:xfrm>
            <a:off x="1423988" y="3235325"/>
            <a:ext cx="5670550" cy="1588"/>
          </a:xfrm>
          <a:prstGeom prst="line">
            <a:avLst/>
          </a:prstGeom>
          <a:noFill/>
          <a:ln w="12700">
            <a:solidFill>
              <a:srgbClr val="000000"/>
            </a:solidFill>
            <a:round/>
            <a:headEnd/>
            <a:tailEnd/>
          </a:ln>
        </p:spPr>
        <p:txBody>
          <a:bodyPr lIns="91430" tIns="45715" rIns="91430" bIns="45715"/>
          <a:lstStyle/>
          <a:p>
            <a:endParaRPr lang="el-GR"/>
          </a:p>
        </p:txBody>
      </p:sp>
      <p:sp>
        <p:nvSpPr>
          <p:cNvPr id="23560" name="Line 8"/>
          <p:cNvSpPr>
            <a:spLocks noChangeShapeType="1"/>
          </p:cNvSpPr>
          <p:nvPr/>
        </p:nvSpPr>
        <p:spPr bwMode="auto">
          <a:xfrm>
            <a:off x="1423988" y="2738438"/>
            <a:ext cx="5670550" cy="1587"/>
          </a:xfrm>
          <a:prstGeom prst="line">
            <a:avLst/>
          </a:prstGeom>
          <a:noFill/>
          <a:ln w="12700">
            <a:solidFill>
              <a:srgbClr val="000000"/>
            </a:solidFill>
            <a:round/>
            <a:headEnd/>
            <a:tailEnd/>
          </a:ln>
        </p:spPr>
        <p:txBody>
          <a:bodyPr lIns="91430" tIns="45715" rIns="91430" bIns="45715"/>
          <a:lstStyle/>
          <a:p>
            <a:endParaRPr lang="el-GR"/>
          </a:p>
        </p:txBody>
      </p:sp>
      <p:sp>
        <p:nvSpPr>
          <p:cNvPr id="23561" name="Line 9"/>
          <p:cNvSpPr>
            <a:spLocks noChangeShapeType="1"/>
          </p:cNvSpPr>
          <p:nvPr/>
        </p:nvSpPr>
        <p:spPr bwMode="auto">
          <a:xfrm>
            <a:off x="1423988" y="2227263"/>
            <a:ext cx="5670550" cy="1587"/>
          </a:xfrm>
          <a:prstGeom prst="line">
            <a:avLst/>
          </a:prstGeom>
          <a:noFill/>
          <a:ln w="12700">
            <a:solidFill>
              <a:srgbClr val="000000"/>
            </a:solidFill>
            <a:round/>
            <a:headEnd/>
            <a:tailEnd/>
          </a:ln>
        </p:spPr>
        <p:txBody>
          <a:bodyPr lIns="91430" tIns="45715" rIns="91430" bIns="45715"/>
          <a:lstStyle/>
          <a:p>
            <a:endParaRPr lang="el-GR"/>
          </a:p>
        </p:txBody>
      </p:sp>
      <p:sp>
        <p:nvSpPr>
          <p:cNvPr id="23562" name="Line 10"/>
          <p:cNvSpPr>
            <a:spLocks noChangeShapeType="1"/>
          </p:cNvSpPr>
          <p:nvPr/>
        </p:nvSpPr>
        <p:spPr bwMode="auto">
          <a:xfrm>
            <a:off x="1423988" y="1728788"/>
            <a:ext cx="5670550" cy="1587"/>
          </a:xfrm>
          <a:prstGeom prst="line">
            <a:avLst/>
          </a:prstGeom>
          <a:noFill/>
          <a:ln w="12700">
            <a:solidFill>
              <a:srgbClr val="000000"/>
            </a:solidFill>
            <a:round/>
            <a:headEnd/>
            <a:tailEnd/>
          </a:ln>
        </p:spPr>
        <p:txBody>
          <a:bodyPr lIns="91430" tIns="45715" rIns="91430" bIns="45715"/>
          <a:lstStyle/>
          <a:p>
            <a:endParaRPr lang="el-GR"/>
          </a:p>
        </p:txBody>
      </p:sp>
      <p:sp>
        <p:nvSpPr>
          <p:cNvPr id="23563" name="Line 11"/>
          <p:cNvSpPr>
            <a:spLocks noChangeShapeType="1"/>
          </p:cNvSpPr>
          <p:nvPr/>
        </p:nvSpPr>
        <p:spPr bwMode="auto">
          <a:xfrm>
            <a:off x="1423988" y="1217613"/>
            <a:ext cx="5670550" cy="1587"/>
          </a:xfrm>
          <a:prstGeom prst="line">
            <a:avLst/>
          </a:prstGeom>
          <a:noFill/>
          <a:ln w="12700">
            <a:solidFill>
              <a:srgbClr val="000000"/>
            </a:solidFill>
            <a:round/>
            <a:headEnd/>
            <a:tailEnd/>
          </a:ln>
        </p:spPr>
        <p:txBody>
          <a:bodyPr lIns="91430" tIns="45715" rIns="91430" bIns="45715"/>
          <a:lstStyle/>
          <a:p>
            <a:endParaRPr lang="el-GR"/>
          </a:p>
        </p:txBody>
      </p:sp>
      <p:sp>
        <p:nvSpPr>
          <p:cNvPr id="23564" name="Rectangle 12"/>
          <p:cNvSpPr>
            <a:spLocks noChangeArrowheads="1"/>
          </p:cNvSpPr>
          <p:nvPr/>
        </p:nvSpPr>
        <p:spPr bwMode="auto">
          <a:xfrm>
            <a:off x="1423988" y="1217613"/>
            <a:ext cx="5670550" cy="3538537"/>
          </a:xfrm>
          <a:prstGeom prst="rect">
            <a:avLst/>
          </a:prstGeom>
          <a:noFill/>
          <a:ln w="12700">
            <a:solidFill>
              <a:srgbClr val="000000"/>
            </a:solidFill>
            <a:miter lim="800000"/>
            <a:headEnd/>
            <a:tailEnd/>
          </a:ln>
        </p:spPr>
        <p:txBody>
          <a:bodyPr lIns="91430" tIns="45715" rIns="91430" bIns="45715"/>
          <a:lstStyle/>
          <a:p>
            <a:endParaRPr lang="el-GR" altLang="el-GR"/>
          </a:p>
        </p:txBody>
      </p:sp>
      <p:sp>
        <p:nvSpPr>
          <p:cNvPr id="23565" name="Rectangle 13"/>
          <p:cNvSpPr>
            <a:spLocks noChangeArrowheads="1"/>
          </p:cNvSpPr>
          <p:nvPr/>
        </p:nvSpPr>
        <p:spPr bwMode="auto">
          <a:xfrm>
            <a:off x="1620838" y="3576638"/>
            <a:ext cx="274637" cy="1179512"/>
          </a:xfrm>
          <a:prstGeom prst="rect">
            <a:avLst/>
          </a:prstGeom>
          <a:solidFill>
            <a:srgbClr val="003366"/>
          </a:solidFill>
          <a:ln w="12700">
            <a:solidFill>
              <a:srgbClr val="000000"/>
            </a:solidFill>
            <a:miter lim="800000"/>
            <a:headEnd/>
            <a:tailEnd/>
          </a:ln>
        </p:spPr>
        <p:txBody>
          <a:bodyPr lIns="91430" tIns="45715" rIns="91430" bIns="45715"/>
          <a:lstStyle/>
          <a:p>
            <a:endParaRPr lang="el-GR" altLang="el-GR"/>
          </a:p>
        </p:txBody>
      </p:sp>
      <p:sp>
        <p:nvSpPr>
          <p:cNvPr id="23566" name="Rectangle 14"/>
          <p:cNvSpPr>
            <a:spLocks noChangeArrowheads="1"/>
          </p:cNvSpPr>
          <p:nvPr/>
        </p:nvSpPr>
        <p:spPr bwMode="auto">
          <a:xfrm>
            <a:off x="2563813" y="3563938"/>
            <a:ext cx="274637" cy="1192212"/>
          </a:xfrm>
          <a:prstGeom prst="rect">
            <a:avLst/>
          </a:prstGeom>
          <a:solidFill>
            <a:srgbClr val="003366"/>
          </a:solidFill>
          <a:ln w="12700">
            <a:solidFill>
              <a:srgbClr val="000000"/>
            </a:solidFill>
            <a:miter lim="800000"/>
            <a:headEnd/>
            <a:tailEnd/>
          </a:ln>
        </p:spPr>
        <p:txBody>
          <a:bodyPr lIns="91430" tIns="45715" rIns="91430" bIns="45715"/>
          <a:lstStyle/>
          <a:p>
            <a:endParaRPr lang="el-GR" altLang="el-GR"/>
          </a:p>
        </p:txBody>
      </p:sp>
      <p:sp>
        <p:nvSpPr>
          <p:cNvPr id="23567" name="Rectangle 15"/>
          <p:cNvSpPr>
            <a:spLocks noChangeArrowheads="1"/>
          </p:cNvSpPr>
          <p:nvPr/>
        </p:nvSpPr>
        <p:spPr bwMode="auto">
          <a:xfrm>
            <a:off x="3506788" y="3025775"/>
            <a:ext cx="274637" cy="1730375"/>
          </a:xfrm>
          <a:prstGeom prst="rect">
            <a:avLst/>
          </a:prstGeom>
          <a:solidFill>
            <a:srgbClr val="003366"/>
          </a:solidFill>
          <a:ln w="12700">
            <a:solidFill>
              <a:srgbClr val="000000"/>
            </a:solidFill>
            <a:miter lim="800000"/>
            <a:headEnd/>
            <a:tailEnd/>
          </a:ln>
        </p:spPr>
        <p:txBody>
          <a:bodyPr lIns="91430" tIns="45715" rIns="91430" bIns="45715"/>
          <a:lstStyle/>
          <a:p>
            <a:endParaRPr lang="el-GR" altLang="el-GR"/>
          </a:p>
        </p:txBody>
      </p:sp>
      <p:sp>
        <p:nvSpPr>
          <p:cNvPr id="23568" name="Rectangle 16"/>
          <p:cNvSpPr>
            <a:spLocks noChangeArrowheads="1"/>
          </p:cNvSpPr>
          <p:nvPr/>
        </p:nvSpPr>
        <p:spPr bwMode="auto">
          <a:xfrm>
            <a:off x="4462463" y="2279650"/>
            <a:ext cx="274637" cy="2476500"/>
          </a:xfrm>
          <a:prstGeom prst="rect">
            <a:avLst/>
          </a:prstGeom>
          <a:solidFill>
            <a:srgbClr val="003366"/>
          </a:solidFill>
          <a:ln w="12700">
            <a:solidFill>
              <a:srgbClr val="000000"/>
            </a:solidFill>
            <a:miter lim="800000"/>
            <a:headEnd/>
            <a:tailEnd/>
          </a:ln>
        </p:spPr>
        <p:txBody>
          <a:bodyPr lIns="91430" tIns="45715" rIns="91430" bIns="45715"/>
          <a:lstStyle/>
          <a:p>
            <a:endParaRPr lang="el-GR" altLang="el-GR"/>
          </a:p>
        </p:txBody>
      </p:sp>
      <p:sp>
        <p:nvSpPr>
          <p:cNvPr id="23569" name="Rectangle 17"/>
          <p:cNvSpPr>
            <a:spLocks noChangeArrowheads="1"/>
          </p:cNvSpPr>
          <p:nvPr/>
        </p:nvSpPr>
        <p:spPr bwMode="auto">
          <a:xfrm>
            <a:off x="5405438" y="1441450"/>
            <a:ext cx="274637" cy="3314700"/>
          </a:xfrm>
          <a:prstGeom prst="rect">
            <a:avLst/>
          </a:prstGeom>
          <a:solidFill>
            <a:srgbClr val="003366"/>
          </a:solidFill>
          <a:ln w="12700">
            <a:solidFill>
              <a:srgbClr val="000000"/>
            </a:solidFill>
            <a:miter lim="800000"/>
            <a:headEnd/>
            <a:tailEnd/>
          </a:ln>
        </p:spPr>
        <p:txBody>
          <a:bodyPr lIns="91430" tIns="45715" rIns="91430" bIns="45715"/>
          <a:lstStyle/>
          <a:p>
            <a:endParaRPr lang="el-GR" altLang="el-GR"/>
          </a:p>
        </p:txBody>
      </p:sp>
      <p:sp>
        <p:nvSpPr>
          <p:cNvPr id="23570" name="Rectangle 18"/>
          <p:cNvSpPr>
            <a:spLocks noChangeArrowheads="1"/>
          </p:cNvSpPr>
          <p:nvPr/>
        </p:nvSpPr>
        <p:spPr bwMode="auto">
          <a:xfrm>
            <a:off x="6348413" y="1493838"/>
            <a:ext cx="274637" cy="3262312"/>
          </a:xfrm>
          <a:prstGeom prst="rect">
            <a:avLst/>
          </a:prstGeom>
          <a:solidFill>
            <a:srgbClr val="003366"/>
          </a:solidFill>
          <a:ln w="12700">
            <a:solidFill>
              <a:srgbClr val="000000"/>
            </a:solidFill>
            <a:miter lim="800000"/>
            <a:headEnd/>
            <a:tailEnd/>
          </a:ln>
        </p:spPr>
        <p:txBody>
          <a:bodyPr lIns="91430" tIns="45715" rIns="91430" bIns="45715"/>
          <a:lstStyle/>
          <a:p>
            <a:endParaRPr lang="el-GR" altLang="el-GR"/>
          </a:p>
        </p:txBody>
      </p:sp>
      <p:sp>
        <p:nvSpPr>
          <p:cNvPr id="23571" name="Rectangle 19"/>
          <p:cNvSpPr>
            <a:spLocks noChangeArrowheads="1"/>
          </p:cNvSpPr>
          <p:nvPr/>
        </p:nvSpPr>
        <p:spPr bwMode="auto">
          <a:xfrm>
            <a:off x="1895475" y="3759200"/>
            <a:ext cx="261938" cy="996950"/>
          </a:xfrm>
          <a:prstGeom prst="rect">
            <a:avLst/>
          </a:prstGeom>
          <a:solidFill>
            <a:srgbClr val="EC008C"/>
          </a:solidFill>
          <a:ln w="12700">
            <a:solidFill>
              <a:srgbClr val="000000"/>
            </a:solidFill>
            <a:miter lim="800000"/>
            <a:headEnd/>
            <a:tailEnd/>
          </a:ln>
        </p:spPr>
        <p:txBody>
          <a:bodyPr lIns="91430" tIns="45715" rIns="91430" bIns="45715"/>
          <a:lstStyle/>
          <a:p>
            <a:endParaRPr lang="el-GR" altLang="el-GR"/>
          </a:p>
        </p:txBody>
      </p:sp>
      <p:sp>
        <p:nvSpPr>
          <p:cNvPr id="23572" name="Rectangle 20"/>
          <p:cNvSpPr>
            <a:spLocks noChangeArrowheads="1"/>
          </p:cNvSpPr>
          <p:nvPr/>
        </p:nvSpPr>
        <p:spPr bwMode="auto">
          <a:xfrm>
            <a:off x="2838450" y="3576638"/>
            <a:ext cx="261938" cy="1179512"/>
          </a:xfrm>
          <a:prstGeom prst="rect">
            <a:avLst/>
          </a:prstGeom>
          <a:solidFill>
            <a:srgbClr val="EC008C"/>
          </a:solidFill>
          <a:ln w="12700">
            <a:solidFill>
              <a:srgbClr val="000000"/>
            </a:solidFill>
            <a:miter lim="800000"/>
            <a:headEnd/>
            <a:tailEnd/>
          </a:ln>
        </p:spPr>
        <p:txBody>
          <a:bodyPr lIns="91430" tIns="45715" rIns="91430" bIns="45715"/>
          <a:lstStyle/>
          <a:p>
            <a:endParaRPr lang="el-GR" altLang="el-GR"/>
          </a:p>
        </p:txBody>
      </p:sp>
      <p:sp>
        <p:nvSpPr>
          <p:cNvPr id="23573" name="Rectangle 21"/>
          <p:cNvSpPr>
            <a:spLocks noChangeArrowheads="1"/>
          </p:cNvSpPr>
          <p:nvPr/>
        </p:nvSpPr>
        <p:spPr bwMode="auto">
          <a:xfrm>
            <a:off x="3781425" y="2790825"/>
            <a:ext cx="274638" cy="1965325"/>
          </a:xfrm>
          <a:prstGeom prst="rect">
            <a:avLst/>
          </a:prstGeom>
          <a:solidFill>
            <a:srgbClr val="EC008C"/>
          </a:solidFill>
          <a:ln w="12700">
            <a:solidFill>
              <a:srgbClr val="000000"/>
            </a:solidFill>
            <a:miter lim="800000"/>
            <a:headEnd/>
            <a:tailEnd/>
          </a:ln>
        </p:spPr>
        <p:txBody>
          <a:bodyPr lIns="91430" tIns="45715" rIns="91430" bIns="45715"/>
          <a:lstStyle/>
          <a:p>
            <a:endParaRPr lang="el-GR" altLang="el-GR"/>
          </a:p>
        </p:txBody>
      </p:sp>
      <p:sp>
        <p:nvSpPr>
          <p:cNvPr id="23574" name="Rectangle 22"/>
          <p:cNvSpPr>
            <a:spLocks noChangeArrowheads="1"/>
          </p:cNvSpPr>
          <p:nvPr/>
        </p:nvSpPr>
        <p:spPr bwMode="auto">
          <a:xfrm>
            <a:off x="4737100" y="2332038"/>
            <a:ext cx="261938" cy="2424112"/>
          </a:xfrm>
          <a:prstGeom prst="rect">
            <a:avLst/>
          </a:prstGeom>
          <a:solidFill>
            <a:srgbClr val="EC008C"/>
          </a:solidFill>
          <a:ln w="12700">
            <a:solidFill>
              <a:srgbClr val="000000"/>
            </a:solidFill>
            <a:miter lim="800000"/>
            <a:headEnd/>
            <a:tailEnd/>
          </a:ln>
        </p:spPr>
        <p:txBody>
          <a:bodyPr lIns="91430" tIns="45715" rIns="91430" bIns="45715"/>
          <a:lstStyle/>
          <a:p>
            <a:endParaRPr lang="el-GR" altLang="el-GR"/>
          </a:p>
        </p:txBody>
      </p:sp>
      <p:sp>
        <p:nvSpPr>
          <p:cNvPr id="23575" name="Rectangle 23"/>
          <p:cNvSpPr>
            <a:spLocks noChangeArrowheads="1"/>
          </p:cNvSpPr>
          <p:nvPr/>
        </p:nvSpPr>
        <p:spPr bwMode="auto">
          <a:xfrm>
            <a:off x="5680075" y="2005013"/>
            <a:ext cx="261938" cy="2751137"/>
          </a:xfrm>
          <a:prstGeom prst="rect">
            <a:avLst/>
          </a:prstGeom>
          <a:solidFill>
            <a:srgbClr val="EC008C"/>
          </a:solidFill>
          <a:ln w="12700">
            <a:solidFill>
              <a:srgbClr val="000000"/>
            </a:solidFill>
            <a:miter lim="800000"/>
            <a:headEnd/>
            <a:tailEnd/>
          </a:ln>
        </p:spPr>
        <p:txBody>
          <a:bodyPr lIns="91430" tIns="45715" rIns="91430" bIns="45715"/>
          <a:lstStyle/>
          <a:p>
            <a:endParaRPr lang="el-GR" altLang="el-GR"/>
          </a:p>
        </p:txBody>
      </p:sp>
      <p:sp>
        <p:nvSpPr>
          <p:cNvPr id="23576" name="Rectangle 24"/>
          <p:cNvSpPr>
            <a:spLocks noChangeArrowheads="1"/>
          </p:cNvSpPr>
          <p:nvPr/>
        </p:nvSpPr>
        <p:spPr bwMode="auto">
          <a:xfrm>
            <a:off x="6623050" y="1558925"/>
            <a:ext cx="261938" cy="3197225"/>
          </a:xfrm>
          <a:prstGeom prst="rect">
            <a:avLst/>
          </a:prstGeom>
          <a:solidFill>
            <a:srgbClr val="EC008C"/>
          </a:solidFill>
          <a:ln w="12700">
            <a:solidFill>
              <a:srgbClr val="000000"/>
            </a:solidFill>
            <a:miter lim="800000"/>
            <a:headEnd/>
            <a:tailEnd/>
          </a:ln>
        </p:spPr>
        <p:txBody>
          <a:bodyPr lIns="91430" tIns="45715" rIns="91430" bIns="45715"/>
          <a:lstStyle/>
          <a:p>
            <a:endParaRPr lang="el-GR" altLang="el-GR"/>
          </a:p>
        </p:txBody>
      </p:sp>
      <p:sp>
        <p:nvSpPr>
          <p:cNvPr id="23577" name="Line 25"/>
          <p:cNvSpPr>
            <a:spLocks noChangeShapeType="1"/>
          </p:cNvSpPr>
          <p:nvPr/>
        </p:nvSpPr>
        <p:spPr bwMode="auto">
          <a:xfrm>
            <a:off x="1423988" y="1217613"/>
            <a:ext cx="1587" cy="3538537"/>
          </a:xfrm>
          <a:prstGeom prst="line">
            <a:avLst/>
          </a:prstGeom>
          <a:noFill/>
          <a:ln w="12700">
            <a:solidFill>
              <a:srgbClr val="000000"/>
            </a:solidFill>
            <a:round/>
            <a:headEnd/>
            <a:tailEnd/>
          </a:ln>
        </p:spPr>
        <p:txBody>
          <a:bodyPr lIns="91430" tIns="45715" rIns="91430" bIns="45715"/>
          <a:lstStyle/>
          <a:p>
            <a:endParaRPr lang="el-GR"/>
          </a:p>
        </p:txBody>
      </p:sp>
      <p:sp>
        <p:nvSpPr>
          <p:cNvPr id="23578" name="Line 26"/>
          <p:cNvSpPr>
            <a:spLocks noChangeShapeType="1"/>
          </p:cNvSpPr>
          <p:nvPr/>
        </p:nvSpPr>
        <p:spPr bwMode="auto">
          <a:xfrm>
            <a:off x="1358900" y="4756150"/>
            <a:ext cx="65088" cy="1588"/>
          </a:xfrm>
          <a:prstGeom prst="line">
            <a:avLst/>
          </a:prstGeom>
          <a:noFill/>
          <a:ln w="12700">
            <a:solidFill>
              <a:srgbClr val="000000"/>
            </a:solidFill>
            <a:round/>
            <a:headEnd/>
            <a:tailEnd/>
          </a:ln>
        </p:spPr>
        <p:txBody>
          <a:bodyPr lIns="91430" tIns="45715" rIns="91430" bIns="45715"/>
          <a:lstStyle/>
          <a:p>
            <a:endParaRPr lang="el-GR"/>
          </a:p>
        </p:txBody>
      </p:sp>
      <p:sp>
        <p:nvSpPr>
          <p:cNvPr id="23579" name="Line 27"/>
          <p:cNvSpPr>
            <a:spLocks noChangeShapeType="1"/>
          </p:cNvSpPr>
          <p:nvPr/>
        </p:nvSpPr>
        <p:spPr bwMode="auto">
          <a:xfrm>
            <a:off x="1358900" y="4244975"/>
            <a:ext cx="65088" cy="1588"/>
          </a:xfrm>
          <a:prstGeom prst="line">
            <a:avLst/>
          </a:prstGeom>
          <a:noFill/>
          <a:ln w="12700">
            <a:solidFill>
              <a:srgbClr val="000000"/>
            </a:solidFill>
            <a:round/>
            <a:headEnd/>
            <a:tailEnd/>
          </a:ln>
        </p:spPr>
        <p:txBody>
          <a:bodyPr lIns="91430" tIns="45715" rIns="91430" bIns="45715"/>
          <a:lstStyle/>
          <a:p>
            <a:endParaRPr lang="el-GR"/>
          </a:p>
        </p:txBody>
      </p:sp>
      <p:sp>
        <p:nvSpPr>
          <p:cNvPr id="23580" name="Line 28"/>
          <p:cNvSpPr>
            <a:spLocks noChangeShapeType="1"/>
          </p:cNvSpPr>
          <p:nvPr/>
        </p:nvSpPr>
        <p:spPr bwMode="auto">
          <a:xfrm>
            <a:off x="1358900" y="3746500"/>
            <a:ext cx="65088" cy="1588"/>
          </a:xfrm>
          <a:prstGeom prst="line">
            <a:avLst/>
          </a:prstGeom>
          <a:noFill/>
          <a:ln w="12700">
            <a:solidFill>
              <a:srgbClr val="000000"/>
            </a:solidFill>
            <a:round/>
            <a:headEnd/>
            <a:tailEnd/>
          </a:ln>
        </p:spPr>
        <p:txBody>
          <a:bodyPr lIns="91430" tIns="45715" rIns="91430" bIns="45715"/>
          <a:lstStyle/>
          <a:p>
            <a:endParaRPr lang="el-GR"/>
          </a:p>
        </p:txBody>
      </p:sp>
      <p:sp>
        <p:nvSpPr>
          <p:cNvPr id="23581" name="Line 29"/>
          <p:cNvSpPr>
            <a:spLocks noChangeShapeType="1"/>
          </p:cNvSpPr>
          <p:nvPr/>
        </p:nvSpPr>
        <p:spPr bwMode="auto">
          <a:xfrm>
            <a:off x="1358900" y="3235325"/>
            <a:ext cx="65088" cy="1588"/>
          </a:xfrm>
          <a:prstGeom prst="line">
            <a:avLst/>
          </a:prstGeom>
          <a:noFill/>
          <a:ln w="12700">
            <a:solidFill>
              <a:srgbClr val="000000"/>
            </a:solidFill>
            <a:round/>
            <a:headEnd/>
            <a:tailEnd/>
          </a:ln>
        </p:spPr>
        <p:txBody>
          <a:bodyPr lIns="91430" tIns="45715" rIns="91430" bIns="45715"/>
          <a:lstStyle/>
          <a:p>
            <a:endParaRPr lang="el-GR"/>
          </a:p>
        </p:txBody>
      </p:sp>
      <p:sp>
        <p:nvSpPr>
          <p:cNvPr id="23582" name="Line 30"/>
          <p:cNvSpPr>
            <a:spLocks noChangeShapeType="1"/>
          </p:cNvSpPr>
          <p:nvPr/>
        </p:nvSpPr>
        <p:spPr bwMode="auto">
          <a:xfrm>
            <a:off x="1358900" y="2738438"/>
            <a:ext cx="65088" cy="1587"/>
          </a:xfrm>
          <a:prstGeom prst="line">
            <a:avLst/>
          </a:prstGeom>
          <a:noFill/>
          <a:ln w="12700">
            <a:solidFill>
              <a:srgbClr val="000000"/>
            </a:solidFill>
            <a:round/>
            <a:headEnd/>
            <a:tailEnd/>
          </a:ln>
        </p:spPr>
        <p:txBody>
          <a:bodyPr lIns="91430" tIns="45715" rIns="91430" bIns="45715"/>
          <a:lstStyle/>
          <a:p>
            <a:endParaRPr lang="el-GR"/>
          </a:p>
        </p:txBody>
      </p:sp>
      <p:sp>
        <p:nvSpPr>
          <p:cNvPr id="23583" name="Line 31"/>
          <p:cNvSpPr>
            <a:spLocks noChangeShapeType="1"/>
          </p:cNvSpPr>
          <p:nvPr/>
        </p:nvSpPr>
        <p:spPr bwMode="auto">
          <a:xfrm>
            <a:off x="1358900" y="2227263"/>
            <a:ext cx="65088" cy="1587"/>
          </a:xfrm>
          <a:prstGeom prst="line">
            <a:avLst/>
          </a:prstGeom>
          <a:noFill/>
          <a:ln w="12700">
            <a:solidFill>
              <a:srgbClr val="000000"/>
            </a:solidFill>
            <a:round/>
            <a:headEnd/>
            <a:tailEnd/>
          </a:ln>
        </p:spPr>
        <p:txBody>
          <a:bodyPr lIns="91430" tIns="45715" rIns="91430" bIns="45715"/>
          <a:lstStyle/>
          <a:p>
            <a:endParaRPr lang="el-GR"/>
          </a:p>
        </p:txBody>
      </p:sp>
      <p:sp>
        <p:nvSpPr>
          <p:cNvPr id="23584" name="Line 32"/>
          <p:cNvSpPr>
            <a:spLocks noChangeShapeType="1"/>
          </p:cNvSpPr>
          <p:nvPr/>
        </p:nvSpPr>
        <p:spPr bwMode="auto">
          <a:xfrm>
            <a:off x="1358900" y="1728788"/>
            <a:ext cx="65088" cy="1587"/>
          </a:xfrm>
          <a:prstGeom prst="line">
            <a:avLst/>
          </a:prstGeom>
          <a:noFill/>
          <a:ln w="12700">
            <a:solidFill>
              <a:srgbClr val="000000"/>
            </a:solidFill>
            <a:round/>
            <a:headEnd/>
            <a:tailEnd/>
          </a:ln>
        </p:spPr>
        <p:txBody>
          <a:bodyPr lIns="91430" tIns="45715" rIns="91430" bIns="45715"/>
          <a:lstStyle/>
          <a:p>
            <a:endParaRPr lang="el-GR"/>
          </a:p>
        </p:txBody>
      </p:sp>
      <p:sp>
        <p:nvSpPr>
          <p:cNvPr id="23585" name="Line 33"/>
          <p:cNvSpPr>
            <a:spLocks noChangeShapeType="1"/>
          </p:cNvSpPr>
          <p:nvPr/>
        </p:nvSpPr>
        <p:spPr bwMode="auto">
          <a:xfrm>
            <a:off x="1358900" y="1217613"/>
            <a:ext cx="65088" cy="1587"/>
          </a:xfrm>
          <a:prstGeom prst="line">
            <a:avLst/>
          </a:prstGeom>
          <a:noFill/>
          <a:ln w="12700">
            <a:solidFill>
              <a:srgbClr val="000000"/>
            </a:solidFill>
            <a:round/>
            <a:headEnd/>
            <a:tailEnd/>
          </a:ln>
        </p:spPr>
        <p:txBody>
          <a:bodyPr lIns="91430" tIns="45715" rIns="91430" bIns="45715"/>
          <a:lstStyle/>
          <a:p>
            <a:endParaRPr lang="el-GR"/>
          </a:p>
        </p:txBody>
      </p:sp>
      <p:sp>
        <p:nvSpPr>
          <p:cNvPr id="23586" name="Line 34"/>
          <p:cNvSpPr>
            <a:spLocks noChangeShapeType="1"/>
          </p:cNvSpPr>
          <p:nvPr/>
        </p:nvSpPr>
        <p:spPr bwMode="auto">
          <a:xfrm>
            <a:off x="1423988" y="4756150"/>
            <a:ext cx="5670550" cy="1588"/>
          </a:xfrm>
          <a:prstGeom prst="line">
            <a:avLst/>
          </a:prstGeom>
          <a:noFill/>
          <a:ln w="12700">
            <a:solidFill>
              <a:srgbClr val="000000"/>
            </a:solidFill>
            <a:round/>
            <a:headEnd/>
            <a:tailEnd/>
          </a:ln>
        </p:spPr>
        <p:txBody>
          <a:bodyPr lIns="91430" tIns="45715" rIns="91430" bIns="45715"/>
          <a:lstStyle/>
          <a:p>
            <a:endParaRPr lang="el-GR"/>
          </a:p>
        </p:txBody>
      </p:sp>
      <p:sp>
        <p:nvSpPr>
          <p:cNvPr id="23587" name="Line 35"/>
          <p:cNvSpPr>
            <a:spLocks noChangeShapeType="1"/>
          </p:cNvSpPr>
          <p:nvPr/>
        </p:nvSpPr>
        <p:spPr bwMode="auto">
          <a:xfrm flipV="1">
            <a:off x="1423988" y="4756150"/>
            <a:ext cx="1587" cy="65088"/>
          </a:xfrm>
          <a:prstGeom prst="line">
            <a:avLst/>
          </a:prstGeom>
          <a:noFill/>
          <a:ln w="12700">
            <a:solidFill>
              <a:srgbClr val="000000"/>
            </a:solidFill>
            <a:round/>
            <a:headEnd/>
            <a:tailEnd/>
          </a:ln>
        </p:spPr>
        <p:txBody>
          <a:bodyPr lIns="91430" tIns="45715" rIns="91430" bIns="45715"/>
          <a:lstStyle/>
          <a:p>
            <a:endParaRPr lang="el-GR"/>
          </a:p>
        </p:txBody>
      </p:sp>
      <p:sp>
        <p:nvSpPr>
          <p:cNvPr id="23588" name="Line 36"/>
          <p:cNvSpPr>
            <a:spLocks noChangeShapeType="1"/>
          </p:cNvSpPr>
          <p:nvPr/>
        </p:nvSpPr>
        <p:spPr bwMode="auto">
          <a:xfrm flipV="1">
            <a:off x="2366963" y="4756150"/>
            <a:ext cx="1587" cy="65088"/>
          </a:xfrm>
          <a:prstGeom prst="line">
            <a:avLst/>
          </a:prstGeom>
          <a:noFill/>
          <a:ln w="12700">
            <a:solidFill>
              <a:srgbClr val="000000"/>
            </a:solidFill>
            <a:round/>
            <a:headEnd/>
            <a:tailEnd/>
          </a:ln>
        </p:spPr>
        <p:txBody>
          <a:bodyPr lIns="91430" tIns="45715" rIns="91430" bIns="45715"/>
          <a:lstStyle/>
          <a:p>
            <a:endParaRPr lang="el-GR"/>
          </a:p>
        </p:txBody>
      </p:sp>
      <p:sp>
        <p:nvSpPr>
          <p:cNvPr id="23589" name="Line 37"/>
          <p:cNvSpPr>
            <a:spLocks noChangeShapeType="1"/>
          </p:cNvSpPr>
          <p:nvPr/>
        </p:nvSpPr>
        <p:spPr bwMode="auto">
          <a:xfrm flipV="1">
            <a:off x="3309938" y="4756150"/>
            <a:ext cx="1587" cy="65088"/>
          </a:xfrm>
          <a:prstGeom prst="line">
            <a:avLst/>
          </a:prstGeom>
          <a:noFill/>
          <a:ln w="12700">
            <a:solidFill>
              <a:srgbClr val="000000"/>
            </a:solidFill>
            <a:round/>
            <a:headEnd/>
            <a:tailEnd/>
          </a:ln>
        </p:spPr>
        <p:txBody>
          <a:bodyPr lIns="91430" tIns="45715" rIns="91430" bIns="45715"/>
          <a:lstStyle/>
          <a:p>
            <a:endParaRPr lang="el-GR"/>
          </a:p>
        </p:txBody>
      </p:sp>
      <p:sp>
        <p:nvSpPr>
          <p:cNvPr id="23590" name="Line 38"/>
          <p:cNvSpPr>
            <a:spLocks noChangeShapeType="1"/>
          </p:cNvSpPr>
          <p:nvPr/>
        </p:nvSpPr>
        <p:spPr bwMode="auto">
          <a:xfrm flipV="1">
            <a:off x="4265613" y="4756150"/>
            <a:ext cx="1587" cy="65088"/>
          </a:xfrm>
          <a:prstGeom prst="line">
            <a:avLst/>
          </a:prstGeom>
          <a:noFill/>
          <a:ln w="12700">
            <a:solidFill>
              <a:srgbClr val="000000"/>
            </a:solidFill>
            <a:round/>
            <a:headEnd/>
            <a:tailEnd/>
          </a:ln>
        </p:spPr>
        <p:txBody>
          <a:bodyPr lIns="91430" tIns="45715" rIns="91430" bIns="45715"/>
          <a:lstStyle/>
          <a:p>
            <a:endParaRPr lang="el-GR"/>
          </a:p>
        </p:txBody>
      </p:sp>
      <p:sp>
        <p:nvSpPr>
          <p:cNvPr id="23591" name="Line 39"/>
          <p:cNvSpPr>
            <a:spLocks noChangeShapeType="1"/>
          </p:cNvSpPr>
          <p:nvPr/>
        </p:nvSpPr>
        <p:spPr bwMode="auto">
          <a:xfrm flipV="1">
            <a:off x="5208588" y="4756150"/>
            <a:ext cx="1587" cy="65088"/>
          </a:xfrm>
          <a:prstGeom prst="line">
            <a:avLst/>
          </a:prstGeom>
          <a:noFill/>
          <a:ln w="12700">
            <a:solidFill>
              <a:srgbClr val="000000"/>
            </a:solidFill>
            <a:round/>
            <a:headEnd/>
            <a:tailEnd/>
          </a:ln>
        </p:spPr>
        <p:txBody>
          <a:bodyPr lIns="91430" tIns="45715" rIns="91430" bIns="45715"/>
          <a:lstStyle/>
          <a:p>
            <a:endParaRPr lang="el-GR"/>
          </a:p>
        </p:txBody>
      </p:sp>
      <p:sp>
        <p:nvSpPr>
          <p:cNvPr id="23592" name="Line 40"/>
          <p:cNvSpPr>
            <a:spLocks noChangeShapeType="1"/>
          </p:cNvSpPr>
          <p:nvPr/>
        </p:nvSpPr>
        <p:spPr bwMode="auto">
          <a:xfrm flipV="1">
            <a:off x="6151563" y="4756150"/>
            <a:ext cx="1587" cy="65088"/>
          </a:xfrm>
          <a:prstGeom prst="line">
            <a:avLst/>
          </a:prstGeom>
          <a:noFill/>
          <a:ln w="12700">
            <a:solidFill>
              <a:srgbClr val="000000"/>
            </a:solidFill>
            <a:round/>
            <a:headEnd/>
            <a:tailEnd/>
          </a:ln>
        </p:spPr>
        <p:txBody>
          <a:bodyPr lIns="91430" tIns="45715" rIns="91430" bIns="45715"/>
          <a:lstStyle/>
          <a:p>
            <a:endParaRPr lang="el-GR"/>
          </a:p>
        </p:txBody>
      </p:sp>
      <p:sp>
        <p:nvSpPr>
          <p:cNvPr id="23593" name="Line 41"/>
          <p:cNvSpPr>
            <a:spLocks noChangeShapeType="1"/>
          </p:cNvSpPr>
          <p:nvPr/>
        </p:nvSpPr>
        <p:spPr bwMode="auto">
          <a:xfrm flipV="1">
            <a:off x="7094538" y="4756150"/>
            <a:ext cx="1587" cy="65088"/>
          </a:xfrm>
          <a:prstGeom prst="line">
            <a:avLst/>
          </a:prstGeom>
          <a:noFill/>
          <a:ln w="12700">
            <a:solidFill>
              <a:srgbClr val="000000"/>
            </a:solidFill>
            <a:round/>
            <a:headEnd/>
            <a:tailEnd/>
          </a:ln>
        </p:spPr>
        <p:txBody>
          <a:bodyPr lIns="91430" tIns="45715" rIns="91430" bIns="45715"/>
          <a:lstStyle/>
          <a:p>
            <a:endParaRPr lang="el-GR"/>
          </a:p>
        </p:txBody>
      </p:sp>
      <p:sp>
        <p:nvSpPr>
          <p:cNvPr id="23594" name="Rectangle 42"/>
          <p:cNvSpPr>
            <a:spLocks noChangeArrowheads="1"/>
          </p:cNvSpPr>
          <p:nvPr/>
        </p:nvSpPr>
        <p:spPr bwMode="auto">
          <a:xfrm>
            <a:off x="1136650" y="4637088"/>
            <a:ext cx="107950" cy="261937"/>
          </a:xfrm>
          <a:prstGeom prst="rect">
            <a:avLst/>
          </a:prstGeom>
          <a:noFill/>
          <a:ln w="9525">
            <a:noFill/>
            <a:miter lim="800000"/>
            <a:headEnd/>
            <a:tailEnd/>
          </a:ln>
        </p:spPr>
        <p:txBody>
          <a:bodyPr wrap="none" lIns="0" tIns="0" rIns="0" bIns="0">
            <a:spAutoFit/>
          </a:bodyPr>
          <a:lstStyle/>
          <a:p>
            <a:r>
              <a:rPr lang="en-US" altLang="el-GR" sz="1700">
                <a:solidFill>
                  <a:srgbClr val="000000"/>
                </a:solidFill>
              </a:rPr>
              <a:t>0</a:t>
            </a:r>
            <a:endParaRPr lang="en-US" altLang="el-GR"/>
          </a:p>
        </p:txBody>
      </p:sp>
      <p:sp>
        <p:nvSpPr>
          <p:cNvPr id="23595" name="Rectangle 43"/>
          <p:cNvSpPr>
            <a:spLocks noChangeArrowheads="1"/>
          </p:cNvSpPr>
          <p:nvPr/>
        </p:nvSpPr>
        <p:spPr bwMode="auto">
          <a:xfrm>
            <a:off x="1017588" y="4127500"/>
            <a:ext cx="219075" cy="261938"/>
          </a:xfrm>
          <a:prstGeom prst="rect">
            <a:avLst/>
          </a:prstGeom>
          <a:noFill/>
          <a:ln w="9525">
            <a:noFill/>
            <a:miter lim="800000"/>
            <a:headEnd/>
            <a:tailEnd/>
          </a:ln>
        </p:spPr>
        <p:txBody>
          <a:bodyPr wrap="none" lIns="0" tIns="0" rIns="0" bIns="0">
            <a:spAutoFit/>
          </a:bodyPr>
          <a:lstStyle/>
          <a:p>
            <a:r>
              <a:rPr lang="en-US" altLang="el-GR" sz="1700">
                <a:solidFill>
                  <a:srgbClr val="000000"/>
                </a:solidFill>
              </a:rPr>
              <a:t>10</a:t>
            </a:r>
            <a:endParaRPr lang="en-US" altLang="el-GR"/>
          </a:p>
        </p:txBody>
      </p:sp>
      <p:sp>
        <p:nvSpPr>
          <p:cNvPr id="23596" name="Rectangle 44"/>
          <p:cNvSpPr>
            <a:spLocks noChangeArrowheads="1"/>
          </p:cNvSpPr>
          <p:nvPr/>
        </p:nvSpPr>
        <p:spPr bwMode="auto">
          <a:xfrm>
            <a:off x="1017588" y="3629025"/>
            <a:ext cx="219075" cy="261938"/>
          </a:xfrm>
          <a:prstGeom prst="rect">
            <a:avLst/>
          </a:prstGeom>
          <a:noFill/>
          <a:ln w="9525">
            <a:noFill/>
            <a:miter lim="800000"/>
            <a:headEnd/>
            <a:tailEnd/>
          </a:ln>
        </p:spPr>
        <p:txBody>
          <a:bodyPr wrap="none" lIns="0" tIns="0" rIns="0" bIns="0">
            <a:spAutoFit/>
          </a:bodyPr>
          <a:lstStyle/>
          <a:p>
            <a:r>
              <a:rPr lang="en-US" altLang="el-GR" sz="1700">
                <a:solidFill>
                  <a:srgbClr val="000000"/>
                </a:solidFill>
              </a:rPr>
              <a:t>20</a:t>
            </a:r>
            <a:endParaRPr lang="en-US" altLang="el-GR"/>
          </a:p>
        </p:txBody>
      </p:sp>
      <p:sp>
        <p:nvSpPr>
          <p:cNvPr id="23597" name="Rectangle 45"/>
          <p:cNvSpPr>
            <a:spLocks noChangeArrowheads="1"/>
          </p:cNvSpPr>
          <p:nvPr/>
        </p:nvSpPr>
        <p:spPr bwMode="auto">
          <a:xfrm>
            <a:off x="1017588" y="3117850"/>
            <a:ext cx="219075" cy="261938"/>
          </a:xfrm>
          <a:prstGeom prst="rect">
            <a:avLst/>
          </a:prstGeom>
          <a:noFill/>
          <a:ln w="9525">
            <a:noFill/>
            <a:miter lim="800000"/>
            <a:headEnd/>
            <a:tailEnd/>
          </a:ln>
        </p:spPr>
        <p:txBody>
          <a:bodyPr wrap="none" lIns="0" tIns="0" rIns="0" bIns="0">
            <a:spAutoFit/>
          </a:bodyPr>
          <a:lstStyle/>
          <a:p>
            <a:r>
              <a:rPr lang="en-US" altLang="el-GR" sz="1700">
                <a:solidFill>
                  <a:srgbClr val="000000"/>
                </a:solidFill>
              </a:rPr>
              <a:t>30</a:t>
            </a:r>
            <a:endParaRPr lang="en-US" altLang="el-GR"/>
          </a:p>
        </p:txBody>
      </p:sp>
      <p:sp>
        <p:nvSpPr>
          <p:cNvPr id="23598" name="Rectangle 46"/>
          <p:cNvSpPr>
            <a:spLocks noChangeArrowheads="1"/>
          </p:cNvSpPr>
          <p:nvPr/>
        </p:nvSpPr>
        <p:spPr bwMode="auto">
          <a:xfrm>
            <a:off x="1017588" y="2619375"/>
            <a:ext cx="219075" cy="261938"/>
          </a:xfrm>
          <a:prstGeom prst="rect">
            <a:avLst/>
          </a:prstGeom>
          <a:noFill/>
          <a:ln w="9525">
            <a:noFill/>
            <a:miter lim="800000"/>
            <a:headEnd/>
            <a:tailEnd/>
          </a:ln>
        </p:spPr>
        <p:txBody>
          <a:bodyPr wrap="none" lIns="0" tIns="0" rIns="0" bIns="0">
            <a:spAutoFit/>
          </a:bodyPr>
          <a:lstStyle/>
          <a:p>
            <a:r>
              <a:rPr lang="en-US" altLang="el-GR" sz="1700">
                <a:solidFill>
                  <a:srgbClr val="000000"/>
                </a:solidFill>
              </a:rPr>
              <a:t>40</a:t>
            </a:r>
            <a:endParaRPr lang="en-US" altLang="el-GR"/>
          </a:p>
        </p:txBody>
      </p:sp>
      <p:sp>
        <p:nvSpPr>
          <p:cNvPr id="23599" name="Rectangle 47"/>
          <p:cNvSpPr>
            <a:spLocks noChangeArrowheads="1"/>
          </p:cNvSpPr>
          <p:nvPr/>
        </p:nvSpPr>
        <p:spPr bwMode="auto">
          <a:xfrm>
            <a:off x="1017588" y="2109788"/>
            <a:ext cx="219075" cy="261937"/>
          </a:xfrm>
          <a:prstGeom prst="rect">
            <a:avLst/>
          </a:prstGeom>
          <a:noFill/>
          <a:ln w="9525">
            <a:noFill/>
            <a:miter lim="800000"/>
            <a:headEnd/>
            <a:tailEnd/>
          </a:ln>
        </p:spPr>
        <p:txBody>
          <a:bodyPr wrap="none" lIns="0" tIns="0" rIns="0" bIns="0">
            <a:spAutoFit/>
          </a:bodyPr>
          <a:lstStyle/>
          <a:p>
            <a:r>
              <a:rPr lang="en-US" altLang="el-GR" sz="1700">
                <a:solidFill>
                  <a:srgbClr val="000000"/>
                </a:solidFill>
              </a:rPr>
              <a:t>50</a:t>
            </a:r>
            <a:endParaRPr lang="en-US" altLang="el-GR"/>
          </a:p>
        </p:txBody>
      </p:sp>
      <p:sp>
        <p:nvSpPr>
          <p:cNvPr id="23600" name="Rectangle 48"/>
          <p:cNvSpPr>
            <a:spLocks noChangeArrowheads="1"/>
          </p:cNvSpPr>
          <p:nvPr/>
        </p:nvSpPr>
        <p:spPr bwMode="auto">
          <a:xfrm>
            <a:off x="1017588" y="1611313"/>
            <a:ext cx="219075" cy="261937"/>
          </a:xfrm>
          <a:prstGeom prst="rect">
            <a:avLst/>
          </a:prstGeom>
          <a:noFill/>
          <a:ln w="9525">
            <a:noFill/>
            <a:miter lim="800000"/>
            <a:headEnd/>
            <a:tailEnd/>
          </a:ln>
        </p:spPr>
        <p:txBody>
          <a:bodyPr wrap="none" lIns="0" tIns="0" rIns="0" bIns="0">
            <a:spAutoFit/>
          </a:bodyPr>
          <a:lstStyle/>
          <a:p>
            <a:r>
              <a:rPr lang="en-US" altLang="el-GR" sz="1700">
                <a:solidFill>
                  <a:srgbClr val="000000"/>
                </a:solidFill>
              </a:rPr>
              <a:t>60</a:t>
            </a:r>
            <a:endParaRPr lang="en-US" altLang="el-GR"/>
          </a:p>
        </p:txBody>
      </p:sp>
      <p:sp>
        <p:nvSpPr>
          <p:cNvPr id="23601" name="Rectangle 49"/>
          <p:cNvSpPr>
            <a:spLocks noChangeArrowheads="1"/>
          </p:cNvSpPr>
          <p:nvPr/>
        </p:nvSpPr>
        <p:spPr bwMode="auto">
          <a:xfrm>
            <a:off x="1017588" y="1100138"/>
            <a:ext cx="219075" cy="261937"/>
          </a:xfrm>
          <a:prstGeom prst="rect">
            <a:avLst/>
          </a:prstGeom>
          <a:noFill/>
          <a:ln w="9525">
            <a:noFill/>
            <a:miter lim="800000"/>
            <a:headEnd/>
            <a:tailEnd/>
          </a:ln>
        </p:spPr>
        <p:txBody>
          <a:bodyPr wrap="none" lIns="0" tIns="0" rIns="0" bIns="0">
            <a:spAutoFit/>
          </a:bodyPr>
          <a:lstStyle/>
          <a:p>
            <a:r>
              <a:rPr lang="en-US" altLang="el-GR" sz="1700">
                <a:solidFill>
                  <a:srgbClr val="000000"/>
                </a:solidFill>
              </a:rPr>
              <a:t>70</a:t>
            </a:r>
            <a:endParaRPr lang="en-US" altLang="el-GR"/>
          </a:p>
        </p:txBody>
      </p:sp>
      <p:sp>
        <p:nvSpPr>
          <p:cNvPr id="23602" name="Rectangle 50"/>
          <p:cNvSpPr>
            <a:spLocks noChangeArrowheads="1"/>
          </p:cNvSpPr>
          <p:nvPr/>
        </p:nvSpPr>
        <p:spPr bwMode="auto">
          <a:xfrm rot="-2700000">
            <a:off x="928688" y="5713413"/>
            <a:ext cx="1027112" cy="246062"/>
          </a:xfrm>
          <a:prstGeom prst="rect">
            <a:avLst/>
          </a:prstGeom>
          <a:noFill/>
          <a:ln w="9525">
            <a:noFill/>
            <a:miter lim="800000"/>
            <a:headEnd/>
            <a:tailEnd/>
          </a:ln>
        </p:spPr>
        <p:txBody>
          <a:bodyPr wrap="none" lIns="0" tIns="0" rIns="0" bIns="0">
            <a:spAutoFit/>
          </a:bodyPr>
          <a:lstStyle/>
          <a:p>
            <a:r>
              <a:rPr lang="en-US" altLang="el-GR" sz="1600">
                <a:solidFill>
                  <a:srgbClr val="000000"/>
                </a:solidFill>
              </a:rPr>
              <a:t>underweight</a:t>
            </a:r>
            <a:endParaRPr lang="en-US" altLang="el-GR" sz="1600"/>
          </a:p>
        </p:txBody>
      </p:sp>
      <p:sp>
        <p:nvSpPr>
          <p:cNvPr id="23603" name="Rectangle 51"/>
          <p:cNvSpPr>
            <a:spLocks noChangeArrowheads="1"/>
          </p:cNvSpPr>
          <p:nvPr/>
        </p:nvSpPr>
        <p:spPr bwMode="auto">
          <a:xfrm rot="-2700000">
            <a:off x="2257425" y="5562600"/>
            <a:ext cx="582613" cy="246063"/>
          </a:xfrm>
          <a:prstGeom prst="rect">
            <a:avLst/>
          </a:prstGeom>
          <a:noFill/>
          <a:ln w="9525">
            <a:noFill/>
            <a:miter lim="800000"/>
            <a:headEnd/>
            <a:tailEnd/>
          </a:ln>
        </p:spPr>
        <p:txBody>
          <a:bodyPr wrap="none" lIns="0" tIns="0" rIns="0" bIns="0">
            <a:spAutoFit/>
          </a:bodyPr>
          <a:lstStyle/>
          <a:p>
            <a:r>
              <a:rPr lang="en-US" altLang="el-GR" sz="1600">
                <a:solidFill>
                  <a:srgbClr val="000000"/>
                </a:solidFill>
              </a:rPr>
              <a:t>normal</a:t>
            </a:r>
            <a:endParaRPr lang="en-US" altLang="el-GR" sz="1600"/>
          </a:p>
        </p:txBody>
      </p:sp>
      <p:sp>
        <p:nvSpPr>
          <p:cNvPr id="23604" name="Rectangle 52"/>
          <p:cNvSpPr>
            <a:spLocks noChangeArrowheads="1"/>
          </p:cNvSpPr>
          <p:nvPr/>
        </p:nvSpPr>
        <p:spPr bwMode="auto">
          <a:xfrm rot="-2700000">
            <a:off x="2894013" y="5637213"/>
            <a:ext cx="923925" cy="246062"/>
          </a:xfrm>
          <a:prstGeom prst="rect">
            <a:avLst/>
          </a:prstGeom>
          <a:noFill/>
          <a:ln w="9525">
            <a:noFill/>
            <a:miter lim="800000"/>
            <a:headEnd/>
            <a:tailEnd/>
          </a:ln>
        </p:spPr>
        <p:txBody>
          <a:bodyPr wrap="none" lIns="0" tIns="0" rIns="0" bIns="0">
            <a:spAutoFit/>
          </a:bodyPr>
          <a:lstStyle/>
          <a:p>
            <a:r>
              <a:rPr lang="en-US" altLang="el-GR" sz="1600">
                <a:solidFill>
                  <a:srgbClr val="000000"/>
                </a:solidFill>
              </a:rPr>
              <a:t>overweight</a:t>
            </a:r>
            <a:endParaRPr lang="en-US" altLang="el-GR" sz="1600"/>
          </a:p>
        </p:txBody>
      </p:sp>
      <p:sp>
        <p:nvSpPr>
          <p:cNvPr id="23605" name="Rectangle 53"/>
          <p:cNvSpPr>
            <a:spLocks noChangeArrowheads="1"/>
          </p:cNvSpPr>
          <p:nvPr/>
        </p:nvSpPr>
        <p:spPr bwMode="auto">
          <a:xfrm rot="-2700000">
            <a:off x="3627438" y="5713413"/>
            <a:ext cx="1200150" cy="246062"/>
          </a:xfrm>
          <a:prstGeom prst="rect">
            <a:avLst/>
          </a:prstGeom>
          <a:noFill/>
          <a:ln w="9525">
            <a:noFill/>
            <a:miter lim="800000"/>
            <a:headEnd/>
            <a:tailEnd/>
          </a:ln>
        </p:spPr>
        <p:txBody>
          <a:bodyPr wrap="none" lIns="0" tIns="0" rIns="0" bIns="0">
            <a:spAutoFit/>
          </a:bodyPr>
          <a:lstStyle/>
          <a:p>
            <a:r>
              <a:rPr lang="en-US" altLang="el-GR" sz="1600">
                <a:solidFill>
                  <a:srgbClr val="000000"/>
                </a:solidFill>
              </a:rPr>
              <a:t>obesity class 1</a:t>
            </a:r>
            <a:endParaRPr lang="en-US" altLang="el-GR" sz="1600"/>
          </a:p>
        </p:txBody>
      </p:sp>
      <p:sp>
        <p:nvSpPr>
          <p:cNvPr id="23606" name="Rectangle 54"/>
          <p:cNvSpPr>
            <a:spLocks noChangeArrowheads="1"/>
          </p:cNvSpPr>
          <p:nvPr/>
        </p:nvSpPr>
        <p:spPr bwMode="auto">
          <a:xfrm rot="-2700000">
            <a:off x="4540250" y="5713413"/>
            <a:ext cx="1149350" cy="246062"/>
          </a:xfrm>
          <a:prstGeom prst="rect">
            <a:avLst/>
          </a:prstGeom>
          <a:noFill/>
          <a:ln w="9525">
            <a:noFill/>
            <a:miter lim="800000"/>
            <a:headEnd/>
            <a:tailEnd/>
          </a:ln>
        </p:spPr>
        <p:txBody>
          <a:bodyPr wrap="none" lIns="0" tIns="0" rIns="0" bIns="0">
            <a:spAutoFit/>
          </a:bodyPr>
          <a:lstStyle/>
          <a:p>
            <a:r>
              <a:rPr lang="en-US" altLang="el-GR" sz="1600">
                <a:solidFill>
                  <a:srgbClr val="000000"/>
                </a:solidFill>
              </a:rPr>
              <a:t>obesity class2</a:t>
            </a:r>
            <a:endParaRPr lang="en-US" altLang="el-GR" sz="1600"/>
          </a:p>
        </p:txBody>
      </p:sp>
      <p:sp>
        <p:nvSpPr>
          <p:cNvPr id="23607" name="Rectangle 55"/>
          <p:cNvSpPr>
            <a:spLocks noChangeArrowheads="1"/>
          </p:cNvSpPr>
          <p:nvPr/>
        </p:nvSpPr>
        <p:spPr bwMode="auto">
          <a:xfrm rot="-2700000">
            <a:off x="5532438" y="5713413"/>
            <a:ext cx="1200150" cy="246062"/>
          </a:xfrm>
          <a:prstGeom prst="rect">
            <a:avLst/>
          </a:prstGeom>
          <a:noFill/>
          <a:ln w="9525">
            <a:noFill/>
            <a:miter lim="800000"/>
            <a:headEnd/>
            <a:tailEnd/>
          </a:ln>
        </p:spPr>
        <p:txBody>
          <a:bodyPr wrap="none" lIns="0" tIns="0" rIns="0" bIns="0">
            <a:spAutoFit/>
          </a:bodyPr>
          <a:lstStyle/>
          <a:p>
            <a:r>
              <a:rPr lang="en-US" altLang="el-GR" sz="1600">
                <a:solidFill>
                  <a:srgbClr val="000000"/>
                </a:solidFill>
              </a:rPr>
              <a:t>obesity class 3</a:t>
            </a:r>
            <a:endParaRPr lang="en-US" altLang="el-GR" sz="1600"/>
          </a:p>
        </p:txBody>
      </p:sp>
      <p:sp>
        <p:nvSpPr>
          <p:cNvPr id="23608" name="Rectangle 56"/>
          <p:cNvSpPr>
            <a:spLocks noChangeArrowheads="1"/>
          </p:cNvSpPr>
          <p:nvPr/>
        </p:nvSpPr>
        <p:spPr bwMode="auto">
          <a:xfrm>
            <a:off x="7239000" y="2528888"/>
            <a:ext cx="1546225" cy="915987"/>
          </a:xfrm>
          <a:prstGeom prst="rect">
            <a:avLst/>
          </a:prstGeom>
          <a:noFill/>
          <a:ln w="12700">
            <a:solidFill>
              <a:srgbClr val="000000"/>
            </a:solidFill>
            <a:miter lim="800000"/>
            <a:headEnd/>
            <a:tailEnd/>
          </a:ln>
        </p:spPr>
        <p:txBody>
          <a:bodyPr lIns="91430" tIns="45715" rIns="91430" bIns="45715"/>
          <a:lstStyle/>
          <a:p>
            <a:endParaRPr lang="el-GR" altLang="el-GR"/>
          </a:p>
        </p:txBody>
      </p:sp>
      <p:sp>
        <p:nvSpPr>
          <p:cNvPr id="23609" name="Rectangle 57"/>
          <p:cNvSpPr>
            <a:spLocks noChangeArrowheads="1"/>
          </p:cNvSpPr>
          <p:nvPr/>
        </p:nvSpPr>
        <p:spPr bwMode="auto">
          <a:xfrm>
            <a:off x="7343775" y="2686050"/>
            <a:ext cx="196850" cy="195263"/>
          </a:xfrm>
          <a:prstGeom prst="rect">
            <a:avLst/>
          </a:prstGeom>
          <a:solidFill>
            <a:srgbClr val="003366"/>
          </a:solidFill>
          <a:ln w="12700">
            <a:solidFill>
              <a:srgbClr val="000000"/>
            </a:solidFill>
            <a:miter lim="800000"/>
            <a:headEnd/>
            <a:tailEnd/>
          </a:ln>
        </p:spPr>
        <p:txBody>
          <a:bodyPr lIns="91430" tIns="45715" rIns="91430" bIns="45715"/>
          <a:lstStyle/>
          <a:p>
            <a:endParaRPr lang="el-GR" altLang="el-GR"/>
          </a:p>
        </p:txBody>
      </p:sp>
      <p:sp>
        <p:nvSpPr>
          <p:cNvPr id="23610" name="Rectangle 58"/>
          <p:cNvSpPr>
            <a:spLocks noChangeArrowheads="1"/>
          </p:cNvSpPr>
          <p:nvPr/>
        </p:nvSpPr>
        <p:spPr bwMode="auto">
          <a:xfrm>
            <a:off x="7632700" y="2606675"/>
            <a:ext cx="552450" cy="384175"/>
          </a:xfrm>
          <a:prstGeom prst="rect">
            <a:avLst/>
          </a:prstGeom>
          <a:noFill/>
          <a:ln w="9525">
            <a:noFill/>
            <a:miter lim="800000"/>
            <a:headEnd/>
            <a:tailEnd/>
          </a:ln>
        </p:spPr>
        <p:txBody>
          <a:bodyPr wrap="none" lIns="0" tIns="0" rIns="0" bIns="0">
            <a:spAutoFit/>
          </a:bodyPr>
          <a:lstStyle/>
          <a:p>
            <a:r>
              <a:rPr lang="en-US" altLang="el-GR" sz="2500">
                <a:solidFill>
                  <a:srgbClr val="000000"/>
                </a:solidFill>
              </a:rPr>
              <a:t>men</a:t>
            </a:r>
            <a:endParaRPr lang="en-US" altLang="el-GR"/>
          </a:p>
        </p:txBody>
      </p:sp>
      <p:sp>
        <p:nvSpPr>
          <p:cNvPr id="23611" name="Rectangle 59"/>
          <p:cNvSpPr>
            <a:spLocks noChangeArrowheads="1"/>
          </p:cNvSpPr>
          <p:nvPr/>
        </p:nvSpPr>
        <p:spPr bwMode="auto">
          <a:xfrm>
            <a:off x="7343775" y="3144838"/>
            <a:ext cx="196850" cy="195262"/>
          </a:xfrm>
          <a:prstGeom prst="rect">
            <a:avLst/>
          </a:prstGeom>
          <a:solidFill>
            <a:srgbClr val="EC008C"/>
          </a:solidFill>
          <a:ln w="12700">
            <a:solidFill>
              <a:srgbClr val="000000"/>
            </a:solidFill>
            <a:miter lim="800000"/>
            <a:headEnd/>
            <a:tailEnd/>
          </a:ln>
        </p:spPr>
        <p:txBody>
          <a:bodyPr lIns="91430" tIns="45715" rIns="91430" bIns="45715"/>
          <a:lstStyle/>
          <a:p>
            <a:endParaRPr lang="el-GR" altLang="el-GR"/>
          </a:p>
        </p:txBody>
      </p:sp>
      <p:sp>
        <p:nvSpPr>
          <p:cNvPr id="23612" name="Rectangle 60"/>
          <p:cNvSpPr>
            <a:spLocks noChangeArrowheads="1"/>
          </p:cNvSpPr>
          <p:nvPr/>
        </p:nvSpPr>
        <p:spPr bwMode="auto">
          <a:xfrm>
            <a:off x="7632700" y="3065463"/>
            <a:ext cx="942975" cy="385762"/>
          </a:xfrm>
          <a:prstGeom prst="rect">
            <a:avLst/>
          </a:prstGeom>
          <a:noFill/>
          <a:ln w="9525">
            <a:noFill/>
            <a:miter lim="800000"/>
            <a:headEnd/>
            <a:tailEnd/>
          </a:ln>
        </p:spPr>
        <p:txBody>
          <a:bodyPr wrap="none" lIns="0" tIns="0" rIns="0" bIns="0">
            <a:spAutoFit/>
          </a:bodyPr>
          <a:lstStyle/>
          <a:p>
            <a:r>
              <a:rPr lang="en-US" altLang="el-GR" sz="2500">
                <a:solidFill>
                  <a:srgbClr val="000000"/>
                </a:solidFill>
              </a:rPr>
              <a:t>women</a:t>
            </a:r>
            <a:endParaRPr lang="en-US" altLang="el-GR"/>
          </a:p>
        </p:txBody>
      </p:sp>
      <p:sp>
        <p:nvSpPr>
          <p:cNvPr id="23613" name="Rectangle 61"/>
          <p:cNvSpPr>
            <a:spLocks noChangeArrowheads="1"/>
          </p:cNvSpPr>
          <p:nvPr/>
        </p:nvSpPr>
        <p:spPr bwMode="auto">
          <a:xfrm>
            <a:off x="457200" y="1295400"/>
            <a:ext cx="441325" cy="460375"/>
          </a:xfrm>
          <a:prstGeom prst="rect">
            <a:avLst/>
          </a:prstGeom>
          <a:noFill/>
          <a:ln w="9525">
            <a:noFill/>
            <a:miter lim="800000"/>
            <a:headEnd/>
            <a:tailEnd/>
          </a:ln>
        </p:spPr>
        <p:txBody>
          <a:bodyPr wrap="none" lIns="91430" tIns="45715" rIns="91430" bIns="45715">
            <a:spAutoFit/>
          </a:bodyPr>
          <a:lstStyle/>
          <a:p>
            <a:r>
              <a:rPr lang="en-US" altLang="el-GR">
                <a:solidFill>
                  <a:srgbClr val="000000"/>
                </a:solidFill>
              </a:rPr>
              <a:t>%</a:t>
            </a:r>
            <a:endParaRPr lang="fr-FR" altLang="el-GR">
              <a:solidFill>
                <a:srgbClr val="000000"/>
              </a:solidFill>
            </a:endParaRPr>
          </a:p>
        </p:txBody>
      </p:sp>
      <p:sp>
        <p:nvSpPr>
          <p:cNvPr id="23614" name="Rectangle 62"/>
          <p:cNvSpPr>
            <a:spLocks noChangeArrowheads="1"/>
          </p:cNvSpPr>
          <p:nvPr/>
        </p:nvSpPr>
        <p:spPr bwMode="auto">
          <a:xfrm>
            <a:off x="152400" y="4953000"/>
            <a:ext cx="7162800" cy="276225"/>
          </a:xfrm>
          <a:prstGeom prst="rect">
            <a:avLst/>
          </a:prstGeom>
          <a:noFill/>
          <a:ln w="9525">
            <a:solidFill>
              <a:schemeClr val="tx1"/>
            </a:solidFill>
            <a:miter lim="800000"/>
            <a:headEnd/>
            <a:tailEnd/>
          </a:ln>
        </p:spPr>
        <p:txBody>
          <a:bodyPr lIns="91430" tIns="45715" rIns="91430" bIns="45715">
            <a:spAutoFit/>
          </a:bodyPr>
          <a:lstStyle/>
          <a:p>
            <a:pPr defTabSz="566738">
              <a:buClr>
                <a:srgbClr val="67CFE1"/>
              </a:buClr>
              <a:tabLst>
                <a:tab pos="1433513" algn="l"/>
                <a:tab pos="2287588" algn="l"/>
                <a:tab pos="3238500" algn="l"/>
                <a:tab pos="4192588" algn="l"/>
                <a:tab pos="5145088" algn="l"/>
                <a:tab pos="6196013" algn="l"/>
              </a:tabLst>
            </a:pPr>
            <a:r>
              <a:rPr lang="fr-FR" altLang="el-GR" sz="1200"/>
              <a:t>BMI(kg/m</a:t>
            </a:r>
            <a:r>
              <a:rPr lang="fr-FR" altLang="el-GR" sz="1200" baseline="30000"/>
              <a:t>2</a:t>
            </a:r>
            <a:r>
              <a:rPr lang="fr-FR" altLang="el-GR" sz="1200"/>
              <a:t>)	&lt;18.5	18.5-24.9	25-29.9	30-34.9	35-39.9	</a:t>
            </a:r>
            <a:r>
              <a:rPr lang="fr-FR" altLang="el-GR" sz="1200">
                <a:ea typeface="Arial Unicode MS" pitchFamily="34" charset="-128"/>
                <a:cs typeface="Arial Unicode MS" pitchFamily="34" charset="-128"/>
              </a:rPr>
              <a:t>≥40</a:t>
            </a:r>
            <a:endParaRPr lang="en-US" altLang="el-GR" sz="1200"/>
          </a:p>
        </p:txBody>
      </p:sp>
      <p:pic>
        <p:nvPicPr>
          <p:cNvPr id="23615" name="Picture 64"/>
          <p:cNvPicPr>
            <a:picLocks noChangeAspect="1" noChangeArrowheads="1"/>
          </p:cNvPicPr>
          <p:nvPr/>
        </p:nvPicPr>
        <p:blipFill>
          <a:blip r:embed="rId3"/>
          <a:srcRect/>
          <a:stretch>
            <a:fillRect/>
          </a:stretch>
        </p:blipFill>
        <p:spPr bwMode="auto">
          <a:xfrm>
            <a:off x="1400175" y="685800"/>
            <a:ext cx="3086100" cy="2351088"/>
          </a:xfrm>
          <a:prstGeom prst="rect">
            <a:avLst/>
          </a:prstGeom>
          <a:noFill/>
          <a:ln w="9525">
            <a:noFill/>
            <a:miter lim="800000"/>
            <a:headEnd/>
            <a:tailEnd/>
          </a:ln>
        </p:spPr>
      </p:pic>
      <p:pic>
        <p:nvPicPr>
          <p:cNvPr id="23616" name="Εγγεγραμμένος ήχος">
            <a:hlinkClick r:id="" action="ppaction://media"/>
          </p:cNvPr>
          <p:cNvPicPr>
            <a:picLocks noChangeAspect="1" noChangeArrowheads="1"/>
          </p:cNvPicPr>
          <p:nvPr/>
        </p:nvPicPr>
        <p:blipFill>
          <a:blip r:embed="rId4" cstate="print"/>
          <a:srcRect/>
          <a:stretch>
            <a:fillRect/>
          </a:stretch>
        </p:blipFill>
        <p:spPr bwMode="auto">
          <a:xfrm>
            <a:off x="4267200" y="3124200"/>
            <a:ext cx="609600" cy="6096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7" name="11 - Ομάδα"/>
          <p:cNvGrpSpPr>
            <a:grpSpLocks/>
          </p:cNvGrpSpPr>
          <p:nvPr/>
        </p:nvGrpSpPr>
        <p:grpSpPr bwMode="auto">
          <a:xfrm>
            <a:off x="684213" y="188913"/>
            <a:ext cx="7848600" cy="6407150"/>
            <a:chOff x="684213" y="377826"/>
            <a:chExt cx="7848600" cy="6407150"/>
          </a:xfrm>
        </p:grpSpPr>
        <p:grpSp>
          <p:nvGrpSpPr>
            <p:cNvPr id="1033" name="Group 3"/>
            <p:cNvGrpSpPr>
              <a:grpSpLocks/>
            </p:cNvGrpSpPr>
            <p:nvPr/>
          </p:nvGrpSpPr>
          <p:grpSpPr bwMode="auto">
            <a:xfrm>
              <a:off x="684213" y="377826"/>
              <a:ext cx="7848600" cy="6407150"/>
              <a:chOff x="431" y="238"/>
              <a:chExt cx="4944" cy="4036"/>
            </a:xfrm>
          </p:grpSpPr>
          <p:graphicFrame>
            <p:nvGraphicFramePr>
              <p:cNvPr id="1026" name="Object 2"/>
              <p:cNvGraphicFramePr>
                <a:graphicFrameLocks noChangeAspect="1"/>
              </p:cNvGraphicFramePr>
              <p:nvPr/>
            </p:nvGraphicFramePr>
            <p:xfrm>
              <a:off x="431" y="238"/>
              <a:ext cx="3491" cy="4036"/>
            </p:xfrm>
            <a:graphic>
              <a:graphicData uri="http://schemas.openxmlformats.org/presentationml/2006/ole">
                <p:oleObj spid="_x0000_s1026" name="Photo Editor Photo" r:id="rId3" imgW="5866667" imgH="7009524" progId="">
                  <p:embed/>
                </p:oleObj>
              </a:graphicData>
            </a:graphic>
          </p:graphicFrame>
          <p:sp>
            <p:nvSpPr>
              <p:cNvPr id="1036" name="Text Box 6"/>
              <p:cNvSpPr txBox="1">
                <a:spLocks noChangeArrowheads="1"/>
              </p:cNvSpPr>
              <p:nvPr/>
            </p:nvSpPr>
            <p:spPr bwMode="auto">
              <a:xfrm>
                <a:off x="4014" y="436"/>
                <a:ext cx="1361" cy="518"/>
              </a:xfrm>
              <a:prstGeom prst="rect">
                <a:avLst/>
              </a:prstGeom>
              <a:noFill/>
              <a:ln w="9525">
                <a:noFill/>
                <a:miter lim="800000"/>
                <a:headEnd/>
                <a:tailEnd/>
              </a:ln>
            </p:spPr>
            <p:txBody>
              <a:bodyPr>
                <a:spAutoFit/>
              </a:bodyPr>
              <a:lstStyle/>
              <a:p>
                <a:pPr algn="ctr">
                  <a:spcBef>
                    <a:spcPct val="50000"/>
                  </a:spcBef>
                </a:pPr>
                <a:r>
                  <a:rPr lang="en-US" altLang="el-GR" b="1">
                    <a:solidFill>
                      <a:schemeClr val="accent1"/>
                    </a:solidFill>
                  </a:rPr>
                  <a:t>EFFECTIVE VOLUME</a:t>
                </a:r>
                <a:endParaRPr lang="el-GR" altLang="el-GR" b="1">
                  <a:solidFill>
                    <a:schemeClr val="accent1"/>
                  </a:solidFill>
                </a:endParaRPr>
              </a:p>
            </p:txBody>
          </p:sp>
          <p:sp>
            <p:nvSpPr>
              <p:cNvPr id="1037" name="Line 7"/>
              <p:cNvSpPr>
                <a:spLocks noChangeShapeType="1"/>
              </p:cNvSpPr>
              <p:nvPr/>
            </p:nvSpPr>
            <p:spPr bwMode="auto">
              <a:xfrm flipH="1">
                <a:off x="3787" y="845"/>
                <a:ext cx="363" cy="1026"/>
              </a:xfrm>
              <a:prstGeom prst="line">
                <a:avLst/>
              </a:prstGeom>
              <a:noFill/>
              <a:ln w="50800">
                <a:solidFill>
                  <a:schemeClr val="accent1"/>
                </a:solidFill>
                <a:miter lim="800000"/>
                <a:headEnd/>
                <a:tailEnd type="triangle" w="med" len="med"/>
              </a:ln>
            </p:spPr>
            <p:txBody>
              <a:bodyPr wrap="none"/>
              <a:lstStyle/>
              <a:p>
                <a:endParaRPr lang="el-GR"/>
              </a:p>
            </p:txBody>
          </p:sp>
        </p:grpSp>
        <p:sp>
          <p:nvSpPr>
            <p:cNvPr id="1034" name="9 - TextBox"/>
            <p:cNvSpPr txBox="1">
              <a:spLocks noChangeArrowheads="1"/>
            </p:cNvSpPr>
            <p:nvPr/>
          </p:nvSpPr>
          <p:spPr bwMode="auto">
            <a:xfrm>
              <a:off x="1188072" y="4574142"/>
              <a:ext cx="1584176" cy="461665"/>
            </a:xfrm>
            <a:prstGeom prst="rect">
              <a:avLst/>
            </a:prstGeom>
            <a:noFill/>
            <a:ln w="9525">
              <a:noFill/>
              <a:miter lim="800000"/>
              <a:headEnd/>
              <a:tailEnd/>
            </a:ln>
          </p:spPr>
          <p:txBody>
            <a:bodyPr>
              <a:spAutoFit/>
            </a:bodyPr>
            <a:lstStyle/>
            <a:p>
              <a:r>
                <a:rPr lang="en-US" altLang="el-GR" b="1"/>
                <a:t>30 kg</a:t>
              </a:r>
              <a:endParaRPr lang="el-GR" altLang="el-GR" b="1"/>
            </a:p>
          </p:txBody>
        </p:sp>
        <p:sp>
          <p:nvSpPr>
            <p:cNvPr id="1035" name="10 - TextBox"/>
            <p:cNvSpPr txBox="1">
              <a:spLocks noChangeArrowheads="1"/>
            </p:cNvSpPr>
            <p:nvPr/>
          </p:nvSpPr>
          <p:spPr bwMode="auto">
            <a:xfrm>
              <a:off x="1188072" y="6016997"/>
              <a:ext cx="1584176" cy="461665"/>
            </a:xfrm>
            <a:prstGeom prst="rect">
              <a:avLst/>
            </a:prstGeom>
            <a:noFill/>
            <a:ln w="9525">
              <a:noFill/>
              <a:miter lim="800000"/>
              <a:headEnd/>
              <a:tailEnd/>
            </a:ln>
          </p:spPr>
          <p:txBody>
            <a:bodyPr>
              <a:spAutoFit/>
            </a:bodyPr>
            <a:lstStyle/>
            <a:p>
              <a:r>
                <a:rPr lang="en-US" altLang="el-GR" b="1"/>
                <a:t>0.3 kg</a:t>
              </a:r>
              <a:endParaRPr lang="el-GR" altLang="el-GR" b="1"/>
            </a:p>
          </p:txBody>
        </p:sp>
      </p:grpSp>
      <p:sp>
        <p:nvSpPr>
          <p:cNvPr id="14" name="13 - Λυγισμένο βέλος">
            <a:extLst>
              <a:ext uri="{FF2B5EF4-FFF2-40B4-BE49-F238E27FC236}"/>
            </a:extLst>
          </p:cNvPr>
          <p:cNvSpPr/>
          <p:nvPr/>
        </p:nvSpPr>
        <p:spPr bwMode="auto">
          <a:xfrm rot="10800000">
            <a:off x="5353050" y="5264150"/>
            <a:ext cx="873125" cy="795338"/>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solidFill>
                <a:schemeClr val="tx1"/>
              </a:solidFill>
            </a:endParaRPr>
          </a:p>
        </p:txBody>
      </p:sp>
      <p:sp>
        <p:nvSpPr>
          <p:cNvPr id="1029" name="9 - TextBox"/>
          <p:cNvSpPr txBox="1">
            <a:spLocks noChangeArrowheads="1"/>
          </p:cNvSpPr>
          <p:nvPr/>
        </p:nvSpPr>
        <p:spPr bwMode="auto">
          <a:xfrm>
            <a:off x="3692525" y="4144963"/>
            <a:ext cx="1614488" cy="461962"/>
          </a:xfrm>
          <a:prstGeom prst="rect">
            <a:avLst/>
          </a:prstGeom>
          <a:solidFill>
            <a:schemeClr val="accent1"/>
          </a:solidFill>
          <a:ln w="9525">
            <a:noFill/>
            <a:miter lim="800000"/>
            <a:headEnd/>
            <a:tailEnd/>
          </a:ln>
        </p:spPr>
        <p:txBody>
          <a:bodyPr>
            <a:spAutoFit/>
          </a:bodyPr>
          <a:lstStyle/>
          <a:p>
            <a:r>
              <a:rPr lang="en-US" altLang="el-GR" b="1">
                <a:latin typeface="Verdana" pitchFamily="34" charset="0"/>
              </a:rPr>
              <a:t>1 L/min</a:t>
            </a:r>
            <a:endParaRPr lang="el-GR" altLang="el-GR" b="1">
              <a:latin typeface="Verdana" pitchFamily="34" charset="0"/>
            </a:endParaRPr>
          </a:p>
        </p:txBody>
      </p:sp>
      <p:sp>
        <p:nvSpPr>
          <p:cNvPr id="1030" name="8 - TextBox"/>
          <p:cNvSpPr txBox="1">
            <a:spLocks noChangeArrowheads="1"/>
          </p:cNvSpPr>
          <p:nvPr/>
        </p:nvSpPr>
        <p:spPr bwMode="auto">
          <a:xfrm>
            <a:off x="3768725" y="5659438"/>
            <a:ext cx="1582738" cy="461962"/>
          </a:xfrm>
          <a:prstGeom prst="rect">
            <a:avLst/>
          </a:prstGeom>
          <a:solidFill>
            <a:schemeClr val="accent1"/>
          </a:solidFill>
          <a:ln w="9525">
            <a:noFill/>
            <a:miter lim="800000"/>
            <a:headEnd/>
            <a:tailEnd/>
          </a:ln>
        </p:spPr>
        <p:txBody>
          <a:bodyPr>
            <a:spAutoFit/>
          </a:bodyPr>
          <a:lstStyle/>
          <a:p>
            <a:r>
              <a:rPr lang="en-US" altLang="el-GR" b="1">
                <a:latin typeface="Verdana" pitchFamily="34" charset="0"/>
              </a:rPr>
              <a:t>1 L/min</a:t>
            </a:r>
            <a:endParaRPr lang="el-GR" altLang="el-GR" b="1">
              <a:latin typeface="Verdana" pitchFamily="34" charset="0"/>
            </a:endParaRPr>
          </a:p>
        </p:txBody>
      </p:sp>
      <p:sp>
        <p:nvSpPr>
          <p:cNvPr id="17" name="16 - Λυγισμένο βέλος">
            <a:extLst>
              <a:ext uri="{FF2B5EF4-FFF2-40B4-BE49-F238E27FC236}"/>
            </a:extLst>
          </p:cNvPr>
          <p:cNvSpPr/>
          <p:nvPr/>
        </p:nvSpPr>
        <p:spPr bwMode="auto">
          <a:xfrm rot="10800000">
            <a:off x="5338763" y="3744913"/>
            <a:ext cx="873125" cy="79533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solidFill>
                <a:schemeClr val="tx1"/>
              </a:solidFill>
            </a:endParaRPr>
          </a:p>
        </p:txBody>
      </p:sp>
      <p:pic>
        <p:nvPicPr>
          <p:cNvPr id="1032" name="Εγγεγραμμένος ήχος">
            <a:hlinkClick r:id="" action="ppaction://media"/>
          </p:cNvPr>
          <p:cNvPicPr>
            <a:picLocks noChangeAspect="1" noChangeArrowheads="1"/>
          </p:cNvPicPr>
          <p:nvPr/>
        </p:nvPicPr>
        <p:blipFill>
          <a:blip r:embed="rId4" cstate="print"/>
          <a:srcRect/>
          <a:stretch>
            <a:fillRect/>
          </a:stretch>
        </p:blipFill>
        <p:spPr bwMode="auto">
          <a:xfrm>
            <a:off x="4267200" y="3124200"/>
            <a:ext cx="609600" cy="6096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File0005"/>
          <p:cNvPicPr>
            <a:picLocks noChangeAspect="1" noChangeArrowheads="1"/>
          </p:cNvPicPr>
          <p:nvPr/>
        </p:nvPicPr>
        <p:blipFill>
          <a:blip r:embed="rId3"/>
          <a:srcRect l="32446" t="24792" r="26468" b="22708"/>
          <a:stretch>
            <a:fillRect/>
          </a:stretch>
        </p:blipFill>
        <p:spPr bwMode="auto">
          <a:xfrm>
            <a:off x="1476375" y="187325"/>
            <a:ext cx="6480175" cy="6480175"/>
          </a:xfrm>
          <a:prstGeom prst="rect">
            <a:avLst/>
          </a:prstGeom>
          <a:noFill/>
          <a:ln w="9525">
            <a:noFill/>
            <a:miter lim="800000"/>
            <a:headEnd/>
            <a:tailEnd/>
          </a:ln>
        </p:spPr>
      </p:pic>
      <p:pic>
        <p:nvPicPr>
          <p:cNvPr id="24579" name="Εγγεγραμμένος ήχος">
            <a:hlinkClick r:id="" action="ppaction://media"/>
          </p:cNvPr>
          <p:cNvPicPr>
            <a:picLocks noChangeAspect="1" noChangeArrowheads="1"/>
          </p:cNvPicPr>
          <p:nvPr/>
        </p:nvPicPr>
        <p:blipFill>
          <a:blip r:embed="rId4" cstate="print"/>
          <a:srcRect/>
          <a:stretch>
            <a:fillRect/>
          </a:stretch>
        </p:blipFill>
        <p:spPr bwMode="auto">
          <a:xfrm>
            <a:off x="4267200" y="3124200"/>
            <a:ext cx="609600" cy="6096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endParaRPr lang="el-GR" altLang="el-GR" smtClean="0"/>
          </a:p>
        </p:txBody>
      </p:sp>
      <p:sp>
        <p:nvSpPr>
          <p:cNvPr id="25603" name="Content Placeholder 2"/>
          <p:cNvSpPr>
            <a:spLocks noGrp="1"/>
          </p:cNvSpPr>
          <p:nvPr>
            <p:ph sz="half" idx="1"/>
          </p:nvPr>
        </p:nvSpPr>
        <p:spPr/>
        <p:txBody>
          <a:bodyPr/>
          <a:lstStyle/>
          <a:p>
            <a:endParaRPr lang="el-GR" altLang="el-GR" smtClean="0"/>
          </a:p>
        </p:txBody>
      </p:sp>
      <p:sp>
        <p:nvSpPr>
          <p:cNvPr id="25604" name="Content Placeholder 3"/>
          <p:cNvSpPr>
            <a:spLocks noGrp="1"/>
          </p:cNvSpPr>
          <p:nvPr>
            <p:ph sz="half" idx="2"/>
          </p:nvPr>
        </p:nvSpPr>
        <p:spPr/>
        <p:txBody>
          <a:bodyPr/>
          <a:lstStyle/>
          <a:p>
            <a:endParaRPr lang="el-GR" altLang="el-GR" smtClean="0"/>
          </a:p>
        </p:txBody>
      </p:sp>
      <p:grpSp>
        <p:nvGrpSpPr>
          <p:cNvPr id="25605" name="Group 6"/>
          <p:cNvGrpSpPr>
            <a:grpSpLocks/>
          </p:cNvGrpSpPr>
          <p:nvPr/>
        </p:nvGrpSpPr>
        <p:grpSpPr bwMode="auto">
          <a:xfrm>
            <a:off x="0" y="0"/>
            <a:ext cx="9144000" cy="6588125"/>
            <a:chOff x="827584" y="0"/>
            <a:chExt cx="7172325" cy="4947572"/>
          </a:xfrm>
        </p:grpSpPr>
        <p:pic>
          <p:nvPicPr>
            <p:cNvPr id="25607" name="Picture 2"/>
            <p:cNvPicPr>
              <a:picLocks noChangeAspect="1" noChangeArrowheads="1"/>
            </p:cNvPicPr>
            <p:nvPr/>
          </p:nvPicPr>
          <p:blipFill>
            <a:blip r:embed="rId2"/>
            <a:srcRect b="42763"/>
            <a:stretch>
              <a:fillRect/>
            </a:stretch>
          </p:blipFill>
          <p:spPr bwMode="auto">
            <a:xfrm>
              <a:off x="827584" y="0"/>
              <a:ext cx="7172325" cy="3789040"/>
            </a:xfrm>
            <a:prstGeom prst="rect">
              <a:avLst/>
            </a:prstGeom>
            <a:noFill/>
            <a:ln w="9525">
              <a:noFill/>
              <a:miter lim="800000"/>
              <a:headEnd/>
              <a:tailEnd/>
            </a:ln>
          </p:spPr>
        </p:pic>
        <p:pic>
          <p:nvPicPr>
            <p:cNvPr id="25608" name="Picture 2"/>
            <p:cNvPicPr>
              <a:picLocks noChangeAspect="1" noChangeArrowheads="1"/>
            </p:cNvPicPr>
            <p:nvPr/>
          </p:nvPicPr>
          <p:blipFill>
            <a:blip r:embed="rId2"/>
            <a:srcRect t="82129"/>
            <a:stretch>
              <a:fillRect/>
            </a:stretch>
          </p:blipFill>
          <p:spPr bwMode="auto">
            <a:xfrm>
              <a:off x="827584" y="3764537"/>
              <a:ext cx="7172325" cy="1183035"/>
            </a:xfrm>
            <a:prstGeom prst="rect">
              <a:avLst/>
            </a:prstGeom>
            <a:noFill/>
            <a:ln w="9525">
              <a:noFill/>
              <a:miter lim="800000"/>
              <a:headEnd/>
              <a:tailEnd/>
            </a:ln>
          </p:spPr>
        </p:pic>
      </p:grpSp>
      <p:pic>
        <p:nvPicPr>
          <p:cNvPr id="25606" name="Εγγεγραμμένος ήχος">
            <a:hlinkClick r:id="" action="ppaction://media"/>
          </p:cNvPr>
          <p:cNvPicPr>
            <a:picLocks noChangeAspect="1" noChangeArrowheads="1"/>
          </p:cNvPicPr>
          <p:nvPr/>
        </p:nvPicPr>
        <p:blipFill>
          <a:blip r:embed="rId3" cstate="print"/>
          <a:srcRect/>
          <a:stretch>
            <a:fillRect/>
          </a:stretch>
        </p:blipFill>
        <p:spPr bwMode="auto">
          <a:xfrm>
            <a:off x="4267200" y="3124200"/>
            <a:ext cx="609600" cy="6096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endParaRPr lang="el-GR" altLang="el-GR" smtClean="0"/>
          </a:p>
        </p:txBody>
      </p:sp>
      <p:sp>
        <p:nvSpPr>
          <p:cNvPr id="26627" name="Content Placeholder 3"/>
          <p:cNvSpPr>
            <a:spLocks noGrp="1"/>
          </p:cNvSpPr>
          <p:nvPr>
            <p:ph sz="half" idx="2"/>
          </p:nvPr>
        </p:nvSpPr>
        <p:spPr/>
        <p:txBody>
          <a:bodyPr/>
          <a:lstStyle/>
          <a:p>
            <a:endParaRPr lang="el-GR" altLang="el-GR" smtClean="0"/>
          </a:p>
        </p:txBody>
      </p:sp>
      <p:pic>
        <p:nvPicPr>
          <p:cNvPr id="26628" name="Picture 2"/>
          <p:cNvPicPr>
            <a:picLocks noChangeAspect="1" noChangeArrowheads="1"/>
          </p:cNvPicPr>
          <p:nvPr/>
        </p:nvPicPr>
        <p:blipFill>
          <a:blip r:embed="rId2"/>
          <a:srcRect/>
          <a:stretch>
            <a:fillRect/>
          </a:stretch>
        </p:blipFill>
        <p:spPr bwMode="auto">
          <a:xfrm>
            <a:off x="11113" y="0"/>
            <a:ext cx="9313862" cy="6858000"/>
          </a:xfrm>
          <a:prstGeom prst="rect">
            <a:avLst/>
          </a:prstGeom>
          <a:noFill/>
          <a:ln w="9525">
            <a:noFill/>
            <a:miter lim="800000"/>
            <a:headEnd/>
            <a:tailEnd/>
          </a:ln>
        </p:spPr>
      </p:pic>
      <p:pic>
        <p:nvPicPr>
          <p:cNvPr id="26629" name="Εγγεγραμμένος ήχος">
            <a:hlinkClick r:id="" action="ppaction://media"/>
          </p:cNvPr>
          <p:cNvPicPr>
            <a:picLocks noChangeAspect="1" noChangeArrowheads="1"/>
          </p:cNvPicPr>
          <p:nvPr/>
        </p:nvPicPr>
        <p:blipFill>
          <a:blip r:embed="rId3" cstate="print"/>
          <a:srcRect/>
          <a:stretch>
            <a:fillRect/>
          </a:stretch>
        </p:blipFill>
        <p:spPr bwMode="auto">
          <a:xfrm>
            <a:off x="4267200" y="3124200"/>
            <a:ext cx="609600" cy="6096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1 - Τίτλος"/>
          <p:cNvSpPr>
            <a:spLocks noGrp="1"/>
          </p:cNvSpPr>
          <p:nvPr>
            <p:ph type="title"/>
          </p:nvPr>
        </p:nvSpPr>
        <p:spPr/>
        <p:txBody>
          <a:bodyPr/>
          <a:lstStyle/>
          <a:p>
            <a:endParaRPr lang="el-GR" altLang="el-GR" smtClean="0"/>
          </a:p>
        </p:txBody>
      </p:sp>
      <p:sp>
        <p:nvSpPr>
          <p:cNvPr id="27651" name="2 - Θέση περιεχομένου"/>
          <p:cNvSpPr>
            <a:spLocks noGrp="1"/>
          </p:cNvSpPr>
          <p:nvPr>
            <p:ph sz="quarter" idx="1"/>
          </p:nvPr>
        </p:nvSpPr>
        <p:spPr/>
        <p:txBody>
          <a:bodyPr/>
          <a:lstStyle/>
          <a:p>
            <a:endParaRPr lang="el-GR" altLang="el-GR" smtClean="0"/>
          </a:p>
        </p:txBody>
      </p:sp>
      <p:pic>
        <p:nvPicPr>
          <p:cNvPr id="27652" name="Picture 2" descr="Image result for hypertension prevalence"/>
          <p:cNvPicPr>
            <a:picLocks noChangeAspect="1" noChangeArrowheads="1"/>
          </p:cNvPicPr>
          <p:nvPr/>
        </p:nvPicPr>
        <p:blipFill>
          <a:blip r:embed="rId2"/>
          <a:srcRect l="1076" t="1289" r="1065" b="3244"/>
          <a:stretch>
            <a:fillRect/>
          </a:stretch>
        </p:blipFill>
        <p:spPr bwMode="auto">
          <a:xfrm>
            <a:off x="423863" y="49213"/>
            <a:ext cx="8374062" cy="6808787"/>
          </a:xfrm>
          <a:prstGeom prst="rect">
            <a:avLst/>
          </a:prstGeom>
          <a:noFill/>
          <a:ln w="9525">
            <a:noFill/>
            <a:miter lim="800000"/>
            <a:headEnd/>
            <a:tailEnd/>
          </a:ln>
        </p:spPr>
      </p:pic>
      <p:pic>
        <p:nvPicPr>
          <p:cNvPr id="27653" name="Εγγεγραμμένος ήχος">
            <a:hlinkClick r:id="" action="ppaction://media"/>
          </p:cNvPr>
          <p:cNvPicPr>
            <a:picLocks noChangeAspect="1" noChangeArrowheads="1"/>
          </p:cNvPicPr>
          <p:nvPr/>
        </p:nvPicPr>
        <p:blipFill>
          <a:blip r:embed="rId3" cstate="print"/>
          <a:srcRect/>
          <a:stretch>
            <a:fillRect/>
          </a:stretch>
        </p:blipFill>
        <p:spPr bwMode="auto">
          <a:xfrm>
            <a:off x="4267200" y="3124200"/>
            <a:ext cx="609600" cy="609600"/>
          </a:xfrm>
          <a:prstGeom prst="rect">
            <a:avLst/>
          </a:prstGeom>
          <a:noFill/>
          <a:ln w="9525">
            <a:noFill/>
            <a:miter lim="800000"/>
            <a:headEnd/>
            <a:tailEnd/>
          </a:ln>
        </p:spPr>
      </p:pic>
    </p:spTree>
  </p:cSld>
  <p:clrMapOvr>
    <a:masterClrMapping/>
  </p:clrMapOvr>
  <p:transition spd="med">
    <p:dissolv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graph_1"/>
          <p:cNvPicPr>
            <a:picLocks noChangeAspect="1" noChangeArrowheads="1"/>
          </p:cNvPicPr>
          <p:nvPr/>
        </p:nvPicPr>
        <p:blipFill>
          <a:blip r:embed="rId3"/>
          <a:srcRect/>
          <a:stretch>
            <a:fillRect/>
          </a:stretch>
        </p:blipFill>
        <p:spPr bwMode="auto">
          <a:xfrm>
            <a:off x="2736850" y="1204913"/>
            <a:ext cx="6172200" cy="4464050"/>
          </a:xfrm>
          <a:prstGeom prst="rect">
            <a:avLst/>
          </a:prstGeom>
          <a:noFill/>
          <a:ln w="9525">
            <a:noFill/>
            <a:miter lim="800000"/>
            <a:headEnd/>
            <a:tailEnd/>
          </a:ln>
        </p:spPr>
      </p:pic>
      <p:sp>
        <p:nvSpPr>
          <p:cNvPr id="28675" name="Text Box 5"/>
          <p:cNvSpPr txBox="1">
            <a:spLocks noChangeArrowheads="1"/>
          </p:cNvSpPr>
          <p:nvPr/>
        </p:nvSpPr>
        <p:spPr bwMode="auto">
          <a:xfrm>
            <a:off x="0" y="6553200"/>
            <a:ext cx="4495800" cy="396875"/>
          </a:xfrm>
          <a:prstGeom prst="rect">
            <a:avLst/>
          </a:prstGeom>
          <a:noFill/>
          <a:ln w="9525">
            <a:noFill/>
            <a:miter lim="800000"/>
            <a:headEnd/>
            <a:tailEnd/>
          </a:ln>
        </p:spPr>
        <p:txBody>
          <a:bodyPr>
            <a:spAutoFit/>
          </a:bodyPr>
          <a:lstStyle/>
          <a:p>
            <a:r>
              <a:rPr lang="fr-FR" altLang="el-GR" sz="1000"/>
              <a:t>Lip G and Bakris G. Handbook Hypertension Management. CMG</a:t>
            </a:r>
            <a:endParaRPr lang="fr-FR" altLang="el-GR" sz="1000">
              <a:ea typeface="ＭＳ Ｐゴシック" pitchFamily="34" charset="-128"/>
            </a:endParaRPr>
          </a:p>
          <a:p>
            <a:endParaRPr lang="fr-FR" altLang="el-GR" sz="1000">
              <a:ea typeface="ＭＳ Ｐゴシック" pitchFamily="34" charset="-128"/>
            </a:endParaRPr>
          </a:p>
        </p:txBody>
      </p:sp>
      <p:sp>
        <p:nvSpPr>
          <p:cNvPr id="28676" name="Rectangle 6"/>
          <p:cNvSpPr>
            <a:spLocks noChangeArrowheads="1"/>
          </p:cNvSpPr>
          <p:nvPr/>
        </p:nvSpPr>
        <p:spPr bwMode="auto">
          <a:xfrm>
            <a:off x="0" y="0"/>
            <a:ext cx="8316913" cy="790575"/>
          </a:xfrm>
          <a:prstGeom prst="rect">
            <a:avLst/>
          </a:prstGeom>
          <a:noFill/>
          <a:ln w="9525">
            <a:noFill/>
            <a:miter lim="800000"/>
            <a:headEnd/>
            <a:tailEnd/>
          </a:ln>
        </p:spPr>
        <p:txBody>
          <a:bodyPr anchor="ctr"/>
          <a:lstStyle/>
          <a:p>
            <a:pPr eaLnBrk="1" hangingPunct="1"/>
            <a:r>
              <a:rPr lang="fr-FR" altLang="el-GR" sz="1800">
                <a:solidFill>
                  <a:schemeClr val="bg1"/>
                </a:solidFill>
              </a:rPr>
              <a:t>Association Between Age and Average Levels of Systolic and Diastolic Blood Pressure in Four Economically Developed Countries</a:t>
            </a:r>
            <a:endParaRPr lang="en-US" altLang="el-GR" sz="1800">
              <a:solidFill>
                <a:schemeClr val="bg1"/>
              </a:solidFill>
            </a:endParaRPr>
          </a:p>
        </p:txBody>
      </p:sp>
      <p:sp>
        <p:nvSpPr>
          <p:cNvPr id="28677" name="Text Box 7"/>
          <p:cNvSpPr txBox="1">
            <a:spLocks noChangeArrowheads="1"/>
          </p:cNvSpPr>
          <p:nvPr/>
        </p:nvSpPr>
        <p:spPr bwMode="auto">
          <a:xfrm>
            <a:off x="3779838" y="1431925"/>
            <a:ext cx="709612" cy="274638"/>
          </a:xfrm>
          <a:prstGeom prst="rect">
            <a:avLst/>
          </a:prstGeom>
          <a:noFill/>
          <a:ln w="9525">
            <a:noFill/>
            <a:miter lim="800000"/>
            <a:headEnd/>
            <a:tailEnd/>
          </a:ln>
        </p:spPr>
        <p:txBody>
          <a:bodyPr wrap="none">
            <a:spAutoFit/>
          </a:bodyPr>
          <a:lstStyle/>
          <a:p>
            <a:r>
              <a:rPr lang="en-US" altLang="el-GR" sz="1200">
                <a:solidFill>
                  <a:srgbClr val="003257"/>
                </a:solidFill>
              </a:rPr>
              <a:t>women</a:t>
            </a:r>
          </a:p>
        </p:txBody>
      </p:sp>
      <p:sp>
        <p:nvSpPr>
          <p:cNvPr id="28678" name="Text Box 8"/>
          <p:cNvSpPr txBox="1">
            <a:spLocks noChangeArrowheads="1"/>
          </p:cNvSpPr>
          <p:nvPr/>
        </p:nvSpPr>
        <p:spPr bwMode="auto">
          <a:xfrm>
            <a:off x="3803650" y="1812925"/>
            <a:ext cx="496888" cy="274638"/>
          </a:xfrm>
          <a:prstGeom prst="rect">
            <a:avLst/>
          </a:prstGeom>
          <a:noFill/>
          <a:ln w="9525">
            <a:noFill/>
            <a:miter lim="800000"/>
            <a:headEnd/>
            <a:tailEnd/>
          </a:ln>
        </p:spPr>
        <p:txBody>
          <a:bodyPr wrap="none">
            <a:spAutoFit/>
          </a:bodyPr>
          <a:lstStyle/>
          <a:p>
            <a:r>
              <a:rPr lang="en-US" altLang="el-GR" sz="1200">
                <a:solidFill>
                  <a:srgbClr val="003257"/>
                </a:solidFill>
              </a:rPr>
              <a:t>men</a:t>
            </a:r>
          </a:p>
        </p:txBody>
      </p:sp>
      <p:sp>
        <p:nvSpPr>
          <p:cNvPr id="28679" name="Text Box 9"/>
          <p:cNvSpPr txBox="1">
            <a:spLocks noChangeArrowheads="1"/>
          </p:cNvSpPr>
          <p:nvPr/>
        </p:nvSpPr>
        <p:spPr bwMode="auto">
          <a:xfrm>
            <a:off x="1441450" y="1173163"/>
            <a:ext cx="758825" cy="457200"/>
          </a:xfrm>
          <a:prstGeom prst="rect">
            <a:avLst/>
          </a:prstGeom>
          <a:noFill/>
          <a:ln w="9525">
            <a:noFill/>
            <a:miter lim="800000"/>
            <a:headEnd/>
            <a:tailEnd/>
          </a:ln>
        </p:spPr>
        <p:txBody>
          <a:bodyPr wrap="none">
            <a:spAutoFit/>
          </a:bodyPr>
          <a:lstStyle/>
          <a:p>
            <a:r>
              <a:rPr lang="en-US" altLang="el-GR" sz="1200">
                <a:solidFill>
                  <a:srgbClr val="003257"/>
                </a:solidFill>
              </a:rPr>
              <a:t>BP</a:t>
            </a:r>
          </a:p>
          <a:p>
            <a:r>
              <a:rPr lang="en-US" altLang="el-GR" sz="1200">
                <a:solidFill>
                  <a:srgbClr val="003257"/>
                </a:solidFill>
              </a:rPr>
              <a:t>(mmHg)</a:t>
            </a:r>
          </a:p>
        </p:txBody>
      </p:sp>
      <p:sp>
        <p:nvSpPr>
          <p:cNvPr id="28680" name="Text Box 10"/>
          <p:cNvSpPr txBox="1">
            <a:spLocks noChangeArrowheads="1"/>
          </p:cNvSpPr>
          <p:nvPr/>
        </p:nvSpPr>
        <p:spPr bwMode="auto">
          <a:xfrm>
            <a:off x="2263775" y="1030288"/>
            <a:ext cx="436563" cy="4486275"/>
          </a:xfrm>
          <a:prstGeom prst="rect">
            <a:avLst/>
          </a:prstGeom>
          <a:noFill/>
          <a:ln w="9525">
            <a:noFill/>
            <a:miter lim="800000"/>
            <a:headEnd/>
            <a:tailEnd/>
          </a:ln>
        </p:spPr>
        <p:txBody>
          <a:bodyPr wrap="none">
            <a:spAutoFit/>
          </a:bodyPr>
          <a:lstStyle/>
          <a:p>
            <a:pPr algn="r">
              <a:lnSpc>
                <a:spcPct val="150000"/>
              </a:lnSpc>
            </a:pPr>
            <a:r>
              <a:rPr lang="en-US" altLang="el-GR" sz="1200">
                <a:solidFill>
                  <a:srgbClr val="003257"/>
                </a:solidFill>
              </a:rPr>
              <a:t>160</a:t>
            </a:r>
          </a:p>
          <a:p>
            <a:pPr algn="r">
              <a:lnSpc>
                <a:spcPct val="150000"/>
              </a:lnSpc>
            </a:pPr>
            <a:endParaRPr lang="en-US" altLang="el-GR" sz="1200">
              <a:solidFill>
                <a:srgbClr val="003257"/>
              </a:solidFill>
            </a:endParaRPr>
          </a:p>
          <a:p>
            <a:pPr algn="r">
              <a:lnSpc>
                <a:spcPct val="150000"/>
              </a:lnSpc>
            </a:pPr>
            <a:endParaRPr lang="en-US" altLang="el-GR" sz="1200">
              <a:solidFill>
                <a:srgbClr val="003257"/>
              </a:solidFill>
            </a:endParaRPr>
          </a:p>
          <a:p>
            <a:pPr algn="r">
              <a:lnSpc>
                <a:spcPct val="150000"/>
              </a:lnSpc>
            </a:pPr>
            <a:r>
              <a:rPr lang="en-US" altLang="el-GR" sz="1200">
                <a:solidFill>
                  <a:srgbClr val="003257"/>
                </a:solidFill>
              </a:rPr>
              <a:t>140</a:t>
            </a:r>
          </a:p>
          <a:p>
            <a:pPr algn="r">
              <a:lnSpc>
                <a:spcPct val="150000"/>
              </a:lnSpc>
            </a:pPr>
            <a:endParaRPr lang="en-US" altLang="el-GR" sz="1200">
              <a:solidFill>
                <a:srgbClr val="003257"/>
              </a:solidFill>
            </a:endParaRPr>
          </a:p>
          <a:p>
            <a:pPr algn="r">
              <a:lnSpc>
                <a:spcPct val="150000"/>
              </a:lnSpc>
            </a:pPr>
            <a:endParaRPr lang="en-US" altLang="el-GR" sz="1200">
              <a:solidFill>
                <a:srgbClr val="003257"/>
              </a:solidFill>
            </a:endParaRPr>
          </a:p>
          <a:p>
            <a:pPr algn="r">
              <a:lnSpc>
                <a:spcPct val="150000"/>
              </a:lnSpc>
            </a:pPr>
            <a:r>
              <a:rPr lang="en-US" altLang="el-GR" sz="1200">
                <a:solidFill>
                  <a:srgbClr val="003257"/>
                </a:solidFill>
              </a:rPr>
              <a:t>120</a:t>
            </a:r>
          </a:p>
          <a:p>
            <a:pPr algn="r">
              <a:lnSpc>
                <a:spcPct val="150000"/>
              </a:lnSpc>
            </a:pPr>
            <a:endParaRPr lang="en-US" altLang="el-GR" sz="1200">
              <a:solidFill>
                <a:srgbClr val="003257"/>
              </a:solidFill>
            </a:endParaRPr>
          </a:p>
          <a:p>
            <a:pPr algn="r">
              <a:lnSpc>
                <a:spcPct val="150000"/>
              </a:lnSpc>
            </a:pPr>
            <a:endParaRPr lang="en-US" altLang="el-GR" sz="1200">
              <a:solidFill>
                <a:srgbClr val="003257"/>
              </a:solidFill>
            </a:endParaRPr>
          </a:p>
          <a:p>
            <a:pPr algn="r">
              <a:lnSpc>
                <a:spcPct val="150000"/>
              </a:lnSpc>
            </a:pPr>
            <a:r>
              <a:rPr lang="en-US" altLang="el-GR" sz="1200">
                <a:solidFill>
                  <a:srgbClr val="003257"/>
                </a:solidFill>
              </a:rPr>
              <a:t>100</a:t>
            </a:r>
          </a:p>
          <a:p>
            <a:pPr algn="r">
              <a:lnSpc>
                <a:spcPct val="150000"/>
              </a:lnSpc>
            </a:pPr>
            <a:endParaRPr lang="en-US" altLang="el-GR" sz="1200">
              <a:solidFill>
                <a:srgbClr val="003257"/>
              </a:solidFill>
            </a:endParaRPr>
          </a:p>
          <a:p>
            <a:pPr algn="r">
              <a:lnSpc>
                <a:spcPct val="150000"/>
              </a:lnSpc>
            </a:pPr>
            <a:endParaRPr lang="en-US" altLang="el-GR" sz="1200">
              <a:solidFill>
                <a:srgbClr val="003257"/>
              </a:solidFill>
            </a:endParaRPr>
          </a:p>
          <a:p>
            <a:pPr algn="r">
              <a:lnSpc>
                <a:spcPct val="150000"/>
              </a:lnSpc>
            </a:pPr>
            <a:r>
              <a:rPr lang="en-US" altLang="el-GR" sz="1200">
                <a:solidFill>
                  <a:srgbClr val="003257"/>
                </a:solidFill>
              </a:rPr>
              <a:t>80</a:t>
            </a:r>
          </a:p>
          <a:p>
            <a:pPr algn="r">
              <a:lnSpc>
                <a:spcPct val="150000"/>
              </a:lnSpc>
            </a:pPr>
            <a:endParaRPr lang="en-US" altLang="el-GR" sz="1200">
              <a:solidFill>
                <a:srgbClr val="003257"/>
              </a:solidFill>
            </a:endParaRPr>
          </a:p>
          <a:p>
            <a:pPr algn="r">
              <a:lnSpc>
                <a:spcPct val="150000"/>
              </a:lnSpc>
            </a:pPr>
            <a:endParaRPr lang="en-US" altLang="el-GR" sz="1200">
              <a:solidFill>
                <a:srgbClr val="003257"/>
              </a:solidFill>
            </a:endParaRPr>
          </a:p>
          <a:p>
            <a:pPr algn="r">
              <a:lnSpc>
                <a:spcPct val="150000"/>
              </a:lnSpc>
            </a:pPr>
            <a:r>
              <a:rPr lang="en-US" altLang="el-GR" sz="1200">
                <a:solidFill>
                  <a:srgbClr val="003257"/>
                </a:solidFill>
              </a:rPr>
              <a:t>60</a:t>
            </a:r>
          </a:p>
        </p:txBody>
      </p:sp>
      <p:sp>
        <p:nvSpPr>
          <p:cNvPr id="28681" name="Text Box 11"/>
          <p:cNvSpPr txBox="1">
            <a:spLocks noChangeArrowheads="1"/>
          </p:cNvSpPr>
          <p:nvPr/>
        </p:nvSpPr>
        <p:spPr bwMode="auto">
          <a:xfrm>
            <a:off x="2797175" y="5778500"/>
            <a:ext cx="6251575" cy="274638"/>
          </a:xfrm>
          <a:prstGeom prst="rect">
            <a:avLst/>
          </a:prstGeom>
          <a:noFill/>
          <a:ln w="9525">
            <a:noFill/>
            <a:miter lim="800000"/>
            <a:headEnd/>
            <a:tailEnd/>
          </a:ln>
        </p:spPr>
        <p:txBody>
          <a:bodyPr wrap="none">
            <a:spAutoFit/>
          </a:bodyPr>
          <a:lstStyle/>
          <a:p>
            <a:r>
              <a:rPr lang="en-US" altLang="el-GR" sz="1200">
                <a:solidFill>
                  <a:srgbClr val="003257"/>
                </a:solidFill>
              </a:rPr>
              <a:t>20                        30                       40                        50                        60                       70</a:t>
            </a:r>
          </a:p>
        </p:txBody>
      </p:sp>
      <p:sp>
        <p:nvSpPr>
          <p:cNvPr id="28682" name="Text Box 12"/>
          <p:cNvSpPr txBox="1">
            <a:spLocks noChangeArrowheads="1"/>
          </p:cNvSpPr>
          <p:nvPr/>
        </p:nvSpPr>
        <p:spPr bwMode="auto">
          <a:xfrm>
            <a:off x="6988175" y="2544763"/>
            <a:ext cx="750888" cy="274637"/>
          </a:xfrm>
          <a:prstGeom prst="rect">
            <a:avLst/>
          </a:prstGeom>
          <a:noFill/>
          <a:ln w="9525">
            <a:noFill/>
            <a:miter lim="800000"/>
            <a:headEnd/>
            <a:tailEnd/>
          </a:ln>
        </p:spPr>
        <p:txBody>
          <a:bodyPr wrap="none">
            <a:spAutoFit/>
          </a:bodyPr>
          <a:lstStyle/>
          <a:p>
            <a:r>
              <a:rPr lang="en-US" altLang="el-GR" sz="1200">
                <a:solidFill>
                  <a:srgbClr val="003257"/>
                </a:solidFill>
              </a:rPr>
              <a:t>systolic</a:t>
            </a:r>
          </a:p>
        </p:txBody>
      </p:sp>
      <p:sp>
        <p:nvSpPr>
          <p:cNvPr id="28683" name="Text Box 13"/>
          <p:cNvSpPr txBox="1">
            <a:spLocks noChangeArrowheads="1"/>
          </p:cNvSpPr>
          <p:nvPr/>
        </p:nvSpPr>
        <p:spPr bwMode="auto">
          <a:xfrm>
            <a:off x="3381375" y="4102100"/>
            <a:ext cx="803275" cy="274638"/>
          </a:xfrm>
          <a:prstGeom prst="rect">
            <a:avLst/>
          </a:prstGeom>
          <a:noFill/>
          <a:ln w="9525">
            <a:noFill/>
            <a:miter lim="800000"/>
            <a:headEnd/>
            <a:tailEnd/>
          </a:ln>
        </p:spPr>
        <p:txBody>
          <a:bodyPr wrap="none">
            <a:spAutoFit/>
          </a:bodyPr>
          <a:lstStyle/>
          <a:p>
            <a:r>
              <a:rPr lang="en-US" altLang="el-GR" sz="1200">
                <a:solidFill>
                  <a:srgbClr val="003257"/>
                </a:solidFill>
              </a:rPr>
              <a:t>diastolic</a:t>
            </a:r>
          </a:p>
        </p:txBody>
      </p:sp>
      <p:sp>
        <p:nvSpPr>
          <p:cNvPr id="28684" name="Text Box 14"/>
          <p:cNvSpPr txBox="1">
            <a:spLocks noChangeArrowheads="1"/>
          </p:cNvSpPr>
          <p:nvPr/>
        </p:nvSpPr>
        <p:spPr bwMode="auto">
          <a:xfrm>
            <a:off x="5251450" y="6049963"/>
            <a:ext cx="1011238" cy="274637"/>
          </a:xfrm>
          <a:prstGeom prst="rect">
            <a:avLst/>
          </a:prstGeom>
          <a:noFill/>
          <a:ln w="9525">
            <a:noFill/>
            <a:miter lim="800000"/>
            <a:headEnd/>
            <a:tailEnd/>
          </a:ln>
        </p:spPr>
        <p:txBody>
          <a:bodyPr wrap="none">
            <a:spAutoFit/>
          </a:bodyPr>
          <a:lstStyle/>
          <a:p>
            <a:r>
              <a:rPr lang="en-US" altLang="el-GR" sz="1200">
                <a:solidFill>
                  <a:srgbClr val="003257"/>
                </a:solidFill>
              </a:rPr>
              <a:t>Age (years)</a:t>
            </a:r>
          </a:p>
        </p:txBody>
      </p:sp>
      <p:sp>
        <p:nvSpPr>
          <p:cNvPr id="28685" name="Text Box 15"/>
          <p:cNvSpPr txBox="1">
            <a:spLocks noChangeArrowheads="1"/>
          </p:cNvSpPr>
          <p:nvPr/>
        </p:nvSpPr>
        <p:spPr bwMode="auto">
          <a:xfrm>
            <a:off x="361950" y="3154363"/>
            <a:ext cx="1847850" cy="822325"/>
          </a:xfrm>
          <a:prstGeom prst="rect">
            <a:avLst/>
          </a:prstGeom>
          <a:noFill/>
          <a:ln w="9525">
            <a:noFill/>
            <a:miter lim="800000"/>
            <a:headEnd/>
            <a:tailEnd/>
          </a:ln>
        </p:spPr>
        <p:txBody>
          <a:bodyPr wrap="none">
            <a:spAutoFit/>
          </a:bodyPr>
          <a:lstStyle/>
          <a:p>
            <a:r>
              <a:rPr lang="en-US" altLang="el-GR" sz="1200">
                <a:solidFill>
                  <a:srgbClr val="003257"/>
                </a:solidFill>
              </a:rPr>
              <a:t>Unites States (1976-80)</a:t>
            </a:r>
          </a:p>
          <a:p>
            <a:r>
              <a:rPr lang="en-US" altLang="el-GR" sz="1200">
                <a:solidFill>
                  <a:srgbClr val="003257"/>
                </a:solidFill>
              </a:rPr>
              <a:t>Italy (1976)</a:t>
            </a:r>
          </a:p>
          <a:p>
            <a:r>
              <a:rPr lang="en-US" altLang="el-GR" sz="1200">
                <a:solidFill>
                  <a:srgbClr val="003257"/>
                </a:solidFill>
              </a:rPr>
              <a:t>Japan (1980)</a:t>
            </a:r>
          </a:p>
          <a:p>
            <a:r>
              <a:rPr lang="en-US" altLang="el-GR" sz="1200">
                <a:solidFill>
                  <a:srgbClr val="003257"/>
                </a:solidFill>
              </a:rPr>
              <a:t>Australia (1980)</a:t>
            </a:r>
          </a:p>
        </p:txBody>
      </p:sp>
      <p:sp>
        <p:nvSpPr>
          <p:cNvPr id="28686" name="Line 16"/>
          <p:cNvSpPr>
            <a:spLocks noChangeShapeType="1"/>
          </p:cNvSpPr>
          <p:nvPr/>
        </p:nvSpPr>
        <p:spPr bwMode="auto">
          <a:xfrm>
            <a:off x="152400" y="3290888"/>
            <a:ext cx="228600" cy="0"/>
          </a:xfrm>
          <a:prstGeom prst="line">
            <a:avLst/>
          </a:prstGeom>
          <a:noFill/>
          <a:ln w="31750">
            <a:solidFill>
              <a:schemeClr val="tx1"/>
            </a:solidFill>
            <a:round/>
            <a:headEnd/>
            <a:tailEnd/>
          </a:ln>
        </p:spPr>
        <p:txBody>
          <a:bodyPr/>
          <a:lstStyle/>
          <a:p>
            <a:endParaRPr lang="el-GR"/>
          </a:p>
        </p:txBody>
      </p:sp>
      <p:sp>
        <p:nvSpPr>
          <p:cNvPr id="28687" name="Line 17"/>
          <p:cNvSpPr>
            <a:spLocks noChangeShapeType="1"/>
          </p:cNvSpPr>
          <p:nvPr/>
        </p:nvSpPr>
        <p:spPr bwMode="auto">
          <a:xfrm>
            <a:off x="152400" y="3443288"/>
            <a:ext cx="228600" cy="0"/>
          </a:xfrm>
          <a:prstGeom prst="line">
            <a:avLst/>
          </a:prstGeom>
          <a:noFill/>
          <a:ln w="31750">
            <a:solidFill>
              <a:srgbClr val="3B894E"/>
            </a:solidFill>
            <a:round/>
            <a:headEnd/>
            <a:tailEnd/>
          </a:ln>
        </p:spPr>
        <p:txBody>
          <a:bodyPr/>
          <a:lstStyle/>
          <a:p>
            <a:endParaRPr lang="el-GR"/>
          </a:p>
        </p:txBody>
      </p:sp>
      <p:sp>
        <p:nvSpPr>
          <p:cNvPr id="28688" name="Line 18"/>
          <p:cNvSpPr>
            <a:spLocks noChangeShapeType="1"/>
          </p:cNvSpPr>
          <p:nvPr/>
        </p:nvSpPr>
        <p:spPr bwMode="auto">
          <a:xfrm>
            <a:off x="152400" y="3824288"/>
            <a:ext cx="228600" cy="0"/>
          </a:xfrm>
          <a:prstGeom prst="line">
            <a:avLst/>
          </a:prstGeom>
          <a:noFill/>
          <a:ln w="31750">
            <a:solidFill>
              <a:srgbClr val="39698B"/>
            </a:solidFill>
            <a:round/>
            <a:headEnd/>
            <a:tailEnd/>
          </a:ln>
        </p:spPr>
        <p:txBody>
          <a:bodyPr/>
          <a:lstStyle/>
          <a:p>
            <a:endParaRPr lang="el-GR"/>
          </a:p>
        </p:txBody>
      </p:sp>
      <p:sp>
        <p:nvSpPr>
          <p:cNvPr id="28689" name="Line 19"/>
          <p:cNvSpPr>
            <a:spLocks noChangeShapeType="1"/>
          </p:cNvSpPr>
          <p:nvPr/>
        </p:nvSpPr>
        <p:spPr bwMode="auto">
          <a:xfrm>
            <a:off x="152400" y="3671888"/>
            <a:ext cx="228600" cy="0"/>
          </a:xfrm>
          <a:prstGeom prst="line">
            <a:avLst/>
          </a:prstGeom>
          <a:noFill/>
          <a:ln w="31750">
            <a:solidFill>
              <a:srgbClr val="EC008C"/>
            </a:solidFill>
            <a:round/>
            <a:headEnd/>
            <a:tailEnd/>
          </a:ln>
        </p:spPr>
        <p:txBody>
          <a:bodyPr/>
          <a:lstStyle/>
          <a:p>
            <a:endParaRPr lang="el-GR"/>
          </a:p>
        </p:txBody>
      </p:sp>
      <p:pic>
        <p:nvPicPr>
          <p:cNvPr id="28690" name="Εγγεγραμμένος ήχος">
            <a:hlinkClick r:id="" action="ppaction://media"/>
          </p:cNvPr>
          <p:cNvPicPr>
            <a:picLocks noChangeAspect="1" noChangeArrowheads="1"/>
          </p:cNvPicPr>
          <p:nvPr/>
        </p:nvPicPr>
        <p:blipFill>
          <a:blip r:embed="rId4" cstate="print"/>
          <a:srcRect/>
          <a:stretch>
            <a:fillRect/>
          </a:stretch>
        </p:blipFill>
        <p:spPr bwMode="auto">
          <a:xfrm>
            <a:off x="4267200" y="3124200"/>
            <a:ext cx="609600" cy="6096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endParaRPr lang="el-GR" altLang="el-GR" smtClean="0"/>
          </a:p>
        </p:txBody>
      </p:sp>
      <p:sp>
        <p:nvSpPr>
          <p:cNvPr id="29699" name="Content Placeholder 2"/>
          <p:cNvSpPr>
            <a:spLocks noGrp="1"/>
          </p:cNvSpPr>
          <p:nvPr>
            <p:ph sz="half" idx="1"/>
          </p:nvPr>
        </p:nvSpPr>
        <p:spPr/>
        <p:txBody>
          <a:bodyPr/>
          <a:lstStyle/>
          <a:p>
            <a:endParaRPr lang="el-GR" altLang="el-GR" smtClean="0"/>
          </a:p>
        </p:txBody>
      </p:sp>
      <p:sp>
        <p:nvSpPr>
          <p:cNvPr id="29700" name="Content Placeholder 3"/>
          <p:cNvSpPr>
            <a:spLocks noGrp="1"/>
          </p:cNvSpPr>
          <p:nvPr>
            <p:ph sz="half" idx="2"/>
          </p:nvPr>
        </p:nvSpPr>
        <p:spPr/>
        <p:txBody>
          <a:bodyPr/>
          <a:lstStyle/>
          <a:p>
            <a:endParaRPr lang="el-GR" altLang="el-GR" smtClean="0"/>
          </a:p>
        </p:txBody>
      </p:sp>
      <p:pic>
        <p:nvPicPr>
          <p:cNvPr id="29701" name="Picture 2"/>
          <p:cNvPicPr>
            <a:picLocks noChangeAspect="1" noChangeArrowheads="1"/>
          </p:cNvPicPr>
          <p:nvPr/>
        </p:nvPicPr>
        <p:blipFill>
          <a:blip r:embed="rId2"/>
          <a:srcRect/>
          <a:stretch>
            <a:fillRect/>
          </a:stretch>
        </p:blipFill>
        <p:spPr bwMode="auto">
          <a:xfrm>
            <a:off x="-53975" y="247650"/>
            <a:ext cx="9378950" cy="6276975"/>
          </a:xfrm>
          <a:prstGeom prst="rect">
            <a:avLst/>
          </a:prstGeom>
          <a:noFill/>
          <a:ln w="9525">
            <a:noFill/>
            <a:miter lim="800000"/>
            <a:headEnd/>
            <a:tailEnd/>
          </a:ln>
        </p:spPr>
      </p:pic>
      <p:pic>
        <p:nvPicPr>
          <p:cNvPr id="29702" name="Εγγεγραμμένος ήχος">
            <a:hlinkClick r:id="" action="ppaction://media"/>
          </p:cNvPr>
          <p:cNvPicPr>
            <a:picLocks noChangeAspect="1" noChangeArrowheads="1"/>
          </p:cNvPicPr>
          <p:nvPr/>
        </p:nvPicPr>
        <p:blipFill>
          <a:blip r:embed="rId3" cstate="print"/>
          <a:srcRect/>
          <a:stretch>
            <a:fillRect/>
          </a:stretch>
        </p:blipFill>
        <p:spPr bwMode="auto">
          <a:xfrm>
            <a:off x="4267200" y="3124200"/>
            <a:ext cx="609600" cy="6096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endParaRPr lang="el-GR" altLang="el-GR" smtClean="0"/>
          </a:p>
        </p:txBody>
      </p:sp>
      <p:sp>
        <p:nvSpPr>
          <p:cNvPr id="30723" name="Content Placeholder 2"/>
          <p:cNvSpPr>
            <a:spLocks noGrp="1"/>
          </p:cNvSpPr>
          <p:nvPr>
            <p:ph sz="half" idx="1"/>
          </p:nvPr>
        </p:nvSpPr>
        <p:spPr/>
        <p:txBody>
          <a:bodyPr/>
          <a:lstStyle/>
          <a:p>
            <a:endParaRPr lang="el-GR" altLang="el-GR" smtClean="0"/>
          </a:p>
        </p:txBody>
      </p:sp>
      <p:sp>
        <p:nvSpPr>
          <p:cNvPr id="30724" name="Content Placeholder 3"/>
          <p:cNvSpPr>
            <a:spLocks noGrp="1"/>
          </p:cNvSpPr>
          <p:nvPr>
            <p:ph sz="half" idx="2"/>
          </p:nvPr>
        </p:nvSpPr>
        <p:spPr/>
        <p:txBody>
          <a:bodyPr/>
          <a:lstStyle/>
          <a:p>
            <a:endParaRPr lang="el-GR" altLang="el-GR" smtClean="0"/>
          </a:p>
        </p:txBody>
      </p:sp>
      <p:pic>
        <p:nvPicPr>
          <p:cNvPr id="30725" name="Picture 2"/>
          <p:cNvPicPr>
            <a:picLocks noChangeAspect="1" noChangeArrowheads="1"/>
          </p:cNvPicPr>
          <p:nvPr/>
        </p:nvPicPr>
        <p:blipFill>
          <a:blip r:embed="rId2"/>
          <a:srcRect/>
          <a:stretch>
            <a:fillRect/>
          </a:stretch>
        </p:blipFill>
        <p:spPr bwMode="auto">
          <a:xfrm>
            <a:off x="79375" y="230188"/>
            <a:ext cx="9245600" cy="6223000"/>
          </a:xfrm>
          <a:prstGeom prst="rect">
            <a:avLst/>
          </a:prstGeom>
          <a:noFill/>
          <a:ln w="9525">
            <a:noFill/>
            <a:miter lim="800000"/>
            <a:headEnd/>
            <a:tailEnd/>
          </a:ln>
        </p:spPr>
      </p:pic>
      <p:pic>
        <p:nvPicPr>
          <p:cNvPr id="30726" name="Εγγεγραμμένος ήχος">
            <a:hlinkClick r:id="" action="ppaction://media"/>
          </p:cNvPr>
          <p:cNvPicPr>
            <a:picLocks noChangeAspect="1" noChangeArrowheads="1"/>
          </p:cNvPicPr>
          <p:nvPr/>
        </p:nvPicPr>
        <p:blipFill>
          <a:blip r:embed="rId3" cstate="print"/>
          <a:srcRect/>
          <a:stretch>
            <a:fillRect/>
          </a:stretch>
        </p:blipFill>
        <p:spPr bwMode="auto">
          <a:xfrm>
            <a:off x="4267200" y="3124200"/>
            <a:ext cx="609600" cy="6096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endParaRPr lang="el-GR" altLang="el-GR" smtClean="0"/>
          </a:p>
        </p:txBody>
      </p:sp>
      <p:sp>
        <p:nvSpPr>
          <p:cNvPr id="31747" name="Content Placeholder 2"/>
          <p:cNvSpPr>
            <a:spLocks noGrp="1"/>
          </p:cNvSpPr>
          <p:nvPr>
            <p:ph sz="half" idx="1"/>
          </p:nvPr>
        </p:nvSpPr>
        <p:spPr/>
        <p:txBody>
          <a:bodyPr/>
          <a:lstStyle/>
          <a:p>
            <a:endParaRPr lang="el-GR" altLang="el-GR" smtClean="0"/>
          </a:p>
        </p:txBody>
      </p:sp>
      <p:sp>
        <p:nvSpPr>
          <p:cNvPr id="31748" name="Content Placeholder 3"/>
          <p:cNvSpPr>
            <a:spLocks noGrp="1"/>
          </p:cNvSpPr>
          <p:nvPr>
            <p:ph sz="half" idx="2"/>
          </p:nvPr>
        </p:nvSpPr>
        <p:spPr/>
        <p:txBody>
          <a:bodyPr/>
          <a:lstStyle/>
          <a:p>
            <a:endParaRPr lang="el-GR" altLang="el-GR" smtClean="0"/>
          </a:p>
        </p:txBody>
      </p:sp>
      <p:pic>
        <p:nvPicPr>
          <p:cNvPr id="31749" name="Picture 2"/>
          <p:cNvPicPr>
            <a:picLocks noChangeAspect="1" noChangeArrowheads="1"/>
          </p:cNvPicPr>
          <p:nvPr/>
        </p:nvPicPr>
        <p:blipFill>
          <a:blip r:embed="rId2"/>
          <a:srcRect/>
          <a:stretch>
            <a:fillRect/>
          </a:stretch>
        </p:blipFill>
        <p:spPr bwMode="auto">
          <a:xfrm>
            <a:off x="0" y="333375"/>
            <a:ext cx="9144000" cy="6126163"/>
          </a:xfrm>
          <a:prstGeom prst="rect">
            <a:avLst/>
          </a:prstGeom>
          <a:noFill/>
          <a:ln w="9525">
            <a:noFill/>
            <a:miter lim="800000"/>
            <a:headEnd/>
            <a:tailEnd/>
          </a:ln>
        </p:spPr>
      </p:pic>
      <p:pic>
        <p:nvPicPr>
          <p:cNvPr id="31750" name="Εγγεγραμμένος ήχος">
            <a:hlinkClick r:id="" action="ppaction://media"/>
          </p:cNvPr>
          <p:cNvPicPr>
            <a:picLocks noChangeAspect="1" noChangeArrowheads="1"/>
          </p:cNvPicPr>
          <p:nvPr/>
        </p:nvPicPr>
        <p:blipFill>
          <a:blip r:embed="rId3" cstate="print"/>
          <a:srcRect/>
          <a:stretch>
            <a:fillRect/>
          </a:stretch>
        </p:blipFill>
        <p:spPr bwMode="auto">
          <a:xfrm>
            <a:off x="4267200" y="3124200"/>
            <a:ext cx="609600" cy="6096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endParaRPr lang="el-GR" altLang="el-GR" smtClean="0"/>
          </a:p>
        </p:txBody>
      </p:sp>
      <p:sp>
        <p:nvSpPr>
          <p:cNvPr id="32771" name="Content Placeholder 2"/>
          <p:cNvSpPr>
            <a:spLocks noGrp="1"/>
          </p:cNvSpPr>
          <p:nvPr>
            <p:ph sz="half" idx="1"/>
          </p:nvPr>
        </p:nvSpPr>
        <p:spPr/>
        <p:txBody>
          <a:bodyPr/>
          <a:lstStyle/>
          <a:p>
            <a:endParaRPr lang="el-GR" altLang="el-GR" smtClean="0"/>
          </a:p>
        </p:txBody>
      </p:sp>
      <p:sp>
        <p:nvSpPr>
          <p:cNvPr id="32772" name="Content Placeholder 3"/>
          <p:cNvSpPr>
            <a:spLocks noGrp="1"/>
          </p:cNvSpPr>
          <p:nvPr>
            <p:ph sz="half" idx="2"/>
          </p:nvPr>
        </p:nvSpPr>
        <p:spPr/>
        <p:txBody>
          <a:bodyPr/>
          <a:lstStyle/>
          <a:p>
            <a:endParaRPr lang="el-GR" altLang="el-GR" smtClean="0"/>
          </a:p>
        </p:txBody>
      </p:sp>
      <p:pic>
        <p:nvPicPr>
          <p:cNvPr id="32773" name="Picture 2"/>
          <p:cNvPicPr>
            <a:picLocks noChangeAspect="1" noChangeArrowheads="1"/>
          </p:cNvPicPr>
          <p:nvPr/>
        </p:nvPicPr>
        <p:blipFill>
          <a:blip r:embed="rId2"/>
          <a:srcRect/>
          <a:stretch>
            <a:fillRect/>
          </a:stretch>
        </p:blipFill>
        <p:spPr bwMode="auto">
          <a:xfrm>
            <a:off x="-198438" y="188913"/>
            <a:ext cx="9540876" cy="6480175"/>
          </a:xfrm>
          <a:prstGeom prst="rect">
            <a:avLst/>
          </a:prstGeom>
          <a:noFill/>
          <a:ln w="9525">
            <a:noFill/>
            <a:miter lim="800000"/>
            <a:headEnd/>
            <a:tailEnd/>
          </a:ln>
        </p:spPr>
      </p:pic>
      <p:pic>
        <p:nvPicPr>
          <p:cNvPr id="32774" name="Εγγεγραμμένος ήχος">
            <a:hlinkClick r:id="" action="ppaction://media"/>
          </p:cNvPr>
          <p:cNvPicPr>
            <a:picLocks noChangeAspect="1" noChangeArrowheads="1"/>
          </p:cNvPicPr>
          <p:nvPr/>
        </p:nvPicPr>
        <p:blipFill>
          <a:blip r:embed="rId3" cstate="print"/>
          <a:srcRect/>
          <a:stretch>
            <a:fillRect/>
          </a:stretch>
        </p:blipFill>
        <p:spPr bwMode="auto">
          <a:xfrm>
            <a:off x="4267200" y="3124200"/>
            <a:ext cx="609600" cy="6096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2">
            <a:hlinkClick r:id="" action="ppaction://ole?verb=0"/>
          </p:cNvPr>
          <p:cNvGraphicFramePr>
            <a:graphicFrameLocks/>
          </p:cNvGraphicFramePr>
          <p:nvPr/>
        </p:nvGraphicFramePr>
        <p:xfrm>
          <a:off x="1035050" y="2852738"/>
          <a:ext cx="7534275" cy="2808287"/>
        </p:xfrm>
        <a:graphic>
          <a:graphicData uri="http://schemas.openxmlformats.org/presentationml/2006/ole">
            <p:oleObj spid="_x0000_s3074" name="Chart" r:id="rId4" imgW="8782202" imgH="4467149" progId="MSGraph.Chart.8">
              <p:embed followColorScheme="full"/>
            </p:oleObj>
          </a:graphicData>
        </a:graphic>
      </p:graphicFrame>
      <p:sp>
        <p:nvSpPr>
          <p:cNvPr id="3075" name="Text Box 3"/>
          <p:cNvSpPr txBox="1">
            <a:spLocks noChangeArrowheads="1"/>
          </p:cNvSpPr>
          <p:nvPr/>
        </p:nvSpPr>
        <p:spPr bwMode="auto">
          <a:xfrm rot="-5400000">
            <a:off x="-742156" y="3740944"/>
            <a:ext cx="3148012" cy="641350"/>
          </a:xfrm>
          <a:prstGeom prst="rect">
            <a:avLst/>
          </a:prstGeom>
          <a:noFill/>
          <a:ln w="9525">
            <a:noFill/>
            <a:miter lim="800000"/>
            <a:headEnd/>
            <a:tailEnd/>
          </a:ln>
        </p:spPr>
        <p:txBody>
          <a:bodyPr>
            <a:spAutoFit/>
          </a:bodyPr>
          <a:lstStyle/>
          <a:p>
            <a:pPr algn="ctr"/>
            <a:r>
              <a:rPr lang="en-US" altLang="en-US" sz="1800">
                <a:latin typeface="Verdana" pitchFamily="34" charset="0"/>
              </a:rPr>
              <a:t>Incidence of cardiovascular disease</a:t>
            </a:r>
          </a:p>
        </p:txBody>
      </p:sp>
      <p:sp>
        <p:nvSpPr>
          <p:cNvPr id="3076" name="Text Box 4"/>
          <p:cNvSpPr txBox="1">
            <a:spLocks noChangeArrowheads="1"/>
          </p:cNvSpPr>
          <p:nvPr/>
        </p:nvSpPr>
        <p:spPr bwMode="auto">
          <a:xfrm>
            <a:off x="1085850" y="5657850"/>
            <a:ext cx="1041400" cy="304800"/>
          </a:xfrm>
          <a:prstGeom prst="rect">
            <a:avLst/>
          </a:prstGeom>
          <a:noFill/>
          <a:ln w="9525">
            <a:noFill/>
            <a:miter lim="800000"/>
            <a:headEnd/>
            <a:tailEnd/>
          </a:ln>
        </p:spPr>
        <p:txBody>
          <a:bodyPr>
            <a:spAutoFit/>
          </a:bodyPr>
          <a:lstStyle/>
          <a:p>
            <a:pPr algn="ctr"/>
            <a:r>
              <a:rPr lang="en-US" altLang="en-US" sz="1400">
                <a:latin typeface="Verdana" pitchFamily="34" charset="0"/>
              </a:rPr>
              <a:t>120</a:t>
            </a:r>
          </a:p>
        </p:txBody>
      </p:sp>
      <p:sp>
        <p:nvSpPr>
          <p:cNvPr id="3077" name="Rectangle 5"/>
          <p:cNvSpPr>
            <a:spLocks noGrp="1" noChangeArrowheads="1"/>
          </p:cNvSpPr>
          <p:nvPr>
            <p:ph type="title"/>
          </p:nvPr>
        </p:nvSpPr>
        <p:spPr>
          <a:xfrm>
            <a:off x="533400" y="685800"/>
            <a:ext cx="8229600" cy="1066800"/>
          </a:xfrm>
          <a:ln>
            <a:solidFill>
              <a:schemeClr val="accent1"/>
            </a:solidFill>
          </a:ln>
        </p:spPr>
        <p:txBody>
          <a:bodyPr/>
          <a:lstStyle/>
          <a:p>
            <a:pPr eaLnBrk="1" hangingPunct="1"/>
            <a:r>
              <a:rPr lang="en-US" altLang="en-US" sz="3200" smtClean="0"/>
              <a:t>Hypertension Treatment Effect </a:t>
            </a:r>
            <a:br>
              <a:rPr lang="en-US" altLang="en-US" sz="3200" smtClean="0"/>
            </a:br>
            <a:r>
              <a:rPr lang="en-US" altLang="en-US" sz="3200" smtClean="0"/>
              <a:t>Mirrors Observational Data</a:t>
            </a:r>
          </a:p>
        </p:txBody>
      </p:sp>
      <p:sp>
        <p:nvSpPr>
          <p:cNvPr id="3078" name="Text Box 6"/>
          <p:cNvSpPr txBox="1">
            <a:spLocks noChangeArrowheads="1"/>
          </p:cNvSpPr>
          <p:nvPr/>
        </p:nvSpPr>
        <p:spPr bwMode="auto">
          <a:xfrm>
            <a:off x="2359025" y="5657850"/>
            <a:ext cx="1041400" cy="304800"/>
          </a:xfrm>
          <a:prstGeom prst="rect">
            <a:avLst/>
          </a:prstGeom>
          <a:noFill/>
          <a:ln w="9525">
            <a:noFill/>
            <a:miter lim="800000"/>
            <a:headEnd/>
            <a:tailEnd/>
          </a:ln>
        </p:spPr>
        <p:txBody>
          <a:bodyPr>
            <a:spAutoFit/>
          </a:bodyPr>
          <a:lstStyle/>
          <a:p>
            <a:pPr algn="ctr"/>
            <a:r>
              <a:rPr lang="en-US" altLang="en-US" sz="1400">
                <a:latin typeface="Verdana" pitchFamily="34" charset="0"/>
              </a:rPr>
              <a:t>140</a:t>
            </a:r>
          </a:p>
        </p:txBody>
      </p:sp>
      <p:sp>
        <p:nvSpPr>
          <p:cNvPr id="3079" name="Text Box 7"/>
          <p:cNvSpPr txBox="1">
            <a:spLocks noChangeArrowheads="1"/>
          </p:cNvSpPr>
          <p:nvPr/>
        </p:nvSpPr>
        <p:spPr bwMode="auto">
          <a:xfrm>
            <a:off x="3617913" y="5657850"/>
            <a:ext cx="1041400" cy="304800"/>
          </a:xfrm>
          <a:prstGeom prst="rect">
            <a:avLst/>
          </a:prstGeom>
          <a:noFill/>
          <a:ln w="9525">
            <a:noFill/>
            <a:miter lim="800000"/>
            <a:headEnd/>
            <a:tailEnd/>
          </a:ln>
        </p:spPr>
        <p:txBody>
          <a:bodyPr>
            <a:spAutoFit/>
          </a:bodyPr>
          <a:lstStyle/>
          <a:p>
            <a:pPr algn="ctr"/>
            <a:r>
              <a:rPr lang="en-US" altLang="en-US" sz="1400">
                <a:latin typeface="Verdana" pitchFamily="34" charset="0"/>
              </a:rPr>
              <a:t>160</a:t>
            </a:r>
          </a:p>
        </p:txBody>
      </p:sp>
      <p:sp>
        <p:nvSpPr>
          <p:cNvPr id="3080" name="Text Box 8"/>
          <p:cNvSpPr txBox="1">
            <a:spLocks noChangeArrowheads="1"/>
          </p:cNvSpPr>
          <p:nvPr/>
        </p:nvSpPr>
        <p:spPr bwMode="auto">
          <a:xfrm>
            <a:off x="4924425" y="5657850"/>
            <a:ext cx="1041400" cy="304800"/>
          </a:xfrm>
          <a:prstGeom prst="rect">
            <a:avLst/>
          </a:prstGeom>
          <a:noFill/>
          <a:ln w="9525">
            <a:noFill/>
            <a:miter lim="800000"/>
            <a:headEnd/>
            <a:tailEnd/>
          </a:ln>
        </p:spPr>
        <p:txBody>
          <a:bodyPr>
            <a:spAutoFit/>
          </a:bodyPr>
          <a:lstStyle/>
          <a:p>
            <a:pPr algn="ctr"/>
            <a:r>
              <a:rPr lang="en-US" altLang="en-US" sz="1400">
                <a:latin typeface="Verdana" pitchFamily="34" charset="0"/>
              </a:rPr>
              <a:t>180</a:t>
            </a:r>
          </a:p>
        </p:txBody>
      </p:sp>
      <p:sp>
        <p:nvSpPr>
          <p:cNvPr id="3081" name="Text Box 9"/>
          <p:cNvSpPr txBox="1">
            <a:spLocks noChangeArrowheads="1"/>
          </p:cNvSpPr>
          <p:nvPr/>
        </p:nvSpPr>
        <p:spPr bwMode="auto">
          <a:xfrm>
            <a:off x="6184900" y="5657850"/>
            <a:ext cx="1041400" cy="304800"/>
          </a:xfrm>
          <a:prstGeom prst="rect">
            <a:avLst/>
          </a:prstGeom>
          <a:noFill/>
          <a:ln w="9525">
            <a:noFill/>
            <a:miter lim="800000"/>
            <a:headEnd/>
            <a:tailEnd/>
          </a:ln>
        </p:spPr>
        <p:txBody>
          <a:bodyPr>
            <a:spAutoFit/>
          </a:bodyPr>
          <a:lstStyle/>
          <a:p>
            <a:pPr algn="ctr"/>
            <a:r>
              <a:rPr lang="en-US" altLang="en-US" sz="1400">
                <a:latin typeface="Verdana" pitchFamily="34" charset="0"/>
              </a:rPr>
              <a:t>200</a:t>
            </a:r>
          </a:p>
        </p:txBody>
      </p:sp>
      <p:sp>
        <p:nvSpPr>
          <p:cNvPr id="3082" name="Text Box 10"/>
          <p:cNvSpPr txBox="1">
            <a:spLocks noChangeArrowheads="1"/>
          </p:cNvSpPr>
          <p:nvPr/>
        </p:nvSpPr>
        <p:spPr bwMode="auto">
          <a:xfrm>
            <a:off x="7477125" y="5657850"/>
            <a:ext cx="1041400" cy="304800"/>
          </a:xfrm>
          <a:prstGeom prst="rect">
            <a:avLst/>
          </a:prstGeom>
          <a:noFill/>
          <a:ln w="9525">
            <a:noFill/>
            <a:miter lim="800000"/>
            <a:headEnd/>
            <a:tailEnd/>
          </a:ln>
        </p:spPr>
        <p:txBody>
          <a:bodyPr>
            <a:spAutoFit/>
          </a:bodyPr>
          <a:lstStyle/>
          <a:p>
            <a:pPr algn="ctr"/>
            <a:r>
              <a:rPr lang="en-US" altLang="en-US" sz="1400">
                <a:latin typeface="Verdana" pitchFamily="34" charset="0"/>
              </a:rPr>
              <a:t>220</a:t>
            </a:r>
          </a:p>
        </p:txBody>
      </p:sp>
      <p:grpSp>
        <p:nvGrpSpPr>
          <p:cNvPr id="3083" name="Group 11"/>
          <p:cNvGrpSpPr>
            <a:grpSpLocks/>
          </p:cNvGrpSpPr>
          <p:nvPr/>
        </p:nvGrpSpPr>
        <p:grpSpPr bwMode="auto">
          <a:xfrm>
            <a:off x="2852738" y="5291138"/>
            <a:ext cx="4337050" cy="268287"/>
            <a:chOff x="2022" y="3298"/>
            <a:chExt cx="3073" cy="169"/>
          </a:xfrm>
        </p:grpSpPr>
        <p:sp>
          <p:nvSpPr>
            <p:cNvPr id="3090" name="Line 12"/>
            <p:cNvSpPr>
              <a:spLocks noChangeShapeType="1"/>
            </p:cNvSpPr>
            <p:nvPr/>
          </p:nvSpPr>
          <p:spPr bwMode="auto">
            <a:xfrm flipV="1">
              <a:off x="2022" y="3298"/>
              <a:ext cx="328" cy="169"/>
            </a:xfrm>
            <a:prstGeom prst="line">
              <a:avLst/>
            </a:prstGeom>
            <a:noFill/>
            <a:ln w="9525">
              <a:solidFill>
                <a:srgbClr val="0033CC"/>
              </a:solidFill>
              <a:round/>
              <a:headEnd/>
              <a:tailEnd/>
            </a:ln>
          </p:spPr>
          <p:txBody>
            <a:bodyPr/>
            <a:lstStyle/>
            <a:p>
              <a:endParaRPr lang="el-GR"/>
            </a:p>
          </p:txBody>
        </p:sp>
        <p:sp>
          <p:nvSpPr>
            <p:cNvPr id="3091" name="Line 13"/>
            <p:cNvSpPr>
              <a:spLocks noChangeShapeType="1"/>
            </p:cNvSpPr>
            <p:nvPr/>
          </p:nvSpPr>
          <p:spPr bwMode="auto">
            <a:xfrm flipV="1">
              <a:off x="2948" y="3298"/>
              <a:ext cx="328" cy="169"/>
            </a:xfrm>
            <a:prstGeom prst="line">
              <a:avLst/>
            </a:prstGeom>
            <a:noFill/>
            <a:ln w="9525">
              <a:solidFill>
                <a:srgbClr val="0033CC"/>
              </a:solidFill>
              <a:round/>
              <a:headEnd/>
              <a:tailEnd/>
            </a:ln>
          </p:spPr>
          <p:txBody>
            <a:bodyPr/>
            <a:lstStyle/>
            <a:p>
              <a:endParaRPr lang="el-GR"/>
            </a:p>
          </p:txBody>
        </p:sp>
        <p:sp>
          <p:nvSpPr>
            <p:cNvPr id="3092" name="Line 14"/>
            <p:cNvSpPr>
              <a:spLocks noChangeShapeType="1"/>
            </p:cNvSpPr>
            <p:nvPr/>
          </p:nvSpPr>
          <p:spPr bwMode="auto">
            <a:xfrm flipV="1">
              <a:off x="3863" y="3298"/>
              <a:ext cx="328" cy="169"/>
            </a:xfrm>
            <a:prstGeom prst="line">
              <a:avLst/>
            </a:prstGeom>
            <a:noFill/>
            <a:ln w="9525">
              <a:solidFill>
                <a:srgbClr val="0033CC"/>
              </a:solidFill>
              <a:round/>
              <a:headEnd/>
              <a:tailEnd/>
            </a:ln>
          </p:spPr>
          <p:txBody>
            <a:bodyPr/>
            <a:lstStyle/>
            <a:p>
              <a:endParaRPr lang="el-GR"/>
            </a:p>
          </p:txBody>
        </p:sp>
        <p:sp>
          <p:nvSpPr>
            <p:cNvPr id="3093" name="Line 15"/>
            <p:cNvSpPr>
              <a:spLocks noChangeShapeType="1"/>
            </p:cNvSpPr>
            <p:nvPr/>
          </p:nvSpPr>
          <p:spPr bwMode="auto">
            <a:xfrm flipV="1">
              <a:off x="4767" y="3298"/>
              <a:ext cx="328" cy="169"/>
            </a:xfrm>
            <a:prstGeom prst="line">
              <a:avLst/>
            </a:prstGeom>
            <a:noFill/>
            <a:ln w="9525">
              <a:solidFill>
                <a:srgbClr val="0033CC"/>
              </a:solidFill>
              <a:round/>
              <a:headEnd/>
              <a:tailEnd/>
            </a:ln>
          </p:spPr>
          <p:txBody>
            <a:bodyPr/>
            <a:lstStyle/>
            <a:p>
              <a:endParaRPr lang="el-GR"/>
            </a:p>
          </p:txBody>
        </p:sp>
      </p:grpSp>
      <p:sp>
        <p:nvSpPr>
          <p:cNvPr id="3084" name="AutoShape 16"/>
          <p:cNvSpPr>
            <a:spLocks noChangeArrowheads="1"/>
          </p:cNvSpPr>
          <p:nvPr/>
        </p:nvSpPr>
        <p:spPr bwMode="auto">
          <a:xfrm rot="-1397541">
            <a:off x="2260600" y="2724150"/>
            <a:ext cx="5913438" cy="935038"/>
          </a:xfrm>
          <a:prstGeom prst="rightArrow">
            <a:avLst>
              <a:gd name="adj1" fmla="val 50000"/>
              <a:gd name="adj2" fmla="val 158107"/>
            </a:avLst>
          </a:prstGeom>
          <a:gradFill rotWithShape="0">
            <a:gsLst>
              <a:gs pos="0">
                <a:srgbClr val="005E47"/>
              </a:gs>
              <a:gs pos="100000">
                <a:srgbClr val="00CC99"/>
              </a:gs>
            </a:gsLst>
            <a:lin ang="18900000" scaled="1"/>
          </a:gradFill>
          <a:ln w="9525">
            <a:miter lim="800000"/>
            <a:headEnd/>
            <a:tailEnd/>
          </a:ln>
          <a:scene3d>
            <a:camera prst="legacyPerspectiveFront">
              <a:rot lat="18900000" lon="600000" rev="0"/>
            </a:camera>
            <a:lightRig rig="legacyFlat2" dir="t"/>
          </a:scene3d>
          <a:sp3d extrusionH="176200" prstMaterial="legacyMatte">
            <a:bevelT w="13500" h="13500" prst="angle"/>
            <a:bevelB w="13500" h="13500" prst="angle"/>
            <a:extrusionClr>
              <a:srgbClr val="00CC99"/>
            </a:extrusionClr>
          </a:sp3d>
        </p:spPr>
        <p:txBody>
          <a:bodyPr wrap="none" anchor="ctr">
            <a:flatTx/>
          </a:bodyPr>
          <a:lstStyle/>
          <a:p>
            <a:endParaRPr lang="el-GR" altLang="el-GR"/>
          </a:p>
        </p:txBody>
      </p:sp>
      <p:sp>
        <p:nvSpPr>
          <p:cNvPr id="3085" name="AutoShape 17"/>
          <p:cNvSpPr>
            <a:spLocks noChangeArrowheads="1"/>
          </p:cNvSpPr>
          <p:nvPr/>
        </p:nvSpPr>
        <p:spPr bwMode="auto">
          <a:xfrm rot="9402459">
            <a:off x="2989263" y="3357563"/>
            <a:ext cx="5154612" cy="1023937"/>
          </a:xfrm>
          <a:prstGeom prst="rightArrow">
            <a:avLst>
              <a:gd name="adj1" fmla="val 50000"/>
              <a:gd name="adj2" fmla="val 125853"/>
            </a:avLst>
          </a:prstGeom>
          <a:gradFill rotWithShape="0">
            <a:gsLst>
              <a:gs pos="0">
                <a:srgbClr val="FF9933"/>
              </a:gs>
              <a:gs pos="100000">
                <a:srgbClr val="764718"/>
              </a:gs>
            </a:gsLst>
            <a:lin ang="18900000" scaled="1"/>
          </a:gradFill>
          <a:ln w="9525">
            <a:miter lim="800000"/>
            <a:headEnd/>
            <a:tailEnd/>
          </a:ln>
          <a:scene3d>
            <a:camera prst="legacyPerspectiveFront">
              <a:rot lat="18900000" lon="600000" rev="0"/>
            </a:camera>
            <a:lightRig rig="legacyFlat2" dir="t"/>
          </a:scene3d>
          <a:sp3d extrusionH="176200" prstMaterial="legacyMatte">
            <a:bevelT w="13500" h="13500" prst="angle"/>
            <a:bevelB w="13500" h="13500" prst="angle"/>
            <a:extrusionClr>
              <a:srgbClr val="FF9933"/>
            </a:extrusionClr>
          </a:sp3d>
        </p:spPr>
        <p:txBody>
          <a:bodyPr wrap="none" anchor="ctr">
            <a:flatTx/>
          </a:bodyPr>
          <a:lstStyle/>
          <a:p>
            <a:endParaRPr lang="el-GR" altLang="el-GR"/>
          </a:p>
        </p:txBody>
      </p:sp>
      <p:sp>
        <p:nvSpPr>
          <p:cNvPr id="3086" name="Text Box 18"/>
          <p:cNvSpPr txBox="1">
            <a:spLocks noChangeArrowheads="1"/>
          </p:cNvSpPr>
          <p:nvPr/>
        </p:nvSpPr>
        <p:spPr bwMode="auto">
          <a:xfrm rot="-1371151">
            <a:off x="1901825" y="2862263"/>
            <a:ext cx="4835525" cy="366712"/>
          </a:xfrm>
          <a:prstGeom prst="rect">
            <a:avLst/>
          </a:prstGeom>
          <a:noFill/>
          <a:ln w="9525">
            <a:noFill/>
            <a:miter lim="800000"/>
            <a:headEnd/>
            <a:tailEnd/>
          </a:ln>
        </p:spPr>
        <p:txBody>
          <a:bodyPr>
            <a:spAutoFit/>
          </a:bodyPr>
          <a:lstStyle/>
          <a:p>
            <a:pPr algn="ctr"/>
            <a:r>
              <a:rPr lang="en-US" altLang="en-US" sz="1800">
                <a:latin typeface="Verdana" pitchFamily="34" charset="0"/>
              </a:rPr>
              <a:t>Observational Data</a:t>
            </a:r>
          </a:p>
        </p:txBody>
      </p:sp>
      <p:sp>
        <p:nvSpPr>
          <p:cNvPr id="3087" name="Text Box 19"/>
          <p:cNvSpPr txBox="1">
            <a:spLocks noChangeArrowheads="1"/>
          </p:cNvSpPr>
          <p:nvPr/>
        </p:nvSpPr>
        <p:spPr bwMode="auto">
          <a:xfrm rot="-1371151">
            <a:off x="3783013" y="3992563"/>
            <a:ext cx="4835525" cy="366712"/>
          </a:xfrm>
          <a:prstGeom prst="rect">
            <a:avLst/>
          </a:prstGeom>
          <a:noFill/>
          <a:ln w="9525">
            <a:noFill/>
            <a:miter lim="800000"/>
            <a:headEnd/>
            <a:tailEnd/>
          </a:ln>
        </p:spPr>
        <p:txBody>
          <a:bodyPr>
            <a:spAutoFit/>
          </a:bodyPr>
          <a:lstStyle/>
          <a:p>
            <a:pPr algn="ctr"/>
            <a:r>
              <a:rPr lang="en-US" altLang="en-US" sz="1800">
                <a:latin typeface="Verdana" pitchFamily="34" charset="0"/>
              </a:rPr>
              <a:t>Treatment Effect</a:t>
            </a:r>
          </a:p>
        </p:txBody>
      </p:sp>
      <p:sp>
        <p:nvSpPr>
          <p:cNvPr id="3088" name="Text Box 20"/>
          <p:cNvSpPr txBox="1">
            <a:spLocks noChangeArrowheads="1"/>
          </p:cNvSpPr>
          <p:nvPr/>
        </p:nvSpPr>
        <p:spPr bwMode="auto">
          <a:xfrm>
            <a:off x="3141663" y="6021388"/>
            <a:ext cx="3824287" cy="641350"/>
          </a:xfrm>
          <a:prstGeom prst="rect">
            <a:avLst/>
          </a:prstGeom>
          <a:noFill/>
          <a:ln w="9525">
            <a:noFill/>
            <a:miter lim="800000"/>
            <a:headEnd/>
            <a:tailEnd/>
          </a:ln>
        </p:spPr>
        <p:txBody>
          <a:bodyPr>
            <a:spAutoFit/>
          </a:bodyPr>
          <a:lstStyle/>
          <a:p>
            <a:pPr algn="ctr"/>
            <a:r>
              <a:rPr lang="en-US" altLang="en-US" sz="1800">
                <a:latin typeface="Verdana" pitchFamily="34" charset="0"/>
              </a:rPr>
              <a:t>Systolic blood pressure (mmHg)</a:t>
            </a:r>
          </a:p>
        </p:txBody>
      </p:sp>
      <p:pic>
        <p:nvPicPr>
          <p:cNvPr id="3089" name="Εγγεγραμμένος ήχος">
            <a:hlinkClick r:id="" action="ppaction://media"/>
          </p:cNvPr>
          <p:cNvPicPr>
            <a:picLocks noChangeAspect="1" noChangeArrowheads="1"/>
          </p:cNvPicPr>
          <p:nvPr/>
        </p:nvPicPr>
        <p:blipFill>
          <a:blip r:embed="rId5" cstate="print"/>
          <a:srcRect/>
          <a:stretch>
            <a:fillRect/>
          </a:stretch>
        </p:blipFill>
        <p:spPr bwMode="auto">
          <a:xfrm>
            <a:off x="4267200" y="3124200"/>
            <a:ext cx="609600" cy="6096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ChangeArrowheads="1"/>
          </p:cNvSpPr>
          <p:nvPr/>
        </p:nvSpPr>
        <p:spPr bwMode="auto">
          <a:xfrm>
            <a:off x="2209800" y="5943600"/>
            <a:ext cx="3048000" cy="914400"/>
          </a:xfrm>
          <a:prstGeom prst="rect">
            <a:avLst/>
          </a:prstGeom>
          <a:noFill/>
          <a:ln w="9525">
            <a:noFill/>
            <a:miter lim="800000"/>
            <a:headEnd/>
            <a:tailEnd/>
          </a:ln>
        </p:spPr>
        <p:txBody>
          <a:bodyPr wrap="none" anchor="ctr"/>
          <a:lstStyle/>
          <a:p>
            <a:endParaRPr lang="el-GR" altLang="el-GR"/>
          </a:p>
        </p:txBody>
      </p:sp>
      <p:sp>
        <p:nvSpPr>
          <p:cNvPr id="8195" name="Rectangle 4"/>
          <p:cNvSpPr>
            <a:spLocks noChangeArrowheads="1"/>
          </p:cNvSpPr>
          <p:nvPr/>
        </p:nvSpPr>
        <p:spPr bwMode="auto">
          <a:xfrm>
            <a:off x="5334000" y="6019800"/>
            <a:ext cx="3810000" cy="990600"/>
          </a:xfrm>
          <a:prstGeom prst="rect">
            <a:avLst/>
          </a:prstGeom>
          <a:noFill/>
          <a:ln w="9525">
            <a:noFill/>
            <a:miter lim="800000"/>
            <a:headEnd/>
            <a:tailEnd/>
          </a:ln>
        </p:spPr>
        <p:txBody>
          <a:bodyPr wrap="none" anchor="ctr"/>
          <a:lstStyle/>
          <a:p>
            <a:pPr algn="r"/>
            <a:r>
              <a:rPr lang="fr-FR" altLang="el-GR" sz="1000"/>
              <a:t>Beevers G et al. BMJ 2001; 322:912-916</a:t>
            </a:r>
          </a:p>
        </p:txBody>
      </p:sp>
      <p:sp>
        <p:nvSpPr>
          <p:cNvPr id="8196" name="Rectangle 5"/>
          <p:cNvSpPr>
            <a:spLocks noChangeArrowheads="1"/>
          </p:cNvSpPr>
          <p:nvPr/>
        </p:nvSpPr>
        <p:spPr bwMode="auto">
          <a:xfrm>
            <a:off x="0" y="0"/>
            <a:ext cx="8316913" cy="790575"/>
          </a:xfrm>
          <a:prstGeom prst="rect">
            <a:avLst/>
          </a:prstGeom>
          <a:noFill/>
          <a:ln w="9525">
            <a:noFill/>
            <a:miter lim="800000"/>
            <a:headEnd/>
            <a:tailEnd/>
          </a:ln>
        </p:spPr>
        <p:txBody>
          <a:bodyPr anchor="ctr"/>
          <a:lstStyle/>
          <a:p>
            <a:pPr algn="ctr" eaLnBrk="1" hangingPunct="1"/>
            <a:r>
              <a:rPr lang="en-US" altLang="el-GR"/>
              <a:t>V = I x R</a:t>
            </a:r>
          </a:p>
          <a:p>
            <a:pPr algn="ctr" eaLnBrk="1" hangingPunct="1"/>
            <a:r>
              <a:rPr lang="en-GB" altLang="el-GR"/>
              <a:t>Blood Pressure = Cardiac Output x Peripheral Vascular Resistance</a:t>
            </a:r>
            <a:endParaRPr lang="en-US" altLang="el-GR"/>
          </a:p>
        </p:txBody>
      </p:sp>
      <p:grpSp>
        <p:nvGrpSpPr>
          <p:cNvPr id="8197" name="17 - Ομάδα"/>
          <p:cNvGrpSpPr>
            <a:grpSpLocks/>
          </p:cNvGrpSpPr>
          <p:nvPr/>
        </p:nvGrpSpPr>
        <p:grpSpPr bwMode="auto">
          <a:xfrm>
            <a:off x="228600" y="1600200"/>
            <a:ext cx="8915400" cy="4495800"/>
            <a:chOff x="228600" y="1905000"/>
            <a:chExt cx="8915400" cy="4495800"/>
          </a:xfrm>
        </p:grpSpPr>
        <p:sp>
          <p:nvSpPr>
            <p:cNvPr id="8201" name="Line 15"/>
            <p:cNvSpPr>
              <a:spLocks noChangeShapeType="1"/>
            </p:cNvSpPr>
            <p:nvPr/>
          </p:nvSpPr>
          <p:spPr bwMode="auto">
            <a:xfrm>
              <a:off x="2133600" y="3429000"/>
              <a:ext cx="762000" cy="0"/>
            </a:xfrm>
            <a:prstGeom prst="line">
              <a:avLst/>
            </a:prstGeom>
            <a:noFill/>
            <a:ln w="101600">
              <a:solidFill>
                <a:srgbClr val="003257"/>
              </a:solidFill>
              <a:round/>
              <a:headEnd/>
              <a:tailEnd type="triangle" w="med" len="med"/>
            </a:ln>
          </p:spPr>
          <p:txBody>
            <a:bodyPr/>
            <a:lstStyle/>
            <a:p>
              <a:endParaRPr lang="el-GR"/>
            </a:p>
          </p:txBody>
        </p:sp>
        <p:pic>
          <p:nvPicPr>
            <p:cNvPr id="8202" name="Picture 5" descr="File0033"/>
            <p:cNvPicPr>
              <a:picLocks noChangeAspect="1" noChangeArrowheads="1"/>
            </p:cNvPicPr>
            <p:nvPr/>
          </p:nvPicPr>
          <p:blipFill>
            <a:blip r:embed="rId3"/>
            <a:srcRect l="15378" t="25517" b="3732"/>
            <a:stretch>
              <a:fillRect/>
            </a:stretch>
          </p:blipFill>
          <p:spPr bwMode="auto">
            <a:xfrm>
              <a:off x="2514600" y="4191000"/>
              <a:ext cx="4183063" cy="2209800"/>
            </a:xfrm>
            <a:prstGeom prst="rect">
              <a:avLst/>
            </a:prstGeom>
            <a:noFill/>
            <a:ln w="9525">
              <a:noFill/>
              <a:miter lim="800000"/>
              <a:headEnd/>
              <a:tailEnd/>
            </a:ln>
          </p:spPr>
        </p:pic>
        <p:grpSp>
          <p:nvGrpSpPr>
            <p:cNvPr id="8203" name="14 - Ομάδα"/>
            <p:cNvGrpSpPr>
              <a:grpSpLocks/>
            </p:cNvGrpSpPr>
            <p:nvPr/>
          </p:nvGrpSpPr>
          <p:grpSpPr bwMode="auto">
            <a:xfrm>
              <a:off x="228600" y="1905000"/>
              <a:ext cx="2101850" cy="2870200"/>
              <a:chOff x="228600" y="1905000"/>
              <a:chExt cx="2101850" cy="2870200"/>
            </a:xfrm>
          </p:grpSpPr>
          <p:pic>
            <p:nvPicPr>
              <p:cNvPr id="8211" name="Picture 18" descr="heart"/>
              <p:cNvPicPr>
                <a:picLocks noChangeAspect="1" noChangeArrowheads="1"/>
              </p:cNvPicPr>
              <p:nvPr/>
            </p:nvPicPr>
            <p:blipFill>
              <a:blip r:embed="rId4"/>
              <a:srcRect/>
              <a:stretch>
                <a:fillRect/>
              </a:stretch>
            </p:blipFill>
            <p:spPr bwMode="auto">
              <a:xfrm>
                <a:off x="304800" y="1905000"/>
                <a:ext cx="1828800" cy="2870200"/>
              </a:xfrm>
              <a:prstGeom prst="rect">
                <a:avLst/>
              </a:prstGeom>
              <a:noFill/>
              <a:ln w="9525">
                <a:noFill/>
                <a:miter lim="800000"/>
                <a:headEnd/>
                <a:tailEnd/>
              </a:ln>
            </p:spPr>
          </p:pic>
          <p:sp>
            <p:nvSpPr>
              <p:cNvPr id="8212" name="Text Box 6"/>
              <p:cNvSpPr txBox="1">
                <a:spLocks noChangeArrowheads="1"/>
              </p:cNvSpPr>
              <p:nvPr/>
            </p:nvSpPr>
            <p:spPr bwMode="auto">
              <a:xfrm>
                <a:off x="228600" y="3124200"/>
                <a:ext cx="2101850" cy="701675"/>
              </a:xfrm>
              <a:prstGeom prst="rect">
                <a:avLst/>
              </a:prstGeom>
              <a:noFill/>
              <a:ln w="9525">
                <a:noFill/>
                <a:miter lim="800000"/>
                <a:headEnd/>
                <a:tailEnd/>
              </a:ln>
            </p:spPr>
            <p:txBody>
              <a:bodyPr wrap="none">
                <a:spAutoFit/>
              </a:bodyPr>
              <a:lstStyle/>
              <a:p>
                <a:r>
                  <a:rPr lang="en-US" altLang="el-GR">
                    <a:solidFill>
                      <a:srgbClr val="003257"/>
                    </a:solidFill>
                  </a:rPr>
                  <a:t>Heart</a:t>
                </a:r>
              </a:p>
              <a:p>
                <a:r>
                  <a:rPr lang="en-US" altLang="el-GR">
                    <a:solidFill>
                      <a:srgbClr val="003257"/>
                    </a:solidFill>
                  </a:rPr>
                  <a:t>(cardiac output)</a:t>
                </a:r>
              </a:p>
            </p:txBody>
          </p:sp>
        </p:grpSp>
        <p:grpSp>
          <p:nvGrpSpPr>
            <p:cNvPr id="8204" name="15 - Ομάδα"/>
            <p:cNvGrpSpPr>
              <a:grpSpLocks/>
            </p:cNvGrpSpPr>
            <p:nvPr/>
          </p:nvGrpSpPr>
          <p:grpSpPr bwMode="auto">
            <a:xfrm>
              <a:off x="2819400" y="2895600"/>
              <a:ext cx="2528888" cy="1128713"/>
              <a:chOff x="2819400" y="2895600"/>
              <a:chExt cx="2528888" cy="1128713"/>
            </a:xfrm>
          </p:grpSpPr>
          <p:pic>
            <p:nvPicPr>
              <p:cNvPr id="8209" name="Picture 13" descr="vessel"/>
              <p:cNvPicPr>
                <a:picLocks noChangeAspect="1" noChangeArrowheads="1"/>
              </p:cNvPicPr>
              <p:nvPr/>
            </p:nvPicPr>
            <p:blipFill>
              <a:blip r:embed="rId5"/>
              <a:srcRect/>
              <a:stretch>
                <a:fillRect/>
              </a:stretch>
            </p:blipFill>
            <p:spPr bwMode="auto">
              <a:xfrm>
                <a:off x="2895600" y="2895600"/>
                <a:ext cx="2452688" cy="1128713"/>
              </a:xfrm>
              <a:prstGeom prst="rect">
                <a:avLst/>
              </a:prstGeom>
              <a:noFill/>
              <a:ln w="9525">
                <a:noFill/>
                <a:miter lim="800000"/>
                <a:headEnd/>
                <a:tailEnd/>
              </a:ln>
            </p:spPr>
          </p:pic>
          <p:sp>
            <p:nvSpPr>
              <p:cNvPr id="8210" name="Text Box 7"/>
              <p:cNvSpPr txBox="1">
                <a:spLocks noChangeArrowheads="1"/>
              </p:cNvSpPr>
              <p:nvPr/>
            </p:nvSpPr>
            <p:spPr bwMode="auto">
              <a:xfrm>
                <a:off x="2819400" y="3124200"/>
                <a:ext cx="2187575" cy="701675"/>
              </a:xfrm>
              <a:prstGeom prst="rect">
                <a:avLst/>
              </a:prstGeom>
              <a:noFill/>
              <a:ln w="9525">
                <a:noFill/>
                <a:miter lim="800000"/>
                <a:headEnd/>
                <a:tailEnd/>
              </a:ln>
            </p:spPr>
            <p:txBody>
              <a:bodyPr wrap="none">
                <a:spAutoFit/>
              </a:bodyPr>
              <a:lstStyle/>
              <a:p>
                <a:pPr algn="ctr"/>
                <a:r>
                  <a:rPr lang="en-US" altLang="el-GR">
                    <a:solidFill>
                      <a:srgbClr val="003257"/>
                    </a:solidFill>
                  </a:rPr>
                  <a:t>Arteries</a:t>
                </a:r>
              </a:p>
              <a:p>
                <a:pPr algn="ctr"/>
                <a:r>
                  <a:rPr lang="en-US" altLang="el-GR">
                    <a:solidFill>
                      <a:srgbClr val="003257"/>
                    </a:solidFill>
                  </a:rPr>
                  <a:t>(blood pressure)</a:t>
                </a:r>
              </a:p>
            </p:txBody>
          </p:sp>
        </p:grpSp>
        <p:grpSp>
          <p:nvGrpSpPr>
            <p:cNvPr id="8205" name="16 - Ομάδα"/>
            <p:cNvGrpSpPr>
              <a:grpSpLocks/>
            </p:cNvGrpSpPr>
            <p:nvPr/>
          </p:nvGrpSpPr>
          <p:grpSpPr bwMode="auto">
            <a:xfrm>
              <a:off x="5867400" y="2362200"/>
              <a:ext cx="3276600" cy="2235200"/>
              <a:chOff x="5867400" y="2362200"/>
              <a:chExt cx="3276600" cy="2235200"/>
            </a:xfrm>
          </p:grpSpPr>
          <p:pic>
            <p:nvPicPr>
              <p:cNvPr id="8207" name="Picture 17" descr="arteriole"/>
              <p:cNvPicPr>
                <a:picLocks noChangeAspect="1" noChangeArrowheads="1"/>
              </p:cNvPicPr>
              <p:nvPr/>
            </p:nvPicPr>
            <p:blipFill>
              <a:blip r:embed="rId6"/>
              <a:srcRect/>
              <a:stretch>
                <a:fillRect/>
              </a:stretch>
            </p:blipFill>
            <p:spPr bwMode="auto">
              <a:xfrm>
                <a:off x="5943600" y="2362200"/>
                <a:ext cx="3200400" cy="2235200"/>
              </a:xfrm>
              <a:prstGeom prst="rect">
                <a:avLst/>
              </a:prstGeom>
              <a:noFill/>
              <a:ln w="9525">
                <a:noFill/>
                <a:miter lim="800000"/>
                <a:headEnd/>
                <a:tailEnd/>
              </a:ln>
            </p:spPr>
          </p:pic>
          <p:sp>
            <p:nvSpPr>
              <p:cNvPr id="8208" name="Text Box 8"/>
              <p:cNvSpPr txBox="1">
                <a:spLocks noChangeArrowheads="1"/>
              </p:cNvSpPr>
              <p:nvPr/>
            </p:nvSpPr>
            <p:spPr bwMode="auto">
              <a:xfrm>
                <a:off x="5867400" y="3200400"/>
                <a:ext cx="2905125" cy="701675"/>
              </a:xfrm>
              <a:prstGeom prst="rect">
                <a:avLst/>
              </a:prstGeom>
              <a:noFill/>
              <a:ln w="9525">
                <a:noFill/>
                <a:miter lim="800000"/>
                <a:headEnd/>
                <a:tailEnd/>
              </a:ln>
            </p:spPr>
            <p:txBody>
              <a:bodyPr wrap="none">
                <a:spAutoFit/>
              </a:bodyPr>
              <a:lstStyle/>
              <a:p>
                <a:pPr algn="ctr"/>
                <a:r>
                  <a:rPr lang="en-US" altLang="el-GR">
                    <a:solidFill>
                      <a:srgbClr val="003257"/>
                    </a:solidFill>
                  </a:rPr>
                  <a:t>Arterioles</a:t>
                </a:r>
              </a:p>
              <a:p>
                <a:pPr algn="ctr"/>
                <a:r>
                  <a:rPr lang="en-US" altLang="el-GR">
                    <a:solidFill>
                      <a:srgbClr val="003257"/>
                    </a:solidFill>
                  </a:rPr>
                  <a:t>(peripheral resistance)</a:t>
                </a:r>
              </a:p>
            </p:txBody>
          </p:sp>
        </p:grpSp>
        <p:sp>
          <p:nvSpPr>
            <p:cNvPr id="8206" name="Line 16"/>
            <p:cNvSpPr>
              <a:spLocks noChangeShapeType="1"/>
            </p:cNvSpPr>
            <p:nvPr/>
          </p:nvSpPr>
          <p:spPr bwMode="auto">
            <a:xfrm flipH="1">
              <a:off x="4953000" y="3505200"/>
              <a:ext cx="914400" cy="0"/>
            </a:xfrm>
            <a:prstGeom prst="line">
              <a:avLst/>
            </a:prstGeom>
            <a:noFill/>
            <a:ln w="101600">
              <a:solidFill>
                <a:srgbClr val="003257"/>
              </a:solidFill>
              <a:round/>
              <a:headEnd/>
              <a:tailEnd type="triangle" w="med" len="med"/>
            </a:ln>
          </p:spPr>
          <p:txBody>
            <a:bodyPr/>
            <a:lstStyle/>
            <a:p>
              <a:endParaRPr lang="el-GR"/>
            </a:p>
          </p:txBody>
        </p:sp>
      </p:grpSp>
      <p:pic>
        <p:nvPicPr>
          <p:cNvPr id="8198" name="Picture 22" descr="Image result for blood pressure"/>
          <p:cNvPicPr>
            <a:picLocks noChangeAspect="1" noChangeArrowheads="1"/>
          </p:cNvPicPr>
          <p:nvPr/>
        </p:nvPicPr>
        <p:blipFill>
          <a:blip r:embed="rId7"/>
          <a:srcRect/>
          <a:stretch>
            <a:fillRect/>
          </a:stretch>
        </p:blipFill>
        <p:spPr bwMode="auto">
          <a:xfrm>
            <a:off x="2971800" y="914400"/>
            <a:ext cx="2390775" cy="1600200"/>
          </a:xfrm>
          <a:prstGeom prst="rect">
            <a:avLst/>
          </a:prstGeom>
          <a:noFill/>
          <a:ln w="9525">
            <a:noFill/>
            <a:miter lim="800000"/>
            <a:headEnd/>
            <a:tailEnd/>
          </a:ln>
        </p:spPr>
      </p:pic>
      <p:sp>
        <p:nvSpPr>
          <p:cNvPr id="8199" name="Right Brace 18"/>
          <p:cNvSpPr>
            <a:spLocks/>
          </p:cNvSpPr>
          <p:nvPr/>
        </p:nvSpPr>
        <p:spPr bwMode="auto">
          <a:xfrm>
            <a:off x="6629400" y="4419600"/>
            <a:ext cx="457200" cy="1524000"/>
          </a:xfrm>
          <a:prstGeom prst="rightBrace">
            <a:avLst>
              <a:gd name="adj1" fmla="val 8333"/>
              <a:gd name="adj2" fmla="val 50000"/>
            </a:avLst>
          </a:prstGeom>
          <a:noFill/>
          <a:ln w="50800" algn="ctr">
            <a:solidFill>
              <a:srgbClr val="FF0000"/>
            </a:solidFill>
            <a:round/>
            <a:headEnd/>
            <a:tailEnd/>
          </a:ln>
        </p:spPr>
        <p:txBody>
          <a:bodyPr/>
          <a:lstStyle/>
          <a:p>
            <a:endParaRPr lang="el-GR" altLang="el-GR"/>
          </a:p>
        </p:txBody>
      </p:sp>
      <p:pic>
        <p:nvPicPr>
          <p:cNvPr id="8200" name="Εγγεγραμμένος ήχος">
            <a:hlinkClick r:id="" action="ppaction://media"/>
          </p:cNvPr>
          <p:cNvPicPr>
            <a:picLocks noChangeAspect="1" noChangeArrowheads="1"/>
          </p:cNvPicPr>
          <p:nvPr/>
        </p:nvPicPr>
        <p:blipFill>
          <a:blip r:embed="rId8" cstate="print"/>
          <a:srcRect/>
          <a:stretch>
            <a:fillRect/>
          </a:stretch>
        </p:blipFill>
        <p:spPr bwMode="auto">
          <a:xfrm>
            <a:off x="4267200" y="3124200"/>
            <a:ext cx="609600" cy="6096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 Τίτλος"/>
          <p:cNvSpPr>
            <a:spLocks noGrp="1"/>
          </p:cNvSpPr>
          <p:nvPr>
            <p:ph type="title"/>
          </p:nvPr>
        </p:nvSpPr>
        <p:spPr/>
        <p:txBody>
          <a:bodyPr/>
          <a:lstStyle/>
          <a:p>
            <a:endParaRPr lang="el-GR" altLang="el-GR" smtClean="0"/>
          </a:p>
        </p:txBody>
      </p:sp>
      <p:sp>
        <p:nvSpPr>
          <p:cNvPr id="33795" name="2 - Θέση περιεχομένου"/>
          <p:cNvSpPr>
            <a:spLocks noGrp="1"/>
          </p:cNvSpPr>
          <p:nvPr>
            <p:ph sz="quarter" idx="1"/>
          </p:nvPr>
        </p:nvSpPr>
        <p:spPr>
          <a:xfrm>
            <a:off x="250825" y="5245100"/>
            <a:ext cx="8569325" cy="1612900"/>
          </a:xfrm>
        </p:spPr>
        <p:txBody>
          <a:bodyPr/>
          <a:lstStyle/>
          <a:p>
            <a:pPr algn="ctr">
              <a:buFont typeface="Arial" pitchFamily="34" charset="0"/>
              <a:buNone/>
            </a:pPr>
            <a:r>
              <a:rPr lang="en-US" altLang="el-GR" sz="2800" smtClean="0"/>
              <a:t>Apart antibiotics, anti-hypertensives are the single most important therapy contributing to rising life expectancies. </a:t>
            </a:r>
          </a:p>
        </p:txBody>
      </p:sp>
      <p:pic>
        <p:nvPicPr>
          <p:cNvPr id="33796" name="Picture 2" descr="Image result for hypertension epidemics"/>
          <p:cNvPicPr>
            <a:picLocks noChangeAspect="1" noChangeArrowheads="1"/>
          </p:cNvPicPr>
          <p:nvPr/>
        </p:nvPicPr>
        <p:blipFill>
          <a:blip r:embed="rId2"/>
          <a:srcRect/>
          <a:stretch>
            <a:fillRect/>
          </a:stretch>
        </p:blipFill>
        <p:spPr bwMode="auto">
          <a:xfrm>
            <a:off x="0" y="404813"/>
            <a:ext cx="9144000" cy="4837112"/>
          </a:xfrm>
          <a:prstGeom prst="rect">
            <a:avLst/>
          </a:prstGeom>
          <a:noFill/>
          <a:ln w="9525">
            <a:noFill/>
            <a:miter lim="800000"/>
            <a:headEnd/>
            <a:tailEnd/>
          </a:ln>
        </p:spPr>
      </p:pic>
      <p:pic>
        <p:nvPicPr>
          <p:cNvPr id="33797" name="Εγγεγραμμένος ήχος">
            <a:hlinkClick r:id="" action="ppaction://media"/>
          </p:cNvPr>
          <p:cNvPicPr>
            <a:picLocks noChangeAspect="1" noChangeArrowheads="1"/>
          </p:cNvPicPr>
          <p:nvPr/>
        </p:nvPicPr>
        <p:blipFill>
          <a:blip r:embed="rId3" cstate="print"/>
          <a:srcRect/>
          <a:stretch>
            <a:fillRect/>
          </a:stretch>
        </p:blipFill>
        <p:spPr bwMode="auto">
          <a:xfrm>
            <a:off x="4267200" y="3124200"/>
            <a:ext cx="609600" cy="609600"/>
          </a:xfrm>
          <a:prstGeom prst="rect">
            <a:avLst/>
          </a:prstGeom>
          <a:noFill/>
          <a:ln w="9525">
            <a:noFill/>
            <a:miter lim="800000"/>
            <a:headEnd/>
            <a:tailEnd/>
          </a:ln>
        </p:spPr>
      </p:pic>
    </p:spTree>
  </p:cSld>
  <p:clrMapOvr>
    <a:masterClrMapping/>
  </p:clrMapOvr>
  <p:transition spd="med">
    <p:dissolv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endParaRPr lang="el-GR" altLang="el-GR" smtClean="0"/>
          </a:p>
        </p:txBody>
      </p:sp>
      <p:sp>
        <p:nvSpPr>
          <p:cNvPr id="34819" name="Content Placeholder 2"/>
          <p:cNvSpPr>
            <a:spLocks noGrp="1"/>
          </p:cNvSpPr>
          <p:nvPr>
            <p:ph sz="half" idx="1"/>
          </p:nvPr>
        </p:nvSpPr>
        <p:spPr/>
        <p:txBody>
          <a:bodyPr/>
          <a:lstStyle/>
          <a:p>
            <a:endParaRPr lang="el-GR" altLang="el-GR" smtClean="0"/>
          </a:p>
        </p:txBody>
      </p:sp>
      <p:sp>
        <p:nvSpPr>
          <p:cNvPr id="34820" name="Content Placeholder 3"/>
          <p:cNvSpPr>
            <a:spLocks noGrp="1"/>
          </p:cNvSpPr>
          <p:nvPr>
            <p:ph sz="half" idx="2"/>
          </p:nvPr>
        </p:nvSpPr>
        <p:spPr/>
        <p:txBody>
          <a:bodyPr/>
          <a:lstStyle/>
          <a:p>
            <a:endParaRPr lang="el-GR" altLang="el-GR" smtClean="0"/>
          </a:p>
        </p:txBody>
      </p:sp>
      <p:pic>
        <p:nvPicPr>
          <p:cNvPr id="34821" name="Picture 2"/>
          <p:cNvPicPr>
            <a:picLocks noChangeAspect="1" noChangeArrowheads="1"/>
          </p:cNvPicPr>
          <p:nvPr/>
        </p:nvPicPr>
        <p:blipFill>
          <a:blip r:embed="rId2"/>
          <a:srcRect/>
          <a:stretch>
            <a:fillRect/>
          </a:stretch>
        </p:blipFill>
        <p:spPr bwMode="auto">
          <a:xfrm>
            <a:off x="-107950" y="-131763"/>
            <a:ext cx="9774238" cy="6554788"/>
          </a:xfrm>
          <a:prstGeom prst="rect">
            <a:avLst/>
          </a:prstGeom>
          <a:noFill/>
          <a:ln w="9525">
            <a:noFill/>
            <a:miter lim="800000"/>
            <a:headEnd/>
            <a:tailEnd/>
          </a:ln>
        </p:spPr>
      </p:pic>
      <p:pic>
        <p:nvPicPr>
          <p:cNvPr id="34822" name="Εγγεγραμμένος ήχος">
            <a:hlinkClick r:id="" action="ppaction://media"/>
          </p:cNvPr>
          <p:cNvPicPr>
            <a:picLocks noChangeAspect="1" noChangeArrowheads="1"/>
          </p:cNvPicPr>
          <p:nvPr/>
        </p:nvPicPr>
        <p:blipFill>
          <a:blip r:embed="rId3" cstate="print"/>
          <a:srcRect/>
          <a:stretch>
            <a:fillRect/>
          </a:stretch>
        </p:blipFill>
        <p:spPr bwMode="auto">
          <a:xfrm>
            <a:off x="4267200" y="3124200"/>
            <a:ext cx="609600" cy="6096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endParaRPr lang="el-GR" altLang="el-GR" smtClean="0"/>
          </a:p>
        </p:txBody>
      </p:sp>
      <p:sp>
        <p:nvSpPr>
          <p:cNvPr id="35843" name="Content Placeholder 2"/>
          <p:cNvSpPr>
            <a:spLocks noGrp="1"/>
          </p:cNvSpPr>
          <p:nvPr>
            <p:ph sz="half" idx="1"/>
          </p:nvPr>
        </p:nvSpPr>
        <p:spPr/>
        <p:txBody>
          <a:bodyPr/>
          <a:lstStyle/>
          <a:p>
            <a:endParaRPr lang="el-GR" altLang="el-GR" smtClean="0"/>
          </a:p>
        </p:txBody>
      </p:sp>
      <p:sp>
        <p:nvSpPr>
          <p:cNvPr id="35844" name="Content Placeholder 3"/>
          <p:cNvSpPr>
            <a:spLocks noGrp="1"/>
          </p:cNvSpPr>
          <p:nvPr>
            <p:ph sz="half" idx="2"/>
          </p:nvPr>
        </p:nvSpPr>
        <p:spPr/>
        <p:txBody>
          <a:bodyPr/>
          <a:lstStyle/>
          <a:p>
            <a:endParaRPr lang="el-GR" altLang="el-GR" smtClean="0"/>
          </a:p>
        </p:txBody>
      </p:sp>
      <p:pic>
        <p:nvPicPr>
          <p:cNvPr id="35845" name="Picture 2"/>
          <p:cNvPicPr>
            <a:picLocks noChangeAspect="1" noChangeArrowheads="1"/>
          </p:cNvPicPr>
          <p:nvPr/>
        </p:nvPicPr>
        <p:blipFill>
          <a:blip r:embed="rId2"/>
          <a:srcRect/>
          <a:stretch>
            <a:fillRect/>
          </a:stretch>
        </p:blipFill>
        <p:spPr bwMode="auto">
          <a:xfrm>
            <a:off x="-107950" y="268288"/>
            <a:ext cx="9432925" cy="6272212"/>
          </a:xfrm>
          <a:prstGeom prst="rect">
            <a:avLst/>
          </a:prstGeom>
          <a:noFill/>
          <a:ln w="9525">
            <a:noFill/>
            <a:miter lim="800000"/>
            <a:headEnd/>
            <a:tailEnd/>
          </a:ln>
        </p:spPr>
      </p:pic>
      <p:pic>
        <p:nvPicPr>
          <p:cNvPr id="35846" name="Εγγεγραμμένος ήχος">
            <a:hlinkClick r:id="" action="ppaction://media"/>
          </p:cNvPr>
          <p:cNvPicPr>
            <a:picLocks noChangeAspect="1" noChangeArrowheads="1"/>
          </p:cNvPicPr>
          <p:nvPr/>
        </p:nvPicPr>
        <p:blipFill>
          <a:blip r:embed="rId3" cstate="print"/>
          <a:srcRect/>
          <a:stretch>
            <a:fillRect/>
          </a:stretch>
        </p:blipFill>
        <p:spPr bwMode="auto">
          <a:xfrm>
            <a:off x="4267200" y="3124200"/>
            <a:ext cx="609600" cy="6096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endParaRPr lang="el-GR" altLang="el-GR" smtClean="0"/>
          </a:p>
        </p:txBody>
      </p:sp>
      <p:sp>
        <p:nvSpPr>
          <p:cNvPr id="36867" name="Content Placeholder 2"/>
          <p:cNvSpPr>
            <a:spLocks noGrp="1"/>
          </p:cNvSpPr>
          <p:nvPr>
            <p:ph sz="half" idx="1"/>
          </p:nvPr>
        </p:nvSpPr>
        <p:spPr/>
        <p:txBody>
          <a:bodyPr/>
          <a:lstStyle/>
          <a:p>
            <a:endParaRPr lang="el-GR" altLang="el-GR" smtClean="0"/>
          </a:p>
        </p:txBody>
      </p:sp>
      <p:sp>
        <p:nvSpPr>
          <p:cNvPr id="36868" name="Content Placeholder 3"/>
          <p:cNvSpPr>
            <a:spLocks noGrp="1"/>
          </p:cNvSpPr>
          <p:nvPr>
            <p:ph sz="half" idx="2"/>
          </p:nvPr>
        </p:nvSpPr>
        <p:spPr/>
        <p:txBody>
          <a:bodyPr/>
          <a:lstStyle/>
          <a:p>
            <a:endParaRPr lang="el-GR" altLang="el-GR" smtClean="0"/>
          </a:p>
        </p:txBody>
      </p:sp>
      <p:pic>
        <p:nvPicPr>
          <p:cNvPr id="36869" name="Picture 2"/>
          <p:cNvPicPr>
            <a:picLocks noChangeAspect="1" noChangeArrowheads="1"/>
          </p:cNvPicPr>
          <p:nvPr/>
        </p:nvPicPr>
        <p:blipFill>
          <a:blip r:embed="rId2"/>
          <a:srcRect/>
          <a:stretch>
            <a:fillRect/>
          </a:stretch>
        </p:blipFill>
        <p:spPr bwMode="auto">
          <a:xfrm>
            <a:off x="47625" y="204788"/>
            <a:ext cx="9348788" cy="6248400"/>
          </a:xfrm>
          <a:prstGeom prst="rect">
            <a:avLst/>
          </a:prstGeom>
          <a:noFill/>
          <a:ln w="9525">
            <a:noFill/>
            <a:miter lim="800000"/>
            <a:headEnd/>
            <a:tailEnd/>
          </a:ln>
        </p:spPr>
      </p:pic>
      <p:pic>
        <p:nvPicPr>
          <p:cNvPr id="36870" name="Εγγεγραμμένος ήχος">
            <a:hlinkClick r:id="" action="ppaction://media"/>
          </p:cNvPr>
          <p:cNvPicPr>
            <a:picLocks noChangeAspect="1" noChangeArrowheads="1"/>
          </p:cNvPicPr>
          <p:nvPr/>
        </p:nvPicPr>
        <p:blipFill>
          <a:blip r:embed="rId3" cstate="print"/>
          <a:srcRect/>
          <a:stretch>
            <a:fillRect/>
          </a:stretch>
        </p:blipFill>
        <p:spPr bwMode="auto">
          <a:xfrm>
            <a:off x="4267200" y="3124200"/>
            <a:ext cx="609600" cy="6096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endParaRPr lang="el-GR" altLang="el-GR" smtClean="0"/>
          </a:p>
        </p:txBody>
      </p:sp>
      <p:sp>
        <p:nvSpPr>
          <p:cNvPr id="37891" name="Content Placeholder 2"/>
          <p:cNvSpPr>
            <a:spLocks noGrp="1"/>
          </p:cNvSpPr>
          <p:nvPr>
            <p:ph sz="half" idx="1"/>
          </p:nvPr>
        </p:nvSpPr>
        <p:spPr/>
        <p:txBody>
          <a:bodyPr/>
          <a:lstStyle/>
          <a:p>
            <a:endParaRPr lang="el-GR" altLang="el-GR" smtClean="0"/>
          </a:p>
        </p:txBody>
      </p:sp>
      <p:sp>
        <p:nvSpPr>
          <p:cNvPr id="37892" name="Content Placeholder 3"/>
          <p:cNvSpPr>
            <a:spLocks noGrp="1"/>
          </p:cNvSpPr>
          <p:nvPr>
            <p:ph sz="half" idx="2"/>
          </p:nvPr>
        </p:nvSpPr>
        <p:spPr/>
        <p:txBody>
          <a:bodyPr/>
          <a:lstStyle/>
          <a:p>
            <a:endParaRPr lang="el-GR" altLang="el-GR" smtClean="0"/>
          </a:p>
        </p:txBody>
      </p:sp>
      <p:pic>
        <p:nvPicPr>
          <p:cNvPr id="37893" name="Picture 2"/>
          <p:cNvPicPr>
            <a:picLocks noChangeAspect="1" noChangeArrowheads="1"/>
          </p:cNvPicPr>
          <p:nvPr/>
        </p:nvPicPr>
        <p:blipFill>
          <a:blip r:embed="rId2"/>
          <a:srcRect/>
          <a:stretch>
            <a:fillRect/>
          </a:stretch>
        </p:blipFill>
        <p:spPr bwMode="auto">
          <a:xfrm>
            <a:off x="-69850" y="333375"/>
            <a:ext cx="9607550" cy="6408738"/>
          </a:xfrm>
          <a:prstGeom prst="rect">
            <a:avLst/>
          </a:prstGeom>
          <a:noFill/>
          <a:ln w="9525">
            <a:noFill/>
            <a:miter lim="800000"/>
            <a:headEnd/>
            <a:tailEnd/>
          </a:ln>
        </p:spPr>
      </p:pic>
      <p:pic>
        <p:nvPicPr>
          <p:cNvPr id="37894" name="Εγγεγραμμένος ήχος">
            <a:hlinkClick r:id="" action="ppaction://media"/>
          </p:cNvPr>
          <p:cNvPicPr>
            <a:picLocks noChangeAspect="1" noChangeArrowheads="1"/>
          </p:cNvPicPr>
          <p:nvPr/>
        </p:nvPicPr>
        <p:blipFill>
          <a:blip r:embed="rId3" cstate="print"/>
          <a:srcRect/>
          <a:stretch>
            <a:fillRect/>
          </a:stretch>
        </p:blipFill>
        <p:spPr bwMode="auto">
          <a:xfrm>
            <a:off x="4267200" y="3124200"/>
            <a:ext cx="609600" cy="6096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2"/>
          <p:cNvGraphicFramePr>
            <a:graphicFrameLocks noChangeAspect="1"/>
          </p:cNvGraphicFramePr>
          <p:nvPr>
            <p:ph idx="1"/>
          </p:nvPr>
        </p:nvGraphicFramePr>
        <p:xfrm>
          <a:off x="0" y="1816100"/>
          <a:ext cx="9061450" cy="5041900"/>
        </p:xfrm>
        <a:graphic>
          <a:graphicData uri="http://schemas.openxmlformats.org/presentationml/2006/ole">
            <p:oleObj spid="_x0000_s4098" name="Bitmap Image" r:id="rId3" imgW="5161905" imgH="2343477" progId="PBrush">
              <p:embed/>
            </p:oleObj>
          </a:graphicData>
        </a:graphic>
      </p:graphicFrame>
      <p:pic>
        <p:nvPicPr>
          <p:cNvPr id="4099" name="Picture 5"/>
          <p:cNvPicPr>
            <a:picLocks noChangeAspect="1" noChangeArrowheads="1"/>
          </p:cNvPicPr>
          <p:nvPr/>
        </p:nvPicPr>
        <p:blipFill>
          <a:blip r:embed="rId4"/>
          <a:srcRect b="21185"/>
          <a:stretch>
            <a:fillRect/>
          </a:stretch>
        </p:blipFill>
        <p:spPr bwMode="auto">
          <a:xfrm>
            <a:off x="392113" y="293688"/>
            <a:ext cx="8591550" cy="1338262"/>
          </a:xfrm>
          <a:prstGeom prst="rect">
            <a:avLst/>
          </a:prstGeom>
          <a:noFill/>
          <a:ln w="9525">
            <a:noFill/>
            <a:miter lim="800000"/>
            <a:headEnd/>
            <a:tailEnd/>
          </a:ln>
        </p:spPr>
      </p:pic>
      <p:pic>
        <p:nvPicPr>
          <p:cNvPr id="4100" name="Εγγεγραμμένος ήχος">
            <a:hlinkClick r:id="" action="ppaction://media"/>
          </p:cNvPr>
          <p:cNvPicPr>
            <a:picLocks noChangeAspect="1" noChangeArrowheads="1"/>
          </p:cNvPicPr>
          <p:nvPr/>
        </p:nvPicPr>
        <p:blipFill>
          <a:blip r:embed="rId5" cstate="print"/>
          <a:srcRect/>
          <a:stretch>
            <a:fillRect/>
          </a:stretch>
        </p:blipFill>
        <p:spPr bwMode="auto">
          <a:xfrm>
            <a:off x="4267200" y="3124200"/>
            <a:ext cx="609600" cy="6096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4"/>
          <p:cNvPicPr>
            <a:picLocks noChangeAspect="1" noChangeArrowheads="1"/>
          </p:cNvPicPr>
          <p:nvPr/>
        </p:nvPicPr>
        <p:blipFill>
          <a:blip r:embed="rId3"/>
          <a:srcRect t="-26563" r="85182"/>
          <a:stretch>
            <a:fillRect/>
          </a:stretch>
        </p:blipFill>
        <p:spPr bwMode="auto">
          <a:xfrm>
            <a:off x="11113" y="-166688"/>
            <a:ext cx="638175" cy="792163"/>
          </a:xfrm>
          <a:prstGeom prst="rect">
            <a:avLst/>
          </a:prstGeom>
          <a:noFill/>
          <a:ln w="9525">
            <a:noFill/>
            <a:miter lim="800000"/>
            <a:headEnd/>
            <a:tailEnd/>
          </a:ln>
        </p:spPr>
      </p:pic>
      <p:sp>
        <p:nvSpPr>
          <p:cNvPr id="38915" name="Rectangle 4"/>
          <p:cNvSpPr>
            <a:spLocks noChangeArrowheads="1"/>
          </p:cNvSpPr>
          <p:nvPr/>
        </p:nvSpPr>
        <p:spPr bwMode="auto">
          <a:xfrm>
            <a:off x="430213" y="1268413"/>
            <a:ext cx="8245475" cy="1800225"/>
          </a:xfrm>
          <a:prstGeom prst="rect">
            <a:avLst/>
          </a:prstGeom>
          <a:noFill/>
          <a:ln w="9525">
            <a:noFill/>
            <a:miter lim="800000"/>
            <a:headEnd/>
            <a:tailEnd/>
          </a:ln>
        </p:spPr>
        <p:txBody>
          <a:bodyPr>
            <a:spAutoFit/>
          </a:bodyPr>
          <a:lstStyle/>
          <a:p>
            <a:pPr marL="533400" indent="-533400">
              <a:buFontTx/>
              <a:buAutoNum type="arabicPeriod"/>
            </a:pPr>
            <a:r>
              <a:rPr lang="el-GR" altLang="el-GR" sz="2800">
                <a:solidFill>
                  <a:srgbClr val="000000"/>
                </a:solidFill>
                <a:latin typeface="Arial" pitchFamily="34" charset="0"/>
              </a:rPr>
              <a:t>Η επίτευξη άριστης ρύθμισης έχει μεγαλύτερη σημασία στη μείωση του</a:t>
            </a:r>
            <a:r>
              <a:rPr lang="en-US" altLang="el-GR" sz="2800">
                <a:solidFill>
                  <a:srgbClr val="000000"/>
                </a:solidFill>
                <a:latin typeface="Arial" pitchFamily="34" charset="0"/>
              </a:rPr>
              <a:t> </a:t>
            </a:r>
            <a:r>
              <a:rPr lang="el-GR" altLang="el-GR" sz="2800">
                <a:solidFill>
                  <a:srgbClr val="000000"/>
                </a:solidFill>
                <a:latin typeface="Arial" pitchFamily="34" charset="0"/>
              </a:rPr>
              <a:t>κινδύνου</a:t>
            </a:r>
          </a:p>
          <a:p>
            <a:pPr marL="533400" indent="-533400">
              <a:buFontTx/>
              <a:buAutoNum type="arabicPeriod"/>
            </a:pPr>
            <a:r>
              <a:rPr lang="el-GR" altLang="el-GR" sz="2800">
                <a:solidFill>
                  <a:srgbClr val="000000"/>
                </a:solidFill>
                <a:latin typeface="Arial" pitchFamily="34" charset="0"/>
              </a:rPr>
              <a:t>Στις περισσότερες περιπτώσεις χρειάζονται 2-3 φάρμακα</a:t>
            </a:r>
          </a:p>
        </p:txBody>
      </p:sp>
      <p:sp>
        <p:nvSpPr>
          <p:cNvPr id="38916" name="Rectangle 9"/>
          <p:cNvSpPr>
            <a:spLocks noChangeArrowheads="1"/>
          </p:cNvSpPr>
          <p:nvPr/>
        </p:nvSpPr>
        <p:spPr bwMode="auto">
          <a:xfrm>
            <a:off x="0" y="44450"/>
            <a:ext cx="9144000" cy="1006475"/>
          </a:xfrm>
          <a:prstGeom prst="rect">
            <a:avLst/>
          </a:prstGeom>
          <a:noFill/>
          <a:ln w="9525">
            <a:noFill/>
            <a:miter lim="800000"/>
            <a:headEnd/>
            <a:tailEnd/>
          </a:ln>
        </p:spPr>
        <p:txBody>
          <a:bodyPr>
            <a:spAutoFit/>
          </a:bodyPr>
          <a:lstStyle/>
          <a:p>
            <a:pPr algn="ctr"/>
            <a:r>
              <a:rPr lang="el-GR" altLang="el-GR" sz="3000" b="1">
                <a:solidFill>
                  <a:schemeClr val="bg1"/>
                </a:solidFill>
                <a:latin typeface="Verdana" pitchFamily="34" charset="0"/>
              </a:rPr>
              <a:t>Επιλογή </a:t>
            </a:r>
            <a:r>
              <a:rPr lang="en-US" altLang="el-GR" sz="3000" b="1">
                <a:solidFill>
                  <a:schemeClr val="bg1"/>
                </a:solidFill>
                <a:latin typeface="Verdana" pitchFamily="34" charset="0"/>
              </a:rPr>
              <a:t>1</a:t>
            </a:r>
            <a:r>
              <a:rPr lang="en-US" altLang="el-GR" sz="3000" b="1" baseline="30000">
                <a:solidFill>
                  <a:schemeClr val="bg1"/>
                </a:solidFill>
                <a:latin typeface="Verdana" pitchFamily="34" charset="0"/>
              </a:rPr>
              <a:t>o</a:t>
            </a:r>
            <a:r>
              <a:rPr lang="el-GR" altLang="el-GR" sz="3000" b="1" baseline="30000">
                <a:solidFill>
                  <a:schemeClr val="bg1"/>
                </a:solidFill>
                <a:latin typeface="Verdana" pitchFamily="34" charset="0"/>
              </a:rPr>
              <a:t>υ</a:t>
            </a:r>
            <a:r>
              <a:rPr lang="en-US" altLang="el-GR" sz="3000" b="1">
                <a:solidFill>
                  <a:schemeClr val="bg1"/>
                </a:solidFill>
                <a:latin typeface="Verdana" pitchFamily="34" charset="0"/>
              </a:rPr>
              <a:t> </a:t>
            </a:r>
            <a:r>
              <a:rPr lang="el-GR" altLang="el-GR" sz="3000" b="1">
                <a:solidFill>
                  <a:schemeClr val="bg1"/>
                </a:solidFill>
                <a:latin typeface="Verdana" pitchFamily="34" charset="0"/>
              </a:rPr>
              <a:t>Φαρμάκου: </a:t>
            </a:r>
          </a:p>
          <a:p>
            <a:pPr algn="ctr"/>
            <a:r>
              <a:rPr lang="el-GR" altLang="el-GR" sz="3000" b="1">
                <a:solidFill>
                  <a:schemeClr val="bg1"/>
                </a:solidFill>
                <a:latin typeface="Verdana" pitchFamily="34" charset="0"/>
              </a:rPr>
              <a:t>Συνήθως δεν έχει τόσο μεγάλη σημασία</a:t>
            </a:r>
          </a:p>
        </p:txBody>
      </p:sp>
      <p:grpSp>
        <p:nvGrpSpPr>
          <p:cNvPr id="38917" name="Group 17"/>
          <p:cNvGrpSpPr>
            <a:grpSpLocks/>
          </p:cNvGrpSpPr>
          <p:nvPr/>
        </p:nvGrpSpPr>
        <p:grpSpPr bwMode="auto">
          <a:xfrm>
            <a:off x="0" y="3233738"/>
            <a:ext cx="9720263" cy="3486150"/>
            <a:chOff x="-204" y="2027"/>
            <a:chExt cx="6123" cy="2196"/>
          </a:xfrm>
        </p:grpSpPr>
        <p:sp>
          <p:nvSpPr>
            <p:cNvPr id="38919" name="Rectangle 10"/>
            <p:cNvSpPr>
              <a:spLocks noChangeArrowheads="1"/>
            </p:cNvSpPr>
            <p:nvPr/>
          </p:nvSpPr>
          <p:spPr bwMode="auto">
            <a:xfrm>
              <a:off x="-204" y="3647"/>
              <a:ext cx="5760" cy="576"/>
            </a:xfrm>
            <a:prstGeom prst="rect">
              <a:avLst/>
            </a:prstGeom>
            <a:noFill/>
            <a:ln w="9525">
              <a:noFill/>
              <a:miter lim="800000"/>
              <a:headEnd/>
              <a:tailEnd/>
            </a:ln>
          </p:spPr>
          <p:txBody>
            <a:bodyPr>
              <a:spAutoFit/>
            </a:bodyPr>
            <a:lstStyle/>
            <a:p>
              <a:r>
                <a:rPr lang="el-GR" altLang="el-GR" sz="2700">
                  <a:latin typeface="Arial" pitchFamily="34" charset="0"/>
                </a:rPr>
                <a:t>ΠΡΟΤΙΜΗΣΗ: </a:t>
              </a:r>
              <a:r>
                <a:rPr lang="el-GR" altLang="el-GR" sz="2700" i="1">
                  <a:latin typeface="Arial" pitchFamily="34" charset="0"/>
                </a:rPr>
                <a:t>σε ειδικές ενδείξεις</a:t>
              </a:r>
              <a:r>
                <a:rPr lang="el-GR" altLang="el-GR" sz="2700">
                  <a:latin typeface="Arial" pitchFamily="34" charset="0"/>
                </a:rPr>
                <a:t>                             ΑΠΟΦΥΓΗ: </a:t>
              </a:r>
              <a:r>
                <a:rPr lang="el-GR" altLang="el-GR" sz="2700" i="1">
                  <a:latin typeface="Arial" pitchFamily="34" charset="0"/>
                </a:rPr>
                <a:t>σε</a:t>
              </a:r>
              <a:r>
                <a:rPr lang="el-GR" altLang="el-GR" sz="2700" i="1">
                  <a:solidFill>
                    <a:srgbClr val="000000"/>
                  </a:solidFill>
                  <a:latin typeface="Arial" pitchFamily="34" charset="0"/>
                </a:rPr>
                <a:t> </a:t>
              </a:r>
              <a:r>
                <a:rPr lang="el-GR" altLang="el-GR" sz="2700" i="1">
                  <a:solidFill>
                    <a:srgbClr val="000000"/>
                  </a:solidFill>
                  <a:latin typeface="Arial" pitchFamily="34" charset="0"/>
                  <a:cs typeface="Arial" pitchFamily="34" charset="0"/>
                </a:rPr>
                <a:t>↑</a:t>
              </a:r>
              <a:r>
                <a:rPr lang="el-GR" altLang="el-GR" sz="2700" i="1">
                  <a:solidFill>
                    <a:srgbClr val="000000"/>
                  </a:solidFill>
                  <a:latin typeface="Arial" pitchFamily="34" charset="0"/>
                </a:rPr>
                <a:t> κίνδυνο εμφάνισης διαβήτη, ηλικιωμένους</a:t>
              </a:r>
            </a:p>
          </p:txBody>
        </p:sp>
        <p:grpSp>
          <p:nvGrpSpPr>
            <p:cNvPr id="38920" name="Group 16"/>
            <p:cNvGrpSpPr>
              <a:grpSpLocks/>
            </p:cNvGrpSpPr>
            <p:nvPr/>
          </p:nvGrpSpPr>
          <p:grpSpPr bwMode="auto">
            <a:xfrm>
              <a:off x="-204" y="2027"/>
              <a:ext cx="6123" cy="1469"/>
              <a:chOff x="-204" y="2027"/>
              <a:chExt cx="6123" cy="1469"/>
            </a:xfrm>
          </p:grpSpPr>
          <p:sp>
            <p:nvSpPr>
              <p:cNvPr id="38922" name="Rectangle 15"/>
              <p:cNvSpPr>
                <a:spLocks noChangeArrowheads="1"/>
              </p:cNvSpPr>
              <p:nvPr/>
            </p:nvSpPr>
            <p:spPr bwMode="auto">
              <a:xfrm>
                <a:off x="-204" y="2044"/>
                <a:ext cx="6123" cy="1452"/>
              </a:xfrm>
              <a:prstGeom prst="rect">
                <a:avLst/>
              </a:prstGeom>
              <a:solidFill>
                <a:srgbClr val="FFFF99"/>
              </a:solidFill>
              <a:ln w="9525">
                <a:noFill/>
                <a:miter lim="800000"/>
                <a:headEnd/>
                <a:tailEnd/>
              </a:ln>
            </p:spPr>
            <p:txBody>
              <a:bodyPr wrap="none" anchor="ctr"/>
              <a:lstStyle/>
              <a:p>
                <a:endParaRPr lang="en-US" altLang="el-GR">
                  <a:solidFill>
                    <a:srgbClr val="000000"/>
                  </a:solidFill>
                  <a:latin typeface="Arial" pitchFamily="34" charset="0"/>
                </a:endParaRPr>
              </a:p>
            </p:txBody>
          </p:sp>
          <p:sp>
            <p:nvSpPr>
              <p:cNvPr id="38923" name="Rectangle 6"/>
              <p:cNvSpPr>
                <a:spLocks noChangeArrowheads="1"/>
              </p:cNvSpPr>
              <p:nvPr/>
            </p:nvSpPr>
            <p:spPr bwMode="auto">
              <a:xfrm>
                <a:off x="2336" y="2027"/>
                <a:ext cx="3266" cy="1403"/>
              </a:xfrm>
              <a:prstGeom prst="rect">
                <a:avLst/>
              </a:prstGeom>
              <a:solidFill>
                <a:srgbClr val="FFFF99"/>
              </a:solidFill>
              <a:ln w="9525">
                <a:noFill/>
                <a:miter lim="800000"/>
                <a:headEnd/>
                <a:tailEnd/>
              </a:ln>
            </p:spPr>
            <p:txBody>
              <a:bodyPr>
                <a:spAutoFit/>
              </a:bodyPr>
              <a:lstStyle/>
              <a:p>
                <a:pPr marL="446088" indent="-446088">
                  <a:buClr>
                    <a:srgbClr val="3333CC"/>
                  </a:buClr>
                  <a:buFontTx/>
                  <a:buChar char="•"/>
                </a:pPr>
                <a:r>
                  <a:rPr lang="el-GR" altLang="el-GR" sz="2800">
                    <a:solidFill>
                      <a:srgbClr val="000000"/>
                    </a:solidFill>
                    <a:latin typeface="Arial" pitchFamily="34" charset="0"/>
                  </a:rPr>
                  <a:t>Θειαζιδικά διουρητικά</a:t>
                </a:r>
              </a:p>
              <a:p>
                <a:pPr marL="446088" indent="-446088">
                  <a:buClr>
                    <a:srgbClr val="3333CC"/>
                  </a:buClr>
                  <a:buFontTx/>
                  <a:buChar char="•"/>
                </a:pPr>
                <a:r>
                  <a:rPr lang="el-GR" altLang="el-GR" sz="2800">
                    <a:solidFill>
                      <a:srgbClr val="000000"/>
                    </a:solidFill>
                    <a:latin typeface="Arial" pitchFamily="34" charset="0"/>
                  </a:rPr>
                  <a:t>Αναστολείς ΜΕΑ </a:t>
                </a:r>
              </a:p>
              <a:p>
                <a:pPr marL="446088" indent="-446088">
                  <a:buClr>
                    <a:srgbClr val="3333CC"/>
                  </a:buClr>
                  <a:buFontTx/>
                  <a:buChar char="•"/>
                </a:pPr>
                <a:r>
                  <a:rPr lang="el-GR" altLang="el-GR" sz="2800">
                    <a:solidFill>
                      <a:srgbClr val="000000"/>
                    </a:solidFill>
                    <a:latin typeface="Arial" pitchFamily="34" charset="0"/>
                  </a:rPr>
                  <a:t>Ανταγωνιστές </a:t>
                </a:r>
                <a:r>
                  <a:rPr lang="en-US" altLang="el-GR" sz="2800">
                    <a:solidFill>
                      <a:srgbClr val="000000"/>
                    </a:solidFill>
                    <a:latin typeface="Arial" pitchFamily="34" charset="0"/>
                  </a:rPr>
                  <a:t>Ca</a:t>
                </a:r>
              </a:p>
              <a:p>
                <a:pPr marL="446088" indent="-446088">
                  <a:buClr>
                    <a:srgbClr val="3333CC"/>
                  </a:buClr>
                  <a:buFontTx/>
                  <a:buChar char="•"/>
                </a:pPr>
                <a:r>
                  <a:rPr lang="el-GR" altLang="el-GR" sz="2800">
                    <a:solidFill>
                      <a:srgbClr val="000000"/>
                    </a:solidFill>
                    <a:latin typeface="Arial" pitchFamily="34" charset="0"/>
                  </a:rPr>
                  <a:t>Ανταγωνιστές αγγειοτασίνης </a:t>
                </a:r>
              </a:p>
              <a:p>
                <a:pPr marL="446088" indent="-446088">
                  <a:buClr>
                    <a:srgbClr val="3333CC"/>
                  </a:buClr>
                  <a:buFontTx/>
                  <a:buChar char="•"/>
                </a:pPr>
                <a:r>
                  <a:rPr lang="el-GR" altLang="el-GR" sz="2800">
                    <a:solidFill>
                      <a:srgbClr val="000000"/>
                    </a:solidFill>
                    <a:latin typeface="Arial" pitchFamily="34" charset="0"/>
                  </a:rPr>
                  <a:t>β-Αποκλειστές</a:t>
                </a:r>
                <a:r>
                  <a:rPr lang="en-US" altLang="el-GR" sz="2800">
                    <a:solidFill>
                      <a:srgbClr val="000000"/>
                    </a:solidFill>
                    <a:latin typeface="Arial" pitchFamily="34" charset="0"/>
                  </a:rPr>
                  <a:t> </a:t>
                </a:r>
                <a:r>
                  <a:rPr lang="el-GR" altLang="el-GR" sz="2800">
                    <a:solidFill>
                      <a:srgbClr val="000000"/>
                    </a:solidFill>
                    <a:latin typeface="Arial" pitchFamily="34" charset="0"/>
                  </a:rPr>
                  <a:t>***</a:t>
                </a:r>
                <a:endParaRPr lang="en-US" altLang="el-GR" sz="2800">
                  <a:solidFill>
                    <a:srgbClr val="000000"/>
                  </a:solidFill>
                  <a:latin typeface="Arial" pitchFamily="34" charset="0"/>
                </a:endParaRPr>
              </a:p>
            </p:txBody>
          </p:sp>
          <p:sp>
            <p:nvSpPr>
              <p:cNvPr id="38924" name="Rectangle 11"/>
              <p:cNvSpPr>
                <a:spLocks noChangeArrowheads="1"/>
              </p:cNvSpPr>
              <p:nvPr/>
            </p:nvSpPr>
            <p:spPr bwMode="auto">
              <a:xfrm>
                <a:off x="158" y="2345"/>
                <a:ext cx="1883" cy="750"/>
              </a:xfrm>
              <a:prstGeom prst="rect">
                <a:avLst/>
              </a:prstGeom>
              <a:solidFill>
                <a:srgbClr val="FFFF99"/>
              </a:solidFill>
              <a:ln w="9525">
                <a:noFill/>
                <a:miter lim="800000"/>
                <a:headEnd/>
                <a:tailEnd/>
              </a:ln>
            </p:spPr>
            <p:txBody>
              <a:bodyPr>
                <a:spAutoFit/>
              </a:bodyPr>
              <a:lstStyle/>
              <a:p>
                <a:pPr algn="ctr"/>
                <a:r>
                  <a:rPr lang="el-GR" altLang="el-GR" sz="3600" b="1">
                    <a:solidFill>
                      <a:srgbClr val="333399"/>
                    </a:solidFill>
                    <a:latin typeface="Arial" pitchFamily="34" charset="0"/>
                  </a:rPr>
                  <a:t>Φάρμακα </a:t>
                </a:r>
              </a:p>
              <a:p>
                <a:pPr algn="ctr"/>
                <a:r>
                  <a:rPr lang="el-GR" altLang="el-GR" sz="3600" b="1">
                    <a:solidFill>
                      <a:srgbClr val="333399"/>
                    </a:solidFill>
                    <a:latin typeface="Arial" pitchFamily="34" charset="0"/>
                  </a:rPr>
                  <a:t>1</a:t>
                </a:r>
                <a:r>
                  <a:rPr lang="el-GR" altLang="el-GR" sz="3600" b="1" baseline="30000">
                    <a:solidFill>
                      <a:srgbClr val="333399"/>
                    </a:solidFill>
                    <a:latin typeface="Arial" pitchFamily="34" charset="0"/>
                  </a:rPr>
                  <a:t>ης</a:t>
                </a:r>
                <a:r>
                  <a:rPr lang="el-GR" altLang="el-GR" sz="3600" b="1">
                    <a:solidFill>
                      <a:srgbClr val="333399"/>
                    </a:solidFill>
                    <a:latin typeface="Arial" pitchFamily="34" charset="0"/>
                  </a:rPr>
                  <a:t> γραμμής</a:t>
                </a:r>
              </a:p>
            </p:txBody>
          </p:sp>
        </p:grpSp>
        <p:sp>
          <p:nvSpPr>
            <p:cNvPr id="38921" name="Rectangle 13"/>
            <p:cNvSpPr>
              <a:spLocks noChangeArrowheads="1"/>
            </p:cNvSpPr>
            <p:nvPr/>
          </p:nvSpPr>
          <p:spPr bwMode="auto">
            <a:xfrm>
              <a:off x="22" y="3576"/>
              <a:ext cx="359" cy="308"/>
            </a:xfrm>
            <a:prstGeom prst="rect">
              <a:avLst/>
            </a:prstGeom>
            <a:noFill/>
            <a:ln w="9525">
              <a:noFill/>
              <a:miter lim="800000"/>
              <a:headEnd/>
              <a:tailEnd/>
            </a:ln>
          </p:spPr>
          <p:txBody>
            <a:bodyPr wrap="none">
              <a:spAutoFit/>
            </a:bodyPr>
            <a:lstStyle/>
            <a:p>
              <a:r>
                <a:rPr lang="el-GR" altLang="el-GR" sz="2600">
                  <a:solidFill>
                    <a:srgbClr val="000000"/>
                  </a:solidFill>
                  <a:latin typeface="Arial" pitchFamily="34" charset="0"/>
                </a:rPr>
                <a:t>***</a:t>
              </a:r>
            </a:p>
          </p:txBody>
        </p:sp>
      </p:grpSp>
      <p:pic>
        <p:nvPicPr>
          <p:cNvPr id="38918" name="Εγγεγραμμένος ήχος">
            <a:hlinkClick r:id="" action="ppaction://media"/>
          </p:cNvPr>
          <p:cNvPicPr>
            <a:picLocks noChangeAspect="1" noChangeArrowheads="1"/>
          </p:cNvPicPr>
          <p:nvPr/>
        </p:nvPicPr>
        <p:blipFill>
          <a:blip r:embed="rId4" cstate="print"/>
          <a:srcRect/>
          <a:stretch>
            <a:fillRect/>
          </a:stretch>
        </p:blipFill>
        <p:spPr bwMode="auto">
          <a:xfrm>
            <a:off x="4267200" y="3124200"/>
            <a:ext cx="609600" cy="6096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1010" name="Text Box 2">
            <a:extLst>
              <a:ext uri="{FF2B5EF4-FFF2-40B4-BE49-F238E27FC236}"/>
            </a:extLst>
          </p:cNvPr>
          <p:cNvSpPr txBox="1">
            <a:spLocks noChangeArrowheads="1"/>
          </p:cNvSpPr>
          <p:nvPr/>
        </p:nvSpPr>
        <p:spPr bwMode="auto">
          <a:xfrm>
            <a:off x="349250" y="1341438"/>
            <a:ext cx="8831263" cy="1096962"/>
          </a:xfrm>
          <a:prstGeom prst="rect">
            <a:avLst/>
          </a:prstGeom>
          <a:noFill/>
          <a:ln w="12700">
            <a:noFill/>
            <a:miter lim="800000"/>
            <a:headEnd/>
            <a:tailEnd/>
          </a:ln>
          <a:effectLst/>
        </p:spPr>
        <p:txBody>
          <a:bodyPr>
            <a:spAutoFit/>
          </a:bodyPr>
          <a:lstStyle/>
          <a:p>
            <a:pPr>
              <a:defRPr/>
            </a:pPr>
            <a:r>
              <a:rPr lang="el-GR" sz="2200">
                <a:solidFill>
                  <a:srgbClr val="003300"/>
                </a:solidFill>
                <a:effectLst>
                  <a:outerShdw blurRad="38100" dist="38100" dir="2700000" algn="tl">
                    <a:srgbClr val="C0C0C0"/>
                  </a:outerShdw>
                </a:effectLst>
              </a:rPr>
              <a:t>Με συνδυασμό β-αποκλειστή και θειαζιδικού</a:t>
            </a:r>
            <a:endParaRPr lang="fr-FR" sz="2200">
              <a:solidFill>
                <a:srgbClr val="003300"/>
              </a:solidFill>
              <a:effectLst>
                <a:outerShdw blurRad="38100" dist="38100" dir="2700000" algn="tl">
                  <a:srgbClr val="C0C0C0"/>
                </a:outerShdw>
              </a:effectLst>
            </a:endParaRPr>
          </a:p>
          <a:p>
            <a:pPr>
              <a:defRPr/>
            </a:pPr>
            <a:r>
              <a:rPr lang="fr-FR" sz="2200">
                <a:solidFill>
                  <a:srgbClr val="003300"/>
                </a:solidFill>
                <a:effectLst>
                  <a:outerShdw blurRad="38100" dist="38100" dir="2700000" algn="tl">
                    <a:srgbClr val="C0C0C0"/>
                  </a:outerShdw>
                </a:effectLst>
                <a:sym typeface="Wingdings" pitchFamily="2" charset="2"/>
              </a:rPr>
              <a:t> </a:t>
            </a:r>
            <a:r>
              <a:rPr lang="fr-FR" sz="2200" b="1">
                <a:solidFill>
                  <a:srgbClr val="003300"/>
                </a:solidFill>
                <a:effectLst>
                  <a:outerShdw blurRad="38100" dist="38100" dir="2700000" algn="tl">
                    <a:srgbClr val="C0C0C0"/>
                  </a:outerShdw>
                </a:effectLst>
                <a:sym typeface="Wingdings" pitchFamily="2" charset="2"/>
              </a:rPr>
              <a:t>RR =</a:t>
            </a:r>
            <a:r>
              <a:rPr lang="fr-FR" sz="2200" b="1">
                <a:solidFill>
                  <a:srgbClr val="003300"/>
                </a:solidFill>
                <a:effectLst>
                  <a:outerShdw blurRad="38100" dist="38100" dir="2700000" algn="tl">
                    <a:srgbClr val="C0C0C0"/>
                  </a:outerShdw>
                </a:effectLst>
              </a:rPr>
              <a:t> 1.19 (1.14-1.23) </a:t>
            </a:r>
            <a:r>
              <a:rPr lang="el-GR" sz="2200" b="1">
                <a:solidFill>
                  <a:srgbClr val="003300"/>
                </a:solidFill>
                <a:effectLst>
                  <a:outerShdw blurRad="38100" dist="38100" dir="2700000" algn="tl">
                    <a:srgbClr val="C0C0C0"/>
                  </a:outerShdw>
                </a:effectLst>
              </a:rPr>
              <a:t>για διαβήτη Τ2</a:t>
            </a:r>
            <a:r>
              <a:rPr lang="fr-FR" sz="2200">
                <a:solidFill>
                  <a:srgbClr val="003300"/>
                </a:solidFill>
                <a:effectLst>
                  <a:outerShdw blurRad="38100" dist="38100" dir="2700000" algn="tl">
                    <a:srgbClr val="C0C0C0"/>
                  </a:outerShdw>
                </a:effectLst>
              </a:rPr>
              <a:t> </a:t>
            </a:r>
            <a:r>
              <a:rPr lang="el-GR" sz="2200">
                <a:solidFill>
                  <a:srgbClr val="003300"/>
                </a:solidFill>
                <a:effectLst>
                  <a:outerShdw blurRad="38100" dist="38100" dir="2700000" algn="tl">
                    <a:srgbClr val="C0C0C0"/>
                  </a:outerShdw>
                </a:effectLst>
              </a:rPr>
              <a:t>συγκριτικά με άλλες αντιυπερτασικές θεραπείες που δεν χρησιμοποιούν αυτό το συνδυασμό</a:t>
            </a:r>
            <a:endParaRPr lang="fr-FR" sz="2200">
              <a:solidFill>
                <a:srgbClr val="003300"/>
              </a:solidFill>
              <a:effectLst>
                <a:outerShdw blurRad="38100" dist="38100" dir="2700000" algn="tl">
                  <a:srgbClr val="C0C0C0"/>
                </a:outerShdw>
              </a:effectLst>
            </a:endParaRPr>
          </a:p>
        </p:txBody>
      </p:sp>
      <p:pic>
        <p:nvPicPr>
          <p:cNvPr id="39939" name="Picture 3"/>
          <p:cNvPicPr>
            <a:picLocks noChangeAspect="1" noChangeArrowheads="1"/>
          </p:cNvPicPr>
          <p:nvPr/>
        </p:nvPicPr>
        <p:blipFill>
          <a:blip r:embed="rId3">
            <a:lum contrast="-12000"/>
          </a:blip>
          <a:srcRect/>
          <a:stretch>
            <a:fillRect/>
          </a:stretch>
        </p:blipFill>
        <p:spPr bwMode="auto">
          <a:xfrm>
            <a:off x="284163" y="2492375"/>
            <a:ext cx="8662987" cy="3816350"/>
          </a:xfrm>
          <a:prstGeom prst="rect">
            <a:avLst/>
          </a:prstGeom>
          <a:noFill/>
          <a:ln w="28575">
            <a:solidFill>
              <a:srgbClr val="003300"/>
            </a:solidFill>
            <a:miter lim="800000"/>
            <a:headEnd/>
            <a:tailEnd/>
          </a:ln>
        </p:spPr>
      </p:pic>
      <p:sp>
        <p:nvSpPr>
          <p:cNvPr id="39940" name="Rectangle 4"/>
          <p:cNvSpPr>
            <a:spLocks noChangeArrowheads="1"/>
          </p:cNvSpPr>
          <p:nvPr/>
        </p:nvSpPr>
        <p:spPr bwMode="auto">
          <a:xfrm>
            <a:off x="6686550" y="6453188"/>
            <a:ext cx="2470150" cy="304800"/>
          </a:xfrm>
          <a:prstGeom prst="rect">
            <a:avLst/>
          </a:prstGeom>
          <a:noFill/>
          <a:ln w="9525">
            <a:noFill/>
            <a:miter lim="800000"/>
            <a:headEnd/>
            <a:tailEnd/>
          </a:ln>
        </p:spPr>
        <p:txBody>
          <a:bodyPr wrap="none">
            <a:spAutoFit/>
          </a:bodyPr>
          <a:lstStyle/>
          <a:p>
            <a:r>
              <a:rPr lang="fr-FR" altLang="el-GR" sz="1400">
                <a:solidFill>
                  <a:srgbClr val="003300"/>
                </a:solidFill>
                <a:latin typeface="Franklin Gothic Demi" pitchFamily="34" charset="0"/>
              </a:rPr>
              <a:t>Mason JM, </a:t>
            </a:r>
            <a:r>
              <a:rPr lang="fr-FR" altLang="el-GR" sz="1400" i="1">
                <a:solidFill>
                  <a:srgbClr val="003300"/>
                </a:solidFill>
                <a:latin typeface="Franklin Gothic Demi" pitchFamily="34" charset="0"/>
              </a:rPr>
              <a:t>J Hypertens</a:t>
            </a:r>
            <a:r>
              <a:rPr lang="fr-FR" altLang="el-GR" sz="1400">
                <a:solidFill>
                  <a:srgbClr val="003300"/>
                </a:solidFill>
                <a:latin typeface="Franklin Gothic Demi" pitchFamily="34" charset="0"/>
              </a:rPr>
              <a:t>. 2005</a:t>
            </a:r>
          </a:p>
        </p:txBody>
      </p:sp>
      <p:sp>
        <p:nvSpPr>
          <p:cNvPr id="52229" name="Rectangle 5">
            <a:extLst>
              <a:ext uri="{FF2B5EF4-FFF2-40B4-BE49-F238E27FC236}"/>
            </a:extLst>
          </p:cNvPr>
          <p:cNvSpPr>
            <a:spLocks noGrp="1" noChangeArrowheads="1"/>
          </p:cNvSpPr>
          <p:nvPr>
            <p:ph type="title"/>
          </p:nvPr>
        </p:nvSpPr>
        <p:spPr/>
        <p:txBody>
          <a:bodyPr rtlCol="0">
            <a:normAutofit fontScale="90000"/>
          </a:bodyPr>
          <a:lstStyle/>
          <a:p>
            <a:pPr eaLnBrk="1" fontAlgn="auto" hangingPunct="1">
              <a:spcAft>
                <a:spcPts val="0"/>
              </a:spcAft>
              <a:defRPr/>
            </a:pPr>
            <a:r>
              <a:rPr lang="el-GR" sz="2600"/>
              <a:t>Το διαβητογόνο δυναμικό των συνδυασμών θειαζιδικού τύπου διουρητικού και β-αποκλειστή</a:t>
            </a:r>
            <a:r>
              <a:rPr lang="en-GB" sz="2600"/>
              <a:t> </a:t>
            </a:r>
            <a:r>
              <a:rPr lang="el-GR" sz="2600"/>
              <a:t>σε ασθενείς με υπέρταση</a:t>
            </a:r>
          </a:p>
        </p:txBody>
      </p:sp>
      <p:pic>
        <p:nvPicPr>
          <p:cNvPr id="39942" name="Εγγεγραμμένος ήχος">
            <a:hlinkClick r:id="" action="ppaction://media"/>
          </p:cNvPr>
          <p:cNvPicPr>
            <a:picLocks noChangeAspect="1" noChangeArrowheads="1"/>
          </p:cNvPicPr>
          <p:nvPr/>
        </p:nvPicPr>
        <p:blipFill>
          <a:blip r:embed="rId4" cstate="print"/>
          <a:srcRect/>
          <a:stretch>
            <a:fillRect/>
          </a:stretch>
        </p:blipFill>
        <p:spPr bwMode="auto">
          <a:xfrm>
            <a:off x="4267200" y="3124200"/>
            <a:ext cx="609600" cy="6096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extLst>
          </p:cNvPr>
          <p:cNvSpPr>
            <a:spLocks noGrp="1" noChangeArrowheads="1"/>
          </p:cNvSpPr>
          <p:nvPr>
            <p:ph type="ctrTitle"/>
          </p:nvPr>
        </p:nvSpPr>
        <p:spPr>
          <a:xfrm>
            <a:off x="685800" y="188913"/>
            <a:ext cx="7772400" cy="1223962"/>
          </a:xfrm>
        </p:spPr>
        <p:txBody>
          <a:bodyPr rtlCol="0">
            <a:normAutofit fontScale="90000"/>
          </a:bodyPr>
          <a:lstStyle/>
          <a:p>
            <a:pPr eaLnBrk="1" fontAlgn="auto" hangingPunct="1">
              <a:spcAft>
                <a:spcPts val="0"/>
              </a:spcAft>
              <a:defRPr/>
            </a:pPr>
            <a:r>
              <a:rPr lang="el-GR" sz="4000"/>
              <a:t>Αντιϋπερτασικά φάρμακα</a:t>
            </a:r>
            <a:br>
              <a:rPr lang="el-GR" sz="4000"/>
            </a:br>
            <a:r>
              <a:rPr lang="el-GR" sz="4000"/>
              <a:t>Επιλογή φαρμάκων</a:t>
            </a:r>
          </a:p>
        </p:txBody>
      </p:sp>
      <p:sp>
        <p:nvSpPr>
          <p:cNvPr id="97283" name="Rectangle 3">
            <a:extLst>
              <a:ext uri="{FF2B5EF4-FFF2-40B4-BE49-F238E27FC236}"/>
            </a:extLst>
          </p:cNvPr>
          <p:cNvSpPr>
            <a:spLocks noGrp="1" noChangeArrowheads="1"/>
          </p:cNvSpPr>
          <p:nvPr>
            <p:ph type="subTitle" idx="1"/>
          </p:nvPr>
        </p:nvSpPr>
        <p:spPr>
          <a:xfrm>
            <a:off x="1476375" y="1916113"/>
            <a:ext cx="6767513" cy="4176712"/>
          </a:xfrm>
        </p:spPr>
        <p:txBody>
          <a:bodyPr rtlCol="0">
            <a:normAutofit lnSpcReduction="10000"/>
          </a:bodyPr>
          <a:lstStyle/>
          <a:p>
            <a:pPr algn="l" eaLnBrk="1" fontAlgn="auto" hangingPunct="1">
              <a:spcAft>
                <a:spcPts val="0"/>
              </a:spcAft>
              <a:defRPr/>
            </a:pPr>
            <a:r>
              <a:rPr lang="el-GR" dirty="0"/>
              <a:t> </a:t>
            </a:r>
            <a:r>
              <a:rPr lang="el-GR" b="1" dirty="0">
                <a:solidFill>
                  <a:schemeClr val="tx1"/>
                </a:solidFill>
              </a:rPr>
              <a:t>Φάρμακα δεύτερης γραμμής </a:t>
            </a:r>
          </a:p>
          <a:p>
            <a:pPr algn="l" eaLnBrk="1" fontAlgn="auto" hangingPunct="1">
              <a:spcAft>
                <a:spcPts val="0"/>
              </a:spcAft>
              <a:defRPr/>
            </a:pPr>
            <a:r>
              <a:rPr lang="el-GR" dirty="0">
                <a:solidFill>
                  <a:schemeClr val="tx1"/>
                </a:solidFill>
              </a:rPr>
              <a:t>(Λιγότερες αποδείξεις από μεγάλες μελέτες)</a:t>
            </a:r>
          </a:p>
          <a:p>
            <a:pPr algn="l" eaLnBrk="1" fontAlgn="auto" hangingPunct="1">
              <a:spcAft>
                <a:spcPts val="0"/>
              </a:spcAft>
              <a:buFontTx/>
              <a:buChar char="•"/>
              <a:defRPr/>
            </a:pPr>
            <a:r>
              <a:rPr lang="el-GR" dirty="0">
                <a:solidFill>
                  <a:schemeClr val="tx1"/>
                </a:solidFill>
              </a:rPr>
              <a:t> Α1 </a:t>
            </a:r>
            <a:r>
              <a:rPr lang="el-GR" dirty="0" err="1">
                <a:solidFill>
                  <a:schemeClr val="tx1"/>
                </a:solidFill>
              </a:rPr>
              <a:t>αποκλειστές</a:t>
            </a:r>
            <a:endParaRPr lang="el-GR" dirty="0">
              <a:solidFill>
                <a:schemeClr val="tx1"/>
              </a:solidFill>
            </a:endParaRPr>
          </a:p>
          <a:p>
            <a:pPr algn="l" eaLnBrk="1" fontAlgn="auto" hangingPunct="1">
              <a:spcAft>
                <a:spcPts val="0"/>
              </a:spcAft>
              <a:buFontTx/>
              <a:buChar char="•"/>
              <a:defRPr/>
            </a:pPr>
            <a:r>
              <a:rPr lang="el-GR" dirty="0">
                <a:solidFill>
                  <a:schemeClr val="tx1"/>
                </a:solidFill>
              </a:rPr>
              <a:t> Κεντρικώς δρώντα φάρμακα ( α2 αγωνιστές, </a:t>
            </a:r>
            <a:r>
              <a:rPr lang="el-GR" dirty="0" err="1">
                <a:solidFill>
                  <a:schemeClr val="tx1"/>
                </a:solidFill>
              </a:rPr>
              <a:t>τροποποιητές</a:t>
            </a:r>
            <a:r>
              <a:rPr lang="el-GR" dirty="0">
                <a:solidFill>
                  <a:schemeClr val="tx1"/>
                </a:solidFill>
              </a:rPr>
              <a:t> της </a:t>
            </a:r>
            <a:r>
              <a:rPr lang="el-GR" dirty="0" err="1">
                <a:solidFill>
                  <a:schemeClr val="tx1"/>
                </a:solidFill>
              </a:rPr>
              <a:t>ιμιδαζολίνης</a:t>
            </a:r>
            <a:r>
              <a:rPr lang="el-GR" dirty="0">
                <a:solidFill>
                  <a:schemeClr val="tx1"/>
                </a:solidFill>
              </a:rPr>
              <a:t>)</a:t>
            </a:r>
          </a:p>
          <a:p>
            <a:pPr algn="l" eaLnBrk="1" fontAlgn="auto" hangingPunct="1">
              <a:spcAft>
                <a:spcPts val="0"/>
              </a:spcAft>
              <a:buFontTx/>
              <a:buChar char="•"/>
              <a:defRPr/>
            </a:pPr>
            <a:r>
              <a:rPr lang="el-GR" dirty="0">
                <a:solidFill>
                  <a:schemeClr val="tx1"/>
                </a:solidFill>
              </a:rPr>
              <a:t> Ανταγωνιστές της </a:t>
            </a:r>
            <a:r>
              <a:rPr lang="el-GR" dirty="0" err="1">
                <a:solidFill>
                  <a:schemeClr val="tx1"/>
                </a:solidFill>
              </a:rPr>
              <a:t>αλδοστερόνης</a:t>
            </a:r>
            <a:endParaRPr lang="el-GR" dirty="0">
              <a:solidFill>
                <a:schemeClr val="tx1"/>
              </a:solidFill>
            </a:endParaRPr>
          </a:p>
          <a:p>
            <a:pPr algn="l" eaLnBrk="1" fontAlgn="auto" hangingPunct="1">
              <a:spcAft>
                <a:spcPts val="0"/>
              </a:spcAft>
              <a:defRPr/>
            </a:pPr>
            <a:endParaRPr lang="el-GR" dirty="0"/>
          </a:p>
        </p:txBody>
      </p:sp>
      <p:pic>
        <p:nvPicPr>
          <p:cNvPr id="40964" name="Εγγεγραμμένος ήχος">
            <a:hlinkClick r:id="" action="ppaction://media"/>
          </p:cNvPr>
          <p:cNvPicPr>
            <a:picLocks noChangeAspect="1" noChangeArrowheads="1"/>
          </p:cNvPicPr>
          <p:nvPr/>
        </p:nvPicPr>
        <p:blipFill>
          <a:blip r:embed="rId3" cstate="print"/>
          <a:srcRect/>
          <a:stretch>
            <a:fillRect/>
          </a:stretch>
        </p:blipFill>
        <p:spPr bwMode="auto">
          <a:xfrm>
            <a:off x="4267200" y="3124200"/>
            <a:ext cx="609600" cy="6096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endParaRPr lang="el-GR" altLang="el-GR" smtClean="0"/>
          </a:p>
        </p:txBody>
      </p:sp>
      <p:sp>
        <p:nvSpPr>
          <p:cNvPr id="41987" name="Content Placeholder 2"/>
          <p:cNvSpPr>
            <a:spLocks noGrp="1"/>
          </p:cNvSpPr>
          <p:nvPr>
            <p:ph sz="half" idx="1"/>
          </p:nvPr>
        </p:nvSpPr>
        <p:spPr/>
        <p:txBody>
          <a:bodyPr/>
          <a:lstStyle/>
          <a:p>
            <a:endParaRPr lang="el-GR" altLang="el-GR" smtClean="0"/>
          </a:p>
        </p:txBody>
      </p:sp>
      <p:sp>
        <p:nvSpPr>
          <p:cNvPr id="41988" name="Content Placeholder 3"/>
          <p:cNvSpPr>
            <a:spLocks noGrp="1"/>
          </p:cNvSpPr>
          <p:nvPr>
            <p:ph sz="half" idx="2"/>
          </p:nvPr>
        </p:nvSpPr>
        <p:spPr/>
        <p:txBody>
          <a:bodyPr/>
          <a:lstStyle/>
          <a:p>
            <a:endParaRPr lang="el-GR" altLang="el-GR" smtClean="0"/>
          </a:p>
        </p:txBody>
      </p:sp>
      <p:pic>
        <p:nvPicPr>
          <p:cNvPr id="41989" name="Picture 2"/>
          <p:cNvPicPr>
            <a:picLocks noChangeAspect="1" noChangeArrowheads="1"/>
          </p:cNvPicPr>
          <p:nvPr/>
        </p:nvPicPr>
        <p:blipFill>
          <a:blip r:embed="rId2"/>
          <a:srcRect/>
          <a:stretch>
            <a:fillRect/>
          </a:stretch>
        </p:blipFill>
        <p:spPr bwMode="auto">
          <a:xfrm>
            <a:off x="-252413" y="0"/>
            <a:ext cx="9729788" cy="6524625"/>
          </a:xfrm>
          <a:prstGeom prst="rect">
            <a:avLst/>
          </a:prstGeom>
          <a:noFill/>
          <a:ln w="9525">
            <a:noFill/>
            <a:miter lim="800000"/>
            <a:headEnd/>
            <a:tailEnd/>
          </a:ln>
        </p:spPr>
      </p:pic>
      <p:pic>
        <p:nvPicPr>
          <p:cNvPr id="41990" name="Εγγεγραμμένος ήχος">
            <a:hlinkClick r:id="" action="ppaction://media"/>
          </p:cNvPr>
          <p:cNvPicPr>
            <a:picLocks noChangeAspect="1" noChangeArrowheads="1"/>
          </p:cNvPicPr>
          <p:nvPr/>
        </p:nvPicPr>
        <p:blipFill>
          <a:blip r:embed="rId3" cstate="print"/>
          <a:srcRect/>
          <a:stretch>
            <a:fillRect/>
          </a:stretch>
        </p:blipFill>
        <p:spPr bwMode="auto">
          <a:xfrm>
            <a:off x="4267200" y="3124200"/>
            <a:ext cx="609600" cy="6096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7"/>
          <p:cNvSpPr txBox="1">
            <a:spLocks noChangeArrowheads="1"/>
          </p:cNvSpPr>
          <p:nvPr/>
        </p:nvSpPr>
        <p:spPr bwMode="auto">
          <a:xfrm>
            <a:off x="4973638" y="5484813"/>
            <a:ext cx="4170362" cy="523875"/>
          </a:xfrm>
          <a:prstGeom prst="rect">
            <a:avLst/>
          </a:prstGeom>
          <a:noFill/>
          <a:ln w="9525">
            <a:noFill/>
            <a:miter lim="800000"/>
            <a:headEnd/>
            <a:tailEnd/>
          </a:ln>
        </p:spPr>
        <p:txBody>
          <a:bodyPr>
            <a:spAutoFit/>
          </a:bodyPr>
          <a:lstStyle/>
          <a:p>
            <a:pPr eaLnBrk="1" hangingPunct="1"/>
            <a:r>
              <a:rPr lang="el-GR" altLang="el-GR" sz="2800">
                <a:solidFill>
                  <a:schemeClr val="hlink"/>
                </a:solidFill>
                <a:latin typeface="Calibri" pitchFamily="34" charset="0"/>
              </a:rPr>
              <a:t>Πίεση ενσφηνώσεως</a:t>
            </a:r>
          </a:p>
        </p:txBody>
      </p:sp>
      <p:grpSp>
        <p:nvGrpSpPr>
          <p:cNvPr id="2052" name="22 - Ομάδα"/>
          <p:cNvGrpSpPr>
            <a:grpSpLocks/>
          </p:cNvGrpSpPr>
          <p:nvPr/>
        </p:nvGrpSpPr>
        <p:grpSpPr bwMode="auto">
          <a:xfrm>
            <a:off x="2057400" y="1600200"/>
            <a:ext cx="5538788" cy="3937000"/>
            <a:chOff x="2057400" y="1524000"/>
            <a:chExt cx="5538788" cy="3937000"/>
          </a:xfrm>
        </p:grpSpPr>
        <p:grpSp>
          <p:nvGrpSpPr>
            <p:cNvPr id="2057" name="21 - Ομάδα"/>
            <p:cNvGrpSpPr>
              <a:grpSpLocks/>
            </p:cNvGrpSpPr>
            <p:nvPr/>
          </p:nvGrpSpPr>
          <p:grpSpPr bwMode="auto">
            <a:xfrm>
              <a:off x="2057400" y="1524000"/>
              <a:ext cx="5538788" cy="3937000"/>
              <a:chOff x="3671888" y="1317625"/>
              <a:chExt cx="5538788" cy="3937000"/>
            </a:xfrm>
          </p:grpSpPr>
          <p:sp>
            <p:nvSpPr>
              <p:cNvPr id="2061" name="Text Box 4"/>
              <p:cNvSpPr txBox="1">
                <a:spLocks noChangeArrowheads="1"/>
              </p:cNvSpPr>
              <p:nvPr/>
            </p:nvSpPr>
            <p:spPr bwMode="auto">
              <a:xfrm>
                <a:off x="3671888" y="1736725"/>
                <a:ext cx="1368425" cy="523875"/>
              </a:xfrm>
              <a:prstGeom prst="rect">
                <a:avLst/>
              </a:prstGeom>
              <a:noFill/>
              <a:ln w="9525">
                <a:noFill/>
                <a:miter lim="800000"/>
                <a:headEnd/>
                <a:tailEnd/>
              </a:ln>
            </p:spPr>
            <p:txBody>
              <a:bodyPr>
                <a:spAutoFit/>
              </a:bodyPr>
              <a:lstStyle/>
              <a:p>
                <a:pPr eaLnBrk="1" hangingPunct="1"/>
                <a:r>
                  <a:rPr lang="el-GR" altLang="el-GR" sz="2800">
                    <a:solidFill>
                      <a:schemeClr val="hlink"/>
                    </a:solidFill>
                    <a:latin typeface="Calibri" pitchFamily="34" charset="0"/>
                  </a:rPr>
                  <a:t>ΚΛΟΑ</a:t>
                </a:r>
              </a:p>
            </p:txBody>
          </p:sp>
          <p:grpSp>
            <p:nvGrpSpPr>
              <p:cNvPr id="2062" name="20 - Ομάδα"/>
              <p:cNvGrpSpPr>
                <a:grpSpLocks/>
              </p:cNvGrpSpPr>
              <p:nvPr/>
            </p:nvGrpSpPr>
            <p:grpSpPr bwMode="auto">
              <a:xfrm>
                <a:off x="4094163" y="1925638"/>
                <a:ext cx="4897437" cy="3328987"/>
                <a:chOff x="4094163" y="1925638"/>
                <a:chExt cx="4897437" cy="3328987"/>
              </a:xfrm>
            </p:grpSpPr>
            <p:grpSp>
              <p:nvGrpSpPr>
                <p:cNvPr id="2070" name="19 - Ομάδα"/>
                <p:cNvGrpSpPr>
                  <a:grpSpLocks/>
                </p:cNvGrpSpPr>
                <p:nvPr/>
              </p:nvGrpSpPr>
              <p:grpSpPr bwMode="auto">
                <a:xfrm>
                  <a:off x="4094163" y="1925638"/>
                  <a:ext cx="4294187" cy="3311525"/>
                  <a:chOff x="4094163" y="1925638"/>
                  <a:chExt cx="4294187" cy="3311525"/>
                </a:xfrm>
              </p:grpSpPr>
              <p:sp>
                <p:nvSpPr>
                  <p:cNvPr id="2072" name="Line 3"/>
                  <p:cNvSpPr>
                    <a:spLocks noChangeShapeType="1"/>
                  </p:cNvSpPr>
                  <p:nvPr/>
                </p:nvSpPr>
                <p:spPr bwMode="auto">
                  <a:xfrm>
                    <a:off x="4094163" y="2286000"/>
                    <a:ext cx="0" cy="2951163"/>
                  </a:xfrm>
                  <a:prstGeom prst="line">
                    <a:avLst/>
                  </a:prstGeom>
                  <a:noFill/>
                  <a:ln w="114300">
                    <a:solidFill>
                      <a:schemeClr val="hlink"/>
                    </a:solidFill>
                    <a:round/>
                    <a:headEnd/>
                    <a:tailEnd/>
                  </a:ln>
                </p:spPr>
                <p:txBody>
                  <a:bodyPr/>
                  <a:lstStyle/>
                  <a:p>
                    <a:endParaRPr lang="el-GR"/>
                  </a:p>
                </p:txBody>
              </p:sp>
              <p:grpSp>
                <p:nvGrpSpPr>
                  <p:cNvPr id="2073" name="10 - Ομάδα"/>
                  <p:cNvGrpSpPr>
                    <a:grpSpLocks/>
                  </p:cNvGrpSpPr>
                  <p:nvPr/>
                </p:nvGrpSpPr>
                <p:grpSpPr bwMode="auto">
                  <a:xfrm>
                    <a:off x="4356100" y="1925638"/>
                    <a:ext cx="4032250" cy="3097212"/>
                    <a:chOff x="2555875" y="2060575"/>
                    <a:chExt cx="4032250" cy="3097213"/>
                  </a:xfrm>
                </p:grpSpPr>
                <p:sp>
                  <p:nvSpPr>
                    <p:cNvPr id="2074" name="Rectangle 2" descr="Light vertical"/>
                    <p:cNvSpPr>
                      <a:spLocks noChangeArrowheads="1"/>
                    </p:cNvSpPr>
                    <p:nvPr/>
                  </p:nvSpPr>
                  <p:spPr bwMode="auto">
                    <a:xfrm>
                      <a:off x="4500563" y="2060575"/>
                      <a:ext cx="1081087" cy="3097213"/>
                    </a:xfrm>
                    <a:prstGeom prst="rect">
                      <a:avLst/>
                    </a:prstGeom>
                    <a:blipFill dpi="0" rotWithShape="0">
                      <a:blip r:embed="rId3">
                        <a:alphaModFix amt="21000"/>
                      </a:blip>
                      <a:srcRect/>
                      <a:tile tx="0" ty="0" sx="100000" sy="100000" flip="none" algn="tl"/>
                    </a:blipFill>
                    <a:ln w="9525">
                      <a:noFill/>
                      <a:miter lim="800000"/>
                      <a:headEnd/>
                      <a:tailEnd/>
                    </a:ln>
                  </p:spPr>
                  <p:txBody>
                    <a:bodyPr wrap="none" anchor="ctr"/>
                    <a:lstStyle/>
                    <a:p>
                      <a:pPr eaLnBrk="1" hangingPunct="1"/>
                      <a:endParaRPr lang="el-GR" altLang="el-GR"/>
                    </a:p>
                  </p:txBody>
                </p:sp>
                <p:sp>
                  <p:nvSpPr>
                    <p:cNvPr id="2075" name="Freeform 8"/>
                    <p:cNvSpPr>
                      <a:spLocks/>
                    </p:cNvSpPr>
                    <p:nvPr/>
                  </p:nvSpPr>
                  <p:spPr bwMode="auto">
                    <a:xfrm>
                      <a:off x="2555875" y="2420938"/>
                      <a:ext cx="4032250" cy="2663825"/>
                    </a:xfrm>
                    <a:custGeom>
                      <a:avLst/>
                      <a:gdLst>
                        <a:gd name="T0" fmla="*/ 0 w 2314"/>
                        <a:gd name="T1" fmla="*/ 2147483647 h 1444"/>
                        <a:gd name="T2" fmla="*/ 2147483647 w 2314"/>
                        <a:gd name="T3" fmla="*/ 2147483647 h 1444"/>
                        <a:gd name="T4" fmla="*/ 2147483647 w 2314"/>
                        <a:gd name="T5" fmla="*/ 2147483647 h 1444"/>
                        <a:gd name="T6" fmla="*/ 0 60000 65536"/>
                        <a:gd name="T7" fmla="*/ 0 60000 65536"/>
                        <a:gd name="T8" fmla="*/ 0 60000 65536"/>
                        <a:gd name="T9" fmla="*/ 0 w 2314"/>
                        <a:gd name="T10" fmla="*/ 0 h 1444"/>
                        <a:gd name="T11" fmla="*/ 2314 w 2314"/>
                        <a:gd name="T12" fmla="*/ 1444 h 1444"/>
                      </a:gdLst>
                      <a:ahLst/>
                      <a:cxnLst>
                        <a:cxn ang="T6">
                          <a:pos x="T0" y="T1"/>
                        </a:cxn>
                        <a:cxn ang="T7">
                          <a:pos x="T2" y="T3"/>
                        </a:cxn>
                        <a:cxn ang="T8">
                          <a:pos x="T4" y="T5"/>
                        </a:cxn>
                      </a:cxnLst>
                      <a:rect l="T9" t="T10" r="T11" b="T12"/>
                      <a:pathLst>
                        <a:path w="2314" h="1444">
                          <a:moveTo>
                            <a:pt x="0" y="1444"/>
                          </a:moveTo>
                          <a:cubicBezTo>
                            <a:pt x="397" y="896"/>
                            <a:pt x="794" y="348"/>
                            <a:pt x="1180" y="174"/>
                          </a:cubicBezTo>
                          <a:cubicBezTo>
                            <a:pt x="1566" y="0"/>
                            <a:pt x="1940" y="200"/>
                            <a:pt x="2314" y="401"/>
                          </a:cubicBezTo>
                        </a:path>
                      </a:pathLst>
                    </a:custGeom>
                    <a:noFill/>
                    <a:ln w="114300">
                      <a:solidFill>
                        <a:schemeClr val="hlink"/>
                      </a:solidFill>
                      <a:round/>
                      <a:headEnd/>
                      <a:tailEnd/>
                    </a:ln>
                  </p:spPr>
                  <p:txBody>
                    <a:bodyPr/>
                    <a:lstStyle/>
                    <a:p>
                      <a:endParaRPr lang="el-GR"/>
                    </a:p>
                  </p:txBody>
                </p:sp>
              </p:grpSp>
            </p:grpSp>
            <p:sp>
              <p:nvSpPr>
                <p:cNvPr id="2071" name="Line 11"/>
                <p:cNvSpPr>
                  <a:spLocks noChangeShapeType="1"/>
                </p:cNvSpPr>
                <p:nvPr/>
              </p:nvSpPr>
              <p:spPr bwMode="auto">
                <a:xfrm>
                  <a:off x="4094163" y="5254625"/>
                  <a:ext cx="4897437" cy="0"/>
                </a:xfrm>
                <a:prstGeom prst="line">
                  <a:avLst/>
                </a:prstGeom>
                <a:noFill/>
                <a:ln w="38100">
                  <a:solidFill>
                    <a:schemeClr val="tx1"/>
                  </a:solidFill>
                  <a:prstDash val="sysDot"/>
                  <a:round/>
                  <a:headEnd/>
                  <a:tailEnd/>
                </a:ln>
              </p:spPr>
              <p:txBody>
                <a:bodyPr/>
                <a:lstStyle/>
                <a:p>
                  <a:endParaRPr lang="el-GR"/>
                </a:p>
              </p:txBody>
            </p:sp>
          </p:grpSp>
          <p:sp>
            <p:nvSpPr>
              <p:cNvPr id="2063" name="TextBox 9"/>
              <p:cNvSpPr txBox="1">
                <a:spLocks noChangeArrowheads="1"/>
              </p:cNvSpPr>
              <p:nvPr/>
            </p:nvSpPr>
            <p:spPr bwMode="auto">
              <a:xfrm>
                <a:off x="7329488" y="4365625"/>
                <a:ext cx="1881188" cy="400050"/>
              </a:xfrm>
              <a:prstGeom prst="rect">
                <a:avLst/>
              </a:prstGeom>
              <a:noFill/>
              <a:ln w="9525">
                <a:noFill/>
                <a:miter lim="800000"/>
                <a:headEnd/>
                <a:tailEnd/>
              </a:ln>
            </p:spPr>
            <p:txBody>
              <a:bodyPr>
                <a:spAutoFit/>
              </a:bodyPr>
              <a:lstStyle/>
              <a:p>
                <a:pPr eaLnBrk="1" hangingPunct="1"/>
                <a:r>
                  <a:rPr lang="el-GR" altLang="el-GR"/>
                  <a:t>υπερογκαιμία</a:t>
                </a:r>
              </a:p>
            </p:txBody>
          </p:sp>
          <p:sp>
            <p:nvSpPr>
              <p:cNvPr id="2064" name="TextBox 10"/>
              <p:cNvSpPr txBox="1">
                <a:spLocks noChangeArrowheads="1"/>
              </p:cNvSpPr>
              <p:nvPr/>
            </p:nvSpPr>
            <p:spPr bwMode="auto">
              <a:xfrm>
                <a:off x="4433888" y="4822825"/>
                <a:ext cx="1847850" cy="368300"/>
              </a:xfrm>
              <a:prstGeom prst="rect">
                <a:avLst/>
              </a:prstGeom>
              <a:noFill/>
              <a:ln w="9525">
                <a:noFill/>
                <a:miter lim="800000"/>
                <a:headEnd/>
                <a:tailEnd/>
              </a:ln>
            </p:spPr>
            <p:txBody>
              <a:bodyPr>
                <a:spAutoFit/>
              </a:bodyPr>
              <a:lstStyle/>
              <a:p>
                <a:pPr eaLnBrk="1" hangingPunct="1"/>
                <a:r>
                  <a:rPr lang="el-GR" altLang="el-GR"/>
                  <a:t>υποογκαιμία</a:t>
                </a:r>
              </a:p>
            </p:txBody>
          </p:sp>
          <p:sp>
            <p:nvSpPr>
              <p:cNvPr id="2065" name="TextBox 11"/>
              <p:cNvSpPr txBox="1">
                <a:spLocks noChangeArrowheads="1"/>
              </p:cNvSpPr>
              <p:nvPr/>
            </p:nvSpPr>
            <p:spPr bwMode="auto">
              <a:xfrm>
                <a:off x="6203950" y="1555750"/>
                <a:ext cx="1849438" cy="369888"/>
              </a:xfrm>
              <a:prstGeom prst="rect">
                <a:avLst/>
              </a:prstGeom>
              <a:noFill/>
              <a:ln w="9525">
                <a:noFill/>
                <a:miter lim="800000"/>
                <a:headEnd/>
                <a:tailEnd/>
              </a:ln>
            </p:spPr>
            <p:txBody>
              <a:bodyPr>
                <a:spAutoFit/>
              </a:bodyPr>
              <a:lstStyle/>
              <a:p>
                <a:pPr eaLnBrk="1" hangingPunct="1"/>
                <a:r>
                  <a:rPr lang="el-GR" altLang="el-GR"/>
                  <a:t>ευογκαιμία</a:t>
                </a:r>
              </a:p>
            </p:txBody>
          </p:sp>
          <p:sp>
            <p:nvSpPr>
              <p:cNvPr id="2066" name="TextBox 14"/>
              <p:cNvSpPr txBox="1">
                <a:spLocks noChangeArrowheads="1"/>
              </p:cNvSpPr>
              <p:nvPr/>
            </p:nvSpPr>
            <p:spPr bwMode="auto">
              <a:xfrm>
                <a:off x="6262688" y="1317625"/>
                <a:ext cx="1849437" cy="307975"/>
              </a:xfrm>
              <a:prstGeom prst="rect">
                <a:avLst/>
              </a:prstGeom>
              <a:noFill/>
              <a:ln w="9525">
                <a:noFill/>
                <a:miter lim="800000"/>
                <a:headEnd/>
                <a:tailEnd/>
              </a:ln>
            </p:spPr>
            <p:txBody>
              <a:bodyPr>
                <a:spAutoFit/>
              </a:bodyPr>
              <a:lstStyle/>
              <a:p>
                <a:r>
                  <a:rPr lang="el-GR" altLang="el-GR" sz="1400"/>
                  <a:t>Μάζα Να κ.φ.</a:t>
                </a:r>
              </a:p>
            </p:txBody>
          </p:sp>
          <p:grpSp>
            <p:nvGrpSpPr>
              <p:cNvPr id="2067" name="Group 22"/>
              <p:cNvGrpSpPr>
                <a:grpSpLocks/>
              </p:cNvGrpSpPr>
              <p:nvPr/>
            </p:nvGrpSpPr>
            <p:grpSpPr bwMode="auto">
              <a:xfrm>
                <a:off x="4879975" y="4470400"/>
                <a:ext cx="1047750" cy="306388"/>
                <a:chOff x="4880153" y="4469706"/>
                <a:chExt cx="1048107" cy="307777"/>
              </a:xfrm>
            </p:grpSpPr>
            <p:sp>
              <p:nvSpPr>
                <p:cNvPr id="2068" name="TextBox 12"/>
                <p:cNvSpPr txBox="1">
                  <a:spLocks noChangeArrowheads="1"/>
                </p:cNvSpPr>
                <p:nvPr/>
              </p:nvSpPr>
              <p:spPr bwMode="auto">
                <a:xfrm>
                  <a:off x="4880153" y="4469706"/>
                  <a:ext cx="1048107" cy="307777"/>
                </a:xfrm>
                <a:prstGeom prst="rect">
                  <a:avLst/>
                </a:prstGeom>
                <a:noFill/>
                <a:ln w="9525">
                  <a:noFill/>
                  <a:miter lim="800000"/>
                  <a:headEnd/>
                  <a:tailEnd/>
                </a:ln>
              </p:spPr>
              <p:txBody>
                <a:bodyPr>
                  <a:spAutoFit/>
                </a:bodyPr>
                <a:lstStyle/>
                <a:p>
                  <a:r>
                    <a:rPr lang="el-GR" altLang="el-GR" sz="1400"/>
                    <a:t>Μάζα Να</a:t>
                  </a:r>
                </a:p>
              </p:txBody>
            </p:sp>
            <p:cxnSp>
              <p:nvCxnSpPr>
                <p:cNvPr id="17" name="Straight Arrow Connector 16">
                  <a:extLst>
                    <a:ext uri="{FF2B5EF4-FFF2-40B4-BE49-F238E27FC236}"/>
                  </a:extLst>
                </p:cNvPr>
                <p:cNvCxnSpPr/>
                <p:nvPr/>
              </p:nvCxnSpPr>
              <p:spPr>
                <a:xfrm>
                  <a:off x="5804394" y="4469706"/>
                  <a:ext cx="0" cy="30777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2058" name="Group 23"/>
            <p:cNvGrpSpPr>
              <a:grpSpLocks/>
            </p:cNvGrpSpPr>
            <p:nvPr/>
          </p:nvGrpSpPr>
          <p:grpSpPr bwMode="auto">
            <a:xfrm>
              <a:off x="6019800" y="4191000"/>
              <a:ext cx="1047750" cy="306391"/>
              <a:chOff x="6019043" y="4189039"/>
              <a:chExt cx="1048107" cy="307780"/>
            </a:xfrm>
          </p:grpSpPr>
          <p:sp>
            <p:nvSpPr>
              <p:cNvPr id="2059" name="TextBox 13"/>
              <p:cNvSpPr txBox="1">
                <a:spLocks noChangeArrowheads="1"/>
              </p:cNvSpPr>
              <p:nvPr/>
            </p:nvSpPr>
            <p:spPr bwMode="auto">
              <a:xfrm>
                <a:off x="6019043" y="4189039"/>
                <a:ext cx="1048107" cy="307777"/>
              </a:xfrm>
              <a:prstGeom prst="rect">
                <a:avLst/>
              </a:prstGeom>
              <a:noFill/>
              <a:ln w="9525">
                <a:noFill/>
                <a:miter lim="800000"/>
                <a:headEnd/>
                <a:tailEnd/>
              </a:ln>
            </p:spPr>
            <p:txBody>
              <a:bodyPr>
                <a:spAutoFit/>
              </a:bodyPr>
              <a:lstStyle/>
              <a:p>
                <a:r>
                  <a:rPr lang="el-GR" altLang="el-GR" sz="1400"/>
                  <a:t>Μάζα Να</a:t>
                </a:r>
              </a:p>
            </p:txBody>
          </p:sp>
          <p:cxnSp>
            <p:nvCxnSpPr>
              <p:cNvPr id="19" name="Straight Arrow Connector 18">
                <a:extLst>
                  <a:ext uri="{FF2B5EF4-FFF2-40B4-BE49-F238E27FC236}"/>
                </a:extLst>
              </p:cNvPr>
              <p:cNvCxnSpPr/>
              <p:nvPr/>
            </p:nvCxnSpPr>
            <p:spPr>
              <a:xfrm flipV="1">
                <a:off x="6933755" y="4189039"/>
                <a:ext cx="0" cy="30777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graphicFrame>
        <p:nvGraphicFramePr>
          <p:cNvPr id="2050" name="Object 2"/>
          <p:cNvGraphicFramePr>
            <a:graphicFrameLocks noChangeAspect="1"/>
          </p:cNvGraphicFramePr>
          <p:nvPr/>
        </p:nvGraphicFramePr>
        <p:xfrm>
          <a:off x="0" y="0"/>
          <a:ext cx="2797175" cy="2057400"/>
        </p:xfrm>
        <a:graphic>
          <a:graphicData uri="http://schemas.openxmlformats.org/presentationml/2006/ole">
            <p:oleObj spid="_x0000_s2050" name="Photo Editor Photo" r:id="rId4" imgW="14832495" imgH="10945753" progId="">
              <p:embed/>
            </p:oleObj>
          </a:graphicData>
        </a:graphic>
      </p:graphicFrame>
      <p:sp>
        <p:nvSpPr>
          <p:cNvPr id="2053" name="Text Box 7"/>
          <p:cNvSpPr txBox="1">
            <a:spLocks noChangeArrowheads="1"/>
          </p:cNvSpPr>
          <p:nvPr/>
        </p:nvSpPr>
        <p:spPr bwMode="auto">
          <a:xfrm>
            <a:off x="609600" y="4343400"/>
            <a:ext cx="1871663" cy="461963"/>
          </a:xfrm>
          <a:prstGeom prst="rect">
            <a:avLst/>
          </a:prstGeom>
          <a:noFill/>
          <a:ln w="9525">
            <a:noFill/>
            <a:miter lim="800000"/>
            <a:headEnd/>
            <a:tailEnd/>
          </a:ln>
        </p:spPr>
        <p:txBody>
          <a:bodyPr>
            <a:spAutoFit/>
          </a:bodyPr>
          <a:lstStyle/>
          <a:p>
            <a:pPr>
              <a:spcBef>
                <a:spcPct val="50000"/>
              </a:spcBef>
            </a:pPr>
            <a:r>
              <a:rPr lang="el-GR" altLang="el-GR">
                <a:solidFill>
                  <a:schemeClr val="accent2"/>
                </a:solidFill>
                <a:latin typeface="Calibri" pitchFamily="34" charset="0"/>
              </a:rPr>
              <a:t>ΟΞΕΩΣ</a:t>
            </a:r>
          </a:p>
        </p:txBody>
      </p:sp>
      <p:pic>
        <p:nvPicPr>
          <p:cNvPr id="2054" name="Picture 2"/>
          <p:cNvPicPr>
            <a:picLocks noChangeAspect="1" noChangeArrowheads="1"/>
          </p:cNvPicPr>
          <p:nvPr/>
        </p:nvPicPr>
        <p:blipFill>
          <a:blip r:embed="rId5"/>
          <a:srcRect l="9727" t="3024" r="46123" b="32077"/>
          <a:stretch>
            <a:fillRect/>
          </a:stretch>
        </p:blipFill>
        <p:spPr bwMode="auto">
          <a:xfrm>
            <a:off x="7620000" y="1676400"/>
            <a:ext cx="1524000" cy="2325688"/>
          </a:xfrm>
          <a:prstGeom prst="rect">
            <a:avLst/>
          </a:prstGeom>
          <a:noFill/>
          <a:ln w="9525">
            <a:noFill/>
            <a:miter lim="800000"/>
            <a:headEnd/>
            <a:tailEnd/>
          </a:ln>
        </p:spPr>
      </p:pic>
      <p:sp>
        <p:nvSpPr>
          <p:cNvPr id="2055" name="Text Box 7"/>
          <p:cNvSpPr txBox="1">
            <a:spLocks noChangeArrowheads="1"/>
          </p:cNvSpPr>
          <p:nvPr/>
        </p:nvSpPr>
        <p:spPr bwMode="auto">
          <a:xfrm>
            <a:off x="7772400" y="4038600"/>
            <a:ext cx="1681163" cy="461963"/>
          </a:xfrm>
          <a:prstGeom prst="rect">
            <a:avLst/>
          </a:prstGeom>
          <a:noFill/>
          <a:ln w="9525">
            <a:noFill/>
            <a:miter lim="800000"/>
            <a:headEnd/>
            <a:tailEnd/>
          </a:ln>
        </p:spPr>
        <p:txBody>
          <a:bodyPr>
            <a:spAutoFit/>
          </a:bodyPr>
          <a:lstStyle/>
          <a:p>
            <a:pPr>
              <a:spcBef>
                <a:spcPct val="50000"/>
              </a:spcBef>
            </a:pPr>
            <a:r>
              <a:rPr lang="el-GR" altLang="el-GR">
                <a:solidFill>
                  <a:schemeClr val="accent2"/>
                </a:solidFill>
                <a:latin typeface="Calibri" pitchFamily="34" charset="0"/>
              </a:rPr>
              <a:t>ΧΡΟΝΙΩΣ</a:t>
            </a:r>
          </a:p>
        </p:txBody>
      </p:sp>
      <p:pic>
        <p:nvPicPr>
          <p:cNvPr id="2056" name="Εγγεγραμμένος ήχος">
            <a:hlinkClick r:id="" action="ppaction://media"/>
          </p:cNvPr>
          <p:cNvPicPr>
            <a:picLocks noChangeAspect="1" noChangeArrowheads="1"/>
          </p:cNvPicPr>
          <p:nvPr/>
        </p:nvPicPr>
        <p:blipFill>
          <a:blip r:embed="rId6" cstate="print"/>
          <a:srcRect/>
          <a:stretch>
            <a:fillRect/>
          </a:stretch>
        </p:blipFill>
        <p:spPr bwMode="auto">
          <a:xfrm>
            <a:off x="4267200" y="3124200"/>
            <a:ext cx="609600" cy="6096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3"/>
          <p:cNvPicPr>
            <a:picLocks noChangeAspect="1" noChangeArrowheads="1"/>
          </p:cNvPicPr>
          <p:nvPr/>
        </p:nvPicPr>
        <p:blipFill>
          <a:blip r:embed="rId2"/>
          <a:srcRect/>
          <a:stretch>
            <a:fillRect/>
          </a:stretch>
        </p:blipFill>
        <p:spPr bwMode="auto">
          <a:xfrm>
            <a:off x="179388" y="765175"/>
            <a:ext cx="8678862" cy="4918075"/>
          </a:xfrm>
          <a:prstGeom prst="rect">
            <a:avLst/>
          </a:prstGeom>
          <a:noFill/>
          <a:ln w="12700" cap="sq">
            <a:noFill/>
            <a:miter lim="800000"/>
            <a:headEnd type="none" w="sm" len="sm"/>
            <a:tailEnd type="none" w="sm" len="sm"/>
          </a:ln>
        </p:spPr>
      </p:pic>
      <p:pic>
        <p:nvPicPr>
          <p:cNvPr id="43011" name="Εγγεγραμμένος ήχος">
            <a:hlinkClick r:id="" action="ppaction://media"/>
          </p:cNvPr>
          <p:cNvPicPr>
            <a:picLocks noChangeAspect="1" noChangeArrowheads="1"/>
          </p:cNvPicPr>
          <p:nvPr/>
        </p:nvPicPr>
        <p:blipFill>
          <a:blip r:embed="rId3" cstate="print"/>
          <a:srcRect/>
          <a:stretch>
            <a:fillRect/>
          </a:stretch>
        </p:blipFill>
        <p:spPr bwMode="auto">
          <a:xfrm>
            <a:off x="4267200" y="3124200"/>
            <a:ext cx="609600" cy="6096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endParaRPr lang="el-GR" altLang="el-GR" smtClean="0"/>
          </a:p>
        </p:txBody>
      </p:sp>
      <p:sp>
        <p:nvSpPr>
          <p:cNvPr id="44035" name="Content Placeholder 2"/>
          <p:cNvSpPr>
            <a:spLocks noGrp="1"/>
          </p:cNvSpPr>
          <p:nvPr>
            <p:ph sz="half" idx="1"/>
          </p:nvPr>
        </p:nvSpPr>
        <p:spPr/>
        <p:txBody>
          <a:bodyPr/>
          <a:lstStyle/>
          <a:p>
            <a:endParaRPr lang="el-GR" altLang="el-GR" smtClean="0"/>
          </a:p>
        </p:txBody>
      </p:sp>
      <p:sp>
        <p:nvSpPr>
          <p:cNvPr id="44036" name="Content Placeholder 3"/>
          <p:cNvSpPr>
            <a:spLocks noGrp="1"/>
          </p:cNvSpPr>
          <p:nvPr>
            <p:ph sz="half" idx="2"/>
          </p:nvPr>
        </p:nvSpPr>
        <p:spPr/>
        <p:txBody>
          <a:bodyPr/>
          <a:lstStyle/>
          <a:p>
            <a:endParaRPr lang="el-GR" altLang="el-GR" smtClean="0"/>
          </a:p>
        </p:txBody>
      </p:sp>
      <p:pic>
        <p:nvPicPr>
          <p:cNvPr id="44037" name="Picture 2"/>
          <p:cNvPicPr>
            <a:picLocks noChangeAspect="1" noChangeArrowheads="1"/>
          </p:cNvPicPr>
          <p:nvPr/>
        </p:nvPicPr>
        <p:blipFill>
          <a:blip r:embed="rId2"/>
          <a:srcRect/>
          <a:stretch>
            <a:fillRect/>
          </a:stretch>
        </p:blipFill>
        <p:spPr bwMode="auto">
          <a:xfrm>
            <a:off x="0" y="474663"/>
            <a:ext cx="9036050" cy="5980112"/>
          </a:xfrm>
          <a:prstGeom prst="rect">
            <a:avLst/>
          </a:prstGeom>
          <a:noFill/>
          <a:ln w="9525">
            <a:noFill/>
            <a:miter lim="800000"/>
            <a:headEnd/>
            <a:tailEnd/>
          </a:ln>
        </p:spPr>
      </p:pic>
      <p:pic>
        <p:nvPicPr>
          <p:cNvPr id="44038" name="Εγγεγραμμένος ήχος">
            <a:hlinkClick r:id="" action="ppaction://media"/>
          </p:cNvPr>
          <p:cNvPicPr>
            <a:picLocks noChangeAspect="1" noChangeArrowheads="1"/>
          </p:cNvPicPr>
          <p:nvPr/>
        </p:nvPicPr>
        <p:blipFill>
          <a:blip r:embed="rId3" cstate="print"/>
          <a:srcRect/>
          <a:stretch>
            <a:fillRect/>
          </a:stretch>
        </p:blipFill>
        <p:spPr bwMode="auto">
          <a:xfrm>
            <a:off x="4267200" y="3124200"/>
            <a:ext cx="609600" cy="6096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endParaRPr lang="el-GR" altLang="el-GR" smtClean="0"/>
          </a:p>
        </p:txBody>
      </p:sp>
      <p:sp>
        <p:nvSpPr>
          <p:cNvPr id="45059" name="Content Placeholder 2"/>
          <p:cNvSpPr>
            <a:spLocks noGrp="1"/>
          </p:cNvSpPr>
          <p:nvPr>
            <p:ph sz="half" idx="1"/>
          </p:nvPr>
        </p:nvSpPr>
        <p:spPr/>
        <p:txBody>
          <a:bodyPr/>
          <a:lstStyle/>
          <a:p>
            <a:endParaRPr lang="el-GR" altLang="el-GR" smtClean="0"/>
          </a:p>
        </p:txBody>
      </p:sp>
      <p:sp>
        <p:nvSpPr>
          <p:cNvPr id="45060" name="Content Placeholder 3"/>
          <p:cNvSpPr>
            <a:spLocks noGrp="1"/>
          </p:cNvSpPr>
          <p:nvPr>
            <p:ph sz="half" idx="2"/>
          </p:nvPr>
        </p:nvSpPr>
        <p:spPr/>
        <p:txBody>
          <a:bodyPr/>
          <a:lstStyle/>
          <a:p>
            <a:endParaRPr lang="el-GR" altLang="el-GR" smtClean="0"/>
          </a:p>
        </p:txBody>
      </p:sp>
      <p:pic>
        <p:nvPicPr>
          <p:cNvPr id="45061" name="Picture 2"/>
          <p:cNvPicPr>
            <a:picLocks noChangeAspect="1" noChangeArrowheads="1"/>
          </p:cNvPicPr>
          <p:nvPr/>
        </p:nvPicPr>
        <p:blipFill>
          <a:blip r:embed="rId2"/>
          <a:srcRect/>
          <a:stretch>
            <a:fillRect/>
          </a:stretch>
        </p:blipFill>
        <p:spPr bwMode="auto">
          <a:xfrm>
            <a:off x="61913" y="363538"/>
            <a:ext cx="9082087" cy="6089650"/>
          </a:xfrm>
          <a:prstGeom prst="rect">
            <a:avLst/>
          </a:prstGeom>
          <a:noFill/>
          <a:ln w="9525">
            <a:noFill/>
            <a:miter lim="800000"/>
            <a:headEnd/>
            <a:tailEnd/>
          </a:ln>
        </p:spPr>
      </p:pic>
      <p:pic>
        <p:nvPicPr>
          <p:cNvPr id="45062" name="Εγγεγραμμένος ήχος">
            <a:hlinkClick r:id="" action="ppaction://media"/>
          </p:cNvPr>
          <p:cNvPicPr>
            <a:picLocks noChangeAspect="1" noChangeArrowheads="1"/>
          </p:cNvPicPr>
          <p:nvPr/>
        </p:nvPicPr>
        <p:blipFill>
          <a:blip r:embed="rId3" cstate="print"/>
          <a:srcRect/>
          <a:stretch>
            <a:fillRect/>
          </a:stretch>
        </p:blipFill>
        <p:spPr bwMode="auto">
          <a:xfrm>
            <a:off x="4267200" y="3124200"/>
            <a:ext cx="609600" cy="6096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endParaRPr lang="el-GR" altLang="el-GR" smtClean="0"/>
          </a:p>
        </p:txBody>
      </p:sp>
      <p:sp>
        <p:nvSpPr>
          <p:cNvPr id="46083" name="Content Placeholder 2"/>
          <p:cNvSpPr>
            <a:spLocks noGrp="1"/>
          </p:cNvSpPr>
          <p:nvPr>
            <p:ph sz="half" idx="1"/>
          </p:nvPr>
        </p:nvSpPr>
        <p:spPr/>
        <p:txBody>
          <a:bodyPr/>
          <a:lstStyle/>
          <a:p>
            <a:endParaRPr lang="el-GR" altLang="el-GR" smtClean="0"/>
          </a:p>
        </p:txBody>
      </p:sp>
      <p:sp>
        <p:nvSpPr>
          <p:cNvPr id="46084" name="Content Placeholder 3"/>
          <p:cNvSpPr>
            <a:spLocks noGrp="1"/>
          </p:cNvSpPr>
          <p:nvPr>
            <p:ph sz="half" idx="2"/>
          </p:nvPr>
        </p:nvSpPr>
        <p:spPr/>
        <p:txBody>
          <a:bodyPr/>
          <a:lstStyle/>
          <a:p>
            <a:endParaRPr lang="el-GR" altLang="el-GR" smtClean="0"/>
          </a:p>
        </p:txBody>
      </p:sp>
      <p:pic>
        <p:nvPicPr>
          <p:cNvPr id="46085" name="Picture 2"/>
          <p:cNvPicPr>
            <a:picLocks noChangeAspect="1" noChangeArrowheads="1"/>
          </p:cNvPicPr>
          <p:nvPr/>
        </p:nvPicPr>
        <p:blipFill>
          <a:blip r:embed="rId2"/>
          <a:srcRect/>
          <a:stretch>
            <a:fillRect/>
          </a:stretch>
        </p:blipFill>
        <p:spPr bwMode="auto">
          <a:xfrm>
            <a:off x="0" y="247650"/>
            <a:ext cx="9324975" cy="6240463"/>
          </a:xfrm>
          <a:prstGeom prst="rect">
            <a:avLst/>
          </a:prstGeom>
          <a:noFill/>
          <a:ln w="9525">
            <a:noFill/>
            <a:miter lim="800000"/>
            <a:headEnd/>
            <a:tailEnd/>
          </a:ln>
        </p:spPr>
      </p:pic>
      <p:pic>
        <p:nvPicPr>
          <p:cNvPr id="46086" name="Εγγεγραμμένος ήχος">
            <a:hlinkClick r:id="" action="ppaction://media"/>
          </p:cNvPr>
          <p:cNvPicPr>
            <a:picLocks noChangeAspect="1" noChangeArrowheads="1"/>
          </p:cNvPicPr>
          <p:nvPr/>
        </p:nvPicPr>
        <p:blipFill>
          <a:blip r:embed="rId3" cstate="print"/>
          <a:srcRect/>
          <a:stretch>
            <a:fillRect/>
          </a:stretch>
        </p:blipFill>
        <p:spPr bwMode="auto">
          <a:xfrm>
            <a:off x="4267200" y="3124200"/>
            <a:ext cx="609600" cy="6096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endParaRPr lang="el-GR" altLang="el-GR" smtClean="0"/>
          </a:p>
        </p:txBody>
      </p:sp>
      <p:sp>
        <p:nvSpPr>
          <p:cNvPr id="47107" name="Content Placeholder 2"/>
          <p:cNvSpPr>
            <a:spLocks noGrp="1"/>
          </p:cNvSpPr>
          <p:nvPr>
            <p:ph sz="half" idx="1"/>
          </p:nvPr>
        </p:nvSpPr>
        <p:spPr/>
        <p:txBody>
          <a:bodyPr/>
          <a:lstStyle/>
          <a:p>
            <a:endParaRPr lang="el-GR" altLang="el-GR" smtClean="0"/>
          </a:p>
        </p:txBody>
      </p:sp>
      <p:sp>
        <p:nvSpPr>
          <p:cNvPr id="47108" name="Content Placeholder 3"/>
          <p:cNvSpPr>
            <a:spLocks noGrp="1"/>
          </p:cNvSpPr>
          <p:nvPr>
            <p:ph sz="half" idx="2"/>
          </p:nvPr>
        </p:nvSpPr>
        <p:spPr/>
        <p:txBody>
          <a:bodyPr/>
          <a:lstStyle/>
          <a:p>
            <a:endParaRPr lang="el-GR" altLang="el-GR" smtClean="0"/>
          </a:p>
        </p:txBody>
      </p:sp>
      <p:pic>
        <p:nvPicPr>
          <p:cNvPr id="47109" name="Picture 2"/>
          <p:cNvPicPr>
            <a:picLocks noChangeAspect="1" noChangeArrowheads="1"/>
          </p:cNvPicPr>
          <p:nvPr/>
        </p:nvPicPr>
        <p:blipFill>
          <a:blip r:embed="rId2"/>
          <a:srcRect/>
          <a:stretch>
            <a:fillRect/>
          </a:stretch>
        </p:blipFill>
        <p:spPr bwMode="auto">
          <a:xfrm>
            <a:off x="-252413" y="549275"/>
            <a:ext cx="9610726" cy="5870575"/>
          </a:xfrm>
          <a:prstGeom prst="rect">
            <a:avLst/>
          </a:prstGeom>
          <a:noFill/>
          <a:ln w="9525">
            <a:noFill/>
            <a:miter lim="800000"/>
            <a:headEnd/>
            <a:tailEnd/>
          </a:ln>
        </p:spPr>
      </p:pic>
      <p:pic>
        <p:nvPicPr>
          <p:cNvPr id="47110" name="Εγγεγραμμένος ήχος">
            <a:hlinkClick r:id="" action="ppaction://media"/>
          </p:cNvPr>
          <p:cNvPicPr>
            <a:picLocks noChangeAspect="1" noChangeArrowheads="1"/>
          </p:cNvPicPr>
          <p:nvPr/>
        </p:nvPicPr>
        <p:blipFill>
          <a:blip r:embed="rId3" cstate="print"/>
          <a:srcRect/>
          <a:stretch>
            <a:fillRect/>
          </a:stretch>
        </p:blipFill>
        <p:spPr bwMode="auto">
          <a:xfrm>
            <a:off x="4267200" y="3124200"/>
            <a:ext cx="609600" cy="6096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p:cNvSpPr>
          <p:nvPr>
            <p:ph type="title"/>
          </p:nvPr>
        </p:nvSpPr>
        <p:spPr>
          <a:xfrm>
            <a:off x="152400" y="2971800"/>
            <a:ext cx="7772400" cy="1143000"/>
          </a:xfrm>
        </p:spPr>
        <p:txBody>
          <a:bodyPr/>
          <a:lstStyle/>
          <a:p>
            <a:pPr algn="l" eaLnBrk="1" hangingPunct="1"/>
            <a:r>
              <a:rPr lang="en-US" altLang="el-GR" sz="3600" smtClean="0"/>
              <a:t>Primary hyperaldosteronism</a:t>
            </a:r>
            <a:r>
              <a:rPr lang="en-US" altLang="el-GR" smtClean="0"/>
              <a:t/>
            </a:r>
            <a:br>
              <a:rPr lang="en-US" altLang="el-GR" smtClean="0"/>
            </a:br>
            <a:r>
              <a:rPr lang="en-US" altLang="el-GR" sz="2800" smtClean="0"/>
              <a:t>2/3 bilateral hyperplasia</a:t>
            </a:r>
            <a:r>
              <a:rPr lang="el-GR" altLang="el-GR" sz="2800" smtClean="0"/>
              <a:t>,</a:t>
            </a:r>
            <a:r>
              <a:rPr lang="en-US" altLang="el-GR" sz="2800" smtClean="0"/>
              <a:t/>
            </a:r>
            <a:br>
              <a:rPr lang="en-US" altLang="el-GR" sz="2800" smtClean="0"/>
            </a:br>
            <a:r>
              <a:rPr lang="el-GR" altLang="el-GR" sz="2800" smtClean="0"/>
              <a:t>1/3 </a:t>
            </a:r>
            <a:r>
              <a:rPr lang="en-US" altLang="el-GR" sz="2800" smtClean="0"/>
              <a:t>adenoma</a:t>
            </a:r>
            <a:r>
              <a:rPr lang="el-GR" altLang="el-GR" sz="2800" smtClean="0"/>
              <a:t> (</a:t>
            </a:r>
            <a:r>
              <a:rPr lang="en-US" altLang="el-GR" sz="2800" smtClean="0"/>
              <a:t>Conn’ syndrome) </a:t>
            </a:r>
            <a:br>
              <a:rPr lang="en-US" altLang="el-GR" sz="2800" smtClean="0"/>
            </a:br>
            <a:r>
              <a:rPr lang="en-US" altLang="el-GR" sz="2800" smtClean="0"/>
              <a:t>M</a:t>
            </a:r>
            <a:r>
              <a:rPr lang="el-GR" altLang="el-GR" sz="2800" smtClean="0"/>
              <a:t>:</a:t>
            </a:r>
            <a:r>
              <a:rPr lang="en-US" altLang="el-GR" sz="2800" smtClean="0"/>
              <a:t>F</a:t>
            </a:r>
            <a:r>
              <a:rPr lang="el-GR" altLang="el-GR" sz="2800" smtClean="0"/>
              <a:t> =&gt; 1:2, 30-50 </a:t>
            </a:r>
            <a:r>
              <a:rPr lang="en-US" altLang="el-GR" sz="2800" smtClean="0"/>
              <a:t>yo</a:t>
            </a:r>
            <a:r>
              <a:rPr lang="el-GR" altLang="el-GR" sz="2800" smtClean="0"/>
              <a:t/>
            </a:r>
            <a:br>
              <a:rPr lang="el-GR" altLang="el-GR" sz="2800" smtClean="0"/>
            </a:br>
            <a:r>
              <a:rPr lang="el-GR" altLang="el-GR" smtClean="0"/>
              <a:t>-</a:t>
            </a:r>
            <a:r>
              <a:rPr lang="en-US" altLang="el-GR" smtClean="0"/>
              <a:t>Hypertension</a:t>
            </a:r>
            <a:r>
              <a:rPr lang="el-GR" altLang="el-GR" smtClean="0"/>
              <a:t/>
            </a:r>
            <a:br>
              <a:rPr lang="el-GR" altLang="el-GR" smtClean="0"/>
            </a:br>
            <a:r>
              <a:rPr lang="el-GR" altLang="el-GR" smtClean="0"/>
              <a:t>-</a:t>
            </a:r>
            <a:r>
              <a:rPr lang="en-US" altLang="el-GR" smtClean="0"/>
              <a:t>Hypokalemia </a:t>
            </a:r>
            <a:r>
              <a:rPr lang="el-GR" altLang="el-GR" smtClean="0"/>
              <a:t>(95%) </a:t>
            </a:r>
            <a:r>
              <a:rPr lang="en-US" altLang="el-GR" smtClean="0"/>
              <a:t/>
            </a:r>
            <a:br>
              <a:rPr lang="en-US" altLang="el-GR" smtClean="0"/>
            </a:br>
            <a:r>
              <a:rPr lang="en-US" altLang="el-GR" smtClean="0"/>
              <a:t>  </a:t>
            </a:r>
            <a:r>
              <a:rPr lang="el-GR" altLang="el-GR" smtClean="0"/>
              <a:t>ή Κ+ 3.4-3.7 </a:t>
            </a:r>
            <a:r>
              <a:rPr lang="en-US" altLang="el-GR" smtClean="0"/>
              <a:t>meq/L</a:t>
            </a:r>
            <a:r>
              <a:rPr lang="el-GR" altLang="el-GR" smtClean="0"/>
              <a:t/>
            </a:r>
            <a:br>
              <a:rPr lang="el-GR" altLang="el-GR" smtClean="0"/>
            </a:br>
            <a:r>
              <a:rPr lang="el-GR" altLang="el-GR" smtClean="0"/>
              <a:t>-Μ</a:t>
            </a:r>
            <a:r>
              <a:rPr lang="en-US" altLang="el-GR" smtClean="0"/>
              <a:t>etabolic Alkalosis</a:t>
            </a:r>
            <a:r>
              <a:rPr lang="el-GR" altLang="el-GR" smtClean="0"/>
              <a:t/>
            </a:r>
            <a:br>
              <a:rPr lang="el-GR" altLang="el-GR" smtClean="0"/>
            </a:br>
            <a:r>
              <a:rPr lang="el-GR" altLang="el-GR" smtClean="0"/>
              <a:t>-</a:t>
            </a:r>
            <a:r>
              <a:rPr lang="en-US" altLang="el-GR" smtClean="0"/>
              <a:t>Low Renin - High Aldo</a:t>
            </a:r>
            <a:endParaRPr lang="en-GB" altLang="el-GR" smtClean="0"/>
          </a:p>
        </p:txBody>
      </p:sp>
      <p:pic>
        <p:nvPicPr>
          <p:cNvPr id="48131" name="Picture 4"/>
          <p:cNvPicPr>
            <a:picLocks noChangeAspect="1" noChangeArrowheads="1"/>
          </p:cNvPicPr>
          <p:nvPr/>
        </p:nvPicPr>
        <p:blipFill>
          <a:blip r:embed="rId2"/>
          <a:srcRect/>
          <a:stretch>
            <a:fillRect/>
          </a:stretch>
        </p:blipFill>
        <p:spPr bwMode="auto">
          <a:xfrm>
            <a:off x="5951538" y="0"/>
            <a:ext cx="3192462" cy="2428875"/>
          </a:xfrm>
          <a:prstGeom prst="rect">
            <a:avLst/>
          </a:prstGeom>
          <a:noFill/>
          <a:ln w="9525">
            <a:noFill/>
            <a:miter lim="800000"/>
            <a:headEnd/>
            <a:tailEnd/>
          </a:ln>
        </p:spPr>
      </p:pic>
      <p:pic>
        <p:nvPicPr>
          <p:cNvPr id="48132" name="Picture 5"/>
          <p:cNvPicPr>
            <a:picLocks noChangeAspect="1" noChangeArrowheads="1"/>
          </p:cNvPicPr>
          <p:nvPr/>
        </p:nvPicPr>
        <p:blipFill>
          <a:blip r:embed="rId3"/>
          <a:srcRect/>
          <a:stretch>
            <a:fillRect/>
          </a:stretch>
        </p:blipFill>
        <p:spPr bwMode="auto">
          <a:xfrm>
            <a:off x="5943600" y="2133600"/>
            <a:ext cx="3200400" cy="2265363"/>
          </a:xfrm>
          <a:prstGeom prst="rect">
            <a:avLst/>
          </a:prstGeom>
          <a:noFill/>
          <a:ln w="9525">
            <a:noFill/>
            <a:miter lim="800000"/>
            <a:headEnd/>
            <a:tailEnd/>
          </a:ln>
        </p:spPr>
      </p:pic>
      <p:pic>
        <p:nvPicPr>
          <p:cNvPr id="48133" name="Εγγεγραμμένος ήχος">
            <a:hlinkClick r:id="" action="ppaction://media"/>
          </p:cNvPr>
          <p:cNvPicPr>
            <a:picLocks noChangeAspect="1" noChangeArrowheads="1"/>
          </p:cNvPicPr>
          <p:nvPr/>
        </p:nvPicPr>
        <p:blipFill>
          <a:blip r:embed="rId4" cstate="print"/>
          <a:srcRect/>
          <a:stretch>
            <a:fillRect/>
          </a:stretch>
        </p:blipFill>
        <p:spPr bwMode="auto">
          <a:xfrm>
            <a:off x="4267200" y="3124200"/>
            <a:ext cx="609600" cy="6096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p:cNvSpPr>
          <p:nvPr>
            <p:ph type="title"/>
          </p:nvPr>
        </p:nvSpPr>
        <p:spPr/>
        <p:txBody>
          <a:bodyPr/>
          <a:lstStyle/>
          <a:p>
            <a:r>
              <a:rPr lang="en-US" altLang="el-GR" smtClean="0"/>
              <a:t>Pheochromocytoma</a:t>
            </a:r>
          </a:p>
        </p:txBody>
      </p:sp>
      <p:sp>
        <p:nvSpPr>
          <p:cNvPr id="49155" name="Rectangle 3"/>
          <p:cNvSpPr>
            <a:spLocks noGrp="1"/>
          </p:cNvSpPr>
          <p:nvPr>
            <p:ph type="body" idx="1"/>
          </p:nvPr>
        </p:nvSpPr>
        <p:spPr/>
        <p:txBody>
          <a:bodyPr/>
          <a:lstStyle/>
          <a:p>
            <a:pPr>
              <a:lnSpc>
                <a:spcPct val="90000"/>
              </a:lnSpc>
            </a:pPr>
            <a:r>
              <a:rPr lang="en-US" altLang="el-GR" sz="2800" smtClean="0"/>
              <a:t>0.01-0.1% of HTN population</a:t>
            </a:r>
          </a:p>
          <a:p>
            <a:pPr lvl="2">
              <a:lnSpc>
                <a:spcPct val="90000"/>
              </a:lnSpc>
            </a:pPr>
            <a:r>
              <a:rPr lang="en-US" altLang="el-GR" sz="2000" smtClean="0"/>
              <a:t>Found in 0.5% of those screened</a:t>
            </a:r>
          </a:p>
          <a:p>
            <a:pPr>
              <a:lnSpc>
                <a:spcPct val="90000"/>
              </a:lnSpc>
            </a:pPr>
            <a:r>
              <a:rPr lang="en-US" altLang="el-GR" sz="2800" smtClean="0"/>
              <a:t>M = F</a:t>
            </a:r>
          </a:p>
          <a:p>
            <a:pPr>
              <a:lnSpc>
                <a:spcPct val="90000"/>
              </a:lnSpc>
            </a:pPr>
            <a:r>
              <a:rPr lang="en-US" altLang="el-GR" sz="2800" smtClean="0"/>
              <a:t>3</a:t>
            </a:r>
            <a:r>
              <a:rPr lang="en-US" altLang="el-GR" sz="2800" baseline="30000" smtClean="0"/>
              <a:t>rd</a:t>
            </a:r>
            <a:r>
              <a:rPr lang="en-US" altLang="el-GR" sz="2800" smtClean="0"/>
              <a:t> to 5</a:t>
            </a:r>
            <a:r>
              <a:rPr lang="en-US" altLang="el-GR" sz="2800" baseline="30000" smtClean="0"/>
              <a:t>th</a:t>
            </a:r>
            <a:r>
              <a:rPr lang="en-US" altLang="el-GR" sz="2800" smtClean="0"/>
              <a:t> decades of life</a:t>
            </a:r>
          </a:p>
          <a:p>
            <a:pPr>
              <a:lnSpc>
                <a:spcPct val="90000"/>
              </a:lnSpc>
            </a:pPr>
            <a:r>
              <a:rPr lang="en-US" altLang="el-GR" sz="2800" smtClean="0"/>
              <a:t>Rare, investigate only if clinically suspicion:</a:t>
            </a:r>
          </a:p>
          <a:p>
            <a:pPr lvl="2">
              <a:lnSpc>
                <a:spcPct val="90000"/>
              </a:lnSpc>
            </a:pPr>
            <a:r>
              <a:rPr lang="en-US" altLang="el-GR" sz="2000" smtClean="0"/>
              <a:t>Signs or Symptoms</a:t>
            </a:r>
          </a:p>
          <a:p>
            <a:pPr lvl="2">
              <a:lnSpc>
                <a:spcPct val="90000"/>
              </a:lnSpc>
            </a:pPr>
            <a:r>
              <a:rPr lang="en-US" altLang="el-GR" sz="2000" smtClean="0"/>
              <a:t>Severe HTN, HTN crisis</a:t>
            </a:r>
          </a:p>
          <a:p>
            <a:pPr lvl="2">
              <a:lnSpc>
                <a:spcPct val="90000"/>
              </a:lnSpc>
            </a:pPr>
            <a:r>
              <a:rPr lang="en-US" altLang="el-GR" sz="2000" smtClean="0"/>
              <a:t>Refractory HTN (&gt; 3 drugs)</a:t>
            </a:r>
          </a:p>
          <a:p>
            <a:pPr lvl="2">
              <a:lnSpc>
                <a:spcPct val="90000"/>
              </a:lnSpc>
            </a:pPr>
            <a:r>
              <a:rPr lang="en-US" altLang="el-GR" sz="2000" smtClean="0"/>
              <a:t>HTN present @ age &lt; 20 or &gt; 50 ?</a:t>
            </a:r>
          </a:p>
          <a:p>
            <a:pPr lvl="2">
              <a:lnSpc>
                <a:spcPct val="90000"/>
              </a:lnSpc>
            </a:pPr>
            <a:r>
              <a:rPr lang="en-US" altLang="el-GR" sz="2000" smtClean="0"/>
              <a:t>Adrenal lesion found on imaging (ex. Incidentaloma)</a:t>
            </a:r>
          </a:p>
        </p:txBody>
      </p:sp>
      <p:sp>
        <p:nvSpPr>
          <p:cNvPr id="49156" name="Line 5"/>
          <p:cNvSpPr>
            <a:spLocks noChangeShapeType="1"/>
          </p:cNvSpPr>
          <p:nvPr/>
        </p:nvSpPr>
        <p:spPr bwMode="auto">
          <a:xfrm flipH="1">
            <a:off x="4572000" y="3505200"/>
            <a:ext cx="3657600" cy="0"/>
          </a:xfrm>
          <a:prstGeom prst="line">
            <a:avLst/>
          </a:prstGeom>
          <a:noFill/>
          <a:ln w="9525">
            <a:solidFill>
              <a:schemeClr val="tx1"/>
            </a:solidFill>
            <a:prstDash val="dash"/>
            <a:round/>
            <a:headEnd/>
            <a:tailEnd type="triangle" w="med" len="med"/>
          </a:ln>
        </p:spPr>
        <p:txBody>
          <a:bodyPr wrap="none"/>
          <a:lstStyle/>
          <a:p>
            <a:endParaRPr lang="el-GR"/>
          </a:p>
        </p:txBody>
      </p:sp>
      <p:sp>
        <p:nvSpPr>
          <p:cNvPr id="49157" name="Line 6"/>
          <p:cNvSpPr>
            <a:spLocks noChangeShapeType="1"/>
          </p:cNvSpPr>
          <p:nvPr/>
        </p:nvSpPr>
        <p:spPr bwMode="auto">
          <a:xfrm>
            <a:off x="5562600" y="5410200"/>
            <a:ext cx="2667000" cy="0"/>
          </a:xfrm>
          <a:prstGeom prst="line">
            <a:avLst/>
          </a:prstGeom>
          <a:noFill/>
          <a:ln w="9525">
            <a:solidFill>
              <a:schemeClr val="tx1"/>
            </a:solidFill>
            <a:prstDash val="dash"/>
            <a:round/>
            <a:headEnd/>
            <a:tailEnd/>
          </a:ln>
        </p:spPr>
        <p:txBody>
          <a:bodyPr wrap="none"/>
          <a:lstStyle/>
          <a:p>
            <a:endParaRPr lang="el-GR"/>
          </a:p>
        </p:txBody>
      </p:sp>
      <p:sp>
        <p:nvSpPr>
          <p:cNvPr id="49158" name="Line 9"/>
          <p:cNvSpPr>
            <a:spLocks noChangeShapeType="1"/>
          </p:cNvSpPr>
          <p:nvPr/>
        </p:nvSpPr>
        <p:spPr bwMode="auto">
          <a:xfrm flipV="1">
            <a:off x="8229600" y="3505200"/>
            <a:ext cx="0" cy="1905000"/>
          </a:xfrm>
          <a:prstGeom prst="line">
            <a:avLst/>
          </a:prstGeom>
          <a:noFill/>
          <a:ln w="9525">
            <a:solidFill>
              <a:schemeClr val="tx1"/>
            </a:solidFill>
            <a:prstDash val="dash"/>
            <a:round/>
            <a:headEnd/>
            <a:tailEnd/>
          </a:ln>
        </p:spPr>
        <p:txBody>
          <a:bodyPr wrap="none"/>
          <a:lstStyle/>
          <a:p>
            <a:endParaRPr lang="el-GR"/>
          </a:p>
        </p:txBody>
      </p:sp>
      <p:pic>
        <p:nvPicPr>
          <p:cNvPr id="49159" name="Εγγεγραμμένος ήχος">
            <a:hlinkClick r:id="" action="ppaction://media"/>
          </p:cNvPr>
          <p:cNvPicPr>
            <a:picLocks noChangeAspect="1" noChangeArrowheads="1"/>
          </p:cNvPicPr>
          <p:nvPr/>
        </p:nvPicPr>
        <p:blipFill>
          <a:blip r:embed="rId2" cstate="print"/>
          <a:srcRect/>
          <a:stretch>
            <a:fillRect/>
          </a:stretch>
        </p:blipFill>
        <p:spPr bwMode="auto">
          <a:xfrm>
            <a:off x="4267200" y="3124200"/>
            <a:ext cx="609600" cy="6096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p:cNvSpPr>
          <p:nvPr>
            <p:ph type="title"/>
          </p:nvPr>
        </p:nvSpPr>
        <p:spPr/>
        <p:txBody>
          <a:bodyPr/>
          <a:lstStyle/>
          <a:p>
            <a:r>
              <a:rPr lang="en-US" altLang="el-GR" smtClean="0"/>
              <a:t>Pheo: Signs &amp; Symptoms</a:t>
            </a:r>
          </a:p>
        </p:txBody>
      </p:sp>
      <p:sp>
        <p:nvSpPr>
          <p:cNvPr id="50179" name="Rectangle 3"/>
          <p:cNvSpPr>
            <a:spLocks noGrp="1"/>
          </p:cNvSpPr>
          <p:nvPr>
            <p:ph type="body" idx="1"/>
          </p:nvPr>
        </p:nvSpPr>
        <p:spPr/>
        <p:txBody>
          <a:bodyPr/>
          <a:lstStyle/>
          <a:p>
            <a:pPr>
              <a:lnSpc>
                <a:spcPct val="90000"/>
              </a:lnSpc>
            </a:pPr>
            <a:r>
              <a:rPr lang="en-US" altLang="el-GR" sz="2800" smtClean="0">
                <a:solidFill>
                  <a:schemeClr val="tx2"/>
                </a:solidFill>
              </a:rPr>
              <a:t>The five P’s:</a:t>
            </a:r>
          </a:p>
          <a:p>
            <a:pPr lvl="2">
              <a:lnSpc>
                <a:spcPct val="90000"/>
              </a:lnSpc>
            </a:pPr>
            <a:r>
              <a:rPr lang="en-US" altLang="el-GR" sz="2000" smtClean="0"/>
              <a:t>Pressure (HTN)	90%</a:t>
            </a:r>
          </a:p>
          <a:p>
            <a:pPr lvl="2">
              <a:lnSpc>
                <a:spcPct val="90000"/>
              </a:lnSpc>
            </a:pPr>
            <a:r>
              <a:rPr lang="en-US" altLang="el-GR" sz="2000" smtClean="0"/>
              <a:t>Pain (Headache)	80%</a:t>
            </a:r>
          </a:p>
          <a:p>
            <a:pPr lvl="2">
              <a:lnSpc>
                <a:spcPct val="90000"/>
              </a:lnSpc>
            </a:pPr>
            <a:r>
              <a:rPr lang="en-US" altLang="el-GR" sz="2000" smtClean="0"/>
              <a:t>Perspiration		71%</a:t>
            </a:r>
          </a:p>
          <a:p>
            <a:pPr lvl="2">
              <a:lnSpc>
                <a:spcPct val="90000"/>
              </a:lnSpc>
            </a:pPr>
            <a:r>
              <a:rPr lang="en-US" altLang="el-GR" sz="2000" smtClean="0"/>
              <a:t>Palpitation		64%</a:t>
            </a:r>
          </a:p>
          <a:p>
            <a:pPr lvl="2">
              <a:lnSpc>
                <a:spcPct val="90000"/>
              </a:lnSpc>
            </a:pPr>
            <a:r>
              <a:rPr lang="en-US" altLang="el-GR" sz="2000" smtClean="0"/>
              <a:t>Pallor			42%</a:t>
            </a:r>
          </a:p>
          <a:p>
            <a:pPr lvl="4">
              <a:lnSpc>
                <a:spcPct val="90000"/>
              </a:lnSpc>
            </a:pPr>
            <a:r>
              <a:rPr lang="en-US" altLang="el-GR" sz="1800" smtClean="0"/>
              <a:t>Paroxysms (</a:t>
            </a:r>
            <a:r>
              <a:rPr lang="en-US" altLang="el-GR" sz="1800" smtClean="0">
                <a:solidFill>
                  <a:schemeClr val="tx2"/>
                </a:solidFill>
              </a:rPr>
              <a:t>the sixth P!</a:t>
            </a:r>
            <a:r>
              <a:rPr lang="en-US" altLang="el-GR" sz="1800" smtClean="0"/>
              <a:t>)</a:t>
            </a:r>
          </a:p>
          <a:p>
            <a:pPr>
              <a:lnSpc>
                <a:spcPct val="90000"/>
              </a:lnSpc>
            </a:pPr>
            <a:r>
              <a:rPr lang="en-US" altLang="el-GR" sz="2800" smtClean="0">
                <a:solidFill>
                  <a:schemeClr val="tx2"/>
                </a:solidFill>
              </a:rPr>
              <a:t>The Classical Triad:</a:t>
            </a:r>
          </a:p>
          <a:p>
            <a:pPr lvl="2">
              <a:lnSpc>
                <a:spcPct val="90000"/>
              </a:lnSpc>
            </a:pPr>
            <a:r>
              <a:rPr lang="en-US" altLang="el-GR" sz="2000" smtClean="0"/>
              <a:t>Pain (Headache), Perspiration, Palpitations</a:t>
            </a:r>
          </a:p>
          <a:p>
            <a:pPr lvl="2">
              <a:lnSpc>
                <a:spcPct val="90000"/>
              </a:lnSpc>
            </a:pPr>
            <a:r>
              <a:rPr lang="en-US" altLang="el-GR" sz="2000" smtClean="0"/>
              <a:t>Lack of all 3 virtually excluded diagnosis of pheo in a series of &gt; 21,0000 patients</a:t>
            </a:r>
          </a:p>
        </p:txBody>
      </p:sp>
      <p:sp>
        <p:nvSpPr>
          <p:cNvPr id="50180" name="Line 4"/>
          <p:cNvSpPr>
            <a:spLocks noChangeShapeType="1"/>
          </p:cNvSpPr>
          <p:nvPr/>
        </p:nvSpPr>
        <p:spPr bwMode="auto">
          <a:xfrm flipH="1">
            <a:off x="5334000" y="3276600"/>
            <a:ext cx="3657600" cy="0"/>
          </a:xfrm>
          <a:prstGeom prst="line">
            <a:avLst/>
          </a:prstGeom>
          <a:noFill/>
          <a:ln w="9525">
            <a:solidFill>
              <a:schemeClr val="tx1"/>
            </a:solidFill>
            <a:prstDash val="dash"/>
            <a:round/>
            <a:headEnd/>
            <a:tailEnd type="triangle" w="med" len="med"/>
          </a:ln>
        </p:spPr>
        <p:txBody>
          <a:bodyPr wrap="none"/>
          <a:lstStyle/>
          <a:p>
            <a:endParaRPr lang="el-GR"/>
          </a:p>
        </p:txBody>
      </p:sp>
      <p:sp>
        <p:nvSpPr>
          <p:cNvPr id="50181" name="Line 5"/>
          <p:cNvSpPr>
            <a:spLocks noChangeShapeType="1"/>
          </p:cNvSpPr>
          <p:nvPr/>
        </p:nvSpPr>
        <p:spPr bwMode="auto">
          <a:xfrm>
            <a:off x="6324600" y="5105400"/>
            <a:ext cx="2667000" cy="0"/>
          </a:xfrm>
          <a:prstGeom prst="line">
            <a:avLst/>
          </a:prstGeom>
          <a:noFill/>
          <a:ln w="9525">
            <a:solidFill>
              <a:schemeClr val="tx1"/>
            </a:solidFill>
            <a:prstDash val="dash"/>
            <a:round/>
            <a:headEnd/>
            <a:tailEnd/>
          </a:ln>
        </p:spPr>
        <p:txBody>
          <a:bodyPr wrap="none"/>
          <a:lstStyle/>
          <a:p>
            <a:endParaRPr lang="el-GR"/>
          </a:p>
        </p:txBody>
      </p:sp>
      <p:sp>
        <p:nvSpPr>
          <p:cNvPr id="50182" name="Line 6"/>
          <p:cNvSpPr>
            <a:spLocks noChangeShapeType="1"/>
          </p:cNvSpPr>
          <p:nvPr/>
        </p:nvSpPr>
        <p:spPr bwMode="auto">
          <a:xfrm flipV="1">
            <a:off x="8991600" y="3276600"/>
            <a:ext cx="0" cy="1828800"/>
          </a:xfrm>
          <a:prstGeom prst="line">
            <a:avLst/>
          </a:prstGeom>
          <a:noFill/>
          <a:ln w="9525">
            <a:solidFill>
              <a:schemeClr val="tx1"/>
            </a:solidFill>
            <a:prstDash val="dash"/>
            <a:round/>
            <a:headEnd/>
            <a:tailEnd/>
          </a:ln>
        </p:spPr>
        <p:txBody>
          <a:bodyPr wrap="none"/>
          <a:lstStyle/>
          <a:p>
            <a:endParaRPr lang="el-GR"/>
          </a:p>
        </p:txBody>
      </p:sp>
      <p:sp>
        <p:nvSpPr>
          <p:cNvPr id="50183" name="AutoShape 7"/>
          <p:cNvSpPr>
            <a:spLocks/>
          </p:cNvSpPr>
          <p:nvPr/>
        </p:nvSpPr>
        <p:spPr bwMode="auto">
          <a:xfrm>
            <a:off x="4953000" y="2819400"/>
            <a:ext cx="304800" cy="914400"/>
          </a:xfrm>
          <a:prstGeom prst="rightBrace">
            <a:avLst>
              <a:gd name="adj1" fmla="val 25000"/>
              <a:gd name="adj2" fmla="val 50000"/>
            </a:avLst>
          </a:prstGeom>
          <a:noFill/>
          <a:ln w="9525">
            <a:solidFill>
              <a:schemeClr val="tx1"/>
            </a:solidFill>
            <a:round/>
            <a:headEnd/>
            <a:tailEnd/>
          </a:ln>
        </p:spPr>
        <p:txBody>
          <a:bodyPr wrap="none" anchor="ctr"/>
          <a:lstStyle/>
          <a:p>
            <a:endParaRPr lang="el-GR" altLang="el-GR"/>
          </a:p>
        </p:txBody>
      </p:sp>
      <p:pic>
        <p:nvPicPr>
          <p:cNvPr id="50184" name="Εγγεγραμμένος ήχος">
            <a:hlinkClick r:id="" action="ppaction://media"/>
          </p:cNvPr>
          <p:cNvPicPr>
            <a:picLocks noChangeAspect="1" noChangeArrowheads="1"/>
          </p:cNvPicPr>
          <p:nvPr/>
        </p:nvPicPr>
        <p:blipFill>
          <a:blip r:embed="rId2" cstate="print"/>
          <a:srcRect/>
          <a:stretch>
            <a:fillRect/>
          </a:stretch>
        </p:blipFill>
        <p:spPr bwMode="auto">
          <a:xfrm>
            <a:off x="4267200" y="3124200"/>
            <a:ext cx="609600" cy="6096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p:cNvSpPr>
          <p:nvPr>
            <p:ph type="title"/>
          </p:nvPr>
        </p:nvSpPr>
        <p:spPr/>
        <p:txBody>
          <a:bodyPr/>
          <a:lstStyle/>
          <a:p>
            <a:r>
              <a:rPr lang="en-US" altLang="el-GR" smtClean="0"/>
              <a:t>Pheo: ‘Rule of 10’</a:t>
            </a:r>
          </a:p>
        </p:txBody>
      </p:sp>
      <p:sp>
        <p:nvSpPr>
          <p:cNvPr id="51203" name="Rectangle 3"/>
          <p:cNvSpPr>
            <a:spLocks noGrp="1"/>
          </p:cNvSpPr>
          <p:nvPr>
            <p:ph type="body" idx="1"/>
          </p:nvPr>
        </p:nvSpPr>
        <p:spPr/>
        <p:txBody>
          <a:bodyPr/>
          <a:lstStyle/>
          <a:p>
            <a:r>
              <a:rPr lang="en-US" altLang="el-GR" smtClean="0"/>
              <a:t>10% extra-adrenal (closer to 15%)</a:t>
            </a:r>
          </a:p>
          <a:p>
            <a:r>
              <a:rPr lang="en-US" altLang="el-GR" smtClean="0"/>
              <a:t>10% occur in children</a:t>
            </a:r>
          </a:p>
          <a:p>
            <a:r>
              <a:rPr lang="en-US" altLang="el-GR" smtClean="0"/>
              <a:t>10% familial (closer to 20%)</a:t>
            </a:r>
          </a:p>
          <a:p>
            <a:r>
              <a:rPr lang="en-US" altLang="el-GR" smtClean="0"/>
              <a:t>10% bilateral or multiple (more if familial)</a:t>
            </a:r>
          </a:p>
          <a:p>
            <a:r>
              <a:rPr lang="en-US" altLang="el-GR" smtClean="0"/>
              <a:t>10% recur (more if extra-adrenal)</a:t>
            </a:r>
          </a:p>
          <a:p>
            <a:r>
              <a:rPr lang="en-US" altLang="el-GR" smtClean="0"/>
              <a:t>10% malignant</a:t>
            </a:r>
          </a:p>
          <a:p>
            <a:r>
              <a:rPr lang="en-US" altLang="el-GR" smtClean="0"/>
              <a:t>10% discovered incidentally</a:t>
            </a:r>
          </a:p>
        </p:txBody>
      </p:sp>
      <p:pic>
        <p:nvPicPr>
          <p:cNvPr id="51204" name="Εγγεγραμμένος ήχος">
            <a:hlinkClick r:id="" action="ppaction://media"/>
          </p:cNvPr>
          <p:cNvPicPr>
            <a:picLocks noChangeAspect="1" noChangeArrowheads="1"/>
          </p:cNvPicPr>
          <p:nvPr/>
        </p:nvPicPr>
        <p:blipFill>
          <a:blip r:embed="rId2" cstate="print"/>
          <a:srcRect/>
          <a:stretch>
            <a:fillRect/>
          </a:stretch>
        </p:blipFill>
        <p:spPr bwMode="auto">
          <a:xfrm>
            <a:off x="4267200" y="3124200"/>
            <a:ext cx="609600" cy="6096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p:cNvSpPr>
          <p:nvPr>
            <p:ph type="title"/>
          </p:nvPr>
        </p:nvSpPr>
        <p:spPr/>
        <p:txBody>
          <a:bodyPr/>
          <a:lstStyle/>
          <a:p>
            <a:r>
              <a:rPr lang="en-US" altLang="el-GR" smtClean="0"/>
              <a:t>Localization: Imaging</a:t>
            </a:r>
          </a:p>
        </p:txBody>
      </p:sp>
      <p:sp>
        <p:nvSpPr>
          <p:cNvPr id="52227" name="Rectangle 3"/>
          <p:cNvSpPr>
            <a:spLocks noGrp="1"/>
          </p:cNvSpPr>
          <p:nvPr>
            <p:ph type="body" idx="1"/>
          </p:nvPr>
        </p:nvSpPr>
        <p:spPr/>
        <p:txBody>
          <a:bodyPr/>
          <a:lstStyle/>
          <a:p>
            <a:r>
              <a:rPr lang="en-US" altLang="el-GR" smtClean="0"/>
              <a:t>CT abdomen</a:t>
            </a:r>
          </a:p>
          <a:p>
            <a:pPr lvl="2"/>
            <a:r>
              <a:rPr lang="en-US" altLang="el-GR" smtClean="0"/>
              <a:t>Adrenal pheo SEN 93-100%</a:t>
            </a:r>
          </a:p>
          <a:p>
            <a:pPr lvl="2"/>
            <a:r>
              <a:rPr lang="en-US" altLang="el-GR" smtClean="0"/>
              <a:t>Extra-adrenal pheo SEN 90%</a:t>
            </a:r>
          </a:p>
          <a:p>
            <a:r>
              <a:rPr lang="en-US" altLang="el-GR" smtClean="0"/>
              <a:t>MRI</a:t>
            </a:r>
          </a:p>
          <a:p>
            <a:pPr lvl="2"/>
            <a:r>
              <a:rPr lang="en-US" altLang="el-GR" smtClean="0"/>
              <a:t>&gt; SEN than CT for extra-adrenal pheo</a:t>
            </a:r>
          </a:p>
        </p:txBody>
      </p:sp>
      <p:pic>
        <p:nvPicPr>
          <p:cNvPr id="52228" name="Εγγεγραμμένος ήχος">
            <a:hlinkClick r:id="" action="ppaction://media"/>
          </p:cNvPr>
          <p:cNvPicPr>
            <a:picLocks noChangeAspect="1" noChangeArrowheads="1"/>
          </p:cNvPicPr>
          <p:nvPr/>
        </p:nvPicPr>
        <p:blipFill>
          <a:blip r:embed="rId2" cstate="print"/>
          <a:srcRect/>
          <a:stretch>
            <a:fillRect/>
          </a:stretch>
        </p:blipFill>
        <p:spPr bwMode="auto">
          <a:xfrm>
            <a:off x="4267200" y="3124200"/>
            <a:ext cx="609600" cy="6096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srcRect t="18613" b="16240"/>
          <a:stretch>
            <a:fillRect/>
          </a:stretch>
        </p:blipFill>
        <p:spPr bwMode="auto">
          <a:xfrm>
            <a:off x="0" y="836613"/>
            <a:ext cx="9144000" cy="6553200"/>
          </a:xfrm>
          <a:prstGeom prst="rect">
            <a:avLst/>
          </a:prstGeom>
          <a:noFill/>
          <a:ln w="9525">
            <a:noFill/>
            <a:miter lim="800000"/>
            <a:headEnd/>
            <a:tailEnd/>
          </a:ln>
        </p:spPr>
      </p:pic>
      <p:sp>
        <p:nvSpPr>
          <p:cNvPr id="9219" name="Text Box 3"/>
          <p:cNvSpPr txBox="1">
            <a:spLocks noChangeArrowheads="1"/>
          </p:cNvSpPr>
          <p:nvPr/>
        </p:nvSpPr>
        <p:spPr bwMode="auto">
          <a:xfrm>
            <a:off x="539750" y="1989138"/>
            <a:ext cx="2592388" cy="1108075"/>
          </a:xfrm>
          <a:prstGeom prst="rect">
            <a:avLst/>
          </a:prstGeom>
          <a:noFill/>
          <a:ln w="9525">
            <a:noFill/>
            <a:miter lim="800000"/>
            <a:headEnd/>
            <a:tailEnd/>
          </a:ln>
        </p:spPr>
        <p:txBody>
          <a:bodyPr>
            <a:spAutoFit/>
          </a:bodyPr>
          <a:lstStyle/>
          <a:p>
            <a:pPr>
              <a:spcBef>
                <a:spcPct val="50000"/>
              </a:spcBef>
            </a:pPr>
            <a:r>
              <a:rPr lang="en-US" altLang="el-GR" sz="6600" b="1">
                <a:solidFill>
                  <a:srgbClr val="FF0000"/>
                </a:solidFill>
                <a:latin typeface="Tahoma" pitchFamily="34" charset="0"/>
                <a:cs typeface="Tahoma" pitchFamily="34" charset="0"/>
              </a:rPr>
              <a:t>SNS</a:t>
            </a:r>
            <a:endParaRPr lang="el-GR" altLang="el-GR" sz="6600" b="1">
              <a:solidFill>
                <a:srgbClr val="FF0000"/>
              </a:solidFill>
              <a:latin typeface="Tahoma" pitchFamily="34" charset="0"/>
              <a:cs typeface="Tahoma" pitchFamily="34" charset="0"/>
            </a:endParaRPr>
          </a:p>
        </p:txBody>
      </p:sp>
      <p:sp>
        <p:nvSpPr>
          <p:cNvPr id="9220" name="Text Box 4"/>
          <p:cNvSpPr txBox="1">
            <a:spLocks noChangeArrowheads="1"/>
          </p:cNvSpPr>
          <p:nvPr/>
        </p:nvSpPr>
        <p:spPr bwMode="auto">
          <a:xfrm>
            <a:off x="6227763" y="1412875"/>
            <a:ext cx="2160587" cy="1108075"/>
          </a:xfrm>
          <a:prstGeom prst="rect">
            <a:avLst/>
          </a:prstGeom>
          <a:noFill/>
          <a:ln w="9525">
            <a:noFill/>
            <a:miter lim="800000"/>
            <a:headEnd/>
            <a:tailEnd/>
          </a:ln>
        </p:spPr>
        <p:txBody>
          <a:bodyPr>
            <a:spAutoFit/>
          </a:bodyPr>
          <a:lstStyle/>
          <a:p>
            <a:pPr>
              <a:spcBef>
                <a:spcPct val="50000"/>
              </a:spcBef>
            </a:pPr>
            <a:r>
              <a:rPr lang="en-US" altLang="el-GR" sz="6600" b="1">
                <a:solidFill>
                  <a:srgbClr val="FF0000"/>
                </a:solidFill>
                <a:latin typeface="Tahoma" pitchFamily="34" charset="0"/>
                <a:cs typeface="Tahoma" pitchFamily="34" charset="0"/>
              </a:rPr>
              <a:t>ADH</a:t>
            </a:r>
            <a:endParaRPr lang="el-GR" altLang="el-GR" sz="6600" b="1">
              <a:solidFill>
                <a:srgbClr val="FF0000"/>
              </a:solidFill>
              <a:latin typeface="Tahoma" pitchFamily="34" charset="0"/>
              <a:cs typeface="Tahoma" pitchFamily="34" charset="0"/>
            </a:endParaRPr>
          </a:p>
        </p:txBody>
      </p:sp>
      <p:sp>
        <p:nvSpPr>
          <p:cNvPr id="9221" name="Text Box 5"/>
          <p:cNvSpPr txBox="1">
            <a:spLocks noChangeArrowheads="1"/>
          </p:cNvSpPr>
          <p:nvPr/>
        </p:nvSpPr>
        <p:spPr bwMode="auto">
          <a:xfrm>
            <a:off x="6588125" y="5749925"/>
            <a:ext cx="2844800" cy="1108075"/>
          </a:xfrm>
          <a:prstGeom prst="rect">
            <a:avLst/>
          </a:prstGeom>
          <a:noFill/>
          <a:ln w="9525">
            <a:noFill/>
            <a:miter lim="800000"/>
            <a:headEnd/>
            <a:tailEnd/>
          </a:ln>
        </p:spPr>
        <p:txBody>
          <a:bodyPr>
            <a:spAutoFit/>
          </a:bodyPr>
          <a:lstStyle/>
          <a:p>
            <a:pPr>
              <a:spcBef>
                <a:spcPct val="50000"/>
              </a:spcBef>
            </a:pPr>
            <a:r>
              <a:rPr lang="en-US" altLang="el-GR" sz="6600" b="1">
                <a:solidFill>
                  <a:srgbClr val="FF0000"/>
                </a:solidFill>
                <a:latin typeface="Tahoma" pitchFamily="34" charset="0"/>
                <a:cs typeface="Tahoma" pitchFamily="34" charset="0"/>
              </a:rPr>
              <a:t>RAAS</a:t>
            </a:r>
            <a:endParaRPr lang="el-GR" altLang="el-GR" sz="6600" b="1">
              <a:solidFill>
                <a:srgbClr val="FF0000"/>
              </a:solidFill>
              <a:latin typeface="Tahoma" pitchFamily="34" charset="0"/>
              <a:cs typeface="Tahoma" pitchFamily="34" charset="0"/>
            </a:endParaRPr>
          </a:p>
        </p:txBody>
      </p:sp>
      <p:pic>
        <p:nvPicPr>
          <p:cNvPr id="9222" name="Εγγεγραμμένος ήχος">
            <a:hlinkClick r:id="" action="ppaction://media"/>
          </p:cNvPr>
          <p:cNvPicPr>
            <a:picLocks noChangeAspect="1" noChangeArrowheads="1"/>
          </p:cNvPicPr>
          <p:nvPr/>
        </p:nvPicPr>
        <p:blipFill>
          <a:blip r:embed="rId3" cstate="print"/>
          <a:srcRect/>
          <a:stretch>
            <a:fillRect/>
          </a:stretch>
        </p:blipFill>
        <p:spPr bwMode="auto">
          <a:xfrm>
            <a:off x="4267200" y="3124200"/>
            <a:ext cx="609600" cy="6096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p:cNvSpPr>
          <p:nvPr>
            <p:ph type="title"/>
          </p:nvPr>
        </p:nvSpPr>
        <p:spPr/>
        <p:txBody>
          <a:bodyPr/>
          <a:lstStyle/>
          <a:p>
            <a:r>
              <a:rPr lang="en-US" altLang="el-GR" smtClean="0"/>
              <a:t>Pheo Management</a:t>
            </a:r>
          </a:p>
        </p:txBody>
      </p:sp>
      <p:sp>
        <p:nvSpPr>
          <p:cNvPr id="53251" name="Rectangle 3"/>
          <p:cNvSpPr>
            <a:spLocks noGrp="1"/>
          </p:cNvSpPr>
          <p:nvPr>
            <p:ph type="body" idx="1"/>
          </p:nvPr>
        </p:nvSpPr>
        <p:spPr/>
        <p:txBody>
          <a:bodyPr/>
          <a:lstStyle/>
          <a:p>
            <a:pPr>
              <a:lnSpc>
                <a:spcPct val="90000"/>
              </a:lnSpc>
            </a:pPr>
            <a:r>
              <a:rPr lang="en-US" altLang="el-GR" sz="2800" smtClean="0"/>
              <a:t>Prior to 1951, reported mortality for excision of pheochromoyctoma </a:t>
            </a:r>
            <a:r>
              <a:rPr lang="en-US" altLang="el-GR" sz="2800" smtClean="0">
                <a:solidFill>
                  <a:schemeClr val="hlink"/>
                </a:solidFill>
              </a:rPr>
              <a:t>24 - 50 %</a:t>
            </a:r>
          </a:p>
          <a:p>
            <a:pPr lvl="2">
              <a:lnSpc>
                <a:spcPct val="90000"/>
              </a:lnSpc>
            </a:pPr>
            <a:r>
              <a:rPr lang="en-US" altLang="el-GR" sz="2000" b="1" smtClean="0"/>
              <a:t>HTN crisis, arrhythmia, MI, stroke</a:t>
            </a:r>
          </a:p>
          <a:p>
            <a:pPr lvl="2">
              <a:lnSpc>
                <a:spcPct val="90000"/>
              </a:lnSpc>
            </a:pPr>
            <a:r>
              <a:rPr lang="en-US" altLang="el-GR" sz="2000" b="1" smtClean="0"/>
              <a:t>Hypotensive shock</a:t>
            </a:r>
          </a:p>
          <a:p>
            <a:pPr>
              <a:lnSpc>
                <a:spcPct val="90000"/>
              </a:lnSpc>
            </a:pPr>
            <a:r>
              <a:rPr lang="en-US" altLang="el-GR" sz="2800" b="1" smtClean="0"/>
              <a:t>Currently, mortality:</a:t>
            </a:r>
            <a:r>
              <a:rPr lang="en-US" altLang="el-GR" sz="2800" smtClean="0"/>
              <a:t> </a:t>
            </a:r>
            <a:r>
              <a:rPr lang="en-US" altLang="el-GR" sz="2800" smtClean="0">
                <a:solidFill>
                  <a:schemeClr val="hlink"/>
                </a:solidFill>
              </a:rPr>
              <a:t>0 - 2.7 %</a:t>
            </a:r>
          </a:p>
          <a:p>
            <a:pPr lvl="2">
              <a:lnSpc>
                <a:spcPct val="90000"/>
              </a:lnSpc>
            </a:pPr>
            <a:r>
              <a:rPr lang="en-US" altLang="el-GR" sz="2000" smtClean="0">
                <a:solidFill>
                  <a:schemeClr val="tx2"/>
                </a:solidFill>
                <a:sym typeface="Symbol" pitchFamily="18" charset="2"/>
              </a:rPr>
              <a:t>Preoperative preperation, -blockade?</a:t>
            </a:r>
          </a:p>
          <a:p>
            <a:pPr lvl="2">
              <a:lnSpc>
                <a:spcPct val="90000"/>
              </a:lnSpc>
            </a:pPr>
            <a:r>
              <a:rPr lang="en-US" altLang="el-GR" sz="2000" smtClean="0">
                <a:solidFill>
                  <a:schemeClr val="tx2"/>
                </a:solidFill>
                <a:sym typeface="Symbol" pitchFamily="18" charset="2"/>
              </a:rPr>
              <a:t>New anesthetic techniques?</a:t>
            </a:r>
          </a:p>
          <a:p>
            <a:pPr lvl="4">
              <a:lnSpc>
                <a:spcPct val="90000"/>
              </a:lnSpc>
            </a:pPr>
            <a:r>
              <a:rPr lang="en-US" altLang="el-GR" sz="1800" smtClean="0"/>
              <a:t>Anesthetic agents</a:t>
            </a:r>
          </a:p>
          <a:p>
            <a:pPr lvl="4">
              <a:lnSpc>
                <a:spcPct val="90000"/>
              </a:lnSpc>
            </a:pPr>
            <a:r>
              <a:rPr lang="en-US" altLang="el-GR" sz="1800" smtClean="0"/>
              <a:t>Intraoperative monitoring: arterial line, EKG monitor, CVP line, Swan-Ganz</a:t>
            </a:r>
          </a:p>
          <a:p>
            <a:pPr>
              <a:lnSpc>
                <a:spcPct val="90000"/>
              </a:lnSpc>
            </a:pPr>
            <a:r>
              <a:rPr lang="en-US" altLang="el-GR" sz="2800" b="1" smtClean="0"/>
              <a:t>Experienced &amp; Coordinated team:</a:t>
            </a:r>
          </a:p>
          <a:p>
            <a:pPr lvl="2">
              <a:lnSpc>
                <a:spcPct val="90000"/>
              </a:lnSpc>
            </a:pPr>
            <a:r>
              <a:rPr lang="en-US" altLang="el-GR" sz="2000" smtClean="0">
                <a:solidFill>
                  <a:schemeClr val="tx2"/>
                </a:solidFill>
              </a:rPr>
              <a:t>Endocrinologist, Anesthesiologist and Surgeon</a:t>
            </a:r>
          </a:p>
        </p:txBody>
      </p:sp>
      <p:pic>
        <p:nvPicPr>
          <p:cNvPr id="53252" name="Εγγεγραμμένος ήχος">
            <a:hlinkClick r:id="" action="ppaction://media"/>
          </p:cNvPr>
          <p:cNvPicPr>
            <a:picLocks noChangeAspect="1" noChangeArrowheads="1"/>
          </p:cNvPicPr>
          <p:nvPr/>
        </p:nvPicPr>
        <p:blipFill>
          <a:blip r:embed="rId2" cstate="print"/>
          <a:srcRect/>
          <a:stretch>
            <a:fillRect/>
          </a:stretch>
        </p:blipFill>
        <p:spPr bwMode="auto">
          <a:xfrm>
            <a:off x="4267200" y="3124200"/>
            <a:ext cx="609600" cy="6096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a:srcRect/>
          <a:stretch>
            <a:fillRect/>
          </a:stretch>
        </p:blipFill>
        <p:spPr bwMode="auto">
          <a:xfrm>
            <a:off x="1547813" y="692150"/>
            <a:ext cx="6181725" cy="5715000"/>
          </a:xfrm>
          <a:prstGeom prst="rect">
            <a:avLst/>
          </a:prstGeom>
          <a:noFill/>
          <a:ln w="9525">
            <a:noFill/>
            <a:miter lim="800000"/>
            <a:headEnd/>
            <a:tailEnd/>
          </a:ln>
        </p:spPr>
      </p:pic>
      <p:pic>
        <p:nvPicPr>
          <p:cNvPr id="54275" name="Εγγεγραμμένος ήχος">
            <a:hlinkClick r:id="" action="ppaction://media"/>
          </p:cNvPr>
          <p:cNvPicPr>
            <a:picLocks noChangeAspect="1" noChangeArrowheads="1"/>
          </p:cNvPicPr>
          <p:nvPr/>
        </p:nvPicPr>
        <p:blipFill>
          <a:blip r:embed="rId3" cstate="print"/>
          <a:srcRect/>
          <a:stretch>
            <a:fillRect/>
          </a:stretch>
        </p:blipFill>
        <p:spPr bwMode="auto">
          <a:xfrm>
            <a:off x="4267200" y="3124200"/>
            <a:ext cx="609600" cy="6096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a:srcRect/>
          <a:stretch>
            <a:fillRect/>
          </a:stretch>
        </p:blipFill>
        <p:spPr bwMode="auto">
          <a:xfrm>
            <a:off x="-117475" y="188913"/>
            <a:ext cx="9598025" cy="6335712"/>
          </a:xfrm>
          <a:prstGeom prst="rect">
            <a:avLst/>
          </a:prstGeom>
          <a:noFill/>
          <a:ln w="9525">
            <a:noFill/>
            <a:miter lim="800000"/>
            <a:headEnd/>
            <a:tailEnd/>
          </a:ln>
        </p:spPr>
      </p:pic>
      <p:pic>
        <p:nvPicPr>
          <p:cNvPr id="55299" name="Εγγεγραμμένος ήχος">
            <a:hlinkClick r:id="" action="ppaction://media"/>
          </p:cNvPr>
          <p:cNvPicPr>
            <a:picLocks noChangeAspect="1" noChangeArrowheads="1"/>
          </p:cNvPicPr>
          <p:nvPr/>
        </p:nvPicPr>
        <p:blipFill>
          <a:blip r:embed="rId3" cstate="print"/>
          <a:srcRect/>
          <a:stretch>
            <a:fillRect/>
          </a:stretch>
        </p:blipFill>
        <p:spPr bwMode="auto">
          <a:xfrm>
            <a:off x="4267200" y="3124200"/>
            <a:ext cx="609600" cy="609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1" descr="Image result for blood pressure measurement"/>
          <p:cNvPicPr>
            <a:picLocks noChangeAspect="1" noChangeArrowheads="1"/>
          </p:cNvPicPr>
          <p:nvPr/>
        </p:nvPicPr>
        <p:blipFill>
          <a:blip r:embed="rId2"/>
          <a:srcRect/>
          <a:stretch>
            <a:fillRect/>
          </a:stretch>
        </p:blipFill>
        <p:spPr bwMode="auto">
          <a:xfrm>
            <a:off x="1187450" y="2420938"/>
            <a:ext cx="7088188" cy="3497262"/>
          </a:xfrm>
          <a:prstGeom prst="rect">
            <a:avLst/>
          </a:prstGeom>
          <a:noFill/>
          <a:ln w="9525">
            <a:noFill/>
            <a:miter lim="800000"/>
            <a:headEnd/>
            <a:tailEnd/>
          </a:ln>
        </p:spPr>
      </p:pic>
      <p:sp>
        <p:nvSpPr>
          <p:cNvPr id="3" name="Rectangle 2">
            <a:extLst>
              <a:ext uri="{FF2B5EF4-FFF2-40B4-BE49-F238E27FC236}"/>
            </a:extLst>
          </p:cNvPr>
          <p:cNvSpPr txBox="1">
            <a:spLocks noChangeArrowheads="1"/>
          </p:cNvSpPr>
          <p:nvPr/>
        </p:nvSpPr>
        <p:spPr>
          <a:xfrm>
            <a:off x="468313" y="908050"/>
            <a:ext cx="8229600" cy="1143000"/>
          </a:xfrm>
          <a:prstGeom prst="rect">
            <a:avLst/>
          </a:prstGeom>
        </p:spPr>
        <p:txBody>
          <a:bodyPr/>
          <a:lstStyle/>
          <a:p>
            <a:pPr algn="ctr">
              <a:defRPr/>
            </a:pPr>
            <a:r>
              <a:rPr lang="el-GR" sz="4400" b="1" dirty="0">
                <a:solidFill>
                  <a:srgbClr val="FF0000"/>
                </a:solidFill>
                <a:latin typeface="+mj-lt"/>
                <a:ea typeface="+mj-ea"/>
                <a:cs typeface="+mj-cs"/>
              </a:rPr>
              <a:t>Ευχαριστώ για την προσοχή σας!</a:t>
            </a:r>
            <a:endParaRPr lang="en-US" sz="4400" b="1" dirty="0">
              <a:solidFill>
                <a:srgbClr val="FF0000"/>
              </a:solidFill>
              <a:latin typeface="+mj-lt"/>
              <a:ea typeface="+mj-ea"/>
              <a:cs typeface="+mj-cs"/>
            </a:endParaRPr>
          </a:p>
        </p:txBody>
      </p:sp>
      <p:pic>
        <p:nvPicPr>
          <p:cNvPr id="56324" name="Εγγεγραμμένος ήχος">
            <a:hlinkClick r:id="" action="ppaction://media"/>
          </p:cNvPr>
          <p:cNvPicPr>
            <a:picLocks noChangeAspect="1" noChangeArrowheads="1"/>
          </p:cNvPicPr>
          <p:nvPr/>
        </p:nvPicPr>
        <p:blipFill>
          <a:blip r:embed="rId3" cstate="print"/>
          <a:srcRect/>
          <a:stretch>
            <a:fillRect/>
          </a:stretch>
        </p:blipFill>
        <p:spPr bwMode="auto">
          <a:xfrm>
            <a:off x="4267200" y="3124200"/>
            <a:ext cx="609600" cy="6096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srcRect/>
          <a:stretch>
            <a:fillRect/>
          </a:stretch>
        </p:blipFill>
        <p:spPr bwMode="auto">
          <a:xfrm>
            <a:off x="0" y="533400"/>
            <a:ext cx="9144000" cy="6035675"/>
          </a:xfrm>
          <a:prstGeom prst="rect">
            <a:avLst/>
          </a:prstGeom>
          <a:noFill/>
          <a:ln w="9525">
            <a:noFill/>
            <a:miter lim="800000"/>
            <a:headEnd/>
            <a:tailEnd/>
          </a:ln>
        </p:spPr>
      </p:pic>
      <p:pic>
        <p:nvPicPr>
          <p:cNvPr id="10243" name="Εγγεγραμμένος ήχος">
            <a:hlinkClick r:id="" action="ppaction://media"/>
          </p:cNvPr>
          <p:cNvPicPr>
            <a:picLocks noChangeAspect="1" noChangeArrowheads="1"/>
          </p:cNvPicPr>
          <p:nvPr/>
        </p:nvPicPr>
        <p:blipFill>
          <a:blip r:embed="rId3" cstate="print"/>
          <a:srcRect/>
          <a:stretch>
            <a:fillRect/>
          </a:stretch>
        </p:blipFill>
        <p:spPr bwMode="auto">
          <a:xfrm>
            <a:off x="4267200" y="3124200"/>
            <a:ext cx="609600" cy="6096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reeform 3"/>
          <p:cNvSpPr>
            <a:spLocks/>
          </p:cNvSpPr>
          <p:nvPr/>
        </p:nvSpPr>
        <p:spPr bwMode="auto">
          <a:xfrm>
            <a:off x="4752975" y="4875213"/>
            <a:ext cx="787400" cy="1379537"/>
          </a:xfrm>
          <a:custGeom>
            <a:avLst/>
            <a:gdLst>
              <a:gd name="T0" fmla="*/ 2147483647 w 405"/>
              <a:gd name="T1" fmla="*/ 2147483647 h 710"/>
              <a:gd name="T2" fmla="*/ 2147483647 w 405"/>
              <a:gd name="T3" fmla="*/ 2147483647 h 710"/>
              <a:gd name="T4" fmla="*/ 2147483647 w 405"/>
              <a:gd name="T5" fmla="*/ 2147483647 h 710"/>
              <a:gd name="T6" fmla="*/ 2147483647 w 405"/>
              <a:gd name="T7" fmla="*/ 2147483647 h 710"/>
              <a:gd name="T8" fmla="*/ 2147483647 w 405"/>
              <a:gd name="T9" fmla="*/ 2147483647 h 710"/>
              <a:gd name="T10" fmla="*/ 2147483647 w 405"/>
              <a:gd name="T11" fmla="*/ 0 h 710"/>
              <a:gd name="T12" fmla="*/ 2147483647 w 405"/>
              <a:gd name="T13" fmla="*/ 2147483647 h 710"/>
              <a:gd name="T14" fmla="*/ 2147483647 w 405"/>
              <a:gd name="T15" fmla="*/ 2147483647 h 710"/>
              <a:gd name="T16" fmla="*/ 2147483647 w 405"/>
              <a:gd name="T17" fmla="*/ 2147483647 h 710"/>
              <a:gd name="T18" fmla="*/ 2147483647 w 405"/>
              <a:gd name="T19" fmla="*/ 2147483647 h 710"/>
              <a:gd name="T20" fmla="*/ 2147483647 w 405"/>
              <a:gd name="T21" fmla="*/ 2147483647 h 710"/>
              <a:gd name="T22" fmla="*/ 2147483647 w 405"/>
              <a:gd name="T23" fmla="*/ 2147483647 h 710"/>
              <a:gd name="T24" fmla="*/ 2147483647 w 405"/>
              <a:gd name="T25" fmla="*/ 2147483647 h 710"/>
              <a:gd name="T26" fmla="*/ 2147483647 w 405"/>
              <a:gd name="T27" fmla="*/ 2147483647 h 710"/>
              <a:gd name="T28" fmla="*/ 2147483647 w 405"/>
              <a:gd name="T29" fmla="*/ 2147483647 h 710"/>
              <a:gd name="T30" fmla="*/ 2147483647 w 405"/>
              <a:gd name="T31" fmla="*/ 2147483647 h 710"/>
              <a:gd name="T32" fmla="*/ 2147483647 w 405"/>
              <a:gd name="T33" fmla="*/ 2147483647 h 710"/>
              <a:gd name="T34" fmla="*/ 2147483647 w 405"/>
              <a:gd name="T35" fmla="*/ 2147483647 h 710"/>
              <a:gd name="T36" fmla="*/ 2147483647 w 405"/>
              <a:gd name="T37" fmla="*/ 2147483647 h 710"/>
              <a:gd name="T38" fmla="*/ 2147483647 w 405"/>
              <a:gd name="T39" fmla="*/ 2147483647 h 710"/>
              <a:gd name="T40" fmla="*/ 2147483647 w 405"/>
              <a:gd name="T41" fmla="*/ 2147483647 h 710"/>
              <a:gd name="T42" fmla="*/ 2147483647 w 405"/>
              <a:gd name="T43" fmla="*/ 2147483647 h 7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05"/>
              <a:gd name="T67" fmla="*/ 0 h 710"/>
              <a:gd name="T68" fmla="*/ 405 w 405"/>
              <a:gd name="T69" fmla="*/ 710 h 71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05" h="710">
                <a:moveTo>
                  <a:pt x="306" y="304"/>
                </a:moveTo>
                <a:cubicBezTo>
                  <a:pt x="315" y="293"/>
                  <a:pt x="345" y="293"/>
                  <a:pt x="360" y="280"/>
                </a:cubicBezTo>
                <a:cubicBezTo>
                  <a:pt x="375" y="267"/>
                  <a:pt x="388" y="251"/>
                  <a:pt x="394" y="226"/>
                </a:cubicBezTo>
                <a:cubicBezTo>
                  <a:pt x="400" y="201"/>
                  <a:pt x="405" y="157"/>
                  <a:pt x="399" y="127"/>
                </a:cubicBezTo>
                <a:cubicBezTo>
                  <a:pt x="393" y="97"/>
                  <a:pt x="385" y="66"/>
                  <a:pt x="360" y="45"/>
                </a:cubicBezTo>
                <a:cubicBezTo>
                  <a:pt x="335" y="24"/>
                  <a:pt x="288" y="0"/>
                  <a:pt x="250" y="0"/>
                </a:cubicBezTo>
                <a:cubicBezTo>
                  <a:pt x="212" y="0"/>
                  <a:pt x="160" y="29"/>
                  <a:pt x="132" y="46"/>
                </a:cubicBezTo>
                <a:cubicBezTo>
                  <a:pt x="104" y="63"/>
                  <a:pt x="95" y="84"/>
                  <a:pt x="84" y="102"/>
                </a:cubicBezTo>
                <a:cubicBezTo>
                  <a:pt x="73" y="120"/>
                  <a:pt x="72" y="136"/>
                  <a:pt x="63" y="157"/>
                </a:cubicBezTo>
                <a:cubicBezTo>
                  <a:pt x="54" y="178"/>
                  <a:pt x="37" y="201"/>
                  <a:pt x="28" y="226"/>
                </a:cubicBezTo>
                <a:cubicBezTo>
                  <a:pt x="19" y="251"/>
                  <a:pt x="11" y="272"/>
                  <a:pt x="7" y="309"/>
                </a:cubicBezTo>
                <a:cubicBezTo>
                  <a:pt x="3" y="346"/>
                  <a:pt x="3" y="414"/>
                  <a:pt x="3" y="450"/>
                </a:cubicBezTo>
                <a:cubicBezTo>
                  <a:pt x="3" y="486"/>
                  <a:pt x="0" y="496"/>
                  <a:pt x="7" y="526"/>
                </a:cubicBezTo>
                <a:cubicBezTo>
                  <a:pt x="14" y="556"/>
                  <a:pt x="28" y="604"/>
                  <a:pt x="48" y="633"/>
                </a:cubicBezTo>
                <a:cubicBezTo>
                  <a:pt x="68" y="662"/>
                  <a:pt x="96" y="688"/>
                  <a:pt x="126" y="699"/>
                </a:cubicBezTo>
                <a:cubicBezTo>
                  <a:pt x="156" y="710"/>
                  <a:pt x="200" y="709"/>
                  <a:pt x="231" y="702"/>
                </a:cubicBezTo>
                <a:cubicBezTo>
                  <a:pt x="262" y="695"/>
                  <a:pt x="292" y="678"/>
                  <a:pt x="312" y="657"/>
                </a:cubicBezTo>
                <a:cubicBezTo>
                  <a:pt x="332" y="636"/>
                  <a:pt x="346" y="601"/>
                  <a:pt x="351" y="574"/>
                </a:cubicBezTo>
                <a:cubicBezTo>
                  <a:pt x="356" y="547"/>
                  <a:pt x="354" y="521"/>
                  <a:pt x="345" y="496"/>
                </a:cubicBezTo>
                <a:cubicBezTo>
                  <a:pt x="336" y="471"/>
                  <a:pt x="301" y="445"/>
                  <a:pt x="295" y="421"/>
                </a:cubicBezTo>
                <a:cubicBezTo>
                  <a:pt x="289" y="397"/>
                  <a:pt x="304" y="369"/>
                  <a:pt x="306" y="349"/>
                </a:cubicBezTo>
                <a:cubicBezTo>
                  <a:pt x="308" y="329"/>
                  <a:pt x="297" y="315"/>
                  <a:pt x="306" y="304"/>
                </a:cubicBezTo>
                <a:close/>
              </a:path>
            </a:pathLst>
          </a:custGeom>
          <a:gradFill rotWithShape="1">
            <a:gsLst>
              <a:gs pos="0">
                <a:srgbClr val="621818"/>
              </a:gs>
              <a:gs pos="100000">
                <a:srgbClr val="4B1212"/>
              </a:gs>
            </a:gsLst>
            <a:lin ang="5400000" scaled="1"/>
          </a:gradFill>
          <a:ln w="19050">
            <a:solidFill>
              <a:srgbClr val="2F0B0B"/>
            </a:solidFill>
            <a:round/>
            <a:headEnd/>
            <a:tailEnd/>
          </a:ln>
        </p:spPr>
        <p:txBody>
          <a:bodyPr lIns="92075" tIns="46038" rIns="92075" bIns="46038" anchor="ctr"/>
          <a:lstStyle/>
          <a:p>
            <a:endParaRPr lang="el-GR"/>
          </a:p>
        </p:txBody>
      </p:sp>
      <p:sp>
        <p:nvSpPr>
          <p:cNvPr id="11267" name="Oval 4"/>
          <p:cNvSpPr>
            <a:spLocks noChangeArrowheads="1"/>
          </p:cNvSpPr>
          <p:nvPr/>
        </p:nvSpPr>
        <p:spPr bwMode="auto">
          <a:xfrm>
            <a:off x="4891088" y="4906963"/>
            <a:ext cx="581025" cy="576262"/>
          </a:xfrm>
          <a:prstGeom prst="ellipse">
            <a:avLst/>
          </a:prstGeom>
          <a:gradFill rotWithShape="1">
            <a:gsLst>
              <a:gs pos="0">
                <a:srgbClr val="FFFF99">
                  <a:alpha val="29999"/>
                </a:srgbClr>
              </a:gs>
              <a:gs pos="100000">
                <a:srgbClr val="767647">
                  <a:alpha val="0"/>
                </a:srgbClr>
              </a:gs>
            </a:gsLst>
            <a:path path="shape">
              <a:fillToRect l="50000" t="50000" r="50000" b="50000"/>
            </a:path>
          </a:gradFill>
          <a:ln w="19050" algn="ctr">
            <a:noFill/>
            <a:round/>
            <a:headEnd/>
            <a:tailEnd/>
          </a:ln>
        </p:spPr>
        <p:txBody>
          <a:bodyPr wrap="none" lIns="92075" tIns="46038" rIns="92075" bIns="46038" anchor="ctr"/>
          <a:lstStyle/>
          <a:p>
            <a:endParaRPr lang="en-US" altLang="el-GR"/>
          </a:p>
        </p:txBody>
      </p:sp>
      <p:sp>
        <p:nvSpPr>
          <p:cNvPr id="11268" name="Oval 5"/>
          <p:cNvSpPr>
            <a:spLocks noChangeArrowheads="1"/>
          </p:cNvSpPr>
          <p:nvPr/>
        </p:nvSpPr>
        <p:spPr bwMode="auto">
          <a:xfrm>
            <a:off x="4811713" y="5164138"/>
            <a:ext cx="466725" cy="820737"/>
          </a:xfrm>
          <a:prstGeom prst="ellipse">
            <a:avLst/>
          </a:prstGeom>
          <a:gradFill rotWithShape="1">
            <a:gsLst>
              <a:gs pos="0">
                <a:srgbClr val="FFFF99">
                  <a:alpha val="29999"/>
                </a:srgbClr>
              </a:gs>
              <a:gs pos="100000">
                <a:srgbClr val="767647">
                  <a:alpha val="0"/>
                </a:srgbClr>
              </a:gs>
            </a:gsLst>
            <a:path path="shape">
              <a:fillToRect l="50000" t="50000" r="50000" b="50000"/>
            </a:path>
          </a:gradFill>
          <a:ln w="19050" algn="ctr">
            <a:noFill/>
            <a:round/>
            <a:headEnd/>
            <a:tailEnd/>
          </a:ln>
        </p:spPr>
        <p:txBody>
          <a:bodyPr wrap="none" lIns="92075" tIns="46038" rIns="92075" bIns="46038" anchor="ctr"/>
          <a:lstStyle/>
          <a:p>
            <a:endParaRPr lang="en-US" altLang="el-GR"/>
          </a:p>
        </p:txBody>
      </p:sp>
      <p:sp>
        <p:nvSpPr>
          <p:cNvPr id="11269" name="Oval 6"/>
          <p:cNvSpPr>
            <a:spLocks noChangeArrowheads="1"/>
          </p:cNvSpPr>
          <p:nvPr/>
        </p:nvSpPr>
        <p:spPr bwMode="auto">
          <a:xfrm>
            <a:off x="4826000" y="5664200"/>
            <a:ext cx="579438" cy="576263"/>
          </a:xfrm>
          <a:prstGeom prst="ellipse">
            <a:avLst/>
          </a:prstGeom>
          <a:gradFill rotWithShape="1">
            <a:gsLst>
              <a:gs pos="0">
                <a:srgbClr val="FFFF99">
                  <a:alpha val="29999"/>
                </a:srgbClr>
              </a:gs>
              <a:gs pos="100000">
                <a:srgbClr val="767647">
                  <a:alpha val="0"/>
                </a:srgbClr>
              </a:gs>
            </a:gsLst>
            <a:path path="shape">
              <a:fillToRect l="50000" t="50000" r="50000" b="50000"/>
            </a:path>
          </a:gradFill>
          <a:ln w="19050" algn="ctr">
            <a:noFill/>
            <a:round/>
            <a:headEnd/>
            <a:tailEnd/>
          </a:ln>
        </p:spPr>
        <p:txBody>
          <a:bodyPr wrap="none" lIns="92075" tIns="46038" rIns="92075" bIns="46038" anchor="ctr"/>
          <a:lstStyle/>
          <a:p>
            <a:endParaRPr lang="en-US" altLang="el-GR"/>
          </a:p>
        </p:txBody>
      </p:sp>
      <p:sp>
        <p:nvSpPr>
          <p:cNvPr id="312327" name="Oval 7">
            <a:extLst>
              <a:ext uri="{FF2B5EF4-FFF2-40B4-BE49-F238E27FC236}"/>
            </a:extLst>
          </p:cNvPr>
          <p:cNvSpPr>
            <a:spLocks noChangeArrowheads="1"/>
          </p:cNvSpPr>
          <p:nvPr/>
        </p:nvSpPr>
        <p:spPr bwMode="auto">
          <a:xfrm rot="1619273">
            <a:off x="4929188" y="4916488"/>
            <a:ext cx="288925" cy="569912"/>
          </a:xfrm>
          <a:prstGeom prst="ellipse">
            <a:avLst/>
          </a:prstGeom>
          <a:gradFill rotWithShape="1">
            <a:gsLst>
              <a:gs pos="0">
                <a:schemeClr val="tx1">
                  <a:alpha val="50000"/>
                </a:schemeClr>
              </a:gs>
              <a:gs pos="100000">
                <a:schemeClr val="tx1">
                  <a:gamma/>
                  <a:shade val="46275"/>
                  <a:invGamma/>
                  <a:alpha val="0"/>
                </a:schemeClr>
              </a:gs>
            </a:gsLst>
            <a:path path="shape">
              <a:fillToRect l="50000" t="50000" r="50000" b="50000"/>
            </a:path>
          </a:gradFill>
          <a:ln w="19050" algn="ctr">
            <a:noFill/>
            <a:round/>
            <a:headEnd/>
            <a:tailEnd/>
          </a:ln>
          <a:effectLst/>
        </p:spPr>
        <p:txBody>
          <a:bodyPr wrap="none" lIns="92075" tIns="46038" rIns="92075" bIns="46038" anchor="ctr"/>
          <a:lstStyle/>
          <a:p>
            <a:pPr>
              <a:defRPr/>
            </a:pPr>
            <a:endParaRPr lang="el-GR"/>
          </a:p>
        </p:txBody>
      </p:sp>
      <p:grpSp>
        <p:nvGrpSpPr>
          <p:cNvPr id="11271" name="Group 8"/>
          <p:cNvGrpSpPr>
            <a:grpSpLocks/>
          </p:cNvGrpSpPr>
          <p:nvPr/>
        </p:nvGrpSpPr>
        <p:grpSpPr bwMode="auto">
          <a:xfrm>
            <a:off x="5165725" y="4746625"/>
            <a:ext cx="415925" cy="503238"/>
            <a:chOff x="2705" y="3068"/>
            <a:chExt cx="213" cy="259"/>
          </a:xfrm>
        </p:grpSpPr>
        <p:sp>
          <p:nvSpPr>
            <p:cNvPr id="11354" name="Freeform 9"/>
            <p:cNvSpPr>
              <a:spLocks/>
            </p:cNvSpPr>
            <p:nvPr/>
          </p:nvSpPr>
          <p:spPr bwMode="auto">
            <a:xfrm>
              <a:off x="2705" y="3068"/>
              <a:ext cx="213" cy="259"/>
            </a:xfrm>
            <a:custGeom>
              <a:avLst/>
              <a:gdLst>
                <a:gd name="T0" fmla="*/ 3 w 213"/>
                <a:gd name="T1" fmla="*/ 81 h 259"/>
                <a:gd name="T2" fmla="*/ 25 w 213"/>
                <a:gd name="T3" fmla="*/ 106 h 259"/>
                <a:gd name="T4" fmla="*/ 61 w 213"/>
                <a:gd name="T5" fmla="*/ 112 h 259"/>
                <a:gd name="T6" fmla="*/ 66 w 213"/>
                <a:gd name="T7" fmla="*/ 127 h 259"/>
                <a:gd name="T8" fmla="*/ 88 w 213"/>
                <a:gd name="T9" fmla="*/ 142 h 259"/>
                <a:gd name="T10" fmla="*/ 90 w 213"/>
                <a:gd name="T11" fmla="*/ 163 h 259"/>
                <a:gd name="T12" fmla="*/ 108 w 213"/>
                <a:gd name="T13" fmla="*/ 178 h 259"/>
                <a:gd name="T14" fmla="*/ 106 w 213"/>
                <a:gd name="T15" fmla="*/ 193 h 259"/>
                <a:gd name="T16" fmla="*/ 130 w 213"/>
                <a:gd name="T17" fmla="*/ 222 h 259"/>
                <a:gd name="T18" fmla="*/ 156 w 213"/>
                <a:gd name="T19" fmla="*/ 231 h 259"/>
                <a:gd name="T20" fmla="*/ 160 w 213"/>
                <a:gd name="T21" fmla="*/ 252 h 259"/>
                <a:gd name="T22" fmla="*/ 187 w 213"/>
                <a:gd name="T23" fmla="*/ 256 h 259"/>
                <a:gd name="T24" fmla="*/ 195 w 213"/>
                <a:gd name="T25" fmla="*/ 235 h 259"/>
                <a:gd name="T26" fmla="*/ 202 w 213"/>
                <a:gd name="T27" fmla="*/ 220 h 259"/>
                <a:gd name="T28" fmla="*/ 199 w 213"/>
                <a:gd name="T29" fmla="*/ 192 h 259"/>
                <a:gd name="T30" fmla="*/ 213 w 213"/>
                <a:gd name="T31" fmla="*/ 160 h 259"/>
                <a:gd name="T32" fmla="*/ 198 w 213"/>
                <a:gd name="T33" fmla="*/ 126 h 259"/>
                <a:gd name="T34" fmla="*/ 195 w 213"/>
                <a:gd name="T35" fmla="*/ 103 h 259"/>
                <a:gd name="T36" fmla="*/ 168 w 213"/>
                <a:gd name="T37" fmla="*/ 90 h 259"/>
                <a:gd name="T38" fmla="*/ 162 w 213"/>
                <a:gd name="T39" fmla="*/ 54 h 259"/>
                <a:gd name="T40" fmla="*/ 145 w 213"/>
                <a:gd name="T41" fmla="*/ 39 h 259"/>
                <a:gd name="T42" fmla="*/ 120 w 213"/>
                <a:gd name="T43" fmla="*/ 31 h 259"/>
                <a:gd name="T44" fmla="*/ 96 w 213"/>
                <a:gd name="T45" fmla="*/ 6 h 259"/>
                <a:gd name="T46" fmla="*/ 67 w 213"/>
                <a:gd name="T47" fmla="*/ 4 h 259"/>
                <a:gd name="T48" fmla="*/ 45 w 213"/>
                <a:gd name="T49" fmla="*/ 30 h 259"/>
                <a:gd name="T50" fmla="*/ 25 w 213"/>
                <a:gd name="T51" fmla="*/ 36 h 259"/>
                <a:gd name="T52" fmla="*/ 15 w 213"/>
                <a:gd name="T53" fmla="*/ 58 h 259"/>
                <a:gd name="T54" fmla="*/ 4 w 213"/>
                <a:gd name="T55" fmla="*/ 60 h 259"/>
                <a:gd name="T56" fmla="*/ 3 w 213"/>
                <a:gd name="T57" fmla="*/ 81 h 2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13"/>
                <a:gd name="T88" fmla="*/ 0 h 259"/>
                <a:gd name="T89" fmla="*/ 213 w 213"/>
                <a:gd name="T90" fmla="*/ 259 h 25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13" h="259">
                  <a:moveTo>
                    <a:pt x="3" y="81"/>
                  </a:moveTo>
                  <a:cubicBezTo>
                    <a:pt x="6" y="89"/>
                    <a:pt x="15" y="101"/>
                    <a:pt x="25" y="106"/>
                  </a:cubicBezTo>
                  <a:cubicBezTo>
                    <a:pt x="35" y="111"/>
                    <a:pt x="54" y="109"/>
                    <a:pt x="61" y="112"/>
                  </a:cubicBezTo>
                  <a:cubicBezTo>
                    <a:pt x="68" y="115"/>
                    <a:pt x="62" y="122"/>
                    <a:pt x="66" y="127"/>
                  </a:cubicBezTo>
                  <a:cubicBezTo>
                    <a:pt x="70" y="132"/>
                    <a:pt x="84" y="136"/>
                    <a:pt x="88" y="142"/>
                  </a:cubicBezTo>
                  <a:cubicBezTo>
                    <a:pt x="92" y="148"/>
                    <a:pt x="87" y="157"/>
                    <a:pt x="90" y="163"/>
                  </a:cubicBezTo>
                  <a:cubicBezTo>
                    <a:pt x="93" y="169"/>
                    <a:pt x="105" y="173"/>
                    <a:pt x="108" y="178"/>
                  </a:cubicBezTo>
                  <a:cubicBezTo>
                    <a:pt x="111" y="183"/>
                    <a:pt x="102" y="186"/>
                    <a:pt x="106" y="193"/>
                  </a:cubicBezTo>
                  <a:cubicBezTo>
                    <a:pt x="110" y="200"/>
                    <a:pt x="122" y="216"/>
                    <a:pt x="130" y="222"/>
                  </a:cubicBezTo>
                  <a:cubicBezTo>
                    <a:pt x="138" y="228"/>
                    <a:pt x="151" y="226"/>
                    <a:pt x="156" y="231"/>
                  </a:cubicBezTo>
                  <a:cubicBezTo>
                    <a:pt x="161" y="236"/>
                    <a:pt x="155" y="248"/>
                    <a:pt x="160" y="252"/>
                  </a:cubicBezTo>
                  <a:cubicBezTo>
                    <a:pt x="165" y="256"/>
                    <a:pt x="181" y="259"/>
                    <a:pt x="187" y="256"/>
                  </a:cubicBezTo>
                  <a:cubicBezTo>
                    <a:pt x="193" y="253"/>
                    <a:pt x="193" y="241"/>
                    <a:pt x="195" y="235"/>
                  </a:cubicBezTo>
                  <a:cubicBezTo>
                    <a:pt x="197" y="229"/>
                    <a:pt x="201" y="227"/>
                    <a:pt x="202" y="220"/>
                  </a:cubicBezTo>
                  <a:cubicBezTo>
                    <a:pt x="203" y="213"/>
                    <a:pt x="197" y="202"/>
                    <a:pt x="199" y="192"/>
                  </a:cubicBezTo>
                  <a:cubicBezTo>
                    <a:pt x="201" y="182"/>
                    <a:pt x="213" y="171"/>
                    <a:pt x="213" y="160"/>
                  </a:cubicBezTo>
                  <a:cubicBezTo>
                    <a:pt x="213" y="149"/>
                    <a:pt x="201" y="135"/>
                    <a:pt x="198" y="126"/>
                  </a:cubicBezTo>
                  <a:cubicBezTo>
                    <a:pt x="195" y="117"/>
                    <a:pt x="200" y="109"/>
                    <a:pt x="195" y="103"/>
                  </a:cubicBezTo>
                  <a:cubicBezTo>
                    <a:pt x="190" y="97"/>
                    <a:pt x="173" y="98"/>
                    <a:pt x="168" y="90"/>
                  </a:cubicBezTo>
                  <a:cubicBezTo>
                    <a:pt x="163" y="82"/>
                    <a:pt x="166" y="62"/>
                    <a:pt x="162" y="54"/>
                  </a:cubicBezTo>
                  <a:cubicBezTo>
                    <a:pt x="158" y="46"/>
                    <a:pt x="152" y="43"/>
                    <a:pt x="145" y="39"/>
                  </a:cubicBezTo>
                  <a:cubicBezTo>
                    <a:pt x="138" y="35"/>
                    <a:pt x="128" y="36"/>
                    <a:pt x="120" y="31"/>
                  </a:cubicBezTo>
                  <a:cubicBezTo>
                    <a:pt x="112" y="26"/>
                    <a:pt x="105" y="10"/>
                    <a:pt x="96" y="6"/>
                  </a:cubicBezTo>
                  <a:cubicBezTo>
                    <a:pt x="87" y="2"/>
                    <a:pt x="75" y="0"/>
                    <a:pt x="67" y="4"/>
                  </a:cubicBezTo>
                  <a:cubicBezTo>
                    <a:pt x="59" y="8"/>
                    <a:pt x="52" y="25"/>
                    <a:pt x="45" y="30"/>
                  </a:cubicBezTo>
                  <a:cubicBezTo>
                    <a:pt x="38" y="35"/>
                    <a:pt x="30" y="31"/>
                    <a:pt x="25" y="36"/>
                  </a:cubicBezTo>
                  <a:cubicBezTo>
                    <a:pt x="20" y="41"/>
                    <a:pt x="18" y="54"/>
                    <a:pt x="15" y="58"/>
                  </a:cubicBezTo>
                  <a:cubicBezTo>
                    <a:pt x="12" y="62"/>
                    <a:pt x="6" y="57"/>
                    <a:pt x="4" y="60"/>
                  </a:cubicBezTo>
                  <a:cubicBezTo>
                    <a:pt x="2" y="63"/>
                    <a:pt x="0" y="73"/>
                    <a:pt x="3" y="81"/>
                  </a:cubicBezTo>
                  <a:close/>
                </a:path>
              </a:pathLst>
            </a:custGeom>
            <a:solidFill>
              <a:srgbClr val="DEDDBD"/>
            </a:solidFill>
            <a:ln w="12700">
              <a:solidFill>
                <a:srgbClr val="000000"/>
              </a:solidFill>
              <a:round/>
              <a:headEnd/>
              <a:tailEnd/>
            </a:ln>
          </p:spPr>
          <p:txBody>
            <a:bodyPr lIns="92075" tIns="46038" rIns="92075" bIns="46038" anchor="ctr"/>
            <a:lstStyle/>
            <a:p>
              <a:endParaRPr lang="el-GR"/>
            </a:p>
          </p:txBody>
        </p:sp>
        <p:sp>
          <p:nvSpPr>
            <p:cNvPr id="11355" name="Freeform 10"/>
            <p:cNvSpPr>
              <a:spLocks/>
            </p:cNvSpPr>
            <p:nvPr/>
          </p:nvSpPr>
          <p:spPr bwMode="auto">
            <a:xfrm>
              <a:off x="2738" y="3122"/>
              <a:ext cx="24" cy="26"/>
            </a:xfrm>
            <a:custGeom>
              <a:avLst/>
              <a:gdLst>
                <a:gd name="T0" fmla="*/ 24 w 24"/>
                <a:gd name="T1" fmla="*/ 15 h 26"/>
                <a:gd name="T2" fmla="*/ 4 w 24"/>
                <a:gd name="T3" fmla="*/ 25 h 26"/>
                <a:gd name="T4" fmla="*/ 6 w 24"/>
                <a:gd name="T5" fmla="*/ 9 h 26"/>
                <a:gd name="T6" fmla="*/ 0 w 24"/>
                <a:gd name="T7" fmla="*/ 0 h 26"/>
                <a:gd name="T8" fmla="*/ 0 60000 65536"/>
                <a:gd name="T9" fmla="*/ 0 60000 65536"/>
                <a:gd name="T10" fmla="*/ 0 60000 65536"/>
                <a:gd name="T11" fmla="*/ 0 60000 65536"/>
                <a:gd name="T12" fmla="*/ 0 w 24"/>
                <a:gd name="T13" fmla="*/ 0 h 26"/>
                <a:gd name="T14" fmla="*/ 24 w 24"/>
                <a:gd name="T15" fmla="*/ 26 h 26"/>
              </a:gdLst>
              <a:ahLst/>
              <a:cxnLst>
                <a:cxn ang="T8">
                  <a:pos x="T0" y="T1"/>
                </a:cxn>
                <a:cxn ang="T9">
                  <a:pos x="T2" y="T3"/>
                </a:cxn>
                <a:cxn ang="T10">
                  <a:pos x="T4" y="T5"/>
                </a:cxn>
                <a:cxn ang="T11">
                  <a:pos x="T6" y="T7"/>
                </a:cxn>
              </a:cxnLst>
              <a:rect l="T12" t="T13" r="T14" b="T15"/>
              <a:pathLst>
                <a:path w="24" h="26">
                  <a:moveTo>
                    <a:pt x="24" y="15"/>
                  </a:moveTo>
                  <a:cubicBezTo>
                    <a:pt x="15" y="20"/>
                    <a:pt x="7" y="26"/>
                    <a:pt x="4" y="25"/>
                  </a:cubicBezTo>
                  <a:cubicBezTo>
                    <a:pt x="1" y="24"/>
                    <a:pt x="7" y="13"/>
                    <a:pt x="6" y="9"/>
                  </a:cubicBezTo>
                  <a:cubicBezTo>
                    <a:pt x="5" y="5"/>
                    <a:pt x="2" y="2"/>
                    <a:pt x="0" y="0"/>
                  </a:cubicBezTo>
                </a:path>
              </a:pathLst>
            </a:custGeom>
            <a:noFill/>
            <a:ln w="12700">
              <a:solidFill>
                <a:srgbClr val="000000"/>
              </a:solidFill>
              <a:round/>
              <a:headEnd/>
              <a:tailEnd/>
            </a:ln>
          </p:spPr>
          <p:txBody>
            <a:bodyPr lIns="92075" tIns="46038" rIns="92075" bIns="46038" anchor="ctr"/>
            <a:lstStyle/>
            <a:p>
              <a:endParaRPr lang="el-GR"/>
            </a:p>
          </p:txBody>
        </p:sp>
        <p:sp>
          <p:nvSpPr>
            <p:cNvPr id="11356" name="Freeform 11"/>
            <p:cNvSpPr>
              <a:spLocks/>
            </p:cNvSpPr>
            <p:nvPr/>
          </p:nvSpPr>
          <p:spPr bwMode="auto">
            <a:xfrm>
              <a:off x="2848" y="3135"/>
              <a:ext cx="19" cy="83"/>
            </a:xfrm>
            <a:custGeom>
              <a:avLst/>
              <a:gdLst>
                <a:gd name="T0" fmla="*/ 2 w 19"/>
                <a:gd name="T1" fmla="*/ 0 h 83"/>
                <a:gd name="T2" fmla="*/ 8 w 19"/>
                <a:gd name="T3" fmla="*/ 23 h 83"/>
                <a:gd name="T4" fmla="*/ 1 w 19"/>
                <a:gd name="T5" fmla="*/ 36 h 83"/>
                <a:gd name="T6" fmla="*/ 16 w 19"/>
                <a:gd name="T7" fmla="*/ 51 h 83"/>
                <a:gd name="T8" fmla="*/ 19 w 19"/>
                <a:gd name="T9" fmla="*/ 83 h 83"/>
                <a:gd name="T10" fmla="*/ 0 60000 65536"/>
                <a:gd name="T11" fmla="*/ 0 60000 65536"/>
                <a:gd name="T12" fmla="*/ 0 60000 65536"/>
                <a:gd name="T13" fmla="*/ 0 60000 65536"/>
                <a:gd name="T14" fmla="*/ 0 60000 65536"/>
                <a:gd name="T15" fmla="*/ 0 w 19"/>
                <a:gd name="T16" fmla="*/ 0 h 83"/>
                <a:gd name="T17" fmla="*/ 19 w 19"/>
                <a:gd name="T18" fmla="*/ 83 h 83"/>
              </a:gdLst>
              <a:ahLst/>
              <a:cxnLst>
                <a:cxn ang="T10">
                  <a:pos x="T0" y="T1"/>
                </a:cxn>
                <a:cxn ang="T11">
                  <a:pos x="T2" y="T3"/>
                </a:cxn>
                <a:cxn ang="T12">
                  <a:pos x="T4" y="T5"/>
                </a:cxn>
                <a:cxn ang="T13">
                  <a:pos x="T6" y="T7"/>
                </a:cxn>
                <a:cxn ang="T14">
                  <a:pos x="T8" y="T9"/>
                </a:cxn>
              </a:cxnLst>
              <a:rect l="T15" t="T16" r="T17" b="T18"/>
              <a:pathLst>
                <a:path w="19" h="83">
                  <a:moveTo>
                    <a:pt x="2" y="0"/>
                  </a:moveTo>
                  <a:cubicBezTo>
                    <a:pt x="5" y="8"/>
                    <a:pt x="8" y="17"/>
                    <a:pt x="8" y="23"/>
                  </a:cubicBezTo>
                  <a:cubicBezTo>
                    <a:pt x="8" y="29"/>
                    <a:pt x="0" y="31"/>
                    <a:pt x="1" y="36"/>
                  </a:cubicBezTo>
                  <a:cubicBezTo>
                    <a:pt x="2" y="41"/>
                    <a:pt x="13" y="43"/>
                    <a:pt x="16" y="51"/>
                  </a:cubicBezTo>
                  <a:cubicBezTo>
                    <a:pt x="19" y="59"/>
                    <a:pt x="19" y="71"/>
                    <a:pt x="19" y="83"/>
                  </a:cubicBezTo>
                </a:path>
              </a:pathLst>
            </a:custGeom>
            <a:noFill/>
            <a:ln w="12700">
              <a:solidFill>
                <a:srgbClr val="000000"/>
              </a:solidFill>
              <a:round/>
              <a:headEnd/>
              <a:tailEnd/>
            </a:ln>
          </p:spPr>
          <p:txBody>
            <a:bodyPr lIns="92075" tIns="46038" rIns="92075" bIns="46038" anchor="ctr"/>
            <a:lstStyle/>
            <a:p>
              <a:endParaRPr lang="el-GR"/>
            </a:p>
          </p:txBody>
        </p:sp>
        <p:sp>
          <p:nvSpPr>
            <p:cNvPr id="11357" name="Freeform 12"/>
            <p:cNvSpPr>
              <a:spLocks/>
            </p:cNvSpPr>
            <p:nvPr/>
          </p:nvSpPr>
          <p:spPr bwMode="auto">
            <a:xfrm>
              <a:off x="2802" y="3134"/>
              <a:ext cx="16" cy="51"/>
            </a:xfrm>
            <a:custGeom>
              <a:avLst/>
              <a:gdLst>
                <a:gd name="T0" fmla="*/ 9 w 16"/>
                <a:gd name="T1" fmla="*/ 0 h 51"/>
                <a:gd name="T2" fmla="*/ 15 w 16"/>
                <a:gd name="T3" fmla="*/ 28 h 51"/>
                <a:gd name="T4" fmla="*/ 0 w 16"/>
                <a:gd name="T5" fmla="*/ 51 h 51"/>
                <a:gd name="T6" fmla="*/ 0 60000 65536"/>
                <a:gd name="T7" fmla="*/ 0 60000 65536"/>
                <a:gd name="T8" fmla="*/ 0 60000 65536"/>
                <a:gd name="T9" fmla="*/ 0 w 16"/>
                <a:gd name="T10" fmla="*/ 0 h 51"/>
                <a:gd name="T11" fmla="*/ 16 w 16"/>
                <a:gd name="T12" fmla="*/ 51 h 51"/>
              </a:gdLst>
              <a:ahLst/>
              <a:cxnLst>
                <a:cxn ang="T6">
                  <a:pos x="T0" y="T1"/>
                </a:cxn>
                <a:cxn ang="T7">
                  <a:pos x="T2" y="T3"/>
                </a:cxn>
                <a:cxn ang="T8">
                  <a:pos x="T4" y="T5"/>
                </a:cxn>
              </a:cxnLst>
              <a:rect l="T9" t="T10" r="T11" b="T12"/>
              <a:pathLst>
                <a:path w="16" h="51">
                  <a:moveTo>
                    <a:pt x="9" y="0"/>
                  </a:moveTo>
                  <a:cubicBezTo>
                    <a:pt x="12" y="10"/>
                    <a:pt x="16" y="20"/>
                    <a:pt x="15" y="28"/>
                  </a:cubicBezTo>
                  <a:cubicBezTo>
                    <a:pt x="14" y="36"/>
                    <a:pt x="7" y="43"/>
                    <a:pt x="0" y="51"/>
                  </a:cubicBezTo>
                </a:path>
              </a:pathLst>
            </a:custGeom>
            <a:noFill/>
            <a:ln w="12700">
              <a:solidFill>
                <a:srgbClr val="000000"/>
              </a:solidFill>
              <a:round/>
              <a:headEnd/>
              <a:tailEnd/>
            </a:ln>
          </p:spPr>
          <p:txBody>
            <a:bodyPr lIns="92075" tIns="46038" rIns="92075" bIns="46038" anchor="ctr"/>
            <a:lstStyle/>
            <a:p>
              <a:endParaRPr lang="el-GR"/>
            </a:p>
          </p:txBody>
        </p:sp>
        <p:sp>
          <p:nvSpPr>
            <p:cNvPr id="11358" name="Freeform 13"/>
            <p:cNvSpPr>
              <a:spLocks/>
            </p:cNvSpPr>
            <p:nvPr/>
          </p:nvSpPr>
          <p:spPr bwMode="auto">
            <a:xfrm>
              <a:off x="2784" y="3122"/>
              <a:ext cx="12" cy="34"/>
            </a:xfrm>
            <a:custGeom>
              <a:avLst/>
              <a:gdLst>
                <a:gd name="T0" fmla="*/ 5 w 12"/>
                <a:gd name="T1" fmla="*/ 0 h 34"/>
                <a:gd name="T2" fmla="*/ 11 w 12"/>
                <a:gd name="T3" fmla="*/ 21 h 34"/>
                <a:gd name="T4" fmla="*/ 0 w 12"/>
                <a:gd name="T5" fmla="*/ 34 h 34"/>
                <a:gd name="T6" fmla="*/ 0 60000 65536"/>
                <a:gd name="T7" fmla="*/ 0 60000 65536"/>
                <a:gd name="T8" fmla="*/ 0 60000 65536"/>
                <a:gd name="T9" fmla="*/ 0 w 12"/>
                <a:gd name="T10" fmla="*/ 0 h 34"/>
                <a:gd name="T11" fmla="*/ 12 w 12"/>
                <a:gd name="T12" fmla="*/ 34 h 34"/>
              </a:gdLst>
              <a:ahLst/>
              <a:cxnLst>
                <a:cxn ang="T6">
                  <a:pos x="T0" y="T1"/>
                </a:cxn>
                <a:cxn ang="T7">
                  <a:pos x="T2" y="T3"/>
                </a:cxn>
                <a:cxn ang="T8">
                  <a:pos x="T4" y="T5"/>
                </a:cxn>
              </a:cxnLst>
              <a:rect l="T9" t="T10" r="T11" b="T12"/>
              <a:pathLst>
                <a:path w="12" h="34">
                  <a:moveTo>
                    <a:pt x="5" y="0"/>
                  </a:moveTo>
                  <a:cubicBezTo>
                    <a:pt x="8" y="7"/>
                    <a:pt x="12" y="15"/>
                    <a:pt x="11" y="21"/>
                  </a:cubicBezTo>
                  <a:cubicBezTo>
                    <a:pt x="10" y="27"/>
                    <a:pt x="5" y="30"/>
                    <a:pt x="0" y="34"/>
                  </a:cubicBezTo>
                </a:path>
              </a:pathLst>
            </a:custGeom>
            <a:noFill/>
            <a:ln w="12700">
              <a:solidFill>
                <a:srgbClr val="000000"/>
              </a:solidFill>
              <a:round/>
              <a:headEnd/>
              <a:tailEnd/>
            </a:ln>
          </p:spPr>
          <p:txBody>
            <a:bodyPr lIns="92075" tIns="46038" rIns="92075" bIns="46038" anchor="ctr"/>
            <a:lstStyle/>
            <a:p>
              <a:endParaRPr lang="el-GR"/>
            </a:p>
          </p:txBody>
        </p:sp>
        <p:sp>
          <p:nvSpPr>
            <p:cNvPr id="11359" name="Freeform 14"/>
            <p:cNvSpPr>
              <a:spLocks/>
            </p:cNvSpPr>
            <p:nvPr/>
          </p:nvSpPr>
          <p:spPr bwMode="auto">
            <a:xfrm>
              <a:off x="2817" y="3110"/>
              <a:ext cx="38" cy="20"/>
            </a:xfrm>
            <a:custGeom>
              <a:avLst/>
              <a:gdLst>
                <a:gd name="T0" fmla="*/ 0 w 38"/>
                <a:gd name="T1" fmla="*/ 3 h 20"/>
                <a:gd name="T2" fmla="*/ 23 w 38"/>
                <a:gd name="T3" fmla="*/ 19 h 20"/>
                <a:gd name="T4" fmla="*/ 38 w 38"/>
                <a:gd name="T5" fmla="*/ 0 h 20"/>
                <a:gd name="T6" fmla="*/ 0 60000 65536"/>
                <a:gd name="T7" fmla="*/ 0 60000 65536"/>
                <a:gd name="T8" fmla="*/ 0 60000 65536"/>
                <a:gd name="T9" fmla="*/ 0 w 38"/>
                <a:gd name="T10" fmla="*/ 0 h 20"/>
                <a:gd name="T11" fmla="*/ 38 w 38"/>
                <a:gd name="T12" fmla="*/ 20 h 20"/>
              </a:gdLst>
              <a:ahLst/>
              <a:cxnLst>
                <a:cxn ang="T6">
                  <a:pos x="T0" y="T1"/>
                </a:cxn>
                <a:cxn ang="T7">
                  <a:pos x="T2" y="T3"/>
                </a:cxn>
                <a:cxn ang="T8">
                  <a:pos x="T4" y="T5"/>
                </a:cxn>
              </a:cxnLst>
              <a:rect l="T9" t="T10" r="T11" b="T12"/>
              <a:pathLst>
                <a:path w="38" h="20">
                  <a:moveTo>
                    <a:pt x="0" y="3"/>
                  </a:moveTo>
                  <a:cubicBezTo>
                    <a:pt x="8" y="11"/>
                    <a:pt x="17" y="20"/>
                    <a:pt x="23" y="19"/>
                  </a:cubicBezTo>
                  <a:cubicBezTo>
                    <a:pt x="29" y="18"/>
                    <a:pt x="33" y="9"/>
                    <a:pt x="38" y="0"/>
                  </a:cubicBezTo>
                </a:path>
              </a:pathLst>
            </a:custGeom>
            <a:noFill/>
            <a:ln w="12700">
              <a:solidFill>
                <a:srgbClr val="000000"/>
              </a:solidFill>
              <a:round/>
              <a:headEnd/>
              <a:tailEnd/>
            </a:ln>
          </p:spPr>
          <p:txBody>
            <a:bodyPr lIns="92075" tIns="46038" rIns="92075" bIns="46038" anchor="ctr"/>
            <a:lstStyle/>
            <a:p>
              <a:endParaRPr lang="el-GR"/>
            </a:p>
          </p:txBody>
        </p:sp>
        <p:sp>
          <p:nvSpPr>
            <p:cNvPr id="11360" name="Freeform 15"/>
            <p:cNvSpPr>
              <a:spLocks/>
            </p:cNvSpPr>
            <p:nvPr/>
          </p:nvSpPr>
          <p:spPr bwMode="auto">
            <a:xfrm>
              <a:off x="2828" y="3246"/>
              <a:ext cx="20" cy="32"/>
            </a:xfrm>
            <a:custGeom>
              <a:avLst/>
              <a:gdLst>
                <a:gd name="T0" fmla="*/ 0 w 20"/>
                <a:gd name="T1" fmla="*/ 32 h 32"/>
                <a:gd name="T2" fmla="*/ 18 w 20"/>
                <a:gd name="T3" fmla="*/ 21 h 32"/>
                <a:gd name="T4" fmla="*/ 15 w 20"/>
                <a:gd name="T5" fmla="*/ 0 h 32"/>
                <a:gd name="T6" fmla="*/ 0 60000 65536"/>
                <a:gd name="T7" fmla="*/ 0 60000 65536"/>
                <a:gd name="T8" fmla="*/ 0 60000 65536"/>
                <a:gd name="T9" fmla="*/ 0 w 20"/>
                <a:gd name="T10" fmla="*/ 0 h 32"/>
                <a:gd name="T11" fmla="*/ 20 w 20"/>
                <a:gd name="T12" fmla="*/ 32 h 32"/>
              </a:gdLst>
              <a:ahLst/>
              <a:cxnLst>
                <a:cxn ang="T6">
                  <a:pos x="T0" y="T1"/>
                </a:cxn>
                <a:cxn ang="T7">
                  <a:pos x="T2" y="T3"/>
                </a:cxn>
                <a:cxn ang="T8">
                  <a:pos x="T4" y="T5"/>
                </a:cxn>
              </a:cxnLst>
              <a:rect l="T9" t="T10" r="T11" b="T12"/>
              <a:pathLst>
                <a:path w="20" h="32">
                  <a:moveTo>
                    <a:pt x="0" y="32"/>
                  </a:moveTo>
                  <a:cubicBezTo>
                    <a:pt x="8" y="29"/>
                    <a:pt x="16" y="26"/>
                    <a:pt x="18" y="21"/>
                  </a:cubicBezTo>
                  <a:cubicBezTo>
                    <a:pt x="20" y="16"/>
                    <a:pt x="17" y="8"/>
                    <a:pt x="15" y="0"/>
                  </a:cubicBezTo>
                </a:path>
              </a:pathLst>
            </a:custGeom>
            <a:noFill/>
            <a:ln w="12700">
              <a:solidFill>
                <a:srgbClr val="000000"/>
              </a:solidFill>
              <a:round/>
              <a:headEnd/>
              <a:tailEnd/>
            </a:ln>
          </p:spPr>
          <p:txBody>
            <a:bodyPr lIns="92075" tIns="46038" rIns="92075" bIns="46038" anchor="ctr"/>
            <a:lstStyle/>
            <a:p>
              <a:endParaRPr lang="el-GR"/>
            </a:p>
          </p:txBody>
        </p:sp>
        <p:sp>
          <p:nvSpPr>
            <p:cNvPr id="11361" name="Freeform 16"/>
            <p:cNvSpPr>
              <a:spLocks/>
            </p:cNvSpPr>
            <p:nvPr/>
          </p:nvSpPr>
          <p:spPr bwMode="auto">
            <a:xfrm>
              <a:off x="2825" y="3155"/>
              <a:ext cx="10" cy="36"/>
            </a:xfrm>
            <a:custGeom>
              <a:avLst/>
              <a:gdLst>
                <a:gd name="T0" fmla="*/ 0 w 10"/>
                <a:gd name="T1" fmla="*/ 36 h 36"/>
                <a:gd name="T2" fmla="*/ 9 w 10"/>
                <a:gd name="T3" fmla="*/ 22 h 36"/>
                <a:gd name="T4" fmla="*/ 9 w 10"/>
                <a:gd name="T5" fmla="*/ 0 h 36"/>
                <a:gd name="T6" fmla="*/ 0 60000 65536"/>
                <a:gd name="T7" fmla="*/ 0 60000 65536"/>
                <a:gd name="T8" fmla="*/ 0 60000 65536"/>
                <a:gd name="T9" fmla="*/ 0 w 10"/>
                <a:gd name="T10" fmla="*/ 0 h 36"/>
                <a:gd name="T11" fmla="*/ 10 w 10"/>
                <a:gd name="T12" fmla="*/ 36 h 36"/>
              </a:gdLst>
              <a:ahLst/>
              <a:cxnLst>
                <a:cxn ang="T6">
                  <a:pos x="T0" y="T1"/>
                </a:cxn>
                <a:cxn ang="T7">
                  <a:pos x="T2" y="T3"/>
                </a:cxn>
                <a:cxn ang="T8">
                  <a:pos x="T4" y="T5"/>
                </a:cxn>
              </a:cxnLst>
              <a:rect l="T9" t="T10" r="T11" b="T12"/>
              <a:pathLst>
                <a:path w="10" h="36">
                  <a:moveTo>
                    <a:pt x="0" y="36"/>
                  </a:moveTo>
                  <a:cubicBezTo>
                    <a:pt x="4" y="32"/>
                    <a:pt x="8" y="28"/>
                    <a:pt x="9" y="22"/>
                  </a:cubicBezTo>
                  <a:cubicBezTo>
                    <a:pt x="10" y="16"/>
                    <a:pt x="9" y="8"/>
                    <a:pt x="9" y="0"/>
                  </a:cubicBezTo>
                </a:path>
              </a:pathLst>
            </a:custGeom>
            <a:noFill/>
            <a:ln w="12700">
              <a:solidFill>
                <a:srgbClr val="000000"/>
              </a:solidFill>
              <a:round/>
              <a:headEnd/>
              <a:tailEnd/>
            </a:ln>
          </p:spPr>
          <p:txBody>
            <a:bodyPr lIns="92075" tIns="46038" rIns="92075" bIns="46038" anchor="ctr"/>
            <a:lstStyle/>
            <a:p>
              <a:endParaRPr lang="el-GR"/>
            </a:p>
          </p:txBody>
        </p:sp>
        <p:sp>
          <p:nvSpPr>
            <p:cNvPr id="11362" name="Freeform 17"/>
            <p:cNvSpPr>
              <a:spLocks/>
            </p:cNvSpPr>
            <p:nvPr/>
          </p:nvSpPr>
          <p:spPr bwMode="auto">
            <a:xfrm>
              <a:off x="2856" y="3279"/>
              <a:ext cx="17" cy="1"/>
            </a:xfrm>
            <a:custGeom>
              <a:avLst/>
              <a:gdLst>
                <a:gd name="T0" fmla="*/ 0 w 17"/>
                <a:gd name="T1" fmla="*/ 0 h 1"/>
                <a:gd name="T2" fmla="*/ 17 w 17"/>
                <a:gd name="T3" fmla="*/ 0 h 1"/>
                <a:gd name="T4" fmla="*/ 0 60000 65536"/>
                <a:gd name="T5" fmla="*/ 0 60000 65536"/>
                <a:gd name="T6" fmla="*/ 0 w 17"/>
                <a:gd name="T7" fmla="*/ 0 h 1"/>
                <a:gd name="T8" fmla="*/ 17 w 17"/>
                <a:gd name="T9" fmla="*/ 1 h 1"/>
              </a:gdLst>
              <a:ahLst/>
              <a:cxnLst>
                <a:cxn ang="T4">
                  <a:pos x="T0" y="T1"/>
                </a:cxn>
                <a:cxn ang="T5">
                  <a:pos x="T2" y="T3"/>
                </a:cxn>
              </a:cxnLst>
              <a:rect l="T6" t="T7" r="T8" b="T9"/>
              <a:pathLst>
                <a:path w="17" h="1">
                  <a:moveTo>
                    <a:pt x="0" y="0"/>
                  </a:moveTo>
                  <a:cubicBezTo>
                    <a:pt x="0" y="0"/>
                    <a:pt x="8" y="0"/>
                    <a:pt x="17" y="0"/>
                  </a:cubicBezTo>
                </a:path>
              </a:pathLst>
            </a:custGeom>
            <a:noFill/>
            <a:ln w="12700">
              <a:solidFill>
                <a:srgbClr val="000000"/>
              </a:solidFill>
              <a:round/>
              <a:headEnd/>
              <a:tailEnd/>
            </a:ln>
          </p:spPr>
          <p:txBody>
            <a:bodyPr lIns="92075" tIns="46038" rIns="92075" bIns="46038" anchor="ctr"/>
            <a:lstStyle/>
            <a:p>
              <a:endParaRPr lang="el-GR"/>
            </a:p>
          </p:txBody>
        </p:sp>
        <p:sp>
          <p:nvSpPr>
            <p:cNvPr id="11363" name="Freeform 18"/>
            <p:cNvSpPr>
              <a:spLocks/>
            </p:cNvSpPr>
            <p:nvPr/>
          </p:nvSpPr>
          <p:spPr bwMode="auto">
            <a:xfrm>
              <a:off x="2868" y="3219"/>
              <a:ext cx="15" cy="42"/>
            </a:xfrm>
            <a:custGeom>
              <a:avLst/>
              <a:gdLst>
                <a:gd name="T0" fmla="*/ 15 w 15"/>
                <a:gd name="T1" fmla="*/ 0 h 42"/>
                <a:gd name="T2" fmla="*/ 5 w 15"/>
                <a:gd name="T3" fmla="*/ 20 h 42"/>
                <a:gd name="T4" fmla="*/ 9 w 15"/>
                <a:gd name="T5" fmla="*/ 35 h 42"/>
                <a:gd name="T6" fmla="*/ 0 w 15"/>
                <a:gd name="T7" fmla="*/ 42 h 42"/>
                <a:gd name="T8" fmla="*/ 0 60000 65536"/>
                <a:gd name="T9" fmla="*/ 0 60000 65536"/>
                <a:gd name="T10" fmla="*/ 0 60000 65536"/>
                <a:gd name="T11" fmla="*/ 0 60000 65536"/>
                <a:gd name="T12" fmla="*/ 0 w 15"/>
                <a:gd name="T13" fmla="*/ 0 h 42"/>
                <a:gd name="T14" fmla="*/ 15 w 15"/>
                <a:gd name="T15" fmla="*/ 42 h 42"/>
              </a:gdLst>
              <a:ahLst/>
              <a:cxnLst>
                <a:cxn ang="T8">
                  <a:pos x="T0" y="T1"/>
                </a:cxn>
                <a:cxn ang="T9">
                  <a:pos x="T2" y="T3"/>
                </a:cxn>
                <a:cxn ang="T10">
                  <a:pos x="T4" y="T5"/>
                </a:cxn>
                <a:cxn ang="T11">
                  <a:pos x="T6" y="T7"/>
                </a:cxn>
              </a:cxnLst>
              <a:rect l="T12" t="T13" r="T14" b="T15"/>
              <a:pathLst>
                <a:path w="15" h="42">
                  <a:moveTo>
                    <a:pt x="15" y="0"/>
                  </a:moveTo>
                  <a:cubicBezTo>
                    <a:pt x="10" y="7"/>
                    <a:pt x="6" y="14"/>
                    <a:pt x="5" y="20"/>
                  </a:cubicBezTo>
                  <a:cubicBezTo>
                    <a:pt x="4" y="26"/>
                    <a:pt x="10" y="31"/>
                    <a:pt x="9" y="35"/>
                  </a:cubicBezTo>
                  <a:cubicBezTo>
                    <a:pt x="8" y="39"/>
                    <a:pt x="1" y="41"/>
                    <a:pt x="0" y="42"/>
                  </a:cubicBezTo>
                </a:path>
              </a:pathLst>
            </a:custGeom>
            <a:noFill/>
            <a:ln w="12700">
              <a:solidFill>
                <a:srgbClr val="000000"/>
              </a:solidFill>
              <a:round/>
              <a:headEnd/>
              <a:tailEnd/>
            </a:ln>
          </p:spPr>
          <p:txBody>
            <a:bodyPr lIns="92075" tIns="46038" rIns="92075" bIns="46038" anchor="ctr"/>
            <a:lstStyle/>
            <a:p>
              <a:endParaRPr lang="el-GR"/>
            </a:p>
          </p:txBody>
        </p:sp>
        <p:sp>
          <p:nvSpPr>
            <p:cNvPr id="11364" name="Freeform 19"/>
            <p:cNvSpPr>
              <a:spLocks/>
            </p:cNvSpPr>
            <p:nvPr/>
          </p:nvSpPr>
          <p:spPr bwMode="auto">
            <a:xfrm>
              <a:off x="2784" y="3075"/>
              <a:ext cx="12" cy="32"/>
            </a:xfrm>
            <a:custGeom>
              <a:avLst/>
              <a:gdLst>
                <a:gd name="T0" fmla="*/ 9 w 12"/>
                <a:gd name="T1" fmla="*/ 0 h 32"/>
                <a:gd name="T2" fmla="*/ 11 w 12"/>
                <a:gd name="T3" fmla="*/ 15 h 32"/>
                <a:gd name="T4" fmla="*/ 0 w 12"/>
                <a:gd name="T5" fmla="*/ 32 h 32"/>
                <a:gd name="T6" fmla="*/ 0 60000 65536"/>
                <a:gd name="T7" fmla="*/ 0 60000 65536"/>
                <a:gd name="T8" fmla="*/ 0 60000 65536"/>
                <a:gd name="T9" fmla="*/ 0 w 12"/>
                <a:gd name="T10" fmla="*/ 0 h 32"/>
                <a:gd name="T11" fmla="*/ 12 w 12"/>
                <a:gd name="T12" fmla="*/ 32 h 32"/>
              </a:gdLst>
              <a:ahLst/>
              <a:cxnLst>
                <a:cxn ang="T6">
                  <a:pos x="T0" y="T1"/>
                </a:cxn>
                <a:cxn ang="T7">
                  <a:pos x="T2" y="T3"/>
                </a:cxn>
                <a:cxn ang="T8">
                  <a:pos x="T4" y="T5"/>
                </a:cxn>
              </a:cxnLst>
              <a:rect l="T9" t="T10" r="T11" b="T12"/>
              <a:pathLst>
                <a:path w="12" h="32">
                  <a:moveTo>
                    <a:pt x="9" y="0"/>
                  </a:moveTo>
                  <a:cubicBezTo>
                    <a:pt x="10" y="5"/>
                    <a:pt x="12" y="10"/>
                    <a:pt x="11" y="15"/>
                  </a:cubicBezTo>
                  <a:cubicBezTo>
                    <a:pt x="10" y="20"/>
                    <a:pt x="5" y="26"/>
                    <a:pt x="0" y="32"/>
                  </a:cubicBezTo>
                </a:path>
              </a:pathLst>
            </a:custGeom>
            <a:noFill/>
            <a:ln w="12700">
              <a:solidFill>
                <a:srgbClr val="000000"/>
              </a:solidFill>
              <a:round/>
              <a:headEnd/>
              <a:tailEnd/>
            </a:ln>
          </p:spPr>
          <p:txBody>
            <a:bodyPr lIns="92075" tIns="46038" rIns="92075" bIns="46038" anchor="ctr"/>
            <a:lstStyle/>
            <a:p>
              <a:endParaRPr lang="el-GR"/>
            </a:p>
          </p:txBody>
        </p:sp>
        <p:sp>
          <p:nvSpPr>
            <p:cNvPr id="11365" name="Freeform 20"/>
            <p:cNvSpPr>
              <a:spLocks/>
            </p:cNvSpPr>
            <p:nvPr/>
          </p:nvSpPr>
          <p:spPr bwMode="auto">
            <a:xfrm>
              <a:off x="2813" y="3206"/>
              <a:ext cx="33" cy="6"/>
            </a:xfrm>
            <a:custGeom>
              <a:avLst/>
              <a:gdLst>
                <a:gd name="T0" fmla="*/ 33 w 33"/>
                <a:gd name="T1" fmla="*/ 0 h 6"/>
                <a:gd name="T2" fmla="*/ 18 w 33"/>
                <a:gd name="T3" fmla="*/ 6 h 6"/>
                <a:gd name="T4" fmla="*/ 0 w 33"/>
                <a:gd name="T5" fmla="*/ 1 h 6"/>
                <a:gd name="T6" fmla="*/ 0 60000 65536"/>
                <a:gd name="T7" fmla="*/ 0 60000 65536"/>
                <a:gd name="T8" fmla="*/ 0 60000 65536"/>
                <a:gd name="T9" fmla="*/ 0 w 33"/>
                <a:gd name="T10" fmla="*/ 0 h 6"/>
                <a:gd name="T11" fmla="*/ 33 w 33"/>
                <a:gd name="T12" fmla="*/ 6 h 6"/>
              </a:gdLst>
              <a:ahLst/>
              <a:cxnLst>
                <a:cxn ang="T6">
                  <a:pos x="T0" y="T1"/>
                </a:cxn>
                <a:cxn ang="T7">
                  <a:pos x="T2" y="T3"/>
                </a:cxn>
                <a:cxn ang="T8">
                  <a:pos x="T4" y="T5"/>
                </a:cxn>
              </a:cxnLst>
              <a:rect l="T9" t="T10" r="T11" b="T12"/>
              <a:pathLst>
                <a:path w="33" h="6">
                  <a:moveTo>
                    <a:pt x="33" y="0"/>
                  </a:moveTo>
                  <a:cubicBezTo>
                    <a:pt x="28" y="3"/>
                    <a:pt x="23" y="6"/>
                    <a:pt x="18" y="6"/>
                  </a:cubicBezTo>
                  <a:cubicBezTo>
                    <a:pt x="13" y="6"/>
                    <a:pt x="6" y="3"/>
                    <a:pt x="0" y="1"/>
                  </a:cubicBezTo>
                </a:path>
              </a:pathLst>
            </a:custGeom>
            <a:noFill/>
            <a:ln w="12700">
              <a:solidFill>
                <a:srgbClr val="000000"/>
              </a:solidFill>
              <a:round/>
              <a:headEnd/>
              <a:tailEnd/>
            </a:ln>
          </p:spPr>
          <p:txBody>
            <a:bodyPr lIns="92075" tIns="46038" rIns="92075" bIns="46038" anchor="ctr"/>
            <a:lstStyle/>
            <a:p>
              <a:endParaRPr lang="el-GR"/>
            </a:p>
          </p:txBody>
        </p:sp>
      </p:grpSp>
      <p:sp>
        <p:nvSpPr>
          <p:cNvPr id="11272" name="Freeform 21"/>
          <p:cNvSpPr>
            <a:spLocks/>
          </p:cNvSpPr>
          <p:nvPr/>
        </p:nvSpPr>
        <p:spPr bwMode="auto">
          <a:xfrm>
            <a:off x="5384800" y="5287963"/>
            <a:ext cx="90488" cy="95250"/>
          </a:xfrm>
          <a:custGeom>
            <a:avLst/>
            <a:gdLst>
              <a:gd name="T0" fmla="*/ 0 w 47"/>
              <a:gd name="T1" fmla="*/ 2147483647 h 48"/>
              <a:gd name="T2" fmla="*/ 2147483647 w 47"/>
              <a:gd name="T3" fmla="*/ 2147483647 h 48"/>
              <a:gd name="T4" fmla="*/ 2147483647 w 47"/>
              <a:gd name="T5" fmla="*/ 0 h 48"/>
              <a:gd name="T6" fmla="*/ 0 60000 65536"/>
              <a:gd name="T7" fmla="*/ 0 60000 65536"/>
              <a:gd name="T8" fmla="*/ 0 60000 65536"/>
              <a:gd name="T9" fmla="*/ 0 w 47"/>
              <a:gd name="T10" fmla="*/ 0 h 48"/>
              <a:gd name="T11" fmla="*/ 47 w 47"/>
              <a:gd name="T12" fmla="*/ 48 h 48"/>
            </a:gdLst>
            <a:ahLst/>
            <a:cxnLst>
              <a:cxn ang="T6">
                <a:pos x="T0" y="T1"/>
              </a:cxn>
              <a:cxn ang="T7">
                <a:pos x="T2" y="T3"/>
              </a:cxn>
              <a:cxn ang="T8">
                <a:pos x="T4" y="T5"/>
              </a:cxn>
            </a:cxnLst>
            <a:rect l="T9" t="T10" r="T11" b="T12"/>
            <a:pathLst>
              <a:path w="47" h="48">
                <a:moveTo>
                  <a:pt x="0" y="48"/>
                </a:moveTo>
                <a:cubicBezTo>
                  <a:pt x="13" y="43"/>
                  <a:pt x="27" y="38"/>
                  <a:pt x="35" y="30"/>
                </a:cubicBezTo>
                <a:cubicBezTo>
                  <a:pt x="43" y="22"/>
                  <a:pt x="45" y="11"/>
                  <a:pt x="47" y="0"/>
                </a:cubicBezTo>
              </a:path>
            </a:pathLst>
          </a:custGeom>
          <a:noFill/>
          <a:ln w="19050">
            <a:solidFill>
              <a:srgbClr val="2F0B0B"/>
            </a:solidFill>
            <a:round/>
            <a:headEnd/>
            <a:tailEnd/>
          </a:ln>
        </p:spPr>
        <p:txBody>
          <a:bodyPr lIns="92075" tIns="46038" rIns="92075" bIns="46038" anchor="ctr"/>
          <a:lstStyle/>
          <a:p>
            <a:endParaRPr lang="el-GR"/>
          </a:p>
        </p:txBody>
      </p:sp>
      <p:sp>
        <p:nvSpPr>
          <p:cNvPr id="11273" name="Freeform 22"/>
          <p:cNvSpPr>
            <a:spLocks/>
          </p:cNvSpPr>
          <p:nvPr/>
        </p:nvSpPr>
        <p:spPr bwMode="auto">
          <a:xfrm>
            <a:off x="5106988" y="5848350"/>
            <a:ext cx="287337" cy="352425"/>
          </a:xfrm>
          <a:custGeom>
            <a:avLst/>
            <a:gdLst>
              <a:gd name="T0" fmla="*/ 2147483647 w 148"/>
              <a:gd name="T1" fmla="*/ 0 h 181"/>
              <a:gd name="T2" fmla="*/ 2147483647 w 148"/>
              <a:gd name="T3" fmla="*/ 2147483647 h 181"/>
              <a:gd name="T4" fmla="*/ 2147483647 w 148"/>
              <a:gd name="T5" fmla="*/ 2147483647 h 181"/>
              <a:gd name="T6" fmla="*/ 2147483647 w 148"/>
              <a:gd name="T7" fmla="*/ 2147483647 h 181"/>
              <a:gd name="T8" fmla="*/ 0 w 148"/>
              <a:gd name="T9" fmla="*/ 2147483647 h 181"/>
              <a:gd name="T10" fmla="*/ 0 60000 65536"/>
              <a:gd name="T11" fmla="*/ 0 60000 65536"/>
              <a:gd name="T12" fmla="*/ 0 60000 65536"/>
              <a:gd name="T13" fmla="*/ 0 60000 65536"/>
              <a:gd name="T14" fmla="*/ 0 60000 65536"/>
              <a:gd name="T15" fmla="*/ 0 w 148"/>
              <a:gd name="T16" fmla="*/ 0 h 181"/>
              <a:gd name="T17" fmla="*/ 148 w 148"/>
              <a:gd name="T18" fmla="*/ 181 h 181"/>
            </a:gdLst>
            <a:ahLst/>
            <a:cxnLst>
              <a:cxn ang="T10">
                <a:pos x="T0" y="T1"/>
              </a:cxn>
              <a:cxn ang="T11">
                <a:pos x="T2" y="T3"/>
              </a:cxn>
              <a:cxn ang="T12">
                <a:pos x="T4" y="T5"/>
              </a:cxn>
              <a:cxn ang="T13">
                <a:pos x="T6" y="T7"/>
              </a:cxn>
              <a:cxn ang="T14">
                <a:pos x="T8" y="T9"/>
              </a:cxn>
            </a:cxnLst>
            <a:rect l="T15" t="T16" r="T17" b="T18"/>
            <a:pathLst>
              <a:path w="148" h="181">
                <a:moveTo>
                  <a:pt x="126" y="0"/>
                </a:moveTo>
                <a:cubicBezTo>
                  <a:pt x="137" y="15"/>
                  <a:pt x="148" y="30"/>
                  <a:pt x="148" y="51"/>
                </a:cubicBezTo>
                <a:cubicBezTo>
                  <a:pt x="148" y="72"/>
                  <a:pt x="142" y="105"/>
                  <a:pt x="129" y="124"/>
                </a:cubicBezTo>
                <a:cubicBezTo>
                  <a:pt x="116" y="143"/>
                  <a:pt x="93" y="159"/>
                  <a:pt x="72" y="168"/>
                </a:cubicBezTo>
                <a:cubicBezTo>
                  <a:pt x="51" y="177"/>
                  <a:pt x="12" y="179"/>
                  <a:pt x="0" y="181"/>
                </a:cubicBezTo>
              </a:path>
            </a:pathLst>
          </a:custGeom>
          <a:noFill/>
          <a:ln w="19050">
            <a:solidFill>
              <a:srgbClr val="2F0B0B"/>
            </a:solidFill>
            <a:round/>
            <a:headEnd/>
            <a:tailEnd/>
          </a:ln>
        </p:spPr>
        <p:txBody>
          <a:bodyPr lIns="92075" tIns="46038" rIns="92075" bIns="46038" anchor="ctr"/>
          <a:lstStyle/>
          <a:p>
            <a:endParaRPr lang="el-GR"/>
          </a:p>
        </p:txBody>
      </p:sp>
      <p:grpSp>
        <p:nvGrpSpPr>
          <p:cNvPr id="11274" name="Group 23"/>
          <p:cNvGrpSpPr>
            <a:grpSpLocks/>
          </p:cNvGrpSpPr>
          <p:nvPr/>
        </p:nvGrpSpPr>
        <p:grpSpPr bwMode="auto">
          <a:xfrm>
            <a:off x="5295900" y="5435600"/>
            <a:ext cx="41275" cy="315913"/>
            <a:chOff x="3584" y="2305"/>
            <a:chExt cx="43" cy="329"/>
          </a:xfrm>
        </p:grpSpPr>
        <p:sp>
          <p:nvSpPr>
            <p:cNvPr id="11352" name="Freeform 24"/>
            <p:cNvSpPr>
              <a:spLocks/>
            </p:cNvSpPr>
            <p:nvPr/>
          </p:nvSpPr>
          <p:spPr bwMode="auto">
            <a:xfrm>
              <a:off x="3608" y="2305"/>
              <a:ext cx="19" cy="43"/>
            </a:xfrm>
            <a:custGeom>
              <a:avLst/>
              <a:gdLst>
                <a:gd name="T0" fmla="*/ 2147483647 w 9"/>
                <a:gd name="T1" fmla="*/ 2147483647 h 21"/>
                <a:gd name="T2" fmla="*/ 0 w 9"/>
                <a:gd name="T3" fmla="*/ 0 h 21"/>
                <a:gd name="T4" fmla="*/ 0 60000 65536"/>
                <a:gd name="T5" fmla="*/ 0 60000 65536"/>
                <a:gd name="T6" fmla="*/ 0 w 9"/>
                <a:gd name="T7" fmla="*/ 0 h 21"/>
                <a:gd name="T8" fmla="*/ 9 w 9"/>
                <a:gd name="T9" fmla="*/ 21 h 21"/>
              </a:gdLst>
              <a:ahLst/>
              <a:cxnLst>
                <a:cxn ang="T4">
                  <a:pos x="T0" y="T1"/>
                </a:cxn>
                <a:cxn ang="T5">
                  <a:pos x="T2" y="T3"/>
                </a:cxn>
              </a:cxnLst>
              <a:rect l="T6" t="T7" r="T8" b="T9"/>
              <a:pathLst>
                <a:path w="9" h="21">
                  <a:moveTo>
                    <a:pt x="9" y="21"/>
                  </a:moveTo>
                  <a:cubicBezTo>
                    <a:pt x="9" y="21"/>
                    <a:pt x="4" y="10"/>
                    <a:pt x="0" y="0"/>
                  </a:cubicBezTo>
                </a:path>
              </a:pathLst>
            </a:custGeom>
            <a:noFill/>
            <a:ln w="19050">
              <a:solidFill>
                <a:srgbClr val="2F0B0B"/>
              </a:solidFill>
              <a:round/>
              <a:headEnd/>
              <a:tailEnd/>
            </a:ln>
          </p:spPr>
          <p:txBody>
            <a:bodyPr lIns="92075" tIns="46038" rIns="92075" bIns="46038" anchor="ctr"/>
            <a:lstStyle/>
            <a:p>
              <a:endParaRPr lang="el-GR"/>
            </a:p>
          </p:txBody>
        </p:sp>
        <p:sp>
          <p:nvSpPr>
            <p:cNvPr id="11353" name="Freeform 25"/>
            <p:cNvSpPr>
              <a:spLocks/>
            </p:cNvSpPr>
            <p:nvPr/>
          </p:nvSpPr>
          <p:spPr bwMode="auto">
            <a:xfrm>
              <a:off x="3584" y="2567"/>
              <a:ext cx="29" cy="67"/>
            </a:xfrm>
            <a:custGeom>
              <a:avLst/>
              <a:gdLst>
                <a:gd name="T0" fmla="*/ 2147483647 w 14"/>
                <a:gd name="T1" fmla="*/ 0 h 33"/>
                <a:gd name="T2" fmla="*/ 2147483647 w 14"/>
                <a:gd name="T3" fmla="*/ 2147483647 h 33"/>
                <a:gd name="T4" fmla="*/ 0 w 14"/>
                <a:gd name="T5" fmla="*/ 2147483647 h 33"/>
                <a:gd name="T6" fmla="*/ 0 60000 65536"/>
                <a:gd name="T7" fmla="*/ 0 60000 65536"/>
                <a:gd name="T8" fmla="*/ 0 60000 65536"/>
                <a:gd name="T9" fmla="*/ 0 w 14"/>
                <a:gd name="T10" fmla="*/ 0 h 33"/>
                <a:gd name="T11" fmla="*/ 14 w 14"/>
                <a:gd name="T12" fmla="*/ 33 h 33"/>
              </a:gdLst>
              <a:ahLst/>
              <a:cxnLst>
                <a:cxn ang="T6">
                  <a:pos x="T0" y="T1"/>
                </a:cxn>
                <a:cxn ang="T7">
                  <a:pos x="T2" y="T3"/>
                </a:cxn>
                <a:cxn ang="T8">
                  <a:pos x="T4" y="T5"/>
                </a:cxn>
              </a:cxnLst>
              <a:rect l="T9" t="T10" r="T11" b="T12"/>
              <a:pathLst>
                <a:path w="14" h="33">
                  <a:moveTo>
                    <a:pt x="14" y="0"/>
                  </a:moveTo>
                  <a:cubicBezTo>
                    <a:pt x="12" y="9"/>
                    <a:pt x="10" y="19"/>
                    <a:pt x="8" y="24"/>
                  </a:cubicBezTo>
                  <a:cubicBezTo>
                    <a:pt x="6" y="29"/>
                    <a:pt x="3" y="31"/>
                    <a:pt x="0" y="33"/>
                  </a:cubicBezTo>
                </a:path>
              </a:pathLst>
            </a:custGeom>
            <a:noFill/>
            <a:ln w="19050">
              <a:solidFill>
                <a:srgbClr val="2F0B0B"/>
              </a:solidFill>
              <a:round/>
              <a:headEnd/>
              <a:tailEnd/>
            </a:ln>
          </p:spPr>
          <p:txBody>
            <a:bodyPr lIns="92075" tIns="46038" rIns="92075" bIns="46038" anchor="ctr"/>
            <a:lstStyle/>
            <a:p>
              <a:endParaRPr lang="el-GR"/>
            </a:p>
          </p:txBody>
        </p:sp>
      </p:grpSp>
      <p:sp>
        <p:nvSpPr>
          <p:cNvPr id="11275" name="Text Box 26"/>
          <p:cNvSpPr txBox="1">
            <a:spLocks noChangeArrowheads="1"/>
          </p:cNvSpPr>
          <p:nvPr/>
        </p:nvSpPr>
        <p:spPr bwMode="auto">
          <a:xfrm>
            <a:off x="4872038" y="6278563"/>
            <a:ext cx="771525" cy="347662"/>
          </a:xfrm>
          <a:prstGeom prst="rect">
            <a:avLst/>
          </a:prstGeom>
          <a:noFill/>
          <a:ln w="19050" algn="ctr">
            <a:noFill/>
            <a:miter lim="800000"/>
            <a:headEnd/>
            <a:tailEnd/>
          </a:ln>
        </p:spPr>
        <p:txBody>
          <a:bodyPr wrap="none" lIns="36000" tIns="36000" rIns="36000" bIns="36000" anchor="ctr">
            <a:spAutoFit/>
          </a:bodyPr>
          <a:lstStyle/>
          <a:p>
            <a:pPr algn="ctr"/>
            <a:r>
              <a:rPr lang="en-GB" altLang="el-GR"/>
              <a:t>Kidney</a:t>
            </a:r>
          </a:p>
        </p:txBody>
      </p:sp>
      <p:sp>
        <p:nvSpPr>
          <p:cNvPr id="11276" name="Text Box 27"/>
          <p:cNvSpPr txBox="1">
            <a:spLocks noChangeArrowheads="1"/>
          </p:cNvSpPr>
          <p:nvPr/>
        </p:nvSpPr>
        <p:spPr bwMode="auto">
          <a:xfrm>
            <a:off x="4706938" y="4064000"/>
            <a:ext cx="862012" cy="622300"/>
          </a:xfrm>
          <a:prstGeom prst="rect">
            <a:avLst/>
          </a:prstGeom>
          <a:noFill/>
          <a:ln w="19050" algn="ctr">
            <a:noFill/>
            <a:miter lim="800000"/>
            <a:headEnd/>
            <a:tailEnd/>
          </a:ln>
        </p:spPr>
        <p:txBody>
          <a:bodyPr wrap="none" lIns="36000" tIns="36000" rIns="36000" bIns="36000" anchor="ctr">
            <a:spAutoFit/>
          </a:bodyPr>
          <a:lstStyle/>
          <a:p>
            <a:pPr algn="ctr"/>
            <a:r>
              <a:rPr lang="en-GB" altLang="el-GR"/>
              <a:t>Adrenal</a:t>
            </a:r>
            <a:br>
              <a:rPr lang="en-GB" altLang="el-GR"/>
            </a:br>
            <a:r>
              <a:rPr lang="en-GB" altLang="el-GR"/>
              <a:t>gland</a:t>
            </a:r>
          </a:p>
        </p:txBody>
      </p:sp>
      <p:sp>
        <p:nvSpPr>
          <p:cNvPr id="312348" name="Oval 28">
            <a:extLst>
              <a:ext uri="{FF2B5EF4-FFF2-40B4-BE49-F238E27FC236}"/>
            </a:extLst>
          </p:cNvPr>
          <p:cNvSpPr>
            <a:spLocks noChangeArrowheads="1"/>
          </p:cNvSpPr>
          <p:nvPr/>
        </p:nvSpPr>
        <p:spPr bwMode="auto">
          <a:xfrm rot="2219994">
            <a:off x="3633788" y="2652713"/>
            <a:ext cx="104775" cy="106362"/>
          </a:xfrm>
          <a:prstGeom prst="ellipse">
            <a:avLst/>
          </a:prstGeom>
          <a:gradFill rotWithShape="1">
            <a:gsLst>
              <a:gs pos="0">
                <a:schemeClr val="hlink">
                  <a:gamma/>
                  <a:tint val="42353"/>
                  <a:invGamma/>
                </a:schemeClr>
              </a:gs>
              <a:gs pos="100000">
                <a:schemeClr val="hlink"/>
              </a:gs>
            </a:gsLst>
            <a:path path="shape">
              <a:fillToRect l="50000" t="50000" r="50000" b="50000"/>
            </a:path>
          </a:gradFill>
          <a:ln w="19050" algn="ctr">
            <a:noFill/>
            <a:round/>
            <a:headEnd/>
            <a:tailEnd/>
          </a:ln>
          <a:effectLst/>
        </p:spPr>
        <p:txBody>
          <a:bodyPr wrap="none" lIns="92075" tIns="46038" rIns="92075" bIns="46038" anchor="ctr"/>
          <a:lstStyle/>
          <a:p>
            <a:pPr>
              <a:defRPr/>
            </a:pPr>
            <a:endParaRPr lang="el-GR"/>
          </a:p>
        </p:txBody>
      </p:sp>
      <p:sp>
        <p:nvSpPr>
          <p:cNvPr id="312349" name="Oval 29">
            <a:extLst>
              <a:ext uri="{FF2B5EF4-FFF2-40B4-BE49-F238E27FC236}"/>
            </a:extLst>
          </p:cNvPr>
          <p:cNvSpPr>
            <a:spLocks noChangeArrowheads="1"/>
          </p:cNvSpPr>
          <p:nvPr/>
        </p:nvSpPr>
        <p:spPr bwMode="auto">
          <a:xfrm rot="2219994">
            <a:off x="3722688" y="2657475"/>
            <a:ext cx="104775" cy="106363"/>
          </a:xfrm>
          <a:prstGeom prst="ellipse">
            <a:avLst/>
          </a:prstGeom>
          <a:gradFill rotWithShape="1">
            <a:gsLst>
              <a:gs pos="0">
                <a:schemeClr val="hlink">
                  <a:gamma/>
                  <a:tint val="42353"/>
                  <a:invGamma/>
                </a:schemeClr>
              </a:gs>
              <a:gs pos="100000">
                <a:schemeClr val="hlink"/>
              </a:gs>
            </a:gsLst>
            <a:path path="shape">
              <a:fillToRect l="50000" t="50000" r="50000" b="50000"/>
            </a:path>
          </a:gradFill>
          <a:ln w="19050" algn="ctr">
            <a:noFill/>
            <a:round/>
            <a:headEnd/>
            <a:tailEnd/>
          </a:ln>
          <a:effectLst/>
        </p:spPr>
        <p:txBody>
          <a:bodyPr wrap="none" lIns="92075" tIns="46038" rIns="92075" bIns="46038" anchor="ctr"/>
          <a:lstStyle/>
          <a:p>
            <a:pPr>
              <a:defRPr/>
            </a:pPr>
            <a:endParaRPr lang="el-GR"/>
          </a:p>
        </p:txBody>
      </p:sp>
      <p:sp>
        <p:nvSpPr>
          <p:cNvPr id="312350" name="Oval 30">
            <a:extLst>
              <a:ext uri="{FF2B5EF4-FFF2-40B4-BE49-F238E27FC236}"/>
            </a:extLst>
          </p:cNvPr>
          <p:cNvSpPr>
            <a:spLocks noChangeArrowheads="1"/>
          </p:cNvSpPr>
          <p:nvPr/>
        </p:nvSpPr>
        <p:spPr bwMode="auto">
          <a:xfrm rot="2219994">
            <a:off x="3748088" y="2743200"/>
            <a:ext cx="104775" cy="109538"/>
          </a:xfrm>
          <a:prstGeom prst="ellipse">
            <a:avLst/>
          </a:prstGeom>
          <a:gradFill rotWithShape="1">
            <a:gsLst>
              <a:gs pos="0">
                <a:schemeClr val="hlink">
                  <a:gamma/>
                  <a:tint val="42353"/>
                  <a:invGamma/>
                </a:schemeClr>
              </a:gs>
              <a:gs pos="100000">
                <a:schemeClr val="hlink"/>
              </a:gs>
            </a:gsLst>
            <a:path path="shape">
              <a:fillToRect l="50000" t="50000" r="50000" b="50000"/>
            </a:path>
          </a:gradFill>
          <a:ln w="19050" algn="ctr">
            <a:noFill/>
            <a:round/>
            <a:headEnd/>
            <a:tailEnd/>
          </a:ln>
          <a:effectLst/>
        </p:spPr>
        <p:txBody>
          <a:bodyPr wrap="none" lIns="92075" tIns="46038" rIns="92075" bIns="46038" anchor="ctr"/>
          <a:lstStyle/>
          <a:p>
            <a:pPr>
              <a:defRPr/>
            </a:pPr>
            <a:endParaRPr lang="el-GR"/>
          </a:p>
        </p:txBody>
      </p:sp>
      <p:sp>
        <p:nvSpPr>
          <p:cNvPr id="312351" name="Oval 31">
            <a:extLst>
              <a:ext uri="{FF2B5EF4-FFF2-40B4-BE49-F238E27FC236}"/>
            </a:extLst>
          </p:cNvPr>
          <p:cNvSpPr>
            <a:spLocks noChangeArrowheads="1"/>
          </p:cNvSpPr>
          <p:nvPr/>
        </p:nvSpPr>
        <p:spPr bwMode="auto">
          <a:xfrm rot="2219994">
            <a:off x="3751263" y="2836863"/>
            <a:ext cx="104775" cy="106362"/>
          </a:xfrm>
          <a:prstGeom prst="ellipse">
            <a:avLst/>
          </a:prstGeom>
          <a:gradFill rotWithShape="1">
            <a:gsLst>
              <a:gs pos="0">
                <a:schemeClr val="hlink">
                  <a:gamma/>
                  <a:tint val="42353"/>
                  <a:invGamma/>
                </a:schemeClr>
              </a:gs>
              <a:gs pos="100000">
                <a:schemeClr val="hlink"/>
              </a:gs>
            </a:gsLst>
            <a:path path="shape">
              <a:fillToRect l="50000" t="50000" r="50000" b="50000"/>
            </a:path>
          </a:gradFill>
          <a:ln w="19050" algn="ctr">
            <a:noFill/>
            <a:round/>
            <a:headEnd/>
            <a:tailEnd/>
          </a:ln>
          <a:effectLst/>
        </p:spPr>
        <p:txBody>
          <a:bodyPr wrap="none" lIns="92075" tIns="46038" rIns="92075" bIns="46038" anchor="ctr"/>
          <a:lstStyle/>
          <a:p>
            <a:pPr>
              <a:defRPr/>
            </a:pPr>
            <a:endParaRPr lang="el-GR"/>
          </a:p>
        </p:txBody>
      </p:sp>
      <p:sp>
        <p:nvSpPr>
          <p:cNvPr id="312352" name="Oval 32">
            <a:extLst>
              <a:ext uri="{FF2B5EF4-FFF2-40B4-BE49-F238E27FC236}"/>
            </a:extLst>
          </p:cNvPr>
          <p:cNvSpPr>
            <a:spLocks noChangeArrowheads="1"/>
          </p:cNvSpPr>
          <p:nvPr/>
        </p:nvSpPr>
        <p:spPr bwMode="auto">
          <a:xfrm rot="2219994">
            <a:off x="3567113" y="2908300"/>
            <a:ext cx="104775" cy="106363"/>
          </a:xfrm>
          <a:prstGeom prst="ellipse">
            <a:avLst/>
          </a:prstGeom>
          <a:gradFill rotWithShape="1">
            <a:gsLst>
              <a:gs pos="0">
                <a:schemeClr val="hlink">
                  <a:gamma/>
                  <a:tint val="42353"/>
                  <a:invGamma/>
                </a:schemeClr>
              </a:gs>
              <a:gs pos="100000">
                <a:schemeClr val="hlink"/>
              </a:gs>
            </a:gsLst>
            <a:path path="shape">
              <a:fillToRect l="50000" t="50000" r="50000" b="50000"/>
            </a:path>
          </a:gradFill>
          <a:ln w="19050" algn="ctr">
            <a:noFill/>
            <a:round/>
            <a:headEnd/>
            <a:tailEnd/>
          </a:ln>
          <a:effectLst/>
        </p:spPr>
        <p:txBody>
          <a:bodyPr wrap="none" lIns="92075" tIns="46038" rIns="92075" bIns="46038" anchor="ctr"/>
          <a:lstStyle/>
          <a:p>
            <a:pPr>
              <a:defRPr/>
            </a:pPr>
            <a:endParaRPr lang="el-GR"/>
          </a:p>
        </p:txBody>
      </p:sp>
      <p:sp>
        <p:nvSpPr>
          <p:cNvPr id="312353" name="Oval 33">
            <a:extLst>
              <a:ext uri="{FF2B5EF4-FFF2-40B4-BE49-F238E27FC236}"/>
            </a:extLst>
          </p:cNvPr>
          <p:cNvSpPr>
            <a:spLocks noChangeArrowheads="1"/>
          </p:cNvSpPr>
          <p:nvPr/>
        </p:nvSpPr>
        <p:spPr bwMode="auto">
          <a:xfrm rot="2219994">
            <a:off x="3633788" y="2849563"/>
            <a:ext cx="107950" cy="106362"/>
          </a:xfrm>
          <a:prstGeom prst="ellipse">
            <a:avLst/>
          </a:prstGeom>
          <a:gradFill rotWithShape="1">
            <a:gsLst>
              <a:gs pos="0">
                <a:schemeClr val="hlink">
                  <a:gamma/>
                  <a:tint val="42353"/>
                  <a:invGamma/>
                </a:schemeClr>
              </a:gs>
              <a:gs pos="100000">
                <a:schemeClr val="hlink"/>
              </a:gs>
            </a:gsLst>
            <a:path path="shape">
              <a:fillToRect l="50000" t="50000" r="50000" b="50000"/>
            </a:path>
          </a:gradFill>
          <a:ln w="19050" algn="ctr">
            <a:noFill/>
            <a:round/>
            <a:headEnd/>
            <a:tailEnd/>
          </a:ln>
          <a:effectLst/>
        </p:spPr>
        <p:txBody>
          <a:bodyPr wrap="none" lIns="92075" tIns="46038" rIns="92075" bIns="46038" anchor="ctr"/>
          <a:lstStyle/>
          <a:p>
            <a:pPr>
              <a:defRPr/>
            </a:pPr>
            <a:endParaRPr lang="el-GR"/>
          </a:p>
        </p:txBody>
      </p:sp>
      <p:sp>
        <p:nvSpPr>
          <p:cNvPr id="312354" name="Oval 34">
            <a:extLst>
              <a:ext uri="{FF2B5EF4-FFF2-40B4-BE49-F238E27FC236}"/>
            </a:extLst>
          </p:cNvPr>
          <p:cNvSpPr>
            <a:spLocks noChangeArrowheads="1"/>
          </p:cNvSpPr>
          <p:nvPr/>
        </p:nvSpPr>
        <p:spPr bwMode="auto">
          <a:xfrm rot="2219994">
            <a:off x="3700463" y="2903538"/>
            <a:ext cx="104775" cy="104775"/>
          </a:xfrm>
          <a:prstGeom prst="ellipse">
            <a:avLst/>
          </a:prstGeom>
          <a:gradFill rotWithShape="1">
            <a:gsLst>
              <a:gs pos="0">
                <a:schemeClr val="hlink">
                  <a:gamma/>
                  <a:tint val="42353"/>
                  <a:invGamma/>
                </a:schemeClr>
              </a:gs>
              <a:gs pos="100000">
                <a:schemeClr val="hlink"/>
              </a:gs>
            </a:gsLst>
            <a:path path="shape">
              <a:fillToRect l="50000" t="50000" r="50000" b="50000"/>
            </a:path>
          </a:gradFill>
          <a:ln w="19050" algn="ctr">
            <a:noFill/>
            <a:round/>
            <a:headEnd/>
            <a:tailEnd/>
          </a:ln>
          <a:effectLst/>
        </p:spPr>
        <p:txBody>
          <a:bodyPr wrap="none" lIns="92075" tIns="46038" rIns="92075" bIns="46038" anchor="ctr"/>
          <a:lstStyle/>
          <a:p>
            <a:pPr>
              <a:defRPr/>
            </a:pPr>
            <a:endParaRPr lang="el-GR"/>
          </a:p>
        </p:txBody>
      </p:sp>
      <p:sp>
        <p:nvSpPr>
          <p:cNvPr id="312355" name="Oval 35">
            <a:extLst>
              <a:ext uri="{FF2B5EF4-FFF2-40B4-BE49-F238E27FC236}"/>
            </a:extLst>
          </p:cNvPr>
          <p:cNvSpPr>
            <a:spLocks noChangeArrowheads="1"/>
          </p:cNvSpPr>
          <p:nvPr/>
        </p:nvSpPr>
        <p:spPr bwMode="auto">
          <a:xfrm rot="2219994">
            <a:off x="3597275" y="2990850"/>
            <a:ext cx="104775" cy="106363"/>
          </a:xfrm>
          <a:prstGeom prst="ellipse">
            <a:avLst/>
          </a:prstGeom>
          <a:gradFill rotWithShape="1">
            <a:gsLst>
              <a:gs pos="0">
                <a:schemeClr val="hlink">
                  <a:gamma/>
                  <a:tint val="42353"/>
                  <a:invGamma/>
                </a:schemeClr>
              </a:gs>
              <a:gs pos="100000">
                <a:schemeClr val="hlink"/>
              </a:gs>
            </a:gsLst>
            <a:path path="shape">
              <a:fillToRect l="50000" t="50000" r="50000" b="50000"/>
            </a:path>
          </a:gradFill>
          <a:ln w="19050" algn="ctr">
            <a:noFill/>
            <a:round/>
            <a:headEnd/>
            <a:tailEnd/>
          </a:ln>
          <a:effectLst/>
        </p:spPr>
        <p:txBody>
          <a:bodyPr wrap="none" lIns="92075" tIns="46038" rIns="92075" bIns="46038" anchor="ctr"/>
          <a:lstStyle/>
          <a:p>
            <a:pPr>
              <a:defRPr/>
            </a:pPr>
            <a:endParaRPr lang="el-GR"/>
          </a:p>
        </p:txBody>
      </p:sp>
      <p:sp>
        <p:nvSpPr>
          <p:cNvPr id="11285" name="Oval 36"/>
          <p:cNvSpPr>
            <a:spLocks noChangeArrowheads="1"/>
          </p:cNvSpPr>
          <p:nvPr/>
        </p:nvSpPr>
        <p:spPr bwMode="auto">
          <a:xfrm rot="2219994">
            <a:off x="3616325" y="2506663"/>
            <a:ext cx="104775" cy="106362"/>
          </a:xfrm>
          <a:prstGeom prst="ellipse">
            <a:avLst/>
          </a:prstGeom>
          <a:solidFill>
            <a:srgbClr val="FF0000"/>
          </a:solidFill>
          <a:ln w="19050" algn="ctr">
            <a:noFill/>
            <a:round/>
            <a:headEnd/>
            <a:tailEnd/>
          </a:ln>
        </p:spPr>
        <p:txBody>
          <a:bodyPr wrap="none" lIns="92075" tIns="46038" rIns="92075" bIns="46038" anchor="ctr"/>
          <a:lstStyle/>
          <a:p>
            <a:endParaRPr lang="en-US" altLang="el-GR"/>
          </a:p>
        </p:txBody>
      </p:sp>
      <p:sp>
        <p:nvSpPr>
          <p:cNvPr id="11286" name="Oval 37"/>
          <p:cNvSpPr>
            <a:spLocks noChangeArrowheads="1"/>
          </p:cNvSpPr>
          <p:nvPr/>
        </p:nvSpPr>
        <p:spPr bwMode="auto">
          <a:xfrm rot="2219994">
            <a:off x="3575050" y="2582863"/>
            <a:ext cx="106363" cy="104775"/>
          </a:xfrm>
          <a:prstGeom prst="ellipse">
            <a:avLst/>
          </a:prstGeom>
          <a:solidFill>
            <a:srgbClr val="FF0000"/>
          </a:solidFill>
          <a:ln w="19050" algn="ctr">
            <a:noFill/>
            <a:round/>
            <a:headEnd/>
            <a:tailEnd/>
          </a:ln>
        </p:spPr>
        <p:txBody>
          <a:bodyPr wrap="none" lIns="92075" tIns="46038" rIns="92075" bIns="46038" anchor="ctr"/>
          <a:lstStyle/>
          <a:p>
            <a:endParaRPr lang="en-US" altLang="el-GR"/>
          </a:p>
        </p:txBody>
      </p:sp>
      <p:grpSp>
        <p:nvGrpSpPr>
          <p:cNvPr id="11287" name="Group 38"/>
          <p:cNvGrpSpPr>
            <a:grpSpLocks/>
          </p:cNvGrpSpPr>
          <p:nvPr/>
        </p:nvGrpSpPr>
        <p:grpSpPr bwMode="auto">
          <a:xfrm>
            <a:off x="5062538" y="2551113"/>
            <a:ext cx="288925" cy="444500"/>
            <a:chOff x="2394" y="1617"/>
            <a:chExt cx="113" cy="176"/>
          </a:xfrm>
        </p:grpSpPr>
        <p:sp>
          <p:nvSpPr>
            <p:cNvPr id="312359" name="Oval 39">
              <a:extLst>
                <a:ext uri="{FF2B5EF4-FFF2-40B4-BE49-F238E27FC236}"/>
              </a:extLst>
            </p:cNvPr>
            <p:cNvSpPr>
              <a:spLocks noChangeArrowheads="1"/>
            </p:cNvSpPr>
            <p:nvPr/>
          </p:nvSpPr>
          <p:spPr bwMode="auto">
            <a:xfrm rot="2219994">
              <a:off x="2420" y="1617"/>
              <a:ext cx="41" cy="42"/>
            </a:xfrm>
            <a:prstGeom prst="ellipse">
              <a:avLst/>
            </a:prstGeom>
            <a:gradFill rotWithShape="1">
              <a:gsLst>
                <a:gs pos="0">
                  <a:schemeClr val="hlink">
                    <a:gamma/>
                    <a:tint val="42353"/>
                    <a:invGamma/>
                  </a:schemeClr>
                </a:gs>
                <a:gs pos="100000">
                  <a:schemeClr val="hlink"/>
                </a:gs>
              </a:gsLst>
              <a:path path="shape">
                <a:fillToRect l="50000" t="50000" r="50000" b="50000"/>
              </a:path>
            </a:gradFill>
            <a:ln w="19050" algn="ctr">
              <a:noFill/>
              <a:round/>
              <a:headEnd/>
              <a:tailEnd/>
            </a:ln>
            <a:effectLst/>
          </p:spPr>
          <p:txBody>
            <a:bodyPr wrap="none" lIns="92075" tIns="46038" rIns="92075" bIns="46038" anchor="ctr"/>
            <a:lstStyle/>
            <a:p>
              <a:pPr>
                <a:defRPr/>
              </a:pPr>
              <a:endParaRPr lang="el-GR"/>
            </a:p>
          </p:txBody>
        </p:sp>
        <p:sp>
          <p:nvSpPr>
            <p:cNvPr id="312360" name="Oval 40">
              <a:extLst>
                <a:ext uri="{FF2B5EF4-FFF2-40B4-BE49-F238E27FC236}"/>
              </a:extLst>
            </p:cNvPr>
            <p:cNvSpPr>
              <a:spLocks noChangeArrowheads="1"/>
            </p:cNvSpPr>
            <p:nvPr/>
          </p:nvSpPr>
          <p:spPr bwMode="auto">
            <a:xfrm rot="2219994">
              <a:off x="2455" y="1619"/>
              <a:ext cx="41" cy="42"/>
            </a:xfrm>
            <a:prstGeom prst="ellipse">
              <a:avLst/>
            </a:prstGeom>
            <a:gradFill rotWithShape="1">
              <a:gsLst>
                <a:gs pos="0">
                  <a:schemeClr val="hlink">
                    <a:gamma/>
                    <a:tint val="42353"/>
                    <a:invGamma/>
                  </a:schemeClr>
                </a:gs>
                <a:gs pos="100000">
                  <a:schemeClr val="hlink"/>
                </a:gs>
              </a:gsLst>
              <a:path path="shape">
                <a:fillToRect l="50000" t="50000" r="50000" b="50000"/>
              </a:path>
            </a:gradFill>
            <a:ln w="19050" algn="ctr">
              <a:noFill/>
              <a:round/>
              <a:headEnd/>
              <a:tailEnd/>
            </a:ln>
            <a:effectLst/>
          </p:spPr>
          <p:txBody>
            <a:bodyPr wrap="none" lIns="92075" tIns="46038" rIns="92075" bIns="46038" anchor="ctr"/>
            <a:lstStyle/>
            <a:p>
              <a:pPr>
                <a:defRPr/>
              </a:pPr>
              <a:endParaRPr lang="el-GR"/>
            </a:p>
          </p:txBody>
        </p:sp>
        <p:sp>
          <p:nvSpPr>
            <p:cNvPr id="312361" name="Oval 41">
              <a:extLst>
                <a:ext uri="{FF2B5EF4-FFF2-40B4-BE49-F238E27FC236}"/>
              </a:extLst>
            </p:cNvPr>
            <p:cNvSpPr>
              <a:spLocks noChangeArrowheads="1"/>
            </p:cNvSpPr>
            <p:nvPr/>
          </p:nvSpPr>
          <p:spPr bwMode="auto">
            <a:xfrm rot="2219994">
              <a:off x="2465" y="1653"/>
              <a:ext cx="41" cy="43"/>
            </a:xfrm>
            <a:prstGeom prst="ellipse">
              <a:avLst/>
            </a:prstGeom>
            <a:gradFill rotWithShape="1">
              <a:gsLst>
                <a:gs pos="0">
                  <a:schemeClr val="hlink">
                    <a:gamma/>
                    <a:tint val="42353"/>
                    <a:invGamma/>
                  </a:schemeClr>
                </a:gs>
                <a:gs pos="100000">
                  <a:schemeClr val="hlink"/>
                </a:gs>
              </a:gsLst>
              <a:path path="shape">
                <a:fillToRect l="50000" t="50000" r="50000" b="50000"/>
              </a:path>
            </a:gradFill>
            <a:ln w="19050" algn="ctr">
              <a:noFill/>
              <a:round/>
              <a:headEnd/>
              <a:tailEnd/>
            </a:ln>
            <a:effectLst/>
          </p:spPr>
          <p:txBody>
            <a:bodyPr wrap="none" lIns="92075" tIns="46038" rIns="92075" bIns="46038" anchor="ctr"/>
            <a:lstStyle/>
            <a:p>
              <a:pPr>
                <a:defRPr/>
              </a:pPr>
              <a:endParaRPr lang="el-GR"/>
            </a:p>
          </p:txBody>
        </p:sp>
        <p:sp>
          <p:nvSpPr>
            <p:cNvPr id="312362" name="Oval 42">
              <a:extLst>
                <a:ext uri="{FF2B5EF4-FFF2-40B4-BE49-F238E27FC236}"/>
              </a:extLst>
            </p:cNvPr>
            <p:cNvSpPr>
              <a:spLocks noChangeArrowheads="1"/>
            </p:cNvSpPr>
            <p:nvPr/>
          </p:nvSpPr>
          <p:spPr bwMode="auto">
            <a:xfrm rot="2219994">
              <a:off x="2466" y="1690"/>
              <a:ext cx="41" cy="42"/>
            </a:xfrm>
            <a:prstGeom prst="ellipse">
              <a:avLst/>
            </a:prstGeom>
            <a:gradFill rotWithShape="1">
              <a:gsLst>
                <a:gs pos="0">
                  <a:schemeClr val="hlink">
                    <a:gamma/>
                    <a:tint val="42353"/>
                    <a:invGamma/>
                  </a:schemeClr>
                </a:gs>
                <a:gs pos="100000">
                  <a:schemeClr val="hlink"/>
                </a:gs>
              </a:gsLst>
              <a:path path="shape">
                <a:fillToRect l="50000" t="50000" r="50000" b="50000"/>
              </a:path>
            </a:gradFill>
            <a:ln w="19050" algn="ctr">
              <a:noFill/>
              <a:round/>
              <a:headEnd/>
              <a:tailEnd/>
            </a:ln>
            <a:effectLst/>
          </p:spPr>
          <p:txBody>
            <a:bodyPr wrap="none" lIns="92075" tIns="46038" rIns="92075" bIns="46038" anchor="ctr"/>
            <a:lstStyle/>
            <a:p>
              <a:pPr>
                <a:defRPr/>
              </a:pPr>
              <a:endParaRPr lang="el-GR"/>
            </a:p>
          </p:txBody>
        </p:sp>
        <p:sp>
          <p:nvSpPr>
            <p:cNvPr id="312363" name="Oval 43">
              <a:extLst>
                <a:ext uri="{FF2B5EF4-FFF2-40B4-BE49-F238E27FC236}"/>
              </a:extLst>
            </p:cNvPr>
            <p:cNvSpPr>
              <a:spLocks noChangeArrowheads="1"/>
            </p:cNvSpPr>
            <p:nvPr/>
          </p:nvSpPr>
          <p:spPr bwMode="auto">
            <a:xfrm rot="2219994">
              <a:off x="2394" y="1718"/>
              <a:ext cx="41" cy="42"/>
            </a:xfrm>
            <a:prstGeom prst="ellipse">
              <a:avLst/>
            </a:prstGeom>
            <a:gradFill rotWithShape="1">
              <a:gsLst>
                <a:gs pos="0">
                  <a:schemeClr val="hlink">
                    <a:gamma/>
                    <a:tint val="42353"/>
                    <a:invGamma/>
                  </a:schemeClr>
                </a:gs>
                <a:gs pos="100000">
                  <a:schemeClr val="hlink"/>
                </a:gs>
              </a:gsLst>
              <a:path path="shape">
                <a:fillToRect l="50000" t="50000" r="50000" b="50000"/>
              </a:path>
            </a:gradFill>
            <a:ln w="19050" algn="ctr">
              <a:noFill/>
              <a:round/>
              <a:headEnd/>
              <a:tailEnd/>
            </a:ln>
            <a:effectLst/>
          </p:spPr>
          <p:txBody>
            <a:bodyPr wrap="none" lIns="92075" tIns="46038" rIns="92075" bIns="46038" anchor="ctr"/>
            <a:lstStyle/>
            <a:p>
              <a:pPr>
                <a:defRPr/>
              </a:pPr>
              <a:endParaRPr lang="el-GR"/>
            </a:p>
          </p:txBody>
        </p:sp>
        <p:sp>
          <p:nvSpPr>
            <p:cNvPr id="312364" name="Oval 44">
              <a:extLst>
                <a:ext uri="{FF2B5EF4-FFF2-40B4-BE49-F238E27FC236}"/>
              </a:extLst>
            </p:cNvPr>
            <p:cNvSpPr>
              <a:spLocks noChangeArrowheads="1"/>
            </p:cNvSpPr>
            <p:nvPr/>
          </p:nvSpPr>
          <p:spPr bwMode="auto">
            <a:xfrm rot="2219994">
              <a:off x="2420" y="1695"/>
              <a:ext cx="42" cy="42"/>
            </a:xfrm>
            <a:prstGeom prst="ellipse">
              <a:avLst/>
            </a:prstGeom>
            <a:gradFill rotWithShape="1">
              <a:gsLst>
                <a:gs pos="0">
                  <a:schemeClr val="hlink">
                    <a:gamma/>
                    <a:tint val="42353"/>
                    <a:invGamma/>
                  </a:schemeClr>
                </a:gs>
                <a:gs pos="100000">
                  <a:schemeClr val="hlink"/>
                </a:gs>
              </a:gsLst>
              <a:path path="shape">
                <a:fillToRect l="50000" t="50000" r="50000" b="50000"/>
              </a:path>
            </a:gradFill>
            <a:ln w="19050" algn="ctr">
              <a:noFill/>
              <a:round/>
              <a:headEnd/>
              <a:tailEnd/>
            </a:ln>
            <a:effectLst/>
          </p:spPr>
          <p:txBody>
            <a:bodyPr wrap="none" lIns="92075" tIns="46038" rIns="92075" bIns="46038" anchor="ctr"/>
            <a:lstStyle/>
            <a:p>
              <a:pPr>
                <a:defRPr/>
              </a:pPr>
              <a:endParaRPr lang="el-GR"/>
            </a:p>
          </p:txBody>
        </p:sp>
        <p:sp>
          <p:nvSpPr>
            <p:cNvPr id="312365" name="Oval 45">
              <a:extLst>
                <a:ext uri="{FF2B5EF4-FFF2-40B4-BE49-F238E27FC236}"/>
              </a:extLst>
            </p:cNvPr>
            <p:cNvSpPr>
              <a:spLocks noChangeArrowheads="1"/>
            </p:cNvSpPr>
            <p:nvPr/>
          </p:nvSpPr>
          <p:spPr bwMode="auto">
            <a:xfrm rot="2219994">
              <a:off x="2446" y="1716"/>
              <a:ext cx="41" cy="41"/>
            </a:xfrm>
            <a:prstGeom prst="ellipse">
              <a:avLst/>
            </a:prstGeom>
            <a:gradFill rotWithShape="1">
              <a:gsLst>
                <a:gs pos="0">
                  <a:schemeClr val="hlink">
                    <a:gamma/>
                    <a:tint val="42353"/>
                    <a:invGamma/>
                  </a:schemeClr>
                </a:gs>
                <a:gs pos="100000">
                  <a:schemeClr val="hlink"/>
                </a:gs>
              </a:gsLst>
              <a:path path="shape">
                <a:fillToRect l="50000" t="50000" r="50000" b="50000"/>
              </a:path>
            </a:gradFill>
            <a:ln w="19050" algn="ctr">
              <a:noFill/>
              <a:round/>
              <a:headEnd/>
              <a:tailEnd/>
            </a:ln>
            <a:effectLst/>
          </p:spPr>
          <p:txBody>
            <a:bodyPr wrap="none" lIns="92075" tIns="46038" rIns="92075" bIns="46038" anchor="ctr"/>
            <a:lstStyle/>
            <a:p>
              <a:pPr>
                <a:defRPr/>
              </a:pPr>
              <a:endParaRPr lang="el-GR"/>
            </a:p>
          </p:txBody>
        </p:sp>
        <p:sp>
          <p:nvSpPr>
            <p:cNvPr id="312366" name="Oval 46">
              <a:extLst>
                <a:ext uri="{FF2B5EF4-FFF2-40B4-BE49-F238E27FC236}"/>
              </a:extLst>
            </p:cNvPr>
            <p:cNvSpPr>
              <a:spLocks noChangeArrowheads="1"/>
            </p:cNvSpPr>
            <p:nvPr/>
          </p:nvSpPr>
          <p:spPr bwMode="auto">
            <a:xfrm rot="2219994">
              <a:off x="2406" y="1751"/>
              <a:ext cx="41" cy="42"/>
            </a:xfrm>
            <a:prstGeom prst="ellipse">
              <a:avLst/>
            </a:prstGeom>
            <a:gradFill rotWithShape="1">
              <a:gsLst>
                <a:gs pos="0">
                  <a:schemeClr val="hlink">
                    <a:gamma/>
                    <a:tint val="42353"/>
                    <a:invGamma/>
                  </a:schemeClr>
                </a:gs>
                <a:gs pos="100000">
                  <a:schemeClr val="hlink"/>
                </a:gs>
              </a:gsLst>
              <a:path path="shape">
                <a:fillToRect l="50000" t="50000" r="50000" b="50000"/>
              </a:path>
            </a:gradFill>
            <a:ln w="19050" algn="ctr">
              <a:noFill/>
              <a:round/>
              <a:headEnd/>
              <a:tailEnd/>
            </a:ln>
            <a:effectLst/>
          </p:spPr>
          <p:txBody>
            <a:bodyPr wrap="none" lIns="92075" tIns="46038" rIns="92075" bIns="46038" anchor="ctr"/>
            <a:lstStyle/>
            <a:p>
              <a:pPr>
                <a:defRPr/>
              </a:pPr>
              <a:endParaRPr lang="el-GR"/>
            </a:p>
          </p:txBody>
        </p:sp>
      </p:grpSp>
      <p:sp>
        <p:nvSpPr>
          <p:cNvPr id="11288" name="Text Box 47"/>
          <p:cNvSpPr txBox="1">
            <a:spLocks noChangeArrowheads="1"/>
          </p:cNvSpPr>
          <p:nvPr/>
        </p:nvSpPr>
        <p:spPr bwMode="auto">
          <a:xfrm>
            <a:off x="2813050" y="3668713"/>
            <a:ext cx="1701800" cy="274637"/>
          </a:xfrm>
          <a:prstGeom prst="rect">
            <a:avLst/>
          </a:prstGeom>
          <a:noFill/>
          <a:ln w="19050" algn="ctr">
            <a:noFill/>
            <a:miter lim="800000"/>
            <a:headEnd/>
            <a:tailEnd/>
          </a:ln>
        </p:spPr>
        <p:txBody>
          <a:bodyPr wrap="none" lIns="0" tIns="0" rIns="0" bIns="0" anchor="ctr">
            <a:spAutoFit/>
          </a:bodyPr>
          <a:lstStyle/>
          <a:p>
            <a:pPr algn="ctr"/>
            <a:r>
              <a:rPr lang="en-GB" altLang="el-GR"/>
              <a:t>Angiotensinogen</a:t>
            </a:r>
          </a:p>
        </p:txBody>
      </p:sp>
      <p:sp>
        <p:nvSpPr>
          <p:cNvPr id="11289" name="Text Box 48"/>
          <p:cNvSpPr txBox="1">
            <a:spLocks noChangeArrowheads="1"/>
          </p:cNvSpPr>
          <p:nvPr/>
        </p:nvSpPr>
        <p:spPr bwMode="auto">
          <a:xfrm>
            <a:off x="3441700" y="2051050"/>
            <a:ext cx="533400" cy="274638"/>
          </a:xfrm>
          <a:prstGeom prst="rect">
            <a:avLst/>
          </a:prstGeom>
          <a:noFill/>
          <a:ln w="19050" algn="ctr">
            <a:noFill/>
            <a:miter lim="800000"/>
            <a:headEnd/>
            <a:tailEnd/>
          </a:ln>
        </p:spPr>
        <p:txBody>
          <a:bodyPr wrap="none" lIns="0" tIns="0" rIns="0" bIns="0" anchor="ctr">
            <a:spAutoFit/>
          </a:bodyPr>
          <a:lstStyle/>
          <a:p>
            <a:pPr algn="ctr"/>
            <a:r>
              <a:rPr lang="en-GB" altLang="el-GR"/>
              <a:t>Ang I</a:t>
            </a:r>
          </a:p>
        </p:txBody>
      </p:sp>
      <p:sp>
        <p:nvSpPr>
          <p:cNvPr id="11290" name="Text Box 49"/>
          <p:cNvSpPr txBox="1">
            <a:spLocks noChangeArrowheads="1"/>
          </p:cNvSpPr>
          <p:nvPr/>
        </p:nvSpPr>
        <p:spPr bwMode="auto">
          <a:xfrm>
            <a:off x="4945063" y="2051050"/>
            <a:ext cx="596900" cy="274638"/>
          </a:xfrm>
          <a:prstGeom prst="rect">
            <a:avLst/>
          </a:prstGeom>
          <a:noFill/>
          <a:ln w="19050" algn="ctr">
            <a:noFill/>
            <a:miter lim="800000"/>
            <a:headEnd/>
            <a:tailEnd/>
          </a:ln>
        </p:spPr>
        <p:txBody>
          <a:bodyPr wrap="none" lIns="0" tIns="0" rIns="0" bIns="0" anchor="ctr">
            <a:spAutoFit/>
          </a:bodyPr>
          <a:lstStyle/>
          <a:p>
            <a:pPr algn="ctr"/>
            <a:r>
              <a:rPr lang="en-GB" altLang="el-GR"/>
              <a:t>Ang II</a:t>
            </a:r>
          </a:p>
        </p:txBody>
      </p:sp>
      <p:sp>
        <p:nvSpPr>
          <p:cNvPr id="11291" name="Freeform 50"/>
          <p:cNvSpPr>
            <a:spLocks/>
          </p:cNvSpPr>
          <p:nvPr/>
        </p:nvSpPr>
        <p:spPr bwMode="auto">
          <a:xfrm rot="-1202689">
            <a:off x="2400300" y="2892425"/>
            <a:ext cx="1116013" cy="312738"/>
          </a:xfrm>
          <a:custGeom>
            <a:avLst/>
            <a:gdLst>
              <a:gd name="T0" fmla="*/ 0 w 612"/>
              <a:gd name="T1" fmla="*/ 2147483647 h 171"/>
              <a:gd name="T2" fmla="*/ 2147483647 w 612"/>
              <a:gd name="T3" fmla="*/ 2147483647 h 171"/>
              <a:gd name="T4" fmla="*/ 2147483647 w 612"/>
              <a:gd name="T5" fmla="*/ 2147483647 h 171"/>
              <a:gd name="T6" fmla="*/ 2147483647 w 612"/>
              <a:gd name="T7" fmla="*/ 2147483647 h 171"/>
              <a:gd name="T8" fmla="*/ 2147483647 w 612"/>
              <a:gd name="T9" fmla="*/ 0 h 171"/>
              <a:gd name="T10" fmla="*/ 2147483647 w 612"/>
              <a:gd name="T11" fmla="*/ 2147483647 h 171"/>
              <a:gd name="T12" fmla="*/ 0 w 612"/>
              <a:gd name="T13" fmla="*/ 2147483647 h 171"/>
              <a:gd name="T14" fmla="*/ 0 60000 65536"/>
              <a:gd name="T15" fmla="*/ 0 60000 65536"/>
              <a:gd name="T16" fmla="*/ 0 60000 65536"/>
              <a:gd name="T17" fmla="*/ 0 60000 65536"/>
              <a:gd name="T18" fmla="*/ 0 60000 65536"/>
              <a:gd name="T19" fmla="*/ 0 60000 65536"/>
              <a:gd name="T20" fmla="*/ 0 60000 65536"/>
              <a:gd name="T21" fmla="*/ 0 w 612"/>
              <a:gd name="T22" fmla="*/ 0 h 171"/>
              <a:gd name="T23" fmla="*/ 612 w 612"/>
              <a:gd name="T24" fmla="*/ 171 h 17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2" h="171">
                <a:moveTo>
                  <a:pt x="0" y="171"/>
                </a:moveTo>
                <a:cubicBezTo>
                  <a:pt x="201" y="81"/>
                  <a:pt x="303" y="51"/>
                  <a:pt x="504" y="105"/>
                </a:cubicBezTo>
                <a:cubicBezTo>
                  <a:pt x="493" y="130"/>
                  <a:pt x="483" y="156"/>
                  <a:pt x="483" y="156"/>
                </a:cubicBezTo>
                <a:lnTo>
                  <a:pt x="612" y="108"/>
                </a:lnTo>
                <a:lnTo>
                  <a:pt x="549" y="0"/>
                </a:lnTo>
                <a:cubicBezTo>
                  <a:pt x="549" y="0"/>
                  <a:pt x="541" y="21"/>
                  <a:pt x="534" y="42"/>
                </a:cubicBezTo>
                <a:cubicBezTo>
                  <a:pt x="312" y="3"/>
                  <a:pt x="171" y="63"/>
                  <a:pt x="0" y="171"/>
                </a:cubicBezTo>
                <a:close/>
              </a:path>
            </a:pathLst>
          </a:custGeom>
          <a:solidFill>
            <a:schemeClr val="accent1"/>
          </a:solidFill>
          <a:ln w="19050">
            <a:noFill/>
            <a:round/>
            <a:headEnd/>
            <a:tailEnd/>
          </a:ln>
        </p:spPr>
        <p:txBody>
          <a:bodyPr lIns="92075" tIns="46038" rIns="92075" bIns="46038" anchor="ctr"/>
          <a:lstStyle/>
          <a:p>
            <a:endParaRPr lang="el-GR"/>
          </a:p>
        </p:txBody>
      </p:sp>
      <p:sp>
        <p:nvSpPr>
          <p:cNvPr id="11292" name="Freeform 51"/>
          <p:cNvSpPr>
            <a:spLocks/>
          </p:cNvSpPr>
          <p:nvPr/>
        </p:nvSpPr>
        <p:spPr bwMode="auto">
          <a:xfrm>
            <a:off x="3890963" y="2574925"/>
            <a:ext cx="1116012" cy="311150"/>
          </a:xfrm>
          <a:custGeom>
            <a:avLst/>
            <a:gdLst>
              <a:gd name="T0" fmla="*/ 0 w 612"/>
              <a:gd name="T1" fmla="*/ 2147483647 h 171"/>
              <a:gd name="T2" fmla="*/ 2147483647 w 612"/>
              <a:gd name="T3" fmla="*/ 2147483647 h 171"/>
              <a:gd name="T4" fmla="*/ 2147483647 w 612"/>
              <a:gd name="T5" fmla="*/ 2147483647 h 171"/>
              <a:gd name="T6" fmla="*/ 2147483647 w 612"/>
              <a:gd name="T7" fmla="*/ 2147483647 h 171"/>
              <a:gd name="T8" fmla="*/ 2147483647 w 612"/>
              <a:gd name="T9" fmla="*/ 0 h 171"/>
              <a:gd name="T10" fmla="*/ 2147483647 w 612"/>
              <a:gd name="T11" fmla="*/ 2147483647 h 171"/>
              <a:gd name="T12" fmla="*/ 0 w 612"/>
              <a:gd name="T13" fmla="*/ 2147483647 h 171"/>
              <a:gd name="T14" fmla="*/ 0 60000 65536"/>
              <a:gd name="T15" fmla="*/ 0 60000 65536"/>
              <a:gd name="T16" fmla="*/ 0 60000 65536"/>
              <a:gd name="T17" fmla="*/ 0 60000 65536"/>
              <a:gd name="T18" fmla="*/ 0 60000 65536"/>
              <a:gd name="T19" fmla="*/ 0 60000 65536"/>
              <a:gd name="T20" fmla="*/ 0 60000 65536"/>
              <a:gd name="T21" fmla="*/ 0 w 612"/>
              <a:gd name="T22" fmla="*/ 0 h 171"/>
              <a:gd name="T23" fmla="*/ 612 w 612"/>
              <a:gd name="T24" fmla="*/ 171 h 17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2" h="171">
                <a:moveTo>
                  <a:pt x="0" y="171"/>
                </a:moveTo>
                <a:cubicBezTo>
                  <a:pt x="201" y="81"/>
                  <a:pt x="303" y="51"/>
                  <a:pt x="504" y="105"/>
                </a:cubicBezTo>
                <a:cubicBezTo>
                  <a:pt x="493" y="130"/>
                  <a:pt x="483" y="156"/>
                  <a:pt x="483" y="156"/>
                </a:cubicBezTo>
                <a:lnTo>
                  <a:pt x="612" y="108"/>
                </a:lnTo>
                <a:lnTo>
                  <a:pt x="549" y="0"/>
                </a:lnTo>
                <a:cubicBezTo>
                  <a:pt x="549" y="0"/>
                  <a:pt x="541" y="21"/>
                  <a:pt x="534" y="42"/>
                </a:cubicBezTo>
                <a:cubicBezTo>
                  <a:pt x="312" y="3"/>
                  <a:pt x="171" y="63"/>
                  <a:pt x="0" y="171"/>
                </a:cubicBezTo>
                <a:close/>
              </a:path>
            </a:pathLst>
          </a:custGeom>
          <a:solidFill>
            <a:schemeClr val="accent1"/>
          </a:solidFill>
          <a:ln w="19050">
            <a:noFill/>
            <a:round/>
            <a:headEnd/>
            <a:tailEnd/>
          </a:ln>
        </p:spPr>
        <p:txBody>
          <a:bodyPr lIns="92075" tIns="46038" rIns="92075" bIns="46038" anchor="ctr"/>
          <a:lstStyle/>
          <a:p>
            <a:endParaRPr lang="el-GR"/>
          </a:p>
        </p:txBody>
      </p:sp>
      <p:grpSp>
        <p:nvGrpSpPr>
          <p:cNvPr id="11293" name="Group 52"/>
          <p:cNvGrpSpPr>
            <a:grpSpLocks/>
          </p:cNvGrpSpPr>
          <p:nvPr/>
        </p:nvGrpSpPr>
        <p:grpSpPr bwMode="auto">
          <a:xfrm>
            <a:off x="6516688" y="1495425"/>
            <a:ext cx="808037" cy="808038"/>
            <a:chOff x="2370" y="915"/>
            <a:chExt cx="856" cy="856"/>
          </a:xfrm>
        </p:grpSpPr>
        <p:sp>
          <p:nvSpPr>
            <p:cNvPr id="11340" name="Oval 53"/>
            <p:cNvSpPr>
              <a:spLocks noChangeArrowheads="1"/>
            </p:cNvSpPr>
            <p:nvPr/>
          </p:nvSpPr>
          <p:spPr bwMode="auto">
            <a:xfrm>
              <a:off x="2403" y="949"/>
              <a:ext cx="790" cy="788"/>
            </a:xfrm>
            <a:prstGeom prst="ellipse">
              <a:avLst/>
            </a:prstGeom>
            <a:gradFill rotWithShape="1">
              <a:gsLst>
                <a:gs pos="0">
                  <a:srgbClr val="000000"/>
                </a:gs>
                <a:gs pos="100000">
                  <a:srgbClr val="AA1212"/>
                </a:gs>
              </a:gsLst>
              <a:path path="shape">
                <a:fillToRect l="50000" t="50000" r="50000" b="50000"/>
              </a:path>
            </a:gradFill>
            <a:ln w="19050" algn="ctr">
              <a:solidFill>
                <a:schemeClr val="tx1"/>
              </a:solidFill>
              <a:round/>
              <a:headEnd/>
              <a:tailEnd/>
            </a:ln>
          </p:spPr>
          <p:txBody>
            <a:bodyPr wrap="none" lIns="92075" tIns="46038" rIns="92075" bIns="46038" anchor="ctr"/>
            <a:lstStyle/>
            <a:p>
              <a:endParaRPr lang="en-US" altLang="el-GR"/>
            </a:p>
          </p:txBody>
        </p:sp>
        <p:sp>
          <p:nvSpPr>
            <p:cNvPr id="11341" name="Oval 54"/>
            <p:cNvSpPr>
              <a:spLocks noChangeArrowheads="1"/>
            </p:cNvSpPr>
            <p:nvPr/>
          </p:nvSpPr>
          <p:spPr bwMode="auto">
            <a:xfrm>
              <a:off x="2403" y="949"/>
              <a:ext cx="790" cy="788"/>
            </a:xfrm>
            <a:prstGeom prst="ellipse">
              <a:avLst/>
            </a:prstGeom>
            <a:gradFill rotWithShape="1">
              <a:gsLst>
                <a:gs pos="0">
                  <a:srgbClr val="000000">
                    <a:alpha val="74001"/>
                  </a:srgbClr>
                </a:gs>
                <a:gs pos="100000">
                  <a:srgbClr val="E51919">
                    <a:alpha val="29999"/>
                  </a:srgbClr>
                </a:gs>
              </a:gsLst>
              <a:lin ang="5400000" scaled="1"/>
            </a:gradFill>
            <a:ln w="19050" algn="ctr">
              <a:noFill/>
              <a:round/>
              <a:headEnd/>
              <a:tailEnd/>
            </a:ln>
          </p:spPr>
          <p:txBody>
            <a:bodyPr wrap="none" lIns="92075" tIns="46038" rIns="92075" bIns="46038" anchor="ctr"/>
            <a:lstStyle/>
            <a:p>
              <a:endParaRPr lang="en-US" altLang="el-GR"/>
            </a:p>
          </p:txBody>
        </p:sp>
        <p:sp>
          <p:nvSpPr>
            <p:cNvPr id="11342" name="AutoShape 55"/>
            <p:cNvSpPr>
              <a:spLocks noChangeArrowheads="1"/>
            </p:cNvSpPr>
            <p:nvPr/>
          </p:nvSpPr>
          <p:spPr bwMode="auto">
            <a:xfrm>
              <a:off x="2370" y="915"/>
              <a:ext cx="856" cy="85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4 w 21600"/>
                <a:gd name="T25" fmla="*/ 3154 h 21600"/>
                <a:gd name="T26" fmla="*/ 18446 w 21600"/>
                <a:gd name="T27" fmla="*/ 1844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691" y="10800"/>
                  </a:moveTo>
                  <a:cubicBezTo>
                    <a:pt x="1691" y="15831"/>
                    <a:pt x="5769" y="19909"/>
                    <a:pt x="10800" y="19909"/>
                  </a:cubicBezTo>
                  <a:cubicBezTo>
                    <a:pt x="15831" y="19909"/>
                    <a:pt x="19909" y="15831"/>
                    <a:pt x="19909" y="10800"/>
                  </a:cubicBezTo>
                  <a:cubicBezTo>
                    <a:pt x="19909" y="5769"/>
                    <a:pt x="15831" y="1691"/>
                    <a:pt x="10800" y="1691"/>
                  </a:cubicBezTo>
                  <a:cubicBezTo>
                    <a:pt x="5769" y="1691"/>
                    <a:pt x="1691" y="5769"/>
                    <a:pt x="1691" y="10800"/>
                  </a:cubicBezTo>
                  <a:close/>
                </a:path>
              </a:pathLst>
            </a:custGeom>
            <a:solidFill>
              <a:srgbClr val="E51919"/>
            </a:solidFill>
            <a:ln w="19050" algn="ctr">
              <a:noFill/>
              <a:round/>
              <a:headEnd/>
              <a:tailEnd/>
            </a:ln>
          </p:spPr>
          <p:txBody>
            <a:bodyPr wrap="none" lIns="92075" tIns="46038" rIns="92075" bIns="46038" anchor="ctr"/>
            <a:lstStyle/>
            <a:p>
              <a:endParaRPr lang="el-GR"/>
            </a:p>
          </p:txBody>
        </p:sp>
        <p:sp>
          <p:nvSpPr>
            <p:cNvPr id="11343" name="Oval 56"/>
            <p:cNvSpPr>
              <a:spLocks noChangeArrowheads="1"/>
            </p:cNvSpPr>
            <p:nvPr/>
          </p:nvSpPr>
          <p:spPr bwMode="auto">
            <a:xfrm>
              <a:off x="2698" y="1244"/>
              <a:ext cx="199" cy="199"/>
            </a:xfrm>
            <a:prstGeom prst="ellipse">
              <a:avLst/>
            </a:prstGeom>
            <a:solidFill>
              <a:srgbClr val="151C53"/>
            </a:solidFill>
            <a:ln w="19050" algn="ctr">
              <a:noFill/>
              <a:round/>
              <a:headEnd/>
              <a:tailEnd/>
            </a:ln>
          </p:spPr>
          <p:txBody>
            <a:bodyPr wrap="none" lIns="92075" tIns="46038" rIns="92075" bIns="46038" anchor="ctr"/>
            <a:lstStyle/>
            <a:p>
              <a:endParaRPr lang="en-US" altLang="el-GR"/>
            </a:p>
          </p:txBody>
        </p:sp>
      </p:grpSp>
      <p:sp>
        <p:nvSpPr>
          <p:cNvPr id="11294" name="Text Box 57"/>
          <p:cNvSpPr txBox="1">
            <a:spLocks noChangeArrowheads="1"/>
          </p:cNvSpPr>
          <p:nvPr/>
        </p:nvSpPr>
        <p:spPr bwMode="auto">
          <a:xfrm>
            <a:off x="7410450" y="1484313"/>
            <a:ext cx="787400" cy="274637"/>
          </a:xfrm>
          <a:prstGeom prst="rect">
            <a:avLst/>
          </a:prstGeom>
          <a:noFill/>
          <a:ln w="19050" algn="ctr">
            <a:noFill/>
            <a:miter lim="800000"/>
            <a:headEnd/>
            <a:tailEnd/>
          </a:ln>
        </p:spPr>
        <p:txBody>
          <a:bodyPr wrap="none" lIns="0" tIns="0" rIns="0" bIns="0" anchor="ctr">
            <a:spAutoFit/>
          </a:bodyPr>
          <a:lstStyle/>
          <a:p>
            <a:pPr algn="ctr"/>
            <a:r>
              <a:rPr lang="en-GB" altLang="el-GR"/>
              <a:t>Arteries</a:t>
            </a:r>
          </a:p>
        </p:txBody>
      </p:sp>
      <p:sp>
        <p:nvSpPr>
          <p:cNvPr id="11295" name="Freeform 58"/>
          <p:cNvSpPr>
            <a:spLocks/>
          </p:cNvSpPr>
          <p:nvPr/>
        </p:nvSpPr>
        <p:spPr bwMode="auto">
          <a:xfrm>
            <a:off x="5478463" y="2184400"/>
            <a:ext cx="1257300" cy="860425"/>
          </a:xfrm>
          <a:custGeom>
            <a:avLst/>
            <a:gdLst>
              <a:gd name="T0" fmla="*/ 0 w 689"/>
              <a:gd name="T1" fmla="*/ 2147483647 h 472"/>
              <a:gd name="T2" fmla="*/ 2147483647 w 689"/>
              <a:gd name="T3" fmla="*/ 2147483647 h 472"/>
              <a:gd name="T4" fmla="*/ 2147483647 w 689"/>
              <a:gd name="T5" fmla="*/ 2147483647 h 472"/>
              <a:gd name="T6" fmla="*/ 2147483647 w 689"/>
              <a:gd name="T7" fmla="*/ 0 h 472"/>
              <a:gd name="T8" fmla="*/ 2147483647 w 689"/>
              <a:gd name="T9" fmla="*/ 2147483647 h 472"/>
              <a:gd name="T10" fmla="*/ 2147483647 w 689"/>
              <a:gd name="T11" fmla="*/ 2147483647 h 472"/>
              <a:gd name="T12" fmla="*/ 0 w 689"/>
              <a:gd name="T13" fmla="*/ 2147483647 h 472"/>
              <a:gd name="T14" fmla="*/ 0 60000 65536"/>
              <a:gd name="T15" fmla="*/ 0 60000 65536"/>
              <a:gd name="T16" fmla="*/ 0 60000 65536"/>
              <a:gd name="T17" fmla="*/ 0 60000 65536"/>
              <a:gd name="T18" fmla="*/ 0 60000 65536"/>
              <a:gd name="T19" fmla="*/ 0 60000 65536"/>
              <a:gd name="T20" fmla="*/ 0 60000 65536"/>
              <a:gd name="T21" fmla="*/ 0 w 689"/>
              <a:gd name="T22" fmla="*/ 0 h 472"/>
              <a:gd name="T23" fmla="*/ 689 w 689"/>
              <a:gd name="T24" fmla="*/ 472 h 4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89" h="472">
                <a:moveTo>
                  <a:pt x="0" y="384"/>
                </a:moveTo>
                <a:cubicBezTo>
                  <a:pt x="340" y="472"/>
                  <a:pt x="563" y="207"/>
                  <a:pt x="638" y="121"/>
                </a:cubicBezTo>
                <a:lnTo>
                  <a:pt x="689" y="151"/>
                </a:lnTo>
                <a:lnTo>
                  <a:pt x="671" y="0"/>
                </a:lnTo>
                <a:lnTo>
                  <a:pt x="525" y="47"/>
                </a:lnTo>
                <a:lnTo>
                  <a:pt x="579" y="81"/>
                </a:lnTo>
                <a:cubicBezTo>
                  <a:pt x="508" y="156"/>
                  <a:pt x="405" y="367"/>
                  <a:pt x="0" y="384"/>
                </a:cubicBezTo>
                <a:close/>
              </a:path>
            </a:pathLst>
          </a:custGeom>
          <a:solidFill>
            <a:schemeClr val="accent1"/>
          </a:solidFill>
          <a:ln w="19050">
            <a:noFill/>
            <a:round/>
            <a:headEnd/>
            <a:tailEnd/>
          </a:ln>
        </p:spPr>
        <p:txBody>
          <a:bodyPr lIns="92075" tIns="46038" rIns="92075" bIns="46038" anchor="ctr"/>
          <a:lstStyle/>
          <a:p>
            <a:endParaRPr lang="el-GR"/>
          </a:p>
        </p:txBody>
      </p:sp>
      <p:sp>
        <p:nvSpPr>
          <p:cNvPr id="11296" name="Freeform 59"/>
          <p:cNvSpPr>
            <a:spLocks/>
          </p:cNvSpPr>
          <p:nvPr/>
        </p:nvSpPr>
        <p:spPr bwMode="auto">
          <a:xfrm>
            <a:off x="5465763" y="2992438"/>
            <a:ext cx="1084262" cy="1814512"/>
          </a:xfrm>
          <a:custGeom>
            <a:avLst/>
            <a:gdLst>
              <a:gd name="T0" fmla="*/ 0 w 594"/>
              <a:gd name="T1" fmla="*/ 0 h 996"/>
              <a:gd name="T2" fmla="*/ 2147483647 w 594"/>
              <a:gd name="T3" fmla="*/ 2147483647 h 996"/>
              <a:gd name="T4" fmla="*/ 2147483647 w 594"/>
              <a:gd name="T5" fmla="*/ 2147483647 h 996"/>
              <a:gd name="T6" fmla="*/ 2147483647 w 594"/>
              <a:gd name="T7" fmla="*/ 2147483647 h 996"/>
              <a:gd name="T8" fmla="*/ 2147483647 w 594"/>
              <a:gd name="T9" fmla="*/ 2147483647 h 996"/>
              <a:gd name="T10" fmla="*/ 2147483647 w 594"/>
              <a:gd name="T11" fmla="*/ 2147483647 h 996"/>
              <a:gd name="T12" fmla="*/ 0 w 594"/>
              <a:gd name="T13" fmla="*/ 0 h 996"/>
              <a:gd name="T14" fmla="*/ 0 60000 65536"/>
              <a:gd name="T15" fmla="*/ 0 60000 65536"/>
              <a:gd name="T16" fmla="*/ 0 60000 65536"/>
              <a:gd name="T17" fmla="*/ 0 60000 65536"/>
              <a:gd name="T18" fmla="*/ 0 60000 65536"/>
              <a:gd name="T19" fmla="*/ 0 60000 65536"/>
              <a:gd name="T20" fmla="*/ 0 60000 65536"/>
              <a:gd name="T21" fmla="*/ 0 w 594"/>
              <a:gd name="T22" fmla="*/ 0 h 996"/>
              <a:gd name="T23" fmla="*/ 594 w 594"/>
              <a:gd name="T24" fmla="*/ 996 h 9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4" h="996">
                <a:moveTo>
                  <a:pt x="0" y="0"/>
                </a:moveTo>
                <a:cubicBezTo>
                  <a:pt x="501" y="458"/>
                  <a:pt x="96" y="894"/>
                  <a:pt x="96" y="894"/>
                </a:cubicBezTo>
                <a:lnTo>
                  <a:pt x="55" y="851"/>
                </a:lnTo>
                <a:cubicBezTo>
                  <a:pt x="44" y="920"/>
                  <a:pt x="35" y="989"/>
                  <a:pt x="35" y="989"/>
                </a:cubicBezTo>
                <a:lnTo>
                  <a:pt x="187" y="996"/>
                </a:lnTo>
                <a:lnTo>
                  <a:pt x="149" y="954"/>
                </a:lnTo>
                <a:cubicBezTo>
                  <a:pt x="149" y="954"/>
                  <a:pt x="594" y="440"/>
                  <a:pt x="0" y="0"/>
                </a:cubicBezTo>
                <a:close/>
              </a:path>
            </a:pathLst>
          </a:custGeom>
          <a:solidFill>
            <a:schemeClr val="accent1"/>
          </a:solidFill>
          <a:ln w="19050">
            <a:noFill/>
            <a:round/>
            <a:headEnd/>
            <a:tailEnd/>
          </a:ln>
        </p:spPr>
        <p:txBody>
          <a:bodyPr lIns="92075" tIns="46038" rIns="92075" bIns="46038" anchor="ctr"/>
          <a:lstStyle/>
          <a:p>
            <a:endParaRPr lang="el-GR"/>
          </a:p>
        </p:txBody>
      </p:sp>
      <p:sp>
        <p:nvSpPr>
          <p:cNvPr id="8225" name="Text Box 60">
            <a:extLst>
              <a:ext uri="{FF2B5EF4-FFF2-40B4-BE49-F238E27FC236}"/>
            </a:extLst>
          </p:cNvPr>
          <p:cNvSpPr txBox="1">
            <a:spLocks noChangeArrowheads="1"/>
          </p:cNvSpPr>
          <p:nvPr/>
        </p:nvSpPr>
        <p:spPr bwMode="auto">
          <a:xfrm>
            <a:off x="6189663" y="5421313"/>
            <a:ext cx="1292225" cy="347662"/>
          </a:xfrm>
          <a:prstGeom prst="rect">
            <a:avLst/>
          </a:prstGeom>
          <a:noFill/>
          <a:ln w="19050" algn="ctr">
            <a:noFill/>
            <a:miter lim="800000"/>
            <a:headEnd/>
            <a:tailEnd/>
          </a:ln>
        </p:spPr>
        <p:txBody>
          <a:bodyPr wrap="none" lIns="36000" tIns="36000" rIns="36000" bIns="36000" anchor="ctr">
            <a:spAutoFit/>
          </a:bodyPr>
          <a:lstStyle/>
          <a:p>
            <a:pPr algn="ctr">
              <a:defRPr/>
            </a:pPr>
            <a:r>
              <a:rPr lang="en-GB" dirty="0" err="1">
                <a:solidFill>
                  <a:schemeClr val="accent6">
                    <a:lumMod val="75000"/>
                  </a:schemeClr>
                </a:solidFill>
              </a:rPr>
              <a:t>Aldosterone</a:t>
            </a:r>
            <a:endParaRPr lang="en-GB" dirty="0">
              <a:solidFill>
                <a:schemeClr val="accent6">
                  <a:lumMod val="75000"/>
                </a:schemeClr>
              </a:solidFill>
            </a:endParaRPr>
          </a:p>
        </p:txBody>
      </p:sp>
      <p:sp>
        <p:nvSpPr>
          <p:cNvPr id="11298" name="Freeform 61"/>
          <p:cNvSpPr>
            <a:spLocks/>
          </p:cNvSpPr>
          <p:nvPr/>
        </p:nvSpPr>
        <p:spPr bwMode="auto">
          <a:xfrm>
            <a:off x="5535613" y="5826125"/>
            <a:ext cx="836612" cy="346075"/>
          </a:xfrm>
          <a:custGeom>
            <a:avLst/>
            <a:gdLst>
              <a:gd name="T0" fmla="*/ 2147483647 w 494"/>
              <a:gd name="T1" fmla="*/ 0 h 219"/>
              <a:gd name="T2" fmla="*/ 2147483647 w 494"/>
              <a:gd name="T3" fmla="*/ 2147483647 h 219"/>
              <a:gd name="T4" fmla="*/ 2147483647 w 494"/>
              <a:gd name="T5" fmla="*/ 2147483647 h 219"/>
              <a:gd name="T6" fmla="*/ 0 w 494"/>
              <a:gd name="T7" fmla="*/ 2147483647 h 219"/>
              <a:gd name="T8" fmla="*/ 2147483647 w 494"/>
              <a:gd name="T9" fmla="*/ 2147483647 h 219"/>
              <a:gd name="T10" fmla="*/ 2147483647 w 494"/>
              <a:gd name="T11" fmla="*/ 2147483647 h 219"/>
              <a:gd name="T12" fmla="*/ 2147483647 w 494"/>
              <a:gd name="T13" fmla="*/ 0 h 219"/>
              <a:gd name="T14" fmla="*/ 0 60000 65536"/>
              <a:gd name="T15" fmla="*/ 0 60000 65536"/>
              <a:gd name="T16" fmla="*/ 0 60000 65536"/>
              <a:gd name="T17" fmla="*/ 0 60000 65536"/>
              <a:gd name="T18" fmla="*/ 0 60000 65536"/>
              <a:gd name="T19" fmla="*/ 0 60000 65536"/>
              <a:gd name="T20" fmla="*/ 0 60000 65536"/>
              <a:gd name="T21" fmla="*/ 0 w 494"/>
              <a:gd name="T22" fmla="*/ 0 h 219"/>
              <a:gd name="T23" fmla="*/ 494 w 494"/>
              <a:gd name="T24" fmla="*/ 219 h 2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4" h="219">
                <a:moveTo>
                  <a:pt x="494" y="0"/>
                </a:moveTo>
                <a:cubicBezTo>
                  <a:pt x="368" y="104"/>
                  <a:pt x="292" y="128"/>
                  <a:pt x="132" y="89"/>
                </a:cubicBezTo>
                <a:cubicBezTo>
                  <a:pt x="142" y="57"/>
                  <a:pt x="153" y="26"/>
                  <a:pt x="153" y="26"/>
                </a:cubicBezTo>
                <a:lnTo>
                  <a:pt x="0" y="95"/>
                </a:lnTo>
                <a:lnTo>
                  <a:pt x="84" y="219"/>
                </a:lnTo>
                <a:lnTo>
                  <a:pt x="100" y="168"/>
                </a:lnTo>
                <a:cubicBezTo>
                  <a:pt x="278" y="208"/>
                  <a:pt x="430" y="168"/>
                  <a:pt x="494" y="0"/>
                </a:cubicBezTo>
                <a:close/>
              </a:path>
            </a:pathLst>
          </a:custGeom>
          <a:gradFill rotWithShape="1">
            <a:gsLst>
              <a:gs pos="0">
                <a:srgbClr val="D6B19C"/>
              </a:gs>
              <a:gs pos="30000">
                <a:srgbClr val="D49E6C"/>
              </a:gs>
              <a:gs pos="70000">
                <a:srgbClr val="A65528"/>
              </a:gs>
              <a:gs pos="100000">
                <a:srgbClr val="663012"/>
              </a:gs>
            </a:gsLst>
            <a:lin ang="0"/>
          </a:gradFill>
          <a:ln w="19050">
            <a:noFill/>
            <a:round/>
            <a:headEnd/>
            <a:tailEnd/>
          </a:ln>
        </p:spPr>
        <p:txBody>
          <a:bodyPr lIns="92075" tIns="46038" rIns="92075" bIns="46038" anchor="ctr"/>
          <a:lstStyle/>
          <a:p>
            <a:endParaRPr lang="el-GR"/>
          </a:p>
        </p:txBody>
      </p:sp>
      <p:sp>
        <p:nvSpPr>
          <p:cNvPr id="11299" name="Freeform 62"/>
          <p:cNvSpPr>
            <a:spLocks/>
          </p:cNvSpPr>
          <p:nvPr/>
        </p:nvSpPr>
        <p:spPr bwMode="auto">
          <a:xfrm>
            <a:off x="5649913" y="4840288"/>
            <a:ext cx="950912" cy="541337"/>
          </a:xfrm>
          <a:custGeom>
            <a:avLst/>
            <a:gdLst>
              <a:gd name="T0" fmla="*/ 0 w 610"/>
              <a:gd name="T1" fmla="*/ 2147483647 h 348"/>
              <a:gd name="T2" fmla="*/ 2147483647 w 610"/>
              <a:gd name="T3" fmla="*/ 2147483647 h 348"/>
              <a:gd name="T4" fmla="*/ 2147483647 w 610"/>
              <a:gd name="T5" fmla="*/ 2147483647 h 348"/>
              <a:gd name="T6" fmla="*/ 2147483647 w 610"/>
              <a:gd name="T7" fmla="*/ 2147483647 h 348"/>
              <a:gd name="T8" fmla="*/ 2147483647 w 610"/>
              <a:gd name="T9" fmla="*/ 2147483647 h 348"/>
              <a:gd name="T10" fmla="*/ 2147483647 w 610"/>
              <a:gd name="T11" fmla="*/ 2147483647 h 348"/>
              <a:gd name="T12" fmla="*/ 0 w 610"/>
              <a:gd name="T13" fmla="*/ 2147483647 h 348"/>
              <a:gd name="T14" fmla="*/ 0 60000 65536"/>
              <a:gd name="T15" fmla="*/ 0 60000 65536"/>
              <a:gd name="T16" fmla="*/ 0 60000 65536"/>
              <a:gd name="T17" fmla="*/ 0 60000 65536"/>
              <a:gd name="T18" fmla="*/ 0 60000 65536"/>
              <a:gd name="T19" fmla="*/ 0 60000 65536"/>
              <a:gd name="T20" fmla="*/ 0 60000 65536"/>
              <a:gd name="T21" fmla="*/ 0 w 610"/>
              <a:gd name="T22" fmla="*/ 0 h 348"/>
              <a:gd name="T23" fmla="*/ 610 w 610"/>
              <a:gd name="T24" fmla="*/ 348 h 3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0" h="348">
                <a:moveTo>
                  <a:pt x="0" y="150"/>
                </a:moveTo>
                <a:cubicBezTo>
                  <a:pt x="0" y="150"/>
                  <a:pt x="340" y="96"/>
                  <a:pt x="430" y="274"/>
                </a:cubicBezTo>
                <a:lnTo>
                  <a:pt x="342" y="286"/>
                </a:lnTo>
                <a:lnTo>
                  <a:pt x="482" y="348"/>
                </a:lnTo>
                <a:lnTo>
                  <a:pt x="610" y="248"/>
                </a:lnTo>
                <a:lnTo>
                  <a:pt x="530" y="260"/>
                </a:lnTo>
                <a:cubicBezTo>
                  <a:pt x="396" y="0"/>
                  <a:pt x="0" y="150"/>
                  <a:pt x="0" y="150"/>
                </a:cubicBezTo>
                <a:close/>
              </a:path>
            </a:pathLst>
          </a:custGeom>
          <a:gradFill rotWithShape="1">
            <a:gsLst>
              <a:gs pos="0">
                <a:srgbClr val="D6B19C"/>
              </a:gs>
              <a:gs pos="30000">
                <a:srgbClr val="D49E6C"/>
              </a:gs>
              <a:gs pos="70000">
                <a:srgbClr val="A65528"/>
              </a:gs>
              <a:gs pos="100000">
                <a:srgbClr val="663012"/>
              </a:gs>
            </a:gsLst>
            <a:lin ang="0"/>
          </a:gradFill>
          <a:ln w="19050">
            <a:noFill/>
            <a:round/>
            <a:headEnd/>
            <a:tailEnd/>
          </a:ln>
        </p:spPr>
        <p:txBody>
          <a:bodyPr lIns="92075" tIns="46038" rIns="92075" bIns="46038" anchor="ctr"/>
          <a:lstStyle/>
          <a:p>
            <a:endParaRPr lang="el-GR"/>
          </a:p>
        </p:txBody>
      </p:sp>
      <p:sp>
        <p:nvSpPr>
          <p:cNvPr id="11300" name="Freeform 63"/>
          <p:cNvSpPr>
            <a:spLocks/>
          </p:cNvSpPr>
          <p:nvPr/>
        </p:nvSpPr>
        <p:spPr bwMode="auto">
          <a:xfrm>
            <a:off x="1041400" y="4992688"/>
            <a:ext cx="3887788" cy="957262"/>
          </a:xfrm>
          <a:custGeom>
            <a:avLst/>
            <a:gdLst>
              <a:gd name="T0" fmla="*/ 2147483647 w 2033"/>
              <a:gd name="T1" fmla="*/ 2147483647 h 1234"/>
              <a:gd name="T2" fmla="*/ 2147483647 w 2033"/>
              <a:gd name="T3" fmla="*/ 2147483647 h 1234"/>
              <a:gd name="T4" fmla="*/ 2147483647 w 2033"/>
              <a:gd name="T5" fmla="*/ 2147483647 h 1234"/>
              <a:gd name="T6" fmla="*/ 2147483647 w 2033"/>
              <a:gd name="T7" fmla="*/ 0 h 1234"/>
              <a:gd name="T8" fmla="*/ 2147483647 w 2033"/>
              <a:gd name="T9" fmla="*/ 2147483647 h 1234"/>
              <a:gd name="T10" fmla="*/ 2147483647 w 2033"/>
              <a:gd name="T11" fmla="*/ 2147483647 h 1234"/>
              <a:gd name="T12" fmla="*/ 2147483647 w 2033"/>
              <a:gd name="T13" fmla="*/ 2147483647 h 1234"/>
              <a:gd name="T14" fmla="*/ 0 60000 65536"/>
              <a:gd name="T15" fmla="*/ 0 60000 65536"/>
              <a:gd name="T16" fmla="*/ 0 60000 65536"/>
              <a:gd name="T17" fmla="*/ 0 60000 65536"/>
              <a:gd name="T18" fmla="*/ 0 60000 65536"/>
              <a:gd name="T19" fmla="*/ 0 60000 65536"/>
              <a:gd name="T20" fmla="*/ 0 60000 65536"/>
              <a:gd name="T21" fmla="*/ 0 w 2033"/>
              <a:gd name="T22" fmla="*/ 0 h 1234"/>
              <a:gd name="T23" fmla="*/ 2033 w 2033"/>
              <a:gd name="T24" fmla="*/ 1234 h 12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33" h="1234">
                <a:moveTo>
                  <a:pt x="2031" y="1219"/>
                </a:moveTo>
                <a:cubicBezTo>
                  <a:pt x="2031" y="1234"/>
                  <a:pt x="0" y="1226"/>
                  <a:pt x="332" y="93"/>
                </a:cubicBezTo>
                <a:lnTo>
                  <a:pt x="272" y="77"/>
                </a:lnTo>
                <a:lnTo>
                  <a:pt x="414" y="0"/>
                </a:lnTo>
                <a:lnTo>
                  <a:pt x="491" y="135"/>
                </a:lnTo>
                <a:lnTo>
                  <a:pt x="421" y="119"/>
                </a:lnTo>
                <a:cubicBezTo>
                  <a:pt x="89" y="1197"/>
                  <a:pt x="2033" y="1196"/>
                  <a:pt x="2031" y="1219"/>
                </a:cubicBezTo>
                <a:close/>
              </a:path>
            </a:pathLst>
          </a:custGeom>
          <a:gradFill rotWithShape="1">
            <a:gsLst>
              <a:gs pos="0">
                <a:srgbClr val="B95EFE"/>
              </a:gs>
              <a:gs pos="100000">
                <a:srgbClr val="5A019D"/>
              </a:gs>
            </a:gsLst>
            <a:lin ang="5400000" scaled="1"/>
          </a:gradFill>
          <a:ln w="12700">
            <a:noFill/>
            <a:round/>
            <a:headEnd/>
            <a:tailEnd/>
          </a:ln>
        </p:spPr>
        <p:txBody>
          <a:bodyPr lIns="92075" tIns="46038" rIns="92075" bIns="46038" anchor="ctr"/>
          <a:lstStyle/>
          <a:p>
            <a:endParaRPr lang="el-GR"/>
          </a:p>
        </p:txBody>
      </p:sp>
      <p:pic>
        <p:nvPicPr>
          <p:cNvPr id="11301" name="Picture 64" descr="renin"/>
          <p:cNvPicPr>
            <a:picLocks noChangeAspect="1" noChangeArrowheads="1"/>
          </p:cNvPicPr>
          <p:nvPr/>
        </p:nvPicPr>
        <p:blipFill>
          <a:blip r:embed="rId2">
            <a:clrChange>
              <a:clrFrom>
                <a:srgbClr val="000000"/>
              </a:clrFrom>
              <a:clrTo>
                <a:srgbClr val="000000">
                  <a:alpha val="0"/>
                </a:srgbClr>
              </a:clrTo>
            </a:clrChange>
          </a:blip>
          <a:srcRect t="3081" b="4341"/>
          <a:stretch>
            <a:fillRect/>
          </a:stretch>
        </p:blipFill>
        <p:spPr bwMode="auto">
          <a:xfrm>
            <a:off x="966788" y="2871788"/>
            <a:ext cx="1443037" cy="2098675"/>
          </a:xfrm>
          <a:prstGeom prst="rect">
            <a:avLst/>
          </a:prstGeom>
          <a:noFill/>
          <a:ln w="9525">
            <a:noFill/>
            <a:miter lim="800000"/>
            <a:headEnd/>
            <a:tailEnd/>
          </a:ln>
        </p:spPr>
      </p:pic>
      <p:grpSp>
        <p:nvGrpSpPr>
          <p:cNvPr id="11302" name="Group 65"/>
          <p:cNvGrpSpPr>
            <a:grpSpLocks/>
          </p:cNvGrpSpPr>
          <p:nvPr/>
        </p:nvGrpSpPr>
        <p:grpSpPr bwMode="auto">
          <a:xfrm>
            <a:off x="1911350" y="3735388"/>
            <a:ext cx="971550" cy="615950"/>
            <a:chOff x="2675" y="1565"/>
            <a:chExt cx="533" cy="338"/>
          </a:xfrm>
        </p:grpSpPr>
        <p:grpSp>
          <p:nvGrpSpPr>
            <p:cNvPr id="11313" name="Group 66"/>
            <p:cNvGrpSpPr>
              <a:grpSpLocks/>
            </p:cNvGrpSpPr>
            <p:nvPr/>
          </p:nvGrpSpPr>
          <p:grpSpPr bwMode="auto">
            <a:xfrm>
              <a:off x="3095" y="1669"/>
              <a:ext cx="113" cy="234"/>
              <a:chOff x="3117" y="1721"/>
              <a:chExt cx="113" cy="234"/>
            </a:xfrm>
          </p:grpSpPr>
          <p:sp>
            <p:nvSpPr>
              <p:cNvPr id="312387" name="Oval 67">
                <a:extLst>
                  <a:ext uri="{FF2B5EF4-FFF2-40B4-BE49-F238E27FC236}"/>
                </a:extLst>
              </p:cNvPr>
              <p:cNvSpPr>
                <a:spLocks noChangeArrowheads="1"/>
              </p:cNvSpPr>
              <p:nvPr/>
            </p:nvSpPr>
            <p:spPr bwMode="auto">
              <a:xfrm rot="2219994">
                <a:off x="3143" y="1779"/>
                <a:ext cx="41" cy="42"/>
              </a:xfrm>
              <a:prstGeom prst="ellipse">
                <a:avLst/>
              </a:prstGeom>
              <a:gradFill rotWithShape="1">
                <a:gsLst>
                  <a:gs pos="0">
                    <a:schemeClr val="hlink">
                      <a:gamma/>
                      <a:tint val="42353"/>
                      <a:invGamma/>
                    </a:schemeClr>
                  </a:gs>
                  <a:gs pos="100000">
                    <a:schemeClr val="hlink"/>
                  </a:gs>
                </a:gsLst>
                <a:path path="shape">
                  <a:fillToRect l="50000" t="50000" r="50000" b="50000"/>
                </a:path>
              </a:gradFill>
              <a:ln w="19050" algn="ctr">
                <a:noFill/>
                <a:round/>
                <a:headEnd/>
                <a:tailEnd/>
              </a:ln>
              <a:effectLst/>
            </p:spPr>
            <p:txBody>
              <a:bodyPr wrap="none" lIns="92075" tIns="46038" rIns="92075" bIns="46038" anchor="ctr"/>
              <a:lstStyle/>
              <a:p>
                <a:pPr>
                  <a:defRPr/>
                </a:pPr>
                <a:endParaRPr lang="el-GR"/>
              </a:p>
            </p:txBody>
          </p:sp>
          <p:sp>
            <p:nvSpPr>
              <p:cNvPr id="312388" name="Oval 68">
                <a:extLst>
                  <a:ext uri="{FF2B5EF4-FFF2-40B4-BE49-F238E27FC236}"/>
                </a:extLst>
              </p:cNvPr>
              <p:cNvSpPr>
                <a:spLocks noChangeArrowheads="1"/>
              </p:cNvSpPr>
              <p:nvPr/>
            </p:nvSpPr>
            <p:spPr bwMode="auto">
              <a:xfrm rot="2219994">
                <a:off x="3178" y="1781"/>
                <a:ext cx="41" cy="42"/>
              </a:xfrm>
              <a:prstGeom prst="ellipse">
                <a:avLst/>
              </a:prstGeom>
              <a:gradFill rotWithShape="1">
                <a:gsLst>
                  <a:gs pos="0">
                    <a:schemeClr val="hlink">
                      <a:gamma/>
                      <a:tint val="42353"/>
                      <a:invGamma/>
                    </a:schemeClr>
                  </a:gs>
                  <a:gs pos="100000">
                    <a:schemeClr val="hlink"/>
                  </a:gs>
                </a:gsLst>
                <a:path path="shape">
                  <a:fillToRect l="50000" t="50000" r="50000" b="50000"/>
                </a:path>
              </a:gradFill>
              <a:ln w="19050" algn="ctr">
                <a:noFill/>
                <a:round/>
                <a:headEnd/>
                <a:tailEnd/>
              </a:ln>
              <a:effectLst/>
            </p:spPr>
            <p:txBody>
              <a:bodyPr wrap="none" lIns="92075" tIns="46038" rIns="92075" bIns="46038" anchor="ctr"/>
              <a:lstStyle/>
              <a:p>
                <a:pPr>
                  <a:defRPr/>
                </a:pPr>
                <a:endParaRPr lang="el-GR"/>
              </a:p>
            </p:txBody>
          </p:sp>
          <p:sp>
            <p:nvSpPr>
              <p:cNvPr id="312389" name="Oval 69">
                <a:extLst>
                  <a:ext uri="{FF2B5EF4-FFF2-40B4-BE49-F238E27FC236}"/>
                </a:extLst>
              </p:cNvPr>
              <p:cNvSpPr>
                <a:spLocks noChangeArrowheads="1"/>
              </p:cNvSpPr>
              <p:nvPr/>
            </p:nvSpPr>
            <p:spPr bwMode="auto">
              <a:xfrm rot="2219994">
                <a:off x="3188" y="1815"/>
                <a:ext cx="41" cy="43"/>
              </a:xfrm>
              <a:prstGeom prst="ellipse">
                <a:avLst/>
              </a:prstGeom>
              <a:gradFill rotWithShape="1">
                <a:gsLst>
                  <a:gs pos="0">
                    <a:schemeClr val="hlink">
                      <a:gamma/>
                      <a:tint val="42353"/>
                      <a:invGamma/>
                    </a:schemeClr>
                  </a:gs>
                  <a:gs pos="100000">
                    <a:schemeClr val="hlink"/>
                  </a:gs>
                </a:gsLst>
                <a:path path="shape">
                  <a:fillToRect l="50000" t="50000" r="50000" b="50000"/>
                </a:path>
              </a:gradFill>
              <a:ln w="19050" algn="ctr">
                <a:noFill/>
                <a:round/>
                <a:headEnd/>
                <a:tailEnd/>
              </a:ln>
              <a:effectLst/>
            </p:spPr>
            <p:txBody>
              <a:bodyPr wrap="none" lIns="92075" tIns="46038" rIns="92075" bIns="46038" anchor="ctr"/>
              <a:lstStyle/>
              <a:p>
                <a:pPr>
                  <a:defRPr/>
                </a:pPr>
                <a:endParaRPr lang="el-GR"/>
              </a:p>
            </p:txBody>
          </p:sp>
          <p:sp>
            <p:nvSpPr>
              <p:cNvPr id="312390" name="Oval 70">
                <a:extLst>
                  <a:ext uri="{FF2B5EF4-FFF2-40B4-BE49-F238E27FC236}"/>
                </a:extLst>
              </p:cNvPr>
              <p:cNvSpPr>
                <a:spLocks noChangeArrowheads="1"/>
              </p:cNvSpPr>
              <p:nvPr/>
            </p:nvSpPr>
            <p:spPr bwMode="auto">
              <a:xfrm rot="2219994">
                <a:off x="3189" y="1852"/>
                <a:ext cx="41" cy="42"/>
              </a:xfrm>
              <a:prstGeom prst="ellipse">
                <a:avLst/>
              </a:prstGeom>
              <a:gradFill rotWithShape="1">
                <a:gsLst>
                  <a:gs pos="0">
                    <a:schemeClr val="hlink">
                      <a:gamma/>
                      <a:tint val="42353"/>
                      <a:invGamma/>
                    </a:schemeClr>
                  </a:gs>
                  <a:gs pos="100000">
                    <a:schemeClr val="hlink"/>
                  </a:gs>
                </a:gsLst>
                <a:path path="shape">
                  <a:fillToRect l="50000" t="50000" r="50000" b="50000"/>
                </a:path>
              </a:gradFill>
              <a:ln w="19050" algn="ctr">
                <a:noFill/>
                <a:round/>
                <a:headEnd/>
                <a:tailEnd/>
              </a:ln>
              <a:effectLst/>
            </p:spPr>
            <p:txBody>
              <a:bodyPr wrap="none" lIns="92075" tIns="46038" rIns="92075" bIns="46038" anchor="ctr"/>
              <a:lstStyle/>
              <a:p>
                <a:pPr>
                  <a:defRPr/>
                </a:pPr>
                <a:endParaRPr lang="el-GR"/>
              </a:p>
            </p:txBody>
          </p:sp>
          <p:sp>
            <p:nvSpPr>
              <p:cNvPr id="312391" name="Oval 71">
                <a:extLst>
                  <a:ext uri="{FF2B5EF4-FFF2-40B4-BE49-F238E27FC236}"/>
                </a:extLst>
              </p:cNvPr>
              <p:cNvSpPr>
                <a:spLocks noChangeArrowheads="1"/>
              </p:cNvSpPr>
              <p:nvPr/>
            </p:nvSpPr>
            <p:spPr bwMode="auto">
              <a:xfrm rot="2219994">
                <a:off x="3117" y="1880"/>
                <a:ext cx="41" cy="42"/>
              </a:xfrm>
              <a:prstGeom prst="ellipse">
                <a:avLst/>
              </a:prstGeom>
              <a:gradFill rotWithShape="1">
                <a:gsLst>
                  <a:gs pos="0">
                    <a:schemeClr val="hlink">
                      <a:gamma/>
                      <a:tint val="42353"/>
                      <a:invGamma/>
                    </a:schemeClr>
                  </a:gs>
                  <a:gs pos="100000">
                    <a:schemeClr val="hlink"/>
                  </a:gs>
                </a:gsLst>
                <a:path path="shape">
                  <a:fillToRect l="50000" t="50000" r="50000" b="50000"/>
                </a:path>
              </a:gradFill>
              <a:ln w="19050" algn="ctr">
                <a:noFill/>
                <a:round/>
                <a:headEnd/>
                <a:tailEnd/>
              </a:ln>
              <a:effectLst/>
            </p:spPr>
            <p:txBody>
              <a:bodyPr wrap="none" lIns="92075" tIns="46038" rIns="92075" bIns="46038" anchor="ctr"/>
              <a:lstStyle/>
              <a:p>
                <a:pPr>
                  <a:defRPr/>
                </a:pPr>
                <a:endParaRPr lang="el-GR"/>
              </a:p>
            </p:txBody>
          </p:sp>
          <p:sp>
            <p:nvSpPr>
              <p:cNvPr id="312392" name="Oval 72">
                <a:extLst>
                  <a:ext uri="{FF2B5EF4-FFF2-40B4-BE49-F238E27FC236}"/>
                </a:extLst>
              </p:cNvPr>
              <p:cNvSpPr>
                <a:spLocks noChangeArrowheads="1"/>
              </p:cNvSpPr>
              <p:nvPr/>
            </p:nvSpPr>
            <p:spPr bwMode="auto">
              <a:xfrm rot="2219994">
                <a:off x="3143" y="1857"/>
                <a:ext cx="42" cy="44"/>
              </a:xfrm>
              <a:prstGeom prst="ellipse">
                <a:avLst/>
              </a:prstGeom>
              <a:gradFill rotWithShape="1">
                <a:gsLst>
                  <a:gs pos="0">
                    <a:schemeClr val="hlink">
                      <a:gamma/>
                      <a:tint val="42353"/>
                      <a:invGamma/>
                    </a:schemeClr>
                  </a:gs>
                  <a:gs pos="100000">
                    <a:schemeClr val="hlink"/>
                  </a:gs>
                </a:gsLst>
                <a:path path="shape">
                  <a:fillToRect l="50000" t="50000" r="50000" b="50000"/>
                </a:path>
              </a:gradFill>
              <a:ln w="19050" algn="ctr">
                <a:noFill/>
                <a:round/>
                <a:headEnd/>
                <a:tailEnd/>
              </a:ln>
              <a:effectLst/>
            </p:spPr>
            <p:txBody>
              <a:bodyPr wrap="none" lIns="92075" tIns="46038" rIns="92075" bIns="46038" anchor="ctr"/>
              <a:lstStyle/>
              <a:p>
                <a:pPr>
                  <a:defRPr/>
                </a:pPr>
                <a:endParaRPr lang="el-GR"/>
              </a:p>
            </p:txBody>
          </p:sp>
          <p:sp>
            <p:nvSpPr>
              <p:cNvPr id="312393" name="Oval 73">
                <a:extLst>
                  <a:ext uri="{FF2B5EF4-FFF2-40B4-BE49-F238E27FC236}"/>
                </a:extLst>
              </p:cNvPr>
              <p:cNvSpPr>
                <a:spLocks noChangeArrowheads="1"/>
              </p:cNvSpPr>
              <p:nvPr/>
            </p:nvSpPr>
            <p:spPr bwMode="auto">
              <a:xfrm rot="2219994">
                <a:off x="3169" y="1877"/>
                <a:ext cx="41" cy="44"/>
              </a:xfrm>
              <a:prstGeom prst="ellipse">
                <a:avLst/>
              </a:prstGeom>
              <a:gradFill rotWithShape="1">
                <a:gsLst>
                  <a:gs pos="0">
                    <a:schemeClr val="hlink">
                      <a:gamma/>
                      <a:tint val="42353"/>
                      <a:invGamma/>
                    </a:schemeClr>
                  </a:gs>
                  <a:gs pos="100000">
                    <a:schemeClr val="hlink"/>
                  </a:gs>
                </a:gsLst>
                <a:path path="shape">
                  <a:fillToRect l="50000" t="50000" r="50000" b="50000"/>
                </a:path>
              </a:gradFill>
              <a:ln w="19050" algn="ctr">
                <a:noFill/>
                <a:round/>
                <a:headEnd/>
                <a:tailEnd/>
              </a:ln>
              <a:effectLst/>
            </p:spPr>
            <p:txBody>
              <a:bodyPr wrap="none" lIns="92075" tIns="46038" rIns="92075" bIns="46038" anchor="ctr"/>
              <a:lstStyle/>
              <a:p>
                <a:pPr>
                  <a:defRPr/>
                </a:pPr>
                <a:endParaRPr lang="el-GR"/>
              </a:p>
            </p:txBody>
          </p:sp>
          <p:sp>
            <p:nvSpPr>
              <p:cNvPr id="312394" name="Oval 74">
                <a:extLst>
                  <a:ext uri="{FF2B5EF4-FFF2-40B4-BE49-F238E27FC236}"/>
                </a:extLst>
              </p:cNvPr>
              <p:cNvSpPr>
                <a:spLocks noChangeArrowheads="1"/>
              </p:cNvSpPr>
              <p:nvPr/>
            </p:nvSpPr>
            <p:spPr bwMode="auto">
              <a:xfrm rot="2219994">
                <a:off x="3129" y="1913"/>
                <a:ext cx="41" cy="42"/>
              </a:xfrm>
              <a:prstGeom prst="ellipse">
                <a:avLst/>
              </a:prstGeom>
              <a:gradFill rotWithShape="1">
                <a:gsLst>
                  <a:gs pos="0">
                    <a:schemeClr val="hlink">
                      <a:gamma/>
                      <a:tint val="42353"/>
                      <a:invGamma/>
                    </a:schemeClr>
                  </a:gs>
                  <a:gs pos="100000">
                    <a:schemeClr val="hlink"/>
                  </a:gs>
                </a:gsLst>
                <a:path path="shape">
                  <a:fillToRect l="50000" t="50000" r="50000" b="50000"/>
                </a:path>
              </a:gradFill>
              <a:ln w="19050" algn="ctr">
                <a:noFill/>
                <a:round/>
                <a:headEnd/>
                <a:tailEnd/>
              </a:ln>
              <a:effectLst/>
            </p:spPr>
            <p:txBody>
              <a:bodyPr wrap="none" lIns="92075" tIns="46038" rIns="92075" bIns="46038" anchor="ctr"/>
              <a:lstStyle/>
              <a:p>
                <a:pPr>
                  <a:defRPr/>
                </a:pPr>
                <a:endParaRPr lang="el-GR"/>
              </a:p>
            </p:txBody>
          </p:sp>
          <p:sp>
            <p:nvSpPr>
              <p:cNvPr id="11338" name="Oval 75"/>
              <p:cNvSpPr>
                <a:spLocks noChangeArrowheads="1"/>
              </p:cNvSpPr>
              <p:nvPr/>
            </p:nvSpPr>
            <p:spPr bwMode="auto">
              <a:xfrm rot="2219994">
                <a:off x="3136" y="1721"/>
                <a:ext cx="41" cy="42"/>
              </a:xfrm>
              <a:prstGeom prst="ellipse">
                <a:avLst/>
              </a:prstGeom>
              <a:gradFill rotWithShape="1">
                <a:gsLst>
                  <a:gs pos="0">
                    <a:srgbClr val="FFC993"/>
                  </a:gs>
                  <a:gs pos="100000">
                    <a:srgbClr val="FF8000"/>
                  </a:gs>
                </a:gsLst>
                <a:path path="shape">
                  <a:fillToRect l="50000" t="50000" r="50000" b="50000"/>
                </a:path>
              </a:gradFill>
              <a:ln w="19050" algn="ctr">
                <a:noFill/>
                <a:round/>
                <a:headEnd/>
                <a:tailEnd/>
              </a:ln>
            </p:spPr>
            <p:txBody>
              <a:bodyPr wrap="none" lIns="92075" tIns="46038" rIns="92075" bIns="46038" anchor="ctr"/>
              <a:lstStyle/>
              <a:p>
                <a:endParaRPr lang="en-US" altLang="el-GR"/>
              </a:p>
            </p:txBody>
          </p:sp>
          <p:sp>
            <p:nvSpPr>
              <p:cNvPr id="11339" name="Oval 76"/>
              <p:cNvSpPr>
                <a:spLocks noChangeArrowheads="1"/>
              </p:cNvSpPr>
              <p:nvPr/>
            </p:nvSpPr>
            <p:spPr bwMode="auto">
              <a:xfrm rot="2219994">
                <a:off x="3120" y="1751"/>
                <a:ext cx="42" cy="42"/>
              </a:xfrm>
              <a:prstGeom prst="ellipse">
                <a:avLst/>
              </a:prstGeom>
              <a:gradFill rotWithShape="1">
                <a:gsLst>
                  <a:gs pos="0">
                    <a:srgbClr val="FFC993"/>
                  </a:gs>
                  <a:gs pos="100000">
                    <a:srgbClr val="FF8000"/>
                  </a:gs>
                </a:gsLst>
                <a:path path="shape">
                  <a:fillToRect l="50000" t="50000" r="50000" b="50000"/>
                </a:path>
              </a:gradFill>
              <a:ln w="19050" algn="ctr">
                <a:noFill/>
                <a:round/>
                <a:headEnd/>
                <a:tailEnd/>
              </a:ln>
            </p:spPr>
            <p:txBody>
              <a:bodyPr wrap="none" lIns="92075" tIns="46038" rIns="92075" bIns="46038" anchor="ctr"/>
              <a:lstStyle/>
              <a:p>
                <a:endParaRPr lang="en-US" altLang="el-GR"/>
              </a:p>
            </p:txBody>
          </p:sp>
        </p:grpSp>
        <p:grpSp>
          <p:nvGrpSpPr>
            <p:cNvPr id="11314" name="Group 77"/>
            <p:cNvGrpSpPr>
              <a:grpSpLocks/>
            </p:cNvGrpSpPr>
            <p:nvPr/>
          </p:nvGrpSpPr>
          <p:grpSpPr bwMode="auto">
            <a:xfrm>
              <a:off x="2675" y="1565"/>
              <a:ext cx="455" cy="116"/>
              <a:chOff x="2705" y="2555"/>
              <a:chExt cx="455" cy="116"/>
            </a:xfrm>
          </p:grpSpPr>
          <p:sp>
            <p:nvSpPr>
              <p:cNvPr id="11315" name="Oval 78"/>
              <p:cNvSpPr>
                <a:spLocks noChangeArrowheads="1"/>
              </p:cNvSpPr>
              <p:nvPr/>
            </p:nvSpPr>
            <p:spPr bwMode="auto">
              <a:xfrm rot="2219994" flipV="1">
                <a:off x="3063" y="2625"/>
                <a:ext cx="41" cy="42"/>
              </a:xfrm>
              <a:prstGeom prst="ellipse">
                <a:avLst/>
              </a:prstGeom>
              <a:gradFill rotWithShape="1">
                <a:gsLst>
                  <a:gs pos="0">
                    <a:srgbClr val="FFA993"/>
                  </a:gs>
                  <a:gs pos="100000">
                    <a:srgbClr val="FF3300"/>
                  </a:gs>
                </a:gsLst>
                <a:path path="shape">
                  <a:fillToRect l="50000" t="50000" r="50000" b="50000"/>
                </a:path>
              </a:gradFill>
              <a:ln w="19050" algn="ctr">
                <a:noFill/>
                <a:round/>
                <a:headEnd/>
                <a:tailEnd/>
              </a:ln>
            </p:spPr>
            <p:txBody>
              <a:bodyPr wrap="none" lIns="92075" tIns="46038" rIns="92075" bIns="46038" anchor="ctr"/>
              <a:lstStyle/>
              <a:p>
                <a:endParaRPr lang="en-US" altLang="el-GR"/>
              </a:p>
            </p:txBody>
          </p:sp>
          <p:sp>
            <p:nvSpPr>
              <p:cNvPr id="11316" name="Oval 79"/>
              <p:cNvSpPr>
                <a:spLocks noChangeArrowheads="1"/>
              </p:cNvSpPr>
              <p:nvPr/>
            </p:nvSpPr>
            <p:spPr bwMode="auto">
              <a:xfrm rot="2219994" flipV="1">
                <a:off x="3092" y="2610"/>
                <a:ext cx="41" cy="42"/>
              </a:xfrm>
              <a:prstGeom prst="ellipse">
                <a:avLst/>
              </a:prstGeom>
              <a:gradFill rotWithShape="1">
                <a:gsLst>
                  <a:gs pos="0">
                    <a:srgbClr val="FFA993"/>
                  </a:gs>
                  <a:gs pos="100000">
                    <a:srgbClr val="FF3300"/>
                  </a:gs>
                </a:gsLst>
                <a:path path="shape">
                  <a:fillToRect l="50000" t="50000" r="50000" b="50000"/>
                </a:path>
              </a:gradFill>
              <a:ln w="19050" algn="ctr">
                <a:noFill/>
                <a:round/>
                <a:headEnd/>
                <a:tailEnd/>
              </a:ln>
            </p:spPr>
            <p:txBody>
              <a:bodyPr wrap="none" lIns="92075" tIns="46038" rIns="92075" bIns="46038" anchor="ctr"/>
              <a:lstStyle/>
              <a:p>
                <a:endParaRPr lang="en-US" altLang="el-GR"/>
              </a:p>
            </p:txBody>
          </p:sp>
          <p:sp>
            <p:nvSpPr>
              <p:cNvPr id="11317" name="Oval 80"/>
              <p:cNvSpPr>
                <a:spLocks noChangeArrowheads="1"/>
              </p:cNvSpPr>
              <p:nvPr/>
            </p:nvSpPr>
            <p:spPr bwMode="auto">
              <a:xfrm rot="2219994" flipV="1">
                <a:off x="3119" y="2629"/>
                <a:ext cx="41" cy="42"/>
              </a:xfrm>
              <a:prstGeom prst="ellipse">
                <a:avLst/>
              </a:prstGeom>
              <a:gradFill rotWithShape="1">
                <a:gsLst>
                  <a:gs pos="0">
                    <a:srgbClr val="FFA993"/>
                  </a:gs>
                  <a:gs pos="100000">
                    <a:srgbClr val="FF3300"/>
                  </a:gs>
                </a:gsLst>
                <a:path path="shape">
                  <a:fillToRect l="50000" t="50000" r="50000" b="50000"/>
                </a:path>
              </a:gradFill>
              <a:ln w="19050" algn="ctr">
                <a:noFill/>
                <a:round/>
                <a:headEnd/>
                <a:tailEnd/>
              </a:ln>
            </p:spPr>
            <p:txBody>
              <a:bodyPr wrap="none" lIns="92075" tIns="46038" rIns="92075" bIns="46038" anchor="ctr"/>
              <a:lstStyle/>
              <a:p>
                <a:endParaRPr lang="en-US" altLang="el-GR"/>
              </a:p>
            </p:txBody>
          </p:sp>
          <p:sp>
            <p:nvSpPr>
              <p:cNvPr id="11318" name="Oval 81"/>
              <p:cNvSpPr>
                <a:spLocks noChangeArrowheads="1"/>
              </p:cNvSpPr>
              <p:nvPr/>
            </p:nvSpPr>
            <p:spPr bwMode="auto">
              <a:xfrm rot="2219994" flipV="1">
                <a:off x="3043" y="2597"/>
                <a:ext cx="41" cy="42"/>
              </a:xfrm>
              <a:prstGeom prst="ellipse">
                <a:avLst/>
              </a:prstGeom>
              <a:gradFill rotWithShape="1">
                <a:gsLst>
                  <a:gs pos="0">
                    <a:srgbClr val="FFA993"/>
                  </a:gs>
                  <a:gs pos="100000">
                    <a:srgbClr val="FF3300"/>
                  </a:gs>
                </a:gsLst>
                <a:path path="shape">
                  <a:fillToRect l="50000" t="50000" r="50000" b="50000"/>
                </a:path>
              </a:gradFill>
              <a:ln w="19050" algn="ctr">
                <a:noFill/>
                <a:round/>
                <a:headEnd/>
                <a:tailEnd/>
              </a:ln>
            </p:spPr>
            <p:txBody>
              <a:bodyPr wrap="none" lIns="92075" tIns="46038" rIns="92075" bIns="46038" anchor="ctr"/>
              <a:lstStyle/>
              <a:p>
                <a:endParaRPr lang="en-US" altLang="el-GR"/>
              </a:p>
            </p:txBody>
          </p:sp>
          <p:sp>
            <p:nvSpPr>
              <p:cNvPr id="11319" name="Oval 82"/>
              <p:cNvSpPr>
                <a:spLocks noChangeArrowheads="1"/>
              </p:cNvSpPr>
              <p:nvPr/>
            </p:nvSpPr>
            <p:spPr bwMode="auto">
              <a:xfrm rot="2219994" flipV="1">
                <a:off x="3009" y="2607"/>
                <a:ext cx="41" cy="42"/>
              </a:xfrm>
              <a:prstGeom prst="ellipse">
                <a:avLst/>
              </a:prstGeom>
              <a:gradFill rotWithShape="1">
                <a:gsLst>
                  <a:gs pos="0">
                    <a:srgbClr val="FFA993"/>
                  </a:gs>
                  <a:gs pos="100000">
                    <a:srgbClr val="FF3300"/>
                  </a:gs>
                </a:gsLst>
                <a:path path="shape">
                  <a:fillToRect l="50000" t="50000" r="50000" b="50000"/>
                </a:path>
              </a:gradFill>
              <a:ln w="19050" algn="ctr">
                <a:noFill/>
                <a:round/>
                <a:headEnd/>
                <a:tailEnd/>
              </a:ln>
            </p:spPr>
            <p:txBody>
              <a:bodyPr wrap="none" lIns="92075" tIns="46038" rIns="92075" bIns="46038" anchor="ctr"/>
              <a:lstStyle/>
              <a:p>
                <a:endParaRPr lang="en-US" altLang="el-GR"/>
              </a:p>
            </p:txBody>
          </p:sp>
          <p:sp>
            <p:nvSpPr>
              <p:cNvPr id="11320" name="Oval 83"/>
              <p:cNvSpPr>
                <a:spLocks noChangeArrowheads="1"/>
              </p:cNvSpPr>
              <p:nvPr/>
            </p:nvSpPr>
            <p:spPr bwMode="auto">
              <a:xfrm rot="2219994" flipV="1">
                <a:off x="2979" y="2593"/>
                <a:ext cx="41" cy="42"/>
              </a:xfrm>
              <a:prstGeom prst="ellipse">
                <a:avLst/>
              </a:prstGeom>
              <a:gradFill rotWithShape="1">
                <a:gsLst>
                  <a:gs pos="0">
                    <a:srgbClr val="FFA993"/>
                  </a:gs>
                  <a:gs pos="100000">
                    <a:srgbClr val="FF3300"/>
                  </a:gs>
                </a:gsLst>
                <a:path path="shape">
                  <a:fillToRect l="50000" t="50000" r="50000" b="50000"/>
                </a:path>
              </a:gradFill>
              <a:ln w="19050" algn="ctr">
                <a:noFill/>
                <a:round/>
                <a:headEnd/>
                <a:tailEnd/>
              </a:ln>
            </p:spPr>
            <p:txBody>
              <a:bodyPr wrap="none" lIns="92075" tIns="46038" rIns="92075" bIns="46038" anchor="ctr"/>
              <a:lstStyle/>
              <a:p>
                <a:endParaRPr lang="en-US" altLang="el-GR"/>
              </a:p>
            </p:txBody>
          </p:sp>
          <p:sp>
            <p:nvSpPr>
              <p:cNvPr id="11321" name="Oval 84"/>
              <p:cNvSpPr>
                <a:spLocks noChangeArrowheads="1"/>
              </p:cNvSpPr>
              <p:nvPr/>
            </p:nvSpPr>
            <p:spPr bwMode="auto">
              <a:xfrm rot="2219994" flipV="1">
                <a:off x="2969" y="2559"/>
                <a:ext cx="41" cy="42"/>
              </a:xfrm>
              <a:prstGeom prst="ellipse">
                <a:avLst/>
              </a:prstGeom>
              <a:gradFill rotWithShape="1">
                <a:gsLst>
                  <a:gs pos="0">
                    <a:srgbClr val="FFA993"/>
                  </a:gs>
                  <a:gs pos="100000">
                    <a:srgbClr val="FF3300"/>
                  </a:gs>
                </a:gsLst>
                <a:path path="shape">
                  <a:fillToRect l="50000" t="50000" r="50000" b="50000"/>
                </a:path>
              </a:gradFill>
              <a:ln w="19050" algn="ctr">
                <a:noFill/>
                <a:round/>
                <a:headEnd/>
                <a:tailEnd/>
              </a:ln>
            </p:spPr>
            <p:txBody>
              <a:bodyPr wrap="none" lIns="92075" tIns="46038" rIns="92075" bIns="46038" anchor="ctr"/>
              <a:lstStyle/>
              <a:p>
                <a:endParaRPr lang="en-US" altLang="el-GR"/>
              </a:p>
            </p:txBody>
          </p:sp>
          <p:sp>
            <p:nvSpPr>
              <p:cNvPr id="11322" name="Oval 85"/>
              <p:cNvSpPr>
                <a:spLocks noChangeArrowheads="1"/>
              </p:cNvSpPr>
              <p:nvPr/>
            </p:nvSpPr>
            <p:spPr bwMode="auto">
              <a:xfrm rot="2219994" flipV="1">
                <a:off x="2935" y="2555"/>
                <a:ext cx="41" cy="42"/>
              </a:xfrm>
              <a:prstGeom prst="ellipse">
                <a:avLst/>
              </a:prstGeom>
              <a:gradFill rotWithShape="1">
                <a:gsLst>
                  <a:gs pos="0">
                    <a:srgbClr val="FFA993"/>
                  </a:gs>
                  <a:gs pos="100000">
                    <a:srgbClr val="FF3300"/>
                  </a:gs>
                </a:gsLst>
                <a:path path="shape">
                  <a:fillToRect l="50000" t="50000" r="50000" b="50000"/>
                </a:path>
              </a:gradFill>
              <a:ln w="19050" algn="ctr">
                <a:noFill/>
                <a:round/>
                <a:headEnd/>
                <a:tailEnd/>
              </a:ln>
            </p:spPr>
            <p:txBody>
              <a:bodyPr wrap="none" lIns="92075" tIns="46038" rIns="92075" bIns="46038" anchor="ctr"/>
              <a:lstStyle/>
              <a:p>
                <a:endParaRPr lang="en-US" altLang="el-GR"/>
              </a:p>
            </p:txBody>
          </p:sp>
          <p:sp>
            <p:nvSpPr>
              <p:cNvPr id="11323" name="Oval 86"/>
              <p:cNvSpPr>
                <a:spLocks noChangeArrowheads="1"/>
              </p:cNvSpPr>
              <p:nvPr/>
            </p:nvSpPr>
            <p:spPr bwMode="auto">
              <a:xfrm rot="2219994" flipV="1">
                <a:off x="2903" y="2571"/>
                <a:ext cx="41" cy="42"/>
              </a:xfrm>
              <a:prstGeom prst="ellipse">
                <a:avLst/>
              </a:prstGeom>
              <a:gradFill rotWithShape="1">
                <a:gsLst>
                  <a:gs pos="0">
                    <a:srgbClr val="FFA993"/>
                  </a:gs>
                  <a:gs pos="100000">
                    <a:srgbClr val="FF3300"/>
                  </a:gs>
                </a:gsLst>
                <a:path path="shape">
                  <a:fillToRect l="50000" t="50000" r="50000" b="50000"/>
                </a:path>
              </a:gradFill>
              <a:ln w="19050" algn="ctr">
                <a:noFill/>
                <a:round/>
                <a:headEnd/>
                <a:tailEnd/>
              </a:ln>
            </p:spPr>
            <p:txBody>
              <a:bodyPr wrap="none" lIns="92075" tIns="46038" rIns="92075" bIns="46038" anchor="ctr"/>
              <a:lstStyle/>
              <a:p>
                <a:endParaRPr lang="en-US" altLang="el-GR"/>
              </a:p>
            </p:txBody>
          </p:sp>
          <p:sp>
            <p:nvSpPr>
              <p:cNvPr id="11324" name="Oval 87"/>
              <p:cNvSpPr>
                <a:spLocks noChangeArrowheads="1"/>
              </p:cNvSpPr>
              <p:nvPr/>
            </p:nvSpPr>
            <p:spPr bwMode="auto">
              <a:xfrm rot="2219994" flipV="1">
                <a:off x="2869" y="2555"/>
                <a:ext cx="41" cy="42"/>
              </a:xfrm>
              <a:prstGeom prst="ellipse">
                <a:avLst/>
              </a:prstGeom>
              <a:gradFill rotWithShape="1">
                <a:gsLst>
                  <a:gs pos="0">
                    <a:srgbClr val="FFA993"/>
                  </a:gs>
                  <a:gs pos="100000">
                    <a:srgbClr val="FF3300"/>
                  </a:gs>
                </a:gsLst>
                <a:path path="shape">
                  <a:fillToRect l="50000" t="50000" r="50000" b="50000"/>
                </a:path>
              </a:gradFill>
              <a:ln w="19050" algn="ctr">
                <a:noFill/>
                <a:round/>
                <a:headEnd/>
                <a:tailEnd/>
              </a:ln>
            </p:spPr>
            <p:txBody>
              <a:bodyPr wrap="none" lIns="92075" tIns="46038" rIns="92075" bIns="46038" anchor="ctr"/>
              <a:lstStyle/>
              <a:p>
                <a:endParaRPr lang="en-US" altLang="el-GR"/>
              </a:p>
            </p:txBody>
          </p:sp>
          <p:sp>
            <p:nvSpPr>
              <p:cNvPr id="11325" name="Oval 88"/>
              <p:cNvSpPr>
                <a:spLocks noChangeArrowheads="1"/>
              </p:cNvSpPr>
              <p:nvPr/>
            </p:nvSpPr>
            <p:spPr bwMode="auto">
              <a:xfrm rot="2219994" flipV="1">
                <a:off x="2835" y="2577"/>
                <a:ext cx="41" cy="42"/>
              </a:xfrm>
              <a:prstGeom prst="ellipse">
                <a:avLst/>
              </a:prstGeom>
              <a:gradFill rotWithShape="1">
                <a:gsLst>
                  <a:gs pos="0">
                    <a:srgbClr val="FFA993"/>
                  </a:gs>
                  <a:gs pos="100000">
                    <a:srgbClr val="FF3300">
                      <a:alpha val="89998"/>
                    </a:srgbClr>
                  </a:gs>
                </a:gsLst>
                <a:path path="shape">
                  <a:fillToRect l="50000" t="50000" r="50000" b="50000"/>
                </a:path>
              </a:gradFill>
              <a:ln w="19050" algn="ctr">
                <a:noFill/>
                <a:round/>
                <a:headEnd/>
                <a:tailEnd/>
              </a:ln>
            </p:spPr>
            <p:txBody>
              <a:bodyPr wrap="none" lIns="92075" tIns="46038" rIns="92075" bIns="46038" anchor="ctr"/>
              <a:lstStyle/>
              <a:p>
                <a:endParaRPr lang="en-US" altLang="el-GR"/>
              </a:p>
            </p:txBody>
          </p:sp>
          <p:sp>
            <p:nvSpPr>
              <p:cNvPr id="11326" name="Oval 89"/>
              <p:cNvSpPr>
                <a:spLocks noChangeArrowheads="1"/>
              </p:cNvSpPr>
              <p:nvPr/>
            </p:nvSpPr>
            <p:spPr bwMode="auto">
              <a:xfrm rot="2219994" flipV="1">
                <a:off x="2797" y="2581"/>
                <a:ext cx="41" cy="42"/>
              </a:xfrm>
              <a:prstGeom prst="ellipse">
                <a:avLst/>
              </a:prstGeom>
              <a:gradFill rotWithShape="1">
                <a:gsLst>
                  <a:gs pos="0">
                    <a:srgbClr val="FFA993">
                      <a:alpha val="79999"/>
                    </a:srgbClr>
                  </a:gs>
                  <a:gs pos="100000">
                    <a:srgbClr val="FF3300">
                      <a:alpha val="79999"/>
                    </a:srgbClr>
                  </a:gs>
                </a:gsLst>
                <a:path path="shape">
                  <a:fillToRect l="50000" t="50000" r="50000" b="50000"/>
                </a:path>
              </a:gradFill>
              <a:ln w="19050" algn="ctr">
                <a:noFill/>
                <a:round/>
                <a:headEnd/>
                <a:tailEnd/>
              </a:ln>
            </p:spPr>
            <p:txBody>
              <a:bodyPr wrap="none" lIns="92075" tIns="46038" rIns="92075" bIns="46038" anchor="ctr"/>
              <a:lstStyle/>
              <a:p>
                <a:endParaRPr lang="en-US" altLang="el-GR"/>
              </a:p>
            </p:txBody>
          </p:sp>
          <p:sp>
            <p:nvSpPr>
              <p:cNvPr id="11327" name="Oval 90"/>
              <p:cNvSpPr>
                <a:spLocks noChangeArrowheads="1"/>
              </p:cNvSpPr>
              <p:nvPr/>
            </p:nvSpPr>
            <p:spPr bwMode="auto">
              <a:xfrm rot="2219994" flipV="1">
                <a:off x="2771" y="2563"/>
                <a:ext cx="41" cy="42"/>
              </a:xfrm>
              <a:prstGeom prst="ellipse">
                <a:avLst/>
              </a:prstGeom>
              <a:gradFill rotWithShape="1">
                <a:gsLst>
                  <a:gs pos="0">
                    <a:srgbClr val="FFA993">
                      <a:alpha val="60001"/>
                    </a:srgbClr>
                  </a:gs>
                  <a:gs pos="100000">
                    <a:srgbClr val="FF3300">
                      <a:alpha val="60001"/>
                    </a:srgbClr>
                  </a:gs>
                </a:gsLst>
                <a:path path="shape">
                  <a:fillToRect l="50000" t="50000" r="50000" b="50000"/>
                </a:path>
              </a:gradFill>
              <a:ln w="19050" algn="ctr">
                <a:noFill/>
                <a:round/>
                <a:headEnd/>
                <a:tailEnd/>
              </a:ln>
            </p:spPr>
            <p:txBody>
              <a:bodyPr wrap="none" lIns="92075" tIns="46038" rIns="92075" bIns="46038" anchor="ctr"/>
              <a:lstStyle/>
              <a:p>
                <a:endParaRPr lang="en-US" altLang="el-GR"/>
              </a:p>
            </p:txBody>
          </p:sp>
          <p:sp>
            <p:nvSpPr>
              <p:cNvPr id="11328" name="Oval 91"/>
              <p:cNvSpPr>
                <a:spLocks noChangeArrowheads="1"/>
              </p:cNvSpPr>
              <p:nvPr/>
            </p:nvSpPr>
            <p:spPr bwMode="auto">
              <a:xfrm rot="2219994" flipV="1">
                <a:off x="2737" y="2563"/>
                <a:ext cx="41" cy="42"/>
              </a:xfrm>
              <a:prstGeom prst="ellipse">
                <a:avLst/>
              </a:prstGeom>
              <a:gradFill rotWithShape="1">
                <a:gsLst>
                  <a:gs pos="0">
                    <a:srgbClr val="FFA993">
                      <a:alpha val="39998"/>
                    </a:srgbClr>
                  </a:gs>
                  <a:gs pos="100000">
                    <a:srgbClr val="FF3300">
                      <a:alpha val="39998"/>
                    </a:srgbClr>
                  </a:gs>
                </a:gsLst>
                <a:path path="shape">
                  <a:fillToRect l="50000" t="50000" r="50000" b="50000"/>
                </a:path>
              </a:gradFill>
              <a:ln w="19050" algn="ctr">
                <a:noFill/>
                <a:round/>
                <a:headEnd/>
                <a:tailEnd/>
              </a:ln>
            </p:spPr>
            <p:txBody>
              <a:bodyPr wrap="none" lIns="92075" tIns="46038" rIns="92075" bIns="46038" anchor="ctr"/>
              <a:lstStyle/>
              <a:p>
                <a:endParaRPr lang="en-US" altLang="el-GR"/>
              </a:p>
            </p:txBody>
          </p:sp>
          <p:sp>
            <p:nvSpPr>
              <p:cNvPr id="11329" name="Oval 92"/>
              <p:cNvSpPr>
                <a:spLocks noChangeArrowheads="1"/>
              </p:cNvSpPr>
              <p:nvPr/>
            </p:nvSpPr>
            <p:spPr bwMode="auto">
              <a:xfrm rot="2219994" flipV="1">
                <a:off x="2705" y="2573"/>
                <a:ext cx="41" cy="42"/>
              </a:xfrm>
              <a:prstGeom prst="ellipse">
                <a:avLst/>
              </a:prstGeom>
              <a:gradFill rotWithShape="1">
                <a:gsLst>
                  <a:gs pos="0">
                    <a:srgbClr val="FFA993">
                      <a:alpha val="20000"/>
                    </a:srgbClr>
                  </a:gs>
                  <a:gs pos="100000">
                    <a:srgbClr val="FF3300">
                      <a:alpha val="20000"/>
                    </a:srgbClr>
                  </a:gs>
                </a:gsLst>
                <a:path path="shape">
                  <a:fillToRect l="50000" t="50000" r="50000" b="50000"/>
                </a:path>
              </a:gradFill>
              <a:ln w="19050" algn="ctr">
                <a:noFill/>
                <a:round/>
                <a:headEnd/>
                <a:tailEnd/>
              </a:ln>
            </p:spPr>
            <p:txBody>
              <a:bodyPr wrap="none" lIns="92075" tIns="46038" rIns="92075" bIns="46038" anchor="ctr"/>
              <a:lstStyle/>
              <a:p>
                <a:endParaRPr lang="en-US" altLang="el-GR"/>
              </a:p>
            </p:txBody>
          </p:sp>
        </p:grpSp>
      </p:grpSp>
      <p:sp>
        <p:nvSpPr>
          <p:cNvPr id="11303" name="Text Box 93"/>
          <p:cNvSpPr txBox="1">
            <a:spLocks noChangeArrowheads="1"/>
          </p:cNvSpPr>
          <p:nvPr/>
        </p:nvSpPr>
        <p:spPr bwMode="auto">
          <a:xfrm>
            <a:off x="3319463" y="5407025"/>
            <a:ext cx="1333500" cy="274638"/>
          </a:xfrm>
          <a:prstGeom prst="rect">
            <a:avLst/>
          </a:prstGeom>
          <a:noFill/>
          <a:ln w="19050" algn="ctr">
            <a:noFill/>
            <a:miter lim="800000"/>
            <a:headEnd/>
            <a:tailEnd/>
          </a:ln>
        </p:spPr>
        <p:txBody>
          <a:bodyPr wrap="none" lIns="0" tIns="0" rIns="0" bIns="0">
            <a:spAutoFit/>
          </a:bodyPr>
          <a:lstStyle/>
          <a:p>
            <a:r>
              <a:rPr lang="en-GB" altLang="el-GR">
                <a:solidFill>
                  <a:schemeClr val="hlink"/>
                </a:solidFill>
              </a:rPr>
              <a:t>Na</a:t>
            </a:r>
            <a:r>
              <a:rPr lang="en-GB" altLang="el-GR" baseline="30000">
                <a:solidFill>
                  <a:schemeClr val="hlink"/>
                </a:solidFill>
              </a:rPr>
              <a:t>+</a:t>
            </a:r>
            <a:r>
              <a:rPr lang="en-GB" altLang="el-GR">
                <a:solidFill>
                  <a:schemeClr val="hlink"/>
                </a:solidFill>
              </a:rPr>
              <a:t> retention</a:t>
            </a:r>
            <a:endParaRPr lang="en-US" altLang="el-GR">
              <a:solidFill>
                <a:schemeClr val="hlink"/>
              </a:solidFill>
            </a:endParaRPr>
          </a:p>
        </p:txBody>
      </p:sp>
      <p:sp>
        <p:nvSpPr>
          <p:cNvPr id="312414" name="Oval 94">
            <a:extLst>
              <a:ext uri="{FF2B5EF4-FFF2-40B4-BE49-F238E27FC236}"/>
            </a:extLst>
          </p:cNvPr>
          <p:cNvSpPr>
            <a:spLocks noChangeArrowheads="1"/>
          </p:cNvSpPr>
          <p:nvPr/>
        </p:nvSpPr>
        <p:spPr bwMode="auto">
          <a:xfrm>
            <a:off x="4259263" y="4803775"/>
            <a:ext cx="384175" cy="384175"/>
          </a:xfrm>
          <a:prstGeom prst="ellipse">
            <a:avLst/>
          </a:prstGeom>
          <a:gradFill rotWithShape="1">
            <a:gsLst>
              <a:gs pos="0">
                <a:schemeClr val="hlink"/>
              </a:gs>
              <a:gs pos="100000">
                <a:schemeClr val="hlink">
                  <a:gamma/>
                  <a:tint val="60784"/>
                  <a:invGamma/>
                  <a:alpha val="0"/>
                </a:schemeClr>
              </a:gs>
            </a:gsLst>
            <a:path path="shape">
              <a:fillToRect l="50000" t="50000" r="50000" b="50000"/>
            </a:path>
          </a:gradFill>
          <a:ln w="9525" algn="ctr">
            <a:noFill/>
            <a:round/>
            <a:headEnd/>
            <a:tailEnd/>
          </a:ln>
          <a:effectLst/>
        </p:spPr>
        <p:txBody>
          <a:bodyPr wrap="none" lIns="92075" tIns="46038" rIns="92075" bIns="46038" anchor="ctr"/>
          <a:lstStyle/>
          <a:p>
            <a:pPr algn="ctr">
              <a:defRPr/>
            </a:pPr>
            <a:r>
              <a:rPr lang="en-GB" sz="1400">
                <a:solidFill>
                  <a:schemeClr val="bg2"/>
                </a:solidFill>
              </a:rPr>
              <a:t>Na</a:t>
            </a:r>
            <a:r>
              <a:rPr lang="en-GB" sz="1400" baseline="30000">
                <a:solidFill>
                  <a:schemeClr val="bg2"/>
                </a:solidFill>
              </a:rPr>
              <a:t>+</a:t>
            </a:r>
            <a:endParaRPr lang="en-US" sz="1400" baseline="30000">
              <a:solidFill>
                <a:schemeClr val="bg2"/>
              </a:solidFill>
            </a:endParaRPr>
          </a:p>
        </p:txBody>
      </p:sp>
      <p:sp>
        <p:nvSpPr>
          <p:cNvPr id="312415" name="Oval 95">
            <a:extLst>
              <a:ext uri="{FF2B5EF4-FFF2-40B4-BE49-F238E27FC236}"/>
            </a:extLst>
          </p:cNvPr>
          <p:cNvSpPr>
            <a:spLocks noChangeArrowheads="1"/>
          </p:cNvSpPr>
          <p:nvPr/>
        </p:nvSpPr>
        <p:spPr bwMode="auto">
          <a:xfrm>
            <a:off x="4060825" y="5102225"/>
            <a:ext cx="384175" cy="384175"/>
          </a:xfrm>
          <a:prstGeom prst="ellipse">
            <a:avLst/>
          </a:prstGeom>
          <a:gradFill rotWithShape="1">
            <a:gsLst>
              <a:gs pos="0">
                <a:schemeClr val="hlink"/>
              </a:gs>
              <a:gs pos="100000">
                <a:schemeClr val="hlink">
                  <a:gamma/>
                  <a:tint val="60784"/>
                  <a:invGamma/>
                  <a:alpha val="0"/>
                </a:schemeClr>
              </a:gs>
            </a:gsLst>
            <a:path path="shape">
              <a:fillToRect l="50000" t="50000" r="50000" b="50000"/>
            </a:path>
          </a:gradFill>
          <a:ln w="9525" algn="ctr">
            <a:noFill/>
            <a:round/>
            <a:headEnd/>
            <a:tailEnd/>
          </a:ln>
          <a:effectLst/>
        </p:spPr>
        <p:txBody>
          <a:bodyPr wrap="none" lIns="92075" tIns="46038" rIns="92075" bIns="46038" anchor="ctr"/>
          <a:lstStyle/>
          <a:p>
            <a:pPr algn="ctr">
              <a:defRPr/>
            </a:pPr>
            <a:r>
              <a:rPr lang="en-GB" sz="1400">
                <a:solidFill>
                  <a:schemeClr val="bg2"/>
                </a:solidFill>
              </a:rPr>
              <a:t>Na</a:t>
            </a:r>
            <a:r>
              <a:rPr lang="en-GB" sz="1400" baseline="30000">
                <a:solidFill>
                  <a:schemeClr val="bg2"/>
                </a:solidFill>
              </a:rPr>
              <a:t>+</a:t>
            </a:r>
            <a:endParaRPr lang="en-US" sz="1400" baseline="30000">
              <a:solidFill>
                <a:schemeClr val="bg2"/>
              </a:solidFill>
            </a:endParaRPr>
          </a:p>
        </p:txBody>
      </p:sp>
      <p:sp>
        <p:nvSpPr>
          <p:cNvPr id="312416" name="Oval 96">
            <a:extLst>
              <a:ext uri="{FF2B5EF4-FFF2-40B4-BE49-F238E27FC236}"/>
            </a:extLst>
          </p:cNvPr>
          <p:cNvSpPr>
            <a:spLocks noChangeArrowheads="1"/>
          </p:cNvSpPr>
          <p:nvPr/>
        </p:nvSpPr>
        <p:spPr bwMode="auto">
          <a:xfrm>
            <a:off x="4056063" y="5597525"/>
            <a:ext cx="384175" cy="384175"/>
          </a:xfrm>
          <a:prstGeom prst="ellipse">
            <a:avLst/>
          </a:prstGeom>
          <a:gradFill rotWithShape="1">
            <a:gsLst>
              <a:gs pos="0">
                <a:schemeClr val="hlink"/>
              </a:gs>
              <a:gs pos="100000">
                <a:schemeClr val="hlink">
                  <a:gamma/>
                  <a:tint val="60784"/>
                  <a:invGamma/>
                  <a:alpha val="0"/>
                </a:schemeClr>
              </a:gs>
            </a:gsLst>
            <a:path path="shape">
              <a:fillToRect l="50000" t="50000" r="50000" b="50000"/>
            </a:path>
          </a:gradFill>
          <a:ln w="9525" algn="ctr">
            <a:noFill/>
            <a:round/>
            <a:headEnd/>
            <a:tailEnd/>
          </a:ln>
          <a:effectLst/>
        </p:spPr>
        <p:txBody>
          <a:bodyPr wrap="none" lIns="92075" tIns="46038" rIns="92075" bIns="46038" anchor="ctr"/>
          <a:lstStyle/>
          <a:p>
            <a:pPr algn="ctr">
              <a:defRPr/>
            </a:pPr>
            <a:r>
              <a:rPr lang="en-GB" sz="1400">
                <a:solidFill>
                  <a:schemeClr val="bg2"/>
                </a:solidFill>
              </a:rPr>
              <a:t>Na</a:t>
            </a:r>
            <a:r>
              <a:rPr lang="en-GB" sz="1400" baseline="30000">
                <a:solidFill>
                  <a:schemeClr val="bg2"/>
                </a:solidFill>
              </a:rPr>
              <a:t>+</a:t>
            </a:r>
            <a:endParaRPr lang="en-US" sz="1400" baseline="30000">
              <a:solidFill>
                <a:schemeClr val="bg2"/>
              </a:solidFill>
            </a:endParaRPr>
          </a:p>
        </p:txBody>
      </p:sp>
      <p:sp>
        <p:nvSpPr>
          <p:cNvPr id="312417" name="Oval 97">
            <a:extLst>
              <a:ext uri="{FF2B5EF4-FFF2-40B4-BE49-F238E27FC236}"/>
            </a:extLst>
          </p:cNvPr>
          <p:cNvSpPr>
            <a:spLocks noChangeArrowheads="1"/>
          </p:cNvSpPr>
          <p:nvPr/>
        </p:nvSpPr>
        <p:spPr bwMode="auto">
          <a:xfrm>
            <a:off x="4186238" y="6045200"/>
            <a:ext cx="384175" cy="384175"/>
          </a:xfrm>
          <a:prstGeom prst="ellipse">
            <a:avLst/>
          </a:prstGeom>
          <a:gradFill rotWithShape="1">
            <a:gsLst>
              <a:gs pos="0">
                <a:schemeClr val="hlink"/>
              </a:gs>
              <a:gs pos="100000">
                <a:schemeClr val="hlink">
                  <a:gamma/>
                  <a:tint val="60784"/>
                  <a:invGamma/>
                  <a:alpha val="0"/>
                </a:schemeClr>
              </a:gs>
            </a:gsLst>
            <a:path path="shape">
              <a:fillToRect l="50000" t="50000" r="50000" b="50000"/>
            </a:path>
          </a:gradFill>
          <a:ln w="9525" algn="ctr">
            <a:noFill/>
            <a:round/>
            <a:headEnd/>
            <a:tailEnd/>
          </a:ln>
          <a:effectLst/>
        </p:spPr>
        <p:txBody>
          <a:bodyPr wrap="none" lIns="92075" tIns="46038" rIns="92075" bIns="46038" anchor="ctr"/>
          <a:lstStyle/>
          <a:p>
            <a:pPr algn="ctr">
              <a:defRPr/>
            </a:pPr>
            <a:r>
              <a:rPr lang="en-GB" sz="1400">
                <a:solidFill>
                  <a:schemeClr val="bg2"/>
                </a:solidFill>
              </a:rPr>
              <a:t>Na</a:t>
            </a:r>
            <a:r>
              <a:rPr lang="en-GB" sz="1400" baseline="30000">
                <a:solidFill>
                  <a:schemeClr val="bg2"/>
                </a:solidFill>
              </a:rPr>
              <a:t>+</a:t>
            </a:r>
            <a:endParaRPr lang="en-US" sz="1400" baseline="30000">
              <a:solidFill>
                <a:schemeClr val="bg2"/>
              </a:solidFill>
            </a:endParaRPr>
          </a:p>
        </p:txBody>
      </p:sp>
      <p:sp>
        <p:nvSpPr>
          <p:cNvPr id="11308" name="Text Box 98"/>
          <p:cNvSpPr txBox="1">
            <a:spLocks noChangeArrowheads="1"/>
          </p:cNvSpPr>
          <p:nvPr/>
        </p:nvSpPr>
        <p:spPr bwMode="auto">
          <a:xfrm>
            <a:off x="890588" y="4889500"/>
            <a:ext cx="598487" cy="274638"/>
          </a:xfrm>
          <a:prstGeom prst="rect">
            <a:avLst/>
          </a:prstGeom>
          <a:noFill/>
          <a:ln w="19050" algn="ctr">
            <a:noFill/>
            <a:miter lim="800000"/>
            <a:headEnd/>
            <a:tailEnd/>
          </a:ln>
        </p:spPr>
        <p:txBody>
          <a:bodyPr wrap="none" lIns="0" tIns="0" rIns="0" bIns="0" anchor="ctr">
            <a:spAutoFit/>
          </a:bodyPr>
          <a:lstStyle/>
          <a:p>
            <a:pPr algn="ctr"/>
            <a:r>
              <a:rPr lang="en-GB" altLang="el-GR"/>
              <a:t>Renin</a:t>
            </a:r>
          </a:p>
        </p:txBody>
      </p:sp>
      <p:sp>
        <p:nvSpPr>
          <p:cNvPr id="11309" name="Text Box 99"/>
          <p:cNvSpPr txBox="1">
            <a:spLocks noChangeArrowheads="1"/>
          </p:cNvSpPr>
          <p:nvPr/>
        </p:nvSpPr>
        <p:spPr bwMode="auto">
          <a:xfrm>
            <a:off x="6011863" y="3321050"/>
            <a:ext cx="3132137" cy="461963"/>
          </a:xfrm>
          <a:prstGeom prst="rect">
            <a:avLst/>
          </a:prstGeom>
          <a:noFill/>
          <a:ln w="19050" algn="ctr">
            <a:noFill/>
            <a:miter lim="800000"/>
            <a:headEnd/>
            <a:tailEnd/>
          </a:ln>
        </p:spPr>
        <p:txBody>
          <a:bodyPr lIns="92075" tIns="46038" rIns="92075" bIns="46038">
            <a:spAutoFit/>
          </a:bodyPr>
          <a:lstStyle/>
          <a:p>
            <a:pPr algn="ctr">
              <a:spcBef>
                <a:spcPct val="50000"/>
              </a:spcBef>
            </a:pPr>
            <a:r>
              <a:rPr lang="en-US" altLang="el-GR">
                <a:solidFill>
                  <a:schemeClr val="tx2"/>
                </a:solidFill>
              </a:rPr>
              <a:t>RAAS</a:t>
            </a:r>
            <a:endParaRPr lang="el-GR" altLang="el-GR">
              <a:solidFill>
                <a:schemeClr val="tx2"/>
              </a:solidFill>
            </a:endParaRPr>
          </a:p>
        </p:txBody>
      </p:sp>
      <p:sp>
        <p:nvSpPr>
          <p:cNvPr id="11310" name="Text Box 100"/>
          <p:cNvSpPr txBox="1">
            <a:spLocks noChangeArrowheads="1"/>
          </p:cNvSpPr>
          <p:nvPr/>
        </p:nvSpPr>
        <p:spPr bwMode="auto">
          <a:xfrm>
            <a:off x="4103688" y="2744788"/>
            <a:ext cx="1044575" cy="336550"/>
          </a:xfrm>
          <a:prstGeom prst="rect">
            <a:avLst/>
          </a:prstGeom>
          <a:noFill/>
          <a:ln w="19050" algn="ctr">
            <a:noFill/>
            <a:miter lim="800000"/>
            <a:headEnd/>
            <a:tailEnd/>
          </a:ln>
        </p:spPr>
        <p:txBody>
          <a:bodyPr lIns="92075" tIns="46038" rIns="92075" bIns="46038">
            <a:spAutoFit/>
          </a:bodyPr>
          <a:lstStyle/>
          <a:p>
            <a:pPr>
              <a:spcBef>
                <a:spcPct val="50000"/>
              </a:spcBef>
            </a:pPr>
            <a:r>
              <a:rPr lang="en-US" altLang="el-GR" sz="1600">
                <a:latin typeface="Verdana" pitchFamily="34" charset="0"/>
              </a:rPr>
              <a:t>ACE1</a:t>
            </a:r>
            <a:endParaRPr lang="el-GR" altLang="el-GR" sz="1600">
              <a:latin typeface="Verdana" pitchFamily="34" charset="0"/>
            </a:endParaRPr>
          </a:p>
        </p:txBody>
      </p:sp>
      <p:sp>
        <p:nvSpPr>
          <p:cNvPr id="11311" name="TextBox 100"/>
          <p:cNvSpPr txBox="1">
            <a:spLocks noChangeArrowheads="1"/>
          </p:cNvSpPr>
          <p:nvPr/>
        </p:nvSpPr>
        <p:spPr bwMode="auto">
          <a:xfrm>
            <a:off x="381000" y="152400"/>
            <a:ext cx="6978650" cy="523875"/>
          </a:xfrm>
          <a:prstGeom prst="rect">
            <a:avLst/>
          </a:prstGeom>
          <a:noFill/>
          <a:ln w="9525">
            <a:noFill/>
            <a:miter lim="800000"/>
            <a:headEnd/>
            <a:tailEnd/>
          </a:ln>
        </p:spPr>
        <p:txBody>
          <a:bodyPr wrap="none">
            <a:spAutoFit/>
          </a:bodyPr>
          <a:lstStyle/>
          <a:p>
            <a:r>
              <a:rPr lang="en-US" altLang="el-GR" sz="2800">
                <a:solidFill>
                  <a:schemeClr val="bg1"/>
                </a:solidFill>
              </a:rPr>
              <a:t>Renin-Angiotensin-Aldosterone System</a:t>
            </a:r>
            <a:endParaRPr lang="el-GR" altLang="el-GR" sz="2800">
              <a:solidFill>
                <a:schemeClr val="bg1"/>
              </a:solidFill>
            </a:endParaRPr>
          </a:p>
        </p:txBody>
      </p:sp>
      <p:pic>
        <p:nvPicPr>
          <p:cNvPr id="11312" name="Εγγεγραμμένος ήχος">
            <a:hlinkClick r:id="" action="ppaction://media"/>
          </p:cNvPr>
          <p:cNvPicPr>
            <a:picLocks noChangeAspect="1" noChangeArrowheads="1"/>
          </p:cNvPicPr>
          <p:nvPr/>
        </p:nvPicPr>
        <p:blipFill>
          <a:blip r:embed="rId3" cstate="print"/>
          <a:srcRect/>
          <a:stretch>
            <a:fillRect/>
          </a:stretch>
        </p:blipFill>
        <p:spPr bwMode="auto">
          <a:xfrm>
            <a:off x="4267200" y="3124200"/>
            <a:ext cx="609600" cy="609600"/>
          </a:xfrm>
          <a:prstGeom prst="rect">
            <a:avLst/>
          </a:prstGeom>
          <a:noFill/>
          <a:ln w="9525">
            <a:noFill/>
            <a:miter lim="800000"/>
            <a:headEnd/>
            <a:tailEnd/>
          </a:ln>
        </p:spPr>
      </p:pic>
    </p:spTree>
  </p:cSld>
  <p:clrMapOvr>
    <a:masterClrMapping/>
  </p:clrMapOvr>
  <p:transition spd="med">
    <p:dissolv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p:cNvSpPr>
          <p:nvPr>
            <p:ph type="title"/>
          </p:nvPr>
        </p:nvSpPr>
        <p:spPr/>
        <p:txBody>
          <a:bodyPr/>
          <a:lstStyle/>
          <a:p>
            <a:pPr eaLnBrk="1" hangingPunct="1"/>
            <a:r>
              <a:rPr lang="en-GB" altLang="el-GR" sz="3600" smtClean="0"/>
              <a:t>Sympathetic Nervous System</a:t>
            </a:r>
          </a:p>
        </p:txBody>
      </p:sp>
      <p:sp>
        <p:nvSpPr>
          <p:cNvPr id="12291" name="Rectangle 5"/>
          <p:cNvSpPr>
            <a:spLocks noGrp="1"/>
          </p:cNvSpPr>
          <p:nvPr>
            <p:ph type="body" idx="1"/>
          </p:nvPr>
        </p:nvSpPr>
        <p:spPr>
          <a:xfrm>
            <a:off x="457200" y="914400"/>
            <a:ext cx="8001000" cy="3657600"/>
          </a:xfrm>
        </p:spPr>
        <p:txBody>
          <a:bodyPr/>
          <a:lstStyle/>
          <a:p>
            <a:pPr eaLnBrk="1" hangingPunct="1"/>
            <a:r>
              <a:rPr lang="en-GB" altLang="el-GR" sz="2800" smtClean="0"/>
              <a:t>Sympathetic system activation produces</a:t>
            </a:r>
          </a:p>
          <a:p>
            <a:pPr lvl="1" eaLnBrk="1" hangingPunct="1"/>
            <a:r>
              <a:rPr lang="en-GB" altLang="el-GR" sz="2400" smtClean="0"/>
              <a:t>vasoconstriction</a:t>
            </a:r>
          </a:p>
          <a:p>
            <a:pPr lvl="1" eaLnBrk="1" hangingPunct="1"/>
            <a:r>
              <a:rPr lang="en-GB" altLang="el-GR" sz="2400" smtClean="0"/>
              <a:t>reflex tachycardia</a:t>
            </a:r>
          </a:p>
          <a:p>
            <a:pPr lvl="1" eaLnBrk="1" hangingPunct="1"/>
            <a:r>
              <a:rPr lang="en-GB" altLang="el-GR" sz="2400" smtClean="0"/>
              <a:t>increased cardiac output</a:t>
            </a:r>
          </a:p>
          <a:p>
            <a:pPr eaLnBrk="1" hangingPunct="1"/>
            <a:r>
              <a:rPr lang="en-GB" altLang="el-GR" sz="2800" smtClean="0"/>
              <a:t>The actions of the sympathetic system are rapid and account for </a:t>
            </a:r>
            <a:r>
              <a:rPr lang="en-GB" altLang="el-GR" sz="2800" b="1" smtClean="0">
                <a:solidFill>
                  <a:srgbClr val="FF0000"/>
                </a:solidFill>
              </a:rPr>
              <a:t>second to second  blood pressure control</a:t>
            </a:r>
            <a:endParaRPr lang="en-US" altLang="el-GR" sz="2800" b="1" smtClean="0">
              <a:solidFill>
                <a:srgbClr val="FF0000"/>
              </a:solidFill>
            </a:endParaRPr>
          </a:p>
        </p:txBody>
      </p:sp>
      <p:pic>
        <p:nvPicPr>
          <p:cNvPr id="12292" name="Picture 1029" descr="Related image"/>
          <p:cNvPicPr>
            <a:picLocks noChangeAspect="1" noChangeArrowheads="1"/>
          </p:cNvPicPr>
          <p:nvPr/>
        </p:nvPicPr>
        <p:blipFill>
          <a:blip r:embed="rId2"/>
          <a:srcRect t="35655" b="22005"/>
          <a:stretch>
            <a:fillRect/>
          </a:stretch>
        </p:blipFill>
        <p:spPr bwMode="auto">
          <a:xfrm>
            <a:off x="1219200" y="4191000"/>
            <a:ext cx="6710363" cy="2133600"/>
          </a:xfrm>
          <a:prstGeom prst="rect">
            <a:avLst/>
          </a:prstGeom>
          <a:noFill/>
          <a:ln w="9525">
            <a:noFill/>
            <a:miter lim="800000"/>
            <a:headEnd/>
            <a:tailEnd/>
          </a:ln>
        </p:spPr>
      </p:pic>
      <p:sp>
        <p:nvSpPr>
          <p:cNvPr id="12293" name="AutoShape 1031" descr="Related image"/>
          <p:cNvSpPr>
            <a:spLocks noChangeAspect="1" noChangeArrowheads="1"/>
          </p:cNvSpPr>
          <p:nvPr/>
        </p:nvSpPr>
        <p:spPr bwMode="auto">
          <a:xfrm>
            <a:off x="168275" y="-966788"/>
            <a:ext cx="4552950" cy="2028826"/>
          </a:xfrm>
          <a:prstGeom prst="rect">
            <a:avLst/>
          </a:prstGeom>
          <a:noFill/>
          <a:ln w="9525">
            <a:noFill/>
            <a:miter lim="800000"/>
            <a:headEnd/>
            <a:tailEnd/>
          </a:ln>
        </p:spPr>
        <p:txBody>
          <a:bodyPr/>
          <a:lstStyle/>
          <a:p>
            <a:endParaRPr lang="el-GR" altLang="el-GR"/>
          </a:p>
        </p:txBody>
      </p:sp>
      <p:sp>
        <p:nvSpPr>
          <p:cNvPr id="12294" name="AutoShape 1033" descr="Related image"/>
          <p:cNvSpPr>
            <a:spLocks noChangeAspect="1" noChangeArrowheads="1"/>
          </p:cNvSpPr>
          <p:nvPr/>
        </p:nvSpPr>
        <p:spPr bwMode="auto">
          <a:xfrm>
            <a:off x="168275" y="-966788"/>
            <a:ext cx="4552950" cy="2028826"/>
          </a:xfrm>
          <a:prstGeom prst="rect">
            <a:avLst/>
          </a:prstGeom>
          <a:noFill/>
          <a:ln w="9525">
            <a:noFill/>
            <a:miter lim="800000"/>
            <a:headEnd/>
            <a:tailEnd/>
          </a:ln>
        </p:spPr>
        <p:txBody>
          <a:bodyPr/>
          <a:lstStyle/>
          <a:p>
            <a:endParaRPr lang="el-GR" altLang="el-GR"/>
          </a:p>
        </p:txBody>
      </p:sp>
      <p:pic>
        <p:nvPicPr>
          <p:cNvPr id="12295" name="Εγγεγραμμένος ήχος">
            <a:hlinkClick r:id="" action="ppaction://media"/>
          </p:cNvPr>
          <p:cNvPicPr>
            <a:picLocks noChangeAspect="1" noChangeArrowheads="1"/>
          </p:cNvPicPr>
          <p:nvPr/>
        </p:nvPicPr>
        <p:blipFill>
          <a:blip r:embed="rId3" cstate="print"/>
          <a:srcRect/>
          <a:stretch>
            <a:fillRect/>
          </a:stretch>
        </p:blipFill>
        <p:spPr bwMode="auto">
          <a:xfrm>
            <a:off x="4267200" y="3124200"/>
            <a:ext cx="609600" cy="6096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0" descr="Image result for goldblatt harry"/>
          <p:cNvPicPr>
            <a:picLocks noChangeAspect="1" noChangeArrowheads="1"/>
          </p:cNvPicPr>
          <p:nvPr/>
        </p:nvPicPr>
        <p:blipFill>
          <a:blip r:embed="rId2"/>
          <a:srcRect/>
          <a:stretch>
            <a:fillRect/>
          </a:stretch>
        </p:blipFill>
        <p:spPr bwMode="auto">
          <a:xfrm>
            <a:off x="0" y="0"/>
            <a:ext cx="2781300" cy="3638550"/>
          </a:xfrm>
          <a:prstGeom prst="rect">
            <a:avLst/>
          </a:prstGeom>
          <a:noFill/>
          <a:ln w="9525">
            <a:noFill/>
            <a:miter lim="800000"/>
            <a:headEnd/>
            <a:tailEnd/>
          </a:ln>
        </p:spPr>
      </p:pic>
      <p:pic>
        <p:nvPicPr>
          <p:cNvPr id="13315" name="Picture 2" descr="Image result for goldblatt models"/>
          <p:cNvPicPr>
            <a:picLocks noChangeAspect="1" noChangeArrowheads="1"/>
          </p:cNvPicPr>
          <p:nvPr/>
        </p:nvPicPr>
        <p:blipFill>
          <a:blip r:embed="rId3"/>
          <a:srcRect/>
          <a:stretch>
            <a:fillRect/>
          </a:stretch>
        </p:blipFill>
        <p:spPr bwMode="auto">
          <a:xfrm>
            <a:off x="2209800" y="1524000"/>
            <a:ext cx="7135813" cy="5105400"/>
          </a:xfrm>
          <a:prstGeom prst="rect">
            <a:avLst/>
          </a:prstGeom>
          <a:noFill/>
          <a:ln w="9525">
            <a:noFill/>
            <a:miter lim="800000"/>
            <a:headEnd/>
            <a:tailEnd/>
          </a:ln>
        </p:spPr>
      </p:pic>
      <p:sp>
        <p:nvSpPr>
          <p:cNvPr id="13316" name="AutoShape 2" descr="Image result for goldblatt"/>
          <p:cNvSpPr>
            <a:spLocks noChangeAspect="1" noChangeArrowheads="1"/>
          </p:cNvSpPr>
          <p:nvPr/>
        </p:nvSpPr>
        <p:spPr bwMode="auto">
          <a:xfrm>
            <a:off x="168275" y="-1150938"/>
            <a:ext cx="1428750" cy="2400301"/>
          </a:xfrm>
          <a:prstGeom prst="rect">
            <a:avLst/>
          </a:prstGeom>
          <a:noFill/>
          <a:ln w="9525">
            <a:noFill/>
            <a:miter lim="800000"/>
            <a:headEnd/>
            <a:tailEnd/>
          </a:ln>
        </p:spPr>
        <p:txBody>
          <a:bodyPr/>
          <a:lstStyle/>
          <a:p>
            <a:endParaRPr lang="el-GR" altLang="el-GR"/>
          </a:p>
        </p:txBody>
      </p:sp>
      <p:sp>
        <p:nvSpPr>
          <p:cNvPr id="13317" name="AutoShape 4" descr="Image result for goldblatt"/>
          <p:cNvSpPr>
            <a:spLocks noChangeAspect="1" noChangeArrowheads="1"/>
          </p:cNvSpPr>
          <p:nvPr/>
        </p:nvSpPr>
        <p:spPr bwMode="auto">
          <a:xfrm>
            <a:off x="168275" y="-1150938"/>
            <a:ext cx="1428750" cy="2400301"/>
          </a:xfrm>
          <a:prstGeom prst="rect">
            <a:avLst/>
          </a:prstGeom>
          <a:noFill/>
          <a:ln w="9525">
            <a:noFill/>
            <a:miter lim="800000"/>
            <a:headEnd/>
            <a:tailEnd/>
          </a:ln>
        </p:spPr>
        <p:txBody>
          <a:bodyPr/>
          <a:lstStyle/>
          <a:p>
            <a:endParaRPr lang="el-GR" altLang="el-GR"/>
          </a:p>
        </p:txBody>
      </p:sp>
      <p:sp>
        <p:nvSpPr>
          <p:cNvPr id="13318" name="AutoShape 6" descr="Image result for goldblatt harry"/>
          <p:cNvSpPr>
            <a:spLocks noChangeAspect="1" noChangeArrowheads="1"/>
          </p:cNvSpPr>
          <p:nvPr/>
        </p:nvSpPr>
        <p:spPr bwMode="auto">
          <a:xfrm>
            <a:off x="168275" y="-1096963"/>
            <a:ext cx="1790700" cy="2286001"/>
          </a:xfrm>
          <a:prstGeom prst="rect">
            <a:avLst/>
          </a:prstGeom>
          <a:noFill/>
          <a:ln w="9525">
            <a:noFill/>
            <a:miter lim="800000"/>
            <a:headEnd/>
            <a:tailEnd/>
          </a:ln>
        </p:spPr>
        <p:txBody>
          <a:bodyPr/>
          <a:lstStyle/>
          <a:p>
            <a:endParaRPr lang="el-GR" altLang="el-GR"/>
          </a:p>
        </p:txBody>
      </p:sp>
      <p:sp>
        <p:nvSpPr>
          <p:cNvPr id="13319" name="AutoShape 8" descr="Image result for goldblatt harry"/>
          <p:cNvSpPr>
            <a:spLocks noChangeAspect="1" noChangeArrowheads="1"/>
          </p:cNvSpPr>
          <p:nvPr/>
        </p:nvSpPr>
        <p:spPr bwMode="auto">
          <a:xfrm>
            <a:off x="168275" y="-1096963"/>
            <a:ext cx="1790700" cy="2286001"/>
          </a:xfrm>
          <a:prstGeom prst="rect">
            <a:avLst/>
          </a:prstGeom>
          <a:noFill/>
          <a:ln w="9525">
            <a:noFill/>
            <a:miter lim="800000"/>
            <a:headEnd/>
            <a:tailEnd/>
          </a:ln>
        </p:spPr>
        <p:txBody>
          <a:bodyPr/>
          <a:lstStyle/>
          <a:p>
            <a:endParaRPr lang="el-GR" altLang="el-GR"/>
          </a:p>
        </p:txBody>
      </p:sp>
      <p:pic>
        <p:nvPicPr>
          <p:cNvPr id="13320" name="Εγγεγραμμένος ήχος">
            <a:hlinkClick r:id="" action="ppaction://media"/>
          </p:cNvPr>
          <p:cNvPicPr>
            <a:picLocks noChangeAspect="1" noChangeArrowheads="1"/>
          </p:cNvPicPr>
          <p:nvPr/>
        </p:nvPicPr>
        <p:blipFill>
          <a:blip r:embed="rId4" cstate="print"/>
          <a:srcRect/>
          <a:stretch>
            <a:fillRect/>
          </a:stretch>
        </p:blipFill>
        <p:spPr bwMode="auto">
          <a:xfrm>
            <a:off x="4267200" y="3124200"/>
            <a:ext cx="609600" cy="6096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2832</TotalTime>
  <Words>1384</Words>
  <Application>Microsoft Office PowerPoint</Application>
  <PresentationFormat>Προβολή στην οθόνη (4:3)</PresentationFormat>
  <Paragraphs>240</Paragraphs>
  <Slides>53</Slides>
  <Notes>10</Notes>
  <HiddenSlides>0</HiddenSlides>
  <MMClips>0</MMClips>
  <ScaleCrop>false</ScaleCrop>
  <HeadingPairs>
    <vt:vector size="6" baseType="variant">
      <vt:variant>
        <vt:lpstr>Θέμα</vt:lpstr>
      </vt:variant>
      <vt:variant>
        <vt:i4>1</vt:i4>
      </vt:variant>
      <vt:variant>
        <vt:lpstr>Ενσωματωμένοι διακομιστές OLE</vt:lpstr>
      </vt:variant>
      <vt:variant>
        <vt:i4>3</vt:i4>
      </vt:variant>
      <vt:variant>
        <vt:lpstr>Τίτλοι διαφανειών</vt:lpstr>
      </vt:variant>
      <vt:variant>
        <vt:i4>53</vt:i4>
      </vt:variant>
    </vt:vector>
  </HeadingPairs>
  <TitlesOfParts>
    <vt:vector size="57" baseType="lpstr">
      <vt:lpstr>Θέμα του Office</vt:lpstr>
      <vt:lpstr>Photo Editor Photo</vt:lpstr>
      <vt:lpstr>Chart</vt:lpstr>
      <vt:lpstr>Bitmap Image</vt:lpstr>
      <vt:lpstr>Αρτηριακή Υπέρταση</vt:lpstr>
      <vt:lpstr>Διαφάνεια 2</vt:lpstr>
      <vt:lpstr>Διαφάνεια 3</vt:lpstr>
      <vt:lpstr>Διαφάνεια 4</vt:lpstr>
      <vt:lpstr>Διαφάνεια 5</vt:lpstr>
      <vt:lpstr>Διαφάνεια 6</vt:lpstr>
      <vt:lpstr>Διαφάνεια 7</vt:lpstr>
      <vt:lpstr>Sympathetic Nervous System</vt:lpstr>
      <vt:lpstr>Διαφάνεια 9</vt:lpstr>
      <vt:lpstr>Διαφάνεια 10</vt:lpstr>
      <vt:lpstr>Hypertension travels along with the kidney!</vt:lpstr>
      <vt:lpstr>Διαφάνεια 12</vt:lpstr>
      <vt:lpstr>Διαφάνεια 13</vt:lpstr>
      <vt:lpstr>Διαφάνεια 14</vt:lpstr>
      <vt:lpstr>Διαφάνεια 15</vt:lpstr>
      <vt:lpstr>Διαφάνεια 16</vt:lpstr>
      <vt:lpstr>Denton D et al. The effect of increased salt intake on blood pressure in chimpanzees.  Nat Med 1995;1:1009-16.</vt:lpstr>
      <vt:lpstr>Relatively salt-sensitive groups of people</vt:lpstr>
      <vt:lpstr>Prevalence of Hypertension in US by Obesity Class and Sex</vt:lpstr>
      <vt:lpstr>Διαφάνεια 20</vt:lpstr>
      <vt:lpstr>Διαφάνεια 21</vt:lpstr>
      <vt:lpstr>Διαφάνεια 22</vt:lpstr>
      <vt:lpstr>Διαφάνεια 23</vt:lpstr>
      <vt:lpstr>Διαφάνεια 24</vt:lpstr>
      <vt:lpstr>Διαφάνεια 25</vt:lpstr>
      <vt:lpstr>Διαφάνεια 26</vt:lpstr>
      <vt:lpstr>Διαφάνεια 27</vt:lpstr>
      <vt:lpstr>Διαφάνεια 28</vt:lpstr>
      <vt:lpstr>Hypertension Treatment Effect  Mirrors Observational Data</vt:lpstr>
      <vt:lpstr>Διαφάνεια 30</vt:lpstr>
      <vt:lpstr>Διαφάνεια 31</vt:lpstr>
      <vt:lpstr>Διαφάνεια 32</vt:lpstr>
      <vt:lpstr>Διαφάνεια 33</vt:lpstr>
      <vt:lpstr>Διαφάνεια 34</vt:lpstr>
      <vt:lpstr>Διαφάνεια 35</vt:lpstr>
      <vt:lpstr>Διαφάνεια 36</vt:lpstr>
      <vt:lpstr>Το διαβητογόνο δυναμικό των συνδυασμών θειαζιδικού τύπου διουρητικού και β-αποκλειστή σε ασθενείς με υπέρταση</vt:lpstr>
      <vt:lpstr>Αντιϋπερτασικά φάρμακα Επιλογή φαρμάκων</vt:lpstr>
      <vt:lpstr>Διαφάνεια 39</vt:lpstr>
      <vt:lpstr>Διαφάνεια 40</vt:lpstr>
      <vt:lpstr>Διαφάνεια 41</vt:lpstr>
      <vt:lpstr>Διαφάνεια 42</vt:lpstr>
      <vt:lpstr>Διαφάνεια 43</vt:lpstr>
      <vt:lpstr>Διαφάνεια 44</vt:lpstr>
      <vt:lpstr>Primary hyperaldosteronism 2/3 bilateral hyperplasia, 1/3 adenoma (Conn’ syndrome)  M:F =&gt; 1:2, 30-50 yo -Hypertension -Hypokalemia (95%)    ή Κ+ 3.4-3.7 meq/L -Μetabolic Alkalosis -Low Renin - High Aldo</vt:lpstr>
      <vt:lpstr>Pheochromocytoma</vt:lpstr>
      <vt:lpstr>Pheo: Signs &amp; Symptoms</vt:lpstr>
      <vt:lpstr>Pheo: ‘Rule of 10’</vt:lpstr>
      <vt:lpstr>Localization: Imaging</vt:lpstr>
      <vt:lpstr>Pheo Management</vt:lpstr>
      <vt:lpstr>Διαφάνεια 51</vt:lpstr>
      <vt:lpstr>Διαφάνεια 52</vt:lpstr>
      <vt:lpstr>Διαφάνεια 53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ΠΑΡΟΥΣΙΑΣΕΙΣ ESC (I)</dc:title>
  <dc:creator>I Ikonomidis</dc:creator>
  <cp:lastModifiedBy>epost</cp:lastModifiedBy>
  <cp:revision>157</cp:revision>
  <dcterms:created xsi:type="dcterms:W3CDTF">2006-07-04T16:33:14Z</dcterms:created>
  <dcterms:modified xsi:type="dcterms:W3CDTF">2020-07-06T09:57:10Z</dcterms:modified>
</cp:coreProperties>
</file>