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sldIdLst>
    <p:sldId id="256" r:id="rId2"/>
    <p:sldId id="471" r:id="rId3"/>
    <p:sldId id="534" r:id="rId4"/>
    <p:sldId id="531" r:id="rId5"/>
    <p:sldId id="532" r:id="rId6"/>
    <p:sldId id="533" r:id="rId7"/>
    <p:sldId id="406" r:id="rId8"/>
    <p:sldId id="535" r:id="rId9"/>
    <p:sldId id="448" r:id="rId10"/>
    <p:sldId id="521" r:id="rId11"/>
    <p:sldId id="490" r:id="rId12"/>
    <p:sldId id="492" r:id="rId13"/>
    <p:sldId id="494" r:id="rId14"/>
    <p:sldId id="495" r:id="rId15"/>
    <p:sldId id="500" r:id="rId16"/>
    <p:sldId id="503" r:id="rId17"/>
    <p:sldId id="430" r:id="rId18"/>
    <p:sldId id="431" r:id="rId19"/>
    <p:sldId id="432" r:id="rId20"/>
    <p:sldId id="434" r:id="rId21"/>
    <p:sldId id="505" r:id="rId22"/>
    <p:sldId id="349" r:id="rId23"/>
    <p:sldId id="506" r:id="rId24"/>
    <p:sldId id="350" r:id="rId25"/>
    <p:sldId id="507" r:id="rId26"/>
    <p:sldId id="515" r:id="rId27"/>
    <p:sldId id="405" r:id="rId28"/>
    <p:sldId id="536" r:id="rId29"/>
    <p:sldId id="539" r:id="rId30"/>
    <p:sldId id="537" r:id="rId31"/>
    <p:sldId id="538" r:id="rId32"/>
    <p:sldId id="512" r:id="rId33"/>
    <p:sldId id="514" r:id="rId34"/>
    <p:sldId id="397" r:id="rId35"/>
    <p:sldId id="398" r:id="rId36"/>
    <p:sldId id="416" r:id="rId37"/>
    <p:sldId id="516" r:id="rId38"/>
    <p:sldId id="508" r:id="rId39"/>
    <p:sldId id="444" r:id="rId40"/>
    <p:sldId id="459" r:id="rId41"/>
    <p:sldId id="522" r:id="rId42"/>
    <p:sldId id="523" r:id="rId43"/>
    <p:sldId id="478" r:id="rId44"/>
    <p:sldId id="479" r:id="rId45"/>
    <p:sldId id="480" r:id="rId46"/>
    <p:sldId id="524" r:id="rId47"/>
    <p:sldId id="518" r:id="rId48"/>
    <p:sldId id="526" r:id="rId49"/>
    <p:sldId id="527" r:id="rId50"/>
    <p:sldId id="528" r:id="rId51"/>
    <p:sldId id="529" r:id="rId52"/>
    <p:sldId id="530" r:id="rId5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D09E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2" autoAdjust="0"/>
    <p:restoredTop sz="94695" autoAdjust="0"/>
  </p:normalViewPr>
  <p:slideViewPr>
    <p:cSldViewPr>
      <p:cViewPr varScale="1">
        <p:scale>
          <a:sx n="100" d="100"/>
          <a:sy n="100" d="100"/>
        </p:scale>
        <p:origin x="-2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xmlns="" id="{221D2D8D-624C-4AE4-95C1-32352E6D402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79875" name="Rectangle 3">
            <a:extLst>
              <a:ext uri="{FF2B5EF4-FFF2-40B4-BE49-F238E27FC236}">
                <a16:creationId xmlns:a16="http://schemas.microsoft.com/office/drawing/2014/main" xmlns="" id="{54C1DFF6-E53D-4BB7-BC0D-3D22297FCE9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5124" name="Rectangle 4">
            <a:extLst>
              <a:ext uri="{FF2B5EF4-FFF2-40B4-BE49-F238E27FC236}">
                <a16:creationId xmlns:a16="http://schemas.microsoft.com/office/drawing/2014/main" xmlns="" id="{BEC6C718-028B-4598-861E-4C3B26B00FC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7" name="Rectangle 5">
            <a:extLst>
              <a:ext uri="{FF2B5EF4-FFF2-40B4-BE49-F238E27FC236}">
                <a16:creationId xmlns:a16="http://schemas.microsoft.com/office/drawing/2014/main" xmlns="" id="{C26301D1-7C2C-4068-81DC-76760997D15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9878" name="Rectangle 6">
            <a:extLst>
              <a:ext uri="{FF2B5EF4-FFF2-40B4-BE49-F238E27FC236}">
                <a16:creationId xmlns:a16="http://schemas.microsoft.com/office/drawing/2014/main" xmlns="" id="{6C03905B-081D-45DA-9077-F99B4CD9A16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79879" name="Rectangle 7">
            <a:extLst>
              <a:ext uri="{FF2B5EF4-FFF2-40B4-BE49-F238E27FC236}">
                <a16:creationId xmlns:a16="http://schemas.microsoft.com/office/drawing/2014/main" xmlns="" id="{551B0DB0-F77D-4E11-B249-BA24D07D656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70AD54C-F595-48DD-A083-32F1B5C4AF41}"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8CA487C2-475C-4487-A6CC-13137E296C0A}"/>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xmlns="" id="{20CF44C1-9E0A-4EAC-AD54-E35C3B5BCC0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l-GR" altLang="el-G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xmlns="" id="{43CC1E2A-1D1F-497F-9BAD-F0358BA856F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09" rIns="91418" bIns="45709"/>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D11DF9-E398-47BC-9260-D67A88CCB05A}" type="slidenum">
              <a:rPr lang="el-GR" altLang="el-GR">
                <a:ea typeface="msgothic"/>
                <a:cs typeface="msgothic"/>
              </a:rPr>
              <a:pPr>
                <a:spcBef>
                  <a:spcPct val="0"/>
                </a:spcBef>
              </a:pPr>
              <a:t>12</a:t>
            </a:fld>
            <a:endParaRPr lang="el-GR" altLang="el-GR">
              <a:ea typeface="msgothic"/>
              <a:cs typeface="msgothic"/>
            </a:endParaRPr>
          </a:p>
        </p:txBody>
      </p:sp>
      <p:sp>
        <p:nvSpPr>
          <p:cNvPr id="19459" name="Rectangle 2">
            <a:extLst>
              <a:ext uri="{FF2B5EF4-FFF2-40B4-BE49-F238E27FC236}">
                <a16:creationId xmlns:a16="http://schemas.microsoft.com/office/drawing/2014/main" xmlns="" id="{2BF3555F-846A-4881-8921-4BA1D34400E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xmlns="" id="{A59FC83A-A3BB-45B3-8608-4403E46223B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l-GR" altLang="el-GR" sz="2400">
              <a:latin typeface="Arial" panose="020B0604020202020204" pitchFamily="34" charset="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xmlns="" id="{BF8D3B67-7745-4485-BAF1-26C5FBC1241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6C9E85-08C8-4A26-B4B7-BA22B5778FA2}" type="slidenum">
              <a:rPr lang="en-GB" altLang="el-GR"/>
              <a:pPr>
                <a:spcBef>
                  <a:spcPct val="0"/>
                </a:spcBef>
              </a:pPr>
              <a:t>16</a:t>
            </a:fld>
            <a:endParaRPr lang="en-GB" altLang="el-GR"/>
          </a:p>
        </p:txBody>
      </p:sp>
      <p:sp>
        <p:nvSpPr>
          <p:cNvPr id="24579" name="Rectangle 2">
            <a:extLst>
              <a:ext uri="{FF2B5EF4-FFF2-40B4-BE49-F238E27FC236}">
                <a16:creationId xmlns:a16="http://schemas.microsoft.com/office/drawing/2014/main" xmlns="" id="{A01B84E1-93D1-4C07-91E5-10F010B6E49A}"/>
              </a:ext>
            </a:extLst>
          </p:cNvPr>
          <p:cNvSpPr>
            <a:spLocks noGrp="1" noRot="1" noChangeAspect="1" noChangeArrowheads="1" noTextEdit="1"/>
          </p:cNvSpPr>
          <p:nvPr>
            <p:ph type="sldImg"/>
          </p:nvPr>
        </p:nvSpPr>
        <p:spPr>
          <a:xfrm>
            <a:off x="1281113" y="381000"/>
            <a:ext cx="4292600" cy="3219450"/>
          </a:xfrm>
          <a:ln/>
        </p:spPr>
      </p:sp>
      <p:sp>
        <p:nvSpPr>
          <p:cNvPr id="24580" name="Rectangle 3">
            <a:extLst>
              <a:ext uri="{FF2B5EF4-FFF2-40B4-BE49-F238E27FC236}">
                <a16:creationId xmlns:a16="http://schemas.microsoft.com/office/drawing/2014/main" xmlns="" id="{7E695033-9CEC-4233-85A0-485EF90863AB}"/>
              </a:ext>
            </a:extLst>
          </p:cNvPr>
          <p:cNvSpPr>
            <a:spLocks noGrp="1" noChangeArrowheads="1"/>
          </p:cNvSpPr>
          <p:nvPr>
            <p:ph type="body" idx="1"/>
          </p:nvPr>
        </p:nvSpPr>
        <p:spPr>
          <a:xfrm>
            <a:off x="477838" y="3713163"/>
            <a:ext cx="5930900" cy="5049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buFontTx/>
              <a:buChar char="•"/>
            </a:pPr>
            <a:r>
              <a:rPr lang="en-GB" altLang="el-GR" sz="800">
                <a:latin typeface="Arial" panose="020B0604020202020204" pitchFamily="34" charset="0"/>
              </a:rPr>
              <a:t>The National Kidney Foundation Kidney Disease Outcomes Quality Initiative has defined chronic renal disease according to the patient’s GFR.</a:t>
            </a:r>
            <a:r>
              <a:rPr lang="en-GB" altLang="el-GR" sz="800" baseline="30000">
                <a:latin typeface="Arial" panose="020B0604020202020204" pitchFamily="34" charset="0"/>
              </a:rPr>
              <a:t>1</a:t>
            </a:r>
            <a:endParaRPr lang="en-GB" altLang="el-GR" sz="800">
              <a:latin typeface="Arial" panose="020B0604020202020204" pitchFamily="34" charset="0"/>
            </a:endParaRPr>
          </a:p>
          <a:p>
            <a:pPr marL="228600" indent="-228600" eaLnBrk="1" hangingPunct="1">
              <a:buFontTx/>
              <a:buChar char="•"/>
            </a:pPr>
            <a:r>
              <a:rPr lang="en-GB" altLang="el-GR" sz="800">
                <a:latin typeface="Arial" panose="020B0604020202020204" pitchFamily="34" charset="0"/>
              </a:rPr>
              <a:t>Increased rates of adverse events occur below an estimated GFR of 60 mL/min/1.73m</a:t>
            </a:r>
            <a:r>
              <a:rPr lang="en-GB" altLang="el-GR" sz="800" baseline="30000">
                <a:latin typeface="Arial" panose="020B0604020202020204" pitchFamily="34" charset="0"/>
              </a:rPr>
              <a:t>2</a:t>
            </a:r>
            <a:r>
              <a:rPr lang="en-GB" altLang="el-GR" sz="800">
                <a:latin typeface="Arial" panose="020B0604020202020204" pitchFamily="34" charset="0"/>
              </a:rPr>
              <a:t>, which approximates to a serum creatinine concentration of &gt; 1.5 mg/dL in the general population.</a:t>
            </a:r>
            <a:r>
              <a:rPr lang="en-GB" altLang="el-GR" sz="800" baseline="30000">
                <a:latin typeface="Arial" panose="020B0604020202020204" pitchFamily="34" charset="0"/>
              </a:rPr>
              <a:t>2</a:t>
            </a:r>
          </a:p>
          <a:p>
            <a:pPr marL="228600" indent="-228600" eaLnBrk="1" hangingPunct="1">
              <a:buFontTx/>
              <a:buAutoNum type="arabicPeriod"/>
            </a:pPr>
            <a:endParaRPr lang="en-GB" altLang="el-GR" sz="800">
              <a:latin typeface="Arial" panose="020B0604020202020204" pitchFamily="34" charset="0"/>
            </a:endParaRPr>
          </a:p>
          <a:p>
            <a:pPr marL="228600" indent="-228600" eaLnBrk="1" hangingPunct="1">
              <a:spcBef>
                <a:spcPct val="0"/>
              </a:spcBef>
              <a:spcAft>
                <a:spcPct val="50000"/>
              </a:spcAft>
              <a:buFontTx/>
              <a:buAutoNum type="arabicPeriod"/>
            </a:pPr>
            <a:r>
              <a:rPr lang="en-US" altLang="el-GR" sz="800">
                <a:latin typeface="Arial" panose="020B0604020202020204" pitchFamily="34" charset="0"/>
              </a:rPr>
              <a:t>National Kidney Foundation. K/DOQI clinical practice guidelines for chronic kidney disease: evaluation, classfication, and stratification. </a:t>
            </a:r>
            <a:r>
              <a:rPr lang="en-US" altLang="el-GR" sz="800" i="1">
                <a:latin typeface="Arial" panose="020B0604020202020204" pitchFamily="34" charset="0"/>
              </a:rPr>
              <a:t>Am J Kidney Dis</a:t>
            </a:r>
            <a:r>
              <a:rPr lang="en-US" altLang="el-GR" sz="800">
                <a:latin typeface="Arial" panose="020B0604020202020204" pitchFamily="34" charset="0"/>
              </a:rPr>
              <a:t> 2002; 39(2 Suppl 1):S1</a:t>
            </a:r>
            <a:r>
              <a:rPr lang="en-GB" altLang="el-GR" sz="800">
                <a:latin typeface="Arial" panose="020B0604020202020204" pitchFamily="34" charset="0"/>
              </a:rPr>
              <a:t>–S</a:t>
            </a:r>
            <a:r>
              <a:rPr lang="en-US" altLang="el-GR" sz="800">
                <a:latin typeface="Arial" panose="020B0604020202020204" pitchFamily="34" charset="0"/>
              </a:rPr>
              <a:t>266. </a:t>
            </a:r>
            <a:r>
              <a:rPr lang="en-GB" altLang="el-GR" sz="800">
                <a:latin typeface="Arial" panose="020B0604020202020204" pitchFamily="34" charset="0"/>
              </a:rPr>
              <a:t>Available from: </a:t>
            </a:r>
            <a:r>
              <a:rPr lang="en-US" altLang="el-GR" sz="800">
                <a:latin typeface="Arial" panose="020B0604020202020204" pitchFamily="34" charset="0"/>
              </a:rPr>
              <a:t>http://www.kidney.org/professionals/kdoqi/guidelines_ckd/toc.htm</a:t>
            </a:r>
            <a:endParaRPr lang="en-GB" altLang="el-GR" sz="800">
              <a:latin typeface="Arial" panose="020B0604020202020204" pitchFamily="34" charset="0"/>
            </a:endParaRPr>
          </a:p>
          <a:p>
            <a:pPr marL="228600" indent="-228600" eaLnBrk="1" hangingPunct="1">
              <a:spcBef>
                <a:spcPct val="0"/>
              </a:spcBef>
              <a:buFontTx/>
              <a:buAutoNum type="arabicPeriod"/>
            </a:pPr>
            <a:r>
              <a:rPr lang="en-GB" altLang="el-GR" sz="800">
                <a:latin typeface="Arial" panose="020B0604020202020204" pitchFamily="34" charset="0"/>
                <a:cs typeface="Arial" panose="020B0604020202020204" pitchFamily="34" charset="0"/>
              </a:rPr>
              <a:t>McCullough PA. Beyond serum creatinine: defining the patient with renal insufficiency and why? </a:t>
            </a:r>
            <a:r>
              <a:rPr lang="en-GB" altLang="el-GR" sz="800" i="1">
                <a:latin typeface="Arial" panose="020B0604020202020204" pitchFamily="34" charset="0"/>
                <a:cs typeface="Arial" panose="020B0604020202020204" pitchFamily="34" charset="0"/>
              </a:rPr>
              <a:t>Rev Cardiovasc Med</a:t>
            </a:r>
            <a:r>
              <a:rPr lang="en-GB" altLang="el-GR" sz="800">
                <a:latin typeface="Arial" panose="020B0604020202020204" pitchFamily="34" charset="0"/>
                <a:cs typeface="Arial" panose="020B0604020202020204" pitchFamily="34" charset="0"/>
              </a:rPr>
              <a:t> 2003;4(Suppl 1):S2–S6.</a:t>
            </a:r>
            <a:endParaRPr lang="en-GB" altLang="el-GR" sz="8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xmlns="" id="{445C569F-635E-4E04-8AF7-6398B2973F6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E80854-0787-45A9-AE19-54CD87EC1099}" type="slidenum">
              <a:rPr lang="en-GB" altLang="el-GR"/>
              <a:pPr>
                <a:spcBef>
                  <a:spcPct val="0"/>
                </a:spcBef>
              </a:pPr>
              <a:t>19</a:t>
            </a:fld>
            <a:endParaRPr lang="en-GB" altLang="el-GR"/>
          </a:p>
        </p:txBody>
      </p:sp>
      <p:sp>
        <p:nvSpPr>
          <p:cNvPr id="28675" name="Rectangle 2">
            <a:extLst>
              <a:ext uri="{FF2B5EF4-FFF2-40B4-BE49-F238E27FC236}">
                <a16:creationId xmlns:a16="http://schemas.microsoft.com/office/drawing/2014/main" xmlns="" id="{D33C486C-7DC2-4A08-A4CD-9D9CB19989F4}"/>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xmlns="" id="{14A29157-79FE-4B40-8605-29E1FD338B95}"/>
              </a:ext>
            </a:extLst>
          </p:cNvPr>
          <p:cNvSpPr>
            <a:spLocks noGrp="1" noChangeArrowheads="1"/>
          </p:cNvSpPr>
          <p:nvPr>
            <p:ph type="body" idx="1"/>
          </p:nvPr>
        </p:nvSpPr>
        <p:spPr>
          <a:noFill/>
          <a:ln>
            <a:solidFill>
              <a:schemeClr val="tx1"/>
            </a:solidFill>
          </a:ln>
          <a:extLst>
            <a:ext uri="{909E8E84-426E-40DD-AFC4-6F175D3DCCD1}">
              <a14:hiddenFill xmlns:a14="http://schemas.microsoft.com/office/drawing/2010/main" xmlns="">
                <a:solidFill>
                  <a:srgbClr val="FFFFFF"/>
                </a:solidFill>
              </a14:hiddenFill>
            </a:ext>
          </a:extLst>
        </p:spPr>
        <p:txBody>
          <a:bodyPr/>
          <a:lstStyle/>
          <a:p>
            <a:pPr eaLnBrk="1" hangingPunct="1">
              <a:spcBef>
                <a:spcPct val="0"/>
              </a:spcBef>
            </a:pPr>
            <a:r>
              <a:rPr lang="en-US" altLang="el-GR" sz="1800" b="1">
                <a:latin typeface="Arial" panose="020B0604020202020204" pitchFamily="34" charset="0"/>
              </a:rPr>
              <a:t>Definitions of Microalbuminuria and Macroalbuminuria </a:t>
            </a:r>
          </a:p>
          <a:p>
            <a:pPr eaLnBrk="1" hangingPunct="1">
              <a:spcBef>
                <a:spcPct val="0"/>
              </a:spcBef>
            </a:pPr>
            <a:r>
              <a:rPr lang="en-US" altLang="el-GR" sz="1800">
                <a:latin typeface="Arial" panose="020B0604020202020204" pitchFamily="34" charset="0"/>
              </a:rPr>
              <a:t>Talking Points: Measurements of urinary albumin are made from either a timed (4 or 24 hours) urine collection or from a randomly voided “spot” urine. In the former case the urinary albumin concentration is divided by the time of the collection (in minutes) calculate the first parameter. In the latter case, both albumin and creatinine concentrations are measured in the same specimen and a ratio of albumin to creatinine calculated. Numerous studies have demonstrated that the values obtained from both timed and randomly collected specimens correlate well and have the same prognostic significance. Measurements of urine protein concentrations by “dipstick” chemistry are not sufficiently sensitive to identify urine albumin concentrations that meet the criteria for microalbuminuria. Protein in the urine is usually a combination of albumin, globulins, and Tamm-Horsfall protein derived from tubular secretion.</a:t>
            </a:r>
          </a:p>
          <a:p>
            <a:pPr eaLnBrk="1" hangingPunct="1">
              <a:spcBef>
                <a:spcPct val="0"/>
              </a:spcBef>
            </a:pPr>
            <a:endParaRPr lang="en-US" altLang="el-GR" sz="1800">
              <a:latin typeface="Arial" panose="020B0604020202020204" pitchFamily="34" charset="0"/>
            </a:endParaRPr>
          </a:p>
          <a:p>
            <a:pPr eaLnBrk="1" hangingPunct="1">
              <a:spcBef>
                <a:spcPct val="0"/>
              </a:spcBef>
            </a:pPr>
            <a:r>
              <a:rPr lang="en-US" altLang="el-GR" sz="1800">
                <a:latin typeface="Arial" panose="020B0604020202020204" pitchFamily="34" charset="0"/>
              </a:rPr>
              <a:t>References:</a:t>
            </a:r>
          </a:p>
          <a:p>
            <a:pPr eaLnBrk="1" hangingPunct="1">
              <a:spcBef>
                <a:spcPct val="0"/>
              </a:spcBef>
            </a:pPr>
            <a:r>
              <a:rPr lang="en-US" altLang="el-GR" sz="1800">
                <a:latin typeface="Arial" panose="020B0604020202020204" pitchFamily="34" charset="0"/>
              </a:rPr>
              <a:t>Bianchi S, Bigazzi R, Campese VM. Microalbuminuria in essential hypertension: significance, pathophysiology, and therapeutic implications. Am J Kidney Dis. 1999;34(6):973-995.</a:t>
            </a:r>
          </a:p>
          <a:p>
            <a:pPr eaLnBrk="1" hangingPunct="1">
              <a:spcBef>
                <a:spcPct val="0"/>
              </a:spcBef>
            </a:pPr>
            <a:endParaRPr lang="en-US" altLang="el-GR" sz="1800">
              <a:latin typeface="Arial" panose="020B0604020202020204" pitchFamily="34" charset="0"/>
            </a:endParaRPr>
          </a:p>
          <a:p>
            <a:pPr eaLnBrk="1" hangingPunct="1">
              <a:spcBef>
                <a:spcPct val="0"/>
              </a:spcBef>
            </a:pPr>
            <a:r>
              <a:rPr lang="en-US" altLang="el-GR" sz="1800">
                <a:latin typeface="Arial" panose="020B0604020202020204" pitchFamily="34" charset="0"/>
              </a:rPr>
              <a:t>Keane WF. Proteinuria: its clinical importance and role in progressive renal disease. Am J Kidney Dis. 2000;35(4suppl1):S97-S105.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xmlns="" id="{E8C1F729-72C0-43B9-A34C-CB49238211B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1C9FE1-0C88-4403-A882-E3145ADB0311}" type="slidenum">
              <a:rPr lang="en-GB" altLang="el-GR"/>
              <a:pPr>
                <a:spcBef>
                  <a:spcPct val="0"/>
                </a:spcBef>
              </a:pPr>
              <a:t>20</a:t>
            </a:fld>
            <a:endParaRPr lang="en-GB" altLang="el-GR"/>
          </a:p>
        </p:txBody>
      </p:sp>
      <p:sp>
        <p:nvSpPr>
          <p:cNvPr id="30723" name="Rectangle 2">
            <a:extLst>
              <a:ext uri="{FF2B5EF4-FFF2-40B4-BE49-F238E27FC236}">
                <a16:creationId xmlns:a16="http://schemas.microsoft.com/office/drawing/2014/main" xmlns="" id="{58ED59BB-1AC3-458D-A79B-7CA729DC880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xmlns="" id="{379BF1E2-C644-4D8A-BB50-BD0A6CFEF39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l-G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xmlns="" id="{7F877238-ACEA-45D6-AED8-CFE783BA608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E0CE11-7D65-4BCA-B4F6-5E7BF08C2283}" type="slidenum">
              <a:rPr lang="en-GB" altLang="el-GR"/>
              <a:pPr>
                <a:spcBef>
                  <a:spcPct val="0"/>
                </a:spcBef>
              </a:pPr>
              <a:t>40</a:t>
            </a:fld>
            <a:endParaRPr lang="en-GB" altLang="el-GR"/>
          </a:p>
        </p:txBody>
      </p:sp>
      <p:sp>
        <p:nvSpPr>
          <p:cNvPr id="51203" name="Rectangle 2">
            <a:extLst>
              <a:ext uri="{FF2B5EF4-FFF2-40B4-BE49-F238E27FC236}">
                <a16:creationId xmlns:a16="http://schemas.microsoft.com/office/drawing/2014/main" xmlns="" id="{8A7811D0-4F6F-497E-A18C-68C164A5B7B3}"/>
              </a:ext>
            </a:extLst>
          </p:cNvPr>
          <p:cNvSpPr>
            <a:spLocks noGrp="1" noRot="1" noChangeAspect="1" noChangeArrowheads="1" noTextEdit="1"/>
          </p:cNvSpPr>
          <p:nvPr>
            <p:ph type="sldImg"/>
          </p:nvPr>
        </p:nvSpPr>
        <p:spPr>
          <a:xfrm>
            <a:off x="1143000" y="463550"/>
            <a:ext cx="4572000" cy="3429000"/>
          </a:xfrm>
          <a:ln/>
        </p:spPr>
      </p:sp>
      <p:sp>
        <p:nvSpPr>
          <p:cNvPr id="51204" name="Rectangle 3">
            <a:extLst>
              <a:ext uri="{FF2B5EF4-FFF2-40B4-BE49-F238E27FC236}">
                <a16:creationId xmlns:a16="http://schemas.microsoft.com/office/drawing/2014/main" xmlns="" id="{3542463A-5D28-44CC-8CB1-A5642D83C95D}"/>
              </a:ext>
            </a:extLst>
          </p:cNvPr>
          <p:cNvSpPr>
            <a:spLocks noGrp="1" noChangeArrowheads="1"/>
          </p:cNvSpPr>
          <p:nvPr>
            <p:ph type="body" idx="1"/>
          </p:nvPr>
        </p:nvSpPr>
        <p:spPr>
          <a:xfrm>
            <a:off x="782638" y="4264025"/>
            <a:ext cx="5311775" cy="43957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l-GR">
                <a:latin typeface="Arial" panose="020B0604020202020204" pitchFamily="34" charset="0"/>
              </a:rPr>
              <a:t>The renal medulla is particularly sensitive to hypoxic insult. Within the medulla, tubules and vasa recta are arranged in a hairpin fashion to maximise the concentration of urine by countercurrent exchange. Diffusion of oxygen from arterial to venous vasa recta leaves the outer medulla deficient in oxygen.</a:t>
            </a:r>
            <a:r>
              <a:rPr lang="en-GB" altLang="el-GR" baseline="30000">
                <a:latin typeface="Arial" panose="020B0604020202020204" pitchFamily="34" charset="0"/>
              </a:rPr>
              <a:t>33</a:t>
            </a:r>
            <a:endParaRPr lang="en-GB" altLang="el-GR">
              <a:latin typeface="Arial" panose="020B0604020202020204" pitchFamily="34" charset="0"/>
            </a:endParaRPr>
          </a:p>
          <a:p>
            <a:r>
              <a:rPr lang="en-GB" altLang="el-GR">
                <a:latin typeface="Arial" panose="020B0604020202020204" pitchFamily="34" charset="0"/>
              </a:rPr>
              <a:t>In addition, the medullary thick ascending limb uses a great deal of oxygen in the generation of an osmotic gradient by active reabsorption of sodium.</a:t>
            </a:r>
            <a:r>
              <a:rPr lang="en-GB" altLang="el-GR" baseline="30000">
                <a:latin typeface="Arial" panose="020B0604020202020204" pitchFamily="34" charset="0"/>
              </a:rPr>
              <a:t>33</a:t>
            </a:r>
            <a:endParaRPr lang="en-GB" altLang="el-GR">
              <a:latin typeface="Arial" panose="020B0604020202020204" pitchFamily="34" charset="0"/>
            </a:endParaRPr>
          </a:p>
          <a:p>
            <a:r>
              <a:rPr lang="en-GB" altLang="el-GR">
                <a:latin typeface="Arial" panose="020B0604020202020204" pitchFamily="34" charset="0"/>
              </a:rPr>
              <a:t>Finally, the blood flow to the medulla is normally low to preserve osmotic gradients and enhance urinary concentration.</a:t>
            </a:r>
            <a:r>
              <a:rPr lang="en-GB" altLang="el-GR" baseline="30000">
                <a:latin typeface="Arial" panose="020B0604020202020204" pitchFamily="34" charset="0"/>
              </a:rPr>
              <a:t>33</a:t>
            </a:r>
            <a:r>
              <a:rPr lang="en-GB" altLang="el-GR">
                <a:latin typeface="Arial" panose="020B0604020202020204" pitchFamily="34" charset="0"/>
              </a:rPr>
              <a:t> Blood flow decreases from 4.2 mL/min/g in the cortex to </a:t>
            </a:r>
            <a:br>
              <a:rPr lang="en-GB" altLang="el-GR">
                <a:latin typeface="Arial" panose="020B0604020202020204" pitchFamily="34" charset="0"/>
              </a:rPr>
            </a:br>
            <a:r>
              <a:rPr lang="en-GB" altLang="el-GR">
                <a:latin typeface="Arial" panose="020B0604020202020204" pitchFamily="34" charset="0"/>
              </a:rPr>
              <a:t>1.9 mL/min/g in the outer medulla (approximately 50%),</a:t>
            </a:r>
            <a:r>
              <a:rPr lang="en-GB" altLang="el-GR" baseline="30000">
                <a:latin typeface="Arial" panose="020B0604020202020204" pitchFamily="34" charset="0"/>
              </a:rPr>
              <a:t>33</a:t>
            </a:r>
            <a:r>
              <a:rPr lang="en-GB" altLang="el-GR">
                <a:latin typeface="Arial" panose="020B0604020202020204" pitchFamily="34" charset="0"/>
              </a:rPr>
              <a:t> and the partial pressure of oxygen (PO</a:t>
            </a:r>
            <a:r>
              <a:rPr lang="en-GB" altLang="el-GR" baseline="-25000">
                <a:latin typeface="Arial" panose="020B0604020202020204" pitchFamily="34" charset="0"/>
              </a:rPr>
              <a:t>2</a:t>
            </a:r>
            <a:r>
              <a:rPr lang="en-GB" altLang="el-GR">
                <a:latin typeface="Arial" panose="020B0604020202020204" pitchFamily="34" charset="0"/>
              </a:rPr>
              <a:t>) decreases from ~ 50 mm Hg in the cortex to 10 to 20 mm Hg in the medulla.</a:t>
            </a:r>
            <a:r>
              <a:rPr lang="en-GB" altLang="el-GR" baseline="30000">
                <a:latin typeface="Arial" panose="020B0604020202020204" pitchFamily="34" charset="0"/>
              </a:rPr>
              <a:t>8,33</a:t>
            </a:r>
            <a:r>
              <a:rPr lang="en-GB" altLang="el-GR">
                <a:latin typeface="Arial" panose="020B0604020202020204" pitchFamily="34" charset="0"/>
              </a:rPr>
              <a:t> </a:t>
            </a:r>
          </a:p>
          <a:p>
            <a:r>
              <a:rPr lang="en-GB" altLang="el-GR">
                <a:latin typeface="Arial" panose="020B0604020202020204" pitchFamily="34" charset="0"/>
              </a:rPr>
              <a:t>This normal hypoxic state makes the renal medulla more vulnerable to the changes in oxygen metabolism caused by CM administration. Along with the decrease in oxygen delivery accompanying the reduction in renal blood flow, oxygen requirements increase because of filtration of CM</a:t>
            </a:r>
            <a:r>
              <a:rPr lang="en-US" altLang="el-GR">
                <a:latin typeface="Arial" panose="020B0604020202020204" pitchFamily="34" charset="0"/>
              </a:rPr>
              <a:t>.</a:t>
            </a:r>
            <a:r>
              <a:rPr lang="en-US" altLang="el-GR" baseline="30000">
                <a:latin typeface="Arial" panose="020B0604020202020204" pitchFamily="34" charset="0"/>
              </a:rPr>
              <a:t>10,34</a:t>
            </a:r>
          </a:p>
          <a:p>
            <a:r>
              <a:rPr lang="en-US" altLang="el-GR">
                <a:latin typeface="Arial" panose="020B0604020202020204" pitchFamily="34" charset="0"/>
              </a:rPr>
              <a:t>This normal vulnerability to medullary hypoxia does not automatically confer vulnerability to CIN. It is believed that CIN occurs when mechanisms that protect medullary oxygenation are compromised.</a:t>
            </a:r>
            <a:r>
              <a:rPr lang="en-US" altLang="el-GR" baseline="30000">
                <a:latin typeface="Arial" panose="020B0604020202020204" pitchFamily="34" charset="0"/>
              </a:rPr>
              <a:t>30</a:t>
            </a:r>
            <a:endParaRPr lang="en-GB" altLang="el-GR">
              <a:latin typeface="Arial" panose="020B0604020202020204" pitchFamily="34" charset="0"/>
            </a:endParaRPr>
          </a:p>
          <a:p>
            <a:endParaRPr lang="en-GB" altLang="el-GR" b="1">
              <a:latin typeface="Arial" panose="020B0604020202020204" pitchFamily="34" charset="0"/>
            </a:endParaRPr>
          </a:p>
          <a:p>
            <a:r>
              <a:rPr lang="en-GB" altLang="el-GR" b="1">
                <a:latin typeface="Arial" panose="020B0604020202020204" pitchFamily="34" charset="0"/>
              </a:rPr>
              <a:t>Key point: </a:t>
            </a:r>
            <a:r>
              <a:rPr lang="en-GB" altLang="el-GR">
                <a:latin typeface="Arial" panose="020B0604020202020204" pitchFamily="34" charset="0"/>
              </a:rPr>
              <a:t>The combined effects of a reduced oxygen supply and an increased oxygen demand make the medulla vulnerable to damage due to CM.</a:t>
            </a:r>
          </a:p>
          <a:p>
            <a:endParaRPr lang="en-GB" altLang="el-GR">
              <a:latin typeface="Arial" panose="020B0604020202020204" pitchFamily="34" charset="0"/>
            </a:endParaRPr>
          </a:p>
          <a:p>
            <a:endParaRPr lang="en-US" altLang="el-GR" sz="900">
              <a:latin typeface="Arial" panose="020B0604020202020204" pitchFamily="34" charset="0"/>
            </a:endParaRPr>
          </a:p>
          <a:p>
            <a:endParaRPr lang="en-GB" altLang="el-GR">
              <a:latin typeface="Arial" panose="020B0604020202020204" pitchFamily="34" charset="0"/>
            </a:endParaRPr>
          </a:p>
          <a:p>
            <a:endParaRPr lang="en-GB" altLang="el-GR">
              <a:latin typeface="Arial" panose="020B0604020202020204" pitchFamily="34" charset="0"/>
            </a:endParaRPr>
          </a:p>
          <a:p>
            <a:endParaRPr lang="en-GB" altLang="el-GR" sz="900">
              <a:latin typeface="Arial" panose="020B0604020202020204" pitchFamily="34" charset="0"/>
            </a:endParaRPr>
          </a:p>
        </p:txBody>
      </p:sp>
      <p:sp>
        <p:nvSpPr>
          <p:cNvPr id="51205" name="Text Box 4">
            <a:extLst>
              <a:ext uri="{FF2B5EF4-FFF2-40B4-BE49-F238E27FC236}">
                <a16:creationId xmlns:a16="http://schemas.microsoft.com/office/drawing/2014/main" xmlns="" id="{460CF485-5DCB-4B17-A337-CB116652F8E1}"/>
              </a:ext>
            </a:extLst>
          </p:cNvPr>
          <p:cNvSpPr txBox="1">
            <a:spLocks noChangeArrowheads="1"/>
          </p:cNvSpPr>
          <p:nvPr/>
        </p:nvSpPr>
        <p:spPr bwMode="auto">
          <a:xfrm>
            <a:off x="1492250" y="3959225"/>
            <a:ext cx="4257675"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18" tIns="44859" rIns="89718" bIns="44859">
            <a:spAutoFit/>
          </a:bodyPr>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50000"/>
              </a:spcBef>
            </a:pPr>
            <a:r>
              <a:rPr lang="en-GB" altLang="el-GR" b="1"/>
              <a:t>Vulnerability to Ischaemia</a:t>
            </a:r>
            <a:endParaRPr lang="en-US" altLang="el-GR" b="1"/>
          </a:p>
        </p:txBody>
      </p:sp>
      <p:sp>
        <p:nvSpPr>
          <p:cNvPr id="51206" name="Rectangle 5">
            <a:extLst>
              <a:ext uri="{FF2B5EF4-FFF2-40B4-BE49-F238E27FC236}">
                <a16:creationId xmlns:a16="http://schemas.microsoft.com/office/drawing/2014/main" xmlns="" id="{5AA1EB10-04D0-4B7E-8631-6248ED36B0C1}"/>
              </a:ext>
            </a:extLst>
          </p:cNvPr>
          <p:cNvSpPr>
            <a:spLocks noChangeArrowheads="1"/>
          </p:cNvSpPr>
          <p:nvPr/>
        </p:nvSpPr>
        <p:spPr bwMode="auto">
          <a:xfrm>
            <a:off x="788988" y="7464425"/>
            <a:ext cx="5443537"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422" tIns="45711" rIns="91422" bIns="45711" anchor="b">
            <a:spAutoFit/>
          </a:bodyPr>
          <a:lstStyle>
            <a:lvl1pPr marL="158750" indent="-158750"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r>
              <a:rPr lang="en-GB" altLang="el-GR" sz="800" b="1"/>
              <a:t>References:</a:t>
            </a:r>
            <a:endParaRPr lang="en-GB" altLang="el-GR" sz="800"/>
          </a:p>
          <a:p>
            <a:pPr eaLnBrk="1" hangingPunct="1"/>
            <a:r>
              <a:rPr lang="it-IT" altLang="el-GR" sz="800"/>
              <a:t>8.	Liistro F, Falsini G, Bolognese L. </a:t>
            </a:r>
            <a:r>
              <a:rPr lang="en-US" altLang="el-GR" sz="800"/>
              <a:t>The clinical burden of contrast media-induced nephropathy. </a:t>
            </a:r>
            <a:r>
              <a:rPr lang="en-US" altLang="el-GR" sz="800" i="1"/>
              <a:t>Ital Heart J</a:t>
            </a:r>
            <a:r>
              <a:rPr lang="en-US" altLang="el-GR" sz="800"/>
              <a:t>. 2003;4:668-676.</a:t>
            </a:r>
            <a:r>
              <a:rPr lang="en-GB" altLang="el-GR" sz="800"/>
              <a:t> </a:t>
            </a:r>
          </a:p>
          <a:p>
            <a:pPr eaLnBrk="1" hangingPunct="1"/>
            <a:r>
              <a:rPr lang="en-US" altLang="el-GR" sz="800"/>
              <a:t>10.	Gleeson TG, Bulugahapitiya S. Contrast-induced nephropathy. </a:t>
            </a:r>
            <a:r>
              <a:rPr lang="en-US" altLang="el-GR" sz="800" i="1"/>
              <a:t>AJR Am J Roentgenol. </a:t>
            </a:r>
            <a:r>
              <a:rPr lang="en-US" altLang="el-GR" sz="800"/>
              <a:t>2004;183:1673-1689.</a:t>
            </a:r>
          </a:p>
          <a:p>
            <a:pPr eaLnBrk="1" hangingPunct="1"/>
            <a:r>
              <a:rPr lang="en-GB" altLang="el-GR" sz="800"/>
              <a:t>30.	Heyman SN, Rosen S. Dye-induced nephropathy. </a:t>
            </a:r>
            <a:r>
              <a:rPr lang="en-GB" altLang="el-GR" sz="800" i="1"/>
              <a:t>Semin Nephrol</a:t>
            </a:r>
            <a:r>
              <a:rPr lang="en-GB" altLang="el-GR" sz="800"/>
              <a:t>. 2003;23:477-485.</a:t>
            </a:r>
          </a:p>
          <a:p>
            <a:pPr eaLnBrk="1" hangingPunct="1"/>
            <a:r>
              <a:rPr lang="en-GB" altLang="el-GR" sz="800"/>
              <a:t>33.	Brezis M, Rosen S. Hypoxia of the renal medulla—its implications for disease. </a:t>
            </a:r>
            <a:r>
              <a:rPr lang="en-GB" altLang="el-GR" sz="800" i="1"/>
              <a:t>N Engl J Med</a:t>
            </a:r>
            <a:r>
              <a:rPr lang="en-GB" altLang="el-GR" sz="800"/>
              <a:t>. 2004;332:647-655.</a:t>
            </a:r>
          </a:p>
          <a:p>
            <a:pPr eaLnBrk="1" hangingPunct="1"/>
            <a:r>
              <a:rPr lang="en-US" altLang="el-GR" sz="800"/>
              <a:t>34.	Heyman SN, Reichman J, Brezis M. Pathophysiology of radiocontrast nephropathy: A role for medullary hypoxia. </a:t>
            </a:r>
            <a:r>
              <a:rPr lang="en-US" altLang="el-GR" sz="800" i="1"/>
              <a:t>Invest Radiol.</a:t>
            </a:r>
            <a:r>
              <a:rPr lang="en-US" altLang="el-GR" sz="800"/>
              <a:t> 1999;34:685-691.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DE47369A-6E60-4F5C-9375-B0BBC4B391AF}"/>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xmlns="" id="{21BE4BC3-0EE6-4B5F-807E-5B7A5C98904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6" name="Freeform 4">
              <a:extLst>
                <a:ext uri="{FF2B5EF4-FFF2-40B4-BE49-F238E27FC236}">
                  <a16:creationId xmlns:a16="http://schemas.microsoft.com/office/drawing/2014/main" xmlns="" id="{BC72466B-4D25-4F62-8015-5EB4AFBD964C}"/>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7" name="Freeform 5">
              <a:extLst>
                <a:ext uri="{FF2B5EF4-FFF2-40B4-BE49-F238E27FC236}">
                  <a16:creationId xmlns:a16="http://schemas.microsoft.com/office/drawing/2014/main" xmlns="" id="{4BE8979B-8329-4B77-92EF-AF5C0DB7EFF7}"/>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grpSp>
          <p:nvGrpSpPr>
            <p:cNvPr id="8" name="Group 6">
              <a:extLst>
                <a:ext uri="{FF2B5EF4-FFF2-40B4-BE49-F238E27FC236}">
                  <a16:creationId xmlns:a16="http://schemas.microsoft.com/office/drawing/2014/main" xmlns="" id="{CC8490B7-CC4A-4E50-932C-F218A900689E}"/>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xmlns="" id="{CB37D6B2-9702-4041-8ED8-7A03CF04CD36}"/>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29" name="Freeform 8">
                <a:extLst>
                  <a:ext uri="{FF2B5EF4-FFF2-40B4-BE49-F238E27FC236}">
                    <a16:creationId xmlns:a16="http://schemas.microsoft.com/office/drawing/2014/main" xmlns="" id="{423E0C85-0209-4621-ACBE-65403FB45F71}"/>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0" name="Freeform 9">
                <a:extLst>
                  <a:ext uri="{FF2B5EF4-FFF2-40B4-BE49-F238E27FC236}">
                    <a16:creationId xmlns:a16="http://schemas.microsoft.com/office/drawing/2014/main" xmlns="" id="{457C76BB-56F3-44C9-9CF6-99CBA8A3847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1" name="Freeform 10">
                <a:extLst>
                  <a:ext uri="{FF2B5EF4-FFF2-40B4-BE49-F238E27FC236}">
                    <a16:creationId xmlns:a16="http://schemas.microsoft.com/office/drawing/2014/main" xmlns="" id="{9132FBBD-B9E8-4F6B-ADBF-CFE7858FD72A}"/>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2" name="Freeform 11">
                <a:extLst>
                  <a:ext uri="{FF2B5EF4-FFF2-40B4-BE49-F238E27FC236}">
                    <a16:creationId xmlns:a16="http://schemas.microsoft.com/office/drawing/2014/main" xmlns="" id="{BC54830B-9273-462B-B091-424B30DE9B5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3" name="Freeform 12">
                <a:extLst>
                  <a:ext uri="{FF2B5EF4-FFF2-40B4-BE49-F238E27FC236}">
                    <a16:creationId xmlns:a16="http://schemas.microsoft.com/office/drawing/2014/main" xmlns="" id="{F451B130-FBE6-4DA0-9342-131AB501BA7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4" name="Freeform 13">
                <a:extLst>
                  <a:ext uri="{FF2B5EF4-FFF2-40B4-BE49-F238E27FC236}">
                    <a16:creationId xmlns:a16="http://schemas.microsoft.com/office/drawing/2014/main" xmlns="" id="{751636F5-A384-4E46-8F9E-089B4D609FBF}"/>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5" name="Freeform 14">
                <a:extLst>
                  <a:ext uri="{FF2B5EF4-FFF2-40B4-BE49-F238E27FC236}">
                    <a16:creationId xmlns:a16="http://schemas.microsoft.com/office/drawing/2014/main" xmlns="" id="{9A95482F-E196-403E-9207-C67D6B5CE8C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6" name="Freeform 15">
                <a:extLst>
                  <a:ext uri="{FF2B5EF4-FFF2-40B4-BE49-F238E27FC236}">
                    <a16:creationId xmlns:a16="http://schemas.microsoft.com/office/drawing/2014/main" xmlns="" id="{A03679F0-CE78-4126-B037-C3E302F5CB70}"/>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7" name="Freeform 16">
                <a:extLst>
                  <a:ext uri="{FF2B5EF4-FFF2-40B4-BE49-F238E27FC236}">
                    <a16:creationId xmlns:a16="http://schemas.microsoft.com/office/drawing/2014/main" xmlns="" id="{5C80E29C-E1AE-4740-A7E1-C00DA824047A}"/>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8" name="Freeform 17">
                <a:extLst>
                  <a:ext uri="{FF2B5EF4-FFF2-40B4-BE49-F238E27FC236}">
                    <a16:creationId xmlns:a16="http://schemas.microsoft.com/office/drawing/2014/main" xmlns="" id="{FE4749DE-3879-4E5C-B24A-8CCC1560E99D}"/>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39" name="Freeform 18">
                <a:extLst>
                  <a:ext uri="{FF2B5EF4-FFF2-40B4-BE49-F238E27FC236}">
                    <a16:creationId xmlns:a16="http://schemas.microsoft.com/office/drawing/2014/main" xmlns="" id="{292D3A5B-30AF-49CA-8F72-BC9AE89416C2}"/>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40" name="Freeform 19">
                <a:extLst>
                  <a:ext uri="{FF2B5EF4-FFF2-40B4-BE49-F238E27FC236}">
                    <a16:creationId xmlns:a16="http://schemas.microsoft.com/office/drawing/2014/main" xmlns="" id="{34D09FF9-F0D8-4247-937D-4C1F9FE37A8C}"/>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grpSp>
        <p:sp>
          <p:nvSpPr>
            <p:cNvPr id="9" name="Freeform 20">
              <a:extLst>
                <a:ext uri="{FF2B5EF4-FFF2-40B4-BE49-F238E27FC236}">
                  <a16:creationId xmlns:a16="http://schemas.microsoft.com/office/drawing/2014/main" xmlns="" id="{213177D9-E05F-4578-9D92-6F708D6CB9A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10" name="Freeform 21">
              <a:extLst>
                <a:ext uri="{FF2B5EF4-FFF2-40B4-BE49-F238E27FC236}">
                  <a16:creationId xmlns:a16="http://schemas.microsoft.com/office/drawing/2014/main" xmlns="" id="{37A7587F-D33C-41E7-ADD4-85CBA3EAB287}"/>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11" name="Freeform 22">
              <a:extLst>
                <a:ext uri="{FF2B5EF4-FFF2-40B4-BE49-F238E27FC236}">
                  <a16:creationId xmlns:a16="http://schemas.microsoft.com/office/drawing/2014/main" xmlns="" id="{649501C0-A6EF-4F33-B5EF-9BCDA19344BA}"/>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12" name="Freeform 23">
              <a:extLst>
                <a:ext uri="{FF2B5EF4-FFF2-40B4-BE49-F238E27FC236}">
                  <a16:creationId xmlns:a16="http://schemas.microsoft.com/office/drawing/2014/main" xmlns="" id="{5E0A213E-B234-499A-9715-810A2ABE91FD}"/>
                </a:ext>
              </a:extLst>
            </p:cNvPr>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3" name="Freeform 24">
              <a:extLst>
                <a:ext uri="{FF2B5EF4-FFF2-40B4-BE49-F238E27FC236}">
                  <a16:creationId xmlns:a16="http://schemas.microsoft.com/office/drawing/2014/main" xmlns="" id="{A534C5E0-2503-405F-AB13-55B4A0D12552}"/>
                </a:ext>
              </a:extLst>
            </p:cNvPr>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4" name="Freeform 25">
              <a:extLst>
                <a:ext uri="{FF2B5EF4-FFF2-40B4-BE49-F238E27FC236}">
                  <a16:creationId xmlns:a16="http://schemas.microsoft.com/office/drawing/2014/main" xmlns="" id="{24D66E41-BE20-452D-8494-DB7E6F9F7BEA}"/>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15" name="Freeform 26">
              <a:extLst>
                <a:ext uri="{FF2B5EF4-FFF2-40B4-BE49-F238E27FC236}">
                  <a16:creationId xmlns:a16="http://schemas.microsoft.com/office/drawing/2014/main" xmlns="" id="{B849A524-BB5F-4634-8AEA-1CD4D7DF0F55}"/>
                </a:ext>
              </a:extLst>
            </p:cNvPr>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6" name="Freeform 27">
              <a:extLst>
                <a:ext uri="{FF2B5EF4-FFF2-40B4-BE49-F238E27FC236}">
                  <a16:creationId xmlns:a16="http://schemas.microsoft.com/office/drawing/2014/main" xmlns="" id="{9C4630D4-A700-4373-98D4-CB93AE2ACA7B}"/>
                </a:ext>
              </a:extLst>
            </p:cNvPr>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7" name="Line 28">
              <a:extLst>
                <a:ext uri="{FF2B5EF4-FFF2-40B4-BE49-F238E27FC236}">
                  <a16:creationId xmlns:a16="http://schemas.microsoft.com/office/drawing/2014/main" xmlns="" id="{424840DB-062D-42C7-BE68-A445323C02B2}"/>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8" name="Line 29">
              <a:extLst>
                <a:ext uri="{FF2B5EF4-FFF2-40B4-BE49-F238E27FC236}">
                  <a16:creationId xmlns:a16="http://schemas.microsoft.com/office/drawing/2014/main" xmlns="" id="{E5C93433-EF63-48E7-A593-FF8F70E88046}"/>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9" name="Line 30">
              <a:extLst>
                <a:ext uri="{FF2B5EF4-FFF2-40B4-BE49-F238E27FC236}">
                  <a16:creationId xmlns:a16="http://schemas.microsoft.com/office/drawing/2014/main" xmlns="" id="{8F553939-E0CC-445B-AC37-5802A75FE60A}"/>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l-GR"/>
            </a:p>
          </p:txBody>
        </p:sp>
        <p:grpSp>
          <p:nvGrpSpPr>
            <p:cNvPr id="20" name="Group 31">
              <a:extLst>
                <a:ext uri="{FF2B5EF4-FFF2-40B4-BE49-F238E27FC236}">
                  <a16:creationId xmlns:a16="http://schemas.microsoft.com/office/drawing/2014/main" xmlns="" id="{D3D53E52-A737-4A33-B142-9DC151C893D0}"/>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xmlns="" id="{E0F0E34A-6AC7-480B-8FBD-D21894417732}"/>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4" name="Line 33">
                <a:extLst>
                  <a:ext uri="{FF2B5EF4-FFF2-40B4-BE49-F238E27FC236}">
                    <a16:creationId xmlns:a16="http://schemas.microsoft.com/office/drawing/2014/main" xmlns="" id="{97626297-2D2E-43A6-BCB8-99582F5EF2E9}"/>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5" name="Line 34">
                <a:extLst>
                  <a:ext uri="{FF2B5EF4-FFF2-40B4-BE49-F238E27FC236}">
                    <a16:creationId xmlns:a16="http://schemas.microsoft.com/office/drawing/2014/main" xmlns="" id="{9DC2C640-9532-435A-890B-21D4621A2D4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6" name="Line 35">
                <a:extLst>
                  <a:ext uri="{FF2B5EF4-FFF2-40B4-BE49-F238E27FC236}">
                    <a16:creationId xmlns:a16="http://schemas.microsoft.com/office/drawing/2014/main" xmlns="" id="{EF51B787-D3E3-48C4-9732-2955B4AFE0ED}"/>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7" name="Line 36">
                <a:extLst>
                  <a:ext uri="{FF2B5EF4-FFF2-40B4-BE49-F238E27FC236}">
                    <a16:creationId xmlns:a16="http://schemas.microsoft.com/office/drawing/2014/main" xmlns="" id="{2AE0356D-7641-4074-A324-1C9A489468C8}"/>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21" name="Line 37">
              <a:extLst>
                <a:ext uri="{FF2B5EF4-FFF2-40B4-BE49-F238E27FC236}">
                  <a16:creationId xmlns:a16="http://schemas.microsoft.com/office/drawing/2014/main" xmlns="" id="{713F3514-BE02-4142-B304-187229FA0104}"/>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2" name="Line 38">
              <a:extLst>
                <a:ext uri="{FF2B5EF4-FFF2-40B4-BE49-F238E27FC236}">
                  <a16:creationId xmlns:a16="http://schemas.microsoft.com/office/drawing/2014/main" xmlns="" id="{50BB4152-19AF-4C36-B541-5B11471E73C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58407"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Κάντε κλικ για να επεξεργαστείτε τον τίτλο</a:t>
            </a:r>
          </a:p>
        </p:txBody>
      </p:sp>
      <p:sp>
        <p:nvSpPr>
          <p:cNvPr id="584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Κάντε κλικ για να επεξεργαστείτε τον υπότιτλο του υποδείγματος</a:t>
            </a:r>
          </a:p>
        </p:txBody>
      </p:sp>
      <p:sp>
        <p:nvSpPr>
          <p:cNvPr id="41" name="Rectangle 41">
            <a:extLst>
              <a:ext uri="{FF2B5EF4-FFF2-40B4-BE49-F238E27FC236}">
                <a16:creationId xmlns:a16="http://schemas.microsoft.com/office/drawing/2014/main" xmlns="" id="{344EB994-6AC2-4ECC-A794-2BAAA8AACBF7}"/>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xmlns="" id="{33C99E0E-DD2C-4DD2-87FE-876A224B5387}"/>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xmlns="" id="{124CA153-E0AE-409A-AA1E-B7E6B3AC008C}"/>
              </a:ext>
            </a:extLst>
          </p:cNvPr>
          <p:cNvSpPr>
            <a:spLocks noGrp="1" noChangeArrowheads="1"/>
          </p:cNvSpPr>
          <p:nvPr>
            <p:ph type="sldNum" sz="quarter" idx="12"/>
          </p:nvPr>
        </p:nvSpPr>
        <p:spPr/>
        <p:txBody>
          <a:bodyPr/>
          <a:lstStyle>
            <a:lvl1pPr>
              <a:defRPr smtClean="0"/>
            </a:lvl1pPr>
          </a:lstStyle>
          <a:p>
            <a:pPr>
              <a:defRPr/>
            </a:pPr>
            <a:fld id="{C9706BE4-E581-400F-B559-46D84997E8DE}" type="slidenum">
              <a:rPr lang="en-US" altLang="el-GR"/>
              <a:pPr>
                <a:defRPr/>
              </a:pPr>
              <a:t>‹#›</a:t>
            </a:fld>
            <a:endParaRPr lang="en-US" altLang="el-GR"/>
          </a:p>
        </p:txBody>
      </p:sp>
    </p:spTree>
    <p:extLst>
      <p:ext uri="{BB962C8B-B14F-4D97-AF65-F5344CB8AC3E}">
        <p14:creationId xmlns:p14="http://schemas.microsoft.com/office/powerpoint/2010/main" xmlns="" val="163689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a:extLst>
              <a:ext uri="{FF2B5EF4-FFF2-40B4-BE49-F238E27FC236}">
                <a16:creationId xmlns:a16="http://schemas.microsoft.com/office/drawing/2014/main" xmlns="" id="{C051D70D-8E36-4CCB-9B7F-99F36D141E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xmlns="" id="{D5B417CB-6915-4DCB-81DD-D5FB9049D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xmlns="" id="{4EBF440C-E815-4707-90AE-B33B9FCCCD92}"/>
              </a:ext>
            </a:extLst>
          </p:cNvPr>
          <p:cNvSpPr>
            <a:spLocks noGrp="1" noChangeArrowheads="1"/>
          </p:cNvSpPr>
          <p:nvPr>
            <p:ph type="sldNum" sz="quarter" idx="12"/>
          </p:nvPr>
        </p:nvSpPr>
        <p:spPr>
          <a:ln/>
        </p:spPr>
        <p:txBody>
          <a:bodyPr/>
          <a:lstStyle>
            <a:lvl1pPr>
              <a:defRPr/>
            </a:lvl1pPr>
          </a:lstStyle>
          <a:p>
            <a:pPr>
              <a:defRPr/>
            </a:pPr>
            <a:fld id="{664C8E51-4229-4296-ABC1-0D19896DB460}" type="slidenum">
              <a:rPr lang="en-US" altLang="el-GR"/>
              <a:pPr>
                <a:defRPr/>
              </a:pPr>
              <a:t>‹#›</a:t>
            </a:fld>
            <a:endParaRPr lang="en-US" altLang="el-GR"/>
          </a:p>
        </p:txBody>
      </p:sp>
    </p:spTree>
    <p:extLst>
      <p:ext uri="{BB962C8B-B14F-4D97-AF65-F5344CB8AC3E}">
        <p14:creationId xmlns:p14="http://schemas.microsoft.com/office/powerpoint/2010/main" xmlns="" val="49537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7813"/>
            <a:ext cx="60198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a:extLst>
              <a:ext uri="{FF2B5EF4-FFF2-40B4-BE49-F238E27FC236}">
                <a16:creationId xmlns:a16="http://schemas.microsoft.com/office/drawing/2014/main" xmlns="" id="{8A9545BA-250B-419B-9454-1F64666FA9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xmlns="" id="{ACD7B957-4762-4168-AA92-1A0AAFABFA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xmlns="" id="{8FE5C539-EDDD-426A-85A6-2251E8336660}"/>
              </a:ext>
            </a:extLst>
          </p:cNvPr>
          <p:cNvSpPr>
            <a:spLocks noGrp="1" noChangeArrowheads="1"/>
          </p:cNvSpPr>
          <p:nvPr>
            <p:ph type="sldNum" sz="quarter" idx="12"/>
          </p:nvPr>
        </p:nvSpPr>
        <p:spPr>
          <a:ln/>
        </p:spPr>
        <p:txBody>
          <a:bodyPr/>
          <a:lstStyle>
            <a:lvl1pPr>
              <a:defRPr/>
            </a:lvl1pPr>
          </a:lstStyle>
          <a:p>
            <a:pPr>
              <a:defRPr/>
            </a:pPr>
            <a:fld id="{3DF6C01C-C9BC-4E79-9C24-E046B6F3F6C7}" type="slidenum">
              <a:rPr lang="en-US" altLang="el-GR"/>
              <a:pPr>
                <a:defRPr/>
              </a:pPr>
              <a:t>‹#›</a:t>
            </a:fld>
            <a:endParaRPr lang="en-US" altLang="el-GR"/>
          </a:p>
        </p:txBody>
      </p:sp>
    </p:spTree>
    <p:extLst>
      <p:ext uri="{BB962C8B-B14F-4D97-AF65-F5344CB8AC3E}">
        <p14:creationId xmlns:p14="http://schemas.microsoft.com/office/powerpoint/2010/main" xmlns="" val="264223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0">
            <a:extLst>
              <a:ext uri="{FF2B5EF4-FFF2-40B4-BE49-F238E27FC236}">
                <a16:creationId xmlns:a16="http://schemas.microsoft.com/office/drawing/2014/main" xmlns="" id="{1D1E8F9E-6B8C-46FB-8795-36292AA7D04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xmlns="" id="{C1CF2ABF-61A0-4DB0-8729-970C9B1D84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xmlns="" id="{1F2FF95C-3AA8-4E63-95E3-40A561E40545}"/>
              </a:ext>
            </a:extLst>
          </p:cNvPr>
          <p:cNvSpPr>
            <a:spLocks noGrp="1" noChangeArrowheads="1"/>
          </p:cNvSpPr>
          <p:nvPr>
            <p:ph type="sldNum" sz="quarter" idx="12"/>
          </p:nvPr>
        </p:nvSpPr>
        <p:spPr>
          <a:ln/>
        </p:spPr>
        <p:txBody>
          <a:bodyPr/>
          <a:lstStyle>
            <a:lvl1pPr>
              <a:defRPr/>
            </a:lvl1pPr>
          </a:lstStyle>
          <a:p>
            <a:pPr>
              <a:defRPr/>
            </a:pPr>
            <a:fld id="{391807DA-4E93-4F67-834D-8C925EABE4D8}" type="slidenum">
              <a:rPr lang="en-US" altLang="el-GR"/>
              <a:pPr>
                <a:defRPr/>
              </a:pPr>
              <a:t>‹#›</a:t>
            </a:fld>
            <a:endParaRPr lang="en-US" altLang="el-GR"/>
          </a:p>
        </p:txBody>
      </p:sp>
    </p:spTree>
    <p:extLst>
      <p:ext uri="{BB962C8B-B14F-4D97-AF65-F5344CB8AC3E}">
        <p14:creationId xmlns:p14="http://schemas.microsoft.com/office/powerpoint/2010/main" xmlns="" val="343522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0">
            <a:extLst>
              <a:ext uri="{FF2B5EF4-FFF2-40B4-BE49-F238E27FC236}">
                <a16:creationId xmlns:a16="http://schemas.microsoft.com/office/drawing/2014/main" xmlns="" id="{2AE21F9B-B895-4FB1-B8D1-B1C742C28CA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xmlns="" id="{6E02EA91-2830-4FAE-B2B9-7DB013B56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xmlns="" id="{AC2266F3-DB56-4D45-BF20-AF03019D091D}"/>
              </a:ext>
            </a:extLst>
          </p:cNvPr>
          <p:cNvSpPr>
            <a:spLocks noGrp="1" noChangeArrowheads="1"/>
          </p:cNvSpPr>
          <p:nvPr>
            <p:ph type="sldNum" sz="quarter" idx="12"/>
          </p:nvPr>
        </p:nvSpPr>
        <p:spPr>
          <a:ln/>
        </p:spPr>
        <p:txBody>
          <a:bodyPr/>
          <a:lstStyle>
            <a:lvl1pPr>
              <a:defRPr/>
            </a:lvl1pPr>
          </a:lstStyle>
          <a:p>
            <a:pPr>
              <a:defRPr/>
            </a:pPr>
            <a:fld id="{FFBA82E0-FD62-40C4-9C4C-09BAA03829AA}" type="slidenum">
              <a:rPr lang="en-US" altLang="el-GR"/>
              <a:pPr>
                <a:defRPr/>
              </a:pPr>
              <a:t>‹#›</a:t>
            </a:fld>
            <a:endParaRPr lang="en-US" altLang="el-GR"/>
          </a:p>
        </p:txBody>
      </p:sp>
    </p:spTree>
    <p:extLst>
      <p:ext uri="{BB962C8B-B14F-4D97-AF65-F5344CB8AC3E}">
        <p14:creationId xmlns:p14="http://schemas.microsoft.com/office/powerpoint/2010/main" xmlns="" val="1483320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0">
            <a:extLst>
              <a:ext uri="{FF2B5EF4-FFF2-40B4-BE49-F238E27FC236}">
                <a16:creationId xmlns:a16="http://schemas.microsoft.com/office/drawing/2014/main" xmlns="" id="{9DBB0BFE-4771-4AA2-889C-B3E7EB536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xmlns="" id="{09B413AE-1BD9-4B50-BFE7-7FB0C753B5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xmlns="" id="{7AFC5864-B578-4DAD-825C-E87F65AB10F6}"/>
              </a:ext>
            </a:extLst>
          </p:cNvPr>
          <p:cNvSpPr>
            <a:spLocks noGrp="1" noChangeArrowheads="1"/>
          </p:cNvSpPr>
          <p:nvPr>
            <p:ph type="sldNum" sz="quarter" idx="12"/>
          </p:nvPr>
        </p:nvSpPr>
        <p:spPr>
          <a:ln/>
        </p:spPr>
        <p:txBody>
          <a:bodyPr/>
          <a:lstStyle>
            <a:lvl1pPr>
              <a:defRPr/>
            </a:lvl1pPr>
          </a:lstStyle>
          <a:p>
            <a:pPr>
              <a:defRPr/>
            </a:pPr>
            <a:fld id="{86B027D9-D268-403F-BB4E-8F5B04D39F97}" type="slidenum">
              <a:rPr lang="en-US" altLang="el-GR"/>
              <a:pPr>
                <a:defRPr/>
              </a:pPr>
              <a:t>‹#›</a:t>
            </a:fld>
            <a:endParaRPr lang="en-US" altLang="el-GR"/>
          </a:p>
        </p:txBody>
      </p:sp>
    </p:spTree>
    <p:extLst>
      <p:ext uri="{BB962C8B-B14F-4D97-AF65-F5344CB8AC3E}">
        <p14:creationId xmlns:p14="http://schemas.microsoft.com/office/powerpoint/2010/main" xmlns="" val="813252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lnSpc>
                <a:spcPct val="150000"/>
              </a:lnSpc>
              <a:buClr>
                <a:srgbClr val="FF0000"/>
              </a:buClr>
              <a:buFont typeface="Wingdings" pitchFamily="2" charset="2"/>
              <a:buChar char="Ø"/>
              <a:defRPr b="1"/>
            </a:lvl1pPr>
            <a:lvl2pPr marL="742950" indent="-285750">
              <a:lnSpc>
                <a:spcPct val="150000"/>
              </a:lnSpc>
              <a:buClr>
                <a:schemeClr val="accent6"/>
              </a:buClr>
              <a:buFont typeface="Courier New" pitchFamily="49" charset="0"/>
              <a:buChar char="o"/>
              <a:defRPr b="1">
                <a:solidFill>
                  <a:srgbClr val="FFFF00"/>
                </a:solidFill>
              </a:defRPr>
            </a:lvl2pPr>
            <a:lvl3pPr>
              <a:lnSpc>
                <a:spcPct val="150000"/>
              </a:lnSpc>
              <a:defRPr b="1"/>
            </a:lvl3pPr>
            <a:lvl4pPr>
              <a:lnSpc>
                <a:spcPct val="150000"/>
              </a:lnSpc>
              <a:defRPr b="1"/>
            </a:lvl4pPr>
            <a:lvl5pPr>
              <a:lnSpc>
                <a:spcPct val="150000"/>
              </a:lnSpc>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7" name="Title 6"/>
          <p:cNvSpPr>
            <a:spLocks noGrp="1"/>
          </p:cNvSpPr>
          <p:nvPr>
            <p:ph type="title"/>
          </p:nvPr>
        </p:nvSpPr>
        <p:spPr/>
        <p:txBody>
          <a:bodyPr/>
          <a:lstStyle>
            <a:lvl1pPr>
              <a:defRPr b="1">
                <a:solidFill>
                  <a:srgbClr val="C00000"/>
                </a:solidFill>
                <a:effectLst/>
              </a:defRPr>
            </a:lvl1pPr>
          </a:lstStyle>
          <a:p>
            <a:r>
              <a:rPr lang="en-US" dirty="0"/>
              <a:t>Click to edit Master title style</a:t>
            </a:r>
            <a:endParaRPr lang="el-GR" dirty="0"/>
          </a:p>
        </p:txBody>
      </p:sp>
    </p:spTree>
    <p:extLst>
      <p:ext uri="{BB962C8B-B14F-4D97-AF65-F5344CB8AC3E}">
        <p14:creationId xmlns:p14="http://schemas.microsoft.com/office/powerpoint/2010/main" xmlns="" val="2046100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a:extLst>
              <a:ext uri="{FF2B5EF4-FFF2-40B4-BE49-F238E27FC236}">
                <a16:creationId xmlns:a16="http://schemas.microsoft.com/office/drawing/2014/main" xmlns="" id="{4E6895C5-87F7-4C68-92F9-9C6A8B060430}"/>
              </a:ext>
            </a:extLst>
          </p:cNvPr>
          <p:cNvSpPr>
            <a:spLocks noGrp="1"/>
          </p:cNvSpPr>
          <p:nvPr>
            <p:ph type="dt" sz="half" idx="10"/>
          </p:nvPr>
        </p:nvSpPr>
        <p:spPr>
          <a:xfrm>
            <a:off x="685800" y="6248400"/>
            <a:ext cx="1905000" cy="457200"/>
          </a:xfrm>
        </p:spPr>
        <p:txBody>
          <a:bodyPr/>
          <a:lstStyle>
            <a:lvl1pPr>
              <a:defRPr/>
            </a:lvl1pPr>
          </a:lstStyle>
          <a:p>
            <a:pPr>
              <a:defRPr/>
            </a:pPr>
            <a:endParaRPr lang="el-GR"/>
          </a:p>
        </p:txBody>
      </p:sp>
      <p:sp>
        <p:nvSpPr>
          <p:cNvPr id="7" name="Footer Placeholder 6">
            <a:extLst>
              <a:ext uri="{FF2B5EF4-FFF2-40B4-BE49-F238E27FC236}">
                <a16:creationId xmlns:a16="http://schemas.microsoft.com/office/drawing/2014/main" xmlns="" id="{5A0AD50E-CC05-48F0-87F0-2D5FB67E9A3A}"/>
              </a:ext>
            </a:extLst>
          </p:cNvPr>
          <p:cNvSpPr>
            <a:spLocks noGrp="1"/>
          </p:cNvSpPr>
          <p:nvPr>
            <p:ph type="ftr" sz="quarter" idx="11"/>
          </p:nvPr>
        </p:nvSpPr>
        <p:spPr/>
        <p:txBody>
          <a:bodyPr/>
          <a:lstStyle>
            <a:lvl1pPr>
              <a:defRPr/>
            </a:lvl1pPr>
          </a:lstStyle>
          <a:p>
            <a:pPr>
              <a:defRPr/>
            </a:pPr>
            <a:endParaRPr lang="el-GR"/>
          </a:p>
        </p:txBody>
      </p:sp>
      <p:sp>
        <p:nvSpPr>
          <p:cNvPr id="8" name="Slide Number Placeholder 7">
            <a:extLst>
              <a:ext uri="{FF2B5EF4-FFF2-40B4-BE49-F238E27FC236}">
                <a16:creationId xmlns:a16="http://schemas.microsoft.com/office/drawing/2014/main" xmlns="" id="{0E14C4A0-799E-46AD-8BE2-C05FF1D23664}"/>
              </a:ext>
            </a:extLst>
          </p:cNvPr>
          <p:cNvSpPr>
            <a:spLocks noGrp="1"/>
          </p:cNvSpPr>
          <p:nvPr>
            <p:ph type="sldNum" sz="quarter" idx="12"/>
          </p:nvPr>
        </p:nvSpPr>
        <p:spPr>
          <a:xfrm>
            <a:off x="6553200" y="6248400"/>
            <a:ext cx="1905000" cy="457200"/>
          </a:xfrm>
        </p:spPr>
        <p:txBody>
          <a:bodyPr/>
          <a:lstStyle>
            <a:lvl1pPr>
              <a:defRPr smtClean="0"/>
            </a:lvl1pPr>
          </a:lstStyle>
          <a:p>
            <a:pPr>
              <a:defRPr/>
            </a:pPr>
            <a:fld id="{6D6ACE0E-60BB-4AF1-AC19-57D6ADE0A283}" type="slidenum">
              <a:rPr lang="el-GR" altLang="el-GR"/>
              <a:pPr>
                <a:defRPr/>
              </a:pPr>
              <a:t>‹#›</a:t>
            </a:fld>
            <a:endParaRPr lang="el-GR" altLang="el-GR"/>
          </a:p>
        </p:txBody>
      </p:sp>
    </p:spTree>
    <p:extLst>
      <p:ext uri="{BB962C8B-B14F-4D97-AF65-F5344CB8AC3E}">
        <p14:creationId xmlns:p14="http://schemas.microsoft.com/office/powerpoint/2010/main" xmlns="" val="338360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a:extLst>
              <a:ext uri="{FF2B5EF4-FFF2-40B4-BE49-F238E27FC236}">
                <a16:creationId xmlns:a16="http://schemas.microsoft.com/office/drawing/2014/main" xmlns="" id="{74A7DC2C-C8F4-43E6-8EC7-08B45DF290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xmlns="" id="{AD1A1C25-4178-495B-BDC6-7957A93CE9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xmlns="" id="{0DFC6EE5-517B-48C2-8A7F-4E476D3AF147}"/>
              </a:ext>
            </a:extLst>
          </p:cNvPr>
          <p:cNvSpPr>
            <a:spLocks noGrp="1" noChangeArrowheads="1"/>
          </p:cNvSpPr>
          <p:nvPr>
            <p:ph type="sldNum" sz="quarter" idx="12"/>
          </p:nvPr>
        </p:nvSpPr>
        <p:spPr>
          <a:ln/>
        </p:spPr>
        <p:txBody>
          <a:bodyPr/>
          <a:lstStyle>
            <a:lvl1pPr>
              <a:defRPr/>
            </a:lvl1pPr>
          </a:lstStyle>
          <a:p>
            <a:pPr>
              <a:defRPr/>
            </a:pPr>
            <a:fld id="{B4EEABB7-CE06-455A-97C2-EE64FF2ABCE8}" type="slidenum">
              <a:rPr lang="en-US" altLang="el-GR"/>
              <a:pPr>
                <a:defRPr/>
              </a:pPr>
              <a:t>‹#›</a:t>
            </a:fld>
            <a:endParaRPr lang="en-US" altLang="el-GR"/>
          </a:p>
        </p:txBody>
      </p:sp>
    </p:spTree>
    <p:extLst>
      <p:ext uri="{BB962C8B-B14F-4D97-AF65-F5344CB8AC3E}">
        <p14:creationId xmlns:p14="http://schemas.microsoft.com/office/powerpoint/2010/main" xmlns="" val="182030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0">
            <a:extLst>
              <a:ext uri="{FF2B5EF4-FFF2-40B4-BE49-F238E27FC236}">
                <a16:creationId xmlns:a16="http://schemas.microsoft.com/office/drawing/2014/main" xmlns="" id="{158ABC68-46C5-49D7-B9E8-157F9814E9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xmlns="" id="{66E6A2A1-7FA5-4AD0-A7E7-4D60760550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xmlns="" id="{235C02BE-C071-4FAA-9C54-C0599F643EBD}"/>
              </a:ext>
            </a:extLst>
          </p:cNvPr>
          <p:cNvSpPr>
            <a:spLocks noGrp="1" noChangeArrowheads="1"/>
          </p:cNvSpPr>
          <p:nvPr>
            <p:ph type="sldNum" sz="quarter" idx="12"/>
          </p:nvPr>
        </p:nvSpPr>
        <p:spPr>
          <a:ln/>
        </p:spPr>
        <p:txBody>
          <a:bodyPr/>
          <a:lstStyle>
            <a:lvl1pPr>
              <a:defRPr/>
            </a:lvl1pPr>
          </a:lstStyle>
          <a:p>
            <a:pPr>
              <a:defRPr/>
            </a:pPr>
            <a:fld id="{57C51C90-62ED-42DB-83FB-DD6BAB9E8C62}" type="slidenum">
              <a:rPr lang="en-US" altLang="el-GR"/>
              <a:pPr>
                <a:defRPr/>
              </a:pPr>
              <a:t>‹#›</a:t>
            </a:fld>
            <a:endParaRPr lang="en-US" altLang="el-GR"/>
          </a:p>
        </p:txBody>
      </p:sp>
    </p:spTree>
    <p:extLst>
      <p:ext uri="{BB962C8B-B14F-4D97-AF65-F5344CB8AC3E}">
        <p14:creationId xmlns:p14="http://schemas.microsoft.com/office/powerpoint/2010/main" xmlns="" val="392824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0">
            <a:extLst>
              <a:ext uri="{FF2B5EF4-FFF2-40B4-BE49-F238E27FC236}">
                <a16:creationId xmlns:a16="http://schemas.microsoft.com/office/drawing/2014/main" xmlns="" id="{7AEF9C22-508E-4382-B7C5-383066F610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xmlns="" id="{21E1A297-83A8-446C-BC56-8A187B9893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xmlns="" id="{D9ED882A-69CD-4342-86EF-77DBD9D2B740}"/>
              </a:ext>
            </a:extLst>
          </p:cNvPr>
          <p:cNvSpPr>
            <a:spLocks noGrp="1" noChangeArrowheads="1"/>
          </p:cNvSpPr>
          <p:nvPr>
            <p:ph type="sldNum" sz="quarter" idx="12"/>
          </p:nvPr>
        </p:nvSpPr>
        <p:spPr>
          <a:ln/>
        </p:spPr>
        <p:txBody>
          <a:bodyPr/>
          <a:lstStyle>
            <a:lvl1pPr>
              <a:defRPr/>
            </a:lvl1pPr>
          </a:lstStyle>
          <a:p>
            <a:pPr>
              <a:defRPr/>
            </a:pPr>
            <a:fld id="{C7BB011D-C977-4AEA-8EFF-226662A13A79}" type="slidenum">
              <a:rPr lang="en-US" altLang="el-GR"/>
              <a:pPr>
                <a:defRPr/>
              </a:pPr>
              <a:t>‹#›</a:t>
            </a:fld>
            <a:endParaRPr lang="en-US" altLang="el-GR"/>
          </a:p>
        </p:txBody>
      </p:sp>
    </p:spTree>
    <p:extLst>
      <p:ext uri="{BB962C8B-B14F-4D97-AF65-F5344CB8AC3E}">
        <p14:creationId xmlns:p14="http://schemas.microsoft.com/office/powerpoint/2010/main" xmlns="" val="399487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0">
            <a:extLst>
              <a:ext uri="{FF2B5EF4-FFF2-40B4-BE49-F238E27FC236}">
                <a16:creationId xmlns:a16="http://schemas.microsoft.com/office/drawing/2014/main" xmlns="" id="{ED261585-0D1D-40F6-BF90-C4A2A452950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xmlns="" id="{62F7F15C-932B-4FAC-901C-3DE413513B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xmlns="" id="{D383CBBD-C7C9-4031-80E8-9216B6E59521}"/>
              </a:ext>
            </a:extLst>
          </p:cNvPr>
          <p:cNvSpPr>
            <a:spLocks noGrp="1" noChangeArrowheads="1"/>
          </p:cNvSpPr>
          <p:nvPr>
            <p:ph type="sldNum" sz="quarter" idx="12"/>
          </p:nvPr>
        </p:nvSpPr>
        <p:spPr>
          <a:ln/>
        </p:spPr>
        <p:txBody>
          <a:bodyPr/>
          <a:lstStyle>
            <a:lvl1pPr>
              <a:defRPr/>
            </a:lvl1pPr>
          </a:lstStyle>
          <a:p>
            <a:pPr>
              <a:defRPr/>
            </a:pPr>
            <a:fld id="{3791FC5A-A465-465E-B310-4496EA446CBE}" type="slidenum">
              <a:rPr lang="en-US" altLang="el-GR"/>
              <a:pPr>
                <a:defRPr/>
              </a:pPr>
              <a:t>‹#›</a:t>
            </a:fld>
            <a:endParaRPr lang="en-US" altLang="el-GR"/>
          </a:p>
        </p:txBody>
      </p:sp>
    </p:spTree>
    <p:extLst>
      <p:ext uri="{BB962C8B-B14F-4D97-AF65-F5344CB8AC3E}">
        <p14:creationId xmlns:p14="http://schemas.microsoft.com/office/powerpoint/2010/main" xmlns="" val="248972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0">
            <a:extLst>
              <a:ext uri="{FF2B5EF4-FFF2-40B4-BE49-F238E27FC236}">
                <a16:creationId xmlns:a16="http://schemas.microsoft.com/office/drawing/2014/main" xmlns="" id="{E47DCD73-7DE8-462F-9DA2-82429C6AC3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xmlns="" id="{3DCC43C5-5E11-4B62-BE52-9122A36850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xmlns="" id="{FE4ADEFA-3C76-4126-B247-B48CDE64F580}"/>
              </a:ext>
            </a:extLst>
          </p:cNvPr>
          <p:cNvSpPr>
            <a:spLocks noGrp="1" noChangeArrowheads="1"/>
          </p:cNvSpPr>
          <p:nvPr>
            <p:ph type="sldNum" sz="quarter" idx="12"/>
          </p:nvPr>
        </p:nvSpPr>
        <p:spPr>
          <a:ln/>
        </p:spPr>
        <p:txBody>
          <a:bodyPr/>
          <a:lstStyle>
            <a:lvl1pPr>
              <a:defRPr/>
            </a:lvl1pPr>
          </a:lstStyle>
          <a:p>
            <a:pPr>
              <a:defRPr/>
            </a:pPr>
            <a:fld id="{2BA1C5C7-B125-49FF-911F-56D705AEAE3C}" type="slidenum">
              <a:rPr lang="en-US" altLang="el-GR"/>
              <a:pPr>
                <a:defRPr/>
              </a:pPr>
              <a:t>‹#›</a:t>
            </a:fld>
            <a:endParaRPr lang="en-US" altLang="el-GR"/>
          </a:p>
        </p:txBody>
      </p:sp>
    </p:spTree>
    <p:extLst>
      <p:ext uri="{BB962C8B-B14F-4D97-AF65-F5344CB8AC3E}">
        <p14:creationId xmlns:p14="http://schemas.microsoft.com/office/powerpoint/2010/main" xmlns="" val="401699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xmlns="" id="{09819F09-FCFF-4D14-9DF2-7E7D92B9CB9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xmlns="" id="{BFB8063C-6DEE-4919-AF4F-FE42809A7C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xmlns="" id="{DA44F966-EA32-4916-BCAC-71B5CAA22EEB}"/>
              </a:ext>
            </a:extLst>
          </p:cNvPr>
          <p:cNvSpPr>
            <a:spLocks noGrp="1" noChangeArrowheads="1"/>
          </p:cNvSpPr>
          <p:nvPr>
            <p:ph type="sldNum" sz="quarter" idx="12"/>
          </p:nvPr>
        </p:nvSpPr>
        <p:spPr>
          <a:ln/>
        </p:spPr>
        <p:txBody>
          <a:bodyPr/>
          <a:lstStyle>
            <a:lvl1pPr>
              <a:defRPr/>
            </a:lvl1pPr>
          </a:lstStyle>
          <a:p>
            <a:pPr>
              <a:defRPr/>
            </a:pPr>
            <a:fld id="{4F369CE3-2923-4895-A624-1A0A93F905F8}" type="slidenum">
              <a:rPr lang="en-US" altLang="el-GR"/>
              <a:pPr>
                <a:defRPr/>
              </a:pPr>
              <a:t>‹#›</a:t>
            </a:fld>
            <a:endParaRPr lang="en-US" altLang="el-GR"/>
          </a:p>
        </p:txBody>
      </p:sp>
    </p:spTree>
    <p:extLst>
      <p:ext uri="{BB962C8B-B14F-4D97-AF65-F5344CB8AC3E}">
        <p14:creationId xmlns:p14="http://schemas.microsoft.com/office/powerpoint/2010/main" xmlns="" val="487791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a:extLst>
              <a:ext uri="{FF2B5EF4-FFF2-40B4-BE49-F238E27FC236}">
                <a16:creationId xmlns:a16="http://schemas.microsoft.com/office/drawing/2014/main" xmlns="" id="{4D21C222-B08B-48C5-B95B-D28D4A2531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xmlns="" id="{F2B7372E-E795-493D-A242-9726251FA3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xmlns="" id="{36088B8E-607B-4C01-BCC9-62387D38E882}"/>
              </a:ext>
            </a:extLst>
          </p:cNvPr>
          <p:cNvSpPr>
            <a:spLocks noGrp="1" noChangeArrowheads="1"/>
          </p:cNvSpPr>
          <p:nvPr>
            <p:ph type="sldNum" sz="quarter" idx="12"/>
          </p:nvPr>
        </p:nvSpPr>
        <p:spPr>
          <a:ln/>
        </p:spPr>
        <p:txBody>
          <a:bodyPr/>
          <a:lstStyle>
            <a:lvl1pPr>
              <a:defRPr/>
            </a:lvl1pPr>
          </a:lstStyle>
          <a:p>
            <a:pPr>
              <a:defRPr/>
            </a:pPr>
            <a:fld id="{2D047342-4D46-4FFD-8D72-BE7B47595AB4}" type="slidenum">
              <a:rPr lang="en-US" altLang="el-GR"/>
              <a:pPr>
                <a:defRPr/>
              </a:pPr>
              <a:t>‹#›</a:t>
            </a:fld>
            <a:endParaRPr lang="en-US" altLang="el-GR"/>
          </a:p>
        </p:txBody>
      </p:sp>
    </p:spTree>
    <p:extLst>
      <p:ext uri="{BB962C8B-B14F-4D97-AF65-F5344CB8AC3E}">
        <p14:creationId xmlns:p14="http://schemas.microsoft.com/office/powerpoint/2010/main" xmlns="" val="47269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a:extLst>
              <a:ext uri="{FF2B5EF4-FFF2-40B4-BE49-F238E27FC236}">
                <a16:creationId xmlns:a16="http://schemas.microsoft.com/office/drawing/2014/main" xmlns="" id="{7835E8D6-3E41-45A0-9C3C-CD7897B304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xmlns="" id="{41659224-5EA4-4840-B478-4C2491862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xmlns="" id="{42ED405C-B258-41FF-8BC1-CC446D875FAF}"/>
              </a:ext>
            </a:extLst>
          </p:cNvPr>
          <p:cNvSpPr>
            <a:spLocks noGrp="1" noChangeArrowheads="1"/>
          </p:cNvSpPr>
          <p:nvPr>
            <p:ph type="sldNum" sz="quarter" idx="12"/>
          </p:nvPr>
        </p:nvSpPr>
        <p:spPr>
          <a:ln/>
        </p:spPr>
        <p:txBody>
          <a:bodyPr/>
          <a:lstStyle>
            <a:lvl1pPr>
              <a:defRPr/>
            </a:lvl1pPr>
          </a:lstStyle>
          <a:p>
            <a:pPr>
              <a:defRPr/>
            </a:pPr>
            <a:fld id="{D666CD7E-E24C-4923-9E50-2AA99BB343D9}" type="slidenum">
              <a:rPr lang="en-US" altLang="el-GR"/>
              <a:pPr>
                <a:defRPr/>
              </a:pPr>
              <a:t>‹#›</a:t>
            </a:fld>
            <a:endParaRPr lang="en-US" altLang="el-GR"/>
          </a:p>
        </p:txBody>
      </p:sp>
    </p:spTree>
    <p:extLst>
      <p:ext uri="{BB962C8B-B14F-4D97-AF65-F5344CB8AC3E}">
        <p14:creationId xmlns:p14="http://schemas.microsoft.com/office/powerpoint/2010/main" xmlns="" val="98457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F4681D8B-E28F-4261-AA2B-4369BBBCA451}"/>
              </a:ext>
            </a:extLst>
          </p:cNvPr>
          <p:cNvGrpSpPr>
            <a:grpSpLocks/>
          </p:cNvGrpSpPr>
          <p:nvPr/>
        </p:nvGrpSpPr>
        <p:grpSpPr bwMode="auto">
          <a:xfrm>
            <a:off x="1588" y="0"/>
            <a:ext cx="9148762" cy="6851650"/>
            <a:chOff x="1" y="0"/>
            <a:chExt cx="5763" cy="4316"/>
          </a:xfrm>
        </p:grpSpPr>
        <p:sp>
          <p:nvSpPr>
            <p:cNvPr id="57347" name="Freeform 3">
              <a:extLst>
                <a:ext uri="{FF2B5EF4-FFF2-40B4-BE49-F238E27FC236}">
                  <a16:creationId xmlns:a16="http://schemas.microsoft.com/office/drawing/2014/main" xmlns="" id="{73DBF0FA-1477-45BF-B446-78D2B1CE9520}"/>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48" name="Freeform 4">
              <a:extLst>
                <a:ext uri="{FF2B5EF4-FFF2-40B4-BE49-F238E27FC236}">
                  <a16:creationId xmlns:a16="http://schemas.microsoft.com/office/drawing/2014/main" xmlns="" id="{A3608451-DE6C-46D6-ACF8-35EEEF3CCFBA}"/>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49" name="Freeform 5">
              <a:extLst>
                <a:ext uri="{FF2B5EF4-FFF2-40B4-BE49-F238E27FC236}">
                  <a16:creationId xmlns:a16="http://schemas.microsoft.com/office/drawing/2014/main" xmlns="" id="{FA7DDF43-1608-418E-B709-564876811A06}"/>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grpSp>
          <p:nvGrpSpPr>
            <p:cNvPr id="1035" name="Group 6">
              <a:extLst>
                <a:ext uri="{FF2B5EF4-FFF2-40B4-BE49-F238E27FC236}">
                  <a16:creationId xmlns:a16="http://schemas.microsoft.com/office/drawing/2014/main" xmlns="" id="{BEA616A8-DC1B-4AC4-A06B-7322D1EE356D}"/>
                </a:ext>
              </a:extLst>
            </p:cNvPr>
            <p:cNvGrpSpPr>
              <a:grpSpLocks/>
            </p:cNvGrpSpPr>
            <p:nvPr/>
          </p:nvGrpSpPr>
          <p:grpSpPr bwMode="auto">
            <a:xfrm>
              <a:off x="288" y="0"/>
              <a:ext cx="5098" cy="4316"/>
              <a:chOff x="288" y="0"/>
              <a:chExt cx="5098" cy="4316"/>
            </a:xfrm>
          </p:grpSpPr>
          <p:sp>
            <p:nvSpPr>
              <p:cNvPr id="57351" name="Freeform 7">
                <a:extLst>
                  <a:ext uri="{FF2B5EF4-FFF2-40B4-BE49-F238E27FC236}">
                    <a16:creationId xmlns:a16="http://schemas.microsoft.com/office/drawing/2014/main" xmlns="" id="{254CD24C-694B-4A8E-8797-8E258070EFB4}"/>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2" name="Freeform 8">
                <a:extLst>
                  <a:ext uri="{FF2B5EF4-FFF2-40B4-BE49-F238E27FC236}">
                    <a16:creationId xmlns:a16="http://schemas.microsoft.com/office/drawing/2014/main" xmlns="" id="{C855E4B3-78BB-4A1F-BDFD-D9073AFC1D62}"/>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3" name="Freeform 9">
                <a:extLst>
                  <a:ext uri="{FF2B5EF4-FFF2-40B4-BE49-F238E27FC236}">
                    <a16:creationId xmlns:a16="http://schemas.microsoft.com/office/drawing/2014/main" xmlns="" id="{FE844117-97BC-4C4C-8343-D4FC0C2A293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4" name="Freeform 10">
                <a:extLst>
                  <a:ext uri="{FF2B5EF4-FFF2-40B4-BE49-F238E27FC236}">
                    <a16:creationId xmlns:a16="http://schemas.microsoft.com/office/drawing/2014/main" xmlns="" id="{A52BAABC-015E-4C0E-9379-256EB266BA5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5" name="Freeform 11">
                <a:extLst>
                  <a:ext uri="{FF2B5EF4-FFF2-40B4-BE49-F238E27FC236}">
                    <a16:creationId xmlns:a16="http://schemas.microsoft.com/office/drawing/2014/main" xmlns="" id="{7FFB8D38-4012-473A-9901-E172A3DEAEA9}"/>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6" name="Freeform 12">
                <a:extLst>
                  <a:ext uri="{FF2B5EF4-FFF2-40B4-BE49-F238E27FC236}">
                    <a16:creationId xmlns:a16="http://schemas.microsoft.com/office/drawing/2014/main" xmlns="" id="{DDAC082A-3972-47BB-9779-60AB703676F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7" name="Freeform 13">
                <a:extLst>
                  <a:ext uri="{FF2B5EF4-FFF2-40B4-BE49-F238E27FC236}">
                    <a16:creationId xmlns:a16="http://schemas.microsoft.com/office/drawing/2014/main" xmlns="" id="{31D326DF-9DE3-4E46-AF8C-35DB0B651AC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8" name="Freeform 14">
                <a:extLst>
                  <a:ext uri="{FF2B5EF4-FFF2-40B4-BE49-F238E27FC236}">
                    <a16:creationId xmlns:a16="http://schemas.microsoft.com/office/drawing/2014/main" xmlns="" id="{8F78657C-6235-4027-BF9A-E2B5DF1C92A7}"/>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59" name="Freeform 15">
                <a:extLst>
                  <a:ext uri="{FF2B5EF4-FFF2-40B4-BE49-F238E27FC236}">
                    <a16:creationId xmlns:a16="http://schemas.microsoft.com/office/drawing/2014/main" xmlns="" id="{57646A58-F4A3-4CFC-93C6-398EBDA746AC}"/>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60" name="Freeform 16">
                <a:extLst>
                  <a:ext uri="{FF2B5EF4-FFF2-40B4-BE49-F238E27FC236}">
                    <a16:creationId xmlns:a16="http://schemas.microsoft.com/office/drawing/2014/main" xmlns="" id="{87B3C535-3D17-4D1E-9780-94C984760D38}"/>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61" name="Freeform 17">
                <a:extLst>
                  <a:ext uri="{FF2B5EF4-FFF2-40B4-BE49-F238E27FC236}">
                    <a16:creationId xmlns:a16="http://schemas.microsoft.com/office/drawing/2014/main" xmlns="" id="{CC449F94-2D89-46B9-A765-EE2026BDA57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62" name="Freeform 18">
                <a:extLst>
                  <a:ext uri="{FF2B5EF4-FFF2-40B4-BE49-F238E27FC236}">
                    <a16:creationId xmlns:a16="http://schemas.microsoft.com/office/drawing/2014/main" xmlns="" id="{B048F9FD-FB5C-436B-B588-822312A39C31}"/>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63" name="Freeform 19">
                <a:extLst>
                  <a:ext uri="{FF2B5EF4-FFF2-40B4-BE49-F238E27FC236}">
                    <a16:creationId xmlns:a16="http://schemas.microsoft.com/office/drawing/2014/main" xmlns="" id="{2EC09A24-ACF3-4F3A-8501-D67F096D9962}"/>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l-GR">
                  <a:latin typeface="Arial" charset="0"/>
                </a:endParaRPr>
              </a:p>
            </p:txBody>
          </p:sp>
        </p:grpSp>
        <p:sp>
          <p:nvSpPr>
            <p:cNvPr id="57364" name="Freeform 20">
              <a:extLst>
                <a:ext uri="{FF2B5EF4-FFF2-40B4-BE49-F238E27FC236}">
                  <a16:creationId xmlns:a16="http://schemas.microsoft.com/office/drawing/2014/main" xmlns="" id="{99023578-915C-4C99-9643-98655156177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65" name="Freeform 21">
              <a:extLst>
                <a:ext uri="{FF2B5EF4-FFF2-40B4-BE49-F238E27FC236}">
                  <a16:creationId xmlns:a16="http://schemas.microsoft.com/office/drawing/2014/main" xmlns="" id="{D453325F-CA82-42CD-AF8D-5D7250A6C25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57366" name="Freeform 22">
              <a:extLst>
                <a:ext uri="{FF2B5EF4-FFF2-40B4-BE49-F238E27FC236}">
                  <a16:creationId xmlns:a16="http://schemas.microsoft.com/office/drawing/2014/main" xmlns="" id="{AE1DF233-B6ED-49F2-AFF4-6B5326638C44}"/>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1039" name="Freeform 23">
              <a:extLst>
                <a:ext uri="{FF2B5EF4-FFF2-40B4-BE49-F238E27FC236}">
                  <a16:creationId xmlns:a16="http://schemas.microsoft.com/office/drawing/2014/main" xmlns="" id="{B1237B9F-D665-4523-8670-3A3CB3B2524A}"/>
                </a:ext>
              </a:extLst>
            </p:cNvPr>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040" name="Freeform 24">
              <a:extLst>
                <a:ext uri="{FF2B5EF4-FFF2-40B4-BE49-F238E27FC236}">
                  <a16:creationId xmlns:a16="http://schemas.microsoft.com/office/drawing/2014/main" xmlns="" id="{2D7138A5-DA4F-4DFD-A97B-7815D86D8F27}"/>
                </a:ext>
              </a:extLst>
            </p:cNvPr>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57369" name="Freeform 25">
              <a:extLst>
                <a:ext uri="{FF2B5EF4-FFF2-40B4-BE49-F238E27FC236}">
                  <a16:creationId xmlns:a16="http://schemas.microsoft.com/office/drawing/2014/main" xmlns="" id="{AF4C9F0E-2274-42F1-B332-3006E4298D2A}"/>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l-GR">
                <a:latin typeface="Arial" charset="0"/>
              </a:endParaRPr>
            </a:p>
          </p:txBody>
        </p:sp>
        <p:sp>
          <p:nvSpPr>
            <p:cNvPr id="1042" name="Freeform 26">
              <a:extLst>
                <a:ext uri="{FF2B5EF4-FFF2-40B4-BE49-F238E27FC236}">
                  <a16:creationId xmlns:a16="http://schemas.microsoft.com/office/drawing/2014/main" xmlns="" id="{128A9C92-7289-47A2-BF93-C0CC72823C2A}"/>
                </a:ext>
              </a:extLst>
            </p:cNvPr>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043" name="Freeform 27">
              <a:extLst>
                <a:ext uri="{FF2B5EF4-FFF2-40B4-BE49-F238E27FC236}">
                  <a16:creationId xmlns:a16="http://schemas.microsoft.com/office/drawing/2014/main" xmlns="" id="{635B0963-2021-40B0-82D3-A69A402C4AA0}"/>
                </a:ext>
              </a:extLst>
            </p:cNvPr>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1044" name="Line 28">
              <a:extLst>
                <a:ext uri="{FF2B5EF4-FFF2-40B4-BE49-F238E27FC236}">
                  <a16:creationId xmlns:a16="http://schemas.microsoft.com/office/drawing/2014/main" xmlns="" id="{CDBDC5AA-CCD8-4707-B4DC-F6AD883F9E85}"/>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45" name="Line 29">
              <a:extLst>
                <a:ext uri="{FF2B5EF4-FFF2-40B4-BE49-F238E27FC236}">
                  <a16:creationId xmlns:a16="http://schemas.microsoft.com/office/drawing/2014/main" xmlns="" id="{6DDACBF3-38B1-49EA-9C52-FCEE77CA52FB}"/>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46" name="Line 30">
              <a:extLst>
                <a:ext uri="{FF2B5EF4-FFF2-40B4-BE49-F238E27FC236}">
                  <a16:creationId xmlns:a16="http://schemas.microsoft.com/office/drawing/2014/main" xmlns="" id="{A5A38F84-8504-463C-90DD-DAFF81D1BD3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l-GR"/>
            </a:p>
          </p:txBody>
        </p:sp>
        <p:grpSp>
          <p:nvGrpSpPr>
            <p:cNvPr id="1047" name="Group 31">
              <a:extLst>
                <a:ext uri="{FF2B5EF4-FFF2-40B4-BE49-F238E27FC236}">
                  <a16:creationId xmlns:a16="http://schemas.microsoft.com/office/drawing/2014/main" xmlns="" id="{C5051DC3-F7DA-4393-A252-A7AF41B68117}"/>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xmlns="" id="{CBD21398-8793-412A-A57D-02D1DB6017F0}"/>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51" name="Line 33">
                <a:extLst>
                  <a:ext uri="{FF2B5EF4-FFF2-40B4-BE49-F238E27FC236}">
                    <a16:creationId xmlns:a16="http://schemas.microsoft.com/office/drawing/2014/main" xmlns="" id="{86FA4AA7-31AF-40A4-B1C9-A1442C03A5F9}"/>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52" name="Line 34">
                <a:extLst>
                  <a:ext uri="{FF2B5EF4-FFF2-40B4-BE49-F238E27FC236}">
                    <a16:creationId xmlns:a16="http://schemas.microsoft.com/office/drawing/2014/main" xmlns="" id="{77B06C80-7522-4274-8CAC-159FD6EC4744}"/>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53" name="Line 35">
                <a:extLst>
                  <a:ext uri="{FF2B5EF4-FFF2-40B4-BE49-F238E27FC236}">
                    <a16:creationId xmlns:a16="http://schemas.microsoft.com/office/drawing/2014/main" xmlns="" id="{F586DAB0-1C04-436D-ADC3-EDA8284232F9}"/>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54" name="Line 36">
                <a:extLst>
                  <a:ext uri="{FF2B5EF4-FFF2-40B4-BE49-F238E27FC236}">
                    <a16:creationId xmlns:a16="http://schemas.microsoft.com/office/drawing/2014/main" xmlns="" id="{55641BFC-CFB0-456F-8819-9B1F62849CC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1048" name="Line 37">
              <a:extLst>
                <a:ext uri="{FF2B5EF4-FFF2-40B4-BE49-F238E27FC236}">
                  <a16:creationId xmlns:a16="http://schemas.microsoft.com/office/drawing/2014/main" xmlns="" id="{172C24BE-5EC5-44D7-AFAC-F10E8C357C2C}"/>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049" name="Line 38">
              <a:extLst>
                <a:ext uri="{FF2B5EF4-FFF2-40B4-BE49-F238E27FC236}">
                  <a16:creationId xmlns:a16="http://schemas.microsoft.com/office/drawing/2014/main" xmlns="" id="{9CD39AB0-C013-4CCC-9EEA-6FB06C10DDC9}"/>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57383" name="Rectangle 39">
            <a:extLst>
              <a:ext uri="{FF2B5EF4-FFF2-40B4-BE49-F238E27FC236}">
                <a16:creationId xmlns:a16="http://schemas.microsoft.com/office/drawing/2014/main" xmlns="" id="{40746010-BF6C-45BC-9D65-360D5EC8EE7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Κάντε κλικ για να επεξεργαστείτε τον τίτλο</a:t>
            </a:r>
          </a:p>
        </p:txBody>
      </p:sp>
      <p:sp>
        <p:nvSpPr>
          <p:cNvPr id="57384" name="Rectangle 40">
            <a:extLst>
              <a:ext uri="{FF2B5EF4-FFF2-40B4-BE49-F238E27FC236}">
                <a16:creationId xmlns:a16="http://schemas.microsoft.com/office/drawing/2014/main" xmlns="" id="{DA4F990B-F1F3-4AEC-8D43-D4824B159B3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57385" name="Rectangle 41">
            <a:extLst>
              <a:ext uri="{FF2B5EF4-FFF2-40B4-BE49-F238E27FC236}">
                <a16:creationId xmlns:a16="http://schemas.microsoft.com/office/drawing/2014/main" xmlns="" id="{750839AA-3FC4-4AF2-8984-F803FA82C7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57386" name="Rectangle 42">
            <a:extLst>
              <a:ext uri="{FF2B5EF4-FFF2-40B4-BE49-F238E27FC236}">
                <a16:creationId xmlns:a16="http://schemas.microsoft.com/office/drawing/2014/main" xmlns="" id="{006FA948-AF8A-4BD9-B0BA-71D7FE479304}"/>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Verdana" panose="020B0604030504040204" pitchFamily="34" charset="0"/>
              </a:defRPr>
            </a:lvl1pPr>
          </a:lstStyle>
          <a:p>
            <a:pPr>
              <a:defRPr/>
            </a:pPr>
            <a:fld id="{5F312711-7AAA-4FFD-B00B-06A7C46B2C14}" type="slidenum">
              <a:rPr lang="en-US" altLang="el-GR"/>
              <a:pPr>
                <a:defRPr/>
              </a:pPr>
              <a:t>‹#›</a:t>
            </a:fld>
            <a:endParaRPr lang="en-US" altLang="el-GR"/>
          </a:p>
        </p:txBody>
      </p:sp>
      <p:sp>
        <p:nvSpPr>
          <p:cNvPr id="57387" name="Rectangle 43">
            <a:extLst>
              <a:ext uri="{FF2B5EF4-FFF2-40B4-BE49-F238E27FC236}">
                <a16:creationId xmlns:a16="http://schemas.microsoft.com/office/drawing/2014/main" xmlns="" id="{61A2A44E-36A8-4453-9E3F-36483F983914}"/>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Κάντε κλικ για να επεξεργαστείτε τα στυλ κειμένου του υποδείγματος</a:t>
            </a:r>
          </a:p>
          <a:p>
            <a:pPr lvl="1"/>
            <a:r>
              <a:rPr lang="en-US"/>
              <a:t>Δεύτερου επιπέδου</a:t>
            </a:r>
          </a:p>
          <a:p>
            <a:pPr lvl="2"/>
            <a:r>
              <a:rPr lang="en-US"/>
              <a:t>Τρίτου επιπέδου</a:t>
            </a:r>
          </a:p>
          <a:p>
            <a:pPr lvl="3"/>
            <a:r>
              <a:rPr lang="en-US"/>
              <a:t>Τέταρτου επιπέδου</a:t>
            </a:r>
          </a:p>
          <a:p>
            <a:pPr lvl="4"/>
            <a:r>
              <a:rPr lang="en-US"/>
              <a:t>Πέμπτου επιπέδου</a:t>
            </a:r>
          </a:p>
        </p:txBody>
      </p:sp>
    </p:spTree>
  </p:cSld>
  <p:clrMap bg1="dk2" tx1="lt1" bg2="dk1" tx2="lt2" accent1="accent1" accent2="accent2" accent3="accent3" accent4="accent4" accent5="accent5" accent6="accent6" hlink="hlink" folHlink="folHlink"/>
  <p:sldLayoutIdLst>
    <p:sldLayoutId id="2147483892"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3" r:id="rId15"/>
    <p:sldLayoutId id="2147483894"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5.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8" Type="http://schemas.microsoft.com/office/2007/relationships/media" Target="../media/media12.m4a"/><Relationship Id="rId3" Type="http://schemas.openxmlformats.org/officeDocument/2006/relationships/notesSlide" Target="../notesSlides/notesSlide2.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wmf"/><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14.m4a"/><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5.m4a"/></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17.m4a"/><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2.vml"/><Relationship Id="rId6" Type="http://schemas.microsoft.com/office/2007/relationships/media" Target="../media/media18.m4a"/><Relationship Id="rId5" Type="http://schemas.openxmlformats.org/officeDocument/2006/relationships/image" Target="../media/image29.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19.m4a"/><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image" Target="../media/image1.png"/><Relationship Id="rId5" Type="http://schemas.microsoft.com/office/2007/relationships/media" Target="../media/media2.m4a"/><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3.vml"/><Relationship Id="rId6" Type="http://schemas.microsoft.com/office/2007/relationships/media" Target="../media/media20.m4a"/><Relationship Id="rId5" Type="http://schemas.openxmlformats.org/officeDocument/2006/relationships/oleObject" Target="../embeddings/oleObject3.bin"/><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21.m4a"/><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3.m4a"/></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6.m4a"/></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7.m4a"/><Relationship Id="rId5" Type="http://schemas.openxmlformats.org/officeDocument/2006/relationships/image" Target="../media/image38.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8.m4a"/><Relationship Id="rId5" Type="http://schemas.openxmlformats.org/officeDocument/2006/relationships/image" Target="../media/image40.jpe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microsoft.com/office/2007/relationships/media" Target="../media/media29.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3.m4a"/><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4.vml"/><Relationship Id="rId6" Type="http://schemas.microsoft.com/office/2007/relationships/media" Target="../media/media30.m4a"/><Relationship Id="rId5" Type="http://schemas.openxmlformats.org/officeDocument/2006/relationships/image" Target="../media/image44.jpeg"/><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1.m4a"/></Relationships>
</file>

<file path=ppt/slides/_rels/slide32.xml.rels><?xml version="1.0" encoding="UTF-8" standalone="yes"?>
<Relationships xmlns="http://schemas.openxmlformats.org/package/2006/relationships"><Relationship Id="rId3" Type="http://schemas.microsoft.com/office/2007/relationships/media" Target="../media/media3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microsoft.com/office/2007/relationships/media" Target="../media/media3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microsoft.com/office/2007/relationships/media" Target="../media/media36.m4a"/><Relationship Id="rId2" Type="http://schemas.openxmlformats.org/officeDocument/2006/relationships/slideLayout" Target="../slideLayouts/slideLayout4.xml"/><Relationship Id="rId1" Type="http://schemas.openxmlformats.org/officeDocument/2006/relationships/video" Target="NULL" TargetMode="Externa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7.m4a"/></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5.vml"/><Relationship Id="rId6" Type="http://schemas.microsoft.com/office/2007/relationships/media" Target="../media/media39.m4a"/><Relationship Id="rId5" Type="http://schemas.openxmlformats.org/officeDocument/2006/relationships/image" Target="../media/image48.png"/><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9.jpeg"/><Relationship Id="rId5" Type="http://schemas.openxmlformats.org/officeDocument/2006/relationships/image" Target="../media/image1.png"/><Relationship Id="rId4" Type="http://schemas.microsoft.com/office/2007/relationships/media" Target="../media/media40.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vmlDrawing" Target="../drawings/vmlDrawing6.vml"/><Relationship Id="rId6" Type="http://schemas.openxmlformats.org/officeDocument/2006/relationships/image" Target="../media/image1.png"/><Relationship Id="rId5" Type="http://schemas.microsoft.com/office/2007/relationships/media" Target="../media/media41.m4a"/><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42.m4a"/><Relationship Id="rId2" Type="http://schemas.openxmlformats.org/officeDocument/2006/relationships/video" Target="NULL" TargetMode="External"/><Relationship Id="rId1" Type="http://schemas.openxmlformats.org/officeDocument/2006/relationships/vmlDrawing" Target="../drawings/vmlDrawing7.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microsoft.com/office/2007/relationships/media" Target="../media/media4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microsoft.com/office/2007/relationships/media" Target="../media/media4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microsoft.com/office/2007/relationships/media" Target="../media/media4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46.m4a"/><Relationship Id="rId2" Type="http://schemas.openxmlformats.org/officeDocument/2006/relationships/video" Target="NULL" TargetMode="Externa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54.png"/><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7.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9.vml"/><Relationship Id="rId6" Type="http://schemas.microsoft.com/office/2007/relationships/media" Target="../media/media48.m4a"/><Relationship Id="rId5" Type="http://schemas.openxmlformats.org/officeDocument/2006/relationships/image" Target="../media/image56.png"/><Relationship Id="rId4"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49.m4a"/><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m4a"/></Relationships>
</file>

<file path=ppt/slides/_rels/slide50.xml.rels><?xml version="1.0" encoding="UTF-8" standalone="yes"?>
<Relationships xmlns="http://schemas.openxmlformats.org/package/2006/relationships"><Relationship Id="rId3" Type="http://schemas.microsoft.com/office/2007/relationships/media" Target="../media/media5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1.m4a"/></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8.m4a"/><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eg"/><Relationship Id="rId7" Type="http://schemas.microsoft.com/office/2007/relationships/media" Target="../media/media9.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48C91163-D94F-41B7-BFBB-7CD113A1F74A}"/>
              </a:ext>
            </a:extLst>
          </p:cNvPr>
          <p:cNvSpPr>
            <a:spLocks noGrp="1" noChangeArrowheads="1"/>
          </p:cNvSpPr>
          <p:nvPr>
            <p:ph type="ctrTitle"/>
          </p:nvPr>
        </p:nvSpPr>
        <p:spPr>
          <a:xfrm>
            <a:off x="0" y="2057400"/>
            <a:ext cx="9144000" cy="1470025"/>
          </a:xfrm>
        </p:spPr>
        <p:txBody>
          <a:bodyPr/>
          <a:lstStyle/>
          <a:p>
            <a:pPr eaLnBrk="1" hangingPunct="1">
              <a:defRPr/>
            </a:pPr>
            <a:r>
              <a:rPr lang="en-US" sz="4400" dirty="0">
                <a:solidFill>
                  <a:srgbClr val="FFFF00"/>
                </a:solidFill>
              </a:rPr>
              <a:t>E</a:t>
            </a:r>
            <a:r>
              <a:rPr lang="el-GR" sz="4400" dirty="0">
                <a:solidFill>
                  <a:srgbClr val="FFFF00"/>
                </a:solidFill>
              </a:rPr>
              <a:t>κτίμηση της </a:t>
            </a:r>
            <a:br>
              <a:rPr lang="el-GR" sz="4400" dirty="0">
                <a:solidFill>
                  <a:srgbClr val="FFFF00"/>
                </a:solidFill>
              </a:rPr>
            </a:br>
            <a:r>
              <a:rPr lang="el-GR" sz="4400" dirty="0">
                <a:solidFill>
                  <a:srgbClr val="FFFF00"/>
                </a:solidFill>
              </a:rPr>
              <a:t>Νεφρικής Λειτουργίας</a:t>
            </a:r>
            <a:r>
              <a:rPr lang="en-US" sz="4400" dirty="0">
                <a:solidFill>
                  <a:srgbClr val="FFFF00"/>
                </a:solidFill>
              </a:rPr>
              <a:t/>
            </a:r>
            <a:br>
              <a:rPr lang="en-US" sz="4400" dirty="0">
                <a:solidFill>
                  <a:srgbClr val="FFFF00"/>
                </a:solidFill>
              </a:rPr>
            </a:br>
            <a:r>
              <a:rPr lang="en-US" sz="4400" dirty="0">
                <a:solidFill>
                  <a:srgbClr val="FFFF00"/>
                </a:solidFill>
              </a:rPr>
              <a:t/>
            </a:r>
            <a:br>
              <a:rPr lang="en-US" sz="4400" dirty="0">
                <a:solidFill>
                  <a:srgbClr val="FFFF00"/>
                </a:solidFill>
              </a:rPr>
            </a:br>
            <a:r>
              <a:rPr lang="el-GR" sz="4400" dirty="0">
                <a:solidFill>
                  <a:srgbClr val="FFFF00"/>
                </a:solidFill>
              </a:rPr>
              <a:t>  ΟΞΕΙΑ ΝΕΦΡΙΚΗ ΑΝΕΠΑΡΚΕΙΑ</a:t>
            </a:r>
            <a:endParaRPr lang="en-US" sz="4400" dirty="0">
              <a:solidFill>
                <a:srgbClr val="FFFF00"/>
              </a:solidFill>
            </a:endParaRPr>
          </a:p>
        </p:txBody>
      </p:sp>
      <p:sp>
        <p:nvSpPr>
          <p:cNvPr id="2051" name="Rectangle 3">
            <a:extLst>
              <a:ext uri="{FF2B5EF4-FFF2-40B4-BE49-F238E27FC236}">
                <a16:creationId xmlns:a16="http://schemas.microsoft.com/office/drawing/2014/main" xmlns="" id="{85CE1BE0-7E30-4CDD-92C3-9B032CD3DFED}"/>
              </a:ext>
            </a:extLst>
          </p:cNvPr>
          <p:cNvSpPr>
            <a:spLocks noGrp="1" noChangeArrowheads="1"/>
          </p:cNvSpPr>
          <p:nvPr>
            <p:ph type="subTitle" idx="1"/>
          </p:nvPr>
        </p:nvSpPr>
        <p:spPr>
          <a:xfrm>
            <a:off x="0" y="3657600"/>
            <a:ext cx="9144000" cy="2976563"/>
          </a:xfrm>
        </p:spPr>
        <p:txBody>
          <a:bodyPr/>
          <a:lstStyle/>
          <a:p>
            <a:pPr eaLnBrk="1" hangingPunct="1">
              <a:defRPr/>
            </a:pPr>
            <a:r>
              <a:rPr lang="el-GR" sz="2800" dirty="0"/>
              <a:t>Δημήτριος Β. </a:t>
            </a:r>
            <a:r>
              <a:rPr lang="el-GR" sz="2800" dirty="0" err="1"/>
              <a:t>Βλαχάκος</a:t>
            </a:r>
            <a:endParaRPr lang="el-GR" sz="2800" dirty="0"/>
          </a:p>
          <a:p>
            <a:pPr eaLnBrk="1" hangingPunct="1">
              <a:defRPr/>
            </a:pPr>
            <a:r>
              <a:rPr lang="el-GR" sz="2800" dirty="0"/>
              <a:t>Καθηγητής Παθολογίας - Νεφρολογίας</a:t>
            </a:r>
          </a:p>
          <a:p>
            <a:pPr eaLnBrk="1" hangingPunct="1">
              <a:defRPr/>
            </a:pPr>
            <a:r>
              <a:rPr lang="el-GR" sz="2800" dirty="0"/>
              <a:t>Υπεύθυνος Νεφρολογικής Μονάδας</a:t>
            </a:r>
          </a:p>
          <a:p>
            <a:pPr eaLnBrk="1" hangingPunct="1">
              <a:defRPr/>
            </a:pPr>
            <a:r>
              <a:rPr lang="el-GR" sz="2800" dirty="0" err="1"/>
              <a:t>Β΄Προπαιδευτική</a:t>
            </a:r>
            <a:r>
              <a:rPr lang="el-GR" sz="2800" dirty="0"/>
              <a:t> Παθολογική Κλινική</a:t>
            </a:r>
          </a:p>
          <a:p>
            <a:pPr eaLnBrk="1" hangingPunct="1">
              <a:defRPr/>
            </a:pPr>
            <a:r>
              <a:rPr lang="el-GR" sz="2800" dirty="0"/>
              <a:t>Πανεπιστημιακό Γενικό Νοσοκομείο «ΑΤΤΙΚΟΝ»</a:t>
            </a:r>
            <a:endParaRPr lang="en-US" sz="2800" dirty="0"/>
          </a:p>
        </p:txBody>
      </p:sp>
      <p:pic>
        <p:nvPicPr>
          <p:cNvPr id="3" name="Εγγεγραμμένος ήχος">
            <a:hlinkClick r:id="" action="ppaction://media"/>
            <a:extLst>
              <a:ext uri="{FF2B5EF4-FFF2-40B4-BE49-F238E27FC236}">
                <a16:creationId xmlns:a16="http://schemas.microsoft.com/office/drawing/2014/main" xmlns="" id="{B4F9F632-6391-493A-BB1A-B2A00568940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CEC1FD0B-FF8A-4104-B729-BF576469482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650" y="1052513"/>
            <a:ext cx="7850188"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2DEDAC4B-C20F-48FA-A082-DDBABD05FF9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xmlns="" id="{1876582B-3CBB-41D8-B98F-8C815732CCFF}"/>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3419475" y="1196975"/>
            <a:ext cx="5284788" cy="5283200"/>
          </a:xfrm>
        </p:spPr>
      </p:pic>
      <p:sp>
        <p:nvSpPr>
          <p:cNvPr id="6" name="Rectangular Callout 5">
            <a:extLst>
              <a:ext uri="{FF2B5EF4-FFF2-40B4-BE49-F238E27FC236}">
                <a16:creationId xmlns:a16="http://schemas.microsoft.com/office/drawing/2014/main" xmlns="" id="{131DA4D2-C63D-4D4C-9A52-3A868FD183A9}"/>
              </a:ext>
            </a:extLst>
          </p:cNvPr>
          <p:cNvSpPr/>
          <p:nvPr/>
        </p:nvSpPr>
        <p:spPr>
          <a:xfrm>
            <a:off x="179388" y="4005263"/>
            <a:ext cx="2520950" cy="1368425"/>
          </a:xfrm>
          <a:prstGeom prst="wedgeRectCallout">
            <a:avLst>
              <a:gd name="adj1" fmla="val 162208"/>
              <a:gd name="adj2" fmla="val -127763"/>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lumMod val="50000"/>
                  </a:schemeClr>
                </a:solidFill>
              </a:rPr>
              <a:t>GFR = </a:t>
            </a:r>
            <a:r>
              <a:rPr lang="el-GR" b="1" dirty="0">
                <a:solidFill>
                  <a:schemeClr val="bg1">
                    <a:lumMod val="50000"/>
                  </a:schemeClr>
                </a:solidFill>
              </a:rPr>
              <a:t>παροχή πρόουρου</a:t>
            </a:r>
          </a:p>
          <a:p>
            <a:pPr algn="ctr" eaLnBrk="1" hangingPunct="1">
              <a:defRPr/>
            </a:pPr>
            <a:r>
              <a:rPr lang="el-GR" b="1" dirty="0">
                <a:solidFill>
                  <a:schemeClr val="bg1">
                    <a:lumMod val="50000"/>
                  </a:schemeClr>
                </a:solidFill>
              </a:rPr>
              <a:t>125 </a:t>
            </a:r>
            <a:r>
              <a:rPr lang="en-US" b="1" dirty="0">
                <a:solidFill>
                  <a:schemeClr val="bg1">
                    <a:lumMod val="50000"/>
                  </a:schemeClr>
                </a:solidFill>
              </a:rPr>
              <a:t>ml/min</a:t>
            </a:r>
            <a:endParaRPr lang="el-GR" b="1" dirty="0">
              <a:solidFill>
                <a:schemeClr val="bg1">
                  <a:lumMod val="50000"/>
                </a:schemeClr>
              </a:solidFill>
            </a:endParaRPr>
          </a:p>
        </p:txBody>
      </p:sp>
      <p:sp>
        <p:nvSpPr>
          <p:cNvPr id="17412" name="Title 1">
            <a:extLst>
              <a:ext uri="{FF2B5EF4-FFF2-40B4-BE49-F238E27FC236}">
                <a16:creationId xmlns:a16="http://schemas.microsoft.com/office/drawing/2014/main" xmlns="" id="{CDD6DFA9-3842-4D35-831B-0ECB56D43376}"/>
              </a:ext>
            </a:extLst>
          </p:cNvPr>
          <p:cNvSpPr>
            <a:spLocks noGrp="1" noChangeArrowheads="1"/>
          </p:cNvSpPr>
          <p:nvPr>
            <p:ph type="title"/>
          </p:nvPr>
        </p:nvSpPr>
        <p:spPr>
          <a:xfrm>
            <a:off x="539750" y="0"/>
            <a:ext cx="8229600" cy="1139825"/>
          </a:xfrm>
        </p:spPr>
        <p:txBody>
          <a:bodyPr/>
          <a:lstStyle/>
          <a:p>
            <a:r>
              <a:rPr lang="en-US" altLang="el-GR">
                <a:solidFill>
                  <a:srgbClr val="FFFF00"/>
                </a:solidFill>
              </a:rPr>
              <a:t>H </a:t>
            </a:r>
            <a:r>
              <a:rPr lang="el-GR" altLang="el-GR">
                <a:solidFill>
                  <a:srgbClr val="FFFF00"/>
                </a:solidFill>
              </a:rPr>
              <a:t>έννοια της κάθαρσης</a:t>
            </a:r>
          </a:p>
        </p:txBody>
      </p:sp>
      <p:pic>
        <p:nvPicPr>
          <p:cNvPr id="3" name="Εγγεγραμμένος ήχος">
            <a:hlinkClick r:id="" action="ppaction://media"/>
            <a:extLst>
              <a:ext uri="{FF2B5EF4-FFF2-40B4-BE49-F238E27FC236}">
                <a16:creationId xmlns:a16="http://schemas.microsoft.com/office/drawing/2014/main" xmlns="" id="{7FBC4F8E-38FC-4531-A48F-3A3F7E545E7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xmlns="" id="{B36DD765-9C69-473A-929C-0457B94BF20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64130" t="19930" r="3333" b="6566"/>
          <a:stretch>
            <a:fillRect/>
          </a:stretch>
        </p:blipFill>
        <p:spPr bwMode="auto">
          <a:xfrm>
            <a:off x="260350" y="0"/>
            <a:ext cx="2290763" cy="387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8435" name="Picture 3">
            <a:extLst>
              <a:ext uri="{FF2B5EF4-FFF2-40B4-BE49-F238E27FC236}">
                <a16:creationId xmlns:a16="http://schemas.microsoft.com/office/drawing/2014/main" xmlns="" id="{B608D74E-1353-478A-B814-7FD4E237C59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25407" t="21916" r="32957" b="18861"/>
          <a:stretch>
            <a:fillRect/>
          </a:stretch>
        </p:blipFill>
        <p:spPr bwMode="auto">
          <a:xfrm>
            <a:off x="2573338" y="0"/>
            <a:ext cx="7086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4">
            <a:extLst>
              <a:ext uri="{FF2B5EF4-FFF2-40B4-BE49-F238E27FC236}">
                <a16:creationId xmlns:a16="http://schemas.microsoft.com/office/drawing/2014/main" xmlns="" id="{555ABF43-5D05-48E2-B2BC-426044DDB9B3}"/>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l="55724" t="2499" b="27158"/>
          <a:stretch>
            <a:fillRect/>
          </a:stretch>
        </p:blipFill>
        <p:spPr bwMode="auto">
          <a:xfrm>
            <a:off x="0" y="4005263"/>
            <a:ext cx="2960688" cy="285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9">
            <a:extLst>
              <a:ext uri="{FF2B5EF4-FFF2-40B4-BE49-F238E27FC236}">
                <a16:creationId xmlns:a16="http://schemas.microsoft.com/office/drawing/2014/main" xmlns="" id="{F138D9FB-AF78-4147-BEFE-441A6CD13091}"/>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19688" y="268288"/>
            <a:ext cx="3738562"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ular Callout 7">
            <a:extLst>
              <a:ext uri="{FF2B5EF4-FFF2-40B4-BE49-F238E27FC236}">
                <a16:creationId xmlns:a16="http://schemas.microsoft.com/office/drawing/2014/main" xmlns="" id="{AFE7AC97-7D74-473D-90E1-4F6A3F9D9C42}"/>
              </a:ext>
            </a:extLst>
          </p:cNvPr>
          <p:cNvSpPr/>
          <p:nvPr/>
        </p:nvSpPr>
        <p:spPr>
          <a:xfrm>
            <a:off x="0" y="3970338"/>
            <a:ext cx="2978150" cy="2887662"/>
          </a:xfrm>
          <a:prstGeom prst="wedgeRectCallout">
            <a:avLst>
              <a:gd name="adj1" fmla="val 109448"/>
              <a:gd name="adj2" fmla="val -13080"/>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a:p>
        </p:txBody>
      </p:sp>
      <p:sp>
        <p:nvSpPr>
          <p:cNvPr id="9" name="Rectangular Callout 8">
            <a:extLst>
              <a:ext uri="{FF2B5EF4-FFF2-40B4-BE49-F238E27FC236}">
                <a16:creationId xmlns:a16="http://schemas.microsoft.com/office/drawing/2014/main" xmlns="" id="{8F9C6564-93E3-4CD7-AF6C-5B4737010996}"/>
              </a:ext>
            </a:extLst>
          </p:cNvPr>
          <p:cNvSpPr/>
          <p:nvPr/>
        </p:nvSpPr>
        <p:spPr>
          <a:xfrm>
            <a:off x="5126038" y="279400"/>
            <a:ext cx="3727450" cy="3132138"/>
          </a:xfrm>
          <a:prstGeom prst="wedgeRectCallout">
            <a:avLst>
              <a:gd name="adj1" fmla="val 39757"/>
              <a:gd name="adj2" fmla="val 100589"/>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a:p>
        </p:txBody>
      </p:sp>
      <p:pic>
        <p:nvPicPr>
          <p:cNvPr id="2" name="Εγγεγραμμένος ήχος">
            <a:hlinkClick r:id="" action="ppaction://media"/>
            <a:extLst>
              <a:ext uri="{FF2B5EF4-FFF2-40B4-BE49-F238E27FC236}">
                <a16:creationId xmlns:a16="http://schemas.microsoft.com/office/drawing/2014/main" xmlns="" id="{82BCF6F0-8C80-4A1D-AAB8-F5B61F0661E5}"/>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6">
            <a:extLst>
              <a:ext uri="{FF2B5EF4-FFF2-40B4-BE49-F238E27FC236}">
                <a16:creationId xmlns:a16="http://schemas.microsoft.com/office/drawing/2014/main" xmlns="" id="{3B8F0CE5-82C4-43F1-9062-465A174238A1}"/>
              </a:ext>
            </a:extLst>
          </p:cNvPr>
          <p:cNvGrpSpPr>
            <a:grpSpLocks/>
          </p:cNvGrpSpPr>
          <p:nvPr/>
        </p:nvGrpSpPr>
        <p:grpSpPr bwMode="auto">
          <a:xfrm>
            <a:off x="250825" y="1484313"/>
            <a:ext cx="8751888" cy="4824412"/>
            <a:chOff x="251520" y="1484784"/>
            <a:chExt cx="8751035" cy="4824536"/>
          </a:xfrm>
        </p:grpSpPr>
        <p:pic>
          <p:nvPicPr>
            <p:cNvPr id="20485" name="Picture 3" descr="nephron2">
              <a:extLst>
                <a:ext uri="{FF2B5EF4-FFF2-40B4-BE49-F238E27FC236}">
                  <a16:creationId xmlns:a16="http://schemas.microsoft.com/office/drawing/2014/main" xmlns="" id="{7B1C15A8-6474-4CA3-93F8-E3A6FD9F705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1484784"/>
              <a:ext cx="8751035" cy="48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7">
              <a:extLst>
                <a:ext uri="{FF2B5EF4-FFF2-40B4-BE49-F238E27FC236}">
                  <a16:creationId xmlns:a16="http://schemas.microsoft.com/office/drawing/2014/main" xmlns="" id="{F72AF969-3EA7-43EC-A731-D14813BF7393}"/>
                </a:ext>
              </a:extLst>
            </p:cNvPr>
            <p:cNvSpPr txBox="1">
              <a:spLocks noChangeArrowheads="1"/>
            </p:cNvSpPr>
            <p:nvPr/>
          </p:nvSpPr>
          <p:spPr bwMode="auto">
            <a:xfrm>
              <a:off x="5004032" y="1629250"/>
              <a:ext cx="3455651" cy="1446250"/>
            </a:xfrm>
            <a:prstGeom prst="rect">
              <a:avLst/>
            </a:prstGeom>
            <a:solidFill>
              <a:schemeClr val="tx1"/>
            </a:solidFill>
            <a:ln w="9525">
              <a:noFill/>
              <a:miter lim="800000"/>
              <a:headEnd/>
              <a:tailEnd/>
            </a:ln>
          </p:spPr>
          <p:txBody>
            <a:bodyPr>
              <a:spAutoFit/>
            </a:bodyPr>
            <a:lstStyle/>
            <a:p>
              <a:pPr algn="ctr" eaLnBrk="1" hangingPunct="1">
                <a:spcBef>
                  <a:spcPct val="50000"/>
                </a:spcBef>
                <a:buFont typeface="Monotype Sorts"/>
                <a:buNone/>
                <a:defRPr/>
              </a:pPr>
              <a:r>
                <a:rPr lang="en-US" sz="4400" b="1" dirty="0" err="1">
                  <a:solidFill>
                    <a:schemeClr val="bg1">
                      <a:lumMod val="50000"/>
                    </a:schemeClr>
                  </a:solidFill>
                  <a:latin typeface="Tahoma" pitchFamily="34" charset="0"/>
                </a:rPr>
                <a:t>CxP</a:t>
              </a:r>
              <a:r>
                <a:rPr lang="en-US" sz="4400" b="1" dirty="0">
                  <a:solidFill>
                    <a:schemeClr val="bg1">
                      <a:lumMod val="50000"/>
                    </a:schemeClr>
                  </a:solidFill>
                  <a:latin typeface="Tahoma" pitchFamily="34" charset="0"/>
                </a:rPr>
                <a:t> =</a:t>
              </a:r>
              <a:r>
                <a:rPr lang="en-US" sz="4400" b="1" dirty="0" err="1">
                  <a:solidFill>
                    <a:schemeClr val="bg1">
                      <a:lumMod val="50000"/>
                    </a:schemeClr>
                  </a:solidFill>
                  <a:latin typeface="Tahoma" pitchFamily="34" charset="0"/>
                </a:rPr>
                <a:t>UxV</a:t>
              </a:r>
              <a:r>
                <a:rPr lang="en-US" sz="4400" b="1" dirty="0">
                  <a:solidFill>
                    <a:schemeClr val="bg1">
                      <a:lumMod val="50000"/>
                    </a:schemeClr>
                  </a:solidFill>
                  <a:latin typeface="Tahoma" pitchFamily="34" charset="0"/>
                </a:rPr>
                <a:t> C=UV/P</a:t>
              </a:r>
              <a:endParaRPr lang="el-GR" sz="4400" b="1" dirty="0">
                <a:solidFill>
                  <a:schemeClr val="bg1">
                    <a:lumMod val="50000"/>
                  </a:schemeClr>
                </a:solidFill>
                <a:latin typeface="Tahoma" pitchFamily="34" charset="0"/>
              </a:endParaRPr>
            </a:p>
          </p:txBody>
        </p:sp>
      </p:grpSp>
      <p:sp>
        <p:nvSpPr>
          <p:cNvPr id="6" name="Title 1">
            <a:extLst>
              <a:ext uri="{FF2B5EF4-FFF2-40B4-BE49-F238E27FC236}">
                <a16:creationId xmlns:a16="http://schemas.microsoft.com/office/drawing/2014/main" xmlns="" id="{8E766958-4D79-4D4C-9A9E-FC20C1D46E0F}"/>
              </a:ext>
            </a:extLst>
          </p:cNvPr>
          <p:cNvSpPr>
            <a:spLocks noGrp="1"/>
          </p:cNvSpPr>
          <p:nvPr>
            <p:ph type="title"/>
          </p:nvPr>
        </p:nvSpPr>
        <p:spPr>
          <a:xfrm>
            <a:off x="539750" y="0"/>
            <a:ext cx="8229600" cy="1139825"/>
          </a:xfrm>
        </p:spPr>
        <p:txBody>
          <a:bodyPr/>
          <a:lstStyle/>
          <a:p>
            <a:pPr>
              <a:defRPr/>
            </a:pPr>
            <a:r>
              <a:rPr lang="en-US" dirty="0">
                <a:solidFill>
                  <a:srgbClr val="FFFF00"/>
                </a:solidFill>
              </a:rPr>
              <a:t>H </a:t>
            </a:r>
            <a:r>
              <a:rPr lang="el-GR" dirty="0">
                <a:solidFill>
                  <a:srgbClr val="FFFF00"/>
                </a:solidFill>
              </a:rPr>
              <a:t>μέτρηση της κάθαρσης</a:t>
            </a:r>
          </a:p>
        </p:txBody>
      </p:sp>
      <p:pic>
        <p:nvPicPr>
          <p:cNvPr id="3" name="Εγγεγραμμένος ήχος">
            <a:hlinkClick r:id="" action="ppaction://media"/>
            <a:extLst>
              <a:ext uri="{FF2B5EF4-FFF2-40B4-BE49-F238E27FC236}">
                <a16:creationId xmlns:a16="http://schemas.microsoft.com/office/drawing/2014/main" xmlns="" id="{1DA90B4E-902B-4114-AFBF-DD66CA5B384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99D7F82E-3052-4540-ABB6-BA11BF7C93EE}"/>
              </a:ext>
            </a:extLst>
          </p:cNvPr>
          <p:cNvSpPr>
            <a:spLocks noGrp="1" noChangeArrowheads="1"/>
          </p:cNvSpPr>
          <p:nvPr>
            <p:ph type="title"/>
          </p:nvPr>
        </p:nvSpPr>
        <p:spPr>
          <a:xfrm>
            <a:off x="323850" y="476250"/>
            <a:ext cx="8442325" cy="1143000"/>
          </a:xfrm>
        </p:spPr>
        <p:txBody>
          <a:bodyPr/>
          <a:lstStyle/>
          <a:p>
            <a:pPr>
              <a:defRPr/>
            </a:pPr>
            <a:r>
              <a:rPr lang="el-GR" sz="3600" b="1" dirty="0">
                <a:solidFill>
                  <a:srgbClr val="FFFF00"/>
                </a:solidFill>
                <a:ea typeface="ＭＳ Ｐゴシック" pitchFamily="34" charset="-128"/>
                <a:cs typeface="Arial" pitchFamily="34" charset="0"/>
              </a:rPr>
              <a:t>Τύπος των </a:t>
            </a:r>
            <a:r>
              <a:rPr lang="en-US" sz="3600" b="1" dirty="0" err="1">
                <a:solidFill>
                  <a:srgbClr val="FFFF00"/>
                </a:solidFill>
                <a:ea typeface="ＭＳ Ｐゴシック" pitchFamily="34" charset="-128"/>
                <a:cs typeface="Arial" pitchFamily="34" charset="0"/>
              </a:rPr>
              <a:t>Cocroft</a:t>
            </a:r>
            <a:r>
              <a:rPr lang="en-US" sz="3600" b="1" dirty="0">
                <a:solidFill>
                  <a:srgbClr val="FFFF00"/>
                </a:solidFill>
                <a:ea typeface="ＭＳ Ｐゴシック" pitchFamily="34" charset="-128"/>
                <a:cs typeface="Arial" pitchFamily="34" charset="0"/>
              </a:rPr>
              <a:t> and </a:t>
            </a:r>
            <a:r>
              <a:rPr lang="en-US" sz="3600" b="1" dirty="0" err="1">
                <a:solidFill>
                  <a:srgbClr val="FFFF00"/>
                </a:solidFill>
                <a:ea typeface="ＭＳ Ｐゴシック" pitchFamily="34" charset="-128"/>
                <a:cs typeface="Arial" pitchFamily="34" charset="0"/>
              </a:rPr>
              <a:t>Gauld</a:t>
            </a:r>
            <a:endParaRPr lang="el-GR" sz="3600" b="1" dirty="0">
              <a:solidFill>
                <a:srgbClr val="FFFF00"/>
              </a:solidFill>
              <a:ea typeface="ＭＳ Ｐゴシック" pitchFamily="34" charset="-128"/>
              <a:cs typeface="Arial" pitchFamily="34" charset="0"/>
            </a:endParaRPr>
          </a:p>
        </p:txBody>
      </p:sp>
      <p:sp>
        <p:nvSpPr>
          <p:cNvPr id="25603" name="Rectangle 3">
            <a:extLst>
              <a:ext uri="{FF2B5EF4-FFF2-40B4-BE49-F238E27FC236}">
                <a16:creationId xmlns:a16="http://schemas.microsoft.com/office/drawing/2014/main" xmlns="" id="{FD2BCDAD-BEB0-40A4-9296-56EA391903F8}"/>
              </a:ext>
            </a:extLst>
          </p:cNvPr>
          <p:cNvSpPr>
            <a:spLocks noGrp="1" noChangeArrowheads="1"/>
          </p:cNvSpPr>
          <p:nvPr>
            <p:ph type="body" sz="half" idx="1"/>
          </p:nvPr>
        </p:nvSpPr>
        <p:spPr>
          <a:xfrm>
            <a:off x="0" y="1600200"/>
            <a:ext cx="8740775" cy="4530725"/>
          </a:xfrm>
        </p:spPr>
        <p:txBody>
          <a:bodyPr>
            <a:normAutofit/>
          </a:bodyPr>
          <a:lstStyle/>
          <a:p>
            <a:pPr marL="608013" indent="-608013">
              <a:defRPr/>
            </a:pPr>
            <a:endParaRPr lang="el-GR" dirty="0">
              <a:ea typeface="ＭＳ Ｐゴシック" pitchFamily="34" charset="-128"/>
            </a:endParaRPr>
          </a:p>
          <a:p>
            <a:pPr marL="608013" indent="-608013" algn="ctr">
              <a:buFont typeface="Wingdings" panose="05000000000000000000" pitchFamily="2" charset="2"/>
              <a:buNone/>
              <a:defRPr/>
            </a:pPr>
            <a:r>
              <a:rPr lang="el-GR" sz="3600" b="1" dirty="0">
                <a:ea typeface="ＭＳ Ｐゴシック" pitchFamily="34" charset="-128"/>
                <a:cs typeface="Arial" pitchFamily="34" charset="0"/>
              </a:rPr>
              <a:t>    </a:t>
            </a:r>
            <a:r>
              <a:rPr lang="el-GR" sz="3600" dirty="0">
                <a:ea typeface="ＭＳ Ｐゴシック" pitchFamily="34" charset="-128"/>
                <a:cs typeface="Arial" pitchFamily="34" charset="0"/>
              </a:rPr>
              <a:t>(140</a:t>
            </a:r>
            <a:r>
              <a:rPr lang="en-US" sz="3600" dirty="0">
                <a:ea typeface="ＭＳ Ｐゴシック" pitchFamily="34" charset="-128"/>
                <a:cs typeface="Arial" pitchFamily="34" charset="0"/>
              </a:rPr>
              <a:t> </a:t>
            </a:r>
            <a:r>
              <a:rPr lang="el-GR" sz="3600" dirty="0">
                <a:ea typeface="ＭＳ Ｐゴシック" pitchFamily="34" charset="-128"/>
                <a:cs typeface="Arial" pitchFamily="34" charset="0"/>
              </a:rPr>
              <a:t>-</a:t>
            </a:r>
            <a:r>
              <a:rPr lang="en-US" sz="3600" dirty="0">
                <a:ea typeface="ＭＳ Ｐゴシック" pitchFamily="34" charset="-128"/>
                <a:cs typeface="Arial" pitchFamily="34" charset="0"/>
              </a:rPr>
              <a:t> </a:t>
            </a:r>
            <a:r>
              <a:rPr lang="el-GR" sz="3600" dirty="0">
                <a:ea typeface="ＭＳ Ｐゴシック" pitchFamily="34" charset="-128"/>
                <a:cs typeface="Arial" pitchFamily="34" charset="0"/>
              </a:rPr>
              <a:t>ηλικία) </a:t>
            </a:r>
            <a:r>
              <a:rPr lang="en-US" sz="3600" dirty="0">
                <a:ea typeface="ＭＳ Ｐゴシック" pitchFamily="34" charset="-128"/>
                <a:cs typeface="Arial" pitchFamily="34" charset="0"/>
              </a:rPr>
              <a:t> </a:t>
            </a:r>
            <a:r>
              <a:rPr lang="el-GR" sz="3600" dirty="0">
                <a:ea typeface="ＭＳ Ｐゴシック" pitchFamily="34" charset="-128"/>
                <a:cs typeface="Arial" pitchFamily="34" charset="0"/>
              </a:rPr>
              <a:t>Χ </a:t>
            </a:r>
            <a:r>
              <a:rPr lang="en-US" sz="3600" dirty="0">
                <a:ea typeface="ＭＳ Ｐゴシック" pitchFamily="34" charset="-128"/>
                <a:cs typeface="Arial" pitchFamily="34" charset="0"/>
              </a:rPr>
              <a:t>  </a:t>
            </a:r>
            <a:r>
              <a:rPr lang="el-GR" sz="3600" dirty="0">
                <a:ea typeface="ＭＳ Ｐゴシック" pitchFamily="34" charset="-128"/>
                <a:cs typeface="Arial" pitchFamily="34" charset="0"/>
              </a:rPr>
              <a:t>Βάρος σε </a:t>
            </a:r>
            <a:r>
              <a:rPr lang="en-US" sz="3600" dirty="0">
                <a:ea typeface="ＭＳ Ｐゴシック" pitchFamily="34" charset="-128"/>
                <a:cs typeface="Arial" pitchFamily="34" charset="0"/>
              </a:rPr>
              <a:t>Kg</a:t>
            </a:r>
          </a:p>
          <a:p>
            <a:pPr marL="608013" indent="-608013">
              <a:buFont typeface="Wingdings" panose="05000000000000000000" pitchFamily="2" charset="2"/>
              <a:buNone/>
              <a:defRPr/>
            </a:pPr>
            <a:r>
              <a:rPr lang="el-GR" dirty="0">
                <a:ea typeface="ＭＳ Ｐゴシック" pitchFamily="34" charset="-128"/>
                <a:cs typeface="Arial" pitchFamily="34" charset="0"/>
              </a:rPr>
              <a:t>  </a:t>
            </a:r>
            <a:r>
              <a:rPr lang="en-US" dirty="0">
                <a:ea typeface="ＭＳ Ｐゴシック" pitchFamily="34" charset="-128"/>
                <a:cs typeface="Arial" pitchFamily="34" charset="0"/>
              </a:rPr>
              <a:t>----------------------------</a:t>
            </a:r>
            <a:r>
              <a:rPr lang="el-GR" dirty="0">
                <a:ea typeface="ＭＳ Ｐゴシック" pitchFamily="34" charset="-128"/>
                <a:cs typeface="Arial" pitchFamily="34" charset="0"/>
              </a:rPr>
              <a:t>-------</a:t>
            </a:r>
            <a:r>
              <a:rPr lang="en-US" dirty="0">
                <a:ea typeface="ＭＳ Ｐゴシック" pitchFamily="34" charset="-128"/>
                <a:cs typeface="Arial" pitchFamily="34" charset="0"/>
              </a:rPr>
              <a:t>-------</a:t>
            </a:r>
            <a:r>
              <a:rPr lang="el-GR" dirty="0">
                <a:ea typeface="ＭＳ Ｐゴシック" pitchFamily="34" charset="-128"/>
                <a:cs typeface="Arial" pitchFamily="34" charset="0"/>
              </a:rPr>
              <a:t>           </a:t>
            </a:r>
            <a:r>
              <a:rPr lang="el-GR" sz="3600" dirty="0">
                <a:ea typeface="ＭＳ Ｐゴシック" pitchFamily="34" charset="-128"/>
                <a:cs typeface="Arial" pitchFamily="34" charset="0"/>
              </a:rPr>
              <a:t>(</a:t>
            </a:r>
            <a:r>
              <a:rPr lang="en-US" sz="3600" dirty="0">
                <a:ea typeface="ＭＳ Ｐゴシック" pitchFamily="34" charset="-128"/>
                <a:cs typeface="Arial" pitchFamily="34" charset="0"/>
              </a:rPr>
              <a:t>72</a:t>
            </a:r>
            <a:r>
              <a:rPr lang="el-GR" sz="3600" dirty="0">
                <a:ea typeface="ＭＳ Ｐゴシック" pitchFamily="34" charset="-128"/>
                <a:cs typeface="Arial" pitchFamily="34" charset="0"/>
              </a:rPr>
              <a:t>       ή</a:t>
            </a:r>
            <a:r>
              <a:rPr lang="en-US" sz="3600" dirty="0">
                <a:ea typeface="ＭＳ Ｐゴシック" pitchFamily="34" charset="-128"/>
                <a:cs typeface="Arial" pitchFamily="34" charset="0"/>
              </a:rPr>
              <a:t> </a:t>
            </a:r>
            <a:r>
              <a:rPr lang="el-GR" sz="3600" dirty="0">
                <a:ea typeface="ＭＳ Ｐゴシック" pitchFamily="34" charset="-128"/>
                <a:cs typeface="Arial" pitchFamily="34" charset="0"/>
              </a:rPr>
              <a:t>85        )</a:t>
            </a:r>
            <a:r>
              <a:rPr lang="en-US" sz="3600" dirty="0">
                <a:ea typeface="ＭＳ Ｐゴシック" pitchFamily="34" charset="-128"/>
                <a:cs typeface="Arial" pitchFamily="34" charset="0"/>
              </a:rPr>
              <a:t> </a:t>
            </a:r>
            <a:r>
              <a:rPr lang="el-GR" sz="3600" dirty="0">
                <a:ea typeface="ＭＳ Ｐゴシック" pitchFamily="34" charset="-128"/>
                <a:cs typeface="Arial" pitchFamily="34" charset="0"/>
              </a:rPr>
              <a:t>Χ Κρεατ ορού</a:t>
            </a:r>
            <a:endParaRPr lang="en-US" sz="3600" dirty="0">
              <a:ea typeface="ＭＳ Ｐゴシック" pitchFamily="34" charset="-128"/>
              <a:cs typeface="Arial" pitchFamily="34" charset="0"/>
            </a:endParaRPr>
          </a:p>
          <a:p>
            <a:pPr marL="608013" indent="-608013">
              <a:buFont typeface="Wingdings" panose="05000000000000000000" pitchFamily="2" charset="2"/>
              <a:buNone/>
              <a:defRPr/>
            </a:pPr>
            <a:endParaRPr lang="el-GR" sz="3600" b="1" dirty="0">
              <a:ea typeface="ＭＳ Ｐゴシック" pitchFamily="34" charset="-128"/>
              <a:cs typeface="Arial" pitchFamily="34" charset="0"/>
            </a:endParaRPr>
          </a:p>
          <a:p>
            <a:pPr marL="608013" indent="-608013">
              <a:buFont typeface="Wingdings" panose="05000000000000000000" pitchFamily="2" charset="2"/>
              <a:buNone/>
              <a:defRPr/>
            </a:pPr>
            <a:endParaRPr lang="el-GR" sz="3600" b="1" dirty="0">
              <a:ea typeface="ＭＳ Ｐゴシック" pitchFamily="34" charset="-128"/>
              <a:cs typeface="Arial" pitchFamily="34" charset="0"/>
            </a:endParaRPr>
          </a:p>
          <a:p>
            <a:pPr marL="608013" indent="-608013">
              <a:buFont typeface="Wingdings" panose="05000000000000000000" pitchFamily="2" charset="2"/>
              <a:buNone/>
              <a:defRPr/>
            </a:pPr>
            <a:endParaRPr lang="el-GR" sz="3600" b="1" dirty="0">
              <a:ea typeface="ＭＳ Ｐゴシック" pitchFamily="34" charset="-128"/>
              <a:cs typeface="Arial" pitchFamily="34" charset="0"/>
            </a:endParaRPr>
          </a:p>
          <a:p>
            <a:pPr marL="608013" indent="-608013">
              <a:buFont typeface="Wingdings" panose="05000000000000000000" pitchFamily="2" charset="2"/>
              <a:buNone/>
              <a:defRPr/>
            </a:pPr>
            <a:endParaRPr lang="el-GR" sz="3600" b="1" dirty="0">
              <a:ea typeface="ＭＳ Ｐゴシック" pitchFamily="34" charset="-128"/>
              <a:cs typeface="Arial" pitchFamily="34" charset="0"/>
            </a:endParaRPr>
          </a:p>
          <a:p>
            <a:pPr marL="608013" indent="-608013">
              <a:buFont typeface="Wingdings" panose="05000000000000000000" pitchFamily="2" charset="2"/>
              <a:buNone/>
              <a:defRPr/>
            </a:pPr>
            <a:endParaRPr lang="el-GR" sz="3600" b="1" dirty="0">
              <a:ea typeface="ＭＳ Ｐゴシック" pitchFamily="34" charset="-128"/>
              <a:cs typeface="Arial" pitchFamily="34" charset="0"/>
            </a:endParaRPr>
          </a:p>
          <a:p>
            <a:pPr marL="608013" indent="-608013">
              <a:buFont typeface="Wingdings" panose="05000000000000000000" pitchFamily="2" charset="2"/>
              <a:buNone/>
              <a:defRPr/>
            </a:pPr>
            <a:endParaRPr lang="el-GR" sz="3600" b="1" dirty="0">
              <a:ea typeface="ＭＳ Ｐゴシック" pitchFamily="34" charset="-128"/>
              <a:cs typeface="Arial" pitchFamily="34" charset="0"/>
            </a:endParaRPr>
          </a:p>
          <a:p>
            <a:pPr marL="608013" indent="-608013">
              <a:buFont typeface="Wingdings" panose="05000000000000000000" pitchFamily="2" charset="2"/>
              <a:buNone/>
              <a:defRPr/>
            </a:pPr>
            <a:endParaRPr lang="en-US" sz="3600" b="1" dirty="0">
              <a:ea typeface="ＭＳ Ｐゴシック" pitchFamily="34" charset="-128"/>
              <a:cs typeface="Arial" pitchFamily="34" charset="0"/>
            </a:endParaRPr>
          </a:p>
        </p:txBody>
      </p:sp>
      <p:pic>
        <p:nvPicPr>
          <p:cNvPr id="21508" name="Picture 5" descr="apinter-no-man-4931">
            <a:extLst>
              <a:ext uri="{FF2B5EF4-FFF2-40B4-BE49-F238E27FC236}">
                <a16:creationId xmlns:a16="http://schemas.microsoft.com/office/drawing/2014/main" xmlns="" id="{3CA5B3F7-D73F-4F33-BA6F-239C62F4910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92275" y="3284538"/>
            <a:ext cx="808038"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4" descr="matsa-200x-1-72">
            <a:extLst>
              <a:ext uri="{FF2B5EF4-FFF2-40B4-BE49-F238E27FC236}">
                <a16:creationId xmlns:a16="http://schemas.microsoft.com/office/drawing/2014/main" xmlns="" id="{72B1609C-AFC0-4914-AB56-734E4195C1F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79838" y="3284538"/>
            <a:ext cx="919162" cy="115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42292EE4-6AA3-4B3C-A8C3-766E6DE84197}"/>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3">
            <a:extLst>
              <a:ext uri="{FF2B5EF4-FFF2-40B4-BE49-F238E27FC236}">
                <a16:creationId xmlns:a16="http://schemas.microsoft.com/office/drawing/2014/main" xmlns="" id="{C1B51B15-65D9-441E-AD83-34AE1DA15EC2}"/>
              </a:ext>
            </a:extLst>
          </p:cNvPr>
          <p:cNvGrpSpPr>
            <a:grpSpLocks/>
          </p:cNvGrpSpPr>
          <p:nvPr/>
        </p:nvGrpSpPr>
        <p:grpSpPr bwMode="auto">
          <a:xfrm>
            <a:off x="323850" y="115888"/>
            <a:ext cx="8429625" cy="6507162"/>
            <a:chOff x="323528" y="116632"/>
            <a:chExt cx="8430666" cy="6506317"/>
          </a:xfrm>
        </p:grpSpPr>
        <p:pic>
          <p:nvPicPr>
            <p:cNvPr id="22535" name="Picture 2">
              <a:extLst>
                <a:ext uri="{FF2B5EF4-FFF2-40B4-BE49-F238E27FC236}">
                  <a16:creationId xmlns:a16="http://schemas.microsoft.com/office/drawing/2014/main" xmlns="" id="{7BBBFD31-78A4-42B7-9086-79C22A07318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544" y="116632"/>
              <a:ext cx="8286650" cy="6506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xmlns="" id="{3F5B023B-DB24-4D9D-93F7-39F8A5662BC5}"/>
                </a:ext>
              </a:extLst>
            </p:cNvPr>
            <p:cNvCxnSpPr/>
            <p:nvPr/>
          </p:nvCxnSpPr>
          <p:spPr>
            <a:xfrm>
              <a:off x="323528" y="403932"/>
              <a:ext cx="93674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39E0CD7-F3AC-4D1E-AB2D-F4996271E44C}"/>
                </a:ext>
              </a:extLst>
            </p:cNvPr>
            <p:cNvCxnSpPr/>
            <p:nvPr/>
          </p:nvCxnSpPr>
          <p:spPr>
            <a:xfrm>
              <a:off x="323528" y="3716614"/>
              <a:ext cx="93674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xmlns="" id="{BAB93730-38F4-4684-847B-22F44B7901E5}"/>
              </a:ext>
            </a:extLst>
          </p:cNvPr>
          <p:cNvSpPr/>
          <p:nvPr/>
        </p:nvSpPr>
        <p:spPr>
          <a:xfrm rot="18997450">
            <a:off x="6423025" y="973138"/>
            <a:ext cx="1785938" cy="857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9" name="Oval 8">
            <a:extLst>
              <a:ext uri="{FF2B5EF4-FFF2-40B4-BE49-F238E27FC236}">
                <a16:creationId xmlns:a16="http://schemas.microsoft.com/office/drawing/2014/main" xmlns="" id="{5C023E87-FF7D-40C7-A742-A5867DBD063D}"/>
              </a:ext>
            </a:extLst>
          </p:cNvPr>
          <p:cNvSpPr/>
          <p:nvPr/>
        </p:nvSpPr>
        <p:spPr>
          <a:xfrm rot="18997450">
            <a:off x="1952625" y="4970463"/>
            <a:ext cx="1657350" cy="7889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22533" name="TextBox 9">
            <a:extLst>
              <a:ext uri="{FF2B5EF4-FFF2-40B4-BE49-F238E27FC236}">
                <a16:creationId xmlns:a16="http://schemas.microsoft.com/office/drawing/2014/main" xmlns="" id="{6ED0C5A0-6B47-4762-84A4-761A4DD9FD08}"/>
              </a:ext>
            </a:extLst>
          </p:cNvPr>
          <p:cNvSpPr txBox="1">
            <a:spLocks noChangeArrowheads="1"/>
          </p:cNvSpPr>
          <p:nvPr/>
        </p:nvSpPr>
        <p:spPr bwMode="auto">
          <a:xfrm>
            <a:off x="4500563" y="2349500"/>
            <a:ext cx="1439862" cy="1200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1800">
                <a:solidFill>
                  <a:srgbClr val="FF0000"/>
                </a:solidFill>
                <a:latin typeface="Arial" panose="020B0604020202020204" pitchFamily="34" charset="0"/>
              </a:rPr>
              <a:t>-Ηλικία</a:t>
            </a:r>
          </a:p>
          <a:p>
            <a:pPr eaLnBrk="1" hangingPunct="1">
              <a:spcBef>
                <a:spcPct val="0"/>
              </a:spcBef>
              <a:buClrTx/>
              <a:buSzTx/>
              <a:buFontTx/>
              <a:buNone/>
            </a:pPr>
            <a:r>
              <a:rPr lang="el-GR" altLang="el-GR" sz="1800">
                <a:solidFill>
                  <a:srgbClr val="FF0000"/>
                </a:solidFill>
                <a:latin typeface="Arial" panose="020B0604020202020204" pitchFamily="34" charset="0"/>
              </a:rPr>
              <a:t>-Φύλο</a:t>
            </a:r>
          </a:p>
          <a:p>
            <a:pPr eaLnBrk="1" hangingPunct="1">
              <a:spcBef>
                <a:spcPct val="0"/>
              </a:spcBef>
              <a:buClrTx/>
              <a:buSzTx/>
              <a:buFontTx/>
              <a:buNone/>
            </a:pPr>
            <a:r>
              <a:rPr lang="el-GR" altLang="el-GR" sz="1800">
                <a:solidFill>
                  <a:srgbClr val="FF0000"/>
                </a:solidFill>
                <a:latin typeface="Arial" panose="020B0604020202020204" pitchFamily="34" charset="0"/>
              </a:rPr>
              <a:t>-Φυλή</a:t>
            </a:r>
          </a:p>
          <a:p>
            <a:pPr eaLnBrk="1" hangingPunct="1">
              <a:spcBef>
                <a:spcPct val="0"/>
              </a:spcBef>
              <a:buClrTx/>
              <a:buSzTx/>
              <a:buFontTx/>
              <a:buNone/>
            </a:pPr>
            <a:r>
              <a:rPr lang="el-GR" altLang="el-GR" sz="1800">
                <a:solidFill>
                  <a:srgbClr val="FF0000"/>
                </a:solidFill>
                <a:latin typeface="Arial" panose="020B0604020202020204" pitchFamily="34" charset="0"/>
              </a:rPr>
              <a:t>-Κρεατινίνη</a:t>
            </a:r>
          </a:p>
        </p:txBody>
      </p:sp>
      <p:pic>
        <p:nvPicPr>
          <p:cNvPr id="3" name="Εγγεγραμμένος ήχος">
            <a:hlinkClick r:id="" action="ppaction://media"/>
            <a:extLst>
              <a:ext uri="{FF2B5EF4-FFF2-40B4-BE49-F238E27FC236}">
                <a16:creationId xmlns:a16="http://schemas.microsoft.com/office/drawing/2014/main" xmlns="" id="{E21E13FE-D79C-48A2-85BE-675060FE9AD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8430473C-032F-422F-A153-CD696103D710}"/>
              </a:ext>
            </a:extLst>
          </p:cNvPr>
          <p:cNvSpPr>
            <a:spLocks noChangeArrowheads="1"/>
          </p:cNvSpPr>
          <p:nvPr/>
        </p:nvSpPr>
        <p:spPr bwMode="auto">
          <a:xfrm>
            <a:off x="519113" y="2724150"/>
            <a:ext cx="8239125" cy="1662113"/>
          </a:xfrm>
          <a:prstGeom prst="rect">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xmlns="" w="28575">
                <a:solidFill>
                  <a:srgbClr val="000000"/>
                </a:solidFill>
                <a:miter lim="800000"/>
                <a:headEnd/>
                <a:tailEnd/>
              </a14:hiddenLine>
            </a:ext>
          </a:extLst>
        </p:spPr>
        <p:txBody>
          <a:bodyPr lIns="0" tIns="0" rIns="0" bIns="0" anchor="ct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23555" name="Text Box 3">
            <a:extLst>
              <a:ext uri="{FF2B5EF4-FFF2-40B4-BE49-F238E27FC236}">
                <a16:creationId xmlns:a16="http://schemas.microsoft.com/office/drawing/2014/main" xmlns="" id="{0955ED8F-E173-4F00-B36F-6AFF7BCFDD1D}"/>
              </a:ext>
            </a:extLst>
          </p:cNvPr>
          <p:cNvSpPr txBox="1">
            <a:spLocks noChangeArrowheads="1"/>
          </p:cNvSpPr>
          <p:nvPr/>
        </p:nvSpPr>
        <p:spPr bwMode="auto">
          <a:xfrm>
            <a:off x="412750" y="4445000"/>
            <a:ext cx="3365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130</a:t>
            </a:r>
            <a:endParaRPr lang="en-US" altLang="el-GR" sz="1600">
              <a:latin typeface="Arial" panose="020B0604020202020204" pitchFamily="34" charset="0"/>
            </a:endParaRPr>
          </a:p>
        </p:txBody>
      </p:sp>
      <p:sp>
        <p:nvSpPr>
          <p:cNvPr id="23556" name="Text Box 4">
            <a:extLst>
              <a:ext uri="{FF2B5EF4-FFF2-40B4-BE49-F238E27FC236}">
                <a16:creationId xmlns:a16="http://schemas.microsoft.com/office/drawing/2014/main" xmlns="" id="{D482CB2C-3990-4807-8698-6B194D910F40}"/>
              </a:ext>
            </a:extLst>
          </p:cNvPr>
          <p:cNvSpPr txBox="1">
            <a:spLocks noChangeArrowheads="1"/>
          </p:cNvSpPr>
          <p:nvPr/>
        </p:nvSpPr>
        <p:spPr bwMode="auto">
          <a:xfrm>
            <a:off x="1084263" y="4445000"/>
            <a:ext cx="3365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120</a:t>
            </a:r>
            <a:endParaRPr lang="en-US" altLang="el-GR" sz="1600">
              <a:latin typeface="Arial" panose="020B0604020202020204" pitchFamily="34" charset="0"/>
            </a:endParaRPr>
          </a:p>
        </p:txBody>
      </p:sp>
      <p:sp>
        <p:nvSpPr>
          <p:cNvPr id="23557" name="Text Box 5">
            <a:extLst>
              <a:ext uri="{FF2B5EF4-FFF2-40B4-BE49-F238E27FC236}">
                <a16:creationId xmlns:a16="http://schemas.microsoft.com/office/drawing/2014/main" xmlns="" id="{5222FAC0-F01B-457E-ACFA-0DC32C0AF884}"/>
              </a:ext>
            </a:extLst>
          </p:cNvPr>
          <p:cNvSpPr txBox="1">
            <a:spLocks noChangeArrowheads="1"/>
          </p:cNvSpPr>
          <p:nvPr/>
        </p:nvSpPr>
        <p:spPr bwMode="auto">
          <a:xfrm>
            <a:off x="1760538" y="4445000"/>
            <a:ext cx="3365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110</a:t>
            </a:r>
            <a:endParaRPr lang="en-US" altLang="el-GR" sz="1600">
              <a:latin typeface="Arial" panose="020B0604020202020204" pitchFamily="34" charset="0"/>
            </a:endParaRPr>
          </a:p>
        </p:txBody>
      </p:sp>
      <p:sp>
        <p:nvSpPr>
          <p:cNvPr id="23558" name="Text Box 6">
            <a:extLst>
              <a:ext uri="{FF2B5EF4-FFF2-40B4-BE49-F238E27FC236}">
                <a16:creationId xmlns:a16="http://schemas.microsoft.com/office/drawing/2014/main" xmlns="" id="{025668AE-F9E4-4042-B2A2-38B0B3948EAA}"/>
              </a:ext>
            </a:extLst>
          </p:cNvPr>
          <p:cNvSpPr txBox="1">
            <a:spLocks noChangeArrowheads="1"/>
          </p:cNvSpPr>
          <p:nvPr/>
        </p:nvSpPr>
        <p:spPr bwMode="auto">
          <a:xfrm>
            <a:off x="2433638" y="4445000"/>
            <a:ext cx="3365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100</a:t>
            </a:r>
            <a:endParaRPr lang="en-US" altLang="el-GR" sz="1600">
              <a:latin typeface="Arial" panose="020B0604020202020204" pitchFamily="34" charset="0"/>
            </a:endParaRPr>
          </a:p>
        </p:txBody>
      </p:sp>
      <p:sp>
        <p:nvSpPr>
          <p:cNvPr id="23559" name="Text Box 7">
            <a:extLst>
              <a:ext uri="{FF2B5EF4-FFF2-40B4-BE49-F238E27FC236}">
                <a16:creationId xmlns:a16="http://schemas.microsoft.com/office/drawing/2014/main" xmlns="" id="{1EAA617F-C110-4102-806B-D5735B0E479F}"/>
              </a:ext>
            </a:extLst>
          </p:cNvPr>
          <p:cNvSpPr txBox="1">
            <a:spLocks noChangeArrowheads="1"/>
          </p:cNvSpPr>
          <p:nvPr/>
        </p:nvSpPr>
        <p:spPr bwMode="auto">
          <a:xfrm>
            <a:off x="3101975" y="4445000"/>
            <a:ext cx="22701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90</a:t>
            </a:r>
            <a:endParaRPr lang="en-US" altLang="el-GR" sz="1600">
              <a:latin typeface="Arial" panose="020B0604020202020204" pitchFamily="34" charset="0"/>
            </a:endParaRPr>
          </a:p>
        </p:txBody>
      </p:sp>
      <p:sp>
        <p:nvSpPr>
          <p:cNvPr id="23560" name="Text Box 8">
            <a:extLst>
              <a:ext uri="{FF2B5EF4-FFF2-40B4-BE49-F238E27FC236}">
                <a16:creationId xmlns:a16="http://schemas.microsoft.com/office/drawing/2014/main" xmlns="" id="{DA04294D-79AC-4B1B-9903-ED99BE047C89}"/>
              </a:ext>
            </a:extLst>
          </p:cNvPr>
          <p:cNvSpPr txBox="1">
            <a:spLocks noChangeArrowheads="1"/>
          </p:cNvSpPr>
          <p:nvPr/>
        </p:nvSpPr>
        <p:spPr bwMode="auto">
          <a:xfrm>
            <a:off x="3657600"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80</a:t>
            </a:r>
            <a:endParaRPr lang="en-US" altLang="el-GR" sz="1600">
              <a:latin typeface="Arial" panose="020B0604020202020204" pitchFamily="34" charset="0"/>
            </a:endParaRPr>
          </a:p>
        </p:txBody>
      </p:sp>
      <p:sp>
        <p:nvSpPr>
          <p:cNvPr id="23561" name="Text Box 9">
            <a:extLst>
              <a:ext uri="{FF2B5EF4-FFF2-40B4-BE49-F238E27FC236}">
                <a16:creationId xmlns:a16="http://schemas.microsoft.com/office/drawing/2014/main" xmlns="" id="{FC37CA49-A7E5-4762-846A-9FEDE840DB60}"/>
              </a:ext>
            </a:extLst>
          </p:cNvPr>
          <p:cNvSpPr txBox="1">
            <a:spLocks noChangeArrowheads="1"/>
          </p:cNvSpPr>
          <p:nvPr/>
        </p:nvSpPr>
        <p:spPr bwMode="auto">
          <a:xfrm>
            <a:off x="4205288"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70</a:t>
            </a:r>
            <a:endParaRPr lang="en-US" altLang="el-GR" sz="1600">
              <a:latin typeface="Arial" panose="020B0604020202020204" pitchFamily="34" charset="0"/>
            </a:endParaRPr>
          </a:p>
        </p:txBody>
      </p:sp>
      <p:sp>
        <p:nvSpPr>
          <p:cNvPr id="23562" name="Text Box 10">
            <a:extLst>
              <a:ext uri="{FF2B5EF4-FFF2-40B4-BE49-F238E27FC236}">
                <a16:creationId xmlns:a16="http://schemas.microsoft.com/office/drawing/2014/main" xmlns="" id="{61127C64-9175-4A2F-A67F-2DB07A0C608C}"/>
              </a:ext>
            </a:extLst>
          </p:cNvPr>
          <p:cNvSpPr txBox="1">
            <a:spLocks noChangeArrowheads="1"/>
          </p:cNvSpPr>
          <p:nvPr/>
        </p:nvSpPr>
        <p:spPr bwMode="auto">
          <a:xfrm>
            <a:off x="4757738"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60</a:t>
            </a:r>
            <a:endParaRPr lang="en-US" altLang="el-GR" sz="1600">
              <a:latin typeface="Arial" panose="020B0604020202020204" pitchFamily="34" charset="0"/>
            </a:endParaRPr>
          </a:p>
        </p:txBody>
      </p:sp>
      <p:sp>
        <p:nvSpPr>
          <p:cNvPr id="23563" name="Text Box 11">
            <a:extLst>
              <a:ext uri="{FF2B5EF4-FFF2-40B4-BE49-F238E27FC236}">
                <a16:creationId xmlns:a16="http://schemas.microsoft.com/office/drawing/2014/main" xmlns="" id="{96CE3067-ED33-4921-BB5D-6E711A96F1CB}"/>
              </a:ext>
            </a:extLst>
          </p:cNvPr>
          <p:cNvSpPr txBox="1">
            <a:spLocks noChangeArrowheads="1"/>
          </p:cNvSpPr>
          <p:nvPr/>
        </p:nvSpPr>
        <p:spPr bwMode="auto">
          <a:xfrm>
            <a:off x="5310188"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50</a:t>
            </a:r>
            <a:endParaRPr lang="en-US" altLang="el-GR" sz="1600">
              <a:latin typeface="Arial" panose="020B0604020202020204" pitchFamily="34" charset="0"/>
            </a:endParaRPr>
          </a:p>
        </p:txBody>
      </p:sp>
      <p:sp>
        <p:nvSpPr>
          <p:cNvPr id="23564" name="Text Box 12">
            <a:extLst>
              <a:ext uri="{FF2B5EF4-FFF2-40B4-BE49-F238E27FC236}">
                <a16:creationId xmlns:a16="http://schemas.microsoft.com/office/drawing/2014/main" xmlns="" id="{FCA0274A-BDD6-48C1-9CCC-95D79199B81C}"/>
              </a:ext>
            </a:extLst>
          </p:cNvPr>
          <p:cNvSpPr txBox="1">
            <a:spLocks noChangeArrowheads="1"/>
          </p:cNvSpPr>
          <p:nvPr/>
        </p:nvSpPr>
        <p:spPr bwMode="auto">
          <a:xfrm>
            <a:off x="5862638" y="4445000"/>
            <a:ext cx="2238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40</a:t>
            </a:r>
            <a:endParaRPr lang="en-US" altLang="el-GR" sz="1600">
              <a:latin typeface="Arial" panose="020B0604020202020204" pitchFamily="34" charset="0"/>
            </a:endParaRPr>
          </a:p>
        </p:txBody>
      </p:sp>
      <p:sp>
        <p:nvSpPr>
          <p:cNvPr id="23565" name="Text Box 13">
            <a:extLst>
              <a:ext uri="{FF2B5EF4-FFF2-40B4-BE49-F238E27FC236}">
                <a16:creationId xmlns:a16="http://schemas.microsoft.com/office/drawing/2014/main" xmlns="" id="{0FACA818-E161-4D8C-8509-6C6E1AAAE8E0}"/>
              </a:ext>
            </a:extLst>
          </p:cNvPr>
          <p:cNvSpPr txBox="1">
            <a:spLocks noChangeArrowheads="1"/>
          </p:cNvSpPr>
          <p:nvPr/>
        </p:nvSpPr>
        <p:spPr bwMode="auto">
          <a:xfrm>
            <a:off x="6415088"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30</a:t>
            </a:r>
            <a:endParaRPr lang="en-US" altLang="el-GR" sz="1600">
              <a:latin typeface="Arial" panose="020B0604020202020204" pitchFamily="34" charset="0"/>
            </a:endParaRPr>
          </a:p>
        </p:txBody>
      </p:sp>
      <p:sp>
        <p:nvSpPr>
          <p:cNvPr id="23566" name="Text Box 14">
            <a:extLst>
              <a:ext uri="{FF2B5EF4-FFF2-40B4-BE49-F238E27FC236}">
                <a16:creationId xmlns:a16="http://schemas.microsoft.com/office/drawing/2014/main" xmlns="" id="{F573AFFD-98DA-4F06-ABE1-7DA570F3E8AC}"/>
              </a:ext>
            </a:extLst>
          </p:cNvPr>
          <p:cNvSpPr txBox="1">
            <a:spLocks noChangeArrowheads="1"/>
          </p:cNvSpPr>
          <p:nvPr/>
        </p:nvSpPr>
        <p:spPr bwMode="auto">
          <a:xfrm>
            <a:off x="6967538"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20</a:t>
            </a:r>
            <a:endParaRPr lang="en-US" altLang="el-GR" sz="1600">
              <a:latin typeface="Arial" panose="020B0604020202020204" pitchFamily="34" charset="0"/>
            </a:endParaRPr>
          </a:p>
        </p:txBody>
      </p:sp>
      <p:sp>
        <p:nvSpPr>
          <p:cNvPr id="23567" name="Text Box 15">
            <a:extLst>
              <a:ext uri="{FF2B5EF4-FFF2-40B4-BE49-F238E27FC236}">
                <a16:creationId xmlns:a16="http://schemas.microsoft.com/office/drawing/2014/main" xmlns="" id="{95D29AE8-24B2-4511-9933-10AAC4039B15}"/>
              </a:ext>
            </a:extLst>
          </p:cNvPr>
          <p:cNvSpPr txBox="1">
            <a:spLocks noChangeArrowheads="1"/>
          </p:cNvSpPr>
          <p:nvPr/>
        </p:nvSpPr>
        <p:spPr bwMode="auto">
          <a:xfrm>
            <a:off x="7518400" y="4445000"/>
            <a:ext cx="225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15</a:t>
            </a:r>
            <a:endParaRPr lang="en-US" altLang="el-GR" sz="1600">
              <a:latin typeface="Arial" panose="020B0604020202020204" pitchFamily="34" charset="0"/>
            </a:endParaRPr>
          </a:p>
        </p:txBody>
      </p:sp>
      <p:sp>
        <p:nvSpPr>
          <p:cNvPr id="23568" name="Text Box 16">
            <a:extLst>
              <a:ext uri="{FF2B5EF4-FFF2-40B4-BE49-F238E27FC236}">
                <a16:creationId xmlns:a16="http://schemas.microsoft.com/office/drawing/2014/main" xmlns="" id="{7E29B192-5E9A-4978-AD8E-0B662B295538}"/>
              </a:ext>
            </a:extLst>
          </p:cNvPr>
          <p:cNvSpPr txBox="1">
            <a:spLocks noChangeArrowheads="1"/>
          </p:cNvSpPr>
          <p:nvPr/>
        </p:nvSpPr>
        <p:spPr bwMode="auto">
          <a:xfrm>
            <a:off x="8061325" y="4445000"/>
            <a:ext cx="2746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10</a:t>
            </a:r>
            <a:endParaRPr lang="en-US" altLang="el-GR" sz="1600">
              <a:latin typeface="Arial" panose="020B0604020202020204" pitchFamily="34" charset="0"/>
            </a:endParaRPr>
          </a:p>
        </p:txBody>
      </p:sp>
      <p:sp>
        <p:nvSpPr>
          <p:cNvPr id="23569" name="Text Box 17">
            <a:extLst>
              <a:ext uri="{FF2B5EF4-FFF2-40B4-BE49-F238E27FC236}">
                <a16:creationId xmlns:a16="http://schemas.microsoft.com/office/drawing/2014/main" xmlns="" id="{68E562D6-1F99-49E4-BDF2-48EC1868C155}"/>
              </a:ext>
            </a:extLst>
          </p:cNvPr>
          <p:cNvSpPr txBox="1">
            <a:spLocks noChangeArrowheads="1"/>
          </p:cNvSpPr>
          <p:nvPr/>
        </p:nvSpPr>
        <p:spPr bwMode="auto">
          <a:xfrm>
            <a:off x="8648700" y="4445000"/>
            <a:ext cx="1111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600">
                <a:latin typeface="Arial" panose="020B0604020202020204" pitchFamily="34" charset="0"/>
              </a:rPr>
              <a:t>0</a:t>
            </a:r>
            <a:endParaRPr lang="en-US" altLang="el-GR" sz="1600">
              <a:latin typeface="Arial" panose="020B0604020202020204" pitchFamily="34" charset="0"/>
            </a:endParaRPr>
          </a:p>
        </p:txBody>
      </p:sp>
      <p:sp>
        <p:nvSpPr>
          <p:cNvPr id="23570" name="Line 18">
            <a:extLst>
              <a:ext uri="{FF2B5EF4-FFF2-40B4-BE49-F238E27FC236}">
                <a16:creationId xmlns:a16="http://schemas.microsoft.com/office/drawing/2014/main" xmlns="" id="{AF447807-5462-446B-90DB-DEFF9A03F645}"/>
              </a:ext>
            </a:extLst>
          </p:cNvPr>
          <p:cNvSpPr>
            <a:spLocks noChangeShapeType="1"/>
          </p:cNvSpPr>
          <p:nvPr/>
        </p:nvSpPr>
        <p:spPr bwMode="auto">
          <a:xfrm>
            <a:off x="7623175" y="2720975"/>
            <a:ext cx="0" cy="167005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l-GR"/>
          </a:p>
        </p:txBody>
      </p:sp>
      <p:sp>
        <p:nvSpPr>
          <p:cNvPr id="23571" name="Line 19">
            <a:extLst>
              <a:ext uri="{FF2B5EF4-FFF2-40B4-BE49-F238E27FC236}">
                <a16:creationId xmlns:a16="http://schemas.microsoft.com/office/drawing/2014/main" xmlns="" id="{8094C484-78FC-4C24-B614-92DE8ABC2940}"/>
              </a:ext>
            </a:extLst>
          </p:cNvPr>
          <p:cNvSpPr>
            <a:spLocks noChangeShapeType="1"/>
          </p:cNvSpPr>
          <p:nvPr/>
        </p:nvSpPr>
        <p:spPr bwMode="auto">
          <a:xfrm>
            <a:off x="6496050" y="2720975"/>
            <a:ext cx="0" cy="167005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l-GR"/>
          </a:p>
        </p:txBody>
      </p:sp>
      <p:sp>
        <p:nvSpPr>
          <p:cNvPr id="23572" name="Line 20">
            <a:extLst>
              <a:ext uri="{FF2B5EF4-FFF2-40B4-BE49-F238E27FC236}">
                <a16:creationId xmlns:a16="http://schemas.microsoft.com/office/drawing/2014/main" xmlns="" id="{0B766FE8-A25C-4A5D-9A80-2B0E087CA7BD}"/>
              </a:ext>
            </a:extLst>
          </p:cNvPr>
          <p:cNvSpPr>
            <a:spLocks noChangeShapeType="1"/>
          </p:cNvSpPr>
          <p:nvPr/>
        </p:nvSpPr>
        <p:spPr bwMode="auto">
          <a:xfrm>
            <a:off x="3192463" y="2719388"/>
            <a:ext cx="0" cy="167005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l-GR"/>
          </a:p>
        </p:txBody>
      </p:sp>
      <p:sp>
        <p:nvSpPr>
          <p:cNvPr id="23573" name="Line 21">
            <a:extLst>
              <a:ext uri="{FF2B5EF4-FFF2-40B4-BE49-F238E27FC236}">
                <a16:creationId xmlns:a16="http://schemas.microsoft.com/office/drawing/2014/main" xmlns="" id="{AF8561EA-11C3-4268-B290-7C9DFFCF8CAE}"/>
              </a:ext>
            </a:extLst>
          </p:cNvPr>
          <p:cNvSpPr>
            <a:spLocks noChangeShapeType="1"/>
          </p:cNvSpPr>
          <p:nvPr/>
        </p:nvSpPr>
        <p:spPr bwMode="auto">
          <a:xfrm>
            <a:off x="4819650" y="2719388"/>
            <a:ext cx="0" cy="167005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l-GR"/>
          </a:p>
        </p:txBody>
      </p:sp>
      <p:sp>
        <p:nvSpPr>
          <p:cNvPr id="23574" name="Text Box 22">
            <a:extLst>
              <a:ext uri="{FF2B5EF4-FFF2-40B4-BE49-F238E27FC236}">
                <a16:creationId xmlns:a16="http://schemas.microsoft.com/office/drawing/2014/main" xmlns="" id="{C8ECFF80-0CAE-412C-A733-98F72B93C40F}"/>
              </a:ext>
            </a:extLst>
          </p:cNvPr>
          <p:cNvSpPr txBox="1">
            <a:spLocks noChangeArrowheads="1"/>
          </p:cNvSpPr>
          <p:nvPr/>
        </p:nvSpPr>
        <p:spPr bwMode="auto">
          <a:xfrm>
            <a:off x="749300" y="2763838"/>
            <a:ext cx="21209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800" b="1">
                <a:solidFill>
                  <a:schemeClr val="bg2"/>
                </a:solidFill>
                <a:latin typeface="Arial" panose="020B0604020202020204" pitchFamily="34" charset="0"/>
              </a:rPr>
              <a:t>Stage I</a:t>
            </a:r>
          </a:p>
          <a:p>
            <a:pPr algn="ctr">
              <a:spcBef>
                <a:spcPct val="50000"/>
              </a:spcBef>
              <a:buClrTx/>
              <a:buSzTx/>
              <a:buFontTx/>
              <a:buNone/>
            </a:pPr>
            <a:r>
              <a:rPr lang="en-GB" altLang="el-GR" sz="1800">
                <a:solidFill>
                  <a:schemeClr val="bg2"/>
                </a:solidFill>
                <a:latin typeface="Arial" panose="020B0604020202020204" pitchFamily="34" charset="0"/>
              </a:rPr>
              <a:t>Kidney damage with </a:t>
            </a:r>
            <a:br>
              <a:rPr lang="en-GB" altLang="el-GR" sz="1800">
                <a:solidFill>
                  <a:schemeClr val="bg2"/>
                </a:solidFill>
                <a:latin typeface="Arial" panose="020B0604020202020204" pitchFamily="34" charset="0"/>
              </a:rPr>
            </a:br>
            <a:r>
              <a:rPr lang="en-GB" altLang="el-GR" sz="1800">
                <a:solidFill>
                  <a:schemeClr val="bg2"/>
                </a:solidFill>
                <a:latin typeface="Arial" panose="020B0604020202020204" pitchFamily="34" charset="0"/>
              </a:rPr>
              <a:t>normal or </a:t>
            </a:r>
            <a:r>
              <a:rPr lang="en-GB" altLang="el-GR" sz="1800">
                <a:solidFill>
                  <a:schemeClr val="bg2"/>
                </a:solidFill>
                <a:latin typeface="Arial" panose="020B0604020202020204" pitchFamily="34" charset="0"/>
                <a:sym typeface="Wingdings" panose="05000000000000000000" pitchFamily="2" charset="2"/>
              </a:rPr>
              <a:t> GFR</a:t>
            </a:r>
            <a:endParaRPr lang="en-US" altLang="el-GR" sz="1800">
              <a:solidFill>
                <a:schemeClr val="bg2"/>
              </a:solidFill>
              <a:latin typeface="Arial" panose="020B0604020202020204" pitchFamily="34" charset="0"/>
              <a:sym typeface="Wingdings" panose="05000000000000000000" pitchFamily="2" charset="2"/>
            </a:endParaRPr>
          </a:p>
        </p:txBody>
      </p:sp>
      <p:sp>
        <p:nvSpPr>
          <p:cNvPr id="23575" name="Text Box 23">
            <a:extLst>
              <a:ext uri="{FF2B5EF4-FFF2-40B4-BE49-F238E27FC236}">
                <a16:creationId xmlns:a16="http://schemas.microsoft.com/office/drawing/2014/main" xmlns="" id="{6B163441-400F-4BAD-BB5E-37E5DCB2F799}"/>
              </a:ext>
            </a:extLst>
          </p:cNvPr>
          <p:cNvSpPr txBox="1">
            <a:spLocks noChangeArrowheads="1"/>
          </p:cNvSpPr>
          <p:nvPr/>
        </p:nvSpPr>
        <p:spPr bwMode="auto">
          <a:xfrm>
            <a:off x="3236913" y="2763838"/>
            <a:ext cx="1587500" cy="1236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800" b="1">
                <a:solidFill>
                  <a:schemeClr val="bg2"/>
                </a:solidFill>
                <a:latin typeface="Arial" panose="020B0604020202020204" pitchFamily="34" charset="0"/>
              </a:rPr>
              <a:t>Stage II</a:t>
            </a:r>
          </a:p>
          <a:p>
            <a:pPr algn="ctr">
              <a:spcBef>
                <a:spcPct val="50000"/>
              </a:spcBef>
              <a:buClrTx/>
              <a:buSzTx/>
              <a:buFontTx/>
              <a:buNone/>
            </a:pPr>
            <a:r>
              <a:rPr lang="en-GB" altLang="el-GR" sz="1800">
                <a:solidFill>
                  <a:schemeClr val="bg2"/>
                </a:solidFill>
                <a:latin typeface="Arial" panose="020B0604020202020204" pitchFamily="34" charset="0"/>
              </a:rPr>
              <a:t>Kidney damage</a:t>
            </a:r>
            <a:br>
              <a:rPr lang="en-GB" altLang="el-GR" sz="1800">
                <a:solidFill>
                  <a:schemeClr val="bg2"/>
                </a:solidFill>
                <a:latin typeface="Arial" panose="020B0604020202020204" pitchFamily="34" charset="0"/>
              </a:rPr>
            </a:br>
            <a:r>
              <a:rPr lang="en-GB" altLang="el-GR" sz="1800">
                <a:solidFill>
                  <a:schemeClr val="bg2"/>
                </a:solidFill>
                <a:latin typeface="Arial" panose="020B0604020202020204" pitchFamily="34" charset="0"/>
              </a:rPr>
              <a:t>with </a:t>
            </a:r>
            <a:br>
              <a:rPr lang="en-GB" altLang="el-GR" sz="1800">
                <a:solidFill>
                  <a:schemeClr val="bg2"/>
                </a:solidFill>
                <a:latin typeface="Arial" panose="020B0604020202020204" pitchFamily="34" charset="0"/>
              </a:rPr>
            </a:br>
            <a:r>
              <a:rPr lang="en-GB" altLang="el-GR" sz="1800">
                <a:solidFill>
                  <a:schemeClr val="bg2"/>
                </a:solidFill>
                <a:latin typeface="Arial" panose="020B0604020202020204" pitchFamily="34" charset="0"/>
              </a:rPr>
              <a:t>mild </a:t>
            </a:r>
            <a:r>
              <a:rPr lang="en-GB" altLang="el-GR" sz="1800">
                <a:solidFill>
                  <a:schemeClr val="bg2"/>
                </a:solidFill>
                <a:latin typeface="Arial" panose="020B0604020202020204" pitchFamily="34" charset="0"/>
                <a:sym typeface="Wingdings" panose="05000000000000000000" pitchFamily="2" charset="2"/>
              </a:rPr>
              <a:t>GFR</a:t>
            </a:r>
            <a:endParaRPr lang="en-US" altLang="el-GR" sz="1800">
              <a:solidFill>
                <a:schemeClr val="bg2"/>
              </a:solidFill>
              <a:latin typeface="Arial" panose="020B0604020202020204" pitchFamily="34" charset="0"/>
            </a:endParaRPr>
          </a:p>
        </p:txBody>
      </p:sp>
      <p:sp>
        <p:nvSpPr>
          <p:cNvPr id="23576" name="Text Box 24">
            <a:extLst>
              <a:ext uri="{FF2B5EF4-FFF2-40B4-BE49-F238E27FC236}">
                <a16:creationId xmlns:a16="http://schemas.microsoft.com/office/drawing/2014/main" xmlns="" id="{2329331F-1E4A-411A-B80A-0A249ED7A960}"/>
              </a:ext>
            </a:extLst>
          </p:cNvPr>
          <p:cNvSpPr txBox="1">
            <a:spLocks noChangeArrowheads="1"/>
          </p:cNvSpPr>
          <p:nvPr/>
        </p:nvSpPr>
        <p:spPr bwMode="auto">
          <a:xfrm>
            <a:off x="5184775" y="2763838"/>
            <a:ext cx="9652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800" b="1">
                <a:solidFill>
                  <a:schemeClr val="bg2"/>
                </a:solidFill>
                <a:latin typeface="Arial" panose="020B0604020202020204" pitchFamily="34" charset="0"/>
              </a:rPr>
              <a:t>Stage III</a:t>
            </a:r>
          </a:p>
          <a:p>
            <a:pPr algn="ctr">
              <a:spcBef>
                <a:spcPct val="50000"/>
              </a:spcBef>
              <a:buClrTx/>
              <a:buSzTx/>
              <a:buFontTx/>
              <a:buNone/>
            </a:pPr>
            <a:r>
              <a:rPr lang="en-GB" altLang="el-GR" sz="1800">
                <a:solidFill>
                  <a:schemeClr val="bg2"/>
                </a:solidFill>
                <a:latin typeface="Arial" panose="020B0604020202020204" pitchFamily="34" charset="0"/>
              </a:rPr>
              <a:t>Moderate</a:t>
            </a:r>
            <a:br>
              <a:rPr lang="en-GB" altLang="el-GR" sz="1800">
                <a:solidFill>
                  <a:schemeClr val="bg2"/>
                </a:solidFill>
                <a:latin typeface="Arial" panose="020B0604020202020204" pitchFamily="34" charset="0"/>
              </a:rPr>
            </a:br>
            <a:r>
              <a:rPr lang="en-GB" altLang="el-GR" sz="1800">
                <a:solidFill>
                  <a:schemeClr val="bg2"/>
                </a:solidFill>
                <a:latin typeface="Arial" panose="020B0604020202020204" pitchFamily="34" charset="0"/>
              </a:rPr>
              <a:t> </a:t>
            </a:r>
            <a:r>
              <a:rPr lang="en-GB" altLang="el-GR" sz="1800">
                <a:solidFill>
                  <a:schemeClr val="bg2"/>
                </a:solidFill>
                <a:latin typeface="Arial" panose="020B0604020202020204" pitchFamily="34" charset="0"/>
                <a:sym typeface="Wingdings" panose="05000000000000000000" pitchFamily="2" charset="2"/>
              </a:rPr>
              <a:t>GFR</a:t>
            </a:r>
            <a:endParaRPr lang="en-US" altLang="el-GR" sz="1800">
              <a:solidFill>
                <a:schemeClr val="bg2"/>
              </a:solidFill>
              <a:latin typeface="Arial" panose="020B0604020202020204" pitchFamily="34" charset="0"/>
            </a:endParaRPr>
          </a:p>
        </p:txBody>
      </p:sp>
      <p:sp>
        <p:nvSpPr>
          <p:cNvPr id="23577" name="Text Box 25">
            <a:extLst>
              <a:ext uri="{FF2B5EF4-FFF2-40B4-BE49-F238E27FC236}">
                <a16:creationId xmlns:a16="http://schemas.microsoft.com/office/drawing/2014/main" xmlns="" id="{ADD51B0A-FACC-47F8-A3DD-9C70DC8D23D1}"/>
              </a:ext>
            </a:extLst>
          </p:cNvPr>
          <p:cNvSpPr txBox="1">
            <a:spLocks noChangeArrowheads="1"/>
          </p:cNvSpPr>
          <p:nvPr/>
        </p:nvSpPr>
        <p:spPr bwMode="auto">
          <a:xfrm>
            <a:off x="6640513" y="2763838"/>
            <a:ext cx="9017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800" b="1">
                <a:solidFill>
                  <a:schemeClr val="bg2"/>
                </a:solidFill>
                <a:latin typeface="Arial" panose="020B0604020202020204" pitchFamily="34" charset="0"/>
              </a:rPr>
              <a:t>Stage IV</a:t>
            </a:r>
          </a:p>
          <a:p>
            <a:pPr algn="ctr">
              <a:spcBef>
                <a:spcPct val="50000"/>
              </a:spcBef>
              <a:buClrTx/>
              <a:buSzTx/>
              <a:buFontTx/>
              <a:buNone/>
            </a:pPr>
            <a:r>
              <a:rPr lang="en-GB" altLang="el-GR" sz="1800">
                <a:solidFill>
                  <a:schemeClr val="bg2"/>
                </a:solidFill>
                <a:latin typeface="Arial" panose="020B0604020202020204" pitchFamily="34" charset="0"/>
              </a:rPr>
              <a:t>Severe</a:t>
            </a:r>
            <a:br>
              <a:rPr lang="en-GB" altLang="el-GR" sz="1800">
                <a:solidFill>
                  <a:schemeClr val="bg2"/>
                </a:solidFill>
                <a:latin typeface="Arial" panose="020B0604020202020204" pitchFamily="34" charset="0"/>
              </a:rPr>
            </a:br>
            <a:r>
              <a:rPr lang="en-GB" altLang="el-GR" sz="1800">
                <a:solidFill>
                  <a:schemeClr val="bg2"/>
                </a:solidFill>
                <a:latin typeface="Arial" panose="020B0604020202020204" pitchFamily="34" charset="0"/>
              </a:rPr>
              <a:t> </a:t>
            </a:r>
            <a:r>
              <a:rPr lang="en-GB" altLang="el-GR" sz="1800">
                <a:solidFill>
                  <a:schemeClr val="bg2"/>
                </a:solidFill>
                <a:latin typeface="Arial" panose="020B0604020202020204" pitchFamily="34" charset="0"/>
                <a:sym typeface="Wingdings" panose="05000000000000000000" pitchFamily="2" charset="2"/>
              </a:rPr>
              <a:t>GFR</a:t>
            </a:r>
            <a:endParaRPr lang="en-US" altLang="el-GR" sz="1800">
              <a:solidFill>
                <a:schemeClr val="bg2"/>
              </a:solidFill>
              <a:latin typeface="Arial" panose="020B0604020202020204" pitchFamily="34" charset="0"/>
            </a:endParaRPr>
          </a:p>
        </p:txBody>
      </p:sp>
      <p:sp>
        <p:nvSpPr>
          <p:cNvPr id="23578" name="Text Box 26">
            <a:extLst>
              <a:ext uri="{FF2B5EF4-FFF2-40B4-BE49-F238E27FC236}">
                <a16:creationId xmlns:a16="http://schemas.microsoft.com/office/drawing/2014/main" xmlns="" id="{2F2F9BA6-64D0-48C3-A556-6A14DCD442E9}"/>
              </a:ext>
            </a:extLst>
          </p:cNvPr>
          <p:cNvSpPr txBox="1">
            <a:spLocks noChangeArrowheads="1"/>
          </p:cNvSpPr>
          <p:nvPr/>
        </p:nvSpPr>
        <p:spPr bwMode="auto">
          <a:xfrm>
            <a:off x="7758113" y="2763838"/>
            <a:ext cx="8382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sz="1800" b="1">
                <a:solidFill>
                  <a:schemeClr val="bg2"/>
                </a:solidFill>
                <a:latin typeface="Arial" panose="020B0604020202020204" pitchFamily="34" charset="0"/>
              </a:rPr>
              <a:t>Stage V</a:t>
            </a:r>
          </a:p>
          <a:p>
            <a:pPr algn="ctr">
              <a:spcBef>
                <a:spcPct val="50000"/>
              </a:spcBef>
              <a:buClrTx/>
              <a:buSzTx/>
              <a:buFontTx/>
              <a:buNone/>
            </a:pPr>
            <a:r>
              <a:rPr lang="en-GB" altLang="el-GR" sz="1800">
                <a:solidFill>
                  <a:schemeClr val="bg2"/>
                </a:solidFill>
                <a:latin typeface="Arial" panose="020B0604020202020204" pitchFamily="34" charset="0"/>
              </a:rPr>
              <a:t>Kidney </a:t>
            </a:r>
            <a:br>
              <a:rPr lang="en-GB" altLang="el-GR" sz="1800">
                <a:solidFill>
                  <a:schemeClr val="bg2"/>
                </a:solidFill>
                <a:latin typeface="Arial" panose="020B0604020202020204" pitchFamily="34" charset="0"/>
              </a:rPr>
            </a:br>
            <a:r>
              <a:rPr lang="en-GB" altLang="el-GR" sz="1800">
                <a:solidFill>
                  <a:schemeClr val="bg2"/>
                </a:solidFill>
                <a:latin typeface="Arial" panose="020B0604020202020204" pitchFamily="34" charset="0"/>
              </a:rPr>
              <a:t>failure</a:t>
            </a:r>
            <a:endParaRPr lang="en-US" altLang="el-GR" sz="1800">
              <a:solidFill>
                <a:schemeClr val="bg2"/>
              </a:solidFill>
              <a:latin typeface="Arial" panose="020B0604020202020204" pitchFamily="34" charset="0"/>
            </a:endParaRPr>
          </a:p>
        </p:txBody>
      </p:sp>
      <p:sp>
        <p:nvSpPr>
          <p:cNvPr id="23579" name="Rectangle 27">
            <a:extLst>
              <a:ext uri="{FF2B5EF4-FFF2-40B4-BE49-F238E27FC236}">
                <a16:creationId xmlns:a16="http://schemas.microsoft.com/office/drawing/2014/main" xmlns="" id="{41395D9E-01CB-45B3-9015-E3890B2EC204}"/>
              </a:ext>
            </a:extLst>
          </p:cNvPr>
          <p:cNvSpPr>
            <a:spLocks noChangeArrowheads="1"/>
          </p:cNvSpPr>
          <p:nvPr/>
        </p:nvSpPr>
        <p:spPr bwMode="auto">
          <a:xfrm>
            <a:off x="3654425" y="6297613"/>
            <a:ext cx="51085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r">
              <a:spcBef>
                <a:spcPct val="0"/>
              </a:spcBef>
              <a:buClrTx/>
              <a:buSzTx/>
              <a:buFontTx/>
              <a:buNone/>
            </a:pPr>
            <a:r>
              <a:rPr lang="en-US" altLang="el-GR" sz="1200">
                <a:latin typeface="Arial" panose="020B0604020202020204" pitchFamily="34" charset="0"/>
              </a:rPr>
              <a:t>National Kidney Foundation. </a:t>
            </a:r>
            <a:r>
              <a:rPr lang="en-US" altLang="el-GR" sz="1200" i="1">
                <a:latin typeface="Arial" panose="020B0604020202020204" pitchFamily="34" charset="0"/>
              </a:rPr>
              <a:t>Am J Kidney Dis</a:t>
            </a:r>
            <a:r>
              <a:rPr lang="en-US" altLang="el-GR" sz="1200">
                <a:latin typeface="Arial" panose="020B0604020202020204" pitchFamily="34" charset="0"/>
              </a:rPr>
              <a:t> 2002; 39(2 Suppl 1):S1</a:t>
            </a:r>
            <a:r>
              <a:rPr lang="en-GB" altLang="el-GR" sz="1200">
                <a:latin typeface="Arial" panose="020B0604020202020204" pitchFamily="34" charset="0"/>
              </a:rPr>
              <a:t>–S</a:t>
            </a:r>
            <a:r>
              <a:rPr lang="en-US" altLang="el-GR" sz="1200">
                <a:latin typeface="Arial" panose="020B0604020202020204" pitchFamily="34" charset="0"/>
              </a:rPr>
              <a:t>266</a:t>
            </a:r>
          </a:p>
        </p:txBody>
      </p:sp>
      <p:sp>
        <p:nvSpPr>
          <p:cNvPr id="23580" name="Text Box 28">
            <a:extLst>
              <a:ext uri="{FF2B5EF4-FFF2-40B4-BE49-F238E27FC236}">
                <a16:creationId xmlns:a16="http://schemas.microsoft.com/office/drawing/2014/main" xmlns="" id="{B889C95B-053C-44D1-80A2-DFEA8D3993FE}"/>
              </a:ext>
            </a:extLst>
          </p:cNvPr>
          <p:cNvSpPr txBox="1">
            <a:spLocks noChangeArrowheads="1"/>
          </p:cNvSpPr>
          <p:nvPr/>
        </p:nvSpPr>
        <p:spPr bwMode="auto">
          <a:xfrm>
            <a:off x="1042988" y="5445125"/>
            <a:ext cx="7451725"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0" tIns="0" rIns="0" bIns="0">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en-GB" altLang="el-GR">
                <a:latin typeface="Arial" panose="020B0604020202020204" pitchFamily="34" charset="0"/>
              </a:rPr>
              <a:t>Glomerular filtration rate (mL/min/1.73m</a:t>
            </a:r>
            <a:r>
              <a:rPr lang="en-GB" altLang="el-GR" baseline="30000">
                <a:latin typeface="Arial" panose="020B0604020202020204" pitchFamily="34" charset="0"/>
              </a:rPr>
              <a:t>2</a:t>
            </a:r>
            <a:r>
              <a:rPr lang="en-GB" altLang="el-GR">
                <a:latin typeface="Arial" panose="020B0604020202020204" pitchFamily="34" charset="0"/>
              </a:rPr>
              <a:t>)</a:t>
            </a:r>
            <a:endParaRPr lang="en-US" altLang="el-GR">
              <a:latin typeface="Arial" panose="020B0604020202020204" pitchFamily="34" charset="0"/>
            </a:endParaRPr>
          </a:p>
        </p:txBody>
      </p:sp>
      <p:sp>
        <p:nvSpPr>
          <p:cNvPr id="23581" name="Line 29">
            <a:extLst>
              <a:ext uri="{FF2B5EF4-FFF2-40B4-BE49-F238E27FC236}">
                <a16:creationId xmlns:a16="http://schemas.microsoft.com/office/drawing/2014/main" xmlns="" id="{D2386597-DA9F-459E-9092-F5A24527A30E}"/>
              </a:ext>
            </a:extLst>
          </p:cNvPr>
          <p:cNvSpPr>
            <a:spLocks noChangeShapeType="1"/>
          </p:cNvSpPr>
          <p:nvPr/>
        </p:nvSpPr>
        <p:spPr bwMode="auto">
          <a:xfrm>
            <a:off x="4813300" y="1125538"/>
            <a:ext cx="0" cy="3311525"/>
          </a:xfrm>
          <a:prstGeom prst="line">
            <a:avLst/>
          </a:prstGeom>
          <a:noFill/>
          <a:ln w="5715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19166" name="Rectangle 30">
            <a:extLst>
              <a:ext uri="{FF2B5EF4-FFF2-40B4-BE49-F238E27FC236}">
                <a16:creationId xmlns:a16="http://schemas.microsoft.com/office/drawing/2014/main" xmlns="" id="{01151D1F-753B-494B-AB38-93A717259226}"/>
              </a:ext>
            </a:extLst>
          </p:cNvPr>
          <p:cNvSpPr>
            <a:spLocks noGrp="1" noChangeArrowheads="1"/>
          </p:cNvSpPr>
          <p:nvPr>
            <p:ph type="title"/>
          </p:nvPr>
        </p:nvSpPr>
        <p:spPr>
          <a:xfrm>
            <a:off x="395288" y="1125538"/>
            <a:ext cx="8229600" cy="1384300"/>
          </a:xfrm>
        </p:spPr>
        <p:txBody>
          <a:bodyPr/>
          <a:lstStyle/>
          <a:p>
            <a:pPr eaLnBrk="1" hangingPunct="1">
              <a:defRPr/>
            </a:pPr>
            <a:r>
              <a:rPr lang="en-US" dirty="0">
                <a:solidFill>
                  <a:srgbClr val="CC2F04"/>
                </a:solidFill>
              </a:rPr>
              <a:t>       </a:t>
            </a:r>
            <a:r>
              <a:rPr lang="el-GR" dirty="0">
                <a:solidFill>
                  <a:srgbClr val="FFFF00"/>
                </a:solidFill>
              </a:rPr>
              <a:t>Βλάβη		Νόσος</a:t>
            </a:r>
          </a:p>
        </p:txBody>
      </p:sp>
      <p:sp>
        <p:nvSpPr>
          <p:cNvPr id="23583" name="Text Box 31">
            <a:extLst>
              <a:ext uri="{FF2B5EF4-FFF2-40B4-BE49-F238E27FC236}">
                <a16:creationId xmlns:a16="http://schemas.microsoft.com/office/drawing/2014/main" xmlns="" id="{EC3681F4-ED71-4581-83EB-61062E297A22}"/>
              </a:ext>
            </a:extLst>
          </p:cNvPr>
          <p:cNvSpPr txBox="1">
            <a:spLocks noChangeArrowheads="1"/>
          </p:cNvSpPr>
          <p:nvPr/>
        </p:nvSpPr>
        <p:spPr bwMode="auto">
          <a:xfrm>
            <a:off x="2124075" y="404813"/>
            <a:ext cx="5616575" cy="584200"/>
          </a:xfrm>
          <a:prstGeom prst="rect">
            <a:avLst/>
          </a:prstGeom>
          <a:noFill/>
          <a:ln w="38100">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l-GR" altLang="el-GR" b="1">
                <a:latin typeface="Tahoma" panose="020B0604030504040204" pitchFamily="34" charset="0"/>
              </a:rPr>
              <a:t>&lt;</a:t>
            </a:r>
            <a:r>
              <a:rPr lang="en-US" altLang="el-GR" b="1">
                <a:latin typeface="Tahoma" panose="020B0604030504040204" pitchFamily="34" charset="0"/>
              </a:rPr>
              <a:t>60 ml/min</a:t>
            </a:r>
            <a:r>
              <a:rPr lang="el-GR" altLang="el-GR" b="1">
                <a:latin typeface="Tahoma" panose="020B0604030504040204" pitchFamily="34" charset="0"/>
              </a:rPr>
              <a:t> για </a:t>
            </a:r>
            <a:r>
              <a:rPr lang="en-US" altLang="el-GR" b="1">
                <a:latin typeface="Tahoma" panose="020B0604030504040204" pitchFamily="34" charset="0"/>
              </a:rPr>
              <a:t>&gt; 3 </a:t>
            </a:r>
            <a:r>
              <a:rPr lang="el-GR" altLang="el-GR" b="1">
                <a:latin typeface="Tahoma" panose="020B0604030504040204" pitchFamily="34" charset="0"/>
              </a:rPr>
              <a:t>μήνες</a:t>
            </a:r>
          </a:p>
        </p:txBody>
      </p:sp>
      <p:sp>
        <p:nvSpPr>
          <p:cNvPr id="23584" name="Oval 32">
            <a:extLst>
              <a:ext uri="{FF2B5EF4-FFF2-40B4-BE49-F238E27FC236}">
                <a16:creationId xmlns:a16="http://schemas.microsoft.com/office/drawing/2014/main" xmlns="" id="{61DA3FEB-8C9E-470D-B544-5537F0D8601C}"/>
              </a:ext>
            </a:extLst>
          </p:cNvPr>
          <p:cNvSpPr>
            <a:spLocks noChangeArrowheads="1"/>
          </p:cNvSpPr>
          <p:nvPr/>
        </p:nvSpPr>
        <p:spPr bwMode="auto">
          <a:xfrm>
            <a:off x="3013075" y="4292600"/>
            <a:ext cx="431800" cy="50482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solidFill>
                <a:srgbClr val="FFFF00"/>
              </a:solidFill>
              <a:latin typeface="Arial" panose="020B0604020202020204" pitchFamily="34" charset="0"/>
            </a:endParaRPr>
          </a:p>
        </p:txBody>
      </p:sp>
      <p:sp>
        <p:nvSpPr>
          <p:cNvPr id="23585" name="Oval 33">
            <a:extLst>
              <a:ext uri="{FF2B5EF4-FFF2-40B4-BE49-F238E27FC236}">
                <a16:creationId xmlns:a16="http://schemas.microsoft.com/office/drawing/2014/main" xmlns="" id="{847FAD06-B353-4AC4-A40A-36B01EF8EA81}"/>
              </a:ext>
            </a:extLst>
          </p:cNvPr>
          <p:cNvSpPr>
            <a:spLocks noChangeArrowheads="1"/>
          </p:cNvSpPr>
          <p:nvPr/>
        </p:nvSpPr>
        <p:spPr bwMode="auto">
          <a:xfrm>
            <a:off x="4668838" y="4292600"/>
            <a:ext cx="431800" cy="50482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23586" name="Oval 34">
            <a:extLst>
              <a:ext uri="{FF2B5EF4-FFF2-40B4-BE49-F238E27FC236}">
                <a16:creationId xmlns:a16="http://schemas.microsoft.com/office/drawing/2014/main" xmlns="" id="{EF4F31F9-44B9-4333-8637-5B27D5E7AA41}"/>
              </a:ext>
            </a:extLst>
          </p:cNvPr>
          <p:cNvSpPr>
            <a:spLocks noChangeArrowheads="1"/>
          </p:cNvSpPr>
          <p:nvPr/>
        </p:nvSpPr>
        <p:spPr bwMode="auto">
          <a:xfrm>
            <a:off x="6326188" y="4292600"/>
            <a:ext cx="431800" cy="50482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23587" name="Oval 35">
            <a:extLst>
              <a:ext uri="{FF2B5EF4-FFF2-40B4-BE49-F238E27FC236}">
                <a16:creationId xmlns:a16="http://schemas.microsoft.com/office/drawing/2014/main" xmlns="" id="{C2769920-53AD-40FC-B7B3-AF7085F2F065}"/>
              </a:ext>
            </a:extLst>
          </p:cNvPr>
          <p:cNvSpPr>
            <a:spLocks noChangeArrowheads="1"/>
          </p:cNvSpPr>
          <p:nvPr/>
        </p:nvSpPr>
        <p:spPr bwMode="auto">
          <a:xfrm>
            <a:off x="7477125" y="4292600"/>
            <a:ext cx="431800" cy="50482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0193D755-1482-4D0E-A912-E1CFAE8BE88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xmlns="" id="{A91946DB-11BF-4DDA-BA72-0A357C649D3E}"/>
              </a:ext>
            </a:extLst>
          </p:cNvPr>
          <p:cNvSpPr>
            <a:spLocks noGrp="1" noChangeArrowheads="1"/>
          </p:cNvSpPr>
          <p:nvPr>
            <p:ph type="ctrTitle"/>
          </p:nvPr>
        </p:nvSpPr>
        <p:spPr>
          <a:xfrm>
            <a:off x="0" y="1484313"/>
            <a:ext cx="9144000" cy="215900"/>
          </a:xfrm>
        </p:spPr>
        <p:txBody>
          <a:bodyPr/>
          <a:lstStyle/>
          <a:p>
            <a:pPr eaLnBrk="1" hangingPunct="1">
              <a:defRPr/>
            </a:pPr>
            <a:endParaRPr lang="en-GB" sz="2000" b="1">
              <a:solidFill>
                <a:schemeClr val="folHlink"/>
              </a:solidFill>
            </a:endParaRPr>
          </a:p>
        </p:txBody>
      </p:sp>
      <p:pic>
        <p:nvPicPr>
          <p:cNvPr id="25603" name="Picture 3" descr="Image">
            <a:extLst>
              <a:ext uri="{FF2B5EF4-FFF2-40B4-BE49-F238E27FC236}">
                <a16:creationId xmlns:a16="http://schemas.microsoft.com/office/drawing/2014/main" xmlns="" id="{FA85B65C-4816-4047-BB32-D2C51276091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75137"/>
          <a:stretch>
            <a:fillRect/>
          </a:stretch>
        </p:blipFill>
        <p:spPr bwMode="auto">
          <a:xfrm>
            <a:off x="0" y="0"/>
            <a:ext cx="91440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0" name="Rectangle 4">
            <a:extLst>
              <a:ext uri="{FF2B5EF4-FFF2-40B4-BE49-F238E27FC236}">
                <a16:creationId xmlns:a16="http://schemas.microsoft.com/office/drawing/2014/main" xmlns="" id="{0848BC81-41A9-4CF0-BFDD-91B80A540D84}"/>
              </a:ext>
            </a:extLst>
          </p:cNvPr>
          <p:cNvSpPr>
            <a:spLocks noChangeArrowheads="1"/>
          </p:cNvSpPr>
          <p:nvPr/>
        </p:nvSpPr>
        <p:spPr bwMode="auto">
          <a:xfrm>
            <a:off x="0" y="5373688"/>
            <a:ext cx="9036050" cy="1187450"/>
          </a:xfrm>
          <a:prstGeom prst="rect">
            <a:avLst/>
          </a:prstGeom>
          <a:noFill/>
          <a:ln w="9525">
            <a:noFill/>
            <a:miter lim="800000"/>
            <a:headEnd/>
            <a:tailEnd/>
          </a:ln>
          <a:effectLst/>
        </p:spPr>
        <p:txBody>
          <a:bodyPr>
            <a:spAutoFit/>
          </a:bodyPr>
          <a:lstStyle/>
          <a:p>
            <a:pPr algn="ctr" eaLnBrk="1" hangingPunct="1">
              <a:defRPr/>
            </a:pPr>
            <a:r>
              <a:rPr lang="el-GR" sz="2400" b="1">
                <a:solidFill>
                  <a:srgbClr val="FFFF00"/>
                </a:solidFill>
                <a:effectLst>
                  <a:outerShdw blurRad="38100" dist="38100" dir="2700000" algn="tl">
                    <a:srgbClr val="000000"/>
                  </a:outerShdw>
                </a:effectLst>
                <a:latin typeface="Tahoma" pitchFamily="34" charset="0"/>
              </a:rPr>
              <a:t>Ο βαθμός της νεφρικής βλάβης αποτελεί ανεξάρτητο παράγοντα κινδύνου για θάνατο από καρδιαγγειακή νόσο, </a:t>
            </a:r>
            <a:r>
              <a:rPr lang="en-GB" sz="2400" b="1">
                <a:solidFill>
                  <a:srgbClr val="FFFF00"/>
                </a:solidFill>
                <a:effectLst>
                  <a:outerShdw blurRad="38100" dist="38100" dir="2700000" algn="tl">
                    <a:srgbClr val="000000"/>
                  </a:outerShdw>
                </a:effectLst>
                <a:latin typeface="Tahoma" pitchFamily="34" charset="0"/>
              </a:rPr>
              <a:t/>
            </a:r>
            <a:br>
              <a:rPr lang="en-GB" sz="2400" b="1">
                <a:solidFill>
                  <a:srgbClr val="FFFF00"/>
                </a:solidFill>
                <a:effectLst>
                  <a:outerShdw blurRad="38100" dist="38100" dir="2700000" algn="tl">
                    <a:srgbClr val="000000"/>
                  </a:outerShdw>
                </a:effectLst>
                <a:latin typeface="Tahoma" pitchFamily="34" charset="0"/>
              </a:rPr>
            </a:br>
            <a:r>
              <a:rPr lang="en-GB" sz="2400" b="1">
                <a:solidFill>
                  <a:srgbClr val="FFFF00"/>
                </a:solidFill>
                <a:effectLst>
                  <a:outerShdw blurRad="38100" dist="38100" dir="2700000" algn="tl">
                    <a:srgbClr val="000000"/>
                  </a:outerShdw>
                </a:effectLst>
                <a:latin typeface="Tahoma" pitchFamily="34" charset="0"/>
              </a:rPr>
              <a:t>JACC 2003</a:t>
            </a:r>
            <a:endParaRPr lang="el-GR" sz="2400" b="1">
              <a:solidFill>
                <a:srgbClr val="FFFF00"/>
              </a:solidFill>
              <a:effectLst>
                <a:outerShdw blurRad="38100" dist="38100" dir="2700000" algn="tl">
                  <a:srgbClr val="000000"/>
                </a:outerShdw>
              </a:effectLst>
              <a:latin typeface="Tahoma" pitchFamily="34" charset="0"/>
            </a:endParaRPr>
          </a:p>
        </p:txBody>
      </p:sp>
      <p:pic>
        <p:nvPicPr>
          <p:cNvPr id="25605" name="Picture 5" descr="Society,Heartcenter-Essen,Heartcenter,West-German-Heart-Center-Essen">
            <a:extLst>
              <a:ext uri="{FF2B5EF4-FFF2-40B4-BE49-F238E27FC236}">
                <a16:creationId xmlns:a16="http://schemas.microsoft.com/office/drawing/2014/main" xmlns="" id="{4C84C325-2224-40C4-913C-C6DD8D7088E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6013" y="2324100"/>
            <a:ext cx="316865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F667FD6-50D6-4189-B4FA-C285893551D3}"/>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a:extLst>
              <a:ext uri="{FF2B5EF4-FFF2-40B4-BE49-F238E27FC236}">
                <a16:creationId xmlns:a16="http://schemas.microsoft.com/office/drawing/2014/main" xmlns="" id="{22F20854-5CC0-46C6-9F6C-DD31E448DB5E}"/>
              </a:ext>
            </a:extLst>
          </p:cNvPr>
          <p:cNvGraphicFramePr>
            <a:graphicFrameLocks noChangeAspect="1"/>
          </p:cNvGraphicFramePr>
          <p:nvPr/>
        </p:nvGraphicFramePr>
        <p:xfrm>
          <a:off x="0" y="1628775"/>
          <a:ext cx="4643438" cy="4346575"/>
        </p:xfrm>
        <a:graphic>
          <a:graphicData uri="http://schemas.openxmlformats.org/presentationml/2006/ole">
            <p:oleObj spid="_x0000_s26633" name="Bitmap Image" r:id="rId4" imgW="3610479" imgH="4048690" progId="">
              <p:embed/>
            </p:oleObj>
          </a:graphicData>
        </a:graphic>
      </p:graphicFrame>
      <p:pic>
        <p:nvPicPr>
          <p:cNvPr id="26627" name="Picture 3" descr="A&amp;P2%20u18">
            <a:extLst>
              <a:ext uri="{FF2B5EF4-FFF2-40B4-BE49-F238E27FC236}">
                <a16:creationId xmlns:a16="http://schemas.microsoft.com/office/drawing/2014/main" xmlns="" id="{FC4F09D9-63FB-4532-B837-D5FC3599203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3170" t="17586" r="22401" b="2242"/>
          <a:stretch>
            <a:fillRect/>
          </a:stretch>
        </p:blipFill>
        <p:spPr bwMode="auto">
          <a:xfrm>
            <a:off x="4427538" y="1700213"/>
            <a:ext cx="4537075" cy="430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4" name="Rectangle 4">
            <a:extLst>
              <a:ext uri="{FF2B5EF4-FFF2-40B4-BE49-F238E27FC236}">
                <a16:creationId xmlns:a16="http://schemas.microsoft.com/office/drawing/2014/main" xmlns="" id="{34DCD09E-84C3-4ECB-9129-36875FAFBFE1}"/>
              </a:ext>
            </a:extLst>
          </p:cNvPr>
          <p:cNvSpPr>
            <a:spLocks noGrp="1" noChangeArrowheads="1"/>
          </p:cNvSpPr>
          <p:nvPr>
            <p:ph type="title"/>
          </p:nvPr>
        </p:nvSpPr>
        <p:spPr>
          <a:xfrm>
            <a:off x="576263" y="0"/>
            <a:ext cx="8229600" cy="1139825"/>
          </a:xfrm>
        </p:spPr>
        <p:txBody>
          <a:bodyPr/>
          <a:lstStyle/>
          <a:p>
            <a:pPr eaLnBrk="1" hangingPunct="1">
              <a:defRPr/>
            </a:pPr>
            <a:r>
              <a:rPr lang="el-GR" dirty="0">
                <a:solidFill>
                  <a:srgbClr val="FFFF00"/>
                </a:solidFill>
              </a:rPr>
              <a:t>Μικροαγγειοπάθεια</a:t>
            </a:r>
            <a:endParaRPr lang="en-GB" dirty="0">
              <a:solidFill>
                <a:srgbClr val="FFFF00"/>
              </a:solidFill>
            </a:endParaRPr>
          </a:p>
        </p:txBody>
      </p:sp>
      <p:pic>
        <p:nvPicPr>
          <p:cNvPr id="3" name="Εγγεγραμμένος ήχος">
            <a:hlinkClick r:id="" action="ppaction://media"/>
            <a:extLst>
              <a:ext uri="{FF2B5EF4-FFF2-40B4-BE49-F238E27FC236}">
                <a16:creationId xmlns:a16="http://schemas.microsoft.com/office/drawing/2014/main" xmlns="" id="{96A25D63-225D-4962-966B-93C5B5162700}"/>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xmlns="" id="{E8469318-7EF5-46C2-96BC-E1003D087A4E}"/>
              </a:ext>
            </a:extLst>
          </p:cNvPr>
          <p:cNvSpPr txBox="1">
            <a:spLocks noChangeArrowheads="1"/>
          </p:cNvSpPr>
          <p:nvPr/>
        </p:nvSpPr>
        <p:spPr bwMode="auto">
          <a:xfrm>
            <a:off x="1295400" y="6096000"/>
            <a:ext cx="7620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l-GR" sz="1400" b="1">
                <a:solidFill>
                  <a:schemeClr val="tx2"/>
                </a:solidFill>
              </a:rPr>
              <a:t>AER=Albumin excretion rate      CR</a:t>
            </a:r>
            <a:r>
              <a:rPr lang="en-US" altLang="el-GR" sz="1400" b="1" baseline="30000">
                <a:solidFill>
                  <a:schemeClr val="tx2"/>
                </a:solidFill>
              </a:rPr>
              <a:t>#</a:t>
            </a:r>
            <a:r>
              <a:rPr lang="en-US" altLang="el-GR" sz="1400" b="1">
                <a:solidFill>
                  <a:schemeClr val="tx2"/>
                </a:solidFill>
              </a:rPr>
              <a:t> =creatinine</a:t>
            </a:r>
          </a:p>
        </p:txBody>
      </p:sp>
      <p:grpSp>
        <p:nvGrpSpPr>
          <p:cNvPr id="27651" name="Group 3">
            <a:extLst>
              <a:ext uri="{FF2B5EF4-FFF2-40B4-BE49-F238E27FC236}">
                <a16:creationId xmlns:a16="http://schemas.microsoft.com/office/drawing/2014/main" xmlns="" id="{DC7A0DF3-612E-4679-BB11-76BDC58AD6D8}"/>
              </a:ext>
            </a:extLst>
          </p:cNvPr>
          <p:cNvGrpSpPr>
            <a:grpSpLocks/>
          </p:cNvGrpSpPr>
          <p:nvPr/>
        </p:nvGrpSpPr>
        <p:grpSpPr bwMode="auto">
          <a:xfrm>
            <a:off x="0" y="260350"/>
            <a:ext cx="9144000" cy="6858000"/>
            <a:chOff x="0" y="0"/>
            <a:chExt cx="5760" cy="4320"/>
          </a:xfrm>
        </p:grpSpPr>
        <p:grpSp>
          <p:nvGrpSpPr>
            <p:cNvPr id="27653" name="Group 4">
              <a:extLst>
                <a:ext uri="{FF2B5EF4-FFF2-40B4-BE49-F238E27FC236}">
                  <a16:creationId xmlns:a16="http://schemas.microsoft.com/office/drawing/2014/main" xmlns="" id="{F1028B20-D264-4279-91DC-67BFB41CAB1A}"/>
                </a:ext>
              </a:extLst>
            </p:cNvPr>
            <p:cNvGrpSpPr>
              <a:grpSpLocks noRot="1"/>
            </p:cNvGrpSpPr>
            <p:nvPr/>
          </p:nvGrpSpPr>
          <p:grpSpPr bwMode="auto">
            <a:xfrm>
              <a:off x="0" y="0"/>
              <a:ext cx="5760" cy="2919"/>
              <a:chOff x="427" y="960"/>
              <a:chExt cx="5029" cy="2755"/>
            </a:xfrm>
          </p:grpSpPr>
          <p:sp>
            <p:nvSpPr>
              <p:cNvPr id="27659" name="Rectangle 5">
                <a:extLst>
                  <a:ext uri="{FF2B5EF4-FFF2-40B4-BE49-F238E27FC236}">
                    <a16:creationId xmlns:a16="http://schemas.microsoft.com/office/drawing/2014/main" xmlns="" id="{E4B0D51B-0A53-4574-AFD9-A3C5AAD5B580}"/>
                  </a:ext>
                </a:extLst>
              </p:cNvPr>
              <p:cNvSpPr>
                <a:spLocks noChangeArrowheads="1"/>
              </p:cNvSpPr>
              <p:nvPr/>
            </p:nvSpPr>
            <p:spPr bwMode="auto">
              <a:xfrm>
                <a:off x="3925" y="2852"/>
                <a:ext cx="1531"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&gt;300</a:t>
                </a:r>
              </a:p>
            </p:txBody>
          </p:sp>
          <p:sp>
            <p:nvSpPr>
              <p:cNvPr id="27660" name="Rectangle 6">
                <a:extLst>
                  <a:ext uri="{FF2B5EF4-FFF2-40B4-BE49-F238E27FC236}">
                    <a16:creationId xmlns:a16="http://schemas.microsoft.com/office/drawing/2014/main" xmlns="" id="{F1850353-B854-4E8B-988E-019496CAC720}"/>
                  </a:ext>
                </a:extLst>
              </p:cNvPr>
              <p:cNvSpPr>
                <a:spLocks noChangeArrowheads="1"/>
              </p:cNvSpPr>
              <p:nvPr/>
            </p:nvSpPr>
            <p:spPr bwMode="auto">
              <a:xfrm>
                <a:off x="2441" y="2852"/>
                <a:ext cx="14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30 - 300</a:t>
                </a:r>
              </a:p>
            </p:txBody>
          </p:sp>
          <p:sp>
            <p:nvSpPr>
              <p:cNvPr id="27661" name="Rectangle 7">
                <a:extLst>
                  <a:ext uri="{FF2B5EF4-FFF2-40B4-BE49-F238E27FC236}">
                    <a16:creationId xmlns:a16="http://schemas.microsoft.com/office/drawing/2014/main" xmlns="" id="{5B50B89A-A65A-4437-8AC0-C59A86124A3D}"/>
                  </a:ext>
                </a:extLst>
              </p:cNvPr>
              <p:cNvSpPr>
                <a:spLocks noChangeArrowheads="1"/>
              </p:cNvSpPr>
              <p:nvPr/>
            </p:nvSpPr>
            <p:spPr bwMode="auto">
              <a:xfrm>
                <a:off x="1638" y="2852"/>
                <a:ext cx="80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&lt; 30</a:t>
                </a:r>
              </a:p>
            </p:txBody>
          </p:sp>
          <p:sp>
            <p:nvSpPr>
              <p:cNvPr id="27662" name="Rectangle 8">
                <a:extLst>
                  <a:ext uri="{FF2B5EF4-FFF2-40B4-BE49-F238E27FC236}">
                    <a16:creationId xmlns:a16="http://schemas.microsoft.com/office/drawing/2014/main" xmlns="" id="{64F95FA1-4EB5-4351-B292-CD3048B19EEA}"/>
                  </a:ext>
                </a:extLst>
              </p:cNvPr>
              <p:cNvSpPr>
                <a:spLocks noChangeArrowheads="1"/>
              </p:cNvSpPr>
              <p:nvPr/>
            </p:nvSpPr>
            <p:spPr bwMode="auto">
              <a:xfrm>
                <a:off x="427" y="2852"/>
                <a:ext cx="1211"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Urine albumin/</a:t>
                </a:r>
              </a:p>
              <a:p>
                <a:pPr algn="ctr" eaLnBrk="1" hangingPunct="1">
                  <a:spcBef>
                    <a:spcPct val="0"/>
                  </a:spcBef>
                  <a:buClrTx/>
                  <a:buSzTx/>
                  <a:buFontTx/>
                  <a:buNone/>
                </a:pPr>
                <a:r>
                  <a:rPr lang="en-US" altLang="el-GR" sz="2400" b="1">
                    <a:latin typeface="Arial" panose="020B0604020202020204" pitchFamily="34" charset="0"/>
                  </a:rPr>
                  <a:t>Cr</a:t>
                </a:r>
                <a:r>
                  <a:rPr lang="en-US" altLang="el-GR" sz="2400" b="1" baseline="30000">
                    <a:latin typeface="Arial" panose="020B0604020202020204" pitchFamily="34" charset="0"/>
                  </a:rPr>
                  <a:t>#</a:t>
                </a:r>
                <a:r>
                  <a:rPr lang="en-US" altLang="el-GR" sz="2400" b="1">
                    <a:latin typeface="Arial" panose="020B0604020202020204" pitchFamily="34" charset="0"/>
                  </a:rPr>
                  <a:t> ratio (mg/gm)</a:t>
                </a:r>
              </a:p>
            </p:txBody>
          </p:sp>
          <p:sp>
            <p:nvSpPr>
              <p:cNvPr id="27663" name="Rectangle 9">
                <a:extLst>
                  <a:ext uri="{FF2B5EF4-FFF2-40B4-BE49-F238E27FC236}">
                    <a16:creationId xmlns:a16="http://schemas.microsoft.com/office/drawing/2014/main" xmlns="" id="{997FEBC4-F124-4541-95D8-A0819BD29B41}"/>
                  </a:ext>
                </a:extLst>
              </p:cNvPr>
              <p:cNvSpPr>
                <a:spLocks noChangeArrowheads="1"/>
              </p:cNvSpPr>
              <p:nvPr/>
            </p:nvSpPr>
            <p:spPr bwMode="auto">
              <a:xfrm>
                <a:off x="3925" y="2245"/>
                <a:ext cx="1531" cy="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&gt;300</a:t>
                </a:r>
              </a:p>
            </p:txBody>
          </p:sp>
          <p:sp>
            <p:nvSpPr>
              <p:cNvPr id="27664" name="Rectangle 10">
                <a:extLst>
                  <a:ext uri="{FF2B5EF4-FFF2-40B4-BE49-F238E27FC236}">
                    <a16:creationId xmlns:a16="http://schemas.microsoft.com/office/drawing/2014/main" xmlns="" id="{958C8660-C541-4655-9C95-11DB7FFE29CA}"/>
                  </a:ext>
                </a:extLst>
              </p:cNvPr>
              <p:cNvSpPr>
                <a:spLocks noChangeArrowheads="1"/>
              </p:cNvSpPr>
              <p:nvPr/>
            </p:nvSpPr>
            <p:spPr bwMode="auto">
              <a:xfrm>
                <a:off x="2441" y="2245"/>
                <a:ext cx="1484" cy="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30 - 300</a:t>
                </a:r>
              </a:p>
            </p:txBody>
          </p:sp>
          <p:sp>
            <p:nvSpPr>
              <p:cNvPr id="27665" name="Rectangle 11">
                <a:extLst>
                  <a:ext uri="{FF2B5EF4-FFF2-40B4-BE49-F238E27FC236}">
                    <a16:creationId xmlns:a16="http://schemas.microsoft.com/office/drawing/2014/main" xmlns="" id="{6FEA44DA-2FA8-417F-8B8A-77E5A03B7635}"/>
                  </a:ext>
                </a:extLst>
              </p:cNvPr>
              <p:cNvSpPr>
                <a:spLocks noChangeArrowheads="1"/>
              </p:cNvSpPr>
              <p:nvPr/>
            </p:nvSpPr>
            <p:spPr bwMode="auto">
              <a:xfrm>
                <a:off x="1638" y="2245"/>
                <a:ext cx="803" cy="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&lt; 30</a:t>
                </a:r>
              </a:p>
            </p:txBody>
          </p:sp>
          <p:sp>
            <p:nvSpPr>
              <p:cNvPr id="27666" name="Rectangle 12">
                <a:extLst>
                  <a:ext uri="{FF2B5EF4-FFF2-40B4-BE49-F238E27FC236}">
                    <a16:creationId xmlns:a16="http://schemas.microsoft.com/office/drawing/2014/main" xmlns="" id="{A97C703D-3342-4983-9C55-F61BE98669E3}"/>
                  </a:ext>
                </a:extLst>
              </p:cNvPr>
              <p:cNvSpPr>
                <a:spLocks noChangeArrowheads="1"/>
              </p:cNvSpPr>
              <p:nvPr/>
            </p:nvSpPr>
            <p:spPr bwMode="auto">
              <a:xfrm>
                <a:off x="427" y="2245"/>
                <a:ext cx="1211" cy="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Urine AER</a:t>
                </a:r>
              </a:p>
              <a:p>
                <a:pPr algn="ctr" eaLnBrk="1" hangingPunct="1">
                  <a:spcBef>
                    <a:spcPct val="0"/>
                  </a:spcBef>
                  <a:buClrTx/>
                  <a:buSzTx/>
                  <a:buFontTx/>
                  <a:buNone/>
                </a:pPr>
                <a:r>
                  <a:rPr lang="en-US" altLang="el-GR" sz="2400" b="1">
                    <a:latin typeface="Arial" panose="020B0604020202020204" pitchFamily="34" charset="0"/>
                  </a:rPr>
                  <a:t>(mg/24h)</a:t>
                </a:r>
              </a:p>
            </p:txBody>
          </p:sp>
          <p:sp>
            <p:nvSpPr>
              <p:cNvPr id="27667" name="Rectangle 13">
                <a:extLst>
                  <a:ext uri="{FF2B5EF4-FFF2-40B4-BE49-F238E27FC236}">
                    <a16:creationId xmlns:a16="http://schemas.microsoft.com/office/drawing/2014/main" xmlns="" id="{80C8F24B-953F-4356-B119-6A0D7DFDE17F}"/>
                  </a:ext>
                </a:extLst>
              </p:cNvPr>
              <p:cNvSpPr>
                <a:spLocks noChangeArrowheads="1"/>
              </p:cNvSpPr>
              <p:nvPr/>
            </p:nvSpPr>
            <p:spPr bwMode="auto">
              <a:xfrm>
                <a:off x="3925" y="1637"/>
                <a:ext cx="1531" cy="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&gt;200</a:t>
                </a:r>
              </a:p>
            </p:txBody>
          </p:sp>
          <p:sp>
            <p:nvSpPr>
              <p:cNvPr id="27668" name="Rectangle 14">
                <a:extLst>
                  <a:ext uri="{FF2B5EF4-FFF2-40B4-BE49-F238E27FC236}">
                    <a16:creationId xmlns:a16="http://schemas.microsoft.com/office/drawing/2014/main" xmlns="" id="{7F0156BF-F8D3-4C98-8EF0-DF27C454A2DC}"/>
                  </a:ext>
                </a:extLst>
              </p:cNvPr>
              <p:cNvSpPr>
                <a:spLocks noChangeArrowheads="1"/>
              </p:cNvSpPr>
              <p:nvPr/>
            </p:nvSpPr>
            <p:spPr bwMode="auto">
              <a:xfrm>
                <a:off x="2441" y="1637"/>
                <a:ext cx="1484" cy="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20 - 200</a:t>
                </a:r>
              </a:p>
            </p:txBody>
          </p:sp>
          <p:sp>
            <p:nvSpPr>
              <p:cNvPr id="27669" name="Rectangle 15">
                <a:extLst>
                  <a:ext uri="{FF2B5EF4-FFF2-40B4-BE49-F238E27FC236}">
                    <a16:creationId xmlns:a16="http://schemas.microsoft.com/office/drawing/2014/main" xmlns="" id="{5D9F61F5-7996-43DC-B08F-3570ED21BAAF}"/>
                  </a:ext>
                </a:extLst>
              </p:cNvPr>
              <p:cNvSpPr>
                <a:spLocks noChangeArrowheads="1"/>
              </p:cNvSpPr>
              <p:nvPr/>
            </p:nvSpPr>
            <p:spPr bwMode="auto">
              <a:xfrm>
                <a:off x="1638" y="1637"/>
                <a:ext cx="803" cy="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latin typeface="Arial" panose="020B0604020202020204" pitchFamily="34" charset="0"/>
                  </a:rPr>
                  <a:t>&lt; 20</a:t>
                </a:r>
              </a:p>
            </p:txBody>
          </p:sp>
          <p:sp>
            <p:nvSpPr>
              <p:cNvPr id="27670" name="Rectangle 16">
                <a:extLst>
                  <a:ext uri="{FF2B5EF4-FFF2-40B4-BE49-F238E27FC236}">
                    <a16:creationId xmlns:a16="http://schemas.microsoft.com/office/drawing/2014/main" xmlns="" id="{95F94398-6464-47EF-8E3F-5F0DCAD74B31}"/>
                  </a:ext>
                </a:extLst>
              </p:cNvPr>
              <p:cNvSpPr>
                <a:spLocks noChangeArrowheads="1"/>
              </p:cNvSpPr>
              <p:nvPr/>
            </p:nvSpPr>
            <p:spPr bwMode="auto">
              <a:xfrm>
                <a:off x="427" y="1637"/>
                <a:ext cx="1211" cy="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000" b="1">
                    <a:latin typeface="Arial" panose="020B0604020202020204" pitchFamily="34" charset="0"/>
                  </a:rPr>
                  <a:t>Urine AER</a:t>
                </a:r>
              </a:p>
              <a:p>
                <a:pPr algn="ctr" eaLnBrk="1" hangingPunct="1">
                  <a:spcBef>
                    <a:spcPct val="0"/>
                  </a:spcBef>
                  <a:buClrTx/>
                  <a:buSzTx/>
                  <a:buFontTx/>
                  <a:buNone/>
                </a:pPr>
                <a:r>
                  <a:rPr lang="en-US" altLang="el-GR" sz="2000" b="1">
                    <a:latin typeface="Arial" panose="020B0604020202020204" pitchFamily="34" charset="0"/>
                  </a:rPr>
                  <a:t>(</a:t>
                </a:r>
                <a:r>
                  <a:rPr lang="en-US" altLang="el-GR" sz="2000" b="1">
                    <a:latin typeface="Arial" panose="020B0604020202020204" pitchFamily="34" charset="0"/>
                    <a:sym typeface="Symbol" panose="05050102010706020507" pitchFamily="18" charset="2"/>
                  </a:rPr>
                  <a:t></a:t>
                </a:r>
                <a:r>
                  <a:rPr lang="en-US" altLang="el-GR" sz="2000" b="1">
                    <a:latin typeface="Arial" panose="020B0604020202020204" pitchFamily="34" charset="0"/>
                  </a:rPr>
                  <a:t>g/min)</a:t>
                </a:r>
              </a:p>
            </p:txBody>
          </p:sp>
          <p:sp>
            <p:nvSpPr>
              <p:cNvPr id="27671" name="Rectangle 17">
                <a:extLst>
                  <a:ext uri="{FF2B5EF4-FFF2-40B4-BE49-F238E27FC236}">
                    <a16:creationId xmlns:a16="http://schemas.microsoft.com/office/drawing/2014/main" xmlns="" id="{9BEB3217-5C97-4FB8-97E7-EB829793A3E4}"/>
                  </a:ext>
                </a:extLst>
              </p:cNvPr>
              <p:cNvSpPr>
                <a:spLocks noChangeArrowheads="1"/>
              </p:cNvSpPr>
              <p:nvPr/>
            </p:nvSpPr>
            <p:spPr bwMode="auto">
              <a:xfrm>
                <a:off x="3925" y="960"/>
                <a:ext cx="1531" cy="677"/>
              </a:xfrm>
              <a:prstGeom prst="rect">
                <a:avLst/>
              </a:prstGeom>
              <a:gradFill rotWithShape="0">
                <a:gsLst>
                  <a:gs pos="0">
                    <a:srgbClr val="3399FF"/>
                  </a:gs>
                  <a:gs pos="50000">
                    <a:srgbClr val="A7D3FF"/>
                  </a:gs>
                  <a:gs pos="100000">
                    <a:srgbClr val="3399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solidFill>
                      <a:schemeClr val="bg2"/>
                    </a:solidFill>
                    <a:latin typeface="Arial" panose="020B0604020202020204" pitchFamily="34" charset="0"/>
                  </a:rPr>
                  <a:t>Macro-albuminuria</a:t>
                </a:r>
              </a:p>
            </p:txBody>
          </p:sp>
          <p:sp>
            <p:nvSpPr>
              <p:cNvPr id="27672" name="Rectangle 18">
                <a:extLst>
                  <a:ext uri="{FF2B5EF4-FFF2-40B4-BE49-F238E27FC236}">
                    <a16:creationId xmlns:a16="http://schemas.microsoft.com/office/drawing/2014/main" xmlns="" id="{E0544782-7B1C-4FA9-9387-E04CE641A7F0}"/>
                  </a:ext>
                </a:extLst>
              </p:cNvPr>
              <p:cNvSpPr>
                <a:spLocks noChangeArrowheads="1"/>
              </p:cNvSpPr>
              <p:nvPr/>
            </p:nvSpPr>
            <p:spPr bwMode="auto">
              <a:xfrm>
                <a:off x="2441" y="960"/>
                <a:ext cx="1484" cy="677"/>
              </a:xfrm>
              <a:prstGeom prst="rect">
                <a:avLst/>
              </a:prstGeom>
              <a:gradFill rotWithShape="0">
                <a:gsLst>
                  <a:gs pos="0">
                    <a:srgbClr val="3399FF"/>
                  </a:gs>
                  <a:gs pos="50000">
                    <a:srgbClr val="A7D3FF"/>
                  </a:gs>
                  <a:gs pos="100000">
                    <a:srgbClr val="3399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solidFill>
                      <a:schemeClr val="bg2"/>
                    </a:solidFill>
                    <a:latin typeface="Arial" panose="020B0604020202020204" pitchFamily="34" charset="0"/>
                  </a:rPr>
                  <a:t>Micro-albuminuria</a:t>
                </a:r>
              </a:p>
            </p:txBody>
          </p:sp>
          <p:sp>
            <p:nvSpPr>
              <p:cNvPr id="27673" name="Rectangle 19">
                <a:extLst>
                  <a:ext uri="{FF2B5EF4-FFF2-40B4-BE49-F238E27FC236}">
                    <a16:creationId xmlns:a16="http://schemas.microsoft.com/office/drawing/2014/main" xmlns="" id="{AE92E423-018F-4CE4-9408-8B9FAF77FB20}"/>
                  </a:ext>
                </a:extLst>
              </p:cNvPr>
              <p:cNvSpPr>
                <a:spLocks noChangeArrowheads="1"/>
              </p:cNvSpPr>
              <p:nvPr/>
            </p:nvSpPr>
            <p:spPr bwMode="auto">
              <a:xfrm>
                <a:off x="1638" y="960"/>
                <a:ext cx="803" cy="677"/>
              </a:xfrm>
              <a:prstGeom prst="rect">
                <a:avLst/>
              </a:prstGeom>
              <a:gradFill rotWithShape="0">
                <a:gsLst>
                  <a:gs pos="0">
                    <a:srgbClr val="3399FF"/>
                  </a:gs>
                  <a:gs pos="50000">
                    <a:srgbClr val="A7D3FF"/>
                  </a:gs>
                  <a:gs pos="100000">
                    <a:srgbClr val="3399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solidFill>
                      <a:schemeClr val="bg2"/>
                    </a:solidFill>
                    <a:latin typeface="Arial" panose="020B0604020202020204" pitchFamily="34" charset="0"/>
                  </a:rPr>
                  <a:t>Normal</a:t>
                </a:r>
              </a:p>
            </p:txBody>
          </p:sp>
          <p:sp>
            <p:nvSpPr>
              <p:cNvPr id="27674" name="Rectangle 20">
                <a:extLst>
                  <a:ext uri="{FF2B5EF4-FFF2-40B4-BE49-F238E27FC236}">
                    <a16:creationId xmlns:a16="http://schemas.microsoft.com/office/drawing/2014/main" xmlns="" id="{3CBD96B6-4514-4697-9302-E35653945673}"/>
                  </a:ext>
                </a:extLst>
              </p:cNvPr>
              <p:cNvSpPr>
                <a:spLocks noChangeArrowheads="1"/>
              </p:cNvSpPr>
              <p:nvPr/>
            </p:nvSpPr>
            <p:spPr bwMode="auto">
              <a:xfrm>
                <a:off x="427" y="960"/>
                <a:ext cx="1211" cy="677"/>
              </a:xfrm>
              <a:prstGeom prst="rect">
                <a:avLst/>
              </a:prstGeom>
              <a:gradFill rotWithShape="0">
                <a:gsLst>
                  <a:gs pos="0">
                    <a:srgbClr val="3399FF"/>
                  </a:gs>
                  <a:gs pos="50000">
                    <a:srgbClr val="A7D3FF"/>
                  </a:gs>
                  <a:gs pos="100000">
                    <a:srgbClr val="3399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2400" b="1">
                    <a:solidFill>
                      <a:schemeClr val="bg2"/>
                    </a:solidFill>
                    <a:latin typeface="Arial" panose="020B0604020202020204" pitchFamily="34" charset="0"/>
                  </a:rPr>
                  <a:t>Parameter</a:t>
                </a:r>
              </a:p>
            </p:txBody>
          </p:sp>
          <p:sp>
            <p:nvSpPr>
              <p:cNvPr id="27675" name="Line 21">
                <a:extLst>
                  <a:ext uri="{FF2B5EF4-FFF2-40B4-BE49-F238E27FC236}">
                    <a16:creationId xmlns:a16="http://schemas.microsoft.com/office/drawing/2014/main" xmlns="" id="{39236538-AF00-4C23-B44F-9803397D92DE}"/>
                  </a:ext>
                </a:extLst>
              </p:cNvPr>
              <p:cNvSpPr>
                <a:spLocks noChangeShapeType="1"/>
              </p:cNvSpPr>
              <p:nvPr/>
            </p:nvSpPr>
            <p:spPr bwMode="auto">
              <a:xfrm>
                <a:off x="427" y="960"/>
                <a:ext cx="5029" cy="0"/>
              </a:xfrm>
              <a:prstGeom prst="line">
                <a:avLst/>
              </a:prstGeom>
              <a:noFill/>
              <a:ln w="12700" cap="sq">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76" name="Line 22">
                <a:extLst>
                  <a:ext uri="{FF2B5EF4-FFF2-40B4-BE49-F238E27FC236}">
                    <a16:creationId xmlns:a16="http://schemas.microsoft.com/office/drawing/2014/main" xmlns="" id="{3DC497F7-5DEC-42A6-B6BA-CBCC689F21AC}"/>
                  </a:ext>
                </a:extLst>
              </p:cNvPr>
              <p:cNvSpPr>
                <a:spLocks noChangeShapeType="1"/>
              </p:cNvSpPr>
              <p:nvPr/>
            </p:nvSpPr>
            <p:spPr bwMode="auto">
              <a:xfrm>
                <a:off x="427" y="1637"/>
                <a:ext cx="5029"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77" name="Line 23">
                <a:extLst>
                  <a:ext uri="{FF2B5EF4-FFF2-40B4-BE49-F238E27FC236}">
                    <a16:creationId xmlns:a16="http://schemas.microsoft.com/office/drawing/2014/main" xmlns="" id="{9B6077CB-418B-412E-9D23-988EE1A6A9DA}"/>
                  </a:ext>
                </a:extLst>
              </p:cNvPr>
              <p:cNvSpPr>
                <a:spLocks noChangeShapeType="1"/>
              </p:cNvSpPr>
              <p:nvPr/>
            </p:nvSpPr>
            <p:spPr bwMode="auto">
              <a:xfrm>
                <a:off x="427" y="2245"/>
                <a:ext cx="5029"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78" name="Line 24">
                <a:extLst>
                  <a:ext uri="{FF2B5EF4-FFF2-40B4-BE49-F238E27FC236}">
                    <a16:creationId xmlns:a16="http://schemas.microsoft.com/office/drawing/2014/main" xmlns="" id="{367F6B21-16D3-4005-9C22-742DA3C353A6}"/>
                  </a:ext>
                </a:extLst>
              </p:cNvPr>
              <p:cNvSpPr>
                <a:spLocks noChangeShapeType="1"/>
              </p:cNvSpPr>
              <p:nvPr/>
            </p:nvSpPr>
            <p:spPr bwMode="auto">
              <a:xfrm>
                <a:off x="427" y="2852"/>
                <a:ext cx="5029"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79" name="Line 25">
                <a:extLst>
                  <a:ext uri="{FF2B5EF4-FFF2-40B4-BE49-F238E27FC236}">
                    <a16:creationId xmlns:a16="http://schemas.microsoft.com/office/drawing/2014/main" xmlns="" id="{EC7EBE11-A4F4-4F43-B95F-800D6D6C3F89}"/>
                  </a:ext>
                </a:extLst>
              </p:cNvPr>
              <p:cNvSpPr>
                <a:spLocks noChangeShapeType="1"/>
              </p:cNvSpPr>
              <p:nvPr/>
            </p:nvSpPr>
            <p:spPr bwMode="auto">
              <a:xfrm>
                <a:off x="427" y="3715"/>
                <a:ext cx="5029" cy="0"/>
              </a:xfrm>
              <a:prstGeom prst="line">
                <a:avLst/>
              </a:prstGeom>
              <a:noFill/>
              <a:ln w="12700" cap="sq">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80" name="Line 26">
                <a:extLst>
                  <a:ext uri="{FF2B5EF4-FFF2-40B4-BE49-F238E27FC236}">
                    <a16:creationId xmlns:a16="http://schemas.microsoft.com/office/drawing/2014/main" xmlns="" id="{509F8DCC-A07B-4DEE-AC99-67A32758A9BB}"/>
                  </a:ext>
                </a:extLst>
              </p:cNvPr>
              <p:cNvSpPr>
                <a:spLocks noChangeShapeType="1"/>
              </p:cNvSpPr>
              <p:nvPr/>
            </p:nvSpPr>
            <p:spPr bwMode="auto">
              <a:xfrm>
                <a:off x="427" y="960"/>
                <a:ext cx="0" cy="2755"/>
              </a:xfrm>
              <a:prstGeom prst="line">
                <a:avLst/>
              </a:prstGeom>
              <a:noFill/>
              <a:ln w="12700" cap="sq">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81" name="Line 27">
                <a:extLst>
                  <a:ext uri="{FF2B5EF4-FFF2-40B4-BE49-F238E27FC236}">
                    <a16:creationId xmlns:a16="http://schemas.microsoft.com/office/drawing/2014/main" xmlns="" id="{78F61604-B919-4638-BAC2-96C59354EC51}"/>
                  </a:ext>
                </a:extLst>
              </p:cNvPr>
              <p:cNvSpPr>
                <a:spLocks noChangeShapeType="1"/>
              </p:cNvSpPr>
              <p:nvPr/>
            </p:nvSpPr>
            <p:spPr bwMode="auto">
              <a:xfrm>
                <a:off x="1638" y="960"/>
                <a:ext cx="0" cy="2755"/>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82" name="Line 28">
                <a:extLst>
                  <a:ext uri="{FF2B5EF4-FFF2-40B4-BE49-F238E27FC236}">
                    <a16:creationId xmlns:a16="http://schemas.microsoft.com/office/drawing/2014/main" xmlns="" id="{DE0FE9A8-CF3B-4084-A4DC-308D3E6D98AC}"/>
                  </a:ext>
                </a:extLst>
              </p:cNvPr>
              <p:cNvSpPr>
                <a:spLocks noChangeShapeType="1"/>
              </p:cNvSpPr>
              <p:nvPr/>
            </p:nvSpPr>
            <p:spPr bwMode="auto">
              <a:xfrm>
                <a:off x="2441" y="960"/>
                <a:ext cx="0" cy="2755"/>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83" name="Line 29">
                <a:extLst>
                  <a:ext uri="{FF2B5EF4-FFF2-40B4-BE49-F238E27FC236}">
                    <a16:creationId xmlns:a16="http://schemas.microsoft.com/office/drawing/2014/main" xmlns="" id="{0299C87E-531B-4D59-8ACA-2025E302D4F3}"/>
                  </a:ext>
                </a:extLst>
              </p:cNvPr>
              <p:cNvSpPr>
                <a:spLocks noChangeShapeType="1"/>
              </p:cNvSpPr>
              <p:nvPr/>
            </p:nvSpPr>
            <p:spPr bwMode="auto">
              <a:xfrm>
                <a:off x="3925" y="960"/>
                <a:ext cx="0" cy="2755"/>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sp>
            <p:nvSpPr>
              <p:cNvPr id="27684" name="Line 30">
                <a:extLst>
                  <a:ext uri="{FF2B5EF4-FFF2-40B4-BE49-F238E27FC236}">
                    <a16:creationId xmlns:a16="http://schemas.microsoft.com/office/drawing/2014/main" xmlns="" id="{4ACF4BC4-8010-4C7D-A10A-D726A72FCC0B}"/>
                  </a:ext>
                </a:extLst>
              </p:cNvPr>
              <p:cNvSpPr>
                <a:spLocks noChangeShapeType="1"/>
              </p:cNvSpPr>
              <p:nvPr/>
            </p:nvSpPr>
            <p:spPr bwMode="auto">
              <a:xfrm>
                <a:off x="5456" y="960"/>
                <a:ext cx="0" cy="2755"/>
              </a:xfrm>
              <a:prstGeom prst="line">
                <a:avLst/>
              </a:prstGeom>
              <a:noFill/>
              <a:ln w="12700" cap="sq">
                <a:solidFill>
                  <a:schemeClr val="folHlink"/>
                </a:solidFill>
                <a:round/>
                <a:headEnd/>
                <a:tailEnd/>
              </a:ln>
              <a:extLst>
                <a:ext uri="{909E8E84-426E-40DD-AFC4-6F175D3DCCD1}">
                  <a14:hiddenFill xmlns:a14="http://schemas.microsoft.com/office/drawing/2010/main" xmlns="">
                    <a:noFill/>
                  </a14:hiddenFill>
                </a:ext>
              </a:extLst>
            </p:spPr>
            <p:txBody>
              <a:bodyPr anchor="ctr"/>
              <a:lstStyle/>
              <a:p>
                <a:endParaRPr lang="el-GR"/>
              </a:p>
            </p:txBody>
          </p:sp>
        </p:grpSp>
        <p:pic>
          <p:nvPicPr>
            <p:cNvPr id="27654" name="Picture 31" descr="PIC2">
              <a:extLst>
                <a:ext uri="{FF2B5EF4-FFF2-40B4-BE49-F238E27FC236}">
                  <a16:creationId xmlns:a16="http://schemas.microsoft.com/office/drawing/2014/main" xmlns="" id="{30BC4689-CC47-433A-9B15-740E316995D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t="17308" b="7051"/>
            <a:stretch>
              <a:fillRect/>
            </a:stretch>
          </p:blipFill>
          <p:spPr bwMode="auto">
            <a:xfrm>
              <a:off x="4332" y="2904"/>
              <a:ext cx="1428" cy="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36" name="Text Box 32">
              <a:extLst>
                <a:ext uri="{FF2B5EF4-FFF2-40B4-BE49-F238E27FC236}">
                  <a16:creationId xmlns:a16="http://schemas.microsoft.com/office/drawing/2014/main" xmlns="" id="{C7E072C4-3918-40E7-9711-82D0A4DA476A}"/>
                </a:ext>
              </a:extLst>
            </p:cNvPr>
            <p:cNvSpPr txBox="1">
              <a:spLocks noChangeArrowheads="1"/>
            </p:cNvSpPr>
            <p:nvPr/>
          </p:nvSpPr>
          <p:spPr bwMode="auto">
            <a:xfrm>
              <a:off x="4377" y="1842"/>
              <a:ext cx="1089" cy="365"/>
            </a:xfrm>
            <a:prstGeom prst="rect">
              <a:avLst/>
            </a:prstGeom>
            <a:noFill/>
            <a:ln w="9525">
              <a:noFill/>
              <a:miter lim="800000"/>
              <a:headEnd/>
              <a:tailEnd/>
            </a:ln>
            <a:effectLst/>
          </p:spPr>
          <p:txBody>
            <a:bodyPr>
              <a:spAutoFit/>
            </a:bodyPr>
            <a:lstStyle/>
            <a:p>
              <a:pPr algn="ctr" eaLnBrk="1" hangingPunct="1">
                <a:spcBef>
                  <a:spcPct val="50000"/>
                </a:spcBef>
                <a:defRPr/>
              </a:pPr>
              <a:r>
                <a:rPr lang="el-GR" sz="3200" b="1">
                  <a:solidFill>
                    <a:srgbClr val="FA410E"/>
                  </a:solidFill>
                  <a:effectLst>
                    <a:outerShdw blurRad="38100" dist="38100" dir="2700000" algn="tl">
                      <a:srgbClr val="000000"/>
                    </a:outerShdw>
                  </a:effectLst>
                  <a:latin typeface="Tahoma" pitchFamily="34" charset="0"/>
                </a:rPr>
                <a:t>Νόσος</a:t>
              </a:r>
            </a:p>
          </p:txBody>
        </p:sp>
        <p:sp>
          <p:nvSpPr>
            <p:cNvPr id="226337" name="Text Box 33">
              <a:extLst>
                <a:ext uri="{FF2B5EF4-FFF2-40B4-BE49-F238E27FC236}">
                  <a16:creationId xmlns:a16="http://schemas.microsoft.com/office/drawing/2014/main" xmlns="" id="{D3EB1052-38A6-4893-876B-D34957A40156}"/>
                </a:ext>
              </a:extLst>
            </p:cNvPr>
            <p:cNvSpPr txBox="1">
              <a:spLocks noChangeArrowheads="1"/>
            </p:cNvSpPr>
            <p:nvPr/>
          </p:nvSpPr>
          <p:spPr bwMode="auto">
            <a:xfrm>
              <a:off x="2744" y="1842"/>
              <a:ext cx="1043" cy="365"/>
            </a:xfrm>
            <a:prstGeom prst="rect">
              <a:avLst/>
            </a:prstGeom>
            <a:noFill/>
            <a:ln w="9525">
              <a:noFill/>
              <a:miter lim="800000"/>
              <a:headEnd/>
              <a:tailEnd/>
            </a:ln>
            <a:effectLst/>
          </p:spPr>
          <p:txBody>
            <a:bodyPr>
              <a:spAutoFit/>
            </a:bodyPr>
            <a:lstStyle/>
            <a:p>
              <a:pPr eaLnBrk="1" hangingPunct="1">
                <a:spcBef>
                  <a:spcPct val="50000"/>
                </a:spcBef>
                <a:defRPr/>
              </a:pPr>
              <a:r>
                <a:rPr lang="el-GR" sz="3200" b="1">
                  <a:solidFill>
                    <a:srgbClr val="FA410E"/>
                  </a:solidFill>
                  <a:effectLst>
                    <a:outerShdw blurRad="38100" dist="38100" dir="2700000" algn="tl">
                      <a:srgbClr val="000000"/>
                    </a:outerShdw>
                  </a:effectLst>
                  <a:latin typeface="Tahoma" pitchFamily="34" charset="0"/>
                </a:rPr>
                <a:t>Βλάβη</a:t>
              </a:r>
            </a:p>
          </p:txBody>
        </p:sp>
        <p:sp>
          <p:nvSpPr>
            <p:cNvPr id="27657" name="Oval 34">
              <a:extLst>
                <a:ext uri="{FF2B5EF4-FFF2-40B4-BE49-F238E27FC236}">
                  <a16:creationId xmlns:a16="http://schemas.microsoft.com/office/drawing/2014/main" xmlns="" id="{DE2D807C-CE4C-48C4-8E1D-81D91B04BEA1}"/>
                </a:ext>
              </a:extLst>
            </p:cNvPr>
            <p:cNvSpPr>
              <a:spLocks noChangeArrowheads="1"/>
            </p:cNvSpPr>
            <p:nvPr/>
          </p:nvSpPr>
          <p:spPr bwMode="auto">
            <a:xfrm>
              <a:off x="2472" y="1344"/>
              <a:ext cx="1315" cy="1632"/>
            </a:xfrm>
            <a:prstGeom prst="ellipse">
              <a:avLst/>
            </a:prstGeom>
            <a:noFill/>
            <a:ln w="635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27658" name="Oval 35">
              <a:extLst>
                <a:ext uri="{FF2B5EF4-FFF2-40B4-BE49-F238E27FC236}">
                  <a16:creationId xmlns:a16="http://schemas.microsoft.com/office/drawing/2014/main" xmlns="" id="{F9E232BB-6E5E-4245-9311-44775EA2C1CD}"/>
                </a:ext>
              </a:extLst>
            </p:cNvPr>
            <p:cNvSpPr>
              <a:spLocks noChangeArrowheads="1"/>
            </p:cNvSpPr>
            <p:nvPr/>
          </p:nvSpPr>
          <p:spPr bwMode="auto">
            <a:xfrm>
              <a:off x="4241" y="1344"/>
              <a:ext cx="1315" cy="1632"/>
            </a:xfrm>
            <a:prstGeom prst="ellipse">
              <a:avLst/>
            </a:prstGeom>
            <a:noFill/>
            <a:ln w="635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grpSp>
      <p:pic>
        <p:nvPicPr>
          <p:cNvPr id="3" name="Εγγεγραμμένος ήχος">
            <a:hlinkClick r:id="" action="ppaction://media"/>
            <a:extLst>
              <a:ext uri="{FF2B5EF4-FFF2-40B4-BE49-F238E27FC236}">
                <a16:creationId xmlns:a16="http://schemas.microsoft.com/office/drawing/2014/main" xmlns="" id="{DF08A5E3-556F-4360-86EC-8054ADB5F209}"/>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19 - Ομάδα">
            <a:extLst>
              <a:ext uri="{FF2B5EF4-FFF2-40B4-BE49-F238E27FC236}">
                <a16:creationId xmlns:a16="http://schemas.microsoft.com/office/drawing/2014/main" xmlns="" id="{04BAB660-A44F-43A2-8180-5707FB98C196}"/>
              </a:ext>
            </a:extLst>
          </p:cNvPr>
          <p:cNvGrpSpPr>
            <a:grpSpLocks/>
          </p:cNvGrpSpPr>
          <p:nvPr/>
        </p:nvGrpSpPr>
        <p:grpSpPr bwMode="auto">
          <a:xfrm>
            <a:off x="1042988" y="0"/>
            <a:ext cx="7345362" cy="6556375"/>
            <a:chOff x="1043613" y="-1"/>
            <a:chExt cx="7345011" cy="6556376"/>
          </a:xfrm>
        </p:grpSpPr>
        <p:grpSp>
          <p:nvGrpSpPr>
            <p:cNvPr id="7173" name="18 - Ομάδα">
              <a:extLst>
                <a:ext uri="{FF2B5EF4-FFF2-40B4-BE49-F238E27FC236}">
                  <a16:creationId xmlns:a16="http://schemas.microsoft.com/office/drawing/2014/main" xmlns="" id="{E41A6A2B-0F7F-40B6-A9F4-916148330A5C}"/>
                </a:ext>
              </a:extLst>
            </p:cNvPr>
            <p:cNvGrpSpPr>
              <a:grpSpLocks/>
            </p:cNvGrpSpPr>
            <p:nvPr/>
          </p:nvGrpSpPr>
          <p:grpSpPr bwMode="auto">
            <a:xfrm>
              <a:off x="1043613" y="-1"/>
              <a:ext cx="6624433" cy="6556376"/>
              <a:chOff x="1043613" y="-1"/>
              <a:chExt cx="6624433" cy="6556376"/>
            </a:xfrm>
          </p:grpSpPr>
          <p:grpSp>
            <p:nvGrpSpPr>
              <p:cNvPr id="7176" name="15 - Ομάδα">
                <a:extLst>
                  <a:ext uri="{FF2B5EF4-FFF2-40B4-BE49-F238E27FC236}">
                    <a16:creationId xmlns:a16="http://schemas.microsoft.com/office/drawing/2014/main" xmlns="" id="{1FCE9CEB-749D-41F9-AE16-C6EF81E53F01}"/>
                  </a:ext>
                </a:extLst>
              </p:cNvPr>
              <p:cNvGrpSpPr>
                <a:grpSpLocks/>
              </p:cNvGrpSpPr>
              <p:nvPr/>
            </p:nvGrpSpPr>
            <p:grpSpPr bwMode="auto">
              <a:xfrm>
                <a:off x="1043613" y="-1"/>
                <a:ext cx="6624433" cy="6556376"/>
                <a:chOff x="1259637" y="-301626"/>
                <a:chExt cx="6624433" cy="6556376"/>
              </a:xfrm>
            </p:grpSpPr>
            <p:grpSp>
              <p:nvGrpSpPr>
                <p:cNvPr id="7178" name="5 - Ομάδα">
                  <a:extLst>
                    <a:ext uri="{FF2B5EF4-FFF2-40B4-BE49-F238E27FC236}">
                      <a16:creationId xmlns:a16="http://schemas.microsoft.com/office/drawing/2014/main" xmlns="" id="{D7A135ED-EFAD-4F2D-A609-75EF229E21A2}"/>
                    </a:ext>
                  </a:extLst>
                </p:cNvPr>
                <p:cNvGrpSpPr>
                  <a:grpSpLocks/>
                </p:cNvGrpSpPr>
                <p:nvPr/>
              </p:nvGrpSpPr>
              <p:grpSpPr bwMode="auto">
                <a:xfrm>
                  <a:off x="1835696" y="-301626"/>
                  <a:ext cx="6048374" cy="6556376"/>
                  <a:chOff x="1835696" y="-301626"/>
                  <a:chExt cx="6048374" cy="6556376"/>
                </a:xfrm>
              </p:grpSpPr>
              <p:graphicFrame>
                <p:nvGraphicFramePr>
                  <p:cNvPr id="7181" name="Object 2">
                    <a:extLst>
                      <a:ext uri="{FF2B5EF4-FFF2-40B4-BE49-F238E27FC236}">
                        <a16:creationId xmlns:a16="http://schemas.microsoft.com/office/drawing/2014/main" xmlns="" id="{85719B0B-6286-4736-881B-6A2E4DA1325C}"/>
                      </a:ext>
                    </a:extLst>
                  </p:cNvPr>
                  <p:cNvGraphicFramePr>
                    <a:graphicFrameLocks noChangeAspect="1"/>
                  </p:cNvGraphicFramePr>
                  <p:nvPr/>
                </p:nvGraphicFramePr>
                <p:xfrm>
                  <a:off x="1835696" y="-301626"/>
                  <a:ext cx="6048374" cy="6556376"/>
                </p:xfrm>
                <a:graphic>
                  <a:graphicData uri="http://schemas.openxmlformats.org/presentationml/2006/ole">
                    <p:oleObj spid="_x0000_s7186" name="Photo Editor Photo" r:id="rId4" imgW="5866667" imgH="7009524" progId="">
                      <p:embed/>
                    </p:oleObj>
                  </a:graphicData>
                </a:graphic>
              </p:graphicFrame>
              <p:sp>
                <p:nvSpPr>
                  <p:cNvPr id="4" name="3 - Λυγισμένο βέλος">
                    <a:extLst>
                      <a:ext uri="{FF2B5EF4-FFF2-40B4-BE49-F238E27FC236}">
                        <a16:creationId xmlns:a16="http://schemas.microsoft.com/office/drawing/2014/main" xmlns="" id="{0249CCFA-4ED2-41F1-A34F-6AB299013A62}"/>
                      </a:ext>
                    </a:extLst>
                  </p:cNvPr>
                  <p:cNvSpPr/>
                  <p:nvPr/>
                </p:nvSpPr>
                <p:spPr>
                  <a:xfrm rot="10800000">
                    <a:off x="6012384" y="4206875"/>
                    <a:ext cx="792124" cy="7207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solidFill>
                        <a:schemeClr val="tx1"/>
                      </a:solidFill>
                    </a:endParaRPr>
                  </a:p>
                </p:txBody>
              </p:sp>
              <p:sp>
                <p:nvSpPr>
                  <p:cNvPr id="5" name="4 - Λυγισμένο βέλος">
                    <a:extLst>
                      <a:ext uri="{FF2B5EF4-FFF2-40B4-BE49-F238E27FC236}">
                        <a16:creationId xmlns:a16="http://schemas.microsoft.com/office/drawing/2014/main" xmlns="" id="{C3E9C489-61BF-4A27-B0FD-EAECC75D5356}"/>
                      </a:ext>
                    </a:extLst>
                  </p:cNvPr>
                  <p:cNvSpPr/>
                  <p:nvPr/>
                </p:nvSpPr>
                <p:spPr>
                  <a:xfrm rot="10800000">
                    <a:off x="6012384" y="5143500"/>
                    <a:ext cx="792124" cy="7207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solidFill>
                        <a:schemeClr val="tx1"/>
                      </a:solidFill>
                    </a:endParaRPr>
                  </a:p>
                </p:txBody>
              </p:sp>
            </p:grpSp>
            <p:sp>
              <p:nvSpPr>
                <p:cNvPr id="7179" name="13 - TextBox">
                  <a:extLst>
                    <a:ext uri="{FF2B5EF4-FFF2-40B4-BE49-F238E27FC236}">
                      <a16:creationId xmlns:a16="http://schemas.microsoft.com/office/drawing/2014/main" xmlns="" id="{FAA1D884-8719-40A6-8E8F-F66F254014F0}"/>
                    </a:ext>
                  </a:extLst>
                </p:cNvPr>
                <p:cNvSpPr txBox="1">
                  <a:spLocks noChangeArrowheads="1"/>
                </p:cNvSpPr>
                <p:nvPr/>
              </p:nvSpPr>
              <p:spPr bwMode="auto">
                <a:xfrm>
                  <a:off x="1331648" y="5359623"/>
                  <a:ext cx="1728192" cy="36933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1800" b="1"/>
                    <a:t>300 g</a:t>
                  </a:r>
                  <a:endParaRPr lang="el-GR" altLang="el-GR" sz="1800" b="1"/>
                </a:p>
              </p:txBody>
            </p:sp>
            <p:sp>
              <p:nvSpPr>
                <p:cNvPr id="7180" name="14 - TextBox">
                  <a:extLst>
                    <a:ext uri="{FF2B5EF4-FFF2-40B4-BE49-F238E27FC236}">
                      <a16:creationId xmlns:a16="http://schemas.microsoft.com/office/drawing/2014/main" xmlns="" id="{54DCD2B1-EF36-4F49-8639-0D20CB0C4A8B}"/>
                    </a:ext>
                  </a:extLst>
                </p:cNvPr>
                <p:cNvSpPr txBox="1">
                  <a:spLocks noChangeArrowheads="1"/>
                </p:cNvSpPr>
                <p:nvPr/>
              </p:nvSpPr>
              <p:spPr bwMode="auto">
                <a:xfrm>
                  <a:off x="1259637" y="4423519"/>
                  <a:ext cx="1728192" cy="46166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1800" b="1"/>
                    <a:t>30 kg</a:t>
                  </a:r>
                  <a:endParaRPr lang="el-GR" altLang="el-GR" sz="1800" b="1"/>
                </a:p>
              </p:txBody>
            </p:sp>
          </p:grpSp>
          <p:sp>
            <p:nvSpPr>
              <p:cNvPr id="7177" name="11 - TextBox">
                <a:extLst>
                  <a:ext uri="{FF2B5EF4-FFF2-40B4-BE49-F238E27FC236}">
                    <a16:creationId xmlns:a16="http://schemas.microsoft.com/office/drawing/2014/main" xmlns="" id="{6443E755-E0BF-4679-A50D-A69445F22DE6}"/>
                  </a:ext>
                </a:extLst>
              </p:cNvPr>
              <p:cNvSpPr txBox="1">
                <a:spLocks noChangeArrowheads="1"/>
              </p:cNvSpPr>
              <p:nvPr/>
            </p:nvSpPr>
            <p:spPr bwMode="auto">
              <a:xfrm>
                <a:off x="4023901" y="1904999"/>
                <a:ext cx="2133674" cy="36933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sz="1800" b="1"/>
                  <a:t>CO  5 L/min</a:t>
                </a:r>
                <a:endParaRPr lang="el-GR" altLang="el-GR" sz="1800" b="1"/>
              </a:p>
            </p:txBody>
          </p:sp>
        </p:grpSp>
        <p:sp>
          <p:nvSpPr>
            <p:cNvPr id="7174" name="9 - TextBox">
              <a:extLst>
                <a:ext uri="{FF2B5EF4-FFF2-40B4-BE49-F238E27FC236}">
                  <a16:creationId xmlns:a16="http://schemas.microsoft.com/office/drawing/2014/main" xmlns="" id="{4616AF25-F93E-435F-90CB-7CFA728FF196}"/>
                </a:ext>
              </a:extLst>
            </p:cNvPr>
            <p:cNvSpPr txBox="1">
              <a:spLocks noChangeArrowheads="1"/>
            </p:cNvSpPr>
            <p:nvPr/>
          </p:nvSpPr>
          <p:spPr bwMode="auto">
            <a:xfrm>
              <a:off x="6660432" y="4437112"/>
              <a:ext cx="1728192" cy="46166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l-GR" sz="1800" b="1"/>
                <a:t>1 L/min</a:t>
              </a:r>
              <a:endParaRPr lang="el-GR" altLang="el-GR" sz="1800" b="1"/>
            </a:p>
          </p:txBody>
        </p:sp>
        <p:sp>
          <p:nvSpPr>
            <p:cNvPr id="7175" name="8 - TextBox">
              <a:extLst>
                <a:ext uri="{FF2B5EF4-FFF2-40B4-BE49-F238E27FC236}">
                  <a16:creationId xmlns:a16="http://schemas.microsoft.com/office/drawing/2014/main" xmlns="" id="{6CCB9D48-8DEC-4777-8C24-F86CDBEF9361}"/>
                </a:ext>
              </a:extLst>
            </p:cNvPr>
            <p:cNvSpPr txBox="1">
              <a:spLocks noChangeArrowheads="1"/>
            </p:cNvSpPr>
            <p:nvPr/>
          </p:nvSpPr>
          <p:spPr bwMode="auto">
            <a:xfrm>
              <a:off x="6660432" y="5373216"/>
              <a:ext cx="1728192" cy="46166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l-GR" sz="1800" b="1"/>
                <a:t>1 L/min</a:t>
              </a:r>
              <a:endParaRPr lang="el-GR" altLang="el-GR" sz="1800" b="1"/>
            </a:p>
          </p:txBody>
        </p:sp>
      </p:grpSp>
      <p:sp>
        <p:nvSpPr>
          <p:cNvPr id="18" name="Rectangular Callout 17">
            <a:extLst>
              <a:ext uri="{FF2B5EF4-FFF2-40B4-BE49-F238E27FC236}">
                <a16:creationId xmlns:a16="http://schemas.microsoft.com/office/drawing/2014/main" xmlns="" id="{ABD48A9B-B6D3-4721-886C-281F0E02E976}"/>
              </a:ext>
            </a:extLst>
          </p:cNvPr>
          <p:cNvSpPr/>
          <p:nvPr/>
        </p:nvSpPr>
        <p:spPr>
          <a:xfrm>
            <a:off x="7272338" y="2636838"/>
            <a:ext cx="1871662" cy="936625"/>
          </a:xfrm>
          <a:prstGeom prst="wedgeRectCallout">
            <a:avLst>
              <a:gd name="adj1" fmla="val -97254"/>
              <a:gd name="adj2" fmla="val 12570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ΔΡΑΣΤΙΚΟΣ ΟΓΚΟΣ ΑΙΜΑΤΟΣ</a:t>
            </a:r>
          </a:p>
        </p:txBody>
      </p:sp>
      <p:pic>
        <p:nvPicPr>
          <p:cNvPr id="3" name="Εγγεγραμμένος ήχος">
            <a:hlinkClick r:id="" action="ppaction://media"/>
            <a:extLst>
              <a:ext uri="{FF2B5EF4-FFF2-40B4-BE49-F238E27FC236}">
                <a16:creationId xmlns:a16="http://schemas.microsoft.com/office/drawing/2014/main" xmlns="" id="{8C2AAB35-24E3-442F-8110-34815CC9BFA3}"/>
              </a:ext>
            </a:extLst>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a:extLst>
              <a:ext uri="{FF2B5EF4-FFF2-40B4-BE49-F238E27FC236}">
                <a16:creationId xmlns:a16="http://schemas.microsoft.com/office/drawing/2014/main" xmlns="" id="{55D38429-C1DC-4CED-A346-09CD17B46F4A}"/>
              </a:ext>
            </a:extLst>
          </p:cNvPr>
          <p:cNvGraphicFramePr>
            <a:graphicFrameLocks noChangeAspect="1"/>
          </p:cNvGraphicFramePr>
          <p:nvPr>
            <p:ph idx="1"/>
          </p:nvPr>
        </p:nvGraphicFramePr>
        <p:xfrm>
          <a:off x="827088" y="188913"/>
          <a:ext cx="7667625" cy="6402387"/>
        </p:xfrm>
        <a:graphic>
          <a:graphicData uri="http://schemas.openxmlformats.org/presentationml/2006/ole">
            <p:oleObj spid="_x0000_s29710" name="Photo Editor Photo" r:id="rId5" imgW="6276190" imgH="4382112" progId="">
              <p:embed/>
            </p:oleObj>
          </a:graphicData>
        </a:graphic>
      </p:graphicFrame>
      <p:pic>
        <p:nvPicPr>
          <p:cNvPr id="3" name="Εγγεγραμμένος ήχος">
            <a:hlinkClick r:id="" action="ppaction://media"/>
            <a:extLst>
              <a:ext uri="{FF2B5EF4-FFF2-40B4-BE49-F238E27FC236}">
                <a16:creationId xmlns:a16="http://schemas.microsoft.com/office/drawing/2014/main" xmlns="" id="{38BEECEE-C13C-4AC7-A193-A7047FDD05C7}"/>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DDFBC8-09CA-4DCE-B333-ABE32E545A86}"/>
              </a:ext>
            </a:extLst>
          </p:cNvPr>
          <p:cNvSpPr>
            <a:spLocks noGrp="1"/>
          </p:cNvSpPr>
          <p:nvPr>
            <p:ph type="title"/>
          </p:nvPr>
        </p:nvSpPr>
        <p:spPr>
          <a:xfrm>
            <a:off x="395288" y="0"/>
            <a:ext cx="8229600" cy="1139825"/>
          </a:xfrm>
        </p:spPr>
        <p:txBody>
          <a:bodyPr/>
          <a:lstStyle/>
          <a:p>
            <a:pPr>
              <a:defRPr/>
            </a:pPr>
            <a:r>
              <a:rPr lang="el-GR" dirty="0"/>
              <a:t>«0» ούρα -&gt; «0» κάθαρση</a:t>
            </a:r>
          </a:p>
        </p:txBody>
      </p:sp>
      <p:grpSp>
        <p:nvGrpSpPr>
          <p:cNvPr id="31747" name="Group 6">
            <a:extLst>
              <a:ext uri="{FF2B5EF4-FFF2-40B4-BE49-F238E27FC236}">
                <a16:creationId xmlns:a16="http://schemas.microsoft.com/office/drawing/2014/main" xmlns="" id="{63A80210-E280-4FE0-888A-7A05A3C0FB80}"/>
              </a:ext>
            </a:extLst>
          </p:cNvPr>
          <p:cNvGrpSpPr>
            <a:grpSpLocks/>
          </p:cNvGrpSpPr>
          <p:nvPr/>
        </p:nvGrpSpPr>
        <p:grpSpPr bwMode="auto">
          <a:xfrm>
            <a:off x="2484438" y="1125538"/>
            <a:ext cx="3382962" cy="5160962"/>
            <a:chOff x="2267744" y="93893"/>
            <a:chExt cx="4104456" cy="6696744"/>
          </a:xfrm>
        </p:grpSpPr>
        <p:pic>
          <p:nvPicPr>
            <p:cNvPr id="31749" name="Picture 2">
              <a:extLst>
                <a:ext uri="{FF2B5EF4-FFF2-40B4-BE49-F238E27FC236}">
                  <a16:creationId xmlns:a16="http://schemas.microsoft.com/office/drawing/2014/main" xmlns="" id="{C90433D1-B6E1-481D-A239-F262080A236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30527" t="9210" r="29474" b="9212"/>
            <a:stretch>
              <a:fillRect/>
            </a:stretch>
          </p:blipFill>
          <p:spPr bwMode="auto">
            <a:xfrm>
              <a:off x="2267744" y="93893"/>
              <a:ext cx="4104456" cy="6696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4">
              <a:extLst>
                <a:ext uri="{FF2B5EF4-FFF2-40B4-BE49-F238E27FC236}">
                  <a16:creationId xmlns:a16="http://schemas.microsoft.com/office/drawing/2014/main" xmlns="" id="{F9B0E642-F97B-4FB0-A4A2-39ABEABB1FD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26070" t="28830" r="27586" b="42340"/>
            <a:stretch>
              <a:fillRect/>
            </a:stretch>
          </p:blipFill>
          <p:spPr bwMode="auto">
            <a:xfrm>
              <a:off x="2771800" y="4653136"/>
              <a:ext cx="640071"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4">
              <a:extLst>
                <a:ext uri="{FF2B5EF4-FFF2-40B4-BE49-F238E27FC236}">
                  <a16:creationId xmlns:a16="http://schemas.microsoft.com/office/drawing/2014/main" xmlns="" id="{6C258EDD-A01C-4630-8FDF-8A50A297F49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26070" t="28830" r="27586" b="42340"/>
            <a:stretch>
              <a:fillRect/>
            </a:stretch>
          </p:blipFill>
          <p:spPr bwMode="auto">
            <a:xfrm>
              <a:off x="4788024" y="4725144"/>
              <a:ext cx="640071"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Εγγεγραμμένος ήχος">
            <a:hlinkClick r:id="" action="ppaction://media"/>
            <a:extLst>
              <a:ext uri="{FF2B5EF4-FFF2-40B4-BE49-F238E27FC236}">
                <a16:creationId xmlns:a16="http://schemas.microsoft.com/office/drawing/2014/main" xmlns="" id="{0F509891-4AA1-4976-8878-749CE98ACB84}"/>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xmlns="" id="{C2063620-18D3-4D4A-998F-91F3FEFA0857}"/>
              </a:ext>
            </a:extLst>
          </p:cNvPr>
          <p:cNvSpPr>
            <a:spLocks noGrp="1" noChangeArrowheads="1"/>
          </p:cNvSpPr>
          <p:nvPr>
            <p:ph type="title"/>
          </p:nvPr>
        </p:nvSpPr>
        <p:spPr>
          <a:xfrm>
            <a:off x="611188" y="2420938"/>
            <a:ext cx="7772400" cy="1462087"/>
          </a:xfrm>
        </p:spPr>
        <p:txBody>
          <a:bodyPr/>
          <a:lstStyle/>
          <a:p>
            <a:pPr eaLnBrk="1" hangingPunct="1">
              <a:defRPr/>
            </a:pPr>
            <a:r>
              <a:rPr lang="el-GR"/>
              <a:t>ΕΚΤΙΜΗΣΗ ΤΗΣ ΝΕΦΡΙΚΗΣ ΚΑΘΑΡΣΕΩΣ ΣΤΗΝ</a:t>
            </a:r>
            <a:br>
              <a:rPr lang="el-GR"/>
            </a:br>
            <a:r>
              <a:rPr lang="el-GR"/>
              <a:t> </a:t>
            </a:r>
            <a:br>
              <a:rPr lang="el-GR"/>
            </a:br>
            <a:r>
              <a:rPr lang="el-GR" i="1">
                <a:solidFill>
                  <a:srgbClr val="D8E462"/>
                </a:solidFill>
              </a:rPr>
              <a:t>……..</a:t>
            </a:r>
            <a:r>
              <a:rPr lang="en-US" i="1">
                <a:solidFill>
                  <a:srgbClr val="D8E462"/>
                </a:solidFill>
              </a:rPr>
              <a:t>O</a:t>
            </a:r>
            <a:r>
              <a:rPr lang="el-GR" i="1">
                <a:solidFill>
                  <a:srgbClr val="D8E462"/>
                </a:solidFill>
              </a:rPr>
              <a:t>ΞΕΙΑ ΝΕΦΡΙΚΗ ΑΝΕΠΑΡΚΕΙΑ…….. </a:t>
            </a:r>
            <a:r>
              <a:rPr lang="el-GR"/>
              <a:t> </a:t>
            </a:r>
            <a:r>
              <a:rPr lang="en-US"/>
              <a:t/>
            </a:r>
            <a:br>
              <a:rPr lang="en-US"/>
            </a:br>
            <a:r>
              <a:rPr lang="en-US"/>
              <a:t/>
            </a:r>
            <a:br>
              <a:rPr lang="en-US"/>
            </a:br>
            <a:r>
              <a:rPr lang="en-US">
                <a:solidFill>
                  <a:schemeClr val="tx1"/>
                </a:solidFill>
              </a:rPr>
              <a:t>NON-STEADY-STATE CONDITIONS</a:t>
            </a:r>
            <a:endParaRPr lang="en-GB">
              <a:solidFill>
                <a:schemeClr val="tx1"/>
              </a:solidFill>
            </a:endParaRPr>
          </a:p>
        </p:txBody>
      </p:sp>
      <p:pic>
        <p:nvPicPr>
          <p:cNvPr id="3" name="Εγγεγραμμένος ήχος">
            <a:hlinkClick r:id="" action="ppaction://media"/>
            <a:extLst>
              <a:ext uri="{FF2B5EF4-FFF2-40B4-BE49-F238E27FC236}">
                <a16:creationId xmlns:a16="http://schemas.microsoft.com/office/drawing/2014/main" xmlns="" id="{884CA872-35BD-4AEF-98ED-EA59DCEFFEE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xmlns="" id="{7EE3DFDD-B691-49C1-83C3-052D4C47EFA0}"/>
              </a:ext>
            </a:extLst>
          </p:cNvPr>
          <p:cNvSpPr>
            <a:spLocks noGrp="1" noChangeArrowheads="1"/>
          </p:cNvSpPr>
          <p:nvPr>
            <p:ph type="title"/>
          </p:nvPr>
        </p:nvSpPr>
        <p:spPr>
          <a:xfrm>
            <a:off x="960438" y="0"/>
            <a:ext cx="8183562" cy="1050925"/>
          </a:xfrm>
        </p:spPr>
        <p:txBody>
          <a:bodyPr/>
          <a:lstStyle/>
          <a:p>
            <a:pPr fontAlgn="auto">
              <a:spcAft>
                <a:spcPts val="0"/>
              </a:spcAft>
              <a:defRPr/>
            </a:pPr>
            <a:r>
              <a:rPr lang="en-US" dirty="0">
                <a:solidFill>
                  <a:srgbClr val="FFFF00"/>
                </a:solidFill>
              </a:rPr>
              <a:t>AKI RIFLE Criteria: ADQI II</a:t>
            </a:r>
          </a:p>
        </p:txBody>
      </p:sp>
      <p:pic>
        <p:nvPicPr>
          <p:cNvPr id="33795" name="Picture 3">
            <a:extLst>
              <a:ext uri="{FF2B5EF4-FFF2-40B4-BE49-F238E27FC236}">
                <a16:creationId xmlns:a16="http://schemas.microsoft.com/office/drawing/2014/main" xmlns="" id="{36D64E85-D326-4911-92AB-6F24CCF3AEAF}"/>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1042988" y="1052513"/>
            <a:ext cx="7129462" cy="5513387"/>
          </a:xfrm>
        </p:spPr>
      </p:pic>
      <p:pic>
        <p:nvPicPr>
          <p:cNvPr id="3" name="Εγγεγραμμένος ήχος">
            <a:hlinkClick r:id="" action="ppaction://media"/>
            <a:extLst>
              <a:ext uri="{FF2B5EF4-FFF2-40B4-BE49-F238E27FC236}">
                <a16:creationId xmlns:a16="http://schemas.microsoft.com/office/drawing/2014/main" xmlns="" id="{1552F108-0201-42C6-BAC6-40B2F4FF08B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xmlns="" id="{A0910125-6A48-47F5-9BD8-C7F80F82805A}"/>
              </a:ext>
            </a:extLst>
          </p:cNvPr>
          <p:cNvSpPr>
            <a:spLocks noGrp="1" noChangeArrowheads="1"/>
          </p:cNvSpPr>
          <p:nvPr>
            <p:ph type="title"/>
          </p:nvPr>
        </p:nvSpPr>
        <p:spPr>
          <a:xfrm>
            <a:off x="152400" y="301625"/>
            <a:ext cx="8305800" cy="1462088"/>
          </a:xfrm>
        </p:spPr>
        <p:txBody>
          <a:bodyPr/>
          <a:lstStyle/>
          <a:p>
            <a:pPr eaLnBrk="1" hangingPunct="1">
              <a:defRPr/>
            </a:pPr>
            <a:r>
              <a:rPr lang="el-GR" sz="3600">
                <a:solidFill>
                  <a:schemeClr val="tx1"/>
                </a:solidFill>
              </a:rPr>
              <a:t>Εκτίμηση της νεφρικής λειτουργίας στην </a:t>
            </a:r>
            <a:r>
              <a:rPr lang="el-GR" sz="3600" b="1" i="1" u="sng">
                <a:solidFill>
                  <a:schemeClr val="tx1"/>
                </a:solidFill>
              </a:rPr>
              <a:t>οξεία νεφρική ανεπάρκεια</a:t>
            </a:r>
            <a:r>
              <a:rPr lang="el-GR">
                <a:solidFill>
                  <a:srgbClr val="F69750"/>
                </a:solidFill>
              </a:rPr>
              <a:t> </a:t>
            </a:r>
            <a:endParaRPr lang="en-GB"/>
          </a:p>
        </p:txBody>
      </p:sp>
      <p:sp>
        <p:nvSpPr>
          <p:cNvPr id="110595" name="Rectangle 3">
            <a:extLst>
              <a:ext uri="{FF2B5EF4-FFF2-40B4-BE49-F238E27FC236}">
                <a16:creationId xmlns:a16="http://schemas.microsoft.com/office/drawing/2014/main" xmlns="" id="{E5E303DB-9C14-4C40-99C4-BCCD1D6A4B6D}"/>
              </a:ext>
            </a:extLst>
          </p:cNvPr>
          <p:cNvSpPr>
            <a:spLocks noGrp="1" noChangeArrowheads="1"/>
          </p:cNvSpPr>
          <p:nvPr>
            <p:ph idx="1"/>
          </p:nvPr>
        </p:nvSpPr>
        <p:spPr>
          <a:xfrm>
            <a:off x="152400" y="2057400"/>
            <a:ext cx="8458200" cy="4114800"/>
          </a:xfrm>
        </p:spPr>
        <p:txBody>
          <a:bodyPr/>
          <a:lstStyle/>
          <a:p>
            <a:pPr eaLnBrk="1" hangingPunct="1">
              <a:defRPr/>
            </a:pPr>
            <a:r>
              <a:rPr lang="el-GR"/>
              <a:t>Ρυθμός μεταβολής της κρεατινίνης από</a:t>
            </a:r>
            <a:r>
              <a:rPr lang="el-GR">
                <a:solidFill>
                  <a:srgbClr val="D8E462"/>
                </a:solidFill>
              </a:rPr>
              <a:t> </a:t>
            </a:r>
            <a:r>
              <a:rPr lang="el-GR">
                <a:solidFill>
                  <a:srgbClr val="F69750"/>
                </a:solidFill>
              </a:rPr>
              <a:t>ημέρα-σε-ημέρα:</a:t>
            </a:r>
          </a:p>
          <a:p>
            <a:pPr eaLnBrk="1" hangingPunct="1">
              <a:defRPr/>
            </a:pPr>
            <a:endParaRPr lang="el-GR">
              <a:solidFill>
                <a:srgbClr val="D8E462"/>
              </a:solidFill>
            </a:endParaRPr>
          </a:p>
          <a:p>
            <a:pPr eaLnBrk="1" hangingPunct="1">
              <a:buFont typeface="Wingdings" panose="05000000000000000000" pitchFamily="2" charset="2"/>
              <a:buNone/>
              <a:defRPr/>
            </a:pPr>
            <a:r>
              <a:rPr lang="el-GR">
                <a:solidFill>
                  <a:srgbClr val="D8E462"/>
                </a:solidFill>
              </a:rPr>
              <a:t>	</a:t>
            </a:r>
            <a:r>
              <a:rPr lang="el-GR" i="1" u="sng">
                <a:solidFill>
                  <a:srgbClr val="F69750"/>
                </a:solidFill>
              </a:rPr>
              <a:t>&lt; 1 </a:t>
            </a:r>
            <a:r>
              <a:rPr lang="en-US" i="1" u="sng">
                <a:solidFill>
                  <a:srgbClr val="F69750"/>
                </a:solidFill>
              </a:rPr>
              <a:t>mg/dl</a:t>
            </a:r>
            <a:r>
              <a:rPr lang="en-US">
                <a:solidFill>
                  <a:srgbClr val="F69750"/>
                </a:solidFill>
              </a:rPr>
              <a:t> </a:t>
            </a:r>
            <a:r>
              <a:rPr lang="en-US">
                <a:solidFill>
                  <a:srgbClr val="D8E462"/>
                </a:solidFill>
              </a:rPr>
              <a:t>= </a:t>
            </a:r>
            <a:r>
              <a:rPr lang="el-GR">
                <a:solidFill>
                  <a:srgbClr val="D8E462"/>
                </a:solidFill>
              </a:rPr>
              <a:t>όχι πλήρης ανεπάρκεια</a:t>
            </a:r>
          </a:p>
          <a:p>
            <a:pPr eaLnBrk="1" hangingPunct="1">
              <a:buFont typeface="Wingdings" panose="05000000000000000000" pitchFamily="2" charset="2"/>
              <a:buNone/>
              <a:defRPr/>
            </a:pPr>
            <a:r>
              <a:rPr lang="el-GR">
                <a:solidFill>
                  <a:srgbClr val="D8E462"/>
                </a:solidFill>
              </a:rPr>
              <a:t>	</a:t>
            </a:r>
            <a:r>
              <a:rPr lang="el-GR" i="1" u="sng">
                <a:solidFill>
                  <a:srgbClr val="F69750"/>
                </a:solidFill>
              </a:rPr>
              <a:t>1-3 </a:t>
            </a:r>
            <a:r>
              <a:rPr lang="en-US" i="1" u="sng">
                <a:solidFill>
                  <a:srgbClr val="F69750"/>
                </a:solidFill>
              </a:rPr>
              <a:t>mg/dl</a:t>
            </a:r>
            <a:r>
              <a:rPr lang="el-GR">
                <a:solidFill>
                  <a:srgbClr val="F69750"/>
                </a:solidFill>
              </a:rPr>
              <a:t> </a:t>
            </a:r>
            <a:r>
              <a:rPr lang="el-GR">
                <a:solidFill>
                  <a:srgbClr val="D8E462"/>
                </a:solidFill>
              </a:rPr>
              <a:t>=  πλήρης ανεπάρκεια </a:t>
            </a:r>
          </a:p>
          <a:p>
            <a:pPr eaLnBrk="1" hangingPunct="1">
              <a:buFont typeface="Wingdings" panose="05000000000000000000" pitchFamily="2" charset="2"/>
              <a:buNone/>
              <a:defRPr/>
            </a:pPr>
            <a:r>
              <a:rPr lang="el-GR">
                <a:solidFill>
                  <a:srgbClr val="D8E462"/>
                </a:solidFill>
              </a:rPr>
              <a:t>				δηλαδή </a:t>
            </a:r>
            <a:r>
              <a:rPr lang="en-US">
                <a:solidFill>
                  <a:srgbClr val="D8E462"/>
                </a:solidFill>
              </a:rPr>
              <a:t>GFR &lt; 10 ml/min</a:t>
            </a:r>
          </a:p>
          <a:p>
            <a:pPr eaLnBrk="1" hangingPunct="1">
              <a:buFont typeface="Wingdings" panose="05000000000000000000" pitchFamily="2" charset="2"/>
              <a:buNone/>
              <a:defRPr/>
            </a:pPr>
            <a:r>
              <a:rPr lang="en-US">
                <a:solidFill>
                  <a:srgbClr val="D8E462"/>
                </a:solidFill>
              </a:rPr>
              <a:t>	</a:t>
            </a:r>
            <a:r>
              <a:rPr lang="en-US" i="1" u="sng">
                <a:solidFill>
                  <a:srgbClr val="F69750"/>
                </a:solidFill>
              </a:rPr>
              <a:t>&gt; 3 mg/dl</a:t>
            </a:r>
            <a:r>
              <a:rPr lang="en-US">
                <a:solidFill>
                  <a:srgbClr val="F69750"/>
                </a:solidFill>
              </a:rPr>
              <a:t> </a:t>
            </a:r>
            <a:r>
              <a:rPr lang="el-GR">
                <a:solidFill>
                  <a:srgbClr val="D8E462"/>
                </a:solidFill>
              </a:rPr>
              <a:t>= ραβδομυόλυση</a:t>
            </a:r>
          </a:p>
          <a:p>
            <a:pPr eaLnBrk="1" hangingPunct="1">
              <a:defRPr/>
            </a:pPr>
            <a:endParaRPr lang="en-GB">
              <a:solidFill>
                <a:schemeClr val="tx2"/>
              </a:solidFill>
            </a:endParaRPr>
          </a:p>
        </p:txBody>
      </p:sp>
      <p:pic>
        <p:nvPicPr>
          <p:cNvPr id="3" name="Εγγεγραμμένος ήχος">
            <a:hlinkClick r:id="" action="ppaction://media"/>
            <a:extLst>
              <a:ext uri="{FF2B5EF4-FFF2-40B4-BE49-F238E27FC236}">
                <a16:creationId xmlns:a16="http://schemas.microsoft.com/office/drawing/2014/main" xmlns="" id="{5D022509-04AF-44DA-B8FA-D57AA4B83FD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7BB8DD-CE64-4358-98AF-2A18B4F83B50}"/>
              </a:ext>
            </a:extLst>
          </p:cNvPr>
          <p:cNvSpPr>
            <a:spLocks noGrp="1"/>
          </p:cNvSpPr>
          <p:nvPr>
            <p:ph type="title"/>
          </p:nvPr>
        </p:nvSpPr>
        <p:spPr/>
        <p:txBody>
          <a:bodyPr/>
          <a:lstStyle/>
          <a:p>
            <a:pPr>
              <a:defRPr/>
            </a:pPr>
            <a:r>
              <a:rPr lang="el-GR" dirty="0"/>
              <a:t>1</a:t>
            </a:r>
            <a:r>
              <a:rPr lang="el-GR" baseline="30000" dirty="0"/>
              <a:t>η</a:t>
            </a:r>
            <a:r>
              <a:rPr lang="el-GR" dirty="0"/>
              <a:t> ερώτηση: </a:t>
            </a:r>
          </a:p>
        </p:txBody>
      </p:sp>
      <p:pic>
        <p:nvPicPr>
          <p:cNvPr id="35843" name="Picture 2">
            <a:extLst>
              <a:ext uri="{FF2B5EF4-FFF2-40B4-BE49-F238E27FC236}">
                <a16:creationId xmlns:a16="http://schemas.microsoft.com/office/drawing/2014/main" xmlns="" id="{7160CE4E-C3B8-4E29-85D8-BD8713C3C06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1916113"/>
            <a:ext cx="4762500" cy="334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Box 4">
            <a:extLst>
              <a:ext uri="{FF2B5EF4-FFF2-40B4-BE49-F238E27FC236}">
                <a16:creationId xmlns:a16="http://schemas.microsoft.com/office/drawing/2014/main" xmlns="" id="{B45A432E-16F5-4F35-9666-773CD7003C23}"/>
              </a:ext>
            </a:extLst>
          </p:cNvPr>
          <p:cNvSpPr txBox="1">
            <a:spLocks noChangeArrowheads="1"/>
          </p:cNvSpPr>
          <p:nvPr/>
        </p:nvSpPr>
        <p:spPr bwMode="auto">
          <a:xfrm>
            <a:off x="4284663" y="2565400"/>
            <a:ext cx="503237"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6000">
                <a:solidFill>
                  <a:srgbClr val="FFFF00"/>
                </a:solidFill>
                <a:latin typeface="Arial" panose="020B0604020202020204" pitchFamily="34" charset="0"/>
              </a:rPr>
              <a:t>*</a:t>
            </a:r>
          </a:p>
        </p:txBody>
      </p:sp>
      <p:sp>
        <p:nvSpPr>
          <p:cNvPr id="35845" name="TextBox 5">
            <a:extLst>
              <a:ext uri="{FF2B5EF4-FFF2-40B4-BE49-F238E27FC236}">
                <a16:creationId xmlns:a16="http://schemas.microsoft.com/office/drawing/2014/main" xmlns="" id="{29471790-D30B-4405-AB93-3F2AA620DCF3}"/>
              </a:ext>
            </a:extLst>
          </p:cNvPr>
          <p:cNvSpPr txBox="1">
            <a:spLocks noChangeArrowheads="1"/>
          </p:cNvSpPr>
          <p:nvPr/>
        </p:nvSpPr>
        <p:spPr bwMode="auto">
          <a:xfrm>
            <a:off x="3492500" y="2565400"/>
            <a:ext cx="503238"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6000">
                <a:solidFill>
                  <a:srgbClr val="FFFF00"/>
                </a:solidFill>
                <a:latin typeface="Arial" panose="020B0604020202020204" pitchFamily="34" charset="0"/>
              </a:rPr>
              <a:t>*</a:t>
            </a:r>
          </a:p>
        </p:txBody>
      </p:sp>
      <p:sp>
        <p:nvSpPr>
          <p:cNvPr id="35846" name="TextBox 6">
            <a:extLst>
              <a:ext uri="{FF2B5EF4-FFF2-40B4-BE49-F238E27FC236}">
                <a16:creationId xmlns:a16="http://schemas.microsoft.com/office/drawing/2014/main" xmlns="" id="{F0B6C9E7-0CF6-4E16-A2F9-03DE185F8C3C}"/>
              </a:ext>
            </a:extLst>
          </p:cNvPr>
          <p:cNvSpPr txBox="1">
            <a:spLocks noChangeArrowheads="1"/>
          </p:cNvSpPr>
          <p:nvPr/>
        </p:nvSpPr>
        <p:spPr bwMode="auto">
          <a:xfrm>
            <a:off x="4211638" y="4437063"/>
            <a:ext cx="5048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6000">
                <a:solidFill>
                  <a:srgbClr val="FFFF00"/>
                </a:solidFill>
                <a:latin typeface="Arial" panose="020B0604020202020204" pitchFamily="34" charset="0"/>
              </a:rPr>
              <a:t>*</a:t>
            </a:r>
          </a:p>
        </p:txBody>
      </p:sp>
      <p:sp>
        <p:nvSpPr>
          <p:cNvPr id="8" name="Rectangular Callout 7">
            <a:extLst>
              <a:ext uri="{FF2B5EF4-FFF2-40B4-BE49-F238E27FC236}">
                <a16:creationId xmlns:a16="http://schemas.microsoft.com/office/drawing/2014/main" xmlns="" id="{D24A6D8F-0BB3-440C-A466-9B504502D9E0}"/>
              </a:ext>
            </a:extLst>
          </p:cNvPr>
          <p:cNvSpPr/>
          <p:nvPr/>
        </p:nvSpPr>
        <p:spPr>
          <a:xfrm>
            <a:off x="395288" y="1268413"/>
            <a:ext cx="1296987" cy="647700"/>
          </a:xfrm>
          <a:prstGeom prst="wedgeRectCallout">
            <a:avLst>
              <a:gd name="adj1" fmla="val 202909"/>
              <a:gd name="adj2" fmla="val 2052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Νεφρικά αίτια</a:t>
            </a:r>
          </a:p>
        </p:txBody>
      </p:sp>
      <p:sp>
        <p:nvSpPr>
          <p:cNvPr id="9" name="Rectangular Callout 8">
            <a:extLst>
              <a:ext uri="{FF2B5EF4-FFF2-40B4-BE49-F238E27FC236}">
                <a16:creationId xmlns:a16="http://schemas.microsoft.com/office/drawing/2014/main" xmlns="" id="{97F4E6CE-7FA5-4667-9B8B-C90EF9610A7A}"/>
              </a:ext>
            </a:extLst>
          </p:cNvPr>
          <p:cNvSpPr/>
          <p:nvPr/>
        </p:nvSpPr>
        <p:spPr>
          <a:xfrm>
            <a:off x="7308850" y="1557338"/>
            <a:ext cx="1835150" cy="647700"/>
          </a:xfrm>
          <a:prstGeom prst="wedgeRectCallout">
            <a:avLst>
              <a:gd name="adj1" fmla="val -198442"/>
              <a:gd name="adj2" fmla="val 16541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Προνεφρικά αίτια</a:t>
            </a:r>
          </a:p>
        </p:txBody>
      </p:sp>
      <p:sp>
        <p:nvSpPr>
          <p:cNvPr id="10" name="Rectangular Callout 9">
            <a:extLst>
              <a:ext uri="{FF2B5EF4-FFF2-40B4-BE49-F238E27FC236}">
                <a16:creationId xmlns:a16="http://schemas.microsoft.com/office/drawing/2014/main" xmlns="" id="{129FD82D-7CF9-4BE6-96AB-C2A39469E83B}"/>
              </a:ext>
            </a:extLst>
          </p:cNvPr>
          <p:cNvSpPr/>
          <p:nvPr/>
        </p:nvSpPr>
        <p:spPr>
          <a:xfrm>
            <a:off x="684213" y="5589588"/>
            <a:ext cx="1871662" cy="647700"/>
          </a:xfrm>
          <a:prstGeom prst="wedgeRectCallout">
            <a:avLst>
              <a:gd name="adj1" fmla="val 142896"/>
              <a:gd name="adj2" fmla="val -1632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Μετανεφρικά αίτια</a:t>
            </a:r>
          </a:p>
        </p:txBody>
      </p:sp>
      <p:pic>
        <p:nvPicPr>
          <p:cNvPr id="4" name="Εγγεγραμμένος ήχος">
            <a:hlinkClick r:id="" action="ppaction://media"/>
            <a:extLst>
              <a:ext uri="{FF2B5EF4-FFF2-40B4-BE49-F238E27FC236}">
                <a16:creationId xmlns:a16="http://schemas.microsoft.com/office/drawing/2014/main" xmlns="" id="{98CFA0C5-AF78-4F20-9131-F33C3706E81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xmlns="" id="{420BEC38-F720-4421-B8E5-10185E1F53B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1916113"/>
            <a:ext cx="4762500" cy="334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Box 4">
            <a:extLst>
              <a:ext uri="{FF2B5EF4-FFF2-40B4-BE49-F238E27FC236}">
                <a16:creationId xmlns:a16="http://schemas.microsoft.com/office/drawing/2014/main" xmlns="" id="{19DED54C-F50E-496E-83B0-D6D567741297}"/>
              </a:ext>
            </a:extLst>
          </p:cNvPr>
          <p:cNvSpPr txBox="1">
            <a:spLocks noChangeArrowheads="1"/>
          </p:cNvSpPr>
          <p:nvPr/>
        </p:nvSpPr>
        <p:spPr bwMode="auto">
          <a:xfrm>
            <a:off x="4284663" y="2565400"/>
            <a:ext cx="503237"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6000">
                <a:solidFill>
                  <a:srgbClr val="FFFF00"/>
                </a:solidFill>
                <a:latin typeface="Arial" panose="020B0604020202020204" pitchFamily="34" charset="0"/>
              </a:rPr>
              <a:t>*</a:t>
            </a:r>
          </a:p>
        </p:txBody>
      </p:sp>
      <p:sp>
        <p:nvSpPr>
          <p:cNvPr id="9" name="Rectangular Callout 8">
            <a:extLst>
              <a:ext uri="{FF2B5EF4-FFF2-40B4-BE49-F238E27FC236}">
                <a16:creationId xmlns:a16="http://schemas.microsoft.com/office/drawing/2014/main" xmlns="" id="{98F0DE21-3C33-438C-9579-77E30447EF25}"/>
              </a:ext>
            </a:extLst>
          </p:cNvPr>
          <p:cNvSpPr/>
          <p:nvPr/>
        </p:nvSpPr>
        <p:spPr>
          <a:xfrm>
            <a:off x="7308850" y="1557338"/>
            <a:ext cx="1835150" cy="647700"/>
          </a:xfrm>
          <a:prstGeom prst="wedgeRectCallout">
            <a:avLst>
              <a:gd name="adj1" fmla="val -198442"/>
              <a:gd name="adj2" fmla="val 16541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Προνεφρικά αίτια</a:t>
            </a:r>
          </a:p>
        </p:txBody>
      </p:sp>
      <p:pic>
        <p:nvPicPr>
          <p:cNvPr id="3" name="Εγγεγραμμένος ήχος">
            <a:hlinkClick r:id="" action="ppaction://media"/>
            <a:extLst>
              <a:ext uri="{FF2B5EF4-FFF2-40B4-BE49-F238E27FC236}">
                <a16:creationId xmlns:a16="http://schemas.microsoft.com/office/drawing/2014/main" xmlns="" id="{4F7AEFE9-62A8-4A7C-AD04-6C9A68CE177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Light vertical">
            <a:extLst>
              <a:ext uri="{FF2B5EF4-FFF2-40B4-BE49-F238E27FC236}">
                <a16:creationId xmlns:a16="http://schemas.microsoft.com/office/drawing/2014/main" xmlns="" id="{2E4B91CC-D356-43B5-8818-0C59FFA4E950}"/>
              </a:ext>
            </a:extLst>
          </p:cNvPr>
          <p:cNvSpPr>
            <a:spLocks noChangeArrowheads="1"/>
          </p:cNvSpPr>
          <p:nvPr/>
        </p:nvSpPr>
        <p:spPr bwMode="auto">
          <a:xfrm>
            <a:off x="3924300" y="2349500"/>
            <a:ext cx="1752600" cy="295433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37891" name="Line 3">
            <a:extLst>
              <a:ext uri="{FF2B5EF4-FFF2-40B4-BE49-F238E27FC236}">
                <a16:creationId xmlns:a16="http://schemas.microsoft.com/office/drawing/2014/main" xmlns="" id="{12E538B5-76CC-48A7-92AC-BBDFF56E39EC}"/>
              </a:ext>
            </a:extLst>
          </p:cNvPr>
          <p:cNvSpPr>
            <a:spLocks noChangeShapeType="1"/>
          </p:cNvSpPr>
          <p:nvPr/>
        </p:nvSpPr>
        <p:spPr bwMode="auto">
          <a:xfrm>
            <a:off x="2195513" y="2349500"/>
            <a:ext cx="0" cy="2951163"/>
          </a:xfrm>
          <a:prstGeom prst="line">
            <a:avLst/>
          </a:prstGeom>
          <a:noFill/>
          <a:ln w="114300">
            <a:solidFill>
              <a:schemeClr val="hlink"/>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7892" name="Text Box 4">
            <a:extLst>
              <a:ext uri="{FF2B5EF4-FFF2-40B4-BE49-F238E27FC236}">
                <a16:creationId xmlns:a16="http://schemas.microsoft.com/office/drawing/2014/main" xmlns="" id="{365B425D-B740-42A3-BD77-A7D7F8A4744F}"/>
              </a:ext>
            </a:extLst>
          </p:cNvPr>
          <p:cNvSpPr txBox="1">
            <a:spLocks noChangeArrowheads="1"/>
          </p:cNvSpPr>
          <p:nvPr/>
        </p:nvSpPr>
        <p:spPr bwMode="auto">
          <a:xfrm>
            <a:off x="179388" y="3357563"/>
            <a:ext cx="18367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4400" b="1">
                <a:solidFill>
                  <a:schemeClr val="hlink"/>
                </a:solidFill>
                <a:latin typeface="Garamond" panose="02020404030301010803" pitchFamily="18" charset="0"/>
              </a:rPr>
              <a:t>ΚΛΟΑ</a:t>
            </a:r>
          </a:p>
        </p:txBody>
      </p:sp>
      <p:sp>
        <p:nvSpPr>
          <p:cNvPr id="37893" name="Text Box 7">
            <a:extLst>
              <a:ext uri="{FF2B5EF4-FFF2-40B4-BE49-F238E27FC236}">
                <a16:creationId xmlns:a16="http://schemas.microsoft.com/office/drawing/2014/main" xmlns="" id="{FC036941-55DD-4C9A-8BB7-12C60AF285F2}"/>
              </a:ext>
            </a:extLst>
          </p:cNvPr>
          <p:cNvSpPr txBox="1">
            <a:spLocks noChangeArrowheads="1"/>
          </p:cNvSpPr>
          <p:nvPr/>
        </p:nvSpPr>
        <p:spPr bwMode="auto">
          <a:xfrm>
            <a:off x="2627313" y="6096000"/>
            <a:ext cx="63357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l-GR" altLang="el-GR" sz="4400" b="1">
                <a:solidFill>
                  <a:schemeClr val="hlink"/>
                </a:solidFill>
                <a:latin typeface="Garamond" panose="02020404030301010803" pitchFamily="18" charset="0"/>
              </a:rPr>
              <a:t>Πίεση Ενσφήνωσης</a:t>
            </a:r>
          </a:p>
        </p:txBody>
      </p:sp>
      <p:sp>
        <p:nvSpPr>
          <p:cNvPr id="37894" name="Freeform 8">
            <a:extLst>
              <a:ext uri="{FF2B5EF4-FFF2-40B4-BE49-F238E27FC236}">
                <a16:creationId xmlns:a16="http://schemas.microsoft.com/office/drawing/2014/main" xmlns="" id="{22373FA5-8109-493F-92D3-685114039092}"/>
              </a:ext>
            </a:extLst>
          </p:cNvPr>
          <p:cNvSpPr>
            <a:spLocks/>
          </p:cNvSpPr>
          <p:nvPr/>
        </p:nvSpPr>
        <p:spPr bwMode="auto">
          <a:xfrm>
            <a:off x="2411413" y="2708275"/>
            <a:ext cx="4032250" cy="2087563"/>
          </a:xfrm>
          <a:custGeom>
            <a:avLst/>
            <a:gdLst>
              <a:gd name="T0" fmla="*/ 0 w 2314"/>
              <a:gd name="T1" fmla="*/ 2147483646 h 1444"/>
              <a:gd name="T2" fmla="*/ 2147483646 w 2314"/>
              <a:gd name="T3" fmla="*/ 2147483646 h 1444"/>
              <a:gd name="T4" fmla="*/ 2147483646 w 2314"/>
              <a:gd name="T5" fmla="*/ 2147483646 h 1444"/>
              <a:gd name="T6" fmla="*/ 0 60000 65536"/>
              <a:gd name="T7" fmla="*/ 0 60000 65536"/>
              <a:gd name="T8" fmla="*/ 0 60000 65536"/>
              <a:gd name="T9" fmla="*/ 0 w 2314"/>
              <a:gd name="T10" fmla="*/ 0 h 1444"/>
              <a:gd name="T11" fmla="*/ 2314 w 2314"/>
              <a:gd name="T12" fmla="*/ 1444 h 1444"/>
            </a:gdLst>
            <a:ahLst/>
            <a:cxnLst>
              <a:cxn ang="T6">
                <a:pos x="T0" y="T1"/>
              </a:cxn>
              <a:cxn ang="T7">
                <a:pos x="T2" y="T3"/>
              </a:cxn>
              <a:cxn ang="T8">
                <a:pos x="T4" y="T5"/>
              </a:cxn>
            </a:cxnLst>
            <a:rect l="T9" t="T10" r="T11" b="T12"/>
            <a:pathLst>
              <a:path w="2314" h="1444">
                <a:moveTo>
                  <a:pt x="0" y="1444"/>
                </a:moveTo>
                <a:cubicBezTo>
                  <a:pt x="397" y="896"/>
                  <a:pt x="794" y="348"/>
                  <a:pt x="1180" y="174"/>
                </a:cubicBezTo>
                <a:cubicBezTo>
                  <a:pt x="1566" y="0"/>
                  <a:pt x="1940" y="200"/>
                  <a:pt x="2314" y="401"/>
                </a:cubicBezTo>
              </a:path>
            </a:pathLst>
          </a:custGeom>
          <a:noFill/>
          <a:ln w="1143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7895" name="Line 11">
            <a:extLst>
              <a:ext uri="{FF2B5EF4-FFF2-40B4-BE49-F238E27FC236}">
                <a16:creationId xmlns:a16="http://schemas.microsoft.com/office/drawing/2014/main" xmlns="" id="{2F1E823F-23AC-4074-9F17-62016FF98290}"/>
              </a:ext>
            </a:extLst>
          </p:cNvPr>
          <p:cNvSpPr>
            <a:spLocks noChangeShapeType="1"/>
          </p:cNvSpPr>
          <p:nvPr/>
        </p:nvSpPr>
        <p:spPr bwMode="auto">
          <a:xfrm>
            <a:off x="2195513" y="5300663"/>
            <a:ext cx="4897437" cy="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7896" name="Text Box 12">
            <a:extLst>
              <a:ext uri="{FF2B5EF4-FFF2-40B4-BE49-F238E27FC236}">
                <a16:creationId xmlns:a16="http://schemas.microsoft.com/office/drawing/2014/main" xmlns="" id="{B64C8EF7-7301-4DF2-B05D-090F2540C585}"/>
              </a:ext>
            </a:extLst>
          </p:cNvPr>
          <p:cNvSpPr txBox="1">
            <a:spLocks noChangeArrowheads="1"/>
          </p:cNvSpPr>
          <p:nvPr/>
        </p:nvSpPr>
        <p:spPr bwMode="auto">
          <a:xfrm>
            <a:off x="1042988" y="5300663"/>
            <a:ext cx="39338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l-GR" altLang="el-GR" sz="4000" b="1">
                <a:solidFill>
                  <a:srgbClr val="FFFF00"/>
                </a:solidFill>
                <a:latin typeface="Times New Roman" panose="02020603050405020304" pitchFamily="18" charset="0"/>
              </a:rPr>
              <a:t>Υποογκαιμικός</a:t>
            </a:r>
            <a:endParaRPr lang="en-GB" altLang="el-GR" sz="4000" b="1">
              <a:solidFill>
                <a:srgbClr val="FFFF00"/>
              </a:solidFill>
              <a:latin typeface="Times New Roman" panose="02020603050405020304" pitchFamily="18" charset="0"/>
            </a:endParaRPr>
          </a:p>
        </p:txBody>
      </p:sp>
      <p:sp>
        <p:nvSpPr>
          <p:cNvPr id="37897" name="Text Box 13">
            <a:extLst>
              <a:ext uri="{FF2B5EF4-FFF2-40B4-BE49-F238E27FC236}">
                <a16:creationId xmlns:a16="http://schemas.microsoft.com/office/drawing/2014/main" xmlns="" id="{7250C7EC-DD05-4049-82E1-69AE4369BCBC}"/>
              </a:ext>
            </a:extLst>
          </p:cNvPr>
          <p:cNvSpPr txBox="1">
            <a:spLocks noChangeArrowheads="1"/>
          </p:cNvSpPr>
          <p:nvPr/>
        </p:nvSpPr>
        <p:spPr bwMode="auto">
          <a:xfrm>
            <a:off x="5076825" y="5300663"/>
            <a:ext cx="40671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l-GR" altLang="el-GR" sz="4000" b="1">
                <a:solidFill>
                  <a:srgbClr val="FFFF00"/>
                </a:solidFill>
                <a:latin typeface="Times New Roman" panose="02020603050405020304" pitchFamily="18" charset="0"/>
              </a:rPr>
              <a:t>Υπερυδατωμένος</a:t>
            </a:r>
            <a:endParaRPr lang="en-GB" altLang="el-GR" sz="4000" b="1">
              <a:solidFill>
                <a:srgbClr val="FFFF00"/>
              </a:solidFill>
              <a:latin typeface="Times New Roman" panose="02020603050405020304" pitchFamily="18" charset="0"/>
            </a:endParaRPr>
          </a:p>
        </p:txBody>
      </p:sp>
      <p:pic>
        <p:nvPicPr>
          <p:cNvPr id="37898" name="Picture 19">
            <a:extLst>
              <a:ext uri="{FF2B5EF4-FFF2-40B4-BE49-F238E27FC236}">
                <a16:creationId xmlns:a16="http://schemas.microsoft.com/office/drawing/2014/main" xmlns="" id="{78388CE0-0089-44BB-AC67-0C9180907D8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50013" y="2492375"/>
            <a:ext cx="2693987" cy="179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9" name="Picture 21">
            <a:extLst>
              <a:ext uri="{FF2B5EF4-FFF2-40B4-BE49-F238E27FC236}">
                <a16:creationId xmlns:a16="http://schemas.microsoft.com/office/drawing/2014/main" xmlns="" id="{F5287726-5A90-4BE7-BAB0-B72EE92B70B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11188" y="404813"/>
            <a:ext cx="3168650"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84A022D1-0635-4927-8908-2FE742A3F36E}"/>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2">
            <a:extLst>
              <a:ext uri="{FF2B5EF4-FFF2-40B4-BE49-F238E27FC236}">
                <a16:creationId xmlns:a16="http://schemas.microsoft.com/office/drawing/2014/main" xmlns="" id="{9DFD4912-EA81-4FEE-BDB0-FE125E33F8F7}"/>
              </a:ext>
            </a:extLst>
          </p:cNvPr>
          <p:cNvGrpSpPr>
            <a:grpSpLocks/>
          </p:cNvGrpSpPr>
          <p:nvPr/>
        </p:nvGrpSpPr>
        <p:grpSpPr bwMode="auto">
          <a:xfrm>
            <a:off x="250825" y="188913"/>
            <a:ext cx="8739188" cy="6480175"/>
            <a:chOff x="251520" y="188640"/>
            <a:chExt cx="8738215" cy="6480720"/>
          </a:xfrm>
        </p:grpSpPr>
        <p:pic>
          <p:nvPicPr>
            <p:cNvPr id="38917" name="Picture 6">
              <a:extLst>
                <a:ext uri="{FF2B5EF4-FFF2-40B4-BE49-F238E27FC236}">
                  <a16:creationId xmlns:a16="http://schemas.microsoft.com/office/drawing/2014/main" xmlns="" id="{D1E28C6B-1ED6-4AF8-A6D0-696BD03B47E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26994" r="52702"/>
            <a:stretch>
              <a:fillRect/>
            </a:stretch>
          </p:blipFill>
          <p:spPr bwMode="auto">
            <a:xfrm>
              <a:off x="251520" y="188640"/>
              <a:ext cx="3312368" cy="3402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9" descr="glom-pressures-web">
              <a:extLst>
                <a:ext uri="{FF2B5EF4-FFF2-40B4-BE49-F238E27FC236}">
                  <a16:creationId xmlns:a16="http://schemas.microsoft.com/office/drawing/2014/main" xmlns="" id="{836C263F-FCAD-4EA2-ACE3-BC2E7A2E940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3223" t="12920" r="9610" b="7057"/>
            <a:stretch>
              <a:fillRect/>
            </a:stretch>
          </p:blipFill>
          <p:spPr bwMode="auto">
            <a:xfrm>
              <a:off x="2987824" y="3933056"/>
              <a:ext cx="6001911"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xmlns="" id="{A3F47770-33BA-427F-8186-89F0F81B7D57}"/>
                </a:ext>
              </a:extLst>
            </p:cNvPr>
            <p:cNvCxnSpPr/>
            <p:nvPr/>
          </p:nvCxnSpPr>
          <p:spPr>
            <a:xfrm>
              <a:off x="2122975" y="1628623"/>
              <a:ext cx="3096867" cy="3816671"/>
            </a:xfrm>
            <a:prstGeom prst="straightConnector1">
              <a:avLst/>
            </a:prstGeom>
            <a:ln w="8572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grpSp>
      <p:pic>
        <p:nvPicPr>
          <p:cNvPr id="38915" name="Picture 17" descr="cow267lg">
            <a:extLst>
              <a:ext uri="{FF2B5EF4-FFF2-40B4-BE49-F238E27FC236}">
                <a16:creationId xmlns:a16="http://schemas.microsoft.com/office/drawing/2014/main" xmlns="" id="{E516AFCC-2C97-4E23-BCF6-DEC72DE5F5B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b="9557"/>
          <a:stretch>
            <a:fillRect/>
          </a:stretch>
        </p:blipFill>
        <p:spPr bwMode="auto">
          <a:xfrm>
            <a:off x="4859338" y="620713"/>
            <a:ext cx="3132137"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341C2A8-EE3C-493B-BD78-4AD6B0DB4B8C}"/>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3 - Ομάδα">
            <a:extLst>
              <a:ext uri="{FF2B5EF4-FFF2-40B4-BE49-F238E27FC236}">
                <a16:creationId xmlns:a16="http://schemas.microsoft.com/office/drawing/2014/main" xmlns="" id="{EDB913EE-9066-4735-A798-8208CD90171E}"/>
              </a:ext>
            </a:extLst>
          </p:cNvPr>
          <p:cNvGrpSpPr>
            <a:grpSpLocks/>
          </p:cNvGrpSpPr>
          <p:nvPr/>
        </p:nvGrpSpPr>
        <p:grpSpPr bwMode="auto">
          <a:xfrm>
            <a:off x="250825" y="3644900"/>
            <a:ext cx="5689600" cy="2997200"/>
            <a:chOff x="539552" y="1484784"/>
            <a:chExt cx="8117608" cy="4032448"/>
          </a:xfrm>
        </p:grpSpPr>
        <p:pic>
          <p:nvPicPr>
            <p:cNvPr id="39951" name="Picture 2">
              <a:extLst>
                <a:ext uri="{FF2B5EF4-FFF2-40B4-BE49-F238E27FC236}">
                  <a16:creationId xmlns:a16="http://schemas.microsoft.com/office/drawing/2014/main" xmlns="" id="{ACD91D40-DCDC-4CBA-B9D7-AFEBC56D25C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1484784"/>
              <a:ext cx="8117608" cy="403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 Έλλειψη">
              <a:extLst>
                <a:ext uri="{FF2B5EF4-FFF2-40B4-BE49-F238E27FC236}">
                  <a16:creationId xmlns:a16="http://schemas.microsoft.com/office/drawing/2014/main" xmlns="" id="{6C7B8267-2F30-4E29-ADCC-CE7801E7E7AB}"/>
                </a:ext>
              </a:extLst>
            </p:cNvPr>
            <p:cNvSpPr/>
            <p:nvPr/>
          </p:nvSpPr>
          <p:spPr>
            <a:xfrm>
              <a:off x="3058185" y="2924334"/>
              <a:ext cx="1512992" cy="647157"/>
            </a:xfrm>
            <a:prstGeom prst="ellipse">
              <a:avLst/>
            </a:prstGeom>
            <a:noFill/>
            <a:ln w="1047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pic>
        <p:nvPicPr>
          <p:cNvPr id="39939" name="Picture 6">
            <a:extLst>
              <a:ext uri="{FF2B5EF4-FFF2-40B4-BE49-F238E27FC236}">
                <a16:creationId xmlns:a16="http://schemas.microsoft.com/office/drawing/2014/main" xmlns="" id="{B3DFD54F-70DA-4ABC-83CA-5D2849AD537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t="26994" r="52702"/>
          <a:stretch>
            <a:fillRect/>
          </a:stretch>
        </p:blipFill>
        <p:spPr bwMode="auto">
          <a:xfrm>
            <a:off x="5651500" y="115888"/>
            <a:ext cx="3313113"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xmlns="" id="{E8FAF08A-93AA-4072-85CE-CD6B57530C35}"/>
              </a:ext>
            </a:extLst>
          </p:cNvPr>
          <p:cNvCxnSpPr/>
          <p:nvPr/>
        </p:nvCxnSpPr>
        <p:spPr>
          <a:xfrm flipH="1">
            <a:off x="2771775" y="1773238"/>
            <a:ext cx="4392613" cy="3168650"/>
          </a:xfrm>
          <a:prstGeom prst="straightConnector1">
            <a:avLst/>
          </a:prstGeom>
          <a:ln w="8572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39941" name="Picture 2">
            <a:extLst>
              <a:ext uri="{FF2B5EF4-FFF2-40B4-BE49-F238E27FC236}">
                <a16:creationId xmlns:a16="http://schemas.microsoft.com/office/drawing/2014/main" xmlns="" id="{42A44A4E-E448-468C-B195-FA1C81412D0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07988" y="692150"/>
            <a:ext cx="3811587"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9942" name="Group 27">
            <a:extLst>
              <a:ext uri="{FF2B5EF4-FFF2-40B4-BE49-F238E27FC236}">
                <a16:creationId xmlns:a16="http://schemas.microsoft.com/office/drawing/2014/main" xmlns="" id="{95F9D2EE-25D7-4FF2-8F49-0B8715C70138}"/>
              </a:ext>
            </a:extLst>
          </p:cNvPr>
          <p:cNvGrpSpPr>
            <a:grpSpLocks/>
          </p:cNvGrpSpPr>
          <p:nvPr/>
        </p:nvGrpSpPr>
        <p:grpSpPr bwMode="auto">
          <a:xfrm>
            <a:off x="5603875" y="4005263"/>
            <a:ext cx="3540125" cy="2663825"/>
            <a:chOff x="5603407" y="4005064"/>
            <a:chExt cx="3540593" cy="2664296"/>
          </a:xfrm>
        </p:grpSpPr>
        <p:pic>
          <p:nvPicPr>
            <p:cNvPr id="39944" name="Picture 4">
              <a:extLst>
                <a:ext uri="{FF2B5EF4-FFF2-40B4-BE49-F238E27FC236}">
                  <a16:creationId xmlns:a16="http://schemas.microsoft.com/office/drawing/2014/main" xmlns="" id="{47AE5799-5ECF-4276-94C1-B4511D6F2DC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603407" y="4005064"/>
              <a:ext cx="3540593"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xmlns="" id="{DE54A16D-107C-4178-AB8A-EC63B90419CF}"/>
                </a:ext>
              </a:extLst>
            </p:cNvPr>
            <p:cNvCxnSpPr/>
            <p:nvPr/>
          </p:nvCxnSpPr>
          <p:spPr>
            <a:xfrm>
              <a:off x="6371859" y="4436940"/>
              <a:ext cx="504892" cy="576364"/>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C84EF075-7E6F-4B3B-B83F-80B88DEB0457}"/>
                </a:ext>
              </a:extLst>
            </p:cNvPr>
            <p:cNvCxnSpPr/>
            <p:nvPr/>
          </p:nvCxnSpPr>
          <p:spPr>
            <a:xfrm>
              <a:off x="7380055" y="4076514"/>
              <a:ext cx="0" cy="720852"/>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F1C96B37-7110-4B56-890B-CA1511AFF3B0}"/>
                </a:ext>
              </a:extLst>
            </p:cNvPr>
            <p:cNvCxnSpPr/>
            <p:nvPr/>
          </p:nvCxnSpPr>
          <p:spPr>
            <a:xfrm flipV="1">
              <a:off x="7308607" y="5948508"/>
              <a:ext cx="0" cy="576364"/>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64FC57F1-1D95-48B6-82E8-03A80DF8A2C3}"/>
                </a:ext>
              </a:extLst>
            </p:cNvPr>
            <p:cNvCxnSpPr/>
            <p:nvPr/>
          </p:nvCxnSpPr>
          <p:spPr>
            <a:xfrm flipV="1">
              <a:off x="6011449" y="5516631"/>
              <a:ext cx="865301" cy="431876"/>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7E8F675-F7BD-4787-81B5-CDEA60EE9C56}"/>
                </a:ext>
              </a:extLst>
            </p:cNvPr>
            <p:cNvCxnSpPr/>
            <p:nvPr/>
          </p:nvCxnSpPr>
          <p:spPr>
            <a:xfrm flipH="1">
              <a:off x="7811912" y="4652879"/>
              <a:ext cx="647786" cy="360426"/>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EA0BD7C0-3864-4018-9E15-4A3E774F9950}"/>
                </a:ext>
              </a:extLst>
            </p:cNvPr>
            <p:cNvCxnSpPr/>
            <p:nvPr/>
          </p:nvCxnSpPr>
          <p:spPr>
            <a:xfrm flipH="1" flipV="1">
              <a:off x="7740464" y="5661119"/>
              <a:ext cx="647786" cy="504914"/>
            </a:xfrm>
            <a:prstGeom prst="straightConnector1">
              <a:avLst/>
            </a:prstGeom>
            <a:ln w="4762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4" name="Εγγεγραμμένος ήχος">
            <a:hlinkClick r:id="" action="ppaction://media"/>
            <a:extLst>
              <a:ext uri="{FF2B5EF4-FFF2-40B4-BE49-F238E27FC236}">
                <a16:creationId xmlns:a16="http://schemas.microsoft.com/office/drawing/2014/main" xmlns="" id="{40FEE63F-5025-4D5F-BBAC-92AE5B7BAFE3}"/>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CB0A0-7E5E-44F4-ADFA-EE3C4EACBA7C}"/>
              </a:ext>
            </a:extLst>
          </p:cNvPr>
          <p:cNvSpPr>
            <a:spLocks noGrp="1"/>
          </p:cNvSpPr>
          <p:nvPr>
            <p:ph type="title"/>
          </p:nvPr>
        </p:nvSpPr>
        <p:spPr>
          <a:xfrm>
            <a:off x="468313" y="476250"/>
            <a:ext cx="8229600" cy="1139825"/>
          </a:xfrm>
        </p:spPr>
        <p:txBody>
          <a:bodyPr/>
          <a:lstStyle/>
          <a:p>
            <a:pPr>
              <a:defRPr/>
            </a:pPr>
            <a:r>
              <a:rPr lang="el-GR" dirty="0"/>
              <a:t>Οι νεφροί, ως εξωκρινείς και ενδοκρινείς αδένες</a:t>
            </a:r>
          </a:p>
        </p:txBody>
      </p:sp>
      <p:grpSp>
        <p:nvGrpSpPr>
          <p:cNvPr id="8195" name="Group 3">
            <a:extLst>
              <a:ext uri="{FF2B5EF4-FFF2-40B4-BE49-F238E27FC236}">
                <a16:creationId xmlns:a16="http://schemas.microsoft.com/office/drawing/2014/main" xmlns="" id="{DBECE191-28C8-4DCE-A8B7-5AD88F5096B0}"/>
              </a:ext>
            </a:extLst>
          </p:cNvPr>
          <p:cNvGrpSpPr>
            <a:grpSpLocks/>
          </p:cNvGrpSpPr>
          <p:nvPr/>
        </p:nvGrpSpPr>
        <p:grpSpPr bwMode="auto">
          <a:xfrm>
            <a:off x="0" y="2060575"/>
            <a:ext cx="9144000" cy="3584575"/>
            <a:chOff x="0" y="1322479"/>
            <a:chExt cx="9144000" cy="3584639"/>
          </a:xfrm>
        </p:grpSpPr>
        <p:pic>
          <p:nvPicPr>
            <p:cNvPr id="8197" name="Picture 2">
              <a:extLst>
                <a:ext uri="{FF2B5EF4-FFF2-40B4-BE49-F238E27FC236}">
                  <a16:creationId xmlns:a16="http://schemas.microsoft.com/office/drawing/2014/main" xmlns="" id="{4EE92CB1-FFC2-43E6-97F3-5FE2ACCD2F2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r="27930"/>
            <a:stretch>
              <a:fillRect/>
            </a:stretch>
          </p:blipFill>
          <p:spPr bwMode="auto">
            <a:xfrm>
              <a:off x="0" y="1340768"/>
              <a:ext cx="3616602" cy="352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4" descr="Image result for νεφρικες λειτουργιες">
              <a:extLst>
                <a:ext uri="{FF2B5EF4-FFF2-40B4-BE49-F238E27FC236}">
                  <a16:creationId xmlns:a16="http://schemas.microsoft.com/office/drawing/2014/main" xmlns="" id="{DFB18A0A-A332-4975-94C4-82834EA15FB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4301" t="8115" r="5367" b="13400"/>
            <a:stretch>
              <a:fillRect/>
            </a:stretch>
          </p:blipFill>
          <p:spPr bwMode="auto">
            <a:xfrm>
              <a:off x="3635896" y="1322479"/>
              <a:ext cx="5508104" cy="3584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Εγγεγραμμένος ήχος">
            <a:hlinkClick r:id="" action="ppaction://media"/>
            <a:extLst>
              <a:ext uri="{FF2B5EF4-FFF2-40B4-BE49-F238E27FC236}">
                <a16:creationId xmlns:a16="http://schemas.microsoft.com/office/drawing/2014/main" xmlns="" id="{6741CE26-5224-44C1-BB0F-6746C46A40AD}"/>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3">
            <a:extLst>
              <a:ext uri="{FF2B5EF4-FFF2-40B4-BE49-F238E27FC236}">
                <a16:creationId xmlns:a16="http://schemas.microsoft.com/office/drawing/2014/main" xmlns="" id="{EBE93BB1-CCDC-4B32-BEE6-7B5FB087C933}"/>
              </a:ext>
            </a:extLst>
          </p:cNvPr>
          <p:cNvGraphicFramePr>
            <a:graphicFrameLocks noChangeAspect="1"/>
          </p:cNvGraphicFramePr>
          <p:nvPr/>
        </p:nvGraphicFramePr>
        <p:xfrm>
          <a:off x="0" y="2276475"/>
          <a:ext cx="4702175" cy="3529013"/>
        </p:xfrm>
        <a:graphic>
          <a:graphicData uri="http://schemas.openxmlformats.org/presentationml/2006/ole">
            <p:oleObj spid="_x0000_s40977" name="Slide" r:id="rId4" imgW="4572000" imgH="3429000" progId="">
              <p:embed/>
            </p:oleObj>
          </a:graphicData>
        </a:graphic>
      </p:graphicFrame>
      <p:grpSp>
        <p:nvGrpSpPr>
          <p:cNvPr id="40963" name="Group 13">
            <a:extLst>
              <a:ext uri="{FF2B5EF4-FFF2-40B4-BE49-F238E27FC236}">
                <a16:creationId xmlns:a16="http://schemas.microsoft.com/office/drawing/2014/main" xmlns="" id="{12600489-42C7-4BA5-AE6F-727A54996076}"/>
              </a:ext>
            </a:extLst>
          </p:cNvPr>
          <p:cNvGrpSpPr>
            <a:grpSpLocks/>
          </p:cNvGrpSpPr>
          <p:nvPr/>
        </p:nvGrpSpPr>
        <p:grpSpPr bwMode="auto">
          <a:xfrm>
            <a:off x="1908175" y="1916113"/>
            <a:ext cx="7235825" cy="3876675"/>
            <a:chOff x="2447313" y="1916832"/>
            <a:chExt cx="6374029" cy="3106738"/>
          </a:xfrm>
        </p:grpSpPr>
        <p:grpSp>
          <p:nvGrpSpPr>
            <p:cNvPr id="40967" name="Group 3">
              <a:extLst>
                <a:ext uri="{FF2B5EF4-FFF2-40B4-BE49-F238E27FC236}">
                  <a16:creationId xmlns:a16="http://schemas.microsoft.com/office/drawing/2014/main" xmlns="" id="{DF50D233-5589-4878-83B2-7A36614B81A3}"/>
                </a:ext>
              </a:extLst>
            </p:cNvPr>
            <p:cNvGrpSpPr>
              <a:grpSpLocks/>
            </p:cNvGrpSpPr>
            <p:nvPr/>
          </p:nvGrpSpPr>
          <p:grpSpPr bwMode="auto">
            <a:xfrm>
              <a:off x="5076429" y="1916832"/>
              <a:ext cx="3744913" cy="3106738"/>
              <a:chOff x="3016" y="1207"/>
              <a:chExt cx="2359" cy="1957"/>
            </a:xfrm>
          </p:grpSpPr>
          <p:grpSp>
            <p:nvGrpSpPr>
              <p:cNvPr id="40969" name="Group 4">
                <a:extLst>
                  <a:ext uri="{FF2B5EF4-FFF2-40B4-BE49-F238E27FC236}">
                    <a16:creationId xmlns:a16="http://schemas.microsoft.com/office/drawing/2014/main" xmlns="" id="{779E5A5C-A51C-4705-B005-C8A4986B5FFD}"/>
                  </a:ext>
                </a:extLst>
              </p:cNvPr>
              <p:cNvGrpSpPr>
                <a:grpSpLocks/>
              </p:cNvGrpSpPr>
              <p:nvPr/>
            </p:nvGrpSpPr>
            <p:grpSpPr bwMode="auto">
              <a:xfrm>
                <a:off x="3016" y="1207"/>
                <a:ext cx="2359" cy="1957"/>
                <a:chOff x="3016" y="1207"/>
                <a:chExt cx="2359" cy="1957"/>
              </a:xfrm>
            </p:grpSpPr>
            <p:pic>
              <p:nvPicPr>
                <p:cNvPr id="40971" name="Picture 5" descr="File0065">
                  <a:extLst>
                    <a:ext uri="{FF2B5EF4-FFF2-40B4-BE49-F238E27FC236}">
                      <a16:creationId xmlns:a16="http://schemas.microsoft.com/office/drawing/2014/main" xmlns="" id="{E44B3537-D142-4D6D-A55C-AF749845D00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16" y="1207"/>
                  <a:ext cx="2359" cy="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2" name="Text Box 9">
                  <a:extLst>
                    <a:ext uri="{FF2B5EF4-FFF2-40B4-BE49-F238E27FC236}">
                      <a16:creationId xmlns:a16="http://schemas.microsoft.com/office/drawing/2014/main" xmlns="" id="{D23185F0-4C13-486C-BC51-2C8C6E781E7B}"/>
                    </a:ext>
                  </a:extLst>
                </p:cNvPr>
                <p:cNvSpPr txBox="1">
                  <a:spLocks noChangeArrowheads="1"/>
                </p:cNvSpPr>
                <p:nvPr/>
              </p:nvSpPr>
              <p:spPr bwMode="auto">
                <a:xfrm>
                  <a:off x="3515" y="2931"/>
                  <a:ext cx="1088" cy="23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l-GR" sz="1800" b="1">
                      <a:solidFill>
                        <a:srgbClr val="0070C0"/>
                      </a:solidFill>
                      <a:latin typeface="Arial" panose="020B0604020202020204" pitchFamily="34" charset="0"/>
                    </a:rPr>
                    <a:t>ACEi,   ARB’s</a:t>
                  </a:r>
                  <a:endParaRPr lang="el-GR" altLang="el-GR" sz="2400" b="1">
                    <a:solidFill>
                      <a:srgbClr val="0070C0"/>
                    </a:solidFill>
                    <a:latin typeface="Arial" panose="020B0604020202020204" pitchFamily="34" charset="0"/>
                  </a:endParaRPr>
                </a:p>
              </p:txBody>
            </p:sp>
          </p:grpSp>
          <p:sp>
            <p:nvSpPr>
              <p:cNvPr id="40970" name="Line 12">
                <a:extLst>
                  <a:ext uri="{FF2B5EF4-FFF2-40B4-BE49-F238E27FC236}">
                    <a16:creationId xmlns:a16="http://schemas.microsoft.com/office/drawing/2014/main" xmlns="" id="{268C8C06-5BC5-4321-ADD5-E5CBF9DB7476}"/>
                  </a:ext>
                </a:extLst>
              </p:cNvPr>
              <p:cNvSpPr>
                <a:spLocks noChangeShapeType="1"/>
              </p:cNvSpPr>
              <p:nvPr/>
            </p:nvSpPr>
            <p:spPr bwMode="auto">
              <a:xfrm>
                <a:off x="4396" y="2007"/>
                <a:ext cx="0" cy="290"/>
              </a:xfrm>
              <a:prstGeom prst="line">
                <a:avLst/>
              </a:prstGeom>
              <a:noFill/>
              <a:ln w="92075">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el-GR"/>
              </a:p>
            </p:txBody>
          </p:sp>
        </p:grpSp>
        <p:sp>
          <p:nvSpPr>
            <p:cNvPr id="40968" name="TextBox 12">
              <a:extLst>
                <a:ext uri="{FF2B5EF4-FFF2-40B4-BE49-F238E27FC236}">
                  <a16:creationId xmlns:a16="http://schemas.microsoft.com/office/drawing/2014/main" xmlns="" id="{9A64417F-4860-442B-B666-D7215D837617}"/>
                </a:ext>
              </a:extLst>
            </p:cNvPr>
            <p:cNvSpPr txBox="1">
              <a:spLocks noChangeArrowheads="1"/>
            </p:cNvSpPr>
            <p:nvPr/>
          </p:nvSpPr>
          <p:spPr bwMode="auto">
            <a:xfrm>
              <a:off x="2447313" y="2321415"/>
              <a:ext cx="1944216" cy="296024"/>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1800" b="1">
                  <a:solidFill>
                    <a:srgbClr val="0070C0"/>
                  </a:solidFill>
                  <a:latin typeface="Arial" panose="020B0604020202020204" pitchFamily="34" charset="0"/>
                </a:rPr>
                <a:t>Αγγειοτασίνη ΙΙ</a:t>
              </a:r>
            </a:p>
          </p:txBody>
        </p:sp>
      </p:grpSp>
      <p:sp>
        <p:nvSpPr>
          <p:cNvPr id="239618" name="Rectangle 2">
            <a:extLst>
              <a:ext uri="{FF2B5EF4-FFF2-40B4-BE49-F238E27FC236}">
                <a16:creationId xmlns:a16="http://schemas.microsoft.com/office/drawing/2014/main" xmlns="" id="{05CBF790-4E61-45A6-B196-77B92FA39C0B}"/>
              </a:ext>
            </a:extLst>
          </p:cNvPr>
          <p:cNvSpPr>
            <a:spLocks noGrp="1" noChangeArrowheads="1"/>
          </p:cNvSpPr>
          <p:nvPr>
            <p:ph type="title"/>
          </p:nvPr>
        </p:nvSpPr>
        <p:spPr/>
        <p:txBody>
          <a:bodyPr>
            <a:normAutofit fontScale="90000"/>
          </a:bodyPr>
          <a:lstStyle/>
          <a:p>
            <a:pPr eaLnBrk="1" hangingPunct="1">
              <a:defRPr/>
            </a:pPr>
            <a:r>
              <a:rPr lang="el-GR" sz="3600" dirty="0"/>
              <a:t>Προσοχή στους αναστολείς του Συστήματος Ρενίνης-Αγγειοτασίνης</a:t>
            </a:r>
          </a:p>
        </p:txBody>
      </p:sp>
      <p:sp>
        <p:nvSpPr>
          <p:cNvPr id="40965" name="TextBox 10">
            <a:extLst>
              <a:ext uri="{FF2B5EF4-FFF2-40B4-BE49-F238E27FC236}">
                <a16:creationId xmlns:a16="http://schemas.microsoft.com/office/drawing/2014/main" xmlns="" id="{BE53F7B2-E601-4E56-8C5D-022917580DA4}"/>
              </a:ext>
            </a:extLst>
          </p:cNvPr>
          <p:cNvSpPr txBox="1">
            <a:spLocks noChangeArrowheads="1"/>
          </p:cNvSpPr>
          <p:nvPr/>
        </p:nvSpPr>
        <p:spPr bwMode="auto">
          <a:xfrm>
            <a:off x="6804025" y="3429000"/>
            <a:ext cx="6477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l-GR" sz="3600" b="1">
                <a:solidFill>
                  <a:srgbClr val="FF0000"/>
                </a:solidFill>
                <a:latin typeface="Arial" panose="020B0604020202020204" pitchFamily="34" charset="0"/>
              </a:rPr>
              <a:t>P</a:t>
            </a:r>
            <a:endParaRPr lang="el-GR" altLang="el-GR" sz="3600" b="1">
              <a:solidFill>
                <a:srgbClr val="FF0000"/>
              </a:solidFill>
              <a:latin typeface="Arial" panose="020B060402020202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9B29134D-E9B0-4029-A332-ED2B5157E2C1}"/>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xmlns="" id="{D1105BF7-FC73-41EB-A044-6E8AF627E950}"/>
              </a:ext>
            </a:extLst>
          </p:cNvPr>
          <p:cNvSpPr>
            <a:spLocks noGrp="1" noChangeArrowheads="1"/>
          </p:cNvSpPr>
          <p:nvPr>
            <p:ph type="title"/>
          </p:nvPr>
        </p:nvSpPr>
        <p:spPr/>
        <p:txBody>
          <a:bodyPr/>
          <a:lstStyle/>
          <a:p>
            <a:pPr eaLnBrk="1" hangingPunct="1">
              <a:defRPr/>
            </a:pPr>
            <a:r>
              <a:rPr lang="el-GR"/>
              <a:t>Προσοχή στα ΜΣΑΦ</a:t>
            </a:r>
          </a:p>
        </p:txBody>
      </p:sp>
      <p:pic>
        <p:nvPicPr>
          <p:cNvPr id="41987" name="Picture 3" descr="File0039">
            <a:extLst>
              <a:ext uri="{FF2B5EF4-FFF2-40B4-BE49-F238E27FC236}">
                <a16:creationId xmlns:a16="http://schemas.microsoft.com/office/drawing/2014/main" xmlns="" id="{2F652F1C-A517-4903-BFFA-009CFE622127}"/>
              </a:ext>
            </a:extLst>
          </p:cNvPr>
          <p:cNvPicPr>
            <a:picLocks noGrp="1" noChangeAspect="1" noChangeArrowheads="1"/>
          </p:cNvPicPr>
          <p:nvPr>
            <p:ph idx="4294967295"/>
          </p:nvPr>
        </p:nvPicPr>
        <p:blipFill>
          <a:blip r:embed="rId3">
            <a:extLst>
              <a:ext uri="{28A0092B-C50C-407E-A947-70E740481C1C}">
                <a14:useLocalDpi xmlns:a14="http://schemas.microsoft.com/office/drawing/2010/main" xmlns="" val="0"/>
              </a:ext>
            </a:extLst>
          </a:blip>
          <a:srcRect/>
          <a:stretch>
            <a:fillRect/>
          </a:stretch>
        </p:blipFill>
        <p:spPr>
          <a:xfrm>
            <a:off x="1042988" y="1916113"/>
            <a:ext cx="7273925" cy="4176712"/>
          </a:xfrm>
        </p:spPr>
      </p:pic>
      <p:pic>
        <p:nvPicPr>
          <p:cNvPr id="3" name="Εγγεγραμμένος ήχος">
            <a:hlinkClick r:id="" action="ppaction://media"/>
            <a:extLst>
              <a:ext uri="{FF2B5EF4-FFF2-40B4-BE49-F238E27FC236}">
                <a16:creationId xmlns:a16="http://schemas.microsoft.com/office/drawing/2014/main" xmlns="" id="{951BD4CE-7949-4A71-918A-A6C912BC9D66}"/>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xmlns="" id="{6F22D360-A523-4453-999B-F2E7EEF5EFC0}"/>
              </a:ext>
            </a:extLst>
          </p:cNvPr>
          <p:cNvSpPr>
            <a:spLocks noGrp="1" noChangeArrowheads="1"/>
          </p:cNvSpPr>
          <p:nvPr>
            <p:ph type="title"/>
          </p:nvPr>
        </p:nvSpPr>
        <p:spPr>
          <a:xfrm>
            <a:off x="468313" y="0"/>
            <a:ext cx="8229600" cy="1139825"/>
          </a:xfrm>
        </p:spPr>
        <p:txBody>
          <a:bodyPr/>
          <a:lstStyle/>
          <a:p>
            <a:pPr eaLnBrk="1" hangingPunct="1">
              <a:defRPr/>
            </a:pPr>
            <a:r>
              <a:rPr lang="el-GR" dirty="0"/>
              <a:t>ΑΙΤΙΑ  ΥΠΟΟΓΚΑΙΜΙΑΣ </a:t>
            </a:r>
          </a:p>
        </p:txBody>
      </p:sp>
      <p:sp>
        <p:nvSpPr>
          <p:cNvPr id="179203" name="Rectangle 3">
            <a:extLst>
              <a:ext uri="{FF2B5EF4-FFF2-40B4-BE49-F238E27FC236}">
                <a16:creationId xmlns:a16="http://schemas.microsoft.com/office/drawing/2014/main" xmlns="" id="{D81E4488-2E6F-48CC-B616-7714A32E01D6}"/>
              </a:ext>
            </a:extLst>
          </p:cNvPr>
          <p:cNvSpPr>
            <a:spLocks noGrp="1" noChangeArrowheads="1"/>
          </p:cNvSpPr>
          <p:nvPr>
            <p:ph type="body" idx="1"/>
          </p:nvPr>
        </p:nvSpPr>
        <p:spPr>
          <a:xfrm>
            <a:off x="0" y="1052513"/>
            <a:ext cx="9144000" cy="4114800"/>
          </a:xfrm>
        </p:spPr>
        <p:txBody>
          <a:bodyPr/>
          <a:lstStyle/>
          <a:p>
            <a:pPr eaLnBrk="1" hangingPunct="1">
              <a:lnSpc>
                <a:spcPct val="90000"/>
              </a:lnSpc>
              <a:defRPr/>
            </a:pPr>
            <a:r>
              <a:rPr lang="el-GR" sz="2400" dirty="0">
                <a:solidFill>
                  <a:srgbClr val="FFFF00"/>
                </a:solidFill>
              </a:rPr>
              <a:t>Αιμορραγίες</a:t>
            </a:r>
            <a:r>
              <a:rPr lang="el-GR" sz="2400" dirty="0"/>
              <a:t> (τραύματα, επεμβάσεις κλπ) </a:t>
            </a:r>
          </a:p>
          <a:p>
            <a:pPr eaLnBrk="1" hangingPunct="1">
              <a:lnSpc>
                <a:spcPct val="90000"/>
              </a:lnSpc>
              <a:defRPr/>
            </a:pPr>
            <a:r>
              <a:rPr lang="el-GR" sz="2400" dirty="0"/>
              <a:t>Απώλειες </a:t>
            </a:r>
            <a:r>
              <a:rPr lang="el-GR" sz="2400" dirty="0">
                <a:solidFill>
                  <a:srgbClr val="FFFF00"/>
                </a:solidFill>
              </a:rPr>
              <a:t>από τον</a:t>
            </a:r>
            <a:r>
              <a:rPr lang="el-GR" sz="2400" dirty="0"/>
              <a:t> </a:t>
            </a:r>
            <a:r>
              <a:rPr lang="el-GR" sz="2400" dirty="0">
                <a:solidFill>
                  <a:srgbClr val="FFFF00"/>
                </a:solidFill>
              </a:rPr>
              <a:t>γαστρεντερικό σωλήνα</a:t>
            </a:r>
            <a:r>
              <a:rPr lang="el-GR" sz="2400" dirty="0"/>
              <a:t> (έμετοι, διάρροιες, γαστρορραγία, εντερορραγία, παροχετεύσεις)</a:t>
            </a:r>
            <a:endParaRPr lang="en-US" sz="2400" dirty="0"/>
          </a:p>
          <a:p>
            <a:pPr eaLnBrk="1" hangingPunct="1">
              <a:lnSpc>
                <a:spcPct val="90000"/>
              </a:lnSpc>
              <a:defRPr/>
            </a:pPr>
            <a:r>
              <a:rPr lang="el-GR" sz="2400" dirty="0"/>
              <a:t>Απώλειες </a:t>
            </a:r>
            <a:r>
              <a:rPr lang="el-GR" sz="2400" dirty="0">
                <a:solidFill>
                  <a:srgbClr val="FFFF00"/>
                </a:solidFill>
              </a:rPr>
              <a:t>από τους νεφρούς</a:t>
            </a:r>
            <a:r>
              <a:rPr lang="el-GR" sz="2400" dirty="0"/>
              <a:t> (χορήγηση διουρητικών, ωσμωτική διούρηση κλπ)</a:t>
            </a:r>
          </a:p>
          <a:p>
            <a:pPr eaLnBrk="1" hangingPunct="1">
              <a:lnSpc>
                <a:spcPct val="90000"/>
              </a:lnSpc>
              <a:defRPr/>
            </a:pPr>
            <a:r>
              <a:rPr lang="el-GR" sz="2400" dirty="0">
                <a:solidFill>
                  <a:srgbClr val="FFFF00"/>
                </a:solidFill>
              </a:rPr>
              <a:t>Περιφερική αγγειοδιαστολή</a:t>
            </a:r>
            <a:r>
              <a:rPr lang="el-GR" sz="2400" dirty="0"/>
              <a:t> (σήψη, αντιφλεγμονώδη κλπ)</a:t>
            </a:r>
            <a:endParaRPr lang="en-US" sz="2400" dirty="0"/>
          </a:p>
          <a:p>
            <a:pPr eaLnBrk="1" hangingPunct="1">
              <a:defRPr/>
            </a:pPr>
            <a:r>
              <a:rPr lang="el-GR" sz="2400" dirty="0"/>
              <a:t>Απώλειες </a:t>
            </a:r>
            <a:r>
              <a:rPr lang="el-GR" sz="2400" dirty="0">
                <a:solidFill>
                  <a:srgbClr val="FFFF00"/>
                </a:solidFill>
              </a:rPr>
              <a:t>από το αναπνευστικό σύστημα ή/και το δέρμα </a:t>
            </a:r>
            <a:r>
              <a:rPr lang="el-GR" sz="2400" dirty="0"/>
              <a:t>(άδηλος διαπνοή, πυρετός, εφιδρώσεις, εγκαύματα)</a:t>
            </a:r>
          </a:p>
          <a:p>
            <a:pPr eaLnBrk="1" hangingPunct="1">
              <a:defRPr/>
            </a:pPr>
            <a:r>
              <a:rPr lang="el-GR" sz="2400" dirty="0"/>
              <a:t>Απώλειες </a:t>
            </a:r>
            <a:r>
              <a:rPr lang="el-GR" sz="2400" dirty="0">
                <a:solidFill>
                  <a:srgbClr val="FFFF00"/>
                </a:solidFill>
              </a:rPr>
              <a:t>στον «τρίτο χώρο» </a:t>
            </a:r>
            <a:r>
              <a:rPr lang="el-GR" sz="2400" dirty="0"/>
              <a:t>(ειλεός, ραβδομυόλυση, παγκρεατίτις κλπ)</a:t>
            </a:r>
          </a:p>
          <a:p>
            <a:pPr eaLnBrk="1" hangingPunct="1">
              <a:defRPr/>
            </a:pPr>
            <a:r>
              <a:rPr lang="el-GR" sz="2400" dirty="0"/>
              <a:t>Στένωση νεφρικών αρτηριών ή </a:t>
            </a:r>
            <a:r>
              <a:rPr lang="el-GR" sz="2400" dirty="0">
                <a:solidFill>
                  <a:srgbClr val="FFFF00"/>
                </a:solidFill>
              </a:rPr>
              <a:t>αγγειόσπασμος </a:t>
            </a:r>
            <a:r>
              <a:rPr lang="el-GR" sz="2400" dirty="0"/>
              <a:t>(αναισθητικά, ηπατονεφρικό σύνδρομο κλπ)</a:t>
            </a:r>
          </a:p>
          <a:p>
            <a:pPr eaLnBrk="1" hangingPunct="1">
              <a:lnSpc>
                <a:spcPct val="90000"/>
              </a:lnSpc>
              <a:defRPr/>
            </a:pPr>
            <a:endParaRPr lang="el-GR" sz="2400" dirty="0"/>
          </a:p>
        </p:txBody>
      </p:sp>
      <p:pic>
        <p:nvPicPr>
          <p:cNvPr id="3" name="Εγγεγραμμένος ήχος">
            <a:hlinkClick r:id="" action="ppaction://media"/>
            <a:extLst>
              <a:ext uri="{FF2B5EF4-FFF2-40B4-BE49-F238E27FC236}">
                <a16:creationId xmlns:a16="http://schemas.microsoft.com/office/drawing/2014/main" xmlns="" id="{B2E49B1B-851A-4D98-B175-E082748998C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xmlns="" id="{A6DD630E-CA0A-4E6E-9A4F-90ECA968A668}"/>
              </a:ext>
            </a:extLst>
          </p:cNvPr>
          <p:cNvSpPr>
            <a:spLocks noGrp="1" noChangeArrowheads="1"/>
          </p:cNvSpPr>
          <p:nvPr>
            <p:ph type="title"/>
          </p:nvPr>
        </p:nvSpPr>
        <p:spPr/>
        <p:txBody>
          <a:bodyPr/>
          <a:lstStyle/>
          <a:p>
            <a:pPr eaLnBrk="1" hangingPunct="1">
              <a:defRPr/>
            </a:pPr>
            <a:r>
              <a:rPr lang="el-GR">
                <a:solidFill>
                  <a:srgbClr val="FFFF00"/>
                </a:solidFill>
              </a:rPr>
              <a:t>Συμπτώματα και σημεία επί υποογκαιμίας</a:t>
            </a:r>
            <a:endParaRPr lang="en-GB">
              <a:solidFill>
                <a:srgbClr val="FFFF00"/>
              </a:solidFill>
            </a:endParaRPr>
          </a:p>
        </p:txBody>
      </p:sp>
      <p:sp>
        <p:nvSpPr>
          <p:cNvPr id="181251" name="Rectangle 3">
            <a:extLst>
              <a:ext uri="{FF2B5EF4-FFF2-40B4-BE49-F238E27FC236}">
                <a16:creationId xmlns:a16="http://schemas.microsoft.com/office/drawing/2014/main" xmlns="" id="{D4422EAF-A78D-409E-8B22-F35C4C62845C}"/>
              </a:ext>
            </a:extLst>
          </p:cNvPr>
          <p:cNvSpPr>
            <a:spLocks noGrp="1" noChangeArrowheads="1"/>
          </p:cNvSpPr>
          <p:nvPr>
            <p:ph type="body" idx="1"/>
          </p:nvPr>
        </p:nvSpPr>
        <p:spPr/>
        <p:txBody>
          <a:bodyPr/>
          <a:lstStyle/>
          <a:p>
            <a:pPr eaLnBrk="1" hangingPunct="1">
              <a:defRPr/>
            </a:pPr>
            <a:r>
              <a:rPr lang="el-GR" dirty="0"/>
              <a:t>Στεγνό στόμα, δίψα, κόπωση</a:t>
            </a:r>
          </a:p>
          <a:p>
            <a:pPr eaLnBrk="1" hangingPunct="1">
              <a:defRPr/>
            </a:pPr>
            <a:r>
              <a:rPr lang="el-GR" u="sng" dirty="0"/>
              <a:t>Ορθοστατική υπόταση</a:t>
            </a:r>
            <a:r>
              <a:rPr lang="el-GR" dirty="0"/>
              <a:t>, ζάλη στην όρθια στάση, μυϊκές κράμπες </a:t>
            </a:r>
          </a:p>
          <a:p>
            <a:pPr eaLnBrk="1" hangingPunct="1">
              <a:defRPr/>
            </a:pPr>
            <a:r>
              <a:rPr lang="el-GR" dirty="0"/>
              <a:t>Κοιλιακό άλγος, προκάρδιο άλγος, λήθαργος, σύγχυση, σπασμοί, κώμα</a:t>
            </a:r>
          </a:p>
          <a:p>
            <a:pPr eaLnBrk="1" hangingPunct="1">
              <a:defRPr/>
            </a:pPr>
            <a:r>
              <a:rPr lang="el-GR" dirty="0"/>
              <a:t>Ελαττωμένη σπαργή, στεγνό δέρμα και βλεννογόνοι</a:t>
            </a:r>
          </a:p>
          <a:p>
            <a:pPr eaLnBrk="1" hangingPunct="1">
              <a:defRPr/>
            </a:pPr>
            <a:r>
              <a:rPr lang="el-GR" dirty="0"/>
              <a:t>Χαμηλή ΚΦΠ και πίεση ενσφηνώσεως</a:t>
            </a:r>
          </a:p>
          <a:p>
            <a:pPr eaLnBrk="1" hangingPunct="1">
              <a:defRPr/>
            </a:pPr>
            <a:endParaRPr lang="en-GB" dirty="0"/>
          </a:p>
        </p:txBody>
      </p:sp>
      <p:pic>
        <p:nvPicPr>
          <p:cNvPr id="3" name="Εγγεγραμμένος ήχος">
            <a:hlinkClick r:id="" action="ppaction://media"/>
            <a:extLst>
              <a:ext uri="{FF2B5EF4-FFF2-40B4-BE49-F238E27FC236}">
                <a16:creationId xmlns:a16="http://schemas.microsoft.com/office/drawing/2014/main" xmlns="" id="{B160D495-D5CD-488E-A7E1-701A81CEC83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xmlns="" id="{4C207C3D-7932-4BFD-A0A2-9ABA5242932D}"/>
              </a:ext>
            </a:extLst>
          </p:cNvPr>
          <p:cNvSpPr>
            <a:spLocks noGrp="1" noChangeArrowheads="1"/>
          </p:cNvSpPr>
          <p:nvPr>
            <p:ph type="title"/>
          </p:nvPr>
        </p:nvSpPr>
        <p:spPr/>
        <p:txBody>
          <a:bodyPr/>
          <a:lstStyle/>
          <a:p>
            <a:pPr eaLnBrk="1" hangingPunct="1">
              <a:defRPr/>
            </a:pPr>
            <a:r>
              <a:rPr lang="el-GR"/>
              <a:t>ΑΙΤΙΑ  ΕΛΑΤΤΩΜΕΝΗΣ ΚΑΡΔΙΑΚΗΣ ΠΑΡΟΧΗΣ</a:t>
            </a:r>
            <a:endParaRPr lang="en-GB"/>
          </a:p>
        </p:txBody>
      </p:sp>
      <p:sp>
        <p:nvSpPr>
          <p:cNvPr id="182275" name="Rectangle 3">
            <a:extLst>
              <a:ext uri="{FF2B5EF4-FFF2-40B4-BE49-F238E27FC236}">
                <a16:creationId xmlns:a16="http://schemas.microsoft.com/office/drawing/2014/main" xmlns="" id="{06241280-B707-4293-9422-6DDFE758199C}"/>
              </a:ext>
            </a:extLst>
          </p:cNvPr>
          <p:cNvSpPr>
            <a:spLocks noGrp="1" noChangeArrowheads="1"/>
          </p:cNvSpPr>
          <p:nvPr>
            <p:ph type="body" idx="1"/>
          </p:nvPr>
        </p:nvSpPr>
        <p:spPr>
          <a:xfrm>
            <a:off x="381000" y="1981200"/>
            <a:ext cx="8534400" cy="4114800"/>
          </a:xfrm>
        </p:spPr>
        <p:txBody>
          <a:bodyPr/>
          <a:lstStyle/>
          <a:p>
            <a:pPr eaLnBrk="1" hangingPunct="1">
              <a:lnSpc>
                <a:spcPct val="90000"/>
              </a:lnSpc>
              <a:defRPr/>
            </a:pPr>
            <a:r>
              <a:rPr lang="el-GR">
                <a:solidFill>
                  <a:srgbClr val="FFFF00"/>
                </a:solidFill>
              </a:rPr>
              <a:t>Εμφραγμα μυοκαρδίου</a:t>
            </a:r>
            <a:r>
              <a:rPr lang="el-GR"/>
              <a:t> (ανεπάρκεια αντλίας, δυσλειτουργία ή ρήξη θηλοειδούς μυός, επιπωματισμός κλπ)</a:t>
            </a:r>
          </a:p>
          <a:p>
            <a:pPr eaLnBrk="1" hangingPunct="1">
              <a:lnSpc>
                <a:spcPct val="90000"/>
              </a:lnSpc>
              <a:defRPr/>
            </a:pPr>
            <a:r>
              <a:rPr lang="el-GR">
                <a:solidFill>
                  <a:srgbClr val="FFFF00"/>
                </a:solidFill>
              </a:rPr>
              <a:t>Υπερτασική καρδιοπάθεια</a:t>
            </a:r>
            <a:endParaRPr lang="el-GR"/>
          </a:p>
          <a:p>
            <a:pPr eaLnBrk="1" hangingPunct="1">
              <a:lnSpc>
                <a:spcPct val="90000"/>
              </a:lnSpc>
              <a:defRPr/>
            </a:pPr>
            <a:r>
              <a:rPr lang="el-GR">
                <a:solidFill>
                  <a:srgbClr val="FFFF00"/>
                </a:solidFill>
              </a:rPr>
              <a:t>Μυοκαρδιοπάθειες</a:t>
            </a:r>
            <a:r>
              <a:rPr lang="el-GR"/>
              <a:t> (μυοκαρδίτις, υπερτροφική αποφρακτική μυοκαρδιοπάθεια)</a:t>
            </a:r>
          </a:p>
          <a:p>
            <a:pPr eaLnBrk="1" hangingPunct="1">
              <a:lnSpc>
                <a:spcPct val="90000"/>
              </a:lnSpc>
              <a:defRPr/>
            </a:pPr>
            <a:r>
              <a:rPr lang="el-GR">
                <a:solidFill>
                  <a:srgbClr val="FFFF00"/>
                </a:solidFill>
              </a:rPr>
              <a:t>Βαλβιδοπάθειες</a:t>
            </a:r>
            <a:r>
              <a:rPr lang="el-GR"/>
              <a:t> </a:t>
            </a:r>
          </a:p>
          <a:p>
            <a:pPr eaLnBrk="1" hangingPunct="1">
              <a:lnSpc>
                <a:spcPct val="90000"/>
              </a:lnSpc>
              <a:defRPr/>
            </a:pPr>
            <a:r>
              <a:rPr lang="el-GR"/>
              <a:t>Μύξωμα αριστερού κόλπου</a:t>
            </a:r>
          </a:p>
          <a:p>
            <a:pPr eaLnBrk="1" hangingPunct="1">
              <a:lnSpc>
                <a:spcPct val="90000"/>
              </a:lnSpc>
              <a:defRPr/>
            </a:pPr>
            <a:endParaRPr lang="en-GB"/>
          </a:p>
        </p:txBody>
      </p:sp>
      <p:pic>
        <p:nvPicPr>
          <p:cNvPr id="3" name="Εγγεγραμμένος ήχος">
            <a:hlinkClick r:id="" action="ppaction://media"/>
            <a:extLst>
              <a:ext uri="{FF2B5EF4-FFF2-40B4-BE49-F238E27FC236}">
                <a16:creationId xmlns:a16="http://schemas.microsoft.com/office/drawing/2014/main" xmlns="" id="{BBC4068D-6C0C-4E30-9E03-8BBE4D97AF6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xmlns="" id="{A6348E7C-E81E-411D-8389-75E1C705BADB}"/>
              </a:ext>
            </a:extLst>
          </p:cNvPr>
          <p:cNvSpPr>
            <a:spLocks noGrp="1" noChangeArrowheads="1"/>
          </p:cNvSpPr>
          <p:nvPr>
            <p:ph type="title"/>
          </p:nvPr>
        </p:nvSpPr>
        <p:spPr>
          <a:xfrm>
            <a:off x="468313" y="0"/>
            <a:ext cx="8229600" cy="1139825"/>
          </a:xfrm>
        </p:spPr>
        <p:txBody>
          <a:bodyPr/>
          <a:lstStyle/>
          <a:p>
            <a:pPr eaLnBrk="1" hangingPunct="1">
              <a:defRPr/>
            </a:pPr>
            <a:r>
              <a:rPr lang="el-GR" dirty="0">
                <a:solidFill>
                  <a:srgbClr val="FFFF00"/>
                </a:solidFill>
              </a:rPr>
              <a:t>Συμπτώματα και σημεία της  καρδιακής ανεπαρκείας</a:t>
            </a:r>
            <a:endParaRPr lang="en-GB" dirty="0"/>
          </a:p>
        </p:txBody>
      </p:sp>
      <p:sp>
        <p:nvSpPr>
          <p:cNvPr id="183299" name="Rectangle 3">
            <a:extLst>
              <a:ext uri="{FF2B5EF4-FFF2-40B4-BE49-F238E27FC236}">
                <a16:creationId xmlns:a16="http://schemas.microsoft.com/office/drawing/2014/main" xmlns="" id="{29128677-E9A3-47CA-8405-DFCC15EE6EC3}"/>
              </a:ext>
            </a:extLst>
          </p:cNvPr>
          <p:cNvSpPr>
            <a:spLocks noGrp="1" noChangeArrowheads="1"/>
          </p:cNvSpPr>
          <p:nvPr>
            <p:ph type="body" idx="1"/>
          </p:nvPr>
        </p:nvSpPr>
        <p:spPr>
          <a:xfrm>
            <a:off x="395288" y="1412875"/>
            <a:ext cx="8748712" cy="4530725"/>
          </a:xfrm>
        </p:spPr>
        <p:txBody>
          <a:bodyPr/>
          <a:lstStyle/>
          <a:p>
            <a:pPr eaLnBrk="1" hangingPunct="1">
              <a:defRPr/>
            </a:pPr>
            <a:r>
              <a:rPr lang="el-GR" dirty="0"/>
              <a:t>Δύσπνοια στην κόπωση, ορθόπνοια, νυχτερινή παροξυσμική δύσπνοια ή βήχας, πνευμονικό οίδημα</a:t>
            </a:r>
          </a:p>
          <a:p>
            <a:pPr eaLnBrk="1" hangingPunct="1">
              <a:defRPr/>
            </a:pPr>
            <a:r>
              <a:rPr lang="el-GR" dirty="0"/>
              <a:t>Δίψα, οιδήματα σφυρών, ασκίτης, πλευριτική συλλογή</a:t>
            </a:r>
          </a:p>
          <a:p>
            <a:pPr eaLnBrk="1" hangingPunct="1">
              <a:defRPr/>
            </a:pPr>
            <a:r>
              <a:rPr lang="el-GR" dirty="0"/>
              <a:t>Ταχυκαρδία, καλπαστικός ρυθμός</a:t>
            </a:r>
          </a:p>
          <a:p>
            <a:pPr eaLnBrk="1" hangingPunct="1">
              <a:defRPr/>
            </a:pPr>
            <a:r>
              <a:rPr lang="el-GR" dirty="0"/>
              <a:t>Υποτρίζοντες στις βάσεις των πνευμόνων</a:t>
            </a:r>
          </a:p>
          <a:p>
            <a:pPr eaLnBrk="1" hangingPunct="1">
              <a:defRPr/>
            </a:pPr>
            <a:r>
              <a:rPr lang="el-GR" dirty="0"/>
              <a:t>Αυξημένη ΚΦΠ και πίεση ενσφηνώσεως</a:t>
            </a:r>
          </a:p>
          <a:p>
            <a:pPr eaLnBrk="1" hangingPunct="1">
              <a:defRPr/>
            </a:pPr>
            <a:endParaRPr lang="en-GB" dirty="0"/>
          </a:p>
        </p:txBody>
      </p:sp>
      <p:pic>
        <p:nvPicPr>
          <p:cNvPr id="3" name="Εγγεγραμμένος ήχος">
            <a:hlinkClick r:id="" action="ppaction://media"/>
            <a:extLst>
              <a:ext uri="{FF2B5EF4-FFF2-40B4-BE49-F238E27FC236}">
                <a16:creationId xmlns:a16="http://schemas.microsoft.com/office/drawing/2014/main" xmlns="" id="{B86F0E4A-D1F2-4FC6-A11B-EC00DEDD4AF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xmlns="" id="{89891112-7279-480F-A1C0-99FC161DB98E}"/>
              </a:ext>
            </a:extLst>
          </p:cNvPr>
          <p:cNvSpPr>
            <a:spLocks noGrp="1" noChangeArrowheads="1"/>
          </p:cNvSpPr>
          <p:nvPr>
            <p:ph type="title"/>
          </p:nvPr>
        </p:nvSpPr>
        <p:spPr>
          <a:xfrm>
            <a:off x="323850" y="457200"/>
            <a:ext cx="8134350" cy="1143000"/>
          </a:xfrm>
        </p:spPr>
        <p:txBody>
          <a:bodyPr/>
          <a:lstStyle/>
          <a:p>
            <a:pPr eaLnBrk="1" hangingPunct="1">
              <a:defRPr/>
            </a:pPr>
            <a:r>
              <a:rPr lang="el-GR" sz="3600" b="1">
                <a:solidFill>
                  <a:srgbClr val="FFFF00"/>
                </a:solidFill>
              </a:rPr>
              <a:t>Θεραπευτική προσέγγιση ασθενών με προνεφρικά αίτια ΟΝΑ</a:t>
            </a:r>
            <a:endParaRPr lang="el-GR"/>
          </a:p>
        </p:txBody>
      </p:sp>
      <p:sp>
        <p:nvSpPr>
          <p:cNvPr id="204803" name="Rectangle 3">
            <a:extLst>
              <a:ext uri="{FF2B5EF4-FFF2-40B4-BE49-F238E27FC236}">
                <a16:creationId xmlns:a16="http://schemas.microsoft.com/office/drawing/2014/main" xmlns="" id="{B2EE5AB0-1D44-4E04-9FFA-9A9FA1CC9B08}"/>
              </a:ext>
            </a:extLst>
          </p:cNvPr>
          <p:cNvSpPr>
            <a:spLocks noGrp="1" noChangeArrowheads="1"/>
          </p:cNvSpPr>
          <p:nvPr>
            <p:ph type="body" sz="half" idx="1"/>
          </p:nvPr>
        </p:nvSpPr>
        <p:spPr>
          <a:xfrm>
            <a:off x="457200" y="1600200"/>
            <a:ext cx="4033838" cy="4530725"/>
          </a:xfrm>
        </p:spPr>
        <p:txBody>
          <a:bodyPr/>
          <a:lstStyle/>
          <a:p>
            <a:pPr eaLnBrk="1" hangingPunct="1">
              <a:buFont typeface="Wingdings" panose="05000000000000000000" pitchFamily="2" charset="2"/>
              <a:buNone/>
              <a:defRPr/>
            </a:pPr>
            <a:r>
              <a:rPr lang="el-GR">
                <a:solidFill>
                  <a:srgbClr val="FFFF00"/>
                </a:solidFill>
              </a:rPr>
              <a:t>         </a:t>
            </a:r>
            <a:r>
              <a:rPr lang="el-GR" u="sng">
                <a:solidFill>
                  <a:srgbClr val="FFFF00"/>
                </a:solidFill>
              </a:rPr>
              <a:t>Μειωμένος</a:t>
            </a:r>
            <a:r>
              <a:rPr lang="el-GR">
                <a:solidFill>
                  <a:srgbClr val="FFFF00"/>
                </a:solidFill>
              </a:rPr>
              <a:t> </a:t>
            </a:r>
            <a:r>
              <a:rPr lang="el-GR" u="sng">
                <a:solidFill>
                  <a:srgbClr val="FFFF00"/>
                </a:solidFill>
              </a:rPr>
              <a:t>εξωκυττάριος όγκος</a:t>
            </a:r>
            <a:endParaRPr lang="el-GR">
              <a:solidFill>
                <a:srgbClr val="FFFF00"/>
              </a:solidFill>
            </a:endParaRPr>
          </a:p>
          <a:p>
            <a:pPr eaLnBrk="1" hangingPunct="1">
              <a:defRPr/>
            </a:pPr>
            <a:r>
              <a:rPr lang="el-GR"/>
              <a:t>Αντιμετώπιση πρωταρχικής αιτίας</a:t>
            </a:r>
          </a:p>
          <a:p>
            <a:pPr eaLnBrk="1" hangingPunct="1">
              <a:defRPr/>
            </a:pPr>
            <a:r>
              <a:rPr lang="el-GR"/>
              <a:t>Αναπλήρωση με αίμα, πλάσμα, κρυσταλλοειδή ή κολλοειδή διαλύματα</a:t>
            </a:r>
            <a:endParaRPr lang="el-GR">
              <a:solidFill>
                <a:srgbClr val="FFFF00"/>
              </a:solidFill>
            </a:endParaRPr>
          </a:p>
        </p:txBody>
      </p:sp>
      <p:sp>
        <p:nvSpPr>
          <p:cNvPr id="204804" name="Rectangle 4">
            <a:extLst>
              <a:ext uri="{FF2B5EF4-FFF2-40B4-BE49-F238E27FC236}">
                <a16:creationId xmlns:a16="http://schemas.microsoft.com/office/drawing/2014/main" xmlns="" id="{B8824C29-D885-46A2-AF5F-8FC623B829FD}"/>
              </a:ext>
            </a:extLst>
          </p:cNvPr>
          <p:cNvSpPr>
            <a:spLocks noGrp="1" noChangeArrowheads="1"/>
          </p:cNvSpPr>
          <p:nvPr>
            <p:ph type="body" sz="half" idx="2"/>
          </p:nvPr>
        </p:nvSpPr>
        <p:spPr>
          <a:xfrm>
            <a:off x="4652963" y="1600200"/>
            <a:ext cx="4033837" cy="4530725"/>
          </a:xfrm>
        </p:spPr>
        <p:txBody>
          <a:bodyPr/>
          <a:lstStyle/>
          <a:p>
            <a:pPr eaLnBrk="1" hangingPunct="1">
              <a:buFont typeface="Wingdings" panose="05000000000000000000" pitchFamily="2" charset="2"/>
              <a:buNone/>
              <a:defRPr/>
            </a:pPr>
            <a:r>
              <a:rPr lang="el-GR"/>
              <a:t>         </a:t>
            </a:r>
            <a:r>
              <a:rPr lang="el-GR" u="sng"/>
              <a:t> </a:t>
            </a:r>
            <a:r>
              <a:rPr lang="el-GR" u="sng">
                <a:solidFill>
                  <a:srgbClr val="FFFF00"/>
                </a:solidFill>
              </a:rPr>
              <a:t>Αυξημένος</a:t>
            </a:r>
            <a:r>
              <a:rPr lang="el-GR">
                <a:solidFill>
                  <a:srgbClr val="FFFF00"/>
                </a:solidFill>
              </a:rPr>
              <a:t> </a:t>
            </a:r>
            <a:r>
              <a:rPr lang="el-GR" u="sng">
                <a:solidFill>
                  <a:srgbClr val="FFFF00"/>
                </a:solidFill>
              </a:rPr>
              <a:t>εξωκυττάριος όγκος</a:t>
            </a:r>
            <a:endParaRPr lang="el-GR">
              <a:solidFill>
                <a:srgbClr val="FFFF00"/>
              </a:solidFill>
            </a:endParaRPr>
          </a:p>
          <a:p>
            <a:pPr eaLnBrk="1" hangingPunct="1">
              <a:defRPr/>
            </a:pPr>
            <a:r>
              <a:rPr lang="el-GR"/>
              <a:t>Στέρηση άλατος και ύδατος</a:t>
            </a:r>
          </a:p>
          <a:p>
            <a:pPr eaLnBrk="1" hangingPunct="1">
              <a:defRPr/>
            </a:pPr>
            <a:r>
              <a:rPr lang="el-GR"/>
              <a:t>Καρδιοτόνωση με κατεχολαμίνες, ενδοαορτικό μπαλόνι </a:t>
            </a:r>
          </a:p>
          <a:p>
            <a:pPr eaLnBrk="1" hangingPunct="1">
              <a:defRPr/>
            </a:pPr>
            <a:r>
              <a:rPr lang="el-GR"/>
              <a:t>Διουρητικά</a:t>
            </a:r>
          </a:p>
        </p:txBody>
      </p:sp>
      <p:pic>
        <p:nvPicPr>
          <p:cNvPr id="3" name="Εγγεγραμμένος ήχος">
            <a:hlinkClick r:id="" action="ppaction://media"/>
            <a:extLst>
              <a:ext uri="{FF2B5EF4-FFF2-40B4-BE49-F238E27FC236}">
                <a16:creationId xmlns:a16="http://schemas.microsoft.com/office/drawing/2014/main" xmlns="" id="{D6A3AA9B-A958-4A45-923F-FC0F402A537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xmlns="" id="{117AC90E-1C3D-40CA-BCF2-D3AF8238889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1916113"/>
            <a:ext cx="4762500" cy="334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Box 5">
            <a:extLst>
              <a:ext uri="{FF2B5EF4-FFF2-40B4-BE49-F238E27FC236}">
                <a16:creationId xmlns:a16="http://schemas.microsoft.com/office/drawing/2014/main" xmlns="" id="{71927454-92C8-4B19-B8F7-62F925FA6BEE}"/>
              </a:ext>
            </a:extLst>
          </p:cNvPr>
          <p:cNvSpPr txBox="1">
            <a:spLocks noChangeArrowheads="1"/>
          </p:cNvSpPr>
          <p:nvPr/>
        </p:nvSpPr>
        <p:spPr bwMode="auto">
          <a:xfrm>
            <a:off x="3492500" y="2565400"/>
            <a:ext cx="503238"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6000">
                <a:solidFill>
                  <a:srgbClr val="FFFF00"/>
                </a:solidFill>
                <a:latin typeface="Arial" panose="020B0604020202020204" pitchFamily="34" charset="0"/>
              </a:rPr>
              <a:t>*</a:t>
            </a:r>
          </a:p>
        </p:txBody>
      </p:sp>
      <p:sp>
        <p:nvSpPr>
          <p:cNvPr id="8" name="Rectangular Callout 7">
            <a:extLst>
              <a:ext uri="{FF2B5EF4-FFF2-40B4-BE49-F238E27FC236}">
                <a16:creationId xmlns:a16="http://schemas.microsoft.com/office/drawing/2014/main" xmlns="" id="{B0DAFAF0-5583-4EBB-8F43-62319B40A2B6}"/>
              </a:ext>
            </a:extLst>
          </p:cNvPr>
          <p:cNvSpPr/>
          <p:nvPr/>
        </p:nvSpPr>
        <p:spPr>
          <a:xfrm>
            <a:off x="395288" y="1268413"/>
            <a:ext cx="1296987" cy="647700"/>
          </a:xfrm>
          <a:prstGeom prst="wedgeRectCallout">
            <a:avLst>
              <a:gd name="adj1" fmla="val 202909"/>
              <a:gd name="adj2" fmla="val 2052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Νεφρικά αίτια</a:t>
            </a:r>
          </a:p>
        </p:txBody>
      </p:sp>
      <p:pic>
        <p:nvPicPr>
          <p:cNvPr id="3" name="Εγγεγραμμένος ήχος">
            <a:hlinkClick r:id="" action="ppaction://media"/>
            <a:extLst>
              <a:ext uri="{FF2B5EF4-FFF2-40B4-BE49-F238E27FC236}">
                <a16:creationId xmlns:a16="http://schemas.microsoft.com/office/drawing/2014/main" xmlns="" id="{D098360C-2651-4651-90F4-FC485CF1A27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12B6E-290A-47E1-951F-E045EF6EEBC1}"/>
              </a:ext>
            </a:extLst>
          </p:cNvPr>
          <p:cNvSpPr>
            <a:spLocks noGrp="1"/>
          </p:cNvSpPr>
          <p:nvPr>
            <p:ph type="title"/>
          </p:nvPr>
        </p:nvSpPr>
        <p:spPr>
          <a:xfrm>
            <a:off x="0" y="260350"/>
            <a:ext cx="3981450" cy="1139825"/>
          </a:xfrm>
        </p:spPr>
        <p:txBody>
          <a:bodyPr/>
          <a:lstStyle/>
          <a:p>
            <a:pPr algn="l">
              <a:defRPr/>
            </a:pPr>
            <a:r>
              <a:rPr lang="el-GR" dirty="0"/>
              <a:t>2</a:t>
            </a:r>
            <a:r>
              <a:rPr lang="el-GR" baseline="30000" dirty="0"/>
              <a:t>η</a:t>
            </a:r>
            <a:r>
              <a:rPr lang="el-GR" dirty="0"/>
              <a:t> ερώτηση</a:t>
            </a:r>
          </a:p>
        </p:txBody>
      </p:sp>
      <p:pic>
        <p:nvPicPr>
          <p:cNvPr id="49155" name="Picture 2">
            <a:extLst>
              <a:ext uri="{FF2B5EF4-FFF2-40B4-BE49-F238E27FC236}">
                <a16:creationId xmlns:a16="http://schemas.microsoft.com/office/drawing/2014/main" xmlns="" id="{8F42DBEF-1F22-414C-8FF1-5ABA2B85FA8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71775" y="1844675"/>
            <a:ext cx="3600450"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ular Callout 4">
            <a:extLst>
              <a:ext uri="{FF2B5EF4-FFF2-40B4-BE49-F238E27FC236}">
                <a16:creationId xmlns:a16="http://schemas.microsoft.com/office/drawing/2014/main" xmlns="" id="{70822469-7201-4DA4-B456-ADFD6B41DDB4}"/>
              </a:ext>
            </a:extLst>
          </p:cNvPr>
          <p:cNvSpPr/>
          <p:nvPr/>
        </p:nvSpPr>
        <p:spPr>
          <a:xfrm>
            <a:off x="0" y="4221163"/>
            <a:ext cx="2051050" cy="1295400"/>
          </a:xfrm>
          <a:prstGeom prst="wedgeRectCallout">
            <a:avLst>
              <a:gd name="adj1" fmla="val 109725"/>
              <a:gd name="adj2" fmla="val -1355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Οξεία σωληναριακή νέκρωση (85%)</a:t>
            </a:r>
          </a:p>
        </p:txBody>
      </p:sp>
      <p:sp>
        <p:nvSpPr>
          <p:cNvPr id="6" name="Rectangular Callout 5">
            <a:extLst>
              <a:ext uri="{FF2B5EF4-FFF2-40B4-BE49-F238E27FC236}">
                <a16:creationId xmlns:a16="http://schemas.microsoft.com/office/drawing/2014/main" xmlns="" id="{E1AEF3D7-555D-46D4-8FA1-2485F7C79BAA}"/>
              </a:ext>
            </a:extLst>
          </p:cNvPr>
          <p:cNvSpPr/>
          <p:nvPr/>
        </p:nvSpPr>
        <p:spPr>
          <a:xfrm>
            <a:off x="6875463" y="5013325"/>
            <a:ext cx="2052637" cy="1295400"/>
          </a:xfrm>
          <a:prstGeom prst="wedgeRectCallout">
            <a:avLst>
              <a:gd name="adj1" fmla="val -139328"/>
              <a:gd name="adj2" fmla="val -12222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Διάμεσος Νεφρίτις (10%)</a:t>
            </a:r>
          </a:p>
        </p:txBody>
      </p:sp>
      <p:sp>
        <p:nvSpPr>
          <p:cNvPr id="7" name="Rectangular Callout 6">
            <a:extLst>
              <a:ext uri="{FF2B5EF4-FFF2-40B4-BE49-F238E27FC236}">
                <a16:creationId xmlns:a16="http://schemas.microsoft.com/office/drawing/2014/main" xmlns="" id="{07815BE7-FA33-4A08-A7A4-85483652C889}"/>
              </a:ext>
            </a:extLst>
          </p:cNvPr>
          <p:cNvSpPr/>
          <p:nvPr/>
        </p:nvSpPr>
        <p:spPr>
          <a:xfrm>
            <a:off x="6156325" y="115888"/>
            <a:ext cx="2843213" cy="1296987"/>
          </a:xfrm>
          <a:prstGeom prst="wedgeRectCallout">
            <a:avLst>
              <a:gd name="adj1" fmla="val -116235"/>
              <a:gd name="adj2" fmla="val 17241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Σπειραματονεφρίτις (5%)</a:t>
            </a:r>
          </a:p>
        </p:txBody>
      </p:sp>
      <p:pic>
        <p:nvPicPr>
          <p:cNvPr id="4" name="Εγγεγραμμένος ήχος">
            <a:hlinkClick r:id="" action="ppaction://media"/>
            <a:extLst>
              <a:ext uri="{FF2B5EF4-FFF2-40B4-BE49-F238E27FC236}">
                <a16:creationId xmlns:a16="http://schemas.microsoft.com/office/drawing/2014/main" xmlns="" id="{0318BEA5-8DF9-4908-AF1D-7647E855FF0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xmlns="" id="{7C6317F5-2211-4D39-98C5-15C39D36C715}"/>
              </a:ext>
            </a:extLst>
          </p:cNvPr>
          <p:cNvSpPr>
            <a:spLocks noGrp="1" noChangeArrowheads="1"/>
          </p:cNvSpPr>
          <p:nvPr>
            <p:ph type="title"/>
          </p:nvPr>
        </p:nvSpPr>
        <p:spPr/>
        <p:txBody>
          <a:bodyPr/>
          <a:lstStyle/>
          <a:p>
            <a:pPr eaLnBrk="1" hangingPunct="1">
              <a:defRPr/>
            </a:pPr>
            <a:endParaRPr lang="en-GB"/>
          </a:p>
        </p:txBody>
      </p:sp>
      <p:graphicFrame>
        <p:nvGraphicFramePr>
          <p:cNvPr id="53251" name="Object 2">
            <a:extLst>
              <a:ext uri="{FF2B5EF4-FFF2-40B4-BE49-F238E27FC236}">
                <a16:creationId xmlns:a16="http://schemas.microsoft.com/office/drawing/2014/main" xmlns="" id="{A3F76B2D-9376-4DE9-8A5E-AD76255A603E}"/>
              </a:ext>
            </a:extLst>
          </p:cNvPr>
          <p:cNvGraphicFramePr>
            <a:graphicFrameLocks noChangeAspect="1"/>
          </p:cNvGraphicFramePr>
          <p:nvPr>
            <p:ph idx="1"/>
          </p:nvPr>
        </p:nvGraphicFramePr>
        <p:xfrm>
          <a:off x="0" y="0"/>
          <a:ext cx="9144000" cy="6858000"/>
        </p:xfrm>
        <a:graphic>
          <a:graphicData uri="http://schemas.openxmlformats.org/presentationml/2006/ole">
            <p:oleObj spid="_x0000_s53258" name="Photo Editor Photo" r:id="rId4" imgW="14257143" imgH="9764488" progId="">
              <p:embed/>
            </p:oleObj>
          </a:graphicData>
        </a:graphic>
      </p:graphicFrame>
      <p:pic>
        <p:nvPicPr>
          <p:cNvPr id="53252" name="Picture 4" descr="ua_atn">
            <a:extLst>
              <a:ext uri="{FF2B5EF4-FFF2-40B4-BE49-F238E27FC236}">
                <a16:creationId xmlns:a16="http://schemas.microsoft.com/office/drawing/2014/main" xmlns="" id="{897BC063-9FC0-4974-80BE-8E041610BFC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3776" b="23750"/>
          <a:stretch>
            <a:fillRect/>
          </a:stretch>
        </p:blipFill>
        <p:spPr bwMode="auto">
          <a:xfrm>
            <a:off x="3348038" y="1628775"/>
            <a:ext cx="5797550"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val 9">
            <a:extLst>
              <a:ext uri="{FF2B5EF4-FFF2-40B4-BE49-F238E27FC236}">
                <a16:creationId xmlns:a16="http://schemas.microsoft.com/office/drawing/2014/main" xmlns="" id="{90CF4FE0-FC80-4E68-BE57-505877BEEFDC}"/>
              </a:ext>
            </a:extLst>
          </p:cNvPr>
          <p:cNvSpPr/>
          <p:nvPr/>
        </p:nvSpPr>
        <p:spPr>
          <a:xfrm>
            <a:off x="-396875" y="3141663"/>
            <a:ext cx="4716463" cy="371633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pic>
        <p:nvPicPr>
          <p:cNvPr id="3" name="Εγγεγραμμένος ήχος">
            <a:hlinkClick r:id="" action="ppaction://media"/>
            <a:extLst>
              <a:ext uri="{FF2B5EF4-FFF2-40B4-BE49-F238E27FC236}">
                <a16:creationId xmlns:a16="http://schemas.microsoft.com/office/drawing/2014/main" xmlns="" id="{E9C66C27-9398-4B03-A804-7F8DC7AFF6F0}"/>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guyton">
            <a:extLst>
              <a:ext uri="{FF2B5EF4-FFF2-40B4-BE49-F238E27FC236}">
                <a16:creationId xmlns:a16="http://schemas.microsoft.com/office/drawing/2014/main" xmlns="" id="{086B9D27-A91F-436F-B1DC-9ACC320CA4BC}"/>
              </a:ext>
            </a:extLst>
          </p:cNvPr>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l="9641" t="1707" r="6013" b="18031"/>
          <a:stretch>
            <a:fillRect/>
          </a:stretch>
        </p:blipFill>
        <p:spPr>
          <a:xfrm>
            <a:off x="6443663" y="2781300"/>
            <a:ext cx="1928812" cy="2592388"/>
          </a:xfrm>
        </p:spPr>
      </p:pic>
      <p:sp>
        <p:nvSpPr>
          <p:cNvPr id="9219" name="9 - TextBox">
            <a:extLst>
              <a:ext uri="{FF2B5EF4-FFF2-40B4-BE49-F238E27FC236}">
                <a16:creationId xmlns:a16="http://schemas.microsoft.com/office/drawing/2014/main" xmlns="" id="{F1D7161A-DF93-4272-9B61-C2DDC47A1E4F}"/>
              </a:ext>
            </a:extLst>
          </p:cNvPr>
          <p:cNvSpPr txBox="1">
            <a:spLocks noChangeArrowheads="1"/>
          </p:cNvSpPr>
          <p:nvPr/>
        </p:nvSpPr>
        <p:spPr bwMode="auto">
          <a:xfrm>
            <a:off x="971550" y="692150"/>
            <a:ext cx="6840538"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just" eaLnBrk="1" hangingPunct="1">
              <a:spcBef>
                <a:spcPct val="0"/>
              </a:spcBef>
              <a:buClrTx/>
              <a:buSzTx/>
              <a:buFontTx/>
              <a:buNone/>
            </a:pPr>
            <a:r>
              <a:rPr lang="el-GR" altLang="el-GR" sz="2000" b="1">
                <a:latin typeface="Arial" panose="020B0604020202020204" pitchFamily="34" charset="0"/>
              </a:rPr>
              <a:t>Δεν περιγράφεται η χαρά μας όταν διαπιστώσαμε, πως οι νεφροί είναι το μόνο όργανο, που στο βάθος  χρόνου ρυθμίζει τα επίπεδα της αρτηριακής πίεσης.  Όλοι οι άλλοι μηχανισμοί πίεσης πρέπει να μεταβάλλουν την διαχείριση του ισοζυγίου άλατος και υγρών από τους νεφρούς </a:t>
            </a:r>
          </a:p>
          <a:p>
            <a:pPr algn="just" eaLnBrk="1" hangingPunct="1">
              <a:spcBef>
                <a:spcPct val="0"/>
              </a:spcBef>
              <a:buClrTx/>
              <a:buSzTx/>
              <a:buFontTx/>
              <a:buNone/>
            </a:pPr>
            <a:endParaRPr lang="el-GR" altLang="el-GR" sz="2000" b="1">
              <a:latin typeface="Arial" panose="020B0604020202020204" pitchFamily="34" charset="0"/>
            </a:endParaRPr>
          </a:p>
        </p:txBody>
      </p:sp>
      <p:sp>
        <p:nvSpPr>
          <p:cNvPr id="9221" name="Ορθογώνιο 2">
            <a:extLst>
              <a:ext uri="{FF2B5EF4-FFF2-40B4-BE49-F238E27FC236}">
                <a16:creationId xmlns:a16="http://schemas.microsoft.com/office/drawing/2014/main" xmlns="" id="{031824BD-E012-4AB0-A7F2-B9DC6B42D8EA}"/>
              </a:ext>
            </a:extLst>
          </p:cNvPr>
          <p:cNvSpPr>
            <a:spLocks noChangeArrowheads="1"/>
          </p:cNvSpPr>
          <p:nvPr/>
        </p:nvSpPr>
        <p:spPr bwMode="auto">
          <a:xfrm>
            <a:off x="6840538" y="5516563"/>
            <a:ext cx="9921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l-GR" b="1"/>
              <a:t>Guyton</a:t>
            </a:r>
            <a:endParaRPr lang="el-GR" altLang="el-GR" b="1"/>
          </a:p>
        </p:txBody>
      </p:sp>
      <p:pic>
        <p:nvPicPr>
          <p:cNvPr id="3" name="Εγγεγραμμένος ήχος">
            <a:hlinkClick r:id="" action="ppaction://media"/>
            <a:extLst>
              <a:ext uri="{FF2B5EF4-FFF2-40B4-BE49-F238E27FC236}">
                <a16:creationId xmlns:a16="http://schemas.microsoft.com/office/drawing/2014/main" xmlns="" id="{6555391B-4842-47F9-99AA-6ACA008E7940}"/>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xmlns="" id="{3B32C440-2242-48DD-A617-F53324B3D945}"/>
              </a:ext>
            </a:extLst>
          </p:cNvPr>
          <p:cNvSpPr>
            <a:spLocks noGrp="1" noChangeArrowheads="1"/>
          </p:cNvSpPr>
          <p:nvPr>
            <p:ph type="title"/>
          </p:nvPr>
        </p:nvSpPr>
        <p:spPr>
          <a:xfrm>
            <a:off x="539750" y="0"/>
            <a:ext cx="8229600" cy="1139825"/>
          </a:xfrm>
        </p:spPr>
        <p:txBody>
          <a:bodyPr/>
          <a:lstStyle/>
          <a:p>
            <a:pPr>
              <a:defRPr/>
            </a:pPr>
            <a:r>
              <a:rPr lang="en-US" dirty="0"/>
              <a:t>Vulnerability to </a:t>
            </a:r>
            <a:r>
              <a:rPr lang="en-US" dirty="0" err="1"/>
              <a:t>Ischaemia</a:t>
            </a:r>
            <a:endParaRPr lang="en-US" dirty="0"/>
          </a:p>
        </p:txBody>
      </p:sp>
      <p:sp>
        <p:nvSpPr>
          <p:cNvPr id="50180" name="Text Box 4">
            <a:extLst>
              <a:ext uri="{FF2B5EF4-FFF2-40B4-BE49-F238E27FC236}">
                <a16:creationId xmlns:a16="http://schemas.microsoft.com/office/drawing/2014/main" xmlns="" id="{6D84D786-2F47-4A9C-BB7E-0CF9E3CCC853}"/>
              </a:ext>
            </a:extLst>
          </p:cNvPr>
          <p:cNvSpPr txBox="1">
            <a:spLocks noChangeArrowheads="1"/>
          </p:cNvSpPr>
          <p:nvPr/>
        </p:nvSpPr>
        <p:spPr bwMode="auto">
          <a:xfrm>
            <a:off x="534988" y="6427788"/>
            <a:ext cx="6556375"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a:lnSpc>
                <a:spcPct val="97000"/>
              </a:lnSpc>
              <a:spcBef>
                <a:spcPct val="0"/>
              </a:spcBef>
              <a:buClr>
                <a:srgbClr val="FFFFFF"/>
              </a:buClr>
              <a:buSzPct val="45000"/>
              <a:buFont typeface="Arial" panose="020B0604020202020204" pitchFamily="34" charset="0"/>
              <a:buNone/>
            </a:pPr>
            <a:r>
              <a:rPr lang="en-GB" altLang="el-GR" sz="1400">
                <a:latin typeface="Arial" panose="020B0604020202020204" pitchFamily="34" charset="0"/>
              </a:rPr>
              <a:t>Brezis M et al.</a:t>
            </a:r>
            <a:r>
              <a:rPr lang="en-GB" altLang="el-GR" sz="1400" i="1">
                <a:latin typeface="Arial" panose="020B0604020202020204" pitchFamily="34" charset="0"/>
              </a:rPr>
              <a:t> N Engl J Med.</a:t>
            </a:r>
            <a:r>
              <a:rPr lang="en-GB" altLang="el-GR" sz="1400">
                <a:latin typeface="Arial" panose="020B0604020202020204" pitchFamily="34" charset="0"/>
              </a:rPr>
              <a:t> 1995;332:647-655. Reprinted with permission.</a:t>
            </a:r>
          </a:p>
        </p:txBody>
      </p:sp>
      <p:pic>
        <p:nvPicPr>
          <p:cNvPr id="3" name="Εγγεγραμμένος ήχος">
            <a:hlinkClick r:id="" action="ppaction://media"/>
            <a:extLst>
              <a:ext uri="{FF2B5EF4-FFF2-40B4-BE49-F238E27FC236}">
                <a16:creationId xmlns:a16="http://schemas.microsoft.com/office/drawing/2014/main" xmlns="" id="{BF278057-F65C-4BB4-8D6E-A561ACDA16D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grpSp>
        <p:nvGrpSpPr>
          <p:cNvPr id="7" name="Ομάδα 6">
            <a:extLst>
              <a:ext uri="{FF2B5EF4-FFF2-40B4-BE49-F238E27FC236}">
                <a16:creationId xmlns:a16="http://schemas.microsoft.com/office/drawing/2014/main" xmlns="" id="{1D5AD3BA-124F-4053-A3FA-ABEF9664360B}"/>
              </a:ext>
            </a:extLst>
          </p:cNvPr>
          <p:cNvGrpSpPr/>
          <p:nvPr/>
        </p:nvGrpSpPr>
        <p:grpSpPr>
          <a:xfrm>
            <a:off x="1475656" y="980728"/>
            <a:ext cx="6577381" cy="5280025"/>
            <a:chOff x="-148716" y="692696"/>
            <a:chExt cx="6577381" cy="5280025"/>
          </a:xfrm>
        </p:grpSpPr>
        <p:grpSp>
          <p:nvGrpSpPr>
            <p:cNvPr id="6" name="Ομάδα 5">
              <a:extLst>
                <a:ext uri="{FF2B5EF4-FFF2-40B4-BE49-F238E27FC236}">
                  <a16:creationId xmlns:a16="http://schemas.microsoft.com/office/drawing/2014/main" xmlns="" id="{4F14777A-39AB-45A9-9C4A-9C402D6DABED}"/>
                </a:ext>
              </a:extLst>
            </p:cNvPr>
            <p:cNvGrpSpPr/>
            <p:nvPr/>
          </p:nvGrpSpPr>
          <p:grpSpPr>
            <a:xfrm>
              <a:off x="-148716" y="692696"/>
              <a:ext cx="6553200" cy="5280025"/>
              <a:chOff x="-148716" y="692696"/>
              <a:chExt cx="6553200" cy="5280025"/>
            </a:xfrm>
          </p:grpSpPr>
          <p:pic>
            <p:nvPicPr>
              <p:cNvPr id="50179" name="Picture 3" descr="Slide 30">
                <a:extLst>
                  <a:ext uri="{FF2B5EF4-FFF2-40B4-BE49-F238E27FC236}">
                    <a16:creationId xmlns:a16="http://schemas.microsoft.com/office/drawing/2014/main" xmlns="" id="{9B9FF802-8FD6-488F-A879-9F1A14B1520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48716" y="692696"/>
                <a:ext cx="655320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16E421D0-5768-419F-9129-CB86B5CAF50A}"/>
                  </a:ext>
                </a:extLst>
              </p:cNvPr>
              <p:cNvSpPr txBox="1"/>
              <p:nvPr/>
            </p:nvSpPr>
            <p:spPr>
              <a:xfrm>
                <a:off x="2771800" y="4653136"/>
                <a:ext cx="1800200" cy="369332"/>
              </a:xfrm>
              <a:prstGeom prst="rect">
                <a:avLst/>
              </a:prstGeom>
              <a:noFill/>
            </p:spPr>
            <p:txBody>
              <a:bodyPr wrap="square" rtlCol="0">
                <a:spAutoFit/>
              </a:bodyPr>
              <a:lstStyle/>
              <a:p>
                <a:r>
                  <a:rPr lang="el-GR" b="1" dirty="0">
                    <a:solidFill>
                      <a:srgbClr val="FF0000"/>
                    </a:solidFill>
                  </a:rPr>
                  <a:t>1200 </a:t>
                </a:r>
                <a:r>
                  <a:rPr lang="en-US" b="1" dirty="0" err="1">
                    <a:solidFill>
                      <a:srgbClr val="FF0000"/>
                    </a:solidFill>
                  </a:rPr>
                  <a:t>mOsm</a:t>
                </a:r>
                <a:r>
                  <a:rPr lang="en-US" b="1" dirty="0">
                    <a:solidFill>
                      <a:srgbClr val="FF0000"/>
                    </a:solidFill>
                  </a:rPr>
                  <a:t>/kg</a:t>
                </a:r>
                <a:endParaRPr lang="el-GR" b="1" dirty="0">
                  <a:solidFill>
                    <a:srgbClr val="FF0000"/>
                  </a:solidFill>
                </a:endParaRPr>
              </a:p>
            </p:txBody>
          </p:sp>
        </p:grpSp>
        <p:sp>
          <p:nvSpPr>
            <p:cNvPr id="4" name="Οβάλ 3">
              <a:extLst>
                <a:ext uri="{FF2B5EF4-FFF2-40B4-BE49-F238E27FC236}">
                  <a16:creationId xmlns:a16="http://schemas.microsoft.com/office/drawing/2014/main" xmlns="" id="{EBA6765B-66D6-4BAE-B2A4-B38E2CD3191A}"/>
                </a:ext>
              </a:extLst>
            </p:cNvPr>
            <p:cNvSpPr/>
            <p:nvPr/>
          </p:nvSpPr>
          <p:spPr>
            <a:xfrm>
              <a:off x="4915753" y="2692152"/>
              <a:ext cx="151291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D6EB9BC6-DD9A-4C8A-A5E4-6E41429AB9DE}"/>
              </a:ext>
            </a:extLst>
          </p:cNvPr>
          <p:cNvSpPr>
            <a:spLocks noGrp="1" noChangeArrowheads="1"/>
          </p:cNvSpPr>
          <p:nvPr>
            <p:ph type="title"/>
          </p:nvPr>
        </p:nvSpPr>
        <p:spPr/>
        <p:txBody>
          <a:bodyPr/>
          <a:lstStyle/>
          <a:p>
            <a:pPr eaLnBrk="1" hangingPunct="1">
              <a:defRPr/>
            </a:pPr>
            <a:endParaRPr lang="en-GB"/>
          </a:p>
        </p:txBody>
      </p:sp>
      <p:grpSp>
        <p:nvGrpSpPr>
          <p:cNvPr id="52227" name="Group 7">
            <a:extLst>
              <a:ext uri="{FF2B5EF4-FFF2-40B4-BE49-F238E27FC236}">
                <a16:creationId xmlns:a16="http://schemas.microsoft.com/office/drawing/2014/main" xmlns="" id="{3529796C-50C8-4C0C-9E5A-885959A8DED1}"/>
              </a:ext>
            </a:extLst>
          </p:cNvPr>
          <p:cNvGrpSpPr>
            <a:grpSpLocks/>
          </p:cNvGrpSpPr>
          <p:nvPr/>
        </p:nvGrpSpPr>
        <p:grpSpPr bwMode="auto">
          <a:xfrm>
            <a:off x="611188" y="0"/>
            <a:ext cx="8243887" cy="6858000"/>
            <a:chOff x="427" y="0"/>
            <a:chExt cx="5760" cy="4320"/>
          </a:xfrm>
        </p:grpSpPr>
        <p:graphicFrame>
          <p:nvGraphicFramePr>
            <p:cNvPr id="52229" name="Object 3">
              <a:extLst>
                <a:ext uri="{FF2B5EF4-FFF2-40B4-BE49-F238E27FC236}">
                  <a16:creationId xmlns:a16="http://schemas.microsoft.com/office/drawing/2014/main" xmlns="" id="{024AEA7A-DE2F-4F88-B955-9D6AD2026CB1}"/>
                </a:ext>
              </a:extLst>
            </p:cNvPr>
            <p:cNvGraphicFramePr>
              <a:graphicFrameLocks noChangeAspect="1"/>
            </p:cNvGraphicFramePr>
            <p:nvPr/>
          </p:nvGraphicFramePr>
          <p:xfrm>
            <a:off x="427" y="0"/>
            <a:ext cx="5760" cy="4320"/>
          </p:xfrm>
          <a:graphic>
            <a:graphicData uri="http://schemas.openxmlformats.org/presentationml/2006/ole">
              <p:oleObj spid="_x0000_s52236" name="Photo Editor Photo" r:id="rId4" imgW="10717121" imgH="14104762" progId="">
                <p:embed/>
              </p:oleObj>
            </a:graphicData>
          </a:graphic>
        </p:graphicFrame>
        <p:sp>
          <p:nvSpPr>
            <p:cNvPr id="52230" name="Line 4">
              <a:extLst>
                <a:ext uri="{FF2B5EF4-FFF2-40B4-BE49-F238E27FC236}">
                  <a16:creationId xmlns:a16="http://schemas.microsoft.com/office/drawing/2014/main" xmlns="" id="{4C97496A-2142-4212-B2A9-4489C0181E14}"/>
                </a:ext>
              </a:extLst>
            </p:cNvPr>
            <p:cNvSpPr>
              <a:spLocks noChangeShapeType="1"/>
            </p:cNvSpPr>
            <p:nvPr/>
          </p:nvSpPr>
          <p:spPr bwMode="auto">
            <a:xfrm>
              <a:off x="1182" y="1207"/>
              <a:ext cx="1905"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52231" name="Line 5">
              <a:extLst>
                <a:ext uri="{FF2B5EF4-FFF2-40B4-BE49-F238E27FC236}">
                  <a16:creationId xmlns:a16="http://schemas.microsoft.com/office/drawing/2014/main" xmlns="" id="{562D02FF-FC40-4A2A-8E3C-3D480C475E0B}"/>
                </a:ext>
              </a:extLst>
            </p:cNvPr>
            <p:cNvSpPr>
              <a:spLocks noChangeShapeType="1"/>
            </p:cNvSpPr>
            <p:nvPr/>
          </p:nvSpPr>
          <p:spPr bwMode="auto">
            <a:xfrm>
              <a:off x="779" y="2614"/>
              <a:ext cx="1905"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52232" name="Line 6">
              <a:extLst>
                <a:ext uri="{FF2B5EF4-FFF2-40B4-BE49-F238E27FC236}">
                  <a16:creationId xmlns:a16="http://schemas.microsoft.com/office/drawing/2014/main" xmlns="" id="{30346676-5FE6-436D-9BDA-C19ED385BAFC}"/>
                </a:ext>
              </a:extLst>
            </p:cNvPr>
            <p:cNvSpPr>
              <a:spLocks noChangeShapeType="1"/>
            </p:cNvSpPr>
            <p:nvPr/>
          </p:nvSpPr>
          <p:spPr bwMode="auto">
            <a:xfrm>
              <a:off x="779" y="2886"/>
              <a:ext cx="1905"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l-GR"/>
            </a:p>
          </p:txBody>
        </p:sp>
      </p:grpSp>
      <p:pic>
        <p:nvPicPr>
          <p:cNvPr id="3" name="Εγγεγραμμένος ήχος">
            <a:hlinkClick r:id="" action="ppaction://media"/>
            <a:extLst>
              <a:ext uri="{FF2B5EF4-FFF2-40B4-BE49-F238E27FC236}">
                <a16:creationId xmlns:a16="http://schemas.microsoft.com/office/drawing/2014/main" xmlns="" id="{19D8CC55-A506-4B94-A41B-BE3CE40D9B32}"/>
              </a:ext>
            </a:extLst>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xmlns="" id="{F2438339-0C4B-41C4-8BD6-5B4379F8BA89}"/>
              </a:ext>
            </a:extLst>
          </p:cNvPr>
          <p:cNvSpPr>
            <a:spLocks noGrp="1" noChangeArrowheads="1"/>
          </p:cNvSpPr>
          <p:nvPr>
            <p:ph type="title"/>
          </p:nvPr>
        </p:nvSpPr>
        <p:spPr/>
        <p:txBody>
          <a:bodyPr/>
          <a:lstStyle/>
          <a:p>
            <a:pPr eaLnBrk="1" hangingPunct="1">
              <a:defRPr/>
            </a:pPr>
            <a:endParaRPr lang="en-GB"/>
          </a:p>
        </p:txBody>
      </p:sp>
      <p:graphicFrame>
        <p:nvGraphicFramePr>
          <p:cNvPr id="54275" name="Object 2">
            <a:extLst>
              <a:ext uri="{FF2B5EF4-FFF2-40B4-BE49-F238E27FC236}">
                <a16:creationId xmlns:a16="http://schemas.microsoft.com/office/drawing/2014/main" xmlns="" id="{C8824C7C-4C86-4EF0-9E3C-089BF67B83ED}"/>
              </a:ext>
            </a:extLst>
          </p:cNvPr>
          <p:cNvGraphicFramePr>
            <a:graphicFrameLocks noChangeAspect="1"/>
          </p:cNvGraphicFramePr>
          <p:nvPr>
            <p:ph idx="1"/>
          </p:nvPr>
        </p:nvGraphicFramePr>
        <p:xfrm>
          <a:off x="755650" y="549275"/>
          <a:ext cx="7777163" cy="5832475"/>
        </p:xfrm>
        <a:graphic>
          <a:graphicData uri="http://schemas.openxmlformats.org/presentationml/2006/ole">
            <p:oleObj spid="_x0000_s54283" name="Photo Editor Photo" r:id="rId4" imgW="14257143" imgH="9764488" progId="">
              <p:embed/>
            </p:oleObj>
          </a:graphicData>
        </a:graphic>
      </p:graphicFrame>
      <p:pic>
        <p:nvPicPr>
          <p:cNvPr id="54276" name="Picture 8">
            <a:extLst>
              <a:ext uri="{FF2B5EF4-FFF2-40B4-BE49-F238E27FC236}">
                <a16:creationId xmlns:a16="http://schemas.microsoft.com/office/drawing/2014/main" xmlns="" id="{C83125B1-2B77-4273-82C8-96E499700D8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b="30011"/>
          <a:stretch>
            <a:fillRect/>
          </a:stretch>
        </p:blipFill>
        <p:spPr bwMode="auto">
          <a:xfrm>
            <a:off x="4211638" y="476250"/>
            <a:ext cx="432752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12">
            <a:extLst>
              <a:ext uri="{FF2B5EF4-FFF2-40B4-BE49-F238E27FC236}">
                <a16:creationId xmlns:a16="http://schemas.microsoft.com/office/drawing/2014/main" xmlns="" id="{11519C9A-7E1F-4630-9948-7CA3C52A51F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l="40102" t="25569" r="8656" b="33521"/>
          <a:stretch>
            <a:fillRect/>
          </a:stretch>
        </p:blipFill>
        <p:spPr bwMode="auto">
          <a:xfrm>
            <a:off x="827088" y="4149725"/>
            <a:ext cx="2898775"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Oval 10">
            <a:extLst>
              <a:ext uri="{FF2B5EF4-FFF2-40B4-BE49-F238E27FC236}">
                <a16:creationId xmlns:a16="http://schemas.microsoft.com/office/drawing/2014/main" xmlns="" id="{54946BE5-851E-485A-B923-370B61E02721}"/>
              </a:ext>
            </a:extLst>
          </p:cNvPr>
          <p:cNvSpPr/>
          <p:nvPr/>
        </p:nvSpPr>
        <p:spPr>
          <a:xfrm>
            <a:off x="3203575" y="3357563"/>
            <a:ext cx="2411413" cy="15113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pic>
        <p:nvPicPr>
          <p:cNvPr id="3" name="Εγγεγραμμένος ήχος">
            <a:hlinkClick r:id="" action="ppaction://media"/>
            <a:extLst>
              <a:ext uri="{FF2B5EF4-FFF2-40B4-BE49-F238E27FC236}">
                <a16:creationId xmlns:a16="http://schemas.microsoft.com/office/drawing/2014/main" xmlns="" id="{1F10FE05-FD8A-47DB-AD4C-CCD86BF2CCEA}"/>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xmlns="" id="{6A0B05C0-F09E-4D0C-B1FB-9108BFA78A2D}"/>
              </a:ext>
            </a:extLst>
          </p:cNvPr>
          <p:cNvSpPr>
            <a:spLocks noGrp="1" noChangeArrowheads="1"/>
          </p:cNvSpPr>
          <p:nvPr>
            <p:ph type="title"/>
          </p:nvPr>
        </p:nvSpPr>
        <p:spPr/>
        <p:txBody>
          <a:bodyPr/>
          <a:lstStyle/>
          <a:p>
            <a:pPr eaLnBrk="1" hangingPunct="1">
              <a:defRPr/>
            </a:pPr>
            <a:r>
              <a:rPr lang="el-GR"/>
              <a:t>Αίτια Διαμέσου Νεφρίτιδας</a:t>
            </a:r>
            <a:endParaRPr lang="en-US"/>
          </a:p>
        </p:txBody>
      </p:sp>
      <p:sp>
        <p:nvSpPr>
          <p:cNvPr id="155651" name="Rectangle 3">
            <a:extLst>
              <a:ext uri="{FF2B5EF4-FFF2-40B4-BE49-F238E27FC236}">
                <a16:creationId xmlns:a16="http://schemas.microsoft.com/office/drawing/2014/main" xmlns="" id="{FA222A7E-01A9-4183-818E-FF700A4FE92C}"/>
              </a:ext>
            </a:extLst>
          </p:cNvPr>
          <p:cNvSpPr>
            <a:spLocks noGrp="1" noChangeArrowheads="1"/>
          </p:cNvSpPr>
          <p:nvPr>
            <p:ph type="body" idx="1"/>
          </p:nvPr>
        </p:nvSpPr>
        <p:spPr>
          <a:xfrm>
            <a:off x="611188" y="1989138"/>
            <a:ext cx="8007350" cy="3608387"/>
          </a:xfrm>
        </p:spPr>
        <p:txBody>
          <a:bodyPr/>
          <a:lstStyle/>
          <a:p>
            <a:pPr marL="609600" indent="-609600" eaLnBrk="1" hangingPunct="1">
              <a:lnSpc>
                <a:spcPct val="80000"/>
              </a:lnSpc>
              <a:buFont typeface="Wingdings" panose="05000000000000000000" pitchFamily="2" charset="2"/>
              <a:buNone/>
              <a:defRPr/>
            </a:pPr>
            <a:endParaRPr lang="el-GR" sz="1600"/>
          </a:p>
          <a:p>
            <a:pPr marL="609600" indent="-609600" eaLnBrk="1" hangingPunct="1">
              <a:lnSpc>
                <a:spcPct val="80000"/>
              </a:lnSpc>
              <a:buFont typeface="Wingdings" panose="05000000000000000000" pitchFamily="2" charset="2"/>
              <a:buAutoNum type="arabicParenR"/>
              <a:defRPr/>
            </a:pPr>
            <a:r>
              <a:rPr lang="el-GR" b="1"/>
              <a:t>Φάρμακα</a:t>
            </a:r>
          </a:p>
          <a:p>
            <a:pPr marL="609600" indent="-609600" eaLnBrk="1" hangingPunct="1">
              <a:lnSpc>
                <a:spcPct val="80000"/>
              </a:lnSpc>
              <a:buFont typeface="Wingdings" panose="05000000000000000000" pitchFamily="2" charset="2"/>
              <a:buAutoNum type="arabicParenR"/>
              <a:defRPr/>
            </a:pPr>
            <a:r>
              <a:rPr lang="el-GR" b="1"/>
              <a:t>Λοιμώξεις</a:t>
            </a:r>
          </a:p>
          <a:p>
            <a:pPr marL="609600" indent="-609600" eaLnBrk="1" hangingPunct="1">
              <a:lnSpc>
                <a:spcPct val="80000"/>
              </a:lnSpc>
              <a:buFont typeface="Wingdings" panose="05000000000000000000" pitchFamily="2" charset="2"/>
              <a:buAutoNum type="arabicParenR"/>
              <a:defRPr/>
            </a:pPr>
            <a:r>
              <a:rPr lang="el-GR" b="1"/>
              <a:t>Σαρκοείδωση</a:t>
            </a:r>
          </a:p>
          <a:p>
            <a:pPr marL="609600" indent="-609600" eaLnBrk="1" hangingPunct="1">
              <a:lnSpc>
                <a:spcPct val="80000"/>
              </a:lnSpc>
              <a:buFont typeface="Wingdings" panose="05000000000000000000" pitchFamily="2" charset="2"/>
              <a:buAutoNum type="arabicParenR"/>
              <a:defRPr/>
            </a:pPr>
            <a:r>
              <a:rPr lang="en-US" b="1"/>
              <a:t>Sjogren’s syndrome</a:t>
            </a:r>
          </a:p>
          <a:p>
            <a:pPr marL="609600" indent="-609600" eaLnBrk="1" hangingPunct="1">
              <a:lnSpc>
                <a:spcPct val="80000"/>
              </a:lnSpc>
              <a:buFont typeface="Wingdings" panose="05000000000000000000" pitchFamily="2" charset="2"/>
              <a:buAutoNum type="arabicParenR"/>
              <a:defRPr/>
            </a:pPr>
            <a:r>
              <a:rPr lang="el-GR" b="1"/>
              <a:t>Ενδημική Νεφροπάθεια των Βαλκανίων</a:t>
            </a:r>
            <a:endParaRPr lang="en-US" b="1"/>
          </a:p>
          <a:p>
            <a:pPr marL="609600" indent="-609600" eaLnBrk="1" hangingPunct="1">
              <a:lnSpc>
                <a:spcPct val="80000"/>
              </a:lnSpc>
              <a:buFont typeface="Wingdings" panose="05000000000000000000" pitchFamily="2" charset="2"/>
              <a:buAutoNum type="arabicParenR"/>
              <a:defRPr/>
            </a:pPr>
            <a:r>
              <a:rPr lang="en-US" b="1"/>
              <a:t>Chinese Herb Nephritis</a:t>
            </a:r>
          </a:p>
        </p:txBody>
      </p:sp>
      <p:sp>
        <p:nvSpPr>
          <p:cNvPr id="4" name="Oval 3">
            <a:extLst>
              <a:ext uri="{FF2B5EF4-FFF2-40B4-BE49-F238E27FC236}">
                <a16:creationId xmlns:a16="http://schemas.microsoft.com/office/drawing/2014/main" xmlns="" id="{879E43AA-3A14-4775-943B-BE742476B11B}"/>
              </a:ext>
            </a:extLst>
          </p:cNvPr>
          <p:cNvSpPr/>
          <p:nvPr/>
        </p:nvSpPr>
        <p:spPr>
          <a:xfrm>
            <a:off x="468313" y="1989138"/>
            <a:ext cx="3816350" cy="1511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pic>
        <p:nvPicPr>
          <p:cNvPr id="3" name="Εγγεγραμμένος ήχος">
            <a:hlinkClick r:id="" action="ppaction://media"/>
            <a:extLst>
              <a:ext uri="{FF2B5EF4-FFF2-40B4-BE49-F238E27FC236}">
                <a16:creationId xmlns:a16="http://schemas.microsoft.com/office/drawing/2014/main" xmlns="" id="{A4566CB2-BC7D-4B6C-88B0-D9A17843720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xmlns="" id="{7E35F9D5-20CA-4E45-BCAB-FEB0432F93C4}"/>
              </a:ext>
            </a:extLst>
          </p:cNvPr>
          <p:cNvSpPr>
            <a:spLocks noGrp="1" noChangeArrowheads="1"/>
          </p:cNvSpPr>
          <p:nvPr>
            <p:ph type="title"/>
          </p:nvPr>
        </p:nvSpPr>
        <p:spPr>
          <a:xfrm>
            <a:off x="395288" y="0"/>
            <a:ext cx="8385175" cy="1431925"/>
          </a:xfrm>
        </p:spPr>
        <p:txBody>
          <a:bodyPr/>
          <a:lstStyle/>
          <a:p>
            <a:pPr eaLnBrk="1" hangingPunct="1">
              <a:defRPr/>
            </a:pPr>
            <a:r>
              <a:rPr lang="el-GR" sz="3600">
                <a:solidFill>
                  <a:srgbClr val="FFFF00"/>
                </a:solidFill>
              </a:rPr>
              <a:t>Φάρμακα και Διάμεσος Νεφρίτις</a:t>
            </a:r>
            <a:endParaRPr lang="en-US" sz="3600">
              <a:solidFill>
                <a:srgbClr val="FFFF00"/>
              </a:solidFill>
            </a:endParaRPr>
          </a:p>
        </p:txBody>
      </p:sp>
      <p:sp>
        <p:nvSpPr>
          <p:cNvPr id="156675" name="Rectangle 3">
            <a:extLst>
              <a:ext uri="{FF2B5EF4-FFF2-40B4-BE49-F238E27FC236}">
                <a16:creationId xmlns:a16="http://schemas.microsoft.com/office/drawing/2014/main" xmlns="" id="{5FB3422C-382B-4BA5-86B7-692DF7EC8594}"/>
              </a:ext>
            </a:extLst>
          </p:cNvPr>
          <p:cNvSpPr>
            <a:spLocks noGrp="1" noChangeArrowheads="1"/>
          </p:cNvSpPr>
          <p:nvPr>
            <p:ph type="body" idx="1"/>
          </p:nvPr>
        </p:nvSpPr>
        <p:spPr>
          <a:xfrm>
            <a:off x="250825" y="1557338"/>
            <a:ext cx="8656638" cy="590550"/>
          </a:xfrm>
        </p:spPr>
        <p:txBody>
          <a:bodyPr/>
          <a:lstStyle/>
          <a:p>
            <a:pPr eaLnBrk="1" hangingPunct="1">
              <a:lnSpc>
                <a:spcPct val="90000"/>
              </a:lnSpc>
              <a:defRPr/>
            </a:pPr>
            <a:r>
              <a:rPr lang="el-GR" sz="2800"/>
              <a:t>β-λακτάμες π.χ. μεθικιλλίνη, πενικιλλίνη, κεφαλοσπορίνες</a:t>
            </a:r>
          </a:p>
          <a:p>
            <a:pPr eaLnBrk="1" hangingPunct="1">
              <a:lnSpc>
                <a:spcPct val="90000"/>
              </a:lnSpc>
              <a:defRPr/>
            </a:pPr>
            <a:r>
              <a:rPr lang="el-GR" sz="2800"/>
              <a:t>Ριφαμπικίνη</a:t>
            </a:r>
          </a:p>
          <a:p>
            <a:pPr eaLnBrk="1" hangingPunct="1">
              <a:lnSpc>
                <a:spcPct val="90000"/>
              </a:lnSpc>
              <a:defRPr/>
            </a:pPr>
            <a:r>
              <a:rPr lang="el-GR" sz="2800"/>
              <a:t>Φάρμακα με σουλφομάδα π.χ. Φουροσεμίδη, Σουλφαμεθοξαζόλη, Σουλφασαλαζίνη</a:t>
            </a:r>
          </a:p>
          <a:p>
            <a:pPr eaLnBrk="1" hangingPunct="1">
              <a:lnSpc>
                <a:spcPct val="90000"/>
              </a:lnSpc>
              <a:defRPr/>
            </a:pPr>
            <a:r>
              <a:rPr lang="el-GR" sz="2800"/>
              <a:t>Σιπροφλοξασίνη</a:t>
            </a:r>
          </a:p>
          <a:p>
            <a:pPr eaLnBrk="1" hangingPunct="1">
              <a:lnSpc>
                <a:spcPct val="90000"/>
              </a:lnSpc>
              <a:defRPr/>
            </a:pPr>
            <a:r>
              <a:rPr lang="el-GR" sz="2800"/>
              <a:t>Μη στερινοειδή αντιφλεγμονώδη π.χ. φενοπροφένη</a:t>
            </a:r>
            <a:endParaRPr lang="en-US" sz="2800"/>
          </a:p>
        </p:txBody>
      </p:sp>
      <p:pic>
        <p:nvPicPr>
          <p:cNvPr id="3" name="Εγγεγραμμένος ήχος">
            <a:hlinkClick r:id="" action="ppaction://media"/>
            <a:extLst>
              <a:ext uri="{FF2B5EF4-FFF2-40B4-BE49-F238E27FC236}">
                <a16:creationId xmlns:a16="http://schemas.microsoft.com/office/drawing/2014/main" xmlns="" id="{D5E266CD-64EA-464A-A93B-EE20426FDE2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xmlns="" id="{35A66767-996C-476B-AD00-F230EB637EA1}"/>
              </a:ext>
            </a:extLst>
          </p:cNvPr>
          <p:cNvSpPr>
            <a:spLocks noGrp="1" noChangeArrowheads="1"/>
          </p:cNvSpPr>
          <p:nvPr>
            <p:ph type="title"/>
          </p:nvPr>
        </p:nvSpPr>
        <p:spPr/>
        <p:txBody>
          <a:bodyPr/>
          <a:lstStyle/>
          <a:p>
            <a:pPr eaLnBrk="1" hangingPunct="1">
              <a:defRPr/>
            </a:pPr>
            <a:r>
              <a:rPr lang="el-GR" sz="4000">
                <a:solidFill>
                  <a:srgbClr val="FFFF00"/>
                </a:solidFill>
              </a:rPr>
              <a:t>Λοιμώξεις και Διάμεσος Νεφρίτις</a:t>
            </a:r>
            <a:endParaRPr lang="en-US" sz="4000">
              <a:solidFill>
                <a:srgbClr val="FFFF00"/>
              </a:solidFill>
            </a:endParaRPr>
          </a:p>
        </p:txBody>
      </p:sp>
      <p:sp>
        <p:nvSpPr>
          <p:cNvPr id="157699" name="Rectangle 3">
            <a:extLst>
              <a:ext uri="{FF2B5EF4-FFF2-40B4-BE49-F238E27FC236}">
                <a16:creationId xmlns:a16="http://schemas.microsoft.com/office/drawing/2014/main" xmlns="" id="{920D845F-2E5A-4B34-AF6A-F67B03B49EB8}"/>
              </a:ext>
            </a:extLst>
          </p:cNvPr>
          <p:cNvSpPr>
            <a:spLocks noGrp="1" noChangeArrowheads="1"/>
          </p:cNvSpPr>
          <p:nvPr>
            <p:ph type="body" idx="1"/>
          </p:nvPr>
        </p:nvSpPr>
        <p:spPr>
          <a:xfrm>
            <a:off x="827088" y="2133600"/>
            <a:ext cx="8007350" cy="4191000"/>
          </a:xfrm>
        </p:spPr>
        <p:txBody>
          <a:bodyPr/>
          <a:lstStyle/>
          <a:p>
            <a:pPr eaLnBrk="1" hangingPunct="1">
              <a:defRPr/>
            </a:pPr>
            <a:r>
              <a:rPr lang="en-US" sz="4000"/>
              <a:t>Legionella</a:t>
            </a:r>
          </a:p>
          <a:p>
            <a:pPr eaLnBrk="1" hangingPunct="1">
              <a:defRPr/>
            </a:pPr>
            <a:r>
              <a:rPr lang="en-US" sz="4000"/>
              <a:t>Leptospirosis</a:t>
            </a:r>
          </a:p>
          <a:p>
            <a:pPr eaLnBrk="1" hangingPunct="1">
              <a:defRPr/>
            </a:pPr>
            <a:r>
              <a:rPr lang="en-US" sz="4000"/>
              <a:t>Streptococcal infections</a:t>
            </a:r>
          </a:p>
          <a:p>
            <a:pPr eaLnBrk="1" hangingPunct="1">
              <a:defRPr/>
            </a:pPr>
            <a:r>
              <a:rPr lang="en-US" sz="4000"/>
              <a:t>Viruses</a:t>
            </a:r>
          </a:p>
        </p:txBody>
      </p:sp>
      <p:pic>
        <p:nvPicPr>
          <p:cNvPr id="3" name="Εγγεγραμμένος ήχος">
            <a:hlinkClick r:id="" action="ppaction://media"/>
            <a:extLst>
              <a:ext uri="{FF2B5EF4-FFF2-40B4-BE49-F238E27FC236}">
                <a16:creationId xmlns:a16="http://schemas.microsoft.com/office/drawing/2014/main" xmlns="" id="{F6999C0E-F828-4BD9-8889-C50F8BB2880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xmlns="" id="{51F07182-D7F9-43A1-92EB-297613A87DEC}"/>
              </a:ext>
            </a:extLst>
          </p:cNvPr>
          <p:cNvSpPr>
            <a:spLocks noGrp="1" noChangeArrowheads="1"/>
          </p:cNvSpPr>
          <p:nvPr>
            <p:ph type="title"/>
          </p:nvPr>
        </p:nvSpPr>
        <p:spPr/>
        <p:txBody>
          <a:bodyPr/>
          <a:lstStyle/>
          <a:p>
            <a:pPr eaLnBrk="1" hangingPunct="1">
              <a:defRPr/>
            </a:pPr>
            <a:endParaRPr lang="en-GB"/>
          </a:p>
        </p:txBody>
      </p:sp>
      <p:graphicFrame>
        <p:nvGraphicFramePr>
          <p:cNvPr id="58371" name="Object 2">
            <a:extLst>
              <a:ext uri="{FF2B5EF4-FFF2-40B4-BE49-F238E27FC236}">
                <a16:creationId xmlns:a16="http://schemas.microsoft.com/office/drawing/2014/main" xmlns="" id="{1E65B214-9CFA-4018-9E18-79E7452630AD}"/>
              </a:ext>
            </a:extLst>
          </p:cNvPr>
          <p:cNvGraphicFramePr>
            <a:graphicFrameLocks noChangeAspect="1"/>
          </p:cNvGraphicFramePr>
          <p:nvPr>
            <p:ph idx="1"/>
          </p:nvPr>
        </p:nvGraphicFramePr>
        <p:xfrm>
          <a:off x="0" y="228600"/>
          <a:ext cx="9144000" cy="6858000"/>
        </p:xfrm>
        <a:graphic>
          <a:graphicData uri="http://schemas.openxmlformats.org/presentationml/2006/ole">
            <p:oleObj spid="_x0000_s58382" name="Photo Editor Photo" r:id="rId4" imgW="14257143" imgH="9764488" progId="">
              <p:embed/>
            </p:oleObj>
          </a:graphicData>
        </a:graphic>
      </p:graphicFrame>
      <p:sp>
        <p:nvSpPr>
          <p:cNvPr id="9" name="Oval 8">
            <a:extLst>
              <a:ext uri="{FF2B5EF4-FFF2-40B4-BE49-F238E27FC236}">
                <a16:creationId xmlns:a16="http://schemas.microsoft.com/office/drawing/2014/main" xmlns="" id="{C2C7C36B-D81F-442D-B91C-D15C58B41247}"/>
              </a:ext>
            </a:extLst>
          </p:cNvPr>
          <p:cNvSpPr/>
          <p:nvPr/>
        </p:nvSpPr>
        <p:spPr>
          <a:xfrm>
            <a:off x="6011863" y="3789363"/>
            <a:ext cx="3132137" cy="13684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pic>
        <p:nvPicPr>
          <p:cNvPr id="58373" name="Picture 12">
            <a:extLst>
              <a:ext uri="{FF2B5EF4-FFF2-40B4-BE49-F238E27FC236}">
                <a16:creationId xmlns:a16="http://schemas.microsoft.com/office/drawing/2014/main" xmlns="" id="{5FE9C2B3-0395-49CD-B81D-17F513FBFC7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16013" y="1196975"/>
            <a:ext cx="4948237" cy="265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8374" name="Object 3">
            <a:extLst>
              <a:ext uri="{FF2B5EF4-FFF2-40B4-BE49-F238E27FC236}">
                <a16:creationId xmlns:a16="http://schemas.microsoft.com/office/drawing/2014/main" xmlns="" id="{C95B3D91-F52A-4B06-9A4B-25F0ADFAB597}"/>
              </a:ext>
            </a:extLst>
          </p:cNvPr>
          <p:cNvGraphicFramePr>
            <a:graphicFrameLocks noChangeAspect="1"/>
          </p:cNvGraphicFramePr>
          <p:nvPr/>
        </p:nvGraphicFramePr>
        <p:xfrm>
          <a:off x="1835150" y="3860800"/>
          <a:ext cx="3732213" cy="2447925"/>
        </p:xfrm>
        <a:graphic>
          <a:graphicData uri="http://schemas.openxmlformats.org/presentationml/2006/ole">
            <p:oleObj spid="_x0000_s58383" name="Bitmap Image" r:id="rId6" imgW="3323810" imgH="2180952"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82BFCDED-83EB-46E9-9897-0673AA2494EA}"/>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xmlns="" id="{545E8604-CD28-4066-A150-C166FF00110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1916113"/>
            <a:ext cx="4762500" cy="334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Box 6">
            <a:extLst>
              <a:ext uri="{FF2B5EF4-FFF2-40B4-BE49-F238E27FC236}">
                <a16:creationId xmlns:a16="http://schemas.microsoft.com/office/drawing/2014/main" xmlns="" id="{BC276789-99CE-4D44-BD89-96FE46A0F02F}"/>
              </a:ext>
            </a:extLst>
          </p:cNvPr>
          <p:cNvSpPr txBox="1">
            <a:spLocks noChangeArrowheads="1"/>
          </p:cNvSpPr>
          <p:nvPr/>
        </p:nvSpPr>
        <p:spPr bwMode="auto">
          <a:xfrm>
            <a:off x="4211638" y="4437063"/>
            <a:ext cx="5048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6000">
                <a:solidFill>
                  <a:srgbClr val="FFFF00"/>
                </a:solidFill>
                <a:latin typeface="Arial" panose="020B0604020202020204" pitchFamily="34" charset="0"/>
              </a:rPr>
              <a:t>*</a:t>
            </a:r>
          </a:p>
        </p:txBody>
      </p:sp>
      <p:sp>
        <p:nvSpPr>
          <p:cNvPr id="10" name="Rectangular Callout 9">
            <a:extLst>
              <a:ext uri="{FF2B5EF4-FFF2-40B4-BE49-F238E27FC236}">
                <a16:creationId xmlns:a16="http://schemas.microsoft.com/office/drawing/2014/main" xmlns="" id="{928B1197-0DEA-4885-A2F8-12358A08636C}"/>
              </a:ext>
            </a:extLst>
          </p:cNvPr>
          <p:cNvSpPr/>
          <p:nvPr/>
        </p:nvSpPr>
        <p:spPr>
          <a:xfrm>
            <a:off x="684213" y="5589588"/>
            <a:ext cx="1871662" cy="647700"/>
          </a:xfrm>
          <a:prstGeom prst="wedgeRectCallout">
            <a:avLst>
              <a:gd name="adj1" fmla="val 142896"/>
              <a:gd name="adj2" fmla="val -1632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Μετανεφρικά αίτια</a:t>
            </a:r>
          </a:p>
        </p:txBody>
      </p:sp>
      <p:sp>
        <p:nvSpPr>
          <p:cNvPr id="11" name="Title 10">
            <a:extLst>
              <a:ext uri="{FF2B5EF4-FFF2-40B4-BE49-F238E27FC236}">
                <a16:creationId xmlns:a16="http://schemas.microsoft.com/office/drawing/2014/main" xmlns="" id="{7FA671A7-634B-4781-93C7-D533290D5871}"/>
              </a:ext>
            </a:extLst>
          </p:cNvPr>
          <p:cNvSpPr>
            <a:spLocks noGrp="1"/>
          </p:cNvSpPr>
          <p:nvPr>
            <p:ph type="title"/>
          </p:nvPr>
        </p:nvSpPr>
        <p:spPr/>
        <p:txBody>
          <a:bodyPr/>
          <a:lstStyle/>
          <a:p>
            <a:pPr>
              <a:defRPr/>
            </a:pPr>
            <a:endParaRPr lang="el-GR" dirty="0"/>
          </a:p>
        </p:txBody>
      </p:sp>
      <p:pic>
        <p:nvPicPr>
          <p:cNvPr id="3" name="Εγγεγραμμένος ήχος">
            <a:hlinkClick r:id="" action="ppaction://media"/>
            <a:extLst>
              <a:ext uri="{FF2B5EF4-FFF2-40B4-BE49-F238E27FC236}">
                <a16:creationId xmlns:a16="http://schemas.microsoft.com/office/drawing/2014/main" xmlns="" id="{D44A0E51-6060-40C8-B667-85D63E38122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a:extLst>
              <a:ext uri="{FF2B5EF4-FFF2-40B4-BE49-F238E27FC236}">
                <a16:creationId xmlns:a16="http://schemas.microsoft.com/office/drawing/2014/main" xmlns="" id="{D22557EE-394E-47B3-BF16-E38A660EE5D1}"/>
              </a:ext>
            </a:extLst>
          </p:cNvPr>
          <p:cNvGraphicFramePr>
            <a:graphicFrameLocks noChangeAspect="1"/>
          </p:cNvGraphicFramePr>
          <p:nvPr/>
        </p:nvGraphicFramePr>
        <p:xfrm>
          <a:off x="0" y="0"/>
          <a:ext cx="4267200" cy="3040063"/>
        </p:xfrm>
        <a:graphic>
          <a:graphicData uri="http://schemas.openxmlformats.org/presentationml/2006/ole">
            <p:oleObj spid="_x0000_s60424" name="Bitmap Image" r:id="rId4" imgW="3476190" imgH="2476190" progId="PBrush">
              <p:embed/>
            </p:oleObj>
          </a:graphicData>
        </a:graphic>
      </p:graphicFrame>
      <p:pic>
        <p:nvPicPr>
          <p:cNvPr id="60419" name="Picture 4" descr="hydronephrosisb">
            <a:extLst>
              <a:ext uri="{FF2B5EF4-FFF2-40B4-BE49-F238E27FC236}">
                <a16:creationId xmlns:a16="http://schemas.microsoft.com/office/drawing/2014/main" xmlns="" id="{A6AAB4D7-6A60-498B-AF71-FF4B800AEFC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3947" t="7350" r="7784" b="7350"/>
          <a:stretch>
            <a:fillRect/>
          </a:stretch>
        </p:blipFill>
        <p:spPr bwMode="auto">
          <a:xfrm>
            <a:off x="4175125" y="1989138"/>
            <a:ext cx="496887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00EFAAE9-CD48-45D5-B0D9-B9BD33F632BA}"/>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obst_us">
            <a:extLst>
              <a:ext uri="{FF2B5EF4-FFF2-40B4-BE49-F238E27FC236}">
                <a16:creationId xmlns:a16="http://schemas.microsoft.com/office/drawing/2014/main" xmlns="" id="{823B4455-B2A4-4C0A-BCF8-3FE31786628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00563" y="1628775"/>
            <a:ext cx="4481512"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3" name="Picture 5" descr="renal_us">
            <a:extLst>
              <a:ext uri="{FF2B5EF4-FFF2-40B4-BE49-F238E27FC236}">
                <a16:creationId xmlns:a16="http://schemas.microsoft.com/office/drawing/2014/main" xmlns="" id="{7BDC6872-3B86-4DF6-87EA-7F146206D58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663700"/>
            <a:ext cx="4500563" cy="414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xmlns="" id="{B7CECC63-EDC8-4815-B7C4-679CFAA2BB12}"/>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xmlns="" id="{7E2549E5-4E91-4869-AA85-75675C9473D7}"/>
              </a:ext>
            </a:extLst>
          </p:cNvPr>
          <p:cNvSpPr>
            <a:spLocks noGrp="1" noChangeArrowheads="1"/>
          </p:cNvSpPr>
          <p:nvPr>
            <p:ph type="title"/>
          </p:nvPr>
        </p:nvSpPr>
        <p:spPr>
          <a:xfrm>
            <a:off x="395288" y="333375"/>
            <a:ext cx="8507412" cy="738188"/>
          </a:xfrm>
        </p:spPr>
        <p:txBody>
          <a:bodyPr/>
          <a:lstStyle/>
          <a:p>
            <a:pPr eaLnBrk="1" hangingPunct="1">
              <a:defRPr/>
            </a:pPr>
            <a:r>
              <a:rPr lang="el-GR" sz="3600" dirty="0">
                <a:solidFill>
                  <a:srgbClr val="FFFF00"/>
                </a:solidFill>
              </a:rPr>
              <a:t>Η υπέρταση «ταξιδεύει» με τον νεφρό</a:t>
            </a:r>
            <a:r>
              <a:rPr lang="en-US" sz="3600" dirty="0">
                <a:solidFill>
                  <a:srgbClr val="FFFF00"/>
                </a:solidFill>
              </a:rPr>
              <a:t>!</a:t>
            </a:r>
            <a:endParaRPr lang="el-GR" sz="3600" dirty="0">
              <a:solidFill>
                <a:srgbClr val="FFFF00"/>
              </a:solidFill>
            </a:endParaRPr>
          </a:p>
        </p:txBody>
      </p:sp>
      <p:grpSp>
        <p:nvGrpSpPr>
          <p:cNvPr id="11267" name="23 - Ομάδα">
            <a:extLst>
              <a:ext uri="{FF2B5EF4-FFF2-40B4-BE49-F238E27FC236}">
                <a16:creationId xmlns:a16="http://schemas.microsoft.com/office/drawing/2014/main" xmlns="" id="{F4C3A099-BEDC-42E4-9FD3-6D25F779469F}"/>
              </a:ext>
            </a:extLst>
          </p:cNvPr>
          <p:cNvGrpSpPr>
            <a:grpSpLocks/>
          </p:cNvGrpSpPr>
          <p:nvPr/>
        </p:nvGrpSpPr>
        <p:grpSpPr bwMode="auto">
          <a:xfrm>
            <a:off x="1116013" y="1700213"/>
            <a:ext cx="7013575" cy="4751387"/>
            <a:chOff x="1115616" y="1124744"/>
            <a:chExt cx="7013678" cy="4752528"/>
          </a:xfrm>
        </p:grpSpPr>
        <p:grpSp>
          <p:nvGrpSpPr>
            <p:cNvPr id="11269" name="Group 25">
              <a:extLst>
                <a:ext uri="{FF2B5EF4-FFF2-40B4-BE49-F238E27FC236}">
                  <a16:creationId xmlns:a16="http://schemas.microsoft.com/office/drawing/2014/main" xmlns="" id="{25685433-89C5-4982-A5B2-FBA72BBBCCF6}"/>
                </a:ext>
              </a:extLst>
            </p:cNvPr>
            <p:cNvGrpSpPr>
              <a:grpSpLocks/>
            </p:cNvGrpSpPr>
            <p:nvPr/>
          </p:nvGrpSpPr>
          <p:grpSpPr bwMode="auto">
            <a:xfrm>
              <a:off x="1115616" y="1124744"/>
              <a:ext cx="7013678" cy="4752528"/>
              <a:chOff x="476" y="845"/>
              <a:chExt cx="4899" cy="2948"/>
            </a:xfrm>
          </p:grpSpPr>
          <p:grpSp>
            <p:nvGrpSpPr>
              <p:cNvPr id="11272" name="Group 17">
                <a:extLst>
                  <a:ext uri="{FF2B5EF4-FFF2-40B4-BE49-F238E27FC236}">
                    <a16:creationId xmlns:a16="http://schemas.microsoft.com/office/drawing/2014/main" xmlns="" id="{441BEEB5-FEA3-49A7-BBF1-DD15043C8010}"/>
                  </a:ext>
                </a:extLst>
              </p:cNvPr>
              <p:cNvGrpSpPr>
                <a:grpSpLocks/>
              </p:cNvGrpSpPr>
              <p:nvPr/>
            </p:nvGrpSpPr>
            <p:grpSpPr bwMode="auto">
              <a:xfrm>
                <a:off x="521" y="845"/>
                <a:ext cx="4854" cy="2655"/>
                <a:chOff x="385" y="845"/>
                <a:chExt cx="4854" cy="2655"/>
              </a:xfrm>
            </p:grpSpPr>
            <p:grpSp>
              <p:nvGrpSpPr>
                <p:cNvPr id="11280" name="Group 15">
                  <a:extLst>
                    <a:ext uri="{FF2B5EF4-FFF2-40B4-BE49-F238E27FC236}">
                      <a16:creationId xmlns:a16="http://schemas.microsoft.com/office/drawing/2014/main" xmlns="" id="{CA4EF554-CDE7-4D5F-8531-70324CBAB926}"/>
                    </a:ext>
                  </a:extLst>
                </p:cNvPr>
                <p:cNvGrpSpPr>
                  <a:grpSpLocks/>
                </p:cNvGrpSpPr>
                <p:nvPr/>
              </p:nvGrpSpPr>
              <p:grpSpPr bwMode="auto">
                <a:xfrm>
                  <a:off x="385" y="845"/>
                  <a:ext cx="4854" cy="1884"/>
                  <a:chOff x="1474" y="1026"/>
                  <a:chExt cx="2459" cy="1380"/>
                </a:xfrm>
              </p:grpSpPr>
              <p:grpSp>
                <p:nvGrpSpPr>
                  <p:cNvPr id="11284" name="Group 11">
                    <a:extLst>
                      <a:ext uri="{FF2B5EF4-FFF2-40B4-BE49-F238E27FC236}">
                        <a16:creationId xmlns:a16="http://schemas.microsoft.com/office/drawing/2014/main" xmlns="" id="{5A99E00E-DBAC-4927-A772-8F1399B249AC}"/>
                      </a:ext>
                    </a:extLst>
                  </p:cNvPr>
                  <p:cNvGrpSpPr>
                    <a:grpSpLocks/>
                  </p:cNvGrpSpPr>
                  <p:nvPr/>
                </p:nvGrpSpPr>
                <p:grpSpPr bwMode="auto">
                  <a:xfrm>
                    <a:off x="1474" y="1026"/>
                    <a:ext cx="2459" cy="952"/>
                    <a:chOff x="1474" y="1026"/>
                    <a:chExt cx="2459" cy="952"/>
                  </a:xfrm>
                </p:grpSpPr>
                <p:pic>
                  <p:nvPicPr>
                    <p:cNvPr id="11286"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xmlns="" id="{184E78FC-264D-4705-9960-2066C96C8BD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64198" b="4475"/>
                    <a:stretch>
                      <a:fillRect/>
                    </a:stretch>
                  </p:blipFill>
                  <p:spPr bwMode="auto">
                    <a:xfrm>
                      <a:off x="1474" y="1026"/>
                      <a:ext cx="2459"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7" name="Line 9">
                      <a:extLst>
                        <a:ext uri="{FF2B5EF4-FFF2-40B4-BE49-F238E27FC236}">
                          <a16:creationId xmlns:a16="http://schemas.microsoft.com/office/drawing/2014/main" xmlns="" id="{D37164AF-91C7-47ED-BE85-7D2F107452DE}"/>
                        </a:ext>
                      </a:extLst>
                    </p:cNvPr>
                    <p:cNvSpPr>
                      <a:spLocks noChangeShapeType="1"/>
                    </p:cNvSpPr>
                    <p:nvPr/>
                  </p:nvSpPr>
                  <p:spPr bwMode="auto">
                    <a:xfrm>
                      <a:off x="2835" y="1480"/>
                      <a:ext cx="363" cy="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11285" name="Text Box 13">
                    <a:extLst>
                      <a:ext uri="{FF2B5EF4-FFF2-40B4-BE49-F238E27FC236}">
                        <a16:creationId xmlns:a16="http://schemas.microsoft.com/office/drawing/2014/main" xmlns="" id="{D0D5E4A6-8376-468F-A3C4-288C99900A12}"/>
                      </a:ext>
                    </a:extLst>
                  </p:cNvPr>
                  <p:cNvSpPr txBox="1">
                    <a:spLocks noChangeArrowheads="1"/>
                  </p:cNvSpPr>
                  <p:nvPr/>
                </p:nvSpPr>
                <p:spPr bwMode="auto">
                  <a:xfrm>
                    <a:off x="1482" y="2237"/>
                    <a:ext cx="2449" cy="16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l-GR" sz="1800">
                        <a:latin typeface="Arial" panose="020B0604020202020204" pitchFamily="34" charset="0"/>
                      </a:rPr>
                      <a:t>          </a:t>
                    </a:r>
                    <a:r>
                      <a:rPr lang="en-US" altLang="el-GR" sz="1800">
                        <a:solidFill>
                          <a:schemeClr val="bg2"/>
                        </a:solidFill>
                        <a:latin typeface="Arial" panose="020B0604020202020204" pitchFamily="34" charset="0"/>
                      </a:rPr>
                      <a:t>PHR	                      PNR	                     HTN</a:t>
                    </a:r>
                    <a:endParaRPr lang="el-GR" altLang="el-GR" sz="1800">
                      <a:solidFill>
                        <a:schemeClr val="bg2"/>
                      </a:solidFill>
                      <a:latin typeface="Arial" panose="020B0604020202020204" pitchFamily="34" charset="0"/>
                    </a:endParaRPr>
                  </a:p>
                </p:txBody>
              </p:sp>
            </p:grpSp>
            <p:grpSp>
              <p:nvGrpSpPr>
                <p:cNvPr id="11281" name="Group 12">
                  <a:extLst>
                    <a:ext uri="{FF2B5EF4-FFF2-40B4-BE49-F238E27FC236}">
                      <a16:creationId xmlns:a16="http://schemas.microsoft.com/office/drawing/2014/main" xmlns="" id="{F5E532CB-8826-439A-BAB0-DE5D006ABA59}"/>
                    </a:ext>
                  </a:extLst>
                </p:cNvPr>
                <p:cNvGrpSpPr>
                  <a:grpSpLocks/>
                </p:cNvGrpSpPr>
                <p:nvPr/>
              </p:nvGrpSpPr>
              <p:grpSpPr bwMode="auto">
                <a:xfrm>
                  <a:off x="400" y="2318"/>
                  <a:ext cx="4809" cy="1182"/>
                  <a:chOff x="2524" y="2233"/>
                  <a:chExt cx="2291" cy="907"/>
                </a:xfrm>
              </p:grpSpPr>
              <p:pic>
                <p:nvPicPr>
                  <p:cNvPr id="11282" name="Picture 6"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xmlns="" id="{C01528CD-16F6-4F73-B018-30837F71AA4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64088" b="3885"/>
                  <a:stretch>
                    <a:fillRect/>
                  </a:stretch>
                </p:blipFill>
                <p:spPr bwMode="auto">
                  <a:xfrm>
                    <a:off x="2524" y="2233"/>
                    <a:ext cx="2291" cy="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3" name="Line 10">
                    <a:extLst>
                      <a:ext uri="{FF2B5EF4-FFF2-40B4-BE49-F238E27FC236}">
                        <a16:creationId xmlns:a16="http://schemas.microsoft.com/office/drawing/2014/main" xmlns="" id="{4C91BD84-59E4-4087-8C51-FA92C199C68D}"/>
                      </a:ext>
                    </a:extLst>
                  </p:cNvPr>
                  <p:cNvSpPr>
                    <a:spLocks noChangeShapeType="1"/>
                  </p:cNvSpPr>
                  <p:nvPr/>
                </p:nvSpPr>
                <p:spPr bwMode="auto">
                  <a:xfrm>
                    <a:off x="3787" y="2704"/>
                    <a:ext cx="363"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grpSp>
          <p:sp>
            <p:nvSpPr>
              <p:cNvPr id="11273" name="Rectangle 18">
                <a:extLst>
                  <a:ext uri="{FF2B5EF4-FFF2-40B4-BE49-F238E27FC236}">
                    <a16:creationId xmlns:a16="http://schemas.microsoft.com/office/drawing/2014/main" xmlns="" id="{FE7C4C08-16E2-4AE6-AB6A-F276DEB62D07}"/>
                  </a:ext>
                </a:extLst>
              </p:cNvPr>
              <p:cNvSpPr>
                <a:spLocks noChangeArrowheads="1"/>
              </p:cNvSpPr>
              <p:nvPr/>
            </p:nvSpPr>
            <p:spPr bwMode="auto">
              <a:xfrm>
                <a:off x="476" y="890"/>
                <a:ext cx="4854" cy="2903"/>
              </a:xfrm>
              <a:prstGeom prst="rect">
                <a:avLst/>
              </a:prstGeom>
              <a:noFill/>
              <a:ln w="1968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11274" name="Oval 19">
                <a:extLst>
                  <a:ext uri="{FF2B5EF4-FFF2-40B4-BE49-F238E27FC236}">
                    <a16:creationId xmlns:a16="http://schemas.microsoft.com/office/drawing/2014/main" xmlns="" id="{0BF0E424-4362-4CF1-929C-73D3A55E0E40}"/>
                  </a:ext>
                </a:extLst>
              </p:cNvPr>
              <p:cNvSpPr>
                <a:spLocks noChangeArrowheads="1"/>
              </p:cNvSpPr>
              <p:nvPr/>
            </p:nvSpPr>
            <p:spPr bwMode="auto">
              <a:xfrm>
                <a:off x="1202" y="2795"/>
                <a:ext cx="182" cy="18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11275" name="Oval 20">
                <a:extLst>
                  <a:ext uri="{FF2B5EF4-FFF2-40B4-BE49-F238E27FC236}">
                    <a16:creationId xmlns:a16="http://schemas.microsoft.com/office/drawing/2014/main" xmlns="" id="{C529CAA8-07B8-4765-A37A-0514DD30EED8}"/>
                  </a:ext>
                </a:extLst>
              </p:cNvPr>
              <p:cNvSpPr>
                <a:spLocks noChangeArrowheads="1"/>
              </p:cNvSpPr>
              <p:nvPr/>
            </p:nvSpPr>
            <p:spPr bwMode="auto">
              <a:xfrm>
                <a:off x="839" y="2795"/>
                <a:ext cx="182" cy="18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11276" name="Oval 21">
                <a:extLst>
                  <a:ext uri="{FF2B5EF4-FFF2-40B4-BE49-F238E27FC236}">
                    <a16:creationId xmlns:a16="http://schemas.microsoft.com/office/drawing/2014/main" xmlns="" id="{1DC0B3FF-D6D4-4DBA-8C59-853F71DFB190}"/>
                  </a:ext>
                </a:extLst>
              </p:cNvPr>
              <p:cNvSpPr>
                <a:spLocks noChangeArrowheads="1"/>
              </p:cNvSpPr>
              <p:nvPr/>
            </p:nvSpPr>
            <p:spPr bwMode="auto">
              <a:xfrm>
                <a:off x="4150" y="2795"/>
                <a:ext cx="182" cy="18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11277" name="Oval 22">
                <a:extLst>
                  <a:ext uri="{FF2B5EF4-FFF2-40B4-BE49-F238E27FC236}">
                    <a16:creationId xmlns:a16="http://schemas.microsoft.com/office/drawing/2014/main" xmlns="" id="{A6E064DC-5005-4358-BCE4-80ACDE4C8BEE}"/>
                  </a:ext>
                </a:extLst>
              </p:cNvPr>
              <p:cNvSpPr>
                <a:spLocks noChangeArrowheads="1"/>
              </p:cNvSpPr>
              <p:nvPr/>
            </p:nvSpPr>
            <p:spPr bwMode="auto">
              <a:xfrm>
                <a:off x="839" y="1389"/>
                <a:ext cx="182" cy="181"/>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11278" name="Oval 23">
                <a:extLst>
                  <a:ext uri="{FF2B5EF4-FFF2-40B4-BE49-F238E27FC236}">
                    <a16:creationId xmlns:a16="http://schemas.microsoft.com/office/drawing/2014/main" xmlns="" id="{8E37ADCC-8761-49D8-8227-44E3F6D98A44}"/>
                  </a:ext>
                </a:extLst>
              </p:cNvPr>
              <p:cNvSpPr>
                <a:spLocks noChangeArrowheads="1"/>
              </p:cNvSpPr>
              <p:nvPr/>
            </p:nvSpPr>
            <p:spPr bwMode="auto">
              <a:xfrm>
                <a:off x="4195" y="1389"/>
                <a:ext cx="182" cy="181"/>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sp>
            <p:nvSpPr>
              <p:cNvPr id="11279" name="Oval 24">
                <a:extLst>
                  <a:ext uri="{FF2B5EF4-FFF2-40B4-BE49-F238E27FC236}">
                    <a16:creationId xmlns:a16="http://schemas.microsoft.com/office/drawing/2014/main" xmlns="" id="{13C0BEF6-B55A-470F-99DB-F56C100D80A0}"/>
                  </a:ext>
                </a:extLst>
              </p:cNvPr>
              <p:cNvSpPr>
                <a:spLocks noChangeArrowheads="1"/>
              </p:cNvSpPr>
              <p:nvPr/>
            </p:nvSpPr>
            <p:spPr bwMode="auto">
              <a:xfrm>
                <a:off x="1202" y="1389"/>
                <a:ext cx="182" cy="181"/>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grpSp>
        <p:sp>
          <p:nvSpPr>
            <p:cNvPr id="11270" name="21 - TextBox">
              <a:extLst>
                <a:ext uri="{FF2B5EF4-FFF2-40B4-BE49-F238E27FC236}">
                  <a16:creationId xmlns:a16="http://schemas.microsoft.com/office/drawing/2014/main" xmlns="" id="{98B4DC54-8601-4285-A1C1-CE57AE7EB0C6}"/>
                </a:ext>
              </a:extLst>
            </p:cNvPr>
            <p:cNvSpPr txBox="1">
              <a:spLocks noChangeArrowheads="1"/>
            </p:cNvSpPr>
            <p:nvPr/>
          </p:nvSpPr>
          <p:spPr bwMode="auto">
            <a:xfrm>
              <a:off x="1691680" y="3140968"/>
              <a:ext cx="6408712" cy="369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l-GR" sz="1800" b="1">
                  <a:latin typeface="Arial" panose="020B0604020202020204" pitchFamily="34" charset="0"/>
                  <a:cs typeface="Tahoma" panose="020B0604030504040204" pitchFamily="34" charset="0"/>
                </a:rPr>
                <a:t> </a:t>
              </a:r>
              <a:r>
                <a:rPr lang="el-GR" altLang="el-GR" sz="1800" b="1">
                  <a:latin typeface="Arial" panose="020B0604020202020204" pitchFamily="34" charset="0"/>
                  <a:cs typeface="Tahoma" panose="020B0604030504040204" pitchFamily="34" charset="0"/>
                </a:rPr>
                <a:t>ΗΤ            </a:t>
              </a:r>
              <a:r>
                <a:rPr lang="en-US" altLang="el-GR" sz="1800" b="1">
                  <a:latin typeface="Arial" panose="020B0604020202020204" pitchFamily="34" charset="0"/>
                  <a:cs typeface="Tahoma" panose="020B0604030504040204" pitchFamily="34" charset="0"/>
                </a:rPr>
                <a:t>           </a:t>
              </a:r>
              <a:r>
                <a:rPr lang="el-GR" altLang="el-GR" sz="1800" b="1">
                  <a:latin typeface="Arial" panose="020B0604020202020204" pitchFamily="34" charset="0"/>
                  <a:cs typeface="Tahoma" panose="020B0604030504040204" pitchFamily="34" charset="0"/>
                </a:rPr>
                <a:t>           ΝΤ       </a:t>
              </a:r>
              <a:r>
                <a:rPr lang="en-US" altLang="el-GR" sz="1800" b="1">
                  <a:latin typeface="Arial" panose="020B0604020202020204" pitchFamily="34" charset="0"/>
                  <a:cs typeface="Tahoma" panose="020B0604030504040204" pitchFamily="34" charset="0"/>
                </a:rPr>
                <a:t>            </a:t>
              </a:r>
              <a:r>
                <a:rPr lang="el-GR" altLang="el-GR" sz="1800" b="1">
                  <a:latin typeface="Arial" panose="020B0604020202020204" pitchFamily="34" charset="0"/>
                  <a:cs typeface="Tahoma" panose="020B0604030504040204" pitchFamily="34" charset="0"/>
                </a:rPr>
                <a:t>                ΗΤ         </a:t>
              </a:r>
              <a:r>
                <a:rPr lang="el-GR" altLang="el-GR" sz="1800">
                  <a:latin typeface="Arial" panose="020B0604020202020204" pitchFamily="34" charset="0"/>
                  <a:cs typeface="Tahoma" panose="020B0604030504040204" pitchFamily="34" charset="0"/>
                </a:rPr>
                <a:t>         </a:t>
              </a:r>
            </a:p>
          </p:txBody>
        </p:sp>
        <p:sp>
          <p:nvSpPr>
            <p:cNvPr id="11271" name="22 - TextBox">
              <a:extLst>
                <a:ext uri="{FF2B5EF4-FFF2-40B4-BE49-F238E27FC236}">
                  <a16:creationId xmlns:a16="http://schemas.microsoft.com/office/drawing/2014/main" xmlns="" id="{9B1EE990-AD8D-4C4E-8A46-DAD05592A5B5}"/>
                </a:ext>
              </a:extLst>
            </p:cNvPr>
            <p:cNvSpPr txBox="1">
              <a:spLocks noChangeArrowheads="1"/>
            </p:cNvSpPr>
            <p:nvPr/>
          </p:nvSpPr>
          <p:spPr bwMode="auto">
            <a:xfrm>
              <a:off x="1691680" y="5301208"/>
              <a:ext cx="6408712" cy="369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1800" b="1">
                  <a:latin typeface="Arial" panose="020B0604020202020204" pitchFamily="34" charset="0"/>
                  <a:cs typeface="Tahoma" panose="020B0604030504040204" pitchFamily="34" charset="0"/>
                </a:rPr>
                <a:t>ΝΤ              </a:t>
              </a:r>
              <a:r>
                <a:rPr lang="en-US" altLang="el-GR" sz="1800" b="1">
                  <a:latin typeface="Arial" panose="020B0604020202020204" pitchFamily="34" charset="0"/>
                  <a:cs typeface="Tahoma" panose="020B0604030504040204" pitchFamily="34" charset="0"/>
                </a:rPr>
                <a:t>            </a:t>
              </a:r>
              <a:r>
                <a:rPr lang="el-GR" altLang="el-GR" sz="1800" b="1">
                  <a:latin typeface="Arial" panose="020B0604020202020204" pitchFamily="34" charset="0"/>
                  <a:cs typeface="Tahoma" panose="020B0604030504040204" pitchFamily="34" charset="0"/>
                </a:rPr>
                <a:t>         ΗΤ                    </a:t>
              </a:r>
              <a:r>
                <a:rPr lang="en-US" altLang="el-GR" sz="1800" b="1">
                  <a:latin typeface="Arial" panose="020B0604020202020204" pitchFamily="34" charset="0"/>
                  <a:cs typeface="Tahoma" panose="020B0604030504040204" pitchFamily="34" charset="0"/>
                </a:rPr>
                <a:t>           </a:t>
              </a:r>
              <a:r>
                <a:rPr lang="el-GR" altLang="el-GR" sz="1800" b="1">
                  <a:latin typeface="Arial" panose="020B0604020202020204" pitchFamily="34" charset="0"/>
                  <a:cs typeface="Tahoma" panose="020B0604030504040204" pitchFamily="34" charset="0"/>
                </a:rPr>
                <a:t>   ΝΤ         </a:t>
              </a:r>
              <a:r>
                <a:rPr lang="el-GR" altLang="el-GR" sz="1800">
                  <a:latin typeface="Arial" panose="020B0604020202020204" pitchFamily="34" charset="0"/>
                  <a:cs typeface="Tahoma" panose="020B0604030504040204" pitchFamily="34" charset="0"/>
                </a:rPr>
                <a:t>         </a:t>
              </a:r>
            </a:p>
          </p:txBody>
        </p:sp>
      </p:grpSp>
      <p:pic>
        <p:nvPicPr>
          <p:cNvPr id="3" name="Εγγεγραμμένος ήχος">
            <a:hlinkClick r:id="" action="ppaction://media"/>
            <a:extLst>
              <a:ext uri="{FF2B5EF4-FFF2-40B4-BE49-F238E27FC236}">
                <a16:creationId xmlns:a16="http://schemas.microsoft.com/office/drawing/2014/main" xmlns="" id="{095D49CB-434A-470E-AEDA-F5C28EA9612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xmlns="" id="{7FA76CA8-992E-46ED-BEF2-BD8C204A1C4D}"/>
              </a:ext>
            </a:extLst>
          </p:cNvPr>
          <p:cNvSpPr>
            <a:spLocks noGrp="1" noChangeArrowheads="1"/>
          </p:cNvSpPr>
          <p:nvPr>
            <p:ph type="title"/>
          </p:nvPr>
        </p:nvSpPr>
        <p:spPr/>
        <p:txBody>
          <a:bodyPr/>
          <a:lstStyle/>
          <a:p>
            <a:pPr eaLnBrk="1" hangingPunct="1">
              <a:defRPr/>
            </a:pPr>
            <a:r>
              <a:rPr lang="el-GR">
                <a:solidFill>
                  <a:srgbClr val="FFFF00"/>
                </a:solidFill>
              </a:rPr>
              <a:t>Θεραπευτικά μέτρα επί ΟΝΑ</a:t>
            </a:r>
            <a:endParaRPr lang="en-US">
              <a:solidFill>
                <a:srgbClr val="FFFF00"/>
              </a:solidFill>
            </a:endParaRPr>
          </a:p>
        </p:txBody>
      </p:sp>
      <p:sp>
        <p:nvSpPr>
          <p:cNvPr id="161795" name="Rectangle 3">
            <a:extLst>
              <a:ext uri="{FF2B5EF4-FFF2-40B4-BE49-F238E27FC236}">
                <a16:creationId xmlns:a16="http://schemas.microsoft.com/office/drawing/2014/main" xmlns="" id="{F7C142A4-BBA5-4C71-95E3-95D9AEB9700D}"/>
              </a:ext>
            </a:extLst>
          </p:cNvPr>
          <p:cNvSpPr>
            <a:spLocks noGrp="1" noChangeArrowheads="1"/>
          </p:cNvSpPr>
          <p:nvPr>
            <p:ph type="body" idx="1"/>
          </p:nvPr>
        </p:nvSpPr>
        <p:spPr/>
        <p:txBody>
          <a:bodyPr/>
          <a:lstStyle/>
          <a:p>
            <a:pPr eaLnBrk="1" hangingPunct="1">
              <a:defRPr/>
            </a:pPr>
            <a:r>
              <a:rPr lang="el-GR" sz="2800"/>
              <a:t>Προσπάθεια μετατροπής της ολιγουρικής σε μη-ολιγουρική ΟΝΑ</a:t>
            </a:r>
          </a:p>
          <a:p>
            <a:pPr eaLnBrk="1" hangingPunct="1">
              <a:defRPr/>
            </a:pPr>
            <a:r>
              <a:rPr lang="el-GR" sz="2800"/>
              <a:t>Ισοζύγιο υγρών και καθημερινό ζύγισμα</a:t>
            </a:r>
          </a:p>
          <a:p>
            <a:pPr eaLnBrk="1" hangingPunct="1">
              <a:defRPr/>
            </a:pPr>
            <a:r>
              <a:rPr lang="el-GR" sz="2800"/>
              <a:t>Αναλος δίαιτα, χαμηλή σε κάλιο</a:t>
            </a:r>
          </a:p>
          <a:p>
            <a:pPr eaLnBrk="1" hangingPunct="1">
              <a:defRPr/>
            </a:pPr>
            <a:r>
              <a:rPr lang="el-GR" sz="2800"/>
              <a:t>Περιορισμός προσλαμβανομένων λευκωμάτων (0.8 </a:t>
            </a:r>
            <a:r>
              <a:rPr lang="en-US" sz="2800"/>
              <a:t>g/kg</a:t>
            </a:r>
            <a:r>
              <a:rPr lang="el-GR" sz="2800"/>
              <a:t> βάρους)</a:t>
            </a:r>
          </a:p>
          <a:p>
            <a:pPr eaLnBrk="1" hangingPunct="1">
              <a:defRPr/>
            </a:pPr>
            <a:r>
              <a:rPr lang="el-GR" sz="2800"/>
              <a:t>Αποφυγή νεφροτοξικών ουσιών</a:t>
            </a:r>
          </a:p>
          <a:p>
            <a:pPr eaLnBrk="1" hangingPunct="1">
              <a:defRPr/>
            </a:pPr>
            <a:r>
              <a:rPr lang="el-GR" sz="2800"/>
              <a:t>Προσαρμογή δοσολογικού σχήματος φαρμάκων</a:t>
            </a:r>
            <a:endParaRPr lang="en-US" sz="2800"/>
          </a:p>
        </p:txBody>
      </p:sp>
      <p:pic>
        <p:nvPicPr>
          <p:cNvPr id="3" name="Εγγεγραμμένος ήχος">
            <a:hlinkClick r:id="" action="ppaction://media"/>
            <a:extLst>
              <a:ext uri="{FF2B5EF4-FFF2-40B4-BE49-F238E27FC236}">
                <a16:creationId xmlns:a16="http://schemas.microsoft.com/office/drawing/2014/main" xmlns="" id="{C4BE1104-47A2-4EA5-A572-ADABDB22425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ile0034">
            <a:extLst>
              <a:ext uri="{FF2B5EF4-FFF2-40B4-BE49-F238E27FC236}">
                <a16:creationId xmlns:a16="http://schemas.microsoft.com/office/drawing/2014/main" xmlns="" id="{E20C08ED-5310-468C-AA9D-0C86A2F238E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850" y="404813"/>
            <a:ext cx="3887788" cy="550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8CF09058-1F2F-4485-ABBC-620878C82F06}"/>
              </a:ext>
            </a:extLst>
          </p:cNvPr>
          <p:cNvSpPr txBox="1"/>
          <p:nvPr/>
        </p:nvSpPr>
        <p:spPr>
          <a:xfrm>
            <a:off x="4427538" y="908050"/>
            <a:ext cx="4716462" cy="4524375"/>
          </a:xfrm>
          <a:prstGeom prst="rect">
            <a:avLst/>
          </a:prstGeom>
          <a:noFill/>
        </p:spPr>
        <p:txBody>
          <a:bodyPr>
            <a:spAutoFit/>
          </a:bodyPr>
          <a:lstStyle/>
          <a:p>
            <a:pPr eaLnBrk="1" hangingPunct="1">
              <a:defRPr/>
            </a:pPr>
            <a:r>
              <a:rPr lang="el-GR" sz="2400" b="1" u="sng" dirty="0">
                <a:latin typeface="Arial" charset="0"/>
              </a:rPr>
              <a:t>ΕΝΔΕΙΞΕΙΣ ΕΞΩΣΩΜΑΤΙΚΗΣ ΚΑΘΑΡΣΗΣ</a:t>
            </a:r>
          </a:p>
          <a:p>
            <a:pPr eaLnBrk="1" hangingPunct="1">
              <a:defRPr/>
            </a:pPr>
            <a:endParaRPr lang="el-GR" sz="2400" b="1" dirty="0">
              <a:latin typeface="Arial" charset="0"/>
            </a:endParaRPr>
          </a:p>
          <a:p>
            <a:pPr marL="342900" indent="-342900" eaLnBrk="1" hangingPunct="1">
              <a:buFontTx/>
              <a:buAutoNum type="arabicParenR"/>
              <a:defRPr/>
            </a:pPr>
            <a:r>
              <a:rPr lang="el-GR" sz="2400" b="1" dirty="0">
                <a:latin typeface="Arial" charset="0"/>
              </a:rPr>
              <a:t>Κατακράτηση υγρών – Καρδιακή κάμψη</a:t>
            </a:r>
          </a:p>
          <a:p>
            <a:pPr marL="342900" indent="-342900" eaLnBrk="1" hangingPunct="1">
              <a:buFontTx/>
              <a:buAutoNum type="arabicParenR"/>
              <a:defRPr/>
            </a:pPr>
            <a:endParaRPr lang="el-GR" sz="2400" b="1" dirty="0">
              <a:latin typeface="Arial" charset="0"/>
            </a:endParaRPr>
          </a:p>
          <a:p>
            <a:pPr marL="342900" indent="-342900" eaLnBrk="1" hangingPunct="1">
              <a:buFontTx/>
              <a:buAutoNum type="arabicParenR"/>
              <a:defRPr/>
            </a:pPr>
            <a:r>
              <a:rPr lang="el-GR" sz="2400" b="1" dirty="0">
                <a:latin typeface="Arial" charset="0"/>
              </a:rPr>
              <a:t>Ηλεκτρολυτικές διαταραχές</a:t>
            </a:r>
          </a:p>
          <a:p>
            <a:pPr marL="342900" indent="-342900" eaLnBrk="1" hangingPunct="1">
              <a:buFontTx/>
              <a:buAutoNum type="arabicParenR"/>
              <a:defRPr/>
            </a:pPr>
            <a:endParaRPr lang="el-GR" sz="2400" b="1" dirty="0">
              <a:latin typeface="Arial" charset="0"/>
            </a:endParaRPr>
          </a:p>
          <a:p>
            <a:pPr marL="342900" indent="-342900" eaLnBrk="1" hangingPunct="1">
              <a:buFontTx/>
              <a:buAutoNum type="arabicParenR"/>
              <a:defRPr/>
            </a:pPr>
            <a:r>
              <a:rPr lang="el-GR" sz="2400" b="1" dirty="0">
                <a:latin typeface="Arial" charset="0"/>
              </a:rPr>
              <a:t>Σοβαρές διαταραχές της ΟΒ ισορροπίας</a:t>
            </a:r>
          </a:p>
          <a:p>
            <a:pPr marL="342900" indent="-342900" eaLnBrk="1" hangingPunct="1">
              <a:buFontTx/>
              <a:buAutoNum type="arabicParenR"/>
              <a:defRPr/>
            </a:pPr>
            <a:endParaRPr lang="el-GR" sz="2400" b="1" dirty="0">
              <a:latin typeface="Arial" charset="0"/>
            </a:endParaRPr>
          </a:p>
          <a:p>
            <a:pPr marL="342900" indent="-342900" eaLnBrk="1" hangingPunct="1">
              <a:buFontTx/>
              <a:buAutoNum type="arabicParenR"/>
              <a:defRPr/>
            </a:pPr>
            <a:r>
              <a:rPr lang="el-GR" sz="2400" b="1" dirty="0">
                <a:latin typeface="Arial" charset="0"/>
              </a:rPr>
              <a:t>Ουραιμική συνδρομή</a:t>
            </a:r>
          </a:p>
        </p:txBody>
      </p:sp>
      <p:pic>
        <p:nvPicPr>
          <p:cNvPr id="4" name="Εγγεγραμμένος ήχος">
            <a:hlinkClick r:id="" action="ppaction://media"/>
            <a:extLst>
              <a:ext uri="{FF2B5EF4-FFF2-40B4-BE49-F238E27FC236}">
                <a16:creationId xmlns:a16="http://schemas.microsoft.com/office/drawing/2014/main" xmlns="" id="{11934A80-6007-47DF-9ADF-5626B0BA437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xmlns="" id="{107C790A-58C4-4DE7-AE35-6E6A239F54A4}"/>
              </a:ext>
            </a:extLst>
          </p:cNvPr>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755650" y="-17463"/>
            <a:ext cx="7561263" cy="5894388"/>
          </a:xfrm>
        </p:spPr>
      </p:pic>
      <p:sp>
        <p:nvSpPr>
          <p:cNvPr id="64515" name="Rectangle 4">
            <a:extLst>
              <a:ext uri="{FF2B5EF4-FFF2-40B4-BE49-F238E27FC236}">
                <a16:creationId xmlns:a16="http://schemas.microsoft.com/office/drawing/2014/main" xmlns="" id="{C2312010-A1A8-4B3B-A918-7F94CF335E0F}"/>
              </a:ext>
            </a:extLst>
          </p:cNvPr>
          <p:cNvSpPr>
            <a:spLocks noChangeArrowheads="1"/>
          </p:cNvSpPr>
          <p:nvPr/>
        </p:nvSpPr>
        <p:spPr bwMode="auto">
          <a:xfrm>
            <a:off x="1908175" y="6092825"/>
            <a:ext cx="5832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l-GR" altLang="el-GR" sz="1800">
                <a:latin typeface="Arial Black" panose="020B0A04020102020204" pitchFamily="34" charset="0"/>
                <a:cs typeface="Aharoni" panose="020B0604020202020204" pitchFamily="2" charset="-79"/>
              </a:rPr>
              <a:t>ΕΥΧΑΡΙΣΤΩ   ΓΙΑ   ΤΗΝ   ΠΡΟΣΟΧΗ   ΣΑΣ</a:t>
            </a:r>
          </a:p>
        </p:txBody>
      </p:sp>
      <p:pic>
        <p:nvPicPr>
          <p:cNvPr id="2" name="Εγγεγραμμένος ήχος">
            <a:hlinkClick r:id="" action="ppaction://media"/>
            <a:extLst>
              <a:ext uri="{FF2B5EF4-FFF2-40B4-BE49-F238E27FC236}">
                <a16:creationId xmlns:a16="http://schemas.microsoft.com/office/drawing/2014/main" xmlns="" id="{6870A785-36D3-4786-BC89-A7B6A0B06C3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le0033">
            <a:extLst>
              <a:ext uri="{FF2B5EF4-FFF2-40B4-BE49-F238E27FC236}">
                <a16:creationId xmlns:a16="http://schemas.microsoft.com/office/drawing/2014/main" xmlns="" id="{9B0DDF34-B884-40E7-9B83-91E0CB18ADA5}"/>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l="10614" b="2887"/>
          <a:stretch>
            <a:fillRect/>
          </a:stretch>
        </p:blipFill>
        <p:spPr>
          <a:xfrm>
            <a:off x="0" y="674688"/>
            <a:ext cx="9144000" cy="5976937"/>
          </a:xfrm>
          <a:noFill/>
          <a:extLst>
            <a:ext uri="{909E8E84-426E-40DD-AFC4-6F175D3DCCD1}">
              <a14:hiddenFill xmlns:a14="http://schemas.microsoft.com/office/drawing/2010/main" xmlns="">
                <a:solidFill>
                  <a:srgbClr val="FFFFFF"/>
                </a:solidFill>
              </a14:hiddenFill>
            </a:ext>
          </a:extLst>
        </p:spPr>
      </p:pic>
      <p:sp>
        <p:nvSpPr>
          <p:cNvPr id="12291" name="Oval 3">
            <a:extLst>
              <a:ext uri="{FF2B5EF4-FFF2-40B4-BE49-F238E27FC236}">
                <a16:creationId xmlns:a16="http://schemas.microsoft.com/office/drawing/2014/main" xmlns="" id="{57CDAEF8-AAAA-471A-A5AF-EE396CEAEF43}"/>
              </a:ext>
            </a:extLst>
          </p:cNvPr>
          <p:cNvSpPr>
            <a:spLocks noChangeArrowheads="1"/>
          </p:cNvSpPr>
          <p:nvPr/>
        </p:nvSpPr>
        <p:spPr bwMode="auto">
          <a:xfrm>
            <a:off x="2411413" y="3068638"/>
            <a:ext cx="1800225" cy="1079500"/>
          </a:xfrm>
          <a:prstGeom prst="ellipse">
            <a:avLst/>
          </a:prstGeom>
          <a:noFill/>
          <a:ln w="635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l-GR" altLang="el-GR" sz="1800">
              <a:latin typeface="Arial" panose="020B0604020202020204" pitchFamily="34" charset="0"/>
            </a:endParaRPr>
          </a:p>
        </p:txBody>
      </p:sp>
      <p:pic>
        <p:nvPicPr>
          <p:cNvPr id="2" name="Εγγεγραμμένος ήχος">
            <a:hlinkClick r:id="" action="ppaction://media"/>
            <a:extLst>
              <a:ext uri="{FF2B5EF4-FFF2-40B4-BE49-F238E27FC236}">
                <a16:creationId xmlns:a16="http://schemas.microsoft.com/office/drawing/2014/main" xmlns="" id="{28642781-D7CA-4716-8287-067DBEC981A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072E8A8B-A5FA-454D-A8FA-019E86E156B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619375"/>
            <a:ext cx="9144000" cy="1005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 Box 3">
            <a:extLst>
              <a:ext uri="{FF2B5EF4-FFF2-40B4-BE49-F238E27FC236}">
                <a16:creationId xmlns:a16="http://schemas.microsoft.com/office/drawing/2014/main" xmlns="" id="{2B00721C-B520-4241-91E8-3252CD2C1944}"/>
              </a:ext>
            </a:extLst>
          </p:cNvPr>
          <p:cNvSpPr txBox="1">
            <a:spLocks noChangeArrowheads="1"/>
          </p:cNvSpPr>
          <p:nvPr/>
        </p:nvSpPr>
        <p:spPr bwMode="auto">
          <a:xfrm>
            <a:off x="395288" y="836613"/>
            <a:ext cx="2160587" cy="708025"/>
          </a:xfrm>
          <a:prstGeom prst="rect">
            <a:avLst/>
          </a:prstGeom>
          <a:solidFill>
            <a:schemeClr val="accent1"/>
          </a:solidFill>
          <a:ln w="9525">
            <a:noFill/>
            <a:miter lim="800000"/>
            <a:headEnd/>
            <a:tailEnd/>
          </a:ln>
        </p:spPr>
        <p:txBody>
          <a:bodyPr>
            <a:spAutoFit/>
          </a:bodyPr>
          <a:lstStyle/>
          <a:p>
            <a:pPr algn="ctr" eaLnBrk="1" hangingPunct="1">
              <a:spcBef>
                <a:spcPct val="50000"/>
              </a:spcBef>
              <a:defRPr/>
            </a:pPr>
            <a:r>
              <a:rPr lang="el-GR" sz="2000" b="1" dirty="0">
                <a:solidFill>
                  <a:schemeClr val="bg1">
                    <a:lumMod val="50000"/>
                  </a:schemeClr>
                </a:solidFill>
                <a:latin typeface="Arial" charset="0"/>
              </a:rPr>
              <a:t>Συμπαθητικό Σύστημα</a:t>
            </a:r>
          </a:p>
        </p:txBody>
      </p:sp>
      <p:sp>
        <p:nvSpPr>
          <p:cNvPr id="22532" name="Text Box 4">
            <a:extLst>
              <a:ext uri="{FF2B5EF4-FFF2-40B4-BE49-F238E27FC236}">
                <a16:creationId xmlns:a16="http://schemas.microsoft.com/office/drawing/2014/main" xmlns="" id="{1F8B5A4C-E6BC-4A33-9AEA-D1174A752EC5}"/>
              </a:ext>
            </a:extLst>
          </p:cNvPr>
          <p:cNvSpPr txBox="1">
            <a:spLocks noChangeArrowheads="1"/>
          </p:cNvSpPr>
          <p:nvPr/>
        </p:nvSpPr>
        <p:spPr bwMode="auto">
          <a:xfrm>
            <a:off x="6048375" y="765175"/>
            <a:ext cx="3095625" cy="708025"/>
          </a:xfrm>
          <a:prstGeom prst="rect">
            <a:avLst/>
          </a:prstGeom>
          <a:solidFill>
            <a:schemeClr val="accent1"/>
          </a:solidFill>
          <a:ln w="9525">
            <a:noFill/>
            <a:miter lim="800000"/>
            <a:headEnd/>
            <a:tailEnd/>
          </a:ln>
        </p:spPr>
        <p:txBody>
          <a:bodyPr>
            <a:spAutoFit/>
          </a:bodyPr>
          <a:lstStyle/>
          <a:p>
            <a:pPr algn="ctr" eaLnBrk="1" hangingPunct="1">
              <a:spcBef>
                <a:spcPct val="50000"/>
              </a:spcBef>
              <a:defRPr/>
            </a:pPr>
            <a:r>
              <a:rPr lang="en-US" sz="2000" b="1" dirty="0">
                <a:solidFill>
                  <a:schemeClr val="bg1">
                    <a:lumMod val="50000"/>
                  </a:schemeClr>
                </a:solidFill>
                <a:latin typeface="Arial" charset="0"/>
              </a:rPr>
              <a:t>A</a:t>
            </a:r>
            <a:r>
              <a:rPr lang="el-GR" sz="2000" b="1" dirty="0">
                <a:solidFill>
                  <a:schemeClr val="bg1">
                    <a:lumMod val="50000"/>
                  </a:schemeClr>
                </a:solidFill>
                <a:latin typeface="Arial" charset="0"/>
              </a:rPr>
              <a:t>ντιδιουρητική ορμόνη</a:t>
            </a:r>
            <a:r>
              <a:rPr lang="en-US" sz="2000" b="1" dirty="0">
                <a:solidFill>
                  <a:schemeClr val="bg1">
                    <a:lumMod val="50000"/>
                  </a:schemeClr>
                </a:solidFill>
                <a:latin typeface="Arial" charset="0"/>
              </a:rPr>
              <a:t> </a:t>
            </a:r>
            <a:r>
              <a:rPr lang="el-GR" sz="2000" b="1" dirty="0">
                <a:solidFill>
                  <a:schemeClr val="bg1">
                    <a:lumMod val="50000"/>
                  </a:schemeClr>
                </a:solidFill>
                <a:latin typeface="Arial" charset="0"/>
              </a:rPr>
              <a:t>ή βαζοπρεσίνη</a:t>
            </a:r>
          </a:p>
        </p:txBody>
      </p:sp>
      <p:sp>
        <p:nvSpPr>
          <p:cNvPr id="22533" name="Text Box 5">
            <a:extLst>
              <a:ext uri="{FF2B5EF4-FFF2-40B4-BE49-F238E27FC236}">
                <a16:creationId xmlns:a16="http://schemas.microsoft.com/office/drawing/2014/main" xmlns="" id="{9BD8023D-149A-4598-9085-9BE4A3CC6400}"/>
              </a:ext>
            </a:extLst>
          </p:cNvPr>
          <p:cNvSpPr txBox="1">
            <a:spLocks noChangeArrowheads="1"/>
          </p:cNvSpPr>
          <p:nvPr/>
        </p:nvSpPr>
        <p:spPr bwMode="auto">
          <a:xfrm>
            <a:off x="3348038" y="5373688"/>
            <a:ext cx="2663825" cy="862012"/>
          </a:xfrm>
          <a:prstGeom prst="rect">
            <a:avLst/>
          </a:prstGeom>
          <a:solidFill>
            <a:schemeClr val="accent1"/>
          </a:solidFill>
          <a:ln w="9525">
            <a:noFill/>
            <a:miter lim="800000"/>
            <a:headEnd/>
            <a:tailEnd/>
          </a:ln>
        </p:spPr>
        <p:txBody>
          <a:bodyPr>
            <a:spAutoFit/>
          </a:bodyPr>
          <a:lstStyle/>
          <a:p>
            <a:pPr eaLnBrk="1" hangingPunct="1">
              <a:spcBef>
                <a:spcPct val="50000"/>
              </a:spcBef>
              <a:defRPr/>
            </a:pPr>
            <a:r>
              <a:rPr lang="en-US" sz="2000" b="1" dirty="0" err="1">
                <a:solidFill>
                  <a:schemeClr val="bg1">
                    <a:lumMod val="50000"/>
                  </a:schemeClr>
                </a:solidFill>
                <a:latin typeface="Arial" charset="0"/>
              </a:rPr>
              <a:t>Renin</a:t>
            </a:r>
            <a:r>
              <a:rPr lang="en-US" sz="2000" b="1" dirty="0">
                <a:solidFill>
                  <a:schemeClr val="bg1">
                    <a:lumMod val="50000"/>
                  </a:schemeClr>
                </a:solidFill>
                <a:latin typeface="Arial" charset="0"/>
              </a:rPr>
              <a:t>- </a:t>
            </a:r>
            <a:r>
              <a:rPr lang="en-US" sz="2000" b="1" dirty="0" err="1">
                <a:solidFill>
                  <a:schemeClr val="bg1">
                    <a:lumMod val="50000"/>
                  </a:schemeClr>
                </a:solidFill>
                <a:latin typeface="Arial" charset="0"/>
              </a:rPr>
              <a:t>Angiotensin</a:t>
            </a:r>
            <a:r>
              <a:rPr lang="en-US" sz="2000" b="1" dirty="0">
                <a:solidFill>
                  <a:schemeClr val="bg1">
                    <a:lumMod val="50000"/>
                  </a:schemeClr>
                </a:solidFill>
                <a:latin typeface="Arial" charset="0"/>
              </a:rPr>
              <a:t>- </a:t>
            </a:r>
          </a:p>
          <a:p>
            <a:pPr eaLnBrk="1" hangingPunct="1">
              <a:spcBef>
                <a:spcPct val="50000"/>
              </a:spcBef>
              <a:defRPr/>
            </a:pPr>
            <a:r>
              <a:rPr lang="en-US" sz="2000" b="1" dirty="0" err="1">
                <a:solidFill>
                  <a:schemeClr val="bg1">
                    <a:lumMod val="50000"/>
                  </a:schemeClr>
                </a:solidFill>
                <a:latin typeface="Arial" charset="0"/>
              </a:rPr>
              <a:t>Aldosterone</a:t>
            </a:r>
            <a:r>
              <a:rPr lang="en-US" sz="2000" b="1" dirty="0">
                <a:solidFill>
                  <a:schemeClr val="bg1">
                    <a:lumMod val="50000"/>
                  </a:schemeClr>
                </a:solidFill>
                <a:latin typeface="Arial" charset="0"/>
              </a:rPr>
              <a:t> System </a:t>
            </a:r>
            <a:endParaRPr lang="el-GR" sz="2000" b="1" dirty="0">
              <a:solidFill>
                <a:schemeClr val="bg1">
                  <a:lumMod val="50000"/>
                </a:schemeClr>
              </a:solidFill>
              <a:latin typeface="Arial" charset="0"/>
            </a:endParaRPr>
          </a:p>
        </p:txBody>
      </p:sp>
      <p:sp>
        <p:nvSpPr>
          <p:cNvPr id="13318" name="14 - TextBox">
            <a:extLst>
              <a:ext uri="{FF2B5EF4-FFF2-40B4-BE49-F238E27FC236}">
                <a16:creationId xmlns:a16="http://schemas.microsoft.com/office/drawing/2014/main" xmlns="" id="{EE920A80-FC1D-4F71-82FD-70E9603B5020}"/>
              </a:ext>
            </a:extLst>
          </p:cNvPr>
          <p:cNvSpPr txBox="1">
            <a:spLocks noChangeArrowheads="1"/>
          </p:cNvSpPr>
          <p:nvPr/>
        </p:nvSpPr>
        <p:spPr bwMode="auto">
          <a:xfrm>
            <a:off x="1331913" y="0"/>
            <a:ext cx="6877050" cy="5842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l-GR" b="1">
                <a:solidFill>
                  <a:schemeClr val="bg2"/>
                </a:solidFill>
              </a:rPr>
              <a:t>A</a:t>
            </a:r>
            <a:r>
              <a:rPr lang="el-GR" altLang="el-GR" b="1">
                <a:solidFill>
                  <a:schemeClr val="bg2"/>
                </a:solidFill>
              </a:rPr>
              <a:t>Π = ΚΛΟΑ </a:t>
            </a:r>
            <a:r>
              <a:rPr lang="en-US" altLang="el-GR" b="1">
                <a:solidFill>
                  <a:schemeClr val="bg2"/>
                </a:solidFill>
              </a:rPr>
              <a:t>x</a:t>
            </a:r>
            <a:r>
              <a:rPr lang="el-GR" altLang="el-GR" b="1">
                <a:solidFill>
                  <a:schemeClr val="bg2"/>
                </a:solidFill>
              </a:rPr>
              <a:t> Αντιστάσεις</a:t>
            </a:r>
          </a:p>
        </p:txBody>
      </p:sp>
      <p:cxnSp>
        <p:nvCxnSpPr>
          <p:cNvPr id="8" name="Straight Connector 7">
            <a:extLst>
              <a:ext uri="{FF2B5EF4-FFF2-40B4-BE49-F238E27FC236}">
                <a16:creationId xmlns:a16="http://schemas.microsoft.com/office/drawing/2014/main" xmlns="" id="{BDB14E63-87A2-46A3-A2B9-86A7A84EA487}"/>
              </a:ext>
            </a:extLst>
          </p:cNvPr>
          <p:cNvCxnSpPr/>
          <p:nvPr/>
        </p:nvCxnSpPr>
        <p:spPr>
          <a:xfrm>
            <a:off x="2411413" y="1700213"/>
            <a:ext cx="4608512" cy="0"/>
          </a:xfrm>
          <a:prstGeom prst="line">
            <a:avLst/>
          </a:prstGeom>
          <a:ln w="114300">
            <a:solidFill>
              <a:schemeClr val="accent1">
                <a:lumMod val="75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25624AC-146F-4E03-826F-97A09D675654}"/>
              </a:ext>
            </a:extLst>
          </p:cNvPr>
          <p:cNvCxnSpPr/>
          <p:nvPr/>
        </p:nvCxnSpPr>
        <p:spPr>
          <a:xfrm flipV="1">
            <a:off x="4859338" y="1773238"/>
            <a:ext cx="2305050" cy="3527425"/>
          </a:xfrm>
          <a:prstGeom prst="line">
            <a:avLst/>
          </a:prstGeom>
          <a:ln w="114300">
            <a:solidFill>
              <a:schemeClr val="accent1">
                <a:lumMod val="75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AF0DEC5C-16E4-4712-87FA-FB144733A51B}"/>
              </a:ext>
            </a:extLst>
          </p:cNvPr>
          <p:cNvSpPr txBox="1"/>
          <p:nvPr/>
        </p:nvSpPr>
        <p:spPr>
          <a:xfrm>
            <a:off x="4500563" y="2205038"/>
            <a:ext cx="719137" cy="1323975"/>
          </a:xfrm>
          <a:prstGeom prst="rect">
            <a:avLst/>
          </a:prstGeom>
          <a:solidFill>
            <a:schemeClr val="accent1"/>
          </a:solidFill>
        </p:spPr>
        <p:txBody>
          <a:bodyPr>
            <a:spAutoFit/>
          </a:bodyPr>
          <a:lstStyle/>
          <a:p>
            <a:pPr eaLnBrk="1" hangingPunct="1">
              <a:defRPr/>
            </a:pPr>
            <a:r>
              <a:rPr lang="en-US" sz="8000" dirty="0">
                <a:solidFill>
                  <a:schemeClr val="bg1">
                    <a:lumMod val="50000"/>
                  </a:schemeClr>
                </a:solidFill>
                <a:latin typeface="Berlin Sans FB Demi" pitchFamily="34" charset="0"/>
              </a:rPr>
              <a:t>3</a:t>
            </a:r>
            <a:endParaRPr lang="el-GR" sz="8000" dirty="0">
              <a:solidFill>
                <a:schemeClr val="bg1">
                  <a:lumMod val="50000"/>
                </a:schemeClr>
              </a:solidFill>
              <a:latin typeface="+mn-lt"/>
            </a:endParaRPr>
          </a:p>
        </p:txBody>
      </p:sp>
      <p:sp>
        <p:nvSpPr>
          <p:cNvPr id="29" name="Rectangular Callout 28">
            <a:extLst>
              <a:ext uri="{FF2B5EF4-FFF2-40B4-BE49-F238E27FC236}">
                <a16:creationId xmlns:a16="http://schemas.microsoft.com/office/drawing/2014/main" xmlns="" id="{B306F7C4-7E72-41FA-BFBE-28E1EDB0C22E}"/>
              </a:ext>
            </a:extLst>
          </p:cNvPr>
          <p:cNvSpPr/>
          <p:nvPr/>
        </p:nvSpPr>
        <p:spPr>
          <a:xfrm>
            <a:off x="539750" y="4221163"/>
            <a:ext cx="1871663" cy="936625"/>
          </a:xfrm>
          <a:prstGeom prst="wedgeRectCallout">
            <a:avLst>
              <a:gd name="adj1" fmla="val 100408"/>
              <a:gd name="adj2" fmla="val -24778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bg2"/>
                </a:solidFill>
              </a:rPr>
              <a:t>ΔΡΑΣΤΙΚΟΣ ΟΓΚΟΣ ΑΙΜΑΤΟΣ</a:t>
            </a:r>
          </a:p>
        </p:txBody>
      </p:sp>
      <p:cxnSp>
        <p:nvCxnSpPr>
          <p:cNvPr id="9" name="Straight Connector 8">
            <a:extLst>
              <a:ext uri="{FF2B5EF4-FFF2-40B4-BE49-F238E27FC236}">
                <a16:creationId xmlns:a16="http://schemas.microsoft.com/office/drawing/2014/main" xmlns="" id="{EEB2ECAA-BFE5-4187-A07D-4D6F4C47E8EB}"/>
              </a:ext>
            </a:extLst>
          </p:cNvPr>
          <p:cNvCxnSpPr/>
          <p:nvPr/>
        </p:nvCxnSpPr>
        <p:spPr>
          <a:xfrm>
            <a:off x="2484438" y="1773238"/>
            <a:ext cx="2124075" cy="3527425"/>
          </a:xfrm>
          <a:prstGeom prst="line">
            <a:avLst/>
          </a:prstGeom>
          <a:ln w="114300">
            <a:solidFill>
              <a:schemeClr val="accent1">
                <a:lumMod val="75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a:extLst>
              <a:ext uri="{FF2B5EF4-FFF2-40B4-BE49-F238E27FC236}">
                <a16:creationId xmlns:a16="http://schemas.microsoft.com/office/drawing/2014/main" xmlns="" id="{BB14F5C2-C32A-42C1-AAAD-41C82635513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7109sr-fig1">
            <a:extLst>
              <a:ext uri="{FF2B5EF4-FFF2-40B4-BE49-F238E27FC236}">
                <a16:creationId xmlns:a16="http://schemas.microsoft.com/office/drawing/2014/main" xmlns="" id="{811BD98E-5825-4F28-82FF-ADFD093DA68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9088" t="8424" r="4535" b="36090"/>
          <a:stretch>
            <a:fillRect/>
          </a:stretch>
        </p:blipFill>
        <p:spPr bwMode="auto">
          <a:xfrm>
            <a:off x="889000" y="187325"/>
            <a:ext cx="7075488"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2">
            <a:extLst>
              <a:ext uri="{FF2B5EF4-FFF2-40B4-BE49-F238E27FC236}">
                <a16:creationId xmlns:a16="http://schemas.microsoft.com/office/drawing/2014/main" xmlns="" id="{F91C4A0A-7A92-47A9-AC55-3F2A7CCA13D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29313" y="4283075"/>
            <a:ext cx="3214687"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4">
            <a:extLst>
              <a:ext uri="{FF2B5EF4-FFF2-40B4-BE49-F238E27FC236}">
                <a16:creationId xmlns:a16="http://schemas.microsoft.com/office/drawing/2014/main" xmlns="" id="{F3D31564-F215-4E6D-9FA3-C8B1D8BD911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9538" y="3506788"/>
            <a:ext cx="3789362"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 Ορθογώνιο">
            <a:extLst>
              <a:ext uri="{FF2B5EF4-FFF2-40B4-BE49-F238E27FC236}">
                <a16:creationId xmlns:a16="http://schemas.microsoft.com/office/drawing/2014/main" xmlns="" id="{7AA81A0F-982B-4ABE-B1F1-C1172C6E07F3}"/>
              </a:ext>
            </a:extLst>
          </p:cNvPr>
          <p:cNvSpPr/>
          <p:nvPr/>
        </p:nvSpPr>
        <p:spPr>
          <a:xfrm>
            <a:off x="2660650" y="1538288"/>
            <a:ext cx="5303838" cy="131603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pic>
        <p:nvPicPr>
          <p:cNvPr id="3" name="Εγγεγραμμένος ήχος">
            <a:hlinkClick r:id="" action="ppaction://media"/>
            <a:extLst>
              <a:ext uri="{FF2B5EF4-FFF2-40B4-BE49-F238E27FC236}">
                <a16:creationId xmlns:a16="http://schemas.microsoft.com/office/drawing/2014/main" xmlns="" id="{CDE1647A-FE40-4F9F-B31F-9016C69AEBA2}"/>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a:extLst>
              <a:ext uri="{FF2B5EF4-FFF2-40B4-BE49-F238E27FC236}">
                <a16:creationId xmlns:a16="http://schemas.microsoft.com/office/drawing/2014/main" xmlns="" id="{0910C760-350F-456C-AD49-6B28C5773A7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1966" t="2875" r="13680" b="8086"/>
          <a:stretch>
            <a:fillRect/>
          </a:stretch>
        </p:blipFill>
        <p:spPr bwMode="auto">
          <a:xfrm>
            <a:off x="6227763" y="3860800"/>
            <a:ext cx="2557462"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8">
            <a:extLst>
              <a:ext uri="{FF2B5EF4-FFF2-40B4-BE49-F238E27FC236}">
                <a16:creationId xmlns:a16="http://schemas.microsoft.com/office/drawing/2014/main" xmlns="" id="{A224085A-9619-4D7A-85C2-09A9A0C3626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6013" y="1052513"/>
            <a:ext cx="4824412"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11" descr="malpighi">
            <a:extLst>
              <a:ext uri="{FF2B5EF4-FFF2-40B4-BE49-F238E27FC236}">
                <a16:creationId xmlns:a16="http://schemas.microsoft.com/office/drawing/2014/main" xmlns="" id="{9A894C29-5570-490B-B9DB-FA7E975A4E9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343775" y="115888"/>
            <a:ext cx="1800225" cy="284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13" descr="fig28e">
            <a:extLst>
              <a:ext uri="{FF2B5EF4-FFF2-40B4-BE49-F238E27FC236}">
                <a16:creationId xmlns:a16="http://schemas.microsoft.com/office/drawing/2014/main" xmlns="" id="{224E1C06-1D21-47E6-B4FC-EDEC47DEF80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l="3229" t="40506" r="67497" b="22894"/>
          <a:stretch>
            <a:fillRect/>
          </a:stretch>
        </p:blipFill>
        <p:spPr bwMode="auto">
          <a:xfrm>
            <a:off x="5435600" y="188913"/>
            <a:ext cx="155575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C8EC61BE-A2EA-4126-954F-A18B3B772743}"/>
              </a:ext>
            </a:extLst>
          </p:cNvPr>
          <p:cNvSpPr txBox="1"/>
          <p:nvPr/>
        </p:nvSpPr>
        <p:spPr>
          <a:xfrm>
            <a:off x="179388" y="3500438"/>
            <a:ext cx="1512887" cy="585787"/>
          </a:xfrm>
          <a:prstGeom prst="rect">
            <a:avLst/>
          </a:prstGeom>
          <a:solidFill>
            <a:srgbClr val="FFC000"/>
          </a:solidFill>
        </p:spPr>
        <p:txBody>
          <a:bodyPr>
            <a:spAutoFit/>
          </a:bodyPr>
          <a:lstStyle/>
          <a:p>
            <a:pPr algn="ctr" eaLnBrk="1" hangingPunct="1">
              <a:defRPr/>
            </a:pPr>
            <a:r>
              <a:rPr lang="el-GR" sz="1600" b="1" dirty="0">
                <a:solidFill>
                  <a:schemeClr val="bg1">
                    <a:lumMod val="50000"/>
                  </a:schemeClr>
                </a:solidFill>
                <a:latin typeface="Arial" charset="0"/>
              </a:rPr>
              <a:t>Προσαγωγό αρτηριόλιο</a:t>
            </a:r>
          </a:p>
        </p:txBody>
      </p:sp>
      <p:sp>
        <p:nvSpPr>
          <p:cNvPr id="12" name="TextBox 11">
            <a:extLst>
              <a:ext uri="{FF2B5EF4-FFF2-40B4-BE49-F238E27FC236}">
                <a16:creationId xmlns:a16="http://schemas.microsoft.com/office/drawing/2014/main" xmlns="" id="{552CF462-4A7A-4622-A02D-48A2015B32C5}"/>
              </a:ext>
            </a:extLst>
          </p:cNvPr>
          <p:cNvSpPr txBox="1"/>
          <p:nvPr/>
        </p:nvSpPr>
        <p:spPr>
          <a:xfrm>
            <a:off x="1258888" y="404813"/>
            <a:ext cx="1512887" cy="584200"/>
          </a:xfrm>
          <a:prstGeom prst="rect">
            <a:avLst/>
          </a:prstGeom>
          <a:solidFill>
            <a:srgbClr val="FFC000"/>
          </a:solidFill>
        </p:spPr>
        <p:txBody>
          <a:bodyPr>
            <a:spAutoFit/>
          </a:bodyPr>
          <a:lstStyle/>
          <a:p>
            <a:pPr algn="ctr" eaLnBrk="1" hangingPunct="1">
              <a:defRPr/>
            </a:pPr>
            <a:r>
              <a:rPr lang="el-GR" sz="1600" b="1" dirty="0">
                <a:solidFill>
                  <a:schemeClr val="bg1">
                    <a:lumMod val="50000"/>
                  </a:schemeClr>
                </a:solidFill>
                <a:latin typeface="Arial" charset="0"/>
              </a:rPr>
              <a:t>Απαγωγό αρτηριόλιο</a:t>
            </a:r>
          </a:p>
        </p:txBody>
      </p:sp>
      <p:sp>
        <p:nvSpPr>
          <p:cNvPr id="14" name="Rectangular Callout 13">
            <a:extLst>
              <a:ext uri="{FF2B5EF4-FFF2-40B4-BE49-F238E27FC236}">
                <a16:creationId xmlns:a16="http://schemas.microsoft.com/office/drawing/2014/main" xmlns="" id="{96E16964-8DA8-4CE7-AB7A-2E1C094478FF}"/>
              </a:ext>
            </a:extLst>
          </p:cNvPr>
          <p:cNvSpPr/>
          <p:nvPr/>
        </p:nvSpPr>
        <p:spPr>
          <a:xfrm>
            <a:off x="179388" y="1341438"/>
            <a:ext cx="936625" cy="358775"/>
          </a:xfrm>
          <a:prstGeom prst="wedgeRectCallout">
            <a:avLst>
              <a:gd name="adj1" fmla="val 169933"/>
              <a:gd name="adj2" fmla="val 5353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l-GR" b="1" dirty="0">
                <a:solidFill>
                  <a:schemeClr val="bg1">
                    <a:lumMod val="50000"/>
                  </a:schemeClr>
                </a:solidFill>
              </a:rPr>
              <a:t>Α ΙΙ</a:t>
            </a:r>
          </a:p>
        </p:txBody>
      </p:sp>
      <p:pic>
        <p:nvPicPr>
          <p:cNvPr id="3" name="Εγγεγραμμένος ήχος">
            <a:hlinkClick r:id="" action="ppaction://media"/>
            <a:extLst>
              <a:ext uri="{FF2B5EF4-FFF2-40B4-BE49-F238E27FC236}">
                <a16:creationId xmlns:a16="http://schemas.microsoft.com/office/drawing/2014/main" xmlns="" id="{AEF8276C-B3BE-41C7-A890-AD23D0A0E70F}"/>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Υδρόγειος">
  <a:themeElements>
    <a:clrScheme name="Υδρόγειος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Υδρόγειος">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Υδρόγειος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Υδρόγειος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Υδρόγειος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Υδρόγειος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Υδρόγειος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Υδρόγειος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Υδρόγειος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Υδρόγειος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5218</TotalTime>
  <Words>1246</Words>
  <Application>Microsoft Office PowerPoint</Application>
  <PresentationFormat>Προβολή στην οθόνη (4:3)</PresentationFormat>
  <Paragraphs>243</Paragraphs>
  <Slides>52</Slides>
  <Notes>6</Notes>
  <HiddenSlides>0</HiddenSlides>
  <MMClips>51</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52</vt:i4>
      </vt:variant>
    </vt:vector>
  </HeadingPairs>
  <TitlesOfParts>
    <vt:vector size="56" baseType="lpstr">
      <vt:lpstr>Υδρόγειος</vt:lpstr>
      <vt:lpstr>Photo Editor Photo</vt:lpstr>
      <vt:lpstr>Bitmap Image</vt:lpstr>
      <vt:lpstr>Slide</vt:lpstr>
      <vt:lpstr>Eκτίμηση της  Νεφρικής Λειτουργίας    ΟΞΕΙΑ ΝΕΦΡΙΚΗ ΑΝΕΠΑΡΚΕΙΑ</vt:lpstr>
      <vt:lpstr>Διαφάνεια 2</vt:lpstr>
      <vt:lpstr>Οι νεφροί, ως εξωκρινείς και ενδοκρινείς αδένες</vt:lpstr>
      <vt:lpstr>Διαφάνεια 4</vt:lpstr>
      <vt:lpstr>Η υπέρταση «ταξιδεύει» με τον νεφρό!</vt:lpstr>
      <vt:lpstr>Διαφάνεια 6</vt:lpstr>
      <vt:lpstr>Διαφάνεια 7</vt:lpstr>
      <vt:lpstr>Διαφάνεια 8</vt:lpstr>
      <vt:lpstr>Διαφάνεια 9</vt:lpstr>
      <vt:lpstr>Διαφάνεια 10</vt:lpstr>
      <vt:lpstr>H έννοια της κάθαρσης</vt:lpstr>
      <vt:lpstr>Διαφάνεια 12</vt:lpstr>
      <vt:lpstr>H μέτρηση της κάθαρσης</vt:lpstr>
      <vt:lpstr>Τύπος των Cocroft and Gauld</vt:lpstr>
      <vt:lpstr>Διαφάνεια 15</vt:lpstr>
      <vt:lpstr>       Βλάβη  Νόσος</vt:lpstr>
      <vt:lpstr>Διαφάνεια 17</vt:lpstr>
      <vt:lpstr>Μικροαγγειοπάθεια</vt:lpstr>
      <vt:lpstr>Διαφάνεια 19</vt:lpstr>
      <vt:lpstr>Διαφάνεια 20</vt:lpstr>
      <vt:lpstr>«0» ούρα -&gt; «0» κάθαρση</vt:lpstr>
      <vt:lpstr>ΕΚΤΙΜΗΣΗ ΤΗΣ ΝΕΦΡΙΚΗΣ ΚΑΘΑΡΣΕΩΣ ΣΤΗΝ   ……..OΞΕΙΑ ΝΕΦΡΙΚΗ ΑΝΕΠΑΡΚΕΙΑ……..    NON-STEADY-STATE CONDITIONS</vt:lpstr>
      <vt:lpstr>AKI RIFLE Criteria: ADQI II</vt:lpstr>
      <vt:lpstr>Εκτίμηση της νεφρικής λειτουργίας στην οξεία νεφρική ανεπάρκεια </vt:lpstr>
      <vt:lpstr>1η ερώτηση: </vt:lpstr>
      <vt:lpstr>Διαφάνεια 26</vt:lpstr>
      <vt:lpstr>Διαφάνεια 27</vt:lpstr>
      <vt:lpstr>Διαφάνεια 28</vt:lpstr>
      <vt:lpstr>Διαφάνεια 29</vt:lpstr>
      <vt:lpstr>Προσοχή στους αναστολείς του Συστήματος Ρενίνης-Αγγειοτασίνης</vt:lpstr>
      <vt:lpstr>Προσοχή στα ΜΣΑΦ</vt:lpstr>
      <vt:lpstr>ΑΙΤΙΑ  ΥΠΟΟΓΚΑΙΜΙΑΣ </vt:lpstr>
      <vt:lpstr>Συμπτώματα και σημεία επί υποογκαιμίας</vt:lpstr>
      <vt:lpstr>ΑΙΤΙΑ  ΕΛΑΤΤΩΜΕΝΗΣ ΚΑΡΔΙΑΚΗΣ ΠΑΡΟΧΗΣ</vt:lpstr>
      <vt:lpstr>Συμπτώματα και σημεία της  καρδιακής ανεπαρκείας</vt:lpstr>
      <vt:lpstr>Θεραπευτική προσέγγιση ασθενών με προνεφρικά αίτια ΟΝΑ</vt:lpstr>
      <vt:lpstr>Διαφάνεια 37</vt:lpstr>
      <vt:lpstr>2η ερώτηση</vt:lpstr>
      <vt:lpstr>Διαφάνεια 39</vt:lpstr>
      <vt:lpstr>Vulnerability to Ischaemia</vt:lpstr>
      <vt:lpstr>Διαφάνεια 41</vt:lpstr>
      <vt:lpstr>Διαφάνεια 42</vt:lpstr>
      <vt:lpstr>Αίτια Διαμέσου Νεφρίτιδας</vt:lpstr>
      <vt:lpstr>Φάρμακα και Διάμεσος Νεφρίτις</vt:lpstr>
      <vt:lpstr>Λοιμώξεις και Διάμεσος Νεφρίτις</vt:lpstr>
      <vt:lpstr>Διαφάνεια 46</vt:lpstr>
      <vt:lpstr>Διαφάνεια 47</vt:lpstr>
      <vt:lpstr>Διαφάνεια 48</vt:lpstr>
      <vt:lpstr>Διαφάνεια 49</vt:lpstr>
      <vt:lpstr>Θεραπευτικά μέτρα επί ΟΝΑ</vt:lpstr>
      <vt:lpstr>Διαφάνεια 51</vt:lpstr>
      <vt:lpstr>Διαφάνεια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ΟΞΕΙΑ ΝΕΦΡΙΚΗ ΑΝΕΠΑΡΚΕΙΑ</dc:title>
  <dc:creator>Demetrios</dc:creator>
  <cp:lastModifiedBy>epost</cp:lastModifiedBy>
  <cp:revision>64</cp:revision>
  <dcterms:created xsi:type="dcterms:W3CDTF">2004-08-30T11:05:26Z</dcterms:created>
  <dcterms:modified xsi:type="dcterms:W3CDTF">2020-05-12T10:06:27Z</dcterms:modified>
</cp:coreProperties>
</file>