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Default Extension="xlsm" ContentType="application/vnd.ms-excel.sheet.macroEnabled.12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81"/>
  </p:notesMasterIdLst>
  <p:handoutMasterIdLst>
    <p:handoutMasterId r:id="rId82"/>
  </p:handoutMasterIdLst>
  <p:sldIdLst>
    <p:sldId id="316" r:id="rId2"/>
    <p:sldId id="627" r:id="rId3"/>
    <p:sldId id="628" r:id="rId4"/>
    <p:sldId id="489" r:id="rId5"/>
    <p:sldId id="444" r:id="rId6"/>
    <p:sldId id="406" r:id="rId7"/>
    <p:sldId id="612" r:id="rId8"/>
    <p:sldId id="449" r:id="rId9"/>
    <p:sldId id="451" r:id="rId10"/>
    <p:sldId id="448" r:id="rId11"/>
    <p:sldId id="450" r:id="rId12"/>
    <p:sldId id="464" r:id="rId13"/>
    <p:sldId id="465" r:id="rId14"/>
    <p:sldId id="666" r:id="rId15"/>
    <p:sldId id="487" r:id="rId16"/>
    <p:sldId id="488" r:id="rId17"/>
    <p:sldId id="482" r:id="rId18"/>
    <p:sldId id="411" r:id="rId19"/>
    <p:sldId id="452" r:id="rId20"/>
    <p:sldId id="454" r:id="rId21"/>
    <p:sldId id="453" r:id="rId22"/>
    <p:sldId id="455" r:id="rId23"/>
    <p:sldId id="614" r:id="rId24"/>
    <p:sldId id="615" r:id="rId25"/>
    <p:sldId id="491" r:id="rId26"/>
    <p:sldId id="618" r:id="rId27"/>
    <p:sldId id="623" r:id="rId28"/>
    <p:sldId id="463" r:id="rId29"/>
    <p:sldId id="459" r:id="rId30"/>
    <p:sldId id="460" r:id="rId31"/>
    <p:sldId id="471" r:id="rId32"/>
    <p:sldId id="457" r:id="rId33"/>
    <p:sldId id="468" r:id="rId34"/>
    <p:sldId id="472" r:id="rId35"/>
    <p:sldId id="470" r:id="rId36"/>
    <p:sldId id="625" r:id="rId37"/>
    <p:sldId id="474" r:id="rId38"/>
    <p:sldId id="458" r:id="rId39"/>
    <p:sldId id="493" r:id="rId40"/>
    <p:sldId id="496" r:id="rId41"/>
    <p:sldId id="497" r:id="rId42"/>
    <p:sldId id="498" r:id="rId43"/>
    <p:sldId id="499" r:id="rId44"/>
    <p:sldId id="504" r:id="rId45"/>
    <p:sldId id="629" r:id="rId46"/>
    <p:sldId id="630" r:id="rId47"/>
    <p:sldId id="519" r:id="rId48"/>
    <p:sldId id="631" r:id="rId49"/>
    <p:sldId id="632" r:id="rId50"/>
    <p:sldId id="633" r:id="rId51"/>
    <p:sldId id="634" r:id="rId52"/>
    <p:sldId id="665" r:id="rId53"/>
    <p:sldId id="635" r:id="rId54"/>
    <p:sldId id="636" r:id="rId55"/>
    <p:sldId id="637" r:id="rId56"/>
    <p:sldId id="638" r:id="rId57"/>
    <p:sldId id="639" r:id="rId58"/>
    <p:sldId id="640" r:id="rId59"/>
    <p:sldId id="641" r:id="rId60"/>
    <p:sldId id="642" r:id="rId61"/>
    <p:sldId id="643" r:id="rId62"/>
    <p:sldId id="644" r:id="rId63"/>
    <p:sldId id="645" r:id="rId64"/>
    <p:sldId id="646" r:id="rId65"/>
    <p:sldId id="647" r:id="rId66"/>
    <p:sldId id="648" r:id="rId67"/>
    <p:sldId id="649" r:id="rId68"/>
    <p:sldId id="650" r:id="rId69"/>
    <p:sldId id="651" r:id="rId70"/>
    <p:sldId id="652" r:id="rId71"/>
    <p:sldId id="653" r:id="rId72"/>
    <p:sldId id="654" r:id="rId73"/>
    <p:sldId id="655" r:id="rId74"/>
    <p:sldId id="656" r:id="rId75"/>
    <p:sldId id="657" r:id="rId76"/>
    <p:sldId id="662" r:id="rId77"/>
    <p:sldId id="663" r:id="rId78"/>
    <p:sldId id="664" r:id="rId79"/>
    <p:sldId id="595" r:id="rId8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lexandria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lexandria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lexandria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lexandria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lexandria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lexandria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lexandria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lexandria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lexandria" charset="0"/>
        <a:ea typeface="ＭＳ Ｐゴシック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FF"/>
    <a:srgbClr val="AE8EE2"/>
    <a:srgbClr val="3366FF"/>
    <a:srgbClr val="0066CC"/>
    <a:srgbClr val="0000FF"/>
    <a:srgbClr val="FFFF00"/>
    <a:srgbClr val="FF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438"/>
    <p:restoredTop sz="94656"/>
  </p:normalViewPr>
  <p:slideViewPr>
    <p:cSldViewPr>
      <p:cViewPr>
        <p:scale>
          <a:sx n="87" d="100"/>
          <a:sy n="87" d="100"/>
        </p:scale>
        <p:origin x="-390" y="-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___________________________1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l-GR"/>
  <c:style val="7"/>
  <c:chart>
    <c:autoTitleDeleted val="1"/>
    <c:view3D>
      <c:hPercent val="78"/>
      <c:depthPercent val="100"/>
      <c:rAngAx val="1"/>
    </c:view3D>
    <c:floor>
      <c:spPr>
        <a:noFill/>
        <a:ln w="3175">
          <a:solidFill>
            <a:srgbClr val="FFFFFF"/>
          </a:solidFill>
          <a:prstDash val="solid"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7.7777777777777821E-2"/>
          <c:y val="0.29796154728231811"/>
          <c:w val="0.4836094885704541"/>
          <c:h val="0.4550359299747731"/>
        </c:manualLayout>
      </c:layout>
      <c:bar3DChart>
        <c:barDir val="col"/>
        <c:grouping val="clustered"/>
        <c:ser>
          <c:idx val="0"/>
          <c:order val="0"/>
          <c:tx>
            <c:strRef>
              <c:f>Sheet1!$A$3</c:f>
              <c:strCache>
                <c:ptCount val="1"/>
                <c:pt idx="0">
                  <c:v>West</c:v>
                </c:pt>
              </c:strCache>
            </c:strRef>
          </c:tx>
          <c:spPr>
            <a:solidFill>
              <a:srgbClr val="738AC8"/>
            </a:solidFill>
            <a:ln w="25303">
              <a:noFill/>
            </a:ln>
          </c:spPr>
          <c:cat>
            <c:strRef>
              <c:f>Sheet1!$B$1:$D$1</c:f>
              <c:strCache>
                <c:ptCount val="3"/>
                <c:pt idx="0">
                  <c:v>Karzinom n=31</c:v>
                </c:pt>
                <c:pt idx="1">
                  <c:v>Karzinom +HGD n=71</c:v>
                </c:pt>
                <c:pt idx="2">
                  <c:v>Alle Neoplasien n=418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12.9</c:v>
                </c:pt>
                <c:pt idx="1">
                  <c:v>14.1</c:v>
                </c:pt>
                <c:pt idx="2">
                  <c:v>10.7</c:v>
                </c:pt>
              </c:numCache>
            </c:numRef>
          </c:val>
        </c:ser>
        <c:gapDepth val="0"/>
        <c:shape val="box"/>
        <c:axId val="101940224"/>
        <c:axId val="101958400"/>
        <c:axId val="0"/>
      </c:bar3DChart>
      <c:catAx>
        <c:axId val="101940224"/>
        <c:scaling>
          <c:orientation val="minMax"/>
        </c:scaling>
        <c:delete val="1"/>
        <c:axPos val="b"/>
        <c:numFmt formatCode="General" sourceLinked="1"/>
        <c:tickLblPos val="nextTo"/>
        <c:crossAx val="101958400"/>
        <c:crosses val="autoZero"/>
        <c:auto val="1"/>
        <c:lblAlgn val="ctr"/>
        <c:lblOffset val="100"/>
      </c:catAx>
      <c:valAx>
        <c:axId val="101958400"/>
        <c:scaling>
          <c:orientation val="minMax"/>
        </c:scaling>
        <c:axPos val="l"/>
        <c:majorGridlines>
          <c:spPr>
            <a:ln w="3163">
              <a:solidFill>
                <a:srgbClr val="FFFFFF"/>
              </a:solidFill>
              <a:prstDash val="solid"/>
            </a:ln>
          </c:spPr>
        </c:majorGridlines>
        <c:numFmt formatCode="General" sourceLinked="1"/>
        <c:tickLblPos val="nextTo"/>
        <c:spPr>
          <a:ln w="3163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lang="en-US"/>
            </a:pPr>
            <a:endParaRPr lang="el-GR"/>
          </a:p>
        </c:txPr>
        <c:crossAx val="101940224"/>
        <c:crosses val="autoZero"/>
        <c:crossBetween val="between"/>
      </c:valAx>
      <c:spPr>
        <a:noFill/>
        <a:ln w="25390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776"/>
      </a:pPr>
      <a:endParaRPr lang="el-GR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image" Target="../media/image141.emf"/><Relationship Id="rId1" Type="http://schemas.openxmlformats.org/officeDocument/2006/relationships/image" Target="../media/image140.emf"/><Relationship Id="rId4" Type="http://schemas.openxmlformats.org/officeDocument/2006/relationships/image" Target="../media/image143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image" Target="../media/image14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73ACDCE3-3011-644E-B78C-CC96B567B6F8}" type="datetimeFigureOut">
              <a:rPr lang="en-US"/>
              <a:pPr>
                <a:defRPr/>
              </a:pPr>
              <a:t>5/12/2020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A1DEC51-7453-3D4F-86E2-A7514F634E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lexandria" charset="-95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lexandria" charset="-95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noProof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n-US" noProof="0"/>
              <a:t>Δεύτερου επιπέδου</a:t>
            </a:r>
          </a:p>
          <a:p>
            <a:pPr lvl="2"/>
            <a:r>
              <a:rPr lang="el-GR" altLang="en-US" noProof="0"/>
              <a:t>Τρίτου επιπέδου</a:t>
            </a:r>
          </a:p>
          <a:p>
            <a:pPr lvl="3"/>
            <a:r>
              <a:rPr lang="el-GR" altLang="en-US" noProof="0"/>
              <a:t>Τέταρτου επιπέδου</a:t>
            </a:r>
          </a:p>
          <a:p>
            <a:pPr lvl="4"/>
            <a:r>
              <a:rPr lang="el-GR" altLang="en-US" noProof="0"/>
              <a:t>Πέμπτου επιπέδου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lexandria" charset="-95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8C99EA4-4FE7-BB46-8464-DDEA660B1013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lexandria" charset="-95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lexandria" charset="-95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lexandria" charset="-95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lexandria" charset="-95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lexandria" charset="-95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en-US">
              <a:latin typeface="Alexandria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lexandria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lexandria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lexandria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lexandria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AA4FB273-1389-AB44-92DE-F18E5368B457}" type="slidenum">
              <a:rPr lang="el-GR" altLang="en-US">
                <a:latin typeface="Arial" charset="0"/>
              </a:rPr>
              <a:pPr>
                <a:spcBef>
                  <a:spcPct val="0"/>
                </a:spcBef>
              </a:pPr>
              <a:t>70</a:t>
            </a:fld>
            <a:endParaRPr lang="el-GR" altLang="en-US">
              <a:latin typeface="Arial" charset="0"/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lexandria" charset="0"/>
                <a:ea typeface="ＭＳ Ｐゴシック" charset="-128"/>
              </a:rPr>
              <a:t>FAP &gt; 100</a:t>
            </a:r>
            <a:r>
              <a:rPr lang="el-GR" altLang="en-US">
                <a:latin typeface="Alexandria" charset="0"/>
                <a:ea typeface="ＭＳ Ｐゴシック" charset="-128"/>
              </a:rPr>
              <a:t> Αδενώματα  μετάλλαξη στο </a:t>
            </a:r>
            <a:r>
              <a:rPr lang="en-US" altLang="en-US">
                <a:latin typeface="Alexandria" charset="0"/>
                <a:ea typeface="ＭＳ Ｐゴシック" charset="-128"/>
              </a:rPr>
              <a:t>APC </a:t>
            </a:r>
            <a:r>
              <a:rPr lang="el-GR" altLang="en-US">
                <a:latin typeface="Alexandria" charset="0"/>
                <a:ea typeface="ＭＳ Ｐゴシック" charset="-128"/>
              </a:rPr>
              <a:t>γονίδιο από την ηλικία των 10 ετών και μετά</a:t>
            </a:r>
          </a:p>
          <a:p>
            <a:pPr eaLnBrk="1" hangingPunct="1"/>
            <a:r>
              <a:rPr lang="el-GR" altLang="en-US">
                <a:latin typeface="Alexandria" charset="0"/>
                <a:ea typeface="ＭＳ Ｐゴシック" charset="-128"/>
              </a:rPr>
              <a:t>Α</a:t>
            </a:r>
            <a:r>
              <a:rPr lang="en-US" altLang="en-US">
                <a:latin typeface="Alexandria" charset="0"/>
                <a:ea typeface="ＭＳ Ｐゴシック" charset="-128"/>
              </a:rPr>
              <a:t>TTENUATED FAP</a:t>
            </a:r>
            <a:r>
              <a:rPr lang="el-GR" altLang="en-US">
                <a:latin typeface="Alexandria" charset="0"/>
                <a:ea typeface="ＭＳ Ｐゴシック" charset="-128"/>
              </a:rPr>
              <a:t>:Εξασθενημένο σύνδρομο οικογενούς πολυποδίασης</a:t>
            </a:r>
            <a:r>
              <a:rPr lang="en-US" altLang="en-US">
                <a:latin typeface="Alexandria" charset="0"/>
                <a:ea typeface="ＭＳ Ｐゴシック" charset="-128"/>
              </a:rPr>
              <a:t> </a:t>
            </a:r>
            <a:r>
              <a:rPr lang="el-GR" altLang="en-US">
                <a:latin typeface="Alexandria" charset="0"/>
                <a:ea typeface="ＭＳ Ｐゴシック" charset="-128"/>
              </a:rPr>
              <a:t> 20 – 100 Αδενώματα και έναρξη περίπου 10 έτη μετά την </a:t>
            </a:r>
            <a:r>
              <a:rPr lang="en-US" altLang="en-US">
                <a:latin typeface="Alexandria" charset="0"/>
                <a:ea typeface="ＭＳ Ｐゴシック" charset="-128"/>
              </a:rPr>
              <a:t>FAP</a:t>
            </a:r>
            <a:endParaRPr lang="el-GR" altLang="en-US">
              <a:latin typeface="Alexandria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4DD55116-90C5-DF4A-BF88-4807DA7A7A5B}" type="slidenum">
              <a:rPr lang="el-GR" altLang="en-US">
                <a:latin typeface="Arial" charset="0"/>
              </a:rPr>
              <a:pPr>
                <a:spcBef>
                  <a:spcPct val="0"/>
                </a:spcBef>
              </a:pPr>
              <a:t>71</a:t>
            </a:fld>
            <a:endParaRPr lang="el-GR" altLang="en-US">
              <a:latin typeface="Arial" charset="0"/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lexandria" charset="0"/>
                <a:ea typeface="ＭＳ Ｐゴシック" charset="-128"/>
              </a:rPr>
              <a:t>MSI microsatellite instability </a:t>
            </a:r>
            <a:endParaRPr lang="el-GR" altLang="en-US">
              <a:latin typeface="Alexandria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DF82E31-78EE-0244-A967-12FCAAF8C6FF}" type="slidenum">
              <a:rPr lang="en-US" altLang="en-US">
                <a:latin typeface="Arial" charset="0"/>
              </a:rPr>
              <a:pPr algn="r" eaLnBrk="1" hangingPunct="1">
                <a:spcBef>
                  <a:spcPct val="0"/>
                </a:spcBef>
              </a:pPr>
              <a:t>75</a:t>
            </a:fld>
            <a:endParaRPr lang="en-US" altLang="en-US">
              <a:latin typeface="Arial" charset="0"/>
            </a:endParaRPr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en-US">
              <a:latin typeface="Alexandria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5B6CDA89-0BEB-9648-89A9-898CC383A494}" type="slidenum">
              <a:rPr lang="en-US" altLang="en-US">
                <a:latin typeface="Arial" charset="0"/>
              </a:rPr>
              <a:pPr>
                <a:spcBef>
                  <a:spcPct val="0"/>
                </a:spcBef>
              </a:pPr>
              <a:t>76</a:t>
            </a:fld>
            <a:endParaRPr lang="en-US" altLang="en-US">
              <a:latin typeface="Arial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68825" cy="3427412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en-US">
              <a:latin typeface="Alexandria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EFE02E5-C54A-3D4C-8CF9-0647001A0872}" type="slidenum">
              <a:rPr lang="el-GR" altLang="en-US"/>
              <a:pPr>
                <a:spcBef>
                  <a:spcPct val="0"/>
                </a:spcBef>
              </a:pPr>
              <a:t>79</a:t>
            </a:fld>
            <a:endParaRPr lang="el-GR" alt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en-US">
              <a:latin typeface="Alexandria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4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en-US">
              <a:latin typeface="Arial" charset="0"/>
              <a:ea typeface="ＭＳ Ｐゴシック" charset="-128"/>
            </a:endParaRPr>
          </a:p>
        </p:txBody>
      </p:sp>
      <p:sp>
        <p:nvSpPr>
          <p:cNvPr id="33795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D47AD9A0-637E-CD43-9B8D-401C95B00D5A}" type="slidenum">
              <a:rPr lang="en-US" altLang="en-US">
                <a:latin typeface="Arial" charset="0"/>
              </a:rPr>
              <a:pPr>
                <a:spcBef>
                  <a:spcPct val="0"/>
                </a:spcBef>
              </a:pPr>
              <a:t>16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151ECC48-585E-EA4B-AD8F-0671661EF449}" type="slidenum">
              <a:rPr lang="el-GR" altLang="en-US"/>
              <a:pPr>
                <a:spcBef>
                  <a:spcPct val="0"/>
                </a:spcBef>
              </a:pPr>
              <a:t>23</a:t>
            </a:fld>
            <a:endParaRPr lang="el-GR" alt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en-US">
              <a:latin typeface="Alexandria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71B97D7-2D17-BC41-A276-370A234E4CA5}" type="slidenum">
              <a:rPr lang="el-GR" altLang="en-US"/>
              <a:pPr>
                <a:spcBef>
                  <a:spcPct val="0"/>
                </a:spcBef>
              </a:pPr>
              <a:t>24</a:t>
            </a:fld>
            <a:endParaRPr lang="el-GR" alt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en-US">
              <a:latin typeface="Alexandria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2D17241B-7DB4-2D46-909A-A389334DBCE2}" type="slidenum">
              <a:rPr lang="el-GR" altLang="en-US"/>
              <a:pPr>
                <a:spcBef>
                  <a:spcPct val="0"/>
                </a:spcBef>
              </a:pPr>
              <a:t>26</a:t>
            </a:fld>
            <a:endParaRPr lang="el-GR" alt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en-US">
              <a:latin typeface="Alexandria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7B0F6ABD-4915-FF44-8D56-8A9ED95D6FA6}" type="slidenum">
              <a:rPr lang="el-GR" altLang="en-US"/>
              <a:pPr>
                <a:spcBef>
                  <a:spcPct val="0"/>
                </a:spcBef>
              </a:pPr>
              <a:t>27</a:t>
            </a:fld>
            <a:endParaRPr lang="el-GR" alt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en-US">
              <a:latin typeface="Alexandria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 altLang="en-US">
              <a:latin typeface="Alexandria" charset="0"/>
              <a:ea typeface="ＭＳ Ｐゴシック" charset="-128"/>
            </a:endParaRP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3052182-23BE-3041-9EEA-1B382AEA2B65}" type="slidenum">
              <a:rPr lang="el-GR" altLang="en-US">
                <a:latin typeface="Arial" charset="0"/>
              </a:rPr>
              <a:pPr>
                <a:spcBef>
                  <a:spcPct val="0"/>
                </a:spcBef>
              </a:pPr>
              <a:t>55</a:t>
            </a:fld>
            <a:endParaRPr lang="el-GR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lexandria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lexandria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B5E70-FBEA-3A47-9AA6-8065E0E98426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="" xmlns:p14="http://schemas.microsoft.com/office/powerpoint/2010/main" val="708979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47BEC-3DAF-1B4D-B0E0-ACC5C51FB2CA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="" xmlns:p14="http://schemas.microsoft.com/office/powerpoint/2010/main" val="365147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C6251-5A74-6D45-B84F-A605DCAD9EF6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="" xmlns:p14="http://schemas.microsoft.com/office/powerpoint/2010/main" val="167683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5862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FB8D5-C3B6-7E48-82F3-E2F0AFCC9939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="" xmlns:p14="http://schemas.microsoft.com/office/powerpoint/2010/main" val="1102852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8467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39734" y="1981200"/>
            <a:ext cx="3818467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97275-FF36-BA44-96EC-5D7004748E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86669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40DA4-05DC-5546-B9B9-135C2781F68A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="" xmlns:p14="http://schemas.microsoft.com/office/powerpoint/2010/main" val="558387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7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/>
            <a:gdLst>
              <a:gd name="T0" fmla="*/ 0 w 2736"/>
              <a:gd name="T1" fmla="*/ 2147483646 h 3648"/>
              <a:gd name="T2" fmla="*/ 2147483646 w 2736"/>
              <a:gd name="T3" fmla="*/ 2147483646 h 3648"/>
              <a:gd name="T4" fmla="*/ 2147483646 w 2736"/>
              <a:gd name="T5" fmla="*/ 0 h 3648"/>
              <a:gd name="T6" fmla="*/ 2147483646 w 2736"/>
              <a:gd name="T7" fmla="*/ 2147483646 h 3648"/>
              <a:gd name="T8" fmla="*/ 2147483646 w 2736"/>
              <a:gd name="T9" fmla="*/ 2147483646 h 3648"/>
              <a:gd name="T10" fmla="*/ 2147483646 w 2736"/>
              <a:gd name="T11" fmla="*/ 2147483646 h 3648"/>
              <a:gd name="T12" fmla="*/ 0 w 2736"/>
              <a:gd name="T13" fmla="*/ 2147483646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Freeform 18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/>
            <a:gdLst>
              <a:gd name="T0" fmla="*/ 0 w 3504"/>
              <a:gd name="T1" fmla="*/ 2147483646 h 4128"/>
              <a:gd name="T2" fmla="*/ 0 w 3504"/>
              <a:gd name="T3" fmla="*/ 2147483646 h 4128"/>
              <a:gd name="T4" fmla="*/ 2147483646 w 3504"/>
              <a:gd name="T5" fmla="*/ 2147483646 h 4128"/>
              <a:gd name="T6" fmla="*/ 2147483646 w 3504"/>
              <a:gd name="T7" fmla="*/ 0 h 4128"/>
              <a:gd name="T8" fmla="*/ 2147483646 w 3504"/>
              <a:gd name="T9" fmla="*/ 0 h 4128"/>
              <a:gd name="T10" fmla="*/ 2147483646 w 3504"/>
              <a:gd name="T11" fmla="*/ 2147483646 h 4128"/>
              <a:gd name="T12" fmla="*/ 0 w 3504"/>
              <a:gd name="T13" fmla="*/ 2147483646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hangingPunct="1">
              <a:defRPr/>
            </a:pPr>
            <a:endParaRPr lang="en-US">
              <a:latin typeface="Alexandria" charset="-95"/>
              <a:ea typeface="+mn-ea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hangingPunct="1">
              <a:defRPr/>
            </a:pPr>
            <a:endParaRPr lang="en-US">
              <a:latin typeface="Alexandria" charset="-95"/>
              <a:ea typeface="+mn-e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hangingPunct="1">
              <a:defRPr/>
            </a:pPr>
            <a:endParaRPr lang="en-US">
              <a:latin typeface="Alexandria" charset="-95"/>
              <a:ea typeface="+mn-ea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hangingPunct="1">
              <a:defRPr/>
            </a:pPr>
            <a:endParaRPr lang="en-US">
              <a:latin typeface="Alexandria" charset="-95"/>
              <a:ea typeface="+mn-ea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hangingPunct="1">
              <a:defRPr/>
            </a:pPr>
            <a:endParaRPr lang="en-US">
              <a:latin typeface="Alexandria" charset="-95"/>
              <a:ea typeface="+mn-e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hangingPunct="1">
              <a:defRPr/>
            </a:pPr>
            <a:endParaRPr lang="en-US">
              <a:latin typeface="Alexandria" charset="-95"/>
              <a:ea typeface="+mn-ea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hangingPunct="1">
              <a:defRPr/>
            </a:pPr>
            <a:endParaRPr lang="en-US">
              <a:latin typeface="Alexandria" charset="-95"/>
              <a:ea typeface="+mn-ea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hangingPunct="1">
              <a:defRPr/>
            </a:pPr>
            <a:endParaRPr lang="en-US">
              <a:latin typeface="Alexandria" charset="-95"/>
              <a:ea typeface="+mn-ea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hangingPunct="1">
              <a:defRPr/>
            </a:pPr>
            <a:endParaRPr lang="en-US">
              <a:latin typeface="Alexandria" charset="-95"/>
              <a:ea typeface="+mn-ea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hangingPunct="1">
              <a:defRPr/>
            </a:pPr>
            <a:endParaRPr lang="en-US">
              <a:latin typeface="Alexandria" charset="-95"/>
              <a:ea typeface="+mn-ea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hangingPunct="1">
              <a:defRPr/>
            </a:pPr>
            <a:endParaRPr lang="en-US">
              <a:latin typeface="Alexandria" charset="-95"/>
              <a:ea typeface="+mn-ea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hangingPunct="1">
              <a:defRPr/>
            </a:pPr>
            <a:endParaRPr lang="en-US">
              <a:latin typeface="Alexandria" charset="-95"/>
              <a:ea typeface="+mn-ea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hangingPunct="1">
              <a:defRPr/>
            </a:pPr>
            <a:endParaRPr lang="en-US">
              <a:latin typeface="Alexandria" charset="-95"/>
              <a:ea typeface="+mn-e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BE8E1-A345-E847-826F-203C5BDDD8B8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="" xmlns:p14="http://schemas.microsoft.com/office/powerpoint/2010/main" val="1586981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B850F-9BDB-DA4D-95E0-65D03DB29314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="" xmlns:p14="http://schemas.microsoft.com/office/powerpoint/2010/main" val="649359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D4E6A-DD37-BB43-8349-1B9BD2878016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="" xmlns:p14="http://schemas.microsoft.com/office/powerpoint/2010/main" val="27497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D40C9-C2D2-AB45-92B6-502DF066BB94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="" xmlns:p14="http://schemas.microsoft.com/office/powerpoint/2010/main" val="319141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FAE26-4A90-FD49-8259-BFD958215C08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="" xmlns:p14="http://schemas.microsoft.com/office/powerpoint/2010/main" val="42267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0363-E05E-104F-9CA3-5FF3DF236BD9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="" xmlns:p14="http://schemas.microsoft.com/office/powerpoint/2010/main" val="1545565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49943" y="1282907"/>
              <a:ext cx="88935" cy="7994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71549" y="1405048"/>
              <a:ext cx="125669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30864" y="12819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49943" y="1282907"/>
              <a:ext cx="88935" cy="7994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71549" y="1405048"/>
              <a:ext cx="125669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30864" y="12819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49943" y="1282907"/>
              <a:ext cx="88934" cy="79944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71548" y="1405047"/>
              <a:ext cx="125667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30862" y="12819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56BAD-A783-5C48-9BD6-0E341AC6D39E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="" xmlns:p14="http://schemas.microsoft.com/office/powerpoint/2010/main" val="1719832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  <a:latin typeface="Alexandria" charset="-95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Alexandria" charset="-95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978B156-0230-074B-A2A0-CB8EB688F1BC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83" r:id="rId1"/>
    <p:sldLayoutId id="2147483977" r:id="rId2"/>
    <p:sldLayoutId id="2147483984" r:id="rId3"/>
    <p:sldLayoutId id="2147483985" r:id="rId4"/>
    <p:sldLayoutId id="2147483986" r:id="rId5"/>
    <p:sldLayoutId id="2147483978" r:id="rId6"/>
    <p:sldLayoutId id="2147483987" r:id="rId7"/>
    <p:sldLayoutId id="2147483979" r:id="rId8"/>
    <p:sldLayoutId id="2147483988" r:id="rId9"/>
    <p:sldLayoutId id="2147483980" r:id="rId10"/>
    <p:sldLayoutId id="2147483981" r:id="rId11"/>
    <p:sldLayoutId id="2147483982" r:id="rId12"/>
    <p:sldLayoutId id="214748398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charset="2"/>
        <a:buChar char=""/>
        <a:defRPr sz="3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2"/>
        <a:buChar char="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charset="2"/>
        <a:buChar char="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charset="2"/>
        <a:buChar char=""/>
        <a:defRPr sz="22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charset="2"/>
        <a:buChar char="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wmf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7" Type="http://schemas.openxmlformats.org/officeDocument/2006/relationships/image" Target="../media/image84.w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90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7.jpeg"/><Relationship Id="rId5" Type="http://schemas.openxmlformats.org/officeDocument/2006/relationships/image" Target="../media/image126.png"/><Relationship Id="rId4" Type="http://schemas.openxmlformats.org/officeDocument/2006/relationships/image" Target="../media/image12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46.jpeg"/><Relationship Id="rId4" Type="http://schemas.openxmlformats.org/officeDocument/2006/relationships/oleObject" Target="../embeddings/oleObject9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w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10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1.bin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5" descr="Riep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177" b="3067"/>
          <a:stretch>
            <a:fillRect/>
          </a:stretch>
        </p:blipFill>
        <p:spPr bwMode="auto">
          <a:xfrm>
            <a:off x="2568575" y="142875"/>
            <a:ext cx="20034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88913"/>
            <a:ext cx="24018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Grafik 11" descr="EUS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060575"/>
            <a:ext cx="1928812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" descr="I:\IATRIKA ENDIAFERONTA\REKTALE EUS\KOLO ADENO-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42875"/>
            <a:ext cx="26035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0007" y="5766776"/>
            <a:ext cx="8002587" cy="1046600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l-GR" sz="3600" dirty="0">
                <a:effectLst/>
                <a:latin typeface="Verdana"/>
                <a:cs typeface="Verdana"/>
              </a:rPr>
              <a:t>ΚΑΡΚΙΝΟΣ ΠΕΠΤΙΚΟΥ</a:t>
            </a:r>
            <a:r>
              <a:rPr lang="de-DE" sz="3600" dirty="0">
                <a:effectLst/>
                <a:latin typeface="Verdana"/>
                <a:cs typeface="Verdana"/>
              </a:rPr>
              <a:t> </a:t>
            </a:r>
            <a:endParaRPr lang="el-GR" sz="3600" cap="none" dirty="0">
              <a:solidFill>
                <a:schemeClr val="accent5">
                  <a:lumMod val="40000"/>
                  <a:lumOff val="60000"/>
                </a:schemeClr>
              </a:solidFill>
              <a:latin typeface="Verdana"/>
              <a:ea typeface="+mj-ea"/>
              <a:cs typeface="Verdana"/>
            </a:endParaRPr>
          </a:p>
        </p:txBody>
      </p:sp>
      <p:pic>
        <p:nvPicPr>
          <p:cNvPr id="1639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894013"/>
            <a:ext cx="2024063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4" descr="C:\Users\Vassiliis\Desktop\douleia\EUS-WORD DOCS\ENDOSCOPY BOOK 17.04.07\ENDOSCOPY PICTURES gia douleia\gastrop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42875"/>
            <a:ext cx="2043113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16913" y="1484313"/>
            <a:ext cx="7334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4" descr="Σωληνολαχνωτό αδένωμα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4797425"/>
            <a:ext cx="2132013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924300" y="3608388"/>
            <a:ext cx="5029200" cy="1981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100440" anchor="b"/>
          <a:lstStyle>
            <a:lvl1pPr eaLnBrk="0" hangingPunct="0">
              <a:tabLst>
                <a:tab pos="0" algn="l"/>
                <a:tab pos="844550" algn="l"/>
                <a:tab pos="1758950" algn="l"/>
                <a:tab pos="2673350" algn="l"/>
                <a:tab pos="3587750" algn="l"/>
                <a:tab pos="4502150" algn="l"/>
                <a:tab pos="5416550" algn="l"/>
                <a:tab pos="6330950" algn="l"/>
                <a:tab pos="7245350" algn="l"/>
                <a:tab pos="8159750" algn="l"/>
                <a:tab pos="9074150" algn="l"/>
                <a:tab pos="9988550" algn="l"/>
              </a:tabLs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844550" algn="l"/>
                <a:tab pos="1758950" algn="l"/>
                <a:tab pos="2673350" algn="l"/>
                <a:tab pos="3587750" algn="l"/>
                <a:tab pos="4502150" algn="l"/>
                <a:tab pos="5416550" algn="l"/>
                <a:tab pos="6330950" algn="l"/>
                <a:tab pos="7245350" algn="l"/>
                <a:tab pos="8159750" algn="l"/>
                <a:tab pos="9074150" algn="l"/>
                <a:tab pos="9988550" algn="l"/>
              </a:tabLs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844550" algn="l"/>
                <a:tab pos="1758950" algn="l"/>
                <a:tab pos="2673350" algn="l"/>
                <a:tab pos="3587750" algn="l"/>
                <a:tab pos="4502150" algn="l"/>
                <a:tab pos="5416550" algn="l"/>
                <a:tab pos="6330950" algn="l"/>
                <a:tab pos="7245350" algn="l"/>
                <a:tab pos="8159750" algn="l"/>
                <a:tab pos="9074150" algn="l"/>
                <a:tab pos="9988550" algn="l"/>
              </a:tabLs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844550" algn="l"/>
                <a:tab pos="1758950" algn="l"/>
                <a:tab pos="2673350" algn="l"/>
                <a:tab pos="3587750" algn="l"/>
                <a:tab pos="4502150" algn="l"/>
                <a:tab pos="5416550" algn="l"/>
                <a:tab pos="6330950" algn="l"/>
                <a:tab pos="7245350" algn="l"/>
                <a:tab pos="8159750" algn="l"/>
                <a:tab pos="9074150" algn="l"/>
                <a:tab pos="9988550" algn="l"/>
              </a:tabLs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844550" algn="l"/>
                <a:tab pos="1758950" algn="l"/>
                <a:tab pos="2673350" algn="l"/>
                <a:tab pos="3587750" algn="l"/>
                <a:tab pos="4502150" algn="l"/>
                <a:tab pos="5416550" algn="l"/>
                <a:tab pos="6330950" algn="l"/>
                <a:tab pos="7245350" algn="l"/>
                <a:tab pos="8159750" algn="l"/>
                <a:tab pos="9074150" algn="l"/>
                <a:tab pos="9988550" algn="l"/>
              </a:tabLs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44550" algn="l"/>
                <a:tab pos="1758950" algn="l"/>
                <a:tab pos="2673350" algn="l"/>
                <a:tab pos="3587750" algn="l"/>
                <a:tab pos="4502150" algn="l"/>
                <a:tab pos="5416550" algn="l"/>
                <a:tab pos="6330950" algn="l"/>
                <a:tab pos="7245350" algn="l"/>
                <a:tab pos="8159750" algn="l"/>
                <a:tab pos="9074150" algn="l"/>
                <a:tab pos="9988550" algn="l"/>
              </a:tabLs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44550" algn="l"/>
                <a:tab pos="1758950" algn="l"/>
                <a:tab pos="2673350" algn="l"/>
                <a:tab pos="3587750" algn="l"/>
                <a:tab pos="4502150" algn="l"/>
                <a:tab pos="5416550" algn="l"/>
                <a:tab pos="6330950" algn="l"/>
                <a:tab pos="7245350" algn="l"/>
                <a:tab pos="8159750" algn="l"/>
                <a:tab pos="9074150" algn="l"/>
                <a:tab pos="9988550" algn="l"/>
              </a:tabLs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44550" algn="l"/>
                <a:tab pos="1758950" algn="l"/>
                <a:tab pos="2673350" algn="l"/>
                <a:tab pos="3587750" algn="l"/>
                <a:tab pos="4502150" algn="l"/>
                <a:tab pos="5416550" algn="l"/>
                <a:tab pos="6330950" algn="l"/>
                <a:tab pos="7245350" algn="l"/>
                <a:tab pos="8159750" algn="l"/>
                <a:tab pos="9074150" algn="l"/>
                <a:tab pos="9988550" algn="l"/>
              </a:tabLs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44550" algn="l"/>
                <a:tab pos="1758950" algn="l"/>
                <a:tab pos="2673350" algn="l"/>
                <a:tab pos="3587750" algn="l"/>
                <a:tab pos="4502150" algn="l"/>
                <a:tab pos="5416550" algn="l"/>
                <a:tab pos="6330950" algn="l"/>
                <a:tab pos="7245350" algn="l"/>
                <a:tab pos="8159750" algn="l"/>
                <a:tab pos="9074150" algn="l"/>
                <a:tab pos="9988550" algn="l"/>
              </a:tabLs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algn="r" eaLnBrk="1" hangingPunct="1">
              <a:buClr>
                <a:srgbClr val="D6ECFF"/>
              </a:buClr>
              <a:buSzPct val="95000"/>
              <a:buFont typeface="Wingdings" charset="2"/>
              <a:buNone/>
              <a:defRPr/>
            </a:pPr>
            <a:r>
              <a:rPr lang="el-GR" alt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MS Gothic" charset="-128"/>
              </a:rPr>
              <a:t>Ιωάννης Σ. Παπανικολάου</a:t>
            </a:r>
          </a:p>
          <a:p>
            <a:pPr algn="r" eaLnBrk="1" hangingPunct="1">
              <a:buClr>
                <a:srgbClr val="D6ECFF"/>
              </a:buClr>
              <a:buSzPct val="95000"/>
              <a:buFont typeface="Wingdings" charset="2"/>
              <a:buNone/>
              <a:defRPr/>
            </a:pPr>
            <a:endParaRPr lang="de-DE" altLang="en-US" sz="1400" i="1" dirty="0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rbel" charset="0"/>
              <a:ea typeface="MS Gothic" charset="-128"/>
            </a:endParaRPr>
          </a:p>
          <a:p>
            <a:pPr algn="r" eaLnBrk="1" hangingPunct="1">
              <a:defRPr/>
            </a:pPr>
            <a:r>
              <a:rPr lang="el-GR" altLang="en-US" sz="1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Αναπλ</a:t>
            </a:r>
            <a:r>
              <a:rPr lang="el-GR" altLang="en-US" sz="1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. Καθηγητής </a:t>
            </a:r>
          </a:p>
          <a:p>
            <a:pPr algn="r" eaLnBrk="1" hangingPunct="1">
              <a:defRPr/>
            </a:pPr>
            <a:r>
              <a:rPr lang="el-GR" altLang="en-US" sz="1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Παθολογίας-Γαστρεντερολογίας</a:t>
            </a:r>
            <a:endParaRPr lang="el-GR" altLang="en-US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</a:endParaRPr>
          </a:p>
          <a:p>
            <a:pPr algn="r" eaLnBrk="1" hangingPunct="1">
              <a:buClr>
                <a:srgbClr val="D6ECFF"/>
              </a:buClr>
              <a:buSzPct val="95000"/>
              <a:buFont typeface="Wingdings" charset="2"/>
              <a:buNone/>
              <a:defRPr/>
            </a:pPr>
            <a:r>
              <a:rPr lang="de-DE" altLang="en-US" sz="1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 </a:t>
            </a:r>
          </a:p>
          <a:p>
            <a:pPr algn="r" eaLnBrk="1" hangingPunct="1">
              <a:buClr>
                <a:srgbClr val="D6ECFF"/>
              </a:buClr>
              <a:buSzPct val="95000"/>
              <a:buFont typeface="Wingdings" charset="2"/>
              <a:buNone/>
              <a:defRPr/>
            </a:pPr>
            <a:r>
              <a:rPr lang="el-GR" altLang="en-US" sz="1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Ηπατογαστρεντερολογική</a:t>
            </a:r>
            <a:r>
              <a:rPr lang="el-GR" altLang="en-US" sz="1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 Μονάδα, </a:t>
            </a:r>
          </a:p>
          <a:p>
            <a:pPr algn="r" eaLnBrk="1" hangingPunct="1">
              <a:buClr>
                <a:srgbClr val="D6ECFF"/>
              </a:buClr>
              <a:buSzPct val="95000"/>
              <a:buFont typeface="Wingdings" charset="2"/>
              <a:buNone/>
              <a:defRPr/>
            </a:pPr>
            <a:r>
              <a:rPr lang="el-GR" altLang="en-US" sz="1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Β</a:t>
            </a:r>
            <a:r>
              <a:rPr lang="ja-JP" altLang="el-GR" sz="1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’</a:t>
            </a:r>
            <a:r>
              <a:rPr lang="el-GR" altLang="ja-JP" sz="1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 Προπαιδευτική Παθολογική Κλινική ,</a:t>
            </a:r>
          </a:p>
          <a:p>
            <a:pPr algn="r" eaLnBrk="1" hangingPunct="1">
              <a:buClr>
                <a:srgbClr val="D6ECFF"/>
              </a:buClr>
              <a:buSzPct val="95000"/>
              <a:buFont typeface="Wingdings" charset="2"/>
              <a:buNone/>
              <a:defRPr/>
            </a:pPr>
            <a:r>
              <a:rPr lang="el-GR" altLang="en-US" sz="1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Ιατρικής Σχολής Πανεπιστημίου Αθηνών, </a:t>
            </a:r>
          </a:p>
          <a:p>
            <a:pPr algn="r" eaLnBrk="1" hangingPunct="1">
              <a:buClr>
                <a:srgbClr val="D6ECFF"/>
              </a:buClr>
              <a:buSzPct val="95000"/>
              <a:buFont typeface="Wingdings" charset="2"/>
              <a:buNone/>
              <a:defRPr/>
            </a:pPr>
            <a:r>
              <a:rPr lang="el-GR" altLang="en-US" sz="1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Πανεπιστημιακό Γενικό Νοσοκομείο «</a:t>
            </a:r>
            <a:r>
              <a:rPr lang="el-GR" altLang="en-US" sz="1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Αττικόν</a:t>
            </a:r>
            <a:r>
              <a:rPr lang="el-GR" altLang="en-US" sz="1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». </a:t>
            </a:r>
          </a:p>
        </p:txBody>
      </p:sp>
      <p:sp>
        <p:nvSpPr>
          <p:cNvPr id="16395" name="Textfeld 1"/>
          <p:cNvSpPr txBox="1">
            <a:spLocks noChangeArrowheads="1"/>
          </p:cNvSpPr>
          <p:nvPr/>
        </p:nvSpPr>
        <p:spPr bwMode="auto">
          <a:xfrm>
            <a:off x="10958513" y="3644900"/>
            <a:ext cx="185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en-US" sz="1800">
              <a:latin typeface="Alexandri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CA STOMAXO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596900"/>
            <a:ext cx="3178175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 descr="C:\Users\Vassiliis\Desktop\douleia\EUS-WORD DOCS\ENDOSCOPY BOOK 17.04.07\ENDOSCOPY PICTURES gia douleia\gastrosco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285750"/>
            <a:ext cx="3814763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C:\Users\Vassiliis\Desktop\douleia\EUS-WORD DOCS\ENDOSCOPY BOOK 17.04.07\ENDOSCOPY PICTURES gia douleia\plikt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2620963"/>
            <a:ext cx="3540125" cy="380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30513" y="357188"/>
            <a:ext cx="1312862" cy="369887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l-GR" altLang="en-US" sz="1800" b="1" smtClean="0">
                <a:effectLst>
                  <a:outerShdw blurRad="38100" dist="38100" dir="2700000" algn="tl">
                    <a:srgbClr val="4E5B6F"/>
                  </a:outerShdw>
                </a:effectLst>
              </a:rPr>
              <a:t>Ινοσκόπιο</a:t>
            </a:r>
            <a:endParaRPr lang="en-GB" altLang="en-US" sz="1800" smtClean="0"/>
          </a:p>
        </p:txBody>
      </p:sp>
      <p:sp>
        <p:nvSpPr>
          <p:cNvPr id="7" name="Rectangle 6"/>
          <p:cNvSpPr/>
          <p:nvPr/>
        </p:nvSpPr>
        <p:spPr>
          <a:xfrm>
            <a:off x="5451475" y="5988050"/>
            <a:ext cx="2263775" cy="369888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 sz="1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Video</a:t>
            </a:r>
            <a:r>
              <a:rPr lang="el-GR" altLang="en-US" sz="1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-ενδοσκόπιο </a:t>
            </a:r>
            <a:endParaRPr lang="en-GB" altLang="en-US" sz="1800" smtClean="0">
              <a:solidFill>
                <a:schemeClr val="bg1"/>
              </a:solidFill>
            </a:endParaRPr>
          </a:p>
        </p:txBody>
      </p:sp>
      <p:pic>
        <p:nvPicPr>
          <p:cNvPr id="9" name="Grafik 11" descr="EUS1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0"/>
            <a:ext cx="36195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FINGERS NEW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50" y="142875"/>
            <a:ext cx="3554413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9" descr="GistW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3040063"/>
            <a:ext cx="3603625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4" name="Picture 6" descr="C:\Users\Vassiliis\Desktop\douleia\EUS-WORD DOCS\ENDOSCOPY BOOK 17.04.07\ENDOSCOPY PICTURES gia douleia\baby scop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285750"/>
            <a:ext cx="3735388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5" name="Picture 7" descr="C:\Users\Vassiliis\Desktop\douleia\EUS-WORD DOCS\ENDOSCOPY BOOK 17.04.07\ENDOSCOPY PICTURES gia douleia\xolifora spyglas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933700"/>
            <a:ext cx="3781425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5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5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C:\Users\Vassiliis\Desktop\douleia\EUS-WORD DOCS\ENDOSCOPY BOOK 17.04.07\ENDOSCOPY PICTURES gia douleia\biops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0"/>
            <a:ext cx="3335338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3" descr="C:\Users\Vassiliis\Desktop\douleia\EUS-WORD DOCS\ENDOSCOPY BOOK 17.04.07\ENDOSCOPY PICTURES gia douleia\lavida eks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3013075"/>
            <a:ext cx="3314700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C:\Users\Vassiliis\Desktop\douleia\EUS-WORD DOCS\ENDOSCOPY BOOK 17.04.07\ENDOSCOPY PICTURES gia douleia\scopeclic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0"/>
            <a:ext cx="27352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357188"/>
            <a:ext cx="8786812" cy="9144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l-GR" altLang="en-US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ΕΝΔΟΣΚΟΠΙΚΟΣ ΕΛΕΓΧΟΣ ΑΝΩΤΕΡΟΥ ΠΕΠΤΙΚΟΥ – ΝΕΕΣ ΤΕΧΝΟΛΟΓΙΕΣ</a:t>
            </a:r>
            <a:br>
              <a:rPr lang="el-GR" altLang="en-US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</a:br>
            <a:endParaRPr lang="el-GR" altLang="en-US" sz="2400" b="1" i="1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8625" y="2668588"/>
            <a:ext cx="8429625" cy="3416300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en-GB" altLang="en-US" b="1" smtClean="0">
                <a:effectLst>
                  <a:outerShdw blurRad="38100" dist="38100" dir="2700000" algn="tl">
                    <a:srgbClr val="4E5B6F"/>
                  </a:outerShdw>
                </a:effectLst>
              </a:rPr>
              <a:t>EUS </a:t>
            </a:r>
            <a:r>
              <a:rPr lang="el-GR" altLang="en-US" b="1" smtClean="0">
                <a:effectLst>
                  <a:outerShdw blurRad="38100" dist="38100" dir="2700000" algn="tl">
                    <a:srgbClr val="4E5B6F"/>
                  </a:outerShdw>
                </a:effectLst>
              </a:rPr>
              <a:t>(± </a:t>
            </a:r>
            <a:r>
              <a:rPr lang="en-GB" altLang="en-US" b="1" smtClean="0">
                <a:effectLst>
                  <a:outerShdw blurRad="38100" dist="38100" dir="2700000" algn="tl">
                    <a:srgbClr val="4E5B6F"/>
                  </a:outerShdw>
                </a:effectLst>
              </a:rPr>
              <a:t>EUS-FNA</a:t>
            </a:r>
            <a:r>
              <a:rPr lang="el-GR" altLang="en-US" b="1" smtClean="0">
                <a:effectLst>
                  <a:outerShdw blurRad="38100" dist="38100" dir="2700000" algn="tl">
                    <a:srgbClr val="4E5B6F"/>
                  </a:outerShdw>
                </a:effectLst>
              </a:rPr>
              <a:t>)</a:t>
            </a:r>
            <a:endParaRPr lang="en-GB" altLang="en-US" b="1" smtClean="0">
              <a:effectLst>
                <a:outerShdw blurRad="38100" dist="38100" dir="2700000" algn="tl">
                  <a:srgbClr val="4E5B6F"/>
                </a:outerShdw>
              </a:effectLst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GB" altLang="en-US" b="1" smtClean="0">
              <a:effectLst>
                <a:outerShdw blurRad="38100" dist="38100" dir="2700000" algn="tl">
                  <a:srgbClr val="4E5B6F"/>
                </a:outerShdw>
              </a:effectLst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l-GR" altLang="en-US" b="1" smtClean="0">
                <a:effectLst>
                  <a:outerShdw blurRad="38100" dist="38100" dir="2700000" algn="tl">
                    <a:srgbClr val="4E5B6F"/>
                  </a:outerShdw>
                </a:effectLst>
              </a:rPr>
              <a:t>Μεγενθυτική ενδοσκόπηση (± οξεικό οξύ)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l-GR" altLang="en-US" b="1" smtClean="0">
              <a:effectLst>
                <a:outerShdw blurRad="38100" dist="38100" dir="2700000" algn="tl">
                  <a:srgbClr val="4E5B6F"/>
                </a:outerShdw>
              </a:effectLst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l-GR" altLang="en-US" b="1" smtClean="0">
                <a:effectLst>
                  <a:outerShdw blurRad="38100" dist="38100" dir="2700000" algn="tl">
                    <a:srgbClr val="4E5B6F"/>
                  </a:outerShdw>
                </a:effectLst>
              </a:rPr>
              <a:t>ΝΒΙ 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l-GR" altLang="en-US" b="1" smtClean="0">
              <a:effectLst>
                <a:outerShdw blurRad="38100" dist="38100" dir="2700000" algn="tl">
                  <a:srgbClr val="4E5B6F"/>
                </a:outerShdw>
              </a:effectLst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l-GR" altLang="en-US" b="1" smtClean="0">
                <a:effectLst>
                  <a:outerShdw blurRad="38100" dist="38100" dir="2700000" algn="tl">
                    <a:srgbClr val="4E5B6F"/>
                  </a:outerShdw>
                </a:effectLst>
              </a:rPr>
              <a:t>Ενδοκυτταροσκόπηση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l-GR" altLang="en-US" b="1" smtClean="0">
              <a:effectLst>
                <a:outerShdw blurRad="38100" dist="38100" dir="2700000" algn="tl">
                  <a:srgbClr val="4E5B6F"/>
                </a:outerShdw>
              </a:effectLst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GB" altLang="en-US" b="1" smtClean="0">
                <a:effectLst>
                  <a:outerShdw blurRad="38100" dist="38100" dir="2700000" algn="tl">
                    <a:srgbClr val="4E5B6F"/>
                  </a:outerShdw>
                </a:effectLst>
              </a:rPr>
              <a:t>Confocal laser </a:t>
            </a:r>
            <a:r>
              <a:rPr lang="el-GR" altLang="en-US" b="1" smtClean="0">
                <a:effectLst>
                  <a:outerShdw blurRad="38100" dist="38100" dir="2700000" algn="tl">
                    <a:srgbClr val="4E5B6F"/>
                  </a:outerShdw>
                </a:effectLst>
              </a:rPr>
              <a:t>ενδομικροσκόπηση </a:t>
            </a:r>
            <a:endParaRPr lang="en-GB" altLang="en-US" b="1" smtClean="0">
              <a:effectLst>
                <a:outerShdw blurRad="38100" dist="38100" dir="2700000" algn="tl">
                  <a:srgbClr val="4E5B6F"/>
                </a:outerShdw>
              </a:effectLst>
            </a:endParaRPr>
          </a:p>
        </p:txBody>
      </p:sp>
      <p:pic>
        <p:nvPicPr>
          <p:cNvPr id="4" name="Grafik 7" descr="EUS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1214438"/>
            <a:ext cx="4956175" cy="406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8" descr="E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214438"/>
            <a:ext cx="4956175" cy="406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9" descr="EUS1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2000250"/>
            <a:ext cx="4878388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10" descr="EUS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000250"/>
            <a:ext cx="4878388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ChangeArrowheads="1"/>
          </p:cNvSpPr>
          <p:nvPr/>
        </p:nvSpPr>
        <p:spPr bwMode="auto">
          <a:xfrm>
            <a:off x="0" y="0"/>
            <a:ext cx="9144000" cy="13414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>
              <a:latin typeface="Alexandria" charset="0"/>
            </a:endParaRPr>
          </a:p>
        </p:txBody>
      </p:sp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827088" y="188913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3200">
                <a:solidFill>
                  <a:schemeClr val="bg1"/>
                </a:solidFill>
                <a:latin typeface="Alexandria" charset="0"/>
              </a:rPr>
              <a:t>Narrow Band Imaging (NBI)</a:t>
            </a:r>
          </a:p>
        </p:txBody>
      </p:sp>
      <p:grpSp>
        <p:nvGrpSpPr>
          <p:cNvPr id="28675" name="Group 4"/>
          <p:cNvGrpSpPr>
            <a:grpSpLocks/>
          </p:cNvGrpSpPr>
          <p:nvPr/>
        </p:nvGrpSpPr>
        <p:grpSpPr bwMode="auto">
          <a:xfrm>
            <a:off x="1295400" y="1524000"/>
            <a:ext cx="6629400" cy="1295400"/>
            <a:chOff x="648" y="1208"/>
            <a:chExt cx="4408" cy="760"/>
          </a:xfrm>
        </p:grpSpPr>
        <p:pic>
          <p:nvPicPr>
            <p:cNvPr id="2910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" y="1336"/>
              <a:ext cx="4408" cy="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03" name="Freeform 6"/>
            <p:cNvSpPr>
              <a:spLocks/>
            </p:cNvSpPr>
            <p:nvPr/>
          </p:nvSpPr>
          <p:spPr bwMode="auto">
            <a:xfrm>
              <a:off x="728" y="1280"/>
              <a:ext cx="88" cy="176"/>
            </a:xfrm>
            <a:custGeom>
              <a:avLst/>
              <a:gdLst>
                <a:gd name="T0" fmla="*/ 0 w 88"/>
                <a:gd name="T1" fmla="*/ 0 h 176"/>
                <a:gd name="T2" fmla="*/ 32 w 88"/>
                <a:gd name="T3" fmla="*/ 56 h 176"/>
                <a:gd name="T4" fmla="*/ 16 w 88"/>
                <a:gd name="T5" fmla="*/ 72 h 176"/>
                <a:gd name="T6" fmla="*/ 40 w 88"/>
                <a:gd name="T7" fmla="*/ 80 h 176"/>
                <a:gd name="T8" fmla="*/ 24 w 88"/>
                <a:gd name="T9" fmla="*/ 96 h 176"/>
                <a:gd name="T10" fmla="*/ 40 w 88"/>
                <a:gd name="T11" fmla="*/ 112 h 176"/>
                <a:gd name="T12" fmla="*/ 32 w 88"/>
                <a:gd name="T13" fmla="*/ 128 h 176"/>
                <a:gd name="T14" fmla="*/ 48 w 88"/>
                <a:gd name="T15" fmla="*/ 128 h 176"/>
                <a:gd name="T16" fmla="*/ 40 w 88"/>
                <a:gd name="T17" fmla="*/ 152 h 176"/>
                <a:gd name="T18" fmla="*/ 64 w 88"/>
                <a:gd name="T19" fmla="*/ 176 h 176"/>
                <a:gd name="T20" fmla="*/ 64 w 88"/>
                <a:gd name="T21" fmla="*/ 152 h 176"/>
                <a:gd name="T22" fmla="*/ 56 w 88"/>
                <a:gd name="T23" fmla="*/ 144 h 176"/>
                <a:gd name="T24" fmla="*/ 64 w 88"/>
                <a:gd name="T25" fmla="*/ 128 h 176"/>
                <a:gd name="T26" fmla="*/ 64 w 88"/>
                <a:gd name="T27" fmla="*/ 112 h 176"/>
                <a:gd name="T28" fmla="*/ 80 w 88"/>
                <a:gd name="T29" fmla="*/ 80 h 176"/>
                <a:gd name="T30" fmla="*/ 64 w 88"/>
                <a:gd name="T31" fmla="*/ 64 h 176"/>
                <a:gd name="T32" fmla="*/ 88 w 88"/>
                <a:gd name="T33" fmla="*/ 16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8"/>
                <a:gd name="T52" fmla="*/ 0 h 176"/>
                <a:gd name="T53" fmla="*/ 88 w 88"/>
                <a:gd name="T54" fmla="*/ 176 h 17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8" h="176">
                  <a:moveTo>
                    <a:pt x="0" y="0"/>
                  </a:moveTo>
                  <a:lnTo>
                    <a:pt x="32" y="56"/>
                  </a:lnTo>
                  <a:lnTo>
                    <a:pt x="16" y="72"/>
                  </a:lnTo>
                  <a:lnTo>
                    <a:pt x="40" y="80"/>
                  </a:lnTo>
                  <a:lnTo>
                    <a:pt x="24" y="96"/>
                  </a:lnTo>
                  <a:lnTo>
                    <a:pt x="40" y="112"/>
                  </a:lnTo>
                  <a:lnTo>
                    <a:pt x="32" y="128"/>
                  </a:lnTo>
                  <a:lnTo>
                    <a:pt x="48" y="128"/>
                  </a:lnTo>
                  <a:lnTo>
                    <a:pt x="40" y="152"/>
                  </a:lnTo>
                  <a:lnTo>
                    <a:pt x="64" y="176"/>
                  </a:lnTo>
                  <a:lnTo>
                    <a:pt x="64" y="152"/>
                  </a:lnTo>
                  <a:lnTo>
                    <a:pt x="56" y="144"/>
                  </a:lnTo>
                  <a:lnTo>
                    <a:pt x="64" y="128"/>
                  </a:lnTo>
                  <a:lnTo>
                    <a:pt x="64" y="112"/>
                  </a:lnTo>
                  <a:lnTo>
                    <a:pt x="80" y="80"/>
                  </a:lnTo>
                  <a:lnTo>
                    <a:pt x="64" y="64"/>
                  </a:lnTo>
                  <a:lnTo>
                    <a:pt x="88" y="16"/>
                  </a:lnTo>
                </a:path>
              </a:pathLst>
            </a:custGeom>
            <a:noFill/>
            <a:ln w="254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04" name="Freeform 7"/>
            <p:cNvSpPr>
              <a:spLocks/>
            </p:cNvSpPr>
            <p:nvPr/>
          </p:nvSpPr>
          <p:spPr bwMode="auto">
            <a:xfrm>
              <a:off x="736" y="1288"/>
              <a:ext cx="88" cy="176"/>
            </a:xfrm>
            <a:custGeom>
              <a:avLst/>
              <a:gdLst>
                <a:gd name="T0" fmla="*/ 0 w 88"/>
                <a:gd name="T1" fmla="*/ 0 h 176"/>
                <a:gd name="T2" fmla="*/ 32 w 88"/>
                <a:gd name="T3" fmla="*/ 64 h 176"/>
                <a:gd name="T4" fmla="*/ 16 w 88"/>
                <a:gd name="T5" fmla="*/ 72 h 176"/>
                <a:gd name="T6" fmla="*/ 40 w 88"/>
                <a:gd name="T7" fmla="*/ 88 h 176"/>
                <a:gd name="T8" fmla="*/ 24 w 88"/>
                <a:gd name="T9" fmla="*/ 96 h 176"/>
                <a:gd name="T10" fmla="*/ 40 w 88"/>
                <a:gd name="T11" fmla="*/ 112 h 176"/>
                <a:gd name="T12" fmla="*/ 32 w 88"/>
                <a:gd name="T13" fmla="*/ 128 h 176"/>
                <a:gd name="T14" fmla="*/ 48 w 88"/>
                <a:gd name="T15" fmla="*/ 136 h 176"/>
                <a:gd name="T16" fmla="*/ 40 w 88"/>
                <a:gd name="T17" fmla="*/ 160 h 176"/>
                <a:gd name="T18" fmla="*/ 56 w 88"/>
                <a:gd name="T19" fmla="*/ 176 h 176"/>
                <a:gd name="T20" fmla="*/ 64 w 88"/>
                <a:gd name="T21" fmla="*/ 152 h 176"/>
                <a:gd name="T22" fmla="*/ 56 w 88"/>
                <a:gd name="T23" fmla="*/ 144 h 176"/>
                <a:gd name="T24" fmla="*/ 64 w 88"/>
                <a:gd name="T25" fmla="*/ 128 h 176"/>
                <a:gd name="T26" fmla="*/ 64 w 88"/>
                <a:gd name="T27" fmla="*/ 112 h 176"/>
                <a:gd name="T28" fmla="*/ 80 w 88"/>
                <a:gd name="T29" fmla="*/ 80 h 176"/>
                <a:gd name="T30" fmla="*/ 64 w 88"/>
                <a:gd name="T31" fmla="*/ 64 h 176"/>
                <a:gd name="T32" fmla="*/ 88 w 88"/>
                <a:gd name="T33" fmla="*/ 24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8"/>
                <a:gd name="T52" fmla="*/ 0 h 176"/>
                <a:gd name="T53" fmla="*/ 88 w 88"/>
                <a:gd name="T54" fmla="*/ 176 h 17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8" h="176">
                  <a:moveTo>
                    <a:pt x="0" y="0"/>
                  </a:moveTo>
                  <a:lnTo>
                    <a:pt x="32" y="64"/>
                  </a:lnTo>
                  <a:lnTo>
                    <a:pt x="16" y="72"/>
                  </a:lnTo>
                  <a:lnTo>
                    <a:pt x="40" y="88"/>
                  </a:lnTo>
                  <a:lnTo>
                    <a:pt x="24" y="96"/>
                  </a:lnTo>
                  <a:lnTo>
                    <a:pt x="40" y="112"/>
                  </a:lnTo>
                  <a:lnTo>
                    <a:pt x="32" y="128"/>
                  </a:lnTo>
                  <a:lnTo>
                    <a:pt x="48" y="136"/>
                  </a:lnTo>
                  <a:lnTo>
                    <a:pt x="40" y="160"/>
                  </a:lnTo>
                  <a:lnTo>
                    <a:pt x="56" y="176"/>
                  </a:lnTo>
                  <a:lnTo>
                    <a:pt x="64" y="152"/>
                  </a:lnTo>
                  <a:lnTo>
                    <a:pt x="56" y="144"/>
                  </a:lnTo>
                  <a:lnTo>
                    <a:pt x="64" y="128"/>
                  </a:lnTo>
                  <a:lnTo>
                    <a:pt x="64" y="112"/>
                  </a:lnTo>
                  <a:lnTo>
                    <a:pt x="80" y="80"/>
                  </a:lnTo>
                  <a:lnTo>
                    <a:pt x="64" y="64"/>
                  </a:lnTo>
                  <a:lnTo>
                    <a:pt x="88" y="24"/>
                  </a:lnTo>
                </a:path>
              </a:pathLst>
            </a:custGeom>
            <a:noFill/>
            <a:ln w="254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05" name="Freeform 8"/>
            <p:cNvSpPr>
              <a:spLocks/>
            </p:cNvSpPr>
            <p:nvPr/>
          </p:nvSpPr>
          <p:spPr bwMode="auto">
            <a:xfrm>
              <a:off x="1272" y="1264"/>
              <a:ext cx="136" cy="336"/>
            </a:xfrm>
            <a:custGeom>
              <a:avLst/>
              <a:gdLst>
                <a:gd name="T0" fmla="*/ 0 w 136"/>
                <a:gd name="T1" fmla="*/ 24 h 336"/>
                <a:gd name="T2" fmla="*/ 32 w 136"/>
                <a:gd name="T3" fmla="*/ 88 h 336"/>
                <a:gd name="T4" fmla="*/ 8 w 136"/>
                <a:gd name="T5" fmla="*/ 112 h 336"/>
                <a:gd name="T6" fmla="*/ 48 w 136"/>
                <a:gd name="T7" fmla="*/ 144 h 336"/>
                <a:gd name="T8" fmla="*/ 24 w 136"/>
                <a:gd name="T9" fmla="*/ 168 h 336"/>
                <a:gd name="T10" fmla="*/ 48 w 136"/>
                <a:gd name="T11" fmla="*/ 200 h 336"/>
                <a:gd name="T12" fmla="*/ 40 w 136"/>
                <a:gd name="T13" fmla="*/ 232 h 336"/>
                <a:gd name="T14" fmla="*/ 64 w 136"/>
                <a:gd name="T15" fmla="*/ 248 h 336"/>
                <a:gd name="T16" fmla="*/ 56 w 136"/>
                <a:gd name="T17" fmla="*/ 296 h 336"/>
                <a:gd name="T18" fmla="*/ 88 w 136"/>
                <a:gd name="T19" fmla="*/ 336 h 336"/>
                <a:gd name="T20" fmla="*/ 96 w 136"/>
                <a:gd name="T21" fmla="*/ 288 h 336"/>
                <a:gd name="T22" fmla="*/ 72 w 136"/>
                <a:gd name="T23" fmla="*/ 264 h 336"/>
                <a:gd name="T24" fmla="*/ 96 w 136"/>
                <a:gd name="T25" fmla="*/ 232 h 336"/>
                <a:gd name="T26" fmla="*/ 88 w 136"/>
                <a:gd name="T27" fmla="*/ 200 h 336"/>
                <a:gd name="T28" fmla="*/ 120 w 136"/>
                <a:gd name="T29" fmla="*/ 136 h 336"/>
                <a:gd name="T30" fmla="*/ 88 w 136"/>
                <a:gd name="T31" fmla="*/ 96 h 336"/>
                <a:gd name="T32" fmla="*/ 136 w 136"/>
                <a:gd name="T33" fmla="*/ 0 h 3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6"/>
                <a:gd name="T52" fmla="*/ 0 h 336"/>
                <a:gd name="T53" fmla="*/ 136 w 136"/>
                <a:gd name="T54" fmla="*/ 336 h 3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6" h="336">
                  <a:moveTo>
                    <a:pt x="0" y="24"/>
                  </a:moveTo>
                  <a:lnTo>
                    <a:pt x="32" y="88"/>
                  </a:lnTo>
                  <a:lnTo>
                    <a:pt x="8" y="112"/>
                  </a:lnTo>
                  <a:lnTo>
                    <a:pt x="48" y="144"/>
                  </a:lnTo>
                  <a:lnTo>
                    <a:pt x="24" y="168"/>
                  </a:lnTo>
                  <a:lnTo>
                    <a:pt x="48" y="200"/>
                  </a:lnTo>
                  <a:lnTo>
                    <a:pt x="40" y="232"/>
                  </a:lnTo>
                  <a:lnTo>
                    <a:pt x="64" y="248"/>
                  </a:lnTo>
                  <a:lnTo>
                    <a:pt x="56" y="296"/>
                  </a:lnTo>
                  <a:lnTo>
                    <a:pt x="88" y="336"/>
                  </a:lnTo>
                  <a:lnTo>
                    <a:pt x="96" y="288"/>
                  </a:lnTo>
                  <a:lnTo>
                    <a:pt x="72" y="264"/>
                  </a:lnTo>
                  <a:lnTo>
                    <a:pt x="96" y="232"/>
                  </a:lnTo>
                  <a:lnTo>
                    <a:pt x="88" y="200"/>
                  </a:lnTo>
                  <a:lnTo>
                    <a:pt x="120" y="136"/>
                  </a:lnTo>
                  <a:lnTo>
                    <a:pt x="88" y="96"/>
                  </a:lnTo>
                  <a:lnTo>
                    <a:pt x="136" y="0"/>
                  </a:lnTo>
                </a:path>
              </a:pathLst>
            </a:cu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06" name="Freeform 9"/>
            <p:cNvSpPr>
              <a:spLocks/>
            </p:cNvSpPr>
            <p:nvPr/>
          </p:nvSpPr>
          <p:spPr bwMode="auto">
            <a:xfrm>
              <a:off x="1280" y="1272"/>
              <a:ext cx="136" cy="328"/>
            </a:xfrm>
            <a:custGeom>
              <a:avLst/>
              <a:gdLst>
                <a:gd name="T0" fmla="*/ 0 w 136"/>
                <a:gd name="T1" fmla="*/ 24 h 328"/>
                <a:gd name="T2" fmla="*/ 32 w 136"/>
                <a:gd name="T3" fmla="*/ 88 h 328"/>
                <a:gd name="T4" fmla="*/ 0 w 136"/>
                <a:gd name="T5" fmla="*/ 112 h 328"/>
                <a:gd name="T6" fmla="*/ 48 w 136"/>
                <a:gd name="T7" fmla="*/ 136 h 328"/>
                <a:gd name="T8" fmla="*/ 16 w 136"/>
                <a:gd name="T9" fmla="*/ 168 h 328"/>
                <a:gd name="T10" fmla="*/ 48 w 136"/>
                <a:gd name="T11" fmla="*/ 200 h 328"/>
                <a:gd name="T12" fmla="*/ 40 w 136"/>
                <a:gd name="T13" fmla="*/ 232 h 328"/>
                <a:gd name="T14" fmla="*/ 56 w 136"/>
                <a:gd name="T15" fmla="*/ 240 h 328"/>
                <a:gd name="T16" fmla="*/ 56 w 136"/>
                <a:gd name="T17" fmla="*/ 296 h 328"/>
                <a:gd name="T18" fmla="*/ 80 w 136"/>
                <a:gd name="T19" fmla="*/ 328 h 328"/>
                <a:gd name="T20" fmla="*/ 96 w 136"/>
                <a:gd name="T21" fmla="*/ 280 h 328"/>
                <a:gd name="T22" fmla="*/ 72 w 136"/>
                <a:gd name="T23" fmla="*/ 264 h 328"/>
                <a:gd name="T24" fmla="*/ 96 w 136"/>
                <a:gd name="T25" fmla="*/ 232 h 328"/>
                <a:gd name="T26" fmla="*/ 88 w 136"/>
                <a:gd name="T27" fmla="*/ 200 h 328"/>
                <a:gd name="T28" fmla="*/ 112 w 136"/>
                <a:gd name="T29" fmla="*/ 136 h 328"/>
                <a:gd name="T30" fmla="*/ 88 w 136"/>
                <a:gd name="T31" fmla="*/ 96 h 328"/>
                <a:gd name="T32" fmla="*/ 136 w 136"/>
                <a:gd name="T33" fmla="*/ 0 h 3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6"/>
                <a:gd name="T52" fmla="*/ 0 h 328"/>
                <a:gd name="T53" fmla="*/ 136 w 136"/>
                <a:gd name="T54" fmla="*/ 328 h 3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6" h="328">
                  <a:moveTo>
                    <a:pt x="0" y="24"/>
                  </a:moveTo>
                  <a:lnTo>
                    <a:pt x="32" y="88"/>
                  </a:lnTo>
                  <a:lnTo>
                    <a:pt x="0" y="112"/>
                  </a:lnTo>
                  <a:lnTo>
                    <a:pt x="48" y="136"/>
                  </a:lnTo>
                  <a:lnTo>
                    <a:pt x="16" y="168"/>
                  </a:lnTo>
                  <a:lnTo>
                    <a:pt x="48" y="200"/>
                  </a:lnTo>
                  <a:lnTo>
                    <a:pt x="40" y="232"/>
                  </a:lnTo>
                  <a:lnTo>
                    <a:pt x="56" y="240"/>
                  </a:lnTo>
                  <a:lnTo>
                    <a:pt x="56" y="296"/>
                  </a:lnTo>
                  <a:lnTo>
                    <a:pt x="80" y="328"/>
                  </a:lnTo>
                  <a:lnTo>
                    <a:pt x="96" y="280"/>
                  </a:lnTo>
                  <a:lnTo>
                    <a:pt x="72" y="264"/>
                  </a:lnTo>
                  <a:lnTo>
                    <a:pt x="96" y="232"/>
                  </a:lnTo>
                  <a:lnTo>
                    <a:pt x="88" y="200"/>
                  </a:lnTo>
                  <a:lnTo>
                    <a:pt x="112" y="136"/>
                  </a:lnTo>
                  <a:lnTo>
                    <a:pt x="88" y="96"/>
                  </a:lnTo>
                  <a:lnTo>
                    <a:pt x="136" y="0"/>
                  </a:lnTo>
                </a:path>
              </a:pathLst>
            </a:cu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07" name="Freeform 10"/>
            <p:cNvSpPr>
              <a:spLocks/>
            </p:cNvSpPr>
            <p:nvPr/>
          </p:nvSpPr>
          <p:spPr bwMode="auto">
            <a:xfrm>
              <a:off x="1856" y="1288"/>
              <a:ext cx="144" cy="376"/>
            </a:xfrm>
            <a:custGeom>
              <a:avLst/>
              <a:gdLst>
                <a:gd name="T0" fmla="*/ 8 w 144"/>
                <a:gd name="T1" fmla="*/ 0 h 376"/>
                <a:gd name="T2" fmla="*/ 32 w 144"/>
                <a:gd name="T3" fmla="*/ 64 h 376"/>
                <a:gd name="T4" fmla="*/ 0 w 144"/>
                <a:gd name="T5" fmla="*/ 96 h 376"/>
                <a:gd name="T6" fmla="*/ 56 w 144"/>
                <a:gd name="T7" fmla="*/ 128 h 376"/>
                <a:gd name="T8" fmla="*/ 24 w 144"/>
                <a:gd name="T9" fmla="*/ 168 h 376"/>
                <a:gd name="T10" fmla="*/ 64 w 144"/>
                <a:gd name="T11" fmla="*/ 208 h 376"/>
                <a:gd name="T12" fmla="*/ 48 w 144"/>
                <a:gd name="T13" fmla="*/ 248 h 376"/>
                <a:gd name="T14" fmla="*/ 72 w 144"/>
                <a:gd name="T15" fmla="*/ 264 h 376"/>
                <a:gd name="T16" fmla="*/ 64 w 144"/>
                <a:gd name="T17" fmla="*/ 328 h 376"/>
                <a:gd name="T18" fmla="*/ 104 w 144"/>
                <a:gd name="T19" fmla="*/ 376 h 376"/>
                <a:gd name="T20" fmla="*/ 120 w 144"/>
                <a:gd name="T21" fmla="*/ 312 h 376"/>
                <a:gd name="T22" fmla="*/ 88 w 144"/>
                <a:gd name="T23" fmla="*/ 296 h 376"/>
                <a:gd name="T24" fmla="*/ 120 w 144"/>
                <a:gd name="T25" fmla="*/ 248 h 376"/>
                <a:gd name="T26" fmla="*/ 112 w 144"/>
                <a:gd name="T27" fmla="*/ 208 h 376"/>
                <a:gd name="T28" fmla="*/ 144 w 144"/>
                <a:gd name="T29" fmla="*/ 120 h 376"/>
                <a:gd name="T30" fmla="*/ 112 w 144"/>
                <a:gd name="T31" fmla="*/ 72 h 376"/>
                <a:gd name="T32" fmla="*/ 144 w 144"/>
                <a:gd name="T33" fmla="*/ 0 h 3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4"/>
                <a:gd name="T52" fmla="*/ 0 h 376"/>
                <a:gd name="T53" fmla="*/ 144 w 144"/>
                <a:gd name="T54" fmla="*/ 376 h 37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4" h="376">
                  <a:moveTo>
                    <a:pt x="8" y="0"/>
                  </a:moveTo>
                  <a:lnTo>
                    <a:pt x="32" y="64"/>
                  </a:lnTo>
                  <a:lnTo>
                    <a:pt x="0" y="96"/>
                  </a:lnTo>
                  <a:lnTo>
                    <a:pt x="56" y="128"/>
                  </a:lnTo>
                  <a:lnTo>
                    <a:pt x="24" y="168"/>
                  </a:lnTo>
                  <a:lnTo>
                    <a:pt x="64" y="208"/>
                  </a:lnTo>
                  <a:lnTo>
                    <a:pt x="48" y="248"/>
                  </a:lnTo>
                  <a:lnTo>
                    <a:pt x="72" y="264"/>
                  </a:lnTo>
                  <a:lnTo>
                    <a:pt x="64" y="328"/>
                  </a:lnTo>
                  <a:lnTo>
                    <a:pt x="104" y="376"/>
                  </a:lnTo>
                  <a:lnTo>
                    <a:pt x="120" y="312"/>
                  </a:lnTo>
                  <a:lnTo>
                    <a:pt x="88" y="296"/>
                  </a:lnTo>
                  <a:lnTo>
                    <a:pt x="120" y="248"/>
                  </a:lnTo>
                  <a:lnTo>
                    <a:pt x="112" y="208"/>
                  </a:lnTo>
                  <a:lnTo>
                    <a:pt x="144" y="120"/>
                  </a:lnTo>
                  <a:lnTo>
                    <a:pt x="112" y="72"/>
                  </a:lnTo>
                  <a:lnTo>
                    <a:pt x="144" y="0"/>
                  </a:lnTo>
                </a:path>
              </a:pathLst>
            </a:custGeom>
            <a:noFill/>
            <a:ln w="25400">
              <a:solidFill>
                <a:srgbClr val="00C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08" name="Freeform 11"/>
            <p:cNvSpPr>
              <a:spLocks/>
            </p:cNvSpPr>
            <p:nvPr/>
          </p:nvSpPr>
          <p:spPr bwMode="auto">
            <a:xfrm>
              <a:off x="1864" y="1296"/>
              <a:ext cx="144" cy="376"/>
            </a:xfrm>
            <a:custGeom>
              <a:avLst/>
              <a:gdLst>
                <a:gd name="T0" fmla="*/ 8 w 144"/>
                <a:gd name="T1" fmla="*/ 0 h 376"/>
                <a:gd name="T2" fmla="*/ 32 w 144"/>
                <a:gd name="T3" fmla="*/ 64 h 376"/>
                <a:gd name="T4" fmla="*/ 0 w 144"/>
                <a:gd name="T5" fmla="*/ 96 h 376"/>
                <a:gd name="T6" fmla="*/ 56 w 144"/>
                <a:gd name="T7" fmla="*/ 128 h 376"/>
                <a:gd name="T8" fmla="*/ 24 w 144"/>
                <a:gd name="T9" fmla="*/ 168 h 376"/>
                <a:gd name="T10" fmla="*/ 56 w 144"/>
                <a:gd name="T11" fmla="*/ 208 h 376"/>
                <a:gd name="T12" fmla="*/ 48 w 144"/>
                <a:gd name="T13" fmla="*/ 248 h 376"/>
                <a:gd name="T14" fmla="*/ 72 w 144"/>
                <a:gd name="T15" fmla="*/ 264 h 376"/>
                <a:gd name="T16" fmla="*/ 64 w 144"/>
                <a:gd name="T17" fmla="*/ 328 h 376"/>
                <a:gd name="T18" fmla="*/ 104 w 144"/>
                <a:gd name="T19" fmla="*/ 376 h 376"/>
                <a:gd name="T20" fmla="*/ 112 w 144"/>
                <a:gd name="T21" fmla="*/ 312 h 376"/>
                <a:gd name="T22" fmla="*/ 88 w 144"/>
                <a:gd name="T23" fmla="*/ 296 h 376"/>
                <a:gd name="T24" fmla="*/ 120 w 144"/>
                <a:gd name="T25" fmla="*/ 248 h 376"/>
                <a:gd name="T26" fmla="*/ 112 w 144"/>
                <a:gd name="T27" fmla="*/ 208 h 376"/>
                <a:gd name="T28" fmla="*/ 144 w 144"/>
                <a:gd name="T29" fmla="*/ 120 h 376"/>
                <a:gd name="T30" fmla="*/ 104 w 144"/>
                <a:gd name="T31" fmla="*/ 72 h 376"/>
                <a:gd name="T32" fmla="*/ 144 w 144"/>
                <a:gd name="T33" fmla="*/ 0 h 3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4"/>
                <a:gd name="T52" fmla="*/ 0 h 376"/>
                <a:gd name="T53" fmla="*/ 144 w 144"/>
                <a:gd name="T54" fmla="*/ 376 h 37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4" h="376">
                  <a:moveTo>
                    <a:pt x="8" y="0"/>
                  </a:moveTo>
                  <a:lnTo>
                    <a:pt x="32" y="64"/>
                  </a:lnTo>
                  <a:lnTo>
                    <a:pt x="0" y="96"/>
                  </a:lnTo>
                  <a:lnTo>
                    <a:pt x="56" y="128"/>
                  </a:lnTo>
                  <a:lnTo>
                    <a:pt x="24" y="168"/>
                  </a:lnTo>
                  <a:lnTo>
                    <a:pt x="56" y="208"/>
                  </a:lnTo>
                  <a:lnTo>
                    <a:pt x="48" y="248"/>
                  </a:lnTo>
                  <a:lnTo>
                    <a:pt x="72" y="264"/>
                  </a:lnTo>
                  <a:lnTo>
                    <a:pt x="64" y="328"/>
                  </a:lnTo>
                  <a:lnTo>
                    <a:pt x="104" y="376"/>
                  </a:lnTo>
                  <a:lnTo>
                    <a:pt x="112" y="312"/>
                  </a:lnTo>
                  <a:lnTo>
                    <a:pt x="88" y="296"/>
                  </a:lnTo>
                  <a:lnTo>
                    <a:pt x="120" y="248"/>
                  </a:lnTo>
                  <a:lnTo>
                    <a:pt x="112" y="208"/>
                  </a:lnTo>
                  <a:lnTo>
                    <a:pt x="144" y="120"/>
                  </a:lnTo>
                  <a:lnTo>
                    <a:pt x="104" y="72"/>
                  </a:lnTo>
                  <a:lnTo>
                    <a:pt x="144" y="0"/>
                  </a:lnTo>
                </a:path>
              </a:pathLst>
            </a:custGeom>
            <a:noFill/>
            <a:ln w="25400">
              <a:solidFill>
                <a:srgbClr val="00C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09" name="Freeform 12"/>
            <p:cNvSpPr>
              <a:spLocks/>
            </p:cNvSpPr>
            <p:nvPr/>
          </p:nvSpPr>
          <p:spPr bwMode="auto">
            <a:xfrm>
              <a:off x="2472" y="1280"/>
              <a:ext cx="192" cy="400"/>
            </a:xfrm>
            <a:custGeom>
              <a:avLst/>
              <a:gdLst>
                <a:gd name="T0" fmla="*/ 16 w 192"/>
                <a:gd name="T1" fmla="*/ 0 h 400"/>
                <a:gd name="T2" fmla="*/ 48 w 192"/>
                <a:gd name="T3" fmla="*/ 56 h 400"/>
                <a:gd name="T4" fmla="*/ 0 w 192"/>
                <a:gd name="T5" fmla="*/ 88 h 400"/>
                <a:gd name="T6" fmla="*/ 72 w 192"/>
                <a:gd name="T7" fmla="*/ 128 h 400"/>
                <a:gd name="T8" fmla="*/ 32 w 192"/>
                <a:gd name="T9" fmla="*/ 168 h 400"/>
                <a:gd name="T10" fmla="*/ 80 w 192"/>
                <a:gd name="T11" fmla="*/ 216 h 400"/>
                <a:gd name="T12" fmla="*/ 64 w 192"/>
                <a:gd name="T13" fmla="*/ 264 h 400"/>
                <a:gd name="T14" fmla="*/ 96 w 192"/>
                <a:gd name="T15" fmla="*/ 280 h 400"/>
                <a:gd name="T16" fmla="*/ 88 w 192"/>
                <a:gd name="T17" fmla="*/ 344 h 400"/>
                <a:gd name="T18" fmla="*/ 136 w 192"/>
                <a:gd name="T19" fmla="*/ 400 h 400"/>
                <a:gd name="T20" fmla="*/ 152 w 192"/>
                <a:gd name="T21" fmla="*/ 328 h 400"/>
                <a:gd name="T22" fmla="*/ 112 w 192"/>
                <a:gd name="T23" fmla="*/ 304 h 400"/>
                <a:gd name="T24" fmla="*/ 160 w 192"/>
                <a:gd name="T25" fmla="*/ 264 h 400"/>
                <a:gd name="T26" fmla="*/ 152 w 192"/>
                <a:gd name="T27" fmla="*/ 216 h 400"/>
                <a:gd name="T28" fmla="*/ 192 w 192"/>
                <a:gd name="T29" fmla="*/ 120 h 400"/>
                <a:gd name="T30" fmla="*/ 144 w 192"/>
                <a:gd name="T31" fmla="*/ 64 h 400"/>
                <a:gd name="T32" fmla="*/ 176 w 192"/>
                <a:gd name="T33" fmla="*/ 0 h 4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2"/>
                <a:gd name="T52" fmla="*/ 0 h 400"/>
                <a:gd name="T53" fmla="*/ 192 w 192"/>
                <a:gd name="T54" fmla="*/ 400 h 4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2" h="400">
                  <a:moveTo>
                    <a:pt x="16" y="0"/>
                  </a:moveTo>
                  <a:lnTo>
                    <a:pt x="48" y="56"/>
                  </a:lnTo>
                  <a:lnTo>
                    <a:pt x="0" y="88"/>
                  </a:lnTo>
                  <a:lnTo>
                    <a:pt x="72" y="128"/>
                  </a:lnTo>
                  <a:lnTo>
                    <a:pt x="32" y="168"/>
                  </a:lnTo>
                  <a:lnTo>
                    <a:pt x="80" y="216"/>
                  </a:lnTo>
                  <a:lnTo>
                    <a:pt x="64" y="264"/>
                  </a:lnTo>
                  <a:lnTo>
                    <a:pt x="96" y="280"/>
                  </a:lnTo>
                  <a:lnTo>
                    <a:pt x="88" y="344"/>
                  </a:lnTo>
                  <a:lnTo>
                    <a:pt x="136" y="400"/>
                  </a:lnTo>
                  <a:lnTo>
                    <a:pt x="152" y="328"/>
                  </a:lnTo>
                  <a:lnTo>
                    <a:pt x="112" y="304"/>
                  </a:lnTo>
                  <a:lnTo>
                    <a:pt x="160" y="264"/>
                  </a:lnTo>
                  <a:lnTo>
                    <a:pt x="152" y="216"/>
                  </a:lnTo>
                  <a:lnTo>
                    <a:pt x="192" y="120"/>
                  </a:lnTo>
                  <a:lnTo>
                    <a:pt x="144" y="64"/>
                  </a:lnTo>
                  <a:lnTo>
                    <a:pt x="176" y="0"/>
                  </a:lnTo>
                </a:path>
              </a:pathLst>
            </a:custGeom>
            <a:noFill/>
            <a:ln w="25400">
              <a:solidFill>
                <a:srgbClr val="00FF7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10" name="Freeform 13"/>
            <p:cNvSpPr>
              <a:spLocks/>
            </p:cNvSpPr>
            <p:nvPr/>
          </p:nvSpPr>
          <p:spPr bwMode="auto">
            <a:xfrm>
              <a:off x="2480" y="1288"/>
              <a:ext cx="192" cy="400"/>
            </a:xfrm>
            <a:custGeom>
              <a:avLst/>
              <a:gdLst>
                <a:gd name="T0" fmla="*/ 16 w 192"/>
                <a:gd name="T1" fmla="*/ 0 h 400"/>
                <a:gd name="T2" fmla="*/ 48 w 192"/>
                <a:gd name="T3" fmla="*/ 56 h 400"/>
                <a:gd name="T4" fmla="*/ 0 w 192"/>
                <a:gd name="T5" fmla="*/ 88 h 400"/>
                <a:gd name="T6" fmla="*/ 72 w 192"/>
                <a:gd name="T7" fmla="*/ 128 h 400"/>
                <a:gd name="T8" fmla="*/ 32 w 192"/>
                <a:gd name="T9" fmla="*/ 168 h 400"/>
                <a:gd name="T10" fmla="*/ 80 w 192"/>
                <a:gd name="T11" fmla="*/ 216 h 400"/>
                <a:gd name="T12" fmla="*/ 64 w 192"/>
                <a:gd name="T13" fmla="*/ 264 h 400"/>
                <a:gd name="T14" fmla="*/ 96 w 192"/>
                <a:gd name="T15" fmla="*/ 280 h 400"/>
                <a:gd name="T16" fmla="*/ 88 w 192"/>
                <a:gd name="T17" fmla="*/ 344 h 400"/>
                <a:gd name="T18" fmla="*/ 136 w 192"/>
                <a:gd name="T19" fmla="*/ 400 h 400"/>
                <a:gd name="T20" fmla="*/ 152 w 192"/>
                <a:gd name="T21" fmla="*/ 328 h 400"/>
                <a:gd name="T22" fmla="*/ 112 w 192"/>
                <a:gd name="T23" fmla="*/ 312 h 400"/>
                <a:gd name="T24" fmla="*/ 160 w 192"/>
                <a:gd name="T25" fmla="*/ 264 h 400"/>
                <a:gd name="T26" fmla="*/ 152 w 192"/>
                <a:gd name="T27" fmla="*/ 216 h 400"/>
                <a:gd name="T28" fmla="*/ 192 w 192"/>
                <a:gd name="T29" fmla="*/ 120 h 400"/>
                <a:gd name="T30" fmla="*/ 144 w 192"/>
                <a:gd name="T31" fmla="*/ 64 h 400"/>
                <a:gd name="T32" fmla="*/ 176 w 192"/>
                <a:gd name="T33" fmla="*/ 0 h 4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2"/>
                <a:gd name="T52" fmla="*/ 0 h 400"/>
                <a:gd name="T53" fmla="*/ 192 w 192"/>
                <a:gd name="T54" fmla="*/ 400 h 4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2" h="400">
                  <a:moveTo>
                    <a:pt x="16" y="0"/>
                  </a:moveTo>
                  <a:lnTo>
                    <a:pt x="48" y="56"/>
                  </a:lnTo>
                  <a:lnTo>
                    <a:pt x="0" y="88"/>
                  </a:lnTo>
                  <a:lnTo>
                    <a:pt x="72" y="128"/>
                  </a:lnTo>
                  <a:lnTo>
                    <a:pt x="32" y="168"/>
                  </a:lnTo>
                  <a:lnTo>
                    <a:pt x="80" y="216"/>
                  </a:lnTo>
                  <a:lnTo>
                    <a:pt x="64" y="264"/>
                  </a:lnTo>
                  <a:lnTo>
                    <a:pt x="96" y="280"/>
                  </a:lnTo>
                  <a:lnTo>
                    <a:pt x="88" y="344"/>
                  </a:lnTo>
                  <a:lnTo>
                    <a:pt x="136" y="400"/>
                  </a:lnTo>
                  <a:lnTo>
                    <a:pt x="152" y="328"/>
                  </a:lnTo>
                  <a:lnTo>
                    <a:pt x="112" y="312"/>
                  </a:lnTo>
                  <a:lnTo>
                    <a:pt x="160" y="264"/>
                  </a:lnTo>
                  <a:lnTo>
                    <a:pt x="152" y="216"/>
                  </a:lnTo>
                  <a:lnTo>
                    <a:pt x="192" y="120"/>
                  </a:lnTo>
                  <a:lnTo>
                    <a:pt x="144" y="64"/>
                  </a:lnTo>
                  <a:lnTo>
                    <a:pt x="176" y="0"/>
                  </a:lnTo>
                </a:path>
              </a:pathLst>
            </a:custGeom>
            <a:noFill/>
            <a:ln w="25400">
              <a:solidFill>
                <a:srgbClr val="00FF7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11" name="Freeform 14"/>
            <p:cNvSpPr>
              <a:spLocks/>
            </p:cNvSpPr>
            <p:nvPr/>
          </p:nvSpPr>
          <p:spPr bwMode="auto">
            <a:xfrm>
              <a:off x="3128" y="1288"/>
              <a:ext cx="232" cy="504"/>
            </a:xfrm>
            <a:custGeom>
              <a:avLst/>
              <a:gdLst>
                <a:gd name="T0" fmla="*/ 24 w 232"/>
                <a:gd name="T1" fmla="*/ 0 h 504"/>
                <a:gd name="T2" fmla="*/ 56 w 232"/>
                <a:gd name="T3" fmla="*/ 64 h 504"/>
                <a:gd name="T4" fmla="*/ 0 w 232"/>
                <a:gd name="T5" fmla="*/ 104 h 504"/>
                <a:gd name="T6" fmla="*/ 88 w 232"/>
                <a:gd name="T7" fmla="*/ 152 h 504"/>
                <a:gd name="T8" fmla="*/ 32 w 232"/>
                <a:gd name="T9" fmla="*/ 208 h 504"/>
                <a:gd name="T10" fmla="*/ 96 w 232"/>
                <a:gd name="T11" fmla="*/ 264 h 504"/>
                <a:gd name="T12" fmla="*/ 72 w 232"/>
                <a:gd name="T13" fmla="*/ 328 h 504"/>
                <a:gd name="T14" fmla="*/ 112 w 232"/>
                <a:gd name="T15" fmla="*/ 344 h 504"/>
                <a:gd name="T16" fmla="*/ 104 w 232"/>
                <a:gd name="T17" fmla="*/ 432 h 504"/>
                <a:gd name="T18" fmla="*/ 168 w 232"/>
                <a:gd name="T19" fmla="*/ 504 h 504"/>
                <a:gd name="T20" fmla="*/ 184 w 232"/>
                <a:gd name="T21" fmla="*/ 416 h 504"/>
                <a:gd name="T22" fmla="*/ 136 w 232"/>
                <a:gd name="T23" fmla="*/ 384 h 504"/>
                <a:gd name="T24" fmla="*/ 192 w 232"/>
                <a:gd name="T25" fmla="*/ 328 h 504"/>
                <a:gd name="T26" fmla="*/ 176 w 232"/>
                <a:gd name="T27" fmla="*/ 264 h 504"/>
                <a:gd name="T28" fmla="*/ 232 w 232"/>
                <a:gd name="T29" fmla="*/ 144 h 504"/>
                <a:gd name="T30" fmla="*/ 168 w 232"/>
                <a:gd name="T31" fmla="*/ 72 h 504"/>
                <a:gd name="T32" fmla="*/ 200 w 232"/>
                <a:gd name="T33" fmla="*/ 24 h 504"/>
                <a:gd name="T34" fmla="*/ 208 w 232"/>
                <a:gd name="T35" fmla="*/ 0 h 50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2"/>
                <a:gd name="T55" fmla="*/ 0 h 504"/>
                <a:gd name="T56" fmla="*/ 232 w 232"/>
                <a:gd name="T57" fmla="*/ 504 h 50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2" h="504">
                  <a:moveTo>
                    <a:pt x="24" y="0"/>
                  </a:moveTo>
                  <a:lnTo>
                    <a:pt x="56" y="64"/>
                  </a:lnTo>
                  <a:lnTo>
                    <a:pt x="0" y="104"/>
                  </a:lnTo>
                  <a:lnTo>
                    <a:pt x="88" y="152"/>
                  </a:lnTo>
                  <a:lnTo>
                    <a:pt x="32" y="208"/>
                  </a:lnTo>
                  <a:lnTo>
                    <a:pt x="96" y="264"/>
                  </a:lnTo>
                  <a:lnTo>
                    <a:pt x="72" y="328"/>
                  </a:lnTo>
                  <a:lnTo>
                    <a:pt x="112" y="344"/>
                  </a:lnTo>
                  <a:lnTo>
                    <a:pt x="104" y="432"/>
                  </a:lnTo>
                  <a:lnTo>
                    <a:pt x="168" y="504"/>
                  </a:lnTo>
                  <a:lnTo>
                    <a:pt x="184" y="416"/>
                  </a:lnTo>
                  <a:lnTo>
                    <a:pt x="136" y="384"/>
                  </a:lnTo>
                  <a:lnTo>
                    <a:pt x="192" y="328"/>
                  </a:lnTo>
                  <a:lnTo>
                    <a:pt x="176" y="264"/>
                  </a:lnTo>
                  <a:lnTo>
                    <a:pt x="232" y="144"/>
                  </a:lnTo>
                  <a:lnTo>
                    <a:pt x="168" y="72"/>
                  </a:lnTo>
                  <a:lnTo>
                    <a:pt x="200" y="24"/>
                  </a:lnTo>
                  <a:lnTo>
                    <a:pt x="208" y="0"/>
                  </a:lnTo>
                </a:path>
              </a:pathLst>
            </a:cu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12" name="Freeform 15"/>
            <p:cNvSpPr>
              <a:spLocks/>
            </p:cNvSpPr>
            <p:nvPr/>
          </p:nvSpPr>
          <p:spPr bwMode="auto">
            <a:xfrm>
              <a:off x="3136" y="1296"/>
              <a:ext cx="232" cy="512"/>
            </a:xfrm>
            <a:custGeom>
              <a:avLst/>
              <a:gdLst>
                <a:gd name="T0" fmla="*/ 24 w 232"/>
                <a:gd name="T1" fmla="*/ 0 h 512"/>
                <a:gd name="T2" fmla="*/ 56 w 232"/>
                <a:gd name="T3" fmla="*/ 72 h 512"/>
                <a:gd name="T4" fmla="*/ 0 w 232"/>
                <a:gd name="T5" fmla="*/ 112 h 512"/>
                <a:gd name="T6" fmla="*/ 88 w 232"/>
                <a:gd name="T7" fmla="*/ 160 h 512"/>
                <a:gd name="T8" fmla="*/ 32 w 232"/>
                <a:gd name="T9" fmla="*/ 208 h 512"/>
                <a:gd name="T10" fmla="*/ 96 w 232"/>
                <a:gd name="T11" fmla="*/ 272 h 512"/>
                <a:gd name="T12" fmla="*/ 72 w 232"/>
                <a:gd name="T13" fmla="*/ 328 h 512"/>
                <a:gd name="T14" fmla="*/ 120 w 232"/>
                <a:gd name="T15" fmla="*/ 344 h 512"/>
                <a:gd name="T16" fmla="*/ 104 w 232"/>
                <a:gd name="T17" fmla="*/ 440 h 512"/>
                <a:gd name="T18" fmla="*/ 168 w 232"/>
                <a:gd name="T19" fmla="*/ 512 h 512"/>
                <a:gd name="T20" fmla="*/ 184 w 232"/>
                <a:gd name="T21" fmla="*/ 416 h 512"/>
                <a:gd name="T22" fmla="*/ 136 w 232"/>
                <a:gd name="T23" fmla="*/ 384 h 512"/>
                <a:gd name="T24" fmla="*/ 192 w 232"/>
                <a:gd name="T25" fmla="*/ 328 h 512"/>
                <a:gd name="T26" fmla="*/ 176 w 232"/>
                <a:gd name="T27" fmla="*/ 272 h 512"/>
                <a:gd name="T28" fmla="*/ 232 w 232"/>
                <a:gd name="T29" fmla="*/ 152 h 512"/>
                <a:gd name="T30" fmla="*/ 176 w 232"/>
                <a:gd name="T31" fmla="*/ 80 h 512"/>
                <a:gd name="T32" fmla="*/ 200 w 232"/>
                <a:gd name="T33" fmla="*/ 24 h 512"/>
                <a:gd name="T34" fmla="*/ 216 w 232"/>
                <a:gd name="T35" fmla="*/ 0 h 51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2"/>
                <a:gd name="T55" fmla="*/ 0 h 512"/>
                <a:gd name="T56" fmla="*/ 232 w 232"/>
                <a:gd name="T57" fmla="*/ 512 h 51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2" h="512">
                  <a:moveTo>
                    <a:pt x="24" y="0"/>
                  </a:moveTo>
                  <a:lnTo>
                    <a:pt x="56" y="72"/>
                  </a:lnTo>
                  <a:lnTo>
                    <a:pt x="0" y="112"/>
                  </a:lnTo>
                  <a:lnTo>
                    <a:pt x="88" y="160"/>
                  </a:lnTo>
                  <a:lnTo>
                    <a:pt x="32" y="208"/>
                  </a:lnTo>
                  <a:lnTo>
                    <a:pt x="96" y="272"/>
                  </a:lnTo>
                  <a:lnTo>
                    <a:pt x="72" y="328"/>
                  </a:lnTo>
                  <a:lnTo>
                    <a:pt x="120" y="344"/>
                  </a:lnTo>
                  <a:lnTo>
                    <a:pt x="104" y="440"/>
                  </a:lnTo>
                  <a:lnTo>
                    <a:pt x="168" y="512"/>
                  </a:lnTo>
                  <a:lnTo>
                    <a:pt x="184" y="416"/>
                  </a:lnTo>
                  <a:lnTo>
                    <a:pt x="136" y="384"/>
                  </a:lnTo>
                  <a:lnTo>
                    <a:pt x="192" y="328"/>
                  </a:lnTo>
                  <a:lnTo>
                    <a:pt x="176" y="272"/>
                  </a:lnTo>
                  <a:lnTo>
                    <a:pt x="232" y="152"/>
                  </a:lnTo>
                  <a:lnTo>
                    <a:pt x="176" y="80"/>
                  </a:lnTo>
                  <a:lnTo>
                    <a:pt x="200" y="24"/>
                  </a:lnTo>
                  <a:lnTo>
                    <a:pt x="216" y="0"/>
                  </a:lnTo>
                </a:path>
              </a:pathLst>
            </a:cu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13" name="Freeform 16"/>
            <p:cNvSpPr>
              <a:spLocks/>
            </p:cNvSpPr>
            <p:nvPr/>
          </p:nvSpPr>
          <p:spPr bwMode="auto">
            <a:xfrm>
              <a:off x="3656" y="1288"/>
              <a:ext cx="192" cy="552"/>
            </a:xfrm>
            <a:custGeom>
              <a:avLst/>
              <a:gdLst>
                <a:gd name="T0" fmla="*/ 16 w 192"/>
                <a:gd name="T1" fmla="*/ 0 h 552"/>
                <a:gd name="T2" fmla="*/ 48 w 192"/>
                <a:gd name="T3" fmla="*/ 72 h 552"/>
                <a:gd name="T4" fmla="*/ 0 w 192"/>
                <a:gd name="T5" fmla="*/ 120 h 552"/>
                <a:gd name="T6" fmla="*/ 80 w 192"/>
                <a:gd name="T7" fmla="*/ 176 h 552"/>
                <a:gd name="T8" fmla="*/ 32 w 192"/>
                <a:gd name="T9" fmla="*/ 224 h 552"/>
                <a:gd name="T10" fmla="*/ 80 w 192"/>
                <a:gd name="T11" fmla="*/ 288 h 552"/>
                <a:gd name="T12" fmla="*/ 64 w 192"/>
                <a:gd name="T13" fmla="*/ 352 h 552"/>
                <a:gd name="T14" fmla="*/ 96 w 192"/>
                <a:gd name="T15" fmla="*/ 376 h 552"/>
                <a:gd name="T16" fmla="*/ 88 w 192"/>
                <a:gd name="T17" fmla="*/ 472 h 552"/>
                <a:gd name="T18" fmla="*/ 136 w 192"/>
                <a:gd name="T19" fmla="*/ 552 h 552"/>
                <a:gd name="T20" fmla="*/ 152 w 192"/>
                <a:gd name="T21" fmla="*/ 448 h 552"/>
                <a:gd name="T22" fmla="*/ 112 w 192"/>
                <a:gd name="T23" fmla="*/ 416 h 552"/>
                <a:gd name="T24" fmla="*/ 160 w 192"/>
                <a:gd name="T25" fmla="*/ 352 h 552"/>
                <a:gd name="T26" fmla="*/ 152 w 192"/>
                <a:gd name="T27" fmla="*/ 288 h 552"/>
                <a:gd name="T28" fmla="*/ 192 w 192"/>
                <a:gd name="T29" fmla="*/ 160 h 552"/>
                <a:gd name="T30" fmla="*/ 144 w 192"/>
                <a:gd name="T31" fmla="*/ 88 h 552"/>
                <a:gd name="T32" fmla="*/ 168 w 192"/>
                <a:gd name="T33" fmla="*/ 0 h 5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2"/>
                <a:gd name="T52" fmla="*/ 0 h 552"/>
                <a:gd name="T53" fmla="*/ 192 w 192"/>
                <a:gd name="T54" fmla="*/ 552 h 5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2" h="552">
                  <a:moveTo>
                    <a:pt x="16" y="0"/>
                  </a:moveTo>
                  <a:lnTo>
                    <a:pt x="48" y="72"/>
                  </a:lnTo>
                  <a:lnTo>
                    <a:pt x="0" y="120"/>
                  </a:lnTo>
                  <a:lnTo>
                    <a:pt x="80" y="176"/>
                  </a:lnTo>
                  <a:lnTo>
                    <a:pt x="32" y="224"/>
                  </a:lnTo>
                  <a:lnTo>
                    <a:pt x="80" y="288"/>
                  </a:lnTo>
                  <a:lnTo>
                    <a:pt x="64" y="352"/>
                  </a:lnTo>
                  <a:lnTo>
                    <a:pt x="96" y="376"/>
                  </a:lnTo>
                  <a:lnTo>
                    <a:pt x="88" y="472"/>
                  </a:lnTo>
                  <a:lnTo>
                    <a:pt x="136" y="552"/>
                  </a:lnTo>
                  <a:lnTo>
                    <a:pt x="152" y="448"/>
                  </a:lnTo>
                  <a:lnTo>
                    <a:pt x="112" y="416"/>
                  </a:lnTo>
                  <a:lnTo>
                    <a:pt x="160" y="352"/>
                  </a:lnTo>
                  <a:lnTo>
                    <a:pt x="152" y="288"/>
                  </a:lnTo>
                  <a:lnTo>
                    <a:pt x="192" y="160"/>
                  </a:lnTo>
                  <a:lnTo>
                    <a:pt x="144" y="88"/>
                  </a:lnTo>
                  <a:lnTo>
                    <a:pt x="168" y="0"/>
                  </a:lnTo>
                </a:path>
              </a:pathLst>
            </a:custGeom>
            <a:noFill/>
            <a:ln w="2540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14" name="Freeform 17"/>
            <p:cNvSpPr>
              <a:spLocks/>
            </p:cNvSpPr>
            <p:nvPr/>
          </p:nvSpPr>
          <p:spPr bwMode="auto">
            <a:xfrm>
              <a:off x="3664" y="1296"/>
              <a:ext cx="192" cy="552"/>
            </a:xfrm>
            <a:custGeom>
              <a:avLst/>
              <a:gdLst>
                <a:gd name="T0" fmla="*/ 8 w 192"/>
                <a:gd name="T1" fmla="*/ 0 h 552"/>
                <a:gd name="T2" fmla="*/ 48 w 192"/>
                <a:gd name="T3" fmla="*/ 80 h 552"/>
                <a:gd name="T4" fmla="*/ 0 w 192"/>
                <a:gd name="T5" fmla="*/ 120 h 552"/>
                <a:gd name="T6" fmla="*/ 72 w 192"/>
                <a:gd name="T7" fmla="*/ 176 h 552"/>
                <a:gd name="T8" fmla="*/ 24 w 192"/>
                <a:gd name="T9" fmla="*/ 224 h 552"/>
                <a:gd name="T10" fmla="*/ 80 w 192"/>
                <a:gd name="T11" fmla="*/ 288 h 552"/>
                <a:gd name="T12" fmla="*/ 64 w 192"/>
                <a:gd name="T13" fmla="*/ 352 h 552"/>
                <a:gd name="T14" fmla="*/ 96 w 192"/>
                <a:gd name="T15" fmla="*/ 376 h 552"/>
                <a:gd name="T16" fmla="*/ 88 w 192"/>
                <a:gd name="T17" fmla="*/ 472 h 552"/>
                <a:gd name="T18" fmla="*/ 136 w 192"/>
                <a:gd name="T19" fmla="*/ 552 h 552"/>
                <a:gd name="T20" fmla="*/ 152 w 192"/>
                <a:gd name="T21" fmla="*/ 456 h 552"/>
                <a:gd name="T22" fmla="*/ 112 w 192"/>
                <a:gd name="T23" fmla="*/ 424 h 552"/>
                <a:gd name="T24" fmla="*/ 160 w 192"/>
                <a:gd name="T25" fmla="*/ 352 h 552"/>
                <a:gd name="T26" fmla="*/ 144 w 192"/>
                <a:gd name="T27" fmla="*/ 288 h 552"/>
                <a:gd name="T28" fmla="*/ 192 w 192"/>
                <a:gd name="T29" fmla="*/ 160 h 552"/>
                <a:gd name="T30" fmla="*/ 144 w 192"/>
                <a:gd name="T31" fmla="*/ 88 h 552"/>
                <a:gd name="T32" fmla="*/ 168 w 192"/>
                <a:gd name="T33" fmla="*/ 0 h 5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2"/>
                <a:gd name="T52" fmla="*/ 0 h 552"/>
                <a:gd name="T53" fmla="*/ 192 w 192"/>
                <a:gd name="T54" fmla="*/ 552 h 5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2" h="552">
                  <a:moveTo>
                    <a:pt x="8" y="0"/>
                  </a:moveTo>
                  <a:lnTo>
                    <a:pt x="48" y="80"/>
                  </a:lnTo>
                  <a:lnTo>
                    <a:pt x="0" y="120"/>
                  </a:lnTo>
                  <a:lnTo>
                    <a:pt x="72" y="176"/>
                  </a:lnTo>
                  <a:lnTo>
                    <a:pt x="24" y="224"/>
                  </a:lnTo>
                  <a:lnTo>
                    <a:pt x="80" y="288"/>
                  </a:lnTo>
                  <a:lnTo>
                    <a:pt x="64" y="352"/>
                  </a:lnTo>
                  <a:lnTo>
                    <a:pt x="96" y="376"/>
                  </a:lnTo>
                  <a:lnTo>
                    <a:pt x="88" y="472"/>
                  </a:lnTo>
                  <a:lnTo>
                    <a:pt x="136" y="552"/>
                  </a:lnTo>
                  <a:lnTo>
                    <a:pt x="152" y="456"/>
                  </a:lnTo>
                  <a:lnTo>
                    <a:pt x="112" y="424"/>
                  </a:lnTo>
                  <a:lnTo>
                    <a:pt x="160" y="352"/>
                  </a:lnTo>
                  <a:lnTo>
                    <a:pt x="144" y="288"/>
                  </a:lnTo>
                  <a:lnTo>
                    <a:pt x="192" y="160"/>
                  </a:lnTo>
                  <a:lnTo>
                    <a:pt x="144" y="88"/>
                  </a:lnTo>
                  <a:lnTo>
                    <a:pt x="168" y="0"/>
                  </a:lnTo>
                </a:path>
              </a:pathLst>
            </a:custGeom>
            <a:noFill/>
            <a:ln w="2540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15" name="Freeform 18"/>
            <p:cNvSpPr>
              <a:spLocks/>
            </p:cNvSpPr>
            <p:nvPr/>
          </p:nvSpPr>
          <p:spPr bwMode="auto">
            <a:xfrm>
              <a:off x="4152" y="1264"/>
              <a:ext cx="232" cy="616"/>
            </a:xfrm>
            <a:custGeom>
              <a:avLst/>
              <a:gdLst>
                <a:gd name="T0" fmla="*/ 16 w 232"/>
                <a:gd name="T1" fmla="*/ 16 h 616"/>
                <a:gd name="T2" fmla="*/ 56 w 232"/>
                <a:gd name="T3" fmla="*/ 88 h 616"/>
                <a:gd name="T4" fmla="*/ 0 w 232"/>
                <a:gd name="T5" fmla="*/ 136 h 616"/>
                <a:gd name="T6" fmla="*/ 88 w 232"/>
                <a:gd name="T7" fmla="*/ 200 h 616"/>
                <a:gd name="T8" fmla="*/ 32 w 232"/>
                <a:gd name="T9" fmla="*/ 256 h 616"/>
                <a:gd name="T10" fmla="*/ 96 w 232"/>
                <a:gd name="T11" fmla="*/ 328 h 616"/>
                <a:gd name="T12" fmla="*/ 72 w 232"/>
                <a:gd name="T13" fmla="*/ 400 h 616"/>
                <a:gd name="T14" fmla="*/ 120 w 232"/>
                <a:gd name="T15" fmla="*/ 424 h 616"/>
                <a:gd name="T16" fmla="*/ 104 w 232"/>
                <a:gd name="T17" fmla="*/ 536 h 616"/>
                <a:gd name="T18" fmla="*/ 168 w 232"/>
                <a:gd name="T19" fmla="*/ 616 h 616"/>
                <a:gd name="T20" fmla="*/ 184 w 232"/>
                <a:gd name="T21" fmla="*/ 512 h 616"/>
                <a:gd name="T22" fmla="*/ 136 w 232"/>
                <a:gd name="T23" fmla="*/ 472 h 616"/>
                <a:gd name="T24" fmla="*/ 192 w 232"/>
                <a:gd name="T25" fmla="*/ 400 h 616"/>
                <a:gd name="T26" fmla="*/ 176 w 232"/>
                <a:gd name="T27" fmla="*/ 328 h 616"/>
                <a:gd name="T28" fmla="*/ 232 w 232"/>
                <a:gd name="T29" fmla="*/ 184 h 616"/>
                <a:gd name="T30" fmla="*/ 176 w 232"/>
                <a:gd name="T31" fmla="*/ 104 h 616"/>
                <a:gd name="T32" fmla="*/ 232 w 232"/>
                <a:gd name="T33" fmla="*/ 0 h 6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2"/>
                <a:gd name="T52" fmla="*/ 0 h 616"/>
                <a:gd name="T53" fmla="*/ 232 w 232"/>
                <a:gd name="T54" fmla="*/ 616 h 6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2" h="616">
                  <a:moveTo>
                    <a:pt x="16" y="16"/>
                  </a:moveTo>
                  <a:lnTo>
                    <a:pt x="56" y="88"/>
                  </a:lnTo>
                  <a:lnTo>
                    <a:pt x="0" y="136"/>
                  </a:lnTo>
                  <a:lnTo>
                    <a:pt x="88" y="200"/>
                  </a:lnTo>
                  <a:lnTo>
                    <a:pt x="32" y="256"/>
                  </a:lnTo>
                  <a:lnTo>
                    <a:pt x="96" y="328"/>
                  </a:lnTo>
                  <a:lnTo>
                    <a:pt x="72" y="400"/>
                  </a:lnTo>
                  <a:lnTo>
                    <a:pt x="120" y="424"/>
                  </a:lnTo>
                  <a:lnTo>
                    <a:pt x="104" y="536"/>
                  </a:lnTo>
                  <a:lnTo>
                    <a:pt x="168" y="616"/>
                  </a:lnTo>
                  <a:lnTo>
                    <a:pt x="184" y="512"/>
                  </a:lnTo>
                  <a:lnTo>
                    <a:pt x="136" y="472"/>
                  </a:lnTo>
                  <a:lnTo>
                    <a:pt x="192" y="400"/>
                  </a:lnTo>
                  <a:lnTo>
                    <a:pt x="176" y="328"/>
                  </a:lnTo>
                  <a:lnTo>
                    <a:pt x="232" y="184"/>
                  </a:lnTo>
                  <a:lnTo>
                    <a:pt x="176" y="104"/>
                  </a:lnTo>
                  <a:lnTo>
                    <a:pt x="232" y="0"/>
                  </a:lnTo>
                </a:path>
              </a:pathLst>
            </a:custGeom>
            <a:noFill/>
            <a:ln w="25400">
              <a:solidFill>
                <a:srgbClr val="CC66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16" name="Freeform 19"/>
            <p:cNvSpPr>
              <a:spLocks/>
            </p:cNvSpPr>
            <p:nvPr/>
          </p:nvSpPr>
          <p:spPr bwMode="auto">
            <a:xfrm>
              <a:off x="4160" y="1272"/>
              <a:ext cx="240" cy="616"/>
            </a:xfrm>
            <a:custGeom>
              <a:avLst/>
              <a:gdLst>
                <a:gd name="T0" fmla="*/ 24 w 240"/>
                <a:gd name="T1" fmla="*/ 16 h 616"/>
                <a:gd name="T2" fmla="*/ 56 w 240"/>
                <a:gd name="T3" fmla="*/ 88 h 616"/>
                <a:gd name="T4" fmla="*/ 0 w 240"/>
                <a:gd name="T5" fmla="*/ 136 h 616"/>
                <a:gd name="T6" fmla="*/ 88 w 240"/>
                <a:gd name="T7" fmla="*/ 200 h 616"/>
                <a:gd name="T8" fmla="*/ 32 w 240"/>
                <a:gd name="T9" fmla="*/ 256 h 616"/>
                <a:gd name="T10" fmla="*/ 96 w 240"/>
                <a:gd name="T11" fmla="*/ 328 h 616"/>
                <a:gd name="T12" fmla="*/ 80 w 240"/>
                <a:gd name="T13" fmla="*/ 400 h 616"/>
                <a:gd name="T14" fmla="*/ 120 w 240"/>
                <a:gd name="T15" fmla="*/ 424 h 616"/>
                <a:gd name="T16" fmla="*/ 104 w 240"/>
                <a:gd name="T17" fmla="*/ 536 h 616"/>
                <a:gd name="T18" fmla="*/ 168 w 240"/>
                <a:gd name="T19" fmla="*/ 616 h 616"/>
                <a:gd name="T20" fmla="*/ 192 w 240"/>
                <a:gd name="T21" fmla="*/ 512 h 616"/>
                <a:gd name="T22" fmla="*/ 144 w 240"/>
                <a:gd name="T23" fmla="*/ 472 h 616"/>
                <a:gd name="T24" fmla="*/ 200 w 240"/>
                <a:gd name="T25" fmla="*/ 400 h 616"/>
                <a:gd name="T26" fmla="*/ 184 w 240"/>
                <a:gd name="T27" fmla="*/ 328 h 616"/>
                <a:gd name="T28" fmla="*/ 240 w 240"/>
                <a:gd name="T29" fmla="*/ 184 h 616"/>
                <a:gd name="T30" fmla="*/ 176 w 240"/>
                <a:gd name="T31" fmla="*/ 104 h 616"/>
                <a:gd name="T32" fmla="*/ 232 w 240"/>
                <a:gd name="T33" fmla="*/ 0 h 6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0"/>
                <a:gd name="T52" fmla="*/ 0 h 616"/>
                <a:gd name="T53" fmla="*/ 240 w 240"/>
                <a:gd name="T54" fmla="*/ 616 h 6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0" h="616">
                  <a:moveTo>
                    <a:pt x="24" y="16"/>
                  </a:moveTo>
                  <a:lnTo>
                    <a:pt x="56" y="88"/>
                  </a:lnTo>
                  <a:lnTo>
                    <a:pt x="0" y="136"/>
                  </a:lnTo>
                  <a:lnTo>
                    <a:pt x="88" y="200"/>
                  </a:lnTo>
                  <a:lnTo>
                    <a:pt x="32" y="256"/>
                  </a:lnTo>
                  <a:lnTo>
                    <a:pt x="96" y="328"/>
                  </a:lnTo>
                  <a:lnTo>
                    <a:pt x="80" y="400"/>
                  </a:lnTo>
                  <a:lnTo>
                    <a:pt x="120" y="424"/>
                  </a:lnTo>
                  <a:lnTo>
                    <a:pt x="104" y="536"/>
                  </a:lnTo>
                  <a:lnTo>
                    <a:pt x="168" y="616"/>
                  </a:lnTo>
                  <a:lnTo>
                    <a:pt x="192" y="512"/>
                  </a:lnTo>
                  <a:lnTo>
                    <a:pt x="144" y="472"/>
                  </a:lnTo>
                  <a:lnTo>
                    <a:pt x="200" y="400"/>
                  </a:lnTo>
                  <a:lnTo>
                    <a:pt x="184" y="328"/>
                  </a:lnTo>
                  <a:lnTo>
                    <a:pt x="240" y="184"/>
                  </a:lnTo>
                  <a:lnTo>
                    <a:pt x="176" y="104"/>
                  </a:lnTo>
                  <a:lnTo>
                    <a:pt x="232" y="0"/>
                  </a:lnTo>
                </a:path>
              </a:pathLst>
            </a:custGeom>
            <a:noFill/>
            <a:ln w="25400">
              <a:solidFill>
                <a:srgbClr val="CC66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17" name="Freeform 20"/>
            <p:cNvSpPr>
              <a:spLocks/>
            </p:cNvSpPr>
            <p:nvPr/>
          </p:nvSpPr>
          <p:spPr bwMode="auto">
            <a:xfrm>
              <a:off x="4784" y="1264"/>
              <a:ext cx="184" cy="656"/>
            </a:xfrm>
            <a:custGeom>
              <a:avLst/>
              <a:gdLst>
                <a:gd name="T0" fmla="*/ 16 w 184"/>
                <a:gd name="T1" fmla="*/ 16 h 656"/>
                <a:gd name="T2" fmla="*/ 40 w 184"/>
                <a:gd name="T3" fmla="*/ 88 h 656"/>
                <a:gd name="T4" fmla="*/ 0 w 184"/>
                <a:gd name="T5" fmla="*/ 144 h 656"/>
                <a:gd name="T6" fmla="*/ 72 w 184"/>
                <a:gd name="T7" fmla="*/ 208 h 656"/>
                <a:gd name="T8" fmla="*/ 24 w 184"/>
                <a:gd name="T9" fmla="*/ 272 h 656"/>
                <a:gd name="T10" fmla="*/ 72 w 184"/>
                <a:gd name="T11" fmla="*/ 344 h 656"/>
                <a:gd name="T12" fmla="*/ 56 w 184"/>
                <a:gd name="T13" fmla="*/ 424 h 656"/>
                <a:gd name="T14" fmla="*/ 88 w 184"/>
                <a:gd name="T15" fmla="*/ 448 h 656"/>
                <a:gd name="T16" fmla="*/ 80 w 184"/>
                <a:gd name="T17" fmla="*/ 568 h 656"/>
                <a:gd name="T18" fmla="*/ 128 w 184"/>
                <a:gd name="T19" fmla="*/ 656 h 656"/>
                <a:gd name="T20" fmla="*/ 144 w 184"/>
                <a:gd name="T21" fmla="*/ 544 h 656"/>
                <a:gd name="T22" fmla="*/ 112 w 184"/>
                <a:gd name="T23" fmla="*/ 504 h 656"/>
                <a:gd name="T24" fmla="*/ 152 w 184"/>
                <a:gd name="T25" fmla="*/ 424 h 656"/>
                <a:gd name="T26" fmla="*/ 144 w 184"/>
                <a:gd name="T27" fmla="*/ 344 h 656"/>
                <a:gd name="T28" fmla="*/ 184 w 184"/>
                <a:gd name="T29" fmla="*/ 192 h 656"/>
                <a:gd name="T30" fmla="*/ 136 w 184"/>
                <a:gd name="T31" fmla="*/ 104 h 656"/>
                <a:gd name="T32" fmla="*/ 176 w 184"/>
                <a:gd name="T33" fmla="*/ 0 h 6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4"/>
                <a:gd name="T52" fmla="*/ 0 h 656"/>
                <a:gd name="T53" fmla="*/ 184 w 184"/>
                <a:gd name="T54" fmla="*/ 656 h 65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4" h="656">
                  <a:moveTo>
                    <a:pt x="16" y="16"/>
                  </a:moveTo>
                  <a:lnTo>
                    <a:pt x="40" y="88"/>
                  </a:lnTo>
                  <a:lnTo>
                    <a:pt x="0" y="144"/>
                  </a:lnTo>
                  <a:lnTo>
                    <a:pt x="72" y="208"/>
                  </a:lnTo>
                  <a:lnTo>
                    <a:pt x="24" y="272"/>
                  </a:lnTo>
                  <a:lnTo>
                    <a:pt x="72" y="344"/>
                  </a:lnTo>
                  <a:lnTo>
                    <a:pt x="56" y="424"/>
                  </a:lnTo>
                  <a:lnTo>
                    <a:pt x="88" y="448"/>
                  </a:lnTo>
                  <a:lnTo>
                    <a:pt x="80" y="568"/>
                  </a:lnTo>
                  <a:lnTo>
                    <a:pt x="128" y="656"/>
                  </a:lnTo>
                  <a:lnTo>
                    <a:pt x="144" y="544"/>
                  </a:lnTo>
                  <a:lnTo>
                    <a:pt x="112" y="504"/>
                  </a:lnTo>
                  <a:lnTo>
                    <a:pt x="152" y="424"/>
                  </a:lnTo>
                  <a:lnTo>
                    <a:pt x="144" y="344"/>
                  </a:lnTo>
                  <a:lnTo>
                    <a:pt x="184" y="192"/>
                  </a:lnTo>
                  <a:lnTo>
                    <a:pt x="136" y="104"/>
                  </a:lnTo>
                  <a:lnTo>
                    <a:pt x="176" y="0"/>
                  </a:lnTo>
                </a:path>
              </a:pathLst>
            </a:custGeom>
            <a:noFill/>
            <a:ln w="25400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18" name="Freeform 21"/>
            <p:cNvSpPr>
              <a:spLocks/>
            </p:cNvSpPr>
            <p:nvPr/>
          </p:nvSpPr>
          <p:spPr bwMode="auto">
            <a:xfrm>
              <a:off x="4792" y="1272"/>
              <a:ext cx="192" cy="664"/>
            </a:xfrm>
            <a:custGeom>
              <a:avLst/>
              <a:gdLst>
                <a:gd name="T0" fmla="*/ 16 w 192"/>
                <a:gd name="T1" fmla="*/ 16 h 664"/>
                <a:gd name="T2" fmla="*/ 48 w 192"/>
                <a:gd name="T3" fmla="*/ 88 h 664"/>
                <a:gd name="T4" fmla="*/ 0 w 192"/>
                <a:gd name="T5" fmla="*/ 144 h 664"/>
                <a:gd name="T6" fmla="*/ 72 w 192"/>
                <a:gd name="T7" fmla="*/ 208 h 664"/>
                <a:gd name="T8" fmla="*/ 24 w 192"/>
                <a:gd name="T9" fmla="*/ 272 h 664"/>
                <a:gd name="T10" fmla="*/ 80 w 192"/>
                <a:gd name="T11" fmla="*/ 352 h 664"/>
                <a:gd name="T12" fmla="*/ 64 w 192"/>
                <a:gd name="T13" fmla="*/ 424 h 664"/>
                <a:gd name="T14" fmla="*/ 96 w 192"/>
                <a:gd name="T15" fmla="*/ 456 h 664"/>
                <a:gd name="T16" fmla="*/ 80 w 192"/>
                <a:gd name="T17" fmla="*/ 568 h 664"/>
                <a:gd name="T18" fmla="*/ 136 w 192"/>
                <a:gd name="T19" fmla="*/ 664 h 664"/>
                <a:gd name="T20" fmla="*/ 152 w 192"/>
                <a:gd name="T21" fmla="*/ 544 h 664"/>
                <a:gd name="T22" fmla="*/ 112 w 192"/>
                <a:gd name="T23" fmla="*/ 504 h 664"/>
                <a:gd name="T24" fmla="*/ 152 w 192"/>
                <a:gd name="T25" fmla="*/ 424 h 664"/>
                <a:gd name="T26" fmla="*/ 144 w 192"/>
                <a:gd name="T27" fmla="*/ 352 h 664"/>
                <a:gd name="T28" fmla="*/ 192 w 192"/>
                <a:gd name="T29" fmla="*/ 192 h 664"/>
                <a:gd name="T30" fmla="*/ 136 w 192"/>
                <a:gd name="T31" fmla="*/ 104 h 664"/>
                <a:gd name="T32" fmla="*/ 184 w 192"/>
                <a:gd name="T33" fmla="*/ 0 h 6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2"/>
                <a:gd name="T52" fmla="*/ 0 h 664"/>
                <a:gd name="T53" fmla="*/ 192 w 192"/>
                <a:gd name="T54" fmla="*/ 664 h 6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2" h="664">
                  <a:moveTo>
                    <a:pt x="16" y="16"/>
                  </a:moveTo>
                  <a:lnTo>
                    <a:pt x="48" y="88"/>
                  </a:lnTo>
                  <a:lnTo>
                    <a:pt x="0" y="144"/>
                  </a:lnTo>
                  <a:lnTo>
                    <a:pt x="72" y="208"/>
                  </a:lnTo>
                  <a:lnTo>
                    <a:pt x="24" y="272"/>
                  </a:lnTo>
                  <a:lnTo>
                    <a:pt x="80" y="352"/>
                  </a:lnTo>
                  <a:lnTo>
                    <a:pt x="64" y="424"/>
                  </a:lnTo>
                  <a:lnTo>
                    <a:pt x="96" y="456"/>
                  </a:lnTo>
                  <a:lnTo>
                    <a:pt x="80" y="568"/>
                  </a:lnTo>
                  <a:lnTo>
                    <a:pt x="136" y="664"/>
                  </a:lnTo>
                  <a:lnTo>
                    <a:pt x="152" y="544"/>
                  </a:lnTo>
                  <a:lnTo>
                    <a:pt x="112" y="504"/>
                  </a:lnTo>
                  <a:lnTo>
                    <a:pt x="152" y="424"/>
                  </a:lnTo>
                  <a:lnTo>
                    <a:pt x="144" y="352"/>
                  </a:lnTo>
                  <a:lnTo>
                    <a:pt x="192" y="192"/>
                  </a:lnTo>
                  <a:lnTo>
                    <a:pt x="136" y="104"/>
                  </a:lnTo>
                  <a:lnTo>
                    <a:pt x="184" y="0"/>
                  </a:lnTo>
                </a:path>
              </a:pathLst>
            </a:custGeom>
            <a:noFill/>
            <a:ln w="25400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19" name="Freeform 22"/>
            <p:cNvSpPr>
              <a:spLocks/>
            </p:cNvSpPr>
            <p:nvPr/>
          </p:nvSpPr>
          <p:spPr bwMode="auto">
            <a:xfrm>
              <a:off x="840" y="1280"/>
              <a:ext cx="96" cy="216"/>
            </a:xfrm>
            <a:custGeom>
              <a:avLst/>
              <a:gdLst>
                <a:gd name="T0" fmla="*/ 0 w 96"/>
                <a:gd name="T1" fmla="*/ 0 h 216"/>
                <a:gd name="T2" fmla="*/ 32 w 96"/>
                <a:gd name="T3" fmla="*/ 72 h 216"/>
                <a:gd name="T4" fmla="*/ 16 w 96"/>
                <a:gd name="T5" fmla="*/ 80 h 216"/>
                <a:gd name="T6" fmla="*/ 40 w 96"/>
                <a:gd name="T7" fmla="*/ 96 h 216"/>
                <a:gd name="T8" fmla="*/ 24 w 96"/>
                <a:gd name="T9" fmla="*/ 120 h 216"/>
                <a:gd name="T10" fmla="*/ 48 w 96"/>
                <a:gd name="T11" fmla="*/ 136 h 216"/>
                <a:gd name="T12" fmla="*/ 40 w 96"/>
                <a:gd name="T13" fmla="*/ 152 h 216"/>
                <a:gd name="T14" fmla="*/ 48 w 96"/>
                <a:gd name="T15" fmla="*/ 160 h 216"/>
                <a:gd name="T16" fmla="*/ 48 w 96"/>
                <a:gd name="T17" fmla="*/ 192 h 216"/>
                <a:gd name="T18" fmla="*/ 64 w 96"/>
                <a:gd name="T19" fmla="*/ 216 h 216"/>
                <a:gd name="T20" fmla="*/ 72 w 96"/>
                <a:gd name="T21" fmla="*/ 184 h 216"/>
                <a:gd name="T22" fmla="*/ 56 w 96"/>
                <a:gd name="T23" fmla="*/ 176 h 216"/>
                <a:gd name="T24" fmla="*/ 72 w 96"/>
                <a:gd name="T25" fmla="*/ 152 h 216"/>
                <a:gd name="T26" fmla="*/ 72 w 96"/>
                <a:gd name="T27" fmla="*/ 136 h 216"/>
                <a:gd name="T28" fmla="*/ 88 w 96"/>
                <a:gd name="T29" fmla="*/ 96 h 216"/>
                <a:gd name="T30" fmla="*/ 64 w 96"/>
                <a:gd name="T31" fmla="*/ 72 h 216"/>
                <a:gd name="T32" fmla="*/ 96 w 96"/>
                <a:gd name="T33" fmla="*/ 16 h 2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6"/>
                <a:gd name="T52" fmla="*/ 0 h 216"/>
                <a:gd name="T53" fmla="*/ 96 w 96"/>
                <a:gd name="T54" fmla="*/ 216 h 2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6" h="216">
                  <a:moveTo>
                    <a:pt x="0" y="0"/>
                  </a:moveTo>
                  <a:lnTo>
                    <a:pt x="32" y="72"/>
                  </a:lnTo>
                  <a:lnTo>
                    <a:pt x="16" y="80"/>
                  </a:lnTo>
                  <a:lnTo>
                    <a:pt x="40" y="96"/>
                  </a:lnTo>
                  <a:lnTo>
                    <a:pt x="24" y="120"/>
                  </a:lnTo>
                  <a:lnTo>
                    <a:pt x="48" y="136"/>
                  </a:lnTo>
                  <a:lnTo>
                    <a:pt x="40" y="152"/>
                  </a:lnTo>
                  <a:lnTo>
                    <a:pt x="48" y="160"/>
                  </a:lnTo>
                  <a:lnTo>
                    <a:pt x="48" y="192"/>
                  </a:lnTo>
                  <a:lnTo>
                    <a:pt x="64" y="216"/>
                  </a:lnTo>
                  <a:lnTo>
                    <a:pt x="72" y="184"/>
                  </a:lnTo>
                  <a:lnTo>
                    <a:pt x="56" y="176"/>
                  </a:lnTo>
                  <a:lnTo>
                    <a:pt x="72" y="152"/>
                  </a:lnTo>
                  <a:lnTo>
                    <a:pt x="72" y="136"/>
                  </a:lnTo>
                  <a:lnTo>
                    <a:pt x="88" y="96"/>
                  </a:lnTo>
                  <a:lnTo>
                    <a:pt x="64" y="72"/>
                  </a:lnTo>
                  <a:lnTo>
                    <a:pt x="96" y="16"/>
                  </a:lnTo>
                </a:path>
              </a:pathLst>
            </a:custGeom>
            <a:noFill/>
            <a:ln w="25400">
              <a:solidFill>
                <a:srgbClr val="A64C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20" name="Freeform 23"/>
            <p:cNvSpPr>
              <a:spLocks/>
            </p:cNvSpPr>
            <p:nvPr/>
          </p:nvSpPr>
          <p:spPr bwMode="auto">
            <a:xfrm>
              <a:off x="848" y="1288"/>
              <a:ext cx="96" cy="216"/>
            </a:xfrm>
            <a:custGeom>
              <a:avLst/>
              <a:gdLst>
                <a:gd name="T0" fmla="*/ 0 w 96"/>
                <a:gd name="T1" fmla="*/ 0 h 216"/>
                <a:gd name="T2" fmla="*/ 32 w 96"/>
                <a:gd name="T3" fmla="*/ 72 h 216"/>
                <a:gd name="T4" fmla="*/ 16 w 96"/>
                <a:gd name="T5" fmla="*/ 80 h 216"/>
                <a:gd name="T6" fmla="*/ 40 w 96"/>
                <a:gd name="T7" fmla="*/ 96 h 216"/>
                <a:gd name="T8" fmla="*/ 24 w 96"/>
                <a:gd name="T9" fmla="*/ 112 h 216"/>
                <a:gd name="T10" fmla="*/ 40 w 96"/>
                <a:gd name="T11" fmla="*/ 136 h 216"/>
                <a:gd name="T12" fmla="*/ 40 w 96"/>
                <a:gd name="T13" fmla="*/ 152 h 216"/>
                <a:gd name="T14" fmla="*/ 48 w 96"/>
                <a:gd name="T15" fmla="*/ 160 h 216"/>
                <a:gd name="T16" fmla="*/ 48 w 96"/>
                <a:gd name="T17" fmla="*/ 192 h 216"/>
                <a:gd name="T18" fmla="*/ 64 w 96"/>
                <a:gd name="T19" fmla="*/ 216 h 216"/>
                <a:gd name="T20" fmla="*/ 72 w 96"/>
                <a:gd name="T21" fmla="*/ 184 h 216"/>
                <a:gd name="T22" fmla="*/ 56 w 96"/>
                <a:gd name="T23" fmla="*/ 176 h 216"/>
                <a:gd name="T24" fmla="*/ 72 w 96"/>
                <a:gd name="T25" fmla="*/ 152 h 216"/>
                <a:gd name="T26" fmla="*/ 64 w 96"/>
                <a:gd name="T27" fmla="*/ 136 h 216"/>
                <a:gd name="T28" fmla="*/ 80 w 96"/>
                <a:gd name="T29" fmla="*/ 96 h 216"/>
                <a:gd name="T30" fmla="*/ 64 w 96"/>
                <a:gd name="T31" fmla="*/ 72 h 216"/>
                <a:gd name="T32" fmla="*/ 96 w 96"/>
                <a:gd name="T33" fmla="*/ 16 h 2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6"/>
                <a:gd name="T52" fmla="*/ 0 h 216"/>
                <a:gd name="T53" fmla="*/ 96 w 96"/>
                <a:gd name="T54" fmla="*/ 216 h 2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6" h="216">
                  <a:moveTo>
                    <a:pt x="0" y="0"/>
                  </a:moveTo>
                  <a:lnTo>
                    <a:pt x="32" y="72"/>
                  </a:lnTo>
                  <a:lnTo>
                    <a:pt x="16" y="80"/>
                  </a:lnTo>
                  <a:lnTo>
                    <a:pt x="40" y="96"/>
                  </a:lnTo>
                  <a:lnTo>
                    <a:pt x="24" y="112"/>
                  </a:lnTo>
                  <a:lnTo>
                    <a:pt x="40" y="136"/>
                  </a:lnTo>
                  <a:lnTo>
                    <a:pt x="40" y="152"/>
                  </a:lnTo>
                  <a:lnTo>
                    <a:pt x="48" y="160"/>
                  </a:lnTo>
                  <a:lnTo>
                    <a:pt x="48" y="192"/>
                  </a:lnTo>
                  <a:lnTo>
                    <a:pt x="64" y="216"/>
                  </a:lnTo>
                  <a:lnTo>
                    <a:pt x="72" y="184"/>
                  </a:lnTo>
                  <a:lnTo>
                    <a:pt x="56" y="176"/>
                  </a:lnTo>
                  <a:lnTo>
                    <a:pt x="72" y="152"/>
                  </a:lnTo>
                  <a:lnTo>
                    <a:pt x="64" y="136"/>
                  </a:lnTo>
                  <a:lnTo>
                    <a:pt x="80" y="96"/>
                  </a:lnTo>
                  <a:lnTo>
                    <a:pt x="64" y="72"/>
                  </a:lnTo>
                  <a:lnTo>
                    <a:pt x="96" y="16"/>
                  </a:lnTo>
                </a:path>
              </a:pathLst>
            </a:custGeom>
            <a:noFill/>
            <a:ln w="25400">
              <a:solidFill>
                <a:srgbClr val="A64C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21" name="Freeform 24"/>
            <p:cNvSpPr>
              <a:spLocks/>
            </p:cNvSpPr>
            <p:nvPr/>
          </p:nvSpPr>
          <p:spPr bwMode="auto">
            <a:xfrm>
              <a:off x="960" y="1288"/>
              <a:ext cx="136" cy="248"/>
            </a:xfrm>
            <a:custGeom>
              <a:avLst/>
              <a:gdLst>
                <a:gd name="T0" fmla="*/ 0 w 136"/>
                <a:gd name="T1" fmla="*/ 0 h 248"/>
                <a:gd name="T2" fmla="*/ 40 w 136"/>
                <a:gd name="T3" fmla="*/ 72 h 248"/>
                <a:gd name="T4" fmla="*/ 16 w 136"/>
                <a:gd name="T5" fmla="*/ 88 h 248"/>
                <a:gd name="T6" fmla="*/ 48 w 136"/>
                <a:gd name="T7" fmla="*/ 104 h 248"/>
                <a:gd name="T8" fmla="*/ 24 w 136"/>
                <a:gd name="T9" fmla="*/ 128 h 248"/>
                <a:gd name="T10" fmla="*/ 56 w 136"/>
                <a:gd name="T11" fmla="*/ 152 h 248"/>
                <a:gd name="T12" fmla="*/ 48 w 136"/>
                <a:gd name="T13" fmla="*/ 176 h 248"/>
                <a:gd name="T14" fmla="*/ 64 w 136"/>
                <a:gd name="T15" fmla="*/ 184 h 248"/>
                <a:gd name="T16" fmla="*/ 56 w 136"/>
                <a:gd name="T17" fmla="*/ 224 h 248"/>
                <a:gd name="T18" fmla="*/ 88 w 136"/>
                <a:gd name="T19" fmla="*/ 248 h 248"/>
                <a:gd name="T20" fmla="*/ 96 w 136"/>
                <a:gd name="T21" fmla="*/ 216 h 248"/>
                <a:gd name="T22" fmla="*/ 72 w 136"/>
                <a:gd name="T23" fmla="*/ 200 h 248"/>
                <a:gd name="T24" fmla="*/ 96 w 136"/>
                <a:gd name="T25" fmla="*/ 176 h 248"/>
                <a:gd name="T26" fmla="*/ 88 w 136"/>
                <a:gd name="T27" fmla="*/ 152 h 248"/>
                <a:gd name="T28" fmla="*/ 112 w 136"/>
                <a:gd name="T29" fmla="*/ 104 h 248"/>
                <a:gd name="T30" fmla="*/ 88 w 136"/>
                <a:gd name="T31" fmla="*/ 72 h 248"/>
                <a:gd name="T32" fmla="*/ 136 w 136"/>
                <a:gd name="T33" fmla="*/ 8 h 2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6"/>
                <a:gd name="T52" fmla="*/ 0 h 248"/>
                <a:gd name="T53" fmla="*/ 136 w 136"/>
                <a:gd name="T54" fmla="*/ 248 h 2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6" h="248">
                  <a:moveTo>
                    <a:pt x="0" y="0"/>
                  </a:moveTo>
                  <a:lnTo>
                    <a:pt x="40" y="72"/>
                  </a:lnTo>
                  <a:lnTo>
                    <a:pt x="16" y="88"/>
                  </a:lnTo>
                  <a:lnTo>
                    <a:pt x="48" y="104"/>
                  </a:lnTo>
                  <a:lnTo>
                    <a:pt x="24" y="128"/>
                  </a:lnTo>
                  <a:lnTo>
                    <a:pt x="56" y="152"/>
                  </a:lnTo>
                  <a:lnTo>
                    <a:pt x="48" y="176"/>
                  </a:lnTo>
                  <a:lnTo>
                    <a:pt x="64" y="184"/>
                  </a:lnTo>
                  <a:lnTo>
                    <a:pt x="56" y="224"/>
                  </a:lnTo>
                  <a:lnTo>
                    <a:pt x="88" y="248"/>
                  </a:lnTo>
                  <a:lnTo>
                    <a:pt x="96" y="216"/>
                  </a:lnTo>
                  <a:lnTo>
                    <a:pt x="72" y="200"/>
                  </a:lnTo>
                  <a:lnTo>
                    <a:pt x="96" y="176"/>
                  </a:lnTo>
                  <a:lnTo>
                    <a:pt x="88" y="152"/>
                  </a:lnTo>
                  <a:lnTo>
                    <a:pt x="112" y="104"/>
                  </a:lnTo>
                  <a:lnTo>
                    <a:pt x="88" y="72"/>
                  </a:lnTo>
                  <a:lnTo>
                    <a:pt x="136" y="8"/>
                  </a:lnTo>
                </a:path>
              </a:pathLst>
            </a:custGeom>
            <a:noFill/>
            <a:ln w="25400">
              <a:solidFill>
                <a:srgbClr val="6600C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22" name="Freeform 25"/>
            <p:cNvSpPr>
              <a:spLocks/>
            </p:cNvSpPr>
            <p:nvPr/>
          </p:nvSpPr>
          <p:spPr bwMode="auto">
            <a:xfrm>
              <a:off x="968" y="1296"/>
              <a:ext cx="128" cy="248"/>
            </a:xfrm>
            <a:custGeom>
              <a:avLst/>
              <a:gdLst>
                <a:gd name="T0" fmla="*/ 0 w 128"/>
                <a:gd name="T1" fmla="*/ 0 h 248"/>
                <a:gd name="T2" fmla="*/ 40 w 128"/>
                <a:gd name="T3" fmla="*/ 64 h 248"/>
                <a:gd name="T4" fmla="*/ 16 w 128"/>
                <a:gd name="T5" fmla="*/ 80 h 248"/>
                <a:gd name="T6" fmla="*/ 48 w 128"/>
                <a:gd name="T7" fmla="*/ 104 h 248"/>
                <a:gd name="T8" fmla="*/ 24 w 128"/>
                <a:gd name="T9" fmla="*/ 128 h 248"/>
                <a:gd name="T10" fmla="*/ 56 w 128"/>
                <a:gd name="T11" fmla="*/ 152 h 248"/>
                <a:gd name="T12" fmla="*/ 48 w 128"/>
                <a:gd name="T13" fmla="*/ 176 h 248"/>
                <a:gd name="T14" fmla="*/ 64 w 128"/>
                <a:gd name="T15" fmla="*/ 184 h 248"/>
                <a:gd name="T16" fmla="*/ 56 w 128"/>
                <a:gd name="T17" fmla="*/ 216 h 248"/>
                <a:gd name="T18" fmla="*/ 80 w 128"/>
                <a:gd name="T19" fmla="*/ 248 h 248"/>
                <a:gd name="T20" fmla="*/ 96 w 128"/>
                <a:gd name="T21" fmla="*/ 208 h 248"/>
                <a:gd name="T22" fmla="*/ 72 w 128"/>
                <a:gd name="T23" fmla="*/ 200 h 248"/>
                <a:gd name="T24" fmla="*/ 96 w 128"/>
                <a:gd name="T25" fmla="*/ 176 h 248"/>
                <a:gd name="T26" fmla="*/ 88 w 128"/>
                <a:gd name="T27" fmla="*/ 152 h 248"/>
                <a:gd name="T28" fmla="*/ 112 w 128"/>
                <a:gd name="T29" fmla="*/ 96 h 248"/>
                <a:gd name="T30" fmla="*/ 88 w 128"/>
                <a:gd name="T31" fmla="*/ 72 h 248"/>
                <a:gd name="T32" fmla="*/ 128 w 128"/>
                <a:gd name="T33" fmla="*/ 0 h 2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8"/>
                <a:gd name="T52" fmla="*/ 0 h 248"/>
                <a:gd name="T53" fmla="*/ 128 w 128"/>
                <a:gd name="T54" fmla="*/ 248 h 2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8" h="248">
                  <a:moveTo>
                    <a:pt x="0" y="0"/>
                  </a:moveTo>
                  <a:lnTo>
                    <a:pt x="40" y="64"/>
                  </a:lnTo>
                  <a:lnTo>
                    <a:pt x="16" y="80"/>
                  </a:lnTo>
                  <a:lnTo>
                    <a:pt x="48" y="104"/>
                  </a:lnTo>
                  <a:lnTo>
                    <a:pt x="24" y="128"/>
                  </a:lnTo>
                  <a:lnTo>
                    <a:pt x="56" y="152"/>
                  </a:lnTo>
                  <a:lnTo>
                    <a:pt x="48" y="176"/>
                  </a:lnTo>
                  <a:lnTo>
                    <a:pt x="64" y="184"/>
                  </a:lnTo>
                  <a:lnTo>
                    <a:pt x="56" y="216"/>
                  </a:lnTo>
                  <a:lnTo>
                    <a:pt x="80" y="248"/>
                  </a:lnTo>
                  <a:lnTo>
                    <a:pt x="96" y="208"/>
                  </a:lnTo>
                  <a:lnTo>
                    <a:pt x="72" y="200"/>
                  </a:lnTo>
                  <a:lnTo>
                    <a:pt x="96" y="176"/>
                  </a:lnTo>
                  <a:lnTo>
                    <a:pt x="88" y="152"/>
                  </a:lnTo>
                  <a:lnTo>
                    <a:pt x="112" y="96"/>
                  </a:lnTo>
                  <a:lnTo>
                    <a:pt x="88" y="72"/>
                  </a:lnTo>
                  <a:lnTo>
                    <a:pt x="128" y="0"/>
                  </a:lnTo>
                </a:path>
              </a:pathLst>
            </a:custGeom>
            <a:noFill/>
            <a:ln w="25400">
              <a:solidFill>
                <a:srgbClr val="6600C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23" name="Freeform 26"/>
            <p:cNvSpPr>
              <a:spLocks/>
            </p:cNvSpPr>
            <p:nvPr/>
          </p:nvSpPr>
          <p:spPr bwMode="auto">
            <a:xfrm>
              <a:off x="1112" y="1288"/>
              <a:ext cx="136" cy="288"/>
            </a:xfrm>
            <a:custGeom>
              <a:avLst/>
              <a:gdLst>
                <a:gd name="T0" fmla="*/ 0 w 136"/>
                <a:gd name="T1" fmla="*/ 0 h 288"/>
                <a:gd name="T2" fmla="*/ 32 w 136"/>
                <a:gd name="T3" fmla="*/ 72 h 288"/>
                <a:gd name="T4" fmla="*/ 0 w 136"/>
                <a:gd name="T5" fmla="*/ 96 h 288"/>
                <a:gd name="T6" fmla="*/ 48 w 136"/>
                <a:gd name="T7" fmla="*/ 120 h 288"/>
                <a:gd name="T8" fmla="*/ 24 w 136"/>
                <a:gd name="T9" fmla="*/ 144 h 288"/>
                <a:gd name="T10" fmla="*/ 48 w 136"/>
                <a:gd name="T11" fmla="*/ 168 h 288"/>
                <a:gd name="T12" fmla="*/ 40 w 136"/>
                <a:gd name="T13" fmla="*/ 200 h 288"/>
                <a:gd name="T14" fmla="*/ 56 w 136"/>
                <a:gd name="T15" fmla="*/ 208 h 288"/>
                <a:gd name="T16" fmla="*/ 56 w 136"/>
                <a:gd name="T17" fmla="*/ 256 h 288"/>
                <a:gd name="T18" fmla="*/ 80 w 136"/>
                <a:gd name="T19" fmla="*/ 288 h 288"/>
                <a:gd name="T20" fmla="*/ 88 w 136"/>
                <a:gd name="T21" fmla="*/ 248 h 288"/>
                <a:gd name="T22" fmla="*/ 72 w 136"/>
                <a:gd name="T23" fmla="*/ 232 h 288"/>
                <a:gd name="T24" fmla="*/ 96 w 136"/>
                <a:gd name="T25" fmla="*/ 200 h 288"/>
                <a:gd name="T26" fmla="*/ 88 w 136"/>
                <a:gd name="T27" fmla="*/ 168 h 288"/>
                <a:gd name="T28" fmla="*/ 112 w 136"/>
                <a:gd name="T29" fmla="*/ 112 h 288"/>
                <a:gd name="T30" fmla="*/ 88 w 136"/>
                <a:gd name="T31" fmla="*/ 80 h 288"/>
                <a:gd name="T32" fmla="*/ 136 w 136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6"/>
                <a:gd name="T52" fmla="*/ 0 h 288"/>
                <a:gd name="T53" fmla="*/ 136 w 136"/>
                <a:gd name="T54" fmla="*/ 288 h 2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6" h="288">
                  <a:moveTo>
                    <a:pt x="0" y="0"/>
                  </a:moveTo>
                  <a:lnTo>
                    <a:pt x="32" y="72"/>
                  </a:lnTo>
                  <a:lnTo>
                    <a:pt x="0" y="96"/>
                  </a:lnTo>
                  <a:lnTo>
                    <a:pt x="48" y="120"/>
                  </a:lnTo>
                  <a:lnTo>
                    <a:pt x="24" y="144"/>
                  </a:lnTo>
                  <a:lnTo>
                    <a:pt x="48" y="168"/>
                  </a:lnTo>
                  <a:lnTo>
                    <a:pt x="40" y="200"/>
                  </a:lnTo>
                  <a:lnTo>
                    <a:pt x="56" y="208"/>
                  </a:lnTo>
                  <a:lnTo>
                    <a:pt x="56" y="256"/>
                  </a:lnTo>
                  <a:lnTo>
                    <a:pt x="80" y="288"/>
                  </a:lnTo>
                  <a:lnTo>
                    <a:pt x="88" y="248"/>
                  </a:lnTo>
                  <a:lnTo>
                    <a:pt x="72" y="232"/>
                  </a:lnTo>
                  <a:lnTo>
                    <a:pt x="96" y="200"/>
                  </a:lnTo>
                  <a:lnTo>
                    <a:pt x="88" y="168"/>
                  </a:lnTo>
                  <a:lnTo>
                    <a:pt x="112" y="112"/>
                  </a:lnTo>
                  <a:lnTo>
                    <a:pt x="88" y="80"/>
                  </a:lnTo>
                  <a:lnTo>
                    <a:pt x="136" y="0"/>
                  </a:lnTo>
                </a:path>
              </a:pathLst>
            </a:custGeom>
            <a:noFill/>
            <a:ln w="254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24" name="Freeform 27"/>
            <p:cNvSpPr>
              <a:spLocks/>
            </p:cNvSpPr>
            <p:nvPr/>
          </p:nvSpPr>
          <p:spPr bwMode="auto">
            <a:xfrm>
              <a:off x="1120" y="1296"/>
              <a:ext cx="136" cy="288"/>
            </a:xfrm>
            <a:custGeom>
              <a:avLst/>
              <a:gdLst>
                <a:gd name="T0" fmla="*/ 0 w 136"/>
                <a:gd name="T1" fmla="*/ 8 h 288"/>
                <a:gd name="T2" fmla="*/ 32 w 136"/>
                <a:gd name="T3" fmla="*/ 80 h 288"/>
                <a:gd name="T4" fmla="*/ 8 w 136"/>
                <a:gd name="T5" fmla="*/ 96 h 288"/>
                <a:gd name="T6" fmla="*/ 48 w 136"/>
                <a:gd name="T7" fmla="*/ 120 h 288"/>
                <a:gd name="T8" fmla="*/ 24 w 136"/>
                <a:gd name="T9" fmla="*/ 144 h 288"/>
                <a:gd name="T10" fmla="*/ 48 w 136"/>
                <a:gd name="T11" fmla="*/ 176 h 288"/>
                <a:gd name="T12" fmla="*/ 40 w 136"/>
                <a:gd name="T13" fmla="*/ 200 h 288"/>
                <a:gd name="T14" fmla="*/ 64 w 136"/>
                <a:gd name="T15" fmla="*/ 216 h 288"/>
                <a:gd name="T16" fmla="*/ 56 w 136"/>
                <a:gd name="T17" fmla="*/ 256 h 288"/>
                <a:gd name="T18" fmla="*/ 80 w 136"/>
                <a:gd name="T19" fmla="*/ 288 h 288"/>
                <a:gd name="T20" fmla="*/ 96 w 136"/>
                <a:gd name="T21" fmla="*/ 248 h 288"/>
                <a:gd name="T22" fmla="*/ 72 w 136"/>
                <a:gd name="T23" fmla="*/ 232 h 288"/>
                <a:gd name="T24" fmla="*/ 96 w 136"/>
                <a:gd name="T25" fmla="*/ 200 h 288"/>
                <a:gd name="T26" fmla="*/ 88 w 136"/>
                <a:gd name="T27" fmla="*/ 176 h 288"/>
                <a:gd name="T28" fmla="*/ 120 w 136"/>
                <a:gd name="T29" fmla="*/ 112 h 288"/>
                <a:gd name="T30" fmla="*/ 88 w 136"/>
                <a:gd name="T31" fmla="*/ 80 h 288"/>
                <a:gd name="T32" fmla="*/ 136 w 136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6"/>
                <a:gd name="T52" fmla="*/ 0 h 288"/>
                <a:gd name="T53" fmla="*/ 136 w 136"/>
                <a:gd name="T54" fmla="*/ 288 h 2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6" h="288">
                  <a:moveTo>
                    <a:pt x="0" y="8"/>
                  </a:moveTo>
                  <a:lnTo>
                    <a:pt x="32" y="80"/>
                  </a:lnTo>
                  <a:lnTo>
                    <a:pt x="8" y="96"/>
                  </a:lnTo>
                  <a:lnTo>
                    <a:pt x="48" y="120"/>
                  </a:lnTo>
                  <a:lnTo>
                    <a:pt x="24" y="144"/>
                  </a:lnTo>
                  <a:lnTo>
                    <a:pt x="48" y="176"/>
                  </a:lnTo>
                  <a:lnTo>
                    <a:pt x="40" y="200"/>
                  </a:lnTo>
                  <a:lnTo>
                    <a:pt x="64" y="216"/>
                  </a:lnTo>
                  <a:lnTo>
                    <a:pt x="56" y="256"/>
                  </a:lnTo>
                  <a:lnTo>
                    <a:pt x="80" y="288"/>
                  </a:lnTo>
                  <a:lnTo>
                    <a:pt x="96" y="248"/>
                  </a:lnTo>
                  <a:lnTo>
                    <a:pt x="72" y="232"/>
                  </a:lnTo>
                  <a:lnTo>
                    <a:pt x="96" y="200"/>
                  </a:lnTo>
                  <a:lnTo>
                    <a:pt x="88" y="176"/>
                  </a:lnTo>
                  <a:lnTo>
                    <a:pt x="120" y="112"/>
                  </a:lnTo>
                  <a:lnTo>
                    <a:pt x="88" y="80"/>
                  </a:lnTo>
                  <a:lnTo>
                    <a:pt x="136" y="0"/>
                  </a:lnTo>
                </a:path>
              </a:pathLst>
            </a:custGeom>
            <a:noFill/>
            <a:ln w="254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25" name="Freeform 28"/>
            <p:cNvSpPr>
              <a:spLocks/>
            </p:cNvSpPr>
            <p:nvPr/>
          </p:nvSpPr>
          <p:spPr bwMode="auto">
            <a:xfrm>
              <a:off x="1448" y="1280"/>
              <a:ext cx="144" cy="336"/>
            </a:xfrm>
            <a:custGeom>
              <a:avLst/>
              <a:gdLst>
                <a:gd name="T0" fmla="*/ 0 w 144"/>
                <a:gd name="T1" fmla="*/ 0 h 336"/>
                <a:gd name="T2" fmla="*/ 32 w 144"/>
                <a:gd name="T3" fmla="*/ 72 h 336"/>
                <a:gd name="T4" fmla="*/ 0 w 144"/>
                <a:gd name="T5" fmla="*/ 96 h 336"/>
                <a:gd name="T6" fmla="*/ 56 w 144"/>
                <a:gd name="T7" fmla="*/ 128 h 336"/>
                <a:gd name="T8" fmla="*/ 16 w 144"/>
                <a:gd name="T9" fmla="*/ 160 h 336"/>
                <a:gd name="T10" fmla="*/ 56 w 144"/>
                <a:gd name="T11" fmla="*/ 192 h 336"/>
                <a:gd name="T12" fmla="*/ 48 w 144"/>
                <a:gd name="T13" fmla="*/ 224 h 336"/>
                <a:gd name="T14" fmla="*/ 72 w 144"/>
                <a:gd name="T15" fmla="*/ 240 h 336"/>
                <a:gd name="T16" fmla="*/ 64 w 144"/>
                <a:gd name="T17" fmla="*/ 296 h 336"/>
                <a:gd name="T18" fmla="*/ 96 w 144"/>
                <a:gd name="T19" fmla="*/ 336 h 336"/>
                <a:gd name="T20" fmla="*/ 112 w 144"/>
                <a:gd name="T21" fmla="*/ 280 h 336"/>
                <a:gd name="T22" fmla="*/ 80 w 144"/>
                <a:gd name="T23" fmla="*/ 264 h 336"/>
                <a:gd name="T24" fmla="*/ 112 w 144"/>
                <a:gd name="T25" fmla="*/ 224 h 336"/>
                <a:gd name="T26" fmla="*/ 104 w 144"/>
                <a:gd name="T27" fmla="*/ 192 h 336"/>
                <a:gd name="T28" fmla="*/ 136 w 144"/>
                <a:gd name="T29" fmla="*/ 120 h 336"/>
                <a:gd name="T30" fmla="*/ 104 w 144"/>
                <a:gd name="T31" fmla="*/ 80 h 336"/>
                <a:gd name="T32" fmla="*/ 144 w 144"/>
                <a:gd name="T33" fmla="*/ 16 h 3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4"/>
                <a:gd name="T52" fmla="*/ 0 h 336"/>
                <a:gd name="T53" fmla="*/ 144 w 144"/>
                <a:gd name="T54" fmla="*/ 336 h 3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4" h="336">
                  <a:moveTo>
                    <a:pt x="0" y="0"/>
                  </a:moveTo>
                  <a:lnTo>
                    <a:pt x="32" y="72"/>
                  </a:lnTo>
                  <a:lnTo>
                    <a:pt x="0" y="96"/>
                  </a:lnTo>
                  <a:lnTo>
                    <a:pt x="56" y="128"/>
                  </a:lnTo>
                  <a:lnTo>
                    <a:pt x="16" y="160"/>
                  </a:lnTo>
                  <a:lnTo>
                    <a:pt x="56" y="192"/>
                  </a:lnTo>
                  <a:lnTo>
                    <a:pt x="48" y="224"/>
                  </a:lnTo>
                  <a:lnTo>
                    <a:pt x="72" y="240"/>
                  </a:lnTo>
                  <a:lnTo>
                    <a:pt x="64" y="296"/>
                  </a:lnTo>
                  <a:lnTo>
                    <a:pt x="96" y="336"/>
                  </a:lnTo>
                  <a:lnTo>
                    <a:pt x="112" y="280"/>
                  </a:lnTo>
                  <a:lnTo>
                    <a:pt x="80" y="264"/>
                  </a:lnTo>
                  <a:lnTo>
                    <a:pt x="112" y="224"/>
                  </a:lnTo>
                  <a:lnTo>
                    <a:pt x="104" y="192"/>
                  </a:lnTo>
                  <a:lnTo>
                    <a:pt x="136" y="120"/>
                  </a:lnTo>
                  <a:lnTo>
                    <a:pt x="104" y="80"/>
                  </a:lnTo>
                  <a:lnTo>
                    <a:pt x="144" y="16"/>
                  </a:lnTo>
                </a:path>
              </a:pathLst>
            </a:custGeom>
            <a:noFill/>
            <a:ln w="25400">
              <a:solidFill>
                <a:srgbClr val="008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26" name="Freeform 29"/>
            <p:cNvSpPr>
              <a:spLocks/>
            </p:cNvSpPr>
            <p:nvPr/>
          </p:nvSpPr>
          <p:spPr bwMode="auto">
            <a:xfrm>
              <a:off x="1456" y="1288"/>
              <a:ext cx="144" cy="336"/>
            </a:xfrm>
            <a:custGeom>
              <a:avLst/>
              <a:gdLst>
                <a:gd name="T0" fmla="*/ 0 w 144"/>
                <a:gd name="T1" fmla="*/ 0 h 336"/>
                <a:gd name="T2" fmla="*/ 32 w 144"/>
                <a:gd name="T3" fmla="*/ 72 h 336"/>
                <a:gd name="T4" fmla="*/ 0 w 144"/>
                <a:gd name="T5" fmla="*/ 96 h 336"/>
                <a:gd name="T6" fmla="*/ 56 w 144"/>
                <a:gd name="T7" fmla="*/ 128 h 336"/>
                <a:gd name="T8" fmla="*/ 24 w 144"/>
                <a:gd name="T9" fmla="*/ 152 h 336"/>
                <a:gd name="T10" fmla="*/ 64 w 144"/>
                <a:gd name="T11" fmla="*/ 192 h 336"/>
                <a:gd name="T12" fmla="*/ 48 w 144"/>
                <a:gd name="T13" fmla="*/ 224 h 336"/>
                <a:gd name="T14" fmla="*/ 72 w 144"/>
                <a:gd name="T15" fmla="*/ 240 h 336"/>
                <a:gd name="T16" fmla="*/ 64 w 144"/>
                <a:gd name="T17" fmla="*/ 288 h 336"/>
                <a:gd name="T18" fmla="*/ 104 w 144"/>
                <a:gd name="T19" fmla="*/ 336 h 336"/>
                <a:gd name="T20" fmla="*/ 112 w 144"/>
                <a:gd name="T21" fmla="*/ 280 h 336"/>
                <a:gd name="T22" fmla="*/ 88 w 144"/>
                <a:gd name="T23" fmla="*/ 264 h 336"/>
                <a:gd name="T24" fmla="*/ 120 w 144"/>
                <a:gd name="T25" fmla="*/ 224 h 336"/>
                <a:gd name="T26" fmla="*/ 112 w 144"/>
                <a:gd name="T27" fmla="*/ 192 h 336"/>
                <a:gd name="T28" fmla="*/ 144 w 144"/>
                <a:gd name="T29" fmla="*/ 120 h 336"/>
                <a:gd name="T30" fmla="*/ 104 w 144"/>
                <a:gd name="T31" fmla="*/ 80 h 336"/>
                <a:gd name="T32" fmla="*/ 144 w 144"/>
                <a:gd name="T33" fmla="*/ 8 h 3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4"/>
                <a:gd name="T52" fmla="*/ 0 h 336"/>
                <a:gd name="T53" fmla="*/ 144 w 144"/>
                <a:gd name="T54" fmla="*/ 336 h 3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4" h="336">
                  <a:moveTo>
                    <a:pt x="0" y="0"/>
                  </a:moveTo>
                  <a:lnTo>
                    <a:pt x="32" y="72"/>
                  </a:lnTo>
                  <a:lnTo>
                    <a:pt x="0" y="96"/>
                  </a:lnTo>
                  <a:lnTo>
                    <a:pt x="56" y="128"/>
                  </a:lnTo>
                  <a:lnTo>
                    <a:pt x="24" y="152"/>
                  </a:lnTo>
                  <a:lnTo>
                    <a:pt x="64" y="192"/>
                  </a:lnTo>
                  <a:lnTo>
                    <a:pt x="48" y="224"/>
                  </a:lnTo>
                  <a:lnTo>
                    <a:pt x="72" y="240"/>
                  </a:lnTo>
                  <a:lnTo>
                    <a:pt x="64" y="288"/>
                  </a:lnTo>
                  <a:lnTo>
                    <a:pt x="104" y="336"/>
                  </a:lnTo>
                  <a:lnTo>
                    <a:pt x="112" y="280"/>
                  </a:lnTo>
                  <a:lnTo>
                    <a:pt x="88" y="264"/>
                  </a:lnTo>
                  <a:lnTo>
                    <a:pt x="120" y="224"/>
                  </a:lnTo>
                  <a:lnTo>
                    <a:pt x="112" y="192"/>
                  </a:lnTo>
                  <a:lnTo>
                    <a:pt x="144" y="120"/>
                  </a:lnTo>
                  <a:lnTo>
                    <a:pt x="104" y="80"/>
                  </a:lnTo>
                  <a:lnTo>
                    <a:pt x="144" y="8"/>
                  </a:lnTo>
                </a:path>
              </a:pathLst>
            </a:custGeom>
            <a:noFill/>
            <a:ln w="25400">
              <a:solidFill>
                <a:srgbClr val="008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27" name="Freeform 30"/>
            <p:cNvSpPr>
              <a:spLocks/>
            </p:cNvSpPr>
            <p:nvPr/>
          </p:nvSpPr>
          <p:spPr bwMode="auto">
            <a:xfrm>
              <a:off x="1648" y="1296"/>
              <a:ext cx="160" cy="336"/>
            </a:xfrm>
            <a:custGeom>
              <a:avLst/>
              <a:gdLst>
                <a:gd name="T0" fmla="*/ 0 w 160"/>
                <a:gd name="T1" fmla="*/ 0 h 336"/>
                <a:gd name="T2" fmla="*/ 40 w 160"/>
                <a:gd name="T3" fmla="*/ 72 h 336"/>
                <a:gd name="T4" fmla="*/ 8 w 160"/>
                <a:gd name="T5" fmla="*/ 96 h 336"/>
                <a:gd name="T6" fmla="*/ 56 w 160"/>
                <a:gd name="T7" fmla="*/ 120 h 336"/>
                <a:gd name="T8" fmla="*/ 24 w 160"/>
                <a:gd name="T9" fmla="*/ 152 h 336"/>
                <a:gd name="T10" fmla="*/ 64 w 160"/>
                <a:gd name="T11" fmla="*/ 192 h 336"/>
                <a:gd name="T12" fmla="*/ 48 w 160"/>
                <a:gd name="T13" fmla="*/ 224 h 336"/>
                <a:gd name="T14" fmla="*/ 72 w 160"/>
                <a:gd name="T15" fmla="*/ 240 h 336"/>
                <a:gd name="T16" fmla="*/ 64 w 160"/>
                <a:gd name="T17" fmla="*/ 296 h 336"/>
                <a:gd name="T18" fmla="*/ 104 w 160"/>
                <a:gd name="T19" fmla="*/ 336 h 336"/>
                <a:gd name="T20" fmla="*/ 120 w 160"/>
                <a:gd name="T21" fmla="*/ 280 h 336"/>
                <a:gd name="T22" fmla="*/ 88 w 160"/>
                <a:gd name="T23" fmla="*/ 264 h 336"/>
                <a:gd name="T24" fmla="*/ 120 w 160"/>
                <a:gd name="T25" fmla="*/ 224 h 336"/>
                <a:gd name="T26" fmla="*/ 112 w 160"/>
                <a:gd name="T27" fmla="*/ 192 h 336"/>
                <a:gd name="T28" fmla="*/ 144 w 160"/>
                <a:gd name="T29" fmla="*/ 120 h 336"/>
                <a:gd name="T30" fmla="*/ 112 w 160"/>
                <a:gd name="T31" fmla="*/ 72 h 336"/>
                <a:gd name="T32" fmla="*/ 160 w 160"/>
                <a:gd name="T33" fmla="*/ 0 h 3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0"/>
                <a:gd name="T52" fmla="*/ 0 h 336"/>
                <a:gd name="T53" fmla="*/ 160 w 160"/>
                <a:gd name="T54" fmla="*/ 336 h 3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0" h="336">
                  <a:moveTo>
                    <a:pt x="0" y="0"/>
                  </a:moveTo>
                  <a:lnTo>
                    <a:pt x="40" y="72"/>
                  </a:lnTo>
                  <a:lnTo>
                    <a:pt x="8" y="96"/>
                  </a:lnTo>
                  <a:lnTo>
                    <a:pt x="56" y="120"/>
                  </a:lnTo>
                  <a:lnTo>
                    <a:pt x="24" y="152"/>
                  </a:lnTo>
                  <a:lnTo>
                    <a:pt x="64" y="192"/>
                  </a:lnTo>
                  <a:lnTo>
                    <a:pt x="48" y="224"/>
                  </a:lnTo>
                  <a:lnTo>
                    <a:pt x="72" y="240"/>
                  </a:lnTo>
                  <a:lnTo>
                    <a:pt x="64" y="296"/>
                  </a:lnTo>
                  <a:lnTo>
                    <a:pt x="104" y="336"/>
                  </a:lnTo>
                  <a:lnTo>
                    <a:pt x="120" y="280"/>
                  </a:lnTo>
                  <a:lnTo>
                    <a:pt x="88" y="264"/>
                  </a:lnTo>
                  <a:lnTo>
                    <a:pt x="120" y="224"/>
                  </a:lnTo>
                  <a:lnTo>
                    <a:pt x="112" y="192"/>
                  </a:lnTo>
                  <a:lnTo>
                    <a:pt x="144" y="120"/>
                  </a:lnTo>
                  <a:lnTo>
                    <a:pt x="112" y="72"/>
                  </a:lnTo>
                  <a:lnTo>
                    <a:pt x="160" y="0"/>
                  </a:lnTo>
                </a:path>
              </a:pathLst>
            </a:custGeom>
            <a:noFill/>
            <a:ln w="25400">
              <a:solidFill>
                <a:srgbClr val="00A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28" name="Freeform 31"/>
            <p:cNvSpPr>
              <a:spLocks/>
            </p:cNvSpPr>
            <p:nvPr/>
          </p:nvSpPr>
          <p:spPr bwMode="auto">
            <a:xfrm>
              <a:off x="1656" y="1304"/>
              <a:ext cx="160" cy="336"/>
            </a:xfrm>
            <a:custGeom>
              <a:avLst/>
              <a:gdLst>
                <a:gd name="T0" fmla="*/ 0 w 160"/>
                <a:gd name="T1" fmla="*/ 0 h 336"/>
                <a:gd name="T2" fmla="*/ 40 w 160"/>
                <a:gd name="T3" fmla="*/ 72 h 336"/>
                <a:gd name="T4" fmla="*/ 0 w 160"/>
                <a:gd name="T5" fmla="*/ 96 h 336"/>
                <a:gd name="T6" fmla="*/ 56 w 160"/>
                <a:gd name="T7" fmla="*/ 128 h 336"/>
                <a:gd name="T8" fmla="*/ 24 w 160"/>
                <a:gd name="T9" fmla="*/ 160 h 336"/>
                <a:gd name="T10" fmla="*/ 64 w 160"/>
                <a:gd name="T11" fmla="*/ 192 h 336"/>
                <a:gd name="T12" fmla="*/ 48 w 160"/>
                <a:gd name="T13" fmla="*/ 232 h 336"/>
                <a:gd name="T14" fmla="*/ 72 w 160"/>
                <a:gd name="T15" fmla="*/ 240 h 336"/>
                <a:gd name="T16" fmla="*/ 64 w 160"/>
                <a:gd name="T17" fmla="*/ 296 h 336"/>
                <a:gd name="T18" fmla="*/ 104 w 160"/>
                <a:gd name="T19" fmla="*/ 336 h 336"/>
                <a:gd name="T20" fmla="*/ 112 w 160"/>
                <a:gd name="T21" fmla="*/ 288 h 336"/>
                <a:gd name="T22" fmla="*/ 88 w 160"/>
                <a:gd name="T23" fmla="*/ 264 h 336"/>
                <a:gd name="T24" fmla="*/ 120 w 160"/>
                <a:gd name="T25" fmla="*/ 232 h 336"/>
                <a:gd name="T26" fmla="*/ 112 w 160"/>
                <a:gd name="T27" fmla="*/ 192 h 336"/>
                <a:gd name="T28" fmla="*/ 144 w 160"/>
                <a:gd name="T29" fmla="*/ 120 h 336"/>
                <a:gd name="T30" fmla="*/ 104 w 160"/>
                <a:gd name="T31" fmla="*/ 80 h 336"/>
                <a:gd name="T32" fmla="*/ 160 w 160"/>
                <a:gd name="T33" fmla="*/ 0 h 3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0"/>
                <a:gd name="T52" fmla="*/ 0 h 336"/>
                <a:gd name="T53" fmla="*/ 160 w 160"/>
                <a:gd name="T54" fmla="*/ 336 h 3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0" h="336">
                  <a:moveTo>
                    <a:pt x="0" y="0"/>
                  </a:moveTo>
                  <a:lnTo>
                    <a:pt x="40" y="72"/>
                  </a:lnTo>
                  <a:lnTo>
                    <a:pt x="0" y="96"/>
                  </a:lnTo>
                  <a:lnTo>
                    <a:pt x="56" y="128"/>
                  </a:lnTo>
                  <a:lnTo>
                    <a:pt x="24" y="160"/>
                  </a:lnTo>
                  <a:lnTo>
                    <a:pt x="64" y="192"/>
                  </a:lnTo>
                  <a:lnTo>
                    <a:pt x="48" y="232"/>
                  </a:lnTo>
                  <a:lnTo>
                    <a:pt x="72" y="240"/>
                  </a:lnTo>
                  <a:lnTo>
                    <a:pt x="64" y="296"/>
                  </a:lnTo>
                  <a:lnTo>
                    <a:pt x="104" y="336"/>
                  </a:lnTo>
                  <a:lnTo>
                    <a:pt x="112" y="288"/>
                  </a:lnTo>
                  <a:lnTo>
                    <a:pt x="88" y="264"/>
                  </a:lnTo>
                  <a:lnTo>
                    <a:pt x="120" y="232"/>
                  </a:lnTo>
                  <a:lnTo>
                    <a:pt x="112" y="192"/>
                  </a:lnTo>
                  <a:lnTo>
                    <a:pt x="144" y="120"/>
                  </a:lnTo>
                  <a:lnTo>
                    <a:pt x="104" y="80"/>
                  </a:lnTo>
                  <a:lnTo>
                    <a:pt x="160" y="0"/>
                  </a:lnTo>
                </a:path>
              </a:pathLst>
            </a:custGeom>
            <a:noFill/>
            <a:ln w="25400">
              <a:solidFill>
                <a:srgbClr val="00A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29" name="Freeform 32"/>
            <p:cNvSpPr>
              <a:spLocks/>
            </p:cNvSpPr>
            <p:nvPr/>
          </p:nvSpPr>
          <p:spPr bwMode="auto">
            <a:xfrm>
              <a:off x="2064" y="1280"/>
              <a:ext cx="144" cy="384"/>
            </a:xfrm>
            <a:custGeom>
              <a:avLst/>
              <a:gdLst>
                <a:gd name="T0" fmla="*/ 0 w 144"/>
                <a:gd name="T1" fmla="*/ 8 h 384"/>
                <a:gd name="T2" fmla="*/ 32 w 144"/>
                <a:gd name="T3" fmla="*/ 72 h 384"/>
                <a:gd name="T4" fmla="*/ 0 w 144"/>
                <a:gd name="T5" fmla="*/ 104 h 384"/>
                <a:gd name="T6" fmla="*/ 56 w 144"/>
                <a:gd name="T7" fmla="*/ 136 h 384"/>
                <a:gd name="T8" fmla="*/ 24 w 144"/>
                <a:gd name="T9" fmla="*/ 168 h 384"/>
                <a:gd name="T10" fmla="*/ 56 w 144"/>
                <a:gd name="T11" fmla="*/ 216 h 384"/>
                <a:gd name="T12" fmla="*/ 48 w 144"/>
                <a:gd name="T13" fmla="*/ 256 h 384"/>
                <a:gd name="T14" fmla="*/ 72 w 144"/>
                <a:gd name="T15" fmla="*/ 272 h 384"/>
                <a:gd name="T16" fmla="*/ 64 w 144"/>
                <a:gd name="T17" fmla="*/ 336 h 384"/>
                <a:gd name="T18" fmla="*/ 104 w 144"/>
                <a:gd name="T19" fmla="*/ 384 h 384"/>
                <a:gd name="T20" fmla="*/ 112 w 144"/>
                <a:gd name="T21" fmla="*/ 320 h 384"/>
                <a:gd name="T22" fmla="*/ 88 w 144"/>
                <a:gd name="T23" fmla="*/ 296 h 384"/>
                <a:gd name="T24" fmla="*/ 120 w 144"/>
                <a:gd name="T25" fmla="*/ 256 h 384"/>
                <a:gd name="T26" fmla="*/ 112 w 144"/>
                <a:gd name="T27" fmla="*/ 216 h 384"/>
                <a:gd name="T28" fmla="*/ 144 w 144"/>
                <a:gd name="T29" fmla="*/ 128 h 384"/>
                <a:gd name="T30" fmla="*/ 104 w 144"/>
                <a:gd name="T31" fmla="*/ 80 h 384"/>
                <a:gd name="T32" fmla="*/ 144 w 144"/>
                <a:gd name="T33" fmla="*/ 0 h 38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4"/>
                <a:gd name="T52" fmla="*/ 0 h 384"/>
                <a:gd name="T53" fmla="*/ 144 w 144"/>
                <a:gd name="T54" fmla="*/ 384 h 38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4" h="384">
                  <a:moveTo>
                    <a:pt x="0" y="8"/>
                  </a:moveTo>
                  <a:lnTo>
                    <a:pt x="32" y="72"/>
                  </a:lnTo>
                  <a:lnTo>
                    <a:pt x="0" y="104"/>
                  </a:lnTo>
                  <a:lnTo>
                    <a:pt x="56" y="136"/>
                  </a:lnTo>
                  <a:lnTo>
                    <a:pt x="24" y="168"/>
                  </a:lnTo>
                  <a:lnTo>
                    <a:pt x="56" y="216"/>
                  </a:lnTo>
                  <a:lnTo>
                    <a:pt x="48" y="256"/>
                  </a:lnTo>
                  <a:lnTo>
                    <a:pt x="72" y="272"/>
                  </a:lnTo>
                  <a:lnTo>
                    <a:pt x="64" y="336"/>
                  </a:lnTo>
                  <a:lnTo>
                    <a:pt x="104" y="384"/>
                  </a:lnTo>
                  <a:lnTo>
                    <a:pt x="112" y="320"/>
                  </a:lnTo>
                  <a:lnTo>
                    <a:pt x="88" y="296"/>
                  </a:lnTo>
                  <a:lnTo>
                    <a:pt x="120" y="256"/>
                  </a:lnTo>
                  <a:lnTo>
                    <a:pt x="112" y="216"/>
                  </a:lnTo>
                  <a:lnTo>
                    <a:pt x="144" y="128"/>
                  </a:lnTo>
                  <a:lnTo>
                    <a:pt x="104" y="80"/>
                  </a:lnTo>
                  <a:lnTo>
                    <a:pt x="144" y="0"/>
                  </a:lnTo>
                </a:path>
              </a:pathLst>
            </a:custGeom>
            <a:noFill/>
            <a:ln w="2540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30" name="Freeform 33"/>
            <p:cNvSpPr>
              <a:spLocks/>
            </p:cNvSpPr>
            <p:nvPr/>
          </p:nvSpPr>
          <p:spPr bwMode="auto">
            <a:xfrm>
              <a:off x="2072" y="1288"/>
              <a:ext cx="152" cy="384"/>
            </a:xfrm>
            <a:custGeom>
              <a:avLst/>
              <a:gdLst>
                <a:gd name="T0" fmla="*/ 0 w 152"/>
                <a:gd name="T1" fmla="*/ 8 h 384"/>
                <a:gd name="T2" fmla="*/ 32 w 152"/>
                <a:gd name="T3" fmla="*/ 72 h 384"/>
                <a:gd name="T4" fmla="*/ 0 w 152"/>
                <a:gd name="T5" fmla="*/ 96 h 384"/>
                <a:gd name="T6" fmla="*/ 56 w 152"/>
                <a:gd name="T7" fmla="*/ 136 h 384"/>
                <a:gd name="T8" fmla="*/ 24 w 152"/>
                <a:gd name="T9" fmla="*/ 168 h 384"/>
                <a:gd name="T10" fmla="*/ 56 w 152"/>
                <a:gd name="T11" fmla="*/ 208 h 384"/>
                <a:gd name="T12" fmla="*/ 48 w 152"/>
                <a:gd name="T13" fmla="*/ 256 h 384"/>
                <a:gd name="T14" fmla="*/ 72 w 152"/>
                <a:gd name="T15" fmla="*/ 272 h 384"/>
                <a:gd name="T16" fmla="*/ 64 w 152"/>
                <a:gd name="T17" fmla="*/ 328 h 384"/>
                <a:gd name="T18" fmla="*/ 104 w 152"/>
                <a:gd name="T19" fmla="*/ 384 h 384"/>
                <a:gd name="T20" fmla="*/ 112 w 152"/>
                <a:gd name="T21" fmla="*/ 320 h 384"/>
                <a:gd name="T22" fmla="*/ 88 w 152"/>
                <a:gd name="T23" fmla="*/ 296 h 384"/>
                <a:gd name="T24" fmla="*/ 120 w 152"/>
                <a:gd name="T25" fmla="*/ 256 h 384"/>
                <a:gd name="T26" fmla="*/ 112 w 152"/>
                <a:gd name="T27" fmla="*/ 208 h 384"/>
                <a:gd name="T28" fmla="*/ 144 w 152"/>
                <a:gd name="T29" fmla="*/ 128 h 384"/>
                <a:gd name="T30" fmla="*/ 104 w 152"/>
                <a:gd name="T31" fmla="*/ 80 h 384"/>
                <a:gd name="T32" fmla="*/ 152 w 152"/>
                <a:gd name="T33" fmla="*/ 0 h 38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2"/>
                <a:gd name="T52" fmla="*/ 0 h 384"/>
                <a:gd name="T53" fmla="*/ 152 w 152"/>
                <a:gd name="T54" fmla="*/ 384 h 38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2" h="384">
                  <a:moveTo>
                    <a:pt x="0" y="8"/>
                  </a:moveTo>
                  <a:lnTo>
                    <a:pt x="32" y="72"/>
                  </a:lnTo>
                  <a:lnTo>
                    <a:pt x="0" y="96"/>
                  </a:lnTo>
                  <a:lnTo>
                    <a:pt x="56" y="136"/>
                  </a:lnTo>
                  <a:lnTo>
                    <a:pt x="24" y="168"/>
                  </a:lnTo>
                  <a:lnTo>
                    <a:pt x="56" y="208"/>
                  </a:lnTo>
                  <a:lnTo>
                    <a:pt x="48" y="256"/>
                  </a:lnTo>
                  <a:lnTo>
                    <a:pt x="72" y="272"/>
                  </a:lnTo>
                  <a:lnTo>
                    <a:pt x="64" y="328"/>
                  </a:lnTo>
                  <a:lnTo>
                    <a:pt x="104" y="384"/>
                  </a:lnTo>
                  <a:lnTo>
                    <a:pt x="112" y="320"/>
                  </a:lnTo>
                  <a:lnTo>
                    <a:pt x="88" y="296"/>
                  </a:lnTo>
                  <a:lnTo>
                    <a:pt x="120" y="256"/>
                  </a:lnTo>
                  <a:lnTo>
                    <a:pt x="112" y="208"/>
                  </a:lnTo>
                  <a:lnTo>
                    <a:pt x="144" y="128"/>
                  </a:lnTo>
                  <a:lnTo>
                    <a:pt x="104" y="80"/>
                  </a:lnTo>
                  <a:lnTo>
                    <a:pt x="152" y="0"/>
                  </a:lnTo>
                </a:path>
              </a:pathLst>
            </a:custGeom>
            <a:noFill/>
            <a:ln w="2540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31" name="Freeform 34"/>
            <p:cNvSpPr>
              <a:spLocks/>
            </p:cNvSpPr>
            <p:nvPr/>
          </p:nvSpPr>
          <p:spPr bwMode="auto">
            <a:xfrm>
              <a:off x="2248" y="1288"/>
              <a:ext cx="160" cy="408"/>
            </a:xfrm>
            <a:custGeom>
              <a:avLst/>
              <a:gdLst>
                <a:gd name="T0" fmla="*/ 8 w 160"/>
                <a:gd name="T1" fmla="*/ 0 h 408"/>
                <a:gd name="T2" fmla="*/ 40 w 160"/>
                <a:gd name="T3" fmla="*/ 72 h 408"/>
                <a:gd name="T4" fmla="*/ 0 w 160"/>
                <a:gd name="T5" fmla="*/ 104 h 408"/>
                <a:gd name="T6" fmla="*/ 64 w 160"/>
                <a:gd name="T7" fmla="*/ 136 h 408"/>
                <a:gd name="T8" fmla="*/ 24 w 160"/>
                <a:gd name="T9" fmla="*/ 176 h 408"/>
                <a:gd name="T10" fmla="*/ 64 w 160"/>
                <a:gd name="T11" fmla="*/ 224 h 408"/>
                <a:gd name="T12" fmla="*/ 48 w 160"/>
                <a:gd name="T13" fmla="*/ 272 h 408"/>
                <a:gd name="T14" fmla="*/ 80 w 160"/>
                <a:gd name="T15" fmla="*/ 280 h 408"/>
                <a:gd name="T16" fmla="*/ 72 w 160"/>
                <a:gd name="T17" fmla="*/ 352 h 408"/>
                <a:gd name="T18" fmla="*/ 112 w 160"/>
                <a:gd name="T19" fmla="*/ 408 h 408"/>
                <a:gd name="T20" fmla="*/ 120 w 160"/>
                <a:gd name="T21" fmla="*/ 336 h 408"/>
                <a:gd name="T22" fmla="*/ 88 w 160"/>
                <a:gd name="T23" fmla="*/ 312 h 408"/>
                <a:gd name="T24" fmla="*/ 128 w 160"/>
                <a:gd name="T25" fmla="*/ 272 h 408"/>
                <a:gd name="T26" fmla="*/ 120 w 160"/>
                <a:gd name="T27" fmla="*/ 224 h 408"/>
                <a:gd name="T28" fmla="*/ 152 w 160"/>
                <a:gd name="T29" fmla="*/ 128 h 408"/>
                <a:gd name="T30" fmla="*/ 112 w 160"/>
                <a:gd name="T31" fmla="*/ 80 h 408"/>
                <a:gd name="T32" fmla="*/ 160 w 160"/>
                <a:gd name="T33" fmla="*/ 0 h 4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0"/>
                <a:gd name="T52" fmla="*/ 0 h 408"/>
                <a:gd name="T53" fmla="*/ 160 w 160"/>
                <a:gd name="T54" fmla="*/ 408 h 4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0" h="408">
                  <a:moveTo>
                    <a:pt x="8" y="0"/>
                  </a:moveTo>
                  <a:lnTo>
                    <a:pt x="40" y="72"/>
                  </a:lnTo>
                  <a:lnTo>
                    <a:pt x="0" y="104"/>
                  </a:lnTo>
                  <a:lnTo>
                    <a:pt x="64" y="136"/>
                  </a:lnTo>
                  <a:lnTo>
                    <a:pt x="24" y="176"/>
                  </a:lnTo>
                  <a:lnTo>
                    <a:pt x="64" y="224"/>
                  </a:lnTo>
                  <a:lnTo>
                    <a:pt x="48" y="272"/>
                  </a:lnTo>
                  <a:lnTo>
                    <a:pt x="80" y="280"/>
                  </a:lnTo>
                  <a:lnTo>
                    <a:pt x="72" y="352"/>
                  </a:lnTo>
                  <a:lnTo>
                    <a:pt x="112" y="408"/>
                  </a:lnTo>
                  <a:lnTo>
                    <a:pt x="120" y="336"/>
                  </a:lnTo>
                  <a:lnTo>
                    <a:pt x="88" y="312"/>
                  </a:lnTo>
                  <a:lnTo>
                    <a:pt x="128" y="272"/>
                  </a:lnTo>
                  <a:lnTo>
                    <a:pt x="120" y="224"/>
                  </a:lnTo>
                  <a:lnTo>
                    <a:pt x="152" y="128"/>
                  </a:lnTo>
                  <a:lnTo>
                    <a:pt x="112" y="80"/>
                  </a:lnTo>
                  <a:lnTo>
                    <a:pt x="160" y="0"/>
                  </a:lnTo>
                </a:path>
              </a:pathLst>
            </a:custGeom>
            <a:noFill/>
            <a:ln w="25400">
              <a:solidFill>
                <a:srgbClr val="00FFC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32" name="Freeform 35"/>
            <p:cNvSpPr>
              <a:spLocks/>
            </p:cNvSpPr>
            <p:nvPr/>
          </p:nvSpPr>
          <p:spPr bwMode="auto">
            <a:xfrm>
              <a:off x="2256" y="1296"/>
              <a:ext cx="152" cy="408"/>
            </a:xfrm>
            <a:custGeom>
              <a:avLst/>
              <a:gdLst>
                <a:gd name="T0" fmla="*/ 0 w 152"/>
                <a:gd name="T1" fmla="*/ 0 h 408"/>
                <a:gd name="T2" fmla="*/ 32 w 152"/>
                <a:gd name="T3" fmla="*/ 72 h 408"/>
                <a:gd name="T4" fmla="*/ 0 w 152"/>
                <a:gd name="T5" fmla="*/ 104 h 408"/>
                <a:gd name="T6" fmla="*/ 56 w 152"/>
                <a:gd name="T7" fmla="*/ 144 h 408"/>
                <a:gd name="T8" fmla="*/ 24 w 152"/>
                <a:gd name="T9" fmla="*/ 184 h 408"/>
                <a:gd name="T10" fmla="*/ 64 w 152"/>
                <a:gd name="T11" fmla="*/ 224 h 408"/>
                <a:gd name="T12" fmla="*/ 48 w 152"/>
                <a:gd name="T13" fmla="*/ 272 h 408"/>
                <a:gd name="T14" fmla="*/ 72 w 152"/>
                <a:gd name="T15" fmla="*/ 288 h 408"/>
                <a:gd name="T16" fmla="*/ 64 w 152"/>
                <a:gd name="T17" fmla="*/ 352 h 408"/>
                <a:gd name="T18" fmla="*/ 104 w 152"/>
                <a:gd name="T19" fmla="*/ 408 h 408"/>
                <a:gd name="T20" fmla="*/ 120 w 152"/>
                <a:gd name="T21" fmla="*/ 336 h 408"/>
                <a:gd name="T22" fmla="*/ 88 w 152"/>
                <a:gd name="T23" fmla="*/ 320 h 408"/>
                <a:gd name="T24" fmla="*/ 128 w 152"/>
                <a:gd name="T25" fmla="*/ 272 h 408"/>
                <a:gd name="T26" fmla="*/ 112 w 152"/>
                <a:gd name="T27" fmla="*/ 224 h 408"/>
                <a:gd name="T28" fmla="*/ 152 w 152"/>
                <a:gd name="T29" fmla="*/ 136 h 408"/>
                <a:gd name="T30" fmla="*/ 112 w 152"/>
                <a:gd name="T31" fmla="*/ 80 h 408"/>
                <a:gd name="T32" fmla="*/ 152 w 152"/>
                <a:gd name="T33" fmla="*/ 0 h 4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2"/>
                <a:gd name="T52" fmla="*/ 0 h 408"/>
                <a:gd name="T53" fmla="*/ 152 w 152"/>
                <a:gd name="T54" fmla="*/ 408 h 4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2" h="408">
                  <a:moveTo>
                    <a:pt x="0" y="0"/>
                  </a:moveTo>
                  <a:lnTo>
                    <a:pt x="32" y="72"/>
                  </a:lnTo>
                  <a:lnTo>
                    <a:pt x="0" y="104"/>
                  </a:lnTo>
                  <a:lnTo>
                    <a:pt x="56" y="144"/>
                  </a:lnTo>
                  <a:lnTo>
                    <a:pt x="24" y="184"/>
                  </a:lnTo>
                  <a:lnTo>
                    <a:pt x="64" y="224"/>
                  </a:lnTo>
                  <a:lnTo>
                    <a:pt x="48" y="272"/>
                  </a:lnTo>
                  <a:lnTo>
                    <a:pt x="72" y="288"/>
                  </a:lnTo>
                  <a:lnTo>
                    <a:pt x="64" y="352"/>
                  </a:lnTo>
                  <a:lnTo>
                    <a:pt x="104" y="408"/>
                  </a:lnTo>
                  <a:lnTo>
                    <a:pt x="120" y="336"/>
                  </a:lnTo>
                  <a:lnTo>
                    <a:pt x="88" y="320"/>
                  </a:lnTo>
                  <a:lnTo>
                    <a:pt x="128" y="272"/>
                  </a:lnTo>
                  <a:lnTo>
                    <a:pt x="112" y="224"/>
                  </a:lnTo>
                  <a:lnTo>
                    <a:pt x="152" y="136"/>
                  </a:lnTo>
                  <a:lnTo>
                    <a:pt x="112" y="80"/>
                  </a:lnTo>
                  <a:lnTo>
                    <a:pt x="152" y="0"/>
                  </a:lnTo>
                </a:path>
              </a:pathLst>
            </a:custGeom>
            <a:noFill/>
            <a:ln w="25400">
              <a:solidFill>
                <a:srgbClr val="00FFC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33" name="Freeform 36"/>
            <p:cNvSpPr>
              <a:spLocks/>
            </p:cNvSpPr>
            <p:nvPr/>
          </p:nvSpPr>
          <p:spPr bwMode="auto">
            <a:xfrm>
              <a:off x="2704" y="1288"/>
              <a:ext cx="184" cy="424"/>
            </a:xfrm>
            <a:custGeom>
              <a:avLst/>
              <a:gdLst>
                <a:gd name="T0" fmla="*/ 16 w 184"/>
                <a:gd name="T1" fmla="*/ 0 h 424"/>
                <a:gd name="T2" fmla="*/ 48 w 184"/>
                <a:gd name="T3" fmla="*/ 56 h 424"/>
                <a:gd name="T4" fmla="*/ 0 w 184"/>
                <a:gd name="T5" fmla="*/ 96 h 424"/>
                <a:gd name="T6" fmla="*/ 72 w 184"/>
                <a:gd name="T7" fmla="*/ 136 h 424"/>
                <a:gd name="T8" fmla="*/ 32 w 184"/>
                <a:gd name="T9" fmla="*/ 176 h 424"/>
                <a:gd name="T10" fmla="*/ 80 w 184"/>
                <a:gd name="T11" fmla="*/ 224 h 424"/>
                <a:gd name="T12" fmla="*/ 64 w 184"/>
                <a:gd name="T13" fmla="*/ 272 h 424"/>
                <a:gd name="T14" fmla="*/ 96 w 184"/>
                <a:gd name="T15" fmla="*/ 288 h 424"/>
                <a:gd name="T16" fmla="*/ 80 w 184"/>
                <a:gd name="T17" fmla="*/ 360 h 424"/>
                <a:gd name="T18" fmla="*/ 128 w 184"/>
                <a:gd name="T19" fmla="*/ 424 h 424"/>
                <a:gd name="T20" fmla="*/ 144 w 184"/>
                <a:gd name="T21" fmla="*/ 344 h 424"/>
                <a:gd name="T22" fmla="*/ 112 w 184"/>
                <a:gd name="T23" fmla="*/ 320 h 424"/>
                <a:gd name="T24" fmla="*/ 152 w 184"/>
                <a:gd name="T25" fmla="*/ 272 h 424"/>
                <a:gd name="T26" fmla="*/ 144 w 184"/>
                <a:gd name="T27" fmla="*/ 224 h 424"/>
                <a:gd name="T28" fmla="*/ 184 w 184"/>
                <a:gd name="T29" fmla="*/ 128 h 424"/>
                <a:gd name="T30" fmla="*/ 136 w 184"/>
                <a:gd name="T31" fmla="*/ 64 h 424"/>
                <a:gd name="T32" fmla="*/ 160 w 184"/>
                <a:gd name="T33" fmla="*/ 32 h 424"/>
                <a:gd name="T34" fmla="*/ 176 w 184"/>
                <a:gd name="T35" fmla="*/ 0 h 4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84"/>
                <a:gd name="T55" fmla="*/ 0 h 424"/>
                <a:gd name="T56" fmla="*/ 184 w 184"/>
                <a:gd name="T57" fmla="*/ 424 h 4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84" h="424">
                  <a:moveTo>
                    <a:pt x="16" y="0"/>
                  </a:moveTo>
                  <a:lnTo>
                    <a:pt x="48" y="56"/>
                  </a:lnTo>
                  <a:lnTo>
                    <a:pt x="0" y="96"/>
                  </a:lnTo>
                  <a:lnTo>
                    <a:pt x="72" y="136"/>
                  </a:lnTo>
                  <a:lnTo>
                    <a:pt x="32" y="176"/>
                  </a:lnTo>
                  <a:lnTo>
                    <a:pt x="80" y="224"/>
                  </a:lnTo>
                  <a:lnTo>
                    <a:pt x="64" y="272"/>
                  </a:lnTo>
                  <a:lnTo>
                    <a:pt x="96" y="288"/>
                  </a:lnTo>
                  <a:lnTo>
                    <a:pt x="80" y="360"/>
                  </a:lnTo>
                  <a:lnTo>
                    <a:pt x="128" y="424"/>
                  </a:lnTo>
                  <a:lnTo>
                    <a:pt x="144" y="344"/>
                  </a:lnTo>
                  <a:lnTo>
                    <a:pt x="112" y="320"/>
                  </a:lnTo>
                  <a:lnTo>
                    <a:pt x="152" y="272"/>
                  </a:lnTo>
                  <a:lnTo>
                    <a:pt x="144" y="224"/>
                  </a:lnTo>
                  <a:lnTo>
                    <a:pt x="184" y="128"/>
                  </a:lnTo>
                  <a:lnTo>
                    <a:pt x="136" y="64"/>
                  </a:lnTo>
                  <a:lnTo>
                    <a:pt x="160" y="32"/>
                  </a:lnTo>
                  <a:lnTo>
                    <a:pt x="176" y="0"/>
                  </a:ln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34" name="Freeform 37"/>
            <p:cNvSpPr>
              <a:spLocks/>
            </p:cNvSpPr>
            <p:nvPr/>
          </p:nvSpPr>
          <p:spPr bwMode="auto">
            <a:xfrm>
              <a:off x="2712" y="1296"/>
              <a:ext cx="184" cy="424"/>
            </a:xfrm>
            <a:custGeom>
              <a:avLst/>
              <a:gdLst>
                <a:gd name="T0" fmla="*/ 16 w 184"/>
                <a:gd name="T1" fmla="*/ 0 h 424"/>
                <a:gd name="T2" fmla="*/ 40 w 184"/>
                <a:gd name="T3" fmla="*/ 64 h 424"/>
                <a:gd name="T4" fmla="*/ 0 w 184"/>
                <a:gd name="T5" fmla="*/ 96 h 424"/>
                <a:gd name="T6" fmla="*/ 72 w 184"/>
                <a:gd name="T7" fmla="*/ 136 h 424"/>
                <a:gd name="T8" fmla="*/ 24 w 184"/>
                <a:gd name="T9" fmla="*/ 176 h 424"/>
                <a:gd name="T10" fmla="*/ 72 w 184"/>
                <a:gd name="T11" fmla="*/ 224 h 424"/>
                <a:gd name="T12" fmla="*/ 56 w 184"/>
                <a:gd name="T13" fmla="*/ 280 h 424"/>
                <a:gd name="T14" fmla="*/ 88 w 184"/>
                <a:gd name="T15" fmla="*/ 296 h 424"/>
                <a:gd name="T16" fmla="*/ 80 w 184"/>
                <a:gd name="T17" fmla="*/ 368 h 424"/>
                <a:gd name="T18" fmla="*/ 128 w 184"/>
                <a:gd name="T19" fmla="*/ 424 h 424"/>
                <a:gd name="T20" fmla="*/ 144 w 184"/>
                <a:gd name="T21" fmla="*/ 352 h 424"/>
                <a:gd name="T22" fmla="*/ 104 w 184"/>
                <a:gd name="T23" fmla="*/ 328 h 424"/>
                <a:gd name="T24" fmla="*/ 152 w 184"/>
                <a:gd name="T25" fmla="*/ 280 h 424"/>
                <a:gd name="T26" fmla="*/ 136 w 184"/>
                <a:gd name="T27" fmla="*/ 224 h 424"/>
                <a:gd name="T28" fmla="*/ 184 w 184"/>
                <a:gd name="T29" fmla="*/ 128 h 424"/>
                <a:gd name="T30" fmla="*/ 136 w 184"/>
                <a:gd name="T31" fmla="*/ 72 h 424"/>
                <a:gd name="T32" fmla="*/ 152 w 184"/>
                <a:gd name="T33" fmla="*/ 32 h 424"/>
                <a:gd name="T34" fmla="*/ 176 w 184"/>
                <a:gd name="T35" fmla="*/ 0 h 4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84"/>
                <a:gd name="T55" fmla="*/ 0 h 424"/>
                <a:gd name="T56" fmla="*/ 184 w 184"/>
                <a:gd name="T57" fmla="*/ 424 h 4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84" h="424">
                  <a:moveTo>
                    <a:pt x="16" y="0"/>
                  </a:moveTo>
                  <a:lnTo>
                    <a:pt x="40" y="64"/>
                  </a:lnTo>
                  <a:lnTo>
                    <a:pt x="0" y="96"/>
                  </a:lnTo>
                  <a:lnTo>
                    <a:pt x="72" y="136"/>
                  </a:lnTo>
                  <a:lnTo>
                    <a:pt x="24" y="176"/>
                  </a:lnTo>
                  <a:lnTo>
                    <a:pt x="72" y="224"/>
                  </a:lnTo>
                  <a:lnTo>
                    <a:pt x="56" y="280"/>
                  </a:lnTo>
                  <a:lnTo>
                    <a:pt x="88" y="296"/>
                  </a:lnTo>
                  <a:lnTo>
                    <a:pt x="80" y="368"/>
                  </a:lnTo>
                  <a:lnTo>
                    <a:pt x="128" y="424"/>
                  </a:lnTo>
                  <a:lnTo>
                    <a:pt x="144" y="352"/>
                  </a:lnTo>
                  <a:lnTo>
                    <a:pt x="104" y="328"/>
                  </a:lnTo>
                  <a:lnTo>
                    <a:pt x="152" y="280"/>
                  </a:lnTo>
                  <a:lnTo>
                    <a:pt x="136" y="224"/>
                  </a:lnTo>
                  <a:lnTo>
                    <a:pt x="184" y="128"/>
                  </a:lnTo>
                  <a:lnTo>
                    <a:pt x="136" y="72"/>
                  </a:lnTo>
                  <a:lnTo>
                    <a:pt x="152" y="32"/>
                  </a:lnTo>
                  <a:lnTo>
                    <a:pt x="176" y="0"/>
                  </a:ln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35" name="Freeform 38"/>
            <p:cNvSpPr>
              <a:spLocks/>
            </p:cNvSpPr>
            <p:nvPr/>
          </p:nvSpPr>
          <p:spPr bwMode="auto">
            <a:xfrm>
              <a:off x="2896" y="1288"/>
              <a:ext cx="208" cy="464"/>
            </a:xfrm>
            <a:custGeom>
              <a:avLst/>
              <a:gdLst>
                <a:gd name="T0" fmla="*/ 16 w 208"/>
                <a:gd name="T1" fmla="*/ 0 h 464"/>
                <a:gd name="T2" fmla="*/ 48 w 208"/>
                <a:gd name="T3" fmla="*/ 72 h 464"/>
                <a:gd name="T4" fmla="*/ 0 w 208"/>
                <a:gd name="T5" fmla="*/ 112 h 464"/>
                <a:gd name="T6" fmla="*/ 80 w 208"/>
                <a:gd name="T7" fmla="*/ 152 h 464"/>
                <a:gd name="T8" fmla="*/ 32 w 208"/>
                <a:gd name="T9" fmla="*/ 200 h 464"/>
                <a:gd name="T10" fmla="*/ 88 w 208"/>
                <a:gd name="T11" fmla="*/ 248 h 464"/>
                <a:gd name="T12" fmla="*/ 64 w 208"/>
                <a:gd name="T13" fmla="*/ 304 h 464"/>
                <a:gd name="T14" fmla="*/ 104 w 208"/>
                <a:gd name="T15" fmla="*/ 320 h 464"/>
                <a:gd name="T16" fmla="*/ 88 w 208"/>
                <a:gd name="T17" fmla="*/ 400 h 464"/>
                <a:gd name="T18" fmla="*/ 144 w 208"/>
                <a:gd name="T19" fmla="*/ 464 h 464"/>
                <a:gd name="T20" fmla="*/ 160 w 208"/>
                <a:gd name="T21" fmla="*/ 384 h 464"/>
                <a:gd name="T22" fmla="*/ 120 w 208"/>
                <a:gd name="T23" fmla="*/ 360 h 464"/>
                <a:gd name="T24" fmla="*/ 168 w 208"/>
                <a:gd name="T25" fmla="*/ 304 h 464"/>
                <a:gd name="T26" fmla="*/ 160 w 208"/>
                <a:gd name="T27" fmla="*/ 248 h 464"/>
                <a:gd name="T28" fmla="*/ 208 w 208"/>
                <a:gd name="T29" fmla="*/ 144 h 464"/>
                <a:gd name="T30" fmla="*/ 152 w 208"/>
                <a:gd name="T31" fmla="*/ 88 h 464"/>
                <a:gd name="T32" fmla="*/ 176 w 208"/>
                <a:gd name="T33" fmla="*/ 32 h 464"/>
                <a:gd name="T34" fmla="*/ 200 w 208"/>
                <a:gd name="T35" fmla="*/ 0 h 46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8"/>
                <a:gd name="T55" fmla="*/ 0 h 464"/>
                <a:gd name="T56" fmla="*/ 208 w 208"/>
                <a:gd name="T57" fmla="*/ 464 h 46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8" h="464">
                  <a:moveTo>
                    <a:pt x="16" y="0"/>
                  </a:moveTo>
                  <a:lnTo>
                    <a:pt x="48" y="72"/>
                  </a:lnTo>
                  <a:lnTo>
                    <a:pt x="0" y="112"/>
                  </a:lnTo>
                  <a:lnTo>
                    <a:pt x="80" y="152"/>
                  </a:lnTo>
                  <a:lnTo>
                    <a:pt x="32" y="200"/>
                  </a:lnTo>
                  <a:lnTo>
                    <a:pt x="88" y="248"/>
                  </a:lnTo>
                  <a:lnTo>
                    <a:pt x="64" y="304"/>
                  </a:lnTo>
                  <a:lnTo>
                    <a:pt x="104" y="320"/>
                  </a:lnTo>
                  <a:lnTo>
                    <a:pt x="88" y="400"/>
                  </a:lnTo>
                  <a:lnTo>
                    <a:pt x="144" y="464"/>
                  </a:lnTo>
                  <a:lnTo>
                    <a:pt x="160" y="384"/>
                  </a:lnTo>
                  <a:lnTo>
                    <a:pt x="120" y="360"/>
                  </a:lnTo>
                  <a:lnTo>
                    <a:pt x="168" y="304"/>
                  </a:lnTo>
                  <a:lnTo>
                    <a:pt x="160" y="248"/>
                  </a:lnTo>
                  <a:lnTo>
                    <a:pt x="208" y="144"/>
                  </a:lnTo>
                  <a:lnTo>
                    <a:pt x="152" y="88"/>
                  </a:lnTo>
                  <a:lnTo>
                    <a:pt x="176" y="32"/>
                  </a:lnTo>
                  <a:lnTo>
                    <a:pt x="200" y="0"/>
                  </a:lnTo>
                </a:path>
              </a:pathLst>
            </a:custGeom>
            <a:noFill/>
            <a:ln w="25400">
              <a:solidFill>
                <a:srgbClr val="80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36" name="Freeform 39"/>
            <p:cNvSpPr>
              <a:spLocks/>
            </p:cNvSpPr>
            <p:nvPr/>
          </p:nvSpPr>
          <p:spPr bwMode="auto">
            <a:xfrm>
              <a:off x="2904" y="1296"/>
              <a:ext cx="208" cy="464"/>
            </a:xfrm>
            <a:custGeom>
              <a:avLst/>
              <a:gdLst>
                <a:gd name="T0" fmla="*/ 16 w 208"/>
                <a:gd name="T1" fmla="*/ 8 h 464"/>
                <a:gd name="T2" fmla="*/ 48 w 208"/>
                <a:gd name="T3" fmla="*/ 80 h 464"/>
                <a:gd name="T4" fmla="*/ 0 w 208"/>
                <a:gd name="T5" fmla="*/ 112 h 464"/>
                <a:gd name="T6" fmla="*/ 80 w 208"/>
                <a:gd name="T7" fmla="*/ 160 h 464"/>
                <a:gd name="T8" fmla="*/ 32 w 208"/>
                <a:gd name="T9" fmla="*/ 200 h 464"/>
                <a:gd name="T10" fmla="*/ 88 w 208"/>
                <a:gd name="T11" fmla="*/ 256 h 464"/>
                <a:gd name="T12" fmla="*/ 64 w 208"/>
                <a:gd name="T13" fmla="*/ 304 h 464"/>
                <a:gd name="T14" fmla="*/ 104 w 208"/>
                <a:gd name="T15" fmla="*/ 328 h 464"/>
                <a:gd name="T16" fmla="*/ 88 w 208"/>
                <a:gd name="T17" fmla="*/ 408 h 464"/>
                <a:gd name="T18" fmla="*/ 144 w 208"/>
                <a:gd name="T19" fmla="*/ 464 h 464"/>
                <a:gd name="T20" fmla="*/ 160 w 208"/>
                <a:gd name="T21" fmla="*/ 384 h 464"/>
                <a:gd name="T22" fmla="*/ 120 w 208"/>
                <a:gd name="T23" fmla="*/ 360 h 464"/>
                <a:gd name="T24" fmla="*/ 168 w 208"/>
                <a:gd name="T25" fmla="*/ 304 h 464"/>
                <a:gd name="T26" fmla="*/ 160 w 208"/>
                <a:gd name="T27" fmla="*/ 256 h 464"/>
                <a:gd name="T28" fmla="*/ 208 w 208"/>
                <a:gd name="T29" fmla="*/ 152 h 464"/>
                <a:gd name="T30" fmla="*/ 152 w 208"/>
                <a:gd name="T31" fmla="*/ 88 h 464"/>
                <a:gd name="T32" fmla="*/ 176 w 208"/>
                <a:gd name="T33" fmla="*/ 40 h 464"/>
                <a:gd name="T34" fmla="*/ 200 w 208"/>
                <a:gd name="T35" fmla="*/ 0 h 46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8"/>
                <a:gd name="T55" fmla="*/ 0 h 464"/>
                <a:gd name="T56" fmla="*/ 208 w 208"/>
                <a:gd name="T57" fmla="*/ 464 h 46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8" h="464">
                  <a:moveTo>
                    <a:pt x="16" y="8"/>
                  </a:moveTo>
                  <a:lnTo>
                    <a:pt x="48" y="80"/>
                  </a:lnTo>
                  <a:lnTo>
                    <a:pt x="0" y="112"/>
                  </a:lnTo>
                  <a:lnTo>
                    <a:pt x="80" y="160"/>
                  </a:lnTo>
                  <a:lnTo>
                    <a:pt x="32" y="200"/>
                  </a:lnTo>
                  <a:lnTo>
                    <a:pt x="88" y="256"/>
                  </a:lnTo>
                  <a:lnTo>
                    <a:pt x="64" y="304"/>
                  </a:lnTo>
                  <a:lnTo>
                    <a:pt x="104" y="328"/>
                  </a:lnTo>
                  <a:lnTo>
                    <a:pt x="88" y="408"/>
                  </a:lnTo>
                  <a:lnTo>
                    <a:pt x="144" y="464"/>
                  </a:lnTo>
                  <a:lnTo>
                    <a:pt x="160" y="384"/>
                  </a:lnTo>
                  <a:lnTo>
                    <a:pt x="120" y="360"/>
                  </a:lnTo>
                  <a:lnTo>
                    <a:pt x="168" y="304"/>
                  </a:lnTo>
                  <a:lnTo>
                    <a:pt x="160" y="256"/>
                  </a:lnTo>
                  <a:lnTo>
                    <a:pt x="208" y="152"/>
                  </a:lnTo>
                  <a:lnTo>
                    <a:pt x="152" y="88"/>
                  </a:lnTo>
                  <a:lnTo>
                    <a:pt x="176" y="40"/>
                  </a:lnTo>
                  <a:lnTo>
                    <a:pt x="200" y="0"/>
                  </a:lnTo>
                </a:path>
              </a:pathLst>
            </a:custGeom>
            <a:noFill/>
            <a:ln w="25400">
              <a:solidFill>
                <a:srgbClr val="80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37" name="Freeform 40"/>
            <p:cNvSpPr>
              <a:spLocks/>
            </p:cNvSpPr>
            <p:nvPr/>
          </p:nvSpPr>
          <p:spPr bwMode="auto">
            <a:xfrm>
              <a:off x="3360" y="1288"/>
              <a:ext cx="248" cy="536"/>
            </a:xfrm>
            <a:custGeom>
              <a:avLst/>
              <a:gdLst>
                <a:gd name="T0" fmla="*/ 24 w 248"/>
                <a:gd name="T1" fmla="*/ 0 h 536"/>
                <a:gd name="T2" fmla="*/ 56 w 248"/>
                <a:gd name="T3" fmla="*/ 80 h 536"/>
                <a:gd name="T4" fmla="*/ 0 w 248"/>
                <a:gd name="T5" fmla="*/ 120 h 536"/>
                <a:gd name="T6" fmla="*/ 88 w 248"/>
                <a:gd name="T7" fmla="*/ 168 h 536"/>
                <a:gd name="T8" fmla="*/ 32 w 248"/>
                <a:gd name="T9" fmla="*/ 224 h 536"/>
                <a:gd name="T10" fmla="*/ 96 w 248"/>
                <a:gd name="T11" fmla="*/ 288 h 536"/>
                <a:gd name="T12" fmla="*/ 80 w 248"/>
                <a:gd name="T13" fmla="*/ 352 h 536"/>
                <a:gd name="T14" fmla="*/ 120 w 248"/>
                <a:gd name="T15" fmla="*/ 368 h 536"/>
                <a:gd name="T16" fmla="*/ 104 w 248"/>
                <a:gd name="T17" fmla="*/ 464 h 536"/>
                <a:gd name="T18" fmla="*/ 168 w 248"/>
                <a:gd name="T19" fmla="*/ 536 h 536"/>
                <a:gd name="T20" fmla="*/ 184 w 248"/>
                <a:gd name="T21" fmla="*/ 440 h 536"/>
                <a:gd name="T22" fmla="*/ 136 w 248"/>
                <a:gd name="T23" fmla="*/ 408 h 536"/>
                <a:gd name="T24" fmla="*/ 192 w 248"/>
                <a:gd name="T25" fmla="*/ 352 h 536"/>
                <a:gd name="T26" fmla="*/ 184 w 248"/>
                <a:gd name="T27" fmla="*/ 288 h 536"/>
                <a:gd name="T28" fmla="*/ 240 w 248"/>
                <a:gd name="T29" fmla="*/ 160 h 536"/>
                <a:gd name="T30" fmla="*/ 176 w 248"/>
                <a:gd name="T31" fmla="*/ 88 h 536"/>
                <a:gd name="T32" fmla="*/ 232 w 248"/>
                <a:gd name="T33" fmla="*/ 24 h 536"/>
                <a:gd name="T34" fmla="*/ 248 w 248"/>
                <a:gd name="T35" fmla="*/ 0 h 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48"/>
                <a:gd name="T55" fmla="*/ 0 h 536"/>
                <a:gd name="T56" fmla="*/ 248 w 248"/>
                <a:gd name="T57" fmla="*/ 536 h 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48" h="536">
                  <a:moveTo>
                    <a:pt x="24" y="0"/>
                  </a:moveTo>
                  <a:lnTo>
                    <a:pt x="56" y="80"/>
                  </a:lnTo>
                  <a:lnTo>
                    <a:pt x="0" y="120"/>
                  </a:lnTo>
                  <a:lnTo>
                    <a:pt x="88" y="168"/>
                  </a:lnTo>
                  <a:lnTo>
                    <a:pt x="32" y="224"/>
                  </a:lnTo>
                  <a:lnTo>
                    <a:pt x="96" y="288"/>
                  </a:lnTo>
                  <a:lnTo>
                    <a:pt x="80" y="352"/>
                  </a:lnTo>
                  <a:lnTo>
                    <a:pt x="120" y="368"/>
                  </a:lnTo>
                  <a:lnTo>
                    <a:pt x="104" y="464"/>
                  </a:lnTo>
                  <a:lnTo>
                    <a:pt x="168" y="536"/>
                  </a:lnTo>
                  <a:lnTo>
                    <a:pt x="184" y="440"/>
                  </a:lnTo>
                  <a:lnTo>
                    <a:pt x="136" y="408"/>
                  </a:lnTo>
                  <a:lnTo>
                    <a:pt x="192" y="352"/>
                  </a:lnTo>
                  <a:lnTo>
                    <a:pt x="184" y="288"/>
                  </a:lnTo>
                  <a:lnTo>
                    <a:pt x="240" y="160"/>
                  </a:lnTo>
                  <a:lnTo>
                    <a:pt x="176" y="88"/>
                  </a:lnTo>
                  <a:lnTo>
                    <a:pt x="232" y="24"/>
                  </a:lnTo>
                  <a:lnTo>
                    <a:pt x="248" y="0"/>
                  </a:lnTo>
                </a:path>
              </a:pathLst>
            </a:custGeom>
            <a:noFill/>
            <a:ln w="25400">
              <a:solidFill>
                <a:srgbClr val="FFD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38" name="Freeform 41"/>
            <p:cNvSpPr>
              <a:spLocks/>
            </p:cNvSpPr>
            <p:nvPr/>
          </p:nvSpPr>
          <p:spPr bwMode="auto">
            <a:xfrm>
              <a:off x="3368" y="1296"/>
              <a:ext cx="248" cy="544"/>
            </a:xfrm>
            <a:custGeom>
              <a:avLst/>
              <a:gdLst>
                <a:gd name="T0" fmla="*/ 24 w 248"/>
                <a:gd name="T1" fmla="*/ 0 h 544"/>
                <a:gd name="T2" fmla="*/ 56 w 248"/>
                <a:gd name="T3" fmla="*/ 80 h 544"/>
                <a:gd name="T4" fmla="*/ 0 w 248"/>
                <a:gd name="T5" fmla="*/ 120 h 544"/>
                <a:gd name="T6" fmla="*/ 88 w 248"/>
                <a:gd name="T7" fmla="*/ 176 h 544"/>
                <a:gd name="T8" fmla="*/ 32 w 248"/>
                <a:gd name="T9" fmla="*/ 224 h 544"/>
                <a:gd name="T10" fmla="*/ 96 w 248"/>
                <a:gd name="T11" fmla="*/ 288 h 544"/>
                <a:gd name="T12" fmla="*/ 80 w 248"/>
                <a:gd name="T13" fmla="*/ 352 h 544"/>
                <a:gd name="T14" fmla="*/ 120 w 248"/>
                <a:gd name="T15" fmla="*/ 376 h 544"/>
                <a:gd name="T16" fmla="*/ 104 w 248"/>
                <a:gd name="T17" fmla="*/ 472 h 544"/>
                <a:gd name="T18" fmla="*/ 168 w 248"/>
                <a:gd name="T19" fmla="*/ 544 h 544"/>
                <a:gd name="T20" fmla="*/ 184 w 248"/>
                <a:gd name="T21" fmla="*/ 448 h 544"/>
                <a:gd name="T22" fmla="*/ 136 w 248"/>
                <a:gd name="T23" fmla="*/ 416 h 544"/>
                <a:gd name="T24" fmla="*/ 192 w 248"/>
                <a:gd name="T25" fmla="*/ 352 h 544"/>
                <a:gd name="T26" fmla="*/ 184 w 248"/>
                <a:gd name="T27" fmla="*/ 288 h 544"/>
                <a:gd name="T28" fmla="*/ 240 w 248"/>
                <a:gd name="T29" fmla="*/ 160 h 544"/>
                <a:gd name="T30" fmla="*/ 176 w 248"/>
                <a:gd name="T31" fmla="*/ 88 h 544"/>
                <a:gd name="T32" fmla="*/ 232 w 248"/>
                <a:gd name="T33" fmla="*/ 32 h 544"/>
                <a:gd name="T34" fmla="*/ 248 w 248"/>
                <a:gd name="T35" fmla="*/ 0 h 5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48"/>
                <a:gd name="T55" fmla="*/ 0 h 544"/>
                <a:gd name="T56" fmla="*/ 248 w 248"/>
                <a:gd name="T57" fmla="*/ 544 h 5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48" h="544">
                  <a:moveTo>
                    <a:pt x="24" y="0"/>
                  </a:moveTo>
                  <a:lnTo>
                    <a:pt x="56" y="80"/>
                  </a:lnTo>
                  <a:lnTo>
                    <a:pt x="0" y="120"/>
                  </a:lnTo>
                  <a:lnTo>
                    <a:pt x="88" y="176"/>
                  </a:lnTo>
                  <a:lnTo>
                    <a:pt x="32" y="224"/>
                  </a:lnTo>
                  <a:lnTo>
                    <a:pt x="96" y="288"/>
                  </a:lnTo>
                  <a:lnTo>
                    <a:pt x="80" y="352"/>
                  </a:lnTo>
                  <a:lnTo>
                    <a:pt x="120" y="376"/>
                  </a:lnTo>
                  <a:lnTo>
                    <a:pt x="104" y="472"/>
                  </a:lnTo>
                  <a:lnTo>
                    <a:pt x="168" y="544"/>
                  </a:lnTo>
                  <a:lnTo>
                    <a:pt x="184" y="448"/>
                  </a:lnTo>
                  <a:lnTo>
                    <a:pt x="136" y="416"/>
                  </a:lnTo>
                  <a:lnTo>
                    <a:pt x="192" y="352"/>
                  </a:lnTo>
                  <a:lnTo>
                    <a:pt x="184" y="288"/>
                  </a:lnTo>
                  <a:lnTo>
                    <a:pt x="240" y="160"/>
                  </a:lnTo>
                  <a:lnTo>
                    <a:pt x="176" y="88"/>
                  </a:lnTo>
                  <a:lnTo>
                    <a:pt x="232" y="32"/>
                  </a:lnTo>
                  <a:lnTo>
                    <a:pt x="248" y="0"/>
                  </a:lnTo>
                </a:path>
              </a:pathLst>
            </a:custGeom>
            <a:noFill/>
            <a:ln w="25400">
              <a:solidFill>
                <a:srgbClr val="FFD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39" name="Freeform 42"/>
            <p:cNvSpPr>
              <a:spLocks/>
            </p:cNvSpPr>
            <p:nvPr/>
          </p:nvSpPr>
          <p:spPr bwMode="auto">
            <a:xfrm>
              <a:off x="3896" y="1272"/>
              <a:ext cx="184" cy="568"/>
            </a:xfrm>
            <a:custGeom>
              <a:avLst/>
              <a:gdLst>
                <a:gd name="T0" fmla="*/ 16 w 184"/>
                <a:gd name="T1" fmla="*/ 16 h 568"/>
                <a:gd name="T2" fmla="*/ 40 w 184"/>
                <a:gd name="T3" fmla="*/ 88 h 568"/>
                <a:gd name="T4" fmla="*/ 0 w 184"/>
                <a:gd name="T5" fmla="*/ 136 h 568"/>
                <a:gd name="T6" fmla="*/ 64 w 184"/>
                <a:gd name="T7" fmla="*/ 192 h 568"/>
                <a:gd name="T8" fmla="*/ 24 w 184"/>
                <a:gd name="T9" fmla="*/ 248 h 568"/>
                <a:gd name="T10" fmla="*/ 72 w 184"/>
                <a:gd name="T11" fmla="*/ 312 h 568"/>
                <a:gd name="T12" fmla="*/ 56 w 184"/>
                <a:gd name="T13" fmla="*/ 376 h 568"/>
                <a:gd name="T14" fmla="*/ 88 w 184"/>
                <a:gd name="T15" fmla="*/ 392 h 568"/>
                <a:gd name="T16" fmla="*/ 80 w 184"/>
                <a:gd name="T17" fmla="*/ 496 h 568"/>
                <a:gd name="T18" fmla="*/ 128 w 184"/>
                <a:gd name="T19" fmla="*/ 568 h 568"/>
                <a:gd name="T20" fmla="*/ 144 w 184"/>
                <a:gd name="T21" fmla="*/ 472 h 568"/>
                <a:gd name="T22" fmla="*/ 104 w 184"/>
                <a:gd name="T23" fmla="*/ 440 h 568"/>
                <a:gd name="T24" fmla="*/ 152 w 184"/>
                <a:gd name="T25" fmla="*/ 376 h 568"/>
                <a:gd name="T26" fmla="*/ 136 w 184"/>
                <a:gd name="T27" fmla="*/ 312 h 568"/>
                <a:gd name="T28" fmla="*/ 184 w 184"/>
                <a:gd name="T29" fmla="*/ 176 h 568"/>
                <a:gd name="T30" fmla="*/ 136 w 184"/>
                <a:gd name="T31" fmla="*/ 104 h 568"/>
                <a:gd name="T32" fmla="*/ 184 w 184"/>
                <a:gd name="T33" fmla="*/ 0 h 5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4"/>
                <a:gd name="T52" fmla="*/ 0 h 568"/>
                <a:gd name="T53" fmla="*/ 184 w 184"/>
                <a:gd name="T54" fmla="*/ 568 h 5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4" h="568">
                  <a:moveTo>
                    <a:pt x="16" y="16"/>
                  </a:moveTo>
                  <a:lnTo>
                    <a:pt x="40" y="88"/>
                  </a:lnTo>
                  <a:lnTo>
                    <a:pt x="0" y="136"/>
                  </a:lnTo>
                  <a:lnTo>
                    <a:pt x="64" y="192"/>
                  </a:lnTo>
                  <a:lnTo>
                    <a:pt x="24" y="248"/>
                  </a:lnTo>
                  <a:lnTo>
                    <a:pt x="72" y="312"/>
                  </a:lnTo>
                  <a:lnTo>
                    <a:pt x="56" y="376"/>
                  </a:lnTo>
                  <a:lnTo>
                    <a:pt x="88" y="392"/>
                  </a:lnTo>
                  <a:lnTo>
                    <a:pt x="80" y="496"/>
                  </a:lnTo>
                  <a:lnTo>
                    <a:pt x="128" y="568"/>
                  </a:lnTo>
                  <a:lnTo>
                    <a:pt x="144" y="472"/>
                  </a:lnTo>
                  <a:lnTo>
                    <a:pt x="104" y="440"/>
                  </a:lnTo>
                  <a:lnTo>
                    <a:pt x="152" y="376"/>
                  </a:lnTo>
                  <a:lnTo>
                    <a:pt x="136" y="312"/>
                  </a:lnTo>
                  <a:lnTo>
                    <a:pt x="184" y="176"/>
                  </a:lnTo>
                  <a:lnTo>
                    <a:pt x="136" y="104"/>
                  </a:lnTo>
                  <a:lnTo>
                    <a:pt x="184" y="0"/>
                  </a:lnTo>
                </a:path>
              </a:pathLst>
            </a:custGeom>
            <a:noFill/>
            <a:ln w="25400">
              <a:solidFill>
                <a:srgbClr val="CC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40" name="Freeform 43"/>
            <p:cNvSpPr>
              <a:spLocks/>
            </p:cNvSpPr>
            <p:nvPr/>
          </p:nvSpPr>
          <p:spPr bwMode="auto">
            <a:xfrm>
              <a:off x="3904" y="1280"/>
              <a:ext cx="192" cy="576"/>
            </a:xfrm>
            <a:custGeom>
              <a:avLst/>
              <a:gdLst>
                <a:gd name="T0" fmla="*/ 16 w 192"/>
                <a:gd name="T1" fmla="*/ 16 h 576"/>
                <a:gd name="T2" fmla="*/ 40 w 192"/>
                <a:gd name="T3" fmla="*/ 96 h 576"/>
                <a:gd name="T4" fmla="*/ 0 w 192"/>
                <a:gd name="T5" fmla="*/ 136 h 576"/>
                <a:gd name="T6" fmla="*/ 72 w 192"/>
                <a:gd name="T7" fmla="*/ 192 h 576"/>
                <a:gd name="T8" fmla="*/ 24 w 192"/>
                <a:gd name="T9" fmla="*/ 248 h 576"/>
                <a:gd name="T10" fmla="*/ 80 w 192"/>
                <a:gd name="T11" fmla="*/ 312 h 576"/>
                <a:gd name="T12" fmla="*/ 64 w 192"/>
                <a:gd name="T13" fmla="*/ 376 h 576"/>
                <a:gd name="T14" fmla="*/ 96 w 192"/>
                <a:gd name="T15" fmla="*/ 400 h 576"/>
                <a:gd name="T16" fmla="*/ 80 w 192"/>
                <a:gd name="T17" fmla="*/ 496 h 576"/>
                <a:gd name="T18" fmla="*/ 128 w 192"/>
                <a:gd name="T19" fmla="*/ 576 h 576"/>
                <a:gd name="T20" fmla="*/ 144 w 192"/>
                <a:gd name="T21" fmla="*/ 472 h 576"/>
                <a:gd name="T22" fmla="*/ 112 w 192"/>
                <a:gd name="T23" fmla="*/ 440 h 576"/>
                <a:gd name="T24" fmla="*/ 152 w 192"/>
                <a:gd name="T25" fmla="*/ 376 h 576"/>
                <a:gd name="T26" fmla="*/ 144 w 192"/>
                <a:gd name="T27" fmla="*/ 312 h 576"/>
                <a:gd name="T28" fmla="*/ 184 w 192"/>
                <a:gd name="T29" fmla="*/ 176 h 576"/>
                <a:gd name="T30" fmla="*/ 136 w 192"/>
                <a:gd name="T31" fmla="*/ 104 h 576"/>
                <a:gd name="T32" fmla="*/ 192 w 192"/>
                <a:gd name="T33" fmla="*/ 0 h 5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2"/>
                <a:gd name="T52" fmla="*/ 0 h 576"/>
                <a:gd name="T53" fmla="*/ 192 w 192"/>
                <a:gd name="T54" fmla="*/ 576 h 57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2" h="576">
                  <a:moveTo>
                    <a:pt x="16" y="16"/>
                  </a:moveTo>
                  <a:lnTo>
                    <a:pt x="40" y="96"/>
                  </a:lnTo>
                  <a:lnTo>
                    <a:pt x="0" y="136"/>
                  </a:lnTo>
                  <a:lnTo>
                    <a:pt x="72" y="192"/>
                  </a:lnTo>
                  <a:lnTo>
                    <a:pt x="24" y="248"/>
                  </a:lnTo>
                  <a:lnTo>
                    <a:pt x="80" y="312"/>
                  </a:lnTo>
                  <a:lnTo>
                    <a:pt x="64" y="376"/>
                  </a:lnTo>
                  <a:lnTo>
                    <a:pt x="96" y="400"/>
                  </a:lnTo>
                  <a:lnTo>
                    <a:pt x="80" y="496"/>
                  </a:lnTo>
                  <a:lnTo>
                    <a:pt x="128" y="576"/>
                  </a:lnTo>
                  <a:lnTo>
                    <a:pt x="144" y="472"/>
                  </a:lnTo>
                  <a:lnTo>
                    <a:pt x="112" y="440"/>
                  </a:lnTo>
                  <a:lnTo>
                    <a:pt x="152" y="376"/>
                  </a:lnTo>
                  <a:lnTo>
                    <a:pt x="144" y="312"/>
                  </a:lnTo>
                  <a:lnTo>
                    <a:pt x="184" y="176"/>
                  </a:lnTo>
                  <a:lnTo>
                    <a:pt x="136" y="104"/>
                  </a:lnTo>
                  <a:lnTo>
                    <a:pt x="192" y="0"/>
                  </a:lnTo>
                </a:path>
              </a:pathLst>
            </a:custGeom>
            <a:noFill/>
            <a:ln w="25400">
              <a:solidFill>
                <a:srgbClr val="CC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41" name="Freeform 44"/>
            <p:cNvSpPr>
              <a:spLocks/>
            </p:cNvSpPr>
            <p:nvPr/>
          </p:nvSpPr>
          <p:spPr bwMode="auto">
            <a:xfrm>
              <a:off x="4456" y="1264"/>
              <a:ext cx="256" cy="648"/>
            </a:xfrm>
            <a:custGeom>
              <a:avLst/>
              <a:gdLst>
                <a:gd name="T0" fmla="*/ 24 w 256"/>
                <a:gd name="T1" fmla="*/ 24 h 648"/>
                <a:gd name="T2" fmla="*/ 64 w 256"/>
                <a:gd name="T3" fmla="*/ 104 h 648"/>
                <a:gd name="T4" fmla="*/ 0 w 256"/>
                <a:gd name="T5" fmla="*/ 152 h 648"/>
                <a:gd name="T6" fmla="*/ 96 w 256"/>
                <a:gd name="T7" fmla="*/ 216 h 648"/>
                <a:gd name="T8" fmla="*/ 40 w 256"/>
                <a:gd name="T9" fmla="*/ 272 h 648"/>
                <a:gd name="T10" fmla="*/ 104 w 256"/>
                <a:gd name="T11" fmla="*/ 352 h 648"/>
                <a:gd name="T12" fmla="*/ 80 w 256"/>
                <a:gd name="T13" fmla="*/ 424 h 648"/>
                <a:gd name="T14" fmla="*/ 128 w 256"/>
                <a:gd name="T15" fmla="*/ 448 h 648"/>
                <a:gd name="T16" fmla="*/ 112 w 256"/>
                <a:gd name="T17" fmla="*/ 560 h 648"/>
                <a:gd name="T18" fmla="*/ 184 w 256"/>
                <a:gd name="T19" fmla="*/ 648 h 648"/>
                <a:gd name="T20" fmla="*/ 200 w 256"/>
                <a:gd name="T21" fmla="*/ 536 h 648"/>
                <a:gd name="T22" fmla="*/ 152 w 256"/>
                <a:gd name="T23" fmla="*/ 496 h 648"/>
                <a:gd name="T24" fmla="*/ 208 w 256"/>
                <a:gd name="T25" fmla="*/ 424 h 648"/>
                <a:gd name="T26" fmla="*/ 192 w 256"/>
                <a:gd name="T27" fmla="*/ 352 h 648"/>
                <a:gd name="T28" fmla="*/ 256 w 256"/>
                <a:gd name="T29" fmla="*/ 200 h 648"/>
                <a:gd name="T30" fmla="*/ 192 w 256"/>
                <a:gd name="T31" fmla="*/ 112 h 648"/>
                <a:gd name="T32" fmla="*/ 256 w 256"/>
                <a:gd name="T33" fmla="*/ 0 h 6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6"/>
                <a:gd name="T52" fmla="*/ 0 h 648"/>
                <a:gd name="T53" fmla="*/ 256 w 256"/>
                <a:gd name="T54" fmla="*/ 648 h 6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6" h="648">
                  <a:moveTo>
                    <a:pt x="24" y="24"/>
                  </a:moveTo>
                  <a:lnTo>
                    <a:pt x="64" y="104"/>
                  </a:lnTo>
                  <a:lnTo>
                    <a:pt x="0" y="152"/>
                  </a:lnTo>
                  <a:lnTo>
                    <a:pt x="96" y="216"/>
                  </a:lnTo>
                  <a:lnTo>
                    <a:pt x="40" y="272"/>
                  </a:lnTo>
                  <a:lnTo>
                    <a:pt x="104" y="352"/>
                  </a:lnTo>
                  <a:lnTo>
                    <a:pt x="80" y="424"/>
                  </a:lnTo>
                  <a:lnTo>
                    <a:pt x="128" y="448"/>
                  </a:lnTo>
                  <a:lnTo>
                    <a:pt x="112" y="560"/>
                  </a:lnTo>
                  <a:lnTo>
                    <a:pt x="184" y="648"/>
                  </a:lnTo>
                  <a:lnTo>
                    <a:pt x="200" y="536"/>
                  </a:lnTo>
                  <a:lnTo>
                    <a:pt x="152" y="496"/>
                  </a:lnTo>
                  <a:lnTo>
                    <a:pt x="208" y="424"/>
                  </a:lnTo>
                  <a:lnTo>
                    <a:pt x="192" y="352"/>
                  </a:lnTo>
                  <a:lnTo>
                    <a:pt x="256" y="200"/>
                  </a:lnTo>
                  <a:lnTo>
                    <a:pt x="192" y="112"/>
                  </a:lnTo>
                  <a:lnTo>
                    <a:pt x="256" y="0"/>
                  </a:lnTo>
                </a:path>
              </a:pathLst>
            </a:custGeom>
            <a:noFill/>
            <a:ln w="254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42" name="Freeform 45"/>
            <p:cNvSpPr>
              <a:spLocks/>
            </p:cNvSpPr>
            <p:nvPr/>
          </p:nvSpPr>
          <p:spPr bwMode="auto">
            <a:xfrm>
              <a:off x="4464" y="1272"/>
              <a:ext cx="256" cy="640"/>
            </a:xfrm>
            <a:custGeom>
              <a:avLst/>
              <a:gdLst>
                <a:gd name="T0" fmla="*/ 24 w 256"/>
                <a:gd name="T1" fmla="*/ 16 h 640"/>
                <a:gd name="T2" fmla="*/ 64 w 256"/>
                <a:gd name="T3" fmla="*/ 96 h 640"/>
                <a:gd name="T4" fmla="*/ 0 w 256"/>
                <a:gd name="T5" fmla="*/ 152 h 640"/>
                <a:gd name="T6" fmla="*/ 96 w 256"/>
                <a:gd name="T7" fmla="*/ 208 h 640"/>
                <a:gd name="T8" fmla="*/ 40 w 256"/>
                <a:gd name="T9" fmla="*/ 272 h 640"/>
                <a:gd name="T10" fmla="*/ 104 w 256"/>
                <a:gd name="T11" fmla="*/ 344 h 640"/>
                <a:gd name="T12" fmla="*/ 80 w 256"/>
                <a:gd name="T13" fmla="*/ 416 h 640"/>
                <a:gd name="T14" fmla="*/ 128 w 256"/>
                <a:gd name="T15" fmla="*/ 440 h 640"/>
                <a:gd name="T16" fmla="*/ 112 w 256"/>
                <a:gd name="T17" fmla="*/ 552 h 640"/>
                <a:gd name="T18" fmla="*/ 184 w 256"/>
                <a:gd name="T19" fmla="*/ 640 h 640"/>
                <a:gd name="T20" fmla="*/ 200 w 256"/>
                <a:gd name="T21" fmla="*/ 528 h 640"/>
                <a:gd name="T22" fmla="*/ 152 w 256"/>
                <a:gd name="T23" fmla="*/ 496 h 640"/>
                <a:gd name="T24" fmla="*/ 208 w 256"/>
                <a:gd name="T25" fmla="*/ 416 h 640"/>
                <a:gd name="T26" fmla="*/ 200 w 256"/>
                <a:gd name="T27" fmla="*/ 344 h 640"/>
                <a:gd name="T28" fmla="*/ 256 w 256"/>
                <a:gd name="T29" fmla="*/ 200 h 640"/>
                <a:gd name="T30" fmla="*/ 192 w 256"/>
                <a:gd name="T31" fmla="*/ 112 h 640"/>
                <a:gd name="T32" fmla="*/ 256 w 256"/>
                <a:gd name="T33" fmla="*/ 0 h 6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6"/>
                <a:gd name="T52" fmla="*/ 0 h 640"/>
                <a:gd name="T53" fmla="*/ 256 w 256"/>
                <a:gd name="T54" fmla="*/ 640 h 6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6" h="640">
                  <a:moveTo>
                    <a:pt x="24" y="16"/>
                  </a:moveTo>
                  <a:lnTo>
                    <a:pt x="64" y="96"/>
                  </a:lnTo>
                  <a:lnTo>
                    <a:pt x="0" y="152"/>
                  </a:lnTo>
                  <a:lnTo>
                    <a:pt x="96" y="208"/>
                  </a:lnTo>
                  <a:lnTo>
                    <a:pt x="40" y="272"/>
                  </a:lnTo>
                  <a:lnTo>
                    <a:pt x="104" y="344"/>
                  </a:lnTo>
                  <a:lnTo>
                    <a:pt x="80" y="416"/>
                  </a:lnTo>
                  <a:lnTo>
                    <a:pt x="128" y="440"/>
                  </a:lnTo>
                  <a:lnTo>
                    <a:pt x="112" y="552"/>
                  </a:lnTo>
                  <a:lnTo>
                    <a:pt x="184" y="640"/>
                  </a:lnTo>
                  <a:lnTo>
                    <a:pt x="200" y="528"/>
                  </a:lnTo>
                  <a:lnTo>
                    <a:pt x="152" y="496"/>
                  </a:lnTo>
                  <a:lnTo>
                    <a:pt x="208" y="416"/>
                  </a:lnTo>
                  <a:lnTo>
                    <a:pt x="200" y="344"/>
                  </a:lnTo>
                  <a:lnTo>
                    <a:pt x="256" y="200"/>
                  </a:lnTo>
                  <a:lnTo>
                    <a:pt x="192" y="112"/>
                  </a:lnTo>
                  <a:lnTo>
                    <a:pt x="256" y="0"/>
                  </a:lnTo>
                </a:path>
              </a:pathLst>
            </a:custGeom>
            <a:noFill/>
            <a:ln w="254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9143" name="Group 46"/>
            <p:cNvGrpSpPr>
              <a:grpSpLocks/>
            </p:cNvGrpSpPr>
            <p:nvPr/>
          </p:nvGrpSpPr>
          <p:grpSpPr bwMode="auto">
            <a:xfrm>
              <a:off x="744" y="1224"/>
              <a:ext cx="104" cy="160"/>
              <a:chOff x="744" y="1224"/>
              <a:chExt cx="104" cy="160"/>
            </a:xfrm>
          </p:grpSpPr>
          <p:sp>
            <p:nvSpPr>
              <p:cNvPr id="29201" name="Freeform 47"/>
              <p:cNvSpPr>
                <a:spLocks/>
              </p:cNvSpPr>
              <p:nvPr/>
            </p:nvSpPr>
            <p:spPr bwMode="auto">
              <a:xfrm>
                <a:off x="744" y="1224"/>
                <a:ext cx="104" cy="160"/>
              </a:xfrm>
              <a:custGeom>
                <a:avLst/>
                <a:gdLst>
                  <a:gd name="T0" fmla="*/ 104 w 104"/>
                  <a:gd name="T1" fmla="*/ 0 h 160"/>
                  <a:gd name="T2" fmla="*/ 64 w 104"/>
                  <a:gd name="T3" fmla="*/ 160 h 160"/>
                  <a:gd name="T4" fmla="*/ 32 w 104"/>
                  <a:gd name="T5" fmla="*/ 144 h 160"/>
                  <a:gd name="T6" fmla="*/ 0 w 104"/>
                  <a:gd name="T7" fmla="*/ 128 h 160"/>
                  <a:gd name="T8" fmla="*/ 104 w 104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160"/>
                  <a:gd name="T17" fmla="*/ 104 w 104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160">
                    <a:moveTo>
                      <a:pt x="104" y="0"/>
                    </a:moveTo>
                    <a:lnTo>
                      <a:pt x="64" y="160"/>
                    </a:lnTo>
                    <a:lnTo>
                      <a:pt x="32" y="144"/>
                    </a:lnTo>
                    <a:lnTo>
                      <a:pt x="0" y="128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rgbClr val="660066"/>
              </a:solidFill>
              <a:ln w="12700">
                <a:solidFill>
                  <a:srgbClr val="6600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02" name="Line 48"/>
              <p:cNvSpPr>
                <a:spLocks noChangeShapeType="1"/>
              </p:cNvSpPr>
              <p:nvPr/>
            </p:nvSpPr>
            <p:spPr bwMode="auto">
              <a:xfrm flipH="1">
                <a:off x="776" y="1296"/>
                <a:ext cx="40" cy="72"/>
              </a:xfrm>
              <a:prstGeom prst="line">
                <a:avLst/>
              </a:prstGeom>
              <a:noFill/>
              <a:ln w="25400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144" name="Group 49"/>
            <p:cNvGrpSpPr>
              <a:grpSpLocks/>
            </p:cNvGrpSpPr>
            <p:nvPr/>
          </p:nvGrpSpPr>
          <p:grpSpPr bwMode="auto">
            <a:xfrm>
              <a:off x="880" y="1216"/>
              <a:ext cx="96" cy="160"/>
              <a:chOff x="880" y="1216"/>
              <a:chExt cx="96" cy="160"/>
            </a:xfrm>
          </p:grpSpPr>
          <p:sp>
            <p:nvSpPr>
              <p:cNvPr id="29199" name="Freeform 50"/>
              <p:cNvSpPr>
                <a:spLocks/>
              </p:cNvSpPr>
              <p:nvPr/>
            </p:nvSpPr>
            <p:spPr bwMode="auto">
              <a:xfrm>
                <a:off x="880" y="1216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A64CFF"/>
              </a:solidFill>
              <a:ln w="12700">
                <a:solidFill>
                  <a:srgbClr val="A64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00" name="Line 51"/>
              <p:cNvSpPr>
                <a:spLocks noChangeShapeType="1"/>
              </p:cNvSpPr>
              <p:nvPr/>
            </p:nvSpPr>
            <p:spPr bwMode="auto">
              <a:xfrm flipH="1">
                <a:off x="904" y="1288"/>
                <a:ext cx="32" cy="72"/>
              </a:xfrm>
              <a:prstGeom prst="line">
                <a:avLst/>
              </a:prstGeom>
              <a:noFill/>
              <a:ln w="25400">
                <a:solidFill>
                  <a:srgbClr val="A64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145" name="Group 52"/>
            <p:cNvGrpSpPr>
              <a:grpSpLocks/>
            </p:cNvGrpSpPr>
            <p:nvPr/>
          </p:nvGrpSpPr>
          <p:grpSpPr bwMode="auto">
            <a:xfrm>
              <a:off x="1024" y="1216"/>
              <a:ext cx="96" cy="160"/>
              <a:chOff x="1024" y="1216"/>
              <a:chExt cx="96" cy="160"/>
            </a:xfrm>
          </p:grpSpPr>
          <p:sp>
            <p:nvSpPr>
              <p:cNvPr id="29197" name="Freeform 53"/>
              <p:cNvSpPr>
                <a:spLocks/>
              </p:cNvSpPr>
              <p:nvPr/>
            </p:nvSpPr>
            <p:spPr bwMode="auto">
              <a:xfrm>
                <a:off x="1024" y="1216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6600CC"/>
              </a:solidFill>
              <a:ln w="12700">
                <a:solidFill>
                  <a:srgbClr val="66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98" name="Line 54"/>
              <p:cNvSpPr>
                <a:spLocks noChangeShapeType="1"/>
              </p:cNvSpPr>
              <p:nvPr/>
            </p:nvSpPr>
            <p:spPr bwMode="auto">
              <a:xfrm flipH="1">
                <a:off x="1048" y="1296"/>
                <a:ext cx="40" cy="64"/>
              </a:xfrm>
              <a:prstGeom prst="line">
                <a:avLst/>
              </a:prstGeom>
              <a:noFill/>
              <a:ln w="25400">
                <a:solidFill>
                  <a:srgbClr val="6600CC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146" name="Group 55"/>
            <p:cNvGrpSpPr>
              <a:grpSpLocks/>
            </p:cNvGrpSpPr>
            <p:nvPr/>
          </p:nvGrpSpPr>
          <p:grpSpPr bwMode="auto">
            <a:xfrm>
              <a:off x="1184" y="1224"/>
              <a:ext cx="96" cy="160"/>
              <a:chOff x="1184" y="1224"/>
              <a:chExt cx="96" cy="160"/>
            </a:xfrm>
          </p:grpSpPr>
          <p:sp>
            <p:nvSpPr>
              <p:cNvPr id="29195" name="Freeform 56"/>
              <p:cNvSpPr>
                <a:spLocks/>
              </p:cNvSpPr>
              <p:nvPr/>
            </p:nvSpPr>
            <p:spPr bwMode="auto">
              <a:xfrm>
                <a:off x="1184" y="1224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000099"/>
              </a:solidFill>
              <a:ln w="1270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96" name="Line 57"/>
              <p:cNvSpPr>
                <a:spLocks noChangeShapeType="1"/>
              </p:cNvSpPr>
              <p:nvPr/>
            </p:nvSpPr>
            <p:spPr bwMode="auto">
              <a:xfrm flipH="1">
                <a:off x="1208" y="1296"/>
                <a:ext cx="32" cy="72"/>
              </a:xfrm>
              <a:prstGeom prst="line">
                <a:avLst/>
              </a:prstGeom>
              <a:noFill/>
              <a:ln w="25400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147" name="Group 58"/>
            <p:cNvGrpSpPr>
              <a:grpSpLocks/>
            </p:cNvGrpSpPr>
            <p:nvPr/>
          </p:nvGrpSpPr>
          <p:grpSpPr bwMode="auto">
            <a:xfrm>
              <a:off x="1336" y="1216"/>
              <a:ext cx="96" cy="160"/>
              <a:chOff x="1336" y="1216"/>
              <a:chExt cx="96" cy="160"/>
            </a:xfrm>
          </p:grpSpPr>
          <p:sp>
            <p:nvSpPr>
              <p:cNvPr id="29193" name="Freeform 59"/>
              <p:cNvSpPr>
                <a:spLocks/>
              </p:cNvSpPr>
              <p:nvPr/>
            </p:nvSpPr>
            <p:spPr bwMode="auto">
              <a:xfrm>
                <a:off x="1336" y="1216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0000FF"/>
              </a:solidFill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94" name="Line 60"/>
              <p:cNvSpPr>
                <a:spLocks noChangeShapeType="1"/>
              </p:cNvSpPr>
              <p:nvPr/>
            </p:nvSpPr>
            <p:spPr bwMode="auto">
              <a:xfrm flipH="1">
                <a:off x="1360" y="1288"/>
                <a:ext cx="40" cy="72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148" name="Group 61"/>
            <p:cNvGrpSpPr>
              <a:grpSpLocks/>
            </p:cNvGrpSpPr>
            <p:nvPr/>
          </p:nvGrpSpPr>
          <p:grpSpPr bwMode="auto">
            <a:xfrm>
              <a:off x="1536" y="1216"/>
              <a:ext cx="96" cy="160"/>
              <a:chOff x="1536" y="1216"/>
              <a:chExt cx="96" cy="160"/>
            </a:xfrm>
          </p:grpSpPr>
          <p:sp>
            <p:nvSpPr>
              <p:cNvPr id="29191" name="Freeform 62"/>
              <p:cNvSpPr>
                <a:spLocks/>
              </p:cNvSpPr>
              <p:nvPr/>
            </p:nvSpPr>
            <p:spPr bwMode="auto">
              <a:xfrm>
                <a:off x="1536" y="1216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0080FF"/>
              </a:solidFill>
              <a:ln w="12700">
                <a:solidFill>
                  <a:srgbClr val="008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92" name="Line 63"/>
              <p:cNvSpPr>
                <a:spLocks noChangeShapeType="1"/>
              </p:cNvSpPr>
              <p:nvPr/>
            </p:nvSpPr>
            <p:spPr bwMode="auto">
              <a:xfrm flipH="1">
                <a:off x="1560" y="1288"/>
                <a:ext cx="32" cy="72"/>
              </a:xfrm>
              <a:prstGeom prst="line">
                <a:avLst/>
              </a:prstGeom>
              <a:noFill/>
              <a:ln w="25400">
                <a:solidFill>
                  <a:srgbClr val="008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149" name="Group 64"/>
            <p:cNvGrpSpPr>
              <a:grpSpLocks/>
            </p:cNvGrpSpPr>
            <p:nvPr/>
          </p:nvGrpSpPr>
          <p:grpSpPr bwMode="auto">
            <a:xfrm>
              <a:off x="1744" y="1216"/>
              <a:ext cx="96" cy="160"/>
              <a:chOff x="1744" y="1216"/>
              <a:chExt cx="96" cy="160"/>
            </a:xfrm>
          </p:grpSpPr>
          <p:sp>
            <p:nvSpPr>
              <p:cNvPr id="29189" name="Freeform 65"/>
              <p:cNvSpPr>
                <a:spLocks/>
              </p:cNvSpPr>
              <p:nvPr/>
            </p:nvSpPr>
            <p:spPr bwMode="auto">
              <a:xfrm>
                <a:off x="1744" y="1216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00A0FF"/>
              </a:solidFill>
              <a:ln w="12700">
                <a:solidFill>
                  <a:srgbClr val="00A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90" name="Line 66"/>
              <p:cNvSpPr>
                <a:spLocks noChangeShapeType="1"/>
              </p:cNvSpPr>
              <p:nvPr/>
            </p:nvSpPr>
            <p:spPr bwMode="auto">
              <a:xfrm flipH="1">
                <a:off x="1768" y="1288"/>
                <a:ext cx="40" cy="72"/>
              </a:xfrm>
              <a:prstGeom prst="line">
                <a:avLst/>
              </a:prstGeom>
              <a:noFill/>
              <a:ln w="25400">
                <a:solidFill>
                  <a:srgbClr val="00A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150" name="Group 67"/>
            <p:cNvGrpSpPr>
              <a:grpSpLocks/>
            </p:cNvGrpSpPr>
            <p:nvPr/>
          </p:nvGrpSpPr>
          <p:grpSpPr bwMode="auto">
            <a:xfrm>
              <a:off x="1936" y="1216"/>
              <a:ext cx="96" cy="160"/>
              <a:chOff x="1936" y="1216"/>
              <a:chExt cx="96" cy="160"/>
            </a:xfrm>
          </p:grpSpPr>
          <p:sp>
            <p:nvSpPr>
              <p:cNvPr id="29187" name="Freeform 68"/>
              <p:cNvSpPr>
                <a:spLocks/>
              </p:cNvSpPr>
              <p:nvPr/>
            </p:nvSpPr>
            <p:spPr bwMode="auto">
              <a:xfrm>
                <a:off x="1936" y="1216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00C0FF"/>
              </a:solidFill>
              <a:ln w="12700">
                <a:solidFill>
                  <a:srgbClr val="00C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88" name="Line 69"/>
              <p:cNvSpPr>
                <a:spLocks noChangeShapeType="1"/>
              </p:cNvSpPr>
              <p:nvPr/>
            </p:nvSpPr>
            <p:spPr bwMode="auto">
              <a:xfrm flipH="1">
                <a:off x="1960" y="1288"/>
                <a:ext cx="40" cy="72"/>
              </a:xfrm>
              <a:prstGeom prst="line">
                <a:avLst/>
              </a:prstGeom>
              <a:noFill/>
              <a:ln w="25400">
                <a:solidFill>
                  <a:srgbClr val="00C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151" name="Group 70"/>
            <p:cNvGrpSpPr>
              <a:grpSpLocks/>
            </p:cNvGrpSpPr>
            <p:nvPr/>
          </p:nvGrpSpPr>
          <p:grpSpPr bwMode="auto">
            <a:xfrm>
              <a:off x="2144" y="1216"/>
              <a:ext cx="96" cy="160"/>
              <a:chOff x="2144" y="1216"/>
              <a:chExt cx="96" cy="160"/>
            </a:xfrm>
          </p:grpSpPr>
          <p:sp>
            <p:nvSpPr>
              <p:cNvPr id="29185" name="Freeform 71"/>
              <p:cNvSpPr>
                <a:spLocks/>
              </p:cNvSpPr>
              <p:nvPr/>
            </p:nvSpPr>
            <p:spPr bwMode="auto">
              <a:xfrm>
                <a:off x="2144" y="1216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86" name="Line 72"/>
              <p:cNvSpPr>
                <a:spLocks noChangeShapeType="1"/>
              </p:cNvSpPr>
              <p:nvPr/>
            </p:nvSpPr>
            <p:spPr bwMode="auto">
              <a:xfrm flipH="1">
                <a:off x="2168" y="1288"/>
                <a:ext cx="40" cy="72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152" name="Group 73"/>
            <p:cNvGrpSpPr>
              <a:grpSpLocks/>
            </p:cNvGrpSpPr>
            <p:nvPr/>
          </p:nvGrpSpPr>
          <p:grpSpPr bwMode="auto">
            <a:xfrm>
              <a:off x="2344" y="1216"/>
              <a:ext cx="96" cy="160"/>
              <a:chOff x="2344" y="1216"/>
              <a:chExt cx="96" cy="160"/>
            </a:xfrm>
          </p:grpSpPr>
          <p:sp>
            <p:nvSpPr>
              <p:cNvPr id="29183" name="Freeform 74"/>
              <p:cNvSpPr>
                <a:spLocks/>
              </p:cNvSpPr>
              <p:nvPr/>
            </p:nvSpPr>
            <p:spPr bwMode="auto">
              <a:xfrm>
                <a:off x="2344" y="1216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00FFC0"/>
              </a:solidFill>
              <a:ln w="12700">
                <a:solidFill>
                  <a:srgbClr val="00FF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84" name="Line 75"/>
              <p:cNvSpPr>
                <a:spLocks noChangeShapeType="1"/>
              </p:cNvSpPr>
              <p:nvPr/>
            </p:nvSpPr>
            <p:spPr bwMode="auto">
              <a:xfrm flipH="1">
                <a:off x="2368" y="1288"/>
                <a:ext cx="32" cy="72"/>
              </a:xfrm>
              <a:prstGeom prst="line">
                <a:avLst/>
              </a:prstGeom>
              <a:noFill/>
              <a:ln w="25400">
                <a:solidFill>
                  <a:srgbClr val="00FFC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153" name="Group 76"/>
            <p:cNvGrpSpPr>
              <a:grpSpLocks/>
            </p:cNvGrpSpPr>
            <p:nvPr/>
          </p:nvGrpSpPr>
          <p:grpSpPr bwMode="auto">
            <a:xfrm>
              <a:off x="2576" y="1216"/>
              <a:ext cx="96" cy="160"/>
              <a:chOff x="2576" y="1216"/>
              <a:chExt cx="96" cy="160"/>
            </a:xfrm>
          </p:grpSpPr>
          <p:sp>
            <p:nvSpPr>
              <p:cNvPr id="29181" name="Freeform 77"/>
              <p:cNvSpPr>
                <a:spLocks/>
              </p:cNvSpPr>
              <p:nvPr/>
            </p:nvSpPr>
            <p:spPr bwMode="auto">
              <a:xfrm>
                <a:off x="2576" y="1216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00FF7F"/>
              </a:solidFill>
              <a:ln w="12700">
                <a:solidFill>
                  <a:srgbClr val="00FF7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82" name="Line 78"/>
              <p:cNvSpPr>
                <a:spLocks noChangeShapeType="1"/>
              </p:cNvSpPr>
              <p:nvPr/>
            </p:nvSpPr>
            <p:spPr bwMode="auto">
              <a:xfrm flipH="1">
                <a:off x="2600" y="1288"/>
                <a:ext cx="32" cy="72"/>
              </a:xfrm>
              <a:prstGeom prst="line">
                <a:avLst/>
              </a:prstGeom>
              <a:noFill/>
              <a:ln w="25400">
                <a:solidFill>
                  <a:srgbClr val="00FF7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154" name="Group 79"/>
            <p:cNvGrpSpPr>
              <a:grpSpLocks/>
            </p:cNvGrpSpPr>
            <p:nvPr/>
          </p:nvGrpSpPr>
          <p:grpSpPr bwMode="auto">
            <a:xfrm>
              <a:off x="2808" y="1224"/>
              <a:ext cx="96" cy="160"/>
              <a:chOff x="2808" y="1224"/>
              <a:chExt cx="96" cy="160"/>
            </a:xfrm>
          </p:grpSpPr>
          <p:sp>
            <p:nvSpPr>
              <p:cNvPr id="29179" name="Freeform 80"/>
              <p:cNvSpPr>
                <a:spLocks/>
              </p:cNvSpPr>
              <p:nvPr/>
            </p:nvSpPr>
            <p:spPr bwMode="auto">
              <a:xfrm>
                <a:off x="2808" y="1224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00FF00"/>
              </a:solidFill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80" name="Line 81"/>
              <p:cNvSpPr>
                <a:spLocks noChangeShapeType="1"/>
              </p:cNvSpPr>
              <p:nvPr/>
            </p:nvSpPr>
            <p:spPr bwMode="auto">
              <a:xfrm flipH="1">
                <a:off x="2832" y="1296"/>
                <a:ext cx="40" cy="72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155" name="Group 82"/>
            <p:cNvGrpSpPr>
              <a:grpSpLocks/>
            </p:cNvGrpSpPr>
            <p:nvPr/>
          </p:nvGrpSpPr>
          <p:grpSpPr bwMode="auto">
            <a:xfrm>
              <a:off x="3032" y="1224"/>
              <a:ext cx="96" cy="160"/>
              <a:chOff x="3032" y="1224"/>
              <a:chExt cx="96" cy="160"/>
            </a:xfrm>
          </p:grpSpPr>
          <p:sp>
            <p:nvSpPr>
              <p:cNvPr id="29177" name="Freeform 83"/>
              <p:cNvSpPr>
                <a:spLocks/>
              </p:cNvSpPr>
              <p:nvPr/>
            </p:nvSpPr>
            <p:spPr bwMode="auto">
              <a:xfrm>
                <a:off x="3032" y="1224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80FF00"/>
              </a:solidFill>
              <a:ln w="12700">
                <a:solidFill>
                  <a:srgbClr val="8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78" name="Line 84"/>
              <p:cNvSpPr>
                <a:spLocks noChangeShapeType="1"/>
              </p:cNvSpPr>
              <p:nvPr/>
            </p:nvSpPr>
            <p:spPr bwMode="auto">
              <a:xfrm flipH="1">
                <a:off x="3056" y="1296"/>
                <a:ext cx="40" cy="72"/>
              </a:xfrm>
              <a:prstGeom prst="line">
                <a:avLst/>
              </a:prstGeom>
              <a:noFill/>
              <a:ln w="25400">
                <a:solidFill>
                  <a:srgbClr val="8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156" name="Group 85"/>
            <p:cNvGrpSpPr>
              <a:grpSpLocks/>
            </p:cNvGrpSpPr>
            <p:nvPr/>
          </p:nvGrpSpPr>
          <p:grpSpPr bwMode="auto">
            <a:xfrm>
              <a:off x="3272" y="1216"/>
              <a:ext cx="96" cy="160"/>
              <a:chOff x="3272" y="1216"/>
              <a:chExt cx="96" cy="160"/>
            </a:xfrm>
          </p:grpSpPr>
          <p:sp>
            <p:nvSpPr>
              <p:cNvPr id="29175" name="Freeform 86"/>
              <p:cNvSpPr>
                <a:spLocks/>
              </p:cNvSpPr>
              <p:nvPr/>
            </p:nvSpPr>
            <p:spPr bwMode="auto">
              <a:xfrm>
                <a:off x="3272" y="1216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FF00"/>
              </a:solidFill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76" name="Line 87"/>
              <p:cNvSpPr>
                <a:spLocks noChangeShapeType="1"/>
              </p:cNvSpPr>
              <p:nvPr/>
            </p:nvSpPr>
            <p:spPr bwMode="auto">
              <a:xfrm flipH="1">
                <a:off x="3296" y="1288"/>
                <a:ext cx="40" cy="72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157" name="Group 88"/>
            <p:cNvGrpSpPr>
              <a:grpSpLocks/>
            </p:cNvGrpSpPr>
            <p:nvPr/>
          </p:nvGrpSpPr>
          <p:grpSpPr bwMode="auto">
            <a:xfrm>
              <a:off x="3536" y="1224"/>
              <a:ext cx="96" cy="160"/>
              <a:chOff x="3536" y="1224"/>
              <a:chExt cx="96" cy="160"/>
            </a:xfrm>
          </p:grpSpPr>
          <p:sp>
            <p:nvSpPr>
              <p:cNvPr id="29173" name="Freeform 89"/>
              <p:cNvSpPr>
                <a:spLocks/>
              </p:cNvSpPr>
              <p:nvPr/>
            </p:nvSpPr>
            <p:spPr bwMode="auto">
              <a:xfrm>
                <a:off x="3536" y="1224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DF00"/>
              </a:solidFill>
              <a:ln w="12700">
                <a:solidFill>
                  <a:srgbClr val="FFD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74" name="Line 90"/>
              <p:cNvSpPr>
                <a:spLocks noChangeShapeType="1"/>
              </p:cNvSpPr>
              <p:nvPr/>
            </p:nvSpPr>
            <p:spPr bwMode="auto">
              <a:xfrm flipH="1">
                <a:off x="3560" y="1296"/>
                <a:ext cx="40" cy="72"/>
              </a:xfrm>
              <a:prstGeom prst="line">
                <a:avLst/>
              </a:prstGeom>
              <a:noFill/>
              <a:ln w="25400">
                <a:solidFill>
                  <a:srgbClr val="FFD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158" name="Group 91"/>
            <p:cNvGrpSpPr>
              <a:grpSpLocks/>
            </p:cNvGrpSpPr>
            <p:nvPr/>
          </p:nvGrpSpPr>
          <p:grpSpPr bwMode="auto">
            <a:xfrm>
              <a:off x="3768" y="1224"/>
              <a:ext cx="96" cy="160"/>
              <a:chOff x="3768" y="1224"/>
              <a:chExt cx="96" cy="160"/>
            </a:xfrm>
          </p:grpSpPr>
          <p:sp>
            <p:nvSpPr>
              <p:cNvPr id="29171" name="Freeform 92"/>
              <p:cNvSpPr>
                <a:spLocks/>
              </p:cNvSpPr>
              <p:nvPr/>
            </p:nvSpPr>
            <p:spPr bwMode="auto">
              <a:xfrm>
                <a:off x="3768" y="1224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C000"/>
              </a:solidFill>
              <a:ln w="12700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72" name="Line 93"/>
              <p:cNvSpPr>
                <a:spLocks noChangeShapeType="1"/>
              </p:cNvSpPr>
              <p:nvPr/>
            </p:nvSpPr>
            <p:spPr bwMode="auto">
              <a:xfrm flipH="1">
                <a:off x="3792" y="1296"/>
                <a:ext cx="32" cy="72"/>
              </a:xfrm>
              <a:prstGeom prst="line">
                <a:avLst/>
              </a:prstGeom>
              <a:noFill/>
              <a:ln w="25400">
                <a:solidFill>
                  <a:srgbClr val="FFC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159" name="Group 94"/>
            <p:cNvGrpSpPr>
              <a:grpSpLocks/>
            </p:cNvGrpSpPr>
            <p:nvPr/>
          </p:nvGrpSpPr>
          <p:grpSpPr bwMode="auto">
            <a:xfrm>
              <a:off x="4016" y="1216"/>
              <a:ext cx="96" cy="160"/>
              <a:chOff x="4016" y="1216"/>
              <a:chExt cx="96" cy="160"/>
            </a:xfrm>
          </p:grpSpPr>
          <p:sp>
            <p:nvSpPr>
              <p:cNvPr id="29169" name="Freeform 95"/>
              <p:cNvSpPr>
                <a:spLocks/>
              </p:cNvSpPr>
              <p:nvPr/>
            </p:nvSpPr>
            <p:spPr bwMode="auto">
              <a:xfrm>
                <a:off x="4016" y="1216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CC9900"/>
              </a:solidFill>
              <a:ln w="12700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70" name="Line 96"/>
              <p:cNvSpPr>
                <a:spLocks noChangeShapeType="1"/>
              </p:cNvSpPr>
              <p:nvPr/>
            </p:nvSpPr>
            <p:spPr bwMode="auto">
              <a:xfrm flipH="1">
                <a:off x="4040" y="1288"/>
                <a:ext cx="32" cy="72"/>
              </a:xfrm>
              <a:prstGeom prst="line">
                <a:avLst/>
              </a:prstGeom>
              <a:noFill/>
              <a:ln w="25400">
                <a:solidFill>
                  <a:srgbClr val="CC99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160" name="Group 97"/>
            <p:cNvGrpSpPr>
              <a:grpSpLocks/>
            </p:cNvGrpSpPr>
            <p:nvPr/>
          </p:nvGrpSpPr>
          <p:grpSpPr bwMode="auto">
            <a:xfrm>
              <a:off x="4312" y="1208"/>
              <a:ext cx="96" cy="160"/>
              <a:chOff x="4312" y="1208"/>
              <a:chExt cx="96" cy="160"/>
            </a:xfrm>
          </p:grpSpPr>
          <p:sp>
            <p:nvSpPr>
              <p:cNvPr id="29167" name="Freeform 98"/>
              <p:cNvSpPr>
                <a:spLocks/>
              </p:cNvSpPr>
              <p:nvPr/>
            </p:nvSpPr>
            <p:spPr bwMode="auto">
              <a:xfrm>
                <a:off x="4312" y="1208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CC6600"/>
              </a:solidFill>
              <a:ln w="12700">
                <a:solidFill>
                  <a:srgbClr val="CC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68" name="Line 99"/>
              <p:cNvSpPr>
                <a:spLocks noChangeShapeType="1"/>
              </p:cNvSpPr>
              <p:nvPr/>
            </p:nvSpPr>
            <p:spPr bwMode="auto">
              <a:xfrm flipH="1">
                <a:off x="4336" y="1280"/>
                <a:ext cx="40" cy="72"/>
              </a:xfrm>
              <a:prstGeom prst="line">
                <a:avLst/>
              </a:prstGeom>
              <a:noFill/>
              <a:ln w="25400">
                <a:solidFill>
                  <a:srgbClr val="CC66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161" name="Group 100"/>
            <p:cNvGrpSpPr>
              <a:grpSpLocks/>
            </p:cNvGrpSpPr>
            <p:nvPr/>
          </p:nvGrpSpPr>
          <p:grpSpPr bwMode="auto">
            <a:xfrm>
              <a:off x="4632" y="1216"/>
              <a:ext cx="96" cy="160"/>
              <a:chOff x="4632" y="1216"/>
              <a:chExt cx="96" cy="160"/>
            </a:xfrm>
          </p:grpSpPr>
          <p:sp>
            <p:nvSpPr>
              <p:cNvPr id="29165" name="Freeform 101"/>
              <p:cNvSpPr>
                <a:spLocks/>
              </p:cNvSpPr>
              <p:nvPr/>
            </p:nvSpPr>
            <p:spPr bwMode="auto">
              <a:xfrm>
                <a:off x="4632" y="1216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CC0000"/>
              </a:solidFill>
              <a:ln w="127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66" name="Line 102"/>
              <p:cNvSpPr>
                <a:spLocks noChangeShapeType="1"/>
              </p:cNvSpPr>
              <p:nvPr/>
            </p:nvSpPr>
            <p:spPr bwMode="auto">
              <a:xfrm flipH="1">
                <a:off x="4656" y="1288"/>
                <a:ext cx="40" cy="72"/>
              </a:xfrm>
              <a:prstGeom prst="line">
                <a:avLst/>
              </a:prstGeom>
              <a:noFill/>
              <a:ln w="2540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162" name="Group 103"/>
            <p:cNvGrpSpPr>
              <a:grpSpLocks/>
            </p:cNvGrpSpPr>
            <p:nvPr/>
          </p:nvGrpSpPr>
          <p:grpSpPr bwMode="auto">
            <a:xfrm>
              <a:off x="4888" y="1216"/>
              <a:ext cx="96" cy="160"/>
              <a:chOff x="4888" y="1216"/>
              <a:chExt cx="96" cy="160"/>
            </a:xfrm>
          </p:grpSpPr>
          <p:sp>
            <p:nvSpPr>
              <p:cNvPr id="29163" name="Freeform 104"/>
              <p:cNvSpPr>
                <a:spLocks/>
              </p:cNvSpPr>
              <p:nvPr/>
            </p:nvSpPr>
            <p:spPr bwMode="auto">
              <a:xfrm>
                <a:off x="4888" y="1216"/>
                <a:ext cx="96" cy="160"/>
              </a:xfrm>
              <a:custGeom>
                <a:avLst/>
                <a:gdLst>
                  <a:gd name="T0" fmla="*/ 96 w 96"/>
                  <a:gd name="T1" fmla="*/ 0 h 160"/>
                  <a:gd name="T2" fmla="*/ 56 w 96"/>
                  <a:gd name="T3" fmla="*/ 160 h 160"/>
                  <a:gd name="T4" fmla="*/ 24 w 96"/>
                  <a:gd name="T5" fmla="*/ 144 h 160"/>
                  <a:gd name="T6" fmla="*/ 0 w 96"/>
                  <a:gd name="T7" fmla="*/ 128 h 160"/>
                  <a:gd name="T8" fmla="*/ 96 w 96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60"/>
                  <a:gd name="T17" fmla="*/ 96 w 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60">
                    <a:moveTo>
                      <a:pt x="96" y="0"/>
                    </a:moveTo>
                    <a:lnTo>
                      <a:pt x="56" y="160"/>
                    </a:lnTo>
                    <a:lnTo>
                      <a:pt x="24" y="144"/>
                    </a:lnTo>
                    <a:lnTo>
                      <a:pt x="0" y="1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990000"/>
              </a:solidFill>
              <a:ln w="127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64" name="Line 105"/>
              <p:cNvSpPr>
                <a:spLocks noChangeShapeType="1"/>
              </p:cNvSpPr>
              <p:nvPr/>
            </p:nvSpPr>
            <p:spPr bwMode="auto">
              <a:xfrm flipH="1">
                <a:off x="4912" y="1288"/>
                <a:ext cx="32" cy="72"/>
              </a:xfrm>
              <a:prstGeom prst="line">
                <a:avLst/>
              </a:prstGeom>
              <a:noFill/>
              <a:ln w="25400">
                <a:solidFill>
                  <a:srgbClr val="99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8676" name="Group 106"/>
          <p:cNvGrpSpPr>
            <a:grpSpLocks/>
          </p:cNvGrpSpPr>
          <p:nvPr/>
        </p:nvGrpSpPr>
        <p:grpSpPr bwMode="auto">
          <a:xfrm>
            <a:off x="3924300" y="3943350"/>
            <a:ext cx="4679950" cy="1847850"/>
            <a:chOff x="960" y="2992"/>
            <a:chExt cx="2973" cy="1166"/>
          </a:xfrm>
        </p:grpSpPr>
        <p:grpSp>
          <p:nvGrpSpPr>
            <p:cNvPr id="28693" name="Group 107"/>
            <p:cNvGrpSpPr>
              <a:grpSpLocks/>
            </p:cNvGrpSpPr>
            <p:nvPr/>
          </p:nvGrpSpPr>
          <p:grpSpPr bwMode="auto">
            <a:xfrm>
              <a:off x="2044" y="3306"/>
              <a:ext cx="1519" cy="852"/>
              <a:chOff x="3303" y="3385"/>
              <a:chExt cx="3798" cy="2130"/>
            </a:xfrm>
          </p:grpSpPr>
          <p:sp>
            <p:nvSpPr>
              <p:cNvPr id="29043" name="Oval 108"/>
              <p:cNvSpPr>
                <a:spLocks noChangeArrowheads="1"/>
              </p:cNvSpPr>
              <p:nvPr/>
            </p:nvSpPr>
            <p:spPr bwMode="auto">
              <a:xfrm>
                <a:off x="6741" y="338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44" name="Oval 109"/>
              <p:cNvSpPr>
                <a:spLocks noChangeArrowheads="1"/>
              </p:cNvSpPr>
              <p:nvPr/>
            </p:nvSpPr>
            <p:spPr bwMode="auto">
              <a:xfrm>
                <a:off x="6700" y="342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45" name="Oval 110"/>
              <p:cNvSpPr>
                <a:spLocks noChangeArrowheads="1"/>
              </p:cNvSpPr>
              <p:nvPr/>
            </p:nvSpPr>
            <p:spPr bwMode="auto">
              <a:xfrm>
                <a:off x="6659" y="345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46" name="Oval 111"/>
              <p:cNvSpPr>
                <a:spLocks noChangeArrowheads="1"/>
              </p:cNvSpPr>
              <p:nvPr/>
            </p:nvSpPr>
            <p:spPr bwMode="auto">
              <a:xfrm>
                <a:off x="6598" y="347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47" name="Oval 112"/>
              <p:cNvSpPr>
                <a:spLocks noChangeArrowheads="1"/>
              </p:cNvSpPr>
              <p:nvPr/>
            </p:nvSpPr>
            <p:spPr bwMode="auto">
              <a:xfrm>
                <a:off x="6537" y="348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48" name="Oval 113"/>
              <p:cNvSpPr>
                <a:spLocks noChangeArrowheads="1"/>
              </p:cNvSpPr>
              <p:nvPr/>
            </p:nvSpPr>
            <p:spPr bwMode="auto">
              <a:xfrm>
                <a:off x="6476" y="350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49" name="Oval 114"/>
              <p:cNvSpPr>
                <a:spLocks noChangeArrowheads="1"/>
              </p:cNvSpPr>
              <p:nvPr/>
            </p:nvSpPr>
            <p:spPr bwMode="auto">
              <a:xfrm>
                <a:off x="6415" y="351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50" name="Oval 115"/>
              <p:cNvSpPr>
                <a:spLocks noChangeArrowheads="1"/>
              </p:cNvSpPr>
              <p:nvPr/>
            </p:nvSpPr>
            <p:spPr bwMode="auto">
              <a:xfrm>
                <a:off x="6354" y="357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51" name="Oval 116"/>
              <p:cNvSpPr>
                <a:spLocks noChangeArrowheads="1"/>
              </p:cNvSpPr>
              <p:nvPr/>
            </p:nvSpPr>
            <p:spPr bwMode="auto">
              <a:xfrm>
                <a:off x="6293" y="362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52" name="Oval 117"/>
              <p:cNvSpPr>
                <a:spLocks noChangeArrowheads="1"/>
              </p:cNvSpPr>
              <p:nvPr/>
            </p:nvSpPr>
            <p:spPr bwMode="auto">
              <a:xfrm>
                <a:off x="6232" y="368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53" name="Oval 118"/>
              <p:cNvSpPr>
                <a:spLocks noChangeArrowheads="1"/>
              </p:cNvSpPr>
              <p:nvPr/>
            </p:nvSpPr>
            <p:spPr bwMode="auto">
              <a:xfrm>
                <a:off x="6171" y="373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54" name="Oval 119"/>
              <p:cNvSpPr>
                <a:spLocks noChangeArrowheads="1"/>
              </p:cNvSpPr>
              <p:nvPr/>
            </p:nvSpPr>
            <p:spPr bwMode="auto">
              <a:xfrm>
                <a:off x="6110" y="379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55" name="Oval 120"/>
              <p:cNvSpPr>
                <a:spLocks noChangeArrowheads="1"/>
              </p:cNvSpPr>
              <p:nvPr/>
            </p:nvSpPr>
            <p:spPr bwMode="auto">
              <a:xfrm>
                <a:off x="6049" y="384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56" name="Oval 121"/>
              <p:cNvSpPr>
                <a:spLocks noChangeArrowheads="1"/>
              </p:cNvSpPr>
              <p:nvPr/>
            </p:nvSpPr>
            <p:spPr bwMode="auto">
              <a:xfrm>
                <a:off x="5988" y="390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57" name="Oval 122"/>
              <p:cNvSpPr>
                <a:spLocks noChangeArrowheads="1"/>
              </p:cNvSpPr>
              <p:nvPr/>
            </p:nvSpPr>
            <p:spPr bwMode="auto">
              <a:xfrm>
                <a:off x="5927" y="397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58" name="Oval 123"/>
              <p:cNvSpPr>
                <a:spLocks noChangeArrowheads="1"/>
              </p:cNvSpPr>
              <p:nvPr/>
            </p:nvSpPr>
            <p:spPr bwMode="auto">
              <a:xfrm>
                <a:off x="5866" y="405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59" name="Oval 124"/>
              <p:cNvSpPr>
                <a:spLocks noChangeArrowheads="1"/>
              </p:cNvSpPr>
              <p:nvPr/>
            </p:nvSpPr>
            <p:spPr bwMode="auto">
              <a:xfrm>
                <a:off x="5805" y="412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60" name="Oval 125"/>
              <p:cNvSpPr>
                <a:spLocks noChangeArrowheads="1"/>
              </p:cNvSpPr>
              <p:nvPr/>
            </p:nvSpPr>
            <p:spPr bwMode="auto">
              <a:xfrm>
                <a:off x="5744" y="420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61" name="Oval 126"/>
              <p:cNvSpPr>
                <a:spLocks noChangeArrowheads="1"/>
              </p:cNvSpPr>
              <p:nvPr/>
            </p:nvSpPr>
            <p:spPr bwMode="auto">
              <a:xfrm>
                <a:off x="5683" y="427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62" name="Oval 127"/>
              <p:cNvSpPr>
                <a:spLocks noChangeArrowheads="1"/>
              </p:cNvSpPr>
              <p:nvPr/>
            </p:nvSpPr>
            <p:spPr bwMode="auto">
              <a:xfrm>
                <a:off x="5642" y="435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63" name="Oval 128"/>
              <p:cNvSpPr>
                <a:spLocks noChangeArrowheads="1"/>
              </p:cNvSpPr>
              <p:nvPr/>
            </p:nvSpPr>
            <p:spPr bwMode="auto">
              <a:xfrm>
                <a:off x="5601" y="442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64" name="Oval 129"/>
              <p:cNvSpPr>
                <a:spLocks noChangeArrowheads="1"/>
              </p:cNvSpPr>
              <p:nvPr/>
            </p:nvSpPr>
            <p:spPr bwMode="auto">
              <a:xfrm>
                <a:off x="5560" y="450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65" name="Oval 130"/>
              <p:cNvSpPr>
                <a:spLocks noChangeArrowheads="1"/>
              </p:cNvSpPr>
              <p:nvPr/>
            </p:nvSpPr>
            <p:spPr bwMode="auto">
              <a:xfrm>
                <a:off x="5499" y="457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66" name="Oval 131"/>
              <p:cNvSpPr>
                <a:spLocks noChangeArrowheads="1"/>
              </p:cNvSpPr>
              <p:nvPr/>
            </p:nvSpPr>
            <p:spPr bwMode="auto">
              <a:xfrm>
                <a:off x="5438" y="463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67" name="Oval 132"/>
              <p:cNvSpPr>
                <a:spLocks noChangeArrowheads="1"/>
              </p:cNvSpPr>
              <p:nvPr/>
            </p:nvSpPr>
            <p:spPr bwMode="auto">
              <a:xfrm>
                <a:off x="5377" y="468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68" name="Oval 133"/>
              <p:cNvSpPr>
                <a:spLocks noChangeArrowheads="1"/>
              </p:cNvSpPr>
              <p:nvPr/>
            </p:nvSpPr>
            <p:spPr bwMode="auto">
              <a:xfrm>
                <a:off x="5316" y="472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69" name="Oval 134"/>
              <p:cNvSpPr>
                <a:spLocks noChangeArrowheads="1"/>
              </p:cNvSpPr>
              <p:nvPr/>
            </p:nvSpPr>
            <p:spPr bwMode="auto">
              <a:xfrm>
                <a:off x="5255" y="475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70" name="Oval 135"/>
              <p:cNvSpPr>
                <a:spLocks noChangeArrowheads="1"/>
              </p:cNvSpPr>
              <p:nvPr/>
            </p:nvSpPr>
            <p:spPr bwMode="auto">
              <a:xfrm>
                <a:off x="5194" y="479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71" name="Oval 136"/>
              <p:cNvSpPr>
                <a:spLocks noChangeArrowheads="1"/>
              </p:cNvSpPr>
              <p:nvPr/>
            </p:nvSpPr>
            <p:spPr bwMode="auto">
              <a:xfrm>
                <a:off x="5133" y="482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72" name="Oval 137"/>
              <p:cNvSpPr>
                <a:spLocks noChangeArrowheads="1"/>
              </p:cNvSpPr>
              <p:nvPr/>
            </p:nvSpPr>
            <p:spPr bwMode="auto">
              <a:xfrm>
                <a:off x="5072" y="482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73" name="Oval 138"/>
              <p:cNvSpPr>
                <a:spLocks noChangeArrowheads="1"/>
              </p:cNvSpPr>
              <p:nvPr/>
            </p:nvSpPr>
            <p:spPr bwMode="auto">
              <a:xfrm>
                <a:off x="5011" y="481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74" name="Oval 139"/>
              <p:cNvSpPr>
                <a:spLocks noChangeArrowheads="1"/>
              </p:cNvSpPr>
              <p:nvPr/>
            </p:nvSpPr>
            <p:spPr bwMode="auto">
              <a:xfrm>
                <a:off x="4950" y="481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75" name="Oval 140"/>
              <p:cNvSpPr>
                <a:spLocks noChangeArrowheads="1"/>
              </p:cNvSpPr>
              <p:nvPr/>
            </p:nvSpPr>
            <p:spPr bwMode="auto">
              <a:xfrm>
                <a:off x="4889" y="480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76" name="Oval 141"/>
              <p:cNvSpPr>
                <a:spLocks noChangeArrowheads="1"/>
              </p:cNvSpPr>
              <p:nvPr/>
            </p:nvSpPr>
            <p:spPr bwMode="auto">
              <a:xfrm>
                <a:off x="4828" y="480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77" name="Oval 142"/>
              <p:cNvSpPr>
                <a:spLocks noChangeArrowheads="1"/>
              </p:cNvSpPr>
              <p:nvPr/>
            </p:nvSpPr>
            <p:spPr bwMode="auto">
              <a:xfrm>
                <a:off x="4767" y="479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78" name="Oval 143"/>
              <p:cNvSpPr>
                <a:spLocks noChangeArrowheads="1"/>
              </p:cNvSpPr>
              <p:nvPr/>
            </p:nvSpPr>
            <p:spPr bwMode="auto">
              <a:xfrm>
                <a:off x="4706" y="479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79" name="Oval 144"/>
              <p:cNvSpPr>
                <a:spLocks noChangeArrowheads="1"/>
              </p:cNvSpPr>
              <p:nvPr/>
            </p:nvSpPr>
            <p:spPr bwMode="auto">
              <a:xfrm>
                <a:off x="4645" y="478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80" name="Oval 145"/>
              <p:cNvSpPr>
                <a:spLocks noChangeArrowheads="1"/>
              </p:cNvSpPr>
              <p:nvPr/>
            </p:nvSpPr>
            <p:spPr bwMode="auto">
              <a:xfrm>
                <a:off x="4584" y="480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81" name="Oval 146"/>
              <p:cNvSpPr>
                <a:spLocks noChangeArrowheads="1"/>
              </p:cNvSpPr>
              <p:nvPr/>
            </p:nvSpPr>
            <p:spPr bwMode="auto">
              <a:xfrm>
                <a:off x="4523" y="481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82" name="Oval 147"/>
              <p:cNvSpPr>
                <a:spLocks noChangeArrowheads="1"/>
              </p:cNvSpPr>
              <p:nvPr/>
            </p:nvSpPr>
            <p:spPr bwMode="auto">
              <a:xfrm>
                <a:off x="4462" y="483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83" name="Oval 148"/>
              <p:cNvSpPr>
                <a:spLocks noChangeArrowheads="1"/>
              </p:cNvSpPr>
              <p:nvPr/>
            </p:nvSpPr>
            <p:spPr bwMode="auto">
              <a:xfrm>
                <a:off x="4401" y="484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84" name="Oval 149"/>
              <p:cNvSpPr>
                <a:spLocks noChangeArrowheads="1"/>
              </p:cNvSpPr>
              <p:nvPr/>
            </p:nvSpPr>
            <p:spPr bwMode="auto">
              <a:xfrm>
                <a:off x="4340" y="486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85" name="Oval 150"/>
              <p:cNvSpPr>
                <a:spLocks noChangeArrowheads="1"/>
              </p:cNvSpPr>
              <p:nvPr/>
            </p:nvSpPr>
            <p:spPr bwMode="auto">
              <a:xfrm>
                <a:off x="4279" y="487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86" name="Oval 151"/>
              <p:cNvSpPr>
                <a:spLocks noChangeArrowheads="1"/>
              </p:cNvSpPr>
              <p:nvPr/>
            </p:nvSpPr>
            <p:spPr bwMode="auto">
              <a:xfrm>
                <a:off x="4218" y="489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87" name="Oval 152"/>
              <p:cNvSpPr>
                <a:spLocks noChangeArrowheads="1"/>
              </p:cNvSpPr>
              <p:nvPr/>
            </p:nvSpPr>
            <p:spPr bwMode="auto">
              <a:xfrm>
                <a:off x="4157" y="490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88" name="Oval 153"/>
              <p:cNvSpPr>
                <a:spLocks noChangeArrowheads="1"/>
              </p:cNvSpPr>
              <p:nvPr/>
            </p:nvSpPr>
            <p:spPr bwMode="auto">
              <a:xfrm>
                <a:off x="4096" y="492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89" name="Oval 154"/>
              <p:cNvSpPr>
                <a:spLocks noChangeArrowheads="1"/>
              </p:cNvSpPr>
              <p:nvPr/>
            </p:nvSpPr>
            <p:spPr bwMode="auto">
              <a:xfrm>
                <a:off x="4035" y="493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90" name="Oval 155"/>
              <p:cNvSpPr>
                <a:spLocks noChangeArrowheads="1"/>
              </p:cNvSpPr>
              <p:nvPr/>
            </p:nvSpPr>
            <p:spPr bwMode="auto">
              <a:xfrm>
                <a:off x="3974" y="495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91" name="Oval 156"/>
              <p:cNvSpPr>
                <a:spLocks noChangeArrowheads="1"/>
              </p:cNvSpPr>
              <p:nvPr/>
            </p:nvSpPr>
            <p:spPr bwMode="auto">
              <a:xfrm>
                <a:off x="3913" y="496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92" name="Oval 157"/>
              <p:cNvSpPr>
                <a:spLocks noChangeArrowheads="1"/>
              </p:cNvSpPr>
              <p:nvPr/>
            </p:nvSpPr>
            <p:spPr bwMode="auto">
              <a:xfrm>
                <a:off x="3852" y="498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93" name="Oval 158"/>
              <p:cNvSpPr>
                <a:spLocks noChangeArrowheads="1"/>
              </p:cNvSpPr>
              <p:nvPr/>
            </p:nvSpPr>
            <p:spPr bwMode="auto">
              <a:xfrm>
                <a:off x="3791" y="499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94" name="Oval 159"/>
              <p:cNvSpPr>
                <a:spLocks noChangeArrowheads="1"/>
              </p:cNvSpPr>
              <p:nvPr/>
            </p:nvSpPr>
            <p:spPr bwMode="auto">
              <a:xfrm>
                <a:off x="3730" y="501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95" name="Oval 160"/>
              <p:cNvSpPr>
                <a:spLocks noChangeArrowheads="1"/>
              </p:cNvSpPr>
              <p:nvPr/>
            </p:nvSpPr>
            <p:spPr bwMode="auto">
              <a:xfrm>
                <a:off x="3669" y="502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96" name="Oval 161"/>
              <p:cNvSpPr>
                <a:spLocks noChangeArrowheads="1"/>
              </p:cNvSpPr>
              <p:nvPr/>
            </p:nvSpPr>
            <p:spPr bwMode="auto">
              <a:xfrm>
                <a:off x="3608" y="504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97" name="Oval 162"/>
              <p:cNvSpPr>
                <a:spLocks noChangeArrowheads="1"/>
              </p:cNvSpPr>
              <p:nvPr/>
            </p:nvSpPr>
            <p:spPr bwMode="auto">
              <a:xfrm>
                <a:off x="3547" y="505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98" name="Oval 163"/>
              <p:cNvSpPr>
                <a:spLocks noChangeArrowheads="1"/>
              </p:cNvSpPr>
              <p:nvPr/>
            </p:nvSpPr>
            <p:spPr bwMode="auto">
              <a:xfrm>
                <a:off x="3486" y="507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99" name="Oval 164"/>
              <p:cNvSpPr>
                <a:spLocks noChangeArrowheads="1"/>
              </p:cNvSpPr>
              <p:nvPr/>
            </p:nvSpPr>
            <p:spPr bwMode="auto">
              <a:xfrm>
                <a:off x="3425" y="508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100" name="Oval 165"/>
              <p:cNvSpPr>
                <a:spLocks noChangeArrowheads="1"/>
              </p:cNvSpPr>
              <p:nvPr/>
            </p:nvSpPr>
            <p:spPr bwMode="auto">
              <a:xfrm>
                <a:off x="3364" y="5100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101" name="Oval 166"/>
              <p:cNvSpPr>
                <a:spLocks noChangeArrowheads="1"/>
              </p:cNvSpPr>
              <p:nvPr/>
            </p:nvSpPr>
            <p:spPr bwMode="auto">
              <a:xfrm>
                <a:off x="3303" y="5115"/>
                <a:ext cx="360" cy="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</p:grpSp>
        <p:grpSp>
          <p:nvGrpSpPr>
            <p:cNvPr id="28694" name="Group 167"/>
            <p:cNvGrpSpPr>
              <a:grpSpLocks/>
            </p:cNvGrpSpPr>
            <p:nvPr/>
          </p:nvGrpSpPr>
          <p:grpSpPr bwMode="auto">
            <a:xfrm>
              <a:off x="1963" y="3586"/>
              <a:ext cx="731" cy="302"/>
              <a:chOff x="3920" y="4309"/>
              <a:chExt cx="1827" cy="757"/>
            </a:xfrm>
          </p:grpSpPr>
          <p:sp>
            <p:nvSpPr>
              <p:cNvPr id="29009" name="Oval 168"/>
              <p:cNvSpPr>
                <a:spLocks noChangeArrowheads="1"/>
              </p:cNvSpPr>
              <p:nvPr/>
            </p:nvSpPr>
            <p:spPr bwMode="auto">
              <a:xfrm>
                <a:off x="5320" y="4741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10" name="Oval 169"/>
              <p:cNvSpPr>
                <a:spLocks noChangeArrowheads="1"/>
              </p:cNvSpPr>
              <p:nvPr/>
            </p:nvSpPr>
            <p:spPr bwMode="auto">
              <a:xfrm>
                <a:off x="5560" y="4981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11" name="Oval 170"/>
              <p:cNvSpPr>
                <a:spLocks noChangeArrowheads="1"/>
              </p:cNvSpPr>
              <p:nvPr/>
            </p:nvSpPr>
            <p:spPr bwMode="auto">
              <a:xfrm>
                <a:off x="5540" y="4960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12" name="Oval 171"/>
              <p:cNvSpPr>
                <a:spLocks noChangeArrowheads="1"/>
              </p:cNvSpPr>
              <p:nvPr/>
            </p:nvSpPr>
            <p:spPr bwMode="auto">
              <a:xfrm>
                <a:off x="5520" y="4939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13" name="Oval 172"/>
              <p:cNvSpPr>
                <a:spLocks noChangeArrowheads="1"/>
              </p:cNvSpPr>
              <p:nvPr/>
            </p:nvSpPr>
            <p:spPr bwMode="auto">
              <a:xfrm>
                <a:off x="5500" y="4918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14" name="Oval 173"/>
              <p:cNvSpPr>
                <a:spLocks noChangeArrowheads="1"/>
              </p:cNvSpPr>
              <p:nvPr/>
            </p:nvSpPr>
            <p:spPr bwMode="auto">
              <a:xfrm>
                <a:off x="5480" y="4897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15" name="Oval 174"/>
              <p:cNvSpPr>
                <a:spLocks noChangeArrowheads="1"/>
              </p:cNvSpPr>
              <p:nvPr/>
            </p:nvSpPr>
            <p:spPr bwMode="auto">
              <a:xfrm>
                <a:off x="5460" y="4876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16" name="Oval 175"/>
              <p:cNvSpPr>
                <a:spLocks noChangeArrowheads="1"/>
              </p:cNvSpPr>
              <p:nvPr/>
            </p:nvSpPr>
            <p:spPr bwMode="auto">
              <a:xfrm>
                <a:off x="5440" y="4855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17" name="Oval 176"/>
              <p:cNvSpPr>
                <a:spLocks noChangeArrowheads="1"/>
              </p:cNvSpPr>
              <p:nvPr/>
            </p:nvSpPr>
            <p:spPr bwMode="auto">
              <a:xfrm>
                <a:off x="5420" y="4834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18" name="Oval 177"/>
              <p:cNvSpPr>
                <a:spLocks noChangeArrowheads="1"/>
              </p:cNvSpPr>
              <p:nvPr/>
            </p:nvSpPr>
            <p:spPr bwMode="auto">
              <a:xfrm>
                <a:off x="5400" y="4813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19" name="Oval 178"/>
              <p:cNvSpPr>
                <a:spLocks noChangeArrowheads="1"/>
              </p:cNvSpPr>
              <p:nvPr/>
            </p:nvSpPr>
            <p:spPr bwMode="auto">
              <a:xfrm>
                <a:off x="5370" y="4792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20" name="Oval 179"/>
              <p:cNvSpPr>
                <a:spLocks noChangeArrowheads="1"/>
              </p:cNvSpPr>
              <p:nvPr/>
            </p:nvSpPr>
            <p:spPr bwMode="auto">
              <a:xfrm>
                <a:off x="5340" y="4771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21" name="Oval 180"/>
              <p:cNvSpPr>
                <a:spLocks noChangeArrowheads="1"/>
              </p:cNvSpPr>
              <p:nvPr/>
            </p:nvSpPr>
            <p:spPr bwMode="auto">
              <a:xfrm>
                <a:off x="5310" y="4750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22" name="Oval 181"/>
              <p:cNvSpPr>
                <a:spLocks noChangeArrowheads="1"/>
              </p:cNvSpPr>
              <p:nvPr/>
            </p:nvSpPr>
            <p:spPr bwMode="auto">
              <a:xfrm>
                <a:off x="5260" y="4729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23" name="Oval 182"/>
              <p:cNvSpPr>
                <a:spLocks noChangeArrowheads="1"/>
              </p:cNvSpPr>
              <p:nvPr/>
            </p:nvSpPr>
            <p:spPr bwMode="auto">
              <a:xfrm>
                <a:off x="5210" y="4708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24" name="Oval 183"/>
              <p:cNvSpPr>
                <a:spLocks noChangeArrowheads="1"/>
              </p:cNvSpPr>
              <p:nvPr/>
            </p:nvSpPr>
            <p:spPr bwMode="auto">
              <a:xfrm>
                <a:off x="5160" y="4687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25" name="Oval 184"/>
              <p:cNvSpPr>
                <a:spLocks noChangeArrowheads="1"/>
              </p:cNvSpPr>
              <p:nvPr/>
            </p:nvSpPr>
            <p:spPr bwMode="auto">
              <a:xfrm>
                <a:off x="5110" y="4666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26" name="Oval 185"/>
              <p:cNvSpPr>
                <a:spLocks noChangeArrowheads="1"/>
              </p:cNvSpPr>
              <p:nvPr/>
            </p:nvSpPr>
            <p:spPr bwMode="auto">
              <a:xfrm>
                <a:off x="5060" y="4645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27" name="Oval 186"/>
              <p:cNvSpPr>
                <a:spLocks noChangeArrowheads="1"/>
              </p:cNvSpPr>
              <p:nvPr/>
            </p:nvSpPr>
            <p:spPr bwMode="auto">
              <a:xfrm>
                <a:off x="5010" y="4624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28" name="Oval 187"/>
              <p:cNvSpPr>
                <a:spLocks noChangeArrowheads="1"/>
              </p:cNvSpPr>
              <p:nvPr/>
            </p:nvSpPr>
            <p:spPr bwMode="auto">
              <a:xfrm>
                <a:off x="4950" y="4603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29" name="Oval 188"/>
              <p:cNvSpPr>
                <a:spLocks noChangeArrowheads="1"/>
              </p:cNvSpPr>
              <p:nvPr/>
            </p:nvSpPr>
            <p:spPr bwMode="auto">
              <a:xfrm>
                <a:off x="4890" y="4582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30" name="Oval 189"/>
              <p:cNvSpPr>
                <a:spLocks noChangeArrowheads="1"/>
              </p:cNvSpPr>
              <p:nvPr/>
            </p:nvSpPr>
            <p:spPr bwMode="auto">
              <a:xfrm>
                <a:off x="4830" y="4561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31" name="Oval 190"/>
              <p:cNvSpPr>
                <a:spLocks noChangeArrowheads="1"/>
              </p:cNvSpPr>
              <p:nvPr/>
            </p:nvSpPr>
            <p:spPr bwMode="auto">
              <a:xfrm>
                <a:off x="4770" y="4540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32" name="Oval 191"/>
              <p:cNvSpPr>
                <a:spLocks noChangeArrowheads="1"/>
              </p:cNvSpPr>
              <p:nvPr/>
            </p:nvSpPr>
            <p:spPr bwMode="auto">
              <a:xfrm>
                <a:off x="4710" y="4519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33" name="Oval 192"/>
              <p:cNvSpPr>
                <a:spLocks noChangeArrowheads="1"/>
              </p:cNvSpPr>
              <p:nvPr/>
            </p:nvSpPr>
            <p:spPr bwMode="auto">
              <a:xfrm>
                <a:off x="4640" y="4498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34" name="Oval 193"/>
              <p:cNvSpPr>
                <a:spLocks noChangeArrowheads="1"/>
              </p:cNvSpPr>
              <p:nvPr/>
            </p:nvSpPr>
            <p:spPr bwMode="auto">
              <a:xfrm>
                <a:off x="4570" y="4477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35" name="Oval 194"/>
              <p:cNvSpPr>
                <a:spLocks noChangeArrowheads="1"/>
              </p:cNvSpPr>
              <p:nvPr/>
            </p:nvSpPr>
            <p:spPr bwMode="auto">
              <a:xfrm>
                <a:off x="4500" y="4456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36" name="Oval 195"/>
              <p:cNvSpPr>
                <a:spLocks noChangeArrowheads="1"/>
              </p:cNvSpPr>
              <p:nvPr/>
            </p:nvSpPr>
            <p:spPr bwMode="auto">
              <a:xfrm>
                <a:off x="4430" y="4435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37" name="Oval 196"/>
              <p:cNvSpPr>
                <a:spLocks noChangeArrowheads="1"/>
              </p:cNvSpPr>
              <p:nvPr/>
            </p:nvSpPr>
            <p:spPr bwMode="auto">
              <a:xfrm>
                <a:off x="4350" y="4414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38" name="Oval 197"/>
              <p:cNvSpPr>
                <a:spLocks noChangeArrowheads="1"/>
              </p:cNvSpPr>
              <p:nvPr/>
            </p:nvSpPr>
            <p:spPr bwMode="auto">
              <a:xfrm>
                <a:off x="4270" y="4393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39" name="Oval 198"/>
              <p:cNvSpPr>
                <a:spLocks noChangeArrowheads="1"/>
              </p:cNvSpPr>
              <p:nvPr/>
            </p:nvSpPr>
            <p:spPr bwMode="auto">
              <a:xfrm>
                <a:off x="4190" y="4372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40" name="Oval 199"/>
              <p:cNvSpPr>
                <a:spLocks noChangeArrowheads="1"/>
              </p:cNvSpPr>
              <p:nvPr/>
            </p:nvSpPr>
            <p:spPr bwMode="auto">
              <a:xfrm>
                <a:off x="4100" y="4351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41" name="Oval 200"/>
              <p:cNvSpPr>
                <a:spLocks noChangeArrowheads="1"/>
              </p:cNvSpPr>
              <p:nvPr/>
            </p:nvSpPr>
            <p:spPr bwMode="auto">
              <a:xfrm>
                <a:off x="4010" y="4330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42" name="Oval 201"/>
              <p:cNvSpPr>
                <a:spLocks noChangeArrowheads="1"/>
              </p:cNvSpPr>
              <p:nvPr/>
            </p:nvSpPr>
            <p:spPr bwMode="auto">
              <a:xfrm>
                <a:off x="3920" y="4309"/>
                <a:ext cx="187" cy="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</p:grpSp>
        <p:grpSp>
          <p:nvGrpSpPr>
            <p:cNvPr id="28695" name="Group 202"/>
            <p:cNvGrpSpPr>
              <a:grpSpLocks/>
            </p:cNvGrpSpPr>
            <p:nvPr/>
          </p:nvGrpSpPr>
          <p:grpSpPr bwMode="auto">
            <a:xfrm>
              <a:off x="2404" y="3386"/>
              <a:ext cx="858" cy="150"/>
              <a:chOff x="1841" y="3895"/>
              <a:chExt cx="2144" cy="376"/>
            </a:xfrm>
          </p:grpSpPr>
          <p:sp>
            <p:nvSpPr>
              <p:cNvPr id="28959" name="Oval 203"/>
              <p:cNvSpPr>
                <a:spLocks noChangeArrowheads="1"/>
              </p:cNvSpPr>
              <p:nvPr/>
            </p:nvSpPr>
            <p:spPr bwMode="auto">
              <a:xfrm>
                <a:off x="3861" y="41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60" name="Oval 204"/>
              <p:cNvSpPr>
                <a:spLocks noChangeArrowheads="1"/>
              </p:cNvSpPr>
              <p:nvPr/>
            </p:nvSpPr>
            <p:spPr bwMode="auto">
              <a:xfrm>
                <a:off x="3831" y="41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61" name="Oval 205"/>
              <p:cNvSpPr>
                <a:spLocks noChangeArrowheads="1"/>
              </p:cNvSpPr>
              <p:nvPr/>
            </p:nvSpPr>
            <p:spPr bwMode="auto">
              <a:xfrm>
                <a:off x="3801" y="41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62" name="Oval 206"/>
              <p:cNvSpPr>
                <a:spLocks noChangeArrowheads="1"/>
              </p:cNvSpPr>
              <p:nvPr/>
            </p:nvSpPr>
            <p:spPr bwMode="auto">
              <a:xfrm>
                <a:off x="3771" y="41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63" name="Oval 207"/>
              <p:cNvSpPr>
                <a:spLocks noChangeArrowheads="1"/>
              </p:cNvSpPr>
              <p:nvPr/>
            </p:nvSpPr>
            <p:spPr bwMode="auto">
              <a:xfrm>
                <a:off x="3741" y="41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64" name="Oval 208"/>
              <p:cNvSpPr>
                <a:spLocks noChangeArrowheads="1"/>
              </p:cNvSpPr>
              <p:nvPr/>
            </p:nvSpPr>
            <p:spPr bwMode="auto">
              <a:xfrm>
                <a:off x="3711" y="41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65" name="Oval 209"/>
              <p:cNvSpPr>
                <a:spLocks noChangeArrowheads="1"/>
              </p:cNvSpPr>
              <p:nvPr/>
            </p:nvSpPr>
            <p:spPr bwMode="auto">
              <a:xfrm>
                <a:off x="3681" y="41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66" name="Oval 210"/>
              <p:cNvSpPr>
                <a:spLocks noChangeArrowheads="1"/>
              </p:cNvSpPr>
              <p:nvPr/>
            </p:nvSpPr>
            <p:spPr bwMode="auto">
              <a:xfrm>
                <a:off x="3651" y="41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67" name="Oval 211"/>
              <p:cNvSpPr>
                <a:spLocks noChangeArrowheads="1"/>
              </p:cNvSpPr>
              <p:nvPr/>
            </p:nvSpPr>
            <p:spPr bwMode="auto">
              <a:xfrm>
                <a:off x="3621" y="41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68" name="Oval 212"/>
              <p:cNvSpPr>
                <a:spLocks noChangeArrowheads="1"/>
              </p:cNvSpPr>
              <p:nvPr/>
            </p:nvSpPr>
            <p:spPr bwMode="auto">
              <a:xfrm>
                <a:off x="3591" y="40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69" name="Oval 213"/>
              <p:cNvSpPr>
                <a:spLocks noChangeArrowheads="1"/>
              </p:cNvSpPr>
              <p:nvPr/>
            </p:nvSpPr>
            <p:spPr bwMode="auto">
              <a:xfrm>
                <a:off x="3561" y="40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70" name="Oval 214"/>
              <p:cNvSpPr>
                <a:spLocks noChangeArrowheads="1"/>
              </p:cNvSpPr>
              <p:nvPr/>
            </p:nvSpPr>
            <p:spPr bwMode="auto">
              <a:xfrm>
                <a:off x="3531" y="40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71" name="Oval 215"/>
              <p:cNvSpPr>
                <a:spLocks noChangeArrowheads="1"/>
              </p:cNvSpPr>
              <p:nvPr/>
            </p:nvSpPr>
            <p:spPr bwMode="auto">
              <a:xfrm>
                <a:off x="3501" y="40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72" name="Oval 216"/>
              <p:cNvSpPr>
                <a:spLocks noChangeArrowheads="1"/>
              </p:cNvSpPr>
              <p:nvPr/>
            </p:nvSpPr>
            <p:spPr bwMode="auto">
              <a:xfrm>
                <a:off x="3471" y="40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73" name="Oval 217"/>
              <p:cNvSpPr>
                <a:spLocks noChangeArrowheads="1"/>
              </p:cNvSpPr>
              <p:nvPr/>
            </p:nvSpPr>
            <p:spPr bwMode="auto">
              <a:xfrm>
                <a:off x="3441" y="40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74" name="Oval 218"/>
              <p:cNvSpPr>
                <a:spLocks noChangeArrowheads="1"/>
              </p:cNvSpPr>
              <p:nvPr/>
            </p:nvSpPr>
            <p:spPr bwMode="auto">
              <a:xfrm>
                <a:off x="3411" y="40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75" name="Oval 219"/>
              <p:cNvSpPr>
                <a:spLocks noChangeArrowheads="1"/>
              </p:cNvSpPr>
              <p:nvPr/>
            </p:nvSpPr>
            <p:spPr bwMode="auto">
              <a:xfrm>
                <a:off x="3381" y="40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76" name="Oval 220"/>
              <p:cNvSpPr>
                <a:spLocks noChangeArrowheads="1"/>
              </p:cNvSpPr>
              <p:nvPr/>
            </p:nvSpPr>
            <p:spPr bwMode="auto">
              <a:xfrm>
                <a:off x="3351" y="40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77" name="Oval 221"/>
              <p:cNvSpPr>
                <a:spLocks noChangeArrowheads="1"/>
              </p:cNvSpPr>
              <p:nvPr/>
            </p:nvSpPr>
            <p:spPr bwMode="auto">
              <a:xfrm>
                <a:off x="3321" y="40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78" name="Oval 222"/>
              <p:cNvSpPr>
                <a:spLocks noChangeArrowheads="1"/>
              </p:cNvSpPr>
              <p:nvPr/>
            </p:nvSpPr>
            <p:spPr bwMode="auto">
              <a:xfrm>
                <a:off x="3291" y="39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79" name="Oval 223"/>
              <p:cNvSpPr>
                <a:spLocks noChangeArrowheads="1"/>
              </p:cNvSpPr>
              <p:nvPr/>
            </p:nvSpPr>
            <p:spPr bwMode="auto">
              <a:xfrm>
                <a:off x="3251" y="39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80" name="Oval 224"/>
              <p:cNvSpPr>
                <a:spLocks noChangeArrowheads="1"/>
              </p:cNvSpPr>
              <p:nvPr/>
            </p:nvSpPr>
            <p:spPr bwMode="auto">
              <a:xfrm>
                <a:off x="3211" y="39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81" name="Oval 225"/>
              <p:cNvSpPr>
                <a:spLocks noChangeArrowheads="1"/>
              </p:cNvSpPr>
              <p:nvPr/>
            </p:nvSpPr>
            <p:spPr bwMode="auto">
              <a:xfrm>
                <a:off x="3171" y="39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82" name="Oval 226"/>
              <p:cNvSpPr>
                <a:spLocks noChangeArrowheads="1"/>
              </p:cNvSpPr>
              <p:nvPr/>
            </p:nvSpPr>
            <p:spPr bwMode="auto">
              <a:xfrm>
                <a:off x="3131" y="39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83" name="Oval 227"/>
              <p:cNvSpPr>
                <a:spLocks noChangeArrowheads="1"/>
              </p:cNvSpPr>
              <p:nvPr/>
            </p:nvSpPr>
            <p:spPr bwMode="auto">
              <a:xfrm>
                <a:off x="3081" y="39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84" name="Oval 228"/>
              <p:cNvSpPr>
                <a:spLocks noChangeArrowheads="1"/>
              </p:cNvSpPr>
              <p:nvPr/>
            </p:nvSpPr>
            <p:spPr bwMode="auto">
              <a:xfrm>
                <a:off x="3031" y="39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85" name="Oval 229"/>
              <p:cNvSpPr>
                <a:spLocks noChangeArrowheads="1"/>
              </p:cNvSpPr>
              <p:nvPr/>
            </p:nvSpPr>
            <p:spPr bwMode="auto">
              <a:xfrm>
                <a:off x="2981" y="39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86" name="Oval 230"/>
              <p:cNvSpPr>
                <a:spLocks noChangeArrowheads="1"/>
              </p:cNvSpPr>
              <p:nvPr/>
            </p:nvSpPr>
            <p:spPr bwMode="auto">
              <a:xfrm>
                <a:off x="2921" y="39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87" name="Oval 231"/>
              <p:cNvSpPr>
                <a:spLocks noChangeArrowheads="1"/>
              </p:cNvSpPr>
              <p:nvPr/>
            </p:nvSpPr>
            <p:spPr bwMode="auto">
              <a:xfrm>
                <a:off x="2861" y="39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88" name="Oval 232"/>
              <p:cNvSpPr>
                <a:spLocks noChangeArrowheads="1"/>
              </p:cNvSpPr>
              <p:nvPr/>
            </p:nvSpPr>
            <p:spPr bwMode="auto">
              <a:xfrm>
                <a:off x="28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89" name="Oval 233"/>
              <p:cNvSpPr>
                <a:spLocks noChangeArrowheads="1"/>
              </p:cNvSpPr>
              <p:nvPr/>
            </p:nvSpPr>
            <p:spPr bwMode="auto">
              <a:xfrm>
                <a:off x="27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90" name="Oval 234"/>
              <p:cNvSpPr>
                <a:spLocks noChangeArrowheads="1"/>
              </p:cNvSpPr>
              <p:nvPr/>
            </p:nvSpPr>
            <p:spPr bwMode="auto">
              <a:xfrm>
                <a:off x="27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91" name="Oval 235"/>
              <p:cNvSpPr>
                <a:spLocks noChangeArrowheads="1"/>
              </p:cNvSpPr>
              <p:nvPr/>
            </p:nvSpPr>
            <p:spPr bwMode="auto">
              <a:xfrm>
                <a:off x="26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92" name="Oval 236"/>
              <p:cNvSpPr>
                <a:spLocks noChangeArrowheads="1"/>
              </p:cNvSpPr>
              <p:nvPr/>
            </p:nvSpPr>
            <p:spPr bwMode="auto">
              <a:xfrm>
                <a:off x="26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93" name="Oval 237"/>
              <p:cNvSpPr>
                <a:spLocks noChangeArrowheads="1"/>
              </p:cNvSpPr>
              <p:nvPr/>
            </p:nvSpPr>
            <p:spPr bwMode="auto">
              <a:xfrm>
                <a:off x="25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94" name="Oval 238"/>
              <p:cNvSpPr>
                <a:spLocks noChangeArrowheads="1"/>
              </p:cNvSpPr>
              <p:nvPr/>
            </p:nvSpPr>
            <p:spPr bwMode="auto">
              <a:xfrm>
                <a:off x="25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95" name="Oval 239"/>
              <p:cNvSpPr>
                <a:spLocks noChangeArrowheads="1"/>
              </p:cNvSpPr>
              <p:nvPr/>
            </p:nvSpPr>
            <p:spPr bwMode="auto">
              <a:xfrm>
                <a:off x="24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96" name="Oval 240"/>
              <p:cNvSpPr>
                <a:spLocks noChangeArrowheads="1"/>
              </p:cNvSpPr>
              <p:nvPr/>
            </p:nvSpPr>
            <p:spPr bwMode="auto">
              <a:xfrm>
                <a:off x="24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97" name="Oval 241"/>
              <p:cNvSpPr>
                <a:spLocks noChangeArrowheads="1"/>
              </p:cNvSpPr>
              <p:nvPr/>
            </p:nvSpPr>
            <p:spPr bwMode="auto">
              <a:xfrm>
                <a:off x="23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98" name="Oval 242"/>
              <p:cNvSpPr>
                <a:spLocks noChangeArrowheads="1"/>
              </p:cNvSpPr>
              <p:nvPr/>
            </p:nvSpPr>
            <p:spPr bwMode="auto">
              <a:xfrm>
                <a:off x="23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99" name="Oval 243"/>
              <p:cNvSpPr>
                <a:spLocks noChangeArrowheads="1"/>
              </p:cNvSpPr>
              <p:nvPr/>
            </p:nvSpPr>
            <p:spPr bwMode="auto">
              <a:xfrm>
                <a:off x="22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00" name="Oval 244"/>
              <p:cNvSpPr>
                <a:spLocks noChangeArrowheads="1"/>
              </p:cNvSpPr>
              <p:nvPr/>
            </p:nvSpPr>
            <p:spPr bwMode="auto">
              <a:xfrm>
                <a:off x="221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01" name="Oval 245"/>
              <p:cNvSpPr>
                <a:spLocks noChangeArrowheads="1"/>
              </p:cNvSpPr>
              <p:nvPr/>
            </p:nvSpPr>
            <p:spPr bwMode="auto">
              <a:xfrm>
                <a:off x="217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02" name="Oval 246"/>
              <p:cNvSpPr>
                <a:spLocks noChangeArrowheads="1"/>
              </p:cNvSpPr>
              <p:nvPr/>
            </p:nvSpPr>
            <p:spPr bwMode="auto">
              <a:xfrm>
                <a:off x="213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03" name="Oval 247"/>
              <p:cNvSpPr>
                <a:spLocks noChangeArrowheads="1"/>
              </p:cNvSpPr>
              <p:nvPr/>
            </p:nvSpPr>
            <p:spPr bwMode="auto">
              <a:xfrm>
                <a:off x="20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04" name="Oval 248"/>
              <p:cNvSpPr>
                <a:spLocks noChangeArrowheads="1"/>
              </p:cNvSpPr>
              <p:nvPr/>
            </p:nvSpPr>
            <p:spPr bwMode="auto">
              <a:xfrm>
                <a:off x="20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05" name="Oval 249"/>
              <p:cNvSpPr>
                <a:spLocks noChangeArrowheads="1"/>
              </p:cNvSpPr>
              <p:nvPr/>
            </p:nvSpPr>
            <p:spPr bwMode="auto">
              <a:xfrm>
                <a:off x="19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06" name="Oval 250"/>
              <p:cNvSpPr>
                <a:spLocks noChangeArrowheads="1"/>
              </p:cNvSpPr>
              <p:nvPr/>
            </p:nvSpPr>
            <p:spPr bwMode="auto">
              <a:xfrm>
                <a:off x="19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07" name="Oval 251"/>
              <p:cNvSpPr>
                <a:spLocks noChangeArrowheads="1"/>
              </p:cNvSpPr>
              <p:nvPr/>
            </p:nvSpPr>
            <p:spPr bwMode="auto">
              <a:xfrm>
                <a:off x="18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9008" name="Oval 252"/>
              <p:cNvSpPr>
                <a:spLocks noChangeArrowheads="1"/>
              </p:cNvSpPr>
              <p:nvPr/>
            </p:nvSpPr>
            <p:spPr bwMode="auto">
              <a:xfrm>
                <a:off x="18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</p:grpSp>
        <p:grpSp>
          <p:nvGrpSpPr>
            <p:cNvPr id="28696" name="Group 253"/>
            <p:cNvGrpSpPr>
              <a:grpSpLocks/>
            </p:cNvGrpSpPr>
            <p:nvPr/>
          </p:nvGrpSpPr>
          <p:grpSpPr bwMode="auto">
            <a:xfrm>
              <a:off x="2176" y="3536"/>
              <a:ext cx="857" cy="150"/>
              <a:chOff x="1841" y="3895"/>
              <a:chExt cx="2144" cy="376"/>
            </a:xfrm>
          </p:grpSpPr>
          <p:sp>
            <p:nvSpPr>
              <p:cNvPr id="28909" name="Oval 254"/>
              <p:cNvSpPr>
                <a:spLocks noChangeArrowheads="1"/>
              </p:cNvSpPr>
              <p:nvPr/>
            </p:nvSpPr>
            <p:spPr bwMode="auto">
              <a:xfrm>
                <a:off x="3861" y="41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10" name="Oval 255"/>
              <p:cNvSpPr>
                <a:spLocks noChangeArrowheads="1"/>
              </p:cNvSpPr>
              <p:nvPr/>
            </p:nvSpPr>
            <p:spPr bwMode="auto">
              <a:xfrm>
                <a:off x="3831" y="41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11" name="Oval 256"/>
              <p:cNvSpPr>
                <a:spLocks noChangeArrowheads="1"/>
              </p:cNvSpPr>
              <p:nvPr/>
            </p:nvSpPr>
            <p:spPr bwMode="auto">
              <a:xfrm>
                <a:off x="3801" y="41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12" name="Oval 257"/>
              <p:cNvSpPr>
                <a:spLocks noChangeArrowheads="1"/>
              </p:cNvSpPr>
              <p:nvPr/>
            </p:nvSpPr>
            <p:spPr bwMode="auto">
              <a:xfrm>
                <a:off x="3771" y="41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13" name="Oval 258"/>
              <p:cNvSpPr>
                <a:spLocks noChangeArrowheads="1"/>
              </p:cNvSpPr>
              <p:nvPr/>
            </p:nvSpPr>
            <p:spPr bwMode="auto">
              <a:xfrm>
                <a:off x="3741" y="41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14" name="Oval 259"/>
              <p:cNvSpPr>
                <a:spLocks noChangeArrowheads="1"/>
              </p:cNvSpPr>
              <p:nvPr/>
            </p:nvSpPr>
            <p:spPr bwMode="auto">
              <a:xfrm>
                <a:off x="3711" y="41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15" name="Oval 260"/>
              <p:cNvSpPr>
                <a:spLocks noChangeArrowheads="1"/>
              </p:cNvSpPr>
              <p:nvPr/>
            </p:nvSpPr>
            <p:spPr bwMode="auto">
              <a:xfrm>
                <a:off x="3681" y="41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16" name="Oval 261"/>
              <p:cNvSpPr>
                <a:spLocks noChangeArrowheads="1"/>
              </p:cNvSpPr>
              <p:nvPr/>
            </p:nvSpPr>
            <p:spPr bwMode="auto">
              <a:xfrm>
                <a:off x="3651" y="41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17" name="Oval 262"/>
              <p:cNvSpPr>
                <a:spLocks noChangeArrowheads="1"/>
              </p:cNvSpPr>
              <p:nvPr/>
            </p:nvSpPr>
            <p:spPr bwMode="auto">
              <a:xfrm>
                <a:off x="3621" y="41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18" name="Oval 263"/>
              <p:cNvSpPr>
                <a:spLocks noChangeArrowheads="1"/>
              </p:cNvSpPr>
              <p:nvPr/>
            </p:nvSpPr>
            <p:spPr bwMode="auto">
              <a:xfrm>
                <a:off x="3591" y="40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19" name="Oval 264"/>
              <p:cNvSpPr>
                <a:spLocks noChangeArrowheads="1"/>
              </p:cNvSpPr>
              <p:nvPr/>
            </p:nvSpPr>
            <p:spPr bwMode="auto">
              <a:xfrm>
                <a:off x="3561" y="40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20" name="Oval 265"/>
              <p:cNvSpPr>
                <a:spLocks noChangeArrowheads="1"/>
              </p:cNvSpPr>
              <p:nvPr/>
            </p:nvSpPr>
            <p:spPr bwMode="auto">
              <a:xfrm>
                <a:off x="3531" y="40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21" name="Oval 266"/>
              <p:cNvSpPr>
                <a:spLocks noChangeArrowheads="1"/>
              </p:cNvSpPr>
              <p:nvPr/>
            </p:nvSpPr>
            <p:spPr bwMode="auto">
              <a:xfrm>
                <a:off x="3501" y="40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22" name="Oval 267"/>
              <p:cNvSpPr>
                <a:spLocks noChangeArrowheads="1"/>
              </p:cNvSpPr>
              <p:nvPr/>
            </p:nvSpPr>
            <p:spPr bwMode="auto">
              <a:xfrm>
                <a:off x="3471" y="40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23" name="Oval 268"/>
              <p:cNvSpPr>
                <a:spLocks noChangeArrowheads="1"/>
              </p:cNvSpPr>
              <p:nvPr/>
            </p:nvSpPr>
            <p:spPr bwMode="auto">
              <a:xfrm>
                <a:off x="3441" y="40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24" name="Oval 269"/>
              <p:cNvSpPr>
                <a:spLocks noChangeArrowheads="1"/>
              </p:cNvSpPr>
              <p:nvPr/>
            </p:nvSpPr>
            <p:spPr bwMode="auto">
              <a:xfrm>
                <a:off x="3411" y="40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25" name="Oval 270"/>
              <p:cNvSpPr>
                <a:spLocks noChangeArrowheads="1"/>
              </p:cNvSpPr>
              <p:nvPr/>
            </p:nvSpPr>
            <p:spPr bwMode="auto">
              <a:xfrm>
                <a:off x="3381" y="40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26" name="Oval 271"/>
              <p:cNvSpPr>
                <a:spLocks noChangeArrowheads="1"/>
              </p:cNvSpPr>
              <p:nvPr/>
            </p:nvSpPr>
            <p:spPr bwMode="auto">
              <a:xfrm>
                <a:off x="3351" y="40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27" name="Oval 272"/>
              <p:cNvSpPr>
                <a:spLocks noChangeArrowheads="1"/>
              </p:cNvSpPr>
              <p:nvPr/>
            </p:nvSpPr>
            <p:spPr bwMode="auto">
              <a:xfrm>
                <a:off x="3321" y="40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28" name="Oval 273"/>
              <p:cNvSpPr>
                <a:spLocks noChangeArrowheads="1"/>
              </p:cNvSpPr>
              <p:nvPr/>
            </p:nvSpPr>
            <p:spPr bwMode="auto">
              <a:xfrm>
                <a:off x="3291" y="39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29" name="Oval 274"/>
              <p:cNvSpPr>
                <a:spLocks noChangeArrowheads="1"/>
              </p:cNvSpPr>
              <p:nvPr/>
            </p:nvSpPr>
            <p:spPr bwMode="auto">
              <a:xfrm>
                <a:off x="3251" y="39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30" name="Oval 275"/>
              <p:cNvSpPr>
                <a:spLocks noChangeArrowheads="1"/>
              </p:cNvSpPr>
              <p:nvPr/>
            </p:nvSpPr>
            <p:spPr bwMode="auto">
              <a:xfrm>
                <a:off x="3211" y="39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31" name="Oval 276"/>
              <p:cNvSpPr>
                <a:spLocks noChangeArrowheads="1"/>
              </p:cNvSpPr>
              <p:nvPr/>
            </p:nvSpPr>
            <p:spPr bwMode="auto">
              <a:xfrm>
                <a:off x="3171" y="39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32" name="Oval 277"/>
              <p:cNvSpPr>
                <a:spLocks noChangeArrowheads="1"/>
              </p:cNvSpPr>
              <p:nvPr/>
            </p:nvSpPr>
            <p:spPr bwMode="auto">
              <a:xfrm>
                <a:off x="3131" y="39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33" name="Oval 278"/>
              <p:cNvSpPr>
                <a:spLocks noChangeArrowheads="1"/>
              </p:cNvSpPr>
              <p:nvPr/>
            </p:nvSpPr>
            <p:spPr bwMode="auto">
              <a:xfrm>
                <a:off x="3081" y="39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34" name="Oval 279"/>
              <p:cNvSpPr>
                <a:spLocks noChangeArrowheads="1"/>
              </p:cNvSpPr>
              <p:nvPr/>
            </p:nvSpPr>
            <p:spPr bwMode="auto">
              <a:xfrm>
                <a:off x="3031" y="39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35" name="Oval 280"/>
              <p:cNvSpPr>
                <a:spLocks noChangeArrowheads="1"/>
              </p:cNvSpPr>
              <p:nvPr/>
            </p:nvSpPr>
            <p:spPr bwMode="auto">
              <a:xfrm>
                <a:off x="2981" y="39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36" name="Oval 281"/>
              <p:cNvSpPr>
                <a:spLocks noChangeArrowheads="1"/>
              </p:cNvSpPr>
              <p:nvPr/>
            </p:nvSpPr>
            <p:spPr bwMode="auto">
              <a:xfrm>
                <a:off x="2921" y="39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37" name="Oval 282"/>
              <p:cNvSpPr>
                <a:spLocks noChangeArrowheads="1"/>
              </p:cNvSpPr>
              <p:nvPr/>
            </p:nvSpPr>
            <p:spPr bwMode="auto">
              <a:xfrm>
                <a:off x="2861" y="39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38" name="Oval 283"/>
              <p:cNvSpPr>
                <a:spLocks noChangeArrowheads="1"/>
              </p:cNvSpPr>
              <p:nvPr/>
            </p:nvSpPr>
            <p:spPr bwMode="auto">
              <a:xfrm>
                <a:off x="28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39" name="Oval 284"/>
              <p:cNvSpPr>
                <a:spLocks noChangeArrowheads="1"/>
              </p:cNvSpPr>
              <p:nvPr/>
            </p:nvSpPr>
            <p:spPr bwMode="auto">
              <a:xfrm>
                <a:off x="27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40" name="Oval 285"/>
              <p:cNvSpPr>
                <a:spLocks noChangeArrowheads="1"/>
              </p:cNvSpPr>
              <p:nvPr/>
            </p:nvSpPr>
            <p:spPr bwMode="auto">
              <a:xfrm>
                <a:off x="27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41" name="Oval 286"/>
              <p:cNvSpPr>
                <a:spLocks noChangeArrowheads="1"/>
              </p:cNvSpPr>
              <p:nvPr/>
            </p:nvSpPr>
            <p:spPr bwMode="auto">
              <a:xfrm>
                <a:off x="26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42" name="Oval 287"/>
              <p:cNvSpPr>
                <a:spLocks noChangeArrowheads="1"/>
              </p:cNvSpPr>
              <p:nvPr/>
            </p:nvSpPr>
            <p:spPr bwMode="auto">
              <a:xfrm>
                <a:off x="26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43" name="Oval 288"/>
              <p:cNvSpPr>
                <a:spLocks noChangeArrowheads="1"/>
              </p:cNvSpPr>
              <p:nvPr/>
            </p:nvSpPr>
            <p:spPr bwMode="auto">
              <a:xfrm>
                <a:off x="25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44" name="Oval 289"/>
              <p:cNvSpPr>
                <a:spLocks noChangeArrowheads="1"/>
              </p:cNvSpPr>
              <p:nvPr/>
            </p:nvSpPr>
            <p:spPr bwMode="auto">
              <a:xfrm>
                <a:off x="25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45" name="Oval 290"/>
              <p:cNvSpPr>
                <a:spLocks noChangeArrowheads="1"/>
              </p:cNvSpPr>
              <p:nvPr/>
            </p:nvSpPr>
            <p:spPr bwMode="auto">
              <a:xfrm>
                <a:off x="24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46" name="Oval 291"/>
              <p:cNvSpPr>
                <a:spLocks noChangeArrowheads="1"/>
              </p:cNvSpPr>
              <p:nvPr/>
            </p:nvSpPr>
            <p:spPr bwMode="auto">
              <a:xfrm>
                <a:off x="24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47" name="Oval 292"/>
              <p:cNvSpPr>
                <a:spLocks noChangeArrowheads="1"/>
              </p:cNvSpPr>
              <p:nvPr/>
            </p:nvSpPr>
            <p:spPr bwMode="auto">
              <a:xfrm>
                <a:off x="23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48" name="Oval 293"/>
              <p:cNvSpPr>
                <a:spLocks noChangeArrowheads="1"/>
              </p:cNvSpPr>
              <p:nvPr/>
            </p:nvSpPr>
            <p:spPr bwMode="auto">
              <a:xfrm>
                <a:off x="23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49" name="Oval 294"/>
              <p:cNvSpPr>
                <a:spLocks noChangeArrowheads="1"/>
              </p:cNvSpPr>
              <p:nvPr/>
            </p:nvSpPr>
            <p:spPr bwMode="auto">
              <a:xfrm>
                <a:off x="22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50" name="Oval 295"/>
              <p:cNvSpPr>
                <a:spLocks noChangeArrowheads="1"/>
              </p:cNvSpPr>
              <p:nvPr/>
            </p:nvSpPr>
            <p:spPr bwMode="auto">
              <a:xfrm>
                <a:off x="221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51" name="Oval 296"/>
              <p:cNvSpPr>
                <a:spLocks noChangeArrowheads="1"/>
              </p:cNvSpPr>
              <p:nvPr/>
            </p:nvSpPr>
            <p:spPr bwMode="auto">
              <a:xfrm>
                <a:off x="217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52" name="Oval 297"/>
              <p:cNvSpPr>
                <a:spLocks noChangeArrowheads="1"/>
              </p:cNvSpPr>
              <p:nvPr/>
            </p:nvSpPr>
            <p:spPr bwMode="auto">
              <a:xfrm>
                <a:off x="213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53" name="Oval 298"/>
              <p:cNvSpPr>
                <a:spLocks noChangeArrowheads="1"/>
              </p:cNvSpPr>
              <p:nvPr/>
            </p:nvSpPr>
            <p:spPr bwMode="auto">
              <a:xfrm>
                <a:off x="20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54" name="Oval 299"/>
              <p:cNvSpPr>
                <a:spLocks noChangeArrowheads="1"/>
              </p:cNvSpPr>
              <p:nvPr/>
            </p:nvSpPr>
            <p:spPr bwMode="auto">
              <a:xfrm>
                <a:off x="20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55" name="Oval 300"/>
              <p:cNvSpPr>
                <a:spLocks noChangeArrowheads="1"/>
              </p:cNvSpPr>
              <p:nvPr/>
            </p:nvSpPr>
            <p:spPr bwMode="auto">
              <a:xfrm>
                <a:off x="19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56" name="Oval 301"/>
              <p:cNvSpPr>
                <a:spLocks noChangeArrowheads="1"/>
              </p:cNvSpPr>
              <p:nvPr/>
            </p:nvSpPr>
            <p:spPr bwMode="auto">
              <a:xfrm>
                <a:off x="19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57" name="Oval 302"/>
              <p:cNvSpPr>
                <a:spLocks noChangeArrowheads="1"/>
              </p:cNvSpPr>
              <p:nvPr/>
            </p:nvSpPr>
            <p:spPr bwMode="auto">
              <a:xfrm>
                <a:off x="18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58" name="Oval 303"/>
              <p:cNvSpPr>
                <a:spLocks noChangeArrowheads="1"/>
              </p:cNvSpPr>
              <p:nvPr/>
            </p:nvSpPr>
            <p:spPr bwMode="auto">
              <a:xfrm>
                <a:off x="18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</p:grpSp>
        <p:grpSp>
          <p:nvGrpSpPr>
            <p:cNvPr id="28697" name="Group 304"/>
            <p:cNvGrpSpPr>
              <a:grpSpLocks/>
            </p:cNvGrpSpPr>
            <p:nvPr/>
          </p:nvGrpSpPr>
          <p:grpSpPr bwMode="auto">
            <a:xfrm flipH="1">
              <a:off x="3288" y="3504"/>
              <a:ext cx="645" cy="106"/>
              <a:chOff x="1841" y="3895"/>
              <a:chExt cx="2144" cy="376"/>
            </a:xfrm>
          </p:grpSpPr>
          <p:sp>
            <p:nvSpPr>
              <p:cNvPr id="28859" name="Oval 305"/>
              <p:cNvSpPr>
                <a:spLocks noChangeArrowheads="1"/>
              </p:cNvSpPr>
              <p:nvPr/>
            </p:nvSpPr>
            <p:spPr bwMode="auto">
              <a:xfrm>
                <a:off x="3861" y="41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60" name="Oval 306"/>
              <p:cNvSpPr>
                <a:spLocks noChangeArrowheads="1"/>
              </p:cNvSpPr>
              <p:nvPr/>
            </p:nvSpPr>
            <p:spPr bwMode="auto">
              <a:xfrm>
                <a:off x="3831" y="41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61" name="Oval 307"/>
              <p:cNvSpPr>
                <a:spLocks noChangeArrowheads="1"/>
              </p:cNvSpPr>
              <p:nvPr/>
            </p:nvSpPr>
            <p:spPr bwMode="auto">
              <a:xfrm>
                <a:off x="3801" y="41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62" name="Oval 308"/>
              <p:cNvSpPr>
                <a:spLocks noChangeArrowheads="1"/>
              </p:cNvSpPr>
              <p:nvPr/>
            </p:nvSpPr>
            <p:spPr bwMode="auto">
              <a:xfrm>
                <a:off x="3771" y="41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63" name="Oval 309"/>
              <p:cNvSpPr>
                <a:spLocks noChangeArrowheads="1"/>
              </p:cNvSpPr>
              <p:nvPr/>
            </p:nvSpPr>
            <p:spPr bwMode="auto">
              <a:xfrm>
                <a:off x="3741" y="41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64" name="Oval 310"/>
              <p:cNvSpPr>
                <a:spLocks noChangeArrowheads="1"/>
              </p:cNvSpPr>
              <p:nvPr/>
            </p:nvSpPr>
            <p:spPr bwMode="auto">
              <a:xfrm>
                <a:off x="3711" y="41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65" name="Oval 311"/>
              <p:cNvSpPr>
                <a:spLocks noChangeArrowheads="1"/>
              </p:cNvSpPr>
              <p:nvPr/>
            </p:nvSpPr>
            <p:spPr bwMode="auto">
              <a:xfrm>
                <a:off x="3681" y="41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66" name="Oval 312"/>
              <p:cNvSpPr>
                <a:spLocks noChangeArrowheads="1"/>
              </p:cNvSpPr>
              <p:nvPr/>
            </p:nvSpPr>
            <p:spPr bwMode="auto">
              <a:xfrm>
                <a:off x="3651" y="41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67" name="Oval 313"/>
              <p:cNvSpPr>
                <a:spLocks noChangeArrowheads="1"/>
              </p:cNvSpPr>
              <p:nvPr/>
            </p:nvSpPr>
            <p:spPr bwMode="auto">
              <a:xfrm>
                <a:off x="3621" y="41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68" name="Oval 314"/>
              <p:cNvSpPr>
                <a:spLocks noChangeArrowheads="1"/>
              </p:cNvSpPr>
              <p:nvPr/>
            </p:nvSpPr>
            <p:spPr bwMode="auto">
              <a:xfrm>
                <a:off x="3591" y="40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69" name="Oval 315"/>
              <p:cNvSpPr>
                <a:spLocks noChangeArrowheads="1"/>
              </p:cNvSpPr>
              <p:nvPr/>
            </p:nvSpPr>
            <p:spPr bwMode="auto">
              <a:xfrm>
                <a:off x="3561" y="40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70" name="Oval 316"/>
              <p:cNvSpPr>
                <a:spLocks noChangeArrowheads="1"/>
              </p:cNvSpPr>
              <p:nvPr/>
            </p:nvSpPr>
            <p:spPr bwMode="auto">
              <a:xfrm>
                <a:off x="3531" y="40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71" name="Oval 317"/>
              <p:cNvSpPr>
                <a:spLocks noChangeArrowheads="1"/>
              </p:cNvSpPr>
              <p:nvPr/>
            </p:nvSpPr>
            <p:spPr bwMode="auto">
              <a:xfrm>
                <a:off x="3501" y="40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72" name="Oval 318"/>
              <p:cNvSpPr>
                <a:spLocks noChangeArrowheads="1"/>
              </p:cNvSpPr>
              <p:nvPr/>
            </p:nvSpPr>
            <p:spPr bwMode="auto">
              <a:xfrm>
                <a:off x="3471" y="40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73" name="Oval 319"/>
              <p:cNvSpPr>
                <a:spLocks noChangeArrowheads="1"/>
              </p:cNvSpPr>
              <p:nvPr/>
            </p:nvSpPr>
            <p:spPr bwMode="auto">
              <a:xfrm>
                <a:off x="3441" y="40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74" name="Oval 320"/>
              <p:cNvSpPr>
                <a:spLocks noChangeArrowheads="1"/>
              </p:cNvSpPr>
              <p:nvPr/>
            </p:nvSpPr>
            <p:spPr bwMode="auto">
              <a:xfrm>
                <a:off x="3411" y="40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75" name="Oval 321"/>
              <p:cNvSpPr>
                <a:spLocks noChangeArrowheads="1"/>
              </p:cNvSpPr>
              <p:nvPr/>
            </p:nvSpPr>
            <p:spPr bwMode="auto">
              <a:xfrm>
                <a:off x="3381" y="40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76" name="Oval 322"/>
              <p:cNvSpPr>
                <a:spLocks noChangeArrowheads="1"/>
              </p:cNvSpPr>
              <p:nvPr/>
            </p:nvSpPr>
            <p:spPr bwMode="auto">
              <a:xfrm>
                <a:off x="3351" y="40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77" name="Oval 323"/>
              <p:cNvSpPr>
                <a:spLocks noChangeArrowheads="1"/>
              </p:cNvSpPr>
              <p:nvPr/>
            </p:nvSpPr>
            <p:spPr bwMode="auto">
              <a:xfrm>
                <a:off x="3321" y="40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78" name="Oval 324"/>
              <p:cNvSpPr>
                <a:spLocks noChangeArrowheads="1"/>
              </p:cNvSpPr>
              <p:nvPr/>
            </p:nvSpPr>
            <p:spPr bwMode="auto">
              <a:xfrm>
                <a:off x="3291" y="39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79" name="Oval 325"/>
              <p:cNvSpPr>
                <a:spLocks noChangeArrowheads="1"/>
              </p:cNvSpPr>
              <p:nvPr/>
            </p:nvSpPr>
            <p:spPr bwMode="auto">
              <a:xfrm>
                <a:off x="3251" y="39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80" name="Oval 326"/>
              <p:cNvSpPr>
                <a:spLocks noChangeArrowheads="1"/>
              </p:cNvSpPr>
              <p:nvPr/>
            </p:nvSpPr>
            <p:spPr bwMode="auto">
              <a:xfrm>
                <a:off x="3211" y="39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81" name="Oval 327"/>
              <p:cNvSpPr>
                <a:spLocks noChangeArrowheads="1"/>
              </p:cNvSpPr>
              <p:nvPr/>
            </p:nvSpPr>
            <p:spPr bwMode="auto">
              <a:xfrm>
                <a:off x="3171" y="39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82" name="Oval 328"/>
              <p:cNvSpPr>
                <a:spLocks noChangeArrowheads="1"/>
              </p:cNvSpPr>
              <p:nvPr/>
            </p:nvSpPr>
            <p:spPr bwMode="auto">
              <a:xfrm>
                <a:off x="3131" y="39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83" name="Oval 329"/>
              <p:cNvSpPr>
                <a:spLocks noChangeArrowheads="1"/>
              </p:cNvSpPr>
              <p:nvPr/>
            </p:nvSpPr>
            <p:spPr bwMode="auto">
              <a:xfrm>
                <a:off x="3081" y="39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84" name="Oval 330"/>
              <p:cNvSpPr>
                <a:spLocks noChangeArrowheads="1"/>
              </p:cNvSpPr>
              <p:nvPr/>
            </p:nvSpPr>
            <p:spPr bwMode="auto">
              <a:xfrm>
                <a:off x="3031" y="39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85" name="Oval 331"/>
              <p:cNvSpPr>
                <a:spLocks noChangeArrowheads="1"/>
              </p:cNvSpPr>
              <p:nvPr/>
            </p:nvSpPr>
            <p:spPr bwMode="auto">
              <a:xfrm>
                <a:off x="2981" y="39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86" name="Oval 332"/>
              <p:cNvSpPr>
                <a:spLocks noChangeArrowheads="1"/>
              </p:cNvSpPr>
              <p:nvPr/>
            </p:nvSpPr>
            <p:spPr bwMode="auto">
              <a:xfrm>
                <a:off x="2921" y="39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87" name="Oval 333"/>
              <p:cNvSpPr>
                <a:spLocks noChangeArrowheads="1"/>
              </p:cNvSpPr>
              <p:nvPr/>
            </p:nvSpPr>
            <p:spPr bwMode="auto">
              <a:xfrm>
                <a:off x="2861" y="39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88" name="Oval 334"/>
              <p:cNvSpPr>
                <a:spLocks noChangeArrowheads="1"/>
              </p:cNvSpPr>
              <p:nvPr/>
            </p:nvSpPr>
            <p:spPr bwMode="auto">
              <a:xfrm>
                <a:off x="28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89" name="Oval 335"/>
              <p:cNvSpPr>
                <a:spLocks noChangeArrowheads="1"/>
              </p:cNvSpPr>
              <p:nvPr/>
            </p:nvSpPr>
            <p:spPr bwMode="auto">
              <a:xfrm>
                <a:off x="27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90" name="Oval 336"/>
              <p:cNvSpPr>
                <a:spLocks noChangeArrowheads="1"/>
              </p:cNvSpPr>
              <p:nvPr/>
            </p:nvSpPr>
            <p:spPr bwMode="auto">
              <a:xfrm>
                <a:off x="27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91" name="Oval 337"/>
              <p:cNvSpPr>
                <a:spLocks noChangeArrowheads="1"/>
              </p:cNvSpPr>
              <p:nvPr/>
            </p:nvSpPr>
            <p:spPr bwMode="auto">
              <a:xfrm>
                <a:off x="26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92" name="Oval 338"/>
              <p:cNvSpPr>
                <a:spLocks noChangeArrowheads="1"/>
              </p:cNvSpPr>
              <p:nvPr/>
            </p:nvSpPr>
            <p:spPr bwMode="auto">
              <a:xfrm>
                <a:off x="26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93" name="Oval 339"/>
              <p:cNvSpPr>
                <a:spLocks noChangeArrowheads="1"/>
              </p:cNvSpPr>
              <p:nvPr/>
            </p:nvSpPr>
            <p:spPr bwMode="auto">
              <a:xfrm>
                <a:off x="25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94" name="Oval 340"/>
              <p:cNvSpPr>
                <a:spLocks noChangeArrowheads="1"/>
              </p:cNvSpPr>
              <p:nvPr/>
            </p:nvSpPr>
            <p:spPr bwMode="auto">
              <a:xfrm>
                <a:off x="25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95" name="Oval 341"/>
              <p:cNvSpPr>
                <a:spLocks noChangeArrowheads="1"/>
              </p:cNvSpPr>
              <p:nvPr/>
            </p:nvSpPr>
            <p:spPr bwMode="auto">
              <a:xfrm>
                <a:off x="24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96" name="Oval 342"/>
              <p:cNvSpPr>
                <a:spLocks noChangeArrowheads="1"/>
              </p:cNvSpPr>
              <p:nvPr/>
            </p:nvSpPr>
            <p:spPr bwMode="auto">
              <a:xfrm>
                <a:off x="24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97" name="Oval 343"/>
              <p:cNvSpPr>
                <a:spLocks noChangeArrowheads="1"/>
              </p:cNvSpPr>
              <p:nvPr/>
            </p:nvSpPr>
            <p:spPr bwMode="auto">
              <a:xfrm>
                <a:off x="23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98" name="Oval 344"/>
              <p:cNvSpPr>
                <a:spLocks noChangeArrowheads="1"/>
              </p:cNvSpPr>
              <p:nvPr/>
            </p:nvSpPr>
            <p:spPr bwMode="auto">
              <a:xfrm>
                <a:off x="23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99" name="Oval 345"/>
              <p:cNvSpPr>
                <a:spLocks noChangeArrowheads="1"/>
              </p:cNvSpPr>
              <p:nvPr/>
            </p:nvSpPr>
            <p:spPr bwMode="auto">
              <a:xfrm>
                <a:off x="22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00" name="Oval 346"/>
              <p:cNvSpPr>
                <a:spLocks noChangeArrowheads="1"/>
              </p:cNvSpPr>
              <p:nvPr/>
            </p:nvSpPr>
            <p:spPr bwMode="auto">
              <a:xfrm>
                <a:off x="221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01" name="Oval 347"/>
              <p:cNvSpPr>
                <a:spLocks noChangeArrowheads="1"/>
              </p:cNvSpPr>
              <p:nvPr/>
            </p:nvSpPr>
            <p:spPr bwMode="auto">
              <a:xfrm>
                <a:off x="217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02" name="Oval 348"/>
              <p:cNvSpPr>
                <a:spLocks noChangeArrowheads="1"/>
              </p:cNvSpPr>
              <p:nvPr/>
            </p:nvSpPr>
            <p:spPr bwMode="auto">
              <a:xfrm>
                <a:off x="213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03" name="Oval 349"/>
              <p:cNvSpPr>
                <a:spLocks noChangeArrowheads="1"/>
              </p:cNvSpPr>
              <p:nvPr/>
            </p:nvSpPr>
            <p:spPr bwMode="auto">
              <a:xfrm>
                <a:off x="20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04" name="Oval 350"/>
              <p:cNvSpPr>
                <a:spLocks noChangeArrowheads="1"/>
              </p:cNvSpPr>
              <p:nvPr/>
            </p:nvSpPr>
            <p:spPr bwMode="auto">
              <a:xfrm>
                <a:off x="20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05" name="Oval 351"/>
              <p:cNvSpPr>
                <a:spLocks noChangeArrowheads="1"/>
              </p:cNvSpPr>
              <p:nvPr/>
            </p:nvSpPr>
            <p:spPr bwMode="auto">
              <a:xfrm>
                <a:off x="19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06" name="Oval 352"/>
              <p:cNvSpPr>
                <a:spLocks noChangeArrowheads="1"/>
              </p:cNvSpPr>
              <p:nvPr/>
            </p:nvSpPr>
            <p:spPr bwMode="auto">
              <a:xfrm>
                <a:off x="19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07" name="Oval 353"/>
              <p:cNvSpPr>
                <a:spLocks noChangeArrowheads="1"/>
              </p:cNvSpPr>
              <p:nvPr/>
            </p:nvSpPr>
            <p:spPr bwMode="auto">
              <a:xfrm>
                <a:off x="18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908" name="Oval 354"/>
              <p:cNvSpPr>
                <a:spLocks noChangeArrowheads="1"/>
              </p:cNvSpPr>
              <p:nvPr/>
            </p:nvSpPr>
            <p:spPr bwMode="auto">
              <a:xfrm>
                <a:off x="18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</p:grpSp>
        <p:sp>
          <p:nvSpPr>
            <p:cNvPr id="28698" name="Freeform 355"/>
            <p:cNvSpPr>
              <a:spLocks/>
            </p:cNvSpPr>
            <p:nvPr/>
          </p:nvSpPr>
          <p:spPr bwMode="auto">
            <a:xfrm>
              <a:off x="2048" y="3180"/>
              <a:ext cx="648" cy="200"/>
            </a:xfrm>
            <a:custGeom>
              <a:avLst/>
              <a:gdLst>
                <a:gd name="T0" fmla="*/ 0 w 1620"/>
                <a:gd name="T1" fmla="*/ 0 h 501"/>
                <a:gd name="T2" fmla="*/ 0 w 1620"/>
                <a:gd name="T3" fmla="*/ 0 h 501"/>
                <a:gd name="T4" fmla="*/ 0 w 1620"/>
                <a:gd name="T5" fmla="*/ 0 h 501"/>
                <a:gd name="T6" fmla="*/ 0 w 1620"/>
                <a:gd name="T7" fmla="*/ 0 h 501"/>
                <a:gd name="T8" fmla="*/ 0 w 1620"/>
                <a:gd name="T9" fmla="*/ 0 h 501"/>
                <a:gd name="T10" fmla="*/ 0 w 1620"/>
                <a:gd name="T11" fmla="*/ 0 h 501"/>
                <a:gd name="T12" fmla="*/ 0 w 1620"/>
                <a:gd name="T13" fmla="*/ 0 h 501"/>
                <a:gd name="T14" fmla="*/ 0 w 1620"/>
                <a:gd name="T15" fmla="*/ 0 h 501"/>
                <a:gd name="T16" fmla="*/ 0 w 1620"/>
                <a:gd name="T17" fmla="*/ 0 h 501"/>
                <a:gd name="T18" fmla="*/ 0 w 1620"/>
                <a:gd name="T19" fmla="*/ 0 h 501"/>
                <a:gd name="T20" fmla="*/ 0 w 1620"/>
                <a:gd name="T21" fmla="*/ 0 h 501"/>
                <a:gd name="T22" fmla="*/ 0 w 1620"/>
                <a:gd name="T23" fmla="*/ 0 h 5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20"/>
                <a:gd name="T37" fmla="*/ 0 h 501"/>
                <a:gd name="T38" fmla="*/ 1620 w 1620"/>
                <a:gd name="T39" fmla="*/ 501 h 50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20" h="501">
                  <a:moveTo>
                    <a:pt x="1620" y="501"/>
                  </a:moveTo>
                  <a:cubicBezTo>
                    <a:pt x="1607" y="462"/>
                    <a:pt x="1589" y="372"/>
                    <a:pt x="1550" y="351"/>
                  </a:cubicBezTo>
                  <a:cubicBezTo>
                    <a:pt x="1528" y="339"/>
                    <a:pt x="1503" y="338"/>
                    <a:pt x="1480" y="331"/>
                  </a:cubicBezTo>
                  <a:cubicBezTo>
                    <a:pt x="1405" y="307"/>
                    <a:pt x="1338" y="281"/>
                    <a:pt x="1260" y="271"/>
                  </a:cubicBezTo>
                  <a:cubicBezTo>
                    <a:pt x="1183" y="260"/>
                    <a:pt x="1030" y="241"/>
                    <a:pt x="1030" y="241"/>
                  </a:cubicBezTo>
                  <a:cubicBezTo>
                    <a:pt x="958" y="217"/>
                    <a:pt x="886" y="165"/>
                    <a:pt x="810" y="161"/>
                  </a:cubicBezTo>
                  <a:cubicBezTo>
                    <a:pt x="706" y="154"/>
                    <a:pt x="603" y="154"/>
                    <a:pt x="500" y="151"/>
                  </a:cubicBezTo>
                  <a:cubicBezTo>
                    <a:pt x="403" y="86"/>
                    <a:pt x="555" y="182"/>
                    <a:pt x="420" y="121"/>
                  </a:cubicBezTo>
                  <a:cubicBezTo>
                    <a:pt x="398" y="111"/>
                    <a:pt x="360" y="81"/>
                    <a:pt x="360" y="81"/>
                  </a:cubicBezTo>
                  <a:cubicBezTo>
                    <a:pt x="356" y="71"/>
                    <a:pt x="358" y="56"/>
                    <a:pt x="350" y="51"/>
                  </a:cubicBezTo>
                  <a:cubicBezTo>
                    <a:pt x="335" y="41"/>
                    <a:pt x="316" y="45"/>
                    <a:pt x="300" y="41"/>
                  </a:cubicBezTo>
                  <a:cubicBezTo>
                    <a:pt x="138" y="0"/>
                    <a:pt x="295" y="11"/>
                    <a:pt x="0" y="11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9" name="Freeform 356"/>
            <p:cNvSpPr>
              <a:spLocks/>
            </p:cNvSpPr>
            <p:nvPr/>
          </p:nvSpPr>
          <p:spPr bwMode="auto">
            <a:xfrm>
              <a:off x="1696" y="3388"/>
              <a:ext cx="560" cy="160"/>
            </a:xfrm>
            <a:custGeom>
              <a:avLst/>
              <a:gdLst>
                <a:gd name="T0" fmla="*/ 0 w 1400"/>
                <a:gd name="T1" fmla="*/ 0 h 399"/>
                <a:gd name="T2" fmla="*/ 0 w 1400"/>
                <a:gd name="T3" fmla="*/ 0 h 399"/>
                <a:gd name="T4" fmla="*/ 0 w 1400"/>
                <a:gd name="T5" fmla="*/ 0 h 399"/>
                <a:gd name="T6" fmla="*/ 0 w 1400"/>
                <a:gd name="T7" fmla="*/ 0 h 399"/>
                <a:gd name="T8" fmla="*/ 0 w 1400"/>
                <a:gd name="T9" fmla="*/ 0 h 399"/>
                <a:gd name="T10" fmla="*/ 0 w 1400"/>
                <a:gd name="T11" fmla="*/ 0 h 399"/>
                <a:gd name="T12" fmla="*/ 0 w 1400"/>
                <a:gd name="T13" fmla="*/ 0 h 399"/>
                <a:gd name="T14" fmla="*/ 0 w 1400"/>
                <a:gd name="T15" fmla="*/ 0 h 399"/>
                <a:gd name="T16" fmla="*/ 0 w 1400"/>
                <a:gd name="T17" fmla="*/ 0 h 399"/>
                <a:gd name="T18" fmla="*/ 0 w 1400"/>
                <a:gd name="T19" fmla="*/ 0 h 39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00"/>
                <a:gd name="T31" fmla="*/ 0 h 399"/>
                <a:gd name="T32" fmla="*/ 1400 w 1400"/>
                <a:gd name="T33" fmla="*/ 399 h 39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00" h="399">
                  <a:moveTo>
                    <a:pt x="1400" y="399"/>
                  </a:moveTo>
                  <a:cubicBezTo>
                    <a:pt x="1342" y="387"/>
                    <a:pt x="1327" y="371"/>
                    <a:pt x="1280" y="339"/>
                  </a:cubicBezTo>
                  <a:cubicBezTo>
                    <a:pt x="1260" y="325"/>
                    <a:pt x="1220" y="299"/>
                    <a:pt x="1220" y="299"/>
                  </a:cubicBezTo>
                  <a:cubicBezTo>
                    <a:pt x="1194" y="172"/>
                    <a:pt x="1145" y="134"/>
                    <a:pt x="1040" y="69"/>
                  </a:cubicBezTo>
                  <a:cubicBezTo>
                    <a:pt x="958" y="18"/>
                    <a:pt x="1040" y="53"/>
                    <a:pt x="960" y="29"/>
                  </a:cubicBezTo>
                  <a:cubicBezTo>
                    <a:pt x="939" y="22"/>
                    <a:pt x="900" y="9"/>
                    <a:pt x="900" y="9"/>
                  </a:cubicBezTo>
                  <a:cubicBezTo>
                    <a:pt x="732" y="17"/>
                    <a:pt x="576" y="47"/>
                    <a:pt x="410" y="59"/>
                  </a:cubicBezTo>
                  <a:cubicBezTo>
                    <a:pt x="298" y="49"/>
                    <a:pt x="197" y="35"/>
                    <a:pt x="90" y="9"/>
                  </a:cubicBezTo>
                  <a:cubicBezTo>
                    <a:pt x="14" y="27"/>
                    <a:pt x="79" y="0"/>
                    <a:pt x="30" y="69"/>
                  </a:cubicBezTo>
                  <a:cubicBezTo>
                    <a:pt x="23" y="78"/>
                    <a:pt x="0" y="89"/>
                    <a:pt x="0" y="89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0" name="Freeform 357"/>
            <p:cNvSpPr>
              <a:spLocks/>
            </p:cNvSpPr>
            <p:nvPr/>
          </p:nvSpPr>
          <p:spPr bwMode="auto">
            <a:xfrm>
              <a:off x="3543" y="3328"/>
              <a:ext cx="348" cy="188"/>
            </a:xfrm>
            <a:custGeom>
              <a:avLst/>
              <a:gdLst>
                <a:gd name="T0" fmla="*/ 0 w 870"/>
                <a:gd name="T1" fmla="*/ 0 h 470"/>
                <a:gd name="T2" fmla="*/ 0 w 870"/>
                <a:gd name="T3" fmla="*/ 0 h 470"/>
                <a:gd name="T4" fmla="*/ 0 w 870"/>
                <a:gd name="T5" fmla="*/ 0 h 470"/>
                <a:gd name="T6" fmla="*/ 0 w 870"/>
                <a:gd name="T7" fmla="*/ 0 h 470"/>
                <a:gd name="T8" fmla="*/ 0 w 870"/>
                <a:gd name="T9" fmla="*/ 0 h 470"/>
                <a:gd name="T10" fmla="*/ 0 w 870"/>
                <a:gd name="T11" fmla="*/ 0 h 470"/>
                <a:gd name="T12" fmla="*/ 0 w 870"/>
                <a:gd name="T13" fmla="*/ 0 h 470"/>
                <a:gd name="T14" fmla="*/ 0 w 870"/>
                <a:gd name="T15" fmla="*/ 0 h 470"/>
                <a:gd name="T16" fmla="*/ 0 w 870"/>
                <a:gd name="T17" fmla="*/ 0 h 4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0"/>
                <a:gd name="T28" fmla="*/ 0 h 470"/>
                <a:gd name="T29" fmla="*/ 870 w 870"/>
                <a:gd name="T30" fmla="*/ 470 h 47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0" h="470">
                  <a:moveTo>
                    <a:pt x="0" y="470"/>
                  </a:moveTo>
                  <a:cubicBezTo>
                    <a:pt x="32" y="448"/>
                    <a:pt x="52" y="422"/>
                    <a:pt x="90" y="410"/>
                  </a:cubicBezTo>
                  <a:cubicBezTo>
                    <a:pt x="187" y="312"/>
                    <a:pt x="253" y="187"/>
                    <a:pt x="370" y="110"/>
                  </a:cubicBezTo>
                  <a:cubicBezTo>
                    <a:pt x="390" y="96"/>
                    <a:pt x="406" y="74"/>
                    <a:pt x="430" y="70"/>
                  </a:cubicBezTo>
                  <a:cubicBezTo>
                    <a:pt x="479" y="60"/>
                    <a:pt x="514" y="48"/>
                    <a:pt x="560" y="30"/>
                  </a:cubicBezTo>
                  <a:cubicBezTo>
                    <a:pt x="579" y="22"/>
                    <a:pt x="600" y="16"/>
                    <a:pt x="620" y="10"/>
                  </a:cubicBezTo>
                  <a:cubicBezTo>
                    <a:pt x="630" y="6"/>
                    <a:pt x="650" y="0"/>
                    <a:pt x="650" y="0"/>
                  </a:cubicBezTo>
                  <a:cubicBezTo>
                    <a:pt x="673" y="3"/>
                    <a:pt x="696" y="10"/>
                    <a:pt x="720" y="10"/>
                  </a:cubicBezTo>
                  <a:cubicBezTo>
                    <a:pt x="770" y="10"/>
                    <a:pt x="870" y="0"/>
                    <a:pt x="870" y="0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1" name="Freeform 358"/>
            <p:cNvSpPr>
              <a:spLocks/>
            </p:cNvSpPr>
            <p:nvPr/>
          </p:nvSpPr>
          <p:spPr bwMode="auto">
            <a:xfrm>
              <a:off x="1084" y="3392"/>
              <a:ext cx="952" cy="200"/>
            </a:xfrm>
            <a:custGeom>
              <a:avLst/>
              <a:gdLst>
                <a:gd name="T0" fmla="*/ 0 w 2380"/>
                <a:gd name="T1" fmla="*/ 0 h 500"/>
                <a:gd name="T2" fmla="*/ 0 w 2380"/>
                <a:gd name="T3" fmla="*/ 0 h 500"/>
                <a:gd name="T4" fmla="*/ 0 w 2380"/>
                <a:gd name="T5" fmla="*/ 0 h 500"/>
                <a:gd name="T6" fmla="*/ 0 w 2380"/>
                <a:gd name="T7" fmla="*/ 0 h 500"/>
                <a:gd name="T8" fmla="*/ 0 w 2380"/>
                <a:gd name="T9" fmla="*/ 0 h 500"/>
                <a:gd name="T10" fmla="*/ 0 w 2380"/>
                <a:gd name="T11" fmla="*/ 0 h 500"/>
                <a:gd name="T12" fmla="*/ 0 w 2380"/>
                <a:gd name="T13" fmla="*/ 0 h 500"/>
                <a:gd name="T14" fmla="*/ 0 w 2380"/>
                <a:gd name="T15" fmla="*/ 0 h 500"/>
                <a:gd name="T16" fmla="*/ 0 w 2380"/>
                <a:gd name="T17" fmla="*/ 0 h 500"/>
                <a:gd name="T18" fmla="*/ 0 w 2380"/>
                <a:gd name="T19" fmla="*/ 0 h 500"/>
                <a:gd name="T20" fmla="*/ 0 w 2380"/>
                <a:gd name="T21" fmla="*/ 0 h 500"/>
                <a:gd name="T22" fmla="*/ 0 w 2380"/>
                <a:gd name="T23" fmla="*/ 0 h 500"/>
                <a:gd name="T24" fmla="*/ 0 w 2380"/>
                <a:gd name="T25" fmla="*/ 0 h 500"/>
                <a:gd name="T26" fmla="*/ 0 w 2380"/>
                <a:gd name="T27" fmla="*/ 0 h 500"/>
                <a:gd name="T28" fmla="*/ 0 w 2380"/>
                <a:gd name="T29" fmla="*/ 0 h 500"/>
                <a:gd name="T30" fmla="*/ 0 w 2380"/>
                <a:gd name="T31" fmla="*/ 0 h 500"/>
                <a:gd name="T32" fmla="*/ 0 w 2380"/>
                <a:gd name="T33" fmla="*/ 0 h 500"/>
                <a:gd name="T34" fmla="*/ 0 w 2380"/>
                <a:gd name="T35" fmla="*/ 0 h 500"/>
                <a:gd name="T36" fmla="*/ 0 w 2380"/>
                <a:gd name="T37" fmla="*/ 0 h 5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80"/>
                <a:gd name="T58" fmla="*/ 0 h 500"/>
                <a:gd name="T59" fmla="*/ 2380 w 2380"/>
                <a:gd name="T60" fmla="*/ 500 h 50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80" h="500">
                  <a:moveTo>
                    <a:pt x="2380" y="500"/>
                  </a:moveTo>
                  <a:cubicBezTo>
                    <a:pt x="2373" y="480"/>
                    <a:pt x="2374" y="454"/>
                    <a:pt x="2360" y="440"/>
                  </a:cubicBezTo>
                  <a:cubicBezTo>
                    <a:pt x="2291" y="371"/>
                    <a:pt x="2236" y="319"/>
                    <a:pt x="2140" y="300"/>
                  </a:cubicBezTo>
                  <a:cubicBezTo>
                    <a:pt x="2083" y="257"/>
                    <a:pt x="2009" y="233"/>
                    <a:pt x="1940" y="220"/>
                  </a:cubicBezTo>
                  <a:cubicBezTo>
                    <a:pt x="1842" y="171"/>
                    <a:pt x="1956" y="235"/>
                    <a:pt x="1870" y="160"/>
                  </a:cubicBezTo>
                  <a:cubicBezTo>
                    <a:pt x="1824" y="120"/>
                    <a:pt x="1768" y="94"/>
                    <a:pt x="1720" y="60"/>
                  </a:cubicBezTo>
                  <a:cubicBezTo>
                    <a:pt x="1708" y="51"/>
                    <a:pt x="1700" y="39"/>
                    <a:pt x="1690" y="30"/>
                  </a:cubicBezTo>
                  <a:cubicBezTo>
                    <a:pt x="1680" y="22"/>
                    <a:pt x="1670" y="16"/>
                    <a:pt x="1660" y="10"/>
                  </a:cubicBezTo>
                  <a:cubicBezTo>
                    <a:pt x="1549" y="15"/>
                    <a:pt x="1464" y="12"/>
                    <a:pt x="1360" y="40"/>
                  </a:cubicBezTo>
                  <a:cubicBezTo>
                    <a:pt x="1310" y="53"/>
                    <a:pt x="1331" y="61"/>
                    <a:pt x="1290" y="80"/>
                  </a:cubicBezTo>
                  <a:cubicBezTo>
                    <a:pt x="1270" y="88"/>
                    <a:pt x="1230" y="100"/>
                    <a:pt x="1230" y="100"/>
                  </a:cubicBezTo>
                  <a:cubicBezTo>
                    <a:pt x="1204" y="138"/>
                    <a:pt x="1187" y="139"/>
                    <a:pt x="1150" y="160"/>
                  </a:cubicBezTo>
                  <a:cubicBezTo>
                    <a:pt x="1030" y="225"/>
                    <a:pt x="987" y="260"/>
                    <a:pt x="850" y="280"/>
                  </a:cubicBezTo>
                  <a:cubicBezTo>
                    <a:pt x="746" y="269"/>
                    <a:pt x="678" y="269"/>
                    <a:pt x="590" y="240"/>
                  </a:cubicBezTo>
                  <a:cubicBezTo>
                    <a:pt x="576" y="230"/>
                    <a:pt x="564" y="218"/>
                    <a:pt x="550" y="210"/>
                  </a:cubicBezTo>
                  <a:cubicBezTo>
                    <a:pt x="537" y="202"/>
                    <a:pt x="522" y="198"/>
                    <a:pt x="510" y="190"/>
                  </a:cubicBezTo>
                  <a:cubicBezTo>
                    <a:pt x="444" y="143"/>
                    <a:pt x="514" y="171"/>
                    <a:pt x="450" y="150"/>
                  </a:cubicBezTo>
                  <a:cubicBezTo>
                    <a:pt x="373" y="92"/>
                    <a:pt x="290" y="74"/>
                    <a:pt x="200" y="50"/>
                  </a:cubicBezTo>
                  <a:cubicBezTo>
                    <a:pt x="137" y="32"/>
                    <a:pt x="64" y="0"/>
                    <a:pt x="0" y="0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2" name="Freeform 359"/>
            <p:cNvSpPr>
              <a:spLocks/>
            </p:cNvSpPr>
            <p:nvPr/>
          </p:nvSpPr>
          <p:spPr bwMode="auto">
            <a:xfrm>
              <a:off x="1508" y="3116"/>
              <a:ext cx="768" cy="124"/>
            </a:xfrm>
            <a:custGeom>
              <a:avLst/>
              <a:gdLst>
                <a:gd name="T0" fmla="*/ 0 w 1920"/>
                <a:gd name="T1" fmla="*/ 0 h 310"/>
                <a:gd name="T2" fmla="*/ 0 w 1920"/>
                <a:gd name="T3" fmla="*/ 0 h 310"/>
                <a:gd name="T4" fmla="*/ 0 w 1920"/>
                <a:gd name="T5" fmla="*/ 0 h 310"/>
                <a:gd name="T6" fmla="*/ 0 w 1920"/>
                <a:gd name="T7" fmla="*/ 0 h 310"/>
                <a:gd name="T8" fmla="*/ 0 w 1920"/>
                <a:gd name="T9" fmla="*/ 0 h 310"/>
                <a:gd name="T10" fmla="*/ 0 w 1920"/>
                <a:gd name="T11" fmla="*/ 0 h 310"/>
                <a:gd name="T12" fmla="*/ 0 w 1920"/>
                <a:gd name="T13" fmla="*/ 0 h 310"/>
                <a:gd name="T14" fmla="*/ 0 w 1920"/>
                <a:gd name="T15" fmla="*/ 0 h 310"/>
                <a:gd name="T16" fmla="*/ 0 w 1920"/>
                <a:gd name="T17" fmla="*/ 0 h 310"/>
                <a:gd name="T18" fmla="*/ 0 w 1920"/>
                <a:gd name="T19" fmla="*/ 0 h 310"/>
                <a:gd name="T20" fmla="*/ 0 w 1920"/>
                <a:gd name="T21" fmla="*/ 0 h 310"/>
                <a:gd name="T22" fmla="*/ 0 w 1920"/>
                <a:gd name="T23" fmla="*/ 0 h 3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20"/>
                <a:gd name="T37" fmla="*/ 0 h 310"/>
                <a:gd name="T38" fmla="*/ 1920 w 1920"/>
                <a:gd name="T39" fmla="*/ 310 h 3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20" h="310">
                  <a:moveTo>
                    <a:pt x="1920" y="310"/>
                  </a:moveTo>
                  <a:cubicBezTo>
                    <a:pt x="1880" y="191"/>
                    <a:pt x="1814" y="169"/>
                    <a:pt x="1710" y="130"/>
                  </a:cubicBezTo>
                  <a:cubicBezTo>
                    <a:pt x="1624" y="98"/>
                    <a:pt x="1540" y="35"/>
                    <a:pt x="1450" y="20"/>
                  </a:cubicBezTo>
                  <a:cubicBezTo>
                    <a:pt x="1350" y="3"/>
                    <a:pt x="1410" y="11"/>
                    <a:pt x="1270" y="0"/>
                  </a:cubicBezTo>
                  <a:cubicBezTo>
                    <a:pt x="1198" y="6"/>
                    <a:pt x="1137" y="11"/>
                    <a:pt x="1070" y="30"/>
                  </a:cubicBezTo>
                  <a:cubicBezTo>
                    <a:pt x="1043" y="37"/>
                    <a:pt x="990" y="50"/>
                    <a:pt x="990" y="50"/>
                  </a:cubicBezTo>
                  <a:cubicBezTo>
                    <a:pt x="878" y="47"/>
                    <a:pt x="566" y="28"/>
                    <a:pt x="410" y="50"/>
                  </a:cubicBezTo>
                  <a:cubicBezTo>
                    <a:pt x="377" y="54"/>
                    <a:pt x="352" y="83"/>
                    <a:pt x="320" y="90"/>
                  </a:cubicBezTo>
                  <a:cubicBezTo>
                    <a:pt x="290" y="96"/>
                    <a:pt x="260" y="96"/>
                    <a:pt x="230" y="100"/>
                  </a:cubicBezTo>
                  <a:cubicBezTo>
                    <a:pt x="186" y="96"/>
                    <a:pt x="142" y="98"/>
                    <a:pt x="100" y="90"/>
                  </a:cubicBezTo>
                  <a:cubicBezTo>
                    <a:pt x="88" y="87"/>
                    <a:pt x="80" y="75"/>
                    <a:pt x="70" y="70"/>
                  </a:cubicBezTo>
                  <a:cubicBezTo>
                    <a:pt x="41" y="55"/>
                    <a:pt x="32" y="60"/>
                    <a:pt x="0" y="60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Freeform 360"/>
            <p:cNvSpPr>
              <a:spLocks/>
            </p:cNvSpPr>
            <p:nvPr/>
          </p:nvSpPr>
          <p:spPr bwMode="auto">
            <a:xfrm>
              <a:off x="960" y="3304"/>
              <a:ext cx="544" cy="176"/>
            </a:xfrm>
            <a:custGeom>
              <a:avLst/>
              <a:gdLst>
                <a:gd name="T0" fmla="*/ 0 w 1360"/>
                <a:gd name="T1" fmla="*/ 0 h 440"/>
                <a:gd name="T2" fmla="*/ 0 w 1360"/>
                <a:gd name="T3" fmla="*/ 0 h 440"/>
                <a:gd name="T4" fmla="*/ 0 w 1360"/>
                <a:gd name="T5" fmla="*/ 0 h 440"/>
                <a:gd name="T6" fmla="*/ 0 w 1360"/>
                <a:gd name="T7" fmla="*/ 0 h 440"/>
                <a:gd name="T8" fmla="*/ 0 w 1360"/>
                <a:gd name="T9" fmla="*/ 0 h 440"/>
                <a:gd name="T10" fmla="*/ 0 w 1360"/>
                <a:gd name="T11" fmla="*/ 0 h 440"/>
                <a:gd name="T12" fmla="*/ 0 w 1360"/>
                <a:gd name="T13" fmla="*/ 0 h 440"/>
                <a:gd name="T14" fmla="*/ 0 w 1360"/>
                <a:gd name="T15" fmla="*/ 0 h 440"/>
                <a:gd name="T16" fmla="*/ 0 w 1360"/>
                <a:gd name="T17" fmla="*/ 0 h 440"/>
                <a:gd name="T18" fmla="*/ 0 w 1360"/>
                <a:gd name="T19" fmla="*/ 0 h 440"/>
                <a:gd name="T20" fmla="*/ 0 w 1360"/>
                <a:gd name="T21" fmla="*/ 0 h 440"/>
                <a:gd name="T22" fmla="*/ 0 w 1360"/>
                <a:gd name="T23" fmla="*/ 0 h 4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60"/>
                <a:gd name="T37" fmla="*/ 0 h 440"/>
                <a:gd name="T38" fmla="*/ 1360 w 1360"/>
                <a:gd name="T39" fmla="*/ 440 h 4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60" h="440">
                  <a:moveTo>
                    <a:pt x="1360" y="440"/>
                  </a:moveTo>
                  <a:cubicBezTo>
                    <a:pt x="1353" y="430"/>
                    <a:pt x="1347" y="419"/>
                    <a:pt x="1340" y="410"/>
                  </a:cubicBezTo>
                  <a:cubicBezTo>
                    <a:pt x="1327" y="395"/>
                    <a:pt x="1311" y="385"/>
                    <a:pt x="1300" y="370"/>
                  </a:cubicBezTo>
                  <a:cubicBezTo>
                    <a:pt x="1291" y="358"/>
                    <a:pt x="1289" y="341"/>
                    <a:pt x="1280" y="330"/>
                  </a:cubicBezTo>
                  <a:cubicBezTo>
                    <a:pt x="1261" y="307"/>
                    <a:pt x="1144" y="191"/>
                    <a:pt x="1110" y="170"/>
                  </a:cubicBezTo>
                  <a:cubicBezTo>
                    <a:pt x="1098" y="162"/>
                    <a:pt x="1083" y="163"/>
                    <a:pt x="1070" y="160"/>
                  </a:cubicBezTo>
                  <a:cubicBezTo>
                    <a:pt x="953" y="67"/>
                    <a:pt x="817" y="45"/>
                    <a:pt x="680" y="0"/>
                  </a:cubicBezTo>
                  <a:cubicBezTo>
                    <a:pt x="511" y="7"/>
                    <a:pt x="391" y="9"/>
                    <a:pt x="240" y="60"/>
                  </a:cubicBezTo>
                  <a:cubicBezTo>
                    <a:pt x="226" y="70"/>
                    <a:pt x="211" y="78"/>
                    <a:pt x="200" y="90"/>
                  </a:cubicBezTo>
                  <a:cubicBezTo>
                    <a:pt x="191" y="98"/>
                    <a:pt x="189" y="112"/>
                    <a:pt x="180" y="120"/>
                  </a:cubicBezTo>
                  <a:cubicBezTo>
                    <a:pt x="162" y="133"/>
                    <a:pt x="138" y="137"/>
                    <a:pt x="120" y="150"/>
                  </a:cubicBezTo>
                  <a:cubicBezTo>
                    <a:pt x="82" y="224"/>
                    <a:pt x="85" y="230"/>
                    <a:pt x="0" y="230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4" name="Freeform 361"/>
            <p:cNvSpPr>
              <a:spLocks/>
            </p:cNvSpPr>
            <p:nvPr/>
          </p:nvSpPr>
          <p:spPr bwMode="auto">
            <a:xfrm>
              <a:off x="2596" y="2992"/>
              <a:ext cx="528" cy="468"/>
            </a:xfrm>
            <a:custGeom>
              <a:avLst/>
              <a:gdLst>
                <a:gd name="T0" fmla="*/ 0 w 1320"/>
                <a:gd name="T1" fmla="*/ 0 h 1140"/>
                <a:gd name="T2" fmla="*/ 0 w 1320"/>
                <a:gd name="T3" fmla="*/ 0 h 1140"/>
                <a:gd name="T4" fmla="*/ 0 w 1320"/>
                <a:gd name="T5" fmla="*/ 0 h 1140"/>
                <a:gd name="T6" fmla="*/ 0 w 1320"/>
                <a:gd name="T7" fmla="*/ 0 h 1140"/>
                <a:gd name="T8" fmla="*/ 0 w 1320"/>
                <a:gd name="T9" fmla="*/ 0 h 1140"/>
                <a:gd name="T10" fmla="*/ 0 w 1320"/>
                <a:gd name="T11" fmla="*/ 0 h 1140"/>
                <a:gd name="T12" fmla="*/ 0 w 1320"/>
                <a:gd name="T13" fmla="*/ 0 h 1140"/>
                <a:gd name="T14" fmla="*/ 0 w 1320"/>
                <a:gd name="T15" fmla="*/ 0 h 1140"/>
                <a:gd name="T16" fmla="*/ 0 w 1320"/>
                <a:gd name="T17" fmla="*/ 0 h 1140"/>
                <a:gd name="T18" fmla="*/ 0 w 1320"/>
                <a:gd name="T19" fmla="*/ 0 h 1140"/>
                <a:gd name="T20" fmla="*/ 0 w 1320"/>
                <a:gd name="T21" fmla="*/ 0 h 11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20"/>
                <a:gd name="T34" fmla="*/ 0 h 1140"/>
                <a:gd name="T35" fmla="*/ 1320 w 1320"/>
                <a:gd name="T36" fmla="*/ 1140 h 114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20" h="1140">
                  <a:moveTo>
                    <a:pt x="1320" y="1140"/>
                  </a:moveTo>
                  <a:cubicBezTo>
                    <a:pt x="1275" y="1125"/>
                    <a:pt x="1242" y="1104"/>
                    <a:pt x="1200" y="1090"/>
                  </a:cubicBezTo>
                  <a:cubicBezTo>
                    <a:pt x="1187" y="1052"/>
                    <a:pt x="1161" y="1032"/>
                    <a:pt x="1140" y="1000"/>
                  </a:cubicBezTo>
                  <a:cubicBezTo>
                    <a:pt x="1118" y="914"/>
                    <a:pt x="1078" y="822"/>
                    <a:pt x="1030" y="750"/>
                  </a:cubicBezTo>
                  <a:cubicBezTo>
                    <a:pt x="1006" y="715"/>
                    <a:pt x="992" y="684"/>
                    <a:pt x="950" y="670"/>
                  </a:cubicBezTo>
                  <a:cubicBezTo>
                    <a:pt x="919" y="624"/>
                    <a:pt x="893" y="572"/>
                    <a:pt x="860" y="530"/>
                  </a:cubicBezTo>
                  <a:cubicBezTo>
                    <a:pt x="826" y="487"/>
                    <a:pt x="782" y="453"/>
                    <a:pt x="750" y="410"/>
                  </a:cubicBezTo>
                  <a:cubicBezTo>
                    <a:pt x="724" y="376"/>
                    <a:pt x="653" y="255"/>
                    <a:pt x="620" y="230"/>
                  </a:cubicBezTo>
                  <a:cubicBezTo>
                    <a:pt x="537" y="168"/>
                    <a:pt x="443" y="111"/>
                    <a:pt x="350" y="70"/>
                  </a:cubicBezTo>
                  <a:cubicBezTo>
                    <a:pt x="252" y="26"/>
                    <a:pt x="132" y="24"/>
                    <a:pt x="30" y="10"/>
                  </a:cubicBezTo>
                  <a:cubicBezTo>
                    <a:pt x="20" y="6"/>
                    <a:pt x="0" y="0"/>
                    <a:pt x="0" y="0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705" name="Group 362"/>
            <p:cNvGrpSpPr>
              <a:grpSpLocks/>
            </p:cNvGrpSpPr>
            <p:nvPr/>
          </p:nvGrpSpPr>
          <p:grpSpPr bwMode="auto">
            <a:xfrm flipH="1">
              <a:off x="2351" y="3584"/>
              <a:ext cx="645" cy="106"/>
              <a:chOff x="1841" y="3895"/>
              <a:chExt cx="2144" cy="376"/>
            </a:xfrm>
          </p:grpSpPr>
          <p:sp>
            <p:nvSpPr>
              <p:cNvPr id="28809" name="Oval 363"/>
              <p:cNvSpPr>
                <a:spLocks noChangeArrowheads="1"/>
              </p:cNvSpPr>
              <p:nvPr/>
            </p:nvSpPr>
            <p:spPr bwMode="auto">
              <a:xfrm>
                <a:off x="3861" y="41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10" name="Oval 364"/>
              <p:cNvSpPr>
                <a:spLocks noChangeArrowheads="1"/>
              </p:cNvSpPr>
              <p:nvPr/>
            </p:nvSpPr>
            <p:spPr bwMode="auto">
              <a:xfrm>
                <a:off x="3831" y="41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11" name="Oval 365"/>
              <p:cNvSpPr>
                <a:spLocks noChangeArrowheads="1"/>
              </p:cNvSpPr>
              <p:nvPr/>
            </p:nvSpPr>
            <p:spPr bwMode="auto">
              <a:xfrm>
                <a:off x="3801" y="41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12" name="Oval 366"/>
              <p:cNvSpPr>
                <a:spLocks noChangeArrowheads="1"/>
              </p:cNvSpPr>
              <p:nvPr/>
            </p:nvSpPr>
            <p:spPr bwMode="auto">
              <a:xfrm>
                <a:off x="3771" y="41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13" name="Oval 367"/>
              <p:cNvSpPr>
                <a:spLocks noChangeArrowheads="1"/>
              </p:cNvSpPr>
              <p:nvPr/>
            </p:nvSpPr>
            <p:spPr bwMode="auto">
              <a:xfrm>
                <a:off x="3741" y="41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14" name="Oval 368"/>
              <p:cNvSpPr>
                <a:spLocks noChangeArrowheads="1"/>
              </p:cNvSpPr>
              <p:nvPr/>
            </p:nvSpPr>
            <p:spPr bwMode="auto">
              <a:xfrm>
                <a:off x="3711" y="41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15" name="Oval 369"/>
              <p:cNvSpPr>
                <a:spLocks noChangeArrowheads="1"/>
              </p:cNvSpPr>
              <p:nvPr/>
            </p:nvSpPr>
            <p:spPr bwMode="auto">
              <a:xfrm>
                <a:off x="3681" y="41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16" name="Oval 370"/>
              <p:cNvSpPr>
                <a:spLocks noChangeArrowheads="1"/>
              </p:cNvSpPr>
              <p:nvPr/>
            </p:nvSpPr>
            <p:spPr bwMode="auto">
              <a:xfrm>
                <a:off x="3651" y="41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17" name="Oval 371"/>
              <p:cNvSpPr>
                <a:spLocks noChangeArrowheads="1"/>
              </p:cNvSpPr>
              <p:nvPr/>
            </p:nvSpPr>
            <p:spPr bwMode="auto">
              <a:xfrm>
                <a:off x="3621" y="41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18" name="Oval 372"/>
              <p:cNvSpPr>
                <a:spLocks noChangeArrowheads="1"/>
              </p:cNvSpPr>
              <p:nvPr/>
            </p:nvSpPr>
            <p:spPr bwMode="auto">
              <a:xfrm>
                <a:off x="3591" y="40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19" name="Oval 373"/>
              <p:cNvSpPr>
                <a:spLocks noChangeArrowheads="1"/>
              </p:cNvSpPr>
              <p:nvPr/>
            </p:nvSpPr>
            <p:spPr bwMode="auto">
              <a:xfrm>
                <a:off x="3561" y="40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20" name="Oval 374"/>
              <p:cNvSpPr>
                <a:spLocks noChangeArrowheads="1"/>
              </p:cNvSpPr>
              <p:nvPr/>
            </p:nvSpPr>
            <p:spPr bwMode="auto">
              <a:xfrm>
                <a:off x="3531" y="40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21" name="Oval 375"/>
              <p:cNvSpPr>
                <a:spLocks noChangeArrowheads="1"/>
              </p:cNvSpPr>
              <p:nvPr/>
            </p:nvSpPr>
            <p:spPr bwMode="auto">
              <a:xfrm>
                <a:off x="3501" y="40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22" name="Oval 376"/>
              <p:cNvSpPr>
                <a:spLocks noChangeArrowheads="1"/>
              </p:cNvSpPr>
              <p:nvPr/>
            </p:nvSpPr>
            <p:spPr bwMode="auto">
              <a:xfrm>
                <a:off x="3471" y="40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23" name="Oval 377"/>
              <p:cNvSpPr>
                <a:spLocks noChangeArrowheads="1"/>
              </p:cNvSpPr>
              <p:nvPr/>
            </p:nvSpPr>
            <p:spPr bwMode="auto">
              <a:xfrm>
                <a:off x="3441" y="40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24" name="Oval 378"/>
              <p:cNvSpPr>
                <a:spLocks noChangeArrowheads="1"/>
              </p:cNvSpPr>
              <p:nvPr/>
            </p:nvSpPr>
            <p:spPr bwMode="auto">
              <a:xfrm>
                <a:off x="3411" y="40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25" name="Oval 379"/>
              <p:cNvSpPr>
                <a:spLocks noChangeArrowheads="1"/>
              </p:cNvSpPr>
              <p:nvPr/>
            </p:nvSpPr>
            <p:spPr bwMode="auto">
              <a:xfrm>
                <a:off x="3381" y="40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26" name="Oval 380"/>
              <p:cNvSpPr>
                <a:spLocks noChangeArrowheads="1"/>
              </p:cNvSpPr>
              <p:nvPr/>
            </p:nvSpPr>
            <p:spPr bwMode="auto">
              <a:xfrm>
                <a:off x="3351" y="40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27" name="Oval 381"/>
              <p:cNvSpPr>
                <a:spLocks noChangeArrowheads="1"/>
              </p:cNvSpPr>
              <p:nvPr/>
            </p:nvSpPr>
            <p:spPr bwMode="auto">
              <a:xfrm>
                <a:off x="3321" y="40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28" name="Oval 382"/>
              <p:cNvSpPr>
                <a:spLocks noChangeArrowheads="1"/>
              </p:cNvSpPr>
              <p:nvPr/>
            </p:nvSpPr>
            <p:spPr bwMode="auto">
              <a:xfrm>
                <a:off x="3291" y="39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29" name="Oval 383"/>
              <p:cNvSpPr>
                <a:spLocks noChangeArrowheads="1"/>
              </p:cNvSpPr>
              <p:nvPr/>
            </p:nvSpPr>
            <p:spPr bwMode="auto">
              <a:xfrm>
                <a:off x="3251" y="39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30" name="Oval 384"/>
              <p:cNvSpPr>
                <a:spLocks noChangeArrowheads="1"/>
              </p:cNvSpPr>
              <p:nvPr/>
            </p:nvSpPr>
            <p:spPr bwMode="auto">
              <a:xfrm>
                <a:off x="3211" y="39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31" name="Oval 385"/>
              <p:cNvSpPr>
                <a:spLocks noChangeArrowheads="1"/>
              </p:cNvSpPr>
              <p:nvPr/>
            </p:nvSpPr>
            <p:spPr bwMode="auto">
              <a:xfrm>
                <a:off x="3171" y="39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32" name="Oval 386"/>
              <p:cNvSpPr>
                <a:spLocks noChangeArrowheads="1"/>
              </p:cNvSpPr>
              <p:nvPr/>
            </p:nvSpPr>
            <p:spPr bwMode="auto">
              <a:xfrm>
                <a:off x="3131" y="39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33" name="Oval 387"/>
              <p:cNvSpPr>
                <a:spLocks noChangeArrowheads="1"/>
              </p:cNvSpPr>
              <p:nvPr/>
            </p:nvSpPr>
            <p:spPr bwMode="auto">
              <a:xfrm>
                <a:off x="3081" y="39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34" name="Oval 388"/>
              <p:cNvSpPr>
                <a:spLocks noChangeArrowheads="1"/>
              </p:cNvSpPr>
              <p:nvPr/>
            </p:nvSpPr>
            <p:spPr bwMode="auto">
              <a:xfrm>
                <a:off x="3031" y="39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35" name="Oval 389"/>
              <p:cNvSpPr>
                <a:spLocks noChangeArrowheads="1"/>
              </p:cNvSpPr>
              <p:nvPr/>
            </p:nvSpPr>
            <p:spPr bwMode="auto">
              <a:xfrm>
                <a:off x="2981" y="39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36" name="Oval 390"/>
              <p:cNvSpPr>
                <a:spLocks noChangeArrowheads="1"/>
              </p:cNvSpPr>
              <p:nvPr/>
            </p:nvSpPr>
            <p:spPr bwMode="auto">
              <a:xfrm>
                <a:off x="2921" y="39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37" name="Oval 391"/>
              <p:cNvSpPr>
                <a:spLocks noChangeArrowheads="1"/>
              </p:cNvSpPr>
              <p:nvPr/>
            </p:nvSpPr>
            <p:spPr bwMode="auto">
              <a:xfrm>
                <a:off x="2861" y="39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38" name="Oval 392"/>
              <p:cNvSpPr>
                <a:spLocks noChangeArrowheads="1"/>
              </p:cNvSpPr>
              <p:nvPr/>
            </p:nvSpPr>
            <p:spPr bwMode="auto">
              <a:xfrm>
                <a:off x="28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39" name="Oval 393"/>
              <p:cNvSpPr>
                <a:spLocks noChangeArrowheads="1"/>
              </p:cNvSpPr>
              <p:nvPr/>
            </p:nvSpPr>
            <p:spPr bwMode="auto">
              <a:xfrm>
                <a:off x="27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40" name="Oval 394"/>
              <p:cNvSpPr>
                <a:spLocks noChangeArrowheads="1"/>
              </p:cNvSpPr>
              <p:nvPr/>
            </p:nvSpPr>
            <p:spPr bwMode="auto">
              <a:xfrm>
                <a:off x="27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41" name="Oval 395"/>
              <p:cNvSpPr>
                <a:spLocks noChangeArrowheads="1"/>
              </p:cNvSpPr>
              <p:nvPr/>
            </p:nvSpPr>
            <p:spPr bwMode="auto">
              <a:xfrm>
                <a:off x="26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42" name="Oval 396"/>
              <p:cNvSpPr>
                <a:spLocks noChangeArrowheads="1"/>
              </p:cNvSpPr>
              <p:nvPr/>
            </p:nvSpPr>
            <p:spPr bwMode="auto">
              <a:xfrm>
                <a:off x="26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43" name="Oval 397"/>
              <p:cNvSpPr>
                <a:spLocks noChangeArrowheads="1"/>
              </p:cNvSpPr>
              <p:nvPr/>
            </p:nvSpPr>
            <p:spPr bwMode="auto">
              <a:xfrm>
                <a:off x="25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44" name="Oval 398"/>
              <p:cNvSpPr>
                <a:spLocks noChangeArrowheads="1"/>
              </p:cNvSpPr>
              <p:nvPr/>
            </p:nvSpPr>
            <p:spPr bwMode="auto">
              <a:xfrm>
                <a:off x="25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45" name="Oval 399"/>
              <p:cNvSpPr>
                <a:spLocks noChangeArrowheads="1"/>
              </p:cNvSpPr>
              <p:nvPr/>
            </p:nvSpPr>
            <p:spPr bwMode="auto">
              <a:xfrm>
                <a:off x="24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46" name="Oval 400"/>
              <p:cNvSpPr>
                <a:spLocks noChangeArrowheads="1"/>
              </p:cNvSpPr>
              <p:nvPr/>
            </p:nvSpPr>
            <p:spPr bwMode="auto">
              <a:xfrm>
                <a:off x="24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47" name="Oval 401"/>
              <p:cNvSpPr>
                <a:spLocks noChangeArrowheads="1"/>
              </p:cNvSpPr>
              <p:nvPr/>
            </p:nvSpPr>
            <p:spPr bwMode="auto">
              <a:xfrm>
                <a:off x="23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48" name="Oval 402"/>
              <p:cNvSpPr>
                <a:spLocks noChangeArrowheads="1"/>
              </p:cNvSpPr>
              <p:nvPr/>
            </p:nvSpPr>
            <p:spPr bwMode="auto">
              <a:xfrm>
                <a:off x="23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49" name="Oval 403"/>
              <p:cNvSpPr>
                <a:spLocks noChangeArrowheads="1"/>
              </p:cNvSpPr>
              <p:nvPr/>
            </p:nvSpPr>
            <p:spPr bwMode="auto">
              <a:xfrm>
                <a:off x="22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50" name="Oval 404"/>
              <p:cNvSpPr>
                <a:spLocks noChangeArrowheads="1"/>
              </p:cNvSpPr>
              <p:nvPr/>
            </p:nvSpPr>
            <p:spPr bwMode="auto">
              <a:xfrm>
                <a:off x="221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51" name="Oval 405"/>
              <p:cNvSpPr>
                <a:spLocks noChangeArrowheads="1"/>
              </p:cNvSpPr>
              <p:nvPr/>
            </p:nvSpPr>
            <p:spPr bwMode="auto">
              <a:xfrm>
                <a:off x="217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52" name="Oval 406"/>
              <p:cNvSpPr>
                <a:spLocks noChangeArrowheads="1"/>
              </p:cNvSpPr>
              <p:nvPr/>
            </p:nvSpPr>
            <p:spPr bwMode="auto">
              <a:xfrm>
                <a:off x="213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53" name="Oval 407"/>
              <p:cNvSpPr>
                <a:spLocks noChangeArrowheads="1"/>
              </p:cNvSpPr>
              <p:nvPr/>
            </p:nvSpPr>
            <p:spPr bwMode="auto">
              <a:xfrm>
                <a:off x="20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54" name="Oval 408"/>
              <p:cNvSpPr>
                <a:spLocks noChangeArrowheads="1"/>
              </p:cNvSpPr>
              <p:nvPr/>
            </p:nvSpPr>
            <p:spPr bwMode="auto">
              <a:xfrm>
                <a:off x="20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55" name="Oval 409"/>
              <p:cNvSpPr>
                <a:spLocks noChangeArrowheads="1"/>
              </p:cNvSpPr>
              <p:nvPr/>
            </p:nvSpPr>
            <p:spPr bwMode="auto">
              <a:xfrm>
                <a:off x="19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56" name="Oval 410"/>
              <p:cNvSpPr>
                <a:spLocks noChangeArrowheads="1"/>
              </p:cNvSpPr>
              <p:nvPr/>
            </p:nvSpPr>
            <p:spPr bwMode="auto">
              <a:xfrm>
                <a:off x="19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57" name="Oval 411"/>
              <p:cNvSpPr>
                <a:spLocks noChangeArrowheads="1"/>
              </p:cNvSpPr>
              <p:nvPr/>
            </p:nvSpPr>
            <p:spPr bwMode="auto">
              <a:xfrm>
                <a:off x="18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58" name="Oval 412"/>
              <p:cNvSpPr>
                <a:spLocks noChangeArrowheads="1"/>
              </p:cNvSpPr>
              <p:nvPr/>
            </p:nvSpPr>
            <p:spPr bwMode="auto">
              <a:xfrm>
                <a:off x="18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</p:grpSp>
        <p:grpSp>
          <p:nvGrpSpPr>
            <p:cNvPr id="28706" name="Group 413"/>
            <p:cNvGrpSpPr>
              <a:grpSpLocks/>
            </p:cNvGrpSpPr>
            <p:nvPr/>
          </p:nvGrpSpPr>
          <p:grpSpPr bwMode="auto">
            <a:xfrm flipH="1">
              <a:off x="2958" y="3498"/>
              <a:ext cx="646" cy="106"/>
              <a:chOff x="1841" y="3895"/>
              <a:chExt cx="2144" cy="376"/>
            </a:xfrm>
          </p:grpSpPr>
          <p:sp>
            <p:nvSpPr>
              <p:cNvPr id="28759" name="Oval 414"/>
              <p:cNvSpPr>
                <a:spLocks noChangeArrowheads="1"/>
              </p:cNvSpPr>
              <p:nvPr/>
            </p:nvSpPr>
            <p:spPr bwMode="auto">
              <a:xfrm>
                <a:off x="3861" y="41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60" name="Oval 415"/>
              <p:cNvSpPr>
                <a:spLocks noChangeArrowheads="1"/>
              </p:cNvSpPr>
              <p:nvPr/>
            </p:nvSpPr>
            <p:spPr bwMode="auto">
              <a:xfrm>
                <a:off x="3831" y="41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61" name="Oval 416"/>
              <p:cNvSpPr>
                <a:spLocks noChangeArrowheads="1"/>
              </p:cNvSpPr>
              <p:nvPr/>
            </p:nvSpPr>
            <p:spPr bwMode="auto">
              <a:xfrm>
                <a:off x="3801" y="41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62" name="Oval 417"/>
              <p:cNvSpPr>
                <a:spLocks noChangeArrowheads="1"/>
              </p:cNvSpPr>
              <p:nvPr/>
            </p:nvSpPr>
            <p:spPr bwMode="auto">
              <a:xfrm>
                <a:off x="3771" y="41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63" name="Oval 418"/>
              <p:cNvSpPr>
                <a:spLocks noChangeArrowheads="1"/>
              </p:cNvSpPr>
              <p:nvPr/>
            </p:nvSpPr>
            <p:spPr bwMode="auto">
              <a:xfrm>
                <a:off x="3741" y="41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64" name="Oval 419"/>
              <p:cNvSpPr>
                <a:spLocks noChangeArrowheads="1"/>
              </p:cNvSpPr>
              <p:nvPr/>
            </p:nvSpPr>
            <p:spPr bwMode="auto">
              <a:xfrm>
                <a:off x="3711" y="41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65" name="Oval 420"/>
              <p:cNvSpPr>
                <a:spLocks noChangeArrowheads="1"/>
              </p:cNvSpPr>
              <p:nvPr/>
            </p:nvSpPr>
            <p:spPr bwMode="auto">
              <a:xfrm>
                <a:off x="3681" y="41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66" name="Oval 421"/>
              <p:cNvSpPr>
                <a:spLocks noChangeArrowheads="1"/>
              </p:cNvSpPr>
              <p:nvPr/>
            </p:nvSpPr>
            <p:spPr bwMode="auto">
              <a:xfrm>
                <a:off x="3651" y="41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67" name="Oval 422"/>
              <p:cNvSpPr>
                <a:spLocks noChangeArrowheads="1"/>
              </p:cNvSpPr>
              <p:nvPr/>
            </p:nvSpPr>
            <p:spPr bwMode="auto">
              <a:xfrm>
                <a:off x="3621" y="41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68" name="Oval 423"/>
              <p:cNvSpPr>
                <a:spLocks noChangeArrowheads="1"/>
              </p:cNvSpPr>
              <p:nvPr/>
            </p:nvSpPr>
            <p:spPr bwMode="auto">
              <a:xfrm>
                <a:off x="3591" y="40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69" name="Oval 424"/>
              <p:cNvSpPr>
                <a:spLocks noChangeArrowheads="1"/>
              </p:cNvSpPr>
              <p:nvPr/>
            </p:nvSpPr>
            <p:spPr bwMode="auto">
              <a:xfrm>
                <a:off x="3561" y="40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70" name="Oval 425"/>
              <p:cNvSpPr>
                <a:spLocks noChangeArrowheads="1"/>
              </p:cNvSpPr>
              <p:nvPr/>
            </p:nvSpPr>
            <p:spPr bwMode="auto">
              <a:xfrm>
                <a:off x="3531" y="40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71" name="Oval 426"/>
              <p:cNvSpPr>
                <a:spLocks noChangeArrowheads="1"/>
              </p:cNvSpPr>
              <p:nvPr/>
            </p:nvSpPr>
            <p:spPr bwMode="auto">
              <a:xfrm>
                <a:off x="3501" y="40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72" name="Oval 427"/>
              <p:cNvSpPr>
                <a:spLocks noChangeArrowheads="1"/>
              </p:cNvSpPr>
              <p:nvPr/>
            </p:nvSpPr>
            <p:spPr bwMode="auto">
              <a:xfrm>
                <a:off x="3471" y="40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73" name="Oval 428"/>
              <p:cNvSpPr>
                <a:spLocks noChangeArrowheads="1"/>
              </p:cNvSpPr>
              <p:nvPr/>
            </p:nvSpPr>
            <p:spPr bwMode="auto">
              <a:xfrm>
                <a:off x="3441" y="40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74" name="Oval 429"/>
              <p:cNvSpPr>
                <a:spLocks noChangeArrowheads="1"/>
              </p:cNvSpPr>
              <p:nvPr/>
            </p:nvSpPr>
            <p:spPr bwMode="auto">
              <a:xfrm>
                <a:off x="3411" y="40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75" name="Oval 430"/>
              <p:cNvSpPr>
                <a:spLocks noChangeArrowheads="1"/>
              </p:cNvSpPr>
              <p:nvPr/>
            </p:nvSpPr>
            <p:spPr bwMode="auto">
              <a:xfrm>
                <a:off x="3381" y="40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76" name="Oval 431"/>
              <p:cNvSpPr>
                <a:spLocks noChangeArrowheads="1"/>
              </p:cNvSpPr>
              <p:nvPr/>
            </p:nvSpPr>
            <p:spPr bwMode="auto">
              <a:xfrm>
                <a:off x="3351" y="40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77" name="Oval 432"/>
              <p:cNvSpPr>
                <a:spLocks noChangeArrowheads="1"/>
              </p:cNvSpPr>
              <p:nvPr/>
            </p:nvSpPr>
            <p:spPr bwMode="auto">
              <a:xfrm>
                <a:off x="3321" y="40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78" name="Oval 433"/>
              <p:cNvSpPr>
                <a:spLocks noChangeArrowheads="1"/>
              </p:cNvSpPr>
              <p:nvPr/>
            </p:nvSpPr>
            <p:spPr bwMode="auto">
              <a:xfrm>
                <a:off x="3291" y="39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79" name="Oval 434"/>
              <p:cNvSpPr>
                <a:spLocks noChangeArrowheads="1"/>
              </p:cNvSpPr>
              <p:nvPr/>
            </p:nvSpPr>
            <p:spPr bwMode="auto">
              <a:xfrm>
                <a:off x="3251" y="39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80" name="Oval 435"/>
              <p:cNvSpPr>
                <a:spLocks noChangeArrowheads="1"/>
              </p:cNvSpPr>
              <p:nvPr/>
            </p:nvSpPr>
            <p:spPr bwMode="auto">
              <a:xfrm>
                <a:off x="3211" y="39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81" name="Oval 436"/>
              <p:cNvSpPr>
                <a:spLocks noChangeArrowheads="1"/>
              </p:cNvSpPr>
              <p:nvPr/>
            </p:nvSpPr>
            <p:spPr bwMode="auto">
              <a:xfrm>
                <a:off x="3171" y="39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82" name="Oval 437"/>
              <p:cNvSpPr>
                <a:spLocks noChangeArrowheads="1"/>
              </p:cNvSpPr>
              <p:nvPr/>
            </p:nvSpPr>
            <p:spPr bwMode="auto">
              <a:xfrm>
                <a:off x="3131" y="39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83" name="Oval 438"/>
              <p:cNvSpPr>
                <a:spLocks noChangeArrowheads="1"/>
              </p:cNvSpPr>
              <p:nvPr/>
            </p:nvSpPr>
            <p:spPr bwMode="auto">
              <a:xfrm>
                <a:off x="3081" y="39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84" name="Oval 439"/>
              <p:cNvSpPr>
                <a:spLocks noChangeArrowheads="1"/>
              </p:cNvSpPr>
              <p:nvPr/>
            </p:nvSpPr>
            <p:spPr bwMode="auto">
              <a:xfrm>
                <a:off x="3031" y="39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85" name="Oval 440"/>
              <p:cNvSpPr>
                <a:spLocks noChangeArrowheads="1"/>
              </p:cNvSpPr>
              <p:nvPr/>
            </p:nvSpPr>
            <p:spPr bwMode="auto">
              <a:xfrm>
                <a:off x="2981" y="39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86" name="Oval 441"/>
              <p:cNvSpPr>
                <a:spLocks noChangeArrowheads="1"/>
              </p:cNvSpPr>
              <p:nvPr/>
            </p:nvSpPr>
            <p:spPr bwMode="auto">
              <a:xfrm>
                <a:off x="2921" y="39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87" name="Oval 442"/>
              <p:cNvSpPr>
                <a:spLocks noChangeArrowheads="1"/>
              </p:cNvSpPr>
              <p:nvPr/>
            </p:nvSpPr>
            <p:spPr bwMode="auto">
              <a:xfrm>
                <a:off x="2861" y="39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88" name="Oval 443"/>
              <p:cNvSpPr>
                <a:spLocks noChangeArrowheads="1"/>
              </p:cNvSpPr>
              <p:nvPr/>
            </p:nvSpPr>
            <p:spPr bwMode="auto">
              <a:xfrm>
                <a:off x="28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89" name="Oval 444"/>
              <p:cNvSpPr>
                <a:spLocks noChangeArrowheads="1"/>
              </p:cNvSpPr>
              <p:nvPr/>
            </p:nvSpPr>
            <p:spPr bwMode="auto">
              <a:xfrm>
                <a:off x="27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90" name="Oval 445"/>
              <p:cNvSpPr>
                <a:spLocks noChangeArrowheads="1"/>
              </p:cNvSpPr>
              <p:nvPr/>
            </p:nvSpPr>
            <p:spPr bwMode="auto">
              <a:xfrm>
                <a:off x="27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91" name="Oval 446"/>
              <p:cNvSpPr>
                <a:spLocks noChangeArrowheads="1"/>
              </p:cNvSpPr>
              <p:nvPr/>
            </p:nvSpPr>
            <p:spPr bwMode="auto">
              <a:xfrm>
                <a:off x="26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92" name="Oval 447"/>
              <p:cNvSpPr>
                <a:spLocks noChangeArrowheads="1"/>
              </p:cNvSpPr>
              <p:nvPr/>
            </p:nvSpPr>
            <p:spPr bwMode="auto">
              <a:xfrm>
                <a:off x="26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93" name="Oval 448"/>
              <p:cNvSpPr>
                <a:spLocks noChangeArrowheads="1"/>
              </p:cNvSpPr>
              <p:nvPr/>
            </p:nvSpPr>
            <p:spPr bwMode="auto">
              <a:xfrm>
                <a:off x="25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94" name="Oval 449"/>
              <p:cNvSpPr>
                <a:spLocks noChangeArrowheads="1"/>
              </p:cNvSpPr>
              <p:nvPr/>
            </p:nvSpPr>
            <p:spPr bwMode="auto">
              <a:xfrm>
                <a:off x="25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95" name="Oval 450"/>
              <p:cNvSpPr>
                <a:spLocks noChangeArrowheads="1"/>
              </p:cNvSpPr>
              <p:nvPr/>
            </p:nvSpPr>
            <p:spPr bwMode="auto">
              <a:xfrm>
                <a:off x="24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96" name="Oval 451"/>
              <p:cNvSpPr>
                <a:spLocks noChangeArrowheads="1"/>
              </p:cNvSpPr>
              <p:nvPr/>
            </p:nvSpPr>
            <p:spPr bwMode="auto">
              <a:xfrm>
                <a:off x="24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97" name="Oval 452"/>
              <p:cNvSpPr>
                <a:spLocks noChangeArrowheads="1"/>
              </p:cNvSpPr>
              <p:nvPr/>
            </p:nvSpPr>
            <p:spPr bwMode="auto">
              <a:xfrm>
                <a:off x="23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98" name="Oval 453"/>
              <p:cNvSpPr>
                <a:spLocks noChangeArrowheads="1"/>
              </p:cNvSpPr>
              <p:nvPr/>
            </p:nvSpPr>
            <p:spPr bwMode="auto">
              <a:xfrm>
                <a:off x="23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99" name="Oval 454"/>
              <p:cNvSpPr>
                <a:spLocks noChangeArrowheads="1"/>
              </p:cNvSpPr>
              <p:nvPr/>
            </p:nvSpPr>
            <p:spPr bwMode="auto">
              <a:xfrm>
                <a:off x="22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00" name="Oval 455"/>
              <p:cNvSpPr>
                <a:spLocks noChangeArrowheads="1"/>
              </p:cNvSpPr>
              <p:nvPr/>
            </p:nvSpPr>
            <p:spPr bwMode="auto">
              <a:xfrm>
                <a:off x="221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01" name="Oval 456"/>
              <p:cNvSpPr>
                <a:spLocks noChangeArrowheads="1"/>
              </p:cNvSpPr>
              <p:nvPr/>
            </p:nvSpPr>
            <p:spPr bwMode="auto">
              <a:xfrm>
                <a:off x="217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02" name="Oval 457"/>
              <p:cNvSpPr>
                <a:spLocks noChangeArrowheads="1"/>
              </p:cNvSpPr>
              <p:nvPr/>
            </p:nvSpPr>
            <p:spPr bwMode="auto">
              <a:xfrm>
                <a:off x="213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03" name="Oval 458"/>
              <p:cNvSpPr>
                <a:spLocks noChangeArrowheads="1"/>
              </p:cNvSpPr>
              <p:nvPr/>
            </p:nvSpPr>
            <p:spPr bwMode="auto">
              <a:xfrm>
                <a:off x="20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04" name="Oval 459"/>
              <p:cNvSpPr>
                <a:spLocks noChangeArrowheads="1"/>
              </p:cNvSpPr>
              <p:nvPr/>
            </p:nvSpPr>
            <p:spPr bwMode="auto">
              <a:xfrm>
                <a:off x="20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05" name="Oval 460"/>
              <p:cNvSpPr>
                <a:spLocks noChangeArrowheads="1"/>
              </p:cNvSpPr>
              <p:nvPr/>
            </p:nvSpPr>
            <p:spPr bwMode="auto">
              <a:xfrm>
                <a:off x="19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06" name="Oval 461"/>
              <p:cNvSpPr>
                <a:spLocks noChangeArrowheads="1"/>
              </p:cNvSpPr>
              <p:nvPr/>
            </p:nvSpPr>
            <p:spPr bwMode="auto">
              <a:xfrm>
                <a:off x="19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07" name="Oval 462"/>
              <p:cNvSpPr>
                <a:spLocks noChangeArrowheads="1"/>
              </p:cNvSpPr>
              <p:nvPr/>
            </p:nvSpPr>
            <p:spPr bwMode="auto">
              <a:xfrm>
                <a:off x="18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808" name="Oval 463"/>
              <p:cNvSpPr>
                <a:spLocks noChangeArrowheads="1"/>
              </p:cNvSpPr>
              <p:nvPr/>
            </p:nvSpPr>
            <p:spPr bwMode="auto">
              <a:xfrm>
                <a:off x="18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</p:grpSp>
        <p:grpSp>
          <p:nvGrpSpPr>
            <p:cNvPr id="28707" name="Group 464"/>
            <p:cNvGrpSpPr>
              <a:grpSpLocks/>
            </p:cNvGrpSpPr>
            <p:nvPr/>
          </p:nvGrpSpPr>
          <p:grpSpPr bwMode="auto">
            <a:xfrm flipH="1">
              <a:off x="1835" y="3746"/>
              <a:ext cx="646" cy="106"/>
              <a:chOff x="1841" y="3895"/>
              <a:chExt cx="2144" cy="376"/>
            </a:xfrm>
          </p:grpSpPr>
          <p:sp>
            <p:nvSpPr>
              <p:cNvPr id="28709" name="Oval 465"/>
              <p:cNvSpPr>
                <a:spLocks noChangeArrowheads="1"/>
              </p:cNvSpPr>
              <p:nvPr/>
            </p:nvSpPr>
            <p:spPr bwMode="auto">
              <a:xfrm>
                <a:off x="3861" y="41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10" name="Oval 466"/>
              <p:cNvSpPr>
                <a:spLocks noChangeArrowheads="1"/>
              </p:cNvSpPr>
              <p:nvPr/>
            </p:nvSpPr>
            <p:spPr bwMode="auto">
              <a:xfrm>
                <a:off x="3831" y="41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11" name="Oval 467"/>
              <p:cNvSpPr>
                <a:spLocks noChangeArrowheads="1"/>
              </p:cNvSpPr>
              <p:nvPr/>
            </p:nvSpPr>
            <p:spPr bwMode="auto">
              <a:xfrm>
                <a:off x="3801" y="41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12" name="Oval 468"/>
              <p:cNvSpPr>
                <a:spLocks noChangeArrowheads="1"/>
              </p:cNvSpPr>
              <p:nvPr/>
            </p:nvSpPr>
            <p:spPr bwMode="auto">
              <a:xfrm>
                <a:off x="3771" y="41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13" name="Oval 469"/>
              <p:cNvSpPr>
                <a:spLocks noChangeArrowheads="1"/>
              </p:cNvSpPr>
              <p:nvPr/>
            </p:nvSpPr>
            <p:spPr bwMode="auto">
              <a:xfrm>
                <a:off x="3741" y="41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14" name="Oval 470"/>
              <p:cNvSpPr>
                <a:spLocks noChangeArrowheads="1"/>
              </p:cNvSpPr>
              <p:nvPr/>
            </p:nvSpPr>
            <p:spPr bwMode="auto">
              <a:xfrm>
                <a:off x="3711" y="41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15" name="Oval 471"/>
              <p:cNvSpPr>
                <a:spLocks noChangeArrowheads="1"/>
              </p:cNvSpPr>
              <p:nvPr/>
            </p:nvSpPr>
            <p:spPr bwMode="auto">
              <a:xfrm>
                <a:off x="3681" y="41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16" name="Oval 472"/>
              <p:cNvSpPr>
                <a:spLocks noChangeArrowheads="1"/>
              </p:cNvSpPr>
              <p:nvPr/>
            </p:nvSpPr>
            <p:spPr bwMode="auto">
              <a:xfrm>
                <a:off x="3651" y="41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17" name="Oval 473"/>
              <p:cNvSpPr>
                <a:spLocks noChangeArrowheads="1"/>
              </p:cNvSpPr>
              <p:nvPr/>
            </p:nvSpPr>
            <p:spPr bwMode="auto">
              <a:xfrm>
                <a:off x="3621" y="41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18" name="Oval 474"/>
              <p:cNvSpPr>
                <a:spLocks noChangeArrowheads="1"/>
              </p:cNvSpPr>
              <p:nvPr/>
            </p:nvSpPr>
            <p:spPr bwMode="auto">
              <a:xfrm>
                <a:off x="3591" y="40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19" name="Oval 475"/>
              <p:cNvSpPr>
                <a:spLocks noChangeArrowheads="1"/>
              </p:cNvSpPr>
              <p:nvPr/>
            </p:nvSpPr>
            <p:spPr bwMode="auto">
              <a:xfrm>
                <a:off x="3561" y="40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20" name="Oval 476"/>
              <p:cNvSpPr>
                <a:spLocks noChangeArrowheads="1"/>
              </p:cNvSpPr>
              <p:nvPr/>
            </p:nvSpPr>
            <p:spPr bwMode="auto">
              <a:xfrm>
                <a:off x="3531" y="40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21" name="Oval 477"/>
              <p:cNvSpPr>
                <a:spLocks noChangeArrowheads="1"/>
              </p:cNvSpPr>
              <p:nvPr/>
            </p:nvSpPr>
            <p:spPr bwMode="auto">
              <a:xfrm>
                <a:off x="3501" y="40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22" name="Oval 478"/>
              <p:cNvSpPr>
                <a:spLocks noChangeArrowheads="1"/>
              </p:cNvSpPr>
              <p:nvPr/>
            </p:nvSpPr>
            <p:spPr bwMode="auto">
              <a:xfrm>
                <a:off x="3471" y="40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23" name="Oval 479"/>
              <p:cNvSpPr>
                <a:spLocks noChangeArrowheads="1"/>
              </p:cNvSpPr>
              <p:nvPr/>
            </p:nvSpPr>
            <p:spPr bwMode="auto">
              <a:xfrm>
                <a:off x="3441" y="40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24" name="Oval 480"/>
              <p:cNvSpPr>
                <a:spLocks noChangeArrowheads="1"/>
              </p:cNvSpPr>
              <p:nvPr/>
            </p:nvSpPr>
            <p:spPr bwMode="auto">
              <a:xfrm>
                <a:off x="3411" y="40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25" name="Oval 481"/>
              <p:cNvSpPr>
                <a:spLocks noChangeArrowheads="1"/>
              </p:cNvSpPr>
              <p:nvPr/>
            </p:nvSpPr>
            <p:spPr bwMode="auto">
              <a:xfrm>
                <a:off x="3381" y="40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26" name="Oval 482"/>
              <p:cNvSpPr>
                <a:spLocks noChangeArrowheads="1"/>
              </p:cNvSpPr>
              <p:nvPr/>
            </p:nvSpPr>
            <p:spPr bwMode="auto">
              <a:xfrm>
                <a:off x="3351" y="40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27" name="Oval 483"/>
              <p:cNvSpPr>
                <a:spLocks noChangeArrowheads="1"/>
              </p:cNvSpPr>
              <p:nvPr/>
            </p:nvSpPr>
            <p:spPr bwMode="auto">
              <a:xfrm>
                <a:off x="3321" y="40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28" name="Oval 484"/>
              <p:cNvSpPr>
                <a:spLocks noChangeArrowheads="1"/>
              </p:cNvSpPr>
              <p:nvPr/>
            </p:nvSpPr>
            <p:spPr bwMode="auto">
              <a:xfrm>
                <a:off x="3291" y="39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29" name="Oval 485"/>
              <p:cNvSpPr>
                <a:spLocks noChangeArrowheads="1"/>
              </p:cNvSpPr>
              <p:nvPr/>
            </p:nvSpPr>
            <p:spPr bwMode="auto">
              <a:xfrm>
                <a:off x="3251" y="398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30" name="Oval 486"/>
              <p:cNvSpPr>
                <a:spLocks noChangeArrowheads="1"/>
              </p:cNvSpPr>
              <p:nvPr/>
            </p:nvSpPr>
            <p:spPr bwMode="auto">
              <a:xfrm>
                <a:off x="3211" y="397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31" name="Oval 487"/>
              <p:cNvSpPr>
                <a:spLocks noChangeArrowheads="1"/>
              </p:cNvSpPr>
              <p:nvPr/>
            </p:nvSpPr>
            <p:spPr bwMode="auto">
              <a:xfrm>
                <a:off x="3171" y="396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32" name="Oval 488"/>
              <p:cNvSpPr>
                <a:spLocks noChangeArrowheads="1"/>
              </p:cNvSpPr>
              <p:nvPr/>
            </p:nvSpPr>
            <p:spPr bwMode="auto">
              <a:xfrm>
                <a:off x="3131" y="395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33" name="Oval 489"/>
              <p:cNvSpPr>
                <a:spLocks noChangeArrowheads="1"/>
              </p:cNvSpPr>
              <p:nvPr/>
            </p:nvSpPr>
            <p:spPr bwMode="auto">
              <a:xfrm>
                <a:off x="3081" y="394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34" name="Oval 490"/>
              <p:cNvSpPr>
                <a:spLocks noChangeArrowheads="1"/>
              </p:cNvSpPr>
              <p:nvPr/>
            </p:nvSpPr>
            <p:spPr bwMode="auto">
              <a:xfrm>
                <a:off x="3031" y="393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35" name="Oval 491"/>
              <p:cNvSpPr>
                <a:spLocks noChangeArrowheads="1"/>
              </p:cNvSpPr>
              <p:nvPr/>
            </p:nvSpPr>
            <p:spPr bwMode="auto">
              <a:xfrm>
                <a:off x="2981" y="392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36" name="Oval 492"/>
              <p:cNvSpPr>
                <a:spLocks noChangeArrowheads="1"/>
              </p:cNvSpPr>
              <p:nvPr/>
            </p:nvSpPr>
            <p:spPr bwMode="auto">
              <a:xfrm>
                <a:off x="2921" y="391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37" name="Oval 493"/>
              <p:cNvSpPr>
                <a:spLocks noChangeArrowheads="1"/>
              </p:cNvSpPr>
              <p:nvPr/>
            </p:nvSpPr>
            <p:spPr bwMode="auto">
              <a:xfrm>
                <a:off x="2861" y="390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38" name="Oval 494"/>
              <p:cNvSpPr>
                <a:spLocks noChangeArrowheads="1"/>
              </p:cNvSpPr>
              <p:nvPr/>
            </p:nvSpPr>
            <p:spPr bwMode="auto">
              <a:xfrm>
                <a:off x="28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39" name="Oval 495"/>
              <p:cNvSpPr>
                <a:spLocks noChangeArrowheads="1"/>
              </p:cNvSpPr>
              <p:nvPr/>
            </p:nvSpPr>
            <p:spPr bwMode="auto">
              <a:xfrm>
                <a:off x="27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40" name="Oval 496"/>
              <p:cNvSpPr>
                <a:spLocks noChangeArrowheads="1"/>
              </p:cNvSpPr>
              <p:nvPr/>
            </p:nvSpPr>
            <p:spPr bwMode="auto">
              <a:xfrm>
                <a:off x="27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41" name="Oval 497"/>
              <p:cNvSpPr>
                <a:spLocks noChangeArrowheads="1"/>
              </p:cNvSpPr>
              <p:nvPr/>
            </p:nvSpPr>
            <p:spPr bwMode="auto">
              <a:xfrm>
                <a:off x="26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42" name="Oval 498"/>
              <p:cNvSpPr>
                <a:spLocks noChangeArrowheads="1"/>
              </p:cNvSpPr>
              <p:nvPr/>
            </p:nvSpPr>
            <p:spPr bwMode="auto">
              <a:xfrm>
                <a:off x="26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43" name="Oval 499"/>
              <p:cNvSpPr>
                <a:spLocks noChangeArrowheads="1"/>
              </p:cNvSpPr>
              <p:nvPr/>
            </p:nvSpPr>
            <p:spPr bwMode="auto">
              <a:xfrm>
                <a:off x="25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44" name="Oval 500"/>
              <p:cNvSpPr>
                <a:spLocks noChangeArrowheads="1"/>
              </p:cNvSpPr>
              <p:nvPr/>
            </p:nvSpPr>
            <p:spPr bwMode="auto">
              <a:xfrm>
                <a:off x="25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45" name="Oval 501"/>
              <p:cNvSpPr>
                <a:spLocks noChangeArrowheads="1"/>
              </p:cNvSpPr>
              <p:nvPr/>
            </p:nvSpPr>
            <p:spPr bwMode="auto">
              <a:xfrm>
                <a:off x="24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46" name="Oval 502"/>
              <p:cNvSpPr>
                <a:spLocks noChangeArrowheads="1"/>
              </p:cNvSpPr>
              <p:nvPr/>
            </p:nvSpPr>
            <p:spPr bwMode="auto">
              <a:xfrm>
                <a:off x="24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47" name="Oval 503"/>
              <p:cNvSpPr>
                <a:spLocks noChangeArrowheads="1"/>
              </p:cNvSpPr>
              <p:nvPr/>
            </p:nvSpPr>
            <p:spPr bwMode="auto">
              <a:xfrm>
                <a:off x="23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48" name="Oval 504"/>
              <p:cNvSpPr>
                <a:spLocks noChangeArrowheads="1"/>
              </p:cNvSpPr>
              <p:nvPr/>
            </p:nvSpPr>
            <p:spPr bwMode="auto">
              <a:xfrm>
                <a:off x="230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49" name="Oval 505"/>
              <p:cNvSpPr>
                <a:spLocks noChangeArrowheads="1"/>
              </p:cNvSpPr>
              <p:nvPr/>
            </p:nvSpPr>
            <p:spPr bwMode="auto">
              <a:xfrm>
                <a:off x="225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50" name="Oval 506"/>
              <p:cNvSpPr>
                <a:spLocks noChangeArrowheads="1"/>
              </p:cNvSpPr>
              <p:nvPr/>
            </p:nvSpPr>
            <p:spPr bwMode="auto">
              <a:xfrm>
                <a:off x="221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51" name="Oval 507"/>
              <p:cNvSpPr>
                <a:spLocks noChangeArrowheads="1"/>
              </p:cNvSpPr>
              <p:nvPr/>
            </p:nvSpPr>
            <p:spPr bwMode="auto">
              <a:xfrm>
                <a:off x="217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52" name="Oval 508"/>
              <p:cNvSpPr>
                <a:spLocks noChangeArrowheads="1"/>
              </p:cNvSpPr>
              <p:nvPr/>
            </p:nvSpPr>
            <p:spPr bwMode="auto">
              <a:xfrm>
                <a:off x="213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53" name="Oval 509"/>
              <p:cNvSpPr>
                <a:spLocks noChangeArrowheads="1"/>
              </p:cNvSpPr>
              <p:nvPr/>
            </p:nvSpPr>
            <p:spPr bwMode="auto">
              <a:xfrm>
                <a:off x="20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54" name="Oval 510"/>
              <p:cNvSpPr>
                <a:spLocks noChangeArrowheads="1"/>
              </p:cNvSpPr>
              <p:nvPr/>
            </p:nvSpPr>
            <p:spPr bwMode="auto">
              <a:xfrm>
                <a:off x="20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55" name="Oval 511"/>
              <p:cNvSpPr>
                <a:spLocks noChangeArrowheads="1"/>
              </p:cNvSpPr>
              <p:nvPr/>
            </p:nvSpPr>
            <p:spPr bwMode="auto">
              <a:xfrm>
                <a:off x="19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56" name="Oval 512"/>
              <p:cNvSpPr>
                <a:spLocks noChangeArrowheads="1"/>
              </p:cNvSpPr>
              <p:nvPr/>
            </p:nvSpPr>
            <p:spPr bwMode="auto">
              <a:xfrm>
                <a:off x="19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57" name="Oval 513"/>
              <p:cNvSpPr>
                <a:spLocks noChangeArrowheads="1"/>
              </p:cNvSpPr>
              <p:nvPr/>
            </p:nvSpPr>
            <p:spPr bwMode="auto">
              <a:xfrm>
                <a:off x="189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  <p:sp>
            <p:nvSpPr>
              <p:cNvPr id="28758" name="Oval 514"/>
              <p:cNvSpPr>
                <a:spLocks noChangeArrowheads="1"/>
              </p:cNvSpPr>
              <p:nvPr/>
            </p:nvSpPr>
            <p:spPr bwMode="auto">
              <a:xfrm>
                <a:off x="1841" y="3895"/>
                <a:ext cx="124" cy="8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GB" altLang="en-US" sz="1800">
                  <a:latin typeface="Alexandria" charset="0"/>
                </a:endParaRPr>
              </a:p>
            </p:txBody>
          </p:sp>
        </p:grpSp>
        <p:sp>
          <p:nvSpPr>
            <p:cNvPr id="28708" name="Freeform 515"/>
            <p:cNvSpPr>
              <a:spLocks/>
            </p:cNvSpPr>
            <p:nvPr/>
          </p:nvSpPr>
          <p:spPr bwMode="auto">
            <a:xfrm>
              <a:off x="1152" y="3536"/>
              <a:ext cx="928" cy="228"/>
            </a:xfrm>
            <a:custGeom>
              <a:avLst/>
              <a:gdLst>
                <a:gd name="T0" fmla="*/ 0 w 2320"/>
                <a:gd name="T1" fmla="*/ 0 h 570"/>
                <a:gd name="T2" fmla="*/ 0 w 2320"/>
                <a:gd name="T3" fmla="*/ 0 h 570"/>
                <a:gd name="T4" fmla="*/ 0 w 2320"/>
                <a:gd name="T5" fmla="*/ 0 h 570"/>
                <a:gd name="T6" fmla="*/ 0 w 2320"/>
                <a:gd name="T7" fmla="*/ 0 h 570"/>
                <a:gd name="T8" fmla="*/ 0 w 2320"/>
                <a:gd name="T9" fmla="*/ 0 h 570"/>
                <a:gd name="T10" fmla="*/ 0 w 2320"/>
                <a:gd name="T11" fmla="*/ 0 h 570"/>
                <a:gd name="T12" fmla="*/ 0 w 2320"/>
                <a:gd name="T13" fmla="*/ 0 h 570"/>
                <a:gd name="T14" fmla="*/ 0 w 2320"/>
                <a:gd name="T15" fmla="*/ 0 h 570"/>
                <a:gd name="T16" fmla="*/ 0 w 2320"/>
                <a:gd name="T17" fmla="*/ 0 h 570"/>
                <a:gd name="T18" fmla="*/ 0 w 2320"/>
                <a:gd name="T19" fmla="*/ 0 h 570"/>
                <a:gd name="T20" fmla="*/ 0 w 2320"/>
                <a:gd name="T21" fmla="*/ 0 h 570"/>
                <a:gd name="T22" fmla="*/ 0 w 2320"/>
                <a:gd name="T23" fmla="*/ 0 h 570"/>
                <a:gd name="T24" fmla="*/ 0 w 2320"/>
                <a:gd name="T25" fmla="*/ 0 h 570"/>
                <a:gd name="T26" fmla="*/ 0 w 2320"/>
                <a:gd name="T27" fmla="*/ 0 h 57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20"/>
                <a:gd name="T43" fmla="*/ 0 h 570"/>
                <a:gd name="T44" fmla="*/ 2320 w 2320"/>
                <a:gd name="T45" fmla="*/ 570 h 57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20" h="570">
                  <a:moveTo>
                    <a:pt x="2320" y="540"/>
                  </a:moveTo>
                  <a:cubicBezTo>
                    <a:pt x="2228" y="570"/>
                    <a:pt x="2124" y="541"/>
                    <a:pt x="2030" y="530"/>
                  </a:cubicBezTo>
                  <a:cubicBezTo>
                    <a:pt x="1992" y="511"/>
                    <a:pt x="1960" y="500"/>
                    <a:pt x="1920" y="490"/>
                  </a:cubicBezTo>
                  <a:cubicBezTo>
                    <a:pt x="1903" y="480"/>
                    <a:pt x="1887" y="468"/>
                    <a:pt x="1870" y="460"/>
                  </a:cubicBezTo>
                  <a:cubicBezTo>
                    <a:pt x="1860" y="455"/>
                    <a:pt x="1849" y="454"/>
                    <a:pt x="1840" y="450"/>
                  </a:cubicBezTo>
                  <a:cubicBezTo>
                    <a:pt x="1799" y="429"/>
                    <a:pt x="1687" y="331"/>
                    <a:pt x="1660" y="310"/>
                  </a:cubicBezTo>
                  <a:cubicBezTo>
                    <a:pt x="1646" y="299"/>
                    <a:pt x="1630" y="293"/>
                    <a:pt x="1620" y="280"/>
                  </a:cubicBezTo>
                  <a:cubicBezTo>
                    <a:pt x="1555" y="194"/>
                    <a:pt x="1493" y="136"/>
                    <a:pt x="1400" y="90"/>
                  </a:cubicBezTo>
                  <a:cubicBezTo>
                    <a:pt x="1341" y="2"/>
                    <a:pt x="1375" y="50"/>
                    <a:pt x="1300" y="0"/>
                  </a:cubicBezTo>
                  <a:cubicBezTo>
                    <a:pt x="1204" y="13"/>
                    <a:pt x="1100" y="31"/>
                    <a:pt x="1010" y="70"/>
                  </a:cubicBezTo>
                  <a:cubicBezTo>
                    <a:pt x="938" y="100"/>
                    <a:pt x="872" y="142"/>
                    <a:pt x="800" y="170"/>
                  </a:cubicBezTo>
                  <a:cubicBezTo>
                    <a:pt x="721" y="199"/>
                    <a:pt x="630" y="193"/>
                    <a:pt x="550" y="220"/>
                  </a:cubicBezTo>
                  <a:cubicBezTo>
                    <a:pt x="481" y="216"/>
                    <a:pt x="328" y="214"/>
                    <a:pt x="240" y="200"/>
                  </a:cubicBezTo>
                  <a:cubicBezTo>
                    <a:pt x="164" y="187"/>
                    <a:pt x="79" y="100"/>
                    <a:pt x="0" y="100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8677" name="Picture 516"/>
          <p:cNvPicPr>
            <a:picLocks noChangeAspect="1" noChangeArrowheads="1"/>
          </p:cNvPicPr>
          <p:nvPr/>
        </p:nvPicPr>
        <p:blipFill>
          <a:blip r:embed="rId3">
            <a:lum bright="-12000" contrast="-2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362200"/>
            <a:ext cx="12858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517"/>
          <p:cNvPicPr>
            <a:picLocks noChangeAspect="1" noChangeArrowheads="1"/>
          </p:cNvPicPr>
          <p:nvPr/>
        </p:nvPicPr>
        <p:blipFill>
          <a:blip r:embed="rId4">
            <a:lum bright="-12000" contrast="-2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362200"/>
            <a:ext cx="12842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518"/>
          <p:cNvPicPr>
            <a:picLocks noChangeAspect="1" noChangeArrowheads="1"/>
          </p:cNvPicPr>
          <p:nvPr/>
        </p:nvPicPr>
        <p:blipFill>
          <a:blip r:embed="rId5">
            <a:lum bright="-12000" contrast="-2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62200"/>
            <a:ext cx="12858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Line 519"/>
          <p:cNvSpPr>
            <a:spLocks noChangeShapeType="1"/>
          </p:cNvSpPr>
          <p:nvPr/>
        </p:nvSpPr>
        <p:spPr bwMode="auto">
          <a:xfrm>
            <a:off x="2743200" y="3505200"/>
            <a:ext cx="1752600" cy="9144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1" name="Oval 520"/>
          <p:cNvSpPr>
            <a:spLocks noChangeArrowheads="1"/>
          </p:cNvSpPr>
          <p:nvPr/>
        </p:nvSpPr>
        <p:spPr bwMode="auto">
          <a:xfrm>
            <a:off x="4572000" y="4508500"/>
            <a:ext cx="914400" cy="792163"/>
          </a:xfrm>
          <a:prstGeom prst="ellips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>
              <a:latin typeface="Alexandria" charset="0"/>
            </a:endParaRPr>
          </a:p>
        </p:txBody>
      </p:sp>
      <p:sp>
        <p:nvSpPr>
          <p:cNvPr id="28682" name="Line 521"/>
          <p:cNvSpPr>
            <a:spLocks noChangeShapeType="1"/>
          </p:cNvSpPr>
          <p:nvPr/>
        </p:nvSpPr>
        <p:spPr bwMode="auto">
          <a:xfrm>
            <a:off x="5029200" y="3429000"/>
            <a:ext cx="1143000" cy="1066800"/>
          </a:xfrm>
          <a:prstGeom prst="line">
            <a:avLst/>
          </a:prstGeom>
          <a:noFill/>
          <a:ln w="76200">
            <a:solidFill>
              <a:srgbClr val="339966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3" name="Oval 522"/>
          <p:cNvSpPr>
            <a:spLocks noChangeArrowheads="1"/>
          </p:cNvSpPr>
          <p:nvPr/>
        </p:nvSpPr>
        <p:spPr bwMode="auto">
          <a:xfrm>
            <a:off x="6084888" y="4437063"/>
            <a:ext cx="935037" cy="792162"/>
          </a:xfrm>
          <a:prstGeom prst="ellipse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>
              <a:latin typeface="Alexandria" charset="0"/>
            </a:endParaRPr>
          </a:p>
        </p:txBody>
      </p:sp>
      <p:sp>
        <p:nvSpPr>
          <p:cNvPr id="28684" name="Line 523"/>
          <p:cNvSpPr>
            <a:spLocks noChangeShapeType="1"/>
          </p:cNvSpPr>
          <p:nvPr/>
        </p:nvSpPr>
        <p:spPr bwMode="auto">
          <a:xfrm>
            <a:off x="7239000" y="3429000"/>
            <a:ext cx="533400" cy="990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Oval 524"/>
          <p:cNvSpPr>
            <a:spLocks noChangeArrowheads="1"/>
          </p:cNvSpPr>
          <p:nvPr/>
        </p:nvSpPr>
        <p:spPr bwMode="auto">
          <a:xfrm>
            <a:off x="7086600" y="4437063"/>
            <a:ext cx="1085850" cy="863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>
              <a:latin typeface="Alexandria" charset="0"/>
            </a:endParaRPr>
          </a:p>
        </p:txBody>
      </p:sp>
      <p:sp>
        <p:nvSpPr>
          <p:cNvPr id="28686" name="Text Box 525"/>
          <p:cNvSpPr txBox="1">
            <a:spLocks noChangeArrowheads="1"/>
          </p:cNvSpPr>
          <p:nvPr/>
        </p:nvSpPr>
        <p:spPr bwMode="auto">
          <a:xfrm>
            <a:off x="0" y="3860800"/>
            <a:ext cx="3276600" cy="1006475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en-US" altLang="ja-JP" sz="2000">
                <a:latin typeface="Alexandria" charset="0"/>
              </a:rPr>
              <a:t>H </a:t>
            </a:r>
            <a:r>
              <a:rPr kumimoji="1" lang="el-GR" altLang="ja-JP" sz="2000">
                <a:latin typeface="Alexandria" charset="0"/>
              </a:rPr>
              <a:t>διείσδυση του φωτός εξαρτάται από το μήκος κύματος</a:t>
            </a:r>
            <a:r>
              <a:rPr kumimoji="1" lang="en-US" altLang="ja-JP" sz="2000">
                <a:latin typeface="Alexandria" charset="0"/>
              </a:rPr>
              <a:t>  </a:t>
            </a:r>
          </a:p>
        </p:txBody>
      </p:sp>
      <p:sp>
        <p:nvSpPr>
          <p:cNvPr id="28687" name="Text Box 526"/>
          <p:cNvSpPr txBox="1">
            <a:spLocks noChangeArrowheads="1"/>
          </p:cNvSpPr>
          <p:nvPr/>
        </p:nvSpPr>
        <p:spPr bwMode="auto">
          <a:xfrm>
            <a:off x="0" y="5084763"/>
            <a:ext cx="4356100" cy="1006475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el-GR" altLang="ja-JP" sz="2000">
                <a:latin typeface="Alexandria" charset="0"/>
              </a:rPr>
              <a:t>Ελαττώνοντας το μήκος κύματος μπορούμε να δούμε την επιφανειακή μικροαγγειακή δομή</a:t>
            </a:r>
            <a:endParaRPr kumimoji="1" lang="en-US" altLang="ja-JP" sz="2000">
              <a:latin typeface="Alexandria" charset="0"/>
            </a:endParaRPr>
          </a:p>
        </p:txBody>
      </p:sp>
      <p:sp>
        <p:nvSpPr>
          <p:cNvPr id="28688" name="Rectangle 527"/>
          <p:cNvSpPr>
            <a:spLocks noChangeArrowheads="1"/>
          </p:cNvSpPr>
          <p:nvPr/>
        </p:nvSpPr>
        <p:spPr bwMode="auto">
          <a:xfrm>
            <a:off x="7596188" y="3644900"/>
            <a:ext cx="10080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solidFill>
                  <a:srgbClr val="FF0000"/>
                </a:solidFill>
                <a:latin typeface="Alexandria" charset="0"/>
              </a:rPr>
              <a:t>Red</a:t>
            </a:r>
          </a:p>
        </p:txBody>
      </p:sp>
      <p:sp>
        <p:nvSpPr>
          <p:cNvPr id="28689" name="Rectangle 528"/>
          <p:cNvSpPr>
            <a:spLocks noChangeArrowheads="1"/>
          </p:cNvSpPr>
          <p:nvPr/>
        </p:nvSpPr>
        <p:spPr bwMode="auto">
          <a:xfrm>
            <a:off x="5867400" y="3810000"/>
            <a:ext cx="9334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solidFill>
                  <a:srgbClr val="00CC66"/>
                </a:solidFill>
                <a:latin typeface="Alexandria" charset="0"/>
              </a:rPr>
              <a:t>Green</a:t>
            </a:r>
          </a:p>
        </p:txBody>
      </p:sp>
      <p:sp>
        <p:nvSpPr>
          <p:cNvPr id="28690" name="Rectangle 529"/>
          <p:cNvSpPr>
            <a:spLocks noChangeArrowheads="1"/>
          </p:cNvSpPr>
          <p:nvPr/>
        </p:nvSpPr>
        <p:spPr bwMode="auto">
          <a:xfrm>
            <a:off x="4267200" y="38862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solidFill>
                  <a:srgbClr val="3333FF"/>
                </a:solidFill>
                <a:latin typeface="Alexandria" charset="0"/>
              </a:rPr>
              <a:t>Blue</a:t>
            </a:r>
          </a:p>
        </p:txBody>
      </p:sp>
      <p:pic>
        <p:nvPicPr>
          <p:cNvPr id="530" name="Picture 5" descr="Zimmermann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2133600"/>
            <a:ext cx="479425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1" name="Picture 6" descr="Zimmermann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0" y="2133600"/>
            <a:ext cx="4779963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0418" name="Picture 2" descr="OLYM0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2311400"/>
            <a:ext cx="4140200" cy="32623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0419" name="Picture 3" descr="OLYM00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2311400"/>
            <a:ext cx="4159250" cy="32781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41313" y="2311400"/>
            <a:ext cx="8416925" cy="3262313"/>
            <a:chOff x="215" y="1281"/>
            <a:chExt cx="5302" cy="2055"/>
          </a:xfrm>
        </p:grpSpPr>
        <p:pic>
          <p:nvPicPr>
            <p:cNvPr id="1340424" name="Picture 8" descr="OLYM000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" y="1281"/>
              <a:ext cx="2608" cy="205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40425" name="Picture 9" descr="OLYM001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8" y="1281"/>
              <a:ext cx="2609" cy="205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700" name="Rectangle 15"/>
          <p:cNvSpPr>
            <a:spLocks noChangeArrowheads="1"/>
          </p:cNvSpPr>
          <p:nvPr/>
        </p:nvSpPr>
        <p:spPr bwMode="auto">
          <a:xfrm>
            <a:off x="762000" y="457200"/>
            <a:ext cx="5756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 defTabSz="7620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 defTabSz="7620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 defTabSz="7620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2800" b="1">
                <a:solidFill>
                  <a:srgbClr val="FFFF00"/>
                </a:solidFill>
                <a:latin typeface="Verdana" charset="0"/>
              </a:rPr>
              <a:t>NBI: </a:t>
            </a:r>
            <a:r>
              <a:rPr lang="el-GR" altLang="en-US" sz="2800" b="1">
                <a:solidFill>
                  <a:srgbClr val="FFFF00"/>
                </a:solidFill>
                <a:latin typeface="Verdana" charset="0"/>
              </a:rPr>
              <a:t>βελτίωση απεικόνισης</a:t>
            </a:r>
            <a:r>
              <a:rPr lang="en-US" altLang="en-US" sz="2800" b="1">
                <a:solidFill>
                  <a:srgbClr val="FFFF00"/>
                </a:solidFill>
                <a:latin typeface="Verdana" charset="0"/>
              </a:rPr>
              <a:t>;</a:t>
            </a:r>
            <a:endParaRPr lang="de-DE" altLang="en-US" sz="2800" b="1">
              <a:solidFill>
                <a:srgbClr val="FFFF00"/>
              </a:solidFill>
              <a:latin typeface="Verdan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I8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727" t="9317" r="6929" b="10629"/>
          <a:stretch>
            <a:fillRect/>
          </a:stretch>
        </p:blipFill>
        <p:spPr bwMode="auto">
          <a:xfrm>
            <a:off x="0" y="2143125"/>
            <a:ext cx="4665663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6" descr="uvs060124-034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727" t="8005" r="5879" b="10629"/>
          <a:stretch>
            <a:fillRect/>
          </a:stretch>
        </p:blipFill>
        <p:spPr bwMode="auto">
          <a:xfrm>
            <a:off x="4321175" y="2143125"/>
            <a:ext cx="482282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5" descr="Slid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144" t="7007" r="6551" b="10402"/>
          <a:stretch>
            <a:fillRect/>
          </a:stretch>
        </p:blipFill>
        <p:spPr bwMode="auto">
          <a:xfrm>
            <a:off x="0" y="-1392238"/>
            <a:ext cx="5214938" cy="474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7" descr="Slid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44" t="7994" r="23750" b="12192"/>
          <a:stretch>
            <a:fillRect/>
          </a:stretch>
        </p:blipFill>
        <p:spPr bwMode="auto">
          <a:xfrm>
            <a:off x="5214938" y="-1431925"/>
            <a:ext cx="5214937" cy="478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3"/>
          <p:cNvSpPr txBox="1">
            <a:spLocks noChangeArrowheads="1"/>
          </p:cNvSpPr>
          <p:nvPr/>
        </p:nvSpPr>
        <p:spPr bwMode="auto">
          <a:xfrm>
            <a:off x="127000" y="1476375"/>
            <a:ext cx="279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2800" b="1">
                <a:solidFill>
                  <a:srgbClr val="FFFF00"/>
                </a:solidFill>
                <a:latin typeface="Verdana" charset="0"/>
              </a:rPr>
              <a:t>No neoplasia</a:t>
            </a:r>
          </a:p>
        </p:txBody>
      </p:sp>
      <p:pic>
        <p:nvPicPr>
          <p:cNvPr id="32770" name="Picture 4" descr="Barrett_no_IN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62" t="23871" r="20560"/>
          <a:stretch>
            <a:fillRect/>
          </a:stretch>
        </p:blipFill>
        <p:spPr bwMode="auto">
          <a:xfrm>
            <a:off x="1588" y="1981200"/>
            <a:ext cx="2982912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6" descr="Barrett_no_I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807" t="21661" r="22131"/>
          <a:stretch>
            <a:fillRect/>
          </a:stretch>
        </p:blipFill>
        <p:spPr bwMode="auto">
          <a:xfrm>
            <a:off x="0" y="4402138"/>
            <a:ext cx="29845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465138" y="404813"/>
            <a:ext cx="8283575" cy="935037"/>
          </a:xfrm>
          <a:prstGeom prst="rect">
            <a:avLst/>
          </a:prstGeom>
          <a:solidFill>
            <a:srgbClr val="0536D3"/>
          </a:solidFill>
          <a:ln w="12700">
            <a:solidFill>
              <a:srgbClr val="02175A"/>
            </a:solidFill>
            <a:miter lim="800000"/>
            <a:headEnd/>
            <a:tailEnd/>
          </a:ln>
          <a:effectLst>
            <a:outerShdw dist="107763" dir="2700000" algn="ctr" rotWithShape="0">
              <a:srgbClr val="02175A"/>
            </a:outerShdw>
          </a:effectLst>
        </p:spPr>
        <p:txBody>
          <a:bodyPr lIns="90488" tIns="44450" rIns="90488" bIns="44450" anchor="ctr"/>
          <a:lstStyle>
            <a:lvl1pPr defTabSz="7620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de-DE" altLang="en-US" sz="1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Confocal Endomicroscopy</a:t>
            </a:r>
            <a:endParaRPr lang="de-DE" altLang="en-US" sz="4400" b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Unicode MS" charset="0"/>
            </a:endParaRPr>
          </a:p>
        </p:txBody>
      </p:sp>
      <p:sp>
        <p:nvSpPr>
          <p:cNvPr id="32773" name="Text Box 3"/>
          <p:cNvSpPr txBox="1">
            <a:spLocks noChangeArrowheads="1"/>
          </p:cNvSpPr>
          <p:nvPr/>
        </p:nvSpPr>
        <p:spPr bwMode="auto">
          <a:xfrm>
            <a:off x="3827463" y="1476375"/>
            <a:ext cx="1277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2800" b="1">
                <a:solidFill>
                  <a:srgbClr val="FFFF00"/>
                </a:solidFill>
                <a:latin typeface="Verdana" charset="0"/>
              </a:rPr>
              <a:t>HGIN</a:t>
            </a:r>
          </a:p>
        </p:txBody>
      </p:sp>
      <p:pic>
        <p:nvPicPr>
          <p:cNvPr id="32774" name="Picture 4" descr="Barrett_HGIN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53" t="21758" r="24078"/>
          <a:stretch>
            <a:fillRect/>
          </a:stretch>
        </p:blipFill>
        <p:spPr bwMode="auto">
          <a:xfrm>
            <a:off x="3111500" y="2000250"/>
            <a:ext cx="2982913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5" descr="Barrett_HGIN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90" t="21806" r="22540"/>
          <a:stretch>
            <a:fillRect/>
          </a:stretch>
        </p:blipFill>
        <p:spPr bwMode="auto">
          <a:xfrm>
            <a:off x="3111500" y="4429125"/>
            <a:ext cx="29845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3" descr="Barrett_CA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97" t="21783" r="24086"/>
          <a:stretch>
            <a:fillRect/>
          </a:stretch>
        </p:blipFill>
        <p:spPr bwMode="auto">
          <a:xfrm>
            <a:off x="6210300" y="2000250"/>
            <a:ext cx="293370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Text Box 4"/>
          <p:cNvSpPr txBox="1">
            <a:spLocks noChangeArrowheads="1"/>
          </p:cNvSpPr>
          <p:nvPr/>
        </p:nvSpPr>
        <p:spPr bwMode="auto">
          <a:xfrm>
            <a:off x="7048500" y="1404938"/>
            <a:ext cx="1570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2800" b="1">
                <a:solidFill>
                  <a:srgbClr val="FFFF00"/>
                </a:solidFill>
                <a:latin typeface="Verdana" charset="0"/>
              </a:rPr>
              <a:t>Cancer</a:t>
            </a:r>
          </a:p>
        </p:txBody>
      </p:sp>
      <p:pic>
        <p:nvPicPr>
          <p:cNvPr id="32778" name="Picture 6" descr="Barrett_CA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308" t="21675" r="20601" b="8604"/>
          <a:stretch>
            <a:fillRect/>
          </a:stretch>
        </p:blipFill>
        <p:spPr bwMode="auto">
          <a:xfrm>
            <a:off x="6223000" y="4437063"/>
            <a:ext cx="29400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0770" name="Object 2"/>
          <p:cNvGraphicFramePr>
            <a:graphicFrameLocks noChangeAspect="1"/>
          </p:cNvGraphicFramePr>
          <p:nvPr/>
        </p:nvGraphicFramePr>
        <p:xfrm>
          <a:off x="0" y="490538"/>
          <a:ext cx="9144000" cy="6138862"/>
        </p:xfrm>
        <a:graphic>
          <a:graphicData uri="http://schemas.openxmlformats.org/presentationml/2006/ole">
            <p:oleObj spid="_x0000_s32780" name="Acrobat Document" r:id="rId10" imgW="14893200" imgH="19432440" progId="AcroExch.Document.11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AutoShape 2"/>
          <p:cNvSpPr>
            <a:spLocks noChangeArrowheads="1"/>
          </p:cNvSpPr>
          <p:nvPr/>
        </p:nvSpPr>
        <p:spPr bwMode="auto">
          <a:xfrm>
            <a:off x="1214414" y="214290"/>
            <a:ext cx="6786610" cy="1214446"/>
          </a:xfrm>
          <a:prstGeom prst="bevel">
            <a:avLst>
              <a:gd name="adj" fmla="val 12500"/>
            </a:avLst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l-GR" altLang="en-US" sz="2800" b="1" smtClean="0">
                <a:solidFill>
                  <a:srgbClr val="FFFF00"/>
                </a:solidFill>
              </a:rPr>
              <a:t>ΠΑΡΑΔΕΙΓΜΑΤΑ - ΕΙΚΟΝΕΣ</a:t>
            </a:r>
            <a:endParaRPr lang="el-GR" altLang="en-US" smtClean="0">
              <a:solidFill>
                <a:srgbClr val="FFFF00"/>
              </a:solidFill>
            </a:endParaRPr>
          </a:p>
        </p:txBody>
      </p:sp>
      <p:pic>
        <p:nvPicPr>
          <p:cNvPr id="34820" name="Picture 2" descr="http://myhealth.hoho.org/library/healthguide/en-us/images/media/medical/hw/h9991459_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643063"/>
            <a:ext cx="7667625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 descr="D:\IATRIKA ENDIAFERONTA\KRUEGER HORST-YPOVLENOGONIO 12D\ÖGD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1820863"/>
            <a:ext cx="4073525" cy="319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4" descr="D:\IATRIKA ENDIAFERONTA\KRIEGLER EBERHARD PECA MIT LUGOL\ÖGD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820863"/>
            <a:ext cx="4071938" cy="319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1785918" y="428604"/>
            <a:ext cx="5516587" cy="923947"/>
          </a:xfrm>
          <a:prstGeom prst="bevel">
            <a:avLst>
              <a:gd name="adj" fmla="val 12500"/>
            </a:avLst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l-GR" altLang="en-US" sz="2800" b="1" smtClean="0">
                <a:solidFill>
                  <a:srgbClr val="FFFF00"/>
                </a:solidFill>
              </a:rPr>
              <a:t>ΦΥΣΙΟΛΟΓΙΚΟΣ </a:t>
            </a:r>
            <a:r>
              <a:rPr lang="en-GB" altLang="en-US" sz="2800" b="1" smtClean="0">
                <a:solidFill>
                  <a:srgbClr val="FFFF00"/>
                </a:solidFill>
              </a:rPr>
              <a:t>OI</a:t>
            </a:r>
            <a:r>
              <a:rPr lang="el-GR" altLang="en-US" sz="2800" b="1" smtClean="0">
                <a:solidFill>
                  <a:srgbClr val="FFFF00"/>
                </a:solidFill>
              </a:rPr>
              <a:t>ΣΟΦΑΓΟΣ </a:t>
            </a:r>
            <a:endParaRPr lang="el-GR" altLang="en-US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1841495" y="428604"/>
            <a:ext cx="5516587" cy="923947"/>
          </a:xfrm>
          <a:prstGeom prst="bevel">
            <a:avLst>
              <a:gd name="adj" fmla="val 12500"/>
            </a:avLst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2800" b="1" smtClean="0">
                <a:solidFill>
                  <a:srgbClr val="FFFF00"/>
                </a:solidFill>
              </a:rPr>
              <a:t>Ca OI</a:t>
            </a:r>
            <a:r>
              <a:rPr lang="el-GR" altLang="en-US" sz="2800" b="1" smtClean="0">
                <a:solidFill>
                  <a:srgbClr val="FFFF00"/>
                </a:solidFill>
              </a:rPr>
              <a:t>ΣΟΦΑΓΟΥ</a:t>
            </a:r>
            <a:endParaRPr lang="el-GR" altLang="en-US" smtClean="0">
              <a:solidFill>
                <a:srgbClr val="FFFF00"/>
              </a:solidFill>
            </a:endParaRPr>
          </a:p>
        </p:txBody>
      </p:sp>
      <p:pic>
        <p:nvPicPr>
          <p:cNvPr id="36868" name="Grafik 9" descr="EUS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601788"/>
            <a:ext cx="3241675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Grafik 10" descr="ÖG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571625"/>
            <a:ext cx="32670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Rectangle 5"/>
          <p:cNvSpPr>
            <a:spLocks noChangeArrowheads="1"/>
          </p:cNvSpPr>
          <p:nvPr/>
        </p:nvSpPr>
        <p:spPr bwMode="auto">
          <a:xfrm>
            <a:off x="7623175" y="5429250"/>
            <a:ext cx="1163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Alexandria" charset="0"/>
              </a:rPr>
              <a:t>A</a:t>
            </a:r>
            <a:r>
              <a:rPr lang="el-GR" altLang="en-US" sz="1800" b="1">
                <a:latin typeface="Alexandria" charset="0"/>
              </a:rPr>
              <a:t>δενο</a:t>
            </a:r>
            <a:r>
              <a:rPr lang="en-GB" altLang="en-US" sz="1800" b="1">
                <a:latin typeface="Alexandria" charset="0"/>
              </a:rPr>
              <a:t>Ca</a:t>
            </a:r>
            <a:endParaRPr lang="en-GB" altLang="en-US" sz="1800">
              <a:latin typeface="Alexandria" charset="0"/>
            </a:endParaRPr>
          </a:p>
        </p:txBody>
      </p:sp>
      <p:pic>
        <p:nvPicPr>
          <p:cNvPr id="19464" name="Picture 8" descr="D:\IATRIKA ENDIAFERONTA\REINHARDT DIETER-Barrett-Karzinom aus einer Zunge\ÖGD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214813"/>
            <a:ext cx="3067050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7215188" y="2571750"/>
            <a:ext cx="2124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Alexandria" charset="0"/>
              </a:rPr>
              <a:t>Ca </a:t>
            </a:r>
            <a:r>
              <a:rPr lang="el-GR" altLang="en-US" sz="1800" b="1">
                <a:latin typeface="Alexandria" charset="0"/>
              </a:rPr>
              <a:t>εκ πλακωδών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1800" b="1">
                <a:latin typeface="Alexandria" charset="0"/>
              </a:rPr>
              <a:t>κυττάρων</a:t>
            </a:r>
            <a:endParaRPr lang="en-GB" altLang="en-US" sz="1800">
              <a:latin typeface="Alexandria" charset="0"/>
            </a:endParaRPr>
          </a:p>
        </p:txBody>
      </p:sp>
      <p:pic>
        <p:nvPicPr>
          <p:cNvPr id="19468" name="Picture 12" descr="D:\IATRIKA ENDIAFERONTA\REINHARDT DIETER-Barrett-Karzinom aus einer Zunge\ÖG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5" y="4214813"/>
            <a:ext cx="30988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 descr="D:\IATRIKA ENDIAFERONTA\ÖSOPHAGUS Adeno-CA - STABAGINSKI JÜRGEN\STABAGINSKI21014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214813"/>
            <a:ext cx="30988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IATRIKA ENDIAFERONTA\Barrett-Ca - KULHANEK HARALD\KULHANEK HARALD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221163"/>
            <a:ext cx="306705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1784350"/>
            <a:ext cx="7772400" cy="4572000"/>
          </a:xfrm>
        </p:spPr>
        <p:txBody>
          <a:bodyPr/>
          <a:lstStyle/>
          <a:p>
            <a:pPr marL="609600" indent="-609600">
              <a:defRPr/>
            </a:pPr>
            <a:r>
              <a:rPr lang="el-GR" altLang="en-US" sz="2400" b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Άνδρας ή Γυναίκα, συνηθως μεγαλυτερης ηλικίας</a:t>
            </a:r>
          </a:p>
          <a:p>
            <a:pPr marL="609600" indent="-609600">
              <a:defRPr/>
            </a:pPr>
            <a:r>
              <a:rPr lang="el-GR" altLang="en-US" sz="2400" b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Αναιμία</a:t>
            </a:r>
          </a:p>
          <a:p>
            <a:pPr marL="609600" indent="-609600">
              <a:defRPr/>
            </a:pPr>
            <a:r>
              <a:rPr lang="el-GR" altLang="en-US" sz="2400" b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Απώλεια βάρους </a:t>
            </a:r>
          </a:p>
          <a:p>
            <a:pPr marL="609600" indent="-609600">
              <a:defRPr/>
            </a:pPr>
            <a:r>
              <a:rPr lang="el-GR" altLang="en-US" sz="2400" b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Σχέση με το φαγητό? (μείωση όρεξης, δυσφαγία?)</a:t>
            </a:r>
          </a:p>
          <a:p>
            <a:pPr marL="609600" indent="-609600">
              <a:defRPr/>
            </a:pPr>
            <a:r>
              <a:rPr lang="el-GR" altLang="en-US" sz="2400" b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Απώλεια αίματος με τις κενώσεις (μακροσκοπική ή μικροσκοπική)</a:t>
            </a:r>
          </a:p>
          <a:p>
            <a:pPr marL="609600" indent="-609600">
              <a:defRPr/>
            </a:pPr>
            <a:endParaRPr lang="el-GR" altLang="en-US" sz="2400" b="1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 marL="609600" indent="-609600">
              <a:defRPr/>
            </a:pPr>
            <a:endParaRPr lang="el-GR" altLang="en-US" b="1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 marL="609600" indent="-609600">
              <a:defRPr/>
            </a:pPr>
            <a:endParaRPr lang="el-GR" altLang="en-US" b="1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 marL="609600" indent="-609600">
              <a:defRPr/>
            </a:pPr>
            <a:endParaRPr lang="el-GR" altLang="en-US" b="1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 marL="609600" indent="-609600">
              <a:defRPr/>
            </a:pPr>
            <a:endParaRPr lang="el-GR" altLang="en-US" b="1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219200" y="152400"/>
            <a:ext cx="7772400" cy="12192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l-GR" altLang="en-US" sz="4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ΚΛΙΝΙΚΟ ΠΕΡΙΣΤΑΤΙΚΟ</a:t>
            </a:r>
            <a:r>
              <a:rPr lang="en-US" altLang="en-US" sz="4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:</a:t>
            </a:r>
            <a:endParaRPr lang="el-GR" altLang="en-US" sz="4000" b="1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</a:endParaRPr>
          </a:p>
          <a:p>
            <a:pPr eaLnBrk="1" hangingPunct="1">
              <a:defRPr/>
            </a:pPr>
            <a:r>
              <a:rPr lang="el-GR" altLang="en-US" sz="2800" b="1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Ασθενής προσέρχεται στα ΤΕΠ</a:t>
            </a:r>
          </a:p>
        </p:txBody>
      </p:sp>
      <p:pic>
        <p:nvPicPr>
          <p:cNvPr id="17411" name="Bild 1" descr="113053-geezer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5300663"/>
            <a:ext cx="2776537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1785918" y="500042"/>
            <a:ext cx="5516587" cy="923947"/>
          </a:xfrm>
          <a:prstGeom prst="bevel">
            <a:avLst>
              <a:gd name="adj" fmla="val 12500"/>
            </a:avLst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2800" b="1" smtClean="0">
                <a:solidFill>
                  <a:srgbClr val="FFFF00"/>
                </a:solidFill>
              </a:rPr>
              <a:t>OI</a:t>
            </a:r>
            <a:r>
              <a:rPr lang="el-GR" altLang="en-US" sz="2800" b="1" smtClean="0">
                <a:solidFill>
                  <a:srgbClr val="FFFF00"/>
                </a:solidFill>
              </a:rPr>
              <a:t>ΣΟΦΑΓΟΣ</a:t>
            </a:r>
            <a:r>
              <a:rPr lang="en-GB" altLang="en-US" sz="2800" b="1" smtClean="0">
                <a:solidFill>
                  <a:srgbClr val="FFFF00"/>
                </a:solidFill>
              </a:rPr>
              <a:t>:</a:t>
            </a:r>
            <a:r>
              <a:rPr lang="el-GR" altLang="en-US" sz="2800" b="1" smtClean="0">
                <a:solidFill>
                  <a:srgbClr val="FFFF00"/>
                </a:solidFill>
              </a:rPr>
              <a:t> </a:t>
            </a:r>
            <a:r>
              <a:rPr lang="en-GB" altLang="en-US" sz="2800" b="1" smtClean="0">
                <a:solidFill>
                  <a:srgbClr val="FFFF00"/>
                </a:solidFill>
              </a:rPr>
              <a:t>GIST</a:t>
            </a:r>
            <a:endParaRPr lang="el-GR" altLang="en-US" smtClean="0">
              <a:solidFill>
                <a:srgbClr val="FFFF00"/>
              </a:solidFill>
            </a:endParaRPr>
          </a:p>
        </p:txBody>
      </p:sp>
      <p:pic>
        <p:nvPicPr>
          <p:cNvPr id="37892" name="Picture 8" descr="D:\IATRIKA ENDIAFERONTA\BOGA HUSEYIN-NADIR V.A LEIOMYOM\ÖGD-EU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500188"/>
            <a:ext cx="67437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D:\IATRIKA ENDIAFERONTA\BOGA HUSEYIN-NADIR V.A LEIOMYOM\ÖGD-EUS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1500188"/>
            <a:ext cx="67437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1785918" y="500042"/>
            <a:ext cx="5516587" cy="923947"/>
          </a:xfrm>
          <a:prstGeom prst="bevel">
            <a:avLst>
              <a:gd name="adj" fmla="val 12500"/>
            </a:avLst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2800" b="1" smtClean="0">
                <a:solidFill>
                  <a:srgbClr val="FFFF00"/>
                </a:solidFill>
              </a:rPr>
              <a:t>Ca </a:t>
            </a:r>
            <a:r>
              <a:rPr lang="el-GR" altLang="en-US" sz="2800" b="1" smtClean="0">
                <a:solidFill>
                  <a:srgbClr val="FFFF00"/>
                </a:solidFill>
              </a:rPr>
              <a:t>ΚΑΡΔΙΑΚΗΣ ΜΟΙΡΑΣ </a:t>
            </a:r>
            <a:endParaRPr lang="el-GR" altLang="en-US" smtClean="0">
              <a:solidFill>
                <a:srgbClr val="FFFF00"/>
              </a:solidFill>
            </a:endParaRPr>
          </a:p>
        </p:txBody>
      </p:sp>
      <p:pic>
        <p:nvPicPr>
          <p:cNvPr id="6" name="Grafik 13" descr="ÖGD-EUS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055813"/>
            <a:ext cx="5508625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 descr="D:\IATRIKA ENDIAFERONTA\CA KARDIA - PROSS WOLFGANG\ÖGD-EUS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2071688"/>
            <a:ext cx="5741987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1785918" y="357166"/>
            <a:ext cx="5516587" cy="923947"/>
          </a:xfrm>
          <a:prstGeom prst="bevel">
            <a:avLst>
              <a:gd name="adj" fmla="val 12500"/>
            </a:avLst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l-GR" altLang="en-US" sz="2800" b="1" smtClean="0">
                <a:solidFill>
                  <a:srgbClr val="FFFF00"/>
                </a:solidFill>
              </a:rPr>
              <a:t>ΦΥΣΙΟΛΟΓΙΚΟΣ ΣΤΟΜΑΧΟΣ</a:t>
            </a:r>
            <a:endParaRPr lang="el-GR" altLang="en-US" smtClean="0">
              <a:solidFill>
                <a:srgbClr val="FFFF00"/>
              </a:solidFill>
            </a:endParaRPr>
          </a:p>
        </p:txBody>
      </p:sp>
      <p:pic>
        <p:nvPicPr>
          <p:cNvPr id="39940" name="Picture 7" descr="D:\IATRIKA ENDIAFERONTA\REULECKE JOCHEN- Ösophaguskarzinom\ÖG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038350"/>
            <a:ext cx="4781550" cy="374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8" descr="D:\IATRIKA ENDIAFERONTA\ATROPHIE UND OESOPHAGITIS-TM - ROSKE MARGOT\ÖG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4054475"/>
            <a:ext cx="3643312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9" descr="D:\IATRIKA ENDIAFERONTA\ATROPHIE UND OESOPHAGITIS-TM - ROSKE MARGOT\ÖGD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428750"/>
            <a:ext cx="3643312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43" name="Rectangle 11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831137" cy="10795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l-GR" altLang="en-US" sz="2800" b="1">
                <a:solidFill>
                  <a:schemeClr val="tx2"/>
                </a:solidFill>
                <a:latin typeface="Verdana" charset="0"/>
                <a:ea typeface="ＭＳ Ｐゴシック" charset="-128"/>
              </a:rPr>
              <a:t>ΚΑΛΟΗΘΕΙΣ «ΒΛΑΒΕΣ» ΣΤΟΜΑΧΟΥ</a:t>
            </a:r>
            <a:br>
              <a:rPr lang="el-GR" altLang="en-US" sz="2800" b="1">
                <a:solidFill>
                  <a:schemeClr val="tx2"/>
                </a:solidFill>
                <a:latin typeface="Verdana" charset="0"/>
                <a:ea typeface="ＭＳ Ｐゴシック" charset="-128"/>
              </a:rPr>
            </a:br>
            <a:r>
              <a:rPr lang="el-GR" altLang="en-US" sz="2800" b="1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νεοπλασματικές</a:t>
            </a:r>
            <a:r>
              <a:rPr lang="el-GR" altLang="en-US" sz="2800" b="1">
                <a:solidFill>
                  <a:schemeClr val="tx2"/>
                </a:solidFill>
                <a:latin typeface="Verdana" charset="0"/>
                <a:ea typeface="ＭＳ Ｐゴシック" charset="-128"/>
              </a:rPr>
              <a:t> </a:t>
            </a:r>
            <a:r>
              <a:rPr lang="el-GR" altLang="en-US" sz="2800" b="1">
                <a:solidFill>
                  <a:srgbClr val="F7A1CA"/>
                </a:solidFill>
                <a:latin typeface="Verdana" charset="0"/>
                <a:ea typeface="ＭＳ Ｐゴシック" charset="-128"/>
              </a:rPr>
              <a:t>και μη-νεοπλασματικές</a:t>
            </a:r>
            <a:endParaRPr lang="el-GR" altLang="en-US" sz="2800" b="1">
              <a:solidFill>
                <a:schemeClr val="tx2"/>
              </a:solidFill>
              <a:latin typeface="Verdana" charset="0"/>
              <a:ea typeface="ＭＳ Ｐゴシック" charset="-128"/>
            </a:endParaRPr>
          </a:p>
        </p:txBody>
      </p:sp>
      <p:sp>
        <p:nvSpPr>
          <p:cNvPr id="40962" name="Rectangle 12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2193925"/>
            <a:ext cx="3960813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altLang="en-US" sz="2400" b="1" u="sng">
                <a:solidFill>
                  <a:schemeClr val="accent1"/>
                </a:solidFill>
                <a:latin typeface="Verdana" charset="0"/>
                <a:ea typeface="ＭＳ Ｐゴシック" charset="-128"/>
              </a:rPr>
              <a:t>ΕΠΙΘΗΛΙΑΚΕΣ (;)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sz="2400" b="1">
                <a:solidFill>
                  <a:srgbClr val="FF00FF"/>
                </a:solidFill>
                <a:latin typeface="Verdana" charset="0"/>
                <a:ea typeface="ＭＳ Ｐゴシック" charset="-128"/>
              </a:rPr>
              <a:t>    </a:t>
            </a:r>
            <a:r>
              <a:rPr lang="el-GR" altLang="en-US" sz="2400" b="1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ΑΔΕΝΩΜΑΤΑ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l-GR" altLang="en-US" sz="2400" b="1">
              <a:solidFill>
                <a:srgbClr val="FF00FF"/>
              </a:solidFill>
              <a:latin typeface="Verdana" charset="0"/>
              <a:ea typeface="ＭＳ Ｐゴシック" charset="-128"/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l-GR" altLang="en-US" sz="2400" b="1">
              <a:solidFill>
                <a:srgbClr val="FF00FF"/>
              </a:solidFill>
              <a:latin typeface="Verdana" charset="0"/>
              <a:ea typeface="ＭＳ Ｐゴシック" charset="-128"/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l-GR" altLang="en-US" sz="2400" b="1">
                <a:solidFill>
                  <a:srgbClr val="FF00FF"/>
                </a:solidFill>
                <a:latin typeface="Verdana" charset="0"/>
                <a:ea typeface="ＭＳ Ｐゴシック" charset="-128"/>
              </a:rPr>
              <a:t>	</a:t>
            </a:r>
            <a:r>
              <a:rPr lang="el-GR" altLang="en-US" sz="2400" b="1">
                <a:solidFill>
                  <a:srgbClr val="F7A1CA"/>
                </a:solidFill>
                <a:latin typeface="Verdana" charset="0"/>
                <a:ea typeface="ＭＳ Ｐゴシック" charset="-128"/>
              </a:rPr>
              <a:t>ΥΠΕΡΠΛΑΣΤΙΚΟΙ ΠΟΛΥΠΟΔΕΣ</a:t>
            </a:r>
            <a:endParaRPr lang="en-US" altLang="en-US" sz="2400" b="1">
              <a:solidFill>
                <a:srgbClr val="F7A1CA"/>
              </a:solidFill>
              <a:latin typeface="Verdana" charset="0"/>
              <a:ea typeface="ＭＳ Ｐゴシック" charset="-128"/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sz="2400" b="1">
                <a:solidFill>
                  <a:srgbClr val="F7A1CA"/>
                </a:solidFill>
                <a:latin typeface="Verdana" charset="0"/>
                <a:ea typeface="ＭＳ Ｐゴシック" charset="-128"/>
              </a:rPr>
              <a:t>   </a:t>
            </a:r>
          </a:p>
          <a:p>
            <a:pPr>
              <a:lnSpc>
                <a:spcPct val="90000"/>
              </a:lnSpc>
            </a:pPr>
            <a:endParaRPr lang="el-GR" altLang="en-US" sz="2400" b="1" u="sng">
              <a:solidFill>
                <a:srgbClr val="F7A1CA"/>
              </a:solidFill>
              <a:latin typeface="Verdana" charset="0"/>
              <a:ea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2400" b="1" u="sng">
                <a:solidFill>
                  <a:srgbClr val="F7A1CA"/>
                </a:solidFill>
                <a:latin typeface="Verdana" charset="0"/>
                <a:ea typeface="ＭＳ Ｐゴシック" charset="-128"/>
              </a:rPr>
              <a:t>FUNDIC GLAND </a:t>
            </a:r>
            <a:r>
              <a:rPr lang="el-GR" altLang="en-US" sz="2400" b="1" u="sng">
                <a:solidFill>
                  <a:srgbClr val="F7A1CA"/>
                </a:solidFill>
                <a:latin typeface="Verdana" charset="0"/>
                <a:ea typeface="ＭＳ Ｐゴシック" charset="-128"/>
              </a:rPr>
              <a:t>  </a:t>
            </a:r>
            <a:r>
              <a:rPr lang="en-US" altLang="en-US" sz="2400" b="1" u="sng">
                <a:solidFill>
                  <a:srgbClr val="F7A1CA"/>
                </a:solidFill>
                <a:latin typeface="Verdana" charset="0"/>
                <a:ea typeface="ＭＳ Ｐゴシック" charset="-128"/>
              </a:rPr>
              <a:t>POLYPS</a:t>
            </a:r>
            <a:r>
              <a:rPr lang="en-US" altLang="en-US" sz="2400" b="1">
                <a:solidFill>
                  <a:srgbClr val="F7A1CA"/>
                </a:solidFill>
                <a:latin typeface="Verdana" charset="0"/>
                <a:ea typeface="ＭＳ Ｐゴシック" charset="-128"/>
              </a:rPr>
              <a:t> (</a:t>
            </a:r>
            <a:r>
              <a:rPr lang="el-GR" altLang="en-US" sz="2400" b="1">
                <a:solidFill>
                  <a:srgbClr val="F7A1CA"/>
                </a:solidFill>
                <a:latin typeface="Verdana" charset="0"/>
                <a:ea typeface="ＭＳ Ｐゴシック" charset="-128"/>
              </a:rPr>
              <a:t>αμαρτωματώδεις;)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l-GR" altLang="en-US" sz="2400" b="1">
              <a:solidFill>
                <a:srgbClr val="FF00FF"/>
              </a:solidFill>
              <a:latin typeface="Verdana" charset="0"/>
              <a:ea typeface="ＭＳ Ｐゴシック" charset="-128"/>
            </a:endParaRPr>
          </a:p>
          <a:p>
            <a:pPr>
              <a:lnSpc>
                <a:spcPct val="90000"/>
              </a:lnSpc>
            </a:pPr>
            <a:endParaRPr lang="el-GR" altLang="en-US" sz="2400" b="1">
              <a:solidFill>
                <a:srgbClr val="FFFF00"/>
              </a:solidFill>
              <a:latin typeface="Verdana" charset="0"/>
              <a:ea typeface="ＭＳ Ｐゴシック" charset="-128"/>
            </a:endParaRPr>
          </a:p>
          <a:p>
            <a:pPr>
              <a:lnSpc>
                <a:spcPct val="90000"/>
              </a:lnSpc>
            </a:pPr>
            <a:endParaRPr lang="el-GR" altLang="en-US" sz="2400" b="1">
              <a:latin typeface="Verdana" charset="0"/>
              <a:ea typeface="ＭＳ Ｐゴシック" charset="-128"/>
            </a:endParaRPr>
          </a:p>
        </p:txBody>
      </p:sp>
      <p:sp>
        <p:nvSpPr>
          <p:cNvPr id="40963" name="Rectangle 13"/>
          <p:cNvSpPr>
            <a:spLocks noGrp="1" noChangeArrowheads="1"/>
          </p:cNvSpPr>
          <p:nvPr>
            <p:ph type="body" sz="half" idx="2"/>
          </p:nvPr>
        </p:nvSpPr>
        <p:spPr>
          <a:xfrm>
            <a:off x="4859338" y="2266950"/>
            <a:ext cx="3889375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altLang="en-US" sz="2400" b="1" u="sng">
                <a:solidFill>
                  <a:schemeClr val="accent1"/>
                </a:solidFill>
                <a:latin typeface="Verdana" charset="0"/>
                <a:ea typeface="ＭＳ Ｐゴシック" charset="-128"/>
              </a:rPr>
              <a:t>ΥΠΟΕΠΙΘΗΛΙΑΚΕΣ 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l-GR" altLang="en-US" sz="2400" b="1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    ΛΙΠΩΜΑ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l-GR" altLang="en-US" sz="2400" b="1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    ΛΕΙΟΜΥΩΜΑ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l-GR" altLang="en-US" sz="2400" b="1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    </a:t>
            </a:r>
            <a:r>
              <a:rPr lang="el-GR" altLang="en-US" sz="2400" b="1">
                <a:solidFill>
                  <a:srgbClr val="F7A1CA"/>
                </a:solidFill>
                <a:latin typeface="Verdana" charset="0"/>
                <a:ea typeface="ＭＳ Ｐゴシック" charset="-128"/>
              </a:rPr>
              <a:t>ΚΙΡΣΟΙ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l-GR" altLang="en-US" sz="2400" b="1">
                <a:solidFill>
                  <a:srgbClr val="F7A1CA"/>
                </a:solidFill>
                <a:latin typeface="Verdana" charset="0"/>
                <a:ea typeface="ＭＳ Ｐゴシック" charset="-128"/>
              </a:rPr>
              <a:t>    ΕΚΤΟΠΟΣ ΠΑΓΚΡΕΑΤΙΚΟΣ ΙΣΤΟΣ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l-GR" altLang="en-US" sz="2400" b="1">
                <a:solidFill>
                  <a:srgbClr val="F7A1CA"/>
                </a:solidFill>
                <a:latin typeface="Verdana" charset="0"/>
                <a:ea typeface="ＭＳ Ｐゴシック" charset="-128"/>
              </a:rPr>
              <a:t>    </a:t>
            </a:r>
            <a:r>
              <a:rPr lang="en-US" altLang="en-US" sz="2400" b="1">
                <a:solidFill>
                  <a:srgbClr val="F7A1CA"/>
                </a:solidFill>
                <a:latin typeface="Verdana" charset="0"/>
                <a:ea typeface="ＭＳ Ｐゴシック" charset="-128"/>
              </a:rPr>
              <a:t>DUPLICATION CYST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l-GR" altLang="en-US" sz="2400" b="1">
                <a:solidFill>
                  <a:srgbClr val="F7A1CA"/>
                </a:solidFill>
                <a:latin typeface="Verdana" charset="0"/>
                <a:ea typeface="ＭＳ Ｐゴシック" charset="-128"/>
              </a:rPr>
              <a:t>    ΦΛΕΓΜΟΝΩΔΗΣ ΙΝΩΔΗΣ ΠΟΛΥΠΟΔΑΣ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7" name="Rectangle 9"/>
          <p:cNvSpPr>
            <a:spLocks noGrp="1" noChangeArrowheads="1"/>
          </p:cNvSpPr>
          <p:nvPr>
            <p:ph type="title"/>
          </p:nvPr>
        </p:nvSpPr>
        <p:spPr>
          <a:xfrm>
            <a:off x="1042988" y="836613"/>
            <a:ext cx="7543800" cy="14319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l-GR" altLang="en-US" b="1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ΑΔΕΝΩΜΑΤΑ</a:t>
            </a:r>
          </a:p>
        </p:txBody>
      </p:sp>
      <p:pic>
        <p:nvPicPr>
          <p:cNvPr id="43010" name="Picture 10" descr="adenoma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133600"/>
            <a:ext cx="352425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11" descr="adenom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133600"/>
            <a:ext cx="352425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1" descr="lip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052513"/>
            <a:ext cx="3457575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115888"/>
            <a:ext cx="6985000" cy="9366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l-GR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-128"/>
              </a:rPr>
              <a:t>Καλοήθη νεοπλάσματα στομάχου</a:t>
            </a:r>
            <a:br>
              <a:rPr lang="el-GR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-128"/>
              </a:rPr>
            </a:br>
            <a:r>
              <a:rPr lang="el-GR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-128"/>
              </a:rPr>
              <a:t>--------------------</a:t>
            </a:r>
            <a:r>
              <a:rPr lang="el-GR" altLang="en-US" sz="3200" b="1">
                <a:solidFill>
                  <a:srgbClr val="FFFF00"/>
                </a:solidFill>
                <a:latin typeface="Arial" charset="0"/>
                <a:ea typeface="ＭＳ Ｐゴシック" charset="-128"/>
              </a:rPr>
              <a:t>-------</a:t>
            </a:r>
            <a:r>
              <a:rPr lang="el-GR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-128"/>
              </a:rPr>
              <a:t>-----</a:t>
            </a:r>
            <a:r>
              <a:rPr lang="el-GR" altLang="en-US" sz="3200" b="1">
                <a:solidFill>
                  <a:srgbClr val="FFFF00"/>
                </a:solidFill>
                <a:latin typeface="Arial" charset="0"/>
                <a:ea typeface="ＭＳ Ｐゴシック" charset="-128"/>
              </a:rPr>
              <a:t>-------</a:t>
            </a:r>
            <a:r>
              <a:rPr lang="el-GR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-128"/>
              </a:rPr>
              <a:t>-----</a:t>
            </a:r>
            <a:r>
              <a:rPr lang="el-GR" altLang="en-US" sz="3200" b="1">
                <a:solidFill>
                  <a:srgbClr val="FFFF00"/>
                </a:solidFill>
                <a:latin typeface="Arial" charset="0"/>
                <a:ea typeface="ＭＳ Ｐゴシック" charset="-128"/>
              </a:rPr>
              <a:t>--</a:t>
            </a:r>
            <a:r>
              <a:rPr lang="el-GR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-128"/>
              </a:rPr>
              <a:t>----</a:t>
            </a:r>
            <a:r>
              <a:rPr lang="el-GR" altLang="en-US" sz="3200" b="1">
                <a:solidFill>
                  <a:srgbClr val="FFFF00"/>
                </a:solidFill>
                <a:latin typeface="Arial" charset="0"/>
                <a:ea typeface="ＭＳ Ｐゴシック" charset="-128"/>
              </a:rPr>
              <a:t>--</a:t>
            </a:r>
          </a:p>
        </p:txBody>
      </p:sp>
      <p:sp>
        <p:nvSpPr>
          <p:cNvPr id="45059" name="Rectangle 7"/>
          <p:cNvSpPr>
            <a:spLocks noChangeArrowheads="1"/>
          </p:cNvSpPr>
          <p:nvPr/>
        </p:nvSpPr>
        <p:spPr bwMode="auto">
          <a:xfrm>
            <a:off x="615950" y="5734050"/>
            <a:ext cx="2432050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1600">
                <a:latin typeface="Alexandria" charset="0"/>
              </a:rPr>
              <a:t>Λειομύωμα στομάχου</a:t>
            </a:r>
          </a:p>
        </p:txBody>
      </p:sp>
      <p:pic>
        <p:nvPicPr>
          <p:cNvPr id="45060" name="Picture 10" descr="LEIOM-POLYPODES STOMAXO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1041400"/>
            <a:ext cx="5137150" cy="477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12"/>
          <p:cNvSpPr>
            <a:spLocks noChangeArrowheads="1"/>
          </p:cNvSpPr>
          <p:nvPr/>
        </p:nvSpPr>
        <p:spPr bwMode="auto">
          <a:xfrm>
            <a:off x="3238500" y="5445125"/>
            <a:ext cx="2495550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en-US" sz="1800">
              <a:latin typeface="Alexandria" charset="0"/>
            </a:endParaRPr>
          </a:p>
        </p:txBody>
      </p:sp>
      <p:sp>
        <p:nvSpPr>
          <p:cNvPr id="45062" name="Rectangle 13"/>
          <p:cNvSpPr>
            <a:spLocks noChangeArrowheads="1"/>
          </p:cNvSpPr>
          <p:nvPr/>
        </p:nvSpPr>
        <p:spPr bwMode="auto">
          <a:xfrm>
            <a:off x="2955925" y="981075"/>
            <a:ext cx="320675" cy="5400675"/>
          </a:xfrm>
          <a:prstGeom prst="rect">
            <a:avLst/>
          </a:prstGeom>
          <a:gradFill rotWithShape="0">
            <a:gsLst>
              <a:gs pos="0">
                <a:srgbClr val="00002F"/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en-US" sz="1800">
              <a:latin typeface="Alexandria" charset="0"/>
            </a:endParaRPr>
          </a:p>
        </p:txBody>
      </p:sp>
      <p:sp>
        <p:nvSpPr>
          <p:cNvPr id="45063" name="Rectangle 11"/>
          <p:cNvSpPr>
            <a:spLocks noChangeArrowheads="1"/>
          </p:cNvSpPr>
          <p:nvPr/>
        </p:nvSpPr>
        <p:spPr bwMode="auto">
          <a:xfrm>
            <a:off x="3276600" y="5445125"/>
            <a:ext cx="2432050" cy="792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1600">
                <a:latin typeface="Alexandria" charset="0"/>
              </a:rPr>
              <a:t>Αδενωματώδεις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1600">
                <a:latin typeface="Alexandria" charset="0"/>
              </a:rPr>
              <a:t>πολύποδες στομάχου</a:t>
            </a:r>
          </a:p>
        </p:txBody>
      </p:sp>
      <p:sp>
        <p:nvSpPr>
          <p:cNvPr id="45064" name="Rectangle 11"/>
          <p:cNvSpPr>
            <a:spLocks noChangeArrowheads="1"/>
          </p:cNvSpPr>
          <p:nvPr/>
        </p:nvSpPr>
        <p:spPr bwMode="auto">
          <a:xfrm>
            <a:off x="5724525" y="4581525"/>
            <a:ext cx="3168650" cy="792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1600">
                <a:latin typeface="Alexandria" charset="0"/>
              </a:rPr>
              <a:t>Λίπωμα στομάχου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9" descr="hyperplastic polyp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060575"/>
            <a:ext cx="352425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10" descr="hyperplastic polyp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060575"/>
            <a:ext cx="352425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11" name="Rectangle 11"/>
          <p:cNvSpPr>
            <a:spLocks noGrp="1" noChangeArrowheads="1"/>
          </p:cNvSpPr>
          <p:nvPr>
            <p:ph type="title"/>
          </p:nvPr>
        </p:nvSpPr>
        <p:spPr>
          <a:xfrm>
            <a:off x="755650" y="836613"/>
            <a:ext cx="7921625" cy="14319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l-GR" altLang="en-US" sz="3600" b="1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ΥΠΕΡΠΛΑΣΤΙΚΟΙ ΠΟΛΥΠΟΔΕΣ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9" descr="fundic gland poly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20938"/>
            <a:ext cx="352425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10" descr="fgp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420938"/>
            <a:ext cx="41910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603" name="Rectangle 11"/>
          <p:cNvSpPr>
            <a:spLocks noGrp="1" noChangeArrowheads="1"/>
          </p:cNvSpPr>
          <p:nvPr>
            <p:ph type="title"/>
          </p:nvPr>
        </p:nvSpPr>
        <p:spPr>
          <a:xfrm>
            <a:off x="971550" y="981075"/>
            <a:ext cx="7543800" cy="14319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3600" b="1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FUNDIC GLAND POLYPS</a:t>
            </a:r>
            <a:r>
              <a:rPr lang="el-GR" altLang="en-US" sz="3600" b="1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/>
            </a:r>
            <a:br>
              <a:rPr lang="el-GR" altLang="en-US" sz="3600" b="1">
                <a:solidFill>
                  <a:srgbClr val="FFFF00"/>
                </a:solidFill>
                <a:latin typeface="Verdana" charset="0"/>
                <a:ea typeface="ＭＳ Ｐゴシック" charset="-128"/>
              </a:rPr>
            </a:br>
            <a:r>
              <a:rPr lang="el-GR" altLang="en-US" sz="3600">
                <a:solidFill>
                  <a:srgbClr val="FFFF00"/>
                </a:solidFill>
                <a:latin typeface="Times New Roman" charset="0"/>
                <a:ea typeface="ＭＳ Ｐゴシック" charset="-128"/>
              </a:rPr>
              <a:t> </a:t>
            </a:r>
            <a:r>
              <a:rPr lang="el-GR" altLang="en-US" sz="2400" b="1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(ΑΜΑΡΤΩΜΑΤΩΔΕΙΣ)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1785918" y="71414"/>
            <a:ext cx="5516587" cy="923947"/>
          </a:xfrm>
          <a:prstGeom prst="bevel">
            <a:avLst>
              <a:gd name="adj" fmla="val 12500"/>
            </a:avLst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l-GR" altLang="en-US" sz="2800" b="1" smtClean="0">
                <a:solidFill>
                  <a:srgbClr val="FFFF00"/>
                </a:solidFill>
              </a:rPr>
              <a:t>ΠΡΩΙΜΟΣ </a:t>
            </a:r>
            <a:r>
              <a:rPr lang="en-GB" altLang="en-US" sz="2800" b="1" smtClean="0">
                <a:solidFill>
                  <a:srgbClr val="FFFF00"/>
                </a:solidFill>
              </a:rPr>
              <a:t>Ca </a:t>
            </a:r>
            <a:r>
              <a:rPr lang="el-GR" altLang="en-US" sz="2800" b="1" smtClean="0">
                <a:solidFill>
                  <a:srgbClr val="FFFF00"/>
                </a:solidFill>
              </a:rPr>
              <a:t>ΣΤΟΜΑΧΟ</a:t>
            </a:r>
            <a:r>
              <a:rPr lang="en-GB" altLang="en-US" sz="2800" b="1" smtClean="0">
                <a:solidFill>
                  <a:srgbClr val="FFFF00"/>
                </a:solidFill>
              </a:rPr>
              <a:t>Y</a:t>
            </a:r>
            <a:endParaRPr lang="el-GR" altLang="en-US" smtClean="0">
              <a:solidFill>
                <a:srgbClr val="FFFF00"/>
              </a:solidFill>
            </a:endParaRP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125538"/>
            <a:ext cx="2843212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1152525"/>
            <a:ext cx="2867025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6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152525"/>
            <a:ext cx="28321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7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76700"/>
            <a:ext cx="2765425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8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4113213"/>
            <a:ext cx="2867025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9"/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113213"/>
            <a:ext cx="2832100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1785918" y="214290"/>
            <a:ext cx="5516587" cy="923947"/>
          </a:xfrm>
          <a:prstGeom prst="bevel">
            <a:avLst>
              <a:gd name="adj" fmla="val 12500"/>
            </a:avLst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2800" b="1" smtClean="0">
                <a:solidFill>
                  <a:srgbClr val="FFFF00"/>
                </a:solidFill>
              </a:rPr>
              <a:t>Ca </a:t>
            </a:r>
            <a:r>
              <a:rPr lang="el-GR" altLang="en-US" sz="2800" b="1" smtClean="0">
                <a:solidFill>
                  <a:srgbClr val="FFFF00"/>
                </a:solidFill>
              </a:rPr>
              <a:t>ΣΤΟΜΑΧΟ</a:t>
            </a:r>
            <a:r>
              <a:rPr lang="en-GB" altLang="en-US" sz="2800" b="1" smtClean="0">
                <a:solidFill>
                  <a:srgbClr val="FFFF00"/>
                </a:solidFill>
              </a:rPr>
              <a:t>Y</a:t>
            </a:r>
            <a:endParaRPr lang="el-GR" altLang="en-US" smtClean="0">
              <a:solidFill>
                <a:srgbClr val="FFFF00"/>
              </a:solidFill>
            </a:endParaRP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428750"/>
            <a:ext cx="6675437" cy="533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3"/>
          <p:cNvGraphicFramePr>
            <a:graphicFrameLocks noChangeAspect="1"/>
          </p:cNvGraphicFramePr>
          <p:nvPr>
            <p:ph type="chart" sz="half" idx="1"/>
          </p:nvPr>
        </p:nvGraphicFramePr>
        <p:xfrm>
          <a:off x="357188" y="2060575"/>
          <a:ext cx="4624387" cy="4184650"/>
        </p:xfrm>
        <a:graphic>
          <a:graphicData uri="http://schemas.openxmlformats.org/presentationml/2006/ole">
            <p:oleObj spid="_x0000_s18437" name="Chart" r:id="rId3" imgW="5010049" imgH="4181543" progId="MSGraph.Chart.8">
              <p:embed followColorScheme="full"/>
            </p:oleObj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5095875" y="2057400"/>
          <a:ext cx="3817938" cy="4035425"/>
        </p:xfrm>
        <a:graphic>
          <a:graphicData uri="http://schemas.openxmlformats.org/presentationml/2006/ole">
            <p:oleObj spid="_x0000_s18438" name="Chart" r:id="rId4" imgW="4133951" imgH="4038600" progId="MSGraph.Chart.8">
              <p:embed followColorScheme="full"/>
            </p:oleObj>
          </a:graphicData>
        </a:graphic>
      </p:graphicFrame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7529513" y="6273800"/>
            <a:ext cx="1690687" cy="584200"/>
          </a:xfrm>
          <a:prstGeom prst="rect">
            <a:avLst/>
          </a:prstGeom>
          <a:noFill/>
          <a:ln>
            <a:noFill/>
          </a:ln>
          <a:effectLst>
            <a:outerShdw blurRad="63500" sy="50000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l-G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IDCA, </a:t>
            </a:r>
            <a:r>
              <a:rPr lang="en-US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Rome </a:t>
            </a:r>
            <a:r>
              <a:rPr lang="el-G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2002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61975" y="457200"/>
            <a:ext cx="7948613" cy="1066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FF2727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n-US" sz="3200" b="1" smtClean="0">
                <a:solidFill>
                  <a:srgbClr val="C1EE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Συχνότητα καρκίνων στην Ε.Ε.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050" grpId="0"/>
      <p:bldOleChart spid="205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" descr="D:\IATRIKA ENDIAFERONTA\CA MAGEN T3N SZYMANSKI HEINZ\E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4143375"/>
            <a:ext cx="36449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1000100" y="142852"/>
            <a:ext cx="3857652" cy="923947"/>
          </a:xfrm>
          <a:prstGeom prst="bevel">
            <a:avLst>
              <a:gd name="adj" fmla="val 12500"/>
            </a:avLst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2800" b="1" smtClean="0">
                <a:solidFill>
                  <a:srgbClr val="FFFF00"/>
                </a:solidFill>
              </a:rPr>
              <a:t>Ca </a:t>
            </a:r>
            <a:r>
              <a:rPr lang="el-GR" altLang="en-US" sz="2800" b="1" smtClean="0">
                <a:solidFill>
                  <a:srgbClr val="FFFF00"/>
                </a:solidFill>
              </a:rPr>
              <a:t>ΣΤΟΜΑΧΟ</a:t>
            </a:r>
            <a:r>
              <a:rPr lang="en-GB" altLang="en-US" sz="2800" b="1" smtClean="0">
                <a:solidFill>
                  <a:srgbClr val="FFFF00"/>
                </a:solidFill>
              </a:rPr>
              <a:t>Y</a:t>
            </a:r>
            <a:endParaRPr lang="el-GR" altLang="en-US" smtClean="0">
              <a:solidFill>
                <a:srgbClr val="FFFF00"/>
              </a:solidFill>
            </a:endParaRPr>
          </a:p>
        </p:txBody>
      </p:sp>
      <p:pic>
        <p:nvPicPr>
          <p:cNvPr id="52229" name="Grafik 11" descr="EUS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795588"/>
            <a:ext cx="5181600" cy="406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2" descr="D:\IATRIKA ENDIAFERONTA\CA MAGEN T3N SZYMANSKI HEINZ\EUS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-285750"/>
            <a:ext cx="36576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3" descr="D:\IATRIKA ENDIAFERONTA\CA MAGEN T3N SZYMANSKI HEINZ\EUS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2286000"/>
            <a:ext cx="36449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5" descr="D:\IATRIKA ENDIAFERONTA\CA MAGEN - LENZ MIKE\ÖGD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298575"/>
            <a:ext cx="2622550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6" descr="D:\IATRIKA ENDIAFERONTA\CA MAGEN - LENZ MIKE\ÖG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1214438"/>
            <a:ext cx="27305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1785918" y="214290"/>
            <a:ext cx="5516587" cy="923947"/>
          </a:xfrm>
          <a:prstGeom prst="bevel">
            <a:avLst>
              <a:gd name="adj" fmla="val 12500"/>
            </a:avLst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l-GR" altLang="en-US" sz="2800" b="1" smtClean="0">
                <a:solidFill>
                  <a:srgbClr val="FFFF00"/>
                </a:solidFill>
              </a:rPr>
              <a:t>ΛΕΜΦΩΜΑ</a:t>
            </a:r>
            <a:r>
              <a:rPr lang="en-GB" altLang="en-US" sz="2800" b="1" smtClean="0">
                <a:solidFill>
                  <a:srgbClr val="FFFF00"/>
                </a:solidFill>
              </a:rPr>
              <a:t> </a:t>
            </a:r>
            <a:r>
              <a:rPr lang="el-GR" altLang="en-US" sz="2800" b="1" smtClean="0">
                <a:solidFill>
                  <a:srgbClr val="FFFF00"/>
                </a:solidFill>
              </a:rPr>
              <a:t>ΣΤΟΜΑΧΟ</a:t>
            </a:r>
            <a:r>
              <a:rPr lang="en-GB" altLang="en-US" sz="2800" b="1" smtClean="0">
                <a:solidFill>
                  <a:srgbClr val="FFFF00"/>
                </a:solidFill>
              </a:rPr>
              <a:t>Y</a:t>
            </a:r>
            <a:endParaRPr lang="el-GR" altLang="en-US" smtClean="0">
              <a:solidFill>
                <a:srgbClr val="FFFF00"/>
              </a:solidFill>
            </a:endParaRPr>
          </a:p>
        </p:txBody>
      </p:sp>
      <p:pic>
        <p:nvPicPr>
          <p:cNvPr id="53252" name="Picture 2" descr="D:\IATRIKA ENDIAFERONTA\LYMPHOM MAGEN ODER TM - VAN DER VELDEN HENRIETTE CHARLOTTE CLEOPHEA\E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285875"/>
            <a:ext cx="349567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3" descr="D:\IATRIKA ENDIAFERONTA\LYMPHOM MAGEN ODER TM - VAN DER VELDEN HENRIETTE CHARLOTTE CLEOPHEA\EU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8" y="1285875"/>
            <a:ext cx="349567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4" descr="D:\IATRIKA ENDIAFERONTA\LYMPHOM MAGEN ODER TM - VAN DER VELDEN HENRIETTE CHARLOTTE CLEOPHEA\EUS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4046538"/>
            <a:ext cx="349567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5" descr="D:\IATRIKA ENDIAFERONTA\LYMPHOM MAGEN ODER TM - VAN DER VELDEN HENRIETTE CHARLOTTE CLEOPHEA\EUS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4046538"/>
            <a:ext cx="349567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1785918" y="500042"/>
            <a:ext cx="5516587" cy="923947"/>
          </a:xfrm>
          <a:prstGeom prst="bevel">
            <a:avLst>
              <a:gd name="adj" fmla="val 12500"/>
            </a:avLst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2800" b="1" smtClean="0">
                <a:solidFill>
                  <a:srgbClr val="FFFF00"/>
                </a:solidFill>
              </a:rPr>
              <a:t>GIST </a:t>
            </a:r>
            <a:r>
              <a:rPr lang="el-GR" altLang="en-US" sz="2800" b="1" smtClean="0">
                <a:solidFill>
                  <a:srgbClr val="FFFF00"/>
                </a:solidFill>
              </a:rPr>
              <a:t>ΣΤΟΜΑΧΟ</a:t>
            </a:r>
            <a:r>
              <a:rPr lang="en-GB" altLang="en-US" sz="2800" b="1" smtClean="0">
                <a:solidFill>
                  <a:srgbClr val="FFFF00"/>
                </a:solidFill>
              </a:rPr>
              <a:t>Y</a:t>
            </a:r>
            <a:endParaRPr lang="el-GR" altLang="en-US" smtClean="0">
              <a:solidFill>
                <a:srgbClr val="FFFF00"/>
              </a:solidFill>
            </a:endParaRPr>
          </a:p>
        </p:txBody>
      </p:sp>
      <p:pic>
        <p:nvPicPr>
          <p:cNvPr id="54276" name="Picture 3" descr="D:\IATRIKA ENDIAFERONTA\ALEX ENDOATLAS CHARITE\Subepitheliale Tumoren\GIST\GIS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671638"/>
            <a:ext cx="69723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D:\IATRIKA ENDIAFERONTA\ALEX ENDOATLAS CHARITE\Subepitheliale Tumoren\GIST\GIST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1643063"/>
            <a:ext cx="69723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F:\STICK SALVATION 16.06.2007\IATRIKA ENDIAFERONTA\BELKNER ROSWITHA SMT KARDIA POU EMOIAZE ME KYSTI\Kopie von Untitled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643063"/>
            <a:ext cx="6910387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F:\STICK SALVATION 16.06.2007\IATRIKA ENDIAFERONTA\BELKNER ROSWITHA SMT KARDIA POU EMOIAZE ME KYSTI\EUS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571625"/>
            <a:ext cx="3429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D:\IATRIKA ENDIAFERONTA\SMT GIST - CLAUS HELGE\ÖGD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500188"/>
            <a:ext cx="6926262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stom_subm_32590_150_1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1628775"/>
            <a:ext cx="6380162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3" descr="D:\IATRIKA ENDIAFERONTA\NET UND SOOR - WALTER DORIS\ÖGD EUS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3817938"/>
            <a:ext cx="3876675" cy="304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4" descr="D:\IATRIKA ENDIAFERONTA\NET UND SOOR - WALTER DORIS\ÖGD EU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339850"/>
            <a:ext cx="3849688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1841495" y="285728"/>
            <a:ext cx="5516587" cy="923947"/>
          </a:xfrm>
          <a:prstGeom prst="bevel">
            <a:avLst>
              <a:gd name="adj" fmla="val 12500"/>
            </a:avLst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2800" b="1" smtClean="0">
                <a:solidFill>
                  <a:srgbClr val="FFFF00"/>
                </a:solidFill>
              </a:rPr>
              <a:t>NET </a:t>
            </a:r>
            <a:r>
              <a:rPr lang="el-GR" altLang="en-US" sz="2800" b="1" smtClean="0">
                <a:solidFill>
                  <a:srgbClr val="FFFF00"/>
                </a:solidFill>
              </a:rPr>
              <a:t>ΣΤΟΜΑΧΟ</a:t>
            </a:r>
            <a:r>
              <a:rPr lang="en-GB" altLang="en-US" sz="2800" b="1" smtClean="0">
                <a:solidFill>
                  <a:srgbClr val="FFFF00"/>
                </a:solidFill>
              </a:rPr>
              <a:t>Y</a:t>
            </a:r>
            <a:endParaRPr lang="el-GR" altLang="en-US" smtClean="0">
              <a:solidFill>
                <a:srgbClr val="FFFF00"/>
              </a:solidFill>
            </a:endParaRPr>
          </a:p>
        </p:txBody>
      </p:sp>
      <p:pic>
        <p:nvPicPr>
          <p:cNvPr id="55302" name="Picture 2" descr="D:\IATRIKA ENDIAFERONTA\NET UND SOOR - WALTER DORIS\ÖGD EUS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1366838"/>
            <a:ext cx="3714750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D:\IATRIKA ENDIAFERONTA\ALEX ENDOATLAS CHARITE\NET\NET Magen\NET Corpus Rong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7050"/>
            <a:ext cx="3125788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2" name="Picture 3" descr="D:\IATRIKA ENDIAFERONTA\ALEX ENDOATLAS CHARITE\NET\NET Magen\NET Corpus Ronge EM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9438"/>
            <a:ext cx="3071813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4" descr="D:\IATRIKA ENDIAFERONTA\ALEX ENDOATLAS CHARITE\NET\NET Magen\NET Corpus Ronge EMR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817688"/>
            <a:ext cx="3071812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5" descr="D:\IATRIKA ENDIAFERONTA\ALEX ENDOATLAS CHARITE\NET\NET Magen\NET Corpus Ronge EMR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4175125"/>
            <a:ext cx="3336925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6" descr="D:\IATRIKA ENDIAFERONTA\ALEX ENDOATLAS CHARITE\NET\NET Magen\NET Corpus Ronge EU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13" y="1817688"/>
            <a:ext cx="3127375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7" descr="D:\IATRIKA ENDIAFERONTA\ALEX ENDOATLAS CHARITE\NET\NET Magen\NET im Corpus mit Resektio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3" y="4275138"/>
            <a:ext cx="2820987" cy="250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1841495" y="428604"/>
            <a:ext cx="5516587" cy="923947"/>
          </a:xfrm>
          <a:prstGeom prst="bevel">
            <a:avLst>
              <a:gd name="adj" fmla="val 12500"/>
            </a:avLst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2800" b="1" smtClean="0">
                <a:solidFill>
                  <a:srgbClr val="FFFF00"/>
                </a:solidFill>
              </a:rPr>
              <a:t>NET </a:t>
            </a:r>
            <a:r>
              <a:rPr lang="el-GR" altLang="en-US" sz="2800" b="1" smtClean="0">
                <a:solidFill>
                  <a:srgbClr val="FFFF00"/>
                </a:solidFill>
              </a:rPr>
              <a:t>ΣΤΟΜΑΧΟ</a:t>
            </a:r>
            <a:r>
              <a:rPr lang="en-GB" altLang="en-US" sz="2800" b="1" smtClean="0">
                <a:solidFill>
                  <a:srgbClr val="FFFF00"/>
                </a:solidFill>
              </a:rPr>
              <a:t>Y</a:t>
            </a:r>
            <a:endParaRPr lang="el-GR" altLang="en-US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3" descr="C:\Users\Vassiliis\Desktop\Bilder\WALTHER RUDI - EPT UND STEINE\ER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4549775"/>
            <a:ext cx="32146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6" name="Picture 4" descr="D:\IATRIKA ENDIAFERONTA\EPT SE DIVERTIKEL - KYRIAKIDOU SOFIA\ERC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88" y="4532313"/>
            <a:ext cx="3236912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2" descr="D:\IATRIKA ENDIAFERONTA\NET UND SOOR - WALTER DORIS\ÖGD EUS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500188"/>
            <a:ext cx="4352925" cy="34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3" descr="D:\IATRIKA ENDIAFERONTA\NET UND SOOR - WALTER DORIS\ÖGD EUS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63" y="1500188"/>
            <a:ext cx="4352925" cy="34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1285852" y="428604"/>
            <a:ext cx="6572296" cy="995385"/>
          </a:xfrm>
          <a:prstGeom prst="bevel">
            <a:avLst>
              <a:gd name="adj" fmla="val 12500"/>
            </a:avLst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l-GR" altLang="en-US" sz="2800" b="1" smtClean="0">
                <a:solidFill>
                  <a:srgbClr val="FFFF00"/>
                </a:solidFill>
              </a:rPr>
              <a:t>ΦΥΣΙΟΛΟΓΙΚΟ 12/Δ – ΦΥΜΑ </a:t>
            </a:r>
            <a:r>
              <a:rPr lang="en-GB" altLang="en-US" sz="2800" b="1" smtClean="0">
                <a:solidFill>
                  <a:srgbClr val="FFFF00"/>
                </a:solidFill>
              </a:rPr>
              <a:t>VATER</a:t>
            </a:r>
            <a:endParaRPr lang="el-GR" altLang="en-US" smtClean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43313" y="4857750"/>
            <a:ext cx="928687" cy="2000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1285852" y="285728"/>
            <a:ext cx="6572296" cy="995385"/>
          </a:xfrm>
          <a:prstGeom prst="bevel">
            <a:avLst>
              <a:gd name="adj" fmla="val 12500"/>
            </a:avLst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l-GR" altLang="en-US" sz="2800" b="1" smtClean="0">
                <a:solidFill>
                  <a:srgbClr val="FFFF00"/>
                </a:solidFill>
              </a:rPr>
              <a:t>ΑΔΕΝΩΜΑ ΦΥΜΑΤΟΣ </a:t>
            </a:r>
            <a:r>
              <a:rPr lang="en-GB" altLang="en-US" sz="2800" b="1" smtClean="0">
                <a:solidFill>
                  <a:srgbClr val="FFFF00"/>
                </a:solidFill>
              </a:rPr>
              <a:t>VATER</a:t>
            </a:r>
            <a:endParaRPr lang="el-GR" altLang="en-US" smtClean="0">
              <a:solidFill>
                <a:srgbClr val="FFFF00"/>
              </a:solidFill>
            </a:endParaRPr>
          </a:p>
        </p:txBody>
      </p:sp>
      <p:pic>
        <p:nvPicPr>
          <p:cNvPr id="58372" name="Picture 4" descr="D:\IATRIKA ENDIAFERONTA\CA PAPILLE GIGANTISCH DHC - SCHNITZLEIN  HEINZ\EUS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617663"/>
            <a:ext cx="6684962" cy="524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1285852" y="285728"/>
            <a:ext cx="6572296" cy="995385"/>
          </a:xfrm>
          <a:prstGeom prst="bevel">
            <a:avLst>
              <a:gd name="adj" fmla="val 12500"/>
            </a:avLst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2800" b="1" smtClean="0">
                <a:solidFill>
                  <a:srgbClr val="FFFF00"/>
                </a:solidFill>
              </a:rPr>
              <a:t>Ca</a:t>
            </a:r>
            <a:r>
              <a:rPr lang="el-GR" altLang="en-US" sz="2800" b="1" smtClean="0">
                <a:solidFill>
                  <a:srgbClr val="FFFF00"/>
                </a:solidFill>
              </a:rPr>
              <a:t> ΦΥΜΑΤΟΣ </a:t>
            </a:r>
            <a:r>
              <a:rPr lang="en-GB" altLang="en-US" sz="2800" b="1" smtClean="0">
                <a:solidFill>
                  <a:srgbClr val="FFFF00"/>
                </a:solidFill>
              </a:rPr>
              <a:t>VATER</a:t>
            </a:r>
            <a:endParaRPr lang="el-GR" altLang="en-US" smtClean="0">
              <a:solidFill>
                <a:srgbClr val="FFFF00"/>
              </a:solidFill>
            </a:endParaRPr>
          </a:p>
        </p:txBody>
      </p:sp>
      <p:pic>
        <p:nvPicPr>
          <p:cNvPr id="59396" name="Picture 3" descr="D:\IATRIKA ENDIAFERONTA\CA PAPILLE GIGANTISCH DHC - SCHNITZLEIN  HEINZ\EUS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571625"/>
            <a:ext cx="67437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 descr="D:\IATRIKA ENDIAFERONTA\CA PAPILLE GIGANTISCH DHC - SCHNITZLEIN  HEINZ\EUS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571625"/>
            <a:ext cx="67437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D:\IATRIKA ENDIAFERONTA\CA PAPILLE GIGANTISCH DHC - SCHNITZLEIN  HEINZ\EUS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571625"/>
            <a:ext cx="67437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1907704" y="504789"/>
            <a:ext cx="5400600" cy="923947"/>
          </a:xfrm>
          <a:prstGeom prst="bevel">
            <a:avLst>
              <a:gd name="adj" fmla="val 12500"/>
            </a:avLst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2800" b="1" smtClean="0">
                <a:solidFill>
                  <a:srgbClr val="FFFF00"/>
                </a:solidFill>
              </a:rPr>
              <a:t>Ca </a:t>
            </a:r>
            <a:r>
              <a:rPr lang="el-GR" altLang="en-US" sz="2800" b="1" smtClean="0">
                <a:solidFill>
                  <a:srgbClr val="FFFF00"/>
                </a:solidFill>
              </a:rPr>
              <a:t>12/Δ-ΛΕΠΤΟΥ ΕΝΤΕΡΟΥ </a:t>
            </a:r>
            <a:endParaRPr lang="el-GR" altLang="en-US" smtClean="0">
              <a:solidFill>
                <a:srgbClr val="FFFF00"/>
              </a:solidFill>
            </a:endParaRPr>
          </a:p>
        </p:txBody>
      </p:sp>
      <p:pic>
        <p:nvPicPr>
          <p:cNvPr id="60420" name="Picture 2" descr="D:\IATRIKA ENDIAFERONTA\CA-Duodenal-Neoplasie - PETTER LUCIE\ÖG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4106863"/>
            <a:ext cx="2781300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3" descr="D:\IATRIKA ENDIAFERONTA\CA-Duodenal-Neoplasie - PETTER LUCIE\2ÖG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997075"/>
            <a:ext cx="27813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4" descr="D:\IATRIKA ENDIAFERONTA\CA-Duodenal-Neoplasie - PETTER LUCIE\2ÖGD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1997075"/>
            <a:ext cx="27813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5" descr="D:\IATRIKA ENDIAFERONTA\CA-Duodenal-Neoplasie - PETTER LUCIE\2ÖGD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13" y="2008188"/>
            <a:ext cx="2781300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6" descr="D:\IATRIKA ENDIAFERONTA\CA-Duodenal-Neoplasie - PETTER LUCIE\ÖGD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4106863"/>
            <a:ext cx="2781300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Picture 7" descr="D:\IATRIKA ENDIAFERONTA\CA-Duodenal-Neoplasie - PETTER LUCIE\ÖGD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4106863"/>
            <a:ext cx="2781300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6263"/>
            <a:ext cx="8229600" cy="4279900"/>
          </a:xfrm>
        </p:spPr>
        <p:txBody>
          <a:bodyPr/>
          <a:lstStyle/>
          <a:p>
            <a:r>
              <a:rPr lang="el-GR" altLang="en-US" sz="2400">
                <a:latin typeface="Verdana" charset="0"/>
                <a:ea typeface="ＭＳ Ｐゴシック" charset="-128"/>
              </a:rPr>
              <a:t>Τα νεοπλάσματα του παχέος εντέρου διακρίνονται σε </a:t>
            </a:r>
            <a:r>
              <a:rPr lang="el-GR" altLang="en-US" sz="2400">
                <a:solidFill>
                  <a:srgbClr val="FF0000"/>
                </a:solidFill>
                <a:latin typeface="Verdana" charset="0"/>
                <a:ea typeface="ＭＳ Ｐゴシック" charset="-128"/>
              </a:rPr>
              <a:t>καλοήθη</a:t>
            </a:r>
            <a:r>
              <a:rPr lang="el-GR" altLang="en-US" sz="2400">
                <a:latin typeface="Verdana" charset="0"/>
                <a:ea typeface="ＭＳ Ｐゴシック" charset="-128"/>
              </a:rPr>
              <a:t> και </a:t>
            </a:r>
            <a:r>
              <a:rPr lang="el-GR" altLang="en-US" sz="2400">
                <a:solidFill>
                  <a:srgbClr val="FF0000"/>
                </a:solidFill>
                <a:latin typeface="Verdana" charset="0"/>
                <a:ea typeface="ＭＳ Ｐゴシック" charset="-128"/>
              </a:rPr>
              <a:t>κακοήθη</a:t>
            </a:r>
          </a:p>
          <a:p>
            <a:endParaRPr lang="el-GR" altLang="en-US" sz="2400">
              <a:solidFill>
                <a:srgbClr val="FF0000"/>
              </a:solidFill>
              <a:latin typeface="Verdana" charset="0"/>
              <a:ea typeface="ＭＳ Ｐゴシック" charset="-128"/>
            </a:endParaRPr>
          </a:p>
          <a:p>
            <a:r>
              <a:rPr lang="el-GR" altLang="en-US" sz="2400">
                <a:solidFill>
                  <a:srgbClr val="FF0000"/>
                </a:solidFill>
                <a:latin typeface="Verdana" charset="0"/>
                <a:ea typeface="ＭＳ Ｐゴシック" charset="-128"/>
              </a:rPr>
              <a:t>Πολύποδας:</a:t>
            </a:r>
            <a:r>
              <a:rPr lang="el-GR" altLang="en-US" sz="2400">
                <a:latin typeface="Verdana" charset="0"/>
                <a:ea typeface="ＭＳ Ｐゴシック" charset="-128"/>
              </a:rPr>
              <a:t> διακριτή μάζα ιστού που εξορμάται από το βλεννογόνο και προβάλλει στον αυλό</a:t>
            </a:r>
          </a:p>
          <a:p>
            <a:endParaRPr lang="el-GR" altLang="en-US" sz="2400">
              <a:latin typeface="Verdana" charset="0"/>
              <a:ea typeface="ＭＳ Ｐゴシック" charset="-128"/>
            </a:endParaRPr>
          </a:p>
          <a:p>
            <a:r>
              <a:rPr lang="el-GR" altLang="en-US" sz="2400">
                <a:latin typeface="Verdana" charset="0"/>
                <a:ea typeface="ＭＳ Ｐゴシック" charset="-128"/>
              </a:rPr>
              <a:t>Σπανιότερα όχι επηρμένη – εξωφυτική βλάβη, αλλά επίπεδη ή ελκωτική</a:t>
            </a:r>
            <a:r>
              <a:rPr lang="el-GR" altLang="en-US">
                <a:latin typeface="Verdana" charset="0"/>
                <a:ea typeface="ＭＳ Ｐゴシック" charset="-128"/>
              </a:rPr>
              <a:t> </a:t>
            </a:r>
          </a:p>
          <a:p>
            <a:endParaRPr lang="en-US" altLang="en-US">
              <a:solidFill>
                <a:srgbClr val="FF0000"/>
              </a:solidFill>
              <a:latin typeface="Verdana" charset="0"/>
              <a:ea typeface="ＭＳ Ｐゴシック" charset="-128"/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685800" y="333375"/>
            <a:ext cx="7772400" cy="2619375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l-GR" altLang="en-US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ΝΕΟΠΛΑΣΜΑΤΑ ΠΑΧΕΟΣ ΕΝΤΕΡΟΥ- ΚΑΤΑΤΑΞΗ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9144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l-GR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ΚΑΤΑΤΑΞΗ ΝΕΟΠΛΑΣΜΑΤΩΝ ΠΕΠΤΙΚΟΥ ΣΩΛΗΝΑ, </a:t>
            </a:r>
            <a:r>
              <a:rPr lang="en-US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WHO 2000</a:t>
            </a:r>
            <a:r>
              <a:rPr lang="el-GR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/>
            </a:r>
            <a:br>
              <a:rPr lang="el-GR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</a:br>
            <a:r>
              <a:rPr lang="el-GR" altLang="en-US" sz="2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(ΠΡΟΕΛΕΥΣΗ)</a:t>
            </a:r>
          </a:p>
        </p:txBody>
      </p:sp>
      <p:sp>
        <p:nvSpPr>
          <p:cNvPr id="1741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2143125"/>
            <a:ext cx="4244975" cy="4525963"/>
          </a:xfrm>
        </p:spPr>
        <p:txBody>
          <a:bodyPr/>
          <a:lstStyle/>
          <a:p>
            <a:pPr marL="533400" indent="-533400">
              <a:buFontTx/>
              <a:buNone/>
              <a:defRPr/>
            </a:pPr>
            <a:r>
              <a:rPr lang="el-GR" altLang="en-US" sz="30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Α.</a:t>
            </a:r>
            <a:r>
              <a:rPr lang="el-GR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 </a:t>
            </a:r>
            <a:r>
              <a:rPr lang="el-GR" alt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Επιθηλιακά νεοπλάσματα</a:t>
            </a:r>
          </a:p>
          <a:p>
            <a:pPr marL="533400" indent="-533400">
              <a:buFontTx/>
              <a:buNone/>
              <a:defRPr/>
            </a:pPr>
            <a:endParaRPr lang="el-GR" altLang="en-US" sz="2500">
              <a:ea typeface="ＭＳ Ｐゴシック" charset="-128"/>
            </a:endParaRPr>
          </a:p>
          <a:p>
            <a:pPr marL="533400" indent="-533400">
              <a:buFontTx/>
              <a:buAutoNum type="arabicPeriod"/>
              <a:defRPr/>
            </a:pPr>
            <a:r>
              <a:rPr lang="el-GR" altLang="en-US" sz="2000">
                <a:ea typeface="ＭＳ Ｐゴシック" charset="-128"/>
              </a:rPr>
              <a:t>Ενδοεπιθηλιακή νεοπλασία/Αδενώματα</a:t>
            </a:r>
          </a:p>
          <a:p>
            <a:pPr marL="533400" indent="-533400">
              <a:buFontTx/>
              <a:buNone/>
              <a:defRPr/>
            </a:pPr>
            <a:endParaRPr lang="el-GR" altLang="en-US" sz="2000">
              <a:ea typeface="ＭＳ Ｐゴシック" charset="-128"/>
            </a:endParaRPr>
          </a:p>
          <a:p>
            <a:pPr marL="533400" indent="-533400">
              <a:buFontTx/>
              <a:buNone/>
              <a:defRPr/>
            </a:pPr>
            <a:r>
              <a:rPr lang="el-GR" altLang="en-US" sz="2000">
                <a:ea typeface="ＭＳ Ｐゴシック" charset="-128"/>
              </a:rPr>
              <a:t>2.   	Καρκινώματα (αδενο, εκ πλακώδους επιθηλίου).</a:t>
            </a:r>
          </a:p>
          <a:p>
            <a:pPr marL="533400" indent="-533400">
              <a:buFontTx/>
              <a:buAutoNum type="arabicPeriod"/>
              <a:defRPr/>
            </a:pPr>
            <a:endParaRPr lang="el-GR" altLang="en-US" sz="2000">
              <a:ea typeface="ＭＳ Ｐゴシック" charset="-128"/>
            </a:endParaRPr>
          </a:p>
          <a:p>
            <a:pPr marL="533400" indent="-533400">
              <a:buFontTx/>
              <a:buAutoNum type="arabicPeriod" startAt="3"/>
              <a:defRPr/>
            </a:pPr>
            <a:r>
              <a:rPr lang="el-GR" altLang="en-US" sz="2000">
                <a:ea typeface="ＭＳ Ｐゴシック" charset="-128"/>
              </a:rPr>
              <a:t>Νευροενδοκρινείς όγκοι </a:t>
            </a:r>
          </a:p>
          <a:p>
            <a:pPr marL="533400" indent="-533400">
              <a:buFont typeface="Wingdings" charset="2"/>
              <a:buNone/>
              <a:defRPr/>
            </a:pPr>
            <a:r>
              <a:rPr lang="el-GR" altLang="en-US" sz="2000">
                <a:ea typeface="ＭＳ Ｐゴシック" charset="-128"/>
              </a:rPr>
              <a:t>	(ΝΕΤ)</a:t>
            </a:r>
          </a:p>
          <a:p>
            <a:pPr marL="533400" indent="-533400">
              <a:buFontTx/>
              <a:buAutoNum type="arabicPeriod"/>
              <a:defRPr/>
            </a:pPr>
            <a:endParaRPr lang="el-GR" altLang="en-US" sz="2000">
              <a:ea typeface="ＭＳ Ｐゴシック" charset="-128"/>
            </a:endParaRPr>
          </a:p>
        </p:txBody>
      </p:sp>
      <p:sp>
        <p:nvSpPr>
          <p:cNvPr id="19459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00563" y="2143125"/>
            <a:ext cx="4464050" cy="3557588"/>
          </a:xfrm>
        </p:spPr>
        <p:txBody>
          <a:bodyPr/>
          <a:lstStyle/>
          <a:p>
            <a:pPr marL="533400" indent="-533400">
              <a:buFontTx/>
              <a:buNone/>
            </a:pPr>
            <a:r>
              <a:rPr lang="el-GR" altLang="en-US" sz="3000" b="1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Β</a:t>
            </a:r>
            <a:r>
              <a:rPr lang="el-GR" altLang="en-US" b="1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. </a:t>
            </a:r>
            <a:r>
              <a:rPr lang="el-GR" altLang="en-US" sz="2000" b="1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Μη επιθηλιακά νεοπλάσματα.</a:t>
            </a:r>
          </a:p>
          <a:p>
            <a:pPr marL="533400" indent="-533400">
              <a:buFontTx/>
              <a:buAutoNum type="arabicPeriod"/>
            </a:pPr>
            <a:r>
              <a:rPr lang="el-GR" altLang="en-US" sz="2000">
                <a:ea typeface="ＭＳ Ｐゴシック" charset="-128"/>
              </a:rPr>
              <a:t>Λέμφωμα.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000">
                <a:ea typeface="ＭＳ Ｐゴシック" charset="-128"/>
              </a:rPr>
              <a:t>GISTs.</a:t>
            </a:r>
          </a:p>
          <a:p>
            <a:pPr marL="533400" indent="-533400">
              <a:buFontTx/>
              <a:buAutoNum type="arabicPeriod"/>
            </a:pPr>
            <a:r>
              <a:rPr lang="el-GR" altLang="en-US" sz="2000">
                <a:ea typeface="ＭＳ Ｐゴシック" charset="-128"/>
              </a:rPr>
              <a:t>Λειομύωμα – Λειομυοσάρκωμα. </a:t>
            </a:r>
          </a:p>
          <a:p>
            <a:pPr marL="533400" indent="-533400">
              <a:buFontTx/>
              <a:buAutoNum type="arabicPeriod"/>
            </a:pPr>
            <a:r>
              <a:rPr lang="el-GR" altLang="en-US" sz="2000">
                <a:ea typeface="ＭＳ Ｐゴシック" charset="-128"/>
              </a:rPr>
              <a:t>Σβάνωμα. </a:t>
            </a:r>
          </a:p>
          <a:p>
            <a:pPr marL="533400" indent="-533400">
              <a:buFontTx/>
              <a:buAutoNum type="arabicPeriod"/>
            </a:pPr>
            <a:r>
              <a:rPr lang="el-GR" altLang="en-US" sz="2000">
                <a:ea typeface="ＭＳ Ｐゴシック" charset="-128"/>
              </a:rPr>
              <a:t>Κοκκιοκυτταρικός όγκος.</a:t>
            </a:r>
          </a:p>
          <a:p>
            <a:pPr marL="533400" indent="-533400">
              <a:buFontTx/>
              <a:buAutoNum type="arabicPeriod"/>
            </a:pPr>
            <a:r>
              <a:rPr lang="el-GR" altLang="en-US" sz="2000">
                <a:ea typeface="ＭＳ Ｐゴシック" charset="-128"/>
              </a:rPr>
              <a:t>Σάρκωμα </a:t>
            </a:r>
            <a:r>
              <a:rPr lang="en-US" altLang="en-US" sz="2000">
                <a:ea typeface="ＭＳ Ｐゴシック" charset="-128"/>
              </a:rPr>
              <a:t>Kaposi.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000">
                <a:ea typeface="ＭＳ Ｐゴシック" charset="-128"/>
              </a:rPr>
              <a:t>Glomus tumor.</a:t>
            </a:r>
          </a:p>
          <a:p>
            <a:pPr marL="533400" indent="-533400">
              <a:buFontTx/>
              <a:buAutoNum type="arabicPeriod"/>
            </a:pPr>
            <a:r>
              <a:rPr lang="el-GR" altLang="en-US" sz="2000">
                <a:ea typeface="ＭＳ Ｐゴシック" charset="-128"/>
              </a:rPr>
              <a:t>Άλλοι όγκοι.  </a:t>
            </a:r>
          </a:p>
        </p:txBody>
      </p:sp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1763713" y="6264275"/>
            <a:ext cx="57610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n-US" b="1">
                <a:solidFill>
                  <a:srgbClr val="FFFF00"/>
                </a:solidFill>
                <a:latin typeface="Verdana" charset="0"/>
              </a:rPr>
              <a:t>Γ</a:t>
            </a:r>
            <a:r>
              <a:rPr lang="el-GR" altLang="en-US" sz="1800" b="1">
                <a:solidFill>
                  <a:srgbClr val="FFFF00"/>
                </a:solidFill>
                <a:latin typeface="Verdana" charset="0"/>
              </a:rPr>
              <a:t>. </a:t>
            </a:r>
            <a:r>
              <a:rPr lang="el-GR" altLang="en-US" sz="2000" b="1">
                <a:solidFill>
                  <a:srgbClr val="FFFF00"/>
                </a:solidFill>
                <a:latin typeface="Verdana" charset="0"/>
              </a:rPr>
              <a:t>Μεταστατικοί όγκοι.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0" descr="http://www.dreamstime.com/colon-cancer-histology-largethumb49727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445125"/>
            <a:ext cx="3095625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512763"/>
            <a:ext cx="8229600" cy="9144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l-GR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ΠΟΛΥΠΟΔΕΣ ΠΑΧΕΟΣ ΕΝΤΕΡΟΥ</a:t>
            </a:r>
          </a:p>
        </p:txBody>
      </p:sp>
      <p:sp>
        <p:nvSpPr>
          <p:cNvPr id="6246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-115888" y="1639888"/>
            <a:ext cx="4040188" cy="4525962"/>
          </a:xfrm>
        </p:spPr>
        <p:txBody>
          <a:bodyPr/>
          <a:lstStyle/>
          <a:p>
            <a:pPr>
              <a:buFontTx/>
              <a:buNone/>
            </a:pPr>
            <a:r>
              <a:rPr lang="el-GR" altLang="en-US" b="1" i="1" u="sng">
                <a:solidFill>
                  <a:schemeClr val="tx2"/>
                </a:solidFill>
                <a:latin typeface="Verdana" charset="0"/>
                <a:ea typeface="ＭＳ Ｐゴシック" charset="-128"/>
              </a:rPr>
              <a:t>ΝΕΟΠΛΑΣΜΑΤΙΚΟΙ</a:t>
            </a:r>
          </a:p>
          <a:p>
            <a:pPr>
              <a:buFontTx/>
              <a:buNone/>
            </a:pPr>
            <a:endParaRPr lang="el-GR" altLang="en-US">
              <a:latin typeface="Verdana" charset="0"/>
              <a:ea typeface="ＭＳ Ｐゴシック" charset="-128"/>
            </a:endParaRPr>
          </a:p>
          <a:p>
            <a:r>
              <a:rPr lang="el-GR" altLang="en-US" sz="2400">
                <a:latin typeface="Verdana" charset="0"/>
                <a:ea typeface="ＭＳ Ｐゴシック" charset="-128"/>
              </a:rPr>
              <a:t>Αδενώματα (σωληνώδες, σωληνολαχνωτό, λαχνωτό, οδοντωτό)</a:t>
            </a:r>
          </a:p>
          <a:p>
            <a:pPr>
              <a:buFontTx/>
              <a:buNone/>
            </a:pPr>
            <a:endParaRPr lang="el-GR" altLang="en-US" sz="2400">
              <a:latin typeface="Verdana" charset="0"/>
              <a:ea typeface="ＭＳ Ｐゴシック" charset="-128"/>
            </a:endParaRPr>
          </a:p>
          <a:p>
            <a:r>
              <a:rPr lang="el-GR" altLang="en-US" sz="2400">
                <a:latin typeface="Verdana" charset="0"/>
                <a:ea typeface="ＭＳ Ｐゴシック" charset="-128"/>
              </a:rPr>
              <a:t>Καρκινώματα (</a:t>
            </a:r>
            <a:r>
              <a:rPr lang="en-US" altLang="en-US" sz="2400">
                <a:latin typeface="Verdana" charset="0"/>
                <a:ea typeface="ＭＳ Ｐゴシック" charset="-128"/>
              </a:rPr>
              <a:t>in situ, </a:t>
            </a:r>
            <a:r>
              <a:rPr lang="el-GR" altLang="en-US" sz="2400">
                <a:latin typeface="Verdana" charset="0"/>
                <a:ea typeface="ＭＳ Ｐゴシック" charset="-128"/>
              </a:rPr>
              <a:t> διηθητικό)</a:t>
            </a:r>
          </a:p>
        </p:txBody>
      </p:sp>
      <p:sp>
        <p:nvSpPr>
          <p:cNvPr id="6246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851275" y="1639888"/>
            <a:ext cx="4787900" cy="4525962"/>
          </a:xfrm>
        </p:spPr>
        <p:txBody>
          <a:bodyPr/>
          <a:lstStyle/>
          <a:p>
            <a:pPr>
              <a:buFontTx/>
              <a:buNone/>
            </a:pPr>
            <a:r>
              <a:rPr lang="el-GR" altLang="en-US" b="1" i="1" u="sng">
                <a:solidFill>
                  <a:schemeClr val="tx2"/>
                </a:solidFill>
                <a:latin typeface="Verdana" charset="0"/>
                <a:ea typeface="ＭＳ Ｐゴシック" charset="-128"/>
              </a:rPr>
              <a:t>ΜΗ ΝΕΟΠΛΑΣΜΑΤΙΚΟΙ</a:t>
            </a:r>
          </a:p>
          <a:p>
            <a:pPr>
              <a:buFontTx/>
              <a:buNone/>
            </a:pPr>
            <a:endParaRPr lang="el-GR" altLang="en-US">
              <a:solidFill>
                <a:srgbClr val="FF0000"/>
              </a:solidFill>
              <a:latin typeface="Verdana" charset="0"/>
              <a:ea typeface="ＭＳ Ｐゴシック" charset="-128"/>
            </a:endParaRPr>
          </a:p>
          <a:p>
            <a:r>
              <a:rPr lang="el-GR" altLang="en-US" sz="2400">
                <a:latin typeface="Verdana" charset="0"/>
                <a:ea typeface="ＭＳ Ｐゴシック" charset="-128"/>
              </a:rPr>
              <a:t>Υπερπλαστικοί</a:t>
            </a:r>
          </a:p>
          <a:p>
            <a:r>
              <a:rPr lang="el-GR" altLang="en-US" sz="2400">
                <a:latin typeface="Verdana" charset="0"/>
                <a:ea typeface="ＭＳ Ｐゴシック" charset="-128"/>
              </a:rPr>
              <a:t>Νεανικοί (</a:t>
            </a:r>
            <a:r>
              <a:rPr lang="en-US" altLang="en-US" sz="2400">
                <a:latin typeface="Verdana" charset="0"/>
                <a:ea typeface="ＭＳ Ｐゴシック" charset="-128"/>
              </a:rPr>
              <a:t>Juvenile)</a:t>
            </a:r>
          </a:p>
          <a:p>
            <a:r>
              <a:rPr lang="el-GR" altLang="en-US" sz="2400">
                <a:latin typeface="Verdana" charset="0"/>
                <a:ea typeface="ＭＳ Ｐゴシック" charset="-128"/>
              </a:rPr>
              <a:t>Φλεγμονώδεις (ψευδοπολύποδες)</a:t>
            </a:r>
          </a:p>
        </p:txBody>
      </p:sp>
      <p:pic>
        <p:nvPicPr>
          <p:cNvPr id="62469" name="Picture 6" descr="http://www.kkenw.de/fileadmin/kken/medizin/gastroenterologie/behandlung/darmspiegelung_text_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437063"/>
            <a:ext cx="349250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8" descr="http://www.voelklingen-lebt-gesund.de/images/aktionen-projekte/2008-krebsjahr3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4719638"/>
            <a:ext cx="24955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4" descr="Tubular adeno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5445125"/>
            <a:ext cx="2447925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4" descr="ελκώδης-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881313"/>
            <a:ext cx="2160588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512763"/>
            <a:ext cx="8229600" cy="9144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l-GR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ΥΠΟΒΛΕΝΝΟΓΟΝΙΕΣ ΒΛΑΒΕΣ </a:t>
            </a:r>
            <a:r>
              <a:rPr lang="el-GR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(σπανιότερες)</a:t>
            </a:r>
          </a:p>
        </p:txBody>
      </p:sp>
      <p:sp>
        <p:nvSpPr>
          <p:cNvPr id="63490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6988" y="1600200"/>
            <a:ext cx="4040187" cy="4525963"/>
          </a:xfrm>
        </p:spPr>
        <p:txBody>
          <a:bodyPr/>
          <a:lstStyle/>
          <a:p>
            <a:pPr>
              <a:buFontTx/>
              <a:buNone/>
            </a:pPr>
            <a:r>
              <a:rPr lang="el-GR" altLang="en-US" b="1" i="1" u="sng">
                <a:solidFill>
                  <a:schemeClr val="tx2"/>
                </a:solidFill>
                <a:latin typeface="Verdana" charset="0"/>
                <a:ea typeface="ＭＳ Ｐゴシック" charset="-128"/>
              </a:rPr>
              <a:t>ΝΕΟΠΛΑΣΜΑΤΙΚΕΣ</a:t>
            </a:r>
          </a:p>
          <a:p>
            <a:pPr>
              <a:buFontTx/>
              <a:buNone/>
            </a:pPr>
            <a:endParaRPr lang="el-GR" altLang="en-US" i="1" u="sng">
              <a:solidFill>
                <a:srgbClr val="FF0000"/>
              </a:solidFill>
              <a:latin typeface="Verdana" charset="0"/>
              <a:ea typeface="ＭＳ Ｐゴシック" charset="-128"/>
            </a:endParaRPr>
          </a:p>
          <a:p>
            <a:pPr>
              <a:buFontTx/>
              <a:buNone/>
            </a:pPr>
            <a:r>
              <a:rPr lang="el-GR" altLang="en-US" sz="2400">
                <a:latin typeface="Verdana" charset="0"/>
                <a:ea typeface="ＭＳ Ｐゴシック" charset="-128"/>
              </a:rPr>
              <a:t>Λειομύωμα, Ίνωμα</a:t>
            </a:r>
          </a:p>
          <a:p>
            <a:pPr>
              <a:buFontTx/>
              <a:buNone/>
            </a:pPr>
            <a:r>
              <a:rPr lang="el-GR" altLang="en-US" sz="2400">
                <a:latin typeface="Verdana" charset="0"/>
                <a:ea typeface="ＭＳ Ｐゴシック" charset="-128"/>
              </a:rPr>
              <a:t>Λίπωμα, Αιμαγγείωμα, Λεμφαγγείωμα</a:t>
            </a:r>
          </a:p>
          <a:p>
            <a:pPr>
              <a:buFontTx/>
              <a:buNone/>
            </a:pPr>
            <a:r>
              <a:rPr lang="el-GR" altLang="en-US" sz="2400">
                <a:latin typeface="Verdana" charset="0"/>
                <a:ea typeface="ＭＳ Ｐゴシック" charset="-128"/>
              </a:rPr>
              <a:t>Σαρκώματα</a:t>
            </a:r>
          </a:p>
          <a:p>
            <a:pPr>
              <a:buFontTx/>
              <a:buNone/>
            </a:pPr>
            <a:r>
              <a:rPr lang="el-GR" altLang="en-US" sz="2400">
                <a:latin typeface="Verdana" charset="0"/>
                <a:ea typeface="ＭＳ Ｐゴシック" charset="-128"/>
              </a:rPr>
              <a:t>Καρκινοειδές, Λέμφωμα</a:t>
            </a:r>
          </a:p>
          <a:p>
            <a:pPr>
              <a:buFontTx/>
              <a:buNone/>
            </a:pPr>
            <a:r>
              <a:rPr lang="el-GR" altLang="en-US" sz="2400">
                <a:latin typeface="Verdana" charset="0"/>
                <a:ea typeface="ＭＳ Ｐゴシック" charset="-128"/>
              </a:rPr>
              <a:t>Μεταστατικά </a:t>
            </a:r>
          </a:p>
        </p:txBody>
      </p:sp>
      <p:sp>
        <p:nvSpPr>
          <p:cNvPr id="63491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356100" y="1600200"/>
            <a:ext cx="4787900" cy="4525963"/>
          </a:xfrm>
        </p:spPr>
        <p:txBody>
          <a:bodyPr/>
          <a:lstStyle/>
          <a:p>
            <a:pPr>
              <a:buFontTx/>
              <a:buNone/>
            </a:pPr>
            <a:r>
              <a:rPr lang="el-GR" altLang="en-US" b="1" i="1" u="sng">
                <a:solidFill>
                  <a:schemeClr val="tx2"/>
                </a:solidFill>
                <a:latin typeface="Verdana" charset="0"/>
                <a:ea typeface="ＭＳ Ｐゴシック" charset="-128"/>
              </a:rPr>
              <a:t>ΜΗ ΝΕΟΠΛΑΣΜΑΤΙΚΕΣ</a:t>
            </a:r>
          </a:p>
          <a:p>
            <a:pPr>
              <a:buFontTx/>
              <a:buNone/>
            </a:pPr>
            <a:endParaRPr lang="el-GR" altLang="en-US" sz="3200">
              <a:latin typeface="Verdana" charset="0"/>
              <a:ea typeface="ＭＳ Ｐゴシック" charset="-128"/>
            </a:endParaRPr>
          </a:p>
          <a:p>
            <a:pPr>
              <a:buFontTx/>
              <a:buNone/>
            </a:pPr>
            <a:r>
              <a:rPr lang="el-GR" altLang="en-US" sz="2400">
                <a:latin typeface="Verdana" charset="0"/>
                <a:ea typeface="ＭＳ Ｐゴシック" charset="-128"/>
              </a:rPr>
              <a:t>Κυστική πνευμάτωση</a:t>
            </a:r>
          </a:p>
          <a:p>
            <a:pPr>
              <a:buFontTx/>
              <a:buNone/>
            </a:pPr>
            <a:r>
              <a:rPr lang="el-GR" altLang="en-US" sz="2400">
                <a:latin typeface="Verdana" charset="0"/>
                <a:ea typeface="ＭＳ Ｐゴシック" charset="-128"/>
              </a:rPr>
              <a:t>Λεμφικοί πολύποδες</a:t>
            </a:r>
          </a:p>
          <a:p>
            <a:pPr>
              <a:buFontTx/>
              <a:buNone/>
            </a:pPr>
            <a:r>
              <a:rPr lang="el-GR" altLang="en-US" sz="2400">
                <a:latin typeface="Verdana" charset="0"/>
                <a:ea typeface="ＭＳ Ｐゴシック" charset="-128"/>
              </a:rPr>
              <a:t>Οζώδης λεμφική υπερπλασία</a:t>
            </a:r>
          </a:p>
          <a:p>
            <a:pPr>
              <a:buFontTx/>
              <a:buNone/>
            </a:pPr>
            <a:endParaRPr lang="el-GR" altLang="en-US" sz="2400">
              <a:latin typeface="Verdana" charset="0"/>
              <a:ea typeface="ＭＳ Ｐゴシック" charset="-128"/>
            </a:endParaRPr>
          </a:p>
        </p:txBody>
      </p:sp>
      <p:pic>
        <p:nvPicPr>
          <p:cNvPr id="63492" name="Picture 4" descr="οζώδης λεμφική υπερπλασία- Burkitt-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138613"/>
            <a:ext cx="3995737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4" descr="καρκινοειδές στομάχο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530850"/>
            <a:ext cx="3671888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4" descr="GIST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5273675"/>
            <a:ext cx="1584326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4" descr="Tubulovillous aden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508500"/>
            <a:ext cx="3192463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60350"/>
            <a:ext cx="7772400" cy="9144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l-GR" altLang="en-US" sz="2800" b="1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ΠΟΛΥΠΟΔΕΣ ΠΑΧΕΟΣ ΕΝΤΕΡΟΥ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765175"/>
            <a:ext cx="7772400" cy="4572000"/>
          </a:xfrm>
        </p:spPr>
        <p:txBody>
          <a:bodyPr/>
          <a:lstStyle/>
          <a:p>
            <a:pPr>
              <a:buFontTx/>
              <a:buNone/>
            </a:pPr>
            <a:r>
              <a:rPr lang="el-GR" altLang="en-US" sz="2800">
                <a:ea typeface="ＭＳ Ｐゴシック" charset="-128"/>
              </a:rPr>
              <a:t>	</a:t>
            </a:r>
            <a:r>
              <a:rPr lang="el-GR" altLang="en-US" sz="2400">
                <a:ea typeface="ＭＳ Ｐゴシック" charset="-128"/>
              </a:rPr>
              <a:t>Καλοήθη νεοπλάσματα προερχόμενα από το επιθήλιο</a:t>
            </a:r>
          </a:p>
          <a:p>
            <a:pPr>
              <a:buFontTx/>
              <a:buNone/>
            </a:pPr>
            <a:r>
              <a:rPr lang="el-GR" altLang="en-US" sz="2800">
                <a:ea typeface="ＭＳ Ｐゴシック" charset="-128"/>
              </a:rPr>
              <a:t>	</a:t>
            </a:r>
            <a:r>
              <a:rPr lang="el-GR" altLang="en-US" sz="2400">
                <a:ea typeface="ＭＳ Ｐゴシック" charset="-128"/>
              </a:rPr>
              <a:t>Η πλήρης περιγραφή των πολυπόδων/αδενωμάτων θα πρέπει να περιλαμβάνει:</a:t>
            </a:r>
          </a:p>
          <a:p>
            <a:pPr>
              <a:buFontTx/>
              <a:buNone/>
            </a:pPr>
            <a:endParaRPr lang="el-GR" altLang="en-US" sz="1800">
              <a:ea typeface="ＭＳ Ｐゴシック" charset="-128"/>
            </a:endParaRPr>
          </a:p>
          <a:p>
            <a:pPr>
              <a:buClr>
                <a:schemeClr val="accent2"/>
              </a:buClr>
              <a:buFont typeface="Wingdings" charset="2"/>
              <a:buChar char="Ø"/>
            </a:pPr>
            <a:r>
              <a:rPr lang="el-GR" altLang="en-US" sz="2400">
                <a:solidFill>
                  <a:srgbClr val="FF0000"/>
                </a:solidFill>
                <a:ea typeface="ＭＳ Ｐゴシック" charset="-128"/>
              </a:rPr>
              <a:t>Μέγεθος</a:t>
            </a:r>
            <a:r>
              <a:rPr lang="el-GR" altLang="en-US" sz="2400">
                <a:ea typeface="ＭＳ Ｐゴシック" charset="-128"/>
              </a:rPr>
              <a:t> (πχ. 0,5, 1, 2 εκατοστά)</a:t>
            </a:r>
          </a:p>
          <a:p>
            <a:pPr>
              <a:buClr>
                <a:schemeClr val="accent2"/>
              </a:buClr>
              <a:buFont typeface="Wingdings" charset="2"/>
              <a:buChar char="Ø"/>
            </a:pPr>
            <a:r>
              <a:rPr lang="el-GR" altLang="en-US" sz="2400">
                <a:solidFill>
                  <a:srgbClr val="FF0000"/>
                </a:solidFill>
                <a:ea typeface="ＭＳ Ｐゴシック" charset="-128"/>
              </a:rPr>
              <a:t>Μορφολογία</a:t>
            </a:r>
            <a:r>
              <a:rPr lang="el-GR" altLang="en-US" sz="2400">
                <a:ea typeface="ＭＳ Ｐゴシック" charset="-128"/>
              </a:rPr>
              <a:t> (έμμισχοι, επίπεδοι)</a:t>
            </a:r>
          </a:p>
          <a:p>
            <a:pPr>
              <a:buClr>
                <a:schemeClr val="accent2"/>
              </a:buClr>
              <a:buFont typeface="Wingdings" charset="2"/>
              <a:buChar char="Ø"/>
            </a:pPr>
            <a:r>
              <a:rPr lang="el-GR" altLang="en-US" sz="2400">
                <a:solidFill>
                  <a:srgbClr val="FF0000"/>
                </a:solidFill>
                <a:ea typeface="ＭＳ Ｐゴシック" charset="-128"/>
              </a:rPr>
              <a:t>Ιστολογία</a:t>
            </a:r>
            <a:r>
              <a:rPr lang="el-GR" altLang="en-US" sz="2400">
                <a:ea typeface="ＭＳ Ｐゴシック" charset="-128"/>
              </a:rPr>
              <a:t> (σωληνώδεις, σωληνολαχνωτοί, λαχνωτοί)</a:t>
            </a:r>
          </a:p>
          <a:p>
            <a:pPr>
              <a:buClr>
                <a:schemeClr val="accent2"/>
              </a:buClr>
              <a:buFont typeface="Wingdings" charset="2"/>
              <a:buChar char="Ø"/>
            </a:pPr>
            <a:r>
              <a:rPr lang="el-GR" altLang="en-US" sz="2400">
                <a:solidFill>
                  <a:srgbClr val="FF0000"/>
                </a:solidFill>
                <a:ea typeface="ＭＳ Ｐゴシック" charset="-128"/>
              </a:rPr>
              <a:t>Βαθμός δυσπλασίας</a:t>
            </a:r>
            <a:r>
              <a:rPr lang="el-GR" altLang="en-US" sz="2400">
                <a:ea typeface="ＭＳ Ｐゴシック" charset="-128"/>
              </a:rPr>
              <a:t> (ήπια, μέτρια, βαριά) </a:t>
            </a:r>
          </a:p>
        </p:txBody>
      </p:sp>
      <p:pic>
        <p:nvPicPr>
          <p:cNvPr id="64516" name="Picture 4" descr="αδένωμα δωδλο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4508500"/>
            <a:ext cx="3201988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4" descr="Εμμισχο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508500"/>
            <a:ext cx="2735263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1850" y="260350"/>
            <a:ext cx="7772400" cy="9144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l-GR" alt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ΠΟΛΥΠΟΔΕΣ - ΜΕΓΕΘΟΣ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017588"/>
            <a:ext cx="7772400" cy="45720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l-GR" altLang="en-US">
                <a:latin typeface="Verdana" charset="0"/>
                <a:ea typeface="ＭＳ Ｐゴシック" charset="-128"/>
              </a:rPr>
              <a:t>	</a:t>
            </a:r>
            <a:r>
              <a:rPr lang="el-GR" altLang="en-US" sz="2400">
                <a:solidFill>
                  <a:schemeClr val="tx2"/>
                </a:solidFill>
                <a:latin typeface="Verdana" charset="0"/>
                <a:ea typeface="ＭＳ Ｐゴシック" charset="-128"/>
              </a:rPr>
              <a:t>Διακρίνουμε μεγέθη: &lt;1, 1-2, &gt;2</a:t>
            </a:r>
            <a:r>
              <a:rPr lang="en-US" altLang="en-US" sz="2400">
                <a:solidFill>
                  <a:schemeClr val="tx2"/>
                </a:solidFill>
                <a:latin typeface="Verdana" charset="0"/>
                <a:ea typeface="ＭＳ Ｐゴシック" charset="-128"/>
              </a:rPr>
              <a:t>cm</a:t>
            </a:r>
            <a:endParaRPr lang="el-GR" altLang="en-US" sz="2400">
              <a:solidFill>
                <a:schemeClr val="tx2"/>
              </a:solidFill>
              <a:latin typeface="Verdana" charset="0"/>
              <a:ea typeface="ＭＳ Ｐゴシック" charset="-128"/>
            </a:endParaRPr>
          </a:p>
          <a:p>
            <a:pPr>
              <a:buFont typeface="Wingdings" charset="2"/>
              <a:buNone/>
            </a:pPr>
            <a:endParaRPr lang="el-GR" altLang="en-US" sz="900">
              <a:latin typeface="Verdana" charset="0"/>
              <a:ea typeface="ＭＳ Ｐゴシック" charset="-128"/>
            </a:endParaRPr>
          </a:p>
          <a:p>
            <a:pPr>
              <a:buFont typeface="Wingdings" charset="2"/>
              <a:buNone/>
            </a:pPr>
            <a:endParaRPr lang="el-GR" altLang="en-US" sz="900">
              <a:latin typeface="Verdana" charset="0"/>
              <a:ea typeface="ＭＳ Ｐゴシック" charset="-128"/>
            </a:endParaRPr>
          </a:p>
          <a:p>
            <a:pPr>
              <a:buFont typeface="Wingdings" charset="2"/>
              <a:buNone/>
            </a:pPr>
            <a:r>
              <a:rPr lang="el-GR" altLang="en-US" sz="2400">
                <a:latin typeface="Verdana" charset="0"/>
                <a:ea typeface="ＭＳ Ｐゴシック" charset="-128"/>
              </a:rPr>
              <a:t>	Πολύποδες μεγέθους &gt;1</a:t>
            </a:r>
            <a:r>
              <a:rPr lang="en-US" altLang="en-US" sz="2400">
                <a:latin typeface="Verdana" charset="0"/>
                <a:ea typeface="ＭＳ Ｐゴシック" charset="-128"/>
              </a:rPr>
              <a:t>cm:</a:t>
            </a:r>
            <a:endParaRPr lang="el-GR" altLang="en-US" sz="2400">
              <a:latin typeface="Verdana" charset="0"/>
              <a:ea typeface="ＭＳ Ｐゴシック" charset="-128"/>
            </a:endParaRPr>
          </a:p>
          <a:p>
            <a:pPr>
              <a:buClr>
                <a:schemeClr val="accent2"/>
              </a:buClr>
              <a:buFont typeface="Wingdings" charset="2"/>
              <a:buChar char="Ø"/>
            </a:pPr>
            <a:endParaRPr lang="el-GR" altLang="en-US" sz="800">
              <a:latin typeface="Verdana" charset="0"/>
              <a:ea typeface="ＭＳ Ｐゴシック" charset="-128"/>
            </a:endParaRPr>
          </a:p>
          <a:p>
            <a:pPr>
              <a:buClr>
                <a:schemeClr val="accent2"/>
              </a:buClr>
              <a:buFont typeface="Wingdings" charset="2"/>
              <a:buChar char="Ø"/>
            </a:pPr>
            <a:r>
              <a:rPr lang="el-GR" altLang="en-US" sz="2400">
                <a:latin typeface="Verdana" charset="0"/>
                <a:ea typeface="ＭＳ Ｐゴシック" charset="-128"/>
              </a:rPr>
              <a:t>Σε  νεκροτομικές </a:t>
            </a:r>
          </a:p>
          <a:p>
            <a:pPr>
              <a:buClr>
                <a:schemeClr val="accent2"/>
              </a:buClr>
              <a:buFont typeface="Wingdings" charset="2"/>
              <a:buNone/>
            </a:pPr>
            <a:r>
              <a:rPr lang="el-GR" altLang="en-US" sz="2400">
                <a:latin typeface="Verdana" charset="0"/>
                <a:ea typeface="ＭＳ Ｐゴシック" charset="-128"/>
              </a:rPr>
              <a:t>	μελέτες→ 13-16%</a:t>
            </a:r>
          </a:p>
          <a:p>
            <a:pPr>
              <a:buClr>
                <a:schemeClr val="accent2"/>
              </a:buClr>
              <a:buFont typeface="Wingdings" charset="2"/>
              <a:buNone/>
            </a:pPr>
            <a:endParaRPr lang="el-GR" altLang="en-US" sz="800">
              <a:latin typeface="Verdana" charset="0"/>
              <a:ea typeface="ＭＳ Ｐゴシック" charset="-128"/>
            </a:endParaRPr>
          </a:p>
          <a:p>
            <a:pPr>
              <a:buClr>
                <a:schemeClr val="accent2"/>
              </a:buClr>
              <a:buFont typeface="Wingdings" charset="2"/>
              <a:buChar char="Ø"/>
            </a:pPr>
            <a:r>
              <a:rPr lang="el-GR" altLang="en-US" sz="2400">
                <a:latin typeface="Verdana" charset="0"/>
                <a:ea typeface="ＭＳ Ｐゴシック" charset="-128"/>
              </a:rPr>
              <a:t>Σε ενδοσκοπικές </a:t>
            </a:r>
          </a:p>
          <a:p>
            <a:pPr>
              <a:buClr>
                <a:schemeClr val="accent2"/>
              </a:buClr>
              <a:buFont typeface="Wingdings" charset="2"/>
              <a:buNone/>
            </a:pPr>
            <a:r>
              <a:rPr lang="el-GR" altLang="en-US" sz="2400">
                <a:latin typeface="Verdana" charset="0"/>
                <a:ea typeface="ＭＳ Ｐゴシック" charset="-128"/>
              </a:rPr>
              <a:t>	ή χειρουργικές</a:t>
            </a:r>
          </a:p>
          <a:p>
            <a:pPr>
              <a:buClr>
                <a:schemeClr val="accent2"/>
              </a:buClr>
              <a:buFont typeface="Wingdings" charset="2"/>
              <a:buNone/>
            </a:pPr>
            <a:r>
              <a:rPr lang="el-GR" altLang="en-US" sz="2400">
                <a:latin typeface="Verdana" charset="0"/>
                <a:ea typeface="ＭＳ Ｐゴシック" charset="-128"/>
              </a:rPr>
              <a:t>	→ 26-40%</a:t>
            </a:r>
          </a:p>
          <a:p>
            <a:pPr>
              <a:buFont typeface="Wingdings" charset="2"/>
              <a:buNone/>
            </a:pPr>
            <a:endParaRPr lang="el-GR" altLang="en-US" sz="2400">
              <a:latin typeface="Verdana" charset="0"/>
              <a:ea typeface="ＭＳ Ｐゴシック" charset="-128"/>
            </a:endParaRPr>
          </a:p>
          <a:p>
            <a:pPr>
              <a:buFont typeface="Wingdings" charset="2"/>
              <a:buNone/>
            </a:pPr>
            <a:r>
              <a:rPr lang="el-GR" altLang="en-US" sz="2400">
                <a:latin typeface="Verdana" charset="0"/>
                <a:ea typeface="ＭＳ Ｐゴシック" charset="-128"/>
              </a:rPr>
              <a:t>	</a:t>
            </a:r>
          </a:p>
        </p:txBody>
      </p:sp>
      <p:pic>
        <p:nvPicPr>
          <p:cNvPr id="65539" name="Picture 4" descr="Επίπεδος 1,5 εκατ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25" y="2852738"/>
            <a:ext cx="5186363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 descr="Normal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3" y="1341438"/>
            <a:ext cx="2579687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4" descr="Σωληνολαχνωτό αδένωμ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043363"/>
            <a:ext cx="360045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/>
          <p:cNvSpPr>
            <a:spLocks noChangeArrowheads="1"/>
          </p:cNvSpPr>
          <p:nvPr/>
        </p:nvSpPr>
        <p:spPr bwMode="auto">
          <a:xfrm>
            <a:off x="2123728" y="128789"/>
            <a:ext cx="5256584" cy="923947"/>
          </a:xfrm>
          <a:prstGeom prst="bevel">
            <a:avLst>
              <a:gd name="adj" fmla="val 12500"/>
            </a:avLst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2800" b="1" smtClean="0">
                <a:solidFill>
                  <a:srgbClr val="FFFF00"/>
                </a:solidFill>
              </a:rPr>
              <a:t>Ca </a:t>
            </a:r>
            <a:r>
              <a:rPr lang="el-GR" altLang="en-US" sz="2800" b="1" smtClean="0">
                <a:solidFill>
                  <a:srgbClr val="FFFF00"/>
                </a:solidFill>
              </a:rPr>
              <a:t>ΠΑΧΕΟΣ ΕΝΤΕΡΟΥ</a:t>
            </a:r>
            <a:endParaRPr lang="el-GR" altLang="en-US" smtClean="0">
              <a:solidFill>
                <a:srgbClr val="FFFF00"/>
              </a:solidFill>
            </a:endParaRPr>
          </a:p>
        </p:txBody>
      </p:sp>
      <p:pic>
        <p:nvPicPr>
          <p:cNvPr id="66565" name="Picture 4" descr="Eπίπεδος 3 εκατ  εξαλλαγεί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8" y="1152525"/>
            <a:ext cx="3619500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4" descr="http://www.stockmedicalart.com/medicalartstudio/kfolio/images/colon-cancer-poly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58950"/>
            <a:ext cx="4419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l-GR" altLang="en-US" sz="2800" b="1"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Νέα περιστατικά ΚΠΕ στην Ευρώπη </a:t>
            </a:r>
            <a:br>
              <a:rPr lang="el-GR" altLang="en-US" sz="2800" b="1"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</a:br>
            <a:endParaRPr lang="en-US" altLang="en-US" sz="2800" b="1"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pic>
        <p:nvPicPr>
          <p:cNvPr id="14339" name="Picture 2" descr="incidence in EU estimate 2006.jpg"/>
          <p:cNvPicPr>
            <a:picLocks noChangeAspect="1"/>
          </p:cNvPicPr>
          <p:nvPr/>
        </p:nvPicPr>
        <p:blipFill>
          <a:blip r:embed="rId2">
            <a:lum bright="-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689100"/>
            <a:ext cx="5507038" cy="49323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l-GR" altLang="en-US" sz="3600" b="1"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Θάνατοι από ΚΠΕ στην Ευρώπη</a:t>
            </a:r>
            <a:endParaRPr lang="en-US" altLang="en-US" sz="3600" b="1"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pic>
        <p:nvPicPr>
          <p:cNvPr id="3074" name="Picture 2" descr="http://nutrition.med.uoc.gr/pics/oil/role_fig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29000" contrast="-3000"/>
          </a:blip>
          <a:srcRect/>
          <a:stretch>
            <a:fillRect/>
          </a:stretch>
        </p:blipFill>
        <p:spPr bwMode="auto">
          <a:xfrm>
            <a:off x="351663" y="1428736"/>
            <a:ext cx="8540709" cy="4829384"/>
          </a:xfrm>
          <a:prstGeom prst="rect">
            <a:avLst/>
          </a:prstGeom>
          <a:noFill/>
        </p:spPr>
      </p:pic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2357438" y="6357938"/>
            <a:ext cx="457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n-US" sz="2000" b="1" smtClean="0">
                <a:effectLst>
                  <a:outerShdw blurRad="38100" dist="38100" dir="2700000" algn="tl">
                    <a:srgbClr val="4E5B6F"/>
                  </a:outerShdw>
                </a:effectLst>
                <a:latin typeface="Arial" charset="0"/>
              </a:rPr>
              <a:t>Ανά 100000 κατοίκους</a:t>
            </a:r>
            <a:endParaRPr lang="en-US" altLang="en-US" sz="2000" b="1" smtClean="0">
              <a:effectLst>
                <a:outerShdw blurRad="38100" dist="38100" dir="2700000" algn="tl">
                  <a:srgbClr val="4E5B6F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229600" cy="9144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l-GR" alt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ΠΟΛΥΠΟΔΕΣ – ΔΥΝΑΜΙΚΟ ΚΑΚΟΗΘΕΙΑΣ</a:t>
            </a:r>
          </a:p>
        </p:txBody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33375"/>
            <a:ext cx="8229600" cy="4784725"/>
          </a:xfrm>
        </p:spPr>
        <p:txBody>
          <a:bodyPr/>
          <a:lstStyle/>
          <a:p>
            <a:pPr>
              <a:buClr>
                <a:schemeClr val="tx1"/>
              </a:buClr>
              <a:buFont typeface="Wingdings" charset="2"/>
              <a:buNone/>
            </a:pPr>
            <a:r>
              <a:rPr lang="el-GR" altLang="en-US" sz="2000">
                <a:latin typeface="Verdana" charset="0"/>
                <a:ea typeface="ＭＳ Ｐゴシック" charset="-128"/>
              </a:rPr>
              <a:t>	</a:t>
            </a:r>
          </a:p>
          <a:p>
            <a:pPr>
              <a:buClr>
                <a:schemeClr val="tx1"/>
              </a:buClr>
              <a:buFont typeface="Wingdings" charset="2"/>
              <a:buNone/>
            </a:pPr>
            <a:r>
              <a:rPr lang="el-GR" altLang="en-US" sz="2000">
                <a:latin typeface="Verdana" charset="0"/>
                <a:ea typeface="ＭＳ Ｐゴシック" charset="-128"/>
              </a:rPr>
              <a:t>	Είναι συνάρτηση τριών ανεξάρτητων παραμέτρων: </a:t>
            </a:r>
          </a:p>
          <a:p>
            <a:pPr>
              <a:buClr>
                <a:schemeClr val="tx1"/>
              </a:buClr>
              <a:buFont typeface="Wingdings" charset="2"/>
              <a:buNone/>
            </a:pPr>
            <a:r>
              <a:rPr lang="el-GR" altLang="en-US" sz="2000">
                <a:latin typeface="Verdana" charset="0"/>
                <a:ea typeface="ＭＳ Ｐゴシック" charset="-128"/>
              </a:rPr>
              <a:t>          </a:t>
            </a:r>
          </a:p>
          <a:p>
            <a:pPr>
              <a:buClr>
                <a:schemeClr val="accent2"/>
              </a:buClr>
              <a:buFont typeface="Wingdings" charset="2"/>
              <a:buChar char="Ø"/>
            </a:pPr>
            <a:r>
              <a:rPr lang="el-GR" altLang="en-US" sz="2000">
                <a:latin typeface="Verdana" charset="0"/>
                <a:ea typeface="ＭＳ Ｐゴシック" charset="-128"/>
              </a:rPr>
              <a:t> μεγέθους</a:t>
            </a:r>
          </a:p>
          <a:p>
            <a:pPr>
              <a:buClr>
                <a:schemeClr val="accent2"/>
              </a:buClr>
              <a:buFont typeface="Wingdings" charset="2"/>
              <a:buChar char="Ø"/>
            </a:pPr>
            <a:r>
              <a:rPr lang="el-GR" altLang="en-US" sz="2000">
                <a:latin typeface="Verdana" charset="0"/>
                <a:ea typeface="ＭＳ Ｐゴシック" charset="-128"/>
              </a:rPr>
              <a:t> ιστολογικού τύπου και</a:t>
            </a:r>
          </a:p>
          <a:p>
            <a:pPr>
              <a:buClr>
                <a:schemeClr val="accent2"/>
              </a:buClr>
              <a:buFont typeface="Wingdings" charset="2"/>
              <a:buChar char="Ø"/>
            </a:pPr>
            <a:r>
              <a:rPr lang="el-GR" altLang="en-US" sz="2000">
                <a:latin typeface="Verdana" charset="0"/>
                <a:ea typeface="ＭＳ Ｐゴシック" charset="-128"/>
              </a:rPr>
              <a:t> βαθμού δυσπλασίας </a:t>
            </a:r>
          </a:p>
          <a:p>
            <a:pPr>
              <a:buClr>
                <a:schemeClr val="tx1"/>
              </a:buClr>
              <a:buFont typeface="Wingdings" charset="2"/>
              <a:buNone/>
            </a:pPr>
            <a:endParaRPr lang="el-GR" altLang="en-US" sz="2000">
              <a:latin typeface="Verdana" charset="0"/>
              <a:ea typeface="ＭＳ Ｐゴシック" charset="-128"/>
            </a:endParaRPr>
          </a:p>
          <a:p>
            <a:pPr>
              <a:buClr>
                <a:schemeClr val="tx1"/>
              </a:buClr>
              <a:buFont typeface="Wingdings" charset="2"/>
              <a:buNone/>
            </a:pPr>
            <a:endParaRPr lang="el-GR" altLang="en-US" sz="2000">
              <a:solidFill>
                <a:srgbClr val="FF0000"/>
              </a:solidFill>
              <a:latin typeface="Verdana" charset="0"/>
              <a:ea typeface="ＭＳ Ｐゴシック" charset="-128"/>
            </a:endParaRPr>
          </a:p>
          <a:p>
            <a:pPr>
              <a:buClr>
                <a:schemeClr val="tx1"/>
              </a:buClr>
              <a:buFont typeface="Wingdings" charset="2"/>
              <a:buNone/>
            </a:pPr>
            <a:endParaRPr lang="el-GR" altLang="en-US" sz="2000">
              <a:latin typeface="Verdana" charset="0"/>
              <a:ea typeface="ＭＳ Ｐゴシック" charset="-128"/>
            </a:endParaRPr>
          </a:p>
        </p:txBody>
      </p:sp>
      <p:graphicFrame>
        <p:nvGraphicFramePr>
          <p:cNvPr id="69635" name="Object 2"/>
          <p:cNvGraphicFramePr>
            <a:graphicFrameLocks noChangeAspect="1"/>
          </p:cNvGraphicFramePr>
          <p:nvPr/>
        </p:nvGraphicFramePr>
        <p:xfrm>
          <a:off x="4500563" y="1557338"/>
          <a:ext cx="4464050" cy="2459037"/>
        </p:xfrm>
        <a:graphic>
          <a:graphicData uri="http://schemas.openxmlformats.org/presentationml/2006/ole">
            <p:oleObj spid="_x0000_s69639" name="Γράφημα" r:id="rId3" imgW="8229600" imgH="4533900" progId="MSGraph.Chart.8">
              <p:embed followColorScheme="full"/>
            </p:oleObj>
          </a:graphicData>
        </a:graphic>
      </p:graphicFrame>
      <p:graphicFrame>
        <p:nvGraphicFramePr>
          <p:cNvPr id="69636" name="Object 5"/>
          <p:cNvGraphicFramePr>
            <a:graphicFrameLocks noChangeAspect="1"/>
          </p:cNvGraphicFramePr>
          <p:nvPr/>
        </p:nvGraphicFramePr>
        <p:xfrm>
          <a:off x="338138" y="2781300"/>
          <a:ext cx="3529012" cy="1943100"/>
        </p:xfrm>
        <a:graphic>
          <a:graphicData uri="http://schemas.openxmlformats.org/presentationml/2006/ole">
            <p:oleObj spid="_x0000_s69640" name="Γράφημα" r:id="rId4" imgW="8229600" imgH="4533900" progId="MSGraph.Chart.8">
              <p:embed followColorScheme="full"/>
            </p:oleObj>
          </a:graphicData>
        </a:graphic>
      </p:graphicFrame>
      <p:graphicFrame>
        <p:nvGraphicFramePr>
          <p:cNvPr id="69637" name="Object 6"/>
          <p:cNvGraphicFramePr>
            <a:graphicFrameLocks noChangeAspect="1"/>
          </p:cNvGraphicFramePr>
          <p:nvPr/>
        </p:nvGraphicFramePr>
        <p:xfrm>
          <a:off x="4356100" y="3933825"/>
          <a:ext cx="4575175" cy="2519363"/>
        </p:xfrm>
        <a:graphic>
          <a:graphicData uri="http://schemas.openxmlformats.org/presentationml/2006/ole">
            <p:oleObj spid="_x0000_s69641" name="Γράφημα" r:id="rId5" imgW="8229600" imgH="4533900" progId="MSGraph.Chart.8">
              <p:embed followColorScheme="full"/>
            </p:oleObj>
          </a:graphicData>
        </a:graphic>
      </p:graphicFrame>
      <p:graphicFrame>
        <p:nvGraphicFramePr>
          <p:cNvPr id="69638" name="Object 7"/>
          <p:cNvGraphicFramePr>
            <a:graphicFrameLocks noChangeAspect="1"/>
          </p:cNvGraphicFramePr>
          <p:nvPr/>
        </p:nvGraphicFramePr>
        <p:xfrm>
          <a:off x="250825" y="4814888"/>
          <a:ext cx="3889375" cy="2143125"/>
        </p:xfrm>
        <a:graphic>
          <a:graphicData uri="http://schemas.openxmlformats.org/presentationml/2006/ole">
            <p:oleObj spid="_x0000_s69642" name="Γράφημα" r:id="rId6" imgW="8229600" imgH="4533900" progId="MSGraph.Chart.8">
              <p:embed followColorScheme="full"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3400" y="274638"/>
            <a:ext cx="8505825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l-GR" altLang="en-US" sz="3200" b="1"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Γιατί παθαίνουμε ΚΠΕ;</a:t>
            </a:r>
            <a:endParaRPr lang="en-US" altLang="en-US" sz="3200" b="1"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219075" y="1535113"/>
            <a:ext cx="3429000" cy="639762"/>
          </a:xfrm>
        </p:spPr>
        <p:txBody>
          <a:bodyPr/>
          <a:lstStyle/>
          <a:p>
            <a:pPr marL="73025">
              <a:defRPr/>
            </a:pPr>
            <a:r>
              <a:rPr lang="el-GR" altLang="en-US"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Προδιάθεση</a:t>
            </a:r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3988" y="2174875"/>
            <a:ext cx="3389312" cy="3951288"/>
          </a:xfrm>
        </p:spPr>
        <p:txBody>
          <a:bodyPr/>
          <a:lstStyle/>
          <a:p>
            <a:pPr>
              <a:defRPr/>
            </a:pPr>
            <a:r>
              <a:rPr lang="el-GR" altLang="en-US" sz="1800" b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Κληρονομικότητα</a:t>
            </a:r>
          </a:p>
          <a:p>
            <a:pPr>
              <a:defRPr/>
            </a:pPr>
            <a:r>
              <a:rPr lang="el-GR" altLang="en-US" sz="1800" b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Γονιδιακές μεταβολές</a:t>
            </a:r>
            <a:endParaRPr lang="en-US" altLang="en-US" sz="1800" b="1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5864225" y="1535113"/>
            <a:ext cx="3125788" cy="639762"/>
          </a:xfrm>
        </p:spPr>
        <p:txBody>
          <a:bodyPr/>
          <a:lstStyle/>
          <a:p>
            <a:pPr marL="73025">
              <a:defRPr/>
            </a:pPr>
            <a:r>
              <a:rPr lang="el-GR" altLang="en-US"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Περιβάλλον</a:t>
            </a:r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>
          <a:xfrm>
            <a:off x="5930900" y="2174875"/>
            <a:ext cx="3059113" cy="3951288"/>
          </a:xfrm>
        </p:spPr>
        <p:txBody>
          <a:bodyPr/>
          <a:lstStyle/>
          <a:p>
            <a:pPr>
              <a:defRPr/>
            </a:pPr>
            <a:r>
              <a:rPr lang="el-GR" altLang="en-US" sz="1800" b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Διατροφή</a:t>
            </a:r>
          </a:p>
          <a:p>
            <a:pPr lvl="1">
              <a:defRPr/>
            </a:pPr>
            <a:r>
              <a:rPr lang="el-GR" altLang="en-US" sz="1600" b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Φυτικές ίνες</a:t>
            </a:r>
          </a:p>
          <a:p>
            <a:pPr lvl="1">
              <a:defRPr/>
            </a:pPr>
            <a:r>
              <a:rPr lang="el-GR" altLang="en-US" sz="1600" b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Κρέας</a:t>
            </a:r>
          </a:p>
          <a:p>
            <a:pPr lvl="1">
              <a:defRPr/>
            </a:pPr>
            <a:r>
              <a:rPr lang="el-GR" altLang="en-US" sz="1600" b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Βιταμίνες</a:t>
            </a:r>
          </a:p>
          <a:p>
            <a:pPr>
              <a:defRPr/>
            </a:pPr>
            <a:r>
              <a:rPr lang="el-GR" altLang="en-US" sz="1800" b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Παχυσαρκία</a:t>
            </a:r>
          </a:p>
          <a:p>
            <a:pPr>
              <a:defRPr/>
            </a:pPr>
            <a:r>
              <a:rPr lang="el-GR" altLang="en-US" sz="1800" b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Άσκηση</a:t>
            </a:r>
          </a:p>
          <a:p>
            <a:pPr>
              <a:defRPr/>
            </a:pPr>
            <a:r>
              <a:rPr lang="el-GR" altLang="en-US" sz="1800" b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Αλκοόλ</a:t>
            </a:r>
          </a:p>
          <a:p>
            <a:pPr>
              <a:defRPr/>
            </a:pPr>
            <a:r>
              <a:rPr lang="el-GR" altLang="en-US" sz="1800" b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Κάπνισμα</a:t>
            </a:r>
          </a:p>
          <a:p>
            <a:pPr>
              <a:defRPr/>
            </a:pPr>
            <a:r>
              <a:rPr lang="el-GR" altLang="en-US" sz="1800" b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Ακτινοβολία</a:t>
            </a:r>
          </a:p>
          <a:p>
            <a:pPr>
              <a:defRPr/>
            </a:pPr>
            <a:r>
              <a:rPr lang="el-GR" altLang="en-US" sz="1800" b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Φάρμακα</a:t>
            </a:r>
            <a:endParaRPr lang="en-US" altLang="en-US" sz="1800" b="1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graphicFrame>
        <p:nvGraphicFramePr>
          <p:cNvPr id="70662" name="Object 2"/>
          <p:cNvGraphicFramePr>
            <a:graphicFrameLocks noChangeAspect="1"/>
          </p:cNvGraphicFramePr>
          <p:nvPr/>
        </p:nvGraphicFramePr>
        <p:xfrm>
          <a:off x="2630488" y="5029200"/>
          <a:ext cx="2322512" cy="1876425"/>
        </p:xfrm>
        <a:graphic>
          <a:graphicData uri="http://schemas.openxmlformats.org/presentationml/2006/ole">
            <p:oleObj spid="_x0000_s70665" name="Photo Editor Photo" r:id="rId3" imgW="1905266" imgH="1924319" progId="">
              <p:embed/>
            </p:oleObj>
          </a:graphicData>
        </a:graphic>
      </p:graphicFrame>
      <p:graphicFrame>
        <p:nvGraphicFramePr>
          <p:cNvPr id="70663" name="Object 3"/>
          <p:cNvGraphicFramePr>
            <a:graphicFrameLocks noChangeAspect="1"/>
          </p:cNvGraphicFramePr>
          <p:nvPr/>
        </p:nvGraphicFramePr>
        <p:xfrm>
          <a:off x="0" y="4927600"/>
          <a:ext cx="2520950" cy="2006600"/>
        </p:xfrm>
        <a:graphic>
          <a:graphicData uri="http://schemas.openxmlformats.org/presentationml/2006/ole">
            <p:oleObj spid="_x0000_s70666" name="Photo Editor Photo" r:id="rId4" imgW="1914286" imgH="1733333" progId="">
              <p:embed/>
            </p:oleObj>
          </a:graphicData>
        </a:graphic>
      </p:graphicFrame>
      <p:pic>
        <p:nvPicPr>
          <p:cNvPr id="70664" name="Picture 8" descr="polypect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17838"/>
            <a:ext cx="226218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l-GR" altLang="en-US" sz="3200" b="1"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Πώς προκαλείται ο ΚΠΕ;</a:t>
            </a:r>
            <a:endParaRPr lang="en-US" altLang="en-US" sz="3200" b="1"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52425" y="1295400"/>
            <a:ext cx="8439150" cy="4381500"/>
          </a:xfrm>
        </p:spPr>
        <p:txBody>
          <a:bodyPr/>
          <a:lstStyle/>
          <a:p>
            <a:pPr>
              <a:lnSpc>
                <a:spcPts val="4000"/>
              </a:lnSpc>
              <a:defRPr/>
            </a:pPr>
            <a:r>
              <a:rPr lang="el-GR" altLang="en-US" sz="2200" b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Φυσιολογικά τα κύτταρα που καλύπτουν το εσωτερικό του παχέος εντέρου σταματούν να πολλαπλασιάζονται, </a:t>
            </a:r>
            <a:r>
              <a:rPr lang="el-GR" altLang="en-US" sz="2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πεθαίνουν</a:t>
            </a:r>
            <a:r>
              <a:rPr lang="el-GR" altLang="en-US" sz="2200" b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, απομακρύνονται με τα κόπρανα μετά από λίγες μέρες και </a:t>
            </a:r>
            <a:r>
              <a:rPr lang="el-GR" altLang="en-US" sz="2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αντικαθίστανται</a:t>
            </a:r>
            <a:r>
              <a:rPr lang="el-GR" altLang="en-US" sz="2200" b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από καινούργια</a:t>
            </a:r>
          </a:p>
          <a:p>
            <a:pPr>
              <a:lnSpc>
                <a:spcPts val="4000"/>
              </a:lnSpc>
              <a:defRPr/>
            </a:pPr>
            <a:endParaRPr lang="el-GR" altLang="en-US" sz="2200" b="1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>
              <a:lnSpc>
                <a:spcPts val="4000"/>
              </a:lnSpc>
              <a:defRPr/>
            </a:pPr>
            <a:r>
              <a:rPr lang="el-GR" altLang="en-US" sz="2200" b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Όταν συμβούν, για </a:t>
            </a:r>
            <a:r>
              <a:rPr lang="el-GR" altLang="en-US" sz="2200" b="1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άγνωστο λόγο</a:t>
            </a:r>
            <a:r>
              <a:rPr lang="el-GR" altLang="en-US" sz="2200" b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, βλάβες στα </a:t>
            </a:r>
            <a:r>
              <a:rPr lang="el-GR" altLang="en-US" sz="2200" b="1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γονίδια</a:t>
            </a:r>
            <a:r>
              <a:rPr lang="el-GR" altLang="en-US" sz="2200" b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των κυττάρων αυτών, τα κύτταρα οδηγούνται σε συνεχή </a:t>
            </a:r>
            <a:r>
              <a:rPr lang="el-GR" altLang="en-US" sz="2200" b="1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πολλαπλασιασμό</a:t>
            </a:r>
            <a:r>
              <a:rPr lang="el-GR" altLang="en-US" sz="2200" b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με αποτέλεσμα την δημιουργία ενός </a:t>
            </a:r>
            <a:r>
              <a:rPr lang="el-GR" altLang="en-US" sz="2200" b="1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πολύποδα</a:t>
            </a:r>
            <a:endParaRPr lang="en-US" altLang="en-US" sz="2200" b="1">
              <a:solidFill>
                <a:srgbClr val="FFC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pic>
        <p:nvPicPr>
          <p:cNvPr id="10" name="Picture 9" descr="polyp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01738"/>
            <a:ext cx="8077200" cy="550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Grp="1" noChangeArrowheads="1"/>
          </p:cNvSpPr>
          <p:nvPr>
            <p:ph idx="1"/>
          </p:nvPr>
        </p:nvSpPr>
        <p:spPr>
          <a:xfrm>
            <a:off x="500063" y="1851025"/>
            <a:ext cx="8172450" cy="4530725"/>
          </a:xfrm>
        </p:spPr>
        <p:txBody>
          <a:bodyPr/>
          <a:lstStyle/>
          <a:p>
            <a:pPr indent="919163" defTabSz="246063" eaLnBrk="1" hangingPunct="1">
              <a:lnSpc>
                <a:spcPct val="90000"/>
              </a:lnSpc>
              <a:buFont typeface="Alexandria" charset="0"/>
              <a:buNone/>
              <a:tabLst>
                <a:tab pos="1262063" algn="l"/>
                <a:tab pos="1349375" algn="l"/>
                <a:tab pos="2336800" algn="l"/>
              </a:tabLst>
            </a:pPr>
            <a:r>
              <a:rPr lang="el-GR" altLang="en-US" sz="2400" b="1">
                <a:solidFill>
                  <a:srgbClr val="FFFF00"/>
                </a:solidFill>
                <a:ea typeface="ＭＳ Ｐゴシック" charset="-128"/>
              </a:rPr>
              <a:t>Νεοπλάσματα ανωτέρου πεπτικού</a:t>
            </a:r>
            <a:endParaRPr lang="en-US" altLang="en-US" sz="2400" b="1">
              <a:solidFill>
                <a:srgbClr val="FFFF00"/>
              </a:solidFill>
              <a:ea typeface="ＭＳ Ｐゴシック" charset="-128"/>
            </a:endParaRPr>
          </a:p>
          <a:p>
            <a:pPr indent="919163" defTabSz="246063" eaLnBrk="1" hangingPunct="1">
              <a:lnSpc>
                <a:spcPct val="90000"/>
              </a:lnSpc>
              <a:tabLst>
                <a:tab pos="1262063" algn="l"/>
                <a:tab pos="1349375" algn="l"/>
                <a:tab pos="2336800" algn="l"/>
              </a:tabLst>
            </a:pPr>
            <a:r>
              <a:rPr lang="el-GR" altLang="en-US" sz="2400" b="1">
                <a:ea typeface="ＭＳ Ｐゴシック" charset="-128"/>
              </a:rPr>
              <a:t>Στοματοφάρυγγα</a:t>
            </a:r>
            <a:endParaRPr lang="en-US" altLang="en-US" sz="2400" b="1">
              <a:ea typeface="ＭＳ Ｐゴシック" charset="-128"/>
            </a:endParaRPr>
          </a:p>
          <a:p>
            <a:pPr indent="919163" defTabSz="246063" eaLnBrk="1" hangingPunct="1">
              <a:lnSpc>
                <a:spcPct val="90000"/>
              </a:lnSpc>
              <a:tabLst>
                <a:tab pos="1262063" algn="l"/>
                <a:tab pos="1349375" algn="l"/>
                <a:tab pos="2336800" algn="l"/>
              </a:tabLst>
            </a:pPr>
            <a:r>
              <a:rPr lang="el-GR" altLang="en-US" sz="2400" b="1">
                <a:ea typeface="ＭＳ Ｐゴシック" charset="-128"/>
              </a:rPr>
              <a:t>Οισοφάγου</a:t>
            </a:r>
            <a:endParaRPr lang="en-US" altLang="en-US" sz="2400" b="1">
              <a:ea typeface="ＭＳ Ｐゴシック" charset="-128"/>
            </a:endParaRPr>
          </a:p>
          <a:p>
            <a:pPr indent="919163" defTabSz="246063" eaLnBrk="1" hangingPunct="1">
              <a:lnSpc>
                <a:spcPct val="90000"/>
              </a:lnSpc>
              <a:tabLst>
                <a:tab pos="1262063" algn="l"/>
                <a:tab pos="1349375" algn="l"/>
                <a:tab pos="2336800" algn="l"/>
              </a:tabLst>
            </a:pPr>
            <a:r>
              <a:rPr lang="en-US" altLang="en-US" sz="2400" b="1">
                <a:ea typeface="ＭＳ Ｐゴシック" charset="-128"/>
              </a:rPr>
              <a:t>Σ</a:t>
            </a:r>
            <a:r>
              <a:rPr lang="el-GR" altLang="en-US" sz="2400" b="1">
                <a:ea typeface="ＭＳ Ｐゴシック" charset="-128"/>
              </a:rPr>
              <a:t>τομάχου</a:t>
            </a:r>
            <a:endParaRPr lang="en-US" altLang="en-US" sz="2400" b="1">
              <a:ea typeface="ＭＳ Ｐゴシック" charset="-128"/>
            </a:endParaRPr>
          </a:p>
          <a:p>
            <a:pPr indent="919163" defTabSz="246063" eaLnBrk="1" hangingPunct="1">
              <a:lnSpc>
                <a:spcPct val="90000"/>
              </a:lnSpc>
              <a:tabLst>
                <a:tab pos="1262063" algn="l"/>
                <a:tab pos="1349375" algn="l"/>
                <a:tab pos="2336800" algn="l"/>
              </a:tabLst>
            </a:pPr>
            <a:r>
              <a:rPr lang="el-GR" altLang="en-US" sz="2400" b="1">
                <a:ea typeface="ＭＳ Ｐゴシック" charset="-128"/>
              </a:rPr>
              <a:t>Λεπτού εντέρου</a:t>
            </a:r>
          </a:p>
          <a:p>
            <a:pPr indent="919163" defTabSz="246063" eaLnBrk="1" hangingPunct="1">
              <a:lnSpc>
                <a:spcPct val="90000"/>
              </a:lnSpc>
              <a:buFont typeface="Wingdings" charset="2"/>
              <a:buNone/>
              <a:tabLst>
                <a:tab pos="1262063" algn="l"/>
                <a:tab pos="1349375" algn="l"/>
                <a:tab pos="2336800" algn="l"/>
              </a:tabLst>
            </a:pPr>
            <a:r>
              <a:rPr lang="el-GR" altLang="en-US" sz="2400" b="1">
                <a:ea typeface="ＭＳ Ｐゴシック" charset="-128"/>
              </a:rPr>
              <a:t>(δωδεκαδακτύλου – φύματος </a:t>
            </a:r>
            <a:r>
              <a:rPr lang="en-GB" altLang="en-US" sz="2400" b="1">
                <a:ea typeface="ＭＳ Ｐゴシック" charset="-128"/>
              </a:rPr>
              <a:t>Vater</a:t>
            </a:r>
            <a:r>
              <a:rPr lang="el-GR" altLang="en-US" sz="2400" b="1">
                <a:ea typeface="ＭＳ Ｐゴシック" charset="-128"/>
              </a:rPr>
              <a:t>)</a:t>
            </a:r>
          </a:p>
          <a:p>
            <a:pPr indent="919163" defTabSz="246063" eaLnBrk="1" hangingPunct="1">
              <a:lnSpc>
                <a:spcPct val="90000"/>
              </a:lnSpc>
              <a:tabLst>
                <a:tab pos="1262063" algn="l"/>
                <a:tab pos="1349375" algn="l"/>
                <a:tab pos="2336800" algn="l"/>
              </a:tabLst>
            </a:pPr>
            <a:r>
              <a:rPr lang="el-GR" altLang="en-US" sz="2400" b="1">
                <a:ea typeface="ＭＳ Ｐゴシック" charset="-128"/>
              </a:rPr>
              <a:t>Παχέος εντέρου </a:t>
            </a:r>
          </a:p>
          <a:p>
            <a:pPr indent="919163" defTabSz="246063" eaLnBrk="1" hangingPunct="1">
              <a:lnSpc>
                <a:spcPct val="90000"/>
              </a:lnSpc>
              <a:buFont typeface="Wingdings" charset="2"/>
              <a:buNone/>
              <a:tabLst>
                <a:tab pos="1262063" algn="l"/>
                <a:tab pos="1349375" algn="l"/>
                <a:tab pos="2336800" algn="l"/>
              </a:tabLst>
            </a:pPr>
            <a:endParaRPr lang="en-US" altLang="en-US" sz="2400" b="1">
              <a:ea typeface="ＭＳ Ｐゴシック" charset="-128"/>
            </a:endParaRPr>
          </a:p>
          <a:p>
            <a:pPr indent="919163" defTabSz="246063" eaLnBrk="1" hangingPunct="1">
              <a:lnSpc>
                <a:spcPct val="90000"/>
              </a:lnSpc>
              <a:buFont typeface="Alexandria" charset="0"/>
              <a:buNone/>
              <a:tabLst>
                <a:tab pos="1262063" algn="l"/>
                <a:tab pos="1349375" algn="l"/>
                <a:tab pos="2336800" algn="l"/>
              </a:tabLst>
            </a:pPr>
            <a:endParaRPr lang="el-GR" altLang="en-US" sz="2400" b="1">
              <a:solidFill>
                <a:srgbClr val="FFFF00"/>
              </a:solidFill>
              <a:ea typeface="ＭＳ Ｐゴシック" charset="-128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9144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l-GR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ΚΑΤΑΤΑΞΗ ΝΕΟΠΛΑΣΜΑΤΩΝ ΠΕΠΤΙΚΟΥ ΣΩΛΗΝΑ </a:t>
            </a:r>
            <a:r>
              <a:rPr lang="el-GR" altLang="en-US" sz="2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(ΤΟΠΟΓΡΑΦΙΚΑ)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l-GR" altLang="en-US" sz="3200" b="1"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Πώς προκαλείται ο ΚΠΕ;</a:t>
            </a:r>
            <a:endParaRPr lang="en-US" altLang="en-US" sz="3200" b="1"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1643063"/>
            <a:ext cx="8705850" cy="5000625"/>
          </a:xfrm>
        </p:spPr>
        <p:txBody>
          <a:bodyPr/>
          <a:lstStyle/>
          <a:p>
            <a:pPr>
              <a:defRPr/>
            </a:pPr>
            <a:r>
              <a:rPr lang="el-GR" altLang="en-US" sz="2400" b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Εάν συμβούν </a:t>
            </a:r>
            <a:r>
              <a:rPr lang="el-GR" altLang="en-US" sz="2400" b="1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και άλλες βλάβες στα γονίδια </a:t>
            </a:r>
            <a:r>
              <a:rPr lang="el-GR" altLang="en-US" sz="2400" b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των κυττάρων του πολύποδα τότε αναπτύσσεται ο </a:t>
            </a:r>
            <a:r>
              <a:rPr lang="el-GR" altLang="en-US" sz="2400" b="1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ΚΠΕ </a:t>
            </a:r>
          </a:p>
          <a:p>
            <a:pPr>
              <a:defRPr/>
            </a:pPr>
            <a:endParaRPr lang="el-GR" altLang="en-US" sz="2400" b="1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>
              <a:defRPr/>
            </a:pPr>
            <a:r>
              <a:rPr lang="el-GR" altLang="en-US" sz="2400" b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Σχεδόν όλοι οι ΚΠΕ αναπτύσσονται πάνω σε πολύποδα και για το λόγο αυτό η </a:t>
            </a:r>
            <a:r>
              <a:rPr lang="el-GR" altLang="en-US" sz="2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αφαίρεση</a:t>
            </a:r>
            <a:r>
              <a:rPr lang="el-GR" altLang="en-US" sz="2400" b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των πολυπόδων μπορεί να </a:t>
            </a:r>
            <a:r>
              <a:rPr lang="el-GR" altLang="en-US" sz="2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προλάβει</a:t>
            </a:r>
            <a:r>
              <a:rPr lang="el-GR" altLang="en-US" sz="2400" b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την ανάπτυξη του καρκίνου</a:t>
            </a:r>
          </a:p>
          <a:p>
            <a:pPr>
              <a:defRPr/>
            </a:pPr>
            <a:endParaRPr lang="el-GR" altLang="en-US" sz="2400" b="1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>
              <a:defRPr/>
            </a:pPr>
            <a:r>
              <a:rPr lang="el-GR" altLang="en-US" sz="2400" b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Ευτυχώς, δεν εξελίσσονται σε καρκίνο όλοι οι πολύποδες </a:t>
            </a:r>
            <a:r>
              <a:rPr lang="el-GR" altLang="en-US" sz="2400" b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  <a:sym typeface="Wingdings" charset="2"/>
              </a:rPr>
              <a:t> </a:t>
            </a:r>
            <a:r>
              <a:rPr lang="el-GR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  <a:sym typeface="Wingdings" charset="2"/>
              </a:rPr>
              <a:t>περιβάλλον ???</a:t>
            </a:r>
            <a:endParaRPr lang="el-GR" altLang="en-US" sz="24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B06EC21-4930-8845-9A07-CA5023D916C4}" type="slidenum">
              <a:rPr lang="el-GR" altLang="en-US" sz="1200">
                <a:solidFill>
                  <a:schemeClr val="tx2"/>
                </a:solidFill>
                <a:latin typeface="Arial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51</a:t>
            </a:fld>
            <a:endParaRPr lang="el-GR" altLang="en-US" sz="12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23850"/>
            <a:ext cx="7772400" cy="6858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l-GR" altLang="en-US" sz="3200" b="1"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Αλληλουχία πολύποδα - καρκίνου</a:t>
            </a:r>
          </a:p>
        </p:txBody>
      </p:sp>
      <p:grpSp>
        <p:nvGrpSpPr>
          <p:cNvPr id="73731" name="Group 17"/>
          <p:cNvGrpSpPr>
            <a:grpSpLocks/>
          </p:cNvGrpSpPr>
          <p:nvPr/>
        </p:nvGrpSpPr>
        <p:grpSpPr bwMode="auto">
          <a:xfrm>
            <a:off x="773113" y="1371600"/>
            <a:ext cx="7597775" cy="5181600"/>
            <a:chOff x="528" y="864"/>
            <a:chExt cx="5184" cy="3264"/>
          </a:xfrm>
        </p:grpSpPr>
        <p:grpSp>
          <p:nvGrpSpPr>
            <p:cNvPr id="73737" name="Group 13"/>
            <p:cNvGrpSpPr>
              <a:grpSpLocks/>
            </p:cNvGrpSpPr>
            <p:nvPr/>
          </p:nvGrpSpPr>
          <p:grpSpPr bwMode="auto">
            <a:xfrm>
              <a:off x="528" y="864"/>
              <a:ext cx="5184" cy="3264"/>
              <a:chOff x="432" y="768"/>
              <a:chExt cx="5184" cy="3264"/>
            </a:xfrm>
          </p:grpSpPr>
          <p:sp>
            <p:nvSpPr>
              <p:cNvPr id="184325" name="AutoShape 5"/>
              <p:cNvSpPr>
                <a:spLocks noChangeArrowheads="1"/>
              </p:cNvSpPr>
              <p:nvPr/>
            </p:nvSpPr>
            <p:spPr bwMode="auto">
              <a:xfrm>
                <a:off x="432" y="768"/>
                <a:ext cx="5184" cy="3264"/>
              </a:xfrm>
              <a:prstGeom prst="bevel">
                <a:avLst>
                  <a:gd name="adj" fmla="val 2625"/>
                </a:avLst>
              </a:prstGeom>
              <a:gradFill rotWithShape="0">
                <a:gsLst>
                  <a:gs pos="0">
                    <a:srgbClr val="0033CC"/>
                  </a:gs>
                  <a:gs pos="100000">
                    <a:srgbClr val="00175E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ffectLst>
                <a:outerShdw blurRad="63500" sy="50000" rotWithShape="0">
                  <a:schemeClr val="bg2">
                    <a:alpha val="74997"/>
                  </a:schemeClr>
                </a:outerShdw>
              </a:effectLst>
              <a:extLst>
                <a:ext uri="{91240B29-F687-4F45-9708-019B960494DF}">
                  <a14:hiddenLine xmlns=""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charset="2"/>
                  <a:buChar char=""/>
                  <a:defRPr sz="3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charset="2"/>
                  <a:buChar char=""/>
                  <a:defRPr sz="26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charset="2"/>
                  <a:buChar char=""/>
                  <a:defRPr sz="24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charset="2"/>
                  <a:buChar char=""/>
                  <a:defRPr sz="22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charset="2"/>
                  <a:buChar char=""/>
                  <a:defRPr sz="2000">
                    <a:solidFill>
                      <a:schemeClr val="tx1"/>
                    </a:solidFill>
                    <a:latin typeface="Corbe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US" altLang="en-US" sz="6600" b="1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endParaRPr>
              </a:p>
            </p:txBody>
          </p:sp>
          <p:pic>
            <p:nvPicPr>
              <p:cNvPr id="73740" name="Picture 11" descr="Ca colon drawi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" y="864"/>
                <a:ext cx="4944" cy="30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3738" name="AutoShape 12"/>
            <p:cNvSpPr>
              <a:spLocks noChangeArrowheads="1"/>
            </p:cNvSpPr>
            <p:nvPr/>
          </p:nvSpPr>
          <p:spPr bwMode="auto">
            <a:xfrm rot="2095196">
              <a:off x="694" y="2472"/>
              <a:ext cx="2954" cy="184"/>
            </a:xfrm>
            <a:prstGeom prst="rightArrow">
              <a:avLst>
                <a:gd name="adj1" fmla="val 50000"/>
                <a:gd name="adj2" fmla="val 401359"/>
              </a:avLst>
            </a:prstGeom>
            <a:gradFill rotWithShape="0">
              <a:gsLst>
                <a:gs pos="0">
                  <a:srgbClr val="FF3300"/>
                </a:gs>
                <a:gs pos="50000">
                  <a:srgbClr val="1C0700"/>
                </a:gs>
                <a:gs pos="100000">
                  <a:srgbClr val="FF3300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contourW="12700" prstMaterial="legacyMatte">
              <a:bevelT w="13500" h="13500" prst="angle"/>
              <a:bevelB w="13500" h="13500" prst="angle"/>
              <a:extrusionClr>
                <a:srgbClr val="FF3300"/>
              </a:extrusionClr>
              <a:contourClr>
                <a:srgbClr val="FF3300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ts val="700"/>
                </a:spcBef>
                <a:buClr>
                  <a:schemeClr val="tx2"/>
                </a:buClr>
                <a:buSzPct val="95000"/>
                <a:buFont typeface="Wingdings" charset="2"/>
                <a:buChar char=""/>
                <a:defRPr sz="3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charset="2"/>
                <a:buChar char=""/>
                <a:defRPr sz="26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charset="2"/>
                <a:buChar char=""/>
                <a:defRPr sz="24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EB80A"/>
                </a:buClr>
                <a:buFont typeface="Wingdings 3" charset="2"/>
                <a:buChar char=""/>
                <a:defRPr sz="22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</p:grpSp>
      <p:pic>
        <p:nvPicPr>
          <p:cNvPr id="9" name="Picture 9" descr="Ca σιγμοειδού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75" y="2146300"/>
            <a:ext cx="4316413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πολύποδας σιγμοειδούς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2120900"/>
            <a:ext cx="4325937" cy="398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3305175" y="3886200"/>
            <a:ext cx="2392363" cy="838200"/>
          </a:xfrm>
          <a:prstGeom prst="rightArrow">
            <a:avLst>
              <a:gd name="adj1" fmla="val 50000"/>
              <a:gd name="adj2" fmla="val 77300"/>
            </a:avLst>
          </a:prstGeom>
          <a:gradFill rotWithShape="0">
            <a:gsLst>
              <a:gs pos="0">
                <a:srgbClr val="FF3300"/>
              </a:gs>
              <a:gs pos="50000">
                <a:srgbClr val="1C0700"/>
              </a:gs>
              <a:gs pos="100000">
                <a:srgbClr val="FF33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contourW="12700" prstMaterial="legacyMatte">
            <a:bevelT w="13500" h="13500" prst="angle"/>
            <a:bevelB w="13500" h="13500" prst="angle"/>
            <a:extrusionClr>
              <a:srgbClr val="FF3300"/>
            </a:extrusionClr>
            <a:contourClr>
              <a:srgbClr val="FF3300"/>
            </a:contourClr>
          </a:sp3d>
        </p:spPr>
        <p:txBody>
          <a:bodyPr wrap="none" anchor="ctr">
            <a:flatTx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pic>
        <p:nvPicPr>
          <p:cNvPr id="12" name="Picture 11" descr="polypectom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1905000"/>
            <a:ext cx="3721100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lypectomy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2003425"/>
            <a:ext cx="4835525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http://www.guptagastro.com/Adminsection/MediaFiles/128416145640546250polypectom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8563" y="1989138"/>
            <a:ext cx="5721351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4" name="Picture 4" descr="http://gutlab.net/wp-content/gallery/lower-gi/polypectomy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205038"/>
            <a:ext cx="5761038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38" name="Picture 6" descr="http://gastricliverhealth.com/articles/ColonPolyps_files/image00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88" y="2781300"/>
            <a:ext cx="9186863" cy="825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l-GR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ΕΝΔΟΣΚΟΠΙΚΗ ΠΟΛΥΠΟΔΕΚΤΟΜΗ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7813"/>
            <a:ext cx="8610600" cy="101758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defRPr/>
            </a:pPr>
            <a:r>
              <a:rPr lang="el-GR" altLang="en-US" sz="2900" b="1">
                <a:latin typeface="Arial" charset="0"/>
                <a:ea typeface="ＭＳ Ｐゴシック" charset="-128"/>
              </a:rPr>
              <a:t>ΠΡΟΛΗΨΗ ΚΑΡΚΙΝΟΥ </a:t>
            </a:r>
            <a:r>
              <a:rPr lang="el-GR" altLang="en-US" sz="2900" b="1">
                <a:solidFill>
                  <a:schemeClr val="tx2"/>
                </a:solidFill>
                <a:latin typeface="Arial" charset="0"/>
                <a:ea typeface="ＭＳ Ｐゴシック" charset="-128"/>
              </a:rPr>
              <a:t>ΠΑΧΕΟΣ</a:t>
            </a:r>
            <a:r>
              <a:rPr lang="el-GR" altLang="en-US" sz="2900" b="1">
                <a:latin typeface="Arial" charset="0"/>
                <a:ea typeface="ＭＳ Ｐゴシック" charset="-128"/>
              </a:rPr>
              <a:t> ΕΝΤΕΡΟΥ (ΚΠΕ)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76400"/>
            <a:ext cx="8610600" cy="4876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Char char="Ø"/>
              <a:defRPr/>
            </a:pPr>
            <a:r>
              <a:rPr lang="el-GR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-128"/>
              </a:rPr>
              <a:t>ΠΡΩΤΟΓΕΝΗΣ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Ø"/>
              <a:defRPr/>
            </a:pPr>
            <a:r>
              <a:rPr lang="el-GR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Τροποποίηση </a:t>
            </a:r>
            <a:r>
              <a:rPr lang="el-GR" alt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περιβαλλοντικών παραγόντων</a:t>
            </a:r>
            <a:r>
              <a:rPr lang="el-GR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, που συνδέονται αιτιολογικά με νεοπλάσματα  του παχέος εντέρου δηλαδή τον καρκίνο (ΚΠΕ) και τα αδενώματα</a:t>
            </a:r>
          </a:p>
          <a:p>
            <a:pPr eaLnBrk="1" hangingPunct="1">
              <a:lnSpc>
                <a:spcPct val="50000"/>
              </a:lnSpc>
              <a:buFont typeface="Wingdings" charset="2"/>
              <a:buNone/>
              <a:defRPr/>
            </a:pPr>
            <a:r>
              <a:rPr lang="el-GR" altLang="en-US" sz="2800" b="1">
                <a:ea typeface="ＭＳ Ｐゴシック" charset="-128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Ø"/>
              <a:defRPr/>
            </a:pPr>
            <a:r>
              <a:rPr lang="el-GR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-128"/>
              </a:rPr>
              <a:t>ΔΕΥΤΕΡΟΓΕΝΗΣ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Ø"/>
              <a:defRPr/>
            </a:pPr>
            <a:r>
              <a:rPr lang="el-GR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Εφαρμογή </a:t>
            </a:r>
            <a:r>
              <a:rPr lang="el-GR" alt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προσυμπτωματικού ελέγχου </a:t>
            </a:r>
            <a:r>
              <a:rPr lang="el-GR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του γενικού</a:t>
            </a:r>
            <a:r>
              <a:rPr lang="en-GB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</a:t>
            </a:r>
            <a:r>
              <a:rPr lang="el-GR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πληθυσμού (</a:t>
            </a:r>
            <a:r>
              <a:rPr lang="en-US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screening</a:t>
            </a:r>
            <a:r>
              <a:rPr lang="el-GR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) ή ομάδων υψηλού κινδύνου</a:t>
            </a:r>
            <a:r>
              <a:rPr lang="en-US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(surveillance) 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  <a:sym typeface="Wingdings" charset="2"/>
              </a:rPr>
              <a:t>	</a:t>
            </a:r>
            <a:r>
              <a:rPr lang="el-GR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  <a:sym typeface="Wingdings" charset="2"/>
              </a:rPr>
              <a:t></a:t>
            </a:r>
            <a:r>
              <a:rPr lang="el-GR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προσυμπτωματική ανίχνευση βλαβών (ΚΠΕ – Αδενώματα)</a:t>
            </a:r>
          </a:p>
          <a:p>
            <a:pPr lvl="1" eaLnBrk="1" hangingPunct="1">
              <a:lnSpc>
                <a:spcPct val="60000"/>
              </a:lnSpc>
              <a:buFont typeface="Wingdings" charset="2"/>
              <a:buNone/>
              <a:defRPr/>
            </a:pPr>
            <a:endParaRPr lang="el-GR" altLang="en-US" sz="2400" b="1">
              <a:ea typeface="ＭＳ Ｐゴシック" charset="-128"/>
            </a:endParaRPr>
          </a:p>
          <a:p>
            <a:pPr lvl="2" eaLnBrk="1" hangingPunct="1">
              <a:lnSpc>
                <a:spcPct val="90000"/>
              </a:lnSpc>
              <a:buFont typeface="Wingdings" charset="2"/>
              <a:buChar char="Ø"/>
              <a:defRPr/>
            </a:pPr>
            <a:r>
              <a:rPr lang="el-GR" altLang="en-US" sz="2200" b="1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-128"/>
              </a:rPr>
              <a:t>ΤΡΙΤΟΓΕΝΗΣ «ΠΡΟΛΗΨΗ»</a:t>
            </a:r>
          </a:p>
          <a:p>
            <a:pPr lvl="3" eaLnBrk="1" hangingPunct="1">
              <a:lnSpc>
                <a:spcPct val="90000"/>
              </a:lnSpc>
              <a:buFont typeface="Wingdings" charset="2"/>
              <a:buChar char=""/>
              <a:defRPr/>
            </a:pPr>
            <a:r>
              <a:rPr lang="el-GR" altLang="en-US" sz="1600" i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Παρακολούθηση για τυχόν </a:t>
            </a:r>
            <a:r>
              <a:rPr lang="el-GR" altLang="en-US" sz="1600" b="1" i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υποτροπή </a:t>
            </a:r>
            <a:r>
              <a:rPr lang="el-GR" altLang="en-US" sz="1600" i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νεοπλασμάτων παχές εντέρου μετά από εφαρμοσθείσα θεραπεία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8763"/>
            <a:ext cx="8229600" cy="14176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defRPr/>
            </a:pPr>
            <a:r>
              <a:rPr lang="el-GR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-128"/>
              </a:rPr>
              <a:t>ΠΡΩΤΟΓΕΝΗΣ ΠΡΟΛΗΨΗ</a:t>
            </a:r>
            <a:r>
              <a:rPr lang="el-GR" altLang="en-US" sz="3200" b="1">
                <a:solidFill>
                  <a:srgbClr val="FFFF00"/>
                </a:solidFill>
                <a:ea typeface="ＭＳ Ｐゴシック" charset="-128"/>
              </a:rPr>
              <a:t/>
            </a:r>
            <a:br>
              <a:rPr lang="el-GR" altLang="en-US" sz="3200" b="1">
                <a:solidFill>
                  <a:srgbClr val="FFFF00"/>
                </a:solidFill>
                <a:ea typeface="ＭＳ Ｐゴシック" charset="-128"/>
              </a:rPr>
            </a:br>
            <a:r>
              <a:rPr lang="el-GR" alt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Επίδραση περιβαλλοντικών παραγόντων κινδύνου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905000"/>
            <a:ext cx="8763000" cy="5181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l-GR" altLang="en-US" sz="1900" b="1" i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ΕΠΙΒΕΒΑΙΩΜΕΝΟΙ		ΕΠΙΔΡΑΣΗ ΣΕ ΚΙΝΔΥΝΟ </a:t>
            </a:r>
          </a:p>
          <a:p>
            <a:pPr eaLnBrk="1" hangingPunct="1">
              <a:lnSpc>
                <a:spcPct val="80000"/>
              </a:lnSpc>
              <a:buFont typeface="Wingdings" charset="2"/>
              <a:buNone/>
              <a:defRPr/>
            </a:pPr>
            <a:r>
              <a:rPr lang="el-GR" altLang="en-US" sz="1900" b="1" i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							ΕΜΦΑΝΙΣΗΣ</a:t>
            </a:r>
          </a:p>
          <a:p>
            <a:pPr eaLnBrk="1" hangingPunct="1">
              <a:lnSpc>
                <a:spcPct val="80000"/>
              </a:lnSpc>
              <a:buFont typeface="Wingdings" charset="2"/>
              <a:buNone/>
              <a:defRPr/>
            </a:pPr>
            <a:r>
              <a:rPr lang="el-GR" altLang="en-US" sz="1900" b="1" i="1">
                <a:latin typeface="Verdana" charset="0"/>
                <a:ea typeface="ＭＳ Ｐゴシック" charset="-128"/>
              </a:rPr>
              <a:t>    </a:t>
            </a:r>
            <a:r>
              <a:rPr lang="el-GR" altLang="en-US" sz="1700">
                <a:latin typeface="Verdana" charset="0"/>
                <a:ea typeface="ＭＳ Ｐゴシック" charset="-128"/>
              </a:rPr>
              <a:t>Άσκηση-δραστηριότητα                           </a:t>
            </a:r>
            <a:r>
              <a:rPr lang="en-US" altLang="en-US" sz="1700">
                <a:latin typeface="Verdana" charset="0"/>
                <a:ea typeface="ＭＳ Ｐゴシック" charset="-128"/>
              </a:rPr>
              <a:t>	</a:t>
            </a:r>
            <a:r>
              <a:rPr lang="el-GR" altLang="en-US" sz="1700">
                <a:latin typeface="Verdana" charset="0"/>
                <a:ea typeface="ＭＳ Ｐゴシック" charset="-128"/>
              </a:rPr>
              <a:t>	Μείωση</a:t>
            </a:r>
          </a:p>
          <a:p>
            <a:pPr eaLnBrk="1" hangingPunct="1">
              <a:lnSpc>
                <a:spcPct val="80000"/>
              </a:lnSpc>
              <a:buFont typeface="Wingdings" charset="2"/>
              <a:buNone/>
              <a:defRPr/>
            </a:pPr>
            <a:r>
              <a:rPr lang="el-GR" altLang="en-US" sz="1700">
                <a:latin typeface="Verdana" charset="0"/>
                <a:ea typeface="ＭＳ Ｐゴシック" charset="-128"/>
              </a:rPr>
              <a:t>    Λήψη μετεμμηνοπαυσιακών ορμονών       </a:t>
            </a:r>
            <a:r>
              <a:rPr lang="en-US" altLang="en-US" sz="1700">
                <a:latin typeface="Verdana" charset="0"/>
                <a:ea typeface="ＭＳ Ｐゴシック" charset="-128"/>
              </a:rPr>
              <a:t>	</a:t>
            </a:r>
            <a:r>
              <a:rPr lang="el-GR" altLang="en-US" sz="1700">
                <a:latin typeface="Verdana" charset="0"/>
                <a:ea typeface="ＭＳ Ｐゴシック" charset="-128"/>
              </a:rPr>
              <a:t>	Μείωση</a:t>
            </a:r>
          </a:p>
          <a:p>
            <a:pPr eaLnBrk="1" hangingPunct="1">
              <a:lnSpc>
                <a:spcPct val="80000"/>
              </a:lnSpc>
              <a:buFont typeface="Wingdings" charset="2"/>
              <a:buNone/>
              <a:defRPr/>
            </a:pPr>
            <a:r>
              <a:rPr lang="el-GR" altLang="en-US" sz="1700">
                <a:latin typeface="Verdana" charset="0"/>
                <a:ea typeface="ＭＳ Ｐゴシック" charset="-128"/>
              </a:rPr>
              <a:t>    Αυξημένο ΒΜΙ (ιδίως άντρες)                  </a:t>
            </a:r>
            <a:r>
              <a:rPr lang="en-US" altLang="en-US" sz="1700">
                <a:latin typeface="Verdana" charset="0"/>
                <a:ea typeface="ＭＳ Ｐゴシック" charset="-128"/>
              </a:rPr>
              <a:t>	</a:t>
            </a:r>
            <a:r>
              <a:rPr lang="el-GR" altLang="en-US" sz="1700">
                <a:latin typeface="Verdana" charset="0"/>
                <a:ea typeface="ＭＳ Ｐゴシック" charset="-128"/>
              </a:rPr>
              <a:t>	Αύξηση</a:t>
            </a:r>
          </a:p>
          <a:p>
            <a:pPr eaLnBrk="1" hangingPunct="1">
              <a:lnSpc>
                <a:spcPct val="80000"/>
              </a:lnSpc>
              <a:buFont typeface="Wingdings" charset="2"/>
              <a:buNone/>
              <a:defRPr/>
            </a:pPr>
            <a:r>
              <a:rPr lang="el-GR" altLang="en-US" sz="1700">
                <a:latin typeface="Verdana" charset="0"/>
                <a:ea typeface="ＭＳ Ｐゴシック" charset="-128"/>
              </a:rPr>
              <a:t>    Κάπνισμα                                               </a:t>
            </a:r>
            <a:r>
              <a:rPr lang="en-US" altLang="en-US" sz="1700">
                <a:latin typeface="Verdana" charset="0"/>
                <a:ea typeface="ＭＳ Ｐゴシック" charset="-128"/>
              </a:rPr>
              <a:t>   	</a:t>
            </a:r>
            <a:r>
              <a:rPr lang="el-GR" altLang="en-US" sz="1700">
                <a:latin typeface="Verdana" charset="0"/>
                <a:ea typeface="ＭＳ Ｐゴシック" charset="-128"/>
              </a:rPr>
              <a:t>	Αύξηση   </a:t>
            </a:r>
            <a:endParaRPr lang="el-GR" altLang="en-US" sz="1900" b="1" i="1"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l-GR" altLang="en-US" sz="1900" b="1" i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ΠΙΘΑΝΟΙ</a:t>
            </a:r>
          </a:p>
          <a:p>
            <a:pPr eaLnBrk="1" hangingPunct="1">
              <a:lnSpc>
                <a:spcPct val="80000"/>
              </a:lnSpc>
              <a:buFont typeface="Wingdings" charset="2"/>
              <a:buNone/>
              <a:defRPr/>
            </a:pPr>
            <a:r>
              <a:rPr lang="el-GR" altLang="en-US" sz="1900" b="1" i="1">
                <a:latin typeface="Verdana" charset="0"/>
                <a:ea typeface="ＭＳ Ｐゴシック" charset="-128"/>
              </a:rPr>
              <a:t>    </a:t>
            </a:r>
            <a:r>
              <a:rPr lang="el-GR" altLang="en-US" sz="1700">
                <a:latin typeface="Verdana" charset="0"/>
                <a:ea typeface="ＭＳ Ｐゴシック" charset="-128"/>
              </a:rPr>
              <a:t>Ασβέστιο                                         </a:t>
            </a:r>
            <a:r>
              <a:rPr lang="en-US" altLang="en-US" sz="1700">
                <a:latin typeface="Verdana" charset="0"/>
                <a:ea typeface="ＭＳ Ｐゴシック" charset="-128"/>
              </a:rPr>
              <a:t>		</a:t>
            </a:r>
            <a:r>
              <a:rPr lang="el-GR" altLang="en-US" sz="1700">
                <a:latin typeface="Verdana" charset="0"/>
                <a:ea typeface="ＭＳ Ｐゴシック" charset="-128"/>
              </a:rPr>
              <a:t>      	Μείωση</a:t>
            </a:r>
          </a:p>
          <a:p>
            <a:pPr eaLnBrk="1" hangingPunct="1">
              <a:lnSpc>
                <a:spcPct val="80000"/>
              </a:lnSpc>
              <a:buFont typeface="Wingdings" charset="2"/>
              <a:buNone/>
              <a:defRPr/>
            </a:pPr>
            <a:r>
              <a:rPr lang="el-GR" altLang="en-US" sz="1900" b="1" i="1">
                <a:latin typeface="Verdana" charset="0"/>
                <a:ea typeface="ＭＳ Ｐゴシック" charset="-128"/>
              </a:rPr>
              <a:t>    </a:t>
            </a:r>
            <a:r>
              <a:rPr lang="el-GR" altLang="en-US" sz="1700">
                <a:latin typeface="Verdana" charset="0"/>
                <a:ea typeface="ＭＳ Ｐゴシック" charset="-128"/>
              </a:rPr>
              <a:t>ΜΣΑΦ			               	</a:t>
            </a:r>
            <a:r>
              <a:rPr lang="en-US" altLang="en-US" sz="1700">
                <a:latin typeface="Verdana" charset="0"/>
                <a:ea typeface="ＭＳ Ｐゴシック" charset="-128"/>
              </a:rPr>
              <a:t>	</a:t>
            </a:r>
            <a:r>
              <a:rPr lang="el-GR" altLang="en-US" sz="1700">
                <a:latin typeface="Verdana" charset="0"/>
                <a:ea typeface="ＭＳ Ｐゴシック" charset="-128"/>
              </a:rPr>
              <a:t>Μείωση</a:t>
            </a:r>
          </a:p>
          <a:p>
            <a:pPr eaLnBrk="1" hangingPunct="1">
              <a:lnSpc>
                <a:spcPct val="80000"/>
              </a:lnSpc>
              <a:buFont typeface="Wingdings" charset="2"/>
              <a:buNone/>
              <a:defRPr/>
            </a:pPr>
            <a:r>
              <a:rPr lang="el-GR" altLang="en-US" sz="1700">
                <a:latin typeface="Verdana" charset="0"/>
                <a:ea typeface="ＭＳ Ｐゴシック" charset="-128"/>
              </a:rPr>
              <a:t>     Κατανάλωση κρέατος                             </a:t>
            </a:r>
            <a:r>
              <a:rPr lang="en-US" altLang="en-US" sz="1700">
                <a:latin typeface="Verdana" charset="0"/>
                <a:ea typeface="ＭＳ Ｐゴシック" charset="-128"/>
              </a:rPr>
              <a:t>	</a:t>
            </a:r>
            <a:r>
              <a:rPr lang="el-GR" altLang="en-US" sz="1700">
                <a:latin typeface="Verdana" charset="0"/>
                <a:ea typeface="ＭＳ Ｐゴシック" charset="-128"/>
              </a:rPr>
              <a:t>	Αύξηση</a:t>
            </a:r>
          </a:p>
          <a:p>
            <a:pPr eaLnBrk="1" hangingPunct="1">
              <a:lnSpc>
                <a:spcPct val="80000"/>
              </a:lnSpc>
              <a:buFont typeface="Wingdings" charset="2"/>
              <a:buNone/>
              <a:defRPr/>
            </a:pPr>
            <a:r>
              <a:rPr lang="el-GR" altLang="en-US" sz="1700">
                <a:latin typeface="Verdana" charset="0"/>
                <a:ea typeface="ＭＳ Ｐゴシック" charset="-128"/>
              </a:rPr>
              <a:t>     Αλκοόλ                                                  </a:t>
            </a:r>
            <a:r>
              <a:rPr lang="en-US" altLang="en-US" sz="1700">
                <a:latin typeface="Verdana" charset="0"/>
                <a:ea typeface="ＭＳ Ｐゴシック" charset="-128"/>
              </a:rPr>
              <a:t>	</a:t>
            </a:r>
            <a:r>
              <a:rPr lang="el-GR" altLang="en-US" sz="1700">
                <a:latin typeface="Verdana" charset="0"/>
                <a:ea typeface="ＭＳ Ｐゴシック" charset="-128"/>
              </a:rPr>
              <a:t>	Αύξηση</a:t>
            </a:r>
            <a:r>
              <a:rPr lang="el-GR" altLang="en-US" sz="1900" b="1" i="1">
                <a:latin typeface="Verdana" charset="0"/>
                <a:ea typeface="ＭＳ Ｐゴシック" charset="-128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altLang="en-US" sz="1900" b="1" i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ΑΣΤΑΘΕΙΣ</a:t>
            </a:r>
          </a:p>
          <a:p>
            <a:pPr eaLnBrk="1" hangingPunct="1">
              <a:lnSpc>
                <a:spcPct val="80000"/>
              </a:lnSpc>
              <a:buFont typeface="Wingdings" charset="2"/>
              <a:buNone/>
              <a:defRPr/>
            </a:pPr>
            <a:r>
              <a:rPr lang="el-GR" altLang="en-US" sz="1900" b="1" i="1">
                <a:latin typeface="Verdana" charset="0"/>
                <a:ea typeface="ＭＳ Ｐゴシック" charset="-128"/>
              </a:rPr>
              <a:t>     </a:t>
            </a:r>
            <a:r>
              <a:rPr lang="el-GR" altLang="en-US" sz="1700">
                <a:latin typeface="Verdana" charset="0"/>
                <a:ea typeface="ＭＳ Ｐゴシック" charset="-128"/>
              </a:rPr>
              <a:t>Λαχανικά, φρούτα, ίνες </a:t>
            </a:r>
          </a:p>
          <a:p>
            <a:pPr algn="r" eaLnBrk="1" hangingPunct="1">
              <a:lnSpc>
                <a:spcPct val="80000"/>
              </a:lnSpc>
              <a:buFont typeface="Wingdings" charset="2"/>
              <a:buNone/>
              <a:defRPr/>
            </a:pPr>
            <a:r>
              <a:rPr lang="el-GR" altLang="en-US" sz="1700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                                                  </a:t>
            </a:r>
            <a:endParaRPr lang="en-GB" altLang="en-US" sz="1700">
              <a:solidFill>
                <a:srgbClr val="FFFF00"/>
              </a:solidFill>
              <a:latin typeface="Verdana" charset="0"/>
              <a:ea typeface="ＭＳ Ｐゴシック" charset="-128"/>
            </a:endParaRPr>
          </a:p>
          <a:p>
            <a:pPr algn="r" eaLnBrk="1" hangingPunct="1">
              <a:lnSpc>
                <a:spcPct val="80000"/>
              </a:lnSpc>
              <a:buFont typeface="Wingdings" charset="2"/>
              <a:buNone/>
              <a:defRPr/>
            </a:pPr>
            <a:endParaRPr lang="en-GB" altLang="en-US" sz="1700">
              <a:solidFill>
                <a:srgbClr val="FFFF00"/>
              </a:solidFill>
              <a:latin typeface="Verdana" charset="0"/>
              <a:ea typeface="ＭＳ Ｐゴシック" charset="-128"/>
            </a:endParaRPr>
          </a:p>
          <a:p>
            <a:pPr algn="r" eaLnBrk="1" hangingPunct="1">
              <a:lnSpc>
                <a:spcPct val="80000"/>
              </a:lnSpc>
              <a:buFont typeface="Wingdings" charset="2"/>
              <a:buNone/>
              <a:defRPr/>
            </a:pPr>
            <a:r>
              <a:rPr lang="el-GR" altLang="en-US" sz="1700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       </a:t>
            </a:r>
            <a:r>
              <a:rPr lang="en-US" altLang="en-US" sz="1300" b="1" i="1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Current Colorectal Cancer reports Nov. 2005</a:t>
            </a:r>
            <a:r>
              <a:rPr lang="el-GR" altLang="en-US" sz="1700" i="1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 </a:t>
            </a:r>
            <a:r>
              <a:rPr lang="el-GR" altLang="en-US" sz="1700" i="1">
                <a:latin typeface="Verdana" charset="0"/>
                <a:ea typeface="ＭＳ Ｐゴシック" charset="-128"/>
              </a:rPr>
              <a:t>                  </a:t>
            </a:r>
            <a:endParaRPr lang="el-GR" altLang="en-US" sz="1700" b="1" i="1">
              <a:latin typeface="Verdana" charset="0"/>
              <a:ea typeface="ＭＳ Ｐゴシック" charset="-128"/>
            </a:endParaRPr>
          </a:p>
        </p:txBody>
      </p:sp>
      <p:pic>
        <p:nvPicPr>
          <p:cNvPr id="5" name="Picture 58" descr="C:\Programme\Microsoft Office\MEDIA\CAGCAT10\j0300840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800600"/>
            <a:ext cx="181610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206375" y="1828800"/>
            <a:ext cx="8937625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Ø"/>
              <a:defRPr/>
            </a:pPr>
            <a:r>
              <a:rPr lang="el-GR" altLang="en-US" sz="22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Το μεγαλύτερο ποσοστό ΚΠΕ (σποραδικός) είναι συνέπεια εξαλλαγής καλοήθους πολύποδα (αδενώματος)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Ø"/>
              <a:defRPr/>
            </a:pPr>
            <a:endParaRPr lang="el-GR" altLang="en-US" sz="220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Ø"/>
              <a:defRPr/>
            </a:pPr>
            <a:r>
              <a:rPr lang="el-GR" altLang="en-US" sz="22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Αδένωμα </a:t>
            </a:r>
            <a:r>
              <a:rPr lang="el-GR" altLang="en-US" sz="22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  <a:sym typeface="Wingdings" charset="2"/>
              </a:rPr>
              <a:t> </a:t>
            </a:r>
            <a:r>
              <a:rPr lang="el-GR" altLang="en-US" sz="22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ΚΠΕ</a:t>
            </a:r>
            <a:r>
              <a:rPr lang="en-US" altLang="en-US" sz="22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: 10 </a:t>
            </a:r>
            <a:r>
              <a:rPr lang="el-GR" altLang="en-US" sz="22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έτη περίπου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Ø"/>
              <a:defRPr/>
            </a:pPr>
            <a:endParaRPr lang="el-GR" altLang="en-US" sz="220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Ø"/>
              <a:defRPr/>
            </a:pPr>
            <a:r>
              <a:rPr lang="el-GR" altLang="en-US" sz="2200">
                <a:latin typeface="Verdana" charset="0"/>
                <a:ea typeface="ＭＳ Ｐゴシック" charset="-128"/>
              </a:rPr>
              <a:t>Με την εφαρμογή του προσυμπτωματικού ελέγχου επιθυμείται να «προληφθεί» η εξαλλαγή τυχόν υπαρχόντων αδενωμάτων σε ΚΠΕ (ή η διάγνωσή τους σε αρχικό στάδιο) </a:t>
            </a:r>
            <a:endParaRPr lang="en-US" altLang="en-US" sz="220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Ø"/>
              <a:defRPr/>
            </a:pPr>
            <a:endParaRPr lang="el-GR" altLang="en-US" sz="220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Ø"/>
              <a:defRPr/>
            </a:pPr>
            <a:endParaRPr lang="el-GR" altLang="en-US" sz="220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Ø"/>
              <a:defRPr/>
            </a:pPr>
            <a:r>
              <a:rPr lang="el-GR" altLang="en-US" sz="22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Η ενδοσκοπική αφαίρεση των πολυπόδων μειώνει τη συχνότητα του ΚΠΕ 76-90%                  </a:t>
            </a:r>
            <a:r>
              <a:rPr lang="en-US" altLang="en-US" sz="22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		</a:t>
            </a:r>
            <a:endParaRPr lang="en-US" altLang="en-US" sz="2200" b="1" i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  <a:p>
            <a:pPr algn="r"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altLang="en-US" sz="1400" b="1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National Polyp Study Workgroup</a:t>
            </a:r>
            <a:r>
              <a:rPr lang="el-GR" altLang="en-US" sz="1400" b="1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, </a:t>
            </a:r>
            <a:r>
              <a:rPr lang="en-US" altLang="en-US" sz="1400" b="1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1993 </a:t>
            </a:r>
            <a:endParaRPr lang="el-GR" altLang="en-US" sz="140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l-GR" altLang="en-US" sz="220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000250"/>
            <a:ext cx="9396413" cy="2857500"/>
          </a:xfrm>
          <a:prstGeom prst="rect">
            <a:avLst/>
          </a:prstGeom>
          <a:noFill/>
          <a:ln>
            <a:noFill/>
          </a:ln>
          <a:effectLst>
            <a:outerShdw blurRad="63500" sy="50000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343400" y="4572000"/>
            <a:ext cx="6096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l-GR" b="1" dirty="0">
                <a:solidFill>
                  <a:schemeClr val="bg1"/>
                </a:solidFill>
              </a:rPr>
              <a:t>&gt;10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772400" cy="914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3600" b="1" dirty="0" smtClean="0">
                <a:solidFill>
                  <a:srgbClr val="FFFF00"/>
                </a:solidFill>
              </a:rPr>
              <a:t>ΔΕΥΤΕΡΟΓΕΝΗΣ ΠΡΟΛΗΨΗ - ΣΚΕΠΤΙΚΟ</a:t>
            </a:r>
            <a:endParaRPr lang="el-GR" sz="3600" b="1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25" y="0"/>
            <a:ext cx="4957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350"/>
            <a:ext cx="8085138" cy="672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752600"/>
            <a:ext cx="8305800" cy="4953000"/>
          </a:xfrm>
        </p:spPr>
        <p:txBody>
          <a:bodyPr>
            <a:normAutofit fontScale="92500" lnSpcReduction="10000"/>
          </a:bodyPr>
          <a:lstStyle/>
          <a:p>
            <a:pPr marL="41148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ΜΕΘΟΔΟΙ ΠΡΟΛΗΨΗΣ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pPr marL="41148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Δοκιμασία αιμοσφαιρίνης κοπράνων (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FOBT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)</a:t>
            </a:r>
          </a:p>
          <a:p>
            <a:pPr marL="41148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	(2 δείγματα από 3 διαδοχικές κενώσεις)</a:t>
            </a:r>
          </a:p>
          <a:p>
            <a:pPr marL="41148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l-G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pPr marL="41148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Εύκαμπτη ορθοσιγμοειδοσκόπηση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(FS)</a:t>
            </a:r>
          </a:p>
          <a:p>
            <a:pPr marL="411480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l-GR" sz="2600" b="1" i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pPr marL="411480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l-GR" sz="26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Κολονοσκόπηση</a:t>
            </a:r>
            <a:endParaRPr lang="en-US" sz="26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pPr marL="41148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l-GR" sz="2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pPr marL="41148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l-GR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Βαριούχος υποκλυσμός (ΒΥ)</a:t>
            </a:r>
          </a:p>
          <a:p>
            <a:pPr marL="41148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pPr marL="41148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l-GR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Εικονική </a:t>
            </a:r>
            <a:r>
              <a:rPr lang="el-GR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κολονοσκόπηση 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endParaRPr lang="el-G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57200" y="304800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n-US" sz="3200" b="1" smtClean="0">
                <a:solidFill>
                  <a:srgbClr val="FFFF00"/>
                </a:solidFill>
                <a:latin typeface="Arial" charset="0"/>
              </a:rPr>
              <a:t>ΔΕΥΤΕΡΟΓΕΝΗΣ ΠΡΟΛΗΨΗ</a:t>
            </a:r>
            <a:endParaRPr lang="el-GR" altLang="en-US" sz="3200" b="1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8" descr="dia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1728788"/>
            <a:ext cx="7318375" cy="436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AutoShape 2"/>
          <p:cNvSpPr>
            <a:spLocks noChangeArrowheads="1"/>
          </p:cNvSpPr>
          <p:nvPr/>
        </p:nvSpPr>
        <p:spPr bwMode="auto">
          <a:xfrm>
            <a:off x="76200" y="228600"/>
            <a:ext cx="8991600" cy="1143000"/>
          </a:xfrm>
          <a:prstGeom prst="roundRect">
            <a:avLst>
              <a:gd name="adj" fmla="val 12495"/>
            </a:avLst>
          </a:prstGeom>
          <a:gradFill rotWithShape="0">
            <a:gsLst>
              <a:gs pos="0">
                <a:srgbClr val="063DE8"/>
              </a:gs>
              <a:gs pos="100000">
                <a:srgbClr val="063DE8">
                  <a:gamma/>
                  <a:shade val="49804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de-DE" altLang="en-US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l-GR" altLang="en-US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πίδραση της </a:t>
            </a:r>
            <a:r>
              <a:rPr lang="en-US" altLang="en-US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FOBT</a:t>
            </a:r>
            <a:r>
              <a:rPr lang="el-GR" altLang="en-US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στη θνητότητα από ΚΠΕ</a:t>
            </a:r>
            <a:endParaRPr lang="de-DE" altLang="en-US" sz="3200" b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0899" name="Rectangle 13"/>
          <p:cNvSpPr>
            <a:spLocks noChangeArrowheads="1"/>
          </p:cNvSpPr>
          <p:nvPr/>
        </p:nvSpPr>
        <p:spPr bwMode="auto">
          <a:xfrm>
            <a:off x="974725" y="1524000"/>
            <a:ext cx="7294563" cy="3048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80900" name="Rectangle 6"/>
          <p:cNvSpPr>
            <a:spLocks noChangeArrowheads="1"/>
          </p:cNvSpPr>
          <p:nvPr/>
        </p:nvSpPr>
        <p:spPr bwMode="auto">
          <a:xfrm>
            <a:off x="5791200" y="4648200"/>
            <a:ext cx="21336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914400" y="1462088"/>
            <a:ext cx="19970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tabLst>
                <a:tab pos="482600" algn="l"/>
                <a:tab pos="5430838" algn="l"/>
              </a:tabLst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tabLst>
                <a:tab pos="482600" algn="l"/>
                <a:tab pos="5430838" algn="l"/>
              </a:tabLst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tabLst>
                <a:tab pos="482600" algn="l"/>
                <a:tab pos="5430838" algn="l"/>
              </a:tabLst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tabLst>
                <a:tab pos="482600" algn="l"/>
                <a:tab pos="5430838" algn="l"/>
              </a:tabLst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tabLst>
                <a:tab pos="482600" algn="l"/>
                <a:tab pos="5430838" algn="l"/>
              </a:tabLst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tabLst>
                <a:tab pos="482600" algn="l"/>
                <a:tab pos="5430838" algn="l"/>
              </a:tabLst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tabLst>
                <a:tab pos="482600" algn="l"/>
                <a:tab pos="5430838" algn="l"/>
              </a:tabLst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tabLst>
                <a:tab pos="482600" algn="l"/>
                <a:tab pos="5430838" algn="l"/>
              </a:tabLst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tabLst>
                <a:tab pos="482600" algn="l"/>
                <a:tab pos="5430838" algn="l"/>
              </a:tabLst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l-GR" altLang="en-US" sz="1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Επιβίωση</a:t>
            </a:r>
            <a:endParaRPr lang="de-DE" altLang="en-US" sz="1800" b="1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81936" name="Text Box 16"/>
          <p:cNvSpPr txBox="1">
            <a:spLocks noChangeArrowheads="1"/>
          </p:cNvSpPr>
          <p:nvPr/>
        </p:nvSpPr>
        <p:spPr bwMode="auto">
          <a:xfrm>
            <a:off x="4419600" y="6477000"/>
            <a:ext cx="49530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de-DE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Mandel et al. N Eng J Med 1993; 328:1365-71</a:t>
            </a:r>
          </a:p>
        </p:txBody>
      </p:sp>
      <p:sp>
        <p:nvSpPr>
          <p:cNvPr id="80903" name="Rectangle 6"/>
          <p:cNvSpPr>
            <a:spLocks noChangeArrowheads="1"/>
          </p:cNvSpPr>
          <p:nvPr/>
        </p:nvSpPr>
        <p:spPr bwMode="auto">
          <a:xfrm>
            <a:off x="5791200" y="3581400"/>
            <a:ext cx="21336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5943600" y="3505200"/>
            <a:ext cx="1905000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l-GR" altLang="en-US" sz="180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Ετήσιο</a:t>
            </a:r>
            <a:r>
              <a:rPr lang="de-DE" altLang="en-US" sz="180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Test</a:t>
            </a:r>
          </a:p>
        </p:txBody>
      </p:sp>
      <p:sp>
        <p:nvSpPr>
          <p:cNvPr id="80905" name="Text Box 8"/>
          <p:cNvSpPr txBox="1">
            <a:spLocks noChangeArrowheads="1"/>
          </p:cNvSpPr>
          <p:nvPr/>
        </p:nvSpPr>
        <p:spPr bwMode="auto">
          <a:xfrm>
            <a:off x="5943600" y="4724400"/>
            <a:ext cx="171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n-US" sz="1800">
                <a:solidFill>
                  <a:srgbClr val="FF0066"/>
                </a:solidFill>
                <a:latin typeface="Arial" charset="0"/>
              </a:rPr>
              <a:t>Χωρίς</a:t>
            </a:r>
            <a:r>
              <a:rPr lang="de-DE" altLang="en-US" sz="1800">
                <a:solidFill>
                  <a:srgbClr val="FF0066"/>
                </a:solidFill>
                <a:latin typeface="Arial" charset="0"/>
              </a:rPr>
              <a:t>Test</a:t>
            </a:r>
          </a:p>
        </p:txBody>
      </p:sp>
      <p:pic>
        <p:nvPicPr>
          <p:cNvPr id="80906" name="Picture 3" descr="dia3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044700"/>
            <a:ext cx="1350963" cy="1308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8"/>
          <p:cNvSpPr>
            <a:spLocks noChangeArrowheads="1"/>
          </p:cNvSpPr>
          <p:nvPr/>
        </p:nvSpPr>
        <p:spPr bwMode="auto">
          <a:xfrm>
            <a:off x="190500" y="1905000"/>
            <a:ext cx="8763000" cy="7747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82946" name="Rectangle 6"/>
          <p:cNvSpPr>
            <a:spLocks noChangeArrowheads="1"/>
          </p:cNvSpPr>
          <p:nvPr/>
        </p:nvSpPr>
        <p:spPr bwMode="auto">
          <a:xfrm>
            <a:off x="190500" y="4495800"/>
            <a:ext cx="8763000" cy="685800"/>
          </a:xfrm>
          <a:prstGeom prst="rect">
            <a:avLst/>
          </a:prstGeom>
          <a:solidFill>
            <a:srgbClr val="00279F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28007" name="Text Box 7"/>
          <p:cNvSpPr txBox="1">
            <a:spLocks noChangeArrowheads="1"/>
          </p:cNvSpPr>
          <p:nvPr/>
        </p:nvSpPr>
        <p:spPr bwMode="auto">
          <a:xfrm>
            <a:off x="304800" y="1870075"/>
            <a:ext cx="8839200" cy="830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tabLst>
                <a:tab pos="2095500" algn="l"/>
                <a:tab pos="3911600" algn="l"/>
                <a:tab pos="6383338" algn="l"/>
                <a:tab pos="6667500" algn="l"/>
              </a:tabLst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tabLst>
                <a:tab pos="2095500" algn="l"/>
                <a:tab pos="3911600" algn="l"/>
                <a:tab pos="6383338" algn="l"/>
                <a:tab pos="6667500" algn="l"/>
              </a:tabLst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tabLst>
                <a:tab pos="2095500" algn="l"/>
                <a:tab pos="3911600" algn="l"/>
                <a:tab pos="6383338" algn="l"/>
                <a:tab pos="6667500" algn="l"/>
              </a:tabLst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tabLst>
                <a:tab pos="2095500" algn="l"/>
                <a:tab pos="3911600" algn="l"/>
                <a:tab pos="6383338" algn="l"/>
                <a:tab pos="6667500" algn="l"/>
              </a:tabLst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tabLst>
                <a:tab pos="2095500" algn="l"/>
                <a:tab pos="3911600" algn="l"/>
                <a:tab pos="6383338" algn="l"/>
                <a:tab pos="6667500" algn="l"/>
              </a:tabLst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tabLst>
                <a:tab pos="2095500" algn="l"/>
                <a:tab pos="3911600" algn="l"/>
                <a:tab pos="6383338" algn="l"/>
                <a:tab pos="6667500" algn="l"/>
              </a:tabLst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tabLst>
                <a:tab pos="2095500" algn="l"/>
                <a:tab pos="3911600" algn="l"/>
                <a:tab pos="6383338" algn="l"/>
                <a:tab pos="6667500" algn="l"/>
              </a:tabLst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tabLst>
                <a:tab pos="2095500" algn="l"/>
                <a:tab pos="3911600" algn="l"/>
                <a:tab pos="6383338" algn="l"/>
                <a:tab pos="6667500" algn="l"/>
              </a:tabLst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tabLst>
                <a:tab pos="2095500" algn="l"/>
                <a:tab pos="3911600" algn="l"/>
                <a:tab pos="6383338" algn="l"/>
                <a:tab pos="6667500" algn="l"/>
              </a:tabLst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l-GR" altLang="en-US" sz="240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Μελέτη</a:t>
            </a:r>
            <a:r>
              <a:rPr lang="de-DE" altLang="en-US" sz="2400" smtClean="0">
                <a:solidFill>
                  <a:srgbClr val="3365FB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	 </a:t>
            </a:r>
            <a:r>
              <a:rPr lang="el-GR" altLang="en-US" sz="240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έτος</a:t>
            </a:r>
            <a:r>
              <a:rPr lang="de-DE" altLang="en-US" sz="2400" smtClean="0">
                <a:solidFill>
                  <a:srgbClr val="3365FB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	</a:t>
            </a:r>
            <a:r>
              <a:rPr lang="el-GR" altLang="en-US" sz="2400" smtClean="0">
                <a:solidFill>
                  <a:srgbClr val="3365FB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</a:t>
            </a:r>
            <a:r>
              <a:rPr lang="el-GR" altLang="en-US" sz="240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ασθενείς</a:t>
            </a:r>
            <a:r>
              <a:rPr lang="de-DE" altLang="en-US" sz="2400" smtClean="0">
                <a:solidFill>
                  <a:srgbClr val="3365FB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	</a:t>
            </a:r>
            <a:r>
              <a:rPr lang="el-GR" altLang="en-US" sz="2400" smtClean="0">
                <a:solidFill>
                  <a:srgbClr val="3365FB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	   </a:t>
            </a:r>
            <a:r>
              <a:rPr lang="el-GR" altLang="en-US" sz="240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μείωση</a:t>
            </a:r>
            <a:r>
              <a:rPr lang="de-DE" altLang="en-US" sz="240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			     </a:t>
            </a:r>
            <a:r>
              <a:rPr lang="el-GR" altLang="en-US" sz="240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	θνητότητος</a:t>
            </a:r>
            <a:endParaRPr lang="de-DE" altLang="en-US" sz="2400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190500" y="2819400"/>
            <a:ext cx="8763000" cy="685800"/>
          </a:xfrm>
          <a:prstGeom prst="rect">
            <a:avLst/>
          </a:prstGeom>
          <a:solidFill>
            <a:srgbClr val="00279F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tabLst>
                <a:tab pos="190500" algn="ctr"/>
                <a:tab pos="2006600" algn="ctr"/>
                <a:tab pos="4381500" algn="ctr"/>
                <a:tab pos="7048500" algn="ctr"/>
              </a:tabLst>
              <a:defRPr/>
            </a:pPr>
            <a:r>
              <a:rPr lang="de-DE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	</a:t>
            </a:r>
          </a:p>
        </p:txBody>
      </p:sp>
      <p:sp>
        <p:nvSpPr>
          <p:cNvPr id="128010" name="Rectangle 10"/>
          <p:cNvSpPr>
            <a:spLocks noChangeArrowheads="1"/>
          </p:cNvSpPr>
          <p:nvPr/>
        </p:nvSpPr>
        <p:spPr bwMode="auto">
          <a:xfrm>
            <a:off x="190500" y="3657600"/>
            <a:ext cx="8763000" cy="685800"/>
          </a:xfrm>
          <a:prstGeom prst="rect">
            <a:avLst/>
          </a:prstGeom>
          <a:solidFill>
            <a:srgbClr val="00279F"/>
          </a:solidFill>
          <a:ln w="190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l-GR">
              <a:solidFill>
                <a:srgbClr val="3365FB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  <p:sp>
        <p:nvSpPr>
          <p:cNvPr id="82950" name="Rectangle 13"/>
          <p:cNvSpPr>
            <a:spLocks noChangeArrowheads="1"/>
          </p:cNvSpPr>
          <p:nvPr/>
        </p:nvSpPr>
        <p:spPr bwMode="auto">
          <a:xfrm>
            <a:off x="190500" y="5410200"/>
            <a:ext cx="8763000" cy="6858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28017" name="Text Box 17"/>
          <p:cNvSpPr txBox="1">
            <a:spLocks noChangeArrowheads="1"/>
          </p:cNvSpPr>
          <p:nvPr/>
        </p:nvSpPr>
        <p:spPr bwMode="auto">
          <a:xfrm>
            <a:off x="292100" y="3771900"/>
            <a:ext cx="85471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tabLst>
                <a:tab pos="2578100" algn="ctr"/>
                <a:tab pos="4762500" algn="ctr"/>
                <a:tab pos="7429500" algn="ctr"/>
              </a:tabLst>
              <a:defRPr/>
            </a:pPr>
            <a:r>
              <a:rPr lang="de-DE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Nottingham	1996	153.000	15%</a:t>
            </a:r>
          </a:p>
        </p:txBody>
      </p:sp>
      <p:sp>
        <p:nvSpPr>
          <p:cNvPr id="128018" name="Text Box 18"/>
          <p:cNvSpPr txBox="1">
            <a:spLocks noChangeArrowheads="1"/>
          </p:cNvSpPr>
          <p:nvPr/>
        </p:nvSpPr>
        <p:spPr bwMode="auto">
          <a:xfrm>
            <a:off x="292100" y="4610100"/>
            <a:ext cx="85471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tabLst>
                <a:tab pos="2578100" algn="ctr"/>
                <a:tab pos="4762500" algn="ctr"/>
                <a:tab pos="7429500" algn="ctr"/>
              </a:tabLst>
              <a:defRPr/>
            </a:pPr>
            <a:r>
              <a:rPr lang="de-DE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Funen 	2002	62.000	18%</a:t>
            </a:r>
          </a:p>
        </p:txBody>
      </p:sp>
      <p:sp>
        <p:nvSpPr>
          <p:cNvPr id="128019" name="Text Box 19"/>
          <p:cNvSpPr txBox="1">
            <a:spLocks noChangeArrowheads="1"/>
          </p:cNvSpPr>
          <p:nvPr/>
        </p:nvSpPr>
        <p:spPr bwMode="auto">
          <a:xfrm>
            <a:off x="292100" y="5524500"/>
            <a:ext cx="85471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tabLst>
                <a:tab pos="2578100" algn="ctr"/>
                <a:tab pos="4762500" algn="ctr"/>
                <a:tab pos="7429500" algn="ctr"/>
              </a:tabLst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tabLst>
                <a:tab pos="2578100" algn="ctr"/>
                <a:tab pos="4762500" algn="ctr"/>
                <a:tab pos="7429500" algn="ctr"/>
              </a:tabLst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tabLst>
                <a:tab pos="2578100" algn="ctr"/>
                <a:tab pos="4762500" algn="ctr"/>
                <a:tab pos="7429500" algn="ctr"/>
              </a:tabLst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tabLst>
                <a:tab pos="2578100" algn="ctr"/>
                <a:tab pos="4762500" algn="ctr"/>
                <a:tab pos="7429500" algn="ctr"/>
              </a:tabLst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tabLst>
                <a:tab pos="2578100" algn="ctr"/>
                <a:tab pos="4762500" algn="ctr"/>
                <a:tab pos="7429500" algn="ctr"/>
              </a:tabLst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tabLst>
                <a:tab pos="2578100" algn="ctr"/>
                <a:tab pos="4762500" algn="ctr"/>
                <a:tab pos="7429500" algn="ctr"/>
              </a:tabLst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tabLst>
                <a:tab pos="2578100" algn="ctr"/>
                <a:tab pos="4762500" algn="ctr"/>
                <a:tab pos="7429500" algn="ctr"/>
              </a:tabLst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tabLst>
                <a:tab pos="2578100" algn="ctr"/>
                <a:tab pos="4762500" algn="ctr"/>
                <a:tab pos="7429500" algn="ctr"/>
              </a:tabLst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tabLst>
                <a:tab pos="2578100" algn="ctr"/>
                <a:tab pos="4762500" algn="ctr"/>
                <a:tab pos="7429500" algn="ctr"/>
              </a:tabLst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l-GR" altLang="en-US" sz="240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Σύνολο</a:t>
            </a:r>
            <a:r>
              <a:rPr lang="de-DE" altLang="en-US" sz="240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	 	261.000	21%</a:t>
            </a:r>
          </a:p>
        </p:txBody>
      </p:sp>
      <p:sp>
        <p:nvSpPr>
          <p:cNvPr id="128020" name="Text Box 20"/>
          <p:cNvSpPr txBox="1">
            <a:spLocks noChangeArrowheads="1"/>
          </p:cNvSpPr>
          <p:nvPr/>
        </p:nvSpPr>
        <p:spPr bwMode="auto">
          <a:xfrm>
            <a:off x="292100" y="2933700"/>
            <a:ext cx="85471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tabLst>
                <a:tab pos="2578100" algn="ctr"/>
                <a:tab pos="4762500" algn="ctr"/>
                <a:tab pos="7429500" algn="ctr"/>
              </a:tabLst>
              <a:defRPr/>
            </a:pPr>
            <a:r>
              <a:rPr lang="de-DE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Minnesota 	1993	46.000	33%</a:t>
            </a: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auto">
          <a:xfrm>
            <a:off x="247650" y="304800"/>
            <a:ext cx="8648700" cy="1143000"/>
          </a:xfrm>
          <a:prstGeom prst="roundRect">
            <a:avLst>
              <a:gd name="adj" fmla="val 12495"/>
            </a:avLst>
          </a:prstGeom>
          <a:gradFill rotWithShape="0">
            <a:gsLst>
              <a:gs pos="0">
                <a:srgbClr val="063DE8"/>
              </a:gs>
              <a:gs pos="100000">
                <a:srgbClr val="063DE8">
                  <a:gamma/>
                  <a:shade val="49804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de-DE" altLang="en-US" sz="36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l-GR" altLang="en-US" sz="36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πίδραση της </a:t>
            </a:r>
            <a:r>
              <a:rPr lang="en-US" altLang="en-US" sz="36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FOBT</a:t>
            </a:r>
            <a:r>
              <a:rPr lang="el-GR" altLang="en-US" sz="36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στη θνητότητα από ΚΠΕ - μελέτες</a:t>
            </a:r>
            <a:endParaRPr lang="de-DE" altLang="en-US" sz="360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4191000" y="5486400"/>
            <a:ext cx="4572000" cy="533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4" descr="Haemocc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566988"/>
            <a:ext cx="3455987" cy="302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7859" name="Text Box 3"/>
          <p:cNvSpPr txBox="1">
            <a:spLocks noChangeArrowheads="1"/>
          </p:cNvSpPr>
          <p:nvPr/>
        </p:nvSpPr>
        <p:spPr bwMode="auto">
          <a:xfrm>
            <a:off x="3708400" y="2852738"/>
            <a:ext cx="4751388" cy="2165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340000"/>
              </a:lnSpc>
              <a:defRPr/>
            </a:pPr>
            <a:endParaRPr lang="el-GR" sz="4000"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  <p:sp>
        <p:nvSpPr>
          <p:cNvPr id="377863" name="Text Box 7"/>
          <p:cNvSpPr txBox="1">
            <a:spLocks noChangeArrowheads="1"/>
          </p:cNvSpPr>
          <p:nvPr/>
        </p:nvSpPr>
        <p:spPr bwMode="auto">
          <a:xfrm>
            <a:off x="4284663" y="1676400"/>
            <a:ext cx="4608512" cy="1570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de-DE" altLang="en-US" sz="3200" smtClean="0">
                <a:effectLst>
                  <a:outerShdw blurRad="38100" dist="38100" dir="2700000" algn="tl">
                    <a:srgbClr val="4E5B6F"/>
                  </a:outerShdw>
                </a:effectLst>
                <a:latin typeface="Arial" charset="0"/>
              </a:rPr>
              <a:t> </a:t>
            </a:r>
            <a:r>
              <a:rPr lang="el-GR" altLang="en-US" sz="3200" smtClean="0">
                <a:effectLst>
                  <a:outerShdw blurRad="38100" dist="38100" dir="2700000" algn="tl">
                    <a:srgbClr val="4E5B6F"/>
                  </a:outerShdw>
                </a:effectLst>
                <a:latin typeface="Arial" charset="0"/>
              </a:rPr>
              <a:t>Μικρή ευαισθησία </a:t>
            </a:r>
            <a:endParaRPr lang="de-DE" altLang="en-US" sz="3200" smtClean="0">
              <a:effectLst>
                <a:outerShdw blurRad="38100" dist="38100" dir="2700000" algn="tl">
                  <a:srgbClr val="4E5B6F"/>
                </a:outerShdw>
              </a:effectLst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de-DE" altLang="en-US" sz="3200" smtClean="0">
              <a:effectLst>
                <a:outerShdw blurRad="38100" dist="38100" dir="2700000" algn="tl">
                  <a:srgbClr val="4E5B6F"/>
                </a:outerShdw>
              </a:effectLst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de-DE" altLang="en-US" sz="3200" smtClean="0">
                <a:effectLst>
                  <a:outerShdw blurRad="38100" dist="38100" dir="2700000" algn="tl">
                    <a:srgbClr val="4E5B6F"/>
                  </a:outerShdw>
                </a:effectLst>
                <a:latin typeface="Arial" charset="0"/>
              </a:rPr>
              <a:t> </a:t>
            </a:r>
            <a:r>
              <a:rPr lang="el-GR" altLang="en-US" sz="3200" smtClean="0">
                <a:effectLst>
                  <a:outerShdw blurRad="38100" dist="38100" dir="2700000" algn="tl">
                    <a:srgbClr val="4E5B6F"/>
                  </a:outerShdw>
                </a:effectLst>
                <a:latin typeface="Arial" charset="0"/>
              </a:rPr>
              <a:t>Μικρή ειδικότητα</a:t>
            </a:r>
            <a:endParaRPr lang="de-DE" altLang="en-US" sz="3200" smtClean="0">
              <a:effectLst>
                <a:outerShdw blurRad="38100" dist="38100" dir="2700000" algn="tl">
                  <a:srgbClr val="4E5B6F"/>
                </a:outerShdw>
              </a:effectLst>
              <a:latin typeface="Arial" charset="0"/>
            </a:endParaRPr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247650" y="304800"/>
            <a:ext cx="8648700" cy="1143000"/>
          </a:xfrm>
          <a:prstGeom prst="roundRect">
            <a:avLst>
              <a:gd name="adj" fmla="val 12495"/>
            </a:avLst>
          </a:prstGeom>
          <a:gradFill rotWithShape="0">
            <a:gsLst>
              <a:gs pos="0">
                <a:srgbClr val="063DE8"/>
              </a:gs>
              <a:gs pos="100000">
                <a:srgbClr val="063DE8">
                  <a:gamma/>
                  <a:shade val="49804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n-US" sz="36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Αδυναμία της </a:t>
            </a:r>
            <a:r>
              <a:rPr lang="en-US" altLang="en-US" sz="36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FOBT</a:t>
            </a:r>
            <a:r>
              <a:rPr lang="el-GR" altLang="en-US" sz="36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endParaRPr lang="de-DE" altLang="en-US" sz="360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4724400" y="2487613"/>
          <a:ext cx="6629400" cy="4522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Rectangle 171"/>
          <p:cNvSpPr>
            <a:spLocks noChangeArrowheads="1"/>
          </p:cNvSpPr>
          <p:nvPr/>
        </p:nvSpPr>
        <p:spPr bwMode="auto">
          <a:xfrm>
            <a:off x="4262438" y="6519863"/>
            <a:ext cx="4716462" cy="3381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de-DE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Imperiale TF et al. N Engl J Med 2004;351:2704</a:t>
            </a:r>
          </a:p>
        </p:txBody>
      </p:sp>
      <p:sp>
        <p:nvSpPr>
          <p:cNvPr id="13" name="Rectangle 171"/>
          <p:cNvSpPr>
            <a:spLocks noChangeArrowheads="1"/>
          </p:cNvSpPr>
          <p:nvPr/>
        </p:nvSpPr>
        <p:spPr bwMode="auto">
          <a:xfrm>
            <a:off x="5791200" y="5786438"/>
            <a:ext cx="538163" cy="46196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n-US" sz="12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ΚΠΕ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de-DE" altLang="en-US" sz="12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n=31</a:t>
            </a:r>
          </a:p>
        </p:txBody>
      </p:sp>
      <p:sp>
        <p:nvSpPr>
          <p:cNvPr id="14" name="Rectangle 171"/>
          <p:cNvSpPr>
            <a:spLocks noChangeArrowheads="1"/>
          </p:cNvSpPr>
          <p:nvPr/>
        </p:nvSpPr>
        <p:spPr bwMode="auto">
          <a:xfrm>
            <a:off x="6421438" y="5791200"/>
            <a:ext cx="893762" cy="4619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n-US" sz="12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ΚΠΕ</a:t>
            </a:r>
            <a:r>
              <a:rPr lang="en-US" altLang="en-US" sz="12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,HGD</a:t>
            </a:r>
            <a:endParaRPr lang="el-GR" altLang="en-US" sz="1200" b="1" i="1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de-DE" altLang="en-US" sz="12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n=71</a:t>
            </a:r>
          </a:p>
        </p:txBody>
      </p:sp>
      <p:sp>
        <p:nvSpPr>
          <p:cNvPr id="15" name="Rectangle 171"/>
          <p:cNvSpPr>
            <a:spLocks noChangeArrowheads="1"/>
          </p:cNvSpPr>
          <p:nvPr/>
        </p:nvSpPr>
        <p:spPr bwMode="auto">
          <a:xfrm>
            <a:off x="7239000" y="5791200"/>
            <a:ext cx="1009650" cy="6461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n-US" sz="12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ΚΠΕ</a:t>
            </a:r>
            <a:r>
              <a:rPr lang="en-US" altLang="en-US" sz="12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,HGD,</a:t>
            </a:r>
            <a:endParaRPr lang="el-GR" altLang="en-US" sz="1200" b="1" i="1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n-US" sz="12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αδενώματα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de-DE" altLang="en-US" sz="12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n=</a:t>
            </a:r>
            <a:r>
              <a:rPr lang="el-GR" altLang="en-US" sz="12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418</a:t>
            </a:r>
            <a:endParaRPr lang="de-DE" altLang="en-US" sz="1200" b="1" i="1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4572000" y="3505200"/>
            <a:ext cx="4572000" cy="2971800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2" grpId="0"/>
      <p:bldP spid="13" grpId="0"/>
      <p:bldP spid="14" grpId="0"/>
      <p:bldP spid="15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AutoShape 2"/>
          <p:cNvSpPr>
            <a:spLocks noChangeArrowheads="1"/>
          </p:cNvSpPr>
          <p:nvPr/>
        </p:nvSpPr>
        <p:spPr bwMode="auto">
          <a:xfrm>
            <a:off x="1785918" y="861979"/>
            <a:ext cx="5516587" cy="923947"/>
          </a:xfrm>
          <a:prstGeom prst="bevel">
            <a:avLst>
              <a:gd name="adj" fmla="val 12500"/>
            </a:avLst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l-GR" altLang="en-US" sz="2800" b="1" smtClean="0">
                <a:solidFill>
                  <a:srgbClr val="FFFF00"/>
                </a:solidFill>
              </a:rPr>
              <a:t>ΕΝΔΟΣΚΟΠΙΚΟΣ ΕΛΕΓΧΟΣ</a:t>
            </a:r>
            <a:endParaRPr lang="el-GR" altLang="en-US" smtClean="0">
              <a:solidFill>
                <a:srgbClr val="FFFF00"/>
              </a:solidFill>
            </a:endParaRPr>
          </a:p>
        </p:txBody>
      </p:sp>
      <p:sp>
        <p:nvSpPr>
          <p:cNvPr id="20485" name="AutoShape 3"/>
          <p:cNvSpPr>
            <a:spLocks noChangeArrowheads="1"/>
          </p:cNvSpPr>
          <p:nvPr/>
        </p:nvSpPr>
        <p:spPr bwMode="auto">
          <a:xfrm rot="5400000" flipV="1">
            <a:off x="840581" y="2626519"/>
            <a:ext cx="2643188" cy="4248150"/>
          </a:xfrm>
          <a:prstGeom prst="wedgeRoundRectCallout">
            <a:avLst>
              <a:gd name="adj1" fmla="val -98579"/>
              <a:gd name="adj2" fmla="val 50940"/>
              <a:gd name="adj3" fmla="val 16667"/>
            </a:avLst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2400" b="1">
                <a:solidFill>
                  <a:schemeClr val="bg2"/>
                </a:solidFill>
                <a:latin typeface="Alexandria" charset="0"/>
              </a:rPr>
              <a:t>Επιτρέπει την ακριβή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2400" b="1">
                <a:solidFill>
                  <a:schemeClr val="bg2"/>
                </a:solidFill>
                <a:latin typeface="Alexandria" charset="0"/>
              </a:rPr>
              <a:t>επισκόπηση της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2400" b="1">
                <a:solidFill>
                  <a:schemeClr val="bg2"/>
                </a:solidFill>
                <a:latin typeface="Alexandria" charset="0"/>
              </a:rPr>
              <a:t>βλάβης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2400" b="1">
                <a:solidFill>
                  <a:schemeClr val="bg2"/>
                </a:solidFill>
                <a:latin typeface="Alexandria" charset="0"/>
              </a:rPr>
              <a:t>(μορφολογία – έκταση</a:t>
            </a:r>
            <a:r>
              <a:rPr lang="en-GB" altLang="en-US" sz="2400" b="1">
                <a:solidFill>
                  <a:schemeClr val="bg2"/>
                </a:solidFill>
                <a:latin typeface="Alexandria" charset="0"/>
              </a:rPr>
              <a:t>:</a:t>
            </a:r>
            <a:endParaRPr lang="el-GR" altLang="en-US" sz="2400" b="1">
              <a:solidFill>
                <a:schemeClr val="bg2"/>
              </a:solidFill>
              <a:latin typeface="Alexandria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2400" b="1">
                <a:solidFill>
                  <a:schemeClr val="bg2"/>
                </a:solidFill>
                <a:latin typeface="Alexandria" charset="0"/>
              </a:rPr>
              <a:t>διάγνωση – σταδιοποίηση)</a:t>
            </a:r>
            <a:endParaRPr lang="el-GR" altLang="en-US" sz="2400">
              <a:solidFill>
                <a:schemeClr val="bg2"/>
              </a:solidFill>
              <a:latin typeface="Alexandria" charset="0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 rot="5400000">
            <a:off x="5643563" y="2643187"/>
            <a:ext cx="2643188" cy="4214813"/>
          </a:xfrm>
          <a:prstGeom prst="wedgeRoundRectCallout">
            <a:avLst>
              <a:gd name="adj1" fmla="val -99130"/>
              <a:gd name="adj2" fmla="val 52931"/>
              <a:gd name="adj3" fmla="val 16667"/>
            </a:avLst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l-GR" altLang="en-US" sz="2400">
              <a:solidFill>
                <a:schemeClr val="bg2"/>
              </a:solidFill>
              <a:latin typeface="Alexandria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857750" y="3429000"/>
            <a:ext cx="428625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2400" b="1">
                <a:solidFill>
                  <a:schemeClr val="bg2"/>
                </a:solidFill>
                <a:latin typeface="Alexandria" charset="0"/>
              </a:rPr>
              <a:t>Επιτρέπει τη λήψη ιστολογικής και κυτταρολογικής εξέτασης από τη βλάβη κι αλλού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2400" b="1">
                <a:solidFill>
                  <a:schemeClr val="bg2"/>
                </a:solidFill>
                <a:latin typeface="Alexandria" charset="0"/>
              </a:rPr>
              <a:t>(διάγνωση – σταδιοποίηση)</a:t>
            </a:r>
            <a:endParaRPr lang="el-GR" altLang="en-US" sz="2400">
              <a:solidFill>
                <a:schemeClr val="bg2"/>
              </a:solidFill>
              <a:latin typeface="Alexandri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9" grpId="0" animBg="1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ChangeArrowheads="1"/>
          </p:cNvSpPr>
          <p:nvPr/>
        </p:nvSpPr>
        <p:spPr bwMode="auto">
          <a:xfrm>
            <a:off x="395288" y="2574925"/>
            <a:ext cx="4608512" cy="2901950"/>
          </a:xfrm>
          <a:prstGeom prst="rect">
            <a:avLst/>
          </a:prstGeom>
          <a:solidFill>
            <a:srgbClr val="00279F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87042" name="Line 3"/>
          <p:cNvSpPr>
            <a:spLocks noChangeShapeType="1"/>
          </p:cNvSpPr>
          <p:nvPr/>
        </p:nvSpPr>
        <p:spPr bwMode="auto">
          <a:xfrm>
            <a:off x="2339975" y="2565400"/>
            <a:ext cx="0" cy="2895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Line 4"/>
          <p:cNvSpPr>
            <a:spLocks noChangeShapeType="1"/>
          </p:cNvSpPr>
          <p:nvPr/>
        </p:nvSpPr>
        <p:spPr bwMode="auto">
          <a:xfrm flipV="1">
            <a:off x="395288" y="4721225"/>
            <a:ext cx="4608512" cy="317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4" name="Line 5"/>
          <p:cNvSpPr>
            <a:spLocks noChangeShapeType="1"/>
          </p:cNvSpPr>
          <p:nvPr/>
        </p:nvSpPr>
        <p:spPr bwMode="auto">
          <a:xfrm flipV="1">
            <a:off x="395288" y="3500438"/>
            <a:ext cx="4618037" cy="4762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910" name="AutoShape 6"/>
          <p:cNvSpPr>
            <a:spLocks noChangeArrowheads="1"/>
          </p:cNvSpPr>
          <p:nvPr/>
        </p:nvSpPr>
        <p:spPr bwMode="auto">
          <a:xfrm>
            <a:off x="247650" y="304800"/>
            <a:ext cx="8648700" cy="1143000"/>
          </a:xfrm>
          <a:prstGeom prst="roundRect">
            <a:avLst>
              <a:gd name="adj" fmla="val 12495"/>
            </a:avLst>
          </a:prstGeom>
          <a:gradFill rotWithShape="0">
            <a:gsLst>
              <a:gs pos="0">
                <a:srgbClr val="063DE8"/>
              </a:gs>
              <a:gs pos="100000">
                <a:srgbClr val="063DE8">
                  <a:gamma/>
                  <a:shade val="49804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0488" tIns="44450" rIns="90488" bIns="44450" anchor="ctr"/>
          <a:lstStyle>
            <a:lvl1pPr marL="411163"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n-US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Εύκαμπτη ορθοσιγμοειδοσκόπηση</a:t>
            </a:r>
            <a:r>
              <a:rPr lang="en-US" altLang="en-US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(FS)</a:t>
            </a:r>
          </a:p>
        </p:txBody>
      </p:sp>
      <p:pic>
        <p:nvPicPr>
          <p:cNvPr id="87046" name="Picture 7" descr="dia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163" y="1835150"/>
            <a:ext cx="3479800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912" name="Text Box 8"/>
          <p:cNvSpPr txBox="1">
            <a:spLocks noChangeArrowheads="1"/>
          </p:cNvSpPr>
          <p:nvPr/>
        </p:nvSpPr>
        <p:spPr bwMode="auto">
          <a:xfrm>
            <a:off x="395288" y="2636838"/>
            <a:ext cx="4632325" cy="2724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tabLst>
                <a:tab pos="2197100" algn="l"/>
                <a:tab pos="2667000" algn="ctr"/>
                <a:tab pos="4000500" algn="l"/>
                <a:tab pos="4572000" algn="ctr"/>
                <a:tab pos="6769100" algn="ctr"/>
              </a:tabLst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tabLst>
                <a:tab pos="2197100" algn="l"/>
                <a:tab pos="2667000" algn="ctr"/>
                <a:tab pos="4000500" algn="l"/>
                <a:tab pos="4572000" algn="ctr"/>
                <a:tab pos="6769100" algn="ctr"/>
              </a:tabLst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tabLst>
                <a:tab pos="2197100" algn="l"/>
                <a:tab pos="2667000" algn="ctr"/>
                <a:tab pos="4000500" algn="l"/>
                <a:tab pos="4572000" algn="ctr"/>
                <a:tab pos="6769100" algn="ctr"/>
              </a:tabLst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tabLst>
                <a:tab pos="2197100" algn="l"/>
                <a:tab pos="2667000" algn="ctr"/>
                <a:tab pos="4000500" algn="l"/>
                <a:tab pos="4572000" algn="ctr"/>
                <a:tab pos="6769100" algn="ctr"/>
              </a:tabLst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tabLst>
                <a:tab pos="2197100" algn="l"/>
                <a:tab pos="2667000" algn="ctr"/>
                <a:tab pos="4000500" algn="l"/>
                <a:tab pos="4572000" algn="ctr"/>
                <a:tab pos="6769100" algn="ctr"/>
              </a:tabLst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tabLst>
                <a:tab pos="2197100" algn="l"/>
                <a:tab pos="2667000" algn="ctr"/>
                <a:tab pos="4000500" algn="l"/>
                <a:tab pos="4572000" algn="ctr"/>
                <a:tab pos="6769100" algn="ctr"/>
              </a:tabLst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tabLst>
                <a:tab pos="2197100" algn="l"/>
                <a:tab pos="2667000" algn="ctr"/>
                <a:tab pos="4000500" algn="l"/>
                <a:tab pos="4572000" algn="ctr"/>
                <a:tab pos="6769100" algn="ctr"/>
              </a:tabLst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tabLst>
                <a:tab pos="2197100" algn="l"/>
                <a:tab pos="2667000" algn="ctr"/>
                <a:tab pos="4000500" algn="l"/>
                <a:tab pos="4572000" algn="ctr"/>
                <a:tab pos="6769100" algn="ctr"/>
              </a:tabLst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tabLst>
                <a:tab pos="2197100" algn="l"/>
                <a:tab pos="2667000" algn="ctr"/>
                <a:tab pos="4000500" algn="l"/>
                <a:tab pos="4572000" algn="ctr"/>
                <a:tab pos="6769100" algn="ctr"/>
              </a:tabLst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l-GR" altLang="en-US" sz="180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Συγγραφέας</a:t>
            </a:r>
            <a:r>
              <a:rPr lang="de-DE" altLang="en-US" sz="180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	</a:t>
            </a:r>
            <a:r>
              <a:rPr lang="el-GR" altLang="en-US" sz="180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Μείωση θνητότητας </a:t>
            </a:r>
            <a:r>
              <a:rPr lang="de-DE" altLang="en-US" sz="180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br>
              <a:rPr lang="de-DE" altLang="en-US" sz="180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de-DE" altLang="en-US" sz="180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		</a:t>
            </a:r>
            <a:r>
              <a:rPr lang="el-GR" altLang="en-US" sz="180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από </a:t>
            </a:r>
            <a:r>
              <a:rPr lang="de-DE" altLang="en-US" sz="180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K</a:t>
            </a:r>
            <a:r>
              <a:rPr lang="el-GR" altLang="en-US" sz="180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ΠΕ</a:t>
            </a:r>
            <a:endParaRPr lang="de-DE" altLang="en-US" sz="1800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de-DE" altLang="en-US" sz="1800" smtClean="0">
                <a:solidFill>
                  <a:srgbClr val="FFFFFF"/>
                </a:solidFill>
                <a:effectLst>
                  <a:outerShdw blurRad="38100" dist="38100" dir="2700000" algn="tl">
                    <a:srgbClr val="4E5B6F"/>
                  </a:outerShdw>
                </a:effectLst>
                <a:latin typeface="Arial" charset="0"/>
              </a:rPr>
              <a:t>	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de-DE" altLang="en-US" sz="1800" smtClean="0">
                <a:solidFill>
                  <a:srgbClr val="FFFFFF"/>
                </a:solidFill>
                <a:effectLst>
                  <a:outerShdw blurRad="38100" dist="38100" dir="2700000" algn="tl">
                    <a:srgbClr val="4E5B6F"/>
                  </a:outerShdw>
                </a:effectLst>
                <a:latin typeface="Arial" charset="0"/>
              </a:rPr>
              <a:t>Newcomb et al</a:t>
            </a:r>
            <a:br>
              <a:rPr lang="de-DE" altLang="en-US" sz="1800" smtClean="0">
                <a:solidFill>
                  <a:srgbClr val="FFFFFF"/>
                </a:solidFill>
                <a:effectLst>
                  <a:outerShdw blurRad="38100" dist="38100" dir="2700000" algn="tl">
                    <a:srgbClr val="4E5B6F"/>
                  </a:outerShdw>
                </a:effectLst>
                <a:latin typeface="Arial" charset="0"/>
              </a:rPr>
            </a:br>
            <a:r>
              <a:rPr lang="de-DE" altLang="en-US" sz="1800" smtClean="0">
                <a:solidFill>
                  <a:srgbClr val="FFFFFF"/>
                </a:solidFill>
                <a:effectLst>
                  <a:outerShdw blurRad="38100" dist="38100" dir="2700000" algn="tl">
                    <a:srgbClr val="4E5B6F"/>
                  </a:outerShdw>
                </a:effectLst>
                <a:latin typeface="Arial" charset="0"/>
              </a:rPr>
              <a:t>(J Natl Cancer 		                 79%</a:t>
            </a:r>
            <a:br>
              <a:rPr lang="de-DE" altLang="en-US" sz="1800" smtClean="0">
                <a:solidFill>
                  <a:srgbClr val="FFFFFF"/>
                </a:solidFill>
                <a:effectLst>
                  <a:outerShdw blurRad="38100" dist="38100" dir="2700000" algn="tl">
                    <a:srgbClr val="4E5B6F"/>
                  </a:outerShdw>
                </a:effectLst>
                <a:latin typeface="Arial" charset="0"/>
              </a:rPr>
            </a:br>
            <a:r>
              <a:rPr lang="de-DE" altLang="en-US" sz="1800" smtClean="0">
                <a:solidFill>
                  <a:srgbClr val="FFFFFF"/>
                </a:solidFill>
                <a:effectLst>
                  <a:outerShdw blurRad="38100" dist="38100" dir="2700000" algn="tl">
                    <a:srgbClr val="4E5B6F"/>
                  </a:outerShdw>
                </a:effectLst>
                <a:latin typeface="Arial" charset="0"/>
              </a:rPr>
              <a:t>  Inst 1992)	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de-DE" altLang="en-US" sz="1800" smtClean="0">
                <a:solidFill>
                  <a:srgbClr val="FFFFFF"/>
                </a:solidFill>
                <a:effectLst>
                  <a:outerShdw blurRad="38100" dist="38100" dir="2700000" algn="tl">
                    <a:srgbClr val="4E5B6F"/>
                  </a:outerShdw>
                </a:effectLst>
                <a:latin typeface="Arial" charset="0"/>
              </a:rPr>
              <a:t>Selby et al</a:t>
            </a:r>
            <a:br>
              <a:rPr lang="de-DE" altLang="en-US" sz="1800" smtClean="0">
                <a:solidFill>
                  <a:srgbClr val="FFFFFF"/>
                </a:solidFill>
                <a:effectLst>
                  <a:outerShdw blurRad="38100" dist="38100" dir="2700000" algn="tl">
                    <a:srgbClr val="4E5B6F"/>
                  </a:outerShdw>
                </a:effectLst>
                <a:latin typeface="Arial" charset="0"/>
              </a:rPr>
            </a:br>
            <a:r>
              <a:rPr lang="de-DE" altLang="en-US" sz="1800" smtClean="0">
                <a:solidFill>
                  <a:srgbClr val="FFFFFF"/>
                </a:solidFill>
                <a:effectLst>
                  <a:outerShdw blurRad="38100" dist="38100" dir="2700000" algn="tl">
                    <a:srgbClr val="4E5B6F"/>
                  </a:outerShdw>
                </a:effectLst>
                <a:latin typeface="Arial" charset="0"/>
              </a:rPr>
              <a:t>(NEJM 1992)		                 70%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0" y="5867400"/>
            <a:ext cx="4572000" cy="839788"/>
          </a:xfrm>
          <a:prstGeom prst="rect">
            <a:avLst/>
          </a:prstGeom>
        </p:spPr>
        <p:txBody>
          <a:bodyPr>
            <a:spAutoFit/>
          </a:bodyPr>
          <a:lstStyle>
            <a:lvl1pPr marL="411163"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Wingdings" charset="2"/>
              <a:buChar char="Ø"/>
              <a:defRPr/>
            </a:pPr>
            <a:r>
              <a:rPr lang="el-GR" altLang="en-US" sz="1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ΠΡΟΒΛΗΜΑ της </a:t>
            </a:r>
            <a:r>
              <a:rPr lang="en-US" altLang="en-US" sz="1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FS:</a:t>
            </a:r>
            <a:r>
              <a:rPr lang="el-GR" altLang="en-US" sz="1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n-US" sz="1800" smtClean="0">
                <a:latin typeface="Verdana" charset="0"/>
              </a:rPr>
              <a:t>βλάβες δεξιού κόλου</a:t>
            </a:r>
            <a:r>
              <a:rPr lang="en-US" altLang="en-US" sz="1800" smtClean="0">
                <a:latin typeface="Verdana" charset="0"/>
              </a:rPr>
              <a:t>, </a:t>
            </a:r>
            <a:r>
              <a:rPr lang="el-GR" altLang="en-US" sz="1800" smtClean="0">
                <a:latin typeface="Verdana" charset="0"/>
              </a:rPr>
              <a:t>συχνά χωρίς «συνοδά» αδενώματα αριστερού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AutoShape 2"/>
          <p:cNvSpPr>
            <a:spLocks noChangeArrowheads="1"/>
          </p:cNvSpPr>
          <p:nvPr/>
        </p:nvSpPr>
        <p:spPr bwMode="auto">
          <a:xfrm>
            <a:off x="228600" y="152400"/>
            <a:ext cx="8648700" cy="1143000"/>
          </a:xfrm>
          <a:prstGeom prst="roundRect">
            <a:avLst>
              <a:gd name="adj" fmla="val 12495"/>
            </a:avLst>
          </a:prstGeom>
          <a:gradFill rotWithShape="0">
            <a:gsLst>
              <a:gs pos="0">
                <a:srgbClr val="063DE8"/>
              </a:gs>
              <a:gs pos="100000">
                <a:srgbClr val="063DE8">
                  <a:gamma/>
                  <a:shade val="49804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de-DE" alt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FOBT</a:t>
            </a:r>
            <a:r>
              <a:rPr lang="el-GR" alt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+ </a:t>
            </a:r>
            <a:r>
              <a:rPr lang="de-DE" alt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FS</a:t>
            </a:r>
            <a:r>
              <a:rPr lang="el-GR" alt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l-GR" alt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Wingdings" charset="2"/>
              </a:rPr>
              <a:t>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(+) ευρήματα ακολουθούνται από κολονοσκόπηση</a:t>
            </a:r>
            <a:endParaRPr lang="de-DE" altLang="en-US" sz="280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81603" name="Text Box 3"/>
          <p:cNvSpPr txBox="1">
            <a:spLocks noChangeArrowheads="1"/>
          </p:cNvSpPr>
          <p:nvPr/>
        </p:nvSpPr>
        <p:spPr bwMode="auto">
          <a:xfrm>
            <a:off x="152400" y="1622425"/>
            <a:ext cx="5610225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n-US" sz="1800" smtClean="0">
                <a:effectLst>
                  <a:outerShdw blurRad="38100" dist="38100" dir="2700000" algn="tl">
                    <a:srgbClr val="4E5B6F"/>
                  </a:outerShdw>
                </a:effectLst>
                <a:latin typeface="Arial" charset="0"/>
              </a:rPr>
              <a:t>Ανίχνευση προχωρημένων αδενωμάτων και ΚΠΕ</a:t>
            </a:r>
            <a:r>
              <a:rPr lang="de-DE" altLang="en-US" sz="1800" smtClean="0">
                <a:effectLst>
                  <a:outerShdw blurRad="38100" dist="38100" dir="2700000" algn="tl">
                    <a:srgbClr val="4E5B6F"/>
                  </a:outerShdw>
                </a:effectLst>
                <a:latin typeface="Arial" charset="0"/>
              </a:rPr>
              <a:t> (%)</a:t>
            </a:r>
          </a:p>
        </p:txBody>
      </p:sp>
      <p:graphicFrame>
        <p:nvGraphicFramePr>
          <p:cNvPr id="89091" name="Object 2"/>
          <p:cNvGraphicFramePr>
            <a:graphicFrameLocks noChangeAspect="1"/>
          </p:cNvGraphicFramePr>
          <p:nvPr/>
        </p:nvGraphicFramePr>
        <p:xfrm>
          <a:off x="76200" y="2082800"/>
          <a:ext cx="6477000" cy="4341813"/>
        </p:xfrm>
        <a:graphic>
          <a:graphicData uri="http://schemas.openxmlformats.org/presentationml/2006/ole">
            <p:oleObj spid="_x0000_s89094" name="Chart" r:id="rId4" imgW="6067419" imgH="4067251" progId="MSGraph.Chart.8">
              <p:embed followColorScheme="full"/>
            </p:oleObj>
          </a:graphicData>
        </a:graphic>
      </p:graphicFrame>
      <p:sp>
        <p:nvSpPr>
          <p:cNvPr id="281605" name="Text Box 5"/>
          <p:cNvSpPr txBox="1">
            <a:spLocks noChangeArrowheads="1"/>
          </p:cNvSpPr>
          <p:nvPr/>
        </p:nvSpPr>
        <p:spPr bwMode="auto">
          <a:xfrm>
            <a:off x="1676400" y="6248400"/>
            <a:ext cx="4760913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de-DE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Liebermann DA et al. N Engl J Med 2001;345:555-60</a:t>
            </a:r>
          </a:p>
        </p:txBody>
      </p:sp>
      <p:sp>
        <p:nvSpPr>
          <p:cNvPr id="6" name="Rectangle 5"/>
          <p:cNvSpPr/>
          <p:nvPr/>
        </p:nvSpPr>
        <p:spPr>
          <a:xfrm>
            <a:off x="6400800" y="1958975"/>
            <a:ext cx="2667000" cy="3748088"/>
          </a:xfrm>
          <a:prstGeom prst="rect">
            <a:avLst/>
          </a:prstGeom>
        </p:spPr>
        <p:txBody>
          <a:bodyPr>
            <a:spAutoFit/>
          </a:bodyPr>
          <a:lstStyle>
            <a:lvl1pPr marL="411163"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Wingdings" charset="2"/>
              <a:buChar char="Ø"/>
              <a:defRPr/>
            </a:pPr>
            <a:r>
              <a:rPr lang="en-US" altLang="en-US" sz="1800" dirty="0" smtClean="0">
                <a:latin typeface="Verdana" charset="0"/>
              </a:rPr>
              <a:t>FOBT: </a:t>
            </a:r>
            <a:r>
              <a:rPr lang="el-GR" altLang="en-US" sz="1800" dirty="0" smtClean="0">
                <a:latin typeface="Verdana" charset="0"/>
              </a:rPr>
              <a:t>περιορισμοί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Wingdings" charset="2"/>
              <a:buChar char="Ø"/>
              <a:defRPr/>
            </a:pPr>
            <a:endParaRPr lang="en-US" altLang="en-US" sz="1800" dirty="0" smtClean="0">
              <a:latin typeface="Verdana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Wingdings" charset="2"/>
              <a:buChar char="Ø"/>
              <a:defRPr/>
            </a:pPr>
            <a:r>
              <a:rPr lang="en-US" altLang="en-US" sz="1800" dirty="0" smtClean="0">
                <a:latin typeface="Verdana" charset="0"/>
              </a:rPr>
              <a:t>FS:</a:t>
            </a:r>
            <a:r>
              <a:rPr lang="el-GR" altLang="en-US" sz="1800" dirty="0" smtClean="0">
                <a:latin typeface="Verdana" charset="0"/>
              </a:rPr>
              <a:t> βλάβες δεξιού </a:t>
            </a:r>
            <a:r>
              <a:rPr lang="el-GR" altLang="en-US" sz="1800" dirty="0" err="1" smtClean="0">
                <a:latin typeface="Verdana" charset="0"/>
              </a:rPr>
              <a:t>κόλου</a:t>
            </a:r>
            <a:r>
              <a:rPr lang="en-US" altLang="en-US" sz="1800" dirty="0" smtClean="0">
                <a:latin typeface="Verdana" charset="0"/>
              </a:rPr>
              <a:t>, </a:t>
            </a:r>
            <a:r>
              <a:rPr lang="el-GR" altLang="en-US" sz="1800" dirty="0" smtClean="0">
                <a:latin typeface="Verdana" charset="0"/>
              </a:rPr>
              <a:t>συχνά χωρίς «</a:t>
            </a:r>
            <a:r>
              <a:rPr lang="el-GR" altLang="en-US" sz="1800" dirty="0" err="1" smtClean="0">
                <a:latin typeface="Verdana" charset="0"/>
              </a:rPr>
              <a:t>συνοδά</a:t>
            </a:r>
            <a:r>
              <a:rPr lang="el-GR" altLang="en-US" sz="1800" dirty="0" smtClean="0">
                <a:latin typeface="Verdana" charset="0"/>
              </a:rPr>
              <a:t>» αδενώματα αριστερού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Wingdings" charset="2"/>
              <a:buChar char="Ø"/>
              <a:defRPr/>
            </a:pPr>
            <a:endParaRPr lang="el-GR" altLang="en-US" sz="1800" b="1" u="sng" dirty="0" smtClean="0">
              <a:latin typeface="Verdana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Wingdings" charset="2"/>
              <a:buChar char="Ø"/>
              <a:defRPr/>
            </a:pPr>
            <a:r>
              <a:rPr lang="el-GR" altLang="en-US" sz="1800" b="1" dirty="0" smtClean="0">
                <a:solidFill>
                  <a:srgbClr val="FFFF00"/>
                </a:solidFill>
                <a:latin typeface="Verdana" charset="0"/>
              </a:rPr>
              <a:t>«Δεκτή» αλλά δεν προτιμάται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l-GR" altLang="en-US" sz="1800" b="1" i="1" u="sng" dirty="0" smtClean="0">
              <a:solidFill>
                <a:srgbClr val="FFFF99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</a:endParaRP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200" b="1" i="1" dirty="0" smtClean="0">
                <a:solidFill>
                  <a:srgbClr val="FFFF00"/>
                </a:solidFill>
                <a:latin typeface="Verdana" charset="0"/>
              </a:rPr>
              <a:t>ASGE guidelines</a:t>
            </a:r>
            <a:endParaRPr lang="el-GR" altLang="en-US" sz="1200" b="1" dirty="0" smtClean="0">
              <a:solidFill>
                <a:srgbClr val="FFFF00"/>
              </a:solidFill>
              <a:latin typeface="Verdana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Wingdings" charset="2"/>
              <a:buChar char="Ø"/>
              <a:defRPr/>
            </a:pPr>
            <a:endParaRPr lang="en-US" altLang="en-US" sz="1800" u="sng" dirty="0" smtClean="0">
              <a:latin typeface="Verdan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AutoShape 2"/>
          <p:cNvSpPr>
            <a:spLocks noChangeArrowheads="1"/>
          </p:cNvSpPr>
          <p:nvPr/>
        </p:nvSpPr>
        <p:spPr bwMode="auto">
          <a:xfrm>
            <a:off x="247650" y="115888"/>
            <a:ext cx="8648700" cy="1143000"/>
          </a:xfrm>
          <a:prstGeom prst="roundRect">
            <a:avLst>
              <a:gd name="adj" fmla="val 12495"/>
            </a:avLst>
          </a:prstGeom>
          <a:gradFill rotWithShape="0">
            <a:gsLst>
              <a:gs pos="0">
                <a:srgbClr val="063DE8"/>
              </a:gs>
              <a:gs pos="100000">
                <a:srgbClr val="063DE8">
                  <a:gamma/>
                  <a:shade val="49804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n-US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Διαγνωστικό κέρδος με προσυμπτωματικό έλεγχο για ΚΠΕ</a:t>
            </a:r>
            <a:r>
              <a:rPr lang="de-DE" altLang="en-US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l-GR" altLang="en-US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με την κολονοσκόπηση</a:t>
            </a:r>
            <a:endParaRPr lang="de-DE" altLang="en-US" sz="3200" b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79557" name="Text Box 5"/>
          <p:cNvSpPr txBox="1">
            <a:spLocks noChangeArrowheads="1"/>
          </p:cNvSpPr>
          <p:nvPr/>
        </p:nvSpPr>
        <p:spPr bwMode="auto">
          <a:xfrm>
            <a:off x="4832350" y="6553200"/>
            <a:ext cx="44640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de-DE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Imperiale TF et al. N Engl J Med 2000;343:169-74.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177925" y="1306513"/>
            <a:ext cx="6591300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n-US" sz="1800" smtClean="0">
                <a:effectLst>
                  <a:outerShdw blurRad="38100" dist="38100" dir="2700000" algn="tl">
                    <a:srgbClr val="4E5B6F"/>
                  </a:outerShdw>
                </a:effectLst>
                <a:latin typeface="Arial" charset="0"/>
              </a:rPr>
              <a:t>Ανίχνευση προχωρημένων αδενωμάτων και ΚΠΕ</a:t>
            </a:r>
            <a:r>
              <a:rPr lang="de-DE" altLang="en-US" sz="1800" smtClean="0">
                <a:effectLst>
                  <a:outerShdw blurRad="38100" dist="38100" dir="2700000" algn="tl">
                    <a:srgbClr val="4E5B6F"/>
                  </a:outerShdw>
                </a:effectLst>
                <a:latin typeface="Arial" charset="0"/>
              </a:rPr>
              <a:t> (%</a:t>
            </a:r>
            <a:r>
              <a:rPr lang="el-GR" altLang="en-US" sz="1800" smtClean="0">
                <a:effectLst>
                  <a:outerShdw blurRad="38100" dist="38100" dir="2700000" algn="tl">
                    <a:srgbClr val="4E5B6F"/>
                  </a:outerShdw>
                </a:effectLst>
                <a:latin typeface="Arial" charset="0"/>
              </a:rPr>
              <a:t> ασθενών</a:t>
            </a:r>
            <a:r>
              <a:rPr lang="de-DE" altLang="en-US" sz="1800" smtClean="0">
                <a:effectLst>
                  <a:outerShdw blurRad="38100" dist="38100" dir="2700000" algn="tl">
                    <a:srgbClr val="4E5B6F"/>
                  </a:outerShdw>
                </a:effectLst>
                <a:latin typeface="Arial" charset="0"/>
              </a:rPr>
              <a:t>)</a:t>
            </a:r>
          </a:p>
        </p:txBody>
      </p:sp>
      <p:graphicFrame>
        <p:nvGraphicFramePr>
          <p:cNvPr id="91140" name="Object 3"/>
          <p:cNvGraphicFramePr>
            <a:graphicFrameLocks noChangeAspect="1"/>
          </p:cNvGraphicFramePr>
          <p:nvPr/>
        </p:nvGraphicFramePr>
        <p:xfrm>
          <a:off x="533400" y="1547813"/>
          <a:ext cx="7848600" cy="5260975"/>
        </p:xfrm>
        <a:graphic>
          <a:graphicData uri="http://schemas.openxmlformats.org/presentationml/2006/ole">
            <p:oleObj spid="_x0000_s91147" name="Diagramm" r:id="rId4" imgW="6067419" imgH="4067251" progId="MSGraph.Chart.8">
              <p:embed followColorScheme="full"/>
            </p:oleObj>
          </a:graphicData>
        </a:graphic>
      </p:graphicFrame>
      <p:sp>
        <p:nvSpPr>
          <p:cNvPr id="9" name="Rectangle 8"/>
          <p:cNvSpPr/>
          <p:nvPr/>
        </p:nvSpPr>
        <p:spPr>
          <a:xfrm>
            <a:off x="2286000" y="1905000"/>
            <a:ext cx="2286000" cy="381000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n-US" sz="1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Προχ. Νεοπλασίες συνολικά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0" y="2286000"/>
            <a:ext cx="2286000" cy="381000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n-US" sz="1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ΚΠΕ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71600" y="5867400"/>
            <a:ext cx="6629400" cy="685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     	FS         FS±</a:t>
            </a:r>
            <a:r>
              <a:rPr lang="el-GR" altLang="en-US" sz="1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κολονοσκόπηση</a:t>
            </a:r>
            <a:r>
              <a:rPr lang="en-US" altLang="en-US" sz="1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  </a:t>
            </a:r>
            <a:r>
              <a:rPr lang="el-GR" altLang="en-US" sz="1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κολονοσκόπηση</a:t>
            </a:r>
          </a:p>
        </p:txBody>
      </p:sp>
      <p:sp>
        <p:nvSpPr>
          <p:cNvPr id="11" name="Rectangle 10"/>
          <p:cNvSpPr/>
          <p:nvPr/>
        </p:nvSpPr>
        <p:spPr>
          <a:xfrm rot="10800000" flipV="1">
            <a:off x="7924800" y="2362200"/>
            <a:ext cx="1143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n-US" sz="1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Ν=1994</a:t>
            </a:r>
          </a:p>
        </p:txBody>
      </p:sp>
      <p:sp>
        <p:nvSpPr>
          <p:cNvPr id="13" name="Left Brace 12"/>
          <p:cNvSpPr/>
          <p:nvPr/>
        </p:nvSpPr>
        <p:spPr>
          <a:xfrm>
            <a:off x="685800" y="2514600"/>
            <a:ext cx="304800" cy="2209800"/>
          </a:xfrm>
          <a:prstGeom prst="leftBrac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14" name="Rectangle 13"/>
          <p:cNvSpPr/>
          <p:nvPr/>
        </p:nvSpPr>
        <p:spPr>
          <a:xfrm rot="10800000" flipV="1">
            <a:off x="0" y="3429000"/>
            <a:ext cx="70485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hangingPunct="1">
              <a:defRPr/>
            </a:pPr>
            <a:r>
              <a:rPr lang="el-GR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50%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00200"/>
            <a:ext cx="3429000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28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Κολονοσκόπηση</a:t>
            </a:r>
            <a:r>
              <a:rPr lang="el-GR" sz="3200" b="1" dirty="0">
                <a:solidFill>
                  <a:srgbClr val="FFCC66"/>
                </a:solidFill>
                <a:latin typeface="Book Antiqua" pitchFamily="18" charset="0"/>
              </a:rPr>
              <a:t>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667000"/>
            <a:ext cx="83820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l-GR" alt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Ευαισθησία</a:t>
            </a:r>
            <a:r>
              <a:rPr lang="en-US" alt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:</a:t>
            </a:r>
            <a:r>
              <a:rPr lang="el-GR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</a:t>
            </a:r>
          </a:p>
          <a:p>
            <a:pPr eaLnBrk="1" hangingPunct="1">
              <a:buFont typeface="Wingdings" charset="2"/>
              <a:buNone/>
              <a:defRPr/>
            </a:pPr>
            <a:r>
              <a:rPr lang="el-GR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	90-95% (πολύποδες </a:t>
            </a:r>
            <a:r>
              <a:rPr lang="en-US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  <a:sym typeface="Symbol" charset="2"/>
              </a:rPr>
              <a:t></a:t>
            </a:r>
            <a:r>
              <a:rPr lang="el-GR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  <a:sym typeface="Symbol" charset="2"/>
              </a:rPr>
              <a:t>1</a:t>
            </a:r>
            <a:r>
              <a:rPr lang="en-US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  <a:sym typeface="Symbol" charset="2"/>
              </a:rPr>
              <a:t>cm</a:t>
            </a:r>
            <a:r>
              <a:rPr lang="el-GR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)</a:t>
            </a:r>
            <a:endParaRPr lang="en-US" altLang="en-US" sz="200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 eaLnBrk="1" hangingPunct="1">
              <a:defRPr/>
            </a:pPr>
            <a:r>
              <a:rPr lang="el-GR" alt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Ειδικότητα</a:t>
            </a:r>
            <a:r>
              <a:rPr lang="en-US" alt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:</a:t>
            </a:r>
            <a:r>
              <a:rPr lang="el-GR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99-100% (βιοψία)</a:t>
            </a:r>
          </a:p>
          <a:p>
            <a:pPr eaLnBrk="1" hangingPunct="1">
              <a:defRPr/>
            </a:pPr>
            <a:r>
              <a:rPr lang="el-GR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Δυνατότητα </a:t>
            </a:r>
            <a:r>
              <a:rPr lang="el-GR" alt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βιοψίας</a:t>
            </a:r>
            <a:r>
              <a:rPr lang="el-GR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- πολυπεκτομής</a:t>
            </a:r>
          </a:p>
          <a:p>
            <a:pPr eaLnBrk="1" hangingPunct="1">
              <a:defRPr/>
            </a:pPr>
            <a:r>
              <a:rPr lang="el-GR" alt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Ασφάλεια</a:t>
            </a:r>
            <a:r>
              <a:rPr lang="en-US" alt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:</a:t>
            </a:r>
            <a:r>
              <a:rPr lang="en-US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</a:t>
            </a:r>
            <a:endParaRPr lang="el-GR" altLang="en-US" sz="200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 eaLnBrk="1" hangingPunct="1">
              <a:buFont typeface="Wingdings" charset="2"/>
              <a:buNone/>
              <a:defRPr/>
            </a:pPr>
            <a:r>
              <a:rPr lang="el-GR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	</a:t>
            </a:r>
            <a:r>
              <a:rPr lang="el-GR" altLang="en-US" sz="2000" u="sng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Διαγνωστική</a:t>
            </a:r>
            <a:r>
              <a:rPr lang="en-US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:</a:t>
            </a:r>
            <a:r>
              <a:rPr lang="el-GR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επιπλοκές  (0,35%), θνητότητα (0,006%) </a:t>
            </a:r>
          </a:p>
          <a:p>
            <a:pPr eaLnBrk="1" hangingPunct="1">
              <a:buFont typeface="Wingdings" charset="2"/>
              <a:buNone/>
              <a:defRPr/>
            </a:pPr>
            <a:r>
              <a:rPr lang="el-GR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	</a:t>
            </a:r>
            <a:r>
              <a:rPr lang="el-GR" altLang="en-US" sz="2000" u="sng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Θεραπευτική</a:t>
            </a:r>
            <a:r>
              <a:rPr lang="en-US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:</a:t>
            </a:r>
            <a:r>
              <a:rPr lang="el-GR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αιμορραγία (</a:t>
            </a:r>
            <a:r>
              <a:rPr lang="en-GB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1-1</a:t>
            </a:r>
            <a:r>
              <a:rPr lang="el-GR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,</a:t>
            </a:r>
            <a:r>
              <a:rPr lang="en-GB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5%</a:t>
            </a:r>
            <a:r>
              <a:rPr lang="el-GR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), διάτρηση (</a:t>
            </a:r>
            <a:r>
              <a:rPr lang="en-GB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0</a:t>
            </a:r>
            <a:r>
              <a:rPr lang="el-GR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,</a:t>
            </a:r>
            <a:r>
              <a:rPr lang="en-GB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3%</a:t>
            </a:r>
            <a:r>
              <a:rPr lang="el-GR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)</a:t>
            </a:r>
            <a:r>
              <a:rPr lang="en-GB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</a:t>
            </a:r>
            <a:endParaRPr lang="el-GR" altLang="en-US" sz="200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 eaLnBrk="1" hangingPunct="1">
              <a:defRPr/>
            </a:pPr>
            <a:r>
              <a:rPr lang="el-GR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Αποδοχή</a:t>
            </a:r>
            <a:r>
              <a:rPr lang="en-US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:</a:t>
            </a:r>
            <a:r>
              <a:rPr lang="el-GR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 ? (76 </a:t>
            </a:r>
            <a:r>
              <a:rPr lang="en-US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vs</a:t>
            </a:r>
            <a:r>
              <a:rPr lang="el-GR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.</a:t>
            </a:r>
            <a:r>
              <a:rPr lang="en-US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16%) </a:t>
            </a:r>
            <a:r>
              <a:rPr lang="en-US" altLang="en-US" sz="1400" b="1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Adler A, Papanikolaou IS et al, UEGW 2008</a:t>
            </a:r>
            <a:r>
              <a:rPr lang="en-US" altLang="en-US" sz="14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 </a:t>
            </a:r>
            <a:endParaRPr lang="el-GR" altLang="en-US" sz="140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 eaLnBrk="1" hangingPunct="1">
              <a:defRPr/>
            </a:pPr>
            <a:r>
              <a:rPr lang="el-GR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Κόστος</a:t>
            </a:r>
            <a:r>
              <a:rPr lang="en-US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:</a:t>
            </a:r>
            <a:r>
              <a:rPr lang="el-GR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 ?  </a:t>
            </a:r>
          </a:p>
          <a:p>
            <a:pPr eaLnBrk="1" hangingPunct="1">
              <a:defRPr/>
            </a:pPr>
            <a:r>
              <a:rPr lang="el-GR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Δεξιότητα </a:t>
            </a:r>
            <a:r>
              <a:rPr lang="en-US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/ </a:t>
            </a:r>
            <a:r>
              <a:rPr lang="el-GR" altLang="en-US" sz="20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εμπειρία ενδοσκόπου</a:t>
            </a:r>
          </a:p>
        </p:txBody>
      </p:sp>
      <p:sp>
        <p:nvSpPr>
          <p:cNvPr id="93187" name="Rectangle 4"/>
          <p:cNvSpPr>
            <a:spLocks noChangeArrowheads="1"/>
          </p:cNvSpPr>
          <p:nvPr/>
        </p:nvSpPr>
        <p:spPr bwMode="auto">
          <a:xfrm>
            <a:off x="457200" y="152400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3200" b="1">
                <a:solidFill>
                  <a:srgbClr val="FFFF00"/>
                </a:solidFill>
                <a:latin typeface="Arial" charset="0"/>
              </a:rPr>
              <a:t>ΔΕΥΤΕΡΟΓΕΝΗΣ ΠΡΟΛΗΨΗ</a:t>
            </a:r>
          </a:p>
        </p:txBody>
      </p:sp>
      <p:sp>
        <p:nvSpPr>
          <p:cNvPr id="5" name="Rectangle 171"/>
          <p:cNvSpPr>
            <a:spLocks noChangeArrowheads="1"/>
          </p:cNvSpPr>
          <p:nvPr/>
        </p:nvSpPr>
        <p:spPr bwMode="auto">
          <a:xfrm>
            <a:off x="4262438" y="6553200"/>
            <a:ext cx="4276725" cy="3079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Rex DK et al. </a:t>
            </a:r>
            <a:r>
              <a:rPr lang="fr-FR" sz="1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Gastroenterology</a:t>
            </a:r>
            <a:r>
              <a:rPr lang="fr-FR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 1997 ;112 :24-28</a:t>
            </a:r>
            <a:r>
              <a:rPr lang="de-DE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 </a:t>
            </a:r>
          </a:p>
        </p:txBody>
      </p:sp>
      <p:pic>
        <p:nvPicPr>
          <p:cNvPr id="93189" name="Picture 18" descr="Bi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990600"/>
            <a:ext cx="3521075" cy="2743200"/>
          </a:xfrm>
          <a:prstGeom prst="rect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1981200" y="2152650"/>
            <a:ext cx="28035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11163"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i="1">
                <a:solidFill>
                  <a:srgbClr val="FFFF00"/>
                </a:solidFill>
                <a:latin typeface="Verdana" charset="0"/>
              </a:rPr>
              <a:t>ASGE guidelines 2006</a:t>
            </a:r>
            <a:endParaRPr lang="el-GR" altLang="en-US" sz="1400" b="1">
              <a:solidFill>
                <a:srgbClr val="FFFF00"/>
              </a:solidFill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71600"/>
            <a:ext cx="7772400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ΒΥ</a:t>
            </a:r>
            <a:endParaRPr lang="el-GR" sz="2800" b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94210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305800" cy="3657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r>
              <a:rPr lang="el-GR" altLang="en-US" sz="2800">
                <a:latin typeface="Book Antiqua" charset="0"/>
                <a:ea typeface="ＭＳ Ｐゴシック" charset="-128"/>
              </a:rPr>
              <a:t>	</a:t>
            </a:r>
            <a:r>
              <a:rPr lang="el-GR" altLang="en-US" sz="2400">
                <a:latin typeface="Book Antiqua" charset="0"/>
                <a:ea typeface="ＭＳ Ｐゴシック" charset="-128"/>
              </a:rPr>
              <a:t> </a:t>
            </a:r>
            <a:endParaRPr lang="el-GR" altLang="en-US" sz="2400" u="sng">
              <a:latin typeface="Book Antiqua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Ø"/>
            </a:pPr>
            <a:r>
              <a:rPr lang="el-GR" altLang="en-US" sz="2000">
                <a:latin typeface="Verdana" charset="0"/>
                <a:ea typeface="ＭＳ Ｐゴシック" charset="-128"/>
              </a:rPr>
              <a:t>Μικρότερη ευαισθησία έναντι της κ</a:t>
            </a:r>
            <a:r>
              <a:rPr lang="en-US" altLang="en-US" sz="2000">
                <a:latin typeface="Verdana" charset="0"/>
                <a:ea typeface="ＭＳ Ｐゴシック" charset="-128"/>
              </a:rPr>
              <a:t>o</a:t>
            </a:r>
            <a:r>
              <a:rPr lang="el-GR" altLang="en-US" sz="2000">
                <a:latin typeface="Verdana" charset="0"/>
                <a:ea typeface="ＭＳ Ｐゴシック" charset="-128"/>
              </a:rPr>
              <a:t>λονοσκόπησης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Ø"/>
            </a:pPr>
            <a:endParaRPr lang="el-GR" altLang="en-US" sz="1400"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Ø"/>
            </a:pPr>
            <a:r>
              <a:rPr lang="el-GR" altLang="en-US" sz="2000">
                <a:latin typeface="Verdana" charset="0"/>
                <a:ea typeface="ＭＳ Ｐゴシック" charset="-128"/>
              </a:rPr>
              <a:t>Ανοχή (</a:t>
            </a:r>
            <a:r>
              <a:rPr lang="en-US" altLang="en-US" sz="2000">
                <a:latin typeface="Verdana" charset="0"/>
                <a:ea typeface="ＭＳ Ｐゴシック" charset="-128"/>
              </a:rPr>
              <a:t>;</a:t>
            </a:r>
            <a:r>
              <a:rPr lang="el-GR" altLang="en-US" sz="2000">
                <a:latin typeface="Verdana" charset="0"/>
                <a:ea typeface="ＭＳ Ｐゴシック" charset="-128"/>
              </a:rPr>
              <a:t> προετοιμασία...), κόστος (</a:t>
            </a:r>
            <a:r>
              <a:rPr lang="en-US" altLang="en-US" sz="2000">
                <a:latin typeface="Verdana" charset="0"/>
                <a:ea typeface="ＭＳ Ｐゴシック" charset="-128"/>
              </a:rPr>
              <a:t>;</a:t>
            </a:r>
            <a:r>
              <a:rPr lang="el-GR" altLang="en-US" sz="2000">
                <a:latin typeface="Verdana" charset="0"/>
                <a:ea typeface="ＭＳ Ｐゴシック" charset="-128"/>
              </a:rPr>
              <a:t>)</a:t>
            </a:r>
            <a:r>
              <a:rPr lang="en-US" altLang="en-US" sz="2000">
                <a:latin typeface="Verdana" charset="0"/>
                <a:ea typeface="ＭＳ Ｐゴシック" charset="-128"/>
              </a:rPr>
              <a:t>, </a:t>
            </a:r>
            <a:r>
              <a:rPr lang="el-GR" altLang="en-US" sz="2000">
                <a:latin typeface="Verdana" charset="0"/>
                <a:ea typeface="ＭＳ Ｐゴシック" charset="-128"/>
              </a:rPr>
              <a:t>ακτινοβολία</a:t>
            </a:r>
            <a:r>
              <a:rPr lang="en-US" altLang="en-US" sz="2000">
                <a:latin typeface="Verdana" charset="0"/>
                <a:ea typeface="ＭＳ Ｐゴシック" charset="-128"/>
              </a:rPr>
              <a:t> (</a:t>
            </a:r>
            <a:r>
              <a:rPr lang="el-GR" altLang="en-US" sz="2000">
                <a:latin typeface="Verdana" charset="0"/>
                <a:ea typeface="ＭＳ Ｐゴシック" charset="-128"/>
              </a:rPr>
              <a:t>;)</a:t>
            </a:r>
            <a:endParaRPr lang="en-US" altLang="en-US" sz="2000"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Ø"/>
            </a:pPr>
            <a:endParaRPr lang="el-GR" altLang="en-US" sz="1400"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Ø"/>
            </a:pPr>
            <a:r>
              <a:rPr lang="el-GR" altLang="en-US" sz="2000">
                <a:latin typeface="Verdana" charset="0"/>
                <a:ea typeface="ＭＳ Ｐゴシック" charset="-128"/>
              </a:rPr>
              <a:t>Ιστολογική διάγνωση (-)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Ø"/>
            </a:pPr>
            <a:endParaRPr lang="el-GR" altLang="en-US" sz="1400"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Ø"/>
            </a:pPr>
            <a:r>
              <a:rPr lang="el-GR" altLang="en-US" sz="2000">
                <a:latin typeface="Verdana" charset="0"/>
                <a:ea typeface="ＭＳ Ｐゴシック" charset="-128"/>
              </a:rPr>
              <a:t>Θεραπεία (-)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Ø"/>
            </a:pPr>
            <a:endParaRPr lang="el-GR" altLang="en-US" sz="2000" b="1" u="sng">
              <a:solidFill>
                <a:srgbClr val="FFFF00"/>
              </a:solidFill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Ø"/>
            </a:pPr>
            <a:endParaRPr lang="el-GR" altLang="en-US" sz="2000" b="1" u="sng">
              <a:solidFill>
                <a:srgbClr val="FFFF00"/>
              </a:solidFill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Ø"/>
            </a:pPr>
            <a:r>
              <a:rPr lang="el-GR" altLang="en-US" sz="2000" b="1" u="sng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Δεν υπάρχουν αποδείξεις αποτελεσματικότητας και δεν συνιστάται</a:t>
            </a:r>
            <a:endParaRPr lang="en-US" altLang="en-US" sz="2000" b="1" u="sng">
              <a:solidFill>
                <a:srgbClr val="FFFF00"/>
              </a:solidFill>
              <a:latin typeface="Verdana" charset="0"/>
              <a:ea typeface="ＭＳ Ｐゴシック" charset="-128"/>
            </a:endParaRPr>
          </a:p>
          <a:p>
            <a:pPr algn="r" eaLnBrk="1" hangingPunct="1">
              <a:lnSpc>
                <a:spcPct val="90000"/>
              </a:lnSpc>
              <a:buFont typeface="Wingdings" charset="2"/>
              <a:buNone/>
            </a:pPr>
            <a:r>
              <a:rPr lang="el-GR" altLang="en-US" sz="2400" i="1">
                <a:latin typeface="Book Antiqua" charset="0"/>
                <a:ea typeface="ＭＳ Ｐゴシック" charset="-128"/>
              </a:rPr>
              <a:t>							</a:t>
            </a:r>
          </a:p>
          <a:p>
            <a:pPr algn="r" eaLnBrk="1" hangingPunct="1">
              <a:lnSpc>
                <a:spcPct val="90000"/>
              </a:lnSpc>
              <a:buFont typeface="Wingdings" charset="2"/>
              <a:buNone/>
            </a:pPr>
            <a:r>
              <a:rPr lang="en-US" altLang="en-US" sz="1400" b="1" i="1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ASGE guidelines</a:t>
            </a:r>
            <a:endParaRPr lang="el-GR" altLang="en-US" sz="1400" b="1">
              <a:solidFill>
                <a:srgbClr val="FFFF00"/>
              </a:solidFill>
              <a:latin typeface="Verdana" charset="0"/>
              <a:ea typeface="ＭＳ Ｐゴシック" charset="-128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n-US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ΔΕΥΤΕΡΟΓΕΝΗΣ ΠΡΟΛΗΨΗ</a:t>
            </a:r>
          </a:p>
        </p:txBody>
      </p:sp>
      <p:pic>
        <p:nvPicPr>
          <p:cNvPr id="94212" name="Picture 10" descr="D:\System Backup\Desktop\c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76200"/>
            <a:ext cx="160020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733800"/>
            <a:ext cx="2362200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192213"/>
            <a:ext cx="5486400" cy="12461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24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Εικονική </a:t>
            </a:r>
            <a:r>
              <a:rPr lang="el-GR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κολονοσκόπηση ή </a:t>
            </a:r>
            <a:br>
              <a:rPr lang="el-GR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</a:br>
            <a:r>
              <a:rPr lang="en-US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CT</a:t>
            </a:r>
            <a:r>
              <a:rPr lang="el-GR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κολονογραφία</a:t>
            </a:r>
            <a:r>
              <a:rPr lang="en-US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l-GR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/>
            </a:r>
            <a:br>
              <a:rPr lang="el-GR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</a:br>
            <a:r>
              <a:rPr lang="el-GR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(</a:t>
            </a:r>
            <a:r>
              <a:rPr lang="en-US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virtual</a:t>
            </a:r>
            <a:r>
              <a:rPr lang="el-GR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n-US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colonoscopy</a:t>
            </a:r>
            <a:r>
              <a:rPr lang="el-GR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)</a:t>
            </a:r>
            <a:endParaRPr lang="el-GR" sz="2400" b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133600"/>
            <a:ext cx="82296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l-GR" altLang="en-US" sz="2000"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Ø"/>
            </a:pPr>
            <a:r>
              <a:rPr lang="el-GR" altLang="en-US" sz="2000">
                <a:latin typeface="Verdana" charset="0"/>
                <a:ea typeface="ＭＳ Ｐゴシック" charset="-128"/>
              </a:rPr>
              <a:t>Εντερική προετοιμασία</a:t>
            </a:r>
            <a:r>
              <a:rPr lang="en-US" altLang="en-US" sz="2000">
                <a:latin typeface="Verdana" charset="0"/>
                <a:ea typeface="ＭＳ Ｐゴシック" charset="-128"/>
              </a:rPr>
              <a:t> (+)</a:t>
            </a:r>
            <a:r>
              <a:rPr lang="el-GR" altLang="en-US" sz="2000">
                <a:latin typeface="Verdana" charset="0"/>
                <a:ea typeface="ＭＳ Ｐゴシック" charset="-128"/>
              </a:rPr>
              <a:t>, εμφύσηση (+)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Ø"/>
            </a:pPr>
            <a:endParaRPr lang="el-GR" altLang="en-US" sz="1400"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Ø"/>
            </a:pPr>
            <a:r>
              <a:rPr lang="el-GR" altLang="en-US" sz="2000">
                <a:latin typeface="Verdana" charset="0"/>
                <a:ea typeface="ＭＳ Ｐゴシック" charset="-128"/>
              </a:rPr>
              <a:t>Ανοχή (</a:t>
            </a:r>
            <a:r>
              <a:rPr lang="en-US" altLang="en-US" sz="2000">
                <a:latin typeface="Verdana" charset="0"/>
                <a:ea typeface="ＭＳ Ｐゴシック" charset="-128"/>
              </a:rPr>
              <a:t>;</a:t>
            </a:r>
            <a:r>
              <a:rPr lang="el-GR" altLang="en-US" sz="2000">
                <a:latin typeface="Verdana" charset="0"/>
                <a:ea typeface="ＭＳ Ｐゴシック" charset="-128"/>
              </a:rPr>
              <a:t>), κόστος (</a:t>
            </a:r>
            <a:r>
              <a:rPr lang="en-US" altLang="en-US" sz="2000">
                <a:latin typeface="Verdana" charset="0"/>
                <a:ea typeface="ＭＳ Ｐゴシック" charset="-128"/>
              </a:rPr>
              <a:t>;</a:t>
            </a:r>
            <a:r>
              <a:rPr lang="el-GR" altLang="en-US" sz="2000">
                <a:latin typeface="Verdana" charset="0"/>
                <a:ea typeface="ＭＳ Ｐゴシック" charset="-128"/>
              </a:rPr>
              <a:t>)</a:t>
            </a:r>
            <a:r>
              <a:rPr lang="en-US" altLang="en-US" sz="2000">
                <a:latin typeface="Verdana" charset="0"/>
                <a:ea typeface="ＭＳ Ｐゴシック" charset="-128"/>
              </a:rPr>
              <a:t>, </a:t>
            </a:r>
            <a:r>
              <a:rPr lang="el-GR" altLang="en-US" sz="2000">
                <a:latin typeface="Verdana" charset="0"/>
                <a:ea typeface="ＭＳ Ｐゴシック" charset="-128"/>
              </a:rPr>
              <a:t>ακτινοβολία</a:t>
            </a:r>
            <a:r>
              <a:rPr lang="en-US" altLang="en-US" sz="2000">
                <a:latin typeface="Verdana" charset="0"/>
                <a:ea typeface="ＭＳ Ｐゴシック" charset="-128"/>
              </a:rPr>
              <a:t> (;)</a:t>
            </a:r>
            <a:endParaRPr lang="el-GR" altLang="en-US" sz="2000"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Ø"/>
            </a:pPr>
            <a:endParaRPr lang="el-GR" altLang="en-US" sz="1400" u="sng"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Ø"/>
            </a:pPr>
            <a:r>
              <a:rPr lang="el-GR" altLang="en-US" sz="2000" u="sng">
                <a:latin typeface="Verdana" charset="0"/>
                <a:ea typeface="ＭＳ Ｐゴシック" charset="-128"/>
              </a:rPr>
              <a:t>Βλάβες </a:t>
            </a:r>
            <a:r>
              <a:rPr lang="el-GR" altLang="en-US" sz="2000" u="sng">
                <a:latin typeface="Verdana" charset="0"/>
                <a:ea typeface="ＭＳ Ｐゴシック" charset="-128"/>
                <a:sym typeface="Symbol" charset="2"/>
              </a:rPr>
              <a:t>1εκ.</a:t>
            </a:r>
            <a:endParaRPr lang="el-GR" altLang="en-US" sz="2000">
              <a:latin typeface="Verdana" charset="0"/>
              <a:ea typeface="ＭＳ Ｐゴシック" charset="-128"/>
              <a:sym typeface="Symbol" charset="2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r>
              <a:rPr lang="el-GR" altLang="en-US" sz="2000">
                <a:latin typeface="Verdana" charset="0"/>
                <a:ea typeface="ＭＳ Ｐゴシック" charset="-128"/>
                <a:sym typeface="Symbol" charset="2"/>
              </a:rPr>
              <a:t>	</a:t>
            </a:r>
            <a:r>
              <a:rPr lang="en-US" altLang="en-US" sz="2000">
                <a:latin typeface="Verdana" charset="0"/>
                <a:ea typeface="ＭＳ Ｐゴシック" charset="-128"/>
                <a:sym typeface="Symbol" charset="2"/>
              </a:rPr>
              <a:t>(</a:t>
            </a:r>
            <a:r>
              <a:rPr lang="el-GR" altLang="en-US" sz="2000">
                <a:latin typeface="Verdana" charset="0"/>
                <a:ea typeface="ＭＳ Ｐゴシック" charset="-128"/>
                <a:sym typeface="Symbol" charset="2"/>
              </a:rPr>
              <a:t>ΒΥ </a:t>
            </a:r>
            <a:r>
              <a:rPr lang="en-US" altLang="en-US" sz="2000">
                <a:latin typeface="Verdana" charset="0"/>
                <a:ea typeface="ＭＳ Ｐゴシック" charset="-128"/>
                <a:sym typeface="Symbol" charset="2"/>
              </a:rPr>
              <a:t>vs </a:t>
            </a:r>
            <a:r>
              <a:rPr lang="el-GR" altLang="en-US" sz="2000">
                <a:latin typeface="Verdana" charset="0"/>
                <a:ea typeface="ＭＳ Ｐゴシック" charset="-128"/>
                <a:sym typeface="Symbol" charset="2"/>
              </a:rPr>
              <a:t>ΕΚ</a:t>
            </a:r>
            <a:r>
              <a:rPr lang="en-US" altLang="en-US" sz="2000">
                <a:latin typeface="Verdana" charset="0"/>
                <a:ea typeface="ＭＳ Ｐゴシック" charset="-128"/>
                <a:sym typeface="Symbol" charset="2"/>
              </a:rPr>
              <a:t> vs </a:t>
            </a:r>
            <a:r>
              <a:rPr lang="el-GR" altLang="en-US" sz="2000">
                <a:latin typeface="Verdana" charset="0"/>
                <a:ea typeface="ＭＳ Ｐゴシック" charset="-128"/>
                <a:sym typeface="Symbol" charset="2"/>
              </a:rPr>
              <a:t>κολονο-)</a:t>
            </a:r>
            <a:r>
              <a:rPr lang="en-US" altLang="en-US" sz="2000">
                <a:latin typeface="Verdana" charset="0"/>
                <a:ea typeface="ＭＳ Ｐゴシック" charset="-128"/>
                <a:sym typeface="Symbol" charset="2"/>
              </a:rPr>
              <a:t>: </a:t>
            </a:r>
            <a:r>
              <a:rPr lang="el-GR" altLang="en-US" sz="2000">
                <a:latin typeface="Verdana" charset="0"/>
                <a:ea typeface="ＭＳ Ｐゴシック" charset="-128"/>
                <a:sym typeface="Symbol" charset="2"/>
              </a:rPr>
              <a:t>48%,</a:t>
            </a:r>
            <a:r>
              <a:rPr lang="en-US" altLang="en-US" sz="2000">
                <a:latin typeface="Verdana" charset="0"/>
                <a:ea typeface="ＭＳ Ｐゴシック" charset="-128"/>
                <a:sym typeface="Symbol" charset="2"/>
              </a:rPr>
              <a:t> </a:t>
            </a:r>
            <a:r>
              <a:rPr lang="el-GR" altLang="en-US" sz="2000">
                <a:latin typeface="Verdana" charset="0"/>
                <a:ea typeface="ＭＳ Ｐゴシック" charset="-128"/>
                <a:sym typeface="Symbol" charset="2"/>
              </a:rPr>
              <a:t>59%,</a:t>
            </a:r>
            <a:r>
              <a:rPr lang="en-US" altLang="en-US" sz="2000">
                <a:latin typeface="Verdana" charset="0"/>
                <a:ea typeface="ＭＳ Ｐゴシック" charset="-128"/>
                <a:sym typeface="Symbol" charset="2"/>
              </a:rPr>
              <a:t> </a:t>
            </a:r>
            <a:r>
              <a:rPr lang="el-GR" altLang="en-US" sz="2000">
                <a:latin typeface="Verdana" charset="0"/>
                <a:ea typeface="ＭＳ Ｐゴシック" charset="-128"/>
                <a:sym typeface="Symbol" charset="2"/>
              </a:rPr>
              <a:t>98%</a:t>
            </a:r>
            <a:r>
              <a:rPr lang="en-US" altLang="en-US" sz="2000">
                <a:latin typeface="Verdana" charset="0"/>
                <a:ea typeface="ＭＳ Ｐゴシック" charset="-128"/>
                <a:sym typeface="Symbol" charset="2"/>
              </a:rPr>
              <a:t> </a:t>
            </a:r>
            <a:endParaRPr lang="en-US" altLang="en-US" sz="2000" u="sng"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r>
              <a:rPr lang="en-GB" altLang="en-US" sz="1400">
                <a:latin typeface="Verdana" charset="0"/>
                <a:ea typeface="ＭＳ Ｐゴシック" charset="-128"/>
              </a:rPr>
              <a:t>				</a:t>
            </a:r>
            <a:r>
              <a:rPr lang="en-GB" altLang="en-US" sz="1400" b="1" i="1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Rockey et al. Lancet, 2005</a:t>
            </a:r>
            <a:endParaRPr lang="el-GR" altLang="en-US" sz="1400" b="1" i="1">
              <a:solidFill>
                <a:srgbClr val="FFFF00"/>
              </a:solidFill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Ø"/>
            </a:pPr>
            <a:r>
              <a:rPr lang="el-GR" altLang="en-US" sz="2000">
                <a:latin typeface="Verdana" charset="0"/>
                <a:ea typeface="ＭＳ Ｐゴシック" charset="-128"/>
              </a:rPr>
              <a:t>Ιστολογική διάγνωση (-) / Θεραπεία (-)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Ø"/>
            </a:pPr>
            <a:endParaRPr lang="el-GR" altLang="en-US" sz="1400" b="1" u="sng"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Ø"/>
            </a:pPr>
            <a:endParaRPr lang="el-GR" altLang="en-US" sz="1400" b="1" u="sng"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Ø"/>
            </a:pPr>
            <a:r>
              <a:rPr lang="el-GR" altLang="en-US" sz="2000" b="1" u="sng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Δεν υπάρχουν</a:t>
            </a:r>
            <a:r>
              <a:rPr lang="el-GR" altLang="en-US" sz="2000" u="sng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 </a:t>
            </a:r>
            <a:r>
              <a:rPr lang="el-GR" altLang="en-US" sz="2000" b="1" u="sng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αποδείξεις αποτελεσματικότητας 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r>
              <a:rPr lang="el-GR" altLang="en-US" sz="2000" b="1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	</a:t>
            </a:r>
            <a:r>
              <a:rPr lang="en-US" altLang="en-US" sz="2000" b="1" u="sng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(</a:t>
            </a:r>
            <a:r>
              <a:rPr lang="el-GR" altLang="en-US" sz="2000" b="1" u="sng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νέα τεχνική</a:t>
            </a:r>
            <a:r>
              <a:rPr lang="en-US" altLang="en-US" sz="2000" b="1" u="sng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)</a:t>
            </a:r>
            <a:r>
              <a:rPr lang="el-GR" altLang="en-US" sz="2000" b="1" u="sng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 και δεν συνιστάται</a:t>
            </a:r>
            <a:endParaRPr lang="en-US" altLang="en-US" sz="2000" b="1" u="sng">
              <a:solidFill>
                <a:srgbClr val="FFFF00"/>
              </a:solidFill>
              <a:latin typeface="Verdana" charset="0"/>
              <a:ea typeface="ＭＳ Ｐゴシック" charset="-128"/>
            </a:endParaRPr>
          </a:p>
          <a:p>
            <a:pPr algn="r" eaLnBrk="1" hangingPunct="1">
              <a:lnSpc>
                <a:spcPct val="90000"/>
              </a:lnSpc>
              <a:buFont typeface="Wingdings" charset="2"/>
              <a:buNone/>
            </a:pPr>
            <a:r>
              <a:rPr lang="el-GR" altLang="en-US" sz="2400" i="1">
                <a:latin typeface="Book Antiqua" charset="0"/>
                <a:ea typeface="ＭＳ Ｐゴシック" charset="-128"/>
              </a:rPr>
              <a:t>							</a:t>
            </a:r>
            <a:r>
              <a:rPr lang="en-US" altLang="en-US" sz="1400" b="1" i="1">
                <a:solidFill>
                  <a:srgbClr val="FFFF00"/>
                </a:solidFill>
                <a:latin typeface="Verdana" charset="0"/>
                <a:ea typeface="ＭＳ Ｐゴシック" charset="-128"/>
              </a:rPr>
              <a:t>ASGE guidelines</a:t>
            </a:r>
            <a:endParaRPr lang="el-GR" altLang="en-US" sz="1400">
              <a:latin typeface="Book Antiqua" charset="0"/>
              <a:ea typeface="ＭＳ Ｐゴシック" charset="-128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52400" y="152400"/>
            <a:ext cx="5867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n-US" sz="31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ΔΕΥΤΕΡΟΓΕΝΗΣ ΠΡΟΛΗΨΗ</a:t>
            </a:r>
          </a:p>
        </p:txBody>
      </p:sp>
      <p:pic>
        <p:nvPicPr>
          <p:cNvPr id="95237" name="Picture 6" descr="D:\System Backup\Desktop\CTCOLONOSCOPYP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219200"/>
            <a:ext cx="2438400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5" descr="D:\System Backup\Desktop\CTColonography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76200"/>
            <a:ext cx="3333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l-GR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-128"/>
              </a:rPr>
              <a:t>ΔΕΥΤΕΡΟΓΕΝΗΣ ΠΡΟΛΗΨΗ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752600"/>
            <a:ext cx="8713787" cy="4556125"/>
          </a:xfrm>
        </p:spPr>
        <p:txBody>
          <a:bodyPr>
            <a:normAutofit/>
          </a:bodyPr>
          <a:lstStyle/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el-GR" sz="2200" dirty="0">
                <a:latin typeface="Verdana" pitchFamily="34" charset="0"/>
              </a:rPr>
              <a:t>Άτομα </a:t>
            </a:r>
            <a:r>
              <a:rPr lang="el-GR" sz="2200" dirty="0" smtClean="0">
                <a:latin typeface="Verdana" pitchFamily="34" charset="0"/>
              </a:rPr>
              <a:t>χαμηλού ή «συνήθους</a:t>
            </a:r>
            <a:r>
              <a:rPr lang="el-GR" sz="2200" dirty="0">
                <a:latin typeface="Verdana" pitchFamily="34" charset="0"/>
              </a:rPr>
              <a:t>» κινδύνου (</a:t>
            </a:r>
            <a:r>
              <a:rPr lang="en-US" sz="2200" dirty="0">
                <a:latin typeface="Verdana" pitchFamily="34" charset="0"/>
              </a:rPr>
              <a:t>average risk</a:t>
            </a:r>
            <a:r>
              <a:rPr lang="el-GR" sz="2200" dirty="0" smtClean="0">
                <a:latin typeface="Verdana" pitchFamily="34" charset="0"/>
              </a:rPr>
              <a:t>) = 70-75%</a:t>
            </a:r>
            <a:endParaRPr lang="el-GR" sz="2200" dirty="0">
              <a:latin typeface="Verdana" pitchFamily="34" charset="0"/>
            </a:endParaRP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endParaRPr lang="el-GR" sz="2200" dirty="0" smtClean="0">
              <a:latin typeface="Verdana" pitchFamily="34" charset="0"/>
            </a:endParaRP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el-GR" sz="2200" dirty="0" smtClean="0">
                <a:latin typeface="Verdana" pitchFamily="34" charset="0"/>
              </a:rPr>
              <a:t>Άτομα </a:t>
            </a:r>
            <a:r>
              <a:rPr lang="el-GR" sz="2200" dirty="0" smtClean="0">
                <a:solidFill>
                  <a:srgbClr val="92D050"/>
                </a:solidFill>
                <a:latin typeface="Verdana" pitchFamily="34" charset="0"/>
              </a:rPr>
              <a:t>«ενδιάμεσου» </a:t>
            </a:r>
            <a:r>
              <a:rPr lang="el-GR" sz="2200" dirty="0" smtClean="0">
                <a:latin typeface="Verdana" pitchFamily="34" charset="0"/>
              </a:rPr>
              <a:t>και </a:t>
            </a:r>
            <a:r>
              <a:rPr lang="el-GR" sz="2200" dirty="0" smtClean="0">
                <a:solidFill>
                  <a:srgbClr val="FFC000"/>
                </a:solidFill>
                <a:latin typeface="Verdana" pitchFamily="34" charset="0"/>
              </a:rPr>
              <a:t>«αυξημένου</a:t>
            </a:r>
            <a:r>
              <a:rPr lang="el-GR" sz="2200" dirty="0">
                <a:solidFill>
                  <a:srgbClr val="FFC000"/>
                </a:solidFill>
                <a:latin typeface="Verdana" pitchFamily="34" charset="0"/>
              </a:rPr>
              <a:t>» </a:t>
            </a:r>
            <a:r>
              <a:rPr lang="el-GR" sz="2200" dirty="0" smtClean="0">
                <a:latin typeface="Verdana" pitchFamily="34" charset="0"/>
              </a:rPr>
              <a:t>κινδύνου </a:t>
            </a:r>
            <a:r>
              <a:rPr lang="en-US" sz="2200" dirty="0" smtClean="0">
                <a:latin typeface="Verdana" pitchFamily="34" charset="0"/>
              </a:rPr>
              <a:t>= </a:t>
            </a:r>
            <a:endParaRPr lang="el-GR" sz="2200" dirty="0" smtClean="0">
              <a:latin typeface="Verdana" pitchFamily="34" charset="0"/>
            </a:endParaRP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l-GR" sz="2200" dirty="0" smtClean="0">
                <a:latin typeface="Verdana" pitchFamily="34" charset="0"/>
              </a:rPr>
              <a:t>	25-</a:t>
            </a:r>
            <a:r>
              <a:rPr lang="en-US" sz="2200" dirty="0" smtClean="0">
                <a:latin typeface="Verdana" pitchFamily="34" charset="0"/>
              </a:rPr>
              <a:t>30</a:t>
            </a:r>
            <a:r>
              <a:rPr lang="en-US" sz="2200" dirty="0">
                <a:latin typeface="Verdana" pitchFamily="34" charset="0"/>
              </a:rPr>
              <a:t>%</a:t>
            </a: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l-GR" sz="2200" dirty="0">
                <a:latin typeface="Verdana" pitchFamily="34" charset="0"/>
              </a:rPr>
              <a:t>   </a:t>
            </a:r>
            <a:r>
              <a:rPr lang="en-US" sz="2200" dirty="0">
                <a:latin typeface="Verdana" pitchFamily="34" charset="0"/>
              </a:rPr>
              <a:t> </a:t>
            </a:r>
            <a:r>
              <a:rPr lang="el-GR" sz="2200" dirty="0">
                <a:latin typeface="Verdana" pitchFamily="34" charset="0"/>
              </a:rPr>
              <a:t> </a:t>
            </a:r>
            <a:r>
              <a:rPr lang="el-GR" sz="1800" dirty="0">
                <a:solidFill>
                  <a:srgbClr val="92D050"/>
                </a:solidFill>
                <a:latin typeface="Verdana" pitchFamily="34" charset="0"/>
              </a:rPr>
              <a:t>1) ατομικό ή οικογενειακό ιστορικό ΚΠΕ </a:t>
            </a:r>
            <a:r>
              <a:rPr lang="el-GR" sz="1800" dirty="0" smtClean="0">
                <a:solidFill>
                  <a:srgbClr val="92D050"/>
                </a:solidFill>
                <a:latin typeface="Verdana" pitchFamily="34" charset="0"/>
              </a:rPr>
              <a:t>ή αδενωματώδους πολύποδα</a:t>
            </a:r>
            <a:endParaRPr lang="el-GR" sz="1800" dirty="0">
              <a:solidFill>
                <a:srgbClr val="92D050"/>
              </a:solidFill>
              <a:latin typeface="Verdana" pitchFamily="34" charset="0"/>
            </a:endParaRP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l-GR" sz="1800" dirty="0">
                <a:latin typeface="Verdana" pitchFamily="34" charset="0"/>
              </a:rPr>
              <a:t>      </a:t>
            </a:r>
            <a:r>
              <a:rPr lang="el-GR" sz="1800" dirty="0" smtClean="0">
                <a:latin typeface="Verdana" pitchFamily="34" charset="0"/>
              </a:rPr>
              <a:t>2</a:t>
            </a:r>
            <a:r>
              <a:rPr lang="el-GR" sz="1800" dirty="0">
                <a:latin typeface="Verdana" pitchFamily="34" charset="0"/>
              </a:rPr>
              <a:t>) κληρονομικό μη πολυποδιασικό ΚΠΕ</a:t>
            </a:r>
            <a:r>
              <a:rPr lang="en-US" sz="1800" dirty="0">
                <a:latin typeface="Verdana" pitchFamily="34" charset="0"/>
              </a:rPr>
              <a:t> </a:t>
            </a:r>
            <a:endParaRPr lang="el-GR" sz="1800" dirty="0" smtClean="0">
              <a:latin typeface="Verdana" pitchFamily="34" charset="0"/>
            </a:endParaRP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l-GR" sz="1800" dirty="0" smtClean="0">
                <a:latin typeface="Verdana" pitchFamily="34" charset="0"/>
              </a:rPr>
              <a:t>		</a:t>
            </a:r>
            <a:r>
              <a:rPr lang="en-US" sz="1800" dirty="0" smtClean="0">
                <a:latin typeface="Verdana" pitchFamily="34" charset="0"/>
              </a:rPr>
              <a:t>(</a:t>
            </a:r>
            <a:r>
              <a:rPr lang="en-US" sz="1800" dirty="0">
                <a:solidFill>
                  <a:srgbClr val="FFC000"/>
                </a:solidFill>
                <a:latin typeface="Verdana" pitchFamily="34" charset="0"/>
              </a:rPr>
              <a:t>HNPCC</a:t>
            </a:r>
            <a:r>
              <a:rPr lang="el-GR" sz="1800" dirty="0">
                <a:latin typeface="Verdana" pitchFamily="34" charset="0"/>
              </a:rPr>
              <a:t> </a:t>
            </a:r>
            <a:r>
              <a:rPr lang="en-US" sz="1800" dirty="0" smtClean="0">
                <a:latin typeface="Verdana" pitchFamily="34" charset="0"/>
              </a:rPr>
              <a:t>-</a:t>
            </a:r>
            <a:r>
              <a:rPr lang="el-GR" sz="1800" dirty="0" smtClean="0">
                <a:latin typeface="Verdana" pitchFamily="34" charset="0"/>
              </a:rPr>
              <a:t> σύνδρομα </a:t>
            </a:r>
            <a:r>
              <a:rPr lang="en-US" sz="1800" dirty="0">
                <a:latin typeface="Verdana" pitchFamily="34" charset="0"/>
              </a:rPr>
              <a:t>Lynch 1</a:t>
            </a:r>
            <a:r>
              <a:rPr lang="el-GR" sz="1800" dirty="0">
                <a:latin typeface="Verdana" pitchFamily="34" charset="0"/>
              </a:rPr>
              <a:t> </a:t>
            </a:r>
            <a:r>
              <a:rPr lang="en-US" sz="1800" dirty="0">
                <a:latin typeface="Verdana" pitchFamily="34" charset="0"/>
              </a:rPr>
              <a:t>&amp;</a:t>
            </a:r>
            <a:r>
              <a:rPr lang="el-GR" sz="1800" dirty="0">
                <a:latin typeface="Verdana" pitchFamily="34" charset="0"/>
              </a:rPr>
              <a:t> </a:t>
            </a:r>
            <a:r>
              <a:rPr lang="en-US" sz="1800" dirty="0">
                <a:latin typeface="Verdana" pitchFamily="34" charset="0"/>
              </a:rPr>
              <a:t>2</a:t>
            </a:r>
            <a:r>
              <a:rPr lang="el-GR" sz="1800" dirty="0">
                <a:latin typeface="Verdana" pitchFamily="34" charset="0"/>
              </a:rPr>
              <a:t>)</a:t>
            </a: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l-GR" sz="1800" dirty="0">
                <a:latin typeface="Verdana" pitchFamily="34" charset="0"/>
              </a:rPr>
              <a:t>     </a:t>
            </a:r>
            <a:r>
              <a:rPr lang="el-GR" sz="1800" dirty="0" smtClean="0">
                <a:latin typeface="Verdana" pitchFamily="34" charset="0"/>
              </a:rPr>
              <a:t> 3</a:t>
            </a:r>
            <a:r>
              <a:rPr lang="el-GR" sz="1800" dirty="0">
                <a:latin typeface="Verdana" pitchFamily="34" charset="0"/>
              </a:rPr>
              <a:t>) σύνδρομα οικογενούς πολυποδίασης (</a:t>
            </a:r>
            <a:r>
              <a:rPr lang="en-US" sz="1800" dirty="0">
                <a:solidFill>
                  <a:srgbClr val="FFC000"/>
                </a:solidFill>
                <a:latin typeface="Verdana" pitchFamily="34" charset="0"/>
              </a:rPr>
              <a:t>FAP</a:t>
            </a:r>
            <a:r>
              <a:rPr lang="el-GR" sz="1800" dirty="0">
                <a:latin typeface="Verdana" pitchFamily="34" charset="0"/>
              </a:rPr>
              <a:t>)</a:t>
            </a:r>
            <a:endParaRPr lang="en-US" sz="1800" dirty="0">
              <a:latin typeface="Verdana" pitchFamily="34" charset="0"/>
            </a:endParaRP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800" dirty="0">
                <a:latin typeface="Verdana" pitchFamily="34" charset="0"/>
              </a:rPr>
              <a:t>   </a:t>
            </a:r>
            <a:r>
              <a:rPr lang="el-GR" sz="1800" dirty="0">
                <a:latin typeface="Verdana" pitchFamily="34" charset="0"/>
              </a:rPr>
              <a:t>   </a:t>
            </a:r>
            <a:r>
              <a:rPr lang="en-US" sz="1800" dirty="0" smtClean="0">
                <a:latin typeface="Verdana" pitchFamily="34" charset="0"/>
              </a:rPr>
              <a:t>4</a:t>
            </a:r>
            <a:r>
              <a:rPr lang="en-US" sz="1800" dirty="0">
                <a:latin typeface="Verdana" pitchFamily="34" charset="0"/>
              </a:rPr>
              <a:t>) </a:t>
            </a:r>
            <a:r>
              <a:rPr lang="el-GR" sz="1800" dirty="0">
                <a:latin typeface="Verdana" pitchFamily="34" charset="0"/>
              </a:rPr>
              <a:t>μακράς διάρκειας </a:t>
            </a:r>
            <a:r>
              <a:rPr lang="en-US" sz="1800" dirty="0">
                <a:solidFill>
                  <a:srgbClr val="FFC000"/>
                </a:solidFill>
                <a:latin typeface="Verdana" pitchFamily="34" charset="0"/>
              </a:rPr>
              <a:t>I</a:t>
            </a:r>
            <a:r>
              <a:rPr lang="el-GR" sz="1800" dirty="0">
                <a:solidFill>
                  <a:srgbClr val="FFC000"/>
                </a:solidFill>
                <a:latin typeface="Verdana" pitchFamily="34" charset="0"/>
              </a:rPr>
              <a:t>ΦΝΕ</a:t>
            </a: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l-GR" sz="2200" dirty="0">
              <a:latin typeface="Verdana" pitchFamily="34" charset="0"/>
            </a:endParaRPr>
          </a:p>
          <a:p>
            <a:pPr marL="411480" algn="ctr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l-GR" sz="22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   </a:t>
            </a:r>
            <a:r>
              <a:rPr lang="el-GR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ΠΡΟΓΡΑΜΜΑΤΑ ΑΝΙΧΝΕΥΣΗΣ ΚΑΙ ΕΠΙΤΗΡΗΣΗΣ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1295400"/>
            <a:ext cx="2260600" cy="369888"/>
          </a:xfrm>
          <a:prstGeom prst="rect">
            <a:avLst/>
          </a:prstGeom>
        </p:spPr>
        <p:txBody>
          <a:bodyPr wrap="none">
            <a:spAutoFit/>
          </a:bodyPr>
          <a:lstStyle>
            <a:lvl1pPr marL="411163"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charset="2"/>
              <a:buNone/>
              <a:defRPr/>
            </a:pPr>
            <a:r>
              <a:rPr lang="el-GR" altLang="en-US" sz="1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ΠΛΗΘΥΣΜΟΣ</a:t>
            </a:r>
            <a:endParaRPr lang="en-US" altLang="en-US" sz="1800" b="1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1975" y="381000"/>
            <a:ext cx="7948613" cy="990600"/>
          </a:xfrm>
          <a:effectLst>
            <a:outerShdw blurRad="63500" dist="35921" dir="2700000" algn="ctr" rotWithShape="0">
              <a:srgbClr val="FF2727"/>
            </a:outerShdw>
          </a:effec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l-GR" altLang="en-US" sz="3200" b="1"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Ταξινόμηση ατόμων που μπορεί να αναπτύξουν ΚΠΕ</a:t>
            </a:r>
          </a:p>
        </p:txBody>
      </p:sp>
      <p:graphicFrame>
        <p:nvGraphicFramePr>
          <p:cNvPr id="97282" name="Object 3"/>
          <p:cNvGraphicFramePr>
            <a:graphicFrameLocks noChangeAspect="1"/>
          </p:cNvGraphicFramePr>
          <p:nvPr/>
        </p:nvGraphicFramePr>
        <p:xfrm>
          <a:off x="561975" y="2133600"/>
          <a:ext cx="8162925" cy="4492625"/>
        </p:xfrm>
        <a:graphic>
          <a:graphicData uri="http://schemas.openxmlformats.org/presentationml/2006/ole">
            <p:oleObj spid="_x0000_s97284" name="Chart" r:id="rId3" imgW="9486833" imgH="4810057" progId="MSGraph.Chart.8">
              <p:embed followColorScheme="full"/>
            </p:oleObj>
          </a:graphicData>
        </a:graphic>
      </p:graphicFrame>
      <p:sp>
        <p:nvSpPr>
          <p:cNvPr id="137220" name="Rectangle 4"/>
          <p:cNvSpPr>
            <a:spLocks noChangeArrowheads="1"/>
          </p:cNvSpPr>
          <p:nvPr/>
        </p:nvSpPr>
        <p:spPr bwMode="auto">
          <a:xfrm>
            <a:off x="4583113" y="6550025"/>
            <a:ext cx="4713287" cy="3079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l-GR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Winawer SJ, et al, J Natl Cancer Inst 1991;83:243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828800"/>
            <a:ext cx="8686800" cy="5029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el-GR" altLang="en-US" sz="2200" b="1" dirty="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l-GR" altLang="en-US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-128"/>
              </a:rPr>
              <a:t>	</a:t>
            </a:r>
            <a:r>
              <a:rPr lang="el-GR" altLang="en-US" sz="2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Κολονοσκόπηση</a:t>
            </a:r>
            <a:endParaRPr lang="el-GR" altLang="en-US" sz="2200" b="1" i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l-GR" altLang="en-US" sz="2200" b="1" dirty="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ü"/>
              <a:defRPr/>
            </a:pPr>
            <a:r>
              <a:rPr lang="el-GR" altLang="en-US" sz="22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ΕΝΑΡΞΗ</a:t>
            </a:r>
            <a:r>
              <a:rPr lang="en-US" altLang="en-US" sz="22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: </a:t>
            </a:r>
            <a:r>
              <a:rPr lang="el-GR" altLang="en-US" sz="2200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στα 50 έτη</a:t>
            </a:r>
            <a:r>
              <a:rPr lang="en-US" altLang="en-US" sz="2200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</a:t>
            </a:r>
            <a:r>
              <a:rPr lang="el-GR" altLang="en-US" sz="2200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  <a:sym typeface="Wingdings" charset="2"/>
              </a:rPr>
              <a:t> </a:t>
            </a:r>
            <a:r>
              <a:rPr lang="el-GR" altLang="en-US" sz="2200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ανά 10ετία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l-GR" altLang="en-US" sz="22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	</a:t>
            </a:r>
            <a:endParaRPr lang="en-US" altLang="en-US" sz="2200" u="sng" dirty="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ü"/>
              <a:defRPr/>
            </a:pPr>
            <a:r>
              <a:rPr lang="el-GR" altLang="en-US" sz="22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ΔΙΑΚΟΠΗ</a:t>
            </a:r>
            <a:r>
              <a:rPr lang="en-US" altLang="en-US" sz="22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: </a:t>
            </a:r>
            <a:r>
              <a:rPr lang="el-GR" altLang="en-US" sz="2200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???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ü"/>
              <a:defRPr/>
            </a:pPr>
            <a:endParaRPr lang="el-GR" altLang="en-US" sz="2200" b="1" dirty="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ü"/>
              <a:defRPr/>
            </a:pPr>
            <a:r>
              <a:rPr lang="el-GR" altLang="en-US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Εναλλακτικά (χωρίς όμως να προτιμάται)</a:t>
            </a:r>
            <a:r>
              <a:rPr lang="en-US" altLang="en-US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: </a:t>
            </a:r>
            <a:endParaRPr lang="el-GR" altLang="en-US" sz="2200" b="1" i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l-GR" altLang="en-US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	</a:t>
            </a:r>
            <a:r>
              <a:rPr lang="en-US" altLang="en-US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FOBT</a:t>
            </a:r>
            <a:r>
              <a:rPr lang="el-GR" altLang="en-US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/έτος 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l-GR" altLang="en-US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	</a:t>
            </a:r>
            <a:r>
              <a:rPr lang="en-US" altLang="en-US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FS</a:t>
            </a:r>
            <a:r>
              <a:rPr lang="el-GR" altLang="en-US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/5ετία</a:t>
            </a:r>
            <a:r>
              <a:rPr lang="en-US" altLang="en-US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 </a:t>
            </a:r>
            <a:r>
              <a:rPr lang="el-GR" altLang="en-US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ή 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l-GR" altLang="en-US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	</a:t>
            </a:r>
            <a:r>
              <a:rPr lang="en-US" altLang="en-US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FOBT</a:t>
            </a:r>
            <a:r>
              <a:rPr lang="el-GR" altLang="en-US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/έτος</a:t>
            </a:r>
            <a:r>
              <a:rPr lang="en-US" altLang="en-US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+FS</a:t>
            </a:r>
            <a:r>
              <a:rPr lang="el-GR" altLang="en-US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/5ετία</a:t>
            </a:r>
            <a:r>
              <a:rPr lang="en-US" altLang="en-US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l-GR" altLang="en-US" sz="1900" i="1" dirty="0">
                <a:latin typeface="Book Antiqua" charset="0"/>
                <a:ea typeface="ＭＳ Ｐゴシック" charset="-128"/>
              </a:rPr>
              <a:t>							</a:t>
            </a:r>
            <a:r>
              <a:rPr lang="en-US" altLang="en-US" sz="13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ASGE </a:t>
            </a:r>
            <a:r>
              <a:rPr lang="en-US" altLang="en-US" sz="13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guidelines</a:t>
            </a:r>
            <a:endParaRPr lang="en-US" altLang="en-US" sz="1300" b="1" i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l-GR" altLang="en-US" sz="2200" dirty="0">
              <a:latin typeface="Book Antiqua" charset="0"/>
              <a:ea typeface="ＭＳ Ｐゴシック" charset="-128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457200" y="228600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n-US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ΔΕΥΤΕΡΟΓΕΝΗΣ ΠΡΟΛΗΨΗ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33400" y="1219200"/>
            <a:ext cx="5486400" cy="45720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n-US" sz="2000" b="1" i="1" smtClean="0">
                <a:solidFill>
                  <a:srgbClr val="FFCC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Άτομα συνήθους (χαμηλού) κινδύνου</a:t>
            </a:r>
          </a:p>
        </p:txBody>
      </p:sp>
      <p:pic>
        <p:nvPicPr>
          <p:cNvPr id="98308" name="Picture 10" descr="OLYM0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835"/>
          <a:stretch>
            <a:fillRect/>
          </a:stretch>
        </p:blipFill>
        <p:spPr bwMode="auto">
          <a:xfrm>
            <a:off x="7467600" y="1295400"/>
            <a:ext cx="1676400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11" descr="OLYM0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428" t="3683" r="2901"/>
          <a:stretch>
            <a:fillRect/>
          </a:stretch>
        </p:blipFill>
        <p:spPr bwMode="auto">
          <a:xfrm>
            <a:off x="7467600" y="76200"/>
            <a:ext cx="1676400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990600"/>
            <a:ext cx="7391400" cy="533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2000" b="1" i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Άτομα </a:t>
            </a:r>
            <a:r>
              <a:rPr lang="el-GR" sz="2000" b="1" i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ενδιάμεσου </a:t>
            </a:r>
            <a:r>
              <a:rPr lang="el-GR" sz="2000" b="1" i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κινδύνου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752600"/>
            <a:ext cx="8763000" cy="4876800"/>
          </a:xfrm>
        </p:spPr>
        <p:txBody>
          <a:bodyPr>
            <a:normAutofit fontScale="92500" lnSpcReduction="20000"/>
          </a:bodyPr>
          <a:lstStyle/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tabLst>
                <a:tab pos="4572000" algn="l"/>
              </a:tabLst>
              <a:defRPr/>
            </a:pPr>
            <a:r>
              <a:rPr lang="el-GR" sz="2400" b="1" dirty="0">
                <a:latin typeface="Book Antiqua" pitchFamily="18" charset="0"/>
              </a:rPr>
              <a:t>	</a:t>
            </a:r>
            <a:r>
              <a:rPr lang="el-GR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ΟΙΚΟΓΕΝΕΙΑΚΟ ΙΣΤΟΡΙΚΟ ΚΠΕ </a:t>
            </a: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tabLst>
                <a:tab pos="4572000" algn="l"/>
              </a:tabLst>
              <a:defRPr/>
            </a:pPr>
            <a:r>
              <a:rPr lang="el-GR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	</a:t>
            </a:r>
            <a:r>
              <a:rPr lang="el-GR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(κίνδυνος </a:t>
            </a:r>
            <a:r>
              <a:rPr 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x</a:t>
            </a:r>
            <a:r>
              <a:rPr lang="el-GR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2-4) </a:t>
            </a: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tabLst>
                <a:tab pos="4572000" algn="l"/>
              </a:tabLst>
              <a:defRPr/>
            </a:pPr>
            <a:r>
              <a:rPr lang="el-GR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	</a:t>
            </a:r>
            <a:r>
              <a:rPr lang="el-GR" sz="22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‘Η ΑΔΕΝΩΜΑΤΩΔΟΥΣ ΠΟΛΥΠΟΔΑ</a:t>
            </a: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tabLst>
                <a:tab pos="4572000" algn="l"/>
              </a:tabLst>
              <a:defRPr/>
            </a:pPr>
            <a:r>
              <a:rPr lang="el-GR" sz="2400" dirty="0" smtClean="0">
                <a:latin typeface="Verdana" pitchFamily="34" charset="0"/>
              </a:rPr>
              <a:t>	</a:t>
            </a: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tabLst>
                <a:tab pos="4572000" algn="l"/>
              </a:tabLst>
              <a:defRPr/>
            </a:pPr>
            <a:r>
              <a:rPr lang="el-GR" sz="2000" dirty="0" smtClean="0">
                <a:latin typeface="Verdana" pitchFamily="34" charset="0"/>
              </a:rPr>
              <a:t>Συγγενείς </a:t>
            </a:r>
            <a:r>
              <a:rPr lang="el-GR" sz="2000" dirty="0">
                <a:latin typeface="Verdana" pitchFamily="34" charset="0"/>
              </a:rPr>
              <a:t>1</a:t>
            </a:r>
            <a:r>
              <a:rPr lang="el-GR" sz="2000" baseline="30000" dirty="0">
                <a:latin typeface="Verdana" pitchFamily="34" charset="0"/>
              </a:rPr>
              <a:t>ου</a:t>
            </a:r>
            <a:r>
              <a:rPr lang="el-GR" sz="2000" dirty="0">
                <a:latin typeface="Verdana" pitchFamily="34" charset="0"/>
              </a:rPr>
              <a:t> βαθμού πρέπει να ελέγχονται </a:t>
            </a:r>
            <a:r>
              <a:rPr lang="el-GR" sz="2000" dirty="0" smtClean="0">
                <a:latin typeface="Verdana" pitchFamily="34" charset="0"/>
              </a:rPr>
              <a:t>(με κολονοσκόπηση) ανά</a:t>
            </a:r>
            <a:r>
              <a:rPr lang="en-US" sz="2000" dirty="0" smtClean="0">
                <a:latin typeface="Verdana" pitchFamily="34" charset="0"/>
              </a:rPr>
              <a:t>:</a:t>
            </a:r>
            <a:r>
              <a:rPr lang="el-GR" sz="2000" dirty="0" smtClean="0">
                <a:latin typeface="Verdana" pitchFamily="34" charset="0"/>
              </a:rPr>
              <a:t> </a:t>
            </a:r>
            <a:endParaRPr lang="el-GR" sz="2000" dirty="0">
              <a:latin typeface="Verdana" pitchFamily="34" charset="0"/>
            </a:endParaRP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tabLst>
                <a:tab pos="4572000" algn="l"/>
              </a:tabLst>
              <a:defRPr/>
            </a:pPr>
            <a:r>
              <a:rPr lang="el-GR" sz="2000" dirty="0">
                <a:latin typeface="Verdana" pitchFamily="34" charset="0"/>
              </a:rPr>
              <a:t>	</a:t>
            </a:r>
            <a:r>
              <a:rPr lang="el-GR" sz="2000" dirty="0" smtClean="0">
                <a:latin typeface="Verdana" pitchFamily="34" charset="0"/>
                <a:sym typeface="Wingdings" pitchFamily="2" charset="2"/>
              </a:rPr>
              <a:t></a:t>
            </a:r>
            <a:r>
              <a:rPr lang="el-GR" sz="2000" dirty="0" smtClean="0">
                <a:latin typeface="Verdana" pitchFamily="34" charset="0"/>
              </a:rPr>
              <a:t>  </a:t>
            </a:r>
            <a:r>
              <a:rPr lang="el-GR" sz="2000" dirty="0">
                <a:latin typeface="Verdana" pitchFamily="34" charset="0"/>
              </a:rPr>
              <a:t>3-5 έτη εάν ο συγγενής </a:t>
            </a:r>
            <a:r>
              <a:rPr lang="el-GR" sz="2000" dirty="0" smtClean="0">
                <a:latin typeface="Verdana" pitchFamily="34" charset="0"/>
              </a:rPr>
              <a:t>εμφάνισε ΚΠΕ &lt; </a:t>
            </a:r>
            <a:r>
              <a:rPr lang="el-GR" sz="2000" dirty="0">
                <a:latin typeface="Verdana" pitchFamily="34" charset="0"/>
              </a:rPr>
              <a:t>60 </a:t>
            </a:r>
            <a:r>
              <a:rPr lang="el-GR" sz="2000" dirty="0" smtClean="0">
                <a:latin typeface="Verdana" pitchFamily="34" charset="0"/>
              </a:rPr>
              <a:t>ετών</a:t>
            </a: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tabLst>
                <a:tab pos="4572000" algn="l"/>
              </a:tabLst>
              <a:defRPr/>
            </a:pPr>
            <a:r>
              <a:rPr lang="el-GR" sz="2000" dirty="0" smtClean="0">
                <a:latin typeface="Verdana" pitchFamily="34" charset="0"/>
              </a:rPr>
              <a:t>	</a:t>
            </a:r>
            <a:r>
              <a:rPr lang="el-GR" sz="2000" dirty="0" smtClean="0">
                <a:latin typeface="Verdana" pitchFamily="34" charset="0"/>
                <a:sym typeface="Wingdings" pitchFamily="2" charset="2"/>
              </a:rPr>
              <a:t>  </a:t>
            </a:r>
            <a:r>
              <a:rPr lang="el-GR" sz="2000" dirty="0" smtClean="0">
                <a:latin typeface="Verdana" pitchFamily="34" charset="0"/>
              </a:rPr>
              <a:t>10 έτη εάν ο συγγενής εμφάνισε ΚΠΕ ≥ 60 ετών</a:t>
            </a:r>
            <a:endParaRPr lang="el-GR" sz="2000" dirty="0">
              <a:solidFill>
                <a:srgbClr val="92D050"/>
              </a:solidFill>
              <a:latin typeface="Verdana" pitchFamily="34" charset="0"/>
            </a:endParaRP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tabLst>
                <a:tab pos="4572000" algn="l"/>
              </a:tabLst>
              <a:defRPr/>
            </a:pPr>
            <a:r>
              <a:rPr lang="el-GR" sz="2000" dirty="0">
                <a:latin typeface="Verdana" pitchFamily="34" charset="0"/>
              </a:rPr>
              <a:t>	</a:t>
            </a:r>
            <a:r>
              <a:rPr lang="el-GR" sz="2000" dirty="0" smtClean="0">
                <a:latin typeface="Verdana" pitchFamily="34" charset="0"/>
                <a:sym typeface="Wingdings" pitchFamily="2" charset="2"/>
              </a:rPr>
              <a:t></a:t>
            </a:r>
            <a:r>
              <a:rPr lang="el-GR" sz="2000" dirty="0" smtClean="0">
                <a:latin typeface="Verdana" pitchFamily="34" charset="0"/>
              </a:rPr>
              <a:t>  </a:t>
            </a:r>
            <a:r>
              <a:rPr lang="el-GR" sz="2000" dirty="0" smtClean="0">
                <a:solidFill>
                  <a:srgbClr val="92D050"/>
                </a:solidFill>
                <a:latin typeface="Verdana" pitchFamily="34" charset="0"/>
              </a:rPr>
              <a:t>5 έτη εάν ο συγγενής εμφάνισε αδένωμα &lt; 60 ετών</a:t>
            </a:r>
            <a:endParaRPr lang="el-GR" sz="2000" dirty="0" smtClean="0">
              <a:latin typeface="Verdana" pitchFamily="34" charset="0"/>
            </a:endParaRP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tabLst>
                <a:tab pos="4572000" algn="l"/>
              </a:tabLst>
              <a:defRPr/>
            </a:pPr>
            <a:r>
              <a:rPr lang="el-GR" sz="2000" dirty="0" smtClean="0">
                <a:latin typeface="Verdana" pitchFamily="34" charset="0"/>
                <a:sym typeface="Wingdings" pitchFamily="2" charset="2"/>
              </a:rPr>
              <a:t>	</a:t>
            </a:r>
            <a:r>
              <a:rPr lang="el-GR" sz="2000" dirty="0" smtClean="0">
                <a:latin typeface="Verdana" pitchFamily="34" charset="0"/>
              </a:rPr>
              <a:t>  </a:t>
            </a:r>
            <a:r>
              <a:rPr lang="el-GR" sz="2000" dirty="0" smtClean="0">
                <a:solidFill>
                  <a:srgbClr val="92D050"/>
                </a:solidFill>
                <a:latin typeface="Verdana" pitchFamily="34" charset="0"/>
              </a:rPr>
              <a:t>10 έτη εάν ο συγγενής εμφάνισε αδένωμα ≥ 60 ετών </a:t>
            </a:r>
            <a:endParaRPr lang="el-GR" sz="2000" dirty="0">
              <a:solidFill>
                <a:srgbClr val="92D050"/>
              </a:solidFill>
              <a:latin typeface="Verdana" pitchFamily="34" charset="0"/>
            </a:endParaRP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tabLst>
                <a:tab pos="4572000" algn="l"/>
              </a:tabLst>
              <a:defRPr/>
            </a:pPr>
            <a:r>
              <a:rPr lang="el-GR" sz="1000" dirty="0">
                <a:latin typeface="Verdana" pitchFamily="34" charset="0"/>
              </a:rPr>
              <a:t>	</a:t>
            </a:r>
            <a:endParaRPr lang="el-GR" sz="1000" dirty="0" smtClean="0">
              <a:latin typeface="Verdana" pitchFamily="34" charset="0"/>
            </a:endParaRP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tabLst>
                <a:tab pos="4572000" algn="l"/>
              </a:tabLst>
              <a:defRPr/>
            </a:pPr>
            <a:r>
              <a:rPr lang="el-GR" sz="2200" dirty="0" smtClean="0">
                <a:latin typeface="Verdana" pitchFamily="34" charset="0"/>
              </a:rPr>
              <a:t>	</a:t>
            </a:r>
            <a:r>
              <a:rPr lang="el-GR" sz="2000" dirty="0" smtClean="0">
                <a:latin typeface="Verdana" pitchFamily="34" charset="0"/>
              </a:rPr>
              <a:t>από </a:t>
            </a:r>
            <a:r>
              <a:rPr lang="el-GR" sz="2000" dirty="0">
                <a:latin typeface="Verdana" pitchFamily="34" charset="0"/>
              </a:rPr>
              <a:t>τα </a:t>
            </a:r>
            <a:r>
              <a:rPr lang="en-US" sz="2000" dirty="0">
                <a:latin typeface="Verdana" pitchFamily="34" charset="0"/>
              </a:rPr>
              <a:t>4</a:t>
            </a:r>
            <a:r>
              <a:rPr lang="el-GR" sz="2000" dirty="0">
                <a:latin typeface="Verdana" pitchFamily="34" charset="0"/>
              </a:rPr>
              <a:t>0 έτη </a:t>
            </a:r>
            <a:r>
              <a:rPr lang="el-GR" sz="2000" dirty="0" smtClean="0">
                <a:latin typeface="Verdana" pitchFamily="34" charset="0"/>
              </a:rPr>
              <a:t>ή 10 έτη νωρίτερα από την ηλικία διάγνωσης του πάσχοντος συγγενούς</a:t>
            </a: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tabLst>
                <a:tab pos="4572000" algn="l"/>
              </a:tabLst>
              <a:defRPr/>
            </a:pPr>
            <a:endParaRPr lang="el-GR" sz="2000" dirty="0" smtClean="0">
              <a:latin typeface="Verdana" pitchFamily="34" charset="0"/>
            </a:endParaRP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tabLst>
                <a:tab pos="4572000" algn="l"/>
              </a:tabLst>
              <a:defRPr/>
            </a:pPr>
            <a:r>
              <a:rPr lang="el-GR" sz="2000" dirty="0" smtClean="0">
                <a:latin typeface="Verdana" pitchFamily="34" charset="0"/>
              </a:rPr>
              <a:t>Συγγενείς </a:t>
            </a:r>
            <a:r>
              <a:rPr lang="el-GR" sz="2000" dirty="0">
                <a:latin typeface="Verdana" pitchFamily="34" charset="0"/>
              </a:rPr>
              <a:t>2-3</a:t>
            </a:r>
            <a:r>
              <a:rPr lang="el-GR" sz="2000" baseline="30000" dirty="0">
                <a:latin typeface="Verdana" pitchFamily="34" charset="0"/>
              </a:rPr>
              <a:t>ου</a:t>
            </a:r>
            <a:r>
              <a:rPr lang="el-GR" sz="2000" dirty="0">
                <a:latin typeface="Verdana" pitchFamily="34" charset="0"/>
              </a:rPr>
              <a:t> βαθμού: </a:t>
            </a:r>
            <a:r>
              <a:rPr lang="el-GR" sz="2000" dirty="0" smtClean="0">
                <a:latin typeface="Verdana" pitchFamily="34" charset="0"/>
              </a:rPr>
              <a:t>όπως </a:t>
            </a:r>
            <a:r>
              <a:rPr lang="el-GR" sz="2000" dirty="0">
                <a:latin typeface="Verdana" pitchFamily="34" charset="0"/>
              </a:rPr>
              <a:t>άτομα γενικού </a:t>
            </a:r>
            <a:r>
              <a:rPr lang="el-GR" sz="2000" dirty="0" smtClean="0">
                <a:latin typeface="Verdana" pitchFamily="34" charset="0"/>
              </a:rPr>
              <a:t>κινδύνου</a:t>
            </a:r>
          </a:p>
          <a:p>
            <a:pPr marL="411480" algn="r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tabLst>
                <a:tab pos="4572000" algn="l"/>
              </a:tabLst>
              <a:defRPr/>
            </a:pPr>
            <a:r>
              <a:rPr lang="en-US" sz="15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ASGE guidelines</a:t>
            </a:r>
            <a:endParaRPr lang="el-GR" sz="1500" dirty="0" smtClean="0"/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tabLst>
                <a:tab pos="4572000" algn="l"/>
              </a:tabLst>
              <a:defRPr/>
            </a:pPr>
            <a:endParaRPr lang="el-GR" sz="2000" dirty="0">
              <a:latin typeface="Verdana" pitchFamily="34" charset="0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57200" y="0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n-US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ΔΕΥΤΕΡΟΓΕΝΗΣ ΠΡΟΛΗΨΗ</a:t>
            </a:r>
          </a:p>
        </p:txBody>
      </p:sp>
      <p:pic>
        <p:nvPicPr>
          <p:cNvPr id="99332" name="Picture 7" descr="I:\IATRIKA ENDIAFERONTA\REKTALE EUS\KOLO ADENO-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17526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Picture 5" descr="I:\IATRIKA ENDIAFERONTA\HERGETH MATHILDE-MEGALI POLYPEKTOMIE\KO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295400"/>
            <a:ext cx="17526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3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3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3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3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357188"/>
            <a:ext cx="8786812" cy="9144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l-GR" altLang="en-US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ΕΝΔΟΣΚΟΠΙΚΟΣ ΕΛΕΓΧΟΣ ΠΕΠΤΙΚΟΥ</a:t>
            </a:r>
            <a:br>
              <a:rPr lang="el-GR" altLang="en-US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</a:br>
            <a:r>
              <a:rPr lang="el-GR" altLang="en-US" sz="24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Είδη ενδοσκοπίων (</a:t>
            </a:r>
            <a:r>
              <a:rPr lang="el-GR" altLang="en-US" sz="2400" b="1" i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με βάση το τμήμα του πεπτικού που εξετάζεται)</a:t>
            </a:r>
            <a:endParaRPr lang="el-GR" altLang="en-US" sz="2400" b="1" i="1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7188" y="2668588"/>
            <a:ext cx="8429625" cy="3046412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exandria" charset="0"/>
                <a:ea typeface="ＭＳ Ｐゴシック" charset="-128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el-GR" altLang="en-US" b="1" smtClean="0">
                <a:effectLst>
                  <a:outerShdw blurRad="38100" dist="38100" dir="2700000" algn="tl">
                    <a:srgbClr val="4E5B6F"/>
                  </a:outerShdw>
                </a:effectLst>
              </a:rPr>
              <a:t>Γαστροσκόπιο (μήκους 110 </a:t>
            </a:r>
            <a:r>
              <a:rPr lang="en-GB" altLang="en-US" b="1" smtClean="0">
                <a:effectLst>
                  <a:outerShdw blurRad="38100" dist="38100" dir="2700000" algn="tl">
                    <a:srgbClr val="4E5B6F"/>
                  </a:outerShdw>
                </a:effectLst>
              </a:rPr>
              <a:t>cm</a:t>
            </a:r>
            <a:r>
              <a:rPr lang="el-GR" altLang="en-US" b="1" smtClean="0">
                <a:effectLst>
                  <a:outerShdw blurRad="38100" dist="38100" dir="2700000" algn="tl">
                    <a:srgbClr val="4E5B6F"/>
                  </a:outerShdw>
                </a:effectLst>
              </a:rPr>
              <a:t> – διάμετρος από 8,8 μέχρι 10,9 </a:t>
            </a:r>
            <a:r>
              <a:rPr lang="en-GB" altLang="en-US" b="1" smtClean="0">
                <a:effectLst>
                  <a:outerShdw blurRad="38100" dist="38100" dir="2700000" algn="tl">
                    <a:srgbClr val="4E5B6F"/>
                  </a:outerShdw>
                </a:effectLst>
              </a:rPr>
              <a:t>mm</a:t>
            </a:r>
            <a:r>
              <a:rPr lang="el-GR" altLang="en-US" b="1" smtClean="0">
                <a:effectLst>
                  <a:outerShdw blurRad="38100" dist="38100" dir="2700000" algn="tl">
                    <a:srgbClr val="4E5B6F"/>
                  </a:outerShdw>
                </a:effectLst>
              </a:rPr>
              <a:t>)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l-GR" altLang="en-US" b="1" smtClean="0">
              <a:effectLst>
                <a:outerShdw blurRad="38100" dist="38100" dir="2700000" algn="tl">
                  <a:srgbClr val="4E5B6F"/>
                </a:outerShdw>
              </a:effectLst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l-GR" altLang="en-US" b="1" smtClean="0">
                <a:effectLst>
                  <a:outerShdw blurRad="38100" dist="38100" dir="2700000" algn="tl">
                    <a:srgbClr val="4E5B6F"/>
                  </a:outerShdw>
                </a:effectLst>
              </a:rPr>
              <a:t>Δωδεκαδακτυλοσκόπιο (μήκους 120 </a:t>
            </a:r>
            <a:r>
              <a:rPr lang="de-DE" altLang="en-US" b="1" smtClean="0">
                <a:effectLst>
                  <a:outerShdw blurRad="38100" dist="38100" dir="2700000" algn="tl">
                    <a:srgbClr val="4E5B6F"/>
                  </a:outerShdw>
                </a:effectLst>
              </a:rPr>
              <a:t>cm</a:t>
            </a:r>
            <a:r>
              <a:rPr lang="el-GR" altLang="en-US" b="1" smtClean="0">
                <a:effectLst>
                  <a:outerShdw blurRad="38100" dist="38100" dir="2700000" algn="tl">
                    <a:srgbClr val="4E5B6F"/>
                  </a:outerShdw>
                </a:effectLst>
              </a:rPr>
              <a:t>) 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l-GR" altLang="en-US" b="1" smtClean="0">
              <a:effectLst>
                <a:outerShdw blurRad="38100" dist="38100" dir="2700000" algn="tl">
                  <a:srgbClr val="4E5B6F"/>
                </a:outerShdw>
              </a:effectLst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l-GR" altLang="en-US" b="1" smtClean="0">
                <a:effectLst>
                  <a:outerShdw blurRad="38100" dist="38100" dir="2700000" algn="tl">
                    <a:srgbClr val="4E5B6F"/>
                  </a:outerShdw>
                </a:effectLst>
              </a:rPr>
              <a:t>Εντεροσκόπια (μήκους </a:t>
            </a:r>
            <a:r>
              <a:rPr lang="de-DE" altLang="en-US" b="1" smtClean="0">
                <a:effectLst>
                  <a:outerShdw blurRad="38100" dist="38100" dir="2700000" algn="tl">
                    <a:srgbClr val="4E5B6F"/>
                  </a:outerShdw>
                </a:effectLst>
              </a:rPr>
              <a:t>200-</a:t>
            </a:r>
            <a:r>
              <a:rPr lang="el-GR" altLang="en-US" b="1" smtClean="0">
                <a:effectLst>
                  <a:outerShdw blurRad="38100" dist="38100" dir="2700000" algn="tl">
                    <a:srgbClr val="4E5B6F"/>
                  </a:outerShdw>
                </a:effectLst>
              </a:rPr>
              <a:t>250 </a:t>
            </a:r>
            <a:r>
              <a:rPr lang="de-DE" altLang="en-US" b="1" smtClean="0">
                <a:effectLst>
                  <a:outerShdw blurRad="38100" dist="38100" dir="2700000" algn="tl">
                    <a:srgbClr val="4E5B6F"/>
                  </a:outerShdw>
                </a:effectLst>
              </a:rPr>
              <a:t>cm</a:t>
            </a:r>
            <a:r>
              <a:rPr lang="el-GR" altLang="en-US" b="1" smtClean="0">
                <a:effectLst>
                  <a:outerShdw blurRad="38100" dist="38100" dir="2700000" algn="tl">
                    <a:srgbClr val="4E5B6F"/>
                  </a:outerShdw>
                </a:effectLst>
              </a:rPr>
              <a:t>)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l-GR" altLang="en-US" b="1" smtClean="0">
              <a:effectLst>
                <a:outerShdw blurRad="38100" dist="38100" dir="2700000" algn="tl">
                  <a:srgbClr val="4E5B6F"/>
                </a:outerShdw>
              </a:effectLst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l-GR" altLang="en-US" b="1" smtClean="0">
                <a:effectLst>
                  <a:outerShdw blurRad="38100" dist="38100" dir="2700000" algn="tl">
                    <a:srgbClr val="4E5B6F"/>
                  </a:outerShdw>
                </a:effectLst>
              </a:rPr>
              <a:t>Κολονοσκόπια (μήκους 160 </a:t>
            </a:r>
            <a:r>
              <a:rPr lang="de-DE" altLang="en-US" b="1" smtClean="0">
                <a:effectLst>
                  <a:outerShdw blurRad="38100" dist="38100" dir="2700000" algn="tl">
                    <a:srgbClr val="4E5B6F"/>
                  </a:outerShdw>
                </a:effectLst>
              </a:rPr>
              <a:t>cm</a:t>
            </a:r>
            <a:r>
              <a:rPr lang="el-GR" altLang="en-US" b="1" smtClean="0">
                <a:effectLst>
                  <a:outerShdw blurRad="38100" dist="38100" dir="2700000" algn="tl">
                    <a:srgbClr val="4E5B6F"/>
                  </a:outerShdw>
                </a:effectLst>
              </a:rPr>
              <a:t>) </a:t>
            </a:r>
            <a:endParaRPr lang="en-GB" altLang="en-US" b="1" smtClean="0">
              <a:effectLst>
                <a:outerShdw blurRad="38100" dist="38100" dir="2700000" algn="tl">
                  <a:srgbClr val="4E5B6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143000"/>
            <a:ext cx="6934200" cy="609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2000" b="1" i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Άτομα αυξημένου κινδύνου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7630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altLang="en-US" sz="2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FAP: </a:t>
            </a:r>
            <a:r>
              <a:rPr lang="el-GR" altLang="en-US" sz="2400" b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ΚΠΕ ως</a:t>
            </a:r>
            <a:r>
              <a:rPr lang="en-GB" altLang="en-US" sz="2400">
                <a:latin typeface="Verdana" charset="0"/>
                <a:ea typeface="ＭＳ Ｐゴシック" charset="-128"/>
              </a:rPr>
              <a:t> 40</a:t>
            </a:r>
            <a:r>
              <a:rPr lang="el-GR" altLang="en-US" sz="2400">
                <a:latin typeface="Verdana" charset="0"/>
                <a:ea typeface="ＭＳ Ｐゴシック" charset="-128"/>
              </a:rPr>
              <a:t>-50 ετών</a:t>
            </a:r>
            <a:r>
              <a:rPr lang="el-GR" altLang="en-US" sz="2400">
                <a:latin typeface="Verdana" charset="0"/>
                <a:ea typeface="ＭＳ Ｐゴシック" charset="-128"/>
                <a:sym typeface="Wingdings" charset="2"/>
              </a:rPr>
              <a:t> άπω</a:t>
            </a:r>
            <a:endParaRPr lang="el-GR" altLang="en-US" sz="2400" b="1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l-GR" altLang="en-US" sz="2000" b="1" i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γενετικός έλεγχος (</a:t>
            </a:r>
            <a:r>
              <a:rPr lang="en-US" altLang="en-US" sz="2000" b="1" i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  <a:sym typeface="Symbol" charset="2"/>
              </a:rPr>
              <a:t>&lt;</a:t>
            </a:r>
            <a:r>
              <a:rPr lang="el-GR" altLang="en-US" sz="2000" b="1" i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  <a:sym typeface="Symbol" charset="2"/>
              </a:rPr>
              <a:t>10 έτη</a:t>
            </a:r>
            <a:r>
              <a:rPr lang="el-GR" altLang="en-US" sz="2000" b="1" i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) 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l-GR" altLang="en-US" sz="2000" b="1" i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σε ασθενείς και μέλη οικογενείας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l-GR" altLang="en-US" sz="2400" b="1">
                <a:latin typeface="Verdana" charset="0"/>
                <a:ea typeface="ＭＳ Ｐゴシック" charset="-128"/>
              </a:rPr>
              <a:t>	    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l-GR" altLang="en-US" sz="2400" b="1">
                <a:latin typeface="Verdana" charset="0"/>
                <a:ea typeface="ＭＳ Ｐゴシック" charset="-128"/>
                <a:sym typeface="Symbol" charset="2"/>
              </a:rPr>
              <a:t>	    </a:t>
            </a:r>
            <a:r>
              <a:rPr lang="en-US" altLang="en-US" sz="2400" b="1">
                <a:latin typeface="Verdana" charset="0"/>
                <a:ea typeface="ＭＳ Ｐゴシック" charset="-128"/>
              </a:rPr>
              <a:t> </a:t>
            </a:r>
            <a:r>
              <a:rPr lang="en-US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(</a:t>
            </a:r>
            <a:r>
              <a:rPr lang="el-GR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+</a:t>
            </a:r>
            <a:r>
              <a:rPr lang="en-US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): </a:t>
            </a:r>
            <a:r>
              <a:rPr lang="en-US" altLang="en-US" sz="2400">
                <a:latin typeface="Verdana" charset="0"/>
                <a:ea typeface="ＭＳ Ｐゴシック" charset="-128"/>
              </a:rPr>
              <a:t>FS</a:t>
            </a:r>
            <a:r>
              <a:rPr lang="el-GR" altLang="en-US" sz="2400">
                <a:latin typeface="Verdana" charset="0"/>
                <a:ea typeface="ＭＳ Ｐゴシック" charset="-128"/>
              </a:rPr>
              <a:t> </a:t>
            </a:r>
            <a:r>
              <a:rPr lang="en-US" altLang="en-US" sz="2400">
                <a:latin typeface="Verdana" charset="0"/>
                <a:ea typeface="ＭＳ Ｐゴシック" charset="-128"/>
              </a:rPr>
              <a:t>/</a:t>
            </a:r>
            <a:r>
              <a:rPr lang="el-GR" altLang="en-US" sz="2400">
                <a:latin typeface="Verdana" charset="0"/>
                <a:ea typeface="ＭＳ Ｐゴシック" charset="-128"/>
              </a:rPr>
              <a:t> έτος (έως τα 40 έτη) και ανά 3-5</a:t>
            </a:r>
            <a:r>
              <a:rPr lang="en-US" altLang="en-US" sz="2400">
                <a:latin typeface="Verdana" charset="0"/>
                <a:ea typeface="ＭＳ Ｐゴシック" charset="-128"/>
              </a:rPr>
              <a:t> 		  </a:t>
            </a:r>
            <a:r>
              <a:rPr lang="el-GR" altLang="en-US" sz="2400">
                <a:latin typeface="Verdana" charset="0"/>
                <a:ea typeface="ＭＳ Ｐゴシック" charset="-128"/>
              </a:rPr>
              <a:t>	  έτη μετά</a:t>
            </a:r>
            <a:r>
              <a:rPr lang="en-US" altLang="en-US" sz="2400">
                <a:latin typeface="Verdana" charset="0"/>
                <a:ea typeface="ＭＳ Ｐゴシック" charset="-128"/>
              </a:rPr>
              <a:t> </a:t>
            </a:r>
            <a:endParaRPr lang="el-GR" altLang="en-US" sz="2400"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l-GR" altLang="en-US" sz="2400" b="1">
                <a:latin typeface="Verdana" charset="0"/>
                <a:ea typeface="ＭＳ Ｐゴシック" charset="-128"/>
              </a:rPr>
              <a:t>	    </a:t>
            </a:r>
            <a:r>
              <a:rPr lang="el-GR" altLang="en-US" sz="2400" b="1">
                <a:latin typeface="Verdana" charset="0"/>
                <a:ea typeface="ＭＳ Ｐゴシック" charset="-128"/>
                <a:sym typeface="Symbol" charset="2"/>
              </a:rPr>
              <a:t></a:t>
            </a:r>
            <a:r>
              <a:rPr lang="en-US" altLang="en-US" sz="2400" b="1">
                <a:latin typeface="Verdana" charset="0"/>
                <a:ea typeface="ＭＳ Ｐゴシック" charset="-128"/>
              </a:rPr>
              <a:t> </a:t>
            </a:r>
            <a:r>
              <a:rPr lang="en-US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(</a:t>
            </a:r>
            <a:r>
              <a:rPr lang="el-GR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-</a:t>
            </a:r>
            <a:r>
              <a:rPr lang="en-US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): </a:t>
            </a:r>
            <a:r>
              <a:rPr lang="el-GR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 </a:t>
            </a:r>
            <a:r>
              <a:rPr lang="en-US" altLang="en-US" sz="2400">
                <a:latin typeface="Verdana" charset="0"/>
                <a:ea typeface="ＭＳ Ｐゴシック" charset="-128"/>
              </a:rPr>
              <a:t>FS</a:t>
            </a:r>
            <a:r>
              <a:rPr lang="el-GR" altLang="en-US" sz="2400">
                <a:latin typeface="Verdana" charset="0"/>
                <a:ea typeface="ＭＳ Ｐゴシック" charset="-128"/>
              </a:rPr>
              <a:t> </a:t>
            </a:r>
            <a:r>
              <a:rPr lang="en-US" altLang="en-US" sz="2400">
                <a:latin typeface="Verdana" charset="0"/>
                <a:ea typeface="ＭＳ Ｐゴシック" charset="-128"/>
              </a:rPr>
              <a:t>/</a:t>
            </a:r>
            <a:r>
              <a:rPr lang="el-GR" altLang="en-US" sz="2400">
                <a:latin typeface="Verdana" charset="0"/>
                <a:ea typeface="ＭＳ Ｐゴシック" charset="-128"/>
              </a:rPr>
              <a:t>7-10 έτη (λάθος</a:t>
            </a:r>
            <a:r>
              <a:rPr lang="en-US" altLang="en-US" sz="2400">
                <a:latin typeface="Verdana" charset="0"/>
                <a:ea typeface="ＭＳ Ｐゴシック" charset="-128"/>
              </a:rPr>
              <a:t>;</a:t>
            </a:r>
            <a:r>
              <a:rPr lang="el-GR" altLang="en-US" sz="2400">
                <a:latin typeface="Verdana" charset="0"/>
                <a:ea typeface="ＭＳ Ｐゴシック" charset="-128"/>
              </a:rPr>
              <a:t>)</a:t>
            </a:r>
            <a:endParaRPr lang="en-US" altLang="en-US" sz="2400"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altLang="en-US" sz="2400">
                <a:latin typeface="Verdana" charset="0"/>
                <a:ea typeface="ＭＳ Ｐゴシック" charset="-128"/>
              </a:rPr>
              <a:t>	    </a:t>
            </a:r>
            <a:r>
              <a:rPr lang="el-GR" altLang="en-US" sz="2400" b="1">
                <a:latin typeface="Verdana" charset="0"/>
                <a:ea typeface="ＭＳ Ｐゴシック" charset="-128"/>
                <a:sym typeface="Symbol" charset="2"/>
              </a:rPr>
              <a:t></a:t>
            </a:r>
            <a:r>
              <a:rPr lang="en-US" altLang="en-US" sz="2400">
                <a:latin typeface="Verdana" charset="0"/>
                <a:ea typeface="ＭＳ Ｐゴシック" charset="-128"/>
              </a:rPr>
              <a:t> </a:t>
            </a:r>
            <a:r>
              <a:rPr lang="en-US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(</a:t>
            </a:r>
            <a:r>
              <a:rPr lang="el-GR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μη διαθέσιμος)</a:t>
            </a:r>
            <a:r>
              <a:rPr lang="en-US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: </a:t>
            </a:r>
            <a:r>
              <a:rPr lang="en-US" altLang="en-US" sz="2400">
                <a:latin typeface="Verdana" charset="0"/>
                <a:ea typeface="ＭＳ Ｐゴシック" charset="-128"/>
              </a:rPr>
              <a:t>FS</a:t>
            </a:r>
            <a:r>
              <a:rPr lang="el-GR" altLang="en-US" sz="2400">
                <a:latin typeface="Verdana" charset="0"/>
                <a:ea typeface="ＭＳ Ｐゴシック" charset="-128"/>
              </a:rPr>
              <a:t> </a:t>
            </a:r>
            <a:r>
              <a:rPr lang="en-US" altLang="en-US" sz="2400">
                <a:latin typeface="Verdana" charset="0"/>
                <a:ea typeface="ＭＳ Ｐゴシック" charset="-128"/>
              </a:rPr>
              <a:t>/</a:t>
            </a:r>
            <a:r>
              <a:rPr lang="el-GR" altLang="en-US" sz="2400">
                <a:latin typeface="Verdana" charset="0"/>
                <a:ea typeface="ＭＳ Ｐゴシック" charset="-128"/>
              </a:rPr>
              <a:t> έτος (από 10-12 ετών)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n-US" altLang="en-US" sz="2400" b="1"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altLang="en-US" sz="2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Attenuated FAP: </a:t>
            </a:r>
            <a:endParaRPr lang="el-GR" altLang="en-US" sz="2400" b="1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l-GR" altLang="en-US" sz="2400">
                <a:latin typeface="Verdana" charset="0"/>
                <a:ea typeface="ＭＳ Ｐゴシック" charset="-128"/>
              </a:rPr>
              <a:t>Κολονοσκόπηση </a:t>
            </a:r>
            <a:r>
              <a:rPr lang="en-US" altLang="en-US" sz="2400">
                <a:latin typeface="Verdana" charset="0"/>
                <a:ea typeface="ＭＳ Ｐゴシック" charset="-128"/>
              </a:rPr>
              <a:t>/</a:t>
            </a:r>
            <a:r>
              <a:rPr lang="el-GR" altLang="en-US" sz="2400">
                <a:latin typeface="Verdana" charset="0"/>
                <a:ea typeface="ＭＳ Ｐゴシック" charset="-128"/>
              </a:rPr>
              <a:t> έτος (εγγύς εντόπιση) 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l-GR" altLang="en-US" sz="2400">
                <a:latin typeface="Verdana" charset="0"/>
                <a:ea typeface="ＭＳ Ｐゴシック" charset="-128"/>
              </a:rPr>
              <a:t>(</a:t>
            </a:r>
            <a:r>
              <a:rPr lang="el-GR" altLang="en-US" sz="2400">
                <a:latin typeface="Verdana" charset="0"/>
                <a:ea typeface="ＭＳ Ｐゴシック" charset="-128"/>
                <a:sym typeface="Symbol" charset="2"/>
              </a:rPr>
              <a:t>20 έτη</a:t>
            </a:r>
            <a:r>
              <a:rPr lang="el-GR" altLang="en-US" sz="2400">
                <a:latin typeface="Verdana" charset="0"/>
                <a:ea typeface="ＭＳ Ｐゴシック" charset="-128"/>
              </a:rPr>
              <a:t>)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l-GR" altLang="en-US" sz="2400" b="1">
                <a:latin typeface="Book Antiqua" charset="0"/>
                <a:ea typeface="ＭＳ Ｐゴシック" charset="-128"/>
              </a:rPr>
              <a:t>		</a:t>
            </a:r>
            <a:r>
              <a:rPr lang="el-GR" altLang="en-US" sz="2400" b="1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ΠΡΟΣΟΧΗ ΣΤΟ ΑΝΩΤΕΡΟ ΠΕΠΤΙΚΟ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l-GR" altLang="en-US" sz="2400" b="1">
              <a:latin typeface="Book Antiqua" charset="0"/>
              <a:ea typeface="ＭＳ Ｐゴシック" charset="-128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-381000" y="304800"/>
            <a:ext cx="8229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n-US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ΔΕΥΤΕΡΟΓΕΝΗΣ ΠΡΟΛΗΨΗ</a:t>
            </a:r>
          </a:p>
        </p:txBody>
      </p:sp>
      <p:pic>
        <p:nvPicPr>
          <p:cNvPr id="100356" name="Picture 5" descr="D:\System Backup\Desktop\FAP QU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76200"/>
            <a:ext cx="18669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6" descr="D:\System Backup\Desktop\190px-FAP ENDOS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295400"/>
            <a:ext cx="182880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5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56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838200"/>
            <a:ext cx="7696200" cy="609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2000" b="1" i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Άτομα αυξημένου κινδύνου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524000"/>
            <a:ext cx="90678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l-GR" sz="2400" b="1" dirty="0" smtClean="0">
                <a:latin typeface="Book Antiqua" pitchFamily="18" charset="0"/>
              </a:rPr>
              <a:t>	</a:t>
            </a:r>
            <a:r>
              <a:rPr lang="en-US" sz="2000" b="1" dirty="0" smtClean="0">
                <a:solidFill>
                  <a:schemeClr val="tx2"/>
                </a:solidFill>
                <a:latin typeface="Verdana" pitchFamily="34" charset="0"/>
              </a:rPr>
              <a:t>HNPCC</a:t>
            </a:r>
            <a:r>
              <a:rPr lang="el-GR" sz="2000" b="1" dirty="0" smtClean="0">
                <a:solidFill>
                  <a:schemeClr val="tx2"/>
                </a:solidFill>
                <a:latin typeface="Verdana" pitchFamily="34" charset="0"/>
              </a:rPr>
              <a:t> (ή σύνδρομο </a:t>
            </a:r>
            <a:r>
              <a:rPr lang="en-US" sz="2000" b="1" dirty="0" smtClean="0">
                <a:solidFill>
                  <a:schemeClr val="tx2"/>
                </a:solidFill>
                <a:latin typeface="Verdana" pitchFamily="34" charset="0"/>
              </a:rPr>
              <a:t>Lynch</a:t>
            </a:r>
            <a:r>
              <a:rPr lang="el-GR" sz="2000" b="1" dirty="0" smtClean="0">
                <a:solidFill>
                  <a:schemeClr val="tx2"/>
                </a:solidFill>
                <a:latin typeface="Verdana" pitchFamily="34" charset="0"/>
              </a:rPr>
              <a:t>)</a:t>
            </a:r>
            <a:r>
              <a:rPr lang="en-US" sz="2000" b="1" dirty="0" smtClean="0">
                <a:solidFill>
                  <a:schemeClr val="tx2"/>
                </a:solidFill>
                <a:latin typeface="Verdana" pitchFamily="34" charset="0"/>
              </a:rPr>
              <a:t>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Διαταραχή σε γονίδια επιδιόρθωσης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DNA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-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mismatch </a:t>
            </a:r>
            <a:endParaRPr lang="el-GR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sym typeface="Wingdings" pitchFamily="2" charset="2"/>
              </a:rPr>
              <a:t>	(</a:t>
            </a:r>
            <a:r>
              <a:rPr lang="en-GB" sz="1800" dirty="0" smtClean="0">
                <a:latin typeface="Verdana" pitchFamily="34" charset="0"/>
              </a:rPr>
              <a:t>hMSH</a:t>
            </a:r>
            <a:r>
              <a:rPr lang="el-GR" sz="1800" dirty="0" smtClean="0">
                <a:latin typeface="Verdana" pitchFamily="34" charset="0"/>
              </a:rPr>
              <a:t>2, </a:t>
            </a:r>
            <a:r>
              <a:rPr lang="en-GB" sz="1800" dirty="0" smtClean="0">
                <a:latin typeface="Verdana" pitchFamily="34" charset="0"/>
              </a:rPr>
              <a:t>hMLH</a:t>
            </a:r>
            <a:r>
              <a:rPr lang="el-GR" sz="1800" dirty="0" smtClean="0">
                <a:latin typeface="Verdana" pitchFamily="34" charset="0"/>
              </a:rPr>
              <a:t>1, </a:t>
            </a:r>
            <a:r>
              <a:rPr lang="en-GB" sz="1800" dirty="0" smtClean="0">
                <a:latin typeface="Verdana" pitchFamily="34" charset="0"/>
              </a:rPr>
              <a:t>hPMS</a:t>
            </a:r>
            <a:r>
              <a:rPr lang="el-GR" sz="1800" dirty="0" smtClean="0">
                <a:latin typeface="Verdana" pitchFamily="34" charset="0"/>
              </a:rPr>
              <a:t>2 και </a:t>
            </a:r>
            <a:r>
              <a:rPr lang="en-GB" sz="1800" dirty="0" smtClean="0">
                <a:latin typeface="Verdana" pitchFamily="34" charset="0"/>
              </a:rPr>
              <a:t>hPMS</a:t>
            </a:r>
            <a:r>
              <a:rPr lang="el-GR" sz="1800" dirty="0" smtClean="0">
                <a:latin typeface="Verdana" pitchFamily="34" charset="0"/>
              </a:rPr>
              <a:t>1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)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sym typeface="Wingdings" pitchFamily="2" charset="2"/>
              </a:rPr>
              <a:t>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sym typeface="Wingdings" pitchFamily="2" charset="2"/>
              </a:rPr>
              <a:t> 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sym typeface="Wingdings" pitchFamily="2" charset="2"/>
              </a:rPr>
              <a:t>μικροδορυφορική αστάθεια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sym typeface="Wingdings" pitchFamily="2" charset="2"/>
              </a:rPr>
              <a:t> (MSI)</a:t>
            </a:r>
            <a:endParaRPr lang="el-GR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ΚΠΕ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~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sym typeface="Symbol" pitchFamily="18" charset="2"/>
              </a:rPr>
              <a:t>44 έτη, συνήθως εγγύς κόλον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sym typeface="Symbol" pitchFamily="18" charset="2"/>
              </a:rPr>
              <a:t>Κλινικά κριτήρια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sym typeface="Symbol" pitchFamily="18" charset="2"/>
              </a:rPr>
              <a:t>Amsterdam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sym typeface="Symbol" pitchFamily="18" charset="2"/>
              </a:rPr>
              <a:t>,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sym typeface="Symbol" pitchFamily="18" charset="2"/>
              </a:rPr>
              <a:t>Bethesda</a:t>
            </a:r>
            <a:endParaRPr lang="el-GR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"/>
              <a:defRPr/>
            </a:pPr>
            <a:endParaRPr lang="el-G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en-US" sz="20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sym typeface="Symbol" pitchFamily="18" charset="2"/>
              </a:rPr>
              <a:t>MSI </a:t>
            </a:r>
            <a:r>
              <a:rPr lang="el-GR" sz="20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sym typeface="Symbol" pitchFamily="18" charset="2"/>
              </a:rPr>
              <a:t>θετική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sym typeface="Symbol" pitchFamily="18" charset="2"/>
              </a:rPr>
              <a:t>σε 90%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sym typeface="Symbol" pitchFamily="18" charset="2"/>
              </a:rPr>
              <a:t>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sym typeface="Symbol" pitchFamily="18" charset="2"/>
              </a:rPr>
              <a:t>(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sym typeface="Symbol" pitchFamily="18" charset="2"/>
              </a:rPr>
              <a:t>vs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sym typeface="Symbol" pitchFamily="18" charset="2"/>
              </a:rPr>
              <a:t> 15%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sym typeface="Symbol" pitchFamily="18" charset="2"/>
              </a:rPr>
              <a:t>σε σποραδικό ΚΠΕ)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sym typeface="Symbol" pitchFamily="18" charset="2"/>
              </a:rPr>
              <a:t>	</a:t>
            </a:r>
            <a:r>
              <a:rPr lang="el-GR" sz="2000" dirty="0" smtClean="0">
                <a:latin typeface="Verdana" pitchFamily="34" charset="0"/>
              </a:rPr>
              <a:t>έλεγχος για </a:t>
            </a:r>
            <a:r>
              <a:rPr lang="el-GR" sz="2000" dirty="0" smtClean="0">
                <a:solidFill>
                  <a:srgbClr val="92D050"/>
                </a:solidFill>
                <a:latin typeface="Verdana" pitchFamily="34" charset="0"/>
              </a:rPr>
              <a:t>μεταλλάξεις στα γονίδια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	εάν κάποιο είναι(+)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sym typeface="Wingdings" pitchFamily="2" charset="2"/>
              </a:rPr>
              <a:t> έλεγχος στην οικογένεια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	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Δυνητικά πάσχοντες πρέπει να ελέγχονται με </a:t>
            </a:r>
            <a:r>
              <a:rPr lang="el-GR" sz="20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κολονοσκόπηση/1-2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έτη, από τα 20 έτη (ή 10 έτη ενωρίτερα από τη μικρότερη ηλικία διάγνωσης στην οικογένεια) και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el-GR" sz="20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κολονοσκόπηση / έτος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από τα 40 έτη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	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	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	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       </a:t>
            </a:r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ΠΡΟΣΟΧΗ ΣΤΟ ΑΝΩΤΕΡΟ ΠΕΠΤΙΚΟ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457200" y="0"/>
            <a:ext cx="8153400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n-US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ΔΕΥΤΕΡΟΓΕΝΗΣ ΠΡΟΛΗΨΗ</a:t>
            </a:r>
          </a:p>
        </p:txBody>
      </p:sp>
      <p:pic>
        <p:nvPicPr>
          <p:cNvPr id="102404" name="Picture 5" descr="D:\System Backup\Desktop\hnp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13" y="304800"/>
            <a:ext cx="17399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6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6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6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6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6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6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6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6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09800"/>
            <a:ext cx="8610600" cy="3581400"/>
          </a:xfrm>
        </p:spPr>
        <p:txBody>
          <a:bodyPr>
            <a:normAutofit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b="1" dirty="0">
                <a:latin typeface="Book Antiqua" pitchFamily="18" charset="0"/>
              </a:rPr>
              <a:t>  </a:t>
            </a:r>
            <a:r>
              <a:rPr lang="el-G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ΑΤΟΜΙΚΟ ΙΣΤΟΡΙΚΟ </a:t>
            </a:r>
            <a:r>
              <a:rPr lang="en-U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I</a:t>
            </a:r>
            <a:r>
              <a:rPr lang="el-G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ΦΝΕ</a:t>
            </a:r>
            <a:endParaRPr 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latin typeface="Verdana" pitchFamily="34" charset="0"/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l-GR" sz="2400" dirty="0">
                <a:latin typeface="Verdana" pitchFamily="34" charset="0"/>
              </a:rPr>
              <a:t>(κίνδυνος</a:t>
            </a:r>
            <a:r>
              <a:rPr lang="en-US" sz="2400" dirty="0">
                <a:latin typeface="Verdana" pitchFamily="34" charset="0"/>
              </a:rPr>
              <a:t>: </a:t>
            </a:r>
            <a:r>
              <a:rPr lang="el-GR" sz="2400" dirty="0">
                <a:latin typeface="Verdana" pitchFamily="34" charset="0"/>
              </a:rPr>
              <a:t>διάρκεια νόσου, έκταση, οικογενειακό ιστορικό ΚΠΕ, </a:t>
            </a:r>
            <a:r>
              <a:rPr lang="en-US" sz="2400" dirty="0">
                <a:latin typeface="Verdana" pitchFamily="34" charset="0"/>
              </a:rPr>
              <a:t>PSC</a:t>
            </a:r>
            <a:r>
              <a:rPr lang="el-GR" sz="2400" dirty="0">
                <a:latin typeface="Verdana" pitchFamily="34" charset="0"/>
              </a:rPr>
              <a:t>)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l-GR" sz="2400" dirty="0">
                <a:latin typeface="Verdana" pitchFamily="34" charset="0"/>
              </a:rPr>
              <a:t>	</a:t>
            </a:r>
            <a:endParaRPr lang="en-US" sz="2400" dirty="0">
              <a:latin typeface="Verdana" pitchFamily="34" charset="0"/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l-GR" sz="2400" dirty="0" smtClean="0">
                <a:solidFill>
                  <a:srgbClr val="92D050"/>
                </a:solidFill>
                <a:latin typeface="Verdana" pitchFamily="34" charset="0"/>
              </a:rPr>
              <a:t>Κολονοσκόπηση</a:t>
            </a:r>
            <a:r>
              <a:rPr lang="en-US" sz="2400" dirty="0" smtClean="0">
                <a:latin typeface="Verdana" pitchFamily="34" charset="0"/>
              </a:rPr>
              <a:t>/1-2</a:t>
            </a:r>
            <a:r>
              <a:rPr lang="el-GR" sz="2400" dirty="0" smtClean="0">
                <a:latin typeface="Verdana" pitchFamily="34" charset="0"/>
              </a:rPr>
              <a:t> έτη ξεκινώντας </a:t>
            </a:r>
            <a:r>
              <a:rPr lang="en-US" sz="2400" dirty="0" smtClean="0">
                <a:latin typeface="Verdana" pitchFamily="34" charset="0"/>
              </a:rPr>
              <a:t>8-10 </a:t>
            </a:r>
            <a:r>
              <a:rPr lang="el-GR" sz="2400" dirty="0" smtClean="0">
                <a:latin typeface="Verdana" pitchFamily="34" charset="0"/>
              </a:rPr>
              <a:t>έτη μετά τη</a:t>
            </a:r>
            <a:r>
              <a:rPr lang="en-US" sz="2400" dirty="0" smtClean="0">
                <a:latin typeface="Verdana" pitchFamily="34" charset="0"/>
              </a:rPr>
              <a:t> </a:t>
            </a:r>
            <a:r>
              <a:rPr lang="el-GR" sz="2400" dirty="0" smtClean="0">
                <a:latin typeface="Verdana" pitchFamily="34" charset="0"/>
              </a:rPr>
              <a:t>διάγνωση με </a:t>
            </a:r>
            <a:r>
              <a:rPr lang="el-GR" sz="2400" dirty="0" smtClean="0">
                <a:solidFill>
                  <a:srgbClr val="92D050"/>
                </a:solidFill>
                <a:latin typeface="Verdana" pitchFamily="34" charset="0"/>
              </a:rPr>
              <a:t>βιοψίες</a:t>
            </a:r>
            <a:r>
              <a:rPr lang="el-GR" sz="2400" dirty="0" smtClean="0">
                <a:latin typeface="Verdana" pitchFamily="34" charset="0"/>
              </a:rPr>
              <a:t> 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l-GR" sz="2400" dirty="0">
              <a:latin typeface="Verdana" pitchFamily="34" charset="0"/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l-GR" sz="2400" dirty="0">
              <a:latin typeface="Book Antiqua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1143000"/>
            <a:ext cx="7162800" cy="60960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n-US" sz="2000" b="1" i="1" smtClean="0">
                <a:solidFill>
                  <a:srgbClr val="FFCC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Άτομα αυξημένου κινδύνου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7200" y="152400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n-US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ΔΕΥΤΕΡΟΓΕΝΗΣ ΠΡΟΛΗΨΗ</a:t>
            </a:r>
          </a:p>
        </p:txBody>
      </p:sp>
      <p:pic>
        <p:nvPicPr>
          <p:cNvPr id="104452" name="Picture 5" descr="D:\System Backup\Desktop\CA6GPS0HCAOHX193CAOA8I3NCAECAYPVCANYHQXFCAQ5THCQCAIK9OCYCADZJQJKCAEZAWNOCADCF1VICANSCKBGCAFM6F6ACARMGRD6CAWQE4LNCAAK835GCA7GKCS8CA8DZ7Q8CADWVOD9CA41FWF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52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6826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defRPr/>
            </a:pPr>
            <a:r>
              <a:rPr lang="el-GR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-128"/>
              </a:rPr>
              <a:t>ΤΡΙΤΟΓΕΝΗΣ «ΠΡΟΛΗΨΗ»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133600"/>
            <a:ext cx="8077200" cy="40386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Font typeface="Wingdings" pitchFamily="2" charset="2"/>
              <a:buChar char="Ø"/>
              <a:defRPr/>
            </a:pPr>
            <a:r>
              <a:rPr lang="el-G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Ατομικό ιστορικό ΚΠΕ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Ø"/>
              <a:defRPr/>
            </a:pP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Ατομικό ιστορικό Αδενωμάτων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Ø"/>
              <a:defRPr/>
            </a:pP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Μετά αφαίρεση πολύποδα με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high grade dysplasia – HGD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Ø"/>
              <a:defRPr/>
            </a:pP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Μετά αφαίρεση κακοήθη πολύποδα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Ø"/>
              <a:defRPr/>
            </a:pP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Αδενώματα σε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FS</a:t>
            </a:r>
            <a:endParaRPr lang="el-GR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Ø"/>
              <a:defRPr/>
            </a:pP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Υπερπλαστικοί πολύποδες σε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FS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Ø"/>
              <a:defRPr/>
            </a:pP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Μετεγχειρητική παρακολούθηση σε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Ca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ορθού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33400" y="1066800"/>
            <a:ext cx="7162800" cy="60960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altLang="en-US" sz="2000" b="1" i="1" smtClean="0">
                <a:solidFill>
                  <a:srgbClr val="FFCC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Άτομα ενδιαμέσου κινδύνου</a:t>
            </a:r>
          </a:p>
        </p:txBody>
      </p:sp>
      <p:pic>
        <p:nvPicPr>
          <p:cNvPr id="105476" name="Picture 4" descr="I:\IATRIKA ENDIAFERONTA\GUELFER VLADIMIR V.a. Rektumkarzinom\Vladimir Guelf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8600"/>
            <a:ext cx="19812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838200"/>
            <a:ext cx="8229600" cy="5791200"/>
          </a:xfrm>
        </p:spPr>
        <p:txBody>
          <a:bodyPr>
            <a:noAutofit/>
          </a:bodyPr>
          <a:lstStyle/>
          <a:p>
            <a:pPr marL="41148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l-G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ΑΤΟΜΙΚΟ ΙΣΤΟΡΙΚΟ ΚΠΕ</a:t>
            </a:r>
            <a:endParaRPr lang="en-US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pPr marL="411480" algn="ctr" eaLnBrk="1" fontAlgn="auto" hangingPunct="1">
              <a:lnSpc>
                <a:spcPct val="7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l-GR" sz="2000" b="1" dirty="0">
              <a:latin typeface="Verdana" pitchFamily="34" charset="0"/>
            </a:endParaRPr>
          </a:p>
          <a:p>
            <a:pPr marL="41148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000" dirty="0">
                <a:latin typeface="Verdana" pitchFamily="34" charset="0"/>
              </a:rPr>
              <a:t>	</a:t>
            </a:r>
            <a:r>
              <a:rPr lang="el-GR" sz="2000" dirty="0" smtClean="0">
                <a:latin typeface="Verdana" pitchFamily="34" charset="0"/>
                <a:sym typeface="Wingdings" pitchFamily="2" charset="2"/>
              </a:rPr>
              <a:t></a:t>
            </a:r>
            <a:r>
              <a:rPr lang="el-GR" sz="2000" dirty="0" smtClean="0">
                <a:latin typeface="Verdana" pitchFamily="34" charset="0"/>
              </a:rPr>
              <a:t>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Υποτροπή</a:t>
            </a:r>
            <a:r>
              <a:rPr lang="el-GR" sz="2000" dirty="0">
                <a:latin typeface="Verdana" pitchFamily="34" charset="0"/>
              </a:rPr>
              <a:t> στην αναστόμωση (</a:t>
            </a:r>
            <a:r>
              <a:rPr lang="el-GR" sz="2000" b="1" dirty="0">
                <a:solidFill>
                  <a:srgbClr val="FFFF00"/>
                </a:solidFill>
                <a:latin typeface="Verdana" pitchFamily="34" charset="0"/>
              </a:rPr>
              <a:t>1-15%</a:t>
            </a:r>
            <a:r>
              <a:rPr lang="el-GR" sz="2000" dirty="0">
                <a:latin typeface="Verdana" pitchFamily="34" charset="0"/>
              </a:rPr>
              <a:t>)</a:t>
            </a:r>
          </a:p>
          <a:p>
            <a:pPr marL="41148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l-GR" sz="2000" dirty="0">
                <a:latin typeface="Verdana" pitchFamily="34" charset="0"/>
              </a:rPr>
              <a:t>	</a:t>
            </a:r>
            <a:r>
              <a:rPr lang="el-GR" sz="2000" dirty="0" smtClean="0">
                <a:latin typeface="Verdana" pitchFamily="34" charset="0"/>
                <a:sym typeface="Wingdings" pitchFamily="2" charset="2"/>
              </a:rPr>
              <a:t></a:t>
            </a:r>
            <a:r>
              <a:rPr lang="el-GR" sz="2000" dirty="0" smtClean="0">
                <a:latin typeface="Verdana" pitchFamily="34" charset="0"/>
              </a:rPr>
              <a:t>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Μετάχρονα</a:t>
            </a:r>
            <a:r>
              <a:rPr lang="el-GR" sz="2000" dirty="0">
                <a:latin typeface="Verdana" pitchFamily="34" charset="0"/>
              </a:rPr>
              <a:t> νεοπλάσματα</a:t>
            </a:r>
            <a:r>
              <a:rPr lang="en-US" sz="2000" dirty="0">
                <a:latin typeface="Verdana" pitchFamily="34" charset="0"/>
              </a:rPr>
              <a:t>:</a:t>
            </a:r>
            <a:r>
              <a:rPr lang="el-GR" sz="2000" dirty="0">
                <a:latin typeface="Verdana" pitchFamily="34" charset="0"/>
              </a:rPr>
              <a:t> </a:t>
            </a:r>
            <a:r>
              <a:rPr lang="el-GR" sz="2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ΚΠΕ </a:t>
            </a:r>
            <a:r>
              <a:rPr lang="el-GR" sz="2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sym typeface="Wingdings" pitchFamily="2" charset="2"/>
              </a:rPr>
              <a:t> </a:t>
            </a:r>
            <a:r>
              <a:rPr lang="el-GR" sz="2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9%</a:t>
            </a:r>
            <a:r>
              <a:rPr lang="el-GR" sz="2000" dirty="0" smtClean="0">
                <a:solidFill>
                  <a:srgbClr val="92D050"/>
                </a:solidFill>
                <a:latin typeface="Verdana" pitchFamily="34" charset="0"/>
              </a:rPr>
              <a:t> </a:t>
            </a:r>
          </a:p>
          <a:p>
            <a:pPr marL="41148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l-GR" sz="2000" dirty="0" smtClean="0">
                <a:solidFill>
                  <a:srgbClr val="92D050"/>
                </a:solidFill>
                <a:latin typeface="Verdana" pitchFamily="34" charset="0"/>
              </a:rPr>
              <a:t>	    </a:t>
            </a:r>
            <a:r>
              <a:rPr lang="el-GR" sz="2000" dirty="0" smtClean="0">
                <a:latin typeface="Verdana" pitchFamily="34" charset="0"/>
              </a:rPr>
              <a:t>και </a:t>
            </a:r>
            <a:r>
              <a:rPr lang="el-GR" sz="2000" dirty="0">
                <a:latin typeface="Verdana" pitchFamily="34" charset="0"/>
              </a:rPr>
              <a:t>αδενώματα </a:t>
            </a:r>
            <a:r>
              <a:rPr lang="el-GR" sz="2000" dirty="0" smtClean="0">
                <a:latin typeface="Verdana" pitchFamily="34" charset="0"/>
                <a:sym typeface="Wingdings" pitchFamily="2" charset="2"/>
              </a:rPr>
              <a:t> </a:t>
            </a:r>
            <a:r>
              <a:rPr lang="el-GR" sz="2000" dirty="0" smtClean="0">
                <a:latin typeface="Verdana" pitchFamily="34" charset="0"/>
              </a:rPr>
              <a:t>35%</a:t>
            </a:r>
            <a:endParaRPr lang="el-GR" sz="2000" dirty="0">
              <a:latin typeface="Verdana" pitchFamily="34" charset="0"/>
            </a:endParaRPr>
          </a:p>
          <a:p>
            <a:pPr marL="41148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l-GR" sz="2000" i="1" dirty="0">
              <a:latin typeface="Verdana" pitchFamily="34" charset="0"/>
            </a:endParaRPr>
          </a:p>
          <a:p>
            <a:pPr marL="41148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l-GR" sz="2000" u="sng" dirty="0">
              <a:latin typeface="Verdana" pitchFamily="34" charset="0"/>
            </a:endParaRPr>
          </a:p>
          <a:p>
            <a:pPr marL="411480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l-GR" sz="2000" dirty="0" smtClean="0">
                <a:latin typeface="Verdana" pitchFamily="34" charset="0"/>
              </a:rPr>
              <a:t>Απαιτείται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έλεγχος όλου ΠΕ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l-GR" sz="2000" dirty="0">
                <a:latin typeface="Verdana" pitchFamily="34" charset="0"/>
              </a:rPr>
              <a:t>με </a:t>
            </a:r>
            <a:r>
              <a:rPr lang="el-GR" sz="2000" b="1" dirty="0">
                <a:solidFill>
                  <a:srgbClr val="FFFF00"/>
                </a:solidFill>
                <a:latin typeface="Verdana" pitchFamily="34" charset="0"/>
              </a:rPr>
              <a:t>ολική κολονοσκόπηση</a:t>
            </a:r>
            <a:r>
              <a:rPr lang="el-GR" sz="2000" b="1" dirty="0">
                <a:latin typeface="Verdana" pitchFamily="34" charset="0"/>
              </a:rPr>
              <a:t> </a:t>
            </a:r>
          </a:p>
          <a:p>
            <a:pPr marL="41148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l-GR" sz="2000" dirty="0" smtClean="0">
                <a:latin typeface="Verdana" pitchFamily="34" charset="0"/>
              </a:rPr>
              <a:t>		(σε στένωση</a:t>
            </a:r>
            <a:r>
              <a:rPr lang="el-GR" sz="2000" dirty="0" smtClean="0">
                <a:solidFill>
                  <a:srgbClr val="FFC000"/>
                </a:solidFill>
                <a:latin typeface="Verdana" pitchFamily="34" charset="0"/>
              </a:rPr>
              <a:t> </a:t>
            </a:r>
            <a:r>
              <a:rPr lang="en-US" sz="2000" dirty="0" smtClean="0">
                <a:solidFill>
                  <a:srgbClr val="FFC000"/>
                </a:solidFill>
                <a:latin typeface="Verdana" pitchFamily="34" charset="0"/>
              </a:rPr>
              <a:t>Virtual </a:t>
            </a:r>
            <a:r>
              <a:rPr lang="el-GR" sz="2000" dirty="0" smtClean="0">
                <a:latin typeface="Verdana" pitchFamily="34" charset="0"/>
              </a:rPr>
              <a:t>ή</a:t>
            </a:r>
            <a:r>
              <a:rPr lang="en-US" sz="2000" dirty="0" smtClean="0">
                <a:latin typeface="Verdana" pitchFamily="34" charset="0"/>
              </a:rPr>
              <a:t> </a:t>
            </a:r>
            <a:r>
              <a:rPr lang="el-GR" sz="2000" dirty="0">
                <a:solidFill>
                  <a:srgbClr val="FFC000"/>
                </a:solidFill>
                <a:latin typeface="Verdana" pitchFamily="34" charset="0"/>
              </a:rPr>
              <a:t>διεγχειρητική</a:t>
            </a:r>
            <a:r>
              <a:rPr lang="el-GR" sz="2000" dirty="0">
                <a:latin typeface="Verdana" pitchFamily="34" charset="0"/>
              </a:rPr>
              <a:t> κολονοσκόπηση) </a:t>
            </a:r>
          </a:p>
          <a:p>
            <a:pPr marL="41148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l-GR" sz="2000" dirty="0" smtClean="0">
                <a:latin typeface="Verdana" pitchFamily="34" charset="0"/>
              </a:rPr>
              <a:t>		ή μέσα σε </a:t>
            </a:r>
            <a:r>
              <a:rPr lang="el-GR" sz="2000" dirty="0">
                <a:latin typeface="Verdana" pitchFamily="34" charset="0"/>
              </a:rPr>
              <a:t>6 μήνες </a:t>
            </a:r>
            <a:r>
              <a:rPr lang="el-GR" sz="2000" dirty="0">
                <a:solidFill>
                  <a:srgbClr val="FFC000"/>
                </a:solidFill>
                <a:latin typeface="Verdana" pitchFamily="34" charset="0"/>
              </a:rPr>
              <a:t>μετά </a:t>
            </a:r>
            <a:r>
              <a:rPr lang="el-GR" sz="2000" dirty="0" smtClean="0">
                <a:solidFill>
                  <a:srgbClr val="FFC000"/>
                </a:solidFill>
                <a:latin typeface="Verdana" pitchFamily="34" charset="0"/>
              </a:rPr>
              <a:t>χειρουργική αφαίρεση</a:t>
            </a:r>
            <a:r>
              <a:rPr lang="el-GR" sz="2000" dirty="0" smtClean="0">
                <a:latin typeface="Verdana" pitchFamily="34" charset="0"/>
              </a:rPr>
              <a:t> ΚΠΕ</a:t>
            </a:r>
            <a:endParaRPr lang="en-US" sz="2000" dirty="0" smtClean="0">
              <a:latin typeface="Verdana" pitchFamily="34" charset="0"/>
            </a:endParaRPr>
          </a:p>
          <a:p>
            <a:pPr marL="411480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l-GR" sz="2000" dirty="0" smtClean="0">
              <a:latin typeface="Verdana" pitchFamily="34" charset="0"/>
            </a:endParaRPr>
          </a:p>
          <a:p>
            <a:pPr marL="411480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l-GR" sz="2000" dirty="0" smtClean="0">
                <a:latin typeface="Verdana" pitchFamily="34" charset="0"/>
              </a:rPr>
              <a:t>Εν συνεχεία στο </a:t>
            </a:r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1 έτος </a:t>
            </a:r>
            <a:r>
              <a:rPr lang="el-GR" sz="2000" dirty="0" smtClean="0">
                <a:latin typeface="Verdana" pitchFamily="34" charset="0"/>
              </a:rPr>
              <a:t>μετεγχειρητικά </a:t>
            </a:r>
          </a:p>
          <a:p>
            <a:pPr marL="411480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l-GR" sz="2000" dirty="0" smtClean="0">
                <a:latin typeface="Verdana" pitchFamily="34" charset="0"/>
              </a:rPr>
              <a:t>Αν κ.φ. </a:t>
            </a:r>
            <a:r>
              <a:rPr lang="el-GR" sz="2000" dirty="0" smtClean="0">
                <a:latin typeface="Verdana" pitchFamily="34" charset="0"/>
                <a:sym typeface="Wingdings" pitchFamily="2" charset="2"/>
              </a:rPr>
              <a:t></a:t>
            </a:r>
            <a:r>
              <a:rPr lang="el-GR" sz="2000" dirty="0" smtClean="0">
                <a:latin typeface="Verdana" pitchFamily="34" charset="0"/>
              </a:rPr>
              <a:t> μετά </a:t>
            </a:r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3 έτη </a:t>
            </a:r>
            <a:r>
              <a:rPr lang="el-GR" sz="2000" dirty="0" smtClean="0">
                <a:latin typeface="Verdana" pitchFamily="34" charset="0"/>
                <a:sym typeface="Wingdings" pitchFamily="2" charset="2"/>
              </a:rPr>
              <a:t></a:t>
            </a:r>
            <a:r>
              <a:rPr lang="el-GR" sz="2000" dirty="0" smtClean="0">
                <a:latin typeface="Verdana" pitchFamily="34" charset="0"/>
              </a:rPr>
              <a:t> αν κ.φ μετά </a:t>
            </a:r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5 έτη... </a:t>
            </a:r>
          </a:p>
          <a:p>
            <a:pPr marL="411480" algn="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l-GR" sz="2000" i="1" dirty="0" smtClean="0">
                <a:latin typeface="Verdana" pitchFamily="34" charset="0"/>
              </a:rPr>
              <a:t>						</a:t>
            </a:r>
            <a:r>
              <a:rPr lang="en-US" sz="1400" b="1" i="1" dirty="0" smtClean="0">
                <a:solidFill>
                  <a:srgbClr val="FFFF00"/>
                </a:solidFill>
                <a:latin typeface="Verdana" pitchFamily="34" charset="0"/>
              </a:rPr>
              <a:t>ASGE guidelines</a:t>
            </a:r>
          </a:p>
          <a:p>
            <a:pPr marL="41148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l-GR" sz="2000" dirty="0">
              <a:latin typeface="Verdana" pitchFamily="34" charset="0"/>
            </a:endParaRPr>
          </a:p>
        </p:txBody>
      </p:sp>
      <p:pic>
        <p:nvPicPr>
          <p:cNvPr id="106498" name="Picture 3" descr="D:\System Backup\Desktop\Kolo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5" y="17463"/>
            <a:ext cx="1825625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53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476250"/>
            <a:ext cx="4735513" cy="1143000"/>
          </a:xfrm>
        </p:spPr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FFFF00"/>
                </a:solidFill>
                <a:latin typeface="Verdana" pitchFamily="34" charset="0"/>
              </a:rPr>
              <a:t>E</a:t>
            </a:r>
            <a:r>
              <a:rPr lang="el-GR" dirty="0" smtClean="0">
                <a:solidFill>
                  <a:srgbClr val="FFFF00"/>
                </a:solidFill>
                <a:latin typeface="Verdana" pitchFamily="34" charset="0"/>
              </a:rPr>
              <a:t>ξέλιξη</a:t>
            </a:r>
            <a:r>
              <a:rPr lang="de-DE" dirty="0" smtClean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l-GR" dirty="0" smtClean="0">
                <a:solidFill>
                  <a:srgbClr val="FFFF00"/>
                </a:solidFill>
                <a:latin typeface="Verdana" pitchFamily="34" charset="0"/>
              </a:rPr>
              <a:t>της</a:t>
            </a:r>
            <a:r>
              <a:rPr lang="de-DE" dirty="0" smtClean="0">
                <a:solidFill>
                  <a:srgbClr val="FFFF00"/>
                </a:solidFill>
                <a:latin typeface="Verdana" pitchFamily="34" charset="0"/>
              </a:rPr>
              <a:t/>
            </a:r>
            <a:br>
              <a:rPr lang="de-DE" dirty="0" smtClean="0">
                <a:solidFill>
                  <a:srgbClr val="FFFF00"/>
                </a:solidFill>
                <a:latin typeface="Verdana" pitchFamily="34" charset="0"/>
              </a:rPr>
            </a:br>
            <a:r>
              <a:rPr lang="el-GR" dirty="0" smtClean="0">
                <a:solidFill>
                  <a:srgbClr val="FFFF00"/>
                </a:solidFill>
                <a:latin typeface="Verdana" pitchFamily="34" charset="0"/>
              </a:rPr>
              <a:t>κολονοσκόπησης</a:t>
            </a:r>
            <a:r>
              <a:rPr lang="de-DE" dirty="0" smtClean="0">
                <a:solidFill>
                  <a:srgbClr val="FFFF00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107522" name="Line 8"/>
          <p:cNvSpPr>
            <a:spLocks noChangeShapeType="1"/>
          </p:cNvSpPr>
          <p:nvPr/>
        </p:nvSpPr>
        <p:spPr bwMode="auto">
          <a:xfrm flipV="1">
            <a:off x="922338" y="1052513"/>
            <a:ext cx="6246812" cy="547211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23" name="Text Box 9"/>
          <p:cNvSpPr txBox="1">
            <a:spLocks noChangeArrowheads="1"/>
          </p:cNvSpPr>
          <p:nvPr/>
        </p:nvSpPr>
        <p:spPr bwMode="auto">
          <a:xfrm>
            <a:off x="341313" y="5734050"/>
            <a:ext cx="6592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en-US" sz="2400" b="1">
                <a:latin typeface="Arial" charset="0"/>
              </a:rPr>
              <a:t>1969</a:t>
            </a:r>
            <a:r>
              <a:rPr lang="de-DE" altLang="en-US" sz="1800" b="1">
                <a:latin typeface="Arial" charset="0"/>
              </a:rPr>
              <a:t> 	       </a:t>
            </a:r>
            <a:r>
              <a:rPr lang="el-GR" altLang="en-US" sz="1800" b="1">
                <a:latin typeface="Arial" charset="0"/>
              </a:rPr>
              <a:t>πρώτη κολονοσκόπηση </a:t>
            </a:r>
            <a:r>
              <a:rPr lang="de-DE" altLang="en-US" sz="1800" b="1">
                <a:latin typeface="Arial" charset="0"/>
              </a:rPr>
              <a:t>(</a:t>
            </a:r>
            <a:r>
              <a:rPr lang="de-DE" altLang="en-US" sz="1800" b="1" i="1">
                <a:latin typeface="Arial" charset="0"/>
              </a:rPr>
              <a:t>Wolff / Shinya)</a:t>
            </a:r>
            <a:endParaRPr lang="de-DE" altLang="en-US" sz="1800" b="1">
              <a:latin typeface="Arial" charset="0"/>
            </a:endParaRPr>
          </a:p>
        </p:txBody>
      </p:sp>
      <p:sp>
        <p:nvSpPr>
          <p:cNvPr id="107524" name="Rectangle 10"/>
          <p:cNvSpPr>
            <a:spLocks noChangeArrowheads="1"/>
          </p:cNvSpPr>
          <p:nvPr/>
        </p:nvSpPr>
        <p:spPr bwMode="auto">
          <a:xfrm>
            <a:off x="1308100" y="5059363"/>
            <a:ext cx="6229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2400" b="1">
                <a:latin typeface="Arial" charset="0"/>
              </a:rPr>
              <a:t>1971</a:t>
            </a:r>
            <a:r>
              <a:rPr lang="de-DE" altLang="en-US" sz="1800" b="1">
                <a:latin typeface="Arial" charset="0"/>
              </a:rPr>
              <a:t> 	           </a:t>
            </a:r>
            <a:r>
              <a:rPr lang="el-GR" altLang="en-US" sz="1800" b="1">
                <a:latin typeface="Arial" charset="0"/>
              </a:rPr>
              <a:t>ενδοσκοπική πολυπεκτομή</a:t>
            </a:r>
            <a:r>
              <a:rPr lang="de-DE" altLang="en-US" sz="1800" b="1">
                <a:latin typeface="Arial" charset="0"/>
              </a:rPr>
              <a:t>  (</a:t>
            </a:r>
            <a:r>
              <a:rPr lang="de-DE" altLang="en-US" sz="1800" b="1" i="1">
                <a:latin typeface="Arial" charset="0"/>
              </a:rPr>
              <a:t>P. Deyle)</a:t>
            </a:r>
            <a:r>
              <a:rPr lang="de-DE" altLang="en-US" sz="1800" b="1">
                <a:latin typeface="Arial" charset="0"/>
              </a:rPr>
              <a:t> </a:t>
            </a:r>
          </a:p>
        </p:txBody>
      </p:sp>
      <p:sp>
        <p:nvSpPr>
          <p:cNvPr id="107525" name="Rectangle 12"/>
          <p:cNvSpPr>
            <a:spLocks noChangeArrowheads="1"/>
          </p:cNvSpPr>
          <p:nvPr/>
        </p:nvSpPr>
        <p:spPr bwMode="auto">
          <a:xfrm>
            <a:off x="2740025" y="3716338"/>
            <a:ext cx="3413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60000"/>
              </a:spcBef>
              <a:buClrTx/>
              <a:buSzTx/>
              <a:buFontTx/>
              <a:buNone/>
            </a:pPr>
            <a:r>
              <a:rPr lang="de-DE" altLang="en-US" sz="2400" b="1">
                <a:latin typeface="Arial" charset="0"/>
              </a:rPr>
              <a:t>1993</a:t>
            </a:r>
            <a:r>
              <a:rPr lang="de-DE" altLang="en-US" sz="1800" b="1">
                <a:latin typeface="Arial" charset="0"/>
              </a:rPr>
              <a:t>              3-D</a:t>
            </a:r>
            <a:r>
              <a:rPr lang="el-GR" altLang="en-US" sz="1800" b="1">
                <a:latin typeface="Arial" charset="0"/>
              </a:rPr>
              <a:t> πλοήγηση</a:t>
            </a:r>
            <a:r>
              <a:rPr lang="de-DE" altLang="en-US" sz="1800" b="1">
                <a:latin typeface="Arial" charset="0"/>
              </a:rPr>
              <a:t> </a:t>
            </a:r>
          </a:p>
        </p:txBody>
      </p:sp>
      <p:sp>
        <p:nvSpPr>
          <p:cNvPr id="107526" name="Rectangle 13"/>
          <p:cNvSpPr>
            <a:spLocks noChangeArrowheads="1"/>
          </p:cNvSpPr>
          <p:nvPr/>
        </p:nvSpPr>
        <p:spPr bwMode="auto">
          <a:xfrm>
            <a:off x="3352800" y="3048000"/>
            <a:ext cx="45831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2400" b="1">
                <a:latin typeface="Arial" charset="0"/>
              </a:rPr>
              <a:t>1998 </a:t>
            </a:r>
            <a:r>
              <a:rPr lang="el-GR" altLang="en-US" sz="1800" b="1">
                <a:latin typeface="Arial" charset="0"/>
              </a:rPr>
              <a:t>          κολονοσκόπια μεταβλητής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1800" b="1">
                <a:latin typeface="Arial" charset="0"/>
              </a:rPr>
              <a:t>			ευκαμπτότητος</a:t>
            </a:r>
            <a:endParaRPr lang="de-DE" altLang="en-US" sz="1800" b="1">
              <a:latin typeface="Arial" charset="0"/>
            </a:endParaRPr>
          </a:p>
        </p:txBody>
      </p:sp>
      <p:sp>
        <p:nvSpPr>
          <p:cNvPr id="176136" name="Rectangle 14"/>
          <p:cNvSpPr>
            <a:spLocks noChangeArrowheads="1"/>
          </p:cNvSpPr>
          <p:nvPr/>
        </p:nvSpPr>
        <p:spPr bwMode="auto">
          <a:xfrm>
            <a:off x="7067550" y="476250"/>
            <a:ext cx="1357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Σήμερα</a:t>
            </a:r>
            <a:r>
              <a:rPr lang="de-D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?</a:t>
            </a:r>
          </a:p>
        </p:txBody>
      </p:sp>
      <p:sp>
        <p:nvSpPr>
          <p:cNvPr id="107528" name="Rectangle 15"/>
          <p:cNvSpPr>
            <a:spLocks noChangeArrowheads="1"/>
          </p:cNvSpPr>
          <p:nvPr/>
        </p:nvSpPr>
        <p:spPr bwMode="auto">
          <a:xfrm>
            <a:off x="5105400" y="1263650"/>
            <a:ext cx="33877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2400" b="1">
                <a:latin typeface="Arial" charset="0"/>
              </a:rPr>
              <a:t>	</a:t>
            </a:r>
            <a:r>
              <a:rPr lang="de-DE" altLang="en-US" sz="2400" b="1">
                <a:latin typeface="Arial" charset="0"/>
              </a:rPr>
              <a:t>2005 </a:t>
            </a:r>
            <a:r>
              <a:rPr lang="de-DE" altLang="en-US" sz="1600" b="1">
                <a:latin typeface="Arial" charset="0"/>
              </a:rPr>
              <a:t>        </a:t>
            </a:r>
            <a:r>
              <a:rPr lang="el-GR" altLang="en-US" sz="1600" b="1">
                <a:latin typeface="Arial" charset="0"/>
              </a:rPr>
              <a:t>	ΝΒΙ,</a:t>
            </a:r>
            <a:r>
              <a:rPr lang="en-US" altLang="en-US" sz="1600" b="1">
                <a:latin typeface="Arial" charset="0"/>
              </a:rPr>
              <a:t>confocal</a:t>
            </a:r>
            <a:endParaRPr lang="el-GR" altLang="en-US" sz="16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1600" b="1">
                <a:latin typeface="Arial" charset="0"/>
              </a:rPr>
              <a:t>			</a:t>
            </a:r>
            <a:r>
              <a:rPr lang="de-DE" altLang="en-US" sz="1500" b="1">
                <a:latin typeface="Arial" charset="0"/>
              </a:rPr>
              <a:t>NeoGuide</a:t>
            </a:r>
            <a:br>
              <a:rPr lang="de-DE" altLang="en-US" sz="1500" b="1">
                <a:latin typeface="Arial" charset="0"/>
              </a:rPr>
            </a:br>
            <a:r>
              <a:rPr lang="de-DE" altLang="en-US" sz="1500" b="1">
                <a:latin typeface="Arial" charset="0"/>
              </a:rPr>
              <a:t>          </a:t>
            </a:r>
            <a:r>
              <a:rPr lang="el-GR" altLang="en-US" sz="1500" b="1">
                <a:latin typeface="Arial" charset="0"/>
              </a:rPr>
              <a:t>	</a:t>
            </a:r>
            <a:r>
              <a:rPr lang="de-DE" altLang="en-US" sz="1500" b="1">
                <a:latin typeface="Arial" charset="0"/>
              </a:rPr>
              <a:t>Invendo</a:t>
            </a:r>
            <a:br>
              <a:rPr lang="de-DE" altLang="en-US" sz="1500" b="1">
                <a:latin typeface="Arial" charset="0"/>
              </a:rPr>
            </a:br>
            <a:r>
              <a:rPr lang="de-DE" altLang="en-US" sz="1500" b="1">
                <a:latin typeface="Arial" charset="0"/>
              </a:rPr>
              <a:t>                </a:t>
            </a:r>
            <a:r>
              <a:rPr lang="el-GR" altLang="en-US" sz="1500" b="1">
                <a:latin typeface="Arial" charset="0"/>
              </a:rPr>
              <a:t>	</a:t>
            </a:r>
            <a:r>
              <a:rPr lang="de-DE" altLang="en-US" sz="1500" b="1">
                <a:latin typeface="Arial" charset="0"/>
              </a:rPr>
              <a:t>Aer-o-Scope</a:t>
            </a:r>
            <a:br>
              <a:rPr lang="de-DE" altLang="en-US" sz="1500" b="1">
                <a:latin typeface="Arial" charset="0"/>
              </a:rPr>
            </a:br>
            <a:r>
              <a:rPr lang="de-DE" altLang="en-US" sz="1500" b="1">
                <a:latin typeface="Arial" charset="0"/>
              </a:rPr>
              <a:t>                </a:t>
            </a:r>
            <a:r>
              <a:rPr lang="el-GR" altLang="en-US" sz="1500" b="1">
                <a:latin typeface="Arial" charset="0"/>
              </a:rPr>
              <a:t>	</a:t>
            </a:r>
            <a:r>
              <a:rPr lang="de-DE" altLang="en-US" sz="1500" b="1">
                <a:latin typeface="Arial" charset="0"/>
              </a:rPr>
              <a:t>ColonoSight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500" b="1">
                <a:latin typeface="Arial" charset="0"/>
              </a:rPr>
              <a:t>                 </a:t>
            </a:r>
            <a:r>
              <a:rPr lang="el-GR" altLang="en-US" sz="1500" b="1">
                <a:latin typeface="Arial" charset="0"/>
              </a:rPr>
              <a:t>	</a:t>
            </a:r>
            <a:r>
              <a:rPr lang="en-GB" altLang="en-US" sz="1500" b="1">
                <a:latin typeface="Arial" charset="0"/>
              </a:rPr>
              <a:t>	C</a:t>
            </a:r>
            <a:r>
              <a:rPr lang="de-DE" altLang="en-US" sz="1500" b="1">
                <a:latin typeface="Arial" charset="0"/>
              </a:rPr>
              <a:t>olon-Capsule</a:t>
            </a:r>
          </a:p>
        </p:txBody>
      </p:sp>
      <p:sp>
        <p:nvSpPr>
          <p:cNvPr id="107529" name="Oval 16"/>
          <p:cNvSpPr>
            <a:spLocks noChangeArrowheads="1"/>
          </p:cNvSpPr>
          <p:nvPr/>
        </p:nvSpPr>
        <p:spPr bwMode="auto">
          <a:xfrm>
            <a:off x="6619875" y="1125538"/>
            <a:ext cx="2047875" cy="2087562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en-US" sz="1800">
              <a:latin typeface="Arial" charset="0"/>
            </a:endParaRPr>
          </a:p>
        </p:txBody>
      </p:sp>
      <p:sp>
        <p:nvSpPr>
          <p:cNvPr id="463889" name="Rectangle 17"/>
          <p:cNvSpPr>
            <a:spLocks noChangeArrowheads="1"/>
          </p:cNvSpPr>
          <p:nvPr/>
        </p:nvSpPr>
        <p:spPr bwMode="auto">
          <a:xfrm>
            <a:off x="390525" y="188913"/>
            <a:ext cx="8340725" cy="648017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  <a:p>
            <a:pPr marL="342900" indent="-342900" eaLnBrk="1" hangingPunct="1">
              <a:spcBef>
                <a:spcPct val="20000"/>
              </a:spcBef>
              <a:defRPr/>
            </a:pPr>
            <a:endParaRPr lang="en-US" sz="2400" b="1" i="1">
              <a:solidFill>
                <a:schemeClr val="bg1"/>
              </a:solidFill>
              <a:ea typeface="+mn-ea"/>
            </a:endParaRPr>
          </a:p>
        </p:txBody>
      </p:sp>
      <p:sp>
        <p:nvSpPr>
          <p:cNvPr id="107531" name="Rectangle 18"/>
          <p:cNvSpPr>
            <a:spLocks noChangeArrowheads="1"/>
          </p:cNvSpPr>
          <p:nvPr/>
        </p:nvSpPr>
        <p:spPr bwMode="auto">
          <a:xfrm>
            <a:off x="2012950" y="4365625"/>
            <a:ext cx="4319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2400" b="1">
                <a:latin typeface="Arial" charset="0"/>
              </a:rPr>
              <a:t>1984 </a:t>
            </a:r>
            <a:r>
              <a:rPr lang="de-DE" altLang="en-US" sz="1800" b="1">
                <a:latin typeface="Arial" charset="0"/>
              </a:rPr>
              <a:t>            Video-</a:t>
            </a:r>
            <a:r>
              <a:rPr lang="el-GR" altLang="en-US" sz="1800" b="1">
                <a:latin typeface="Arial" charset="0"/>
              </a:rPr>
              <a:t>κολονοσκόπηση</a:t>
            </a:r>
            <a:r>
              <a:rPr lang="de-DE" altLang="en-US" sz="1800" b="1"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304800" y="1144588"/>
            <a:ext cx="5638800" cy="534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63538" indent="-363538"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65113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rgbClr val="FFFF00"/>
              </a:buClr>
              <a:buSzPct val="80000"/>
              <a:buFont typeface="Wingdings" charset="2"/>
              <a:buChar char="Ø"/>
              <a:defRPr/>
            </a:pPr>
            <a:r>
              <a:rPr lang="en-US" altLang="en-US" sz="2400" smtClean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</a:rPr>
              <a:t>N</a:t>
            </a:r>
            <a:r>
              <a:rPr lang="el-GR" altLang="en-US" sz="2400" smtClean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</a:rPr>
              <a:t>έος σχεδιασμός</a:t>
            </a:r>
            <a:r>
              <a:rPr lang="en-US" altLang="en-US" sz="2400" smtClean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</a:rPr>
              <a:t>:</a:t>
            </a:r>
          </a:p>
          <a:p>
            <a:pPr lvl="1" eaLnBrk="1" hangingPunct="1">
              <a:lnSpc>
                <a:spcPct val="90000"/>
              </a:lnSpc>
              <a:spcBef>
                <a:spcPct val="35000"/>
              </a:spcBef>
              <a:buClr>
                <a:srgbClr val="FFFF00"/>
              </a:buClr>
              <a:buSzPct val="80000"/>
              <a:buFont typeface="Wingdings" charset="2"/>
              <a:buChar char="Ø"/>
              <a:defRPr/>
            </a:pPr>
            <a:r>
              <a:rPr lang="en-US" altLang="en-US" sz="2000" smtClean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</a:rPr>
              <a:t>Video</a:t>
            </a:r>
            <a:r>
              <a:rPr lang="el-GR" altLang="en-US" sz="2000" smtClean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</a:rPr>
              <a:t>-κάμερα 2 όψεων</a:t>
            </a:r>
            <a:r>
              <a:rPr lang="en-US" altLang="en-US" sz="2000" smtClean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</a:rPr>
              <a:t>  </a:t>
            </a:r>
          </a:p>
          <a:p>
            <a:pPr lvl="1" eaLnBrk="1" hangingPunct="1">
              <a:lnSpc>
                <a:spcPct val="90000"/>
              </a:lnSpc>
              <a:spcBef>
                <a:spcPct val="35000"/>
              </a:spcBef>
              <a:buClr>
                <a:srgbClr val="FFFF00"/>
              </a:buClr>
              <a:buSzPct val="80000"/>
              <a:buFont typeface="Wingdings" charset="2"/>
              <a:buChar char="Ø"/>
              <a:defRPr/>
            </a:pPr>
            <a:r>
              <a:rPr lang="en-US" altLang="en-US" sz="2000" smtClean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</a:rPr>
              <a:t>4 </a:t>
            </a:r>
            <a:r>
              <a:rPr lang="el-GR" altLang="en-US" sz="2000" smtClean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</a:rPr>
              <a:t>λήψεις/</a:t>
            </a:r>
            <a:r>
              <a:rPr lang="en-US" altLang="en-US" sz="2000" smtClean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</a:rPr>
              <a:t>sec.</a:t>
            </a:r>
          </a:p>
          <a:p>
            <a:pPr lvl="1" eaLnBrk="1" hangingPunct="1">
              <a:lnSpc>
                <a:spcPct val="90000"/>
              </a:lnSpc>
              <a:spcBef>
                <a:spcPct val="35000"/>
              </a:spcBef>
              <a:buClr>
                <a:srgbClr val="FFFF00"/>
              </a:buClr>
              <a:buSzPct val="80000"/>
              <a:buFont typeface="Wingdings" charset="2"/>
              <a:buChar char="Ø"/>
              <a:defRPr/>
            </a:pPr>
            <a:r>
              <a:rPr lang="en-US" altLang="en-US" sz="2000" smtClean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</a:rPr>
              <a:t>A</a:t>
            </a:r>
            <a:r>
              <a:rPr lang="el-GR" altLang="en-US" sz="2000" smtClean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</a:rPr>
              <a:t>υτόματος έλεγχος φωτισμού</a:t>
            </a:r>
            <a:endParaRPr lang="en-US" altLang="en-US" sz="2000" smtClean="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</a:endParaRPr>
          </a:p>
          <a:p>
            <a:pPr lvl="1" eaLnBrk="1" hangingPunct="1">
              <a:lnSpc>
                <a:spcPct val="90000"/>
              </a:lnSpc>
              <a:spcBef>
                <a:spcPct val="35000"/>
              </a:spcBef>
              <a:buClr>
                <a:srgbClr val="FFFF00"/>
              </a:buClr>
              <a:buSzPct val="80000"/>
              <a:buFont typeface="Wingdings" charset="2"/>
              <a:buChar char="Ø"/>
              <a:defRPr/>
            </a:pPr>
            <a:r>
              <a:rPr lang="el-GR" altLang="en-US" sz="2000" smtClean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</a:rPr>
              <a:t>Μεγ. επιφάνεια</a:t>
            </a:r>
            <a:endParaRPr lang="en-US" altLang="en-US" sz="2000" smtClean="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</a:endParaRPr>
          </a:p>
          <a:p>
            <a:pPr lvl="1" eaLnBrk="1" hangingPunct="1">
              <a:lnSpc>
                <a:spcPct val="90000"/>
              </a:lnSpc>
              <a:spcBef>
                <a:spcPct val="35000"/>
              </a:spcBef>
              <a:buClr>
                <a:srgbClr val="FFFF00"/>
              </a:buClr>
              <a:buSzPct val="80000"/>
              <a:buFont typeface="Wingdings" charset="2"/>
              <a:buChar char="Ø"/>
              <a:defRPr/>
            </a:pPr>
            <a:endParaRPr lang="en-US" altLang="en-US" sz="2000" smtClean="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</a:endParaRPr>
          </a:p>
          <a:p>
            <a:pPr eaLnBrk="1" hangingPunct="1">
              <a:lnSpc>
                <a:spcPct val="90000"/>
              </a:lnSpc>
              <a:spcBef>
                <a:spcPct val="25000"/>
              </a:spcBef>
              <a:buClr>
                <a:srgbClr val="FFFF00"/>
              </a:buClr>
              <a:buSzPct val="80000"/>
              <a:buFont typeface="Wingdings" charset="2"/>
              <a:buChar char="Ø"/>
              <a:defRPr/>
            </a:pPr>
            <a:r>
              <a:rPr lang="en-US" altLang="en-US" sz="2400" smtClean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</a:rPr>
              <a:t>31 x 11 mm</a:t>
            </a:r>
          </a:p>
          <a:p>
            <a:pPr lvl="1" eaLnBrk="1" hangingPunct="1">
              <a:lnSpc>
                <a:spcPct val="90000"/>
              </a:lnSpc>
              <a:spcBef>
                <a:spcPct val="25000"/>
              </a:spcBef>
              <a:buClr>
                <a:srgbClr val="FFFF00"/>
              </a:buClr>
              <a:buSzPct val="80000"/>
              <a:buFont typeface="Wingdings" charset="2"/>
              <a:buNone/>
              <a:defRPr/>
            </a:pPr>
            <a:endParaRPr lang="en-US" altLang="en-US" sz="2000" smtClean="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</a:endParaRP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rgbClr val="FFFF00"/>
              </a:buClr>
              <a:buSzPct val="80000"/>
              <a:buFont typeface="Wingdings" charset="2"/>
              <a:buChar char="Ø"/>
              <a:defRPr/>
            </a:pPr>
            <a:r>
              <a:rPr lang="en-US" altLang="en-US" sz="2400" smtClean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</a:rPr>
              <a:t>ca. 10 h </a:t>
            </a:r>
            <a:r>
              <a:rPr lang="el-GR" altLang="en-US" sz="2400" smtClean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</a:rPr>
              <a:t>ζωή μπαταρίας</a:t>
            </a:r>
            <a:r>
              <a:rPr lang="en-US" altLang="en-US" sz="2400" smtClean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rgbClr val="FFFF00"/>
              </a:buClr>
              <a:buSzPct val="80000"/>
              <a:buFont typeface="Wingdings" charset="2"/>
              <a:buChar char="Ø"/>
              <a:defRPr/>
            </a:pPr>
            <a:endParaRPr lang="en-US" altLang="en-US" sz="2400" smtClean="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</a:endParaRP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rgbClr val="FFFF00"/>
              </a:buClr>
              <a:buSzPct val="80000"/>
              <a:buFont typeface="Wingdings" charset="2"/>
              <a:buChar char="Ø"/>
              <a:defRPr/>
            </a:pPr>
            <a:r>
              <a:rPr lang="en-US" altLang="en-US" sz="2400" smtClean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</a:rPr>
              <a:t>Delay Modus (</a:t>
            </a:r>
            <a:r>
              <a:rPr lang="el-GR" altLang="en-US" sz="2400" smtClean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</a:rPr>
              <a:t>ενεργοποίηση 2ωρο μετά τη λήψη</a:t>
            </a:r>
            <a:r>
              <a:rPr lang="en-US" altLang="en-US" sz="2400" smtClean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</a:rPr>
              <a:t>)</a:t>
            </a: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rgbClr val="FFFF00"/>
              </a:buClr>
              <a:buSzPct val="80000"/>
              <a:buFont typeface="Wingdings" charset="2"/>
              <a:buChar char="Ø"/>
              <a:defRPr/>
            </a:pPr>
            <a:r>
              <a:rPr lang="en-US" altLang="en-US" sz="2400" smtClean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</a:rPr>
              <a:t>CE</a:t>
            </a:r>
            <a:r>
              <a:rPr lang="el-GR" altLang="en-US" sz="2400" smtClean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</a:rPr>
              <a:t>-άδεια</a:t>
            </a:r>
            <a:r>
              <a:rPr lang="en-US" altLang="en-US" sz="2400" smtClean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</a:rPr>
              <a:t> 10/2006</a:t>
            </a:r>
          </a:p>
        </p:txBody>
      </p:sp>
      <p:sp>
        <p:nvSpPr>
          <p:cNvPr id="109570" name="Rectangle 3"/>
          <p:cNvSpPr>
            <a:spLocks noChangeArrowheads="1"/>
          </p:cNvSpPr>
          <p:nvPr/>
        </p:nvSpPr>
        <p:spPr bwMode="auto">
          <a:xfrm rot="-5400000">
            <a:off x="8189913" y="4195762"/>
            <a:ext cx="857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en-US" sz="1400">
                <a:solidFill>
                  <a:schemeClr val="bg1"/>
                </a:solidFill>
                <a:latin typeface="Arial" charset="0"/>
              </a:rPr>
              <a:t>Ø11 mm</a:t>
            </a:r>
          </a:p>
        </p:txBody>
      </p:sp>
      <p:pic>
        <p:nvPicPr>
          <p:cNvPr id="10957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916113"/>
            <a:ext cx="207327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9572" name="Group 5"/>
          <p:cNvGrpSpPr>
            <a:grpSpLocks/>
          </p:cNvGrpSpPr>
          <p:nvPr/>
        </p:nvGrpSpPr>
        <p:grpSpPr bwMode="auto">
          <a:xfrm>
            <a:off x="6289675" y="5072063"/>
            <a:ext cx="1836738" cy="307975"/>
            <a:chOff x="4059" y="3102"/>
            <a:chExt cx="1157" cy="194"/>
          </a:xfrm>
        </p:grpSpPr>
        <p:sp>
          <p:nvSpPr>
            <p:cNvPr id="109581" name="Line 6"/>
            <p:cNvSpPr>
              <a:spLocks noChangeShapeType="1"/>
            </p:cNvSpPr>
            <p:nvPr/>
          </p:nvSpPr>
          <p:spPr bwMode="auto">
            <a:xfrm rot="5400000" flipH="1">
              <a:off x="4638" y="2533"/>
              <a:ext cx="0" cy="1157"/>
            </a:xfrm>
            <a:prstGeom prst="line">
              <a:avLst/>
            </a:prstGeom>
            <a:noFill/>
            <a:ln w="6350" cap="sq">
              <a:solidFill>
                <a:srgbClr val="1B894D"/>
              </a:solidFill>
              <a:round/>
              <a:headEnd type="arrow" w="lg" len="lg"/>
              <a:tailEnd type="arrow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2" name="Rectangle 7"/>
            <p:cNvSpPr>
              <a:spLocks noChangeArrowheads="1"/>
            </p:cNvSpPr>
            <p:nvPr/>
          </p:nvSpPr>
          <p:spPr bwMode="auto">
            <a:xfrm>
              <a:off x="4466" y="3102"/>
              <a:ext cx="46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700"/>
                </a:spcBef>
                <a:buClr>
                  <a:schemeClr val="tx2"/>
                </a:buClr>
                <a:buSzPct val="95000"/>
                <a:buFont typeface="Wingdings" charset="2"/>
                <a:buChar char=""/>
                <a:defRPr sz="3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charset="2"/>
                <a:buChar char=""/>
                <a:defRPr sz="26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charset="2"/>
                <a:buChar char=""/>
                <a:defRPr sz="24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EB80A"/>
                </a:buClr>
                <a:buFont typeface="Wingdings 3" charset="2"/>
                <a:buChar char=""/>
                <a:defRPr sz="22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charset="2"/>
                <a:buChar char=""/>
                <a:defRPr sz="2000">
                  <a:solidFill>
                    <a:schemeClr val="tx1"/>
                  </a:solidFill>
                  <a:latin typeface="Corbe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en-US" altLang="en-US" sz="1400">
                  <a:solidFill>
                    <a:schemeClr val="bg1"/>
                  </a:solidFill>
                  <a:latin typeface="Arial" charset="0"/>
                </a:rPr>
                <a:t>31 mm</a:t>
              </a:r>
            </a:p>
          </p:txBody>
        </p:sp>
      </p:grpSp>
      <p:sp>
        <p:nvSpPr>
          <p:cNvPr id="109573" name="Line 8"/>
          <p:cNvSpPr>
            <a:spLocks noChangeShapeType="1"/>
          </p:cNvSpPr>
          <p:nvPr/>
        </p:nvSpPr>
        <p:spPr bwMode="auto">
          <a:xfrm rot="16200000" flipH="1">
            <a:off x="8108157" y="4360069"/>
            <a:ext cx="684212" cy="0"/>
          </a:xfrm>
          <a:prstGeom prst="line">
            <a:avLst/>
          </a:prstGeom>
          <a:noFill/>
          <a:ln w="6350" cap="sq">
            <a:solidFill>
              <a:srgbClr val="1B894D"/>
            </a:solidFill>
            <a:round/>
            <a:headEnd type="arrow" w="lg" len="lg"/>
            <a:tailEnd type="arrow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4" name="Line 9"/>
          <p:cNvSpPr>
            <a:spLocks noChangeShapeType="1"/>
          </p:cNvSpPr>
          <p:nvPr/>
        </p:nvSpPr>
        <p:spPr bwMode="auto">
          <a:xfrm>
            <a:off x="6289675" y="4387850"/>
            <a:ext cx="0" cy="792163"/>
          </a:xfrm>
          <a:prstGeom prst="line">
            <a:avLst/>
          </a:prstGeom>
          <a:noFill/>
          <a:ln w="3175">
            <a:solidFill>
              <a:srgbClr val="1B894D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5" name="Line 10"/>
          <p:cNvSpPr>
            <a:spLocks noChangeShapeType="1"/>
          </p:cNvSpPr>
          <p:nvPr/>
        </p:nvSpPr>
        <p:spPr bwMode="auto">
          <a:xfrm>
            <a:off x="8116888" y="4387850"/>
            <a:ext cx="0" cy="792163"/>
          </a:xfrm>
          <a:prstGeom prst="line">
            <a:avLst/>
          </a:prstGeom>
          <a:noFill/>
          <a:ln w="3175">
            <a:solidFill>
              <a:srgbClr val="1B894D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6" name="Line 11"/>
          <p:cNvSpPr>
            <a:spLocks noChangeShapeType="1"/>
          </p:cNvSpPr>
          <p:nvPr/>
        </p:nvSpPr>
        <p:spPr bwMode="auto">
          <a:xfrm>
            <a:off x="7585075" y="4027488"/>
            <a:ext cx="973138" cy="0"/>
          </a:xfrm>
          <a:prstGeom prst="line">
            <a:avLst/>
          </a:prstGeom>
          <a:noFill/>
          <a:ln w="3175">
            <a:solidFill>
              <a:srgbClr val="1B894D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7" name="Line 12"/>
          <p:cNvSpPr>
            <a:spLocks noChangeShapeType="1"/>
          </p:cNvSpPr>
          <p:nvPr/>
        </p:nvSpPr>
        <p:spPr bwMode="auto">
          <a:xfrm>
            <a:off x="7585075" y="4689475"/>
            <a:ext cx="973138" cy="0"/>
          </a:xfrm>
          <a:prstGeom prst="line">
            <a:avLst/>
          </a:prstGeom>
          <a:noFill/>
          <a:ln w="3175">
            <a:solidFill>
              <a:srgbClr val="1B894D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8" name="AutoShape 13"/>
          <p:cNvSpPr>
            <a:spLocks noChangeArrowheads="1"/>
          </p:cNvSpPr>
          <p:nvPr/>
        </p:nvSpPr>
        <p:spPr bwMode="auto">
          <a:xfrm>
            <a:off x="5791200" y="3860800"/>
            <a:ext cx="2979738" cy="1473200"/>
          </a:xfrm>
          <a:prstGeom prst="roundRect">
            <a:avLst>
              <a:gd name="adj" fmla="val 16667"/>
            </a:avLst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en-US" sz="18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3260" name="Rectangle 14"/>
          <p:cNvSpPr>
            <a:spLocks noGrp="1" noChangeArrowheads="1"/>
          </p:cNvSpPr>
          <p:nvPr>
            <p:ph type="title"/>
          </p:nvPr>
        </p:nvSpPr>
        <p:spPr>
          <a:xfrm>
            <a:off x="1752600" y="125413"/>
            <a:ext cx="7175500" cy="1169987"/>
          </a:xfrm>
        </p:spPr>
        <p:txBody>
          <a:bodyPr/>
          <a:lstStyle/>
          <a:p>
            <a:pPr algn="r">
              <a:defRPr/>
            </a:pP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PillCam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COLON </a:t>
            </a:r>
            <a:r>
              <a:rPr lang="el-G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/>
            </a:r>
            <a:br>
              <a:rPr lang="el-G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el-G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Κάψουλα παχέος εντέρου</a:t>
            </a:r>
            <a:endParaRPr lang="en-US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109580" name="Rectangle 16"/>
          <p:cNvSpPr>
            <a:spLocks noChangeArrowheads="1"/>
          </p:cNvSpPr>
          <p:nvPr/>
        </p:nvSpPr>
        <p:spPr bwMode="auto">
          <a:xfrm>
            <a:off x="155575" y="188913"/>
            <a:ext cx="8875713" cy="648017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charset="2"/>
              <a:buChar char=""/>
              <a:defRPr sz="3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"/>
              <a:defRPr sz="26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charset="2"/>
              <a:buChar char=""/>
              <a:defRPr sz="2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en-US" sz="180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l-GR" altLang="en-US" sz="3200" b="1"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Ο δεκάλογος της πρόληψης</a:t>
            </a:r>
            <a:endParaRPr lang="en-US" altLang="en-US" sz="3200" b="1"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85938"/>
            <a:ext cx="7772400" cy="4572000"/>
          </a:xfrm>
        </p:spPr>
        <p:txBody>
          <a:bodyPr/>
          <a:lstStyle/>
          <a:p>
            <a:pPr marL="514350" indent="-514350">
              <a:lnSpc>
                <a:spcPts val="3800"/>
              </a:lnSpc>
              <a:buSzPct val="110000"/>
              <a:buFontTx/>
              <a:buAutoNum type="arabicPeriod"/>
              <a:defRPr/>
            </a:pPr>
            <a:r>
              <a:rPr lang="el-GR" altLang="en-US" sz="24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Επισκεφτείτε </a:t>
            </a:r>
            <a:r>
              <a:rPr lang="el-GR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ΑΜΕΣΑ</a:t>
            </a:r>
            <a:r>
              <a:rPr lang="el-GR" altLang="en-US" sz="24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το γιατρό σας εάν έχετε κάποιο από τα συμπτώματα του ΚΠΕ</a:t>
            </a:r>
          </a:p>
          <a:p>
            <a:pPr marL="514350" indent="-514350">
              <a:lnSpc>
                <a:spcPts val="3800"/>
              </a:lnSpc>
              <a:buSzPct val="110000"/>
              <a:buFontTx/>
              <a:buAutoNum type="arabicPeriod"/>
              <a:defRPr/>
            </a:pPr>
            <a:r>
              <a:rPr lang="el-GR" altLang="en-US" sz="24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Μάθετε το </a:t>
            </a:r>
            <a:r>
              <a:rPr lang="el-GR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οικογενειακό</a:t>
            </a:r>
            <a:r>
              <a:rPr lang="el-GR" altLang="en-US" sz="24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ιατρικό σας ιστορικό</a:t>
            </a:r>
          </a:p>
          <a:p>
            <a:pPr marL="514350" indent="-514350">
              <a:lnSpc>
                <a:spcPts val="3800"/>
              </a:lnSpc>
              <a:buSzPct val="110000"/>
              <a:buFontTx/>
              <a:buAutoNum type="arabicPeriod"/>
              <a:defRPr/>
            </a:pPr>
            <a:r>
              <a:rPr lang="el-GR" altLang="en-US" sz="24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Ζητήστε τη </a:t>
            </a:r>
            <a:r>
              <a:rPr lang="el-GR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συμβουλή ενός ειδικού </a:t>
            </a:r>
            <a:r>
              <a:rPr lang="el-GR" altLang="en-US" sz="24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αν υπάρχει στη οικογένεια κληρονομικό νόσημα που να σχετίζεται με ΚΠΕ</a:t>
            </a:r>
          </a:p>
          <a:p>
            <a:pPr marL="514350" indent="-514350">
              <a:lnSpc>
                <a:spcPts val="3800"/>
              </a:lnSpc>
              <a:buSzPct val="110000"/>
              <a:buFontTx/>
              <a:buAutoNum type="arabicPeriod"/>
              <a:defRPr/>
            </a:pPr>
            <a:r>
              <a:rPr lang="el-GR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Συζητάτε</a:t>
            </a:r>
            <a:r>
              <a:rPr lang="el-GR" altLang="en-US" sz="24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με το γιατρό το ιατρικό σας ιστορικό</a:t>
            </a:r>
          </a:p>
          <a:p>
            <a:pPr marL="514350" indent="-514350">
              <a:lnSpc>
                <a:spcPts val="3800"/>
              </a:lnSpc>
              <a:buSzPct val="110000"/>
              <a:buFontTx/>
              <a:buAutoNum type="arabicPeriod"/>
              <a:defRPr/>
            </a:pPr>
            <a:r>
              <a:rPr lang="el-GR" altLang="en-US" sz="24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Ακολουθείτε μια </a:t>
            </a:r>
            <a:r>
              <a:rPr lang="el-GR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ισορροπημένη δίαιτα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00250"/>
            <a:ext cx="7772400" cy="4071938"/>
          </a:xfrm>
        </p:spPr>
        <p:txBody>
          <a:bodyPr/>
          <a:lstStyle/>
          <a:p>
            <a:pPr marL="514350" indent="-514350">
              <a:lnSpc>
                <a:spcPts val="3800"/>
              </a:lnSpc>
              <a:buSzPct val="110000"/>
              <a:buFontTx/>
              <a:buAutoNum type="arabicPeriod" startAt="6"/>
              <a:defRPr/>
            </a:pPr>
            <a:r>
              <a:rPr lang="el-GR" altLang="en-US" sz="24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Διατηρείστε κανονικό το </a:t>
            </a:r>
            <a:r>
              <a:rPr lang="el-GR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βάρος</a:t>
            </a:r>
            <a:r>
              <a:rPr lang="el-GR" altLang="en-US" sz="24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σας</a:t>
            </a:r>
          </a:p>
          <a:p>
            <a:pPr marL="514350" indent="-514350">
              <a:lnSpc>
                <a:spcPts val="3800"/>
              </a:lnSpc>
              <a:buSzPct val="110000"/>
              <a:buFontTx/>
              <a:buAutoNum type="arabicPeriod" startAt="6"/>
              <a:defRPr/>
            </a:pPr>
            <a:r>
              <a:rPr lang="el-GR" altLang="en-US" sz="24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Προσπαθείτε να </a:t>
            </a:r>
            <a:r>
              <a:rPr lang="el-GR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ασκήστε</a:t>
            </a:r>
          </a:p>
          <a:p>
            <a:pPr marL="514350" indent="-514350">
              <a:lnSpc>
                <a:spcPts val="3800"/>
              </a:lnSpc>
              <a:buSzPct val="110000"/>
              <a:buFontTx/>
              <a:buAutoNum type="arabicPeriod" startAt="6"/>
              <a:defRPr/>
            </a:pPr>
            <a:r>
              <a:rPr lang="el-GR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Μην καπνίζετε</a:t>
            </a:r>
          </a:p>
          <a:p>
            <a:pPr marL="514350" indent="-514350">
              <a:lnSpc>
                <a:spcPts val="3800"/>
              </a:lnSpc>
              <a:buSzPct val="110000"/>
              <a:buFontTx/>
              <a:buAutoNum type="arabicPeriod" startAt="6"/>
              <a:defRPr/>
            </a:pPr>
            <a:r>
              <a:rPr lang="el-GR" altLang="en-US" sz="24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Περιορίστε το </a:t>
            </a:r>
            <a:r>
              <a:rPr lang="el-GR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αλκοόλ </a:t>
            </a:r>
            <a:r>
              <a:rPr lang="el-GR" altLang="en-US" sz="24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και μειώστε την έκθεση στην </a:t>
            </a:r>
            <a:r>
              <a:rPr lang="el-GR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ακτινοβολία</a:t>
            </a:r>
          </a:p>
          <a:p>
            <a:pPr marL="514350" indent="-514350">
              <a:lnSpc>
                <a:spcPts val="3800"/>
              </a:lnSpc>
              <a:buSzPct val="110000"/>
              <a:buFontTx/>
              <a:buAutoNum type="arabicPeriod" startAt="6"/>
              <a:defRPr/>
            </a:pPr>
            <a:r>
              <a:rPr lang="el-GR" altLang="en-US" sz="24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Εάν είστε </a:t>
            </a:r>
            <a:r>
              <a:rPr lang="el-GR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≥ των 50 ετών </a:t>
            </a:r>
            <a:r>
              <a:rPr lang="el-GR" altLang="en-US" sz="24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προγραμματίστε </a:t>
            </a:r>
            <a:r>
              <a:rPr lang="el-GR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προληπτικό </a:t>
            </a:r>
            <a:r>
              <a:rPr lang="el-GR" altLang="en-US" sz="240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έλεγχο στο παχύ σας έντερο ΤΩΡΑ που δεν έχετε συμπτώματα   </a:t>
            </a:r>
            <a:endParaRPr lang="en-US" altLang="en-US" sz="240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l-GR" altLang="en-US" sz="3200" b="1"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Ο δεκάλογος της πρόληψης</a:t>
            </a:r>
            <a:endParaRPr lang="en-US" altLang="en-US" sz="3200" b="1"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4" descr="oli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706755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 rot="-1025795">
            <a:off x="1692275" y="3232150"/>
            <a:ext cx="6000750" cy="10128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80306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contourW="12700" prstMaterial="legacyMatte">
              <a:extrusionClr>
                <a:srgbClr val="FF6600"/>
              </a:extrusionClr>
              <a:contourClr>
                <a:srgbClr val="FE3E02"/>
              </a:contourClr>
            </a:sp3d>
          </a:bodyPr>
          <a:lstStyle/>
          <a:p>
            <a:r>
              <a:rPr lang="el-G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E3E02"/>
                    </a:gs>
                    <a:gs pos="100000">
                      <a:srgbClr val="FFE701"/>
                    </a:gs>
                  </a:gsLst>
                  <a:lin ang="16500000" scaled="1"/>
                </a:gradFill>
                <a:latin typeface="Impact" charset="0"/>
                <a:ea typeface="Impact" charset="0"/>
                <a:cs typeface="Impact" charset="0"/>
              </a:rPr>
              <a:t>Ευχαριστώ</a:t>
            </a:r>
            <a:endParaRPr lang="en-U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E3E02"/>
                  </a:gs>
                  <a:gs pos="100000">
                    <a:srgbClr val="FFE701"/>
                  </a:gs>
                </a:gsLst>
                <a:lin ang="16500000" scaled="1"/>
              </a:gradFill>
              <a:latin typeface="Impact" charset="0"/>
              <a:ea typeface="Impact" charset="0"/>
              <a:cs typeface="Impac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 descr="DSC053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3613" y="0"/>
            <a:ext cx="91630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5" descr="C:\Users\Vassiliis\Desktop\douleia\EUS-WORD DOCS\ENDOSCOPY BOOK 17.04.07\ENDOSCOPY PICTURES gia douleia\endoscopisi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0"/>
            <a:ext cx="4429125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 descr="C:\Users\Vassiliis\Desktop\douleia\EUS-WORD DOCS\ENDOSCOPY BOOK 17.04.07\ENDOSCOPY PICTURES gia douleia\8406012520081259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2606675"/>
            <a:ext cx="2214562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 descr="C:\Users\Vassiliis\Desktop\douleia\EUS-WORD DOCS\ENDOSCOPY BOOK 17.04.07\ENDOSCOPY PICTURES gia douleia\gastroscope me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997200"/>
            <a:ext cx="26511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4" descr="C:\Users\Vassiliis\Desktop\douleia\EUS-WORD DOCS\ENDOSCOPY BOOK 17.04.07\ENDOSCOPY PICTURES gia douleia\huge_56_2821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88913"/>
            <a:ext cx="41814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6" descr="http://www.bowelandkeyholeclinic.com/images/uploaded/Colonoscopy%20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88913"/>
            <a:ext cx="422910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35</TotalTime>
  <Words>1362</Words>
  <Application>Microsoft Macintosh PowerPoint</Application>
  <PresentationFormat>Προβολή στην οθόνη (4:3)</PresentationFormat>
  <Paragraphs>528</Paragraphs>
  <Slides>79</Slides>
  <Notes>18</Notes>
  <HiddenSlides>0</HiddenSlides>
  <MMClips>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5</vt:i4>
      </vt:variant>
      <vt:variant>
        <vt:lpstr>Τίτλοι διαφανειών</vt:lpstr>
      </vt:variant>
      <vt:variant>
        <vt:i4>79</vt:i4>
      </vt:variant>
    </vt:vector>
  </HeadingPairs>
  <TitlesOfParts>
    <vt:vector size="85" baseType="lpstr">
      <vt:lpstr>Metro</vt:lpstr>
      <vt:lpstr>Chart</vt:lpstr>
      <vt:lpstr>Acrobat Document</vt:lpstr>
      <vt:lpstr>Γράφημα</vt:lpstr>
      <vt:lpstr>Photo Editor Photo</vt:lpstr>
      <vt:lpstr>Diagramm</vt:lpstr>
      <vt:lpstr>ΚΑΡΚΙΝΟΣ ΠΕΠΤΙΚΟΥ </vt:lpstr>
      <vt:lpstr>Διαφάνεια 2</vt:lpstr>
      <vt:lpstr>Διαφάνεια 3</vt:lpstr>
      <vt:lpstr>ΚΑΤΑΤΑΞΗ ΝΕΟΠΛΑΣΜΑΤΩΝ ΠΕΠΤΙΚΟΥ ΣΩΛΗΝΑ, WHO 2000 (ΠΡΟΕΛΕΥΣΗ)</vt:lpstr>
      <vt:lpstr>ΚΑΤΑΤΑΞΗ ΝΕΟΠΛΑΣΜΑΤΩΝ ΠΕΠΤΙΚΟΥ ΣΩΛΗΝΑ (ΤΟΠΟΓΡΑΦΙΚΑ)</vt:lpstr>
      <vt:lpstr>Διαφάνεια 6</vt:lpstr>
      <vt:lpstr>ΕΝΔΟΣΚΟΠΙΚΟΣ ΕΛΕΓΧΟΣ ΠΕΠΤΙΚΟΥ Είδη ενδοσκοπίων (με βάση το τμήμα του πεπτικού που εξετάζεται)</vt:lpstr>
      <vt:lpstr>Διαφάνεια 8</vt:lpstr>
      <vt:lpstr>Διαφάνεια 9</vt:lpstr>
      <vt:lpstr>Διαφάνεια 10</vt:lpstr>
      <vt:lpstr>Διαφάνεια 11</vt:lpstr>
      <vt:lpstr>ΕΝΔΟΣΚΟΠΙΚΟΣ ΕΛΕΓΧΟΣ ΑΝΩΤΕΡΟΥ ΠΕΠΤΙΚΟΥ – ΝΕΕΣ ΤΕΧΝΟΛΟΓΙΕΣ 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ΚΑΛΟΗΘΕΙΣ «ΒΛΑΒΕΣ» ΣΤΟΜΑΧΟΥ νεοπλασματικές και μη-νεοπλασματικές</vt:lpstr>
      <vt:lpstr>ΑΔΕΝΩΜΑΤΑ</vt:lpstr>
      <vt:lpstr>Καλοήθη νεοπλάσματα στομάχου ----------------------------------------------------</vt:lpstr>
      <vt:lpstr>ΥΠΕΡΠΛΑΣΤΙΚΟΙ ΠΟΛΥΠΟΔΕΣ</vt:lpstr>
      <vt:lpstr>FUNDIC GLAND POLYPS  (ΑΜΑΡΤΩΜΑΤΩΔΕΙΣ)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ΠΟΛΥΠΟΔΕΣ ΠΑΧΕΟΣ ΕΝΤΕΡΟΥ</vt:lpstr>
      <vt:lpstr>ΥΠΟΒΛΕΝΝΟΓΟΝΙΕΣ ΒΛΑΒΕΣ (σπανιότερες)</vt:lpstr>
      <vt:lpstr>ΠΟΛΥΠΟΔΕΣ ΠΑΧΕΟΣ ΕΝΤΕΡΟΥ</vt:lpstr>
      <vt:lpstr>ΠΟΛΥΠΟΔΕΣ - ΜΕΓΕΘΟΣ</vt:lpstr>
      <vt:lpstr>Διαφάνεια 44</vt:lpstr>
      <vt:lpstr>Νέα περιστατικά ΚΠΕ στην Ευρώπη  </vt:lpstr>
      <vt:lpstr>Θάνατοι από ΚΠΕ στην Ευρώπη</vt:lpstr>
      <vt:lpstr>ΠΟΛΥΠΟΔΕΣ – ΔΥΝΑΜΙΚΟ ΚΑΚΟΗΘΕΙΑΣ</vt:lpstr>
      <vt:lpstr>Γιατί παθαίνουμε ΚΠΕ;</vt:lpstr>
      <vt:lpstr>Πώς προκαλείται ο ΚΠΕ;</vt:lpstr>
      <vt:lpstr>Πώς προκαλείται ο ΚΠΕ;</vt:lpstr>
      <vt:lpstr>Αλληλουχία πολύποδα - καρκίνου</vt:lpstr>
      <vt:lpstr>ΕΝΔΟΣΚΟΠΙΚΗ ΠΟΛΥΠΟΔΕΚΤΟΜΗ</vt:lpstr>
      <vt:lpstr>ΠΡΟΛΗΨΗ ΚΑΡΚΙΝΟΥ ΠΑΧΕΟΣ ΕΝΤΕΡΟΥ (ΚΠΕ)</vt:lpstr>
      <vt:lpstr>ΠΡΩΤΟΓΕΝΗΣ ΠΡΟΛΗΨΗ Επίδραση περιβαλλοντικών παραγόντων κινδύνου</vt:lpstr>
      <vt:lpstr>ΔΕΥΤΕΡΟΓΕΝΗΣ ΠΡΟΛΗΨΗ - ΣΚΕΠΤΙΚΟ</vt:lpstr>
      <vt:lpstr>Διαφάνεια 56</vt:lpstr>
      <vt:lpstr>Διαφάνεια 57</vt:lpstr>
      <vt:lpstr>Διαφάνεια 58</vt:lpstr>
      <vt:lpstr>Διαφάνεια 59</vt:lpstr>
      <vt:lpstr>Διαφάνεια 60</vt:lpstr>
      <vt:lpstr>Διαφάνεια 61</vt:lpstr>
      <vt:lpstr>Διαφάνεια 62</vt:lpstr>
      <vt:lpstr>Κολονοσκόπηση </vt:lpstr>
      <vt:lpstr>ΒΥ</vt:lpstr>
      <vt:lpstr>Εικονική κολονοσκόπηση ή  CT κολονογραφία  (virtual colonoscopy)</vt:lpstr>
      <vt:lpstr>ΔΕΥΤΕΡΟΓΕΝΗΣ ΠΡΟΛΗΨΗ</vt:lpstr>
      <vt:lpstr>Ταξινόμηση ατόμων που μπορεί να αναπτύξουν ΚΠΕ</vt:lpstr>
      <vt:lpstr>Διαφάνεια 68</vt:lpstr>
      <vt:lpstr>Άτομα ενδιάμεσου κινδύνου</vt:lpstr>
      <vt:lpstr>Άτομα αυξημένου κινδύνου</vt:lpstr>
      <vt:lpstr>Άτομα αυξημένου κινδύνου</vt:lpstr>
      <vt:lpstr>Διαφάνεια 72</vt:lpstr>
      <vt:lpstr>ΤΡΙΤΟΓΕΝΗΣ «ΠΡΟΛΗΨΗ»</vt:lpstr>
      <vt:lpstr>Διαφάνεια 74</vt:lpstr>
      <vt:lpstr>Eξέλιξη της κολονοσκόπησης </vt:lpstr>
      <vt:lpstr>PillCam COLON  Κάψουλα παχέος εντέρου</vt:lpstr>
      <vt:lpstr>Ο δεκάλογος της πρόληψης</vt:lpstr>
      <vt:lpstr>Ο δεκάλογος της πρόληψης</vt:lpstr>
      <vt:lpstr>Διαφάνεια 79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ΓΡ. ΑΝΑΠ. ΔΙΟΙΚΗΤΗ Α.Υ 1</dc:creator>
  <cp:lastModifiedBy>epost</cp:lastModifiedBy>
  <cp:revision>193</cp:revision>
  <dcterms:created xsi:type="dcterms:W3CDTF">2009-04-22T19:24:48Z</dcterms:created>
  <dcterms:modified xsi:type="dcterms:W3CDTF">2020-05-12T09:54:38Z</dcterms:modified>
</cp:coreProperties>
</file>