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3"/>
  </p:notesMasterIdLst>
  <p:sldIdLst>
    <p:sldId id="256" r:id="rId2"/>
    <p:sldId id="257" r:id="rId3"/>
    <p:sldId id="259" r:id="rId4"/>
    <p:sldId id="273" r:id="rId5"/>
    <p:sldId id="274" r:id="rId6"/>
    <p:sldId id="264" r:id="rId7"/>
    <p:sldId id="265" r:id="rId8"/>
    <p:sldId id="275" r:id="rId9"/>
    <p:sldId id="272" r:id="rId10"/>
    <p:sldId id="276" r:id="rId11"/>
    <p:sldId id="277" r:id="rId12"/>
    <p:sldId id="278" r:id="rId13"/>
    <p:sldId id="279" r:id="rId14"/>
    <p:sldId id="280" r:id="rId15"/>
    <p:sldId id="281" r:id="rId16"/>
    <p:sldId id="285" r:id="rId17"/>
    <p:sldId id="284" r:id="rId18"/>
    <p:sldId id="286" r:id="rId19"/>
    <p:sldId id="288" r:id="rId20"/>
    <p:sldId id="287" r:id="rId21"/>
    <p:sldId id="300" r:id="rId22"/>
    <p:sldId id="290" r:id="rId23"/>
    <p:sldId id="291" r:id="rId24"/>
    <p:sldId id="292" r:id="rId25"/>
    <p:sldId id="294" r:id="rId26"/>
    <p:sldId id="295" r:id="rId27"/>
    <p:sldId id="297" r:id="rId28"/>
    <p:sldId id="298" r:id="rId29"/>
    <p:sldId id="299" r:id="rId30"/>
    <p:sldId id="296" r:id="rId31"/>
    <p:sldId id="293" r:id="rId32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00682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21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5748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image" Target="../media/image6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36F7C0-7DD2-4039-8659-CD14102D7F06}" type="datetimeFigureOut">
              <a:rPr lang="el-GR" smtClean="0"/>
              <a:pPr/>
              <a:t>12/5/2020</a:t>
            </a:fld>
            <a:endParaRPr lang="el-G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3F36DC-AC6F-4EB2-899F-0AC432FFF5B8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4388248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9458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l-GR" smtClean="0"/>
          </a:p>
        </p:txBody>
      </p:sp>
      <p:sp>
        <p:nvSpPr>
          <p:cNvPr id="19459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eaLnBrk="1" hangingPunct="1"/>
            <a:fld id="{5F7D064F-5123-4A8F-9055-C230266807D5}" type="slidenum">
              <a:rPr lang="en-US" sz="1200">
                <a:solidFill>
                  <a:prstClr val="black"/>
                </a:solidFill>
              </a:rPr>
              <a:pPr eaLnBrk="1" hangingPunct="1"/>
              <a:t>2</a:t>
            </a:fld>
            <a:endParaRPr lang="en-US" sz="120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9154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l-GR" smtClean="0"/>
          </a:p>
        </p:txBody>
      </p:sp>
      <p:sp>
        <p:nvSpPr>
          <p:cNvPr id="49155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eaLnBrk="1" hangingPunct="1"/>
            <a:fld id="{298FA014-5460-4434-BBD6-402316A6A61E}" type="slidenum">
              <a:rPr lang="en-US" sz="1200"/>
              <a:pPr eaLnBrk="1" hangingPunct="1"/>
              <a:t>3</a:t>
            </a:fld>
            <a:endParaRPr lang="en-US" sz="120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C2039F2-6522-4320-B597-9EC5E8B09987}" type="slidenum">
              <a:rPr lang="en-US"/>
              <a:pPr/>
              <a:t>4</a:t>
            </a:fld>
            <a:endParaRPr lang="en-US" dirty="0"/>
          </a:p>
        </p:txBody>
      </p:sp>
      <p:sp>
        <p:nvSpPr>
          <p:cNvPr id="265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5863" y="608013"/>
            <a:ext cx="4498975" cy="3375025"/>
          </a:xfrm>
          <a:ln/>
        </p:spPr>
      </p:sp>
      <p:sp>
        <p:nvSpPr>
          <p:cNvPr id="265219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defTabSz="923925"/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eaLnBrk="1" hangingPunct="1"/>
            <a:fld id="{E812C147-31FF-4B82-9F9E-B2CB05937CF5}" type="slidenum">
              <a:rPr lang="en-US" sz="1200"/>
              <a:pPr eaLnBrk="1" hangingPunct="1"/>
              <a:t>6</a:t>
            </a:fld>
            <a:endParaRPr lang="en-US" sz="1200"/>
          </a:p>
        </p:txBody>
      </p:sp>
      <p:sp>
        <p:nvSpPr>
          <p:cNvPr id="768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l-GR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eaLnBrk="1" hangingPunct="1"/>
            <a:fld id="{27B3A792-E920-4AFC-A7CF-83E7B2113A85}" type="slidenum">
              <a:rPr lang="en-US" sz="1200"/>
              <a:pPr eaLnBrk="1" hangingPunct="1"/>
              <a:t>7</a:t>
            </a:fld>
            <a:endParaRPr lang="en-US" sz="1200"/>
          </a:p>
        </p:txBody>
      </p:sp>
      <p:sp>
        <p:nvSpPr>
          <p:cNvPr id="78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l-GR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73B5ECA-ADF3-446F-88EB-559E6FF25FF3}" type="slidenum">
              <a:rPr lang="en-US"/>
              <a:pPr/>
              <a:t>9</a:t>
            </a:fld>
            <a:endParaRPr lang="en-US" dirty="0"/>
          </a:p>
        </p:txBody>
      </p:sp>
      <p:sp>
        <p:nvSpPr>
          <p:cNvPr id="271362" name="Rectangle 2"/>
          <p:cNvSpPr>
            <a:spLocks noChangeArrowheads="1"/>
          </p:cNvSpPr>
          <p:nvPr/>
        </p:nvSpPr>
        <p:spPr bwMode="auto">
          <a:xfrm>
            <a:off x="3886202" y="8736013"/>
            <a:ext cx="2989263" cy="4492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6038" rIns="90488" bIns="46038" anchor="b"/>
          <a:lstStyle/>
          <a:p>
            <a:pPr algn="r" defTabSz="908050" eaLnBrk="0" hangingPunct="0"/>
            <a:r>
              <a:rPr lang="en-US" sz="1200" b="1" i="1" dirty="0">
                <a:latin typeface="Goudy" charset="0"/>
              </a:rPr>
              <a:t>6</a:t>
            </a:r>
          </a:p>
        </p:txBody>
      </p:sp>
      <p:sp>
        <p:nvSpPr>
          <p:cNvPr id="271363" name="Rectangle 3"/>
          <p:cNvSpPr>
            <a:spLocks noChangeArrowheads="1"/>
          </p:cNvSpPr>
          <p:nvPr/>
        </p:nvSpPr>
        <p:spPr bwMode="auto">
          <a:xfrm>
            <a:off x="2" y="8707438"/>
            <a:ext cx="2989263" cy="4492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6038" rIns="90488" bIns="46038" anchor="b"/>
          <a:lstStyle/>
          <a:p>
            <a:pPr defTabSz="908050" eaLnBrk="0" hangingPunct="0"/>
            <a:r>
              <a:rPr lang="en-US" sz="1000" dirty="0"/>
              <a:t>Breast and Ovarian Cancer</a:t>
            </a:r>
          </a:p>
        </p:txBody>
      </p:sp>
      <p:sp>
        <p:nvSpPr>
          <p:cNvPr id="271364" name="Rectangle 4"/>
          <p:cNvSpPr>
            <a:spLocks noChangeArrowheads="1"/>
          </p:cNvSpPr>
          <p:nvPr/>
        </p:nvSpPr>
        <p:spPr bwMode="auto">
          <a:xfrm>
            <a:off x="0" y="1"/>
            <a:ext cx="6858000" cy="4492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6038" rIns="90488" bIns="46038"/>
          <a:lstStyle/>
          <a:p>
            <a:pPr defTabSz="908050" eaLnBrk="0" hangingPunct="0"/>
            <a:r>
              <a:rPr lang="en-US" sz="1400" i="1" dirty="0">
                <a:latin typeface="Goudy" charset="0"/>
              </a:rPr>
              <a:t>ASCO Curriculum:</a:t>
            </a:r>
            <a:r>
              <a:rPr lang="en-US" sz="1400" i="1" dirty="0"/>
              <a:t> </a:t>
            </a:r>
            <a:r>
              <a:rPr lang="en-US" sz="1400" b="1" i="1" dirty="0"/>
              <a:t>Cancer Genetics &amp; Cancer Predisposition Testing</a:t>
            </a:r>
          </a:p>
        </p:txBody>
      </p:sp>
      <p:sp>
        <p:nvSpPr>
          <p:cNvPr id="271365" name="Rectangle 5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w="12700" cap="flat"/>
        </p:spPr>
      </p:sp>
      <p:sp>
        <p:nvSpPr>
          <p:cNvPr id="27136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2" y="976314"/>
            <a:ext cx="3362325" cy="7505700"/>
          </a:xfrm>
          <a:ln/>
        </p:spPr>
        <p:txBody>
          <a:bodyPr lIns="90488" tIns="46038" rIns="90488" bIns="46038"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1 - Θέση εικόνας διαφάνειας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2707" name="2 - Θέση σημειώσεων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l-GR" smtClean="0"/>
          </a:p>
        </p:txBody>
      </p:sp>
      <p:sp>
        <p:nvSpPr>
          <p:cNvPr id="72708" name="3 - Θέση αριθμού διαφάνειας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434AD6C-44BC-4E83-BF30-3F4FAD290952}" type="slidenum">
              <a:rPr lang="en-GB" smtClean="0"/>
              <a:pPr/>
              <a:t>28</a:t>
            </a:fld>
            <a:endParaRPr lang="en-GB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0A07C-E040-4B2B-8EC5-715279AC1E79}" type="datetimeFigureOut">
              <a:rPr lang="el-GR" smtClean="0"/>
              <a:pPr/>
              <a:t>12/5/2020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21E87-700A-46F9-B101-EA0084B81F39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29465608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0A07C-E040-4B2B-8EC5-715279AC1E79}" type="datetimeFigureOut">
              <a:rPr lang="el-GR" smtClean="0"/>
              <a:pPr/>
              <a:t>12/5/2020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21E87-700A-46F9-B101-EA0084B81F39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7870587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0A07C-E040-4B2B-8EC5-715279AC1E79}" type="datetimeFigureOut">
              <a:rPr lang="el-GR" smtClean="0"/>
              <a:pPr/>
              <a:t>12/5/2020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21E87-700A-46F9-B101-EA0084B81F39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32011023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0A07C-E040-4B2B-8EC5-715279AC1E79}" type="datetimeFigureOut">
              <a:rPr lang="el-GR" smtClean="0"/>
              <a:pPr/>
              <a:t>12/5/2020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21E87-700A-46F9-B101-EA0084B81F39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2482602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0A07C-E040-4B2B-8EC5-715279AC1E79}" type="datetimeFigureOut">
              <a:rPr lang="el-GR" smtClean="0"/>
              <a:pPr/>
              <a:t>12/5/2020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21E87-700A-46F9-B101-EA0084B81F39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19359026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0A07C-E040-4B2B-8EC5-715279AC1E79}" type="datetimeFigureOut">
              <a:rPr lang="el-GR" smtClean="0"/>
              <a:pPr/>
              <a:t>12/5/2020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21E87-700A-46F9-B101-EA0084B81F39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2958195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0A07C-E040-4B2B-8EC5-715279AC1E79}" type="datetimeFigureOut">
              <a:rPr lang="el-GR" smtClean="0"/>
              <a:pPr/>
              <a:t>12/5/2020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21E87-700A-46F9-B101-EA0084B81F39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36935403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0A07C-E040-4B2B-8EC5-715279AC1E79}" type="datetimeFigureOut">
              <a:rPr lang="el-GR" smtClean="0"/>
              <a:pPr/>
              <a:t>12/5/2020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21E87-700A-46F9-B101-EA0084B81F39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7748944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0A07C-E040-4B2B-8EC5-715279AC1E79}" type="datetimeFigureOut">
              <a:rPr lang="el-GR" smtClean="0"/>
              <a:pPr/>
              <a:t>12/5/2020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21E87-700A-46F9-B101-EA0084B81F39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27684036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0A07C-E040-4B2B-8EC5-715279AC1E79}" type="datetimeFigureOut">
              <a:rPr lang="el-GR" smtClean="0"/>
              <a:pPr/>
              <a:t>12/5/2020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21E87-700A-46F9-B101-EA0084B81F39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34458531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0A07C-E040-4B2B-8EC5-715279AC1E79}" type="datetimeFigureOut">
              <a:rPr lang="el-GR" smtClean="0"/>
              <a:pPr/>
              <a:t>12/5/2020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21E87-700A-46F9-B101-EA0084B81F39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16165280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70A07C-E040-4B2B-8EC5-715279AC1E79}" type="datetimeFigureOut">
              <a:rPr lang="el-GR" smtClean="0"/>
              <a:pPr/>
              <a:t>12/5/2020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921E87-700A-46F9-B101-EA0084B81F39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242483013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2.bin"/><Relationship Id="rId4" Type="http://schemas.openxmlformats.org/officeDocument/2006/relationships/oleObject" Target="../embeddings/oleObject1.bin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l-GR" sz="3600" b="1" dirty="0" smtClean="0">
                <a:latin typeface="Arial" pitchFamily="34" charset="0"/>
                <a:cs typeface="Arial" pitchFamily="34" charset="0"/>
              </a:rPr>
              <a:t>ΚΑΡΚΙΝΟΣ ΤΟΥ ΜΑΣΤΟΥ</a:t>
            </a:r>
            <a:endParaRPr lang="el-GR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l-GR" sz="2400" b="1" dirty="0" smtClean="0">
                <a:latin typeface="Arial" pitchFamily="34" charset="0"/>
                <a:cs typeface="Arial" pitchFamily="34" charset="0"/>
              </a:rPr>
              <a:t>ΑΜΑΝΤΑ ΨΥΡΡΗ</a:t>
            </a:r>
          </a:p>
          <a:p>
            <a:r>
              <a:rPr lang="el-GR" sz="2400" b="1" smtClean="0">
                <a:latin typeface="Arial" pitchFamily="34" charset="0"/>
                <a:cs typeface="Arial" pitchFamily="34" charset="0"/>
              </a:rPr>
              <a:t>ΑΝΑΠΛΗΡΩΤΡΙΑ  </a:t>
            </a:r>
            <a:r>
              <a:rPr lang="el-GR" sz="2400" b="1" dirty="0" smtClean="0">
                <a:latin typeface="Arial" pitchFamily="34" charset="0"/>
                <a:cs typeface="Arial" pitchFamily="34" charset="0"/>
              </a:rPr>
              <a:t>ΚΑΘΗΓΗΤΡΙΑ ΟΓΚΟΛΟΓΙΑΣ ΕΚΠΑ</a:t>
            </a:r>
          </a:p>
          <a:p>
            <a:r>
              <a:rPr lang="el-GR" sz="2400" b="1" dirty="0" smtClean="0">
                <a:latin typeface="Arial" pitchFamily="34" charset="0"/>
                <a:cs typeface="Arial" pitchFamily="34" charset="0"/>
              </a:rPr>
              <a:t>ΑΤΤΙΚΟ ΝΟΣΟΚΟΜΕΙΟ</a:t>
            </a:r>
            <a:endParaRPr lang="el-GR" sz="24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76420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ΠΡΟΓΝΩΣΤΙΚΟΙ ΠΑΡΑΓΟΝΤΕΣ ΚΑΡΚΙΝΟΥ ΜΑΣΤΟΥ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2400" dirty="0" smtClean="0">
                <a:latin typeface="Arial" pitchFamily="34" charset="0"/>
                <a:cs typeface="Arial" pitchFamily="34" charset="0"/>
              </a:rPr>
              <a:t>Ιστολογικός υπότυπος</a:t>
            </a:r>
          </a:p>
          <a:p>
            <a:r>
              <a:rPr lang="el-GR" sz="2400" dirty="0" smtClean="0">
                <a:latin typeface="Arial" pitchFamily="34" charset="0"/>
                <a:cs typeface="Arial" pitchFamily="34" charset="0"/>
              </a:rPr>
              <a:t>Συμμετοχή μασχαλιαίων λεμφαδένων</a:t>
            </a:r>
          </a:p>
          <a:p>
            <a:r>
              <a:rPr lang="el-GR" sz="2400" dirty="0" smtClean="0">
                <a:latin typeface="Arial" pitchFamily="34" charset="0"/>
                <a:cs typeface="Arial" pitchFamily="34" charset="0"/>
              </a:rPr>
              <a:t>Μέγεθος όγκου</a:t>
            </a:r>
          </a:p>
          <a:p>
            <a:r>
              <a:rPr lang="el-GR" sz="2400" dirty="0" smtClean="0">
                <a:latin typeface="Arial" pitchFamily="34" charset="0"/>
                <a:cs typeface="Arial" pitchFamily="34" charset="0"/>
              </a:rPr>
              <a:t>Βαθμός διαφοροποίησης</a:t>
            </a:r>
          </a:p>
          <a:p>
            <a:r>
              <a:rPr lang="el-GR" sz="2400" dirty="0" smtClean="0">
                <a:latin typeface="Arial" pitchFamily="34" charset="0"/>
                <a:cs typeface="Arial" pitchFamily="34" charset="0"/>
              </a:rPr>
              <a:t>Ηλικία</a:t>
            </a:r>
          </a:p>
          <a:p>
            <a:r>
              <a:rPr lang="el-GR" sz="2400" dirty="0" smtClean="0">
                <a:latin typeface="Arial" pitchFamily="34" charset="0"/>
                <a:cs typeface="Arial" pitchFamily="34" charset="0"/>
              </a:rPr>
              <a:t>Συνοσηρότητα</a:t>
            </a:r>
          </a:p>
          <a:p>
            <a:r>
              <a:rPr lang="el-GR" sz="2400" dirty="0" smtClean="0">
                <a:latin typeface="Arial" pitchFamily="34" charset="0"/>
                <a:cs typeface="Arial" pitchFamily="34" charset="0"/>
              </a:rPr>
              <a:t>Οιστρογονικοί υποδοχείς/Προγεστερονικοί υποδοχείς/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He2/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neu</a:t>
            </a:r>
            <a:endParaRPr lang="el-GR" sz="24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088231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11560" y="548680"/>
            <a:ext cx="7671987" cy="576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0513707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27584" y="548680"/>
            <a:ext cx="7480187" cy="561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97677221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600" b="1" dirty="0" smtClean="0">
                <a:latin typeface="Arial" pitchFamily="34" charset="0"/>
                <a:cs typeface="Arial" pitchFamily="34" charset="0"/>
              </a:rPr>
              <a:t>ΠΕΡΙΣΤΑΤΙΚΟ</a:t>
            </a:r>
            <a:endParaRPr lang="el-GR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2400" dirty="0" smtClean="0">
                <a:latin typeface="Arial" pitchFamily="34" charset="0"/>
                <a:cs typeface="Arial" pitchFamily="34" charset="0"/>
              </a:rPr>
              <a:t>Ασθενής ηλικίας 52 ετών διαγιγνώσκεται με καρκίνο μαστού όταν σε μαστογραφικό έλεγχο ρουτίνας βρέθηκε μία σκίαση περιπου 2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cm </a:t>
            </a:r>
            <a:r>
              <a:rPr lang="el-GR" sz="2400" dirty="0" smtClean="0">
                <a:latin typeface="Arial" pitchFamily="34" charset="0"/>
                <a:cs typeface="Arial" pitchFamily="34" charset="0"/>
              </a:rPr>
              <a:t>στο άνω έξω τεταρτημόριο του δεξιού μαστού.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Fine needle biopsy </a:t>
            </a:r>
            <a:r>
              <a:rPr lang="el-GR" sz="2400" dirty="0" smtClean="0">
                <a:latin typeface="Arial" pitchFamily="34" charset="0"/>
                <a:cs typeface="Arial" pitchFamily="34" charset="0"/>
              </a:rPr>
              <a:t>έδειξε πορογενές  διηθητικό αδενοκαρκίνωμα μαστού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ER+/PR+/Her2/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neu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-</a:t>
            </a:r>
          </a:p>
          <a:p>
            <a:r>
              <a:rPr lang="el-GR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Τι θεραπεία θα συστήσουμε στην ασθενή?</a:t>
            </a:r>
            <a:endParaRPr lang="el-GR" sz="24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7893510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600" dirty="0" smtClean="0">
                <a:latin typeface="Arial" pitchFamily="34" charset="0"/>
                <a:cs typeface="Arial" pitchFamily="34" charset="0"/>
              </a:rPr>
              <a:t>Χειρουργική αντιμετώπιση</a:t>
            </a:r>
            <a:endParaRPr lang="el-GR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2400" dirty="0" smtClean="0">
                <a:latin typeface="Arial" pitchFamily="34" charset="0"/>
                <a:cs typeface="Arial" pitchFamily="34" charset="0"/>
              </a:rPr>
              <a:t>Η κλασσική χειρουργική αντιμετώπιση περιελάμβανε ριζική τροποποιημένη μαστεκτομή και λεμφαδενικό καθαρισμό μασχάλης. Οι μελέτες έδειξαν ότι η ογκεκτομή ακολουθόυμενη απο ακτινοθεραπεία στο μαστό ισοδυναμεί με τροποποιημενη ριζική μαστεκτομή όσον αφορά την επιβίωση</a:t>
            </a:r>
          </a:p>
          <a:p>
            <a:r>
              <a:rPr lang="el-GR" sz="2400" dirty="0" smtClean="0">
                <a:latin typeface="Arial" pitchFamily="34" charset="0"/>
                <a:cs typeface="Arial" pitchFamily="34" charset="0"/>
              </a:rPr>
              <a:t>Ο λεμφαδενικός καθαρισμός μασχάλης έχει αντκατασταθεί απο τη βιοψία φρουρού λεμφαδένα. Αν η βιοψία του φρουρού λεμφαδένα είναι αρνητική δεν πραγματοποιείται λεμφαδενικός καθαρισμός και αποφεύγεται το λεμφοίδημα</a:t>
            </a:r>
            <a:endParaRPr lang="el-GR" sz="24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2630145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600" dirty="0" smtClean="0">
                <a:latin typeface="Arial" pitchFamily="34" charset="0"/>
                <a:cs typeface="Arial" pitchFamily="34" charset="0"/>
              </a:rPr>
              <a:t>Επικουρική Θεραπεία</a:t>
            </a:r>
            <a:endParaRPr lang="el-GR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2400" dirty="0" smtClean="0">
                <a:latin typeface="Arial" pitchFamily="34" charset="0"/>
                <a:cs typeface="Arial" pitchFamily="34" charset="0"/>
              </a:rPr>
              <a:t>Η ασθενής υπεβλήθη σε ογκεκτομή και βιοψία φρουρού λεμφαδένα. Η βιοψία έδειξε πορογενές διηθητικό καρκίνο 2.2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cm</a:t>
            </a:r>
            <a:r>
              <a:rPr lang="el-GR" sz="2400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p</a:t>
            </a:r>
            <a:r>
              <a:rPr lang="el-GR" sz="2400" dirty="0" smtClean="0">
                <a:latin typeface="Arial" pitchFamily="34" charset="0"/>
                <a:cs typeface="Arial" pitchFamily="34" charset="0"/>
              </a:rPr>
              <a:t>Τ2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a</a:t>
            </a:r>
            <a:r>
              <a:rPr lang="el-GR" sz="2400" dirty="0" smtClean="0">
                <a:latin typeface="Arial" pitchFamily="34" charset="0"/>
                <a:cs typeface="Arial" pitchFamily="34" charset="0"/>
              </a:rPr>
              <a:t>) με αρνητικό φρουρό ΛΝ (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p</a:t>
            </a:r>
            <a:r>
              <a:rPr lang="el-GR" sz="2400" dirty="0" smtClean="0">
                <a:latin typeface="Arial" pitchFamily="34" charset="0"/>
                <a:cs typeface="Arial" pitchFamily="34" charset="0"/>
              </a:rPr>
              <a:t>Ν0)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, ER++, PR++, Her2/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neu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l-GR" sz="2400" dirty="0" smtClean="0">
                <a:latin typeface="Arial" pitchFamily="34" charset="0"/>
                <a:cs typeface="Arial" pitchFamily="34" charset="0"/>
              </a:rPr>
              <a:t>αρνητικό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Ki6725%. </a:t>
            </a:r>
            <a:r>
              <a:rPr lang="el-GR" sz="2400" dirty="0" smtClean="0">
                <a:latin typeface="Arial" pitchFamily="34" charset="0"/>
                <a:cs typeface="Arial" pitchFamily="34" charset="0"/>
              </a:rPr>
              <a:t>Η ασθενείς υπεβλήθη σε προσδιορισμό μοριακού προφίλ (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OncotypeDx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) </a:t>
            </a:r>
            <a:r>
              <a:rPr lang="el-GR" sz="2400" dirty="0" smtClean="0">
                <a:latin typeface="Arial" pitchFamily="34" charset="0"/>
                <a:cs typeface="Arial" pitchFamily="34" charset="0"/>
              </a:rPr>
              <a:t>για να προσδιοριστεί η ανάγκη χορήγησης επικουρικής χημειοθεραπείας. Το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score </a:t>
            </a:r>
            <a:r>
              <a:rPr lang="el-GR" sz="2400" dirty="0" smtClean="0">
                <a:latin typeface="Arial" pitchFamily="34" charset="0"/>
                <a:cs typeface="Arial" pitchFamily="34" charset="0"/>
              </a:rPr>
              <a:t>ήταν 34 (υψηλό) και η ασθενής υπεβλήθη σε επικουρική χημειοθεραπεία με ανθρακυλίνη και ταξάνη, επικουρικη ακτινοθεραπεία στο μαστό και  ορμονοθεραπεία</a:t>
            </a:r>
            <a:endParaRPr lang="el-GR" sz="24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9969966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Number Placeholder 3"/>
          <p:cNvSpPr>
            <a:spLocks noGrp="1"/>
          </p:cNvSpPr>
          <p:nvPr>
            <p:ph type="sldNum" sz="quarter" idx="4294967295"/>
          </p:nvPr>
        </p:nvSpPr>
        <p:spPr bwMode="auto">
          <a:xfrm>
            <a:off x="8534400" y="6400800"/>
            <a:ext cx="60960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400" b="1">
                <a:solidFill>
                  <a:schemeClr val="tx1"/>
                </a:solidFill>
                <a:latin typeface="Symbol" pitchFamily="18" charset="2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Symbol" pitchFamily="18" charset="2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Symbol" pitchFamily="18" charset="2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Symbol" pitchFamily="18" charset="2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Symbol" pitchFamily="18" charset="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Symbol" pitchFamily="18" charset="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Symbol" pitchFamily="18" charset="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Symbol" pitchFamily="18" charset="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Symbol" pitchFamily="18" charset="2"/>
              </a:defRPr>
            </a:lvl9pPr>
          </a:lstStyle>
          <a:p>
            <a:pPr algn="ctr"/>
            <a:fld id="{13ED5ED6-FFB0-4D6E-95F3-37DFCB8794D5}" type="slidenum">
              <a:rPr lang="en-US" altLang="en-US"/>
              <a:pPr algn="ctr"/>
              <a:t>16</a:t>
            </a:fld>
            <a:endParaRPr lang="en-US" altLang="en-US"/>
          </a:p>
        </p:txBody>
      </p:sp>
      <p:sp>
        <p:nvSpPr>
          <p:cNvPr id="1020930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60350"/>
            <a:ext cx="8915400" cy="714375"/>
          </a:xfrm>
        </p:spPr>
        <p:txBody>
          <a:bodyPr/>
          <a:lstStyle/>
          <a:p>
            <a:pPr>
              <a:defRPr/>
            </a:pPr>
            <a:r>
              <a:rPr lang="en-US" sz="3400" b="1" dirty="0" smtClean="0">
                <a:latin typeface="Arial" pitchFamily="34" charset="0"/>
                <a:cs typeface="Arial" pitchFamily="34" charset="0"/>
              </a:rPr>
              <a:t>HER-2+ </a:t>
            </a:r>
            <a:r>
              <a:rPr lang="el-GR" sz="3400" b="1" dirty="0" smtClean="0">
                <a:latin typeface="Arial" pitchFamily="34" charset="0"/>
                <a:cs typeface="Arial" pitchFamily="34" charset="0"/>
              </a:rPr>
              <a:t>καρκίνος μαστού</a:t>
            </a:r>
            <a:endParaRPr lang="en-US" sz="3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0964" name="Rectangle 13"/>
          <p:cNvSpPr>
            <a:spLocks noChangeArrowheads="1"/>
          </p:cNvSpPr>
          <p:nvPr/>
        </p:nvSpPr>
        <p:spPr bwMode="auto">
          <a:xfrm>
            <a:off x="2319338" y="6213475"/>
            <a:ext cx="2100262" cy="458788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/>
          <a:p>
            <a:pPr algn="ctr">
              <a:defRPr/>
            </a:pPr>
            <a:r>
              <a:rPr lang="en-US" sz="2400" dirty="0">
                <a:latin typeface="+mj-lt"/>
              </a:rPr>
              <a:t>cell division</a:t>
            </a:r>
          </a:p>
        </p:txBody>
      </p:sp>
      <p:sp>
        <p:nvSpPr>
          <p:cNvPr id="4101" name="Text Box 17"/>
          <p:cNvSpPr txBox="1">
            <a:spLocks noChangeArrowheads="1"/>
          </p:cNvSpPr>
          <p:nvPr/>
        </p:nvSpPr>
        <p:spPr bwMode="auto">
          <a:xfrm>
            <a:off x="5943600" y="2133600"/>
            <a:ext cx="2971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508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400" b="1">
                <a:solidFill>
                  <a:schemeClr val="tx1"/>
                </a:solidFill>
                <a:latin typeface="Symbol" pitchFamily="18" charset="2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Symbol" pitchFamily="18" charset="2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Symbol" pitchFamily="18" charset="2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Symbol" pitchFamily="18" charset="2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Symbol" pitchFamily="18" charset="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Symbol" pitchFamily="18" charset="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Symbol" pitchFamily="18" charset="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Symbol" pitchFamily="18" charset="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Symbol" pitchFamily="18" charset="2"/>
              </a:defRPr>
            </a:lvl9pPr>
          </a:lstStyle>
          <a:p>
            <a:pPr algn="ctr">
              <a:spcBef>
                <a:spcPct val="50000"/>
              </a:spcBef>
            </a:pPr>
            <a:endParaRPr lang="en-US" altLang="en-US"/>
          </a:p>
        </p:txBody>
      </p:sp>
      <p:sp>
        <p:nvSpPr>
          <p:cNvPr id="4102" name="Freeform 3"/>
          <p:cNvSpPr>
            <a:spLocks/>
          </p:cNvSpPr>
          <p:nvPr/>
        </p:nvSpPr>
        <p:spPr bwMode="auto">
          <a:xfrm>
            <a:off x="1128713" y="3103563"/>
            <a:ext cx="4629150" cy="2725737"/>
          </a:xfrm>
          <a:custGeom>
            <a:avLst/>
            <a:gdLst>
              <a:gd name="T0" fmla="*/ 2147483647 w 3841"/>
              <a:gd name="T1" fmla="*/ 2147483647 h 1717"/>
              <a:gd name="T2" fmla="*/ 2147483647 w 3841"/>
              <a:gd name="T3" fmla="*/ 2147483647 h 1717"/>
              <a:gd name="T4" fmla="*/ 2147483647 w 3841"/>
              <a:gd name="T5" fmla="*/ 2147483647 h 1717"/>
              <a:gd name="T6" fmla="*/ 2147483647 w 3841"/>
              <a:gd name="T7" fmla="*/ 2147483647 h 1717"/>
              <a:gd name="T8" fmla="*/ 2147483647 w 3841"/>
              <a:gd name="T9" fmla="*/ 2147483647 h 1717"/>
              <a:gd name="T10" fmla="*/ 2147483647 w 3841"/>
              <a:gd name="T11" fmla="*/ 2147483647 h 1717"/>
              <a:gd name="T12" fmla="*/ 2147483647 w 3841"/>
              <a:gd name="T13" fmla="*/ 2147483647 h 1717"/>
              <a:gd name="T14" fmla="*/ 2147483647 w 3841"/>
              <a:gd name="T15" fmla="*/ 2147483647 h 1717"/>
              <a:gd name="T16" fmla="*/ 2147483647 w 3841"/>
              <a:gd name="T17" fmla="*/ 2147483647 h 1717"/>
              <a:gd name="T18" fmla="*/ 2147483647 w 3841"/>
              <a:gd name="T19" fmla="*/ 2147483647 h 1717"/>
              <a:gd name="T20" fmla="*/ 2147483647 w 3841"/>
              <a:gd name="T21" fmla="*/ 2147483647 h 1717"/>
              <a:gd name="T22" fmla="*/ 2147483647 w 3841"/>
              <a:gd name="T23" fmla="*/ 2147483647 h 1717"/>
              <a:gd name="T24" fmla="*/ 2147483647 w 3841"/>
              <a:gd name="T25" fmla="*/ 2147483647 h 1717"/>
              <a:gd name="T26" fmla="*/ 2147483647 w 3841"/>
              <a:gd name="T27" fmla="*/ 2147483647 h 1717"/>
              <a:gd name="T28" fmla="*/ 2147483647 w 3841"/>
              <a:gd name="T29" fmla="*/ 2147483647 h 1717"/>
              <a:gd name="T30" fmla="*/ 2147483647 w 3841"/>
              <a:gd name="T31" fmla="*/ 2147483647 h 1717"/>
              <a:gd name="T32" fmla="*/ 2147483647 w 3841"/>
              <a:gd name="T33" fmla="*/ 2147483647 h 1717"/>
              <a:gd name="T34" fmla="*/ 2147483647 w 3841"/>
              <a:gd name="T35" fmla="*/ 2147483647 h 1717"/>
              <a:gd name="T36" fmla="*/ 2147483647 w 3841"/>
              <a:gd name="T37" fmla="*/ 2147483647 h 1717"/>
              <a:gd name="T38" fmla="*/ 2147483647 w 3841"/>
              <a:gd name="T39" fmla="*/ 2147483647 h 1717"/>
              <a:gd name="T40" fmla="*/ 2147483647 w 3841"/>
              <a:gd name="T41" fmla="*/ 2147483647 h 1717"/>
              <a:gd name="T42" fmla="*/ 2147483647 w 3841"/>
              <a:gd name="T43" fmla="*/ 2147483647 h 1717"/>
              <a:gd name="T44" fmla="*/ 2147483647 w 3841"/>
              <a:gd name="T45" fmla="*/ 2147483647 h 1717"/>
              <a:gd name="T46" fmla="*/ 2147483647 w 3841"/>
              <a:gd name="T47" fmla="*/ 2147483647 h 1717"/>
              <a:gd name="T48" fmla="*/ 2147483647 w 3841"/>
              <a:gd name="T49" fmla="*/ 2147483647 h 1717"/>
              <a:gd name="T50" fmla="*/ 2147483647 w 3841"/>
              <a:gd name="T51" fmla="*/ 2147483647 h 1717"/>
              <a:gd name="T52" fmla="*/ 2147483647 w 3841"/>
              <a:gd name="T53" fmla="*/ 2147483647 h 1717"/>
              <a:gd name="T54" fmla="*/ 2147483647 w 3841"/>
              <a:gd name="T55" fmla="*/ 2147483647 h 1717"/>
              <a:gd name="T56" fmla="*/ 2147483647 w 3841"/>
              <a:gd name="T57" fmla="*/ 2147483647 h 1717"/>
              <a:gd name="T58" fmla="*/ 2147483647 w 3841"/>
              <a:gd name="T59" fmla="*/ 2147483647 h 1717"/>
              <a:gd name="T60" fmla="*/ 2147483647 w 3841"/>
              <a:gd name="T61" fmla="*/ 2147483647 h 1717"/>
              <a:gd name="T62" fmla="*/ 2147483647 w 3841"/>
              <a:gd name="T63" fmla="*/ 2147483647 h 1717"/>
              <a:gd name="T64" fmla="*/ 2147483647 w 3841"/>
              <a:gd name="T65" fmla="*/ 2147483647 h 1717"/>
              <a:gd name="T66" fmla="*/ 2147483647 w 3841"/>
              <a:gd name="T67" fmla="*/ 2147483647 h 1717"/>
              <a:gd name="T68" fmla="*/ 2147483647 w 3841"/>
              <a:gd name="T69" fmla="*/ 2147483647 h 1717"/>
              <a:gd name="T70" fmla="*/ 2147483647 w 3841"/>
              <a:gd name="T71" fmla="*/ 2147483647 h 1717"/>
              <a:gd name="T72" fmla="*/ 2147483647 w 3841"/>
              <a:gd name="T73" fmla="*/ 2147483647 h 1717"/>
              <a:gd name="T74" fmla="*/ 2147483647 w 3841"/>
              <a:gd name="T75" fmla="*/ 2147483647 h 1717"/>
              <a:gd name="T76" fmla="*/ 2147483647 w 3841"/>
              <a:gd name="T77" fmla="*/ 2147483647 h 1717"/>
              <a:gd name="T78" fmla="*/ 2147483647 w 3841"/>
              <a:gd name="T79" fmla="*/ 2147483647 h 1717"/>
              <a:gd name="T80" fmla="*/ 2147483647 w 3841"/>
              <a:gd name="T81" fmla="*/ 2147483647 h 1717"/>
              <a:gd name="T82" fmla="*/ 2147483647 w 3841"/>
              <a:gd name="T83" fmla="*/ 2147483647 h 1717"/>
              <a:gd name="T84" fmla="*/ 2147483647 w 3841"/>
              <a:gd name="T85" fmla="*/ 2147483647 h 1717"/>
              <a:gd name="T86" fmla="*/ 2147483647 w 3841"/>
              <a:gd name="T87" fmla="*/ 2147483647 h 1717"/>
              <a:gd name="T88" fmla="*/ 2147483647 w 3841"/>
              <a:gd name="T89" fmla="*/ 2147483647 h 1717"/>
              <a:gd name="T90" fmla="*/ 2147483647 w 3841"/>
              <a:gd name="T91" fmla="*/ 2147483647 h 1717"/>
              <a:gd name="T92" fmla="*/ 2147483647 w 3841"/>
              <a:gd name="T93" fmla="*/ 2147483647 h 1717"/>
              <a:gd name="T94" fmla="*/ 2147483647 w 3841"/>
              <a:gd name="T95" fmla="*/ 2147483647 h 1717"/>
              <a:gd name="T96" fmla="*/ 2147483647 w 3841"/>
              <a:gd name="T97" fmla="*/ 2147483647 h 1717"/>
              <a:gd name="T98" fmla="*/ 2147483647 w 3841"/>
              <a:gd name="T99" fmla="*/ 2147483647 h 1717"/>
              <a:gd name="T100" fmla="*/ 2147483647 w 3841"/>
              <a:gd name="T101" fmla="*/ 2147483647 h 1717"/>
              <a:gd name="T102" fmla="*/ 2147483647 w 3841"/>
              <a:gd name="T103" fmla="*/ 2147483647 h 1717"/>
              <a:gd name="T104" fmla="*/ 2147483647 w 3841"/>
              <a:gd name="T105" fmla="*/ 2147483647 h 1717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w 3841"/>
              <a:gd name="T160" fmla="*/ 0 h 1717"/>
              <a:gd name="T161" fmla="*/ 3841 w 3841"/>
              <a:gd name="T162" fmla="*/ 1717 h 1717"/>
            </a:gdLst>
            <a:ahLst/>
            <a:cxnLst>
              <a:cxn ang="T106">
                <a:pos x="T0" y="T1"/>
              </a:cxn>
              <a:cxn ang="T107">
                <a:pos x="T2" y="T3"/>
              </a:cxn>
              <a:cxn ang="T108">
                <a:pos x="T4" y="T5"/>
              </a:cxn>
              <a:cxn ang="T109">
                <a:pos x="T6" y="T7"/>
              </a:cxn>
              <a:cxn ang="T110">
                <a:pos x="T8" y="T9"/>
              </a:cxn>
              <a:cxn ang="T111">
                <a:pos x="T10" y="T11"/>
              </a:cxn>
              <a:cxn ang="T112">
                <a:pos x="T12" y="T13"/>
              </a:cxn>
              <a:cxn ang="T113">
                <a:pos x="T14" y="T15"/>
              </a:cxn>
              <a:cxn ang="T114">
                <a:pos x="T16" y="T17"/>
              </a:cxn>
              <a:cxn ang="T115">
                <a:pos x="T18" y="T19"/>
              </a:cxn>
              <a:cxn ang="T116">
                <a:pos x="T20" y="T21"/>
              </a:cxn>
              <a:cxn ang="T117">
                <a:pos x="T22" y="T23"/>
              </a:cxn>
              <a:cxn ang="T118">
                <a:pos x="T24" y="T25"/>
              </a:cxn>
              <a:cxn ang="T119">
                <a:pos x="T26" y="T27"/>
              </a:cxn>
              <a:cxn ang="T120">
                <a:pos x="T28" y="T29"/>
              </a:cxn>
              <a:cxn ang="T121">
                <a:pos x="T30" y="T31"/>
              </a:cxn>
              <a:cxn ang="T122">
                <a:pos x="T32" y="T33"/>
              </a:cxn>
              <a:cxn ang="T123">
                <a:pos x="T34" y="T35"/>
              </a:cxn>
              <a:cxn ang="T124">
                <a:pos x="T36" y="T37"/>
              </a:cxn>
              <a:cxn ang="T125">
                <a:pos x="T38" y="T39"/>
              </a:cxn>
              <a:cxn ang="T126">
                <a:pos x="T40" y="T41"/>
              </a:cxn>
              <a:cxn ang="T127">
                <a:pos x="T42" y="T43"/>
              </a:cxn>
              <a:cxn ang="T128">
                <a:pos x="T44" y="T45"/>
              </a:cxn>
              <a:cxn ang="T129">
                <a:pos x="T46" y="T47"/>
              </a:cxn>
              <a:cxn ang="T130">
                <a:pos x="T48" y="T49"/>
              </a:cxn>
              <a:cxn ang="T131">
                <a:pos x="T50" y="T51"/>
              </a:cxn>
              <a:cxn ang="T132">
                <a:pos x="T52" y="T53"/>
              </a:cxn>
              <a:cxn ang="T133">
                <a:pos x="T54" y="T55"/>
              </a:cxn>
              <a:cxn ang="T134">
                <a:pos x="T56" y="T57"/>
              </a:cxn>
              <a:cxn ang="T135">
                <a:pos x="T58" y="T59"/>
              </a:cxn>
              <a:cxn ang="T136">
                <a:pos x="T60" y="T61"/>
              </a:cxn>
              <a:cxn ang="T137">
                <a:pos x="T62" y="T63"/>
              </a:cxn>
              <a:cxn ang="T138">
                <a:pos x="T64" y="T65"/>
              </a:cxn>
              <a:cxn ang="T139">
                <a:pos x="T66" y="T67"/>
              </a:cxn>
              <a:cxn ang="T140">
                <a:pos x="T68" y="T69"/>
              </a:cxn>
              <a:cxn ang="T141">
                <a:pos x="T70" y="T71"/>
              </a:cxn>
              <a:cxn ang="T142">
                <a:pos x="T72" y="T73"/>
              </a:cxn>
              <a:cxn ang="T143">
                <a:pos x="T74" y="T75"/>
              </a:cxn>
              <a:cxn ang="T144">
                <a:pos x="T76" y="T77"/>
              </a:cxn>
              <a:cxn ang="T145">
                <a:pos x="T78" y="T79"/>
              </a:cxn>
              <a:cxn ang="T146">
                <a:pos x="T80" y="T81"/>
              </a:cxn>
              <a:cxn ang="T147">
                <a:pos x="T82" y="T83"/>
              </a:cxn>
              <a:cxn ang="T148">
                <a:pos x="T84" y="T85"/>
              </a:cxn>
              <a:cxn ang="T149">
                <a:pos x="T86" y="T87"/>
              </a:cxn>
              <a:cxn ang="T150">
                <a:pos x="T88" y="T89"/>
              </a:cxn>
              <a:cxn ang="T151">
                <a:pos x="T90" y="T91"/>
              </a:cxn>
              <a:cxn ang="T152">
                <a:pos x="T92" y="T93"/>
              </a:cxn>
              <a:cxn ang="T153">
                <a:pos x="T94" y="T95"/>
              </a:cxn>
              <a:cxn ang="T154">
                <a:pos x="T96" y="T97"/>
              </a:cxn>
              <a:cxn ang="T155">
                <a:pos x="T98" y="T99"/>
              </a:cxn>
              <a:cxn ang="T156">
                <a:pos x="T100" y="T101"/>
              </a:cxn>
              <a:cxn ang="T157">
                <a:pos x="T102" y="T103"/>
              </a:cxn>
              <a:cxn ang="T158">
                <a:pos x="T104" y="T105"/>
              </a:cxn>
            </a:cxnLst>
            <a:rect l="T159" t="T160" r="T161" b="T162"/>
            <a:pathLst>
              <a:path w="3841" h="1717">
                <a:moveTo>
                  <a:pt x="0" y="696"/>
                </a:moveTo>
                <a:lnTo>
                  <a:pt x="24" y="696"/>
                </a:lnTo>
                <a:lnTo>
                  <a:pt x="36" y="672"/>
                </a:lnTo>
                <a:lnTo>
                  <a:pt x="72" y="612"/>
                </a:lnTo>
                <a:lnTo>
                  <a:pt x="120" y="588"/>
                </a:lnTo>
                <a:lnTo>
                  <a:pt x="168" y="540"/>
                </a:lnTo>
                <a:lnTo>
                  <a:pt x="180" y="516"/>
                </a:lnTo>
                <a:lnTo>
                  <a:pt x="204" y="504"/>
                </a:lnTo>
                <a:lnTo>
                  <a:pt x="216" y="480"/>
                </a:lnTo>
                <a:lnTo>
                  <a:pt x="240" y="468"/>
                </a:lnTo>
                <a:lnTo>
                  <a:pt x="264" y="456"/>
                </a:lnTo>
                <a:lnTo>
                  <a:pt x="288" y="444"/>
                </a:lnTo>
                <a:lnTo>
                  <a:pt x="312" y="420"/>
                </a:lnTo>
                <a:lnTo>
                  <a:pt x="336" y="408"/>
                </a:lnTo>
                <a:lnTo>
                  <a:pt x="360" y="396"/>
                </a:lnTo>
                <a:lnTo>
                  <a:pt x="384" y="396"/>
                </a:lnTo>
                <a:lnTo>
                  <a:pt x="408" y="396"/>
                </a:lnTo>
                <a:lnTo>
                  <a:pt x="432" y="384"/>
                </a:lnTo>
                <a:lnTo>
                  <a:pt x="492" y="360"/>
                </a:lnTo>
                <a:lnTo>
                  <a:pt x="516" y="348"/>
                </a:lnTo>
                <a:lnTo>
                  <a:pt x="540" y="324"/>
                </a:lnTo>
                <a:lnTo>
                  <a:pt x="564" y="324"/>
                </a:lnTo>
                <a:lnTo>
                  <a:pt x="588" y="312"/>
                </a:lnTo>
                <a:lnTo>
                  <a:pt x="612" y="300"/>
                </a:lnTo>
                <a:lnTo>
                  <a:pt x="636" y="288"/>
                </a:lnTo>
                <a:lnTo>
                  <a:pt x="660" y="264"/>
                </a:lnTo>
                <a:lnTo>
                  <a:pt x="684" y="264"/>
                </a:lnTo>
                <a:lnTo>
                  <a:pt x="708" y="252"/>
                </a:lnTo>
                <a:lnTo>
                  <a:pt x="720" y="228"/>
                </a:lnTo>
                <a:lnTo>
                  <a:pt x="744" y="216"/>
                </a:lnTo>
                <a:lnTo>
                  <a:pt x="768" y="192"/>
                </a:lnTo>
                <a:lnTo>
                  <a:pt x="792" y="180"/>
                </a:lnTo>
                <a:lnTo>
                  <a:pt x="816" y="156"/>
                </a:lnTo>
                <a:lnTo>
                  <a:pt x="840" y="132"/>
                </a:lnTo>
                <a:lnTo>
                  <a:pt x="840" y="108"/>
                </a:lnTo>
                <a:lnTo>
                  <a:pt x="828" y="84"/>
                </a:lnTo>
                <a:lnTo>
                  <a:pt x="804" y="108"/>
                </a:lnTo>
                <a:lnTo>
                  <a:pt x="864" y="120"/>
                </a:lnTo>
                <a:lnTo>
                  <a:pt x="876" y="96"/>
                </a:lnTo>
                <a:lnTo>
                  <a:pt x="900" y="96"/>
                </a:lnTo>
                <a:lnTo>
                  <a:pt x="924" y="84"/>
                </a:lnTo>
                <a:lnTo>
                  <a:pt x="948" y="84"/>
                </a:lnTo>
                <a:lnTo>
                  <a:pt x="972" y="84"/>
                </a:lnTo>
                <a:lnTo>
                  <a:pt x="996" y="84"/>
                </a:lnTo>
                <a:lnTo>
                  <a:pt x="1020" y="84"/>
                </a:lnTo>
                <a:lnTo>
                  <a:pt x="1044" y="72"/>
                </a:lnTo>
                <a:lnTo>
                  <a:pt x="1068" y="60"/>
                </a:lnTo>
                <a:lnTo>
                  <a:pt x="1080" y="36"/>
                </a:lnTo>
                <a:lnTo>
                  <a:pt x="1104" y="24"/>
                </a:lnTo>
                <a:lnTo>
                  <a:pt x="1128" y="12"/>
                </a:lnTo>
                <a:lnTo>
                  <a:pt x="1152" y="0"/>
                </a:lnTo>
                <a:lnTo>
                  <a:pt x="1176" y="0"/>
                </a:lnTo>
                <a:lnTo>
                  <a:pt x="1200" y="12"/>
                </a:lnTo>
                <a:lnTo>
                  <a:pt x="1224" y="12"/>
                </a:lnTo>
                <a:lnTo>
                  <a:pt x="1248" y="24"/>
                </a:lnTo>
                <a:lnTo>
                  <a:pt x="1272" y="36"/>
                </a:lnTo>
                <a:lnTo>
                  <a:pt x="1296" y="60"/>
                </a:lnTo>
                <a:lnTo>
                  <a:pt x="1320" y="84"/>
                </a:lnTo>
                <a:lnTo>
                  <a:pt x="1344" y="96"/>
                </a:lnTo>
                <a:lnTo>
                  <a:pt x="1356" y="120"/>
                </a:lnTo>
                <a:lnTo>
                  <a:pt x="1380" y="132"/>
                </a:lnTo>
                <a:lnTo>
                  <a:pt x="1392" y="156"/>
                </a:lnTo>
                <a:lnTo>
                  <a:pt x="1416" y="180"/>
                </a:lnTo>
                <a:lnTo>
                  <a:pt x="1440" y="192"/>
                </a:lnTo>
                <a:lnTo>
                  <a:pt x="1464" y="216"/>
                </a:lnTo>
                <a:lnTo>
                  <a:pt x="1512" y="264"/>
                </a:lnTo>
                <a:lnTo>
                  <a:pt x="1584" y="312"/>
                </a:lnTo>
                <a:lnTo>
                  <a:pt x="1656" y="348"/>
                </a:lnTo>
                <a:lnTo>
                  <a:pt x="1728" y="372"/>
                </a:lnTo>
                <a:lnTo>
                  <a:pt x="1776" y="420"/>
                </a:lnTo>
                <a:lnTo>
                  <a:pt x="1824" y="444"/>
                </a:lnTo>
                <a:lnTo>
                  <a:pt x="1872" y="468"/>
                </a:lnTo>
                <a:lnTo>
                  <a:pt x="1920" y="480"/>
                </a:lnTo>
                <a:lnTo>
                  <a:pt x="2016" y="504"/>
                </a:lnTo>
                <a:lnTo>
                  <a:pt x="2088" y="540"/>
                </a:lnTo>
                <a:lnTo>
                  <a:pt x="2136" y="588"/>
                </a:lnTo>
                <a:lnTo>
                  <a:pt x="2184" y="588"/>
                </a:lnTo>
                <a:lnTo>
                  <a:pt x="2232" y="588"/>
                </a:lnTo>
                <a:lnTo>
                  <a:pt x="2280" y="612"/>
                </a:lnTo>
                <a:lnTo>
                  <a:pt x="2328" y="612"/>
                </a:lnTo>
                <a:lnTo>
                  <a:pt x="2376" y="612"/>
                </a:lnTo>
                <a:lnTo>
                  <a:pt x="2448" y="636"/>
                </a:lnTo>
                <a:lnTo>
                  <a:pt x="2520" y="636"/>
                </a:lnTo>
                <a:lnTo>
                  <a:pt x="2568" y="636"/>
                </a:lnTo>
                <a:lnTo>
                  <a:pt x="2616" y="684"/>
                </a:lnTo>
                <a:lnTo>
                  <a:pt x="2664" y="684"/>
                </a:lnTo>
                <a:lnTo>
                  <a:pt x="2712" y="684"/>
                </a:lnTo>
                <a:lnTo>
                  <a:pt x="2760" y="684"/>
                </a:lnTo>
                <a:lnTo>
                  <a:pt x="2808" y="684"/>
                </a:lnTo>
                <a:lnTo>
                  <a:pt x="2856" y="684"/>
                </a:lnTo>
                <a:lnTo>
                  <a:pt x="2880" y="684"/>
                </a:lnTo>
                <a:lnTo>
                  <a:pt x="2940" y="684"/>
                </a:lnTo>
                <a:lnTo>
                  <a:pt x="2988" y="684"/>
                </a:lnTo>
                <a:lnTo>
                  <a:pt x="3036" y="684"/>
                </a:lnTo>
                <a:lnTo>
                  <a:pt x="3084" y="684"/>
                </a:lnTo>
                <a:lnTo>
                  <a:pt x="3132" y="684"/>
                </a:lnTo>
                <a:lnTo>
                  <a:pt x="3180" y="684"/>
                </a:lnTo>
                <a:lnTo>
                  <a:pt x="3228" y="684"/>
                </a:lnTo>
                <a:lnTo>
                  <a:pt x="3276" y="684"/>
                </a:lnTo>
                <a:lnTo>
                  <a:pt x="3324" y="684"/>
                </a:lnTo>
                <a:lnTo>
                  <a:pt x="3372" y="684"/>
                </a:lnTo>
                <a:lnTo>
                  <a:pt x="3444" y="684"/>
                </a:lnTo>
                <a:lnTo>
                  <a:pt x="3492" y="684"/>
                </a:lnTo>
                <a:lnTo>
                  <a:pt x="3540" y="684"/>
                </a:lnTo>
                <a:lnTo>
                  <a:pt x="3588" y="684"/>
                </a:lnTo>
                <a:lnTo>
                  <a:pt x="3684" y="684"/>
                </a:lnTo>
                <a:lnTo>
                  <a:pt x="3732" y="684"/>
                </a:lnTo>
                <a:lnTo>
                  <a:pt x="3792" y="684"/>
                </a:lnTo>
                <a:lnTo>
                  <a:pt x="3816" y="684"/>
                </a:lnTo>
                <a:lnTo>
                  <a:pt x="3840" y="684"/>
                </a:lnTo>
                <a:lnTo>
                  <a:pt x="3816" y="684"/>
                </a:lnTo>
                <a:lnTo>
                  <a:pt x="3792" y="708"/>
                </a:lnTo>
                <a:lnTo>
                  <a:pt x="3768" y="720"/>
                </a:lnTo>
                <a:lnTo>
                  <a:pt x="3720" y="720"/>
                </a:lnTo>
                <a:lnTo>
                  <a:pt x="3672" y="768"/>
                </a:lnTo>
                <a:lnTo>
                  <a:pt x="3648" y="780"/>
                </a:lnTo>
                <a:lnTo>
                  <a:pt x="3600" y="804"/>
                </a:lnTo>
                <a:lnTo>
                  <a:pt x="3552" y="804"/>
                </a:lnTo>
                <a:lnTo>
                  <a:pt x="3528" y="816"/>
                </a:lnTo>
                <a:lnTo>
                  <a:pt x="3504" y="828"/>
                </a:lnTo>
                <a:lnTo>
                  <a:pt x="3492" y="852"/>
                </a:lnTo>
                <a:lnTo>
                  <a:pt x="3480" y="876"/>
                </a:lnTo>
                <a:lnTo>
                  <a:pt x="3456" y="888"/>
                </a:lnTo>
                <a:lnTo>
                  <a:pt x="3444" y="912"/>
                </a:lnTo>
                <a:lnTo>
                  <a:pt x="3432" y="936"/>
                </a:lnTo>
                <a:lnTo>
                  <a:pt x="3420" y="960"/>
                </a:lnTo>
                <a:lnTo>
                  <a:pt x="3408" y="984"/>
                </a:lnTo>
                <a:lnTo>
                  <a:pt x="3408" y="1008"/>
                </a:lnTo>
                <a:lnTo>
                  <a:pt x="3384" y="1008"/>
                </a:lnTo>
                <a:lnTo>
                  <a:pt x="3360" y="1008"/>
                </a:lnTo>
                <a:lnTo>
                  <a:pt x="3336" y="996"/>
                </a:lnTo>
                <a:lnTo>
                  <a:pt x="3312" y="996"/>
                </a:lnTo>
                <a:lnTo>
                  <a:pt x="3288" y="1008"/>
                </a:lnTo>
                <a:lnTo>
                  <a:pt x="3264" y="1008"/>
                </a:lnTo>
                <a:lnTo>
                  <a:pt x="3240" y="1008"/>
                </a:lnTo>
                <a:lnTo>
                  <a:pt x="3216" y="1020"/>
                </a:lnTo>
                <a:lnTo>
                  <a:pt x="3192" y="1032"/>
                </a:lnTo>
                <a:lnTo>
                  <a:pt x="3168" y="1044"/>
                </a:lnTo>
                <a:lnTo>
                  <a:pt x="3144" y="1056"/>
                </a:lnTo>
                <a:lnTo>
                  <a:pt x="3120" y="1068"/>
                </a:lnTo>
                <a:lnTo>
                  <a:pt x="3096" y="1080"/>
                </a:lnTo>
                <a:lnTo>
                  <a:pt x="3072" y="1092"/>
                </a:lnTo>
                <a:lnTo>
                  <a:pt x="3048" y="1104"/>
                </a:lnTo>
                <a:lnTo>
                  <a:pt x="3024" y="1116"/>
                </a:lnTo>
                <a:lnTo>
                  <a:pt x="3000" y="1128"/>
                </a:lnTo>
                <a:lnTo>
                  <a:pt x="2976" y="1128"/>
                </a:lnTo>
                <a:lnTo>
                  <a:pt x="2952" y="1152"/>
                </a:lnTo>
                <a:lnTo>
                  <a:pt x="2928" y="1164"/>
                </a:lnTo>
                <a:lnTo>
                  <a:pt x="2916" y="1188"/>
                </a:lnTo>
                <a:lnTo>
                  <a:pt x="2892" y="1212"/>
                </a:lnTo>
                <a:lnTo>
                  <a:pt x="2880" y="1236"/>
                </a:lnTo>
                <a:lnTo>
                  <a:pt x="2868" y="1260"/>
                </a:lnTo>
                <a:lnTo>
                  <a:pt x="2856" y="1284"/>
                </a:lnTo>
                <a:lnTo>
                  <a:pt x="2832" y="1308"/>
                </a:lnTo>
                <a:lnTo>
                  <a:pt x="2820" y="1332"/>
                </a:lnTo>
                <a:lnTo>
                  <a:pt x="2808" y="1356"/>
                </a:lnTo>
                <a:lnTo>
                  <a:pt x="2796" y="1380"/>
                </a:lnTo>
                <a:lnTo>
                  <a:pt x="2784" y="1404"/>
                </a:lnTo>
                <a:lnTo>
                  <a:pt x="2772" y="1428"/>
                </a:lnTo>
                <a:lnTo>
                  <a:pt x="2748" y="1440"/>
                </a:lnTo>
                <a:lnTo>
                  <a:pt x="2736" y="1416"/>
                </a:lnTo>
                <a:lnTo>
                  <a:pt x="2712" y="1416"/>
                </a:lnTo>
                <a:lnTo>
                  <a:pt x="2700" y="1392"/>
                </a:lnTo>
                <a:lnTo>
                  <a:pt x="2676" y="1380"/>
                </a:lnTo>
                <a:lnTo>
                  <a:pt x="2652" y="1380"/>
                </a:lnTo>
                <a:lnTo>
                  <a:pt x="2628" y="1380"/>
                </a:lnTo>
                <a:lnTo>
                  <a:pt x="2604" y="1380"/>
                </a:lnTo>
                <a:lnTo>
                  <a:pt x="2580" y="1368"/>
                </a:lnTo>
                <a:lnTo>
                  <a:pt x="2556" y="1368"/>
                </a:lnTo>
                <a:lnTo>
                  <a:pt x="2532" y="1368"/>
                </a:lnTo>
                <a:lnTo>
                  <a:pt x="2508" y="1368"/>
                </a:lnTo>
                <a:lnTo>
                  <a:pt x="2484" y="1356"/>
                </a:lnTo>
                <a:lnTo>
                  <a:pt x="2460" y="1368"/>
                </a:lnTo>
                <a:lnTo>
                  <a:pt x="2436" y="1416"/>
                </a:lnTo>
                <a:lnTo>
                  <a:pt x="2388" y="1416"/>
                </a:lnTo>
                <a:lnTo>
                  <a:pt x="2364" y="1428"/>
                </a:lnTo>
                <a:lnTo>
                  <a:pt x="2340" y="1452"/>
                </a:lnTo>
                <a:lnTo>
                  <a:pt x="2316" y="1464"/>
                </a:lnTo>
                <a:lnTo>
                  <a:pt x="2292" y="1464"/>
                </a:lnTo>
                <a:lnTo>
                  <a:pt x="2268" y="1488"/>
                </a:lnTo>
                <a:lnTo>
                  <a:pt x="2220" y="1512"/>
                </a:lnTo>
                <a:lnTo>
                  <a:pt x="2172" y="1560"/>
                </a:lnTo>
                <a:lnTo>
                  <a:pt x="2148" y="1584"/>
                </a:lnTo>
                <a:lnTo>
                  <a:pt x="2124" y="1596"/>
                </a:lnTo>
                <a:lnTo>
                  <a:pt x="2100" y="1608"/>
                </a:lnTo>
                <a:lnTo>
                  <a:pt x="2076" y="1596"/>
                </a:lnTo>
                <a:lnTo>
                  <a:pt x="2052" y="1584"/>
                </a:lnTo>
                <a:lnTo>
                  <a:pt x="2028" y="1584"/>
                </a:lnTo>
                <a:lnTo>
                  <a:pt x="2004" y="1572"/>
                </a:lnTo>
                <a:lnTo>
                  <a:pt x="1944" y="1572"/>
                </a:lnTo>
                <a:lnTo>
                  <a:pt x="1920" y="1572"/>
                </a:lnTo>
                <a:lnTo>
                  <a:pt x="1896" y="1572"/>
                </a:lnTo>
                <a:lnTo>
                  <a:pt x="1872" y="1572"/>
                </a:lnTo>
                <a:lnTo>
                  <a:pt x="1848" y="1572"/>
                </a:lnTo>
                <a:lnTo>
                  <a:pt x="1824" y="1572"/>
                </a:lnTo>
                <a:lnTo>
                  <a:pt x="1800" y="1572"/>
                </a:lnTo>
                <a:lnTo>
                  <a:pt x="1776" y="1572"/>
                </a:lnTo>
                <a:lnTo>
                  <a:pt x="1752" y="1572"/>
                </a:lnTo>
                <a:lnTo>
                  <a:pt x="1728" y="1572"/>
                </a:lnTo>
                <a:lnTo>
                  <a:pt x="1704" y="1572"/>
                </a:lnTo>
                <a:lnTo>
                  <a:pt x="1680" y="1572"/>
                </a:lnTo>
                <a:lnTo>
                  <a:pt x="1656" y="1572"/>
                </a:lnTo>
                <a:lnTo>
                  <a:pt x="1632" y="1572"/>
                </a:lnTo>
                <a:lnTo>
                  <a:pt x="1584" y="1572"/>
                </a:lnTo>
                <a:lnTo>
                  <a:pt x="1536" y="1572"/>
                </a:lnTo>
                <a:lnTo>
                  <a:pt x="1512" y="1572"/>
                </a:lnTo>
                <a:lnTo>
                  <a:pt x="1488" y="1572"/>
                </a:lnTo>
                <a:lnTo>
                  <a:pt x="1452" y="1572"/>
                </a:lnTo>
                <a:lnTo>
                  <a:pt x="1428" y="1572"/>
                </a:lnTo>
                <a:lnTo>
                  <a:pt x="1404" y="1572"/>
                </a:lnTo>
                <a:lnTo>
                  <a:pt x="1380" y="1584"/>
                </a:lnTo>
                <a:lnTo>
                  <a:pt x="1356" y="1584"/>
                </a:lnTo>
                <a:lnTo>
                  <a:pt x="1332" y="1584"/>
                </a:lnTo>
                <a:lnTo>
                  <a:pt x="1308" y="1584"/>
                </a:lnTo>
                <a:lnTo>
                  <a:pt x="1284" y="1584"/>
                </a:lnTo>
                <a:lnTo>
                  <a:pt x="1260" y="1584"/>
                </a:lnTo>
                <a:lnTo>
                  <a:pt x="1236" y="1584"/>
                </a:lnTo>
                <a:lnTo>
                  <a:pt x="1212" y="1596"/>
                </a:lnTo>
                <a:lnTo>
                  <a:pt x="1188" y="1596"/>
                </a:lnTo>
                <a:lnTo>
                  <a:pt x="1164" y="1596"/>
                </a:lnTo>
                <a:lnTo>
                  <a:pt x="1140" y="1608"/>
                </a:lnTo>
                <a:lnTo>
                  <a:pt x="1116" y="1620"/>
                </a:lnTo>
                <a:lnTo>
                  <a:pt x="1092" y="1620"/>
                </a:lnTo>
                <a:lnTo>
                  <a:pt x="1068" y="1632"/>
                </a:lnTo>
                <a:lnTo>
                  <a:pt x="1044" y="1644"/>
                </a:lnTo>
                <a:lnTo>
                  <a:pt x="1020" y="1644"/>
                </a:lnTo>
                <a:lnTo>
                  <a:pt x="996" y="1656"/>
                </a:lnTo>
                <a:lnTo>
                  <a:pt x="972" y="1668"/>
                </a:lnTo>
                <a:lnTo>
                  <a:pt x="948" y="1668"/>
                </a:lnTo>
                <a:lnTo>
                  <a:pt x="924" y="1692"/>
                </a:lnTo>
                <a:lnTo>
                  <a:pt x="900" y="1704"/>
                </a:lnTo>
                <a:lnTo>
                  <a:pt x="876" y="1716"/>
                </a:lnTo>
                <a:lnTo>
                  <a:pt x="876" y="1692"/>
                </a:lnTo>
                <a:lnTo>
                  <a:pt x="876" y="1668"/>
                </a:lnTo>
                <a:lnTo>
                  <a:pt x="864" y="1644"/>
                </a:lnTo>
                <a:lnTo>
                  <a:pt x="864" y="1620"/>
                </a:lnTo>
                <a:lnTo>
                  <a:pt x="852" y="1596"/>
                </a:lnTo>
                <a:lnTo>
                  <a:pt x="840" y="1572"/>
                </a:lnTo>
                <a:lnTo>
                  <a:pt x="828" y="1548"/>
                </a:lnTo>
                <a:lnTo>
                  <a:pt x="816" y="1524"/>
                </a:lnTo>
                <a:lnTo>
                  <a:pt x="792" y="1500"/>
                </a:lnTo>
                <a:lnTo>
                  <a:pt x="768" y="1464"/>
                </a:lnTo>
                <a:lnTo>
                  <a:pt x="744" y="1416"/>
                </a:lnTo>
                <a:lnTo>
                  <a:pt x="696" y="1368"/>
                </a:lnTo>
                <a:lnTo>
                  <a:pt x="588" y="1224"/>
                </a:lnTo>
                <a:lnTo>
                  <a:pt x="540" y="1176"/>
                </a:lnTo>
                <a:lnTo>
                  <a:pt x="492" y="1128"/>
                </a:lnTo>
                <a:lnTo>
                  <a:pt x="444" y="1080"/>
                </a:lnTo>
                <a:lnTo>
                  <a:pt x="444" y="1056"/>
                </a:lnTo>
                <a:lnTo>
                  <a:pt x="420" y="1032"/>
                </a:lnTo>
                <a:lnTo>
                  <a:pt x="408" y="1008"/>
                </a:lnTo>
                <a:lnTo>
                  <a:pt x="384" y="996"/>
                </a:lnTo>
                <a:lnTo>
                  <a:pt x="360" y="984"/>
                </a:lnTo>
                <a:lnTo>
                  <a:pt x="336" y="972"/>
                </a:lnTo>
                <a:lnTo>
                  <a:pt x="312" y="960"/>
                </a:lnTo>
                <a:lnTo>
                  <a:pt x="288" y="948"/>
                </a:lnTo>
                <a:lnTo>
                  <a:pt x="264" y="936"/>
                </a:lnTo>
                <a:lnTo>
                  <a:pt x="240" y="924"/>
                </a:lnTo>
                <a:lnTo>
                  <a:pt x="180" y="912"/>
                </a:lnTo>
                <a:lnTo>
                  <a:pt x="156" y="888"/>
                </a:lnTo>
                <a:lnTo>
                  <a:pt x="144" y="864"/>
                </a:lnTo>
                <a:lnTo>
                  <a:pt x="120" y="840"/>
                </a:lnTo>
                <a:lnTo>
                  <a:pt x="120" y="816"/>
                </a:lnTo>
                <a:lnTo>
                  <a:pt x="96" y="804"/>
                </a:lnTo>
                <a:lnTo>
                  <a:pt x="84" y="780"/>
                </a:lnTo>
                <a:lnTo>
                  <a:pt x="48" y="732"/>
                </a:lnTo>
                <a:lnTo>
                  <a:pt x="24" y="732"/>
                </a:lnTo>
                <a:lnTo>
                  <a:pt x="0" y="696"/>
                </a:lnTo>
              </a:path>
            </a:pathLst>
          </a:custGeom>
          <a:noFill/>
          <a:ln w="50800" cap="rnd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4103" name="Oval 4"/>
          <p:cNvSpPr>
            <a:spLocks noChangeArrowheads="1"/>
          </p:cNvSpPr>
          <p:nvPr/>
        </p:nvSpPr>
        <p:spPr bwMode="auto">
          <a:xfrm>
            <a:off x="2079625" y="4386263"/>
            <a:ext cx="1747838" cy="1016000"/>
          </a:xfrm>
          <a:prstGeom prst="ellipse">
            <a:avLst/>
          </a:prstGeom>
          <a:solidFill>
            <a:srgbClr val="DC0081"/>
          </a:solidFill>
          <a:ln w="50800">
            <a:solidFill>
              <a:srgbClr val="DC008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US" altLang="en-US"/>
          </a:p>
        </p:txBody>
      </p:sp>
      <p:sp>
        <p:nvSpPr>
          <p:cNvPr id="4104" name="AutoShape 5"/>
          <p:cNvSpPr>
            <a:spLocks noChangeArrowheads="1"/>
          </p:cNvSpPr>
          <p:nvPr/>
        </p:nvSpPr>
        <p:spPr bwMode="auto">
          <a:xfrm>
            <a:off x="4127500" y="3759200"/>
            <a:ext cx="241300" cy="660400"/>
          </a:xfrm>
          <a:prstGeom prst="octagon">
            <a:avLst>
              <a:gd name="adj" fmla="val 29282"/>
            </a:avLst>
          </a:prstGeom>
          <a:solidFill>
            <a:schemeClr val="hlink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altLang="en-US"/>
          </a:p>
        </p:txBody>
      </p:sp>
      <p:sp>
        <p:nvSpPr>
          <p:cNvPr id="4105" name="AutoShape 6"/>
          <p:cNvSpPr>
            <a:spLocks noChangeArrowheads="1"/>
          </p:cNvSpPr>
          <p:nvPr/>
        </p:nvSpPr>
        <p:spPr bwMode="auto">
          <a:xfrm flipH="1">
            <a:off x="3395663" y="4602163"/>
            <a:ext cx="311150" cy="355600"/>
          </a:xfrm>
          <a:prstGeom prst="rightArrow">
            <a:avLst>
              <a:gd name="adj1" fmla="val 50000"/>
              <a:gd name="adj2" fmla="val 50005"/>
            </a:avLst>
          </a:prstGeom>
          <a:solidFill>
            <a:schemeClr val="tx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altLang="en-US"/>
          </a:p>
        </p:txBody>
      </p:sp>
      <p:sp>
        <p:nvSpPr>
          <p:cNvPr id="4106" name="AutoShape 7"/>
          <p:cNvSpPr>
            <a:spLocks noChangeArrowheads="1"/>
          </p:cNvSpPr>
          <p:nvPr/>
        </p:nvSpPr>
        <p:spPr bwMode="auto">
          <a:xfrm flipH="1">
            <a:off x="3794125" y="4373563"/>
            <a:ext cx="311150" cy="355600"/>
          </a:xfrm>
          <a:prstGeom prst="rightArrow">
            <a:avLst>
              <a:gd name="adj1" fmla="val 50000"/>
              <a:gd name="adj2" fmla="val 50005"/>
            </a:avLst>
          </a:prstGeom>
          <a:solidFill>
            <a:schemeClr val="tx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altLang="en-US"/>
          </a:p>
        </p:txBody>
      </p:sp>
      <p:sp>
        <p:nvSpPr>
          <p:cNvPr id="40971" name="Rectangle 8"/>
          <p:cNvSpPr>
            <a:spLocks noChangeArrowheads="1"/>
          </p:cNvSpPr>
          <p:nvPr/>
        </p:nvSpPr>
        <p:spPr bwMode="auto">
          <a:xfrm>
            <a:off x="1193800" y="2746375"/>
            <a:ext cx="1108075" cy="458788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 algn="ctr">
              <a:defRPr/>
            </a:pPr>
            <a:r>
              <a:rPr lang="en-US" sz="2400" dirty="0">
                <a:latin typeface="+mj-lt"/>
              </a:rPr>
              <a:t>HER-2</a:t>
            </a:r>
          </a:p>
        </p:txBody>
      </p:sp>
      <p:sp>
        <p:nvSpPr>
          <p:cNvPr id="40972" name="Rectangle 9"/>
          <p:cNvSpPr>
            <a:spLocks noChangeArrowheads="1"/>
          </p:cNvSpPr>
          <p:nvPr/>
        </p:nvSpPr>
        <p:spPr bwMode="auto">
          <a:xfrm>
            <a:off x="2187575" y="4727575"/>
            <a:ext cx="1344613" cy="458788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 algn="ctr">
              <a:defRPr/>
            </a:pPr>
            <a:r>
              <a:rPr lang="en-US" sz="2400" dirty="0">
                <a:latin typeface="+mj-lt"/>
              </a:rPr>
              <a:t>nucleus</a:t>
            </a:r>
          </a:p>
        </p:txBody>
      </p:sp>
      <p:sp>
        <p:nvSpPr>
          <p:cNvPr id="4109" name="AutoShape 10"/>
          <p:cNvSpPr>
            <a:spLocks noChangeArrowheads="1"/>
          </p:cNvSpPr>
          <p:nvPr/>
        </p:nvSpPr>
        <p:spPr bwMode="auto">
          <a:xfrm rot="16200000" flipH="1">
            <a:off x="2776538" y="5157788"/>
            <a:ext cx="355600" cy="311150"/>
          </a:xfrm>
          <a:prstGeom prst="rightArrow">
            <a:avLst>
              <a:gd name="adj1" fmla="val 50000"/>
              <a:gd name="adj2" fmla="val 57148"/>
            </a:avLst>
          </a:prstGeom>
          <a:solidFill>
            <a:schemeClr val="tx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altLang="en-US"/>
          </a:p>
        </p:txBody>
      </p:sp>
      <p:sp>
        <p:nvSpPr>
          <p:cNvPr id="4110" name="AutoShape 11"/>
          <p:cNvSpPr>
            <a:spLocks noChangeArrowheads="1"/>
          </p:cNvSpPr>
          <p:nvPr/>
        </p:nvSpPr>
        <p:spPr bwMode="auto">
          <a:xfrm rot="16200000" flipH="1">
            <a:off x="2776538" y="5767388"/>
            <a:ext cx="355600" cy="311150"/>
          </a:xfrm>
          <a:prstGeom prst="rightArrow">
            <a:avLst>
              <a:gd name="adj1" fmla="val 50000"/>
              <a:gd name="adj2" fmla="val 57148"/>
            </a:avLst>
          </a:prstGeom>
          <a:solidFill>
            <a:schemeClr val="tx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altLang="en-US"/>
          </a:p>
        </p:txBody>
      </p:sp>
      <p:sp>
        <p:nvSpPr>
          <p:cNvPr id="40975" name="Rectangle 12"/>
          <p:cNvSpPr>
            <a:spLocks noChangeArrowheads="1"/>
          </p:cNvSpPr>
          <p:nvPr/>
        </p:nvSpPr>
        <p:spPr bwMode="auto">
          <a:xfrm>
            <a:off x="1577975" y="3614738"/>
            <a:ext cx="2022475" cy="51593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 algn="ctr">
              <a:defRPr/>
            </a:pPr>
            <a:r>
              <a:rPr lang="en-US" sz="2800" dirty="0">
                <a:latin typeface="+mj-lt"/>
              </a:rPr>
              <a:t>cancer cell</a:t>
            </a:r>
          </a:p>
        </p:txBody>
      </p:sp>
      <p:sp>
        <p:nvSpPr>
          <p:cNvPr id="4112" name="AutoShape 14"/>
          <p:cNvSpPr>
            <a:spLocks noChangeArrowheads="1"/>
          </p:cNvSpPr>
          <p:nvPr/>
        </p:nvSpPr>
        <p:spPr bwMode="auto">
          <a:xfrm rot="1918325">
            <a:off x="1627188" y="4437063"/>
            <a:ext cx="242887" cy="660400"/>
          </a:xfrm>
          <a:prstGeom prst="octagon">
            <a:avLst>
              <a:gd name="adj" fmla="val 29282"/>
            </a:avLst>
          </a:prstGeom>
          <a:solidFill>
            <a:schemeClr val="hlink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altLang="en-US"/>
          </a:p>
        </p:txBody>
      </p:sp>
      <p:sp>
        <p:nvSpPr>
          <p:cNvPr id="4113" name="AutoShape 15"/>
          <p:cNvSpPr>
            <a:spLocks noChangeArrowheads="1"/>
          </p:cNvSpPr>
          <p:nvPr/>
        </p:nvSpPr>
        <p:spPr bwMode="auto">
          <a:xfrm rot="-1635740">
            <a:off x="2355850" y="2913063"/>
            <a:ext cx="242888" cy="660400"/>
          </a:xfrm>
          <a:prstGeom prst="octagon">
            <a:avLst>
              <a:gd name="adj" fmla="val 29282"/>
            </a:avLst>
          </a:prstGeom>
          <a:solidFill>
            <a:schemeClr val="hlink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altLang="en-US"/>
          </a:p>
        </p:txBody>
      </p:sp>
      <p:sp>
        <p:nvSpPr>
          <p:cNvPr id="4114" name="AutoShape 16"/>
          <p:cNvSpPr>
            <a:spLocks noChangeArrowheads="1"/>
          </p:cNvSpPr>
          <p:nvPr/>
        </p:nvSpPr>
        <p:spPr bwMode="auto">
          <a:xfrm rot="-1302453">
            <a:off x="4340225" y="4876800"/>
            <a:ext cx="242888" cy="660400"/>
          </a:xfrm>
          <a:prstGeom prst="octagon">
            <a:avLst>
              <a:gd name="adj" fmla="val 29282"/>
            </a:avLst>
          </a:prstGeom>
          <a:solidFill>
            <a:schemeClr val="hlink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altLang="en-US"/>
          </a:p>
        </p:txBody>
      </p:sp>
      <p:sp>
        <p:nvSpPr>
          <p:cNvPr id="4115" name="Rectangle 18"/>
          <p:cNvSpPr>
            <a:spLocks noChangeArrowheads="1"/>
          </p:cNvSpPr>
          <p:nvPr/>
        </p:nvSpPr>
        <p:spPr bwMode="auto">
          <a:xfrm rot="-7272149">
            <a:off x="4813301" y="3017837"/>
            <a:ext cx="49212" cy="754063"/>
          </a:xfrm>
          <a:prstGeom prst="rect">
            <a:avLst/>
          </a:prstGeom>
          <a:solidFill>
            <a:srgbClr val="03EB2A"/>
          </a:solidFill>
          <a:ln w="25400">
            <a:solidFill>
              <a:srgbClr val="03EB2A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altLang="en-US"/>
          </a:p>
        </p:txBody>
      </p:sp>
      <p:sp>
        <p:nvSpPr>
          <p:cNvPr id="4116" name="Line 19"/>
          <p:cNvSpPr>
            <a:spLocks noChangeShapeType="1"/>
          </p:cNvSpPr>
          <p:nvPr/>
        </p:nvSpPr>
        <p:spPr bwMode="auto">
          <a:xfrm rot="-7272149" flipH="1" flipV="1">
            <a:off x="4332287" y="3654426"/>
            <a:ext cx="257175" cy="285750"/>
          </a:xfrm>
          <a:prstGeom prst="line">
            <a:avLst/>
          </a:prstGeom>
          <a:noFill/>
          <a:ln w="57150">
            <a:solidFill>
              <a:srgbClr val="03EB2A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4117" name="Line 20"/>
          <p:cNvSpPr>
            <a:spLocks noChangeShapeType="1"/>
          </p:cNvSpPr>
          <p:nvPr/>
        </p:nvSpPr>
        <p:spPr bwMode="auto">
          <a:xfrm rot="-1394315" flipH="1" flipV="1">
            <a:off x="4198938" y="3405188"/>
            <a:ext cx="287337" cy="257175"/>
          </a:xfrm>
          <a:prstGeom prst="line">
            <a:avLst/>
          </a:prstGeom>
          <a:noFill/>
          <a:ln w="57150">
            <a:solidFill>
              <a:srgbClr val="03EB2A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4118" name="Text Box 21"/>
          <p:cNvSpPr txBox="1">
            <a:spLocks noChangeArrowheads="1"/>
          </p:cNvSpPr>
          <p:nvPr/>
        </p:nvSpPr>
        <p:spPr bwMode="auto">
          <a:xfrm>
            <a:off x="5237163" y="2819400"/>
            <a:ext cx="3582987" cy="769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508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400" b="1">
                <a:solidFill>
                  <a:schemeClr val="tx1"/>
                </a:solidFill>
                <a:latin typeface="Symbol" pitchFamily="18" charset="2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Symbol" pitchFamily="18" charset="2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Symbol" pitchFamily="18" charset="2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Symbol" pitchFamily="18" charset="2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Symbol" pitchFamily="18" charset="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Symbol" pitchFamily="18" charset="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Symbol" pitchFamily="18" charset="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Symbol" pitchFamily="18" charset="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Symbol" pitchFamily="18" charset="2"/>
              </a:defRPr>
            </a:lvl9pPr>
          </a:lstStyle>
          <a:p>
            <a:pPr algn="ctr"/>
            <a:r>
              <a:rPr lang="en-US" altLang="en-US" sz="2200">
                <a:solidFill>
                  <a:srgbClr val="03EB2A"/>
                </a:solidFill>
                <a:latin typeface="Helvetica" pitchFamily="34" charset="0"/>
              </a:rPr>
              <a:t>Trastuzumab </a:t>
            </a:r>
          </a:p>
          <a:p>
            <a:pPr algn="ctr"/>
            <a:r>
              <a:rPr lang="en-US" altLang="en-US" sz="2200">
                <a:solidFill>
                  <a:srgbClr val="FFFFFF"/>
                </a:solidFill>
                <a:latin typeface="Helvetica" pitchFamily="34" charset="0"/>
              </a:rPr>
              <a:t>Anti-HER-2 Antibody</a:t>
            </a:r>
          </a:p>
        </p:txBody>
      </p:sp>
      <p:sp>
        <p:nvSpPr>
          <p:cNvPr id="1020950" name="Text Box 22"/>
          <p:cNvSpPr txBox="1">
            <a:spLocks noChangeArrowheads="1"/>
          </p:cNvSpPr>
          <p:nvPr/>
        </p:nvSpPr>
        <p:spPr bwMode="auto">
          <a:xfrm>
            <a:off x="914400" y="946150"/>
            <a:ext cx="7456488" cy="769441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2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Helvetica" pitchFamily="34" charset="0"/>
              </a:rPr>
              <a:t>HER-2 </a:t>
            </a:r>
            <a:r>
              <a:rPr lang="el-GR" sz="22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Helvetica" pitchFamily="34" charset="0"/>
              </a:rPr>
              <a:t>Ογκογονίδιο</a:t>
            </a:r>
            <a:r>
              <a:rPr lang="en-US" sz="22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Helvetica" pitchFamily="34" charset="0"/>
              </a:rPr>
              <a:t>: </a:t>
            </a:r>
            <a:r>
              <a:rPr lang="el-GR" sz="22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Helvetica" pitchFamily="34" charset="0"/>
              </a:rPr>
              <a:t>ενίσχυση</a:t>
            </a:r>
            <a:r>
              <a:rPr lang="en-US" sz="22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Helvetica" pitchFamily="34" charset="0"/>
              </a:rPr>
              <a:t> </a:t>
            </a:r>
            <a:r>
              <a:rPr lang="el-GR" sz="22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Helvetica" pitchFamily="34" charset="0"/>
              </a:rPr>
              <a:t>και υπερέκφραση σε</a:t>
            </a:r>
            <a:r>
              <a:rPr lang="en-US" sz="22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Helvetica" pitchFamily="34" charset="0"/>
              </a:rPr>
              <a:t> </a:t>
            </a:r>
            <a:r>
              <a:rPr lang="en-US" sz="22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Helvetica" pitchFamily="34" charset="0"/>
              </a:rPr>
              <a:t>20-25% </a:t>
            </a:r>
            <a:r>
              <a:rPr lang="el-GR" sz="22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Helvetica" pitchFamily="34" charset="0"/>
              </a:rPr>
              <a:t>των καρκίνων μαστού</a:t>
            </a:r>
            <a:endParaRPr lang="en-US" sz="22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Helvetica" pitchFamily="34" charset="0"/>
            </a:endParaRPr>
          </a:p>
        </p:txBody>
      </p:sp>
      <p:sp>
        <p:nvSpPr>
          <p:cNvPr id="4120" name="Text Box 23"/>
          <p:cNvSpPr txBox="1">
            <a:spLocks noChangeArrowheads="1"/>
          </p:cNvSpPr>
          <p:nvPr/>
        </p:nvSpPr>
        <p:spPr bwMode="auto">
          <a:xfrm>
            <a:off x="4419600" y="5105400"/>
            <a:ext cx="3582988" cy="110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508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400" b="1">
                <a:solidFill>
                  <a:schemeClr val="tx1"/>
                </a:solidFill>
                <a:latin typeface="Symbol" pitchFamily="18" charset="2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Symbol" pitchFamily="18" charset="2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Symbol" pitchFamily="18" charset="2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Symbol" pitchFamily="18" charset="2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Symbol" pitchFamily="18" charset="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Symbol" pitchFamily="18" charset="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Symbol" pitchFamily="18" charset="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Symbol" pitchFamily="18" charset="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Symbol" pitchFamily="18" charset="2"/>
              </a:defRPr>
            </a:lvl9pPr>
          </a:lstStyle>
          <a:p>
            <a:pPr algn="ctr"/>
            <a:r>
              <a:rPr lang="en-US" altLang="en-US" sz="2200">
                <a:solidFill>
                  <a:srgbClr val="FFC000"/>
                </a:solidFill>
                <a:latin typeface="Helvetica" pitchFamily="34" charset="0"/>
              </a:rPr>
              <a:t>Lapatinib</a:t>
            </a:r>
          </a:p>
          <a:p>
            <a:pPr algn="ctr"/>
            <a:r>
              <a:rPr lang="en-US" altLang="en-US" sz="2200">
                <a:solidFill>
                  <a:srgbClr val="FFFFFF"/>
                </a:solidFill>
                <a:latin typeface="Helvetica" pitchFamily="34" charset="0"/>
              </a:rPr>
              <a:t>Dual HER-1/HER-2 Tyrosine Kinase Inhibitor</a:t>
            </a:r>
          </a:p>
        </p:txBody>
      </p:sp>
      <p:sp>
        <p:nvSpPr>
          <p:cNvPr id="4121" name="Freeform 24"/>
          <p:cNvSpPr>
            <a:spLocks/>
          </p:cNvSpPr>
          <p:nvPr/>
        </p:nvSpPr>
        <p:spPr bwMode="auto">
          <a:xfrm rot="-1496054">
            <a:off x="4265613" y="4724400"/>
            <a:ext cx="338137" cy="330200"/>
          </a:xfrm>
          <a:custGeom>
            <a:avLst/>
            <a:gdLst>
              <a:gd name="T0" fmla="*/ 2147483647 w 1050"/>
              <a:gd name="T1" fmla="*/ 2147483647 h 865"/>
              <a:gd name="T2" fmla="*/ 2147483647 w 1050"/>
              <a:gd name="T3" fmla="*/ 2147483647 h 865"/>
              <a:gd name="T4" fmla="*/ 2147483647 w 1050"/>
              <a:gd name="T5" fmla="*/ 2147483647 h 865"/>
              <a:gd name="T6" fmla="*/ 2147483647 w 1050"/>
              <a:gd name="T7" fmla="*/ 2147483647 h 865"/>
              <a:gd name="T8" fmla="*/ 2147483647 w 1050"/>
              <a:gd name="T9" fmla="*/ 2147483647 h 865"/>
              <a:gd name="T10" fmla="*/ 2147483647 w 1050"/>
              <a:gd name="T11" fmla="*/ 2147483647 h 865"/>
              <a:gd name="T12" fmla="*/ 2147483647 w 1050"/>
              <a:gd name="T13" fmla="*/ 2147483647 h 865"/>
              <a:gd name="T14" fmla="*/ 2147483647 w 1050"/>
              <a:gd name="T15" fmla="*/ 2147483647 h 865"/>
              <a:gd name="T16" fmla="*/ 2147483647 w 1050"/>
              <a:gd name="T17" fmla="*/ 2147483647 h 865"/>
              <a:gd name="T18" fmla="*/ 2147483647 w 1050"/>
              <a:gd name="T19" fmla="*/ 2147483647 h 865"/>
              <a:gd name="T20" fmla="*/ 2147483647 w 1050"/>
              <a:gd name="T21" fmla="*/ 2147483647 h 865"/>
              <a:gd name="T22" fmla="*/ 0 w 1050"/>
              <a:gd name="T23" fmla="*/ 2147483647 h 865"/>
              <a:gd name="T24" fmla="*/ 2147483647 w 1050"/>
              <a:gd name="T25" fmla="*/ 2147483647 h 865"/>
              <a:gd name="T26" fmla="*/ 2147483647 w 1050"/>
              <a:gd name="T27" fmla="*/ 2147483647 h 865"/>
              <a:gd name="T28" fmla="*/ 2147483647 w 1050"/>
              <a:gd name="T29" fmla="*/ 0 h 865"/>
              <a:gd name="T30" fmla="*/ 2147483647 w 1050"/>
              <a:gd name="T31" fmla="*/ 2147483647 h 865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w 1050"/>
              <a:gd name="T49" fmla="*/ 0 h 865"/>
              <a:gd name="T50" fmla="*/ 1050 w 1050"/>
              <a:gd name="T51" fmla="*/ 865 h 865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T48" t="T49" r="T50" b="T51"/>
            <a:pathLst>
              <a:path w="1050" h="865">
                <a:moveTo>
                  <a:pt x="1050" y="865"/>
                </a:moveTo>
                <a:lnTo>
                  <a:pt x="998" y="863"/>
                </a:lnTo>
                <a:lnTo>
                  <a:pt x="947" y="863"/>
                </a:lnTo>
                <a:lnTo>
                  <a:pt x="895" y="863"/>
                </a:lnTo>
                <a:lnTo>
                  <a:pt x="843" y="863"/>
                </a:lnTo>
                <a:lnTo>
                  <a:pt x="793" y="863"/>
                </a:lnTo>
                <a:lnTo>
                  <a:pt x="741" y="863"/>
                </a:lnTo>
                <a:lnTo>
                  <a:pt x="691" y="863"/>
                </a:lnTo>
                <a:lnTo>
                  <a:pt x="641" y="863"/>
                </a:lnTo>
                <a:lnTo>
                  <a:pt x="632" y="860"/>
                </a:lnTo>
                <a:lnTo>
                  <a:pt x="322" y="650"/>
                </a:lnTo>
                <a:lnTo>
                  <a:pt x="0" y="432"/>
                </a:lnTo>
                <a:lnTo>
                  <a:pt x="322" y="215"/>
                </a:lnTo>
                <a:lnTo>
                  <a:pt x="632" y="5"/>
                </a:lnTo>
                <a:lnTo>
                  <a:pt x="1050" y="0"/>
                </a:lnTo>
                <a:lnTo>
                  <a:pt x="1050" y="865"/>
                </a:lnTo>
                <a:close/>
              </a:path>
            </a:pathLst>
          </a:custGeom>
          <a:solidFill>
            <a:srgbClr val="FFC000"/>
          </a:solidFill>
          <a:ln w="9525">
            <a:solidFill>
              <a:srgbClr val="00FFCC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26" name="Rectangle 18"/>
          <p:cNvSpPr>
            <a:spLocks noChangeArrowheads="1"/>
          </p:cNvSpPr>
          <p:nvPr/>
        </p:nvSpPr>
        <p:spPr bwMode="auto">
          <a:xfrm rot="14327851">
            <a:off x="3111500" y="2079625"/>
            <a:ext cx="49213" cy="754063"/>
          </a:xfrm>
          <a:prstGeom prst="rect">
            <a:avLst/>
          </a:prstGeom>
          <a:solidFill>
            <a:srgbClr val="03EB2A"/>
          </a:solidFill>
          <a:ln w="25400">
            <a:solidFill>
              <a:schemeClr val="accent3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7" name="Line 19"/>
          <p:cNvSpPr>
            <a:spLocks noChangeShapeType="1"/>
          </p:cNvSpPr>
          <p:nvPr/>
        </p:nvSpPr>
        <p:spPr bwMode="auto">
          <a:xfrm rot="14327851" flipH="1" flipV="1">
            <a:off x="2630487" y="2716213"/>
            <a:ext cx="257175" cy="285750"/>
          </a:xfrm>
          <a:prstGeom prst="line">
            <a:avLst/>
          </a:prstGeom>
          <a:noFill/>
          <a:ln w="57150">
            <a:solidFill>
              <a:schemeClr val="accent3"/>
            </a:solidFill>
            <a:round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8" name="Line 20"/>
          <p:cNvSpPr>
            <a:spLocks noChangeShapeType="1"/>
          </p:cNvSpPr>
          <p:nvPr/>
        </p:nvSpPr>
        <p:spPr bwMode="auto">
          <a:xfrm rot="20205685" flipH="1" flipV="1">
            <a:off x="2497138" y="2466975"/>
            <a:ext cx="287337" cy="257175"/>
          </a:xfrm>
          <a:prstGeom prst="line">
            <a:avLst/>
          </a:prstGeom>
          <a:noFill/>
          <a:ln w="57150">
            <a:solidFill>
              <a:schemeClr val="accent3"/>
            </a:solidFill>
            <a:round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9" name="Text Box 21"/>
          <p:cNvSpPr txBox="1">
            <a:spLocks noChangeArrowheads="1"/>
          </p:cNvSpPr>
          <p:nvPr/>
        </p:nvSpPr>
        <p:spPr bwMode="auto">
          <a:xfrm>
            <a:off x="2895600" y="1922463"/>
            <a:ext cx="3582988" cy="1108075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 sz="1400" b="1">
                <a:solidFill>
                  <a:schemeClr val="tx1"/>
                </a:solidFill>
                <a:latin typeface="Symbol" pitchFamily="18" charset="2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Symbol" pitchFamily="18" charset="2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Symbol" pitchFamily="18" charset="2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Symbol" pitchFamily="18" charset="2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Symbol" pitchFamily="18" charset="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Symbol" pitchFamily="18" charset="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Symbol" pitchFamily="18" charset="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Symbol" pitchFamily="18" charset="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Symbol" pitchFamily="18" charset="2"/>
              </a:defRPr>
            </a:lvl9pPr>
          </a:lstStyle>
          <a:p>
            <a:pPr algn="ctr">
              <a:defRPr/>
            </a:pPr>
            <a:r>
              <a:rPr lang="en-US" sz="2200" dirty="0" err="1" smtClean="0">
                <a:solidFill>
                  <a:schemeClr val="accent1">
                    <a:lumMod val="40000"/>
                    <a:lumOff val="60000"/>
                  </a:schemeClr>
                </a:solidFill>
                <a:latin typeface="Helvetica" pitchFamily="34" charset="0"/>
              </a:rPr>
              <a:t>Pertuzumab</a:t>
            </a:r>
            <a:r>
              <a:rPr lang="en-US" sz="2200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Helvetica" pitchFamily="34" charset="0"/>
              </a:rPr>
              <a:t> </a:t>
            </a:r>
          </a:p>
          <a:p>
            <a:pPr algn="ctr">
              <a:defRPr/>
            </a:pPr>
            <a:r>
              <a:rPr lang="en-US" sz="2200" dirty="0" smtClean="0">
                <a:solidFill>
                  <a:srgbClr val="FFFFFF"/>
                </a:solidFill>
                <a:latin typeface="Helvetica" pitchFamily="34" charset="0"/>
              </a:rPr>
              <a:t> Anti-HER-2 Antibody</a:t>
            </a:r>
          </a:p>
          <a:p>
            <a:pPr algn="ctr">
              <a:defRPr/>
            </a:pPr>
            <a:endParaRPr lang="en-US" sz="2200" dirty="0" smtClean="0">
              <a:solidFill>
                <a:srgbClr val="FFFFFF"/>
              </a:solidFill>
              <a:latin typeface="Helvetica" pitchFamily="34" charset="0"/>
            </a:endParaRPr>
          </a:p>
        </p:txBody>
      </p:sp>
      <p:sp>
        <p:nvSpPr>
          <p:cNvPr id="4126" name="Rectangle 18"/>
          <p:cNvSpPr>
            <a:spLocks noChangeArrowheads="1"/>
          </p:cNvSpPr>
          <p:nvPr/>
        </p:nvSpPr>
        <p:spPr bwMode="auto">
          <a:xfrm rot="-7272149">
            <a:off x="884238" y="5072063"/>
            <a:ext cx="49212" cy="754062"/>
          </a:xfrm>
          <a:prstGeom prst="rect">
            <a:avLst/>
          </a:prstGeom>
          <a:solidFill>
            <a:srgbClr val="7030A0"/>
          </a:solidFill>
          <a:ln w="25400">
            <a:solidFill>
              <a:srgbClr val="BF119E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altLang="en-US"/>
          </a:p>
        </p:txBody>
      </p:sp>
      <p:sp>
        <p:nvSpPr>
          <p:cNvPr id="4127" name="Line 19"/>
          <p:cNvSpPr>
            <a:spLocks noChangeShapeType="1"/>
          </p:cNvSpPr>
          <p:nvPr/>
        </p:nvSpPr>
        <p:spPr bwMode="auto">
          <a:xfrm rot="14327851" flipH="1">
            <a:off x="1295400" y="5157788"/>
            <a:ext cx="228600" cy="304800"/>
          </a:xfrm>
          <a:prstGeom prst="line">
            <a:avLst/>
          </a:prstGeom>
          <a:noFill/>
          <a:ln w="57150">
            <a:solidFill>
              <a:srgbClr val="BF119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4128" name="Line 20"/>
          <p:cNvSpPr>
            <a:spLocks noChangeShapeType="1"/>
          </p:cNvSpPr>
          <p:nvPr/>
        </p:nvSpPr>
        <p:spPr bwMode="auto">
          <a:xfrm rot="20205685" flipV="1">
            <a:off x="1155700" y="4910138"/>
            <a:ext cx="239713" cy="328612"/>
          </a:xfrm>
          <a:prstGeom prst="line">
            <a:avLst/>
          </a:prstGeom>
          <a:noFill/>
          <a:ln w="57150">
            <a:solidFill>
              <a:srgbClr val="BF119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34" name="Text Box 21"/>
          <p:cNvSpPr txBox="1">
            <a:spLocks noChangeArrowheads="1"/>
          </p:cNvSpPr>
          <p:nvPr/>
        </p:nvSpPr>
        <p:spPr bwMode="auto">
          <a:xfrm>
            <a:off x="-304800" y="5491163"/>
            <a:ext cx="2976563" cy="1108075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 sz="1400" b="1">
                <a:solidFill>
                  <a:schemeClr val="tx1"/>
                </a:solidFill>
                <a:latin typeface="Symbol" pitchFamily="18" charset="2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Symbol" pitchFamily="18" charset="2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Symbol" pitchFamily="18" charset="2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Symbol" pitchFamily="18" charset="2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Symbol" pitchFamily="18" charset="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Symbol" pitchFamily="18" charset="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Symbol" pitchFamily="18" charset="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Symbol" pitchFamily="18" charset="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Symbol" pitchFamily="18" charset="2"/>
              </a:defRPr>
            </a:lvl9pPr>
          </a:lstStyle>
          <a:p>
            <a:pPr algn="ctr">
              <a:defRPr/>
            </a:pPr>
            <a:r>
              <a:rPr lang="en-US" sz="2200" dirty="0" smtClean="0">
                <a:solidFill>
                  <a:srgbClr val="BF119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rPr>
              <a:t>T-DM1</a:t>
            </a:r>
          </a:p>
          <a:p>
            <a:pPr algn="ctr">
              <a:defRPr/>
            </a:pPr>
            <a:r>
              <a:rPr lang="en-US" sz="2200" dirty="0" smtClean="0">
                <a:solidFill>
                  <a:srgbClr val="FFFFFF"/>
                </a:solidFill>
                <a:latin typeface="Helvetica" pitchFamily="34" charset="0"/>
              </a:rPr>
              <a:t>Antibody-Drug Conjugate</a:t>
            </a:r>
          </a:p>
        </p:txBody>
      </p:sp>
    </p:spTree>
    <p:extLst>
      <p:ext uri="{BB962C8B-B14F-4D97-AF65-F5344CB8AC3E}">
        <p14:creationId xmlns:p14="http://schemas.microsoft.com/office/powerpoint/2010/main" xmlns="" val="3143748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229600" cy="1143000"/>
          </a:xfrm>
        </p:spPr>
        <p:txBody>
          <a:bodyPr>
            <a:normAutofit/>
          </a:bodyPr>
          <a:lstStyle/>
          <a:p>
            <a:r>
              <a:rPr lang="el-GR" sz="3600" b="1" dirty="0" smtClean="0">
                <a:latin typeface="Arial" pitchFamily="34" charset="0"/>
                <a:cs typeface="Arial" pitchFamily="34" charset="0"/>
              </a:rPr>
              <a:t>ΠΕΡΙΣΤΑΤΙΚΟ</a:t>
            </a:r>
            <a:endParaRPr lang="el-GR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2400" dirty="0" smtClean="0">
                <a:latin typeface="Arial" pitchFamily="34" charset="0"/>
                <a:cs typeface="Arial" pitchFamily="34" charset="0"/>
              </a:rPr>
              <a:t>Γυναίκα 57 ετών μετεμμηνοπαυσιακή ψηλάφησε ένα ογκίδιο 2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cm </a:t>
            </a:r>
            <a:r>
              <a:rPr lang="el-GR" sz="2400" dirty="0" smtClean="0">
                <a:latin typeface="Arial" pitchFamily="34" charset="0"/>
                <a:cs typeface="Arial" pitchFamily="34" charset="0"/>
              </a:rPr>
              <a:t>στη 12</a:t>
            </a:r>
            <a:r>
              <a:rPr lang="el-GR" sz="2400" baseline="30000" dirty="0" smtClean="0">
                <a:latin typeface="Arial" pitchFamily="34" charset="0"/>
                <a:cs typeface="Arial" pitchFamily="34" charset="0"/>
              </a:rPr>
              <a:t>η</a:t>
            </a:r>
            <a:r>
              <a:rPr lang="el-GR" sz="2400" dirty="0" smtClean="0">
                <a:latin typeface="Arial" pitchFamily="34" charset="0"/>
                <a:cs typeface="Arial" pitchFamily="34" charset="0"/>
              </a:rPr>
              <a:t> ώρα του αριστερού μαστού, Μαστογραφία η΄ταν συμβατή με ύποπτη σκίαση στην αντίστοιχη θέση. Υπεβλήθη σε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FNB </a:t>
            </a:r>
            <a:r>
              <a:rPr lang="el-GR" sz="2400" dirty="0" smtClean="0">
                <a:latin typeface="Arial" pitchFamily="34" charset="0"/>
                <a:cs typeface="Arial" pitchFamily="34" charset="0"/>
              </a:rPr>
              <a:t>που ανέδειξε πορογενές διηθητικό καρκίνωμα μαστού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ER-/PR-/Her2 3+. </a:t>
            </a:r>
            <a:r>
              <a:rPr lang="el-GR" sz="2400" dirty="0" smtClean="0">
                <a:latin typeface="Arial" pitchFamily="34" charset="0"/>
                <a:cs typeface="Arial" pitchFamily="34" charset="0"/>
              </a:rPr>
              <a:t>Τί θεραπεία θα λάβει η ασθενής?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l-GR" sz="24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79924542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600" b="1" dirty="0" smtClean="0">
                <a:latin typeface="Arial" pitchFamily="34" charset="0"/>
                <a:cs typeface="Arial" pitchFamily="34" charset="0"/>
              </a:rPr>
              <a:t>ΠΕΡΙΣΤΑΤΙΚΟ</a:t>
            </a:r>
            <a:endParaRPr lang="el-GR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2400" dirty="0" smtClean="0">
                <a:latin typeface="Arial" pitchFamily="34" charset="0"/>
                <a:cs typeface="Arial" pitchFamily="34" charset="0"/>
              </a:rPr>
              <a:t>Η ασθενής υπεβλήθη σε τμηματεκτομή και βιοψία φρουρού λεμφαδένα που ανέδειξε΄πορογενές διηθητικό καρκίνωμα 1.6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cm </a:t>
            </a:r>
            <a:r>
              <a:rPr lang="el-GR" sz="2400" dirty="0" smtClean="0">
                <a:latin typeface="Arial" pitchFamily="34" charset="0"/>
                <a:cs typeface="Arial" pitchFamily="34" charset="0"/>
              </a:rPr>
              <a:t>με αρνητικό φρουρό ΛΝ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(pT1N0)</a:t>
            </a:r>
            <a:r>
              <a:rPr lang="el-GR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ER-,PR-. Her2 3+. </a:t>
            </a:r>
            <a:r>
              <a:rPr lang="el-GR" sz="2400" dirty="0" smtClean="0">
                <a:latin typeface="Arial" pitchFamily="34" charset="0"/>
                <a:cs typeface="Arial" pitchFamily="34" charset="0"/>
              </a:rPr>
              <a:t>Στη συνέχεια έλαβε επικουρική χημειοθεραπεία , ακτινοθεραπεία και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trastuzumab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l-GR" sz="2400" dirty="0" smtClean="0">
                <a:latin typeface="Arial" pitchFamily="34" charset="0"/>
                <a:cs typeface="Arial" pitchFamily="34" charset="0"/>
              </a:rPr>
              <a:t>για ένα χρόνο</a:t>
            </a:r>
            <a:endParaRPr lang="el-GR" sz="24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41984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600" b="1" dirty="0" smtClean="0">
                <a:latin typeface="Arial" pitchFamily="34" charset="0"/>
                <a:cs typeface="Arial" pitchFamily="34" charset="0"/>
              </a:rPr>
              <a:t>ΕΠΙΚΟΥΡΙΚΗ ΧΗΜΕΙΟΘΕΡΑΠΕΙΑ</a:t>
            </a:r>
            <a:endParaRPr lang="el-GR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Her2 -</a:t>
            </a:r>
            <a:endParaRPr lang="el-GR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latin typeface="Arial" pitchFamily="34" charset="0"/>
                <a:cs typeface="Arial" pitchFamily="34" charset="0"/>
              </a:rPr>
              <a:t>AC          T</a:t>
            </a:r>
          </a:p>
          <a:p>
            <a:r>
              <a:rPr lang="en-US" b="1" dirty="0" smtClean="0">
                <a:latin typeface="Arial" pitchFamily="34" charset="0"/>
                <a:cs typeface="Arial" pitchFamily="34" charset="0"/>
              </a:rPr>
              <a:t>TC</a:t>
            </a:r>
            <a:endParaRPr lang="el-GR" b="1" dirty="0" smtClean="0">
              <a:latin typeface="Arial" pitchFamily="34" charset="0"/>
              <a:cs typeface="Arial" pitchFamily="34" charset="0"/>
            </a:endParaRPr>
          </a:p>
          <a:p>
            <a:r>
              <a:rPr lang="en-US" b="1" dirty="0" smtClean="0">
                <a:latin typeface="Arial" pitchFamily="34" charset="0"/>
                <a:cs typeface="Arial" pitchFamily="34" charset="0"/>
              </a:rPr>
              <a:t>CMF</a:t>
            </a:r>
          </a:p>
          <a:p>
            <a:r>
              <a:rPr lang="en-US" b="1" dirty="0" smtClean="0">
                <a:latin typeface="Arial" pitchFamily="34" charset="0"/>
                <a:cs typeface="Arial" pitchFamily="34" charset="0"/>
              </a:rPr>
              <a:t>TAC</a:t>
            </a:r>
          </a:p>
          <a:p>
            <a:endParaRPr lang="el-GR" b="1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l-GR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Her2+</a:t>
            </a:r>
            <a:endParaRPr lang="el-GR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4008" y="2060848"/>
            <a:ext cx="4041775" cy="3951288"/>
          </a:xfrm>
        </p:spPr>
        <p:txBody>
          <a:bodyPr>
            <a:normAutofit/>
          </a:bodyPr>
          <a:lstStyle/>
          <a:p>
            <a:r>
              <a:rPr lang="en-US" b="1" dirty="0" smtClean="0">
                <a:latin typeface="Arial" pitchFamily="34" charset="0"/>
                <a:cs typeface="Arial" pitchFamily="34" charset="0"/>
              </a:rPr>
              <a:t>AC     </a:t>
            </a:r>
            <a:r>
              <a:rPr lang="en-US" b="1" dirty="0" err="1" smtClean="0">
                <a:latin typeface="Arial" pitchFamily="34" charset="0"/>
                <a:cs typeface="Arial" pitchFamily="34" charset="0"/>
              </a:rPr>
              <a:t>T+Trastuzumab</a:t>
            </a:r>
            <a:endParaRPr lang="en-US" b="1" dirty="0" smtClean="0">
              <a:latin typeface="Arial" pitchFamily="34" charset="0"/>
              <a:cs typeface="Arial" pitchFamily="34" charset="0"/>
            </a:endParaRPr>
          </a:p>
          <a:p>
            <a:r>
              <a:rPr lang="en-US" b="1" dirty="0" smtClean="0">
                <a:latin typeface="Arial" pitchFamily="34" charset="0"/>
                <a:cs typeface="Arial" pitchFamily="34" charset="0"/>
              </a:rPr>
              <a:t>+</a:t>
            </a:r>
            <a:r>
              <a:rPr lang="en-US" b="1" dirty="0" err="1" smtClean="0">
                <a:latin typeface="Arial" pitchFamily="34" charset="0"/>
                <a:cs typeface="Arial" pitchFamily="34" charset="0"/>
              </a:rPr>
              <a:t>Pertuzumab</a:t>
            </a:r>
            <a:endParaRPr lang="en-US" b="1" dirty="0" smtClean="0">
              <a:latin typeface="Arial" pitchFamily="34" charset="0"/>
              <a:cs typeface="Arial" pitchFamily="34" charset="0"/>
            </a:endParaRPr>
          </a:p>
          <a:p>
            <a:r>
              <a:rPr lang="en-US" b="1" dirty="0" smtClean="0">
                <a:latin typeface="Arial" pitchFamily="34" charset="0"/>
                <a:cs typeface="Arial" pitchFamily="34" charset="0"/>
              </a:rPr>
              <a:t>TCH+/- </a:t>
            </a:r>
            <a:r>
              <a:rPr lang="en-US" b="1" dirty="0" err="1" smtClean="0">
                <a:latin typeface="Arial" pitchFamily="34" charset="0"/>
                <a:cs typeface="Arial" pitchFamily="34" charset="0"/>
              </a:rPr>
              <a:t>pertuzumab</a:t>
            </a:r>
            <a:endParaRPr lang="en-US" b="1" dirty="0" smtClean="0">
              <a:latin typeface="Arial" pitchFamily="34" charset="0"/>
              <a:cs typeface="Arial" pitchFamily="34" charset="0"/>
            </a:endParaRPr>
          </a:p>
          <a:p>
            <a:endParaRPr lang="el-GR" b="1" dirty="0"/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5636578" y="2348880"/>
            <a:ext cx="308263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1511660" y="2460306"/>
            <a:ext cx="648072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467544" y="5445224"/>
            <a:ext cx="80648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dirty="0" smtClean="0">
                <a:latin typeface="Arial" pitchFamily="34" charset="0"/>
                <a:cs typeface="Arial" pitchFamily="34" charset="0"/>
              </a:rPr>
              <a:t>A: </a:t>
            </a:r>
            <a:r>
              <a:rPr lang="en-US" b="1" i="1" dirty="0" err="1" smtClean="0">
                <a:latin typeface="Arial" pitchFamily="34" charset="0"/>
                <a:cs typeface="Arial" pitchFamily="34" charset="0"/>
              </a:rPr>
              <a:t>adriamycin</a:t>
            </a:r>
            <a:r>
              <a:rPr lang="en-US" b="1" i="1" dirty="0" smtClean="0">
                <a:latin typeface="Arial" pitchFamily="34" charset="0"/>
                <a:cs typeface="Arial" pitchFamily="34" charset="0"/>
              </a:rPr>
              <a:t>,  C : </a:t>
            </a:r>
            <a:r>
              <a:rPr lang="en-US" b="1" i="1" dirty="0" err="1" smtClean="0">
                <a:latin typeface="Arial" pitchFamily="34" charset="0"/>
                <a:cs typeface="Arial" pitchFamily="34" charset="0"/>
              </a:rPr>
              <a:t>cyclophoshamide;T</a:t>
            </a:r>
            <a:r>
              <a:rPr lang="en-US" b="1" i="1" dirty="0" smtClean="0">
                <a:latin typeface="Arial" pitchFamily="34" charset="0"/>
                <a:cs typeface="Arial" pitchFamily="34" charset="0"/>
              </a:rPr>
              <a:t> : paclitaxel; CMF: </a:t>
            </a:r>
            <a:r>
              <a:rPr lang="en-US" b="1" i="1" dirty="0" err="1" smtClean="0">
                <a:latin typeface="Arial" pitchFamily="34" charset="0"/>
                <a:cs typeface="Arial" pitchFamily="34" charset="0"/>
              </a:rPr>
              <a:t>cyclophospamide</a:t>
            </a:r>
            <a:r>
              <a:rPr lang="en-US" b="1" i="1" dirty="0" smtClean="0">
                <a:latin typeface="Arial" pitchFamily="34" charset="0"/>
                <a:cs typeface="Arial" pitchFamily="34" charset="0"/>
              </a:rPr>
              <a:t>, methotrexate, 5-Fuorouracil</a:t>
            </a:r>
            <a:endParaRPr lang="el-GR" b="1" i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513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itle 1" descr="Large confetti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l-GR" sz="3600" b="1" dirty="0" smtClean="0">
                <a:latin typeface="Arial" pitchFamily="34" charset="0"/>
                <a:cs typeface="Arial" pitchFamily="34" charset="0"/>
              </a:rPr>
              <a:t>ΕΠΙΔΗΜΙΟΛΟΓΙΑ</a:t>
            </a:r>
            <a:endParaRPr lang="en-US" sz="36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>
          <a:xfrm>
            <a:off x="304800" y="2286000"/>
            <a:ext cx="5638800" cy="2743200"/>
          </a:xfrm>
        </p:spPr>
        <p:txBody>
          <a:bodyPr rtlCol="0">
            <a:normAutofit fontScale="92500" lnSpcReduction="2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l-GR" sz="2400" dirty="0" smtClean="0">
                <a:latin typeface="Arial" pitchFamily="34" charset="0"/>
                <a:cs typeface="Arial" pitchFamily="34" charset="0"/>
              </a:rPr>
              <a:t>Μία στις 9 γυναίκες θα διαγνωστεί με καρκίνο μαστού στη ζωή της 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l-GR" sz="2400" dirty="0" smtClean="0">
                <a:latin typeface="Arial" pitchFamily="34" charset="0"/>
                <a:cs typeface="Arial" pitchFamily="34" charset="0"/>
              </a:rPr>
              <a:t>1% αφορά άνδρες</a:t>
            </a:r>
          </a:p>
          <a:p>
            <a:pPr>
              <a:defRPr/>
            </a:pPr>
            <a:r>
              <a:rPr lang="el-GR" sz="2400" dirty="0">
                <a:latin typeface="Arial" pitchFamily="34" charset="0"/>
                <a:cs typeface="Arial" pitchFamily="34" charset="0"/>
              </a:rPr>
              <a:t>1.15 εκατομύρια νέα περιστατικά </a:t>
            </a:r>
            <a:r>
              <a:rPr lang="el-GR" sz="2400" dirty="0" smtClean="0">
                <a:latin typeface="Arial" pitchFamily="34" charset="0"/>
                <a:cs typeface="Arial" pitchFamily="34" charset="0"/>
              </a:rPr>
              <a:t>παγκοσμίως</a:t>
            </a:r>
          </a:p>
          <a:p>
            <a:pPr>
              <a:defRPr/>
            </a:pPr>
            <a:r>
              <a:rPr lang="el-GR" sz="2400" dirty="0">
                <a:latin typeface="Arial" pitchFamily="34" charset="0"/>
                <a:cs typeface="Arial" pitchFamily="34" charset="0"/>
              </a:rPr>
              <a:t>470 000 </a:t>
            </a:r>
            <a:r>
              <a:rPr lang="el-GR" sz="2400" dirty="0" smtClean="0">
                <a:latin typeface="Arial" pitchFamily="34" charset="0"/>
                <a:cs typeface="Arial" pitchFamily="34" charset="0"/>
              </a:rPr>
              <a:t>θάνατοι</a:t>
            </a:r>
          </a:p>
          <a:p>
            <a:pPr>
              <a:defRPr/>
            </a:pPr>
            <a:r>
              <a:rPr lang="el-GR" sz="2400" dirty="0" smtClean="0">
                <a:latin typeface="Arial" pitchFamily="34" charset="0"/>
                <a:cs typeface="Arial" pitchFamily="34" charset="0"/>
              </a:rPr>
              <a:t>Η επίπτωση αυξάνεται στις </a:t>
            </a:r>
          </a:p>
          <a:p>
            <a:pPr marL="0" indent="0">
              <a:buNone/>
              <a:defRPr/>
            </a:pPr>
            <a:r>
              <a:rPr lang="el-GR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l-GR" sz="2400" dirty="0" smtClean="0">
                <a:latin typeface="Arial" pitchFamily="34" charset="0"/>
                <a:cs typeface="Arial" pitchFamily="34" charset="0"/>
              </a:rPr>
              <a:t>    περισσότερες χώρες</a:t>
            </a:r>
            <a:endParaRPr lang="el-GR" sz="2400" dirty="0"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endParaRPr lang="el-GR" sz="2400" dirty="0" smtClean="0">
              <a:latin typeface="Arial" pitchFamily="34" charset="0"/>
              <a:cs typeface="Arial" pitchFamily="34" charset="0"/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el-GR" sz="24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8435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eaLnBrk="1" hangingPunct="1"/>
            <a:fld id="{824F5C1C-654D-4127-9738-D2467E271EE2}" type="slidenum">
              <a:rPr lang="en-US" sz="1200">
                <a:solidFill>
                  <a:srgbClr val="898989"/>
                </a:solidFill>
              </a:rPr>
              <a:pPr eaLnBrk="1" hangingPunct="1"/>
              <a:t>2</a:t>
            </a:fld>
            <a:endParaRPr lang="en-US" sz="1200">
              <a:solidFill>
                <a:srgbClr val="898989"/>
              </a:solidFill>
            </a:endParaRPr>
          </a:p>
        </p:txBody>
      </p:sp>
      <p:pic>
        <p:nvPicPr>
          <p:cNvPr id="18436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661025" y="3810000"/>
            <a:ext cx="3482975" cy="30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Content Placeholder 2"/>
          <p:cNvSpPr txBox="1">
            <a:spLocks/>
          </p:cNvSpPr>
          <p:nvPr/>
        </p:nvSpPr>
        <p:spPr bwMode="auto">
          <a:xfrm>
            <a:off x="304800" y="1295400"/>
            <a:ext cx="82931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fontAlgn="base" hangingPunct="0">
              <a:spcBef>
                <a:spcPct val="20000"/>
              </a:spcBef>
              <a:spcAft>
                <a:spcPts val="1200"/>
              </a:spcAft>
              <a:buSzPct val="85000"/>
              <a:buFontTx/>
              <a:buBlip>
                <a:blip r:embed="rId4"/>
              </a:buBlip>
              <a:defRPr/>
            </a:pPr>
            <a:r>
              <a:rPr lang="el-GR" sz="2400" kern="0" dirty="0" smtClean="0">
                <a:solidFill>
                  <a:srgbClr val="FF0000"/>
                </a:solidFill>
                <a:latin typeface="Arial" pitchFamily="34" charset="0"/>
                <a:ea typeface="MS PGothic" pitchFamily="34" charset="-128"/>
                <a:cs typeface="Arial" pitchFamily="34" charset="0"/>
              </a:rPr>
              <a:t>Ο 2</a:t>
            </a:r>
            <a:r>
              <a:rPr lang="el-GR" sz="2400" kern="0" baseline="30000" dirty="0" smtClean="0">
                <a:solidFill>
                  <a:srgbClr val="FF0000"/>
                </a:solidFill>
                <a:latin typeface="Arial" pitchFamily="34" charset="0"/>
                <a:ea typeface="MS PGothic" pitchFamily="34" charset="-128"/>
                <a:cs typeface="Arial" pitchFamily="34" charset="0"/>
              </a:rPr>
              <a:t>ος</a:t>
            </a:r>
            <a:r>
              <a:rPr lang="el-GR" sz="2400" kern="0" dirty="0" smtClean="0">
                <a:solidFill>
                  <a:srgbClr val="FF0000"/>
                </a:solidFill>
                <a:latin typeface="Arial" pitchFamily="34" charset="0"/>
                <a:ea typeface="MS PGothic" pitchFamily="34" charset="-128"/>
                <a:cs typeface="Arial" pitchFamily="34" charset="0"/>
              </a:rPr>
              <a:t> πιό θανατηφόρος καρκίνος μετά τον καρκίνο του πνεύμονα στις ΗΠΑ</a:t>
            </a:r>
            <a:endParaRPr lang="en-US" sz="2400" kern="0" dirty="0">
              <a:solidFill>
                <a:srgbClr val="FF0000"/>
              </a:solidFill>
              <a:latin typeface="Arial" pitchFamily="34" charset="0"/>
              <a:ea typeface="MS PGothic" pitchFamily="34" charset="-128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34253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51520" y="1196752"/>
            <a:ext cx="8526877" cy="532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ΜΕΤΑΣΤΑΤΙΚΗ ΝΟΣΟΣ</a:t>
            </a:r>
            <a:endParaRPr lang="el-GR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3267849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TAKE </a:t>
            </a:r>
            <a:r>
              <a:rPr lang="en-US" sz="3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HOME</a:t>
            </a:r>
            <a:r>
              <a:rPr lang="en-US" sz="3600" b="1" dirty="0" smtClean="0">
                <a:latin typeface="Arial" pitchFamily="34" charset="0"/>
                <a:cs typeface="Arial" pitchFamily="34" charset="0"/>
              </a:rPr>
              <a:t> MESSAGES</a:t>
            </a:r>
            <a:endParaRPr lang="el-GR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5-10% </a:t>
            </a:r>
            <a:r>
              <a:rPr lang="el-GR" sz="2400" dirty="0" smtClean="0">
                <a:latin typeface="Arial" pitchFamily="34" charset="0"/>
                <a:cs typeface="Arial" pitchFamily="34" charset="0"/>
              </a:rPr>
              <a:t>καρκίνου μαστού είναι κληρονομικός</a:t>
            </a:r>
          </a:p>
          <a:p>
            <a:r>
              <a:rPr lang="el-GR" sz="2400" dirty="0" smtClean="0">
                <a:latin typeface="Arial" pitchFamily="34" charset="0"/>
                <a:cs typeface="Arial" pitchFamily="34" charset="0"/>
              </a:rPr>
              <a:t>Πέρα απο την ιστολογική ταυτοποίηση σημαντική είναι η μοριακή ταυτοποίηση του καρκίνου του μαστού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: luminal A, luminal B, Her2-enriched, triple negative</a:t>
            </a:r>
          </a:p>
          <a:p>
            <a:r>
              <a:rPr lang="el-GR" sz="2400" dirty="0" smtClean="0">
                <a:latin typeface="Arial" pitchFamily="34" charset="0"/>
                <a:cs typeface="Arial" pitchFamily="34" charset="0"/>
              </a:rPr>
              <a:t>Αρκετές θεραπείες που στοχεύουν το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Her2 </a:t>
            </a:r>
            <a:r>
              <a:rPr lang="el-GR" sz="2400" dirty="0" smtClean="0">
                <a:latin typeface="Arial" pitchFamily="34" charset="0"/>
                <a:cs typeface="Arial" pitchFamily="34" charset="0"/>
              </a:rPr>
              <a:t>έχουν εγκριθεί απο τις ρυθμιστικές αρχές και έχουν σημαντικά βελτιώσει την πρόγνωση των ασθενών</a:t>
            </a:r>
          </a:p>
          <a:p>
            <a:r>
              <a:rPr lang="el-GR" sz="2400" dirty="0" smtClean="0">
                <a:latin typeface="Arial" pitchFamily="34" charset="0"/>
                <a:cs typeface="Arial" pitchFamily="34" charset="0"/>
              </a:rPr>
              <a:t>Επικουρική χημειοθεραπεία έχει κυρίαρχο ρόλο στον πρώιμο καρκίνο μαστού</a:t>
            </a:r>
          </a:p>
          <a:p>
            <a:pPr marL="0" indent="0">
              <a:buNone/>
            </a:pPr>
            <a:endParaRPr lang="el-GR" sz="2400" dirty="0" smtClean="0">
              <a:latin typeface="Arial" pitchFamily="34" charset="0"/>
              <a:cs typeface="Arial" pitchFamily="34" charset="0"/>
            </a:endParaRPr>
          </a:p>
          <a:p>
            <a:endParaRPr lang="el-GR" sz="24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7068969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600" b="1" dirty="0" smtClean="0">
                <a:latin typeface="Arial" pitchFamily="34" charset="0"/>
                <a:cs typeface="Arial" pitchFamily="34" charset="0"/>
              </a:rPr>
              <a:t>ΚΑΡΚΙΝΟΣ ΤΡΑΧΗΛΟΥ ΜΗΤΡΑΣ</a:t>
            </a:r>
            <a:endParaRPr lang="el-GR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24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Τρίτος </a:t>
            </a:r>
            <a:r>
              <a:rPr lang="el-GR" sz="2400" dirty="0">
                <a:latin typeface="Arial" pitchFamily="34" charset="0"/>
                <a:cs typeface="Arial" pitchFamily="34" charset="0"/>
              </a:rPr>
              <a:t> πιο συχνός καρκίνος στον κόσμο στις </a:t>
            </a:r>
            <a:r>
              <a:rPr lang="el-GR" sz="2400" dirty="0" smtClean="0">
                <a:latin typeface="Arial" pitchFamily="34" charset="0"/>
                <a:cs typeface="Arial" pitchFamily="34" charset="0"/>
              </a:rPr>
              <a:t>γυναίκες</a:t>
            </a:r>
          </a:p>
          <a:p>
            <a:r>
              <a:rPr lang="el-GR" sz="2400" dirty="0">
                <a:latin typeface="Arial" pitchFamily="34" charset="0"/>
                <a:cs typeface="Arial" pitchFamily="34" charset="0"/>
              </a:rPr>
              <a:t>Πιο συχνός στις </a:t>
            </a:r>
            <a:r>
              <a:rPr lang="el-GR" sz="24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αναπτυσσόμενες χώρες </a:t>
            </a:r>
            <a:r>
              <a:rPr lang="el-GR" sz="2400" dirty="0">
                <a:latin typeface="Arial" pitchFamily="34" charset="0"/>
                <a:cs typeface="Arial" pitchFamily="34" charset="0"/>
              </a:rPr>
              <a:t>(85%), όπου αντιστοιχεί σε 13% των καρκίνων στις </a:t>
            </a:r>
            <a:r>
              <a:rPr lang="el-GR" sz="2400" dirty="0" smtClean="0">
                <a:latin typeface="Arial" pitchFamily="34" charset="0"/>
                <a:cs typeface="Arial" pitchFamily="34" charset="0"/>
              </a:rPr>
              <a:t>γυναίκες</a:t>
            </a:r>
          </a:p>
          <a:p>
            <a:r>
              <a:rPr lang="el-GR" sz="2400" dirty="0" smtClean="0">
                <a:latin typeface="Arial" pitchFamily="34" charset="0"/>
                <a:cs typeface="Arial" pitchFamily="34" charset="0"/>
              </a:rPr>
              <a:t>Σεξουαλικά μεταδιδόμενο νόσημα καθώς λοίμωξη με τον ιό </a:t>
            </a:r>
            <a:r>
              <a:rPr lang="en-US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HPV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l-GR" sz="2400" dirty="0" smtClean="0">
                <a:latin typeface="Arial" pitchFamily="34" charset="0"/>
                <a:cs typeface="Arial" pitchFamily="34" charset="0"/>
              </a:rPr>
              <a:t>ευθύνεται για το 99% των περιπτώσεων</a:t>
            </a:r>
          </a:p>
          <a:p>
            <a:r>
              <a:rPr lang="el-GR" sz="2400" dirty="0" smtClean="0">
                <a:latin typeface="Arial" pitchFamily="34" charset="0"/>
                <a:cs typeface="Arial" pitchFamily="34" charset="0"/>
              </a:rPr>
              <a:t>Προδιηθητικό στάδιο 15 χρόνια πρίν την ανάπτυξη διηθητικού καρκίνου</a:t>
            </a:r>
          </a:p>
          <a:p>
            <a:r>
              <a:rPr lang="el-GR" sz="2400" dirty="0" smtClean="0">
                <a:latin typeface="Arial" pitchFamily="34" charset="0"/>
                <a:cs typeface="Arial" pitchFamily="34" charset="0"/>
              </a:rPr>
              <a:t>Ιστολογικά οι όγκοι είναι πλακώδη, αδενοκαρκινώματα και σπανιώτατα νευροενδοκρινείς όγκοι</a:t>
            </a:r>
          </a:p>
          <a:p>
            <a:endParaRPr lang="el-GR" sz="2400" dirty="0">
              <a:latin typeface="Arial" pitchFamily="34" charset="0"/>
              <a:cs typeface="Arial" pitchFamily="34" charset="0"/>
            </a:endParaRPr>
          </a:p>
          <a:p>
            <a:endParaRPr lang="el-GR" sz="2400" dirty="0">
              <a:latin typeface="Arial" pitchFamily="34" charset="0"/>
              <a:cs typeface="Arial" pitchFamily="34" charset="0"/>
            </a:endParaRPr>
          </a:p>
          <a:p>
            <a:endParaRPr lang="el-GR" sz="24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7084369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600" b="1" dirty="0" smtClean="0">
                <a:latin typeface="Arial" pitchFamily="34" charset="0"/>
                <a:cs typeface="Arial" pitchFamily="34" charset="0"/>
              </a:rPr>
              <a:t>ΣΤΑΔΙΟΠΟΙΗΣΗ</a:t>
            </a:r>
            <a:endParaRPr lang="el-GR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ü"/>
              <a:defRPr/>
            </a:pPr>
            <a:r>
              <a:rPr lang="el-GR" dirty="0" smtClean="0">
                <a:latin typeface="Arial" pitchFamily="34" charset="0"/>
                <a:cs typeface="Arial" pitchFamily="34" charset="0"/>
              </a:rPr>
              <a:t>Γυναικολογική </a:t>
            </a:r>
            <a:r>
              <a:rPr lang="el-GR" dirty="0">
                <a:latin typeface="Arial" pitchFamily="34" charset="0"/>
                <a:cs typeface="Arial" pitchFamily="34" charset="0"/>
              </a:rPr>
              <a:t>εξέταση υπό αναισθησία </a:t>
            </a:r>
          </a:p>
          <a:p>
            <a:pPr>
              <a:buFont typeface="Wingdings" pitchFamily="2" charset="2"/>
              <a:buChar char="ü"/>
              <a:defRPr/>
            </a:pPr>
            <a:r>
              <a:rPr lang="en-US" dirty="0">
                <a:latin typeface="Arial" pitchFamily="34" charset="0"/>
                <a:cs typeface="Arial" pitchFamily="34" charset="0"/>
              </a:rPr>
              <a:t>CT </a:t>
            </a:r>
            <a:r>
              <a:rPr lang="el-GR" dirty="0">
                <a:latin typeface="Arial" pitchFamily="34" charset="0"/>
                <a:cs typeface="Arial" pitchFamily="34" charset="0"/>
              </a:rPr>
              <a:t>θώρακος</a:t>
            </a:r>
          </a:p>
          <a:p>
            <a:pPr>
              <a:buFont typeface="Wingdings" pitchFamily="2" charset="2"/>
              <a:buChar char="ü"/>
              <a:defRPr/>
            </a:pPr>
            <a:r>
              <a:rPr lang="en-US" dirty="0">
                <a:latin typeface="Arial" pitchFamily="34" charset="0"/>
                <a:cs typeface="Arial" pitchFamily="34" charset="0"/>
              </a:rPr>
              <a:t>PET/CT</a:t>
            </a:r>
            <a:r>
              <a:rPr lang="el-GR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>
                <a:latin typeface="Arial" pitchFamily="34" charset="0"/>
                <a:cs typeface="Arial" pitchFamily="34" charset="0"/>
              </a:rPr>
              <a:t>scan</a:t>
            </a:r>
          </a:p>
          <a:p>
            <a:pPr>
              <a:buFont typeface="Wingdings" pitchFamily="2" charset="2"/>
              <a:buChar char="ü"/>
              <a:defRPr/>
            </a:pPr>
            <a:r>
              <a:rPr lang="el-GR" dirty="0">
                <a:latin typeface="Arial" pitchFamily="34" charset="0"/>
                <a:cs typeface="Arial" pitchFamily="34" charset="0"/>
              </a:rPr>
              <a:t>Μ</a:t>
            </a:r>
            <a:r>
              <a:rPr lang="en-US" dirty="0">
                <a:latin typeface="Arial" pitchFamily="34" charset="0"/>
                <a:cs typeface="Arial" pitchFamily="34" charset="0"/>
              </a:rPr>
              <a:t>RI </a:t>
            </a:r>
            <a:r>
              <a:rPr lang="el-GR" dirty="0">
                <a:latin typeface="Arial" pitchFamily="34" charset="0"/>
                <a:cs typeface="Arial" pitchFamily="34" charset="0"/>
              </a:rPr>
              <a:t>κοιλίας όταν υπάρχει υποψία νόσου 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l-GR" dirty="0">
                <a:latin typeface="Arial" pitchFamily="34" charset="0"/>
                <a:cs typeface="Arial" pitchFamily="34" charset="0"/>
              </a:rPr>
              <a:t>ψηλά στον ενδοτράχηλο</a:t>
            </a:r>
          </a:p>
          <a:p>
            <a:pPr>
              <a:buFont typeface="Wingdings" pitchFamily="2" charset="2"/>
              <a:buChar char="ü"/>
              <a:defRPr/>
            </a:pPr>
            <a:r>
              <a:rPr lang="el-GR" dirty="0">
                <a:latin typeface="Arial" pitchFamily="34" charset="0"/>
                <a:cs typeface="Arial" pitchFamily="34" charset="0"/>
              </a:rPr>
              <a:t>Κυστεοσκόπηση /Πρωκτοσκόπηση σε στάδιο &gt;</a:t>
            </a:r>
            <a:r>
              <a:rPr lang="en-US" dirty="0">
                <a:latin typeface="Arial" pitchFamily="34" charset="0"/>
                <a:cs typeface="Arial" pitchFamily="34" charset="0"/>
              </a:rPr>
              <a:t>IB2 </a:t>
            </a:r>
            <a:r>
              <a:rPr lang="el-GR" dirty="0">
                <a:latin typeface="Arial" pitchFamily="34" charset="0"/>
                <a:cs typeface="Arial" pitchFamily="34" charset="0"/>
              </a:rPr>
              <a:t>για να αποκλειστεί η διήθηση 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οργάνων</a:t>
            </a:r>
          </a:p>
          <a:p>
            <a:pPr>
              <a:buFont typeface="Wingdings" pitchFamily="2" charset="2"/>
              <a:buChar char="ü"/>
              <a:defRPr/>
            </a:pPr>
            <a:r>
              <a:rPr lang="el-GR" dirty="0">
                <a:latin typeface="Arial" pitchFamily="34" charset="0"/>
                <a:cs typeface="Arial" pitchFamily="34" charset="0"/>
              </a:rPr>
              <a:t> 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Ο </a:t>
            </a:r>
            <a:r>
              <a:rPr lang="el-GR" dirty="0">
                <a:latin typeface="Arial" pitchFamily="34" charset="0"/>
                <a:cs typeface="Arial" pitchFamily="34" charset="0"/>
              </a:rPr>
              <a:t>απεικονιστικός  έλεγχος είναι πραιρετικός σε στάδιο </a:t>
            </a:r>
            <a:r>
              <a:rPr lang="en-US" dirty="0">
                <a:latin typeface="Arial" pitchFamily="34" charset="0"/>
                <a:cs typeface="Arial" pitchFamily="34" charset="0"/>
              </a:rPr>
              <a:t>&lt;IB1</a:t>
            </a:r>
          </a:p>
          <a:p>
            <a:endParaRPr lang="el-GR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7687852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600" b="1" dirty="0" smtClean="0">
                <a:latin typeface="Arial" pitchFamily="34" charset="0"/>
                <a:cs typeface="Arial" pitchFamily="34" charset="0"/>
              </a:rPr>
              <a:t>ΘΕΡΑΠΕΙΑ </a:t>
            </a:r>
            <a:endParaRPr lang="el-GR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2400" dirty="0">
                <a:latin typeface="Arial" pitchFamily="34" charset="0"/>
                <a:cs typeface="Arial" pitchFamily="34" charset="0"/>
              </a:rPr>
              <a:t>Στάδια </a:t>
            </a:r>
            <a:r>
              <a:rPr lang="el-GR" sz="2400" dirty="0" smtClean="0">
                <a:latin typeface="Arial" pitchFamily="34" charset="0"/>
                <a:cs typeface="Arial" pitchFamily="34" charset="0"/>
              </a:rPr>
              <a:t>ΙΑ1-ΙΒ1 (εντόπιση στον τράχηλο) </a:t>
            </a:r>
            <a:r>
              <a:rPr lang="el-GR" sz="2400" dirty="0">
                <a:latin typeface="Arial" pitchFamily="34" charset="0"/>
                <a:cs typeface="Arial" pitchFamily="34" charset="0"/>
              </a:rPr>
              <a:t>+ επιλεγμένα </a:t>
            </a:r>
            <a:r>
              <a:rPr lang="el-GR" sz="2400" dirty="0" smtClean="0">
                <a:latin typeface="Arial" pitchFamily="34" charset="0"/>
                <a:cs typeface="Arial" pitchFamily="34" charset="0"/>
              </a:rPr>
              <a:t>ΙΙΑ1 (επέκταση πέρα απο τη μήτρα αλλά όχι σε παραμήτρια):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l-GR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ΧΕΙΡΟΥΡΓΕΙΟ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l-GR" sz="2400" dirty="0" smtClean="0">
                <a:latin typeface="Arial" pitchFamily="34" charset="0"/>
                <a:cs typeface="Arial" pitchFamily="34" charset="0"/>
              </a:rPr>
              <a:t>και </a:t>
            </a:r>
            <a:r>
              <a:rPr lang="el-GR" sz="24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Επικουρική ακτινοθεραπεία (</a:t>
            </a:r>
            <a:r>
              <a:rPr lang="en-US" sz="24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RT) </a:t>
            </a:r>
            <a:r>
              <a:rPr lang="el-GR" sz="24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ή χημειοακτινοθεραπεία </a:t>
            </a:r>
            <a:r>
              <a:rPr lang="el-GR" sz="2400" dirty="0" smtClean="0">
                <a:latin typeface="Arial" pitchFamily="34" charset="0"/>
                <a:cs typeface="Arial" pitchFamily="34" charset="0"/>
              </a:rPr>
              <a:t>ανάλογα με τα παθολογοανατομικά ευρήματα</a:t>
            </a:r>
          </a:p>
          <a:p>
            <a:r>
              <a:rPr lang="el-GR" sz="2400" dirty="0" smtClean="0">
                <a:latin typeface="Arial" pitchFamily="34" charset="0"/>
                <a:cs typeface="Arial" pitchFamily="34" charset="0"/>
              </a:rPr>
              <a:t>Από στάδιο </a:t>
            </a:r>
            <a:r>
              <a:rPr lang="el-GR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ΙΙΒ (διήθηση παραμητρίων)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: </a:t>
            </a:r>
            <a:r>
              <a:rPr lang="el-GR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ανεγχείρητο</a:t>
            </a:r>
          </a:p>
          <a:p>
            <a:r>
              <a:rPr lang="nl-BE" altLang="el-GR" sz="2400" dirty="0" smtClean="0">
                <a:latin typeface="Arial" pitchFamily="34" charset="0"/>
                <a:cs typeface="Arial" pitchFamily="34" charset="0"/>
              </a:rPr>
              <a:t> -</a:t>
            </a:r>
            <a:r>
              <a:rPr lang="el-GR" altLang="el-GR" sz="2400" dirty="0" smtClean="0">
                <a:latin typeface="Arial" pitchFamily="34" charset="0"/>
                <a:cs typeface="Arial" pitchFamily="34" charset="0"/>
              </a:rPr>
              <a:t>Μεγάλος όγκος ΙΒ2</a:t>
            </a:r>
            <a:r>
              <a:rPr lang="nl-BE" altLang="el-GR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nl-BE" altLang="el-GR" sz="2400" dirty="0">
                <a:latin typeface="Arial" pitchFamily="34" charset="0"/>
                <a:cs typeface="Arial" pitchFamily="34" charset="0"/>
              </a:rPr>
              <a:t>(IB2-&gt; 4 CM)</a:t>
            </a:r>
            <a:br>
              <a:rPr lang="nl-BE" altLang="el-GR" sz="2400" dirty="0">
                <a:latin typeface="Arial" pitchFamily="34" charset="0"/>
                <a:cs typeface="Arial" pitchFamily="34" charset="0"/>
              </a:rPr>
            </a:br>
            <a:r>
              <a:rPr lang="nl-BE" altLang="el-GR" sz="2400" dirty="0" smtClean="0">
                <a:latin typeface="Arial" pitchFamily="34" charset="0"/>
                <a:cs typeface="Arial" pitchFamily="34" charset="0"/>
              </a:rPr>
              <a:t> -</a:t>
            </a:r>
            <a:r>
              <a:rPr lang="el-GR" altLang="el-GR" sz="2400" dirty="0" smtClean="0">
                <a:latin typeface="Arial" pitchFamily="34" charset="0"/>
                <a:cs typeface="Arial" pitchFamily="34" charset="0"/>
              </a:rPr>
              <a:t>Τοπικά προχωρημένο</a:t>
            </a:r>
            <a:r>
              <a:rPr lang="nl-BE" altLang="el-GR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nl-BE" altLang="el-GR" sz="2400" dirty="0">
                <a:latin typeface="Arial" pitchFamily="34" charset="0"/>
                <a:cs typeface="Arial" pitchFamily="34" charset="0"/>
              </a:rPr>
              <a:t>(II-IVA)</a:t>
            </a:r>
            <a:br>
              <a:rPr lang="nl-BE" altLang="el-GR" sz="2400" dirty="0">
                <a:latin typeface="Arial" pitchFamily="34" charset="0"/>
                <a:cs typeface="Arial" pitchFamily="34" charset="0"/>
              </a:rPr>
            </a:br>
            <a:r>
              <a:rPr lang="nl-BE" altLang="el-GR" sz="2400" dirty="0" smtClean="0">
                <a:latin typeface="Arial" pitchFamily="34" charset="0"/>
                <a:cs typeface="Arial" pitchFamily="34" charset="0"/>
              </a:rPr>
              <a:t> -</a:t>
            </a:r>
            <a:r>
              <a:rPr lang="el-GR" altLang="el-GR" sz="2400" dirty="0" smtClean="0">
                <a:latin typeface="Arial" pitchFamily="34" charset="0"/>
                <a:cs typeface="Arial" pitchFamily="34" charset="0"/>
              </a:rPr>
              <a:t>Ολα τα στάδια εκτός </a:t>
            </a:r>
            <a:r>
              <a:rPr lang="en-US" altLang="el-GR" sz="2400" dirty="0" smtClean="0">
                <a:latin typeface="Arial" pitchFamily="34" charset="0"/>
                <a:cs typeface="Arial" pitchFamily="34" charset="0"/>
              </a:rPr>
              <a:t>IVB</a:t>
            </a:r>
            <a:r>
              <a:rPr lang="nl-BE" altLang="el-GR" sz="2400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el-GR" altLang="el-GR" sz="2400" dirty="0" smtClean="0">
                <a:latin typeface="Arial" pitchFamily="34" charset="0"/>
                <a:cs typeface="Arial" pitchFamily="34" charset="0"/>
              </a:rPr>
              <a:t>μεταστατικο</a:t>
            </a:r>
            <a:r>
              <a:rPr lang="nl-BE" altLang="el-GR" sz="2400" dirty="0" smtClean="0">
                <a:latin typeface="Arial" pitchFamily="34" charset="0"/>
                <a:cs typeface="Arial" pitchFamily="34" charset="0"/>
              </a:rPr>
              <a:t>) </a:t>
            </a:r>
            <a:r>
              <a:rPr lang="el-GR" altLang="el-GR" sz="2400" dirty="0" smtClean="0">
                <a:latin typeface="Arial" pitchFamily="34" charset="0"/>
                <a:cs typeface="Arial" pitchFamily="34" charset="0"/>
              </a:rPr>
              <a:t>με </a:t>
            </a:r>
            <a:r>
              <a:rPr lang="nl-BE" altLang="el-GR" sz="2400" dirty="0" smtClean="0">
                <a:latin typeface="Arial" pitchFamily="34" charset="0"/>
                <a:cs typeface="Arial" pitchFamily="34" charset="0"/>
              </a:rPr>
              <a:t>+</a:t>
            </a:r>
            <a:r>
              <a:rPr lang="el-GR" altLang="el-GR" sz="2400" dirty="0" smtClean="0">
                <a:latin typeface="Arial" pitchFamily="34" charset="0"/>
                <a:cs typeface="Arial" pitchFamily="34" charset="0"/>
              </a:rPr>
              <a:t>ΛΝ</a:t>
            </a:r>
            <a:r>
              <a:rPr lang="en-US" altLang="el-GR" sz="2400" dirty="0" smtClean="0">
                <a:latin typeface="Arial" pitchFamily="34" charset="0"/>
                <a:cs typeface="Arial" pitchFamily="34" charset="0"/>
              </a:rPr>
              <a:t>: </a:t>
            </a:r>
            <a:r>
              <a:rPr lang="el-GR" altLang="el-GR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l-GR" altLang="el-GR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χημειο-</a:t>
            </a:r>
            <a:endParaRPr lang="en-US" altLang="el-GR" sz="24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en-US" altLang="el-GR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     RT</a:t>
            </a:r>
            <a:endParaRPr lang="nl-BE" altLang="el-GR" sz="24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endParaRPr lang="el-GR" sz="24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n-US" sz="2400" dirty="0">
              <a:latin typeface="Arial" pitchFamily="34" charset="0"/>
              <a:cs typeface="Arial" pitchFamily="34" charset="0"/>
            </a:endParaRPr>
          </a:p>
          <a:p>
            <a:endParaRPr lang="el-GR" sz="24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2409696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58763"/>
            <a:ext cx="9144000" cy="1143000"/>
          </a:xfrm>
        </p:spPr>
        <p:txBody>
          <a:bodyPr>
            <a:noAutofit/>
          </a:bodyPr>
          <a:lstStyle/>
          <a:p>
            <a:r>
              <a:rPr lang="el-GR" sz="36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ΚΑΡΚΙΝΟΣ ΩΟΘΗΚΩΝ</a:t>
            </a:r>
            <a:br>
              <a:rPr lang="el-GR" sz="36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</a:br>
            <a:r>
              <a:rPr lang="el-GR" sz="36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ΕΠΙΔΗΜΙΟΛΟΓΙΑ</a:t>
            </a:r>
            <a:endParaRPr lang="nl-NL" sz="3600" b="1" dirty="0" smtClean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196975"/>
            <a:ext cx="8424862" cy="4616450"/>
          </a:xfrm>
        </p:spPr>
        <p:txBody>
          <a:bodyPr>
            <a:noAutofit/>
          </a:bodyPr>
          <a:lstStyle/>
          <a:p>
            <a:pPr marL="457200" indent="-457200"/>
            <a:endParaRPr lang="nl-BE" sz="2400" dirty="0" smtClean="0">
              <a:latin typeface="Arial" pitchFamily="34" charset="0"/>
              <a:cs typeface="Arial" pitchFamily="34" charset="0"/>
            </a:endParaRPr>
          </a:p>
          <a:p>
            <a:pPr marL="457200" indent="-457200"/>
            <a:r>
              <a:rPr lang="nl-BE" sz="2400" dirty="0" smtClean="0">
                <a:latin typeface="Arial" pitchFamily="34" charset="0"/>
                <a:cs typeface="Arial" pitchFamily="34" charset="0"/>
              </a:rPr>
              <a:t>5</a:t>
            </a:r>
            <a:r>
              <a:rPr lang="el-GR" sz="2400" baseline="30000" dirty="0" smtClean="0">
                <a:latin typeface="Arial" pitchFamily="34" charset="0"/>
                <a:cs typeface="Arial" pitchFamily="34" charset="0"/>
              </a:rPr>
              <a:t>ος</a:t>
            </a:r>
            <a:r>
              <a:rPr lang="el-GR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nl-BE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l-GR" sz="2400" dirty="0" smtClean="0">
                <a:latin typeface="Arial" pitchFamily="34" charset="0"/>
                <a:cs typeface="Arial" pitchFamily="34" charset="0"/>
              </a:rPr>
              <a:t>πιό συχνός καρκίνος στις γυναίκες</a:t>
            </a:r>
            <a:endParaRPr lang="nl-BE" sz="2400" dirty="0" smtClean="0">
              <a:latin typeface="Arial" pitchFamily="34" charset="0"/>
              <a:cs typeface="Arial" pitchFamily="34" charset="0"/>
            </a:endParaRPr>
          </a:p>
          <a:p>
            <a:pPr marL="457200" indent="-457200"/>
            <a:r>
              <a:rPr lang="nl-BE" sz="2400" dirty="0" smtClean="0">
                <a:latin typeface="Arial" pitchFamily="34" charset="0"/>
                <a:cs typeface="Arial" pitchFamily="34" charset="0"/>
              </a:rPr>
              <a:t>4</a:t>
            </a:r>
            <a:r>
              <a:rPr lang="el-GR" sz="2400" baseline="30000" dirty="0" smtClean="0">
                <a:latin typeface="Arial" pitchFamily="34" charset="0"/>
                <a:cs typeface="Arial" pitchFamily="34" charset="0"/>
              </a:rPr>
              <a:t>ος</a:t>
            </a:r>
            <a:r>
              <a:rPr lang="el-GR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nl-BE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l-GR" sz="2400" dirty="0" smtClean="0">
                <a:latin typeface="Arial" pitchFamily="34" charset="0"/>
                <a:cs typeface="Arial" pitchFamily="34" charset="0"/>
              </a:rPr>
              <a:t>πιό θανατηφόρος καρκίνος στις γυναίκες</a:t>
            </a:r>
            <a:endParaRPr lang="nl-BE" sz="2400" dirty="0" smtClean="0">
              <a:latin typeface="Arial" pitchFamily="34" charset="0"/>
              <a:cs typeface="Arial" pitchFamily="34" charset="0"/>
            </a:endParaRPr>
          </a:p>
          <a:p>
            <a:pPr marL="457200" indent="-457200"/>
            <a:r>
              <a:rPr lang="el-GR" sz="24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Μέση ηλικία διάγνωσης</a:t>
            </a:r>
            <a:r>
              <a:rPr lang="nl-BE" sz="24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63 </a:t>
            </a:r>
            <a:r>
              <a:rPr lang="el-GR" sz="24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χρόνια</a:t>
            </a:r>
          </a:p>
          <a:p>
            <a:pPr marL="457200" indent="-457200"/>
            <a:r>
              <a:rPr lang="el-GR" sz="2400" dirty="0" smtClean="0">
                <a:latin typeface="Arial" pitchFamily="34" charset="0"/>
                <a:cs typeface="Arial" pitchFamily="34" charset="0"/>
              </a:rPr>
              <a:t>Η επίπτωση αυξάνει με την ηλικία</a:t>
            </a:r>
            <a:endParaRPr lang="nl-BE" sz="2400" dirty="0" smtClean="0">
              <a:latin typeface="Arial" pitchFamily="34" charset="0"/>
              <a:cs typeface="Arial" pitchFamily="34" charset="0"/>
            </a:endParaRPr>
          </a:p>
          <a:p>
            <a:pPr marL="457200" indent="-457200">
              <a:buFontTx/>
              <a:buNone/>
            </a:pPr>
            <a:r>
              <a:rPr lang="nl-BE" sz="2400" i="1" dirty="0" smtClean="0">
                <a:latin typeface="Arial" pitchFamily="34" charset="0"/>
                <a:cs typeface="Arial" pitchFamily="34" charset="0"/>
              </a:rPr>
              <a:t>   </a:t>
            </a:r>
            <a:endParaRPr lang="nl-NL" sz="2400" i="1" dirty="0" smtClean="0">
              <a:latin typeface="Arial" pitchFamily="34" charset="0"/>
              <a:cs typeface="Arial" pitchFamily="34" charset="0"/>
            </a:endParaRPr>
          </a:p>
          <a:p>
            <a:pPr marL="457200" indent="-457200">
              <a:buFontTx/>
              <a:buNone/>
            </a:pPr>
            <a:endParaRPr lang="nl-BE" sz="24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9460" name="Line 4"/>
          <p:cNvSpPr>
            <a:spLocks noChangeShapeType="1"/>
          </p:cNvSpPr>
          <p:nvPr/>
        </p:nvSpPr>
        <p:spPr bwMode="auto">
          <a:xfrm>
            <a:off x="0" y="1484313"/>
            <a:ext cx="9144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nl-NL">
              <a:solidFill>
                <a:srgbClr val="FFFFFF"/>
              </a:solidFill>
              <a:ea typeface="+mn-ea"/>
            </a:endParaRPr>
          </a:p>
        </p:txBody>
      </p:sp>
      <p:sp>
        <p:nvSpPr>
          <p:cNvPr id="19461" name="TextBox 5"/>
          <p:cNvSpPr txBox="1">
            <a:spLocks noChangeArrowheads="1"/>
          </p:cNvSpPr>
          <p:nvPr/>
        </p:nvSpPr>
        <p:spPr bwMode="auto">
          <a:xfrm>
            <a:off x="611188" y="5876925"/>
            <a:ext cx="5616575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nl-BE" sz="1200" i="1">
                <a:solidFill>
                  <a:srgbClr val="FFFFFF"/>
                </a:solidFill>
                <a:ea typeface="+mn-ea"/>
              </a:rPr>
              <a:t>* ESMO minimum Clinical Recommendations 2008 and 2013 (Ann Oncol )</a:t>
            </a:r>
          </a:p>
          <a:p>
            <a:pPr>
              <a:defRPr/>
            </a:pPr>
            <a:endParaRPr lang="nl-NL">
              <a:solidFill>
                <a:srgbClr val="FFFFFF"/>
              </a:solidFill>
              <a:ea typeface="+mn-ea"/>
            </a:endParaRPr>
          </a:p>
        </p:txBody>
      </p:sp>
      <p:cxnSp>
        <p:nvCxnSpPr>
          <p:cNvPr id="31750" name="Straight Connector 7"/>
          <p:cNvCxnSpPr>
            <a:cxnSpLocks noChangeShapeType="1"/>
          </p:cNvCxnSpPr>
          <p:nvPr/>
        </p:nvCxnSpPr>
        <p:spPr bwMode="auto">
          <a:xfrm>
            <a:off x="0" y="5805488"/>
            <a:ext cx="9144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</p:spTree>
    <p:extLst>
      <p:ext uri="{BB962C8B-B14F-4D97-AF65-F5344CB8AC3E}">
        <p14:creationId xmlns:p14="http://schemas.microsoft.com/office/powerpoint/2010/main" xmlns="" val="124831337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6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ΕΡΩΤΗΣΕΙΣ</a:t>
            </a:r>
            <a:endParaRPr lang="el-GR" sz="3600" b="1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2400" dirty="0" smtClean="0">
                <a:latin typeface="Arial" pitchFamily="34" charset="0"/>
                <a:cs typeface="Arial" pitchFamily="34" charset="0"/>
              </a:rPr>
              <a:t>Ποιο από τα παρακάτω αυξάνει τον κίνδυνο εμφάνισης καρκίνου ωοθηκών σε μια γυναίκα?</a:t>
            </a:r>
          </a:p>
          <a:p>
            <a:pPr marL="514350" indent="-514350">
              <a:buFont typeface="+mj-lt"/>
              <a:buAutoNum type="alphaUcPeriod"/>
            </a:pPr>
            <a:r>
              <a:rPr lang="el-GR" sz="2400" dirty="0" smtClean="0">
                <a:latin typeface="Arial" pitchFamily="34" charset="0"/>
                <a:cs typeface="Arial" pitchFamily="34" charset="0"/>
              </a:rPr>
              <a:t>Η χρήση αντισυλληπτικών για &gt;5 χρόνια</a:t>
            </a:r>
          </a:p>
          <a:p>
            <a:pPr marL="514350" indent="-514350">
              <a:buFont typeface="+mj-lt"/>
              <a:buAutoNum type="alphaUcPeriod"/>
            </a:pPr>
            <a:r>
              <a:rPr lang="el-GR" sz="2400" dirty="0" smtClean="0">
                <a:latin typeface="Arial" pitchFamily="34" charset="0"/>
                <a:cs typeface="Arial" pitchFamily="34" charset="0"/>
              </a:rPr>
              <a:t>Η μη τεκνοποίηση</a:t>
            </a:r>
          </a:p>
          <a:p>
            <a:pPr marL="514350" indent="-514350">
              <a:buFont typeface="+mj-lt"/>
              <a:buAutoNum type="alphaUcPeriod"/>
            </a:pPr>
            <a:r>
              <a:rPr lang="el-GR" sz="2400" dirty="0" smtClean="0">
                <a:latin typeface="Arial" pitchFamily="34" charset="0"/>
                <a:cs typeface="Arial" pitchFamily="34" charset="0"/>
              </a:rPr>
              <a:t>Ο θηλασμός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marL="514350" indent="-514350">
              <a:buFont typeface="+mj-lt"/>
              <a:buAutoNum type="alphaUcPeriod"/>
            </a:pPr>
            <a:r>
              <a:rPr lang="el-GR" sz="2400" dirty="0" smtClean="0">
                <a:latin typeface="Arial" pitchFamily="34" charset="0"/>
                <a:cs typeface="Arial" pitchFamily="34" charset="0"/>
              </a:rPr>
              <a:t>Η απολίνωση σαλπίγγων</a:t>
            </a:r>
          </a:p>
          <a:p>
            <a:endParaRPr lang="el-GR" sz="24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87504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6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ΠΑΡΑΓΟΝΤΕΣ ΚΙΝΔΥΝΟΥ</a:t>
            </a:r>
            <a:endParaRPr lang="nl-NL" sz="3600" b="1" dirty="0" smtClean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2771" name="Content Placeholder 4"/>
          <p:cNvSpPr>
            <a:spLocks noGrp="1"/>
          </p:cNvSpPr>
          <p:nvPr>
            <p:ph idx="1"/>
          </p:nvPr>
        </p:nvSpPr>
        <p:spPr>
          <a:xfrm>
            <a:off x="323850" y="1773238"/>
            <a:ext cx="8351838" cy="4114800"/>
          </a:xfrm>
        </p:spPr>
        <p:txBody>
          <a:bodyPr>
            <a:normAutofit fontScale="92500"/>
          </a:bodyPr>
          <a:lstStyle/>
          <a:p>
            <a:r>
              <a:rPr lang="el-GR" sz="2000" dirty="0" smtClean="0">
                <a:latin typeface="Arial" pitchFamily="34" charset="0"/>
                <a:cs typeface="Arial" pitchFamily="34" charset="0"/>
              </a:rPr>
              <a:t>Φύλο</a:t>
            </a:r>
            <a:r>
              <a:rPr lang="nl-NL" sz="2000" dirty="0" smtClean="0">
                <a:latin typeface="Arial" pitchFamily="34" charset="0"/>
                <a:cs typeface="Arial" pitchFamily="34" charset="0"/>
              </a:rPr>
              <a:t>					Multiple pregnancies↓</a:t>
            </a:r>
          </a:p>
          <a:p>
            <a:r>
              <a:rPr lang="el-GR" sz="2000" dirty="0" smtClean="0">
                <a:latin typeface="Arial" pitchFamily="34" charset="0"/>
                <a:cs typeface="Arial" pitchFamily="34" charset="0"/>
              </a:rPr>
              <a:t>Ηλικία</a:t>
            </a:r>
            <a:r>
              <a:rPr lang="nl-NL" sz="2000" dirty="0" smtClean="0">
                <a:latin typeface="Arial" pitchFamily="34" charset="0"/>
                <a:cs typeface="Arial" pitchFamily="34" charset="0"/>
              </a:rPr>
              <a:t>↑				breast feeding↓		</a:t>
            </a:r>
          </a:p>
          <a:p>
            <a:r>
              <a:rPr lang="el-GR" sz="2000" dirty="0" smtClean="0">
                <a:latin typeface="Arial" pitchFamily="34" charset="0"/>
                <a:cs typeface="Arial" pitchFamily="34" charset="0"/>
              </a:rPr>
              <a:t>Η μη τεκνοποίηση</a:t>
            </a:r>
            <a:r>
              <a:rPr lang="nl-NL" sz="2000" dirty="0" smtClean="0">
                <a:latin typeface="Arial" pitchFamily="34" charset="0"/>
                <a:cs typeface="Arial" pitchFamily="34" charset="0"/>
              </a:rPr>
              <a:t>↑				Oral contraceptives↓</a:t>
            </a:r>
          </a:p>
          <a:p>
            <a:r>
              <a:rPr lang="el-GR" sz="2000" dirty="0" smtClean="0">
                <a:latin typeface="Arial" pitchFamily="34" charset="0"/>
                <a:cs typeface="Arial" pitchFamily="34" charset="0"/>
              </a:rPr>
              <a:t>Πρώιμη εμμηναρχή</a:t>
            </a:r>
            <a:r>
              <a:rPr lang="nl-NL" sz="2000" dirty="0" smtClean="0">
                <a:latin typeface="Arial" pitchFamily="34" charset="0"/>
                <a:cs typeface="Arial" pitchFamily="34" charset="0"/>
              </a:rPr>
              <a:t>↑			Tubal ligation↓</a:t>
            </a:r>
          </a:p>
          <a:p>
            <a:r>
              <a:rPr lang="el-GR" sz="2000" dirty="0" smtClean="0">
                <a:latin typeface="Arial" pitchFamily="34" charset="0"/>
                <a:cs typeface="Arial" pitchFamily="34" charset="0"/>
              </a:rPr>
              <a:t>Καυθστερημένη εμμηνόπαυση</a:t>
            </a:r>
            <a:r>
              <a:rPr lang="nl-NL" sz="2000" dirty="0" smtClean="0">
                <a:latin typeface="Arial" pitchFamily="34" charset="0"/>
                <a:cs typeface="Arial" pitchFamily="34" charset="0"/>
              </a:rPr>
              <a:t>↑</a:t>
            </a:r>
          </a:p>
          <a:p>
            <a:r>
              <a:rPr lang="el-GR" sz="2000" dirty="0" smtClean="0">
                <a:latin typeface="Arial" pitchFamily="34" charset="0"/>
                <a:cs typeface="Arial" pitchFamily="34" charset="0"/>
              </a:rPr>
              <a:t>Παχυσαρκία</a:t>
            </a:r>
            <a:endParaRPr lang="nl-NL" sz="2000" dirty="0" smtClean="0">
              <a:latin typeface="Arial" pitchFamily="34" charset="0"/>
              <a:cs typeface="Arial" pitchFamily="34" charset="0"/>
            </a:endParaRPr>
          </a:p>
          <a:p>
            <a:r>
              <a:rPr lang="el-GR" sz="2000" dirty="0" smtClean="0">
                <a:latin typeface="Arial" pitchFamily="34" charset="0"/>
                <a:cs typeface="Arial" pitchFamily="34" charset="0"/>
              </a:rPr>
              <a:t>Θετικό οικογενειακό ιστορικό</a:t>
            </a:r>
            <a:endParaRPr lang="nl-NL" sz="2000" dirty="0" smtClean="0">
              <a:latin typeface="Arial" pitchFamily="34" charset="0"/>
              <a:cs typeface="Arial" pitchFamily="34" charset="0"/>
            </a:endParaRPr>
          </a:p>
          <a:p>
            <a:pPr>
              <a:buFontTx/>
              <a:buNone/>
            </a:pPr>
            <a:r>
              <a:rPr lang="nl-NL" sz="2000" dirty="0" smtClean="0">
                <a:latin typeface="Arial" pitchFamily="34" charset="0"/>
                <a:cs typeface="Arial" pitchFamily="34" charset="0"/>
              </a:rPr>
              <a:t>	- </a:t>
            </a:r>
            <a:r>
              <a:rPr lang="el-GR" sz="2000" dirty="0" smtClean="0">
                <a:latin typeface="Arial" pitchFamily="34" charset="0"/>
                <a:cs typeface="Arial" pitchFamily="34" charset="0"/>
              </a:rPr>
              <a:t>πρώτου βαθμού συγγενής με καρκίνο ωοθηκών</a:t>
            </a:r>
            <a:r>
              <a:rPr lang="nl-NL" sz="2000" dirty="0" smtClean="0">
                <a:latin typeface="Arial" pitchFamily="34" charset="0"/>
                <a:cs typeface="Arial" pitchFamily="34" charset="0"/>
              </a:rPr>
              <a:t>→ 2</a:t>
            </a:r>
            <a:r>
              <a:rPr lang="el-GR" sz="2000" dirty="0" smtClean="0">
                <a:latin typeface="Arial" pitchFamily="34" charset="0"/>
                <a:cs typeface="Arial" pitchFamily="34" charset="0"/>
              </a:rPr>
              <a:t>πλάσιος  κίνδυνος</a:t>
            </a:r>
            <a:endParaRPr lang="nl-NL" sz="2000" dirty="0" smtClean="0">
              <a:latin typeface="Arial" pitchFamily="34" charset="0"/>
              <a:cs typeface="Arial" pitchFamily="34" charset="0"/>
            </a:endParaRPr>
          </a:p>
          <a:p>
            <a:r>
              <a:rPr lang="nl-NL" sz="2000" dirty="0" smtClean="0">
                <a:latin typeface="Arial" pitchFamily="34" charset="0"/>
                <a:cs typeface="Arial" pitchFamily="34" charset="0"/>
              </a:rPr>
              <a:t>BRCA-1 </a:t>
            </a:r>
            <a:r>
              <a:rPr lang="el-GR" sz="2000" dirty="0" smtClean="0">
                <a:latin typeface="Arial" pitchFamily="34" charset="0"/>
                <a:cs typeface="Arial" pitchFamily="34" charset="0"/>
              </a:rPr>
              <a:t>μετάλλαξη</a:t>
            </a:r>
            <a:r>
              <a:rPr lang="nl-NL" sz="2000" dirty="0" smtClean="0">
                <a:latin typeface="Arial" pitchFamily="34" charset="0"/>
                <a:cs typeface="Arial" pitchFamily="34" charset="0"/>
              </a:rPr>
              <a:t> →15%-45% </a:t>
            </a:r>
            <a:r>
              <a:rPr lang="el-GR" sz="2000" dirty="0" smtClean="0">
                <a:latin typeface="Arial" pitchFamily="34" charset="0"/>
                <a:cs typeface="Arial" pitchFamily="34" charset="0"/>
              </a:rPr>
              <a:t>κίνδυνος</a:t>
            </a:r>
            <a:r>
              <a:rPr lang="nl-NL" sz="2000" dirty="0" smtClean="0">
                <a:latin typeface="Arial" pitchFamily="34" charset="0"/>
                <a:cs typeface="Arial" pitchFamily="34" charset="0"/>
              </a:rPr>
              <a:t> (≤85% </a:t>
            </a:r>
            <a:r>
              <a:rPr lang="el-GR" sz="2000" dirty="0" smtClean="0">
                <a:latin typeface="Arial" pitchFamily="34" charset="0"/>
                <a:cs typeface="Arial" pitchFamily="34" charset="0"/>
              </a:rPr>
              <a:t>κίνδυνος καρκίνου μαστού</a:t>
            </a:r>
            <a:r>
              <a:rPr lang="nl-NL" sz="2000" dirty="0" smtClean="0">
                <a:latin typeface="Arial" pitchFamily="34" charset="0"/>
                <a:cs typeface="Arial" pitchFamily="34" charset="0"/>
              </a:rPr>
              <a:t>)</a:t>
            </a:r>
          </a:p>
          <a:p>
            <a:r>
              <a:rPr lang="nl-NL" sz="2000" dirty="0" smtClean="0">
                <a:latin typeface="Arial" pitchFamily="34" charset="0"/>
                <a:cs typeface="Arial" pitchFamily="34" charset="0"/>
              </a:rPr>
              <a:t>BRCA-2 </a:t>
            </a:r>
            <a:r>
              <a:rPr lang="el-GR" sz="2000" dirty="0" smtClean="0">
                <a:latin typeface="Arial" pitchFamily="34" charset="0"/>
                <a:cs typeface="Arial" pitchFamily="34" charset="0"/>
              </a:rPr>
              <a:t>μετάλλαξη</a:t>
            </a:r>
            <a:r>
              <a:rPr lang="nl-NL" sz="2000" dirty="0" smtClean="0">
                <a:latin typeface="Arial" pitchFamily="34" charset="0"/>
                <a:cs typeface="Arial" pitchFamily="34" charset="0"/>
              </a:rPr>
              <a:t>→10%-20% </a:t>
            </a:r>
            <a:r>
              <a:rPr lang="el-GR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l-GR" sz="2000" dirty="0" smtClean="0">
                <a:latin typeface="Arial" pitchFamily="34" charset="0"/>
                <a:cs typeface="Arial" pitchFamily="34" charset="0"/>
              </a:rPr>
              <a:t>κίνδυνος</a:t>
            </a:r>
            <a:r>
              <a:rPr lang="nl-NL" sz="2000" dirty="0" smtClean="0">
                <a:latin typeface="Arial" pitchFamily="34" charset="0"/>
                <a:cs typeface="Arial" pitchFamily="34" charset="0"/>
              </a:rPr>
              <a:t> (≤85% BC </a:t>
            </a:r>
            <a:r>
              <a:rPr lang="el-GR" sz="2000" dirty="0" smtClean="0">
                <a:latin typeface="Arial" pitchFamily="34" charset="0"/>
                <a:cs typeface="Arial" pitchFamily="34" charset="0"/>
              </a:rPr>
              <a:t>κίνδυνος καρκίνου μαστού</a:t>
            </a:r>
            <a:r>
              <a:rPr lang="nl-NL" sz="2000" dirty="0" smtClean="0">
                <a:latin typeface="Arial" pitchFamily="34" charset="0"/>
                <a:cs typeface="Arial" pitchFamily="34" charset="0"/>
              </a:rPr>
              <a:t>)</a:t>
            </a:r>
          </a:p>
        </p:txBody>
      </p:sp>
      <p:cxnSp>
        <p:nvCxnSpPr>
          <p:cNvPr id="32772" name="Straight Connector 8"/>
          <p:cNvCxnSpPr>
            <a:cxnSpLocks noChangeShapeType="1"/>
          </p:cNvCxnSpPr>
          <p:nvPr/>
        </p:nvCxnSpPr>
        <p:spPr bwMode="auto">
          <a:xfrm>
            <a:off x="0" y="1773238"/>
            <a:ext cx="9144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2773" name="Straight Connector 10"/>
          <p:cNvCxnSpPr>
            <a:cxnSpLocks noChangeShapeType="1"/>
          </p:cNvCxnSpPr>
          <p:nvPr/>
        </p:nvCxnSpPr>
        <p:spPr bwMode="auto">
          <a:xfrm>
            <a:off x="0" y="6308725"/>
            <a:ext cx="9144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20486" name="TextBox 5"/>
          <p:cNvSpPr txBox="1">
            <a:spLocks noChangeArrowheads="1"/>
          </p:cNvSpPr>
          <p:nvPr/>
        </p:nvSpPr>
        <p:spPr bwMode="auto">
          <a:xfrm>
            <a:off x="468313" y="6453188"/>
            <a:ext cx="4751387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nl-NL" sz="1200" i="1">
                <a:solidFill>
                  <a:srgbClr val="FFFFFF"/>
                </a:solidFill>
                <a:ea typeface="+mn-ea"/>
              </a:rPr>
              <a:t>Ledermann et al. Ann Oncol 2013; 24 (suppl.6): vi24-vi32</a:t>
            </a:r>
          </a:p>
        </p:txBody>
      </p:sp>
    </p:spTree>
    <p:extLst>
      <p:ext uri="{BB962C8B-B14F-4D97-AF65-F5344CB8AC3E}">
        <p14:creationId xmlns:p14="http://schemas.microsoft.com/office/powerpoint/2010/main" xmlns="" val="329274243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/>
          <p:cNvSpPr txBox="1">
            <a:spLocks noChangeArrowheads="1"/>
          </p:cNvSpPr>
          <p:nvPr/>
        </p:nvSpPr>
        <p:spPr bwMode="auto">
          <a:xfrm>
            <a:off x="0" y="1"/>
            <a:ext cx="8988778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l-GR" sz="2800" b="1" dirty="0">
                <a:latin typeface="Arial" pitchFamily="34" charset="0"/>
                <a:cs typeface="Arial" pitchFamily="34" charset="0"/>
              </a:rPr>
              <a:t>ΕΠΙΘΗΛΙΑΚΟΣ ΚΑΡΚΙΝΟΣ ΩΟΘΗΚΩΝ</a:t>
            </a:r>
          </a:p>
          <a:p>
            <a:pPr algn="ctr"/>
            <a:r>
              <a:rPr lang="el-GR" sz="2800" b="1" dirty="0">
                <a:latin typeface="Arial" pitchFamily="34" charset="0"/>
                <a:cs typeface="Arial" pitchFamily="34" charset="0"/>
              </a:rPr>
              <a:t>Προγνωστικοί Παράγοντες </a:t>
            </a:r>
          </a:p>
        </p:txBody>
      </p:sp>
      <p:sp>
        <p:nvSpPr>
          <p:cNvPr id="12291" name="Text Box 3"/>
          <p:cNvSpPr txBox="1">
            <a:spLocks noChangeArrowheads="1"/>
          </p:cNvSpPr>
          <p:nvPr/>
        </p:nvSpPr>
        <p:spPr bwMode="auto">
          <a:xfrm>
            <a:off x="0" y="1125539"/>
            <a:ext cx="9144000" cy="6740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just">
              <a:spcBef>
                <a:spcPct val="50000"/>
              </a:spcBef>
              <a:buClr>
                <a:srgbClr val="FF9900"/>
              </a:buClr>
              <a:buFont typeface="Arial" pitchFamily="34" charset="0"/>
              <a:buChar char="•"/>
            </a:pPr>
            <a:r>
              <a:rPr lang="el-GR" sz="2400" b="1" dirty="0">
                <a:latin typeface="Arial" pitchFamily="34" charset="0"/>
                <a:cs typeface="Arial" pitchFamily="34" charset="0"/>
              </a:rPr>
              <a:t>Το αρχικό στάδιο κατά </a:t>
            </a:r>
            <a:r>
              <a:rPr lang="en-US" sz="2400" b="1" dirty="0">
                <a:latin typeface="Arial" pitchFamily="34" charset="0"/>
                <a:cs typeface="Arial" pitchFamily="34" charset="0"/>
              </a:rPr>
              <a:t>FIGO</a:t>
            </a:r>
            <a:r>
              <a:rPr lang="el-GR" sz="2400" b="1" dirty="0">
                <a:latin typeface="Arial" pitchFamily="34" charset="0"/>
                <a:cs typeface="Arial" pitchFamily="34" charset="0"/>
              </a:rPr>
              <a:t> παραμένει η κυριότερη προγνωστική </a:t>
            </a:r>
            <a:r>
              <a:rPr lang="el-GR" sz="2400" b="1" dirty="0" smtClean="0">
                <a:latin typeface="Arial" pitchFamily="34" charset="0"/>
                <a:cs typeface="Arial" pitchFamily="34" charset="0"/>
              </a:rPr>
              <a:t>παράμετρος</a:t>
            </a:r>
            <a:endParaRPr lang="el-GR" sz="2400" b="1" dirty="0">
              <a:latin typeface="Arial" pitchFamily="34" charset="0"/>
              <a:cs typeface="Arial" pitchFamily="34" charset="0"/>
            </a:endParaRPr>
          </a:p>
          <a:p>
            <a:pPr marL="342900" indent="-342900" algn="just">
              <a:spcBef>
                <a:spcPct val="50000"/>
              </a:spcBef>
              <a:buClr>
                <a:srgbClr val="FF9900"/>
              </a:buClr>
              <a:buFont typeface="Arial" pitchFamily="34" charset="0"/>
              <a:buChar char="•"/>
            </a:pPr>
            <a:r>
              <a:rPr lang="el-GR" sz="2400" b="1" dirty="0">
                <a:latin typeface="Arial" pitchFamily="34" charset="0"/>
                <a:cs typeface="Arial" pitchFamily="34" charset="0"/>
              </a:rPr>
              <a:t>Ο όγκος της υπολειπόμενης νόσου μετά την αρχική σταδιοποιητική λαπαροτομία-ογκομειωτική </a:t>
            </a:r>
            <a:r>
              <a:rPr lang="el-GR" sz="2400" b="1" dirty="0" smtClean="0">
                <a:latin typeface="Arial" pitchFamily="34" charset="0"/>
                <a:cs typeface="Arial" pitchFamily="34" charset="0"/>
              </a:rPr>
              <a:t>επέμβαση </a:t>
            </a:r>
            <a:r>
              <a:rPr lang="el-GR" sz="2400" b="1" dirty="0">
                <a:latin typeface="Arial" pitchFamily="34" charset="0"/>
                <a:cs typeface="Arial" pitchFamily="34" charset="0"/>
              </a:rPr>
              <a:t>αποτελεί επίσης σημαντικό προγνωστικό </a:t>
            </a:r>
            <a:r>
              <a:rPr lang="el-GR" sz="2400" b="1" dirty="0" smtClean="0">
                <a:latin typeface="Arial" pitchFamily="34" charset="0"/>
                <a:cs typeface="Arial" pitchFamily="34" charset="0"/>
              </a:rPr>
              <a:t>παράγοντα</a:t>
            </a:r>
            <a:endParaRPr lang="el-GR" sz="2400" b="1" dirty="0">
              <a:latin typeface="Arial" pitchFamily="34" charset="0"/>
              <a:cs typeface="Arial" pitchFamily="34" charset="0"/>
            </a:endParaRPr>
          </a:p>
          <a:p>
            <a:pPr marL="342900" indent="-342900" algn="just">
              <a:spcBef>
                <a:spcPct val="50000"/>
              </a:spcBef>
              <a:buClr>
                <a:srgbClr val="FF9900"/>
              </a:buClr>
              <a:buFont typeface="Arial" pitchFamily="34" charset="0"/>
              <a:buChar char="•"/>
            </a:pPr>
            <a:r>
              <a:rPr lang="el-GR" sz="2400" b="1" dirty="0" smtClean="0">
                <a:latin typeface="Arial" pitchFamily="34" charset="0"/>
                <a:cs typeface="Arial" pitchFamily="34" charset="0"/>
              </a:rPr>
              <a:t>Η </a:t>
            </a:r>
            <a:r>
              <a:rPr lang="el-GR" sz="2400" b="1" dirty="0">
                <a:latin typeface="Arial" pitchFamily="34" charset="0"/>
                <a:cs typeface="Arial" pitchFamily="34" charset="0"/>
              </a:rPr>
              <a:t>πενταετής επιβίωση σε ασθενείς σταδίου ΙΙΙ με βέλτιστη ογκομείωση (υπολειπόμενη νόσος &lt;1 </a:t>
            </a:r>
            <a:r>
              <a:rPr lang="en-US" sz="2400" b="1" dirty="0">
                <a:latin typeface="Arial" pitchFamily="34" charset="0"/>
                <a:cs typeface="Arial" pitchFamily="34" charset="0"/>
              </a:rPr>
              <a:t>cm)</a:t>
            </a:r>
            <a:r>
              <a:rPr lang="el-GR" sz="2400" b="1" dirty="0">
                <a:latin typeface="Arial" pitchFamily="34" charset="0"/>
                <a:cs typeface="Arial" pitchFamily="34" charset="0"/>
              </a:rPr>
              <a:t> είναι 35%. Αλλιώς κυμαίνεται μεταξύ 20-30% </a:t>
            </a:r>
            <a:endParaRPr lang="el-GR" sz="2400" b="1" dirty="0" smtClean="0">
              <a:latin typeface="Arial" pitchFamily="34" charset="0"/>
              <a:cs typeface="Arial" pitchFamily="34" charset="0"/>
            </a:endParaRPr>
          </a:p>
          <a:p>
            <a:pPr marL="288925" indent="-288925" algn="just">
              <a:spcBef>
                <a:spcPct val="50000"/>
              </a:spcBef>
              <a:buClr>
                <a:srgbClr val="FF9900"/>
              </a:buClr>
              <a:buFont typeface="Symbol" pitchFamily="18" charset="2"/>
              <a:buChar char="·"/>
            </a:pPr>
            <a:r>
              <a:rPr lang="el-GR" sz="2400" b="1" dirty="0">
                <a:latin typeface="Arial" pitchFamily="34" charset="0"/>
                <a:cs typeface="Arial" pitchFamily="34" charset="0"/>
              </a:rPr>
              <a:t>Ο ιστολογικός βαθμός διαφοροποιήσεως ιδιαιτέρως σε ασθενείς πρώιμων </a:t>
            </a:r>
            <a:r>
              <a:rPr lang="el-GR" sz="2400" b="1" dirty="0" smtClean="0">
                <a:latin typeface="Arial" pitchFamily="34" charset="0"/>
                <a:cs typeface="Arial" pitchFamily="34" charset="0"/>
              </a:rPr>
              <a:t>σταδίων</a:t>
            </a:r>
            <a:endParaRPr lang="el-GR" sz="2400" b="1" dirty="0">
              <a:latin typeface="Arial" pitchFamily="34" charset="0"/>
              <a:cs typeface="Arial" pitchFamily="34" charset="0"/>
            </a:endParaRPr>
          </a:p>
          <a:p>
            <a:pPr marL="288925" indent="-288925" algn="just">
              <a:spcBef>
                <a:spcPct val="50000"/>
              </a:spcBef>
              <a:buClr>
                <a:srgbClr val="FF9900"/>
              </a:buClr>
              <a:buFont typeface="Symbol" pitchFamily="18" charset="2"/>
              <a:buChar char="·"/>
            </a:pPr>
            <a:r>
              <a:rPr lang="el-GR" sz="2400" b="1" dirty="0" smtClean="0">
                <a:latin typeface="Arial" pitchFamily="34" charset="0"/>
                <a:cs typeface="Arial" pitchFamily="34" charset="0"/>
              </a:rPr>
              <a:t>Ο </a:t>
            </a:r>
            <a:r>
              <a:rPr lang="el-GR" sz="2400" b="1" dirty="0">
                <a:latin typeface="Arial" pitchFamily="34" charset="0"/>
                <a:cs typeface="Arial" pitchFamily="34" charset="0"/>
              </a:rPr>
              <a:t>ιστολογικός τύπος: ασθενείς προχωρημένων σταδίων και βλεννώδη ή διαυγοκυτταρική (</a:t>
            </a:r>
            <a:r>
              <a:rPr lang="en-US" sz="2400" b="1" dirty="0">
                <a:latin typeface="Arial" pitchFamily="34" charset="0"/>
                <a:cs typeface="Arial" pitchFamily="34" charset="0"/>
              </a:rPr>
              <a:t>clear cell)</a:t>
            </a:r>
            <a:r>
              <a:rPr lang="el-GR" sz="2400" b="1" dirty="0">
                <a:latin typeface="Arial" pitchFamily="34" charset="0"/>
                <a:cs typeface="Arial" pitchFamily="34" charset="0"/>
              </a:rPr>
              <a:t> ιστολογία έχουν χειρότερη </a:t>
            </a:r>
            <a:r>
              <a:rPr lang="el-GR" sz="2400" b="1" dirty="0" smtClean="0">
                <a:latin typeface="Arial" pitchFamily="34" charset="0"/>
                <a:cs typeface="Arial" pitchFamily="34" charset="0"/>
              </a:rPr>
              <a:t>πρόγνωση</a:t>
            </a:r>
            <a:endParaRPr lang="el-GR" sz="2400" b="1" i="1" dirty="0">
              <a:latin typeface="Arial" pitchFamily="34" charset="0"/>
              <a:cs typeface="Arial" pitchFamily="34" charset="0"/>
            </a:endParaRPr>
          </a:p>
          <a:p>
            <a:pPr marL="342900" indent="-342900" algn="just">
              <a:spcBef>
                <a:spcPct val="50000"/>
              </a:spcBef>
              <a:buClr>
                <a:srgbClr val="FF9900"/>
              </a:buClr>
              <a:buFont typeface="Arial" pitchFamily="34" charset="0"/>
              <a:buChar char="•"/>
            </a:pPr>
            <a:endParaRPr lang="el-GR" sz="2400" b="1" dirty="0">
              <a:latin typeface="Arial" pitchFamily="34" charset="0"/>
              <a:cs typeface="Arial" pitchFamily="34" charset="0"/>
            </a:endParaRPr>
          </a:p>
          <a:p>
            <a:pPr marL="288925" indent="-288925" algn="just">
              <a:spcBef>
                <a:spcPct val="50000"/>
              </a:spcBef>
              <a:buClr>
                <a:srgbClr val="FF9900"/>
              </a:buClr>
              <a:buFont typeface="Arial" pitchFamily="34" charset="0"/>
              <a:buChar char="•"/>
            </a:pPr>
            <a:r>
              <a:rPr lang="el-GR" sz="2400" i="1" dirty="0">
                <a:latin typeface="Arial" pitchFamily="34" charset="0"/>
                <a:cs typeface="Arial" pitchFamily="34" charset="0"/>
              </a:rPr>
              <a:t>   </a:t>
            </a:r>
          </a:p>
        </p:txBody>
      </p:sp>
    </p:spTree>
    <p:extLst>
      <p:ext uri="{BB962C8B-B14F-4D97-AF65-F5344CB8AC3E}">
        <p14:creationId xmlns:p14="http://schemas.microsoft.com/office/powerpoint/2010/main" xmlns="" val="309187452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el 1"/>
          <p:cNvSpPr>
            <a:spLocks noGrp="1"/>
          </p:cNvSpPr>
          <p:nvPr>
            <p:ph type="title"/>
          </p:nvPr>
        </p:nvSpPr>
        <p:spPr>
          <a:xfrm>
            <a:off x="250825" y="333375"/>
            <a:ext cx="8642350" cy="1143000"/>
          </a:xfrm>
        </p:spPr>
        <p:txBody>
          <a:bodyPr>
            <a:noAutofit/>
          </a:bodyPr>
          <a:lstStyle/>
          <a:p>
            <a:r>
              <a:rPr lang="nl-BE" sz="36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nl-BE" sz="3600" b="1" dirty="0" smtClean="0">
                <a:latin typeface="Arial" pitchFamily="34" charset="0"/>
                <a:cs typeface="Arial" pitchFamily="34" charset="0"/>
              </a:rPr>
            </a:br>
            <a:r>
              <a:rPr lang="el-GR" sz="3600" b="1" dirty="0" smtClean="0">
                <a:latin typeface="Arial" pitchFamily="34" charset="0"/>
                <a:cs typeface="Arial" pitchFamily="34" charset="0"/>
              </a:rPr>
              <a:t>ΘΕΡΑΠΕΙΑ </a:t>
            </a:r>
            <a:endParaRPr lang="nl-BE" sz="36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8915" name="Tijdelijke aanduiding voor inhoud 2"/>
          <p:cNvSpPr>
            <a:spLocks noGrp="1"/>
          </p:cNvSpPr>
          <p:nvPr>
            <p:ph idx="1"/>
          </p:nvPr>
        </p:nvSpPr>
        <p:spPr>
          <a:xfrm>
            <a:off x="323850" y="1844675"/>
            <a:ext cx="8640763" cy="4941888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el-GR" sz="2400" b="1" dirty="0" smtClean="0">
                <a:latin typeface="Arial" pitchFamily="34" charset="0"/>
                <a:cs typeface="Arial" pitchFamily="34" charset="0"/>
              </a:rPr>
              <a:t>Ι-ΙΙΙ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: </a:t>
            </a:r>
            <a:r>
              <a:rPr lang="el-GR" sz="2400" dirty="0" smtClean="0">
                <a:latin typeface="Arial" pitchFamily="34" charset="0"/>
                <a:cs typeface="Arial" pitchFamily="34" charset="0"/>
              </a:rPr>
              <a:t>Ολική υστερεκτομή, αμφοτερόπλευρη σαλιγγοωοθηκεκτομή και «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optimal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debulking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” (</a:t>
            </a:r>
            <a:r>
              <a:rPr lang="el-GR" sz="2400" dirty="0" smtClean="0">
                <a:latin typeface="Arial" pitchFamily="34" charset="0"/>
                <a:cs typeface="Arial" pitchFamily="34" charset="0"/>
              </a:rPr>
              <a:t>υπολλειπόμενη νόσος </a:t>
            </a:r>
            <a:r>
              <a:rPr lang="el-GR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&lt;1</a:t>
            </a:r>
            <a:r>
              <a:rPr lang="en-US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cm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) </a:t>
            </a:r>
            <a:endParaRPr lang="el-GR" sz="2400" dirty="0" smtClean="0">
              <a:latin typeface="Arial" pitchFamily="34" charset="0"/>
              <a:cs typeface="Arial" pitchFamily="34" charset="0"/>
            </a:endParaRPr>
          </a:p>
          <a:p>
            <a:r>
              <a:rPr lang="el-GR" sz="2400" dirty="0" smtClean="0">
                <a:latin typeface="Arial" pitchFamily="34" charset="0"/>
                <a:cs typeface="Arial" pitchFamily="34" charset="0"/>
              </a:rPr>
              <a:t>Ασθενείς υψηλού κινδύνου για υποτροπή (</a:t>
            </a:r>
            <a:r>
              <a:rPr lang="en-US" sz="24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IB </a:t>
            </a:r>
            <a:r>
              <a:rPr lang="el-GR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ή</a:t>
            </a:r>
            <a:r>
              <a:rPr lang="en-US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IC – G2 , G3 </a:t>
            </a:r>
            <a:r>
              <a:rPr lang="el-GR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και διαυγοκυτταρικό</a:t>
            </a:r>
            <a:r>
              <a:rPr lang="el-GR" sz="2400" dirty="0" smtClean="0">
                <a:latin typeface="Arial" pitchFamily="34" charset="0"/>
                <a:cs typeface="Arial" pitchFamily="34" charset="0"/>
              </a:rPr>
              <a:t> καθώς και </a:t>
            </a:r>
            <a:r>
              <a:rPr lang="en-US" sz="2400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IIa</a:t>
            </a:r>
            <a:r>
              <a:rPr lang="el-GR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-ΙΙΙ  </a:t>
            </a:r>
            <a:r>
              <a:rPr lang="el-GR" sz="2400" dirty="0" smtClean="0">
                <a:latin typeface="Arial" pitchFamily="34" charset="0"/>
                <a:cs typeface="Arial" pitchFamily="34" charset="0"/>
              </a:rPr>
              <a:t>επικουρική χημειοθεραπεία</a:t>
            </a:r>
            <a:endParaRPr lang="el-GR" sz="2400" dirty="0">
              <a:latin typeface="Arial" pitchFamily="34" charset="0"/>
              <a:cs typeface="Arial" pitchFamily="34" charset="0"/>
            </a:endParaRPr>
          </a:p>
          <a:p>
            <a:pPr>
              <a:spcAft>
                <a:spcPts val="1200"/>
              </a:spcAft>
            </a:pP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>
              <a:spcAft>
                <a:spcPts val="1200"/>
              </a:spcAft>
              <a:buFontTx/>
              <a:buNone/>
            </a:pPr>
            <a:r>
              <a:rPr lang="en-US" sz="2400" i="1" dirty="0" err="1" smtClean="0">
                <a:latin typeface="Arial" pitchFamily="34" charset="0"/>
                <a:cs typeface="Arial" pitchFamily="34" charset="0"/>
              </a:rPr>
              <a:t>Trimbos</a:t>
            </a: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 et al, JNCI 2003; Bell et al, </a:t>
            </a:r>
            <a:r>
              <a:rPr lang="en-US" sz="2400" i="1" dirty="0" err="1" smtClean="0">
                <a:latin typeface="Arial" pitchFamily="34" charset="0"/>
                <a:cs typeface="Arial" pitchFamily="34" charset="0"/>
              </a:rPr>
              <a:t>Gynecol</a:t>
            </a: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i="1" dirty="0" err="1" smtClean="0">
                <a:latin typeface="Arial" pitchFamily="34" charset="0"/>
                <a:cs typeface="Arial" pitchFamily="34" charset="0"/>
              </a:rPr>
              <a:t>Oncol</a:t>
            </a: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 2006</a:t>
            </a:r>
            <a:br>
              <a:rPr lang="en-US" sz="2400" i="1" dirty="0" smtClean="0">
                <a:latin typeface="Arial" pitchFamily="34" charset="0"/>
                <a:cs typeface="Arial" pitchFamily="34" charset="0"/>
              </a:rPr>
            </a:br>
            <a:endParaRPr lang="en-US" sz="2400" i="1" dirty="0" smtClean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38916" name="Rechte verbindingslijn 4"/>
          <p:cNvCxnSpPr>
            <a:cxnSpLocks noChangeShapeType="1"/>
          </p:cNvCxnSpPr>
          <p:nvPr/>
        </p:nvCxnSpPr>
        <p:spPr bwMode="auto">
          <a:xfrm>
            <a:off x="0" y="1773238"/>
            <a:ext cx="9144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8917" name="Rechte verbindingslijn 6"/>
          <p:cNvCxnSpPr>
            <a:cxnSpLocks noChangeShapeType="1"/>
          </p:cNvCxnSpPr>
          <p:nvPr/>
        </p:nvCxnSpPr>
        <p:spPr bwMode="auto">
          <a:xfrm>
            <a:off x="0" y="6308725"/>
            <a:ext cx="9144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</p:spTree>
    <p:extLst>
      <p:ext uri="{BB962C8B-B14F-4D97-AF65-F5344CB8AC3E}">
        <p14:creationId xmlns:p14="http://schemas.microsoft.com/office/powerpoint/2010/main" xmlns="" val="220927489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Title 1" descr="Large confetti"/>
          <p:cNvSpPr>
            <a:spLocks noGrp="1"/>
          </p:cNvSpPr>
          <p:nvPr>
            <p:ph type="title"/>
          </p:nvPr>
        </p:nvSpPr>
        <p:spPr>
          <a:xfrm>
            <a:off x="1093788" y="152400"/>
            <a:ext cx="7123112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el-GR" sz="36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ΣΗΜΕΙΑ ΚΑΙ ΣΥΜΠΤΩΜΑΤΑ</a:t>
            </a:r>
            <a:endParaRPr lang="en-US" sz="3600" b="1" dirty="0" smtClean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8130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eaLnBrk="1" hangingPunct="1"/>
            <a:fld id="{BD0E7E20-D7D8-47CA-B2A5-558ABC7B5261}" type="slidenum">
              <a:rPr lang="en-US" sz="1200">
                <a:solidFill>
                  <a:srgbClr val="898989"/>
                </a:solidFill>
              </a:rPr>
              <a:pPr eaLnBrk="1" hangingPunct="1"/>
              <a:t>3</a:t>
            </a:fld>
            <a:endParaRPr lang="en-US" sz="1200">
              <a:solidFill>
                <a:srgbClr val="898989"/>
              </a:solidFill>
            </a:endParaRPr>
          </a:p>
        </p:txBody>
      </p:sp>
      <p:grpSp>
        <p:nvGrpSpPr>
          <p:cNvPr id="48131" name="Group 17"/>
          <p:cNvGrpSpPr>
            <a:grpSpLocks/>
          </p:cNvGrpSpPr>
          <p:nvPr/>
        </p:nvGrpSpPr>
        <p:grpSpPr bwMode="auto">
          <a:xfrm>
            <a:off x="1093788" y="1066800"/>
            <a:ext cx="8050212" cy="5638800"/>
            <a:chOff x="1295400" y="1828800"/>
            <a:chExt cx="7086600" cy="4876800"/>
          </a:xfrm>
        </p:grpSpPr>
        <p:pic>
          <p:nvPicPr>
            <p:cNvPr id="48148" name="Picture 6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95400" y="2224498"/>
              <a:ext cx="3884253" cy="26397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8149" name="Picture 9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495702" y="3429000"/>
              <a:ext cx="3276600" cy="3276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8150" name="Picture 8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118100" y="1828800"/>
              <a:ext cx="3263900" cy="22439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2" name="Rounded Rectangular Callout 11"/>
          <p:cNvSpPr/>
          <p:nvPr/>
        </p:nvSpPr>
        <p:spPr bwMode="auto">
          <a:xfrm>
            <a:off x="0" y="1752600"/>
            <a:ext cx="1905000" cy="1544637"/>
          </a:xfrm>
          <a:prstGeom prst="wedgeRoundRectCallout">
            <a:avLst>
              <a:gd name="adj1" fmla="val 80745"/>
              <a:gd name="adj2" fmla="val -23541"/>
              <a:gd name="adj3" fmla="val 16667"/>
            </a:avLst>
          </a:prstGeom>
          <a:solidFill>
            <a:schemeClr val="accent4">
              <a:lumMod val="10000"/>
              <a:lumOff val="9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lIns="45720" rIns="0" anchor="ctr"/>
          <a:lstStyle/>
          <a:p>
            <a:pPr>
              <a:lnSpc>
                <a:spcPts val="2100"/>
              </a:lnSpc>
              <a:defRPr/>
            </a:pPr>
            <a:r>
              <a:rPr lang="el-GR" sz="2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Το πιό συχνό</a:t>
            </a:r>
            <a:r>
              <a:rPr lang="en-US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:  </a:t>
            </a:r>
            <a:r>
              <a:rPr lang="el-GR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μάζα ή πάχυνση στο μαστό συχνά ανώδυνη</a:t>
            </a:r>
            <a:endParaRPr lang="en-US" sz="2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Rounded Rectangular Callout 16"/>
          <p:cNvSpPr/>
          <p:nvPr/>
        </p:nvSpPr>
        <p:spPr bwMode="auto">
          <a:xfrm>
            <a:off x="5339144" y="5705856"/>
            <a:ext cx="1966912" cy="990600"/>
          </a:xfrm>
          <a:prstGeom prst="wedgeRoundRectCallout">
            <a:avLst>
              <a:gd name="adj1" fmla="val -56722"/>
              <a:gd name="adj2" fmla="val -164987"/>
              <a:gd name="adj3" fmla="val 16667"/>
            </a:avLst>
          </a:prstGeom>
          <a:solidFill>
            <a:schemeClr val="accent4">
              <a:lumMod val="10000"/>
              <a:lumOff val="9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lIns="45720" rIns="0" anchor="ctr"/>
          <a:lstStyle/>
          <a:p>
            <a:pPr>
              <a:lnSpc>
                <a:spcPts val="2200"/>
              </a:lnSpc>
              <a:defRPr/>
            </a:pPr>
            <a:r>
              <a:rPr lang="el-GR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Αλλαγή στο χρώμα ή την εμφάνιση της θηλής</a:t>
            </a:r>
            <a:endParaRPr lang="en-US" sz="2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Rounded Rectangular Callout 14"/>
          <p:cNvSpPr/>
          <p:nvPr/>
        </p:nvSpPr>
        <p:spPr bwMode="auto">
          <a:xfrm>
            <a:off x="6705600" y="4191000"/>
            <a:ext cx="2362200" cy="1371600"/>
          </a:xfrm>
          <a:prstGeom prst="wedgeRoundRectCallout">
            <a:avLst>
              <a:gd name="adj1" fmla="val 15391"/>
              <a:gd name="adj2" fmla="val -137509"/>
              <a:gd name="adj3" fmla="val 16667"/>
            </a:avLst>
          </a:prstGeom>
          <a:solidFill>
            <a:schemeClr val="accent4">
              <a:lumMod val="10000"/>
              <a:lumOff val="9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lIns="45720" rIns="0" anchor="ctr"/>
          <a:lstStyle/>
          <a:p>
            <a:pPr>
              <a:lnSpc>
                <a:spcPts val="2200"/>
              </a:lnSpc>
              <a:defRPr/>
            </a:pPr>
            <a:r>
              <a:rPr lang="el-GR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Ερύθημα και αλλαγή της υφής του δέρματος του μαστού  σαν φλοιός πορτοκαλιού</a:t>
            </a:r>
            <a:endParaRPr lang="en-US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Rounded Rectangular Callout 18"/>
          <p:cNvSpPr/>
          <p:nvPr/>
        </p:nvSpPr>
        <p:spPr bwMode="auto">
          <a:xfrm>
            <a:off x="-76200" y="4191000"/>
            <a:ext cx="1295400" cy="990600"/>
          </a:xfrm>
          <a:prstGeom prst="wedgeRoundRectCallout">
            <a:avLst>
              <a:gd name="adj1" fmla="val 93877"/>
              <a:gd name="adj2" fmla="val -62669"/>
              <a:gd name="adj3" fmla="val 16667"/>
            </a:avLst>
          </a:prstGeom>
          <a:solidFill>
            <a:schemeClr val="accent4">
              <a:lumMod val="10000"/>
              <a:lumOff val="9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lIns="45720" rIns="0" anchor="ctr"/>
          <a:lstStyle/>
          <a:p>
            <a:pPr>
              <a:lnSpc>
                <a:spcPts val="2200"/>
              </a:lnSpc>
              <a:defRPr/>
            </a:pPr>
            <a:r>
              <a:rPr lang="el-GR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Έκκριση ή αιμα από τη θηλή</a:t>
            </a:r>
            <a:endParaRPr lang="en-US" sz="2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Rounded Rectangular Callout 19"/>
          <p:cNvSpPr/>
          <p:nvPr/>
        </p:nvSpPr>
        <p:spPr bwMode="auto">
          <a:xfrm>
            <a:off x="651944" y="5478555"/>
            <a:ext cx="1785080" cy="1210056"/>
          </a:xfrm>
          <a:prstGeom prst="wedgeRoundRectCallout">
            <a:avLst>
              <a:gd name="adj1" fmla="val 123121"/>
              <a:gd name="adj2" fmla="val -290854"/>
              <a:gd name="adj3" fmla="val 16667"/>
            </a:avLst>
          </a:prstGeom>
          <a:solidFill>
            <a:schemeClr val="accent4">
              <a:lumMod val="10000"/>
              <a:lumOff val="9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lIns="45720" rIns="0" anchor="ctr"/>
          <a:lstStyle/>
          <a:p>
            <a:pPr>
              <a:lnSpc>
                <a:spcPts val="2200"/>
              </a:lnSpc>
              <a:defRPr/>
            </a:pPr>
            <a:r>
              <a:rPr lang="el-GR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Αλλαγή στο μέγεθος ή το περίγραμμα του μαστού</a:t>
            </a:r>
            <a:endParaRPr lang="en-US" sz="2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Oval 20"/>
          <p:cNvSpPr>
            <a:spLocks noChangeArrowheads="1"/>
          </p:cNvSpPr>
          <p:nvPr/>
        </p:nvSpPr>
        <p:spPr bwMode="auto">
          <a:xfrm>
            <a:off x="3095625" y="4995863"/>
            <a:ext cx="914400" cy="914400"/>
          </a:xfrm>
          <a:prstGeom prst="ellipse">
            <a:avLst/>
          </a:prstGeom>
          <a:noFill/>
          <a:ln w="12700">
            <a:solidFill>
              <a:srgbClr val="C00000"/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/>
          <a:lstStyle/>
          <a:p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10069739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1143000"/>
          </a:xfrm>
        </p:spPr>
        <p:txBody>
          <a:bodyPr>
            <a:normAutofit/>
          </a:bodyPr>
          <a:lstStyle/>
          <a:p>
            <a:r>
              <a:rPr lang="el-GR" sz="3600" b="1" dirty="0" smtClean="0">
                <a:latin typeface="Arial" pitchFamily="34" charset="0"/>
                <a:cs typeface="Arial" pitchFamily="34" charset="0"/>
              </a:rPr>
              <a:t>ΚΑΡΚΙΝΟΣ ΕΝΔΟΜΗΤΡΙΟΥ</a:t>
            </a:r>
            <a:endParaRPr lang="el-GR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l-GR" sz="2400" dirty="0" smtClean="0">
                <a:latin typeface="Arial" pitchFamily="34" charset="0"/>
                <a:cs typeface="Arial" pitchFamily="34" charset="0"/>
              </a:rPr>
              <a:t>Ο πιό συχνός γυναικολογικός καρκίνος στις δυτικές χώρες</a:t>
            </a:r>
          </a:p>
          <a:p>
            <a:r>
              <a:rPr lang="el-GR" sz="2400" dirty="0" smtClean="0">
                <a:latin typeface="Arial" pitchFamily="34" charset="0"/>
                <a:cs typeface="Arial" pitchFamily="34" charset="0"/>
              </a:rPr>
              <a:t>Κληρονομικά σύνδρομα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: Cowden, Lynch, BRCA</a:t>
            </a:r>
          </a:p>
          <a:p>
            <a:r>
              <a:rPr lang="el-GR" sz="2400" dirty="0" smtClean="0">
                <a:latin typeface="Arial" pitchFamily="34" charset="0"/>
                <a:cs typeface="Arial" pitchFamily="34" charset="0"/>
              </a:rPr>
              <a:t>Μετεμμηνοπαυσιακή κολπική αιμόρροια το κύριο σύμπτωμα</a:t>
            </a:r>
          </a:p>
          <a:p>
            <a:r>
              <a:rPr lang="el-GR" sz="2400" dirty="0" smtClean="0">
                <a:latin typeface="Arial" pitchFamily="34" charset="0"/>
                <a:cs typeface="Arial" pitchFamily="34" charset="0"/>
              </a:rPr>
              <a:t>Πάχυνση ενδομητρίου &gt;3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mm </a:t>
            </a:r>
            <a:r>
              <a:rPr lang="el-GR" sz="2400" dirty="0" smtClean="0">
                <a:latin typeface="Arial" pitchFamily="34" charset="0"/>
                <a:cs typeface="Arial" pitchFamily="34" charset="0"/>
              </a:rPr>
              <a:t>στον ενδοκολπικό υπερηχο</a:t>
            </a:r>
          </a:p>
          <a:p>
            <a:r>
              <a:rPr lang="el-GR" sz="2400" dirty="0" smtClean="0">
                <a:latin typeface="Arial" pitchFamily="34" charset="0"/>
                <a:cs typeface="Arial" pitchFamily="34" charset="0"/>
              </a:rPr>
              <a:t>Διαγνωστική απόξεση για διάγνωση</a:t>
            </a:r>
          </a:p>
          <a:p>
            <a:r>
              <a:rPr lang="el-GR" sz="2400" dirty="0" smtClean="0">
                <a:latin typeface="Arial" pitchFamily="34" charset="0"/>
                <a:cs typeface="Arial" pitchFamily="34" charset="0"/>
              </a:rPr>
              <a:t>Υστερεκτομή και αμφοτερόπλευρη σαλπιγγοωοθηκεκτομή</a:t>
            </a:r>
          </a:p>
          <a:p>
            <a:r>
              <a:rPr lang="el-GR" sz="2400" dirty="0" smtClean="0">
                <a:latin typeface="Arial" pitchFamily="34" charset="0"/>
                <a:cs typeface="Arial" pitchFamily="34" charset="0"/>
              </a:rPr>
              <a:t>Βαθμός διαφοροποίησης και βάθος διήθησης μυομητρίου οι κύριο προγνωστικοί παράγοντες</a:t>
            </a:r>
          </a:p>
          <a:p>
            <a:r>
              <a:rPr lang="el-GR" sz="2400" dirty="0" smtClean="0">
                <a:latin typeface="Arial" pitchFamily="34" charset="0"/>
                <a:cs typeface="Arial" pitchFamily="34" charset="0"/>
              </a:rPr>
              <a:t>Σε ασθενείς υψηλού κινδύνου για υποτροπή ενδείκνυται η βραχυθεραπεά ή εξωτερική ακτινοθεραπεία ανάλογα με το βαθμό επικυνδυνότητας</a:t>
            </a:r>
            <a:endParaRPr lang="el-GR" sz="24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391807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229600" cy="1143000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TAKE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HOME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MESSAGES</a:t>
            </a:r>
            <a:endParaRPr lang="el-GR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sz="2400" dirty="0" smtClean="0">
                <a:latin typeface="Arial" pitchFamily="34" charset="0"/>
                <a:cs typeface="Arial" pitchFamily="34" charset="0"/>
              </a:rPr>
              <a:t>Στον καρκίνο του τραχήλου της μήτρας, ένα σπάνιο πλέον καρκίνο στις αναπτυγμένες χώρες, κυρίαρχο ρόλο παίζει η χημειοακτινοθεραπεία</a:t>
            </a:r>
          </a:p>
          <a:p>
            <a:r>
              <a:rPr lang="el-GR" sz="2400" dirty="0" smtClean="0">
                <a:latin typeface="Arial" pitchFamily="34" charset="0"/>
                <a:cs typeface="Arial" pitchFamily="34" charset="0"/>
              </a:rPr>
              <a:t> Ο καρκίνος των ωοθηκών θεραπεύεται στα στάδια Ι-ΙΙΙ με χειρουργική επέμβαση ακολουθούμενη απο χημειοθεραπεία σε ασθενείς υψηλού κινδύνου για υποτροπή</a:t>
            </a:r>
          </a:p>
          <a:p>
            <a:r>
              <a:rPr lang="el-GR" sz="2400" smtClean="0">
                <a:latin typeface="Arial" pitchFamily="34" charset="0"/>
                <a:cs typeface="Arial" pitchFamily="34" charset="0"/>
              </a:rPr>
              <a:t>Ο καρκίνος του ενδομητρίου εκδηλώνεται συνήθως ως μετεμηνοπαυσιακή κολπική αιμόρροια και συνήθως αντιμετωπίζεται με χειρουργική επέμβαση ακολουθούμενη απο βραχυθεραπεία ή εξωτερική ακτινοθεραπεία σε ασθενείς υψηλού κινδύνου  </a:t>
            </a:r>
            <a:endParaRPr lang="el-GR" sz="2400" dirty="0" smtClean="0">
              <a:latin typeface="Arial" pitchFamily="34" charset="0"/>
              <a:cs typeface="Arial" pitchFamily="34" charset="0"/>
            </a:endParaRPr>
          </a:p>
          <a:p>
            <a:endParaRPr lang="el-GR" sz="24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8481500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19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747590" y="1772509"/>
            <a:ext cx="8373533" cy="5601414"/>
          </a:xfrm>
        </p:spPr>
        <p:txBody>
          <a:bodyPr>
            <a:normAutofit fontScale="62500" lnSpcReduction="20000"/>
          </a:bodyPr>
          <a:lstStyle/>
          <a:p>
            <a:pPr>
              <a:spcBef>
                <a:spcPct val="50000"/>
              </a:spcBef>
              <a:buSzPct val="45000"/>
            </a:pPr>
            <a:r>
              <a:rPr lang="el-GR" sz="32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Φύλο</a:t>
            </a:r>
            <a:endParaRPr lang="en-US" sz="3200" b="1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ct val="50000"/>
              </a:spcBef>
              <a:buSzPct val="45000"/>
            </a:pPr>
            <a:r>
              <a:rPr lang="el-GR" sz="32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Ηλικία</a:t>
            </a:r>
            <a:endParaRPr lang="en-US" sz="3200" b="1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ct val="50000"/>
              </a:spcBef>
              <a:buSzPct val="45000"/>
            </a:pPr>
            <a:r>
              <a:rPr lang="el-GR" sz="32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Οικογενειακό Ιστορικό</a:t>
            </a:r>
            <a:endParaRPr lang="en-US" sz="3200" b="1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spcBef>
                <a:spcPct val="50000"/>
              </a:spcBef>
              <a:buSzPct val="45000"/>
            </a:pPr>
            <a:r>
              <a:rPr lang="el-GR" b="1" dirty="0" smtClean="0">
                <a:latin typeface="Arial" panose="020B0604020202020204" pitchFamily="34" charset="0"/>
                <a:cs typeface="Arial" panose="020B0604020202020204" pitchFamily="34" charset="0"/>
              </a:rPr>
              <a:t>Εξαρτάται απο συγκεκριμένο οικογενειακό ιστορικό</a:t>
            </a:r>
            <a:endParaRPr lang="en-US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spcBef>
                <a:spcPct val="50000"/>
              </a:spcBef>
              <a:buSzPct val="45000"/>
            </a:pPr>
            <a:r>
              <a:rPr lang="el-GR" b="1" dirty="0" smtClean="0">
                <a:latin typeface="Arial" panose="020B0604020202020204" pitchFamily="34" charset="0"/>
                <a:cs typeface="Arial" panose="020B0604020202020204" pitchFamily="34" charset="0"/>
              </a:rPr>
              <a:t>Εξαρτάται απο το κατά πόσο υπάρχει γνωστή κληρονομική προδιάθεση</a:t>
            </a:r>
            <a:endParaRPr lang="en-US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ct val="50000"/>
              </a:spcBef>
              <a:buSzPct val="45000"/>
            </a:pPr>
            <a:r>
              <a:rPr lang="el-GR" sz="32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Αναπαραγωγικό Ιστορικό</a:t>
            </a:r>
            <a:endParaRPr lang="en-US" sz="3200" b="1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spcBef>
                <a:spcPct val="50000"/>
              </a:spcBef>
              <a:buSzPct val="45000"/>
            </a:pPr>
            <a:r>
              <a:rPr lang="el-GR" b="1" dirty="0" smtClean="0">
                <a:latin typeface="Arial" panose="020B0604020202020204" pitchFamily="34" charset="0"/>
                <a:cs typeface="Arial" panose="020B0604020202020204" pitchFamily="34" charset="0"/>
              </a:rPr>
              <a:t>Πρώιμη εμμηναρχή</a:t>
            </a:r>
            <a:endParaRPr lang="en-US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spcBef>
                <a:spcPct val="50000"/>
              </a:spcBef>
              <a:buSzPct val="45000"/>
            </a:pPr>
            <a:r>
              <a:rPr lang="el-GR" b="1" dirty="0" smtClean="0">
                <a:latin typeface="Arial" panose="020B0604020202020204" pitchFamily="34" charset="0"/>
                <a:cs typeface="Arial" panose="020B0604020202020204" pitchFamily="34" charset="0"/>
              </a:rPr>
              <a:t>Καθυστερημένη εμμηνόπαυση</a:t>
            </a:r>
            <a:endParaRPr lang="en-US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spcBef>
                <a:spcPct val="50000"/>
              </a:spcBef>
              <a:buSzPct val="45000"/>
            </a:pPr>
            <a:r>
              <a:rPr lang="el-GR" b="1" dirty="0" smtClean="0">
                <a:latin typeface="Arial" panose="020B0604020202020204" pitchFamily="34" charset="0"/>
                <a:cs typeface="Arial" panose="020B0604020202020204" pitchFamily="34" charset="0"/>
              </a:rPr>
              <a:t>Μετεμμηνοπαυσιακή λήψη οιστρογόνων</a:t>
            </a:r>
            <a:endParaRPr lang="en-US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spcBef>
                <a:spcPct val="50000"/>
              </a:spcBef>
              <a:buSzPct val="45000"/>
            </a:pPr>
            <a:r>
              <a:rPr lang="el-GR" b="1" dirty="0" smtClean="0">
                <a:latin typeface="Arial" panose="020B0604020202020204" pitchFamily="34" charset="0"/>
                <a:cs typeface="Arial" panose="020B0604020202020204" pitchFamily="34" charset="0"/>
              </a:rPr>
              <a:t>Πρώτο παιδί σε μεγάλη ηλικία</a:t>
            </a:r>
            <a:endParaRPr lang="en-US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spcBef>
                <a:spcPct val="50000"/>
              </a:spcBef>
              <a:buSzPct val="45000"/>
            </a:pPr>
            <a:r>
              <a:rPr lang="el-GR" b="1" dirty="0" smtClean="0">
                <a:latin typeface="Arial" panose="020B0604020202020204" pitchFamily="34" charset="0"/>
                <a:cs typeface="Arial" panose="020B0604020202020204" pitchFamily="34" charset="0"/>
              </a:rPr>
              <a:t>Γυναίκες που δεν θήλασαν</a:t>
            </a:r>
            <a:endParaRPr lang="en-US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ct val="50000"/>
              </a:spcBef>
              <a:buSzPct val="45000"/>
            </a:pPr>
            <a:r>
              <a:rPr lang="el-GR" sz="32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Αλκοόλ</a:t>
            </a:r>
            <a:endParaRPr lang="en-US" sz="3200" b="1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ct val="50000"/>
              </a:spcBef>
              <a:buSzPct val="45000"/>
            </a:pPr>
            <a:r>
              <a:rPr lang="el-GR" sz="32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Παχυσαρκία</a:t>
            </a:r>
            <a:endParaRPr lang="en-US" sz="3200" b="1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ct val="50000"/>
              </a:spcBef>
              <a:buSzPct val="45000"/>
            </a:pPr>
            <a:r>
              <a:rPr lang="el-GR" sz="32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Έλλιψη άσκησης</a:t>
            </a:r>
            <a:endParaRPr lang="en-US" sz="3200" b="1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ct val="50000"/>
              </a:spcBef>
              <a:buSzPct val="45000"/>
            </a:pPr>
            <a:endParaRPr lang="en-US" sz="3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ct val="50000"/>
              </a:spcBef>
              <a:buSzPct val="45000"/>
              <a:buNone/>
            </a:pPr>
            <a:r>
              <a:rPr lang="en-US" sz="32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					</a:t>
            </a:r>
            <a:endParaRPr lang="en-US" b="1" dirty="0"/>
          </a:p>
        </p:txBody>
      </p:sp>
      <p:sp>
        <p:nvSpPr>
          <p:cNvPr id="4" name="Line 4"/>
          <p:cNvSpPr>
            <a:spLocks noChangeShapeType="1"/>
          </p:cNvSpPr>
          <p:nvPr/>
        </p:nvSpPr>
        <p:spPr bwMode="auto">
          <a:xfrm>
            <a:off x="436082" y="1752600"/>
            <a:ext cx="8128000" cy="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675672" y="426281"/>
            <a:ext cx="7955806" cy="1246694"/>
          </a:xfrm>
          <a:prstGeom prst="rect">
            <a:avLst/>
          </a:prstGeom>
          <a:solidFill>
            <a:srgbClr val="002060"/>
          </a:solidFill>
          <a:ln w="28575">
            <a:solidFill>
              <a:srgbClr val="C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763274" y="531567"/>
            <a:ext cx="5896165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l-GR" sz="3200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ΠΑΡΑΓΟΝΤΕΣ ΚΙΝΔΥΝΟΥ ΓΙΑ </a:t>
            </a:r>
          </a:p>
          <a:p>
            <a:pPr algn="ctr"/>
            <a:r>
              <a:rPr lang="el-GR" sz="3200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ΚΑΡΚΙΝΟ ΜΑΣΤΟΥ</a:t>
            </a:r>
            <a:endParaRPr lang="en-US" sz="3200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74751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600" b="1" dirty="0" smtClean="0">
                <a:latin typeface="Arial" pitchFamily="34" charset="0"/>
                <a:cs typeface="Arial" pitchFamily="34" charset="0"/>
              </a:rPr>
              <a:t>ΠΕΡΙΣΤΑΤΙΚΟ</a:t>
            </a:r>
            <a:endParaRPr lang="el-GR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2400" dirty="0" smtClean="0">
                <a:latin typeface="Arial" pitchFamily="34" charset="0"/>
                <a:cs typeface="Arial" pitchFamily="34" charset="0"/>
              </a:rPr>
              <a:t>Ασθενής ηλικίας 52 ετών διαγιγνώσκεται με χαμηλής διαφοροποίησης ορώδη καρκίνο ωοθηκών και υποβάλλεται σε ολική υστερεκτομή και αμφοτερόπλευρη ωοθηκεκτομή και χημειοθεραπεία</a:t>
            </a:r>
          </a:p>
          <a:p>
            <a:endParaRPr lang="el-GR" sz="2400" dirty="0">
              <a:latin typeface="Arial" pitchFamily="34" charset="0"/>
              <a:cs typeface="Arial" pitchFamily="34" charset="0"/>
            </a:endParaRPr>
          </a:p>
          <a:p>
            <a:r>
              <a:rPr lang="el-GR" sz="2400" dirty="0" smtClean="0">
                <a:latin typeface="Arial" pitchFamily="34" charset="0"/>
                <a:cs typeface="Arial" pitchFamily="34" charset="0"/>
              </a:rPr>
              <a:t>Δύο χρόνια αργότερα η ασθενής διαγιγνώσκεται με τριπλά αρνητικό καρκίνο μαστού. Πέρα από τη θεραπεία για τον καρκίνο του μαστού τι πρέπει να συστήσουμε σε αυτή τη γυναίκα? </a:t>
            </a:r>
            <a:endParaRPr lang="el-GR" sz="24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31801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5777" name="Object 2"/>
          <p:cNvGraphicFramePr>
            <a:graphicFrameLocks/>
          </p:cNvGraphicFramePr>
          <p:nvPr/>
        </p:nvGraphicFramePr>
        <p:xfrm>
          <a:off x="4710113" y="1651000"/>
          <a:ext cx="3608387" cy="2732088"/>
        </p:xfrm>
        <a:graphic>
          <a:graphicData uri="http://schemas.openxmlformats.org/presentationml/2006/ole">
            <p:oleObj spid="_x0000_s1066" name="Chart" r:id="rId4" imgW="7143880" imgH="4619695" progId="MSGraph.Chart.8">
              <p:embed followColorScheme="full"/>
            </p:oleObj>
          </a:graphicData>
        </a:graphic>
      </p:graphicFrame>
      <p:sp>
        <p:nvSpPr>
          <p:cNvPr id="102403" name="Rectangle 3"/>
          <p:cNvSpPr>
            <a:spLocks noGrp="1" noChangeArrowheads="1"/>
          </p:cNvSpPr>
          <p:nvPr>
            <p:ph type="title"/>
          </p:nvPr>
        </p:nvSpPr>
        <p:spPr>
          <a:xfrm>
            <a:off x="76200" y="304800"/>
            <a:ext cx="9144000" cy="1143000"/>
          </a:xfrm>
        </p:spPr>
        <p:txBody>
          <a:bodyPr lIns="92075" tIns="46038" rIns="92075" bIns="46038" rtlCol="0" anchor="b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l-GR" sz="2800" b="1" dirty="0" smtClean="0">
                <a:latin typeface="Arial" pitchFamily="34" charset="0"/>
                <a:cs typeface="Arial" pitchFamily="34" charset="0"/>
              </a:rPr>
              <a:t>Οικογενειακό Ιστορικό ως παράγοντας κινδύνου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-</a:t>
            </a:r>
            <a:r>
              <a:rPr lang="el-GR" sz="2800" b="1" dirty="0" smtClean="0">
                <a:latin typeface="Arial" pitchFamily="34" charset="0"/>
                <a:cs typeface="Arial" pitchFamily="34" charset="0"/>
              </a:rPr>
              <a:t>Κληρονομικός καρκίνος μαστού- ωοθηκών</a:t>
            </a:r>
            <a:r>
              <a:rPr lang="el-GR" sz="36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el-GR" sz="3600" b="1" dirty="0" smtClean="0">
                <a:latin typeface="Arial" pitchFamily="34" charset="0"/>
                <a:cs typeface="Arial" pitchFamily="34" charset="0"/>
              </a:rPr>
            </a:br>
            <a:endParaRPr lang="en-US" sz="36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2404" name="Rectangle 4"/>
          <p:cNvSpPr>
            <a:spLocks noChangeArrowheads="1"/>
          </p:cNvSpPr>
          <p:nvPr/>
        </p:nvSpPr>
        <p:spPr bwMode="auto">
          <a:xfrm>
            <a:off x="4049713" y="5151438"/>
            <a:ext cx="3189287" cy="13671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>
              <a:spcBef>
                <a:spcPct val="20000"/>
              </a:spcBef>
            </a:pPr>
            <a:r>
              <a:rPr lang="el-GR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Σποραδικός</a:t>
            </a:r>
            <a:endParaRPr lang="en-US" b="1" dirty="0"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</a:endParaRPr>
          </a:p>
          <a:p>
            <a:pPr>
              <a:spcBef>
                <a:spcPct val="20000"/>
              </a:spcBef>
            </a:pPr>
            <a:r>
              <a:rPr lang="el-GR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Οικογενειακές συστοιχίες</a:t>
            </a:r>
            <a:endParaRPr lang="en-US" b="1" dirty="0"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</a:endParaRPr>
          </a:p>
          <a:p>
            <a:pPr>
              <a:spcBef>
                <a:spcPct val="20000"/>
              </a:spcBef>
            </a:pPr>
            <a:endParaRPr lang="el-GR" b="1" dirty="0" smtClean="0"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</a:endParaRPr>
          </a:p>
          <a:p>
            <a:pPr>
              <a:spcBef>
                <a:spcPct val="20000"/>
              </a:spcBef>
            </a:pPr>
            <a:r>
              <a:rPr lang="el-GR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Κληρονομικός</a:t>
            </a:r>
            <a:endParaRPr lang="en-US" b="1" dirty="0"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</a:endParaRPr>
          </a:p>
        </p:txBody>
      </p:sp>
      <p:sp>
        <p:nvSpPr>
          <p:cNvPr id="102405" name="Rectangle 5"/>
          <p:cNvSpPr>
            <a:spLocks noChangeArrowheads="1"/>
          </p:cNvSpPr>
          <p:nvPr/>
        </p:nvSpPr>
        <p:spPr bwMode="auto">
          <a:xfrm>
            <a:off x="4953128" y="4530725"/>
            <a:ext cx="3368423" cy="5392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algn="ctr"/>
            <a:r>
              <a:rPr lang="el-GR" sz="29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Καρκίνος ωοθηκών</a:t>
            </a:r>
            <a:endParaRPr lang="en-US" sz="2900" dirty="0"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</a:endParaRPr>
          </a:p>
        </p:txBody>
      </p:sp>
      <p:sp>
        <p:nvSpPr>
          <p:cNvPr id="102406" name="Rectangle 6"/>
          <p:cNvSpPr>
            <a:spLocks noChangeArrowheads="1"/>
          </p:cNvSpPr>
          <p:nvPr/>
        </p:nvSpPr>
        <p:spPr bwMode="auto">
          <a:xfrm>
            <a:off x="438763" y="4530725"/>
            <a:ext cx="3011850" cy="5392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algn="ctr"/>
            <a:r>
              <a:rPr lang="el-GR" sz="29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Καρκίνος μαστού</a:t>
            </a:r>
            <a:endParaRPr lang="en-US" sz="2900" dirty="0"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</a:endParaRPr>
          </a:p>
        </p:txBody>
      </p:sp>
      <p:sp>
        <p:nvSpPr>
          <p:cNvPr id="75782" name="Rectangle 7"/>
          <p:cNvSpPr>
            <a:spLocks noChangeArrowheads="1"/>
          </p:cNvSpPr>
          <p:nvPr/>
        </p:nvSpPr>
        <p:spPr bwMode="auto">
          <a:xfrm>
            <a:off x="3714750" y="6126163"/>
            <a:ext cx="349250" cy="252412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75783" name="Rectangle 8"/>
          <p:cNvSpPr>
            <a:spLocks noChangeArrowheads="1"/>
          </p:cNvSpPr>
          <p:nvPr/>
        </p:nvSpPr>
        <p:spPr bwMode="auto">
          <a:xfrm>
            <a:off x="3716338" y="5689600"/>
            <a:ext cx="349250" cy="252413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102409" name="Text Box 9"/>
          <p:cNvSpPr txBox="1">
            <a:spLocks noChangeArrowheads="1"/>
          </p:cNvSpPr>
          <p:nvPr/>
        </p:nvSpPr>
        <p:spPr bwMode="auto">
          <a:xfrm>
            <a:off x="2667000" y="3951288"/>
            <a:ext cx="1406525" cy="457200"/>
          </a:xfrm>
          <a:prstGeom prst="rect">
            <a:avLst/>
          </a:prstGeom>
          <a:noFill/>
          <a:ln w="28575">
            <a:noFill/>
            <a:miter lim="800000"/>
            <a:headEnd type="none" w="sm" len="sm"/>
            <a:tailEnd type="none" w="lg" len="med"/>
          </a:ln>
          <a:effectLst/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eaLnBrk="1" hangingPunct="1"/>
            <a:r>
              <a:rPr lang="en-US" b="1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5%–10%</a:t>
            </a:r>
          </a:p>
        </p:txBody>
      </p:sp>
      <p:sp>
        <p:nvSpPr>
          <p:cNvPr id="102410" name="Text Box 10"/>
          <p:cNvSpPr txBox="1">
            <a:spLocks noChangeArrowheads="1"/>
          </p:cNvSpPr>
          <p:nvPr/>
        </p:nvSpPr>
        <p:spPr bwMode="auto">
          <a:xfrm>
            <a:off x="7173913" y="3951288"/>
            <a:ext cx="1406525" cy="457200"/>
          </a:xfrm>
          <a:prstGeom prst="rect">
            <a:avLst/>
          </a:prstGeom>
          <a:noFill/>
          <a:ln w="28575">
            <a:noFill/>
            <a:miter lim="800000"/>
            <a:headEnd type="none" w="sm" len="sm"/>
            <a:tailEnd type="none" w="lg" len="med"/>
          </a:ln>
          <a:effectLst/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eaLnBrk="1" hangingPunct="1"/>
            <a:r>
              <a:rPr lang="en-US" b="1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5%–10%</a:t>
            </a:r>
          </a:p>
        </p:txBody>
      </p:sp>
      <p:sp>
        <p:nvSpPr>
          <p:cNvPr id="102411" name="Text Box 11"/>
          <p:cNvSpPr txBox="1">
            <a:spLocks noChangeArrowheads="1"/>
          </p:cNvSpPr>
          <p:nvPr/>
        </p:nvSpPr>
        <p:spPr bwMode="auto">
          <a:xfrm>
            <a:off x="3141663" y="3078163"/>
            <a:ext cx="1658937" cy="457200"/>
          </a:xfrm>
          <a:prstGeom prst="rect">
            <a:avLst/>
          </a:prstGeom>
          <a:noFill/>
          <a:ln w="28575">
            <a:noFill/>
            <a:miter lim="800000"/>
            <a:headEnd type="none" w="sm" len="sm"/>
            <a:tailEnd type="none" w="lg" len="med"/>
          </a:ln>
          <a:effectLst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ctr" eaLnBrk="1" hangingPunct="1"/>
            <a:r>
              <a:rPr lang="en-US" b="1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15%-20%</a:t>
            </a:r>
            <a:r>
              <a:rPr lang="en-US" b="1"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</a:p>
        </p:txBody>
      </p:sp>
      <p:sp>
        <p:nvSpPr>
          <p:cNvPr id="75787" name="Rectangle 12"/>
          <p:cNvSpPr>
            <a:spLocks noChangeArrowheads="1"/>
          </p:cNvSpPr>
          <p:nvPr/>
        </p:nvSpPr>
        <p:spPr bwMode="auto">
          <a:xfrm>
            <a:off x="3716338" y="5253038"/>
            <a:ext cx="349250" cy="252412"/>
          </a:xfrm>
          <a:prstGeom prst="rect">
            <a:avLst/>
          </a:prstGeom>
          <a:solidFill>
            <a:srgbClr val="69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l-GR"/>
          </a:p>
        </p:txBody>
      </p:sp>
      <p:graphicFrame>
        <p:nvGraphicFramePr>
          <p:cNvPr id="75788" name="Object 3"/>
          <p:cNvGraphicFramePr>
            <a:graphicFrameLocks/>
          </p:cNvGraphicFramePr>
          <p:nvPr/>
        </p:nvGraphicFramePr>
        <p:xfrm>
          <a:off x="304800" y="1600200"/>
          <a:ext cx="3609975" cy="2895600"/>
        </p:xfrm>
        <a:graphic>
          <a:graphicData uri="http://schemas.openxmlformats.org/presentationml/2006/ole">
            <p:oleObj spid="_x0000_s1067" name="Chart" r:id="rId5" imgW="7143880" imgH="4619695" progId="MSGraph.Chart.8">
              <p:embed followColorScheme="full"/>
            </p:oleObj>
          </a:graphicData>
        </a:graphic>
      </p:graphicFrame>
      <p:sp>
        <p:nvSpPr>
          <p:cNvPr id="75789" name="AutoShape 14"/>
          <p:cNvSpPr>
            <a:spLocks noChangeArrowheads="1"/>
          </p:cNvSpPr>
          <p:nvPr/>
        </p:nvSpPr>
        <p:spPr bwMode="auto">
          <a:xfrm rot="16200000" flipH="1">
            <a:off x="1372394" y="1520032"/>
            <a:ext cx="1062037" cy="2533650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546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0912" y="11295"/>
                </a:moveTo>
                <a:cubicBezTo>
                  <a:pt x="10875" y="11303"/>
                  <a:pt x="10837" y="11307"/>
                  <a:pt x="10800" y="11308"/>
                </a:cubicBezTo>
                <a:cubicBezTo>
                  <a:pt x="10762" y="11308"/>
                  <a:pt x="10724" y="11303"/>
                  <a:pt x="10687" y="11295"/>
                </a:cubicBezTo>
                <a:lnTo>
                  <a:pt x="8400" y="21330"/>
                </a:lnTo>
                <a:cubicBezTo>
                  <a:pt x="9188" y="21509"/>
                  <a:pt x="9992" y="21600"/>
                  <a:pt x="10800" y="21600"/>
                </a:cubicBezTo>
                <a:cubicBezTo>
                  <a:pt x="11607" y="21599"/>
                  <a:pt x="12411" y="21509"/>
                  <a:pt x="13199" y="21330"/>
                </a:cubicBezTo>
                <a:lnTo>
                  <a:pt x="10912" y="11295"/>
                </a:lnTo>
                <a:close/>
              </a:path>
            </a:pathLst>
          </a:custGeom>
          <a:gradFill rotWithShape="0">
            <a:gsLst>
              <a:gs pos="0">
                <a:srgbClr val="00FFFF"/>
              </a:gs>
              <a:gs pos="100000">
                <a:schemeClr val="tx2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xmlns="" w="28575">
                <a:solidFill>
                  <a:srgbClr val="000000"/>
                </a:solidFill>
                <a:miter lim="800000"/>
                <a:headEnd type="none" w="sm" len="sm"/>
                <a:tailEnd type="none" w="lg" len="med"/>
              </a14:hiddenLine>
            </a:ext>
          </a:extLst>
        </p:spPr>
        <p:txBody>
          <a:bodyPr wrap="none" anchor="ctr"/>
          <a:lstStyle/>
          <a:p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11165346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7975"/>
            <a:ext cx="7772400" cy="11430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l-GR" sz="4000" b="1" dirty="0" smtClean="0">
                <a:latin typeface="Arial" pitchFamily="34" charset="0"/>
                <a:cs typeface="Arial" pitchFamily="34" charset="0"/>
              </a:rPr>
              <a:t>Αίτια κληρονομικής προδιάθεσης καρκίνου μαστού </a:t>
            </a:r>
            <a:endParaRPr lang="en-US" sz="40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3427" name="Text Box 3"/>
          <p:cNvSpPr txBox="1">
            <a:spLocks noChangeArrowheads="1"/>
          </p:cNvSpPr>
          <p:nvPr/>
        </p:nvSpPr>
        <p:spPr bwMode="auto">
          <a:xfrm>
            <a:off x="1125538" y="2693988"/>
            <a:ext cx="1322798" cy="3625608"/>
          </a:xfrm>
          <a:prstGeom prst="rect">
            <a:avLst/>
          </a:prstGeom>
          <a:noFill/>
          <a:ln w="28575">
            <a:noFill/>
            <a:miter lim="800000"/>
            <a:headEnd type="none" w="sm" len="sm"/>
            <a:tailEnd type="none" w="lg" len="med"/>
          </a:ln>
          <a:effectLst/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40000"/>
              </a:spcBef>
            </a:pPr>
            <a:r>
              <a:rPr lang="el-GR" sz="28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Γονίδιο</a:t>
            </a:r>
            <a:endParaRPr lang="en-US" sz="2800" dirty="0"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</a:endParaRPr>
          </a:p>
          <a:p>
            <a:pPr eaLnBrk="1" hangingPunct="1">
              <a:spcBef>
                <a:spcPct val="40000"/>
              </a:spcBef>
            </a:pPr>
            <a:r>
              <a:rPr lang="en-US" i="1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BRCA1</a:t>
            </a:r>
          </a:p>
          <a:p>
            <a:pPr eaLnBrk="1" hangingPunct="1">
              <a:spcBef>
                <a:spcPct val="40000"/>
              </a:spcBef>
            </a:pPr>
            <a:r>
              <a:rPr lang="en-US" i="1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BRCA2</a:t>
            </a:r>
          </a:p>
          <a:p>
            <a:pPr eaLnBrk="1" hangingPunct="1">
              <a:spcBef>
                <a:spcPct val="40000"/>
              </a:spcBef>
            </a:pPr>
            <a:r>
              <a:rPr lang="en-US" i="1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TP53</a:t>
            </a:r>
          </a:p>
          <a:p>
            <a:pPr eaLnBrk="1" hangingPunct="1">
              <a:spcBef>
                <a:spcPct val="40000"/>
              </a:spcBef>
            </a:pPr>
            <a:r>
              <a:rPr lang="en-US" i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PTEN</a:t>
            </a:r>
            <a:endParaRPr lang="el-GR" i="1" dirty="0" smtClean="0"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</a:endParaRPr>
          </a:p>
          <a:p>
            <a:pPr eaLnBrk="1" hangingPunct="1">
              <a:spcBef>
                <a:spcPct val="40000"/>
              </a:spcBef>
            </a:pPr>
            <a:r>
              <a:rPr lang="en-US" i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PALB2</a:t>
            </a:r>
          </a:p>
          <a:p>
            <a:pPr eaLnBrk="1" hangingPunct="1">
              <a:spcBef>
                <a:spcPct val="40000"/>
              </a:spcBef>
            </a:pPr>
            <a:r>
              <a:rPr lang="en-US" i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BRIP1</a:t>
            </a:r>
            <a:endParaRPr lang="en-US" i="1" dirty="0"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</a:endParaRPr>
          </a:p>
        </p:txBody>
      </p:sp>
      <p:sp>
        <p:nvSpPr>
          <p:cNvPr id="77827" name="Text Box 4"/>
          <p:cNvSpPr txBox="1">
            <a:spLocks noChangeArrowheads="1"/>
          </p:cNvSpPr>
          <p:nvPr/>
        </p:nvSpPr>
        <p:spPr bwMode="auto">
          <a:xfrm>
            <a:off x="4343400" y="1830388"/>
            <a:ext cx="4114800" cy="44873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28575">
                <a:solidFill>
                  <a:srgbClr val="000000"/>
                </a:solidFill>
                <a:miter lim="800000"/>
                <a:headEnd type="none" w="sm" len="sm"/>
                <a:tailEnd type="none" w="lg" len="med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ctr" eaLnBrk="1" hangingPunct="1">
              <a:spcBef>
                <a:spcPct val="40000"/>
              </a:spcBef>
            </a:pPr>
            <a:r>
              <a:rPr lang="el-GR" sz="2800" dirty="0" smtClean="0">
                <a:latin typeface="Comic Sans MS" pitchFamily="66" charset="0"/>
              </a:rPr>
              <a:t>Συμβολή στον κληρονομικό καρκίνο μαστού</a:t>
            </a:r>
          </a:p>
          <a:p>
            <a:pPr algn="ctr" eaLnBrk="1" hangingPunct="1">
              <a:spcBef>
                <a:spcPct val="40000"/>
              </a:spcBef>
            </a:pPr>
            <a:r>
              <a:rPr lang="en-US" dirty="0" smtClean="0">
                <a:latin typeface="Comic Sans MS" pitchFamily="66" charset="0"/>
              </a:rPr>
              <a:t>20</a:t>
            </a:r>
            <a:r>
              <a:rPr lang="en-US" dirty="0">
                <a:latin typeface="Comic Sans MS" pitchFamily="66" charset="0"/>
              </a:rPr>
              <a:t>%–40%</a:t>
            </a:r>
          </a:p>
          <a:p>
            <a:pPr algn="ctr" eaLnBrk="1" hangingPunct="1">
              <a:spcBef>
                <a:spcPct val="40000"/>
              </a:spcBef>
            </a:pPr>
            <a:r>
              <a:rPr lang="en-US" dirty="0">
                <a:latin typeface="Comic Sans MS" pitchFamily="66" charset="0"/>
              </a:rPr>
              <a:t>10%–30%</a:t>
            </a:r>
          </a:p>
          <a:p>
            <a:pPr algn="ctr" eaLnBrk="1" hangingPunct="1">
              <a:spcBef>
                <a:spcPct val="40000"/>
              </a:spcBef>
            </a:pPr>
            <a:r>
              <a:rPr lang="en-US" dirty="0">
                <a:latin typeface="Comic Sans MS" pitchFamily="66" charset="0"/>
              </a:rPr>
              <a:t>&lt;1%</a:t>
            </a:r>
          </a:p>
          <a:p>
            <a:pPr algn="ctr" eaLnBrk="1" hangingPunct="1">
              <a:spcBef>
                <a:spcPct val="40000"/>
              </a:spcBef>
            </a:pPr>
            <a:r>
              <a:rPr lang="en-US" dirty="0">
                <a:latin typeface="Comic Sans MS" pitchFamily="66" charset="0"/>
              </a:rPr>
              <a:t>&lt;1%</a:t>
            </a:r>
          </a:p>
          <a:p>
            <a:pPr algn="ctr" eaLnBrk="1" hangingPunct="1">
              <a:spcBef>
                <a:spcPct val="40000"/>
              </a:spcBef>
            </a:pPr>
            <a:r>
              <a:rPr lang="en-US" dirty="0" smtClean="0">
                <a:latin typeface="Comic Sans MS" pitchFamily="66" charset="0"/>
              </a:rPr>
              <a:t>&lt;1%</a:t>
            </a:r>
          </a:p>
          <a:p>
            <a:pPr algn="ctr" eaLnBrk="1" hangingPunct="1">
              <a:spcBef>
                <a:spcPct val="40000"/>
              </a:spcBef>
            </a:pPr>
            <a:r>
              <a:rPr lang="en-US" dirty="0" smtClean="0">
                <a:latin typeface="Comic Sans MS" pitchFamily="66" charset="0"/>
              </a:rPr>
              <a:t>&lt;1%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77828" name="Line 5"/>
          <p:cNvSpPr>
            <a:spLocks noChangeShapeType="1"/>
          </p:cNvSpPr>
          <p:nvPr/>
        </p:nvSpPr>
        <p:spPr bwMode="auto">
          <a:xfrm>
            <a:off x="1138238" y="3176588"/>
            <a:ext cx="6829425" cy="0"/>
          </a:xfrm>
          <a:prstGeom prst="line">
            <a:avLst/>
          </a:prstGeom>
          <a:noFill/>
          <a:ln w="19050">
            <a:solidFill>
              <a:srgbClr val="00FCBA"/>
            </a:solidFill>
            <a:round/>
            <a:headEnd type="none" w="sm" len="sm"/>
            <a:tailEnd type="none" w="lg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77829" name="Line 6"/>
          <p:cNvSpPr>
            <a:spLocks noChangeShapeType="1"/>
          </p:cNvSpPr>
          <p:nvPr/>
        </p:nvSpPr>
        <p:spPr bwMode="auto">
          <a:xfrm>
            <a:off x="1138238" y="3778250"/>
            <a:ext cx="6829425" cy="0"/>
          </a:xfrm>
          <a:prstGeom prst="line">
            <a:avLst/>
          </a:prstGeom>
          <a:noFill/>
          <a:ln w="19050">
            <a:solidFill>
              <a:srgbClr val="00FCBA"/>
            </a:solidFill>
            <a:round/>
            <a:headEnd type="none" w="sm" len="sm"/>
            <a:tailEnd type="none" w="lg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77830" name="Line 7"/>
          <p:cNvSpPr>
            <a:spLocks noChangeShapeType="1"/>
          </p:cNvSpPr>
          <p:nvPr/>
        </p:nvSpPr>
        <p:spPr bwMode="auto">
          <a:xfrm>
            <a:off x="1138238" y="4438650"/>
            <a:ext cx="6829425" cy="0"/>
          </a:xfrm>
          <a:prstGeom prst="line">
            <a:avLst/>
          </a:prstGeom>
          <a:noFill/>
          <a:ln w="19050">
            <a:solidFill>
              <a:srgbClr val="00FCBA"/>
            </a:solidFill>
            <a:round/>
            <a:headEnd type="none" w="sm" len="sm"/>
            <a:tailEnd type="none" w="lg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77831" name="Line 8"/>
          <p:cNvSpPr>
            <a:spLocks noChangeShapeType="1"/>
          </p:cNvSpPr>
          <p:nvPr/>
        </p:nvSpPr>
        <p:spPr bwMode="auto">
          <a:xfrm>
            <a:off x="1138238" y="5041900"/>
            <a:ext cx="6829425" cy="0"/>
          </a:xfrm>
          <a:prstGeom prst="line">
            <a:avLst/>
          </a:prstGeom>
          <a:noFill/>
          <a:ln w="19050">
            <a:solidFill>
              <a:srgbClr val="00FCBA"/>
            </a:solidFill>
            <a:round/>
            <a:headEnd type="none" w="sm" len="sm"/>
            <a:tailEnd type="none" w="lg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77832" name="Line 9"/>
          <p:cNvSpPr>
            <a:spLocks noChangeShapeType="1"/>
          </p:cNvSpPr>
          <p:nvPr/>
        </p:nvSpPr>
        <p:spPr bwMode="auto">
          <a:xfrm>
            <a:off x="1138238" y="5645150"/>
            <a:ext cx="6829425" cy="0"/>
          </a:xfrm>
          <a:prstGeom prst="line">
            <a:avLst/>
          </a:prstGeom>
          <a:noFill/>
          <a:ln w="19050">
            <a:solidFill>
              <a:srgbClr val="00FCBA"/>
            </a:solidFill>
            <a:round/>
            <a:headEnd type="none" w="sm" len="sm"/>
            <a:tailEnd type="none" w="lg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77833" name="Line 10"/>
          <p:cNvSpPr>
            <a:spLocks noChangeShapeType="1"/>
          </p:cNvSpPr>
          <p:nvPr/>
        </p:nvSpPr>
        <p:spPr bwMode="auto">
          <a:xfrm>
            <a:off x="1138238" y="6248400"/>
            <a:ext cx="6829425" cy="0"/>
          </a:xfrm>
          <a:prstGeom prst="line">
            <a:avLst/>
          </a:prstGeom>
          <a:noFill/>
          <a:ln w="19050">
            <a:solidFill>
              <a:srgbClr val="00FCBA"/>
            </a:solidFill>
            <a:round/>
            <a:headEnd type="none" w="sm" len="sm"/>
            <a:tailEnd type="none" w="lg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11" name="TextBox 10"/>
          <p:cNvSpPr txBox="1"/>
          <p:nvPr/>
        </p:nvSpPr>
        <p:spPr>
          <a:xfrm>
            <a:off x="431095" y="1447800"/>
            <a:ext cx="8801768" cy="40011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000" b="1" dirty="0">
                <a:latin typeface="Arial" pitchFamily="34" charset="0"/>
                <a:cs typeface="Arial" pitchFamily="34" charset="0"/>
              </a:rPr>
              <a:t>5 </a:t>
            </a:r>
            <a:r>
              <a:rPr lang="el-GR" sz="2000" b="1" dirty="0">
                <a:latin typeface="Arial" pitchFamily="34" charset="0"/>
                <a:cs typeface="Arial" pitchFamily="34" charset="0"/>
              </a:rPr>
              <a:t>-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10</a:t>
            </a:r>
            <a:r>
              <a:rPr lang="en-US" sz="2000" b="1" dirty="0">
                <a:latin typeface="Arial" pitchFamily="34" charset="0"/>
                <a:cs typeface="Arial" pitchFamily="34" charset="0"/>
              </a:rPr>
              <a:t>% </a:t>
            </a:r>
            <a:r>
              <a:rPr lang="el-GR" sz="2000" b="1" dirty="0" smtClean="0">
                <a:latin typeface="Arial" pitchFamily="34" charset="0"/>
                <a:cs typeface="Arial" pitchFamily="34" charset="0"/>
              </a:rPr>
              <a:t>καρκίνου του μαστού μπορεί να αποδοθεί σε κληρονομικά αίτια</a:t>
            </a:r>
            <a:endParaRPr lang="en-US" sz="20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87081992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74780" y="1611919"/>
            <a:ext cx="8331588" cy="4999896"/>
          </a:xfrm>
        </p:spPr>
        <p:txBody>
          <a:bodyPr>
            <a:normAutofit fontScale="62500" lnSpcReduction="20000"/>
          </a:bodyPr>
          <a:lstStyle/>
          <a:p>
            <a:pPr>
              <a:lnSpc>
                <a:spcPct val="90000"/>
              </a:lnSpc>
            </a:pPr>
            <a:endParaRPr lang="en-US" sz="900" b="0" dirty="0">
              <a:latin typeface="Arial" charset="0"/>
            </a:endParaRP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el-GR" sz="2800" dirty="0" smtClean="0">
                <a:latin typeface="Arial" charset="0"/>
              </a:rPr>
              <a:t>Καρκίνος μαστού</a:t>
            </a:r>
            <a:r>
              <a:rPr lang="en-US" sz="2800" b="0" dirty="0" smtClean="0">
                <a:latin typeface="Arial" charset="0"/>
              </a:rPr>
              <a:t> &lt;</a:t>
            </a:r>
            <a:r>
              <a:rPr lang="en-US" sz="2800" dirty="0" smtClean="0">
                <a:latin typeface="Arial" charset="0"/>
              </a:rPr>
              <a:t>45 </a:t>
            </a:r>
          </a:p>
          <a:p>
            <a:pPr>
              <a:lnSpc>
                <a:spcPct val="120000"/>
              </a:lnSpc>
              <a:spcBef>
                <a:spcPts val="800"/>
              </a:spcBef>
            </a:pPr>
            <a:r>
              <a:rPr lang="el-GR" sz="2800" dirty="0" smtClean="0">
                <a:latin typeface="Arial" charset="0"/>
              </a:rPr>
              <a:t>Περιστατικά καρκίνου ωοθηκών</a:t>
            </a:r>
            <a:r>
              <a:rPr lang="en-US" sz="2800" dirty="0" smtClean="0">
                <a:latin typeface="Arial" charset="0"/>
              </a:rPr>
              <a:t> (</a:t>
            </a:r>
            <a:r>
              <a:rPr lang="el-GR" sz="2800" dirty="0" smtClean="0">
                <a:latin typeface="Arial" charset="0"/>
              </a:rPr>
              <a:t>ειδικά</a:t>
            </a:r>
            <a:r>
              <a:rPr lang="en-US" sz="2800" dirty="0" smtClean="0">
                <a:latin typeface="Arial" charset="0"/>
              </a:rPr>
              <a:t> </a:t>
            </a:r>
            <a:r>
              <a:rPr lang="el-GR" sz="2800" dirty="0" smtClean="0">
                <a:latin typeface="Arial" charset="0"/>
              </a:rPr>
              <a:t>ορώδη χαμηλου βαθμού διαφ.</a:t>
            </a:r>
            <a:r>
              <a:rPr lang="en-US" sz="2800" dirty="0" smtClean="0">
                <a:latin typeface="Arial" charset="0"/>
              </a:rPr>
              <a:t>)</a:t>
            </a:r>
            <a:endParaRPr lang="en-US" sz="900" b="0" dirty="0">
              <a:latin typeface="Arial" charset="0"/>
            </a:endParaRP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el-GR" sz="2800" dirty="0" smtClean="0">
                <a:latin typeface="Arial" charset="0"/>
              </a:rPr>
              <a:t>Καρκίνος μαστού σε άνδρα</a:t>
            </a:r>
            <a:endParaRPr lang="en-US" sz="2800" b="0" dirty="0" smtClean="0">
              <a:latin typeface="Arial" charset="0"/>
            </a:endParaRP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el-GR" sz="2800" dirty="0" smtClean="0">
                <a:latin typeface="Arial" charset="0"/>
              </a:rPr>
              <a:t>Καρκίνος μαστού και ωοθηκών στην ίδια γενιά</a:t>
            </a:r>
            <a:endParaRPr lang="en-US" sz="900" b="0" dirty="0">
              <a:latin typeface="Arial" charset="0"/>
            </a:endParaRP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en-US" sz="2800" b="0" dirty="0">
                <a:latin typeface="Arial" charset="0"/>
              </a:rPr>
              <a:t>2 </a:t>
            </a:r>
            <a:r>
              <a:rPr lang="el-GR" sz="2800" dirty="0" smtClean="0">
                <a:latin typeface="Arial" charset="0"/>
              </a:rPr>
              <a:t>ή περισσότερες γυναίκες με καρκίνο μαστού</a:t>
            </a:r>
            <a:r>
              <a:rPr lang="en-US" sz="2800" b="0" dirty="0" smtClean="0">
                <a:latin typeface="Arial" charset="0"/>
              </a:rPr>
              <a:t> &lt;50</a:t>
            </a:r>
            <a:endParaRPr lang="en-US" sz="900" b="0" dirty="0">
              <a:latin typeface="Arial" charset="0"/>
            </a:endParaRP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en-US" sz="2800" b="0" dirty="0">
                <a:latin typeface="Arial" charset="0"/>
              </a:rPr>
              <a:t>Ashkenazi Jewish </a:t>
            </a:r>
            <a:r>
              <a:rPr lang="el-GR" sz="2800" dirty="0" smtClean="0">
                <a:latin typeface="Arial" charset="0"/>
              </a:rPr>
              <a:t>με καρκίνο μαστού ή ωοθηκών</a:t>
            </a:r>
            <a:endParaRPr lang="en-US" sz="900" b="0" dirty="0">
              <a:latin typeface="Arial" charset="0"/>
            </a:endParaRP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el-GR" sz="2800" dirty="0" smtClean="0">
                <a:latin typeface="Arial" charset="0"/>
              </a:rPr>
              <a:t>Καρκίνος μαστού</a:t>
            </a:r>
            <a:r>
              <a:rPr lang="en-US" sz="2800" b="0" dirty="0" smtClean="0">
                <a:latin typeface="Arial" charset="0"/>
              </a:rPr>
              <a:t> &lt; 60 </a:t>
            </a:r>
            <a:r>
              <a:rPr lang="el-GR" sz="2800" dirty="0" smtClean="0">
                <a:latin typeface="Arial" charset="0"/>
              </a:rPr>
              <a:t>και τριπλά αρνητικός</a:t>
            </a:r>
            <a:endParaRPr lang="en-US" sz="900" b="0" dirty="0" smtClean="0">
              <a:latin typeface="Arial" charset="0"/>
            </a:endParaRP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el-GR" sz="2800" dirty="0" smtClean="0">
                <a:latin typeface="Arial" charset="0"/>
              </a:rPr>
              <a:t>Αμφοτερόπλευρος καρκίνος μαστού</a:t>
            </a:r>
            <a:r>
              <a:rPr lang="en-US" sz="2800" b="0" dirty="0" smtClean="0">
                <a:latin typeface="Arial" charset="0"/>
              </a:rPr>
              <a:t> &lt;60</a:t>
            </a:r>
            <a:endParaRPr lang="el-GR" sz="2800" b="0" dirty="0" smtClean="0">
              <a:latin typeface="Arial" charset="0"/>
            </a:endParaRP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el-GR" sz="2900" b="0" dirty="0" smtClean="0">
                <a:latin typeface="Arial" charset="0"/>
              </a:rPr>
              <a:t>Καρκίνος μαστού και ωοθηκών στην ίδια γυναίκα</a:t>
            </a:r>
          </a:p>
          <a:p>
            <a:pPr>
              <a:lnSpc>
                <a:spcPct val="120000"/>
              </a:lnSpc>
              <a:spcBef>
                <a:spcPts val="600"/>
              </a:spcBef>
            </a:pPr>
            <a:endParaRPr lang="en-US" sz="900" b="0" dirty="0" smtClean="0">
              <a:latin typeface="Arial" charset="0"/>
            </a:endParaRP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el-GR" sz="2800" b="1" dirty="0" smtClean="0">
                <a:solidFill>
                  <a:schemeClr val="tx2">
                    <a:lumMod val="75000"/>
                  </a:schemeClr>
                </a:solidFill>
                <a:latin typeface="Arial" charset="0"/>
              </a:rPr>
              <a:t>Προσοχή σε παγκρεατικό καρκίνο και χαμηλης διαφ καρκίνο προστάτη</a:t>
            </a:r>
            <a:endParaRPr lang="en-US" sz="2800" b="1" dirty="0" smtClean="0">
              <a:solidFill>
                <a:schemeClr val="tx2">
                  <a:lumMod val="75000"/>
                </a:schemeClr>
              </a:solidFill>
              <a:latin typeface="Arial" charset="0"/>
            </a:endParaRP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en-US" sz="2800" b="1" dirty="0" smtClean="0">
                <a:solidFill>
                  <a:schemeClr val="tx2">
                    <a:lumMod val="75000"/>
                  </a:schemeClr>
                </a:solidFill>
                <a:latin typeface="Arial" charset="0"/>
              </a:rPr>
              <a:t>Ashkenazi Jewish?</a:t>
            </a:r>
            <a:endParaRPr lang="en-US" sz="900" b="1" dirty="0" smtClean="0">
              <a:solidFill>
                <a:schemeClr val="tx2">
                  <a:lumMod val="75000"/>
                </a:schemeClr>
              </a:solidFill>
              <a:latin typeface="Arial" charset="0"/>
            </a:endParaRP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el-GR" sz="2800" b="1" dirty="0" smtClean="0">
                <a:solidFill>
                  <a:schemeClr val="tx2">
                    <a:lumMod val="75000"/>
                  </a:schemeClr>
                </a:solidFill>
                <a:latin typeface="Arial" charset="0"/>
              </a:rPr>
              <a:t>‘Ολες οι γυναίκες στα</a:t>
            </a:r>
            <a:r>
              <a:rPr lang="en-US" sz="2800" b="1" dirty="0" smtClean="0">
                <a:solidFill>
                  <a:schemeClr val="tx2">
                    <a:lumMod val="75000"/>
                  </a:schemeClr>
                </a:solidFill>
                <a:latin typeface="Arial" charset="0"/>
              </a:rPr>
              <a:t> 30? </a:t>
            </a:r>
            <a:endParaRPr lang="en-US" sz="2800" b="1" dirty="0">
              <a:solidFill>
                <a:schemeClr val="tx2">
                  <a:lumMod val="75000"/>
                </a:schemeClr>
              </a:solidFill>
              <a:latin typeface="Arial" charset="0"/>
            </a:endParaRPr>
          </a:p>
          <a:p>
            <a:pPr>
              <a:lnSpc>
                <a:spcPct val="90000"/>
              </a:lnSpc>
              <a:buFontTx/>
              <a:buNone/>
            </a:pPr>
            <a:endParaRPr lang="en-US" dirty="0">
              <a:solidFill>
                <a:schemeClr val="tx2"/>
              </a:solidFill>
              <a:latin typeface="Arial" charset="0"/>
            </a:endParaRPr>
          </a:p>
          <a:p>
            <a:pPr>
              <a:lnSpc>
                <a:spcPct val="90000"/>
              </a:lnSpc>
            </a:pPr>
            <a:endParaRPr lang="en-US" dirty="0">
              <a:latin typeface="Arial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37745" y="329934"/>
            <a:ext cx="7955806" cy="1018094"/>
          </a:xfrm>
          <a:prstGeom prst="rect">
            <a:avLst/>
          </a:prstGeom>
          <a:solidFill>
            <a:srgbClr val="002060"/>
          </a:solidFill>
          <a:ln w="28575">
            <a:solidFill>
              <a:srgbClr val="C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99210" y="558236"/>
            <a:ext cx="748955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l-GR" sz="3200" b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Ποιοί ασθενείς πρέπει να ελεγχθούν</a:t>
            </a:r>
            <a:r>
              <a:rPr lang="en-US" sz="3200" b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sz="3200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469006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1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16691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1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2000"/>
                                        <p:tgtEl>
                                          <p:spTgt spid="16691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1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5" dur="2000"/>
                                        <p:tgtEl>
                                          <p:spTgt spid="16691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338" name="Rectangle 2"/>
          <p:cNvSpPr>
            <a:spLocks noChangeArrowheads="1"/>
          </p:cNvSpPr>
          <p:nvPr/>
        </p:nvSpPr>
        <p:spPr bwMode="auto">
          <a:xfrm>
            <a:off x="6037905" y="661145"/>
            <a:ext cx="2895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 anchor="ctr"/>
          <a:lstStyle/>
          <a:p>
            <a:pPr algn="r" eaLnBrk="0" hangingPunct="0"/>
            <a:endParaRPr lang="en-US" sz="1600" b="1" dirty="0">
              <a:solidFill>
                <a:srgbClr val="00FFCC"/>
              </a:solidFill>
              <a:latin typeface="Times New Roman" pitchFamily="18" charset="0"/>
            </a:endParaRP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709613" y="1365250"/>
            <a:ext cx="8775697" cy="4826000"/>
            <a:chOff x="447" y="1196"/>
            <a:chExt cx="5528" cy="3040"/>
          </a:xfrm>
        </p:grpSpPr>
        <p:sp>
          <p:nvSpPr>
            <p:cNvPr id="270341" name="Rectangle 5"/>
            <p:cNvSpPr>
              <a:spLocks noChangeArrowheads="1"/>
            </p:cNvSpPr>
            <p:nvPr/>
          </p:nvSpPr>
          <p:spPr bwMode="auto">
            <a:xfrm>
              <a:off x="1512" y="2880"/>
              <a:ext cx="4128" cy="135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square" lIns="90488" tIns="44450" rIns="90488" bIns="44450">
              <a:spAutoFit/>
            </a:bodyPr>
            <a:lstStyle/>
            <a:p>
              <a:pPr eaLnBrk="0" hangingPunct="0"/>
              <a:endParaRPr lang="en-US" dirty="0" smtClean="0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  <a:p>
              <a:pPr eaLnBrk="0" hangingPunct="0"/>
              <a:r>
                <a:rPr lang="el-GR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Αυξημένος κίνδυνος άλλου καρκίνου</a:t>
              </a:r>
              <a:r>
                <a:rPr lang="en-US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:</a:t>
              </a:r>
              <a:endParaRPr lang="en-US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eaLnBrk="0" hangingPunct="0"/>
              <a:r>
                <a:rPr lang="el-GR" dirty="0" smtClean="0">
                  <a:latin typeface="Arial" panose="020B0604020202020204" pitchFamily="34" charset="0"/>
                  <a:cs typeface="Arial" panose="020B0604020202020204" pitchFamily="34" charset="0"/>
                </a:rPr>
                <a:t>Ανδρικός καρκίνος μαστού  </a:t>
              </a:r>
              <a:r>
                <a:rPr lang="en-US" sz="2000" i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BRCA2&gt;BRCA1</a:t>
              </a:r>
              <a:endParaRPr lang="en-US" sz="2000" i="1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eaLnBrk="0" hangingPunct="0"/>
              <a:r>
                <a:rPr lang="el-GR" dirty="0" smtClean="0">
                  <a:latin typeface="Arial" panose="020B0604020202020204" pitchFamily="34" charset="0"/>
                  <a:cs typeface="Arial" panose="020B0604020202020204" pitchFamily="34" charset="0"/>
                </a:rPr>
                <a:t>Παγκρεατικός καρκίνος</a:t>
              </a:r>
              <a:r>
                <a:rPr lang="en-US" dirty="0" smtClean="0">
                  <a:latin typeface="Arial" panose="020B0604020202020204" pitchFamily="34" charset="0"/>
                  <a:cs typeface="Arial" panose="020B0604020202020204" pitchFamily="34" charset="0"/>
                </a:rPr>
                <a:t>	</a:t>
              </a:r>
              <a:r>
                <a:rPr lang="en-US" sz="2000" i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BRCA2</a:t>
              </a:r>
            </a:p>
            <a:p>
              <a:pPr eaLnBrk="0" hangingPunct="0"/>
              <a:r>
                <a:rPr lang="el-GR" dirty="0" smtClean="0">
                  <a:latin typeface="Arial" panose="020B0604020202020204" pitchFamily="34" charset="0"/>
                  <a:cs typeface="Arial" panose="020B0604020202020204" pitchFamily="34" charset="0"/>
                </a:rPr>
                <a:t>Καρκίνος προστάτη</a:t>
              </a:r>
              <a:r>
                <a:rPr lang="en-US" dirty="0" smtClean="0">
                  <a:latin typeface="Arial" panose="020B0604020202020204" pitchFamily="34" charset="0"/>
                  <a:cs typeface="Arial" panose="020B0604020202020204" pitchFamily="34" charset="0"/>
                </a:rPr>
                <a:t>	</a:t>
              </a:r>
              <a:r>
                <a:rPr lang="en-US" sz="2000" i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BRCA2</a:t>
              </a:r>
            </a:p>
            <a:p>
              <a:pPr eaLnBrk="0" hangingPunct="0"/>
              <a:r>
                <a:rPr lang="el-GR" dirty="0" smtClean="0">
                  <a:latin typeface="Arial" panose="020B0604020202020204" pitchFamily="34" charset="0"/>
                  <a:cs typeface="Arial" panose="020B0604020202020204" pitchFamily="34" charset="0"/>
                </a:rPr>
                <a:t>Μελάνωμα</a:t>
              </a:r>
              <a:r>
                <a:rPr lang="en-US" dirty="0" smtClean="0">
                  <a:latin typeface="Arial" panose="020B0604020202020204" pitchFamily="34" charset="0"/>
                  <a:cs typeface="Arial" panose="020B0604020202020204" pitchFamily="34" charset="0"/>
                </a:rPr>
                <a:t>		</a:t>
              </a:r>
              <a:r>
                <a:rPr lang="en-US" sz="2000" i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BRCA2</a:t>
              </a:r>
              <a:endParaRPr lang="en-US" sz="2000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 eaLnBrk="0" hangingPunct="0"/>
              <a:endParaRPr lang="en-US" dirty="0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pic>
          <p:nvPicPr>
            <p:cNvPr id="270342" name="Picture 6"/>
            <p:cNvPicPr>
              <a:picLocks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47" y="1196"/>
              <a:ext cx="1007" cy="2910"/>
            </a:xfrm>
            <a:prstGeom prst="rect">
              <a:avLst/>
            </a:prstGeom>
            <a:solidFill>
              <a:srgbClr val="80008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</p:pic>
        <p:sp>
          <p:nvSpPr>
            <p:cNvPr id="270343" name="Rectangle 7"/>
            <p:cNvSpPr>
              <a:spLocks noChangeArrowheads="1"/>
            </p:cNvSpPr>
            <p:nvPr/>
          </p:nvSpPr>
          <p:spPr bwMode="auto">
            <a:xfrm>
              <a:off x="1487" y="1527"/>
              <a:ext cx="2592" cy="28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l-GR" sz="24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Καρκίνος μαστού</a:t>
              </a:r>
              <a:r>
                <a:rPr lang="en-US" sz="24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:  50%-70</a:t>
              </a:r>
              <a:r>
                <a:rPr lang="en-US" sz="2400" dirty="0">
                  <a:latin typeface="Arial" panose="020B0604020202020204" pitchFamily="34" charset="0"/>
                  <a:cs typeface="Arial" panose="020B0604020202020204" pitchFamily="34" charset="0"/>
                </a:rPr>
                <a:t>%</a:t>
              </a:r>
            </a:p>
          </p:txBody>
        </p:sp>
        <p:sp>
          <p:nvSpPr>
            <p:cNvPr id="270344" name="Rectangle 8"/>
            <p:cNvSpPr>
              <a:spLocks noChangeArrowheads="1"/>
            </p:cNvSpPr>
            <p:nvPr/>
          </p:nvSpPr>
          <p:spPr bwMode="auto">
            <a:xfrm>
              <a:off x="1440" y="1920"/>
              <a:ext cx="4535" cy="28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l-GR" sz="24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Δεύτερος πρωτοπαθής καρκίνος μαστού</a:t>
              </a:r>
              <a:r>
                <a:rPr lang="en-US" sz="24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: 40-50</a:t>
              </a:r>
              <a:r>
                <a:rPr lang="en-US" sz="2400" dirty="0">
                  <a:latin typeface="Arial" panose="020B0604020202020204" pitchFamily="34" charset="0"/>
                  <a:cs typeface="Arial" panose="020B0604020202020204" pitchFamily="34" charset="0"/>
                </a:rPr>
                <a:t>%</a:t>
              </a:r>
            </a:p>
          </p:txBody>
        </p:sp>
        <p:sp>
          <p:nvSpPr>
            <p:cNvPr id="270345" name="Rectangle 9"/>
            <p:cNvSpPr>
              <a:spLocks noChangeArrowheads="1"/>
            </p:cNvSpPr>
            <p:nvPr/>
          </p:nvSpPr>
          <p:spPr bwMode="auto">
            <a:xfrm>
              <a:off x="1440" y="2501"/>
              <a:ext cx="4067" cy="28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l-GR" sz="24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Καρκίνος ωοθηκών</a:t>
              </a:r>
              <a:r>
                <a:rPr lang="en-US" sz="24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: 15-55%  </a:t>
              </a:r>
              <a:r>
                <a:rPr lang="en-US" sz="2400" i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BRCA1&gt;BRCA2</a:t>
              </a:r>
              <a:endParaRPr lang="en-US" sz="2400" i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270346" name="Line 10"/>
          <p:cNvSpPr>
            <a:spLocks noChangeShapeType="1"/>
          </p:cNvSpPr>
          <p:nvPr/>
        </p:nvSpPr>
        <p:spPr bwMode="auto">
          <a:xfrm flipH="1">
            <a:off x="1263651" y="2281238"/>
            <a:ext cx="1025525" cy="373062"/>
          </a:xfrm>
          <a:prstGeom prst="line">
            <a:avLst/>
          </a:prstGeom>
          <a:noFill/>
          <a:ln w="25400">
            <a:solidFill>
              <a:srgbClr val="00FCBA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 dirty="0"/>
          </a:p>
        </p:txBody>
      </p:sp>
      <p:sp>
        <p:nvSpPr>
          <p:cNvPr id="270347" name="Line 11"/>
          <p:cNvSpPr>
            <a:spLocks noChangeShapeType="1"/>
          </p:cNvSpPr>
          <p:nvPr/>
        </p:nvSpPr>
        <p:spPr bwMode="auto">
          <a:xfrm flipH="1">
            <a:off x="1887538" y="2774950"/>
            <a:ext cx="469900" cy="0"/>
          </a:xfrm>
          <a:prstGeom prst="line">
            <a:avLst/>
          </a:prstGeom>
          <a:noFill/>
          <a:ln w="25400">
            <a:solidFill>
              <a:srgbClr val="00FCBA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 dirty="0"/>
          </a:p>
        </p:txBody>
      </p:sp>
      <p:sp>
        <p:nvSpPr>
          <p:cNvPr id="270348" name="Line 12"/>
          <p:cNvSpPr>
            <a:spLocks noChangeShapeType="1"/>
          </p:cNvSpPr>
          <p:nvPr/>
        </p:nvSpPr>
        <p:spPr bwMode="auto">
          <a:xfrm flipH="1">
            <a:off x="1873250" y="3638550"/>
            <a:ext cx="444500" cy="0"/>
          </a:xfrm>
          <a:prstGeom prst="line">
            <a:avLst/>
          </a:prstGeom>
          <a:noFill/>
          <a:ln w="25400">
            <a:solidFill>
              <a:srgbClr val="00FCBA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 dirty="0"/>
          </a:p>
        </p:txBody>
      </p:sp>
      <p:sp>
        <p:nvSpPr>
          <p:cNvPr id="270349" name="Text Box 13"/>
          <p:cNvSpPr txBox="1">
            <a:spLocks noChangeArrowheads="1"/>
          </p:cNvSpPr>
          <p:nvPr/>
        </p:nvSpPr>
        <p:spPr bwMode="auto">
          <a:xfrm>
            <a:off x="4117977" y="3851277"/>
            <a:ext cx="184731" cy="646331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endParaRPr lang="en-US" dirty="0">
              <a:latin typeface="Times New Roman" pitchFamily="18" charset="0"/>
            </a:endParaRPr>
          </a:p>
          <a:p>
            <a:pPr eaLnBrk="0" hangingPunct="0"/>
            <a:endParaRPr lang="en-US" dirty="0">
              <a:latin typeface="Times New Roman" pitchFamily="18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339735" y="190312"/>
            <a:ext cx="8593770" cy="1018094"/>
          </a:xfrm>
          <a:prstGeom prst="rect">
            <a:avLst/>
          </a:prstGeom>
          <a:solidFill>
            <a:srgbClr val="002060"/>
          </a:solidFill>
          <a:ln w="28575">
            <a:solidFill>
              <a:srgbClr val="C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1380231" y="405682"/>
            <a:ext cx="656538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i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BRCA1/2</a:t>
            </a:r>
            <a:r>
              <a:rPr lang="en-US" sz="2400" b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l-GR" sz="2400" b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σχετιζόμενοι καρκίνοι</a:t>
            </a:r>
            <a:r>
              <a:rPr lang="en-US" sz="2400" b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l-GR" sz="2400" b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συνολικός </a:t>
            </a:r>
          </a:p>
          <a:p>
            <a:pPr algn="ctr"/>
            <a:r>
              <a:rPr lang="el-GR" sz="2400" b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κίνδυνος</a:t>
            </a:r>
            <a:endParaRPr lang="en-US" sz="2400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28990285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6119</TotalTime>
  <Words>1401</Words>
  <Application>Microsoft Office PowerPoint</Application>
  <PresentationFormat>Προβολή στην οθόνη (4:3)</PresentationFormat>
  <Paragraphs>229</Paragraphs>
  <Slides>31</Slides>
  <Notes>7</Notes>
  <HiddenSlides>0</HiddenSlides>
  <MMClips>0</MMClips>
  <ScaleCrop>false</ScaleCrop>
  <HeadingPairs>
    <vt:vector size="6" baseType="variant">
      <vt:variant>
        <vt:lpstr>Θέμα</vt:lpstr>
      </vt:variant>
      <vt:variant>
        <vt:i4>1</vt:i4>
      </vt:variant>
      <vt:variant>
        <vt:lpstr>Ενσωματωμένοι διακομιστές OLE</vt:lpstr>
      </vt:variant>
      <vt:variant>
        <vt:i4>1</vt:i4>
      </vt:variant>
      <vt:variant>
        <vt:lpstr>Τίτλοι διαφανειών</vt:lpstr>
      </vt:variant>
      <vt:variant>
        <vt:i4>31</vt:i4>
      </vt:variant>
    </vt:vector>
  </HeadingPairs>
  <TitlesOfParts>
    <vt:vector size="33" baseType="lpstr">
      <vt:lpstr>Office Theme</vt:lpstr>
      <vt:lpstr>Chart</vt:lpstr>
      <vt:lpstr>ΚΑΡΚΙΝΟΣ ΤΟΥ ΜΑΣΤΟΥ</vt:lpstr>
      <vt:lpstr>ΕΠΙΔΗΜΙΟΛΟΓΙΑ</vt:lpstr>
      <vt:lpstr>ΣΗΜΕΙΑ ΚΑΙ ΣΥΜΠΤΩΜΑΤΑ</vt:lpstr>
      <vt:lpstr>Διαφάνεια 4</vt:lpstr>
      <vt:lpstr>ΠΕΡΙΣΤΑΤΙΚΟ</vt:lpstr>
      <vt:lpstr>Οικογενειακό Ιστορικό ως παράγοντας κινδύνου-Κληρονομικός καρκίνος μαστού- ωοθηκών </vt:lpstr>
      <vt:lpstr>Αίτια κληρονομικής προδιάθεσης καρκίνου μαστού </vt:lpstr>
      <vt:lpstr>Διαφάνεια 8</vt:lpstr>
      <vt:lpstr>Διαφάνεια 9</vt:lpstr>
      <vt:lpstr>ΠΡΟΓΝΩΣΤΙΚΟΙ ΠΑΡΑΓΟΝΤΕΣ ΚΑΡΚΙΝΟΥ ΜΑΣΤΟΥ</vt:lpstr>
      <vt:lpstr>Διαφάνεια 11</vt:lpstr>
      <vt:lpstr>Διαφάνεια 12</vt:lpstr>
      <vt:lpstr>ΠΕΡΙΣΤΑΤΙΚΟ</vt:lpstr>
      <vt:lpstr>Χειρουργική αντιμετώπιση</vt:lpstr>
      <vt:lpstr>Επικουρική Θεραπεία</vt:lpstr>
      <vt:lpstr>HER-2+ καρκίνος μαστού</vt:lpstr>
      <vt:lpstr>ΠΕΡΙΣΤΑΤΙΚΟ</vt:lpstr>
      <vt:lpstr>ΠΕΡΙΣΤΑΤΙΚΟ</vt:lpstr>
      <vt:lpstr>ΕΠΙΚΟΥΡΙΚΗ ΧΗΜΕΙΟΘΕΡΑΠΕΙΑ</vt:lpstr>
      <vt:lpstr>ΜΕΤΑΣΤΑΤΙΚΗ ΝΟΣΟΣ</vt:lpstr>
      <vt:lpstr>TAKE HOME MESSAGES</vt:lpstr>
      <vt:lpstr>ΚΑΡΚΙΝΟΣ ΤΡΑΧΗΛΟΥ ΜΗΤΡΑΣ</vt:lpstr>
      <vt:lpstr>ΣΤΑΔΙΟΠΟΙΗΣΗ</vt:lpstr>
      <vt:lpstr>ΘΕΡΑΠΕΙΑ </vt:lpstr>
      <vt:lpstr>ΚΑΡΚΙΝΟΣ ΩΟΘΗΚΩΝ ΕΠΙΔΗΜΙΟΛΟΓΙΑ</vt:lpstr>
      <vt:lpstr>ΕΡΩΤΗΣΕΙΣ</vt:lpstr>
      <vt:lpstr>ΠΑΡΑΓΟΝΤΕΣ ΚΙΝΔΥΝΟΥ</vt:lpstr>
      <vt:lpstr>Διαφάνεια 28</vt:lpstr>
      <vt:lpstr> ΘΕΡΑΠΕΙΑ </vt:lpstr>
      <vt:lpstr>ΚΑΡΚΙΝΟΣ ΕΝΔΟΜΗΤΡΙΟΥ</vt:lpstr>
      <vt:lpstr>TAKE HOME MESSAGES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ΚΑΡΚΙΝΟΣ ΤΟΥ ΜΑΣΤΟΥ</dc:title>
  <dc:creator>psiri</dc:creator>
  <cp:lastModifiedBy>epost</cp:lastModifiedBy>
  <cp:revision>46</cp:revision>
  <dcterms:created xsi:type="dcterms:W3CDTF">2017-05-01T09:43:23Z</dcterms:created>
  <dcterms:modified xsi:type="dcterms:W3CDTF">2020-05-12T09:53:31Z</dcterms:modified>
</cp:coreProperties>
</file>