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56" r:id="rId3"/>
    <p:sldId id="259" r:id="rId4"/>
    <p:sldId id="260" r:id="rId5"/>
    <p:sldId id="335" r:id="rId6"/>
    <p:sldId id="257" r:id="rId7"/>
    <p:sldId id="262" r:id="rId8"/>
    <p:sldId id="261" r:id="rId9"/>
    <p:sldId id="263" r:id="rId10"/>
    <p:sldId id="264" r:id="rId11"/>
    <p:sldId id="265" r:id="rId12"/>
    <p:sldId id="267" r:id="rId13"/>
    <p:sldId id="266" r:id="rId14"/>
    <p:sldId id="25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36" r:id="rId25"/>
    <p:sldId id="277" r:id="rId26"/>
    <p:sldId id="281" r:id="rId27"/>
    <p:sldId id="282" r:id="rId28"/>
    <p:sldId id="280" r:id="rId29"/>
    <p:sldId id="337" r:id="rId30"/>
    <p:sldId id="284" r:id="rId31"/>
    <p:sldId id="283" r:id="rId32"/>
    <p:sldId id="338" r:id="rId33"/>
    <p:sldId id="339" r:id="rId34"/>
    <p:sldId id="288" r:id="rId35"/>
    <p:sldId id="289" r:id="rId36"/>
    <p:sldId id="326" r:id="rId37"/>
    <p:sldId id="325" r:id="rId38"/>
    <p:sldId id="290" r:id="rId39"/>
    <p:sldId id="292" r:id="rId40"/>
    <p:sldId id="293" r:id="rId41"/>
    <p:sldId id="296" r:id="rId42"/>
    <p:sldId id="294" r:id="rId43"/>
    <p:sldId id="297" r:id="rId44"/>
    <p:sldId id="295" r:id="rId45"/>
    <p:sldId id="285" r:id="rId46"/>
    <p:sldId id="287" r:id="rId47"/>
    <p:sldId id="286" r:id="rId48"/>
    <p:sldId id="298" r:id="rId49"/>
    <p:sldId id="333" r:id="rId50"/>
    <p:sldId id="299" r:id="rId51"/>
    <p:sldId id="334" r:id="rId52"/>
    <p:sldId id="300" r:id="rId53"/>
    <p:sldId id="328" r:id="rId54"/>
    <p:sldId id="329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6" r:id="rId65"/>
    <p:sldId id="312" r:id="rId66"/>
    <p:sldId id="313" r:id="rId67"/>
    <p:sldId id="314" r:id="rId68"/>
    <p:sldId id="317" r:id="rId69"/>
    <p:sldId id="315" r:id="rId70"/>
    <p:sldId id="318" r:id="rId71"/>
    <p:sldId id="319" r:id="rId72"/>
    <p:sldId id="320" r:id="rId73"/>
    <p:sldId id="327" r:id="rId74"/>
    <p:sldId id="330" r:id="rId75"/>
    <p:sldId id="331" r:id="rId7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3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B5CB-8AC1-495B-9788-2F0D71B0A4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2FCD5-D1AC-464E-B7E5-745A58E12B2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A3FB6-2993-4627-B9F5-C56E8488831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A20C9-AA91-4607-9C8F-7D9C844EE3A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182B7-8583-4AB2-9EE2-49531189A43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176AF-A754-4D4B-AAFB-3B7880674C1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1C603-2B54-4F42-896D-DDB243EFB7F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B230C-2BBA-4FEE-93BE-8ED73E95549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AC56-037A-4296-BD76-4E7CBF0675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0A758-FAAC-4B8C-B7C4-D7120DE9894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FBB3B-87FB-403B-85F2-8528B966540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6F802F-6C3E-4413-A749-5A8ABF6DF1B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88275" cy="1752600"/>
          </a:xfrm>
        </p:spPr>
        <p:txBody>
          <a:bodyPr/>
          <a:lstStyle/>
          <a:p>
            <a:r>
              <a:rPr lang="el-GR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ΠΑΘΗΣΕΙΣ ΤΩΝ ΟΡΧΕΩΝ ΚΑΙ ΤΟΥ ΠΕΟΥΣ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7588" y="0"/>
            <a:ext cx="506412" cy="622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s tes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3227388"/>
            <a:ext cx="4335463" cy="3316287"/>
          </a:xfrm>
          <a:prstGeom prst="rect">
            <a:avLst/>
          </a:prstGeom>
          <a:noFill/>
        </p:spPr>
      </p:pic>
      <p:pic>
        <p:nvPicPr>
          <p:cNvPr id="10243" name="Picture 3" descr="us testi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663" y="762000"/>
            <a:ext cx="4605337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t krypsorx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609600"/>
            <a:ext cx="8397875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t krypsorxi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762000"/>
            <a:ext cx="81280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t krypsorxi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228600"/>
            <a:ext cx="3236912" cy="6400800"/>
          </a:xfrm>
          <a:prstGeom prst="rect">
            <a:avLst/>
          </a:prstGeom>
          <a:noFill/>
        </p:spPr>
      </p:pic>
      <p:pic>
        <p:nvPicPr>
          <p:cNvPr id="12291" name="Picture 3" descr="krypsorxia flevograf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538" y="457200"/>
            <a:ext cx="472122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chemeClr val="hlink"/>
                </a:solidFill>
              </a:rPr>
              <a:t>Ανωμαλίες του όρχεως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dirty="0">
                <a:solidFill>
                  <a:srgbClr val="FFCC00"/>
                </a:solidFill>
              </a:rPr>
              <a:t>μικρός, ατροφικός, ιστολογικά ανώμαλος</a:t>
            </a:r>
          </a:p>
          <a:p>
            <a:pPr algn="ctr">
              <a:buFontTx/>
              <a:buNone/>
            </a:pPr>
            <a:endParaRPr lang="el-GR" dirty="0">
              <a:solidFill>
                <a:srgbClr val="FFCC00"/>
              </a:solidFill>
            </a:endParaRPr>
          </a:p>
          <a:p>
            <a:pPr algn="ctr">
              <a:buFontTx/>
              <a:buNone/>
            </a:pPr>
            <a:endParaRPr lang="el-GR" dirty="0">
              <a:solidFill>
                <a:srgbClr val="FFCC00"/>
              </a:solidFill>
            </a:endParaRPr>
          </a:p>
          <a:p>
            <a:pPr algn="ctr">
              <a:buFontTx/>
              <a:buNone/>
            </a:pPr>
            <a:r>
              <a:rPr lang="el-GR" dirty="0" smtClean="0">
                <a:solidFill>
                  <a:srgbClr val="FFCC00"/>
                </a:solidFill>
              </a:rPr>
              <a:t>ΠΡΩΤΟΠΑΘΕΙΣ ΒΛΑΒΕΣ</a:t>
            </a:r>
          </a:p>
          <a:p>
            <a:pPr algn="ctr">
              <a:buFontTx/>
              <a:buNone/>
            </a:pPr>
            <a:r>
              <a:rPr lang="el-GR" dirty="0" smtClean="0">
                <a:solidFill>
                  <a:srgbClr val="FFCC00"/>
                </a:solidFill>
              </a:rPr>
              <a:t>που βλάπτουν οριστικά και ανεπανόρθωτα τη σπερματογένεση 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38663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38663" y="2743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chemeClr val="hlink"/>
                </a:solidFill>
              </a:rPr>
              <a:t>Διόρθωση της κρυψορχίας:</a:t>
            </a:r>
            <a:br>
              <a:rPr lang="el-GR" b="1">
                <a:solidFill>
                  <a:schemeClr val="hlink"/>
                </a:solidFill>
              </a:rPr>
            </a:br>
            <a:r>
              <a:rPr lang="el-GR" b="1">
                <a:solidFill>
                  <a:schemeClr val="hlink"/>
                </a:solidFill>
              </a:rPr>
              <a:t>2 έτη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>
                <a:solidFill>
                  <a:srgbClr val="FFCC00"/>
                </a:solidFill>
              </a:rPr>
              <a:t>ΚΙΝΔΥΝΟΣ:</a:t>
            </a:r>
          </a:p>
          <a:p>
            <a:pPr>
              <a:buFontTx/>
              <a:buNone/>
            </a:pPr>
            <a:endParaRPr lang="el-GR" b="1">
              <a:solidFill>
                <a:srgbClr val="FFCC00"/>
              </a:solidFill>
            </a:endParaRPr>
          </a:p>
          <a:p>
            <a:pPr lvl="1"/>
            <a:r>
              <a:rPr lang="el-GR">
                <a:solidFill>
                  <a:srgbClr val="FFCC00"/>
                </a:solidFill>
              </a:rPr>
              <a:t>Εμφάνισης μη αναστρέψιμων βλαβών</a:t>
            </a:r>
          </a:p>
          <a:p>
            <a:pPr lvl="1"/>
            <a:r>
              <a:rPr lang="el-GR">
                <a:solidFill>
                  <a:srgbClr val="FFCC00"/>
                </a:solidFill>
              </a:rPr>
              <a:t>Ανάπτυξης καρκίνου</a:t>
            </a:r>
          </a:p>
          <a:p>
            <a:pPr lvl="1"/>
            <a:r>
              <a:rPr lang="el-GR">
                <a:solidFill>
                  <a:srgbClr val="FFCC00"/>
                </a:solidFill>
              </a:rPr>
              <a:t>Συστροφής του έκτοπου όρχι</a:t>
            </a:r>
          </a:p>
          <a:p>
            <a:pPr lvl="1"/>
            <a:r>
              <a:rPr lang="el-GR">
                <a:solidFill>
                  <a:srgbClr val="FFCC00"/>
                </a:solidFill>
              </a:rPr>
              <a:t>Βλαβών στον άλλο όρχι</a:t>
            </a:r>
          </a:p>
          <a:p>
            <a:pPr lvl="1"/>
            <a:endParaRPr lang="el-GR">
              <a:solidFill>
                <a:srgbClr val="FFCC00"/>
              </a:solidFill>
            </a:endParaRPr>
          </a:p>
          <a:p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chemeClr val="hlink"/>
                </a:solidFill>
              </a:rPr>
              <a:t>ΘΕΡΑΠΕΙΑ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81200"/>
            <a:ext cx="8286808" cy="4114800"/>
          </a:xfrm>
        </p:spPr>
        <p:txBody>
          <a:bodyPr/>
          <a:lstStyle/>
          <a:p>
            <a:r>
              <a:rPr lang="el-GR" dirty="0">
                <a:solidFill>
                  <a:srgbClr val="FFCC00"/>
                </a:solidFill>
              </a:rPr>
              <a:t>ΟΡΜΟΝΙΚΗ</a:t>
            </a:r>
          </a:p>
          <a:p>
            <a:pPr lvl="1"/>
            <a:r>
              <a:rPr lang="en-US" dirty="0">
                <a:solidFill>
                  <a:srgbClr val="FFCC00"/>
                </a:solidFill>
              </a:rPr>
              <a:t>LHRH (spray 400</a:t>
            </a:r>
            <a:r>
              <a:rPr lang="el-GR" dirty="0">
                <a:solidFill>
                  <a:srgbClr val="FFCC00"/>
                </a:solidFill>
              </a:rPr>
              <a:t>μ</a:t>
            </a:r>
            <a:r>
              <a:rPr lang="en-US" dirty="0">
                <a:solidFill>
                  <a:srgbClr val="FFCC00"/>
                </a:solidFill>
              </a:rPr>
              <a:t>g x 3/ 24h </a:t>
            </a:r>
            <a:r>
              <a:rPr lang="el-GR" dirty="0">
                <a:solidFill>
                  <a:srgbClr val="FFCC00"/>
                </a:solidFill>
              </a:rPr>
              <a:t>για 4 εβδομάδες)</a:t>
            </a:r>
          </a:p>
          <a:p>
            <a:pPr lvl="1"/>
            <a:r>
              <a:rPr lang="el-GR" dirty="0" smtClean="0">
                <a:solidFill>
                  <a:srgbClr val="FFCC00"/>
                </a:solidFill>
              </a:rPr>
              <a:t>1500 </a:t>
            </a:r>
            <a:r>
              <a:rPr lang="en-US" dirty="0">
                <a:solidFill>
                  <a:srgbClr val="FFCC00"/>
                </a:solidFill>
              </a:rPr>
              <a:t>U </a:t>
            </a:r>
            <a:r>
              <a:rPr lang="en-US" dirty="0" err="1">
                <a:solidFill>
                  <a:srgbClr val="FFCC00"/>
                </a:solidFill>
              </a:rPr>
              <a:t>hCG</a:t>
            </a:r>
            <a:r>
              <a:rPr lang="en-US" dirty="0">
                <a:solidFill>
                  <a:srgbClr val="FFCC00"/>
                </a:solidFill>
              </a:rPr>
              <a:t> / </a:t>
            </a:r>
            <a:r>
              <a:rPr lang="el-GR" dirty="0">
                <a:solidFill>
                  <a:srgbClr val="FFCC00"/>
                </a:solidFill>
              </a:rPr>
              <a:t>εβδομάδα </a:t>
            </a:r>
            <a:r>
              <a:rPr lang="el-GR" dirty="0" smtClean="0">
                <a:solidFill>
                  <a:srgbClr val="FFCC00"/>
                </a:solidFill>
              </a:rPr>
              <a:t>για 3 </a:t>
            </a:r>
            <a:r>
              <a:rPr lang="el-GR" dirty="0">
                <a:solidFill>
                  <a:srgbClr val="FFCC00"/>
                </a:solidFill>
              </a:rPr>
              <a:t>εβδομάδες</a:t>
            </a:r>
          </a:p>
          <a:p>
            <a:r>
              <a:rPr lang="el-GR" dirty="0">
                <a:solidFill>
                  <a:srgbClr val="FFCC00"/>
                </a:solidFill>
              </a:rPr>
              <a:t>ΧΕΙΡΟΥΡΓΙΚΗ</a:t>
            </a:r>
          </a:p>
          <a:p>
            <a:pPr lvl="1"/>
            <a:r>
              <a:rPr lang="el-GR" dirty="0">
                <a:solidFill>
                  <a:srgbClr val="FFCC00"/>
                </a:solidFill>
              </a:rPr>
              <a:t>Επί αποτυχίας της ορμονοθεραπείας</a:t>
            </a:r>
          </a:p>
          <a:p>
            <a:pPr lvl="1"/>
            <a:r>
              <a:rPr lang="el-GR" dirty="0">
                <a:solidFill>
                  <a:srgbClr val="FFCC00"/>
                </a:solidFill>
              </a:rPr>
              <a:t>Ύπαρξης έκτοπου όρχεως</a:t>
            </a:r>
          </a:p>
          <a:p>
            <a:pPr lvl="1"/>
            <a:r>
              <a:rPr lang="el-GR" dirty="0">
                <a:solidFill>
                  <a:srgbClr val="FFCC00"/>
                </a:solidFill>
              </a:rPr>
              <a:t>Συνύπαρξης κήλης</a:t>
            </a:r>
            <a:endParaRPr lang="en-GB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ystrof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549650" cy="6019800"/>
          </a:xfrm>
          <a:prstGeom prst="rect">
            <a:avLst/>
          </a:prstGeom>
          <a:noFill/>
        </p:spPr>
      </p:pic>
      <p:pic>
        <p:nvPicPr>
          <p:cNvPr id="16387" name="Picture 3" descr="systrof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738" y="457200"/>
            <a:ext cx="3478212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l-GR" b="1" dirty="0">
                <a:solidFill>
                  <a:schemeClr val="hlink"/>
                </a:solidFill>
              </a:rPr>
              <a:t>ΣΥΣΤΡΟΦΗ</a:t>
            </a:r>
            <a:endParaRPr lang="en-GB" b="1" dirty="0">
              <a:solidFill>
                <a:schemeClr val="hlink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>
                <a:solidFill>
                  <a:srgbClr val="FFCC00"/>
                </a:solidFill>
              </a:rPr>
              <a:t>Συστροφή κατά την εξέλιξη μιας λοιμώδους νόσου (παρωτίτιδα) </a:t>
            </a:r>
          </a:p>
          <a:p>
            <a:r>
              <a:rPr lang="el-GR" dirty="0">
                <a:solidFill>
                  <a:srgbClr val="FFCC00"/>
                </a:solidFill>
              </a:rPr>
              <a:t>Συστροφή με εικόνα οξείας επιδιδυμίτιδας</a:t>
            </a:r>
          </a:p>
          <a:p>
            <a:pPr>
              <a:lnSpc>
                <a:spcPct val="120000"/>
              </a:lnSpc>
            </a:pPr>
            <a:r>
              <a:rPr lang="el-GR" dirty="0">
                <a:solidFill>
                  <a:srgbClr val="FFCC00"/>
                </a:solidFill>
              </a:rPr>
              <a:t>Συστροφή σε έκτοπο </a:t>
            </a:r>
            <a:r>
              <a:rPr lang="el-GR" dirty="0" err="1">
                <a:solidFill>
                  <a:srgbClr val="FFCC00"/>
                </a:solidFill>
              </a:rPr>
              <a:t>όρχι</a:t>
            </a:r>
            <a:endParaRPr lang="el-GR" dirty="0">
              <a:solidFill>
                <a:srgbClr val="FFCC00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FFCC00"/>
                </a:solidFill>
              </a:rPr>
              <a:t>Συστροφή μετά από τραυματισμό</a:t>
            </a: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FFCC00"/>
                </a:solidFill>
              </a:rPr>
              <a:t>Συστροφή σε νεογνό </a:t>
            </a:r>
          </a:p>
          <a:p>
            <a:pPr>
              <a:buFontTx/>
              <a:buNone/>
            </a:pPr>
            <a:endParaRPr lang="en-GB" dirty="0">
              <a:solidFill>
                <a:srgbClr val="FFCC00"/>
              </a:solidFill>
            </a:endParaRPr>
          </a:p>
        </p:txBody>
      </p:sp>
      <p:pic>
        <p:nvPicPr>
          <p:cNvPr id="6" name="Picture 2" descr="varicocele"/>
          <p:cNvPicPr>
            <a:picLocks noChangeAspect="1" noChangeArrowheads="1"/>
          </p:cNvPicPr>
          <p:nvPr/>
        </p:nvPicPr>
        <p:blipFill>
          <a:blip r:embed="rId2"/>
          <a:srcRect t="66667" r="74545" b="4166"/>
          <a:stretch>
            <a:fillRect/>
          </a:stretch>
        </p:blipFill>
        <p:spPr bwMode="auto">
          <a:xfrm>
            <a:off x="7143768" y="4143380"/>
            <a:ext cx="100013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chemeClr val="hlink"/>
                </a:solidFill>
              </a:rPr>
              <a:t>ΣΥΣΤΡΟΦΗ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r>
              <a:rPr lang="el-GR" sz="2800">
                <a:solidFill>
                  <a:srgbClr val="FFCC00"/>
                </a:solidFill>
              </a:rPr>
              <a:t>Συστροφή όρχεως που έχει καρκίνο</a:t>
            </a:r>
          </a:p>
          <a:p>
            <a:pPr>
              <a:lnSpc>
                <a:spcPct val="130000"/>
              </a:lnSpc>
            </a:pPr>
            <a:r>
              <a:rPr lang="el-GR" sz="2800">
                <a:solidFill>
                  <a:srgbClr val="FFCC00"/>
                </a:solidFill>
              </a:rPr>
              <a:t>Συστροφή που υποδύεται καρκίνο του όρχεως</a:t>
            </a:r>
          </a:p>
          <a:p>
            <a:pPr>
              <a:lnSpc>
                <a:spcPct val="120000"/>
              </a:lnSpc>
            </a:pPr>
            <a:r>
              <a:rPr lang="el-GR" sz="2800">
                <a:solidFill>
                  <a:srgbClr val="FFCC00"/>
                </a:solidFill>
              </a:rPr>
              <a:t>Συστροφή σε άτομα μεγαλύτερης ηλικίας</a:t>
            </a:r>
          </a:p>
          <a:p>
            <a:pPr>
              <a:lnSpc>
                <a:spcPct val="120000"/>
              </a:lnSpc>
            </a:pPr>
            <a:r>
              <a:rPr lang="el-GR" sz="2800">
                <a:solidFill>
                  <a:srgbClr val="FFCC00"/>
                </a:solidFill>
              </a:rPr>
              <a:t>Συστροφή που υποδύεται συστροφή της υδατίδας του </a:t>
            </a:r>
            <a:r>
              <a:rPr lang="en-US" sz="2800">
                <a:solidFill>
                  <a:srgbClr val="FFCC00"/>
                </a:solidFill>
              </a:rPr>
              <a:t>Morgani</a:t>
            </a:r>
            <a:endParaRPr lang="en-GB" sz="2800">
              <a:solidFill>
                <a:srgbClr val="FFCC00"/>
              </a:solidFill>
            </a:endParaRPr>
          </a:p>
        </p:txBody>
      </p:sp>
      <p:pic>
        <p:nvPicPr>
          <p:cNvPr id="6" name="Picture 2" descr="varicocele"/>
          <p:cNvPicPr>
            <a:picLocks noChangeAspect="1" noChangeArrowheads="1"/>
          </p:cNvPicPr>
          <p:nvPr/>
        </p:nvPicPr>
        <p:blipFill>
          <a:blip r:embed="rId2"/>
          <a:srcRect l="17939" t="45652" r="49333" b="28261"/>
          <a:stretch>
            <a:fillRect/>
          </a:stretch>
        </p:blipFill>
        <p:spPr bwMode="auto">
          <a:xfrm>
            <a:off x="6858016" y="4572008"/>
            <a:ext cx="128588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rypsorx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69338" cy="597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ystrofi paraskeuas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3025"/>
            <a:ext cx="7993063" cy="665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01763" y="1376363"/>
          <a:ext cx="6340475" cy="4105275"/>
        </p:xfrm>
        <a:graphic>
          <a:graphicData uri="http://schemas.openxmlformats.org/presentationml/2006/ole">
            <p:oleObj spid="_x0000_s20482" name="Image" r:id="rId3" imgW="6340981" imgH="4104483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77863" y="304800"/>
          <a:ext cx="7721600" cy="6248400"/>
        </p:xfrm>
        <a:graphic>
          <a:graphicData uri="http://schemas.openxmlformats.org/presentationml/2006/ole">
            <p:oleObj spid="_x0000_s21506" name="Image" r:id="rId3" imgW="3138722" imgH="3164137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chemeClr val="hlink"/>
                </a:solidFill>
              </a:rPr>
              <a:t>Κιρσοκήλη – αίτια: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362200"/>
            <a:ext cx="7772400" cy="3581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sz="2800">
                <a:solidFill>
                  <a:srgbClr val="FFCC00"/>
                </a:solidFill>
              </a:rPr>
              <a:t>Κάθετη εκβολή της αριστερής έσω σπερματικής φλέβας στην αριστερή νεφρική φλέβα</a:t>
            </a:r>
          </a:p>
          <a:p>
            <a:pPr>
              <a:lnSpc>
                <a:spcPct val="120000"/>
              </a:lnSpc>
            </a:pPr>
            <a:r>
              <a:rPr lang="el-GR" sz="2800">
                <a:solidFill>
                  <a:srgbClr val="FFCC00"/>
                </a:solidFill>
              </a:rPr>
              <a:t>Βαλβιδική ανεπάρκεια της σπερματικής φλέβας</a:t>
            </a:r>
          </a:p>
          <a:p>
            <a:pPr>
              <a:lnSpc>
                <a:spcPct val="120000"/>
              </a:lnSpc>
            </a:pPr>
            <a:r>
              <a:rPr lang="el-GR" sz="2800">
                <a:solidFill>
                  <a:srgbClr val="FFCC00"/>
                </a:solidFill>
              </a:rPr>
              <a:t>Στάση του αίματος μέσα στη νεφρική φλέβα (νεφροσπερματική παλινδρόμηση του αίματος)</a:t>
            </a:r>
            <a:endParaRPr lang="en-GB" sz="28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ricocele"/>
          <p:cNvPicPr>
            <a:picLocks noChangeAspect="1" noChangeArrowheads="1"/>
          </p:cNvPicPr>
          <p:nvPr/>
        </p:nvPicPr>
        <p:blipFill>
          <a:blip r:embed="rId2"/>
          <a:srcRect b="53125"/>
          <a:stretch>
            <a:fillRect/>
          </a:stretch>
        </p:blipFill>
        <p:spPr bwMode="auto">
          <a:xfrm>
            <a:off x="23752" y="1071545"/>
            <a:ext cx="4405372" cy="3604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varicoce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225" y="214290"/>
            <a:ext cx="4676775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609600"/>
            <a:ext cx="8534400" cy="1143000"/>
          </a:xfrm>
        </p:spPr>
        <p:txBody>
          <a:bodyPr/>
          <a:lstStyle/>
          <a:p>
            <a:r>
              <a:rPr lang="el-GR" b="1">
                <a:solidFill>
                  <a:schemeClr val="hlink"/>
                </a:solidFill>
              </a:rPr>
              <a:t>Κιρσοκήλη:</a:t>
            </a:r>
            <a:r>
              <a:rPr lang="el-GR">
                <a:solidFill>
                  <a:schemeClr val="hlink"/>
                </a:solidFill>
              </a:rPr>
              <a:t> Πιθανοί μηχανισμοί βλάβης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981200"/>
            <a:ext cx="7772400" cy="4114800"/>
          </a:xfrm>
        </p:spPr>
        <p:txBody>
          <a:bodyPr/>
          <a:lstStyle/>
          <a:p>
            <a:r>
              <a:rPr lang="el-GR" sz="2800">
                <a:solidFill>
                  <a:srgbClr val="FFCC00"/>
                </a:solidFill>
              </a:rPr>
              <a:t>Αυξημένη θερμοκρασία στο όσχεο</a:t>
            </a:r>
          </a:p>
          <a:p>
            <a:r>
              <a:rPr lang="el-GR" sz="2800">
                <a:solidFill>
                  <a:srgbClr val="FFCC00"/>
                </a:solidFill>
              </a:rPr>
              <a:t>Παλινδρόμηση τοξικών μεταβολιτών από την αριστερή νεφρική φλέβα στη σπερματική</a:t>
            </a:r>
          </a:p>
          <a:p>
            <a:r>
              <a:rPr lang="el-GR" sz="2800">
                <a:solidFill>
                  <a:srgbClr val="FFCC00"/>
                </a:solidFill>
              </a:rPr>
              <a:t>Αύξηση της περιορχικής πίεσης</a:t>
            </a:r>
          </a:p>
          <a:p>
            <a:r>
              <a:rPr lang="el-GR" sz="2800">
                <a:solidFill>
                  <a:srgbClr val="FFCC00"/>
                </a:solidFill>
              </a:rPr>
              <a:t>Μεταβολή του περιβάλλοντος στην επιδιδυμίδα</a:t>
            </a:r>
          </a:p>
          <a:p>
            <a:r>
              <a:rPr lang="el-GR" sz="2800">
                <a:solidFill>
                  <a:srgbClr val="FFCC00"/>
                </a:solidFill>
              </a:rPr>
              <a:t>Ιστική υποξία</a:t>
            </a:r>
          </a:p>
          <a:p>
            <a:r>
              <a:rPr lang="el-GR" sz="2800">
                <a:solidFill>
                  <a:srgbClr val="FFCC00"/>
                </a:solidFill>
              </a:rPr>
              <a:t>Ηλεκτρολυτικές διαταραχές</a:t>
            </a:r>
            <a:endParaRPr lang="en-GB" sz="28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aricocele 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3954462" cy="4876800"/>
          </a:xfrm>
          <a:prstGeom prst="rect">
            <a:avLst/>
          </a:prstGeom>
          <a:noFill/>
        </p:spPr>
      </p:pic>
      <p:pic>
        <p:nvPicPr>
          <p:cNvPr id="27651" name="Picture 3" descr="varicocele u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693988"/>
            <a:ext cx="5148262" cy="385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aricoc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04800"/>
            <a:ext cx="860107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aricocele 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613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247" y="1000108"/>
            <a:ext cx="60915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hlink"/>
                </a:solidFill>
              </a:rPr>
              <a:t>ΚΡΥΨΟΡΧΙΑ</a:t>
            </a:r>
            <a:endParaRPr lang="en-GB" b="1" dirty="0">
              <a:solidFill>
                <a:schemeClr val="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905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l-GR" dirty="0"/>
          </a:p>
          <a:p>
            <a:pPr>
              <a:buFontTx/>
              <a:buNone/>
            </a:pPr>
            <a:endParaRPr lang="el-GR" dirty="0"/>
          </a:p>
          <a:p>
            <a:pPr>
              <a:buFontTx/>
              <a:buNone/>
            </a:pPr>
            <a:endParaRPr lang="el-GR" dirty="0"/>
          </a:p>
          <a:p>
            <a:pPr>
              <a:buFontTx/>
              <a:buNone/>
            </a:pPr>
            <a:r>
              <a:rPr lang="el-GR" dirty="0" smtClean="0">
                <a:solidFill>
                  <a:srgbClr val="FFCC00"/>
                </a:solidFill>
              </a:rPr>
              <a:t>		Πραγματική			</a:t>
            </a:r>
            <a:r>
              <a:rPr lang="el-GR" dirty="0" smtClean="0">
                <a:solidFill>
                  <a:srgbClr val="FFCC00"/>
                </a:solidFill>
              </a:rPr>
              <a:t>Ορχική</a:t>
            </a:r>
            <a:endParaRPr lang="el-GR" dirty="0" smtClean="0">
              <a:solidFill>
                <a:srgbClr val="FFCC00"/>
              </a:solidFill>
            </a:endParaRPr>
          </a:p>
          <a:p>
            <a:pPr>
              <a:buFontTx/>
              <a:buNone/>
            </a:pPr>
            <a:r>
              <a:rPr lang="el-GR" dirty="0" smtClean="0">
                <a:solidFill>
                  <a:srgbClr val="FFCC00"/>
                </a:solidFill>
              </a:rPr>
              <a:t>		κρυψορχία 			</a:t>
            </a:r>
            <a:r>
              <a:rPr lang="el-GR" dirty="0" smtClean="0">
                <a:solidFill>
                  <a:srgbClr val="FFCC00"/>
                </a:solidFill>
              </a:rPr>
              <a:t>εκτοπία</a:t>
            </a:r>
            <a:r>
              <a:rPr lang="el-GR" dirty="0" smtClean="0">
                <a:solidFill>
                  <a:srgbClr val="FFCC00"/>
                </a:solidFill>
              </a:rPr>
              <a:t>							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3182938" y="1981200"/>
            <a:ext cx="1422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605338" y="1981200"/>
            <a:ext cx="1422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714876" y="1357298"/>
          <a:ext cx="3808417" cy="4217987"/>
        </p:xfrm>
        <a:graphic>
          <a:graphicData uri="http://schemas.openxmlformats.org/presentationml/2006/ole">
            <p:oleObj spid="_x0000_s30722" name="Image" r:id="rId3" imgW="6404518" imgH="4193435" progId="Photoshop.Image.4">
              <p:embed/>
            </p:oleObj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3816203" cy="3714776"/>
          </a:xfrm>
          <a:prstGeom prst="rect">
            <a:avLst/>
          </a:prstGeom>
          <a:ln w="1905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ydrocel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763" y="228600"/>
            <a:ext cx="3798887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895532" cy="4457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71546"/>
            <a:ext cx="552449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85000"/>
                <a:lumOff val="1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571768" cy="386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85000"/>
                <a:lumOff val="1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143372" y="1928802"/>
          <a:ext cx="4469384" cy="3338514"/>
        </p:xfrm>
        <a:graphic>
          <a:graphicData uri="http://schemas.openxmlformats.org/presentationml/2006/ole">
            <p:oleObj spid="_x0000_s34818" name="Image" r:id="rId3" imgW="3850335" imgH="4561948" progId="Photoshop.Image.4">
              <p:embed/>
            </p:oleObj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3071834" cy="3613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urnie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28600"/>
            <a:ext cx="3687763" cy="6400800"/>
          </a:xfrm>
          <a:prstGeom prst="rect">
            <a:avLst/>
          </a:prstGeom>
          <a:noFill/>
        </p:spPr>
      </p:pic>
      <p:pic>
        <p:nvPicPr>
          <p:cNvPr id="35843" name="Picture 3" descr="Fournier aiti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25" y="228600"/>
            <a:ext cx="378777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4756" name="Picture 4" descr="Fournier aitiologi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0"/>
            <a:ext cx="88931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l-GR" sz="4000" b="1" dirty="0">
                <a:solidFill>
                  <a:schemeClr val="accent3">
                    <a:lumMod val="85000"/>
                  </a:schemeClr>
                </a:solidFill>
              </a:rPr>
              <a:t>ΑΜΕΣΗ ΕΠΙΘΕΤΙΚΗ ΧΕΙΡΟΥΡΓΙΚΗ ΘΕΡΑΠΕΙΑ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071678"/>
            <a:ext cx="7772400" cy="442915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solidFill>
                  <a:srgbClr val="FFC000"/>
                </a:solidFill>
              </a:rPr>
              <a:t>1)Υγρά Ηλεκτρολύτες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solidFill>
                  <a:srgbClr val="FFC000"/>
                </a:solidFill>
              </a:rPr>
              <a:t>   Τριπλό αντιβιοτικό σχήμα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( </a:t>
            </a:r>
            <a:r>
              <a:rPr lang="el-GR" sz="2000" b="1" dirty="0" err="1">
                <a:solidFill>
                  <a:schemeClr val="accent5">
                    <a:lumMod val="75000"/>
                  </a:schemeClr>
                </a:solidFill>
              </a:rPr>
              <a:t>Πιπερακιλλίνη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4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gr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ανά 6ωρο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l-GR" sz="2000" b="1" dirty="0" err="1">
                <a:solidFill>
                  <a:schemeClr val="accent5">
                    <a:lumMod val="75000"/>
                  </a:schemeClr>
                </a:solidFill>
              </a:rPr>
              <a:t>Γενταμικίνη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80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mgr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ανά 8ωρο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l-GR" sz="2000" b="1" dirty="0" err="1">
                <a:solidFill>
                  <a:schemeClr val="accent5">
                    <a:lumMod val="75000"/>
                  </a:schemeClr>
                </a:solidFill>
              </a:rPr>
              <a:t>Κλινδαμικίνη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60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mgr 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ανά 8ωρο ή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l-GR" sz="2000" b="1" dirty="0" err="1">
                <a:solidFill>
                  <a:schemeClr val="accent5">
                    <a:lumMod val="75000"/>
                  </a:schemeClr>
                </a:solidFill>
              </a:rPr>
              <a:t>Μετρονιδαζόλη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500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mgr 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ανά 8ωρο)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solidFill>
                  <a:srgbClr val="FFC000"/>
                </a:solidFill>
              </a:rPr>
              <a:t>2)Ριζική αφαίρεση των νεκρωμένων ιστών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solidFill>
                  <a:srgbClr val="FFC000"/>
                </a:solidFill>
              </a:rPr>
              <a:t>3)Προσωρινή κολοστομία (</a:t>
            </a:r>
            <a:r>
              <a:rPr lang="el-GR" sz="2400" dirty="0" err="1">
                <a:solidFill>
                  <a:srgbClr val="FFC000"/>
                </a:solidFill>
              </a:rPr>
              <a:t>περινεϊκή</a:t>
            </a:r>
            <a:r>
              <a:rPr lang="el-GR" sz="2400" dirty="0">
                <a:solidFill>
                  <a:srgbClr val="FFC000"/>
                </a:solidFill>
              </a:rPr>
              <a:t> βλάβη)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solidFill>
                  <a:srgbClr val="FFC000"/>
                </a:solidFill>
              </a:rPr>
              <a:t>4)Υποδόρια τοποθέτηση των όρχεων (</a:t>
            </a:r>
            <a:r>
              <a:rPr lang="el-GR" sz="2400" dirty="0" err="1">
                <a:solidFill>
                  <a:srgbClr val="FFC000"/>
                </a:solidFill>
              </a:rPr>
              <a:t>εκτομή</a:t>
            </a:r>
            <a:r>
              <a:rPr lang="el-GR" sz="2400" dirty="0">
                <a:solidFill>
                  <a:srgbClr val="FFC000"/>
                </a:solidFill>
              </a:rPr>
              <a:t> οσχέου)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solidFill>
                  <a:srgbClr val="FFC000"/>
                </a:solidFill>
              </a:rPr>
              <a:t>5)Μετεγχειρητικοί χειρουργικοί  καθαρισμοί τραύματος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agraina osxe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62937" cy="625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ournier trea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81000"/>
            <a:ext cx="3844925" cy="6007100"/>
          </a:xfrm>
          <a:prstGeom prst="rect">
            <a:avLst/>
          </a:prstGeom>
          <a:noFill/>
        </p:spPr>
      </p:pic>
      <p:pic>
        <p:nvPicPr>
          <p:cNvPr id="38915" name="Picture 3" descr="fournier trea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138" y="1827213"/>
            <a:ext cx="4538662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06400" y="457200"/>
          <a:ext cx="8331200" cy="5943600"/>
        </p:xfrm>
        <a:graphic>
          <a:graphicData uri="http://schemas.openxmlformats.org/presentationml/2006/ole">
            <p:oleObj spid="_x0000_s6146" name="Image" r:id="rId3" imgW="6290152" imgH="4574656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urnier trea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4800" cy="6092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  <a:lumOff val="2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ournier trea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449263"/>
            <a:ext cx="8262937" cy="621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urnier trea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96262" cy="6211888"/>
          </a:xfrm>
          <a:prstGeom prst="rect">
            <a:avLst/>
          </a:prstGeom>
          <a:ln w="190500" cap="sq">
            <a:solidFill>
              <a:schemeClr val="accent4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ournier treat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762000"/>
            <a:ext cx="8737600" cy="581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ournier treat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886200" cy="6400800"/>
          </a:xfrm>
          <a:prstGeom prst="rect">
            <a:avLst/>
          </a:prstGeom>
          <a:noFill/>
        </p:spPr>
      </p:pic>
      <p:pic>
        <p:nvPicPr>
          <p:cNvPr id="41987" name="Picture 3" descr="fournier treat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581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857752" y="357166"/>
          <a:ext cx="3440113" cy="6172200"/>
        </p:xfrm>
        <a:graphic>
          <a:graphicData uri="http://schemas.openxmlformats.org/presentationml/2006/ole">
            <p:oleObj spid="_x0000_s31746" name="Image" r:id="rId3" imgW="1982351" imgH="3558066" progId="Photoshop.Image.4">
              <p:embed/>
            </p:oleObj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 t="21739"/>
          <a:stretch>
            <a:fillRect/>
          </a:stretch>
        </p:blipFill>
        <p:spPr bwMode="auto">
          <a:xfrm>
            <a:off x="714348" y="2285992"/>
            <a:ext cx="36169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87463" y="838200"/>
          <a:ext cx="6705600" cy="5111750"/>
        </p:xfrm>
        <a:graphic>
          <a:graphicData uri="http://schemas.openxmlformats.org/presentationml/2006/ole">
            <p:oleObj spid="_x0000_s33794" name="Image" r:id="rId3" imgW="2503353" imgH="1829217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28613" y="990600"/>
          <a:ext cx="3857625" cy="4876800"/>
        </p:xfrm>
        <a:graphic>
          <a:graphicData uri="http://schemas.openxmlformats.org/presentationml/2006/ole">
            <p:oleObj spid="_x0000_s32770" name="Image" r:id="rId3" imgW="1537593" imgH="1944229" progId="Photoshop.Image.4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470400" y="1295400"/>
          <a:ext cx="4064000" cy="4343400"/>
        </p:xfrm>
        <a:graphic>
          <a:graphicData uri="http://schemas.openxmlformats.org/presentationml/2006/ole">
            <p:oleObj spid="_x0000_s32771" name="Image" r:id="rId4" imgW="2655842" imgH="2388987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eyro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94675" cy="6102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3">
                    <a:lumMod val="85000"/>
                  </a:schemeClr>
                </a:solidFill>
              </a:rPr>
              <a:t>ΝΟΣΟΣ </a:t>
            </a:r>
            <a:r>
              <a:rPr lang="en-US" b="1" dirty="0">
                <a:solidFill>
                  <a:schemeClr val="accent3">
                    <a:lumMod val="85000"/>
                  </a:schemeClr>
                </a:solidFill>
              </a:rPr>
              <a:t>PEYRONIE</a:t>
            </a:r>
            <a:endParaRPr lang="el-GR" b="1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81200"/>
            <a:ext cx="8358246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dirty="0">
                <a:solidFill>
                  <a:srgbClr val="FFC000"/>
                </a:solidFill>
              </a:rPr>
              <a:t>Περιγράφηκε το 1743 από τον </a:t>
            </a:r>
            <a:r>
              <a:rPr lang="en-US" dirty="0">
                <a:solidFill>
                  <a:srgbClr val="FFC000"/>
                </a:solidFill>
              </a:rPr>
              <a:t>Francois de </a:t>
            </a:r>
            <a:r>
              <a:rPr lang="en-US" dirty="0" smtClean="0">
                <a:solidFill>
                  <a:srgbClr val="FFC000"/>
                </a:solidFill>
              </a:rPr>
              <a:t>la</a:t>
            </a:r>
            <a:r>
              <a:rPr lang="el-GR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Peyronie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l-GR" dirty="0">
                <a:solidFill>
                  <a:srgbClr val="FFC000"/>
                </a:solidFill>
              </a:rPr>
              <a:t>χειρουργό του Λουδοβίκου </a:t>
            </a:r>
            <a:r>
              <a:rPr lang="en-US" dirty="0">
                <a:solidFill>
                  <a:srgbClr val="FFC000"/>
                </a:solidFill>
              </a:rPr>
              <a:t>XV</a:t>
            </a:r>
            <a:endParaRPr lang="el-GR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 err="1">
                <a:solidFill>
                  <a:srgbClr val="FFC000"/>
                </a:solidFill>
              </a:rPr>
              <a:t>Καλοηθής</a:t>
            </a:r>
            <a:r>
              <a:rPr lang="el-GR" dirty="0">
                <a:solidFill>
                  <a:srgbClr val="FFC000"/>
                </a:solidFill>
              </a:rPr>
              <a:t> κατάσταση που προκαλεί πόνο </a:t>
            </a:r>
            <a:r>
              <a:rPr lang="el-GR" dirty="0" smtClean="0">
                <a:solidFill>
                  <a:srgbClr val="FFC000"/>
                </a:solidFill>
              </a:rPr>
              <a:t>και δυσμορφία-καμπυλότητα </a:t>
            </a:r>
            <a:r>
              <a:rPr lang="el-GR" dirty="0">
                <a:solidFill>
                  <a:srgbClr val="FFC000"/>
                </a:solidFill>
              </a:rPr>
              <a:t>του πέους κατά την στύση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>
                <a:solidFill>
                  <a:srgbClr val="FFC000"/>
                </a:solidFill>
              </a:rPr>
              <a:t>Σε ηλικίες 20-29 έτη παρουσιάζεται σε 4,3/100000 άνδρες ενώ σε ηλικία 50-59 σε ποσοστό 66/100000.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772400" cy="1143000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Συχνότητα:</a:t>
            </a:r>
            <a:endParaRPr lang="el-G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714348" y="2786058"/>
            <a:ext cx="7772400" cy="323375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Πρόωρα νεογνά 20%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Τελειόμηνα νεογνά 3%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1</a:t>
            </a:r>
            <a:r>
              <a:rPr lang="el-GR" baseline="30000" dirty="0" smtClean="0">
                <a:solidFill>
                  <a:srgbClr val="FFC000"/>
                </a:solidFill>
              </a:rPr>
              <a:t>ο</a:t>
            </a:r>
            <a:r>
              <a:rPr lang="el-GR" dirty="0" smtClean="0">
                <a:solidFill>
                  <a:srgbClr val="FFC000"/>
                </a:solidFill>
              </a:rPr>
              <a:t> μήνα ζωής 1-2%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1</a:t>
            </a:r>
            <a:r>
              <a:rPr lang="el-GR" baseline="30000" dirty="0" smtClean="0">
                <a:solidFill>
                  <a:srgbClr val="FFC000"/>
                </a:solidFill>
              </a:rPr>
              <a:t>ο</a:t>
            </a:r>
            <a:r>
              <a:rPr lang="el-GR" dirty="0" smtClean="0">
                <a:solidFill>
                  <a:srgbClr val="FFC000"/>
                </a:solidFill>
              </a:rPr>
              <a:t> έτος 0.2-0.8%</a:t>
            </a:r>
            <a:endParaRPr lang="el-G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riapi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61325" cy="565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3">
                    <a:lumMod val="85000"/>
                  </a:schemeClr>
                </a:solidFill>
              </a:rPr>
              <a:t>ΠΡΙΑΠΙΣΜΟΣ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rgbClr val="FFC000"/>
                </a:solidFill>
              </a:rPr>
              <a:t>παθολογική κατάσταση με παρατεταμένη στύση, μη συνοδευόμενη από σεξουαλική επιθυμία, και μη </a:t>
            </a:r>
            <a:r>
              <a:rPr lang="el-GR" dirty="0" err="1">
                <a:solidFill>
                  <a:srgbClr val="FFC000"/>
                </a:solidFill>
              </a:rPr>
              <a:t>καταλήγουσα</a:t>
            </a:r>
            <a:r>
              <a:rPr lang="el-GR" dirty="0">
                <a:solidFill>
                  <a:srgbClr val="FFC000"/>
                </a:solidFill>
              </a:rPr>
              <a:t> σε εκσπερμάτιση </a:t>
            </a:r>
          </a:p>
          <a:p>
            <a:r>
              <a:rPr lang="el-GR" dirty="0">
                <a:solidFill>
                  <a:srgbClr val="FFC000"/>
                </a:solidFill>
              </a:rPr>
              <a:t>Ταξινομείται χαμηλής ροής ή </a:t>
            </a:r>
            <a:r>
              <a:rPr lang="el-GR" dirty="0" err="1">
                <a:solidFill>
                  <a:srgbClr val="FFC000"/>
                </a:solidFill>
              </a:rPr>
              <a:t>φλεβοαποφρακτικό</a:t>
            </a:r>
            <a:r>
              <a:rPr lang="el-GR" dirty="0">
                <a:solidFill>
                  <a:srgbClr val="FFC000"/>
                </a:solidFill>
              </a:rPr>
              <a:t> και σε, υψηλής ροής ή αρτηριακό </a:t>
            </a:r>
          </a:p>
          <a:p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riapismos tre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457200"/>
            <a:ext cx="8061325" cy="603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dirty="0">
                <a:solidFill>
                  <a:srgbClr val="FFFF00"/>
                </a:solidFill>
              </a:rPr>
              <a:t>   </a:t>
            </a:r>
            <a:r>
              <a:rPr lang="el-GR" dirty="0">
                <a:solidFill>
                  <a:srgbClr val="FFC000"/>
                </a:solidFill>
              </a:rPr>
              <a:t>Οι </a:t>
            </a:r>
            <a:r>
              <a:rPr lang="el-GR" dirty="0" err="1">
                <a:solidFill>
                  <a:srgbClr val="FFC000"/>
                </a:solidFill>
              </a:rPr>
              <a:t>πεϊκές</a:t>
            </a:r>
            <a:r>
              <a:rPr lang="el-GR" dirty="0">
                <a:solidFill>
                  <a:srgbClr val="FFC000"/>
                </a:solidFill>
              </a:rPr>
              <a:t> προθέσεις τοποθετημένες στο πέος ατόμων με ανικανότητα δίνουν μια σκληρότητα </a:t>
            </a:r>
            <a:r>
              <a:rPr lang="el-GR" dirty="0" err="1">
                <a:solidFill>
                  <a:srgbClr val="FFC000"/>
                </a:solidFill>
              </a:rPr>
              <a:t>σ’άυτό</a:t>
            </a:r>
            <a:r>
              <a:rPr lang="el-GR" dirty="0">
                <a:solidFill>
                  <a:srgbClr val="FFC000"/>
                </a:solidFill>
              </a:rPr>
              <a:t> ώστε να είναι ικανό να εισχωρήσει στο γυναικείο κόλπο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l-GR" b="1" dirty="0">
                <a:solidFill>
                  <a:schemeClr val="folHlink"/>
                </a:solidFill>
              </a:rPr>
              <a:t>ΕΝΔΕΙΞΕΙΣ 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Αγγειακές παθήσεις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Νευρολογικές παθήσεις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Σακχαρώδης διαβήτης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Χειρουργικές επεμβάσεις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Κακώσεις λεκάνης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Ακτινοβολία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Πριαπισμός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Νόσος </a:t>
            </a:r>
            <a:r>
              <a:rPr lang="en-US" sz="2800" dirty="0" err="1">
                <a:solidFill>
                  <a:srgbClr val="FFC000"/>
                </a:solidFill>
              </a:rPr>
              <a:t>Peyronie</a:t>
            </a:r>
            <a:endParaRPr lang="el-G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Ψυχογενής ανικανότητα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>
                <a:solidFill>
                  <a:srgbClr val="FFC000"/>
                </a:solidFill>
              </a:rPr>
              <a:t>Ανικανότητα αγνώστου αιτιολογίας</a:t>
            </a:r>
            <a:endParaRPr lang="en-US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rothesis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0600"/>
            <a:ext cx="8655080" cy="527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rothesis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8565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rothesis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0"/>
            <a:ext cx="7518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rothesis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-38100"/>
            <a:ext cx="73152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rothesis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33338"/>
            <a:ext cx="8128000" cy="673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928694"/>
          </a:xfrm>
        </p:spPr>
        <p:txBody>
          <a:bodyPr/>
          <a:lstStyle/>
          <a:p>
            <a:r>
              <a:rPr lang="el-GR" b="1" dirty="0">
                <a:solidFill>
                  <a:schemeClr val="hlink"/>
                </a:solidFill>
              </a:rPr>
              <a:t>Κρυψορχία – αίτια:</a:t>
            </a:r>
            <a:endParaRPr lang="en-GB" b="1" dirty="0">
              <a:solidFill>
                <a:schemeClr val="hlink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8215370" cy="5357850"/>
          </a:xfrm>
        </p:spPr>
        <p:txBody>
          <a:bodyPr/>
          <a:lstStyle/>
          <a:p>
            <a:r>
              <a:rPr lang="el-GR" dirty="0" smtClean="0">
                <a:solidFill>
                  <a:srgbClr val="FFCC00"/>
                </a:solidFill>
              </a:rPr>
              <a:t>Ορμονικά: </a:t>
            </a:r>
          </a:p>
          <a:p>
            <a:pPr lvl="1"/>
            <a:r>
              <a:rPr lang="el-GR" dirty="0" smtClean="0">
                <a:solidFill>
                  <a:srgbClr val="FFCC00"/>
                </a:solidFill>
              </a:rPr>
              <a:t>ανεπάρκεια άξονα υποθάλαμος – υπόφυση- όρχεις</a:t>
            </a:r>
          </a:p>
          <a:p>
            <a:r>
              <a:rPr lang="el-GR" dirty="0" smtClean="0">
                <a:solidFill>
                  <a:srgbClr val="FFCC00"/>
                </a:solidFill>
              </a:rPr>
              <a:t>Μηχανικά</a:t>
            </a:r>
            <a:r>
              <a:rPr lang="el-GR" dirty="0">
                <a:solidFill>
                  <a:srgbClr val="FFCC00"/>
                </a:solidFill>
              </a:rPr>
              <a:t>: </a:t>
            </a:r>
          </a:p>
          <a:p>
            <a:pPr lvl="1"/>
            <a:r>
              <a:rPr lang="el-GR" dirty="0">
                <a:solidFill>
                  <a:srgbClr val="FFCC00"/>
                </a:solidFill>
              </a:rPr>
              <a:t>Μικρό μήκος σπερματικού πόρου ή αγγείων</a:t>
            </a:r>
          </a:p>
          <a:p>
            <a:pPr lvl="1"/>
            <a:r>
              <a:rPr lang="el-GR" dirty="0">
                <a:solidFill>
                  <a:srgbClr val="FFCC00"/>
                </a:solidFill>
              </a:rPr>
              <a:t>Στενώματα και συμφύσεις του βουβωνικού πόρου</a:t>
            </a:r>
          </a:p>
          <a:p>
            <a:pPr lvl="1"/>
            <a:r>
              <a:rPr lang="el-GR" dirty="0" err="1" smtClean="0">
                <a:solidFill>
                  <a:srgbClr val="FFCC00"/>
                </a:solidFill>
              </a:rPr>
              <a:t>Ενδοπεριτοναϊκές</a:t>
            </a:r>
            <a:r>
              <a:rPr lang="el-GR" dirty="0" smtClean="0">
                <a:solidFill>
                  <a:srgbClr val="FFCC00"/>
                </a:solidFill>
              </a:rPr>
              <a:t> </a:t>
            </a:r>
            <a:r>
              <a:rPr lang="el-GR" dirty="0">
                <a:solidFill>
                  <a:srgbClr val="FFCC00"/>
                </a:solidFill>
              </a:rPr>
              <a:t>συμφύσεις του όρχεως</a:t>
            </a:r>
          </a:p>
          <a:p>
            <a:r>
              <a:rPr lang="el-GR" dirty="0" smtClean="0">
                <a:solidFill>
                  <a:srgbClr val="FFCC00"/>
                </a:solidFill>
              </a:rPr>
              <a:t>Ορχικά:</a:t>
            </a:r>
            <a:endParaRPr lang="el-GR" dirty="0">
              <a:solidFill>
                <a:srgbClr val="FFCC00"/>
              </a:solidFill>
            </a:endParaRPr>
          </a:p>
          <a:p>
            <a:pPr lvl="1"/>
            <a:r>
              <a:rPr lang="el-GR" dirty="0">
                <a:solidFill>
                  <a:srgbClr val="FFCC00"/>
                </a:solidFill>
              </a:rPr>
              <a:t>Γενετική </a:t>
            </a:r>
            <a:r>
              <a:rPr lang="el-GR" dirty="0" smtClean="0">
                <a:solidFill>
                  <a:srgbClr val="FFCC00"/>
                </a:solidFill>
              </a:rPr>
              <a:t>προδιάθεση (ενδογενείς βλάβες – μειωμένη ανταπόκριση στα ορμονικά ερεθίσματα)</a:t>
            </a:r>
            <a:endParaRPr lang="en-GB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rothesis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0"/>
            <a:ext cx="81962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rothesis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387850" cy="6324600"/>
          </a:xfrm>
          <a:prstGeom prst="rect">
            <a:avLst/>
          </a:prstGeom>
          <a:noFill/>
        </p:spPr>
      </p:pic>
      <p:pic>
        <p:nvPicPr>
          <p:cNvPr id="56323" name="Picture 3" descr="prothesis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138" y="914400"/>
            <a:ext cx="4741862" cy="490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rothesis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3863"/>
            <a:ext cx="8534400" cy="647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rothesis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663"/>
            <a:ext cx="8534400" cy="651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rothesis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263"/>
            <a:ext cx="8534400" cy="641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rothesis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4850"/>
            <a:ext cx="8737600" cy="615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rothesis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"/>
            <a:ext cx="8602663" cy="635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rothesis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5275"/>
            <a:ext cx="8602663" cy="656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rothesis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563"/>
            <a:ext cx="8602663" cy="629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rothesis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455613"/>
            <a:ext cx="8399463" cy="603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hlink"/>
                </a:solidFill>
              </a:rPr>
              <a:t>Εντόπιση του όρχεως</a:t>
            </a:r>
            <a:endParaRPr lang="en-GB" b="1" dirty="0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657600"/>
          </a:xfrm>
        </p:spPr>
        <p:txBody>
          <a:bodyPr/>
          <a:lstStyle/>
          <a:p>
            <a:r>
              <a:rPr lang="el-GR" dirty="0">
                <a:solidFill>
                  <a:srgbClr val="FFCC00"/>
                </a:solidFill>
              </a:rPr>
              <a:t>Κλινική εξέταση</a:t>
            </a:r>
          </a:p>
          <a:p>
            <a:r>
              <a:rPr lang="el-GR" dirty="0">
                <a:solidFill>
                  <a:srgbClr val="FFCC00"/>
                </a:solidFill>
              </a:rPr>
              <a:t>Υπερηχογράφημα</a:t>
            </a:r>
          </a:p>
          <a:p>
            <a:r>
              <a:rPr lang="el-GR" dirty="0">
                <a:solidFill>
                  <a:srgbClr val="FFCC00"/>
                </a:solidFill>
              </a:rPr>
              <a:t>Σπινθηρογράφημα με </a:t>
            </a:r>
            <a:r>
              <a:rPr lang="en-US" dirty="0">
                <a:solidFill>
                  <a:srgbClr val="FFCC00"/>
                </a:solidFill>
              </a:rPr>
              <a:t>Tc</a:t>
            </a:r>
            <a:r>
              <a:rPr lang="en-US" baseline="30000" dirty="0">
                <a:solidFill>
                  <a:srgbClr val="FFCC00"/>
                </a:solidFill>
              </a:rPr>
              <a:t>99</a:t>
            </a:r>
            <a:r>
              <a:rPr lang="en-US" dirty="0">
                <a:solidFill>
                  <a:srgbClr val="FFCC00"/>
                </a:solidFill>
              </a:rPr>
              <a:t>pertechnetate</a:t>
            </a:r>
            <a:endParaRPr lang="el-GR" dirty="0">
              <a:solidFill>
                <a:srgbClr val="FFCC00"/>
              </a:solidFill>
            </a:endParaRPr>
          </a:p>
          <a:p>
            <a:r>
              <a:rPr lang="el-GR" dirty="0" smtClean="0">
                <a:solidFill>
                  <a:srgbClr val="FFCC00"/>
                </a:solidFill>
              </a:rPr>
              <a:t>Αξονική ή Μαγνητική </a:t>
            </a:r>
            <a:r>
              <a:rPr lang="el-GR" dirty="0">
                <a:solidFill>
                  <a:srgbClr val="FFCC00"/>
                </a:solidFill>
              </a:rPr>
              <a:t>τομογραφία</a:t>
            </a:r>
          </a:p>
          <a:p>
            <a:r>
              <a:rPr lang="el-GR" dirty="0" smtClean="0">
                <a:solidFill>
                  <a:srgbClr val="FFCC00"/>
                </a:solidFill>
              </a:rPr>
              <a:t>Λαπαροσκόπηση</a:t>
            </a:r>
          </a:p>
          <a:p>
            <a:r>
              <a:rPr lang="el-GR" dirty="0" err="1" smtClean="0">
                <a:solidFill>
                  <a:srgbClr val="FFCC00"/>
                </a:solidFill>
              </a:rPr>
              <a:t>Φλεβογραφία</a:t>
            </a:r>
            <a:r>
              <a:rPr lang="el-GR" dirty="0" smtClean="0">
                <a:solidFill>
                  <a:srgbClr val="FFCC00"/>
                </a:solidFill>
              </a:rPr>
              <a:t> , </a:t>
            </a:r>
            <a:r>
              <a:rPr lang="el-GR" dirty="0" err="1" smtClean="0">
                <a:solidFill>
                  <a:srgbClr val="FFCC00"/>
                </a:solidFill>
              </a:rPr>
              <a:t>αρτηριογραφία</a:t>
            </a:r>
            <a:r>
              <a:rPr lang="el-GR" dirty="0" smtClean="0">
                <a:solidFill>
                  <a:srgbClr val="FFCC00"/>
                </a:solidFill>
              </a:rPr>
              <a:t> ….</a:t>
            </a:r>
          </a:p>
          <a:p>
            <a:endParaRPr lang="en-GB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rothesis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588"/>
            <a:ext cx="8602663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rothesis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63"/>
            <a:ext cx="8534400" cy="628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rothesis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738"/>
            <a:ext cx="8602663" cy="654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hlink"/>
                </a:solidFill>
              </a:rPr>
              <a:t>ΗΜΙΣΥΝΘΕΤΙΚΕΣ ΠΡΟΘΕΣΕΙΣ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l-GR" sz="2800" u="sng" dirty="0">
                <a:solidFill>
                  <a:srgbClr val="FFC000"/>
                </a:solidFill>
              </a:rPr>
              <a:t>ΠΛΕΟΝΕΚΤΗΜΑΤΑ</a:t>
            </a:r>
          </a:p>
          <a:p>
            <a:pPr marL="609600" indent="-609600">
              <a:buFontTx/>
              <a:buAutoNum type="arabicPeriod"/>
            </a:pPr>
            <a:r>
              <a:rPr lang="el-GR" sz="2800" dirty="0">
                <a:solidFill>
                  <a:srgbClr val="FFC000"/>
                </a:solidFill>
              </a:rPr>
              <a:t>Χαμηλό κόστος</a:t>
            </a:r>
          </a:p>
          <a:p>
            <a:pPr marL="609600" indent="-609600">
              <a:buFontTx/>
              <a:buAutoNum type="arabicPeriod"/>
            </a:pPr>
            <a:r>
              <a:rPr lang="el-GR" sz="2800" dirty="0">
                <a:solidFill>
                  <a:srgbClr val="FFC000"/>
                </a:solidFill>
              </a:rPr>
              <a:t>Απουσία μηχανικών επιπλοκών</a:t>
            </a:r>
          </a:p>
          <a:p>
            <a:pPr marL="609600" indent="-609600">
              <a:buFontTx/>
              <a:buAutoNum type="arabicPeriod"/>
            </a:pPr>
            <a:r>
              <a:rPr lang="el-GR" sz="2800" dirty="0">
                <a:solidFill>
                  <a:srgbClr val="FFC000"/>
                </a:solidFill>
              </a:rPr>
              <a:t>Απλούστερη χειρουργική τοποθέτηση</a:t>
            </a:r>
          </a:p>
          <a:p>
            <a:pPr marL="609600" indent="-609600">
              <a:buFontTx/>
              <a:buNone/>
            </a:pPr>
            <a:endParaRPr lang="el-GR" sz="2800" dirty="0">
              <a:solidFill>
                <a:srgbClr val="FFC000"/>
              </a:solidFill>
            </a:endParaRPr>
          </a:p>
          <a:p>
            <a:pPr marL="609600" indent="-609600">
              <a:buFontTx/>
              <a:buNone/>
            </a:pPr>
            <a:r>
              <a:rPr lang="el-GR" sz="2800" u="sng" dirty="0">
                <a:solidFill>
                  <a:srgbClr val="FFC000"/>
                </a:solidFill>
              </a:rPr>
              <a:t>ΜΕΙΟΝΕΚΤΗΜΑΤΑ</a:t>
            </a:r>
          </a:p>
          <a:p>
            <a:pPr marL="609600" indent="-609600">
              <a:buFontTx/>
              <a:buAutoNum type="arabicPeriod"/>
            </a:pPr>
            <a:r>
              <a:rPr lang="el-GR" sz="2800" dirty="0">
                <a:solidFill>
                  <a:srgbClr val="FFC000"/>
                </a:solidFill>
              </a:rPr>
              <a:t>Πέος συνεχώς διογκωμένο</a:t>
            </a:r>
          </a:p>
          <a:p>
            <a:pPr marL="609600" indent="-609600">
              <a:buFontTx/>
              <a:buAutoNum type="arabicPeriod"/>
            </a:pPr>
            <a:r>
              <a:rPr lang="el-GR" sz="2800" dirty="0">
                <a:solidFill>
                  <a:srgbClr val="FFC000"/>
                </a:solidFill>
              </a:rPr>
              <a:t>Μικρότερο μήκος και εύρος πέους.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81088"/>
          </a:xfrm>
        </p:spPr>
        <p:txBody>
          <a:bodyPr/>
          <a:lstStyle/>
          <a:p>
            <a:r>
              <a:rPr lang="el-GR" b="1" dirty="0">
                <a:solidFill>
                  <a:schemeClr val="hlink"/>
                </a:solidFill>
              </a:rPr>
              <a:t>ΔΙΟΓΚΟΥΜΕΝΕΣ ΠΡΟΘΕΣΕΙΣ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72400" cy="48990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400" u="sng" dirty="0">
                <a:solidFill>
                  <a:srgbClr val="FFC000"/>
                </a:solidFill>
              </a:rPr>
              <a:t>ΠΛΕΟΝΕΚΤΗΜΑΤΑ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>
                <a:solidFill>
                  <a:srgbClr val="FFC000"/>
                </a:solidFill>
              </a:rPr>
              <a:t>Στύση όποτε είναι επιθυμητή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>
                <a:solidFill>
                  <a:srgbClr val="FFC000"/>
                </a:solidFill>
              </a:rPr>
              <a:t>Καλύτερη στύση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>
                <a:solidFill>
                  <a:srgbClr val="FFC000"/>
                </a:solidFill>
              </a:rPr>
              <a:t>Κατά την ηρεμία το πέος έχει φυσιολογικό μέγεθος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>
                <a:solidFill>
                  <a:srgbClr val="FFC000"/>
                </a:solidFill>
              </a:rPr>
              <a:t>Μεγαλύτερο μήκος και εύρος πέους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>
                <a:solidFill>
                  <a:srgbClr val="FFC000"/>
                </a:solidFill>
              </a:rPr>
              <a:t>Καλύτερη εμφάνιση πέους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>
                <a:solidFill>
                  <a:srgbClr val="FFC000"/>
                </a:solidFill>
              </a:rPr>
              <a:t>Μεγαλύτερο ποσοστό ικανοποίησης του συντρόφου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l-GR" sz="2400" dirty="0">
              <a:solidFill>
                <a:srgbClr val="FFC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400" u="sng" dirty="0">
                <a:solidFill>
                  <a:srgbClr val="FFC000"/>
                </a:solidFill>
              </a:rPr>
              <a:t>ΜΕΙΟΝΕΚΤΗΜΑΤΑ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>
                <a:solidFill>
                  <a:srgbClr val="FFC000"/>
                </a:solidFill>
              </a:rPr>
              <a:t>Ακριβότερο κόστος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>
                <a:solidFill>
                  <a:srgbClr val="FFC000"/>
                </a:solidFill>
              </a:rPr>
              <a:t>Μηχανικές επιπλοκές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l-GR" sz="24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l-GR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31888"/>
          </a:xfrm>
        </p:spPr>
        <p:txBody>
          <a:bodyPr/>
          <a:lstStyle/>
          <a:p>
            <a:r>
              <a:rPr lang="el-GR" b="1" dirty="0">
                <a:solidFill>
                  <a:schemeClr val="hlink"/>
                </a:solidFill>
              </a:rPr>
              <a:t>ΕΠΙΠΛΟΚΕΣ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Φλεγμονή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Πόνος 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Έξοδος προθέσεως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Αιμάτωμα 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Ρήξη ουρήθρας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Επίσχεση ούρων 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Μηχανικές βλάβες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Ανεύρυσμα-παραμόρφωση-ρήξη ουρήθρας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rgbClr val="FFC000"/>
                </a:solidFill>
              </a:rPr>
              <a:t>Μη ικανοποιητική λειτουργία προθέσεως.</a:t>
            </a:r>
          </a:p>
          <a:p>
            <a:pPr>
              <a:lnSpc>
                <a:spcPct val="90000"/>
              </a:lnSpc>
            </a:pPr>
            <a:endParaRPr lang="el-GR" dirty="0"/>
          </a:p>
          <a:p>
            <a:pPr>
              <a:lnSpc>
                <a:spcPct val="900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Image" r:id="rId3" imgW="6213908" imgH="5082951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422400" y="1066800"/>
          <a:ext cx="6434138" cy="4713288"/>
        </p:xfrm>
        <a:graphic>
          <a:graphicData uri="http://schemas.openxmlformats.org/presentationml/2006/ole">
            <p:oleObj spid="_x0000_s9218" name="Image" r:id="rId3" imgW="1855277" imgH="1766325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778</TotalTime>
  <Words>528</Words>
  <Application>Microsoft PowerPoint</Application>
  <PresentationFormat>Προβολή στην οθόνη (4:3)</PresentationFormat>
  <Paragraphs>132</Paragraphs>
  <Slides>75</Slides>
  <Notes>0</Notes>
  <HiddenSlides>1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78" baseType="lpstr">
      <vt:lpstr>Times New Roman</vt:lpstr>
      <vt:lpstr>Προεπιλεγμένη σχεδίαση</vt:lpstr>
      <vt:lpstr>Adobe Photoshop Image</vt:lpstr>
      <vt:lpstr>ΠΑΘΗΣΕΙΣ ΤΩΝ ΟΡΧΕΩΝ ΚΑΙ ΤΟΥ ΠΕΟΥΣ</vt:lpstr>
      <vt:lpstr>Διαφάνεια 2</vt:lpstr>
      <vt:lpstr>ΚΡΥΨΟΡΧΙΑ</vt:lpstr>
      <vt:lpstr>Διαφάνεια 4</vt:lpstr>
      <vt:lpstr>Συχνότητα:</vt:lpstr>
      <vt:lpstr>Κρυψορχία – αίτια:</vt:lpstr>
      <vt:lpstr>Εντόπιση του όρχεως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Ανωμαλίες του όρχεως</vt:lpstr>
      <vt:lpstr>Διόρθωση της κρυψορχίας: 2 έτη</vt:lpstr>
      <vt:lpstr>ΘΕΡΑΠΕΙΑ</vt:lpstr>
      <vt:lpstr>Διαφάνεια 17</vt:lpstr>
      <vt:lpstr>ΣΥΣΤΡΟΦΗ</vt:lpstr>
      <vt:lpstr>ΣΥΣΤΡΟΦΗ</vt:lpstr>
      <vt:lpstr>Διαφάνεια 20</vt:lpstr>
      <vt:lpstr>Διαφάνεια 21</vt:lpstr>
      <vt:lpstr>Διαφάνεια 22</vt:lpstr>
      <vt:lpstr>Κιρσοκήλη – αίτια:</vt:lpstr>
      <vt:lpstr>Διαφάνεια 24</vt:lpstr>
      <vt:lpstr>Κιρσοκήλη: Πιθανοί μηχανισμοί βλάβης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ΑΜΕΣΗ ΕΠΙΘΕΤΙΚΗ ΧΕΙΡΟΥΡΓΙΚΗ ΘΕΡΑΠΕΙΑ 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ΝΟΣΟΣ PEYRONIE</vt:lpstr>
      <vt:lpstr>Διαφάνεια 50</vt:lpstr>
      <vt:lpstr>ΠΡΙΑΠΙΣΜΟΣ</vt:lpstr>
      <vt:lpstr>Διαφάνεια 52</vt:lpstr>
      <vt:lpstr>Διαφάνεια 53</vt:lpstr>
      <vt:lpstr>ΕΝΔΕΙΞΕΙΣ     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ΗΜΙΣΥΝΘΕΤΙΚΕΣ ΠΡΟΘΕΣΕΙΣ</vt:lpstr>
      <vt:lpstr>ΔΙΟΓΚΟΥΜΕΝΕΣ ΠΡΟΘΕΣΕΙΣ</vt:lpstr>
      <vt:lpstr>ΕΠΙΠΛΟΚΕΣ</vt:lpstr>
    </vt:vector>
  </TitlesOfParts>
  <Company>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ΠΑΘΗΣΕΙΣ ΤΩΝ ΟΡΧΕΩΝ ΚΑΙ ΤΟΥ ΠΕΟΥΣ</dc:title>
  <dc:creator>Mike</dc:creator>
  <cp:lastModifiedBy>mxrys</cp:lastModifiedBy>
  <cp:revision>29</cp:revision>
  <dcterms:created xsi:type="dcterms:W3CDTF">2003-04-03T05:41:22Z</dcterms:created>
  <dcterms:modified xsi:type="dcterms:W3CDTF">2011-11-09T09:53:18Z</dcterms:modified>
</cp:coreProperties>
</file>