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57" r:id="rId4"/>
    <p:sldId id="258" r:id="rId5"/>
    <p:sldId id="259" r:id="rId6"/>
    <p:sldId id="260" r:id="rId7"/>
    <p:sldId id="271" r:id="rId8"/>
    <p:sldId id="261" r:id="rId9"/>
    <p:sldId id="272" r:id="rId10"/>
    <p:sldId id="282" r:id="rId11"/>
    <p:sldId id="262" r:id="rId12"/>
    <p:sldId id="276" r:id="rId13"/>
    <p:sldId id="277" r:id="rId14"/>
    <p:sldId id="279" r:id="rId15"/>
    <p:sldId id="263" r:id="rId16"/>
    <p:sldId id="264" r:id="rId17"/>
    <p:sldId id="265" r:id="rId18"/>
    <p:sldId id="278" r:id="rId19"/>
    <p:sldId id="266" r:id="rId20"/>
    <p:sldId id="267" r:id="rId21"/>
    <p:sldId id="268" r:id="rId22"/>
    <p:sldId id="280" r:id="rId23"/>
    <p:sldId id="269" r:id="rId24"/>
    <p:sldId id="270" r:id="rId25"/>
    <p:sldId id="273" r:id="rId26"/>
    <p:sldId id="274" r:id="rId27"/>
    <p:sldId id="275" r:id="rId28"/>
    <p:sldId id="283" r:id="rId29"/>
    <p:sldId id="284" r:id="rId30"/>
    <p:sldId id="285" r:id="rId31"/>
    <p:sldId id="287" r:id="rId32"/>
    <p:sldId id="286" r:id="rId33"/>
    <p:sldId id="288" r:id="rId34"/>
    <p:sldId id="289" r:id="rId35"/>
    <p:sldId id="301" r:id="rId36"/>
    <p:sldId id="290" r:id="rId37"/>
    <p:sldId id="291" r:id="rId38"/>
    <p:sldId id="292" r:id="rId39"/>
    <p:sldId id="293" r:id="rId40"/>
    <p:sldId id="294" r:id="rId41"/>
    <p:sldId id="295" r:id="rId42"/>
    <p:sldId id="296" r:id="rId43"/>
    <p:sldId id="297" r:id="rId44"/>
    <p:sldId id="298" r:id="rId45"/>
    <p:sldId id="304" r:id="rId46"/>
    <p:sldId id="305" r:id="rId47"/>
    <p:sldId id="306" r:id="rId48"/>
    <p:sldId id="307" r:id="rId49"/>
    <p:sldId id="308" r:id="rId50"/>
    <p:sldId id="299" r:id="rId51"/>
    <p:sldId id="300" r:id="rId52"/>
    <p:sldId id="309" r:id="rId53"/>
    <p:sldId id="302" r:id="rId54"/>
    <p:sldId id="303"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Ορθογώνιο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Ευθεία γραμμή σύνδεσης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Τίτλο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Στυλ κύριου τίτλου</a:t>
            </a:r>
            <a:endParaRPr kumimoji="0" lang="en-US"/>
          </a:p>
        </p:txBody>
      </p:sp>
      <p:sp>
        <p:nvSpPr>
          <p:cNvPr id="25" name="Υπότιτλο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31" name="Θέση ημερομηνίας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FBA9D4-4F8E-4F2A-A645-8B9BB2A37272}" type="datetimeFigureOut">
              <a:rPr lang="el-GR" smtClean="0"/>
              <a:t>11/10/2015</a:t>
            </a:fld>
            <a:endParaRPr lang="el-GR"/>
          </a:p>
        </p:txBody>
      </p:sp>
      <p:sp>
        <p:nvSpPr>
          <p:cNvPr id="18" name="Θέση υποσέλιδου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Θέση αριθμού διαφάνειας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CB76BF4-B8BE-4081-BD80-6239DE87D0DB}"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53200" y="274955"/>
            <a:ext cx="1524000" cy="5851525"/>
          </a:xfrm>
        </p:spPr>
        <p:txBody>
          <a:bodyPr vert="eaVert" ancho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a:xfrm>
            <a:off x="4242816" y="6557946"/>
            <a:ext cx="2002464" cy="226902"/>
          </a:xfrm>
        </p:spPr>
        <p:txBody>
          <a:bodyPr/>
          <a:lstStyle>
            <a:extLst/>
          </a:lstStyle>
          <a:p>
            <a:fld id="{E3FBA9D4-4F8E-4F2A-A645-8B9BB2A37272}" type="datetimeFigureOut">
              <a:rPr lang="el-GR" smtClean="0"/>
              <a:t>11/10/2015</a:t>
            </a:fld>
            <a:endParaRPr lang="el-GR"/>
          </a:p>
        </p:txBody>
      </p:sp>
      <p:sp>
        <p:nvSpPr>
          <p:cNvPr id="5" name="Θέση υποσέλιδου 4"/>
          <p:cNvSpPr>
            <a:spLocks noGrp="1"/>
          </p:cNvSpPr>
          <p:nvPr>
            <p:ph type="ftr" sz="quarter" idx="11"/>
          </p:nvPr>
        </p:nvSpPr>
        <p:spPr>
          <a:xfrm>
            <a:off x="457200" y="6556248"/>
            <a:ext cx="3657600" cy="228600"/>
          </a:xfrm>
        </p:spPr>
        <p:txBody>
          <a:bodyPr/>
          <a:lstStyle>
            <a:extLst/>
          </a:lstStyle>
          <a:p>
            <a:endParaRPr lang="el-GR"/>
          </a:p>
        </p:txBody>
      </p:sp>
      <p:sp>
        <p:nvSpPr>
          <p:cNvPr id="6" name="Θέση αριθμού διαφάνειας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CB76BF4-B8BE-4081-BD80-6239DE87D0D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FBA9D4-4F8E-4F2A-A645-8B9BB2A37272}" type="datetimeFigureOut">
              <a:rPr lang="el-GR" smtClean="0"/>
              <a:t>11/10/2015</a:t>
            </a:fld>
            <a:endParaRPr lang="el-GR"/>
          </a:p>
        </p:txBody>
      </p:sp>
      <p:sp>
        <p:nvSpPr>
          <p:cNvPr id="5" name="Θέση υποσέλιδου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Θέση αριθμού διαφάνειας 5"/>
          <p:cNvSpPr>
            <a:spLocks noGrp="1"/>
          </p:cNvSpPr>
          <p:nvPr>
            <p:ph type="sldNum" sz="quarter" idx="12"/>
          </p:nvPr>
        </p:nvSpPr>
        <p:spPr>
          <a:xfrm>
            <a:off x="6733952" y="6555112"/>
            <a:ext cx="588336" cy="228600"/>
          </a:xfrm>
        </p:spPr>
        <p:txBody>
          <a:bodyPr/>
          <a:lstStyle>
            <a:extLst/>
          </a:lstStyle>
          <a:p>
            <a:fld id="{BCB76BF4-B8BE-4081-BD80-6239DE87D0DB}"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nchor="b"/>
          <a:lstStyle>
            <a:lvl1pPr>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320040"/>
            <a:ext cx="7242048" cy="1143000"/>
          </a:xfrm>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solidFill>
                  <a:schemeClr val="tx2"/>
                </a:solidFill>
              </a:defRPr>
            </a:lvl1pPr>
            <a:extLst/>
          </a:lstStyle>
          <a:p>
            <a:fld id="{E3FBA9D4-4F8E-4F2A-A645-8B9BB2A37272}" type="datetimeFigureOut">
              <a:rPr lang="el-GR" smtClean="0"/>
              <a:t>11/10/2015</a:t>
            </a:fld>
            <a:endParaRPr lang="el-GR"/>
          </a:p>
        </p:txBody>
      </p:sp>
      <p:sp>
        <p:nvSpPr>
          <p:cNvPr id="3" name="Θέση υποσέλιδου 2"/>
          <p:cNvSpPr>
            <a:spLocks noGrp="1"/>
          </p:cNvSpPr>
          <p:nvPr>
            <p:ph type="ftr" sz="quarter" idx="11"/>
          </p:nvPr>
        </p:nvSpPr>
        <p:spPr/>
        <p:txBody>
          <a:bodyPr/>
          <a:lstStyle>
            <a:lvl1pPr>
              <a:defRPr>
                <a:solidFill>
                  <a:schemeClr val="tx2"/>
                </a:solidFill>
              </a:defRPr>
            </a:lvl1pPr>
            <a:extLst/>
          </a:lstStyle>
          <a:p>
            <a:endParaRPr lang="el-GR"/>
          </a:p>
        </p:txBody>
      </p:sp>
      <p:sp>
        <p:nvSpPr>
          <p:cNvPr id="4" name="Θέση αριθμού διαφάνειας 3"/>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BCB76BF4-B8BE-4081-BD80-6239DE87D0D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Ορθογώνιο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Ορθογώνιο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Τίτλο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Στυλ κύριου τίτλου</a:t>
            </a:r>
            <a:endParaRPr kumimoji="0" lang="en-US" dirty="0"/>
          </a:p>
        </p:txBody>
      </p:sp>
      <p:sp>
        <p:nvSpPr>
          <p:cNvPr id="4" name="Θέση κειμένου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extLst/>
          </a:lstStyle>
          <a:p>
            <a:fld id="{E3FBA9D4-4F8E-4F2A-A645-8B9BB2A37272}" type="datetimeFigureOut">
              <a:rPr lang="el-GR" smtClean="0"/>
              <a:t>11/10/2015</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BCB76BF4-B8BE-4081-BD80-6239DE87D0DB}" type="slidenum">
              <a:rPr lang="el-GR" smtClean="0"/>
              <a:t>‹#›</a:t>
            </a:fld>
            <a:endParaRPr lang="el-GR"/>
          </a:p>
        </p:txBody>
      </p:sp>
      <p:sp>
        <p:nvSpPr>
          <p:cNvPr id="10" name="Θέση εικόνας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Θέση τίτλου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Στυλ κύριου τίτλου</a:t>
            </a:r>
            <a:endParaRPr kumimoji="0" lang="en-US"/>
          </a:p>
        </p:txBody>
      </p:sp>
      <p:sp>
        <p:nvSpPr>
          <p:cNvPr id="31" name="Θέση κειμένου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Θέση ημερομηνίας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FBA9D4-4F8E-4F2A-A645-8B9BB2A37272}" type="datetimeFigureOut">
              <a:rPr lang="el-GR" smtClean="0"/>
              <a:t>11/10/2015</a:t>
            </a:fld>
            <a:endParaRPr lang="el-GR"/>
          </a:p>
        </p:txBody>
      </p:sp>
      <p:sp>
        <p:nvSpPr>
          <p:cNvPr id="4" name="Θέση υποσέλιδου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Θέση αριθμού διαφάνειας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CB76BF4-B8BE-4081-BD80-6239DE87D0D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07704" y="1412776"/>
            <a:ext cx="7056784" cy="1959496"/>
          </a:xfrm>
        </p:spPr>
        <p:txBody>
          <a:bodyPr/>
          <a:lstStyle/>
          <a:p>
            <a:r>
              <a:rPr lang="el-GR" dirty="0" smtClean="0">
                <a:effectLst>
                  <a:outerShdw blurRad="38100" dist="38100" dir="2700000" algn="tl">
                    <a:srgbClr val="000000">
                      <a:alpha val="43137"/>
                    </a:srgbClr>
                  </a:outerShdw>
                </a:effectLst>
                <a:latin typeface="Times New Roman" pitchFamily="18" charset="0"/>
                <a:cs typeface="Times New Roman" pitchFamily="18" charset="0"/>
              </a:rPr>
              <a:t>ΠΑΘΗΣΕΙΣ </a:t>
            </a:r>
            <a:br>
              <a:rPr lang="el-GR" dirty="0" smtClean="0">
                <a:effectLst>
                  <a:outerShdw blurRad="38100" dist="38100" dir="2700000" algn="tl">
                    <a:srgbClr val="000000">
                      <a:alpha val="43137"/>
                    </a:srgbClr>
                  </a:outerShdw>
                </a:effectLst>
                <a:latin typeface="Times New Roman" pitchFamily="18" charset="0"/>
                <a:cs typeface="Times New Roman" pitchFamily="18" charset="0"/>
              </a:rPr>
            </a:br>
            <a:r>
              <a:rPr lang="el-GR" dirty="0" smtClean="0">
                <a:effectLst>
                  <a:outerShdw blurRad="38100" dist="38100" dir="2700000" algn="tl">
                    <a:srgbClr val="000000">
                      <a:alpha val="43137"/>
                    </a:srgbClr>
                  </a:outerShdw>
                </a:effectLst>
                <a:latin typeface="Times New Roman" pitchFamily="18" charset="0"/>
                <a:cs typeface="Times New Roman" pitchFamily="18" charset="0"/>
              </a:rPr>
              <a:t>ΣΤΟΜΑΧΟΥ-12ΔΑΚΤΥΛΟΥ</a:t>
            </a:r>
            <a:endParaRPr lang="el-G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Υπότιτλος 2"/>
          <p:cNvSpPr>
            <a:spLocks noGrp="1"/>
          </p:cNvSpPr>
          <p:nvPr>
            <p:ph type="subTitle" idx="1"/>
          </p:nvPr>
        </p:nvSpPr>
        <p:spPr>
          <a:xfrm>
            <a:off x="3059832" y="5085184"/>
            <a:ext cx="5762850" cy="1101248"/>
          </a:xfrm>
        </p:spPr>
        <p:txBody>
          <a:bodyPr>
            <a:normAutofit fontScale="92500"/>
          </a:bodyPr>
          <a:lstStyle/>
          <a:p>
            <a:r>
              <a:rPr lang="el-GR" sz="3200" b="1" dirty="0" smtClean="0">
                <a:solidFill>
                  <a:schemeClr val="tx1"/>
                </a:solidFill>
                <a:latin typeface="Times New Roman" pitchFamily="18" charset="0"/>
                <a:cs typeface="Times New Roman" pitchFamily="18" charset="0"/>
              </a:rPr>
              <a:t>Ιωάννης Η. </a:t>
            </a:r>
            <a:r>
              <a:rPr lang="el-GR" sz="3200" b="1" dirty="0" smtClean="0">
                <a:solidFill>
                  <a:schemeClr val="tx1"/>
                </a:solidFill>
                <a:latin typeface="Times New Roman" pitchFamily="18" charset="0"/>
                <a:cs typeface="Times New Roman" pitchFamily="18" charset="0"/>
              </a:rPr>
              <a:t>Γκρινιάτσος</a:t>
            </a:r>
            <a:endParaRPr lang="el-GR" sz="3200" b="1" dirty="0">
              <a:solidFill>
                <a:schemeClr val="tx1"/>
              </a:solidFill>
              <a:latin typeface="Times New Roman" pitchFamily="18" charset="0"/>
              <a:cs typeface="Times New Roman" pitchFamily="18" charset="0"/>
            </a:endParaRPr>
          </a:p>
          <a:p>
            <a:r>
              <a:rPr lang="el-GR" b="1" dirty="0" smtClean="0">
                <a:solidFill>
                  <a:schemeClr val="tx1"/>
                </a:solidFill>
                <a:latin typeface="Times New Roman" pitchFamily="18" charset="0"/>
                <a:cs typeface="Times New Roman" pitchFamily="18" charset="0"/>
              </a:rPr>
              <a:t>Αναπληρωτής Καθηγητής </a:t>
            </a:r>
            <a:r>
              <a:rPr lang="el-GR" b="1" dirty="0" smtClean="0">
                <a:solidFill>
                  <a:schemeClr val="tx1"/>
                </a:solidFill>
                <a:latin typeface="Times New Roman" pitchFamily="18" charset="0"/>
                <a:cs typeface="Times New Roman" pitchFamily="18" charset="0"/>
              </a:rPr>
              <a:t>Χειρουργικής ΕΚΠΑ</a:t>
            </a:r>
            <a:endParaRPr lang="el-GR"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4342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3628194"/>
              </p:ext>
            </p:extLst>
          </p:nvPr>
        </p:nvGraphicFramePr>
        <p:xfrm>
          <a:off x="179511" y="1397000"/>
          <a:ext cx="7920881" cy="4693920"/>
        </p:xfrm>
        <a:graphic>
          <a:graphicData uri="http://schemas.openxmlformats.org/drawingml/2006/table">
            <a:tbl>
              <a:tblPr firstRow="1" bandRow="1">
                <a:tableStyleId>{5C22544A-7EE6-4342-B048-85BDC9FD1C3A}</a:tableStyleId>
              </a:tblPr>
              <a:tblGrid>
                <a:gridCol w="2160241"/>
                <a:gridCol w="2592288"/>
                <a:gridCol w="3168352"/>
              </a:tblGrid>
              <a:tr h="370840">
                <a:tc>
                  <a:txBody>
                    <a:bodyPr/>
                    <a:lstStyle/>
                    <a:p>
                      <a:pPr algn="ct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Έλκος</a:t>
                      </a:r>
                      <a:r>
                        <a:rPr lang="el-GR" sz="2000" baseline="0" dirty="0" smtClean="0">
                          <a:latin typeface="Times New Roman" panose="02020603050405020304" pitchFamily="18" charset="0"/>
                          <a:cs typeface="Times New Roman" panose="02020603050405020304" pitchFamily="18" charset="0"/>
                        </a:rPr>
                        <a:t> στομάχου</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Έλκος 12δακτύλου</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Ηλικία</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50-60</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30-50</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Επίπτωση</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Χ4</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Φύλο</a:t>
                      </a:r>
                      <a:r>
                        <a:rPr lang="el-GR" sz="2000" baseline="0" dirty="0" smtClean="0">
                          <a:latin typeface="Times New Roman" panose="02020603050405020304" pitchFamily="18" charset="0"/>
                          <a:cs typeface="Times New Roman" panose="02020603050405020304" pitchFamily="18" charset="0"/>
                        </a:rPr>
                        <a:t> (Θ:Α)</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2</a:t>
                      </a:r>
                      <a:r>
                        <a:rPr lang="el-GR" sz="2000" baseline="0" dirty="0" smtClean="0">
                          <a:latin typeface="Times New Roman" panose="02020603050405020304" pitchFamily="18" charset="0"/>
                          <a:cs typeface="Times New Roman" panose="02020603050405020304" pitchFamily="18" charset="0"/>
                        </a:rPr>
                        <a:t> : 1</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4 : 1</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Ομάδα αίματος</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Α</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0</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Προδιαθετικοί</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NSAID</a:t>
                      </a:r>
                    </a:p>
                    <a:p>
                      <a:pPr algn="ctr"/>
                      <a:r>
                        <a:rPr lang="en-US" sz="2000" dirty="0" smtClean="0">
                          <a:latin typeface="Times New Roman" panose="02020603050405020304" pitchFamily="18" charset="0"/>
                          <a:cs typeface="Times New Roman" panose="02020603050405020304" pitchFamily="18" charset="0"/>
                        </a:rPr>
                        <a:t>H.</a:t>
                      </a:r>
                      <a:r>
                        <a:rPr lang="en-US" sz="2000" baseline="0" dirty="0" smtClean="0">
                          <a:latin typeface="Times New Roman" panose="02020603050405020304" pitchFamily="18" charset="0"/>
                          <a:cs typeface="Times New Roman" panose="02020603050405020304" pitchFamily="18" charset="0"/>
                        </a:rPr>
                        <a:t> Pylori (80%)</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l-GR" sz="2000" dirty="0" smtClean="0">
                          <a:latin typeface="Times New Roman" panose="02020603050405020304" pitchFamily="18" charset="0"/>
                          <a:cs typeface="Times New Roman" panose="02020603050405020304" pitchFamily="18" charset="0"/>
                        </a:rPr>
                        <a:t>Πεψινογόνο</a:t>
                      </a:r>
                    </a:p>
                    <a:p>
                      <a:pPr algn="ctr"/>
                      <a:r>
                        <a:rPr lang="en-US" sz="2000" dirty="0" smtClean="0">
                          <a:latin typeface="Times New Roman" panose="02020603050405020304" pitchFamily="18" charset="0"/>
                          <a:cs typeface="Times New Roman" panose="02020603050405020304" pitchFamily="18" charset="0"/>
                        </a:rPr>
                        <a:t>H. Pylori (95%)</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Φυσική πορεία</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Heal &amp; </a:t>
                      </a:r>
                      <a:r>
                        <a:rPr lang="en-US" sz="2000" dirty="0" err="1" smtClean="0">
                          <a:latin typeface="Times New Roman" panose="02020603050405020304" pitchFamily="18" charset="0"/>
                          <a:cs typeface="Times New Roman" panose="02020603050405020304" pitchFamily="18" charset="0"/>
                        </a:rPr>
                        <a:t>Unheal</a:t>
                      </a:r>
                      <a:endParaRPr lang="el-GR"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Heal &amp; Recur</a:t>
                      </a:r>
                      <a:endParaRPr lang="el-GR" sz="2000" dirty="0">
                        <a:latin typeface="Times New Roman" panose="02020603050405020304" pitchFamily="18" charset="0"/>
                        <a:cs typeface="Times New Roman" panose="02020603050405020304" pitchFamily="18" charset="0"/>
                      </a:endParaRPr>
                    </a:p>
                  </a:txBody>
                  <a:tcPr/>
                </a:tc>
              </a:tr>
              <a:tr h="370840">
                <a:tc>
                  <a:txBody>
                    <a:bodyPr/>
                    <a:lstStyle/>
                    <a:p>
                      <a:r>
                        <a:rPr lang="el-GR" sz="2000" dirty="0" smtClean="0">
                          <a:latin typeface="Times New Roman" panose="02020603050405020304" pitchFamily="18" charset="0"/>
                          <a:cs typeface="Times New Roman" panose="02020603050405020304" pitchFamily="18" charset="0"/>
                        </a:rPr>
                        <a:t>Στόχοι</a:t>
                      </a:r>
                      <a:r>
                        <a:rPr lang="el-GR" sz="2000" baseline="0" dirty="0" smtClean="0">
                          <a:latin typeface="Times New Roman" panose="02020603050405020304" pitchFamily="18" charset="0"/>
                          <a:cs typeface="Times New Roman" panose="02020603050405020304" pitchFamily="18" charset="0"/>
                        </a:rPr>
                        <a:t> θ</a:t>
                      </a:r>
                      <a:r>
                        <a:rPr lang="el-GR" sz="2000" dirty="0" smtClean="0">
                          <a:latin typeface="Times New Roman" panose="02020603050405020304" pitchFamily="18" charset="0"/>
                          <a:cs typeface="Times New Roman" panose="02020603050405020304" pitchFamily="18" charset="0"/>
                        </a:rPr>
                        <a:t>εραπείας</a:t>
                      </a:r>
                      <a:endParaRPr lang="el-GR" sz="2000" dirty="0">
                        <a:latin typeface="Times New Roman" panose="02020603050405020304" pitchFamily="18" charset="0"/>
                        <a:cs typeface="Times New Roman" panose="02020603050405020304" pitchFamily="18" charset="0"/>
                      </a:endParaRPr>
                    </a:p>
                  </a:txBody>
                  <a:tcPr/>
                </a:tc>
                <a:tc>
                  <a:txBody>
                    <a:bodyPr/>
                    <a:lstStyle/>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Remove the ulcer</a:t>
                      </a:r>
                    </a:p>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Remove the ulcer-prone area</a:t>
                      </a:r>
                    </a:p>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Enhancing gastric</a:t>
                      </a:r>
                      <a:r>
                        <a:rPr lang="en-US" sz="2000" baseline="0" dirty="0" smtClean="0">
                          <a:latin typeface="Times New Roman" panose="02020603050405020304" pitchFamily="18" charset="0"/>
                          <a:cs typeface="Times New Roman" panose="02020603050405020304" pitchFamily="18" charset="0"/>
                        </a:rPr>
                        <a:t> drainage</a:t>
                      </a:r>
                      <a:endParaRPr lang="el-GR" sz="2000" dirty="0">
                        <a:latin typeface="Times New Roman" panose="02020603050405020304" pitchFamily="18" charset="0"/>
                        <a:cs typeface="Times New Roman" panose="02020603050405020304" pitchFamily="18" charset="0"/>
                      </a:endParaRPr>
                    </a:p>
                  </a:txBody>
                  <a:tcPr/>
                </a:tc>
                <a:tc>
                  <a:txBody>
                    <a:bodyPr/>
                    <a:lstStyle/>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Reduction of the amount of acid secreted</a:t>
                      </a:r>
                      <a:r>
                        <a:rPr lang="en-US" sz="2000" baseline="0" dirty="0" smtClean="0">
                          <a:latin typeface="Times New Roman" panose="02020603050405020304" pitchFamily="18" charset="0"/>
                          <a:cs typeface="Times New Roman" panose="02020603050405020304" pitchFamily="18" charset="0"/>
                        </a:rPr>
                        <a:t> by the stomach</a:t>
                      </a:r>
                      <a:endParaRPr lang="el-GR"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7801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ΑΙΤΙΟΛΟΓΙΑ</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dirty="0" smtClean="0"/>
              <a:t>The </a:t>
            </a:r>
            <a:r>
              <a:rPr lang="en-US" dirty="0" smtClean="0"/>
              <a:t>most important </a:t>
            </a:r>
            <a:r>
              <a:rPr lang="en-US" dirty="0" smtClean="0">
                <a:solidFill>
                  <a:srgbClr val="FF0000"/>
                </a:solidFill>
              </a:rPr>
              <a:t>contributing factors </a:t>
            </a:r>
            <a:r>
              <a:rPr lang="en-US" dirty="0" smtClean="0"/>
              <a:t>are </a:t>
            </a:r>
            <a:r>
              <a:rPr lang="en-US" i="1" dirty="0" smtClean="0"/>
              <a:t>H pylori,</a:t>
            </a:r>
            <a:r>
              <a:rPr lang="en-US" dirty="0" smtClean="0"/>
              <a:t> NSAIDs, acid, and pepsin. </a:t>
            </a:r>
          </a:p>
          <a:p>
            <a:pPr>
              <a:lnSpc>
                <a:spcPct val="90000"/>
              </a:lnSpc>
            </a:pPr>
            <a:r>
              <a:rPr lang="en-US" dirty="0" smtClean="0"/>
              <a:t>Additional </a:t>
            </a:r>
            <a:r>
              <a:rPr lang="en-US" dirty="0" smtClean="0">
                <a:solidFill>
                  <a:srgbClr val="FF0000"/>
                </a:solidFill>
              </a:rPr>
              <a:t>aggressive factors </a:t>
            </a:r>
            <a:r>
              <a:rPr lang="en-US" dirty="0" smtClean="0"/>
              <a:t>include smoking, ethanol, bile acids, aspirin, steroids, and stress.</a:t>
            </a:r>
          </a:p>
          <a:p>
            <a:pPr>
              <a:lnSpc>
                <a:spcPct val="90000"/>
              </a:lnSpc>
            </a:pPr>
            <a:r>
              <a:rPr lang="en-US" dirty="0" smtClean="0"/>
              <a:t>Important </a:t>
            </a:r>
            <a:r>
              <a:rPr lang="en-US" dirty="0" smtClean="0">
                <a:solidFill>
                  <a:srgbClr val="FF0000"/>
                </a:solidFill>
              </a:rPr>
              <a:t>protective factors </a:t>
            </a:r>
            <a:r>
              <a:rPr lang="en-US" dirty="0" smtClean="0"/>
              <a:t>are mucus, bicarbonate, mucosal blood flow, prostaglandins, hydrophobic layer, and epithelial renewal. </a:t>
            </a:r>
            <a:endParaRPr lang="el-GR" dirty="0" smtClean="0"/>
          </a:p>
          <a:p>
            <a:pPr>
              <a:lnSpc>
                <a:spcPct val="90000"/>
              </a:lnSpc>
            </a:pPr>
            <a:endParaRPr lang="el-GR" dirty="0" smtClean="0"/>
          </a:p>
          <a:p>
            <a:pPr>
              <a:lnSpc>
                <a:spcPct val="90000"/>
              </a:lnSpc>
            </a:pPr>
            <a:endParaRPr lang="en-US" dirty="0" smtClean="0"/>
          </a:p>
          <a:p>
            <a:pPr marL="0" indent="0" algn="ctr">
              <a:lnSpc>
                <a:spcPct val="90000"/>
              </a:lnSpc>
              <a:buNone/>
            </a:pPr>
            <a:r>
              <a:rPr lang="en-US" b="1" dirty="0" smtClean="0">
                <a:solidFill>
                  <a:srgbClr val="FF0000"/>
                </a:solidFill>
                <a:effectLst>
                  <a:outerShdw blurRad="38100" dist="38100" dir="2700000" algn="tl">
                    <a:srgbClr val="000000">
                      <a:alpha val="43137"/>
                    </a:srgbClr>
                  </a:outerShdw>
                </a:effectLst>
              </a:rPr>
              <a:t>When an imbalance occurs, PUD might develop</a:t>
            </a:r>
            <a:endParaRPr lang="en-US" dirty="0" smtClean="0"/>
          </a:p>
        </p:txBody>
      </p:sp>
    </p:spTree>
    <p:extLst>
      <p:ext uri="{BB962C8B-B14F-4D97-AF65-F5344CB8AC3E}">
        <p14:creationId xmlns:p14="http://schemas.microsoft.com/office/powerpoint/2010/main" val="238075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8536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53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6" y="836712"/>
            <a:ext cx="906340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77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126" y="260648"/>
            <a:ext cx="7848872" cy="590931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Μνημονοτεχνικά</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τα </a:t>
            </a:r>
            <a:r>
              <a:rPr lang="el-GR" dirty="0">
                <a:latin typeface="Times New Roman" panose="02020603050405020304" pitchFamily="18" charset="0"/>
                <a:cs typeface="Times New Roman" panose="02020603050405020304" pitchFamily="18" charset="0"/>
              </a:rPr>
              <a:t>πεπτικά έλκη: </a:t>
            </a:r>
            <a:r>
              <a:rPr lang="el-GR" dirty="0">
                <a:solidFill>
                  <a:srgbClr val="FF0000"/>
                </a:solidFill>
                <a:latin typeface="Times New Roman" panose="02020603050405020304" pitchFamily="18" charset="0"/>
                <a:cs typeface="Times New Roman" panose="02020603050405020304" pitchFamily="18" charset="0"/>
              </a:rPr>
              <a:t>90% είναι μονήρη</a:t>
            </a:r>
            <a:r>
              <a:rPr lang="el-GR" dirty="0">
                <a:latin typeface="Times New Roman" panose="02020603050405020304" pitchFamily="18" charset="0"/>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90</a:t>
            </a:r>
            <a:r>
              <a:rPr lang="el-GR" dirty="0" smtClean="0">
                <a:solidFill>
                  <a:srgbClr val="FF0000"/>
                </a:solidFill>
                <a:latin typeface="Times New Roman" panose="02020603050405020304" pitchFamily="18" charset="0"/>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στο </a:t>
            </a:r>
            <a:r>
              <a:rPr lang="el-GR" dirty="0" smtClean="0">
                <a:solidFill>
                  <a:srgbClr val="FF0000"/>
                </a:solidFill>
                <a:latin typeface="Times New Roman" panose="02020603050405020304" pitchFamily="18" charset="0"/>
                <a:cs typeface="Times New Roman" panose="02020603050405020304" pitchFamily="18" charset="0"/>
              </a:rPr>
              <a:t>δωδεκαδάκτυλο</a:t>
            </a:r>
            <a:r>
              <a:rPr lang="en-US" dirty="0" smtClean="0">
                <a:solidFill>
                  <a:srgbClr val="FF0000"/>
                </a:solidFill>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90% αναπτύσσονται στην 1</a:t>
            </a:r>
            <a:r>
              <a:rPr lang="el-GR" baseline="30000" dirty="0">
                <a:solidFill>
                  <a:srgbClr val="FF0000"/>
                </a:solidFill>
                <a:latin typeface="Times New Roman" panose="02020603050405020304" pitchFamily="18" charset="0"/>
                <a:cs typeface="Times New Roman" panose="02020603050405020304" pitchFamily="18" charset="0"/>
              </a:rPr>
              <a:t>η</a:t>
            </a:r>
            <a:r>
              <a:rPr lang="el-GR" dirty="0">
                <a:solidFill>
                  <a:srgbClr val="FF0000"/>
                </a:solidFill>
                <a:latin typeface="Times New Roman" panose="02020603050405020304" pitchFamily="18" charset="0"/>
                <a:cs typeface="Times New Roman" panose="02020603050405020304" pitchFamily="18" charset="0"/>
              </a:rPr>
              <a:t> μοίρα </a:t>
            </a:r>
            <a:r>
              <a:rPr lang="el-GR" dirty="0">
                <a:latin typeface="Times New Roman" panose="02020603050405020304" pitchFamily="18" charset="0"/>
                <a:cs typeface="Times New Roman" panose="02020603050405020304" pitchFamily="18" charset="0"/>
              </a:rPr>
              <a:t>του δωδεκαδακτύλου. </a:t>
            </a:r>
            <a:r>
              <a:rPr lang="el-GR" dirty="0" smtClean="0">
                <a:latin typeface="Times New Roman" panose="02020603050405020304" pitchFamily="18" charset="0"/>
                <a:cs typeface="Times New Roman" panose="02020603050405020304" pitchFamily="18" charset="0"/>
              </a:rPr>
              <a:t>Το </a:t>
            </a:r>
            <a:r>
              <a:rPr lang="el-GR" dirty="0">
                <a:latin typeface="Times New Roman" panose="02020603050405020304" pitchFamily="18" charset="0"/>
                <a:cs typeface="Times New Roman" panose="02020603050405020304" pitchFamily="18" charset="0"/>
              </a:rPr>
              <a:t>υπόλοιπο </a:t>
            </a:r>
            <a:r>
              <a:rPr lang="el-GR" dirty="0">
                <a:solidFill>
                  <a:srgbClr val="FF0000"/>
                </a:solidFill>
                <a:latin typeface="Times New Roman" panose="02020603050405020304" pitchFamily="18" charset="0"/>
                <a:cs typeface="Times New Roman" panose="02020603050405020304" pitchFamily="18" charset="0"/>
              </a:rPr>
              <a:t>10% αναπτύσσεται στο στόμαχο</a:t>
            </a:r>
            <a:r>
              <a:rPr lang="el-GR"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Τα </a:t>
            </a:r>
            <a:r>
              <a:rPr lang="el-GR" dirty="0">
                <a:latin typeface="Times New Roman" panose="02020603050405020304" pitchFamily="18" charset="0"/>
                <a:cs typeface="Times New Roman" panose="02020603050405020304" pitchFamily="18" charset="0"/>
              </a:rPr>
              <a:t>γαστρικά έλκη ανάλογα με την εντόπισή τους και την παθογενετική τους συσχέτιση με την έκκριση του υδροχλωρικού οξέως ταξινομούνται κατά </a:t>
            </a:r>
            <a:r>
              <a:rPr lang="en-US" dirty="0">
                <a:latin typeface="Times New Roman" panose="02020603050405020304" pitchFamily="18" charset="0"/>
                <a:cs typeface="Times New Roman" panose="02020603050405020304" pitchFamily="18" charset="0"/>
              </a:rPr>
              <a:t>Johnson</a:t>
            </a:r>
            <a:r>
              <a:rPr lang="el-GR" dirty="0">
                <a:latin typeface="Times New Roman" panose="02020603050405020304" pitchFamily="18" charset="0"/>
                <a:cs typeface="Times New Roman" panose="02020603050405020304" pitchFamily="18" charset="0"/>
              </a:rPr>
              <a:t>, ως εξής:</a:t>
            </a:r>
          </a:p>
          <a:p>
            <a:pPr lvl="0"/>
            <a:r>
              <a:rPr lang="el-GR" b="1" i="1" dirty="0">
                <a:latin typeface="Times New Roman" panose="02020603050405020304" pitchFamily="18" charset="0"/>
                <a:cs typeface="Times New Roman" panose="02020603050405020304" pitchFamily="18" charset="0"/>
              </a:rPr>
              <a:t>Έλκη Τύπου Ι</a:t>
            </a:r>
            <a:r>
              <a:rPr lang="el-GR" dirty="0">
                <a:latin typeface="Times New Roman" panose="02020603050405020304" pitchFamily="18" charset="0"/>
                <a:cs typeface="Times New Roman" panose="02020603050405020304" pitchFamily="18" charset="0"/>
              </a:rPr>
              <a:t>, είναι τα πιο συχνά, αναπτύσσονται </a:t>
            </a:r>
            <a:r>
              <a:rPr lang="el-GR" b="1" dirty="0">
                <a:solidFill>
                  <a:srgbClr val="FF0000"/>
                </a:solidFill>
                <a:latin typeface="Times New Roman" panose="02020603050405020304" pitchFamily="18" charset="0"/>
                <a:cs typeface="Times New Roman" panose="02020603050405020304" pitchFamily="18" charset="0"/>
              </a:rPr>
              <a:t>κατά μήκος του έλασσονος τόξου</a:t>
            </a:r>
            <a:r>
              <a:rPr lang="el-GR" dirty="0">
                <a:latin typeface="Times New Roman" panose="02020603050405020304" pitchFamily="18" charset="0"/>
                <a:cs typeface="Times New Roman" panose="02020603050405020304" pitchFamily="18" charset="0"/>
              </a:rPr>
              <a:t>, στα όρια θόλου-σώματος στομάχου και σχετίζονται με μειωμένη έκκριση οξέως.</a:t>
            </a:r>
          </a:p>
          <a:p>
            <a:pPr lvl="0"/>
            <a:r>
              <a:rPr lang="el-GR" b="1" i="1" dirty="0">
                <a:latin typeface="Times New Roman" panose="02020603050405020304" pitchFamily="18" charset="0"/>
                <a:cs typeface="Times New Roman" panose="02020603050405020304" pitchFamily="18" charset="0"/>
              </a:rPr>
              <a:t>Έλκη Τύπου ΙΙ</a:t>
            </a:r>
            <a:r>
              <a:rPr lang="el-GR" dirty="0">
                <a:latin typeface="Times New Roman" panose="02020603050405020304" pitchFamily="18" charset="0"/>
                <a:cs typeface="Times New Roman" panose="02020603050405020304" pitchFamily="18" charset="0"/>
              </a:rPr>
              <a:t>, αναπτύσσονται </a:t>
            </a:r>
            <a:r>
              <a:rPr lang="el-GR" b="1" dirty="0">
                <a:solidFill>
                  <a:srgbClr val="FF0000"/>
                </a:solidFill>
                <a:latin typeface="Times New Roman" panose="02020603050405020304" pitchFamily="18" charset="0"/>
                <a:cs typeface="Times New Roman" panose="02020603050405020304" pitchFamily="18" charset="0"/>
              </a:rPr>
              <a:t>στο σώμα του στομάχου</a:t>
            </a:r>
            <a:r>
              <a:rPr lang="el-GR" dirty="0">
                <a:latin typeface="Times New Roman" panose="02020603050405020304" pitchFamily="18" charset="0"/>
                <a:cs typeface="Times New Roman" panose="02020603050405020304" pitchFamily="18" charset="0"/>
              </a:rPr>
              <a:t>, συνυπάρχουν με επουλωθέν ή ενεργό έλκος δωδεκαδακτύλου και σχετίζονται με υπερέκκριση οξέως.</a:t>
            </a:r>
          </a:p>
          <a:p>
            <a:pPr lvl="0"/>
            <a:r>
              <a:rPr lang="el-GR" b="1" i="1" dirty="0">
                <a:latin typeface="Times New Roman" panose="02020603050405020304" pitchFamily="18" charset="0"/>
                <a:cs typeface="Times New Roman" panose="02020603050405020304" pitchFamily="18" charset="0"/>
              </a:rPr>
              <a:t>Έλκη Τύπου ΙΙΙ</a:t>
            </a:r>
            <a:r>
              <a:rPr lang="el-GR" dirty="0">
                <a:latin typeface="Times New Roman" panose="02020603050405020304" pitchFamily="18" charset="0"/>
                <a:cs typeface="Times New Roman" panose="02020603050405020304" pitchFamily="18" charset="0"/>
              </a:rPr>
              <a:t>, αναπτύσσονται </a:t>
            </a:r>
            <a:r>
              <a:rPr lang="el-GR" b="1" dirty="0">
                <a:solidFill>
                  <a:srgbClr val="FF0000"/>
                </a:solidFill>
                <a:latin typeface="Times New Roman" panose="02020603050405020304" pitchFamily="18" charset="0"/>
                <a:cs typeface="Times New Roman" panose="02020603050405020304" pitchFamily="18" charset="0"/>
              </a:rPr>
              <a:t>προπυλωρικά</a:t>
            </a:r>
            <a:r>
              <a:rPr lang="el-GR" dirty="0">
                <a:latin typeface="Times New Roman" panose="02020603050405020304" pitchFamily="18" charset="0"/>
                <a:cs typeface="Times New Roman" panose="02020603050405020304" pitchFamily="18" charset="0"/>
              </a:rPr>
              <a:t> (εντός 2-3</a:t>
            </a:r>
            <a:r>
              <a:rPr lang="en-US" dirty="0">
                <a:latin typeface="Times New Roman" panose="02020603050405020304" pitchFamily="18" charset="0"/>
                <a:cs typeface="Times New Roman" panose="02020603050405020304" pitchFamily="18" charset="0"/>
              </a:rPr>
              <a:t>cm</a:t>
            </a:r>
            <a:r>
              <a:rPr lang="el-GR" dirty="0">
                <a:latin typeface="Times New Roman" panose="02020603050405020304" pitchFamily="18" charset="0"/>
                <a:cs typeface="Times New Roman" panose="02020603050405020304" pitchFamily="18" charset="0"/>
              </a:rPr>
              <a:t> από τον πυλωρό), συμπεριφέρονται όπως και τα δωδεκαδακτυλικά και σχετίζονται με υπερέκκριση οξέως.</a:t>
            </a:r>
          </a:p>
          <a:p>
            <a:pPr lvl="0"/>
            <a:r>
              <a:rPr lang="el-GR" b="1" i="1" dirty="0">
                <a:latin typeface="Times New Roman" panose="02020603050405020304" pitchFamily="18" charset="0"/>
                <a:cs typeface="Times New Roman" panose="02020603050405020304" pitchFamily="18" charset="0"/>
              </a:rPr>
              <a:t>Έλκη Τύπου Ι</a:t>
            </a:r>
            <a:r>
              <a:rPr lang="en-US" b="1" i="1" dirty="0">
                <a:latin typeface="Times New Roman" panose="02020603050405020304" pitchFamily="18" charset="0"/>
                <a:cs typeface="Times New Roman" panose="02020603050405020304" pitchFamily="18" charset="0"/>
              </a:rPr>
              <a:t>V</a:t>
            </a:r>
            <a:r>
              <a:rPr lang="el-GR" dirty="0">
                <a:latin typeface="Times New Roman" panose="02020603050405020304" pitchFamily="18" charset="0"/>
                <a:cs typeface="Times New Roman" panose="02020603050405020304" pitchFamily="18" charset="0"/>
              </a:rPr>
              <a:t>, αναπτύσσονται </a:t>
            </a:r>
            <a:r>
              <a:rPr lang="el-GR" b="1" dirty="0">
                <a:solidFill>
                  <a:srgbClr val="FF0000"/>
                </a:solidFill>
                <a:latin typeface="Times New Roman" panose="02020603050405020304" pitchFamily="18" charset="0"/>
                <a:cs typeface="Times New Roman" panose="02020603050405020304" pitchFamily="18" charset="0"/>
              </a:rPr>
              <a:t>ψηλά στο έλασσον τόξο κοντά στην καρδιοοισοφαγική συμβολή </a:t>
            </a:r>
            <a:r>
              <a:rPr lang="el-GR" dirty="0">
                <a:latin typeface="Times New Roman" panose="02020603050405020304" pitchFamily="18" charset="0"/>
                <a:cs typeface="Times New Roman" panose="02020603050405020304" pitchFamily="18" charset="0"/>
              </a:rPr>
              <a:t>και σχετίζονται με μειωμένη έκκριση οξέως. Κάποιοι συγγραφείς τα θεωρούν υποκατηγορία του τύπου Ι.</a:t>
            </a:r>
          </a:p>
          <a:p>
            <a:pPr lvl="0"/>
            <a:r>
              <a:rPr lang="el-GR" b="1" i="1" dirty="0">
                <a:latin typeface="Times New Roman" panose="02020603050405020304" pitchFamily="18" charset="0"/>
                <a:cs typeface="Times New Roman" panose="02020603050405020304" pitchFamily="18" charset="0"/>
              </a:rPr>
              <a:t>Έλκη Τύπου </a:t>
            </a:r>
            <a:r>
              <a:rPr lang="en-US" b="1" i="1" dirty="0">
                <a:latin typeface="Times New Roman" panose="02020603050405020304" pitchFamily="18" charset="0"/>
                <a:cs typeface="Times New Roman" panose="02020603050405020304" pitchFamily="18" charset="0"/>
              </a:rPr>
              <a:t>V</a:t>
            </a:r>
            <a:r>
              <a:rPr lang="el-GR" dirty="0">
                <a:latin typeface="Times New Roman" panose="02020603050405020304" pitchFamily="18" charset="0"/>
                <a:cs typeface="Times New Roman" panose="02020603050405020304" pitchFamily="18" charset="0"/>
              </a:rPr>
              <a:t>, αναπτύσσονται οπουδήποτε στο στόμαχο και έχουν άμεση σχέση με τη </a:t>
            </a:r>
            <a:r>
              <a:rPr lang="el-GR" b="1" dirty="0">
                <a:solidFill>
                  <a:srgbClr val="FF0000"/>
                </a:solidFill>
                <a:latin typeface="Times New Roman" panose="02020603050405020304" pitchFamily="18" charset="0"/>
                <a:cs typeface="Times New Roman" panose="02020603050405020304" pitchFamily="18" charset="0"/>
              </a:rPr>
              <a:t>λήψη φαρμάκων </a:t>
            </a:r>
            <a:r>
              <a:rPr lang="el-GR" dirty="0">
                <a:latin typeface="Times New Roman" panose="02020603050405020304" pitchFamily="18" charset="0"/>
                <a:cs typeface="Times New Roman" panose="02020603050405020304" pitchFamily="18" charset="0"/>
              </a:rPr>
              <a:t>(πχ. </a:t>
            </a:r>
            <a:r>
              <a:rPr lang="en-US" dirty="0">
                <a:latin typeface="Times New Roman" panose="02020603050405020304" pitchFamily="18" charset="0"/>
                <a:cs typeface="Times New Roman" panose="02020603050405020304" pitchFamily="18" charset="0"/>
              </a:rPr>
              <a:t>NSAID</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318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ΚΛΙΝΙΚΗ ΕΙΚΟΝΑ</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b="1" dirty="0" smtClean="0">
                <a:solidFill>
                  <a:srgbClr val="FF0000"/>
                </a:solidFill>
              </a:rPr>
              <a:t>Pain</a:t>
            </a:r>
          </a:p>
          <a:p>
            <a:pPr lvl="1"/>
            <a:r>
              <a:rPr lang="en-US" sz="2200" dirty="0" smtClean="0">
                <a:solidFill>
                  <a:schemeClr val="tx1"/>
                </a:solidFill>
              </a:rPr>
              <a:t>Duodenal ulcers: occurs 1-3 hours after a meal and may awaken patient from sleep.  Pain is relieved by food, antacids, or vomiting.  </a:t>
            </a:r>
          </a:p>
          <a:p>
            <a:pPr lvl="1"/>
            <a:r>
              <a:rPr lang="en-US" sz="2200" dirty="0" smtClean="0">
                <a:solidFill>
                  <a:schemeClr val="tx1"/>
                </a:solidFill>
              </a:rPr>
              <a:t>Gastric ulcers: food may exacerbate the pain while vomiting relieves it.</a:t>
            </a:r>
          </a:p>
          <a:p>
            <a:r>
              <a:rPr lang="en-US" b="1" dirty="0" smtClean="0">
                <a:solidFill>
                  <a:srgbClr val="FF0000"/>
                </a:solidFill>
              </a:rPr>
              <a:t>Nausea, vomiting, belching, dyspepsia, bloating, chest discomfort, anorexia, hematemesis, &amp;/or melena may also occur. </a:t>
            </a:r>
          </a:p>
          <a:p>
            <a:pPr lvl="1"/>
            <a:r>
              <a:rPr lang="en-US" sz="2200" dirty="0" smtClean="0">
                <a:solidFill>
                  <a:schemeClr val="tx1"/>
                </a:solidFill>
              </a:rPr>
              <a:t>nausea, vomiting, &amp; weight loss more common with Gastric ulcers</a:t>
            </a:r>
          </a:p>
        </p:txBody>
      </p:sp>
    </p:spTree>
    <p:extLst>
      <p:ext uri="{BB962C8B-B14F-4D97-AF65-F5344CB8AC3E}">
        <p14:creationId xmlns:p14="http://schemas.microsoft.com/office/powerpoint/2010/main" val="229955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ΔΙΑΦΟΡΙΚΗ ΔΙΑΓΝΩΣΗ</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smtClean="0"/>
              <a:t>Neoplasm of the stomach</a:t>
            </a:r>
          </a:p>
          <a:p>
            <a:pPr>
              <a:lnSpc>
                <a:spcPct val="90000"/>
              </a:lnSpc>
            </a:pPr>
            <a:r>
              <a:rPr lang="en-US" smtClean="0"/>
              <a:t>Pancreatitis</a:t>
            </a:r>
          </a:p>
          <a:p>
            <a:pPr>
              <a:lnSpc>
                <a:spcPct val="90000"/>
              </a:lnSpc>
            </a:pPr>
            <a:r>
              <a:rPr lang="en-US" smtClean="0"/>
              <a:t>Pancreatic cancer</a:t>
            </a:r>
          </a:p>
          <a:p>
            <a:pPr>
              <a:lnSpc>
                <a:spcPct val="90000"/>
              </a:lnSpc>
            </a:pPr>
            <a:r>
              <a:rPr lang="en-US" smtClean="0"/>
              <a:t>Diverticulitis</a:t>
            </a:r>
          </a:p>
          <a:p>
            <a:pPr>
              <a:lnSpc>
                <a:spcPct val="90000"/>
              </a:lnSpc>
            </a:pPr>
            <a:r>
              <a:rPr lang="en-US" smtClean="0"/>
              <a:t>Nonulcer dyspepsia (also called functional dyspepsia)</a:t>
            </a:r>
          </a:p>
          <a:p>
            <a:pPr>
              <a:lnSpc>
                <a:spcPct val="90000"/>
              </a:lnSpc>
            </a:pPr>
            <a:r>
              <a:rPr lang="en-US" smtClean="0"/>
              <a:t>Cholecystitis</a:t>
            </a:r>
          </a:p>
          <a:p>
            <a:pPr>
              <a:lnSpc>
                <a:spcPct val="90000"/>
              </a:lnSpc>
            </a:pPr>
            <a:r>
              <a:rPr lang="en-US" smtClean="0"/>
              <a:t>Gastritis </a:t>
            </a:r>
          </a:p>
          <a:p>
            <a:pPr>
              <a:lnSpc>
                <a:spcPct val="90000"/>
              </a:lnSpc>
            </a:pPr>
            <a:r>
              <a:rPr lang="en-US" smtClean="0"/>
              <a:t>GERD</a:t>
            </a:r>
          </a:p>
          <a:p>
            <a:pPr>
              <a:lnSpc>
                <a:spcPct val="90000"/>
              </a:lnSpc>
            </a:pPr>
            <a:r>
              <a:rPr lang="en-US" smtClean="0"/>
              <a:t>MI—not to be missed if having chest pain</a:t>
            </a:r>
          </a:p>
        </p:txBody>
      </p:sp>
    </p:spTree>
    <p:extLst>
      <p:ext uri="{BB962C8B-B14F-4D97-AF65-F5344CB8AC3E}">
        <p14:creationId xmlns:p14="http://schemas.microsoft.com/office/powerpoint/2010/main" val="185857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ΔΙΑΓΝΩΣΤΙΚΗ ΠΡΟΣΠΕΛΑΣΗ</a:t>
            </a:r>
            <a:endParaRPr lang="en-US" dirty="0" smtClean="0"/>
          </a:p>
        </p:txBody>
      </p:sp>
      <p:sp>
        <p:nvSpPr>
          <p:cNvPr id="3" name="Rectangle 3"/>
          <p:cNvSpPr txBox="1">
            <a:spLocks noChangeArrowheads="1"/>
          </p:cNvSpPr>
          <p:nvPr/>
        </p:nvSpPr>
        <p:spPr>
          <a:xfrm>
            <a:off x="304800" y="1828800"/>
            <a:ext cx="8534400" cy="47244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dirty="0" smtClean="0"/>
              <a:t>Stool for fecal occult blood</a:t>
            </a:r>
          </a:p>
          <a:p>
            <a:pPr>
              <a:lnSpc>
                <a:spcPct val="90000"/>
              </a:lnSpc>
            </a:pPr>
            <a:r>
              <a:rPr lang="en-US" dirty="0" smtClean="0"/>
              <a:t>Labs: CBC (R/O bleeding), liver function test, amylase, and lipase.</a:t>
            </a:r>
          </a:p>
          <a:p>
            <a:pPr>
              <a:lnSpc>
                <a:spcPct val="90000"/>
              </a:lnSpc>
            </a:pPr>
            <a:r>
              <a:rPr lang="en-US" dirty="0" smtClean="0"/>
              <a:t>H. Pylori can be diagnosed by urea breath test, blood test, stool antigen assays, &amp; rapid urease test on a biopsy sample.</a:t>
            </a:r>
          </a:p>
          <a:p>
            <a:pPr>
              <a:lnSpc>
                <a:spcPct val="90000"/>
              </a:lnSpc>
            </a:pPr>
            <a:r>
              <a:rPr lang="en-US" b="1" dirty="0" smtClean="0">
                <a:solidFill>
                  <a:srgbClr val="FF0000"/>
                </a:solidFill>
              </a:rPr>
              <a:t>Upper GI Endoscopy: Any </a:t>
            </a:r>
            <a:r>
              <a:rPr lang="en-US" b="1" dirty="0" err="1" smtClean="0">
                <a:solidFill>
                  <a:srgbClr val="FF0000"/>
                </a:solidFill>
              </a:rPr>
              <a:t>pt</a:t>
            </a:r>
            <a:r>
              <a:rPr lang="en-US" b="1" dirty="0" smtClean="0">
                <a:solidFill>
                  <a:srgbClr val="FF0000"/>
                </a:solidFill>
              </a:rPr>
              <a:t> &gt;50 </a:t>
            </a:r>
            <a:r>
              <a:rPr lang="en-US" b="1" dirty="0" err="1" smtClean="0">
                <a:solidFill>
                  <a:srgbClr val="FF0000"/>
                </a:solidFill>
              </a:rPr>
              <a:t>yo</a:t>
            </a:r>
            <a:r>
              <a:rPr lang="en-US" b="1" dirty="0" smtClean="0">
                <a:solidFill>
                  <a:srgbClr val="FF0000"/>
                </a:solidFill>
              </a:rPr>
              <a:t> with new onset of symptoms or those with alarm markings including anemia, weight loss, or GI bleeding.</a:t>
            </a:r>
          </a:p>
          <a:p>
            <a:pPr lvl="1" algn="r">
              <a:lnSpc>
                <a:spcPct val="90000"/>
              </a:lnSpc>
            </a:pPr>
            <a:r>
              <a:rPr lang="en-US" sz="1800" i="1" dirty="0" smtClean="0">
                <a:solidFill>
                  <a:schemeClr val="tx1"/>
                </a:solidFill>
              </a:rPr>
              <a:t>Preferred diagnostic test b/c its highly sensitive for dx of ulcers and allows for biopsy to rule out malignancy and rapid urease tests for testing for H. Pylori. </a:t>
            </a:r>
          </a:p>
          <a:p>
            <a:pPr>
              <a:lnSpc>
                <a:spcPct val="90000"/>
              </a:lnSpc>
            </a:pPr>
            <a:endParaRPr lang="en-US" dirty="0" smtClean="0"/>
          </a:p>
        </p:txBody>
      </p:sp>
    </p:spTree>
    <p:extLst>
      <p:ext uri="{BB962C8B-B14F-4D97-AF65-F5344CB8AC3E}">
        <p14:creationId xmlns:p14="http://schemas.microsoft.com/office/powerpoint/2010/main" val="2340825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71599" y="116632"/>
            <a:ext cx="5636493" cy="656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655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ΠΡΟΦΥΛΑΞΗ</a:t>
            </a:r>
            <a:endParaRPr lang="en-US" dirty="0" smtClean="0"/>
          </a:p>
        </p:txBody>
      </p:sp>
      <p:sp>
        <p:nvSpPr>
          <p:cNvPr id="3" name="Rectangle 3"/>
          <p:cNvSpPr txBox="1">
            <a:spLocks noChangeArrowheads="1"/>
          </p:cNvSpPr>
          <p:nvPr/>
        </p:nvSpPr>
        <p:spPr>
          <a:xfrm>
            <a:off x="251520" y="1052736"/>
            <a:ext cx="8435280" cy="5078189"/>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sz="2400" dirty="0" smtClean="0"/>
              <a:t>Consider prophylactic therapy for the following patients:</a:t>
            </a:r>
          </a:p>
          <a:p>
            <a:pPr lvl="1">
              <a:lnSpc>
                <a:spcPct val="90000"/>
              </a:lnSpc>
            </a:pPr>
            <a:r>
              <a:rPr lang="en-US" sz="1800" i="1" dirty="0" err="1" smtClean="0">
                <a:solidFill>
                  <a:srgbClr val="FF0000"/>
                </a:solidFill>
              </a:rPr>
              <a:t>Pts</a:t>
            </a:r>
            <a:r>
              <a:rPr lang="en-US" sz="1800" i="1" dirty="0" smtClean="0">
                <a:solidFill>
                  <a:srgbClr val="FF0000"/>
                </a:solidFill>
              </a:rPr>
              <a:t> with NSAID-induced ulcers who require daily NSAID therapy</a:t>
            </a:r>
          </a:p>
          <a:p>
            <a:pPr lvl="1">
              <a:lnSpc>
                <a:spcPct val="90000"/>
              </a:lnSpc>
            </a:pPr>
            <a:r>
              <a:rPr lang="en-US" sz="1800" i="1" dirty="0" err="1" smtClean="0">
                <a:solidFill>
                  <a:srgbClr val="FF0000"/>
                </a:solidFill>
              </a:rPr>
              <a:t>Pts</a:t>
            </a:r>
            <a:r>
              <a:rPr lang="en-US" sz="1800" i="1" dirty="0" smtClean="0">
                <a:solidFill>
                  <a:srgbClr val="FF0000"/>
                </a:solidFill>
              </a:rPr>
              <a:t> older than 60 years</a:t>
            </a:r>
          </a:p>
          <a:p>
            <a:pPr lvl="1">
              <a:lnSpc>
                <a:spcPct val="90000"/>
              </a:lnSpc>
            </a:pPr>
            <a:r>
              <a:rPr lang="en-US" sz="1800" i="1" dirty="0" err="1" smtClean="0">
                <a:solidFill>
                  <a:srgbClr val="FF0000"/>
                </a:solidFill>
              </a:rPr>
              <a:t>Pts</a:t>
            </a:r>
            <a:r>
              <a:rPr lang="en-US" sz="1800" i="1" dirty="0" smtClean="0">
                <a:solidFill>
                  <a:srgbClr val="FF0000"/>
                </a:solidFill>
              </a:rPr>
              <a:t> with a history of PUD or a complication such as GI bleeding </a:t>
            </a:r>
          </a:p>
          <a:p>
            <a:pPr lvl="1">
              <a:lnSpc>
                <a:spcPct val="90000"/>
              </a:lnSpc>
            </a:pPr>
            <a:r>
              <a:rPr lang="en-US" sz="1800" i="1" dirty="0" err="1" smtClean="0">
                <a:solidFill>
                  <a:srgbClr val="FF0000"/>
                </a:solidFill>
              </a:rPr>
              <a:t>Pts</a:t>
            </a:r>
            <a:r>
              <a:rPr lang="en-US" sz="1800" i="1" dirty="0" smtClean="0">
                <a:solidFill>
                  <a:srgbClr val="FF0000"/>
                </a:solidFill>
              </a:rPr>
              <a:t> taking steroids or anticoagulants or patients with significant comorbid medical illnesses</a:t>
            </a:r>
            <a:endParaRPr lang="el-GR" sz="1800" i="1" dirty="0" smtClean="0">
              <a:solidFill>
                <a:srgbClr val="FF0000"/>
              </a:solidFill>
            </a:endParaRPr>
          </a:p>
          <a:p>
            <a:pPr lvl="1">
              <a:lnSpc>
                <a:spcPct val="90000"/>
              </a:lnSpc>
            </a:pPr>
            <a:endParaRPr lang="el-GR" sz="2000" dirty="0"/>
          </a:p>
          <a:p>
            <a:pPr lvl="1">
              <a:lnSpc>
                <a:spcPct val="90000"/>
              </a:lnSpc>
            </a:pPr>
            <a:endParaRPr lang="el-GR" sz="2000" dirty="0" smtClean="0"/>
          </a:p>
          <a:p>
            <a:pPr lvl="1">
              <a:lnSpc>
                <a:spcPct val="90000"/>
              </a:lnSpc>
            </a:pPr>
            <a:endParaRPr lang="en-US" sz="2000" dirty="0" smtClean="0"/>
          </a:p>
          <a:p>
            <a:pPr>
              <a:lnSpc>
                <a:spcPct val="90000"/>
              </a:lnSpc>
            </a:pPr>
            <a:r>
              <a:rPr lang="en-US" sz="2100" dirty="0" smtClean="0"/>
              <a:t>Prophylactic regimens that have been shown to dramatically reduce the risk of NSAID-induced gastric and duodenal ulcers include the use of a prostaglandin analogue or a proton pump inhibitor.</a:t>
            </a:r>
            <a:endParaRPr lang="en-US" sz="2000" dirty="0" smtClean="0"/>
          </a:p>
          <a:p>
            <a:pPr lvl="1">
              <a:lnSpc>
                <a:spcPct val="90000"/>
              </a:lnSpc>
            </a:pPr>
            <a:r>
              <a:rPr lang="en-US" sz="2000" dirty="0" smtClean="0"/>
              <a:t>Omeprazole 20-40 mg PO every day </a:t>
            </a:r>
          </a:p>
          <a:p>
            <a:pPr lvl="1">
              <a:lnSpc>
                <a:spcPct val="90000"/>
              </a:lnSpc>
            </a:pPr>
            <a:r>
              <a:rPr lang="en-US" sz="2000" dirty="0" err="1" smtClean="0"/>
              <a:t>Lansoprazole</a:t>
            </a:r>
            <a:r>
              <a:rPr lang="en-US" sz="2000" dirty="0" smtClean="0"/>
              <a:t> 15-30 mg PO every day </a:t>
            </a:r>
          </a:p>
        </p:txBody>
      </p:sp>
    </p:spTree>
    <p:extLst>
      <p:ext uri="{BB962C8B-B14F-4D97-AF65-F5344CB8AC3E}">
        <p14:creationId xmlns:p14="http://schemas.microsoft.com/office/powerpoint/2010/main" val="300086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92896"/>
            <a:ext cx="7997624" cy="1143000"/>
          </a:xfrm>
        </p:spPr>
        <p:txBody>
          <a:bodyPr/>
          <a:lstStyle/>
          <a:p>
            <a:pPr algn="ctr"/>
            <a:r>
              <a:rPr lang="el-GR" dirty="0" smtClean="0"/>
              <a:t>ΕΛΚΟΣ ΠΕΠΤΙΚΟΥ</a:t>
            </a:r>
            <a:endParaRPr lang="el-GR" dirty="0"/>
          </a:p>
        </p:txBody>
      </p:sp>
    </p:spTree>
    <p:extLst>
      <p:ext uri="{BB962C8B-B14F-4D97-AF65-F5344CB8AC3E}">
        <p14:creationId xmlns:p14="http://schemas.microsoft.com/office/powerpoint/2010/main" val="3827848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ΘΕΡΑΠΕΙΑ: </a:t>
            </a:r>
            <a:r>
              <a:rPr lang="en-US" dirty="0" smtClean="0"/>
              <a:t>H. Pylori</a:t>
            </a:r>
            <a:r>
              <a:rPr lang="el-GR" dirty="0" smtClean="0"/>
              <a:t> (+)</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sz="2100" dirty="0" smtClean="0"/>
              <a:t>Medications:</a:t>
            </a:r>
            <a:r>
              <a:rPr lang="en-US" sz="2100" i="1" dirty="0" smtClean="0"/>
              <a:t> </a:t>
            </a:r>
            <a:r>
              <a:rPr lang="en-US" sz="2100" dirty="0" smtClean="0">
                <a:solidFill>
                  <a:srgbClr val="FF0000"/>
                </a:solidFill>
              </a:rPr>
              <a:t>Triple therapy </a:t>
            </a:r>
            <a:r>
              <a:rPr lang="en-US" sz="2100" dirty="0" smtClean="0"/>
              <a:t>for 14 days is considered the treatment of choice.</a:t>
            </a:r>
            <a:r>
              <a:rPr lang="en-US" sz="1900" dirty="0" smtClean="0"/>
              <a:t> </a:t>
            </a:r>
          </a:p>
          <a:p>
            <a:pPr lvl="1">
              <a:lnSpc>
                <a:spcPct val="90000"/>
              </a:lnSpc>
            </a:pPr>
            <a:r>
              <a:rPr lang="en-US" sz="2000" dirty="0" smtClean="0"/>
              <a:t>Proton Pump Inhibitor + clarithromycin and amoxicillin</a:t>
            </a:r>
            <a:r>
              <a:rPr lang="en-US" sz="1800" dirty="0" smtClean="0"/>
              <a:t> </a:t>
            </a:r>
          </a:p>
          <a:p>
            <a:pPr lvl="2">
              <a:lnSpc>
                <a:spcPct val="90000"/>
              </a:lnSpc>
            </a:pPr>
            <a:r>
              <a:rPr lang="en-US" sz="1800" dirty="0" smtClean="0"/>
              <a:t>Omeprazole (Prilosec): 20 mg PO bid for 14 d </a:t>
            </a:r>
            <a:r>
              <a:rPr lang="en-US" sz="1800" b="1" dirty="0" smtClean="0"/>
              <a:t>or</a:t>
            </a:r>
            <a:r>
              <a:rPr lang="en-US" sz="1800" dirty="0" smtClean="0"/>
              <a:t/>
            </a:r>
            <a:br>
              <a:rPr lang="en-US" sz="1800" dirty="0" smtClean="0"/>
            </a:br>
            <a:r>
              <a:rPr lang="en-US" sz="1800" dirty="0" err="1" smtClean="0"/>
              <a:t>Lansoprazole</a:t>
            </a:r>
            <a:r>
              <a:rPr lang="en-US" sz="1800" dirty="0" smtClean="0"/>
              <a:t> (</a:t>
            </a:r>
            <a:r>
              <a:rPr lang="en-US" sz="1800" dirty="0" err="1" smtClean="0"/>
              <a:t>Prevacid</a:t>
            </a:r>
            <a:r>
              <a:rPr lang="en-US" sz="1800" dirty="0" smtClean="0"/>
              <a:t>): 30 mg PO bid for 14 d </a:t>
            </a:r>
            <a:r>
              <a:rPr lang="en-US" sz="1800" b="1" dirty="0" smtClean="0"/>
              <a:t>or</a:t>
            </a:r>
            <a:r>
              <a:rPr lang="en-US" sz="1800" dirty="0" smtClean="0"/>
              <a:t/>
            </a:r>
            <a:br>
              <a:rPr lang="en-US" sz="1800" dirty="0" smtClean="0"/>
            </a:br>
            <a:r>
              <a:rPr lang="en-US" sz="1800" dirty="0" err="1" smtClean="0"/>
              <a:t>Rabeprazole</a:t>
            </a:r>
            <a:r>
              <a:rPr lang="en-US" sz="1800" dirty="0" smtClean="0"/>
              <a:t> (</a:t>
            </a:r>
            <a:r>
              <a:rPr lang="en-US" sz="1800" dirty="0" err="1" smtClean="0"/>
              <a:t>Aciphex</a:t>
            </a:r>
            <a:r>
              <a:rPr lang="en-US" sz="1800" dirty="0" smtClean="0"/>
              <a:t>): 20 mg PO bid for 14 d </a:t>
            </a:r>
            <a:r>
              <a:rPr lang="en-US" sz="1800" b="1" dirty="0" smtClean="0"/>
              <a:t>or</a:t>
            </a:r>
            <a:r>
              <a:rPr lang="en-US" sz="1800" dirty="0" smtClean="0"/>
              <a:t/>
            </a:r>
            <a:br>
              <a:rPr lang="en-US" sz="1800" dirty="0" smtClean="0"/>
            </a:br>
            <a:r>
              <a:rPr lang="en-US" sz="1800" dirty="0" smtClean="0"/>
              <a:t>Esomeprazole (</a:t>
            </a:r>
            <a:r>
              <a:rPr lang="en-US" sz="1800" dirty="0" err="1" smtClean="0"/>
              <a:t>Nexium</a:t>
            </a:r>
            <a:r>
              <a:rPr lang="en-US" sz="1800" dirty="0" smtClean="0"/>
              <a:t>): 40 mg PO </a:t>
            </a:r>
            <a:r>
              <a:rPr lang="en-US" sz="1800" dirty="0" err="1" smtClean="0"/>
              <a:t>qd</a:t>
            </a:r>
            <a:r>
              <a:rPr lang="en-US" sz="1800" dirty="0" smtClean="0"/>
              <a:t> for 14 d </a:t>
            </a:r>
            <a:r>
              <a:rPr lang="en-US" sz="1800" b="1" dirty="0" smtClean="0"/>
              <a:t>plus</a:t>
            </a:r>
            <a:r>
              <a:rPr lang="en-US" sz="1800" dirty="0" smtClean="0"/>
              <a:t/>
            </a:r>
            <a:br>
              <a:rPr lang="en-US" sz="1800" dirty="0" smtClean="0"/>
            </a:br>
            <a:r>
              <a:rPr lang="en-US" sz="1800" dirty="0" smtClean="0"/>
              <a:t>Clarithromycin (</a:t>
            </a:r>
            <a:r>
              <a:rPr lang="en-US" sz="1800" dirty="0" err="1" smtClean="0"/>
              <a:t>Biaxin</a:t>
            </a:r>
            <a:r>
              <a:rPr lang="en-US" sz="1800" dirty="0" smtClean="0"/>
              <a:t>): 500 mg PO bid for 14 </a:t>
            </a:r>
            <a:r>
              <a:rPr lang="en-US" sz="1800" b="1" dirty="0" smtClean="0"/>
              <a:t>and</a:t>
            </a:r>
            <a:r>
              <a:rPr lang="en-US" sz="1800" dirty="0" smtClean="0"/>
              <a:t/>
            </a:r>
            <a:br>
              <a:rPr lang="en-US" sz="1800" dirty="0" smtClean="0"/>
            </a:br>
            <a:r>
              <a:rPr lang="en-US" sz="1800" dirty="0" smtClean="0"/>
              <a:t>Amoxicillin (</a:t>
            </a:r>
            <a:r>
              <a:rPr lang="en-US" sz="1800" dirty="0" err="1" smtClean="0"/>
              <a:t>Amoxil</a:t>
            </a:r>
            <a:r>
              <a:rPr lang="en-US" sz="1800" dirty="0" smtClean="0"/>
              <a:t>): 1 g PO bid for 14 d</a:t>
            </a:r>
          </a:p>
          <a:p>
            <a:pPr lvl="2">
              <a:lnSpc>
                <a:spcPct val="90000"/>
              </a:lnSpc>
            </a:pPr>
            <a:r>
              <a:rPr lang="en-US" sz="1800" dirty="0" smtClean="0"/>
              <a:t>Can substitute </a:t>
            </a:r>
            <a:r>
              <a:rPr lang="en-US" sz="1800" dirty="0" err="1" smtClean="0"/>
              <a:t>Flagyl</a:t>
            </a:r>
            <a:r>
              <a:rPr lang="en-US" sz="1800" dirty="0" smtClean="0"/>
              <a:t> 500 mg PO bid for 14 d if allergic to PCN</a:t>
            </a:r>
          </a:p>
          <a:p>
            <a:pPr lvl="1">
              <a:lnSpc>
                <a:spcPct val="90000"/>
              </a:lnSpc>
            </a:pPr>
            <a:r>
              <a:rPr lang="en-US" sz="2000" dirty="0" smtClean="0"/>
              <a:t>In the setting of an active ulcer, continue </a:t>
            </a:r>
            <a:r>
              <a:rPr lang="en-US" sz="2000" dirty="0" err="1" smtClean="0"/>
              <a:t>qd</a:t>
            </a:r>
            <a:r>
              <a:rPr lang="en-US" sz="2000" dirty="0" smtClean="0"/>
              <a:t> proton pump inhibitor therapy for additional 2 weeks.</a:t>
            </a:r>
            <a:endParaRPr lang="el-GR" sz="2000" dirty="0" smtClean="0"/>
          </a:p>
          <a:p>
            <a:pPr lvl="1">
              <a:lnSpc>
                <a:spcPct val="90000"/>
              </a:lnSpc>
            </a:pPr>
            <a:endParaRPr lang="en-US" sz="2000" dirty="0" smtClean="0"/>
          </a:p>
          <a:p>
            <a:pPr>
              <a:lnSpc>
                <a:spcPct val="90000"/>
              </a:lnSpc>
            </a:pPr>
            <a:r>
              <a:rPr lang="en-US" sz="2100" dirty="0" smtClean="0"/>
              <a:t>Goal: complete elimination of H. Pylori.  Once achieved reinfection rates are low</a:t>
            </a:r>
            <a:r>
              <a:rPr lang="en-US" sz="2100" dirty="0" smtClean="0"/>
              <a:t>.</a:t>
            </a:r>
            <a:endParaRPr lang="en-US" sz="2100" dirty="0" smtClean="0"/>
          </a:p>
        </p:txBody>
      </p:sp>
    </p:spTree>
    <p:extLst>
      <p:ext uri="{BB962C8B-B14F-4D97-AF65-F5344CB8AC3E}">
        <p14:creationId xmlns:p14="http://schemas.microsoft.com/office/powerpoint/2010/main" val="121636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ΘΕΡΑΠΕΙΑ: </a:t>
            </a:r>
            <a:r>
              <a:rPr lang="en-US" dirty="0" smtClean="0"/>
              <a:t>H. Pylori</a:t>
            </a:r>
            <a:r>
              <a:rPr lang="el-GR" dirty="0" smtClean="0"/>
              <a:t> (-)</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dirty="0" smtClean="0"/>
              <a:t>Medications—treat with Proton Pump Inhibitors or H2 receptor antagonists to assist ulcer healing</a:t>
            </a:r>
          </a:p>
          <a:p>
            <a:pPr lvl="1"/>
            <a:r>
              <a:rPr lang="en-US" dirty="0" smtClean="0"/>
              <a:t>H2: </a:t>
            </a:r>
            <a:r>
              <a:rPr lang="en-US" dirty="0" err="1" smtClean="0"/>
              <a:t>Tagament</a:t>
            </a:r>
            <a:r>
              <a:rPr lang="en-US" dirty="0" smtClean="0"/>
              <a:t>, Pepcid, </a:t>
            </a:r>
            <a:r>
              <a:rPr lang="en-US" dirty="0" err="1" smtClean="0"/>
              <a:t>Axid</a:t>
            </a:r>
            <a:r>
              <a:rPr lang="en-US" dirty="0" smtClean="0"/>
              <a:t>, or Zantac for up to 8 weeks</a:t>
            </a:r>
          </a:p>
          <a:p>
            <a:pPr lvl="1"/>
            <a:r>
              <a:rPr lang="en-US" dirty="0" smtClean="0"/>
              <a:t>PPI: Prilosec, </a:t>
            </a:r>
            <a:r>
              <a:rPr lang="en-US" dirty="0" err="1" smtClean="0"/>
              <a:t>Prevacid</a:t>
            </a:r>
            <a:r>
              <a:rPr lang="en-US" dirty="0" smtClean="0"/>
              <a:t>, </a:t>
            </a:r>
            <a:r>
              <a:rPr lang="en-US" dirty="0" err="1" smtClean="0"/>
              <a:t>Nexium</a:t>
            </a:r>
            <a:r>
              <a:rPr lang="en-US" dirty="0" smtClean="0"/>
              <a:t>, </a:t>
            </a:r>
            <a:r>
              <a:rPr lang="en-US" dirty="0" err="1" smtClean="0"/>
              <a:t>Protonix</a:t>
            </a:r>
            <a:r>
              <a:rPr lang="en-US" dirty="0" smtClean="0"/>
              <a:t>, or </a:t>
            </a:r>
            <a:r>
              <a:rPr lang="en-US" dirty="0" err="1" smtClean="0"/>
              <a:t>Aciphex</a:t>
            </a:r>
            <a:r>
              <a:rPr lang="en-US" dirty="0" smtClean="0"/>
              <a:t> for 4-8 weeks.</a:t>
            </a:r>
          </a:p>
        </p:txBody>
      </p:sp>
    </p:spTree>
    <p:extLst>
      <p:ext uri="{BB962C8B-B14F-4D97-AF65-F5344CB8AC3E}">
        <p14:creationId xmlns:p14="http://schemas.microsoft.com/office/powerpoint/2010/main" val="306578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430" y="332656"/>
            <a:ext cx="7920880" cy="6186309"/>
          </a:xfrm>
          <a:prstGeom prst="rect">
            <a:avLst/>
          </a:prstGeom>
        </p:spPr>
        <p:txBody>
          <a:bodyPr wrap="square">
            <a:spAutoFit/>
          </a:bodyPr>
          <a:lstStyle/>
          <a:p>
            <a:pPr lvl="0"/>
            <a:r>
              <a:rPr lang="el-GR" b="1" i="1" dirty="0">
                <a:latin typeface="Times New Roman" panose="02020603050405020304" pitchFamily="18" charset="0"/>
                <a:cs typeface="Times New Roman" panose="02020603050405020304" pitchFamily="18" charset="0"/>
              </a:rPr>
              <a:t>Ασθενείς </a:t>
            </a:r>
            <a:r>
              <a:rPr lang="en-US" b="1" i="1" dirty="0">
                <a:latin typeface="Times New Roman" panose="02020603050405020304" pitchFamily="18" charset="0"/>
                <a:cs typeface="Times New Roman" panose="02020603050405020304" pitchFamily="18" charset="0"/>
              </a:rPr>
              <a:t>H pylori</a:t>
            </a:r>
            <a:r>
              <a:rPr lang="el-GR"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NSAID</a:t>
            </a:r>
            <a:r>
              <a:rPr lang="el-GR" b="1"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Η θεραπεία περιλαμβάνει θεραπεία εκρίζωσης με τριπλό ή τετραπλό συνδιασμό αντιβιοτικών για χρονικό διάστημα 7-14 ημερών και χορήγηση αναστολέα αντλίας πρωτονίων (ΡΡΙ</a:t>
            </a:r>
            <a:r>
              <a:rPr lang="en-US" dirty="0">
                <a:latin typeface="Times New Roman" panose="02020603050405020304" pitchFamily="18" charset="0"/>
                <a:cs typeface="Times New Roman" panose="02020603050405020304" pitchFamily="18" charset="0"/>
              </a:rPr>
              <a:t>s</a:t>
            </a:r>
            <a:r>
              <a:rPr lang="el-GR" dirty="0">
                <a:latin typeface="Times New Roman" panose="02020603050405020304" pitchFamily="18" charset="0"/>
                <a:cs typeface="Times New Roman" panose="02020603050405020304" pitchFamily="18" charset="0"/>
              </a:rPr>
              <a:t>) ή αναστολέα </a:t>
            </a:r>
            <a:r>
              <a:rPr lang="en-US" dirty="0">
                <a:latin typeface="Times New Roman" panose="02020603050405020304" pitchFamily="18" charset="0"/>
                <a:cs typeface="Times New Roman" panose="02020603050405020304" pitchFamily="18" charset="0"/>
              </a:rPr>
              <a:t>H</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–υποδοχέων για 4 εβδομάδες. </a:t>
            </a:r>
            <a:endParaRPr lang="en-US" dirty="0" smtClean="0">
              <a:latin typeface="Times New Roman" panose="02020603050405020304" pitchFamily="18" charset="0"/>
              <a:cs typeface="Times New Roman" panose="02020603050405020304" pitchFamily="18" charset="0"/>
            </a:endParaRPr>
          </a:p>
          <a:p>
            <a:pPr lvl="0"/>
            <a:endParaRPr lang="el-GR" dirty="0">
              <a:latin typeface="Times New Roman" panose="02020603050405020304" pitchFamily="18" charset="0"/>
              <a:cs typeface="Times New Roman" panose="02020603050405020304" pitchFamily="18" charset="0"/>
            </a:endParaRPr>
          </a:p>
          <a:p>
            <a:pPr lvl="0"/>
            <a:r>
              <a:rPr lang="el-GR" b="1" i="1" dirty="0">
                <a:latin typeface="Times New Roman" panose="02020603050405020304" pitchFamily="18" charset="0"/>
                <a:cs typeface="Times New Roman" panose="02020603050405020304" pitchFamily="18" charset="0"/>
              </a:rPr>
              <a:t>Ασθενείς </a:t>
            </a:r>
            <a:r>
              <a:rPr lang="en-US" b="1" i="1" dirty="0">
                <a:latin typeface="Times New Roman" panose="02020603050405020304" pitchFamily="18" charset="0"/>
                <a:cs typeface="Times New Roman" panose="02020603050405020304" pitchFamily="18" charset="0"/>
              </a:rPr>
              <a:t>H pylori</a:t>
            </a:r>
            <a:r>
              <a:rPr lang="el-GR"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NSAID</a:t>
            </a:r>
            <a:r>
              <a:rPr lang="el-GR" b="1"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Όμοια με το προηγούμενο. Με το προτεινόμενο θεραπευτικό σχήμα επιτυγχάνεται επούλωση του έλκους σε ποσοστό 95% και στις δύο προαναφερθείσες κατηγορίες</a:t>
            </a:r>
            <a:r>
              <a:rPr lang="el-G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0"/>
            <a:endParaRPr lang="el-GR" dirty="0">
              <a:latin typeface="Times New Roman" panose="02020603050405020304" pitchFamily="18" charset="0"/>
              <a:cs typeface="Times New Roman" panose="02020603050405020304" pitchFamily="18" charset="0"/>
            </a:endParaRPr>
          </a:p>
          <a:p>
            <a:pPr lvl="0"/>
            <a:r>
              <a:rPr lang="el-GR" b="1" i="1" dirty="0">
                <a:latin typeface="Times New Roman" panose="02020603050405020304" pitchFamily="18" charset="0"/>
                <a:cs typeface="Times New Roman" panose="02020603050405020304" pitchFamily="18" charset="0"/>
              </a:rPr>
              <a:t>Ασθενείς </a:t>
            </a:r>
            <a:r>
              <a:rPr lang="en-US" b="1" i="1" dirty="0">
                <a:latin typeface="Times New Roman" panose="02020603050405020304" pitchFamily="18" charset="0"/>
                <a:cs typeface="Times New Roman" panose="02020603050405020304" pitchFamily="18" charset="0"/>
              </a:rPr>
              <a:t>H pylori</a:t>
            </a:r>
            <a:r>
              <a:rPr lang="el-GR" b="1"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NSAID</a:t>
            </a:r>
            <a:r>
              <a:rPr lang="el-GR" b="1"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Η θεραπεία περιλαμβάνει χορήγηση ΡΡΙ</a:t>
            </a:r>
            <a:r>
              <a:rPr lang="en-US" dirty="0">
                <a:latin typeface="Times New Roman" panose="02020603050405020304" pitchFamily="18" charset="0"/>
                <a:cs typeface="Times New Roman" panose="02020603050405020304" pitchFamily="18" charset="0"/>
              </a:rPr>
              <a:t>s </a:t>
            </a:r>
            <a:r>
              <a:rPr lang="el-GR" dirty="0">
                <a:latin typeface="Times New Roman" panose="02020603050405020304" pitchFamily="18" charset="0"/>
                <a:cs typeface="Times New Roman" panose="02020603050405020304" pitchFamily="18" charset="0"/>
              </a:rPr>
              <a:t>καθ’ όλο το χρονικό διάστημα που είναι απαραίτητη η χορήγηση των </a:t>
            </a:r>
            <a:r>
              <a:rPr lang="en-US" dirty="0">
                <a:latin typeface="Times New Roman" panose="02020603050405020304" pitchFamily="18" charset="0"/>
                <a:cs typeface="Times New Roman" panose="02020603050405020304" pitchFamily="18" charset="0"/>
              </a:rPr>
              <a:t>NSAID</a:t>
            </a:r>
            <a:r>
              <a:rPr lang="el-GR" dirty="0">
                <a:latin typeface="Times New Roman" panose="02020603050405020304" pitchFamily="18" charset="0"/>
                <a:cs typeface="Times New Roman" panose="02020603050405020304" pitchFamily="18" charset="0"/>
              </a:rPr>
              <a:t>, με σκοπό την αποφυγή υποτροπής της νόσου</a:t>
            </a:r>
            <a:r>
              <a:rPr lang="el-G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0"/>
            <a:endParaRPr lang="el-GR" dirty="0">
              <a:latin typeface="Times New Roman" panose="02020603050405020304" pitchFamily="18" charset="0"/>
              <a:cs typeface="Times New Roman" panose="02020603050405020304" pitchFamily="18" charset="0"/>
            </a:endParaRPr>
          </a:p>
          <a:p>
            <a:pPr lvl="0"/>
            <a:r>
              <a:rPr lang="el-GR" b="1" i="1" dirty="0">
                <a:latin typeface="Times New Roman" panose="02020603050405020304" pitchFamily="18" charset="0"/>
                <a:cs typeface="Times New Roman" panose="02020603050405020304" pitchFamily="18" charset="0"/>
              </a:rPr>
              <a:t>Ασθενείς </a:t>
            </a:r>
            <a:r>
              <a:rPr lang="en-US" b="1" i="1" dirty="0">
                <a:latin typeface="Times New Roman" panose="02020603050405020304" pitchFamily="18" charset="0"/>
                <a:cs typeface="Times New Roman" panose="02020603050405020304" pitchFamily="18" charset="0"/>
              </a:rPr>
              <a:t>H pylori</a:t>
            </a:r>
            <a:r>
              <a:rPr lang="el-GR" b="1"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NSAID</a:t>
            </a:r>
            <a:r>
              <a:rPr lang="el-GR" b="1"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Αποτελεί τη δυσκολότερη από όλες τις κατηγορίες ασθενών για αντιμετώπιση. Αν και δεν υπάρχουν κατευθυντήριες οδηγίες, η συνήθης πρακτική περιλαμβάνει χορήγηση </a:t>
            </a:r>
            <a:r>
              <a:rPr lang="en-US" dirty="0">
                <a:latin typeface="Times New Roman" panose="02020603050405020304" pitchFamily="18" charset="0"/>
                <a:cs typeface="Times New Roman" panose="02020603050405020304" pitchFamily="18" charset="0"/>
              </a:rPr>
              <a:t>PPIs</a:t>
            </a:r>
            <a:r>
              <a:rPr lang="el-GR" dirty="0">
                <a:latin typeface="Times New Roman" panose="02020603050405020304" pitchFamily="18" charset="0"/>
                <a:cs typeface="Times New Roman" panose="02020603050405020304" pitchFamily="18" charset="0"/>
              </a:rPr>
              <a:t> σε μεγαλύτερη αλλά εξατομικευμένη δοσολογία. Σημειώνεται, ότι πριν ένας ασθενής ταξινομηθεί σε αυτή την κατηγορία, πρέπει να εξαντληθούν όλες οι διαγνωστικές δυνατότητες ώστε να αποκαλυφθεί τυχόν υποκείμενη παθολογία (πχ. επανεξέταση των βιοψιών ή νέες βιοψίες ώστε να αποκλεισθεί το ενδεχόμενο αδενοκαρκινώματος ή λεμφώματος στομάχου, διερεύνηση για νόσο </a:t>
            </a:r>
            <a:r>
              <a:rPr lang="en-US" dirty="0" err="1">
                <a:latin typeface="Times New Roman" panose="02020603050405020304" pitchFamily="18" charset="0"/>
                <a:cs typeface="Times New Roman" panose="02020603050405020304" pitchFamily="18" charset="0"/>
              </a:rPr>
              <a:t>Crohn</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ή ειδικές λοιμώξεις και διερεύνηση για γαστρίνωμα).</a:t>
            </a:r>
          </a:p>
        </p:txBody>
      </p:sp>
    </p:spTree>
    <p:extLst>
      <p:ext uri="{BB962C8B-B14F-4D97-AF65-F5344CB8AC3E}">
        <p14:creationId xmlns:p14="http://schemas.microsoft.com/office/powerpoint/2010/main" val="47418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ΕΠΙΠΛΟΚΕΣ</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dirty="0" smtClean="0"/>
              <a:t>Bleeding</a:t>
            </a:r>
            <a:endParaRPr lang="el-GR" dirty="0" smtClean="0"/>
          </a:p>
          <a:p>
            <a:pPr marL="0" indent="0" algn="r">
              <a:buNone/>
            </a:pPr>
            <a:r>
              <a:rPr lang="en-US" sz="2000" i="1" dirty="0" smtClean="0">
                <a:solidFill>
                  <a:srgbClr val="FF0000"/>
                </a:solidFill>
              </a:rPr>
              <a:t>occurs </a:t>
            </a:r>
            <a:r>
              <a:rPr lang="en-US" sz="2000" i="1" dirty="0">
                <a:solidFill>
                  <a:srgbClr val="FF0000"/>
                </a:solidFill>
              </a:rPr>
              <a:t>in 25% to 33% of cases and accounts for 25% of ulcer deaths. </a:t>
            </a:r>
          </a:p>
          <a:p>
            <a:r>
              <a:rPr lang="en-US" dirty="0" smtClean="0"/>
              <a:t>Perforation &amp; Penetration—into pancreas, liver and retroperitoneal space </a:t>
            </a:r>
          </a:p>
          <a:p>
            <a:r>
              <a:rPr lang="en-US" dirty="0" smtClean="0"/>
              <a:t>Peritonitis</a:t>
            </a:r>
          </a:p>
          <a:p>
            <a:r>
              <a:rPr lang="en-US" dirty="0" smtClean="0"/>
              <a:t>Gastric outflow obstruction, &amp; Pyloric stenosis </a:t>
            </a:r>
            <a:endParaRPr lang="el-GR" dirty="0" smtClean="0"/>
          </a:p>
          <a:p>
            <a:endParaRPr lang="el-GR" dirty="0"/>
          </a:p>
          <a:p>
            <a:endParaRPr lang="en-US" dirty="0" smtClean="0"/>
          </a:p>
          <a:p>
            <a:r>
              <a:rPr lang="en-US" dirty="0" smtClean="0"/>
              <a:t>Gastric CA</a:t>
            </a:r>
          </a:p>
        </p:txBody>
      </p:sp>
    </p:spTree>
    <p:extLst>
      <p:ext uri="{BB962C8B-B14F-4D97-AF65-F5344CB8AC3E}">
        <p14:creationId xmlns:p14="http://schemas.microsoft.com/office/powerpoint/2010/main" val="398036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ΧΕΙΡΟΥΡΓΙΚΗ ΘΕΡΑΠΕΙΑ</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dirty="0" smtClean="0"/>
              <a:t>People who do not respond to medication</a:t>
            </a:r>
          </a:p>
          <a:p>
            <a:pPr>
              <a:lnSpc>
                <a:spcPct val="90000"/>
              </a:lnSpc>
            </a:pPr>
            <a:r>
              <a:rPr lang="en-US" dirty="0" smtClean="0"/>
              <a:t>People with positive for </a:t>
            </a:r>
            <a:r>
              <a:rPr lang="en-US" dirty="0" err="1" smtClean="0"/>
              <a:t>AdenoCa</a:t>
            </a:r>
            <a:r>
              <a:rPr lang="en-US" dirty="0" smtClean="0"/>
              <a:t> biopsy</a:t>
            </a:r>
            <a:endParaRPr lang="en-US" dirty="0"/>
          </a:p>
          <a:p>
            <a:pPr>
              <a:lnSpc>
                <a:spcPct val="90000"/>
              </a:lnSpc>
            </a:pPr>
            <a:r>
              <a:rPr lang="en-US" dirty="0" smtClean="0"/>
              <a:t>People who develop complications</a:t>
            </a:r>
          </a:p>
          <a:p>
            <a:pPr>
              <a:lnSpc>
                <a:spcPct val="90000"/>
              </a:lnSpc>
            </a:pPr>
            <a:endParaRPr lang="en-US" dirty="0"/>
          </a:p>
          <a:p>
            <a:pPr>
              <a:lnSpc>
                <a:spcPct val="90000"/>
              </a:lnSpc>
            </a:pPr>
            <a:endParaRPr lang="en-US" dirty="0" smtClean="0"/>
          </a:p>
          <a:p>
            <a:pPr>
              <a:lnSpc>
                <a:spcPct val="90000"/>
              </a:lnSpc>
            </a:pPr>
            <a:endParaRPr lang="en-US" dirty="0" smtClean="0"/>
          </a:p>
          <a:p>
            <a:pPr lvl="1" algn="ctr">
              <a:lnSpc>
                <a:spcPct val="90000"/>
              </a:lnSpc>
            </a:pPr>
            <a:r>
              <a:rPr lang="en-US" sz="2200" dirty="0" err="1" smtClean="0">
                <a:solidFill>
                  <a:schemeClr val="accent1"/>
                </a:solidFill>
              </a:rPr>
              <a:t>Vagotomy</a:t>
            </a:r>
            <a:r>
              <a:rPr lang="en-US" sz="2200" dirty="0" smtClean="0"/>
              <a:t> </a:t>
            </a:r>
            <a:endParaRPr lang="el-GR" sz="2200" dirty="0" smtClean="0"/>
          </a:p>
          <a:p>
            <a:pPr lvl="1" algn="ctr">
              <a:lnSpc>
                <a:spcPct val="90000"/>
              </a:lnSpc>
            </a:pPr>
            <a:r>
              <a:rPr lang="en-US" sz="2200" dirty="0" err="1" smtClean="0">
                <a:solidFill>
                  <a:schemeClr val="accent1"/>
                </a:solidFill>
              </a:rPr>
              <a:t>Antrectomy</a:t>
            </a:r>
            <a:r>
              <a:rPr lang="en-US" sz="2200" dirty="0" smtClean="0">
                <a:solidFill>
                  <a:schemeClr val="accent1"/>
                </a:solidFill>
              </a:rPr>
              <a:t> </a:t>
            </a:r>
            <a:endParaRPr lang="en-US" sz="2200" dirty="0" smtClean="0"/>
          </a:p>
          <a:p>
            <a:pPr lvl="1" algn="ctr">
              <a:lnSpc>
                <a:spcPct val="90000"/>
              </a:lnSpc>
            </a:pPr>
            <a:r>
              <a:rPr lang="en-US" sz="2200" dirty="0" err="1" smtClean="0">
                <a:solidFill>
                  <a:schemeClr val="accent1"/>
                </a:solidFill>
              </a:rPr>
              <a:t>Pyloroplasty</a:t>
            </a:r>
            <a:r>
              <a:rPr lang="en-US" sz="2200" dirty="0" smtClean="0"/>
              <a:t> </a:t>
            </a:r>
            <a:endParaRPr lang="en-US" dirty="0" smtClean="0"/>
          </a:p>
        </p:txBody>
      </p:sp>
    </p:spTree>
    <p:extLst>
      <p:ext uri="{BB962C8B-B14F-4D97-AF65-F5344CB8AC3E}">
        <p14:creationId xmlns:p14="http://schemas.microsoft.com/office/powerpoint/2010/main" val="3888535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159665" cy="6096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r>
              <a:rPr lang="en-US" smtClean="0"/>
              <a:t>Dumping syndrome</a:t>
            </a:r>
          </a:p>
        </p:txBody>
      </p:sp>
      <p:sp>
        <p:nvSpPr>
          <p:cNvPr id="3" name="Rectangle 3"/>
          <p:cNvSpPr txBox="1">
            <a:spLocks noChangeArrowheads="1"/>
          </p:cNvSpPr>
          <p:nvPr/>
        </p:nvSpPr>
        <p:spPr>
          <a:xfrm>
            <a:off x="381000" y="1219200"/>
            <a:ext cx="7791400" cy="52578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buClr>
                <a:schemeClr val="tx1"/>
              </a:buClr>
            </a:pPr>
            <a:r>
              <a:rPr lang="en-US" sz="2000" smtClean="0"/>
              <a:t>The stomach is a reservoir and the pylorus ‘meters’ food rendered iso-osmotic with plasma into the small bowel for further digestion and absorption.</a:t>
            </a:r>
          </a:p>
          <a:p>
            <a:pPr algn="just">
              <a:buClr>
                <a:schemeClr val="tx1"/>
              </a:buClr>
            </a:pPr>
            <a:r>
              <a:rPr lang="en-US" sz="2000" smtClean="0"/>
              <a:t>Consequently, ablation of gastric areas plus, as is always the case, loss or bypass of the pylorus allows the entry of </a:t>
            </a:r>
            <a:r>
              <a:rPr lang="en-US" sz="2000" b="1" smtClean="0">
                <a:solidFill>
                  <a:schemeClr val="folHlink"/>
                </a:solidFill>
              </a:rPr>
              <a:t>hyperosmolal</a:t>
            </a:r>
            <a:r>
              <a:rPr lang="en-US" sz="2000" smtClean="0"/>
              <a:t>, large volume loads into the jejunum. Two things follow:</a:t>
            </a:r>
          </a:p>
          <a:p>
            <a:pPr algn="just">
              <a:buClr>
                <a:schemeClr val="tx1"/>
              </a:buClr>
            </a:pPr>
            <a:r>
              <a:rPr lang="en-US" sz="2000" smtClean="0"/>
              <a:t>The bulk stimulates peristalsis and results in pain, rapid transit and thus occasionally diarrhea.</a:t>
            </a:r>
          </a:p>
          <a:p>
            <a:pPr algn="just">
              <a:buClr>
                <a:schemeClr val="tx1"/>
              </a:buClr>
            </a:pPr>
            <a:r>
              <a:rPr lang="en-US" sz="2000" smtClean="0"/>
              <a:t>The hyperosmolity draws fluid into the gut lumen which aggravates the bulk problem and may also reduce blood volume so creating vasomotor instability-the patient feels faint and tremulous after a meal.</a:t>
            </a:r>
          </a:p>
          <a:p>
            <a:pPr algn="just">
              <a:buClr>
                <a:schemeClr val="tx1"/>
              </a:buClr>
            </a:pPr>
            <a:r>
              <a:rPr lang="en-US" sz="2000" smtClean="0"/>
              <a:t>These features constitute the ‘dumping syndrome’ which is aptlynamed because it does result from dumping a large volume of hypertonic liquid into the jejunum.</a:t>
            </a:r>
          </a:p>
          <a:p>
            <a:pPr>
              <a:buClr>
                <a:schemeClr val="tx1"/>
              </a:buClr>
            </a:pPr>
            <a:endParaRPr lang="en-US" sz="2000" smtClean="0"/>
          </a:p>
        </p:txBody>
      </p:sp>
    </p:spTree>
    <p:extLst>
      <p:ext uri="{BB962C8B-B14F-4D97-AF65-F5344CB8AC3E}">
        <p14:creationId xmlns:p14="http://schemas.microsoft.com/office/powerpoint/2010/main" val="109570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228600"/>
            <a:ext cx="7152345" cy="533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r>
              <a:rPr lang="en-US" smtClean="0"/>
              <a:t>Anemia </a:t>
            </a:r>
          </a:p>
        </p:txBody>
      </p:sp>
      <p:sp>
        <p:nvSpPr>
          <p:cNvPr id="3" name="Rectangle 3"/>
          <p:cNvSpPr txBox="1">
            <a:spLocks noChangeArrowheads="1"/>
          </p:cNvSpPr>
          <p:nvPr/>
        </p:nvSpPr>
        <p:spPr>
          <a:xfrm>
            <a:off x="457200" y="1143000"/>
            <a:ext cx="7643192" cy="49530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buClr>
                <a:schemeClr val="tx1"/>
              </a:buClr>
            </a:pPr>
            <a:r>
              <a:rPr lang="en-US" dirty="0" smtClean="0"/>
              <a:t>Partial </a:t>
            </a:r>
            <a:r>
              <a:rPr lang="en-US" dirty="0" err="1" smtClean="0"/>
              <a:t>gastrectomy</a:t>
            </a:r>
            <a:r>
              <a:rPr lang="en-US" dirty="0" smtClean="0"/>
              <a:t> interferes with duodenal absorption of iron and a </a:t>
            </a:r>
            <a:r>
              <a:rPr lang="en-US" b="1" dirty="0" smtClean="0">
                <a:solidFill>
                  <a:srgbClr val="FF0000"/>
                </a:solidFill>
              </a:rPr>
              <a:t>macrocytic anemia </a:t>
            </a:r>
            <a:r>
              <a:rPr lang="en-US" dirty="0" smtClean="0"/>
              <a:t>may result</a:t>
            </a:r>
          </a:p>
          <a:p>
            <a:pPr algn="just">
              <a:buClr>
                <a:schemeClr val="tx1"/>
              </a:buClr>
              <a:buFont typeface="Wingdings" pitchFamily="2" charset="2"/>
              <a:buNone/>
            </a:pPr>
            <a:endParaRPr lang="en-US" dirty="0" smtClean="0"/>
          </a:p>
          <a:p>
            <a:pPr algn="just">
              <a:buClr>
                <a:schemeClr val="tx1"/>
              </a:buClr>
            </a:pPr>
            <a:r>
              <a:rPr lang="en-US" dirty="0" smtClean="0"/>
              <a:t>More rarely, sufficient stomach has been removed to cause failure of release of </a:t>
            </a:r>
            <a:r>
              <a:rPr lang="en-US" b="1" dirty="0" smtClean="0">
                <a:solidFill>
                  <a:srgbClr val="FF0000"/>
                </a:solidFill>
              </a:rPr>
              <a:t>intrinsic factor </a:t>
            </a:r>
            <a:r>
              <a:rPr lang="en-US" dirty="0" smtClean="0"/>
              <a:t>and thus a macrocytic anemia</a:t>
            </a:r>
          </a:p>
          <a:p>
            <a:pPr algn="just">
              <a:buClr>
                <a:schemeClr val="tx1"/>
              </a:buClr>
              <a:buFont typeface="Wingdings" pitchFamily="2" charset="2"/>
              <a:buNone/>
            </a:pPr>
            <a:endParaRPr lang="en-US" dirty="0" smtClean="0"/>
          </a:p>
          <a:p>
            <a:pPr algn="just">
              <a:buClr>
                <a:schemeClr val="tx1"/>
              </a:buClr>
            </a:pPr>
            <a:r>
              <a:rPr lang="en-US" dirty="0" smtClean="0"/>
              <a:t>Malnutrition may contribute to both.</a:t>
            </a:r>
          </a:p>
          <a:p>
            <a:pPr>
              <a:buClr>
                <a:schemeClr val="tx1"/>
              </a:buClr>
            </a:pPr>
            <a:endParaRPr lang="en-US" dirty="0" smtClean="0"/>
          </a:p>
        </p:txBody>
      </p:sp>
    </p:spTree>
    <p:extLst>
      <p:ext uri="{BB962C8B-B14F-4D97-AF65-F5344CB8AC3E}">
        <p14:creationId xmlns:p14="http://schemas.microsoft.com/office/powerpoint/2010/main" val="190209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342584" cy="6858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r>
              <a:rPr lang="en-US" smtClean="0"/>
              <a:t>Diarrhea</a:t>
            </a:r>
          </a:p>
        </p:txBody>
      </p:sp>
      <p:sp>
        <p:nvSpPr>
          <p:cNvPr id="3" name="Rectangle 3"/>
          <p:cNvSpPr txBox="1">
            <a:spLocks noChangeArrowheads="1"/>
          </p:cNvSpPr>
          <p:nvPr/>
        </p:nvSpPr>
        <p:spPr>
          <a:xfrm>
            <a:off x="685800" y="1295400"/>
            <a:ext cx="7342584" cy="48006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buClr>
                <a:schemeClr val="tx1"/>
              </a:buClr>
            </a:pPr>
            <a:r>
              <a:rPr lang="en-US" smtClean="0"/>
              <a:t>Apart from the dumping syndrome, all vagotomies except highly selective ones seem to cause diarrhea</a:t>
            </a:r>
          </a:p>
          <a:p>
            <a:pPr algn="just">
              <a:buClr>
                <a:schemeClr val="tx1"/>
              </a:buClr>
              <a:buFont typeface="Wingdings" pitchFamily="2" charset="2"/>
              <a:buNone/>
            </a:pPr>
            <a:endParaRPr lang="en-US" smtClean="0"/>
          </a:p>
          <a:p>
            <a:pPr algn="just">
              <a:buClr>
                <a:schemeClr val="tx1"/>
              </a:buClr>
            </a:pPr>
            <a:r>
              <a:rPr lang="en-US" smtClean="0"/>
              <a:t>Matters are made worse if cholecystectomy has been done or is subsequently done</a:t>
            </a:r>
          </a:p>
          <a:p>
            <a:pPr>
              <a:buClr>
                <a:schemeClr val="tx1"/>
              </a:buClr>
            </a:pPr>
            <a:endParaRPr lang="en-US" dirty="0" smtClean="0"/>
          </a:p>
        </p:txBody>
      </p:sp>
    </p:spTree>
    <p:extLst>
      <p:ext uri="{BB962C8B-B14F-4D97-AF65-F5344CB8AC3E}">
        <p14:creationId xmlns:p14="http://schemas.microsoft.com/office/powerpoint/2010/main" val="363885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888"/>
            <a:ext cx="8100392" cy="1143000"/>
          </a:xfrm>
        </p:spPr>
        <p:txBody>
          <a:bodyPr/>
          <a:lstStyle/>
          <a:p>
            <a:pPr algn="ctr"/>
            <a:r>
              <a:rPr lang="el-GR" dirty="0" smtClean="0"/>
              <a:t>ΚΑΡΚΙΝΟΣ ΣΤΟΜΑΧΟΥ</a:t>
            </a:r>
            <a:endParaRPr lang="el-GR" dirty="0"/>
          </a:p>
        </p:txBody>
      </p:sp>
    </p:spTree>
    <p:extLst>
      <p:ext uri="{BB962C8B-B14F-4D97-AF65-F5344CB8AC3E}">
        <p14:creationId xmlns:p14="http://schemas.microsoft.com/office/powerpoint/2010/main" val="404997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058150"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43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22238"/>
            <a:ext cx="754380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ΟΡΙΣΜΟΣ</a:t>
            </a:r>
            <a:endParaRPr lang="en-US" dirty="0" smtClean="0"/>
          </a:p>
        </p:txBody>
      </p:sp>
      <p:sp>
        <p:nvSpPr>
          <p:cNvPr id="3" name="Rectangle 3"/>
          <p:cNvSpPr txBox="1">
            <a:spLocks noChangeArrowheads="1"/>
          </p:cNvSpPr>
          <p:nvPr/>
        </p:nvSpPr>
        <p:spPr>
          <a:xfrm>
            <a:off x="457200" y="1417638"/>
            <a:ext cx="7466012" cy="4411662"/>
          </a:xfrm>
          <a:prstGeom prst="rect">
            <a:avLst/>
          </a:prstGeom>
        </p:spPr>
        <p:txBody>
          <a:bodyPr vert="horz">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buFont typeface="Wingdings" pitchFamily="2" charset="2"/>
              <a:buNone/>
            </a:pPr>
            <a:r>
              <a:rPr lang="en-US" sz="3900" dirty="0" smtClean="0">
                <a:latin typeface="Times New Roman" pitchFamily="18" charset="0"/>
                <a:cs typeface="Times New Roman" pitchFamily="18" charset="0"/>
              </a:rPr>
              <a:t>A </a:t>
            </a:r>
            <a:r>
              <a:rPr lang="en-US" sz="3900" dirty="0" smtClean="0">
                <a:latin typeface="Times New Roman" pitchFamily="18" charset="0"/>
                <a:cs typeface="Times New Roman" pitchFamily="18" charset="0"/>
              </a:rPr>
              <a:t>circumscribed ulceration of the gastrointestinal mucosa </a:t>
            </a:r>
            <a:endParaRPr lang="en-US" sz="3900" dirty="0" smtClean="0">
              <a:latin typeface="Times New Roman" pitchFamily="18" charset="0"/>
              <a:cs typeface="Times New Roman" pitchFamily="18" charset="0"/>
            </a:endParaRPr>
          </a:p>
          <a:p>
            <a:pPr algn="ctr">
              <a:buFont typeface="Wingdings" pitchFamily="2" charset="2"/>
              <a:buNone/>
            </a:pPr>
            <a:r>
              <a:rPr lang="el-GR" sz="3900" dirty="0" smtClean="0">
                <a:latin typeface="Times New Roman" pitchFamily="18" charset="0"/>
                <a:cs typeface="Times New Roman" pitchFamily="18" charset="0"/>
              </a:rPr>
              <a:t>3</a:t>
            </a:r>
            <a:r>
              <a:rPr lang="en-US" sz="3900" dirty="0" smtClean="0">
                <a:latin typeface="Times New Roman" pitchFamily="18" charset="0"/>
                <a:cs typeface="Times New Roman" pitchFamily="18" charset="0"/>
              </a:rPr>
              <a:t>mm or greater </a:t>
            </a:r>
          </a:p>
          <a:p>
            <a:pPr algn="ctr">
              <a:buFont typeface="Wingdings" pitchFamily="2" charset="2"/>
              <a:buNone/>
            </a:pPr>
            <a:r>
              <a:rPr lang="en-US" sz="3900" dirty="0" smtClean="0">
                <a:latin typeface="Times New Roman" pitchFamily="18" charset="0"/>
                <a:cs typeface="Times New Roman" pitchFamily="18" charset="0"/>
              </a:rPr>
              <a:t>occurring </a:t>
            </a:r>
            <a:r>
              <a:rPr lang="en-US" sz="3900" dirty="0" smtClean="0">
                <a:latin typeface="Times New Roman" pitchFamily="18" charset="0"/>
                <a:cs typeface="Times New Roman" pitchFamily="18" charset="0"/>
              </a:rPr>
              <a:t>in areas exposed to acid and </a:t>
            </a:r>
            <a:r>
              <a:rPr lang="en-US" sz="3900" dirty="0" smtClean="0">
                <a:latin typeface="Times New Roman" pitchFamily="18" charset="0"/>
                <a:cs typeface="Times New Roman" pitchFamily="18" charset="0"/>
              </a:rPr>
              <a:t>pepsin </a:t>
            </a:r>
          </a:p>
          <a:p>
            <a:pPr algn="ctr">
              <a:buFont typeface="Wingdings" pitchFamily="2" charset="2"/>
              <a:buNone/>
            </a:pPr>
            <a:r>
              <a:rPr lang="en-US" sz="3900" dirty="0" smtClean="0">
                <a:latin typeface="Times New Roman" pitchFamily="18" charset="0"/>
                <a:cs typeface="Times New Roman" pitchFamily="18" charset="0"/>
              </a:rPr>
              <a:t>most </a:t>
            </a:r>
            <a:r>
              <a:rPr lang="en-US" sz="3900" dirty="0" smtClean="0">
                <a:latin typeface="Times New Roman" pitchFamily="18" charset="0"/>
                <a:cs typeface="Times New Roman" pitchFamily="18" charset="0"/>
              </a:rPr>
              <a:t>often caused by </a:t>
            </a:r>
            <a:r>
              <a:rPr lang="en-US" sz="3900" i="1" dirty="0" smtClean="0">
                <a:latin typeface="Times New Roman" pitchFamily="18" charset="0"/>
                <a:cs typeface="Times New Roman" pitchFamily="18" charset="0"/>
              </a:rPr>
              <a:t>Helicobacter pylori </a:t>
            </a:r>
            <a:r>
              <a:rPr lang="en-US" sz="3900" dirty="0" smtClean="0">
                <a:latin typeface="Times New Roman" pitchFamily="18" charset="0"/>
                <a:cs typeface="Times New Roman" pitchFamily="18" charset="0"/>
              </a:rPr>
              <a:t>infection</a:t>
            </a:r>
            <a:r>
              <a:rPr lang="el-GR" sz="3900" dirty="0" smtClean="0">
                <a:latin typeface="Times New Roman" pitchFamily="18" charset="0"/>
                <a:cs typeface="Times New Roman" pitchFamily="18" charset="0"/>
              </a:rPr>
              <a:t>.</a:t>
            </a:r>
            <a:endParaRPr lang="en-US" sz="3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47775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0"/>
            <a:ext cx="8229600" cy="762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defRPr/>
            </a:pPr>
            <a:r>
              <a:rPr lang="el-GR" sz="3600" smtClean="0">
                <a:solidFill>
                  <a:srgbClr val="3333FF"/>
                </a:solidFill>
                <a:effectLst>
                  <a:outerShdw blurRad="38100" dist="38100" dir="2700000" algn="tl">
                    <a:srgbClr val="C0C0C0"/>
                  </a:outerShdw>
                </a:effectLst>
                <a:latin typeface="Comic Sans MS" pitchFamily="66" charset="0"/>
              </a:rPr>
              <a:t>ΕΠΙΔΗΜΙΟΛΟΓΙΚΑ ΣΤΟΙΧΕΙΑ</a:t>
            </a:r>
            <a:endParaRPr lang="el-GR" sz="3600" dirty="0" smtClean="0">
              <a:solidFill>
                <a:srgbClr val="3333FF"/>
              </a:solidFill>
              <a:effectLst>
                <a:outerShdw blurRad="38100" dist="38100" dir="2700000" algn="tl">
                  <a:srgbClr val="C0C0C0"/>
                </a:outerShdw>
              </a:effectLst>
              <a:latin typeface="Comic Sans MS" pitchFamily="66" charset="0"/>
            </a:endParaRPr>
          </a:p>
        </p:txBody>
      </p:sp>
      <p:sp>
        <p:nvSpPr>
          <p:cNvPr id="3" name="Rectangle 6"/>
          <p:cNvSpPr txBox="1">
            <a:spLocks noChangeArrowheads="1"/>
          </p:cNvSpPr>
          <p:nvPr/>
        </p:nvSpPr>
        <p:spPr>
          <a:xfrm>
            <a:off x="228600" y="609600"/>
            <a:ext cx="8915400" cy="4760913"/>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defRPr/>
            </a:pPr>
            <a:r>
              <a:rPr lang="el-GR" sz="2800" dirty="0" smtClean="0">
                <a:latin typeface="Comic Sans MS" pitchFamily="66" charset="0"/>
              </a:rPr>
              <a:t>Στις ΗΠΑ: </a:t>
            </a:r>
            <a:r>
              <a:rPr lang="en-US" sz="2800" dirty="0" smtClean="0">
                <a:latin typeface="Comic Sans MS" pitchFamily="66" charset="0"/>
              </a:rPr>
              <a:t>25.000 </a:t>
            </a:r>
            <a:r>
              <a:rPr lang="el-GR" sz="2800" dirty="0" smtClean="0">
                <a:latin typeface="Comic Sans MS" pitchFamily="66" charset="0"/>
              </a:rPr>
              <a:t>ασθενείς &amp; 16.000 θάνατοι/έτος</a:t>
            </a:r>
            <a:endParaRPr lang="en-US" sz="2800" dirty="0" smtClean="0">
              <a:latin typeface="Comic Sans MS" pitchFamily="66" charset="0"/>
            </a:endParaRPr>
          </a:p>
          <a:p>
            <a:pPr>
              <a:defRPr/>
            </a:pPr>
            <a:r>
              <a:rPr lang="el-GR" sz="2800" dirty="0" smtClean="0">
                <a:latin typeface="Comic Sans MS" pitchFamily="66" charset="0"/>
              </a:rPr>
              <a:t>2</a:t>
            </a:r>
            <a:r>
              <a:rPr lang="el-GR" sz="2800" baseline="30000" dirty="0" smtClean="0">
                <a:latin typeface="Comic Sans MS" pitchFamily="66" charset="0"/>
              </a:rPr>
              <a:t>η</a:t>
            </a:r>
            <a:r>
              <a:rPr lang="el-GR" sz="2800" dirty="0" smtClean="0">
                <a:latin typeface="Comic Sans MS" pitchFamily="66" charset="0"/>
              </a:rPr>
              <a:t> αιτία θανάτου από καρκίνο παγκοσμίως </a:t>
            </a:r>
          </a:p>
          <a:p>
            <a:pPr>
              <a:defRPr/>
            </a:pPr>
            <a:r>
              <a:rPr lang="el-GR" sz="2800" dirty="0" smtClean="0">
                <a:latin typeface="Comic Sans MS" pitchFamily="66" charset="0"/>
              </a:rPr>
              <a:t>3</a:t>
            </a:r>
            <a:r>
              <a:rPr lang="el-GR" sz="2800" baseline="30000" dirty="0" smtClean="0">
                <a:latin typeface="Comic Sans MS" pitchFamily="66" charset="0"/>
              </a:rPr>
              <a:t>η</a:t>
            </a:r>
            <a:r>
              <a:rPr lang="el-GR" sz="2800" dirty="0" smtClean="0">
                <a:latin typeface="Comic Sans MS" pitchFamily="66" charset="0"/>
              </a:rPr>
              <a:t> αιτία θανάτου από καρκίνο στην Ευρώπη </a:t>
            </a:r>
          </a:p>
          <a:p>
            <a:pPr>
              <a:defRPr/>
            </a:pPr>
            <a:r>
              <a:rPr lang="el-GR" sz="2800" dirty="0" smtClean="0">
                <a:latin typeface="Comic Sans MS" pitchFamily="66" charset="0"/>
              </a:rPr>
              <a:t>13</a:t>
            </a:r>
            <a:r>
              <a:rPr lang="el-GR" sz="2800" baseline="30000" dirty="0" smtClean="0">
                <a:latin typeface="Comic Sans MS" pitchFamily="66" charset="0"/>
              </a:rPr>
              <a:t>η</a:t>
            </a:r>
            <a:r>
              <a:rPr lang="el-GR" sz="2800" dirty="0" smtClean="0">
                <a:latin typeface="Comic Sans MS" pitchFamily="66" charset="0"/>
              </a:rPr>
              <a:t> αιτία θανάτου από καρκίνο στις ΗΠΑ</a:t>
            </a:r>
          </a:p>
          <a:p>
            <a:pPr>
              <a:defRPr/>
            </a:pPr>
            <a:r>
              <a:rPr lang="el-GR" sz="2800" dirty="0" smtClean="0">
                <a:latin typeface="Comic Sans MS" pitchFamily="66" charset="0"/>
              </a:rPr>
              <a:t>Τη στιγμή της διάγνωσης:</a:t>
            </a:r>
          </a:p>
          <a:p>
            <a:pPr>
              <a:buFontTx/>
              <a:buNone/>
              <a:defRPr/>
            </a:pPr>
            <a:r>
              <a:rPr lang="el-GR" sz="2800" dirty="0" smtClean="0">
                <a:latin typeface="Comic Sans MS" pitchFamily="66" charset="0"/>
              </a:rPr>
              <a:t>	65% Τ3-Τ4	</a:t>
            </a:r>
            <a:r>
              <a:rPr lang="en-US" sz="2800" dirty="0" smtClean="0">
                <a:latin typeface="Comic Sans MS" pitchFamily="66" charset="0"/>
              </a:rPr>
              <a:t>   </a:t>
            </a:r>
            <a:r>
              <a:rPr lang="el-GR" sz="2800" dirty="0" smtClean="0">
                <a:latin typeface="Comic Sans MS" pitchFamily="66" charset="0"/>
              </a:rPr>
              <a:t>80% Ν(+)	30% Ηπατικές</a:t>
            </a:r>
          </a:p>
          <a:p>
            <a:pPr>
              <a:defRPr/>
            </a:pPr>
            <a:r>
              <a:rPr lang="el-GR" sz="2800" dirty="0" smtClean="0">
                <a:latin typeface="Comic Sans MS" pitchFamily="66" charset="0"/>
              </a:rPr>
              <a:t>Αναλογία αρρένων / θηλέων 		</a:t>
            </a:r>
            <a:r>
              <a:rPr lang="el-GR" sz="2800" b="1" dirty="0" smtClean="0">
                <a:solidFill>
                  <a:srgbClr val="FF0000"/>
                </a:solidFill>
                <a:effectLst>
                  <a:outerShdw blurRad="38100" dist="38100" dir="2700000" algn="tl">
                    <a:srgbClr val="C0C0C0"/>
                  </a:outerShdw>
                </a:effectLst>
                <a:latin typeface="Comic Sans MS" pitchFamily="66" charset="0"/>
              </a:rPr>
              <a:t>2:1</a:t>
            </a:r>
          </a:p>
          <a:p>
            <a:pPr>
              <a:defRPr/>
            </a:pPr>
            <a:endParaRPr lang="el-GR" sz="2800" b="1" dirty="0" smtClean="0">
              <a:solidFill>
                <a:srgbClr val="FF0000"/>
              </a:solidFill>
              <a:effectLst>
                <a:outerShdw blurRad="38100" dist="38100" dir="2700000" algn="tl">
                  <a:srgbClr val="C0C0C0"/>
                </a:outerShdw>
              </a:effectLst>
              <a:latin typeface="Comic Sans MS" pitchFamily="66" charset="0"/>
            </a:endParaRPr>
          </a:p>
          <a:p>
            <a:pPr>
              <a:defRPr/>
            </a:pPr>
            <a:r>
              <a:rPr lang="el-GR" sz="2800" dirty="0" smtClean="0">
                <a:latin typeface="Comic Sans MS" pitchFamily="66" charset="0"/>
              </a:rPr>
              <a:t>Επίπτωση (</a:t>
            </a:r>
            <a:r>
              <a:rPr lang="el-GR" sz="2000" i="1" dirty="0" smtClean="0">
                <a:latin typeface="Comic Sans MS" pitchFamily="66" charset="0"/>
              </a:rPr>
              <a:t>Ανά 100.000 πληθυσμού</a:t>
            </a:r>
            <a:r>
              <a:rPr lang="el-GR" sz="2800" dirty="0" smtClean="0">
                <a:latin typeface="Comic Sans MS" pitchFamily="66" charset="0"/>
              </a:rPr>
              <a:t>)</a:t>
            </a:r>
          </a:p>
          <a:p>
            <a:pPr>
              <a:buFontTx/>
              <a:buNone/>
              <a:defRPr/>
            </a:pPr>
            <a:endParaRPr lang="el-GR" sz="2400" dirty="0" smtClean="0">
              <a:latin typeface="Comic Sans MS" pitchFamily="66" charset="0"/>
            </a:endParaRPr>
          </a:p>
        </p:txBody>
      </p:sp>
      <p:graphicFrame>
        <p:nvGraphicFramePr>
          <p:cNvPr id="4" name="Group 46"/>
          <p:cNvGraphicFramePr>
            <a:graphicFrameLocks/>
          </p:cNvGraphicFramePr>
          <p:nvPr/>
        </p:nvGraphicFramePr>
        <p:xfrm>
          <a:off x="533400" y="5257800"/>
          <a:ext cx="7162800" cy="1295400"/>
        </p:xfrm>
        <a:graphic>
          <a:graphicData uri="http://schemas.openxmlformats.org/drawingml/2006/table">
            <a:tbl>
              <a:tblPr/>
              <a:tblGrid>
                <a:gridCol w="2387600"/>
                <a:gridCol w="2387600"/>
                <a:gridCol w="2387600"/>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tx1"/>
                          </a:solidFill>
                          <a:effectLst/>
                          <a:latin typeface="Arial" charset="0"/>
                          <a:cs typeface="Arial" charset="0"/>
                        </a:rPr>
                        <a:t>Ιαπωνία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smtClean="0">
                          <a:ln>
                            <a:noFill/>
                          </a:ln>
                          <a:solidFill>
                            <a:schemeClr val="tx1"/>
                          </a:solidFill>
                          <a:effectLst/>
                          <a:latin typeface="Arial" charset="0"/>
                          <a:cs typeface="Arial" charset="0"/>
                        </a:rPr>
                        <a:t>ΗΠΑ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UK/</a:t>
                      </a:r>
                      <a:r>
                        <a:rPr kumimoji="0" lang="el-GR" sz="2800" b="1" i="0" u="none" strike="noStrike" cap="none" normalizeH="0" baseline="0" smtClean="0">
                          <a:ln>
                            <a:noFill/>
                          </a:ln>
                          <a:solidFill>
                            <a:schemeClr val="tx1"/>
                          </a:solidFill>
                          <a:effectLst/>
                          <a:latin typeface="Arial" charset="0"/>
                          <a:cs typeface="Arial" charset="0"/>
                        </a:rPr>
                        <a:t>Γερμανία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cs typeface="Arial" charset="0"/>
                        </a:rPr>
                        <a:t>52.6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cs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smtClean="0">
                          <a:ln>
                            <a:noFill/>
                          </a:ln>
                          <a:solidFill>
                            <a:schemeClr val="tx1"/>
                          </a:solidFill>
                          <a:effectLst/>
                          <a:latin typeface="Arial" charset="0"/>
                          <a:cs typeface="Arial" charset="0"/>
                        </a:rPr>
                        <a:t>16-20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5481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19200" y="914400"/>
            <a:ext cx="7010400" cy="641350"/>
          </a:xfrm>
          <a:prstGeom prst="rect">
            <a:avLst/>
          </a:prstGeom>
          <a:noFill/>
          <a:ln w="9525">
            <a:noFill/>
            <a:miter lim="800000"/>
            <a:headEnd/>
            <a:tailEnd/>
          </a:ln>
          <a:effectLst/>
        </p:spPr>
        <p:txBody>
          <a:bodyPr>
            <a:spAutoFit/>
          </a:bodyPr>
          <a:lstStyle/>
          <a:p>
            <a:pPr algn="ctr">
              <a:spcBef>
                <a:spcPct val="50000"/>
              </a:spcBef>
              <a:defRPr/>
            </a:pPr>
            <a:r>
              <a:rPr lang="el-GR" sz="3600" b="1">
                <a:solidFill>
                  <a:srgbClr val="3333FF"/>
                </a:solidFill>
                <a:effectLst>
                  <a:outerShdw blurRad="38100" dist="38100" dir="2700000" algn="tl">
                    <a:srgbClr val="C0C0C0"/>
                  </a:outerShdw>
                </a:effectLst>
                <a:latin typeface="Comic Sans MS" pitchFamily="66" charset="0"/>
              </a:rPr>
              <a:t>ΘΕΜΑΤΑ ΠΡΟΣ ΣΥΖΗΤΗΣΗ</a:t>
            </a:r>
          </a:p>
        </p:txBody>
      </p:sp>
      <p:sp>
        <p:nvSpPr>
          <p:cNvPr id="3" name="Text Box 5"/>
          <p:cNvSpPr txBox="1">
            <a:spLocks noChangeArrowheads="1"/>
          </p:cNvSpPr>
          <p:nvPr/>
        </p:nvSpPr>
        <p:spPr bwMode="auto">
          <a:xfrm>
            <a:off x="0" y="1752600"/>
            <a:ext cx="8991600" cy="519113"/>
          </a:xfrm>
          <a:prstGeom prst="rect">
            <a:avLst/>
          </a:prstGeom>
          <a:noFill/>
          <a:ln w="9525">
            <a:noFill/>
            <a:miter lim="800000"/>
            <a:headEnd/>
            <a:tailEnd/>
          </a:ln>
          <a:effectLst/>
        </p:spPr>
        <p:txBody>
          <a:bodyPr>
            <a:spAutoFit/>
          </a:bodyPr>
          <a:lstStyle/>
          <a:p>
            <a:pPr>
              <a:spcBef>
                <a:spcPct val="50000"/>
              </a:spcBef>
              <a:defRPr/>
            </a:pPr>
            <a:r>
              <a:rPr lang="el-GR" sz="2800" b="1" dirty="0">
                <a:solidFill>
                  <a:srgbClr val="FF0000"/>
                </a:solidFill>
                <a:effectLst>
                  <a:outerShdw blurRad="38100" dist="38100" dir="2700000" algn="tl">
                    <a:srgbClr val="C0C0C0"/>
                  </a:outerShdw>
                </a:effectLst>
                <a:latin typeface="Comic Sans MS" pitchFamily="66" charset="0"/>
              </a:rPr>
              <a:t>1. Σύστημα </a:t>
            </a:r>
            <a:r>
              <a:rPr lang="el-GR" sz="2800" b="1" dirty="0" err="1">
                <a:solidFill>
                  <a:srgbClr val="FF0000"/>
                </a:solidFill>
                <a:effectLst>
                  <a:outerShdw blurRad="38100" dist="38100" dir="2700000" algn="tl">
                    <a:srgbClr val="C0C0C0"/>
                  </a:outerShdw>
                </a:effectLst>
                <a:latin typeface="Comic Sans MS" pitchFamily="66" charset="0"/>
              </a:rPr>
              <a:t>σταδιοποίησης</a:t>
            </a:r>
            <a:endParaRPr lang="el-GR" sz="2800" b="1" dirty="0">
              <a:solidFill>
                <a:srgbClr val="FF0000"/>
              </a:solidFill>
              <a:effectLst>
                <a:outerShdw blurRad="38100" dist="38100" dir="2700000" algn="tl">
                  <a:srgbClr val="C0C0C0"/>
                </a:outerShdw>
              </a:effectLst>
              <a:latin typeface="Comic Sans MS" pitchFamily="66" charset="0"/>
            </a:endParaRPr>
          </a:p>
        </p:txBody>
      </p:sp>
      <p:sp>
        <p:nvSpPr>
          <p:cNvPr id="4" name="Text Box 6"/>
          <p:cNvSpPr txBox="1">
            <a:spLocks noChangeArrowheads="1"/>
          </p:cNvSpPr>
          <p:nvPr/>
        </p:nvSpPr>
        <p:spPr bwMode="auto">
          <a:xfrm>
            <a:off x="0" y="2286000"/>
            <a:ext cx="8915400" cy="3231654"/>
          </a:xfrm>
          <a:prstGeom prst="rect">
            <a:avLst/>
          </a:prstGeom>
          <a:noFill/>
          <a:ln w="9525">
            <a:noFill/>
            <a:miter lim="800000"/>
            <a:headEnd/>
            <a:tailEnd/>
          </a:ln>
          <a:effectLst/>
        </p:spPr>
        <p:txBody>
          <a:bodyPr>
            <a:spAutoFit/>
          </a:bodyPr>
          <a:lstStyle/>
          <a:p>
            <a:pPr>
              <a:spcBef>
                <a:spcPct val="50000"/>
              </a:spcBef>
              <a:defRPr/>
            </a:pPr>
            <a:r>
              <a:rPr lang="el-GR" sz="2400" b="1" dirty="0">
                <a:effectLst>
                  <a:outerShdw blurRad="38100" dist="38100" dir="2700000" algn="tl">
                    <a:srgbClr val="C0C0C0"/>
                  </a:outerShdw>
                </a:effectLst>
                <a:latin typeface="Comic Sans MS" pitchFamily="66" charset="0"/>
              </a:rPr>
              <a:t>2. </a:t>
            </a:r>
            <a:r>
              <a:rPr lang="el-GR" sz="2400" b="1" dirty="0" smtClean="0">
                <a:effectLst>
                  <a:outerShdw blurRad="38100" dist="38100" dir="2700000" algn="tl">
                    <a:srgbClr val="C0C0C0"/>
                  </a:outerShdw>
                </a:effectLst>
                <a:latin typeface="Comic Sans MS" pitchFamily="66" charset="0"/>
              </a:rPr>
              <a:t>Θεραπεία του </a:t>
            </a:r>
            <a:r>
              <a:rPr lang="en-US" sz="2400" b="1" dirty="0" smtClean="0">
                <a:effectLst>
                  <a:outerShdw blurRad="38100" dist="38100" dir="2700000" algn="tl">
                    <a:srgbClr val="C0C0C0"/>
                  </a:outerShdw>
                </a:effectLst>
                <a:latin typeface="Comic Sans MS" pitchFamily="66" charset="0"/>
              </a:rPr>
              <a:t>EGC</a:t>
            </a:r>
          </a:p>
          <a:p>
            <a:pPr>
              <a:spcBef>
                <a:spcPct val="50000"/>
              </a:spcBef>
              <a:defRPr/>
            </a:pPr>
            <a:r>
              <a:rPr lang="en-US" sz="2400" b="1" dirty="0" smtClean="0">
                <a:effectLst>
                  <a:outerShdw blurRad="38100" dist="38100" dir="2700000" algn="tl">
                    <a:srgbClr val="C0C0C0"/>
                  </a:outerShdw>
                </a:effectLst>
                <a:latin typeface="Comic Sans MS" pitchFamily="66" charset="0"/>
              </a:rPr>
              <a:t>3. </a:t>
            </a:r>
            <a:r>
              <a:rPr lang="el-GR" sz="2400" b="1" dirty="0" smtClean="0">
                <a:effectLst>
                  <a:outerShdw blurRad="38100" dist="38100" dir="2700000" algn="tl">
                    <a:srgbClr val="C0C0C0"/>
                  </a:outerShdw>
                </a:effectLst>
                <a:latin typeface="Comic Sans MS" pitchFamily="66" charset="0"/>
              </a:rPr>
              <a:t>Η </a:t>
            </a:r>
            <a:r>
              <a:rPr lang="el-GR" sz="2400" b="1" dirty="0">
                <a:effectLst>
                  <a:outerShdw blurRad="38100" dist="38100" dir="2700000" algn="tl">
                    <a:srgbClr val="C0C0C0"/>
                  </a:outerShdw>
                </a:effectLst>
                <a:latin typeface="Comic Sans MS" pitchFamily="66" charset="0"/>
              </a:rPr>
              <a:t>σημασία </a:t>
            </a:r>
            <a:r>
              <a:rPr lang="el-GR" sz="2400" b="1" dirty="0">
                <a:effectLst>
                  <a:outerShdw blurRad="38100" dist="38100" dir="2700000" algn="tl">
                    <a:srgbClr val="C0C0C0"/>
                  </a:outerShdw>
                </a:effectLst>
                <a:latin typeface="Comic Sans MS" pitchFamily="66" charset="0"/>
              </a:rPr>
              <a:t>των διηθημένων </a:t>
            </a:r>
            <a:r>
              <a:rPr lang="el-GR" sz="2400" b="1" dirty="0">
                <a:effectLst>
                  <a:outerShdw blurRad="38100" dist="38100" dir="2700000" algn="tl">
                    <a:srgbClr val="C0C0C0"/>
                  </a:outerShdw>
                </a:effectLst>
                <a:latin typeface="Comic Sans MS" pitchFamily="66" charset="0"/>
              </a:rPr>
              <a:t>περιγαστρικών </a:t>
            </a:r>
            <a:r>
              <a:rPr lang="el-GR" sz="2400" b="1" dirty="0">
                <a:effectLst>
                  <a:outerShdw blurRad="38100" dist="38100" dir="2700000" algn="tl">
                    <a:srgbClr val="C0C0C0"/>
                  </a:outerShdw>
                </a:effectLst>
                <a:latin typeface="Comic Sans MS" pitchFamily="66" charset="0"/>
              </a:rPr>
              <a:t>λεμφαδένων</a:t>
            </a:r>
          </a:p>
          <a:p>
            <a:pPr>
              <a:spcBef>
                <a:spcPct val="50000"/>
              </a:spcBef>
              <a:defRPr/>
            </a:pPr>
            <a:r>
              <a:rPr lang="en-US" sz="2400" b="1" dirty="0" smtClean="0">
                <a:effectLst>
                  <a:outerShdw blurRad="38100" dist="38100" dir="2700000" algn="tl">
                    <a:srgbClr val="C0C0C0"/>
                  </a:outerShdw>
                </a:effectLst>
                <a:latin typeface="Comic Sans MS" pitchFamily="66" charset="0"/>
              </a:rPr>
              <a:t>4</a:t>
            </a:r>
            <a:r>
              <a:rPr lang="el-GR" sz="2400" b="1" dirty="0" smtClean="0">
                <a:effectLst>
                  <a:outerShdw blurRad="38100" dist="38100" dir="2700000" algn="tl">
                    <a:srgbClr val="C0C0C0"/>
                  </a:outerShdw>
                </a:effectLst>
                <a:latin typeface="Comic Sans MS" pitchFamily="66" charset="0"/>
              </a:rPr>
              <a:t>. </a:t>
            </a:r>
            <a:r>
              <a:rPr lang="el-GR" sz="2400" b="1" dirty="0">
                <a:effectLst>
                  <a:outerShdw blurRad="38100" dist="38100" dir="2700000" algn="tl">
                    <a:srgbClr val="C0C0C0"/>
                  </a:outerShdw>
                </a:effectLst>
                <a:latin typeface="Comic Sans MS" pitchFamily="66" charset="0"/>
              </a:rPr>
              <a:t>Στοιχεία χειρουργικής </a:t>
            </a:r>
            <a:r>
              <a:rPr lang="el-GR" sz="2400" b="1" dirty="0" smtClean="0">
                <a:effectLst>
                  <a:outerShdw blurRad="38100" dist="38100" dir="2700000" algn="tl">
                    <a:srgbClr val="C0C0C0"/>
                  </a:outerShdw>
                </a:effectLst>
                <a:latin typeface="Comic Sans MS" pitchFamily="66" charset="0"/>
              </a:rPr>
              <a:t>ανατομικής</a:t>
            </a:r>
          </a:p>
          <a:p>
            <a:pPr>
              <a:spcBef>
                <a:spcPct val="50000"/>
              </a:spcBef>
              <a:defRPr/>
            </a:pPr>
            <a:r>
              <a:rPr lang="el-GR" sz="2400" b="1" dirty="0" smtClean="0">
                <a:effectLst>
                  <a:outerShdw blurRad="38100" dist="38100" dir="2700000" algn="tl">
                    <a:srgbClr val="C0C0C0"/>
                  </a:outerShdw>
                </a:effectLst>
                <a:latin typeface="Comic Sans MS" pitchFamily="66" charset="0"/>
              </a:rPr>
              <a:t>5. Έκταση γαστρεκτομής</a:t>
            </a:r>
            <a:endParaRPr lang="el-GR" sz="2400" b="1" dirty="0">
              <a:effectLst>
                <a:outerShdw blurRad="38100" dist="38100" dir="2700000" algn="tl">
                  <a:srgbClr val="C0C0C0"/>
                </a:outerShdw>
              </a:effectLst>
              <a:latin typeface="Comic Sans MS" pitchFamily="66" charset="0"/>
            </a:endParaRPr>
          </a:p>
          <a:p>
            <a:pPr>
              <a:spcBef>
                <a:spcPct val="50000"/>
              </a:spcBef>
              <a:defRPr/>
            </a:pPr>
            <a:r>
              <a:rPr lang="el-GR" sz="2400" b="1" dirty="0">
                <a:effectLst>
                  <a:outerShdw blurRad="38100" dist="38100" dir="2700000" algn="tl">
                    <a:srgbClr val="C0C0C0"/>
                  </a:outerShdw>
                </a:effectLst>
                <a:latin typeface="Comic Sans MS" pitchFamily="66" charset="0"/>
              </a:rPr>
              <a:t>6</a:t>
            </a:r>
            <a:r>
              <a:rPr lang="el-GR" sz="2400" b="1" dirty="0" smtClean="0">
                <a:effectLst>
                  <a:outerShdw blurRad="38100" dist="38100" dir="2700000" algn="tl">
                    <a:srgbClr val="C0C0C0"/>
                  </a:outerShdw>
                </a:effectLst>
                <a:latin typeface="Comic Sans MS" pitchFamily="66" charset="0"/>
              </a:rPr>
              <a:t>. Έκταση λεμφαδενεκτομής </a:t>
            </a:r>
            <a:r>
              <a:rPr lang="en-US" sz="2400" b="1" dirty="0" smtClean="0">
                <a:effectLst>
                  <a:outerShdw blurRad="38100" dist="38100" dir="2700000" algn="tl">
                    <a:srgbClr val="C0C0C0"/>
                  </a:outerShdw>
                </a:effectLst>
                <a:latin typeface="Comic Sans MS" pitchFamily="66" charset="0"/>
              </a:rPr>
              <a:t>D1</a:t>
            </a:r>
            <a:r>
              <a:rPr lang="en-US" sz="2400" b="1" dirty="0">
                <a:effectLst>
                  <a:outerShdw blurRad="38100" dist="38100" dir="2700000" algn="tl">
                    <a:srgbClr val="C0C0C0"/>
                  </a:outerShdw>
                </a:effectLst>
                <a:latin typeface="Comic Sans MS" pitchFamily="66" charset="0"/>
              </a:rPr>
              <a:t>, D2, D2(+) </a:t>
            </a:r>
            <a:r>
              <a:rPr lang="el-GR" sz="2400" b="1" dirty="0">
                <a:effectLst>
                  <a:outerShdw blurRad="38100" dist="38100" dir="2700000" algn="tl">
                    <a:srgbClr val="C0C0C0"/>
                  </a:outerShdw>
                </a:effectLst>
                <a:latin typeface="Comic Sans MS" pitchFamily="66" charset="0"/>
              </a:rPr>
              <a:t>ή άλλη  </a:t>
            </a:r>
            <a:endParaRPr lang="el-GR" sz="2400" b="1" dirty="0" smtClean="0">
              <a:effectLst>
                <a:outerShdw blurRad="38100" dist="38100" dir="2700000" algn="tl">
                  <a:srgbClr val="C0C0C0"/>
                </a:outerShdw>
              </a:effectLst>
              <a:latin typeface="Comic Sans MS" pitchFamily="66" charset="0"/>
            </a:endParaRPr>
          </a:p>
          <a:p>
            <a:pPr>
              <a:spcBef>
                <a:spcPct val="50000"/>
              </a:spcBef>
              <a:defRPr/>
            </a:pPr>
            <a:r>
              <a:rPr lang="el-GR" sz="2400" b="1" dirty="0">
                <a:effectLst>
                  <a:outerShdw blurRad="38100" dist="38100" dir="2700000" algn="tl">
                    <a:srgbClr val="C0C0C0"/>
                  </a:outerShdw>
                </a:effectLst>
                <a:latin typeface="Comic Sans MS" pitchFamily="66" charset="0"/>
              </a:rPr>
              <a:t>7</a:t>
            </a:r>
            <a:r>
              <a:rPr lang="el-GR" sz="2400" b="1" dirty="0" smtClean="0">
                <a:effectLst>
                  <a:outerShdw blurRad="38100" dist="38100" dir="2700000" algn="tl">
                    <a:srgbClr val="C0C0C0"/>
                  </a:outerShdw>
                </a:effectLst>
                <a:latin typeface="Comic Sans MS" pitchFamily="66" charset="0"/>
              </a:rPr>
              <a:t>. </a:t>
            </a:r>
            <a:r>
              <a:rPr lang="el-GR" sz="2400" b="1" dirty="0">
                <a:effectLst>
                  <a:outerShdw blurRad="38100" dist="38100" dir="2700000" algn="tl">
                    <a:srgbClr val="C0C0C0"/>
                  </a:outerShdw>
                </a:effectLst>
                <a:latin typeface="Comic Sans MS" pitchFamily="66" charset="0"/>
              </a:rPr>
              <a:t>Συμπεράσματα</a:t>
            </a:r>
            <a:endParaRPr lang="el-GR" sz="2400" b="1"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6688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1" nodeType="clickEffect">
                                  <p:stCondLst>
                                    <p:cond delay="0"/>
                                  </p:stCondLst>
                                  <p:childTnLst>
                                    <p:anim calcmode="lin" valueType="num">
                                      <p:cBhvr>
                                        <p:cTn id="20" dur="2000"/>
                                        <p:tgtEl>
                                          <p:spTgt spid="4"/>
                                        </p:tgtEl>
                                        <p:attrNameLst>
                                          <p:attrName>ppt_w</p:attrName>
                                        </p:attrNameLst>
                                      </p:cBhvr>
                                      <p:tavLst>
                                        <p:tav tm="0">
                                          <p:val>
                                            <p:strVal val="ppt_w"/>
                                          </p:val>
                                        </p:tav>
                                        <p:tav tm="100000">
                                          <p:val>
                                            <p:fltVal val="0"/>
                                          </p:val>
                                        </p:tav>
                                      </p:tavLst>
                                    </p:anim>
                                    <p:anim calcmode="lin" valueType="num">
                                      <p:cBhvr>
                                        <p:cTn id="21" dur="2000"/>
                                        <p:tgtEl>
                                          <p:spTgt spid="4"/>
                                        </p:tgtEl>
                                        <p:attrNameLst>
                                          <p:attrName>ppt_h</p:attrName>
                                        </p:attrNameLst>
                                      </p:cBhvr>
                                      <p:tavLst>
                                        <p:tav tm="0">
                                          <p:val>
                                            <p:strVal val="ppt_h"/>
                                          </p:val>
                                        </p:tav>
                                        <p:tav tm="100000">
                                          <p:val>
                                            <p:fltVal val="0"/>
                                          </p:val>
                                        </p:tav>
                                      </p:tavLst>
                                    </p:anim>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mph" presetSubtype="2" fill="hold" grpId="1" nodeType="clickEffect">
                                  <p:stCondLst>
                                    <p:cond delay="0"/>
                                  </p:stCondLst>
                                  <p:childTnLst>
                                    <p:anim to="1.5" calcmode="lin" valueType="num">
                                      <p:cBhvr override="childStyle">
                                        <p:cTn id="27" dur="20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329"/>
            <a:ext cx="7056784" cy="685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7" y="30515"/>
            <a:ext cx="2267744" cy="682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5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33400"/>
            <a:ext cx="8382000" cy="523875"/>
          </a:xfrm>
          <a:prstGeom prst="rect">
            <a:avLst/>
          </a:prstGeom>
        </p:spPr>
        <p:txBody>
          <a:bodyPr>
            <a:spAutoFit/>
          </a:bodyPr>
          <a:lstStyle/>
          <a:p>
            <a:pPr>
              <a:spcBef>
                <a:spcPct val="50000"/>
              </a:spcBef>
              <a:defRPr/>
            </a:pPr>
            <a:r>
              <a:rPr lang="el-GR" sz="2800" b="1" dirty="0">
                <a:solidFill>
                  <a:srgbClr val="FF0000"/>
                </a:solidFill>
                <a:effectLst>
                  <a:outerShdw blurRad="38100" dist="38100" dir="2700000" algn="tl">
                    <a:srgbClr val="C0C0C0"/>
                  </a:outerShdw>
                </a:effectLst>
                <a:latin typeface="Comic Sans MS" pitchFamily="66" charset="0"/>
              </a:rPr>
              <a:t>2. Θεραπεία του </a:t>
            </a:r>
            <a:r>
              <a:rPr lang="en-US" sz="2800" b="1" dirty="0">
                <a:solidFill>
                  <a:srgbClr val="FF0000"/>
                </a:solidFill>
                <a:effectLst>
                  <a:outerShdw blurRad="38100" dist="38100" dir="2700000" algn="tl">
                    <a:srgbClr val="C0C0C0"/>
                  </a:outerShdw>
                </a:effectLst>
                <a:latin typeface="Comic Sans MS" pitchFamily="66" charset="0"/>
              </a:rPr>
              <a:t>EGC</a:t>
            </a:r>
          </a:p>
        </p:txBody>
      </p:sp>
      <p:sp>
        <p:nvSpPr>
          <p:cNvPr id="3" name="Rectangle 1"/>
          <p:cNvSpPr>
            <a:spLocks noChangeArrowheads="1"/>
          </p:cNvSpPr>
          <p:nvPr/>
        </p:nvSpPr>
        <p:spPr bwMode="auto">
          <a:xfrm>
            <a:off x="0" y="1881356"/>
            <a:ext cx="860444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l-GR" altLang="el-GR" sz="2800" b="1" dirty="0">
                <a:latin typeface="Comic Sans MS" pitchFamily="66" charset="0"/>
                <a:cs typeface="Times New Roman" pitchFamily="18" charset="0"/>
              </a:rPr>
              <a:t>Ενδείξεις ενδοσκοπικής βλεννογονεκτομής</a:t>
            </a:r>
            <a:endParaRPr lang="en-US" altLang="el-GR" sz="2800" b="1" dirty="0">
              <a:latin typeface="Comic Sans MS" pitchFamily="66" charset="0"/>
              <a:cs typeface="Times New Roman" pitchFamily="18" charset="0"/>
            </a:endParaRPr>
          </a:p>
          <a:p>
            <a:pPr algn="ctr"/>
            <a:endParaRPr lang="el-GR" altLang="el-GR" sz="2400" dirty="0">
              <a:latin typeface="Comic Sans MS" pitchFamily="66" charset="0"/>
            </a:endParaRPr>
          </a:p>
          <a:p>
            <a:r>
              <a:rPr lang="el-GR" altLang="el-GR" sz="2400" b="1" dirty="0">
                <a:latin typeface="Comic Sans MS" pitchFamily="66" charset="0"/>
                <a:cs typeface="Times New Roman" pitchFamily="18" charset="0"/>
              </a:rPr>
              <a:t>1.</a:t>
            </a:r>
            <a:r>
              <a:rPr lang="el-GR" altLang="el-GR" sz="2400" dirty="0">
                <a:latin typeface="Comic Sans MS" pitchFamily="66" charset="0"/>
                <a:cs typeface="Times New Roman" pitchFamily="18" charset="0"/>
              </a:rPr>
              <a:t>	</a:t>
            </a:r>
            <a:r>
              <a:rPr lang="en-US" altLang="el-GR" sz="2400" dirty="0">
                <a:latin typeface="Comic Sans MS" pitchFamily="66" charset="0"/>
                <a:cs typeface="Times New Roman" pitchFamily="18" charset="0"/>
              </a:rPr>
              <a:t> </a:t>
            </a:r>
            <a:r>
              <a:rPr lang="el-GR" altLang="el-GR" sz="2400" dirty="0">
                <a:latin typeface="Comic Sans MS" pitchFamily="66" charset="0"/>
                <a:cs typeface="Times New Roman" pitchFamily="18" charset="0"/>
              </a:rPr>
              <a:t>Καλά διαφοροποιημένο αδενοκαρκίνωμα </a:t>
            </a:r>
            <a:endParaRPr lang="el-GR" altLang="el-GR" sz="2400" dirty="0">
              <a:latin typeface="Comic Sans MS" pitchFamily="66" charset="0"/>
            </a:endParaRPr>
          </a:p>
          <a:p>
            <a:pPr algn="ctr"/>
            <a:r>
              <a:rPr lang="el-GR" altLang="el-GR" sz="2400" dirty="0">
                <a:latin typeface="Comic Sans MS" pitchFamily="66" charset="0"/>
                <a:cs typeface="Times New Roman" pitchFamily="18" charset="0"/>
              </a:rPr>
              <a:t>+</a:t>
            </a:r>
            <a:endParaRPr lang="el-GR" altLang="el-GR" sz="2400" dirty="0">
              <a:latin typeface="Comic Sans MS" pitchFamily="66" charset="0"/>
            </a:endParaRPr>
          </a:p>
          <a:p>
            <a:r>
              <a:rPr lang="el-GR" altLang="el-GR" sz="2400" b="1" dirty="0">
                <a:latin typeface="Comic Sans MS" pitchFamily="66" charset="0"/>
                <a:cs typeface="Times New Roman" pitchFamily="18" charset="0"/>
              </a:rPr>
              <a:t>2.</a:t>
            </a:r>
            <a:r>
              <a:rPr lang="el-GR" altLang="el-GR" sz="2400" dirty="0">
                <a:latin typeface="Comic Sans MS" pitchFamily="66" charset="0"/>
                <a:cs typeface="Times New Roman" pitchFamily="18" charset="0"/>
              </a:rPr>
              <a:t>	Απουσία λεμφαγγειακής ή αγγειακής διήθησης</a:t>
            </a:r>
            <a:endParaRPr lang="el-GR" altLang="el-GR" sz="2400" dirty="0">
              <a:latin typeface="Comic Sans MS" pitchFamily="66" charset="0"/>
            </a:endParaRPr>
          </a:p>
          <a:p>
            <a:pPr algn="ctr"/>
            <a:r>
              <a:rPr lang="el-GR" altLang="el-GR" sz="2400" dirty="0">
                <a:latin typeface="Comic Sans MS" pitchFamily="66" charset="0"/>
                <a:cs typeface="Times New Roman" pitchFamily="18" charset="0"/>
              </a:rPr>
              <a:t>+</a:t>
            </a:r>
            <a:endParaRPr lang="el-GR" altLang="el-GR" sz="2400" dirty="0">
              <a:latin typeface="Comic Sans MS" pitchFamily="66" charset="0"/>
            </a:endParaRPr>
          </a:p>
          <a:p>
            <a:r>
              <a:rPr lang="el-GR" altLang="el-GR" sz="2400" b="1" dirty="0" smtClean="0">
                <a:latin typeface="Comic Sans MS" pitchFamily="66" charset="0"/>
                <a:cs typeface="Times New Roman" pitchFamily="18" charset="0"/>
              </a:rPr>
              <a:t>3.</a:t>
            </a:r>
            <a:r>
              <a:rPr lang="el-GR" altLang="el-GR" sz="2400" dirty="0">
                <a:latin typeface="Comic Sans MS" pitchFamily="66" charset="0"/>
                <a:cs typeface="Times New Roman" pitchFamily="18" charset="0"/>
              </a:rPr>
              <a:t>	</a:t>
            </a:r>
            <a:r>
              <a:rPr lang="en-US" altLang="el-GR" sz="2400" dirty="0" smtClean="0">
                <a:latin typeface="Comic Sans MS" pitchFamily="66" charset="0"/>
                <a:cs typeface="Times New Roman" pitchFamily="18" charset="0"/>
              </a:rPr>
              <a:t>EGC,</a:t>
            </a:r>
            <a:r>
              <a:rPr lang="el-GR" altLang="el-GR" sz="2400" dirty="0" smtClean="0">
                <a:latin typeface="Comic Sans MS" pitchFamily="66" charset="0"/>
                <a:cs typeface="Times New Roman" pitchFamily="18" charset="0"/>
              </a:rPr>
              <a:t> </a:t>
            </a:r>
            <a:r>
              <a:rPr lang="el-GR" altLang="el-GR" sz="2400" dirty="0">
                <a:latin typeface="Comic Sans MS" pitchFamily="66" charset="0"/>
                <a:cs typeface="Times New Roman" pitchFamily="18" charset="0"/>
              </a:rPr>
              <a:t>≤ 30</a:t>
            </a:r>
            <a:r>
              <a:rPr lang="en-US" altLang="el-GR" sz="2400" dirty="0" smtClean="0">
                <a:latin typeface="Comic Sans MS" pitchFamily="66" charset="0"/>
                <a:cs typeface="Times New Roman" pitchFamily="18" charset="0"/>
              </a:rPr>
              <a:t>mm, </a:t>
            </a:r>
            <a:r>
              <a:rPr lang="el-GR" altLang="el-GR" sz="2400" dirty="0" smtClean="0">
                <a:latin typeface="Comic Sans MS" pitchFamily="66" charset="0"/>
                <a:cs typeface="Times New Roman" pitchFamily="18" charset="0"/>
              </a:rPr>
              <a:t>με ή χωρίς εξέλκωση, </a:t>
            </a:r>
            <a:endParaRPr lang="en-US" altLang="el-GR" sz="2400" dirty="0">
              <a:latin typeface="Comic Sans MS" pitchFamily="66" charset="0"/>
            </a:endParaRPr>
          </a:p>
          <a:p>
            <a:r>
              <a:rPr lang="el-GR" altLang="el-GR" sz="2400" dirty="0" smtClean="0">
                <a:latin typeface="Comic Sans MS" pitchFamily="66" charset="0"/>
                <a:cs typeface="Times New Roman" pitchFamily="18" charset="0"/>
              </a:rPr>
              <a:t>	επεκτεινόμενος </a:t>
            </a:r>
            <a:r>
              <a:rPr lang="el-GR" altLang="el-GR" sz="2400" dirty="0">
                <a:latin typeface="Comic Sans MS" pitchFamily="66" charset="0"/>
                <a:cs typeface="Times New Roman" pitchFamily="18" charset="0"/>
              </a:rPr>
              <a:t>μέχρι βάθους 500μ</a:t>
            </a:r>
            <a:r>
              <a:rPr lang="en-US" altLang="el-GR" sz="2400" dirty="0">
                <a:latin typeface="Comic Sans MS" pitchFamily="66" charset="0"/>
                <a:cs typeface="Times New Roman" pitchFamily="18" charset="0"/>
              </a:rPr>
              <a:t>m </a:t>
            </a:r>
            <a:endParaRPr lang="el-GR" altLang="el-GR" sz="2400" dirty="0" smtClean="0">
              <a:latin typeface="Comic Sans MS" pitchFamily="66" charset="0"/>
              <a:cs typeface="Times New Roman" pitchFamily="18" charset="0"/>
            </a:endParaRPr>
          </a:p>
          <a:p>
            <a:r>
              <a:rPr lang="el-GR" altLang="el-GR" sz="2400" b="1" dirty="0">
                <a:solidFill>
                  <a:srgbClr val="FF0000"/>
                </a:solidFill>
                <a:latin typeface="Comic Sans MS" pitchFamily="66" charset="0"/>
                <a:cs typeface="Times New Roman" pitchFamily="18" charset="0"/>
              </a:rPr>
              <a:t>	</a:t>
            </a:r>
            <a:r>
              <a:rPr lang="el-GR" altLang="el-GR" sz="2400" b="1" dirty="0" smtClean="0">
                <a:solidFill>
                  <a:srgbClr val="FF0000"/>
                </a:solidFill>
                <a:latin typeface="Comic Sans MS" pitchFamily="66" charset="0"/>
                <a:cs typeface="Times New Roman" pitchFamily="18" charset="0"/>
              </a:rPr>
              <a:t>στην υποβλεννογόνια </a:t>
            </a:r>
            <a:r>
              <a:rPr lang="el-GR" altLang="el-GR" sz="2400" b="1" dirty="0">
                <a:solidFill>
                  <a:srgbClr val="FF0000"/>
                </a:solidFill>
                <a:latin typeface="Comic Sans MS" pitchFamily="66" charset="0"/>
                <a:cs typeface="Times New Roman" pitchFamily="18" charset="0"/>
              </a:rPr>
              <a:t>στιβάδα (</a:t>
            </a:r>
            <a:r>
              <a:rPr lang="en-US" altLang="el-GR" sz="2400" b="1" dirty="0">
                <a:solidFill>
                  <a:srgbClr val="FF0000"/>
                </a:solidFill>
                <a:latin typeface="Comic Sans MS" pitchFamily="66" charset="0"/>
                <a:cs typeface="Times New Roman" pitchFamily="18" charset="0"/>
              </a:rPr>
              <a:t>SM</a:t>
            </a:r>
            <a:r>
              <a:rPr lang="el-GR" altLang="el-GR" sz="2400" b="1" dirty="0">
                <a:solidFill>
                  <a:srgbClr val="FF0000"/>
                </a:solidFill>
                <a:latin typeface="Comic Sans MS" pitchFamily="66" charset="0"/>
                <a:cs typeface="Times New Roman" pitchFamily="18" charset="0"/>
              </a:rPr>
              <a:t>1</a:t>
            </a:r>
            <a:r>
              <a:rPr lang="el-GR" altLang="el-GR" sz="2400" b="1" dirty="0" smtClean="0">
                <a:solidFill>
                  <a:srgbClr val="FF0000"/>
                </a:solidFill>
                <a:latin typeface="Comic Sans MS" pitchFamily="66" charset="0"/>
                <a:cs typeface="Times New Roman" pitchFamily="18" charset="0"/>
              </a:rPr>
              <a:t>)</a:t>
            </a:r>
            <a:endParaRPr lang="en-US" altLang="el-GR" sz="2400" dirty="0">
              <a:latin typeface="Comic Sans MS" pitchFamily="66" charset="0"/>
            </a:endParaRPr>
          </a:p>
        </p:txBody>
      </p:sp>
      <p:sp>
        <p:nvSpPr>
          <p:cNvPr id="4" name="3 - Ορθογώνιο"/>
          <p:cNvSpPr>
            <a:spLocks noChangeArrowheads="1"/>
          </p:cNvSpPr>
          <p:nvPr/>
        </p:nvSpPr>
        <p:spPr bwMode="auto">
          <a:xfrm>
            <a:off x="381000" y="6457950"/>
            <a:ext cx="876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fi-FI" altLang="el-GR" sz="2000" b="1" i="1">
                <a:solidFill>
                  <a:srgbClr val="FF0000"/>
                </a:solidFill>
                <a:latin typeface="Comic Sans MS" pitchFamily="66" charset="0"/>
              </a:rPr>
              <a:t>Oda </a:t>
            </a:r>
            <a:r>
              <a:rPr lang="en-US" altLang="el-GR" sz="2000" b="1" i="1">
                <a:solidFill>
                  <a:srgbClr val="FF0000"/>
                </a:solidFill>
                <a:latin typeface="Comic Sans MS" pitchFamily="66" charset="0"/>
              </a:rPr>
              <a:t>Ι</a:t>
            </a:r>
            <a:r>
              <a:rPr lang="fi-FI" altLang="el-GR" sz="2000" b="1" i="1">
                <a:solidFill>
                  <a:srgbClr val="FF0000"/>
                </a:solidFill>
                <a:latin typeface="Comic Sans MS" pitchFamily="66" charset="0"/>
              </a:rPr>
              <a:t>, </a:t>
            </a:r>
            <a:r>
              <a:rPr lang="en-US" altLang="el-GR" sz="2000" b="1" i="1">
                <a:solidFill>
                  <a:srgbClr val="FF0000"/>
                </a:solidFill>
                <a:latin typeface="Comic Sans MS" pitchFamily="66" charset="0"/>
              </a:rPr>
              <a:t>et al. </a:t>
            </a:r>
            <a:r>
              <a:rPr lang="en-GB" altLang="el-GR" sz="2000" b="1" i="1">
                <a:solidFill>
                  <a:srgbClr val="FF0000"/>
                </a:solidFill>
                <a:latin typeface="Comic Sans MS" pitchFamily="66" charset="0"/>
              </a:rPr>
              <a:t>Gastric Cancer 2006; 9: 262–270</a:t>
            </a:r>
            <a:endParaRPr lang="el-GR" altLang="el-GR" sz="2000" b="1" i="1">
              <a:solidFill>
                <a:srgbClr val="FF0000"/>
              </a:solidFill>
              <a:latin typeface="Comic Sans MS" pitchFamily="66" charset="0"/>
            </a:endParaRPr>
          </a:p>
        </p:txBody>
      </p:sp>
    </p:spTree>
    <p:extLst>
      <p:ext uri="{BB962C8B-B14F-4D97-AF65-F5344CB8AC3E}">
        <p14:creationId xmlns:p14="http://schemas.microsoft.com/office/powerpoint/2010/main" val="2251992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a:spLocks noChangeArrowheads="1"/>
          </p:cNvSpPr>
          <p:nvPr/>
        </p:nvSpPr>
        <p:spPr bwMode="auto">
          <a:xfrm>
            <a:off x="0" y="1066800"/>
            <a:ext cx="91440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3333FF"/>
              </a:buClr>
              <a:buFont typeface="Wingdings" pitchFamily="2" charset="2"/>
              <a:buChar char="§"/>
            </a:pPr>
            <a:r>
              <a:rPr lang="en-US" altLang="el-GR" sz="2400" dirty="0">
                <a:latin typeface="Comic Sans MS" pitchFamily="66" charset="0"/>
              </a:rPr>
              <a:t>H</a:t>
            </a:r>
            <a:r>
              <a:rPr lang="el-GR" altLang="el-GR" sz="2400" dirty="0">
                <a:latin typeface="Comic Sans MS" pitchFamily="66" charset="0"/>
              </a:rPr>
              <a:t> μέθοδος είναι τεχνικά δυνατή                                        </a:t>
            </a:r>
            <a:r>
              <a:rPr lang="en-US" altLang="el-GR" sz="2400" b="1" dirty="0">
                <a:solidFill>
                  <a:srgbClr val="FFFF00"/>
                </a:solidFill>
                <a:latin typeface="Comic Sans MS" pitchFamily="66" charset="0"/>
              </a:rPr>
              <a:t>&gt;</a:t>
            </a:r>
            <a:r>
              <a:rPr lang="el-GR" altLang="el-GR" sz="2400" b="1" dirty="0">
                <a:solidFill>
                  <a:srgbClr val="FFFF00"/>
                </a:solidFill>
                <a:latin typeface="Comic Sans MS" pitchFamily="66" charset="0"/>
              </a:rPr>
              <a:t>90%</a:t>
            </a:r>
          </a:p>
          <a:p>
            <a:pPr>
              <a:buClr>
                <a:srgbClr val="3333FF"/>
              </a:buClr>
            </a:pPr>
            <a:endParaRPr lang="en-US" altLang="el-GR" sz="2400" dirty="0">
              <a:latin typeface="Comic Sans MS" pitchFamily="66" charset="0"/>
            </a:endParaRPr>
          </a:p>
          <a:p>
            <a:pPr>
              <a:buClr>
                <a:srgbClr val="3333FF"/>
              </a:buClr>
              <a:buFont typeface="Wingdings" pitchFamily="2" charset="2"/>
              <a:buChar char="§"/>
            </a:pPr>
            <a:r>
              <a:rPr lang="el-GR" altLang="el-GR" sz="2400" dirty="0">
                <a:latin typeface="Comic Sans MS" pitchFamily="66" charset="0"/>
              </a:rPr>
              <a:t>Σε μία συνεδρία επιτυγχάνονται ελεύθερα όρια εκτομής στο </a:t>
            </a:r>
            <a:r>
              <a:rPr lang="el-GR" altLang="el-GR" sz="2400" b="1" dirty="0">
                <a:solidFill>
                  <a:srgbClr val="FFFF00"/>
                </a:solidFill>
                <a:latin typeface="Comic Sans MS" pitchFamily="66" charset="0"/>
              </a:rPr>
              <a:t>80%</a:t>
            </a:r>
          </a:p>
          <a:p>
            <a:pPr>
              <a:buClr>
                <a:srgbClr val="3333FF"/>
              </a:buClr>
            </a:pPr>
            <a:endParaRPr lang="el-GR" altLang="el-GR" sz="2400" dirty="0">
              <a:latin typeface="Comic Sans MS" pitchFamily="66" charset="0"/>
            </a:endParaRPr>
          </a:p>
          <a:p>
            <a:pPr>
              <a:buClr>
                <a:srgbClr val="3333FF"/>
              </a:buClr>
              <a:buFont typeface="Wingdings" pitchFamily="2" charset="2"/>
              <a:buChar char="§"/>
            </a:pPr>
            <a:r>
              <a:rPr lang="el-GR" altLang="el-GR" sz="2200" dirty="0">
                <a:latin typeface="Comic Sans MS" pitchFamily="66" charset="0"/>
              </a:rPr>
              <a:t>Σε δύο συνεδρίες επιτυγχάνονται ελεύθερα όρια εκτομής στο     </a:t>
            </a:r>
            <a:r>
              <a:rPr lang="el-GR" altLang="el-GR" sz="2200" b="1" dirty="0">
                <a:solidFill>
                  <a:srgbClr val="FFFF00"/>
                </a:solidFill>
                <a:latin typeface="Comic Sans MS" pitchFamily="66" charset="0"/>
              </a:rPr>
              <a:t>100%</a:t>
            </a:r>
          </a:p>
          <a:p>
            <a:pPr>
              <a:buClr>
                <a:srgbClr val="3333FF"/>
              </a:buClr>
            </a:pPr>
            <a:endParaRPr lang="el-GR" altLang="el-GR" sz="2400" dirty="0">
              <a:latin typeface="Comic Sans MS" pitchFamily="66" charset="0"/>
            </a:endParaRPr>
          </a:p>
          <a:p>
            <a:pPr>
              <a:buClr>
                <a:srgbClr val="3333FF"/>
              </a:buClr>
              <a:buFont typeface="Wingdings" pitchFamily="2" charset="2"/>
              <a:buChar char="§"/>
            </a:pPr>
            <a:r>
              <a:rPr lang="el-GR" altLang="el-GR" sz="2400" dirty="0">
                <a:latin typeface="Comic Sans MS" pitchFamily="66" charset="0"/>
              </a:rPr>
              <a:t>Αιμορραγία (άμεση ή απώτερη) επισυμβαίνει στο                    </a:t>
            </a:r>
            <a:r>
              <a:rPr lang="el-GR" altLang="el-GR" sz="2400" b="1" dirty="0">
                <a:solidFill>
                  <a:srgbClr val="FFFF00"/>
                </a:solidFill>
                <a:latin typeface="Comic Sans MS" pitchFamily="66" charset="0"/>
              </a:rPr>
              <a:t>8%</a:t>
            </a:r>
          </a:p>
          <a:p>
            <a:pPr>
              <a:buClr>
                <a:srgbClr val="3333FF"/>
              </a:buClr>
            </a:pPr>
            <a:endParaRPr lang="el-GR" altLang="el-GR" sz="2400" dirty="0">
              <a:latin typeface="Comic Sans MS" pitchFamily="66" charset="0"/>
            </a:endParaRPr>
          </a:p>
          <a:p>
            <a:pPr>
              <a:buClr>
                <a:srgbClr val="3333FF"/>
              </a:buClr>
              <a:buFont typeface="Wingdings" pitchFamily="2" charset="2"/>
              <a:buChar char="§"/>
            </a:pPr>
            <a:r>
              <a:rPr lang="el-GR" altLang="el-GR" sz="2400" dirty="0">
                <a:latin typeface="Comic Sans MS" pitchFamily="66" charset="0"/>
              </a:rPr>
              <a:t>Διάτρηση επισυμβαίνει στο                                                </a:t>
            </a:r>
            <a:r>
              <a:rPr lang="el-GR" altLang="el-GR" sz="2400" b="1" dirty="0">
                <a:solidFill>
                  <a:srgbClr val="FFFF00"/>
                </a:solidFill>
                <a:latin typeface="Comic Sans MS" pitchFamily="66" charset="0"/>
              </a:rPr>
              <a:t>1-7%</a:t>
            </a:r>
            <a:r>
              <a:rPr lang="el-GR" altLang="el-GR" sz="2400" dirty="0">
                <a:latin typeface="Comic Sans MS" pitchFamily="66" charset="0"/>
              </a:rPr>
              <a:t> </a:t>
            </a:r>
          </a:p>
          <a:p>
            <a:pPr>
              <a:buClr>
                <a:srgbClr val="3333FF"/>
              </a:buClr>
            </a:pPr>
            <a:endParaRPr lang="el-GR" altLang="el-GR" sz="2400" dirty="0">
              <a:latin typeface="Comic Sans MS" pitchFamily="66" charset="0"/>
            </a:endParaRPr>
          </a:p>
          <a:p>
            <a:pPr>
              <a:buClr>
                <a:srgbClr val="3333FF"/>
              </a:buClr>
              <a:buFont typeface="Wingdings" pitchFamily="2" charset="2"/>
              <a:buChar char="§"/>
            </a:pPr>
            <a:r>
              <a:rPr lang="el-GR" altLang="el-GR" sz="2400" dirty="0">
                <a:latin typeface="Comic Sans MS" pitchFamily="66" charset="0"/>
              </a:rPr>
              <a:t>Τοπική υποτροπή επισυμβαίνει στο                                    </a:t>
            </a:r>
            <a:r>
              <a:rPr lang="el-GR" altLang="el-GR" sz="2400" b="1" dirty="0">
                <a:solidFill>
                  <a:srgbClr val="FFFF00"/>
                </a:solidFill>
                <a:latin typeface="Comic Sans MS" pitchFamily="66" charset="0"/>
              </a:rPr>
              <a:t>2-4%</a:t>
            </a:r>
            <a:r>
              <a:rPr lang="el-GR" altLang="el-GR" sz="2400" b="1" dirty="0">
                <a:solidFill>
                  <a:srgbClr val="FF0000"/>
                </a:solidFill>
                <a:latin typeface="Comic Sans MS" pitchFamily="66" charset="0"/>
              </a:rPr>
              <a:t> </a:t>
            </a:r>
          </a:p>
          <a:p>
            <a:pPr>
              <a:buClr>
                <a:srgbClr val="3333FF"/>
              </a:buClr>
            </a:pPr>
            <a:endParaRPr lang="el-GR" altLang="el-GR" sz="2400" dirty="0">
              <a:latin typeface="Comic Sans MS" pitchFamily="66" charset="0"/>
            </a:endParaRPr>
          </a:p>
          <a:p>
            <a:pPr>
              <a:buClr>
                <a:srgbClr val="3333FF"/>
              </a:buClr>
              <a:buFont typeface="Wingdings" pitchFamily="2" charset="2"/>
              <a:buChar char="§"/>
            </a:pPr>
            <a:r>
              <a:rPr lang="el-GR" altLang="el-GR" sz="2400" dirty="0">
                <a:latin typeface="Comic Sans MS" pitchFamily="66" charset="0"/>
              </a:rPr>
              <a:t>Η 3ετής επιβίωση ξεπερνά το                                             </a:t>
            </a:r>
            <a:r>
              <a:rPr lang="el-GR" altLang="el-GR" sz="2400" b="1" dirty="0">
                <a:solidFill>
                  <a:srgbClr val="FFFF00"/>
                </a:solidFill>
                <a:latin typeface="Comic Sans MS" pitchFamily="66" charset="0"/>
              </a:rPr>
              <a:t>99%</a:t>
            </a:r>
          </a:p>
          <a:p>
            <a:pPr>
              <a:buClr>
                <a:srgbClr val="3333FF"/>
              </a:buClr>
            </a:pPr>
            <a:r>
              <a:rPr lang="el-GR" altLang="el-GR" sz="2400" dirty="0">
                <a:latin typeface="Comic Sans MS" pitchFamily="66" charset="0"/>
              </a:rPr>
              <a:t> </a:t>
            </a:r>
          </a:p>
          <a:p>
            <a:pPr>
              <a:buClr>
                <a:srgbClr val="3333FF"/>
              </a:buClr>
              <a:buFont typeface="Wingdings" pitchFamily="2" charset="2"/>
              <a:buChar char="§"/>
            </a:pPr>
            <a:r>
              <a:rPr lang="el-GR" altLang="el-GR" sz="2400" dirty="0">
                <a:latin typeface="Comic Sans MS" pitchFamily="66" charset="0"/>
              </a:rPr>
              <a:t>Η σχετιζόμενη με τη νόσο 5ετής επιβίωση ξεπερνά το         </a:t>
            </a:r>
            <a:r>
              <a:rPr lang="el-GR" altLang="el-GR" sz="2400" b="1" dirty="0">
                <a:solidFill>
                  <a:srgbClr val="FFFF00"/>
                </a:solidFill>
                <a:latin typeface="Comic Sans MS" pitchFamily="66" charset="0"/>
              </a:rPr>
              <a:t>96%</a:t>
            </a:r>
          </a:p>
        </p:txBody>
      </p:sp>
    </p:spTree>
    <p:extLst>
      <p:ext uri="{BB962C8B-B14F-4D97-AF65-F5344CB8AC3E}">
        <p14:creationId xmlns:p14="http://schemas.microsoft.com/office/powerpoint/2010/main" val="1949810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620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010275"/>
            <a:ext cx="3657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891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116632"/>
            <a:ext cx="9144000" cy="946150"/>
          </a:xfrm>
          <a:prstGeom prst="rect">
            <a:avLst/>
          </a:prstGeom>
          <a:noFill/>
          <a:ln w="9525">
            <a:noFill/>
            <a:miter lim="800000"/>
            <a:headEnd/>
            <a:tailEnd/>
          </a:ln>
          <a:effectLst/>
        </p:spPr>
        <p:txBody>
          <a:bodyPr>
            <a:spAutoFit/>
          </a:bodyPr>
          <a:lstStyle/>
          <a:p>
            <a:pPr>
              <a:defRPr/>
            </a:pPr>
            <a:r>
              <a:rPr lang="el-GR" sz="2800" b="1" dirty="0" smtClean="0">
                <a:solidFill>
                  <a:srgbClr val="FF0000"/>
                </a:solidFill>
                <a:effectLst>
                  <a:outerShdw blurRad="38100" dist="38100" dir="2700000" algn="tl">
                    <a:srgbClr val="C0C0C0"/>
                  </a:outerShdw>
                </a:effectLst>
                <a:latin typeface="Comic Sans MS" pitchFamily="66" charset="0"/>
              </a:rPr>
              <a:t>3. Η </a:t>
            </a:r>
            <a:r>
              <a:rPr lang="el-GR" sz="2800" b="1" dirty="0">
                <a:solidFill>
                  <a:srgbClr val="FF0000"/>
                </a:solidFill>
                <a:effectLst>
                  <a:outerShdw blurRad="38100" dist="38100" dir="2700000" algn="tl">
                    <a:srgbClr val="C0C0C0"/>
                  </a:outerShdw>
                </a:effectLst>
                <a:latin typeface="Comic Sans MS" pitchFamily="66" charset="0"/>
              </a:rPr>
              <a:t>κλινική σημασία των διηθημένων περιγαστρικών λεμφαδένων</a:t>
            </a:r>
          </a:p>
        </p:txBody>
      </p:sp>
      <p:sp>
        <p:nvSpPr>
          <p:cNvPr id="3" name="Rectangle 5"/>
          <p:cNvSpPr>
            <a:spLocks noChangeArrowheads="1"/>
          </p:cNvSpPr>
          <p:nvPr/>
        </p:nvSpPr>
        <p:spPr bwMode="auto">
          <a:xfrm>
            <a:off x="-21882" y="1083564"/>
            <a:ext cx="9144000" cy="5410200"/>
          </a:xfrm>
          <a:prstGeom prst="rect">
            <a:avLst/>
          </a:prstGeom>
          <a:noFill/>
          <a:ln w="9525">
            <a:noFill/>
            <a:miter lim="800000"/>
            <a:headEnd/>
            <a:tailEnd/>
          </a:ln>
          <a:effectLst/>
        </p:spPr>
        <p:txBody>
          <a:bodyPr/>
          <a:lstStyle/>
          <a:p>
            <a:pPr marL="342900" indent="-342900" eaLnBrk="1" hangingPunct="1">
              <a:lnSpc>
                <a:spcPct val="80000"/>
              </a:lnSpc>
              <a:spcBef>
                <a:spcPct val="20000"/>
              </a:spcBef>
              <a:buClr>
                <a:srgbClr val="6600FF"/>
              </a:buClr>
              <a:buFont typeface="Wingdings" panose="05000000000000000000" pitchFamily="2" charset="2"/>
              <a:buChar char="Ø"/>
              <a:defRPr/>
            </a:pPr>
            <a:r>
              <a:rPr lang="el-GR" sz="2200" dirty="0" smtClean="0">
                <a:latin typeface="Times New Roman" panose="02020603050405020304" pitchFamily="18" charset="0"/>
                <a:cs typeface="Times New Roman" panose="02020603050405020304" pitchFamily="18" charset="0"/>
              </a:rPr>
              <a:t>Οι </a:t>
            </a:r>
            <a:r>
              <a:rPr lang="el-GR" sz="2200" dirty="0">
                <a:latin typeface="Times New Roman" panose="02020603050405020304" pitchFamily="18" charset="0"/>
                <a:cs typeface="Times New Roman" panose="02020603050405020304" pitchFamily="18" charset="0"/>
              </a:rPr>
              <a:t>Τ1 όγκοι αποτελούν </a:t>
            </a:r>
            <a:r>
              <a:rPr lang="el-GR" sz="2200" dirty="0" smtClean="0">
                <a:latin typeface="Times New Roman" panose="02020603050405020304" pitchFamily="18" charset="0"/>
                <a:cs typeface="Times New Roman" panose="02020603050405020304" pitchFamily="18" charset="0"/>
              </a:rPr>
              <a:t>έως </a:t>
            </a:r>
            <a:r>
              <a:rPr lang="el-GR" sz="2200" dirty="0">
                <a:latin typeface="Times New Roman" panose="02020603050405020304" pitchFamily="18" charset="0"/>
                <a:cs typeface="Times New Roman" panose="02020603050405020304" pitchFamily="18" charset="0"/>
              </a:rPr>
              <a:t>80</a:t>
            </a:r>
            <a:r>
              <a:rPr lang="el-GR" sz="2200" dirty="0" smtClean="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στην Ιαπωνία</a:t>
            </a:r>
            <a:r>
              <a:rPr lang="en-US" sz="2200" dirty="0">
                <a:latin typeface="Times New Roman" panose="02020603050405020304" pitchFamily="18" charset="0"/>
                <a:cs typeface="Times New Roman" panose="02020603050405020304" pitchFamily="18" charset="0"/>
              </a:rPr>
              <a:t>.                      </a:t>
            </a:r>
          </a:p>
          <a:p>
            <a:pPr marL="342900" indent="-342900" eaLnBrk="1" hangingPunct="1">
              <a:lnSpc>
                <a:spcPct val="80000"/>
              </a:lnSpc>
              <a:spcBef>
                <a:spcPct val="20000"/>
              </a:spcBef>
              <a:buClr>
                <a:srgbClr val="6600FF"/>
              </a:buClr>
              <a:buFont typeface="Wingdings" pitchFamily="2" charset="2"/>
              <a:buNone/>
              <a:defRPr/>
            </a:pPr>
            <a:r>
              <a:rPr lang="el-GR" sz="2200" dirty="0">
                <a:latin typeface="Times New Roman" panose="02020603050405020304" pitchFamily="18" charset="0"/>
                <a:cs typeface="Times New Roman" panose="02020603050405020304" pitchFamily="18" charset="0"/>
              </a:rPr>
              <a:t>	Οι Τ1 όγκοι αποτελούν &lt; </a:t>
            </a:r>
            <a:r>
              <a:rPr lang="en-US" sz="2200" dirty="0">
                <a:latin typeface="Times New Roman" panose="02020603050405020304" pitchFamily="18" charset="0"/>
                <a:cs typeface="Times New Roman" panose="02020603050405020304" pitchFamily="18" charset="0"/>
              </a:rPr>
              <a:t>20</a:t>
            </a:r>
            <a:r>
              <a:rPr lang="el-GR" sz="2200" dirty="0">
                <a:latin typeface="Times New Roman" panose="02020603050405020304" pitchFamily="18" charset="0"/>
                <a:cs typeface="Times New Roman" panose="02020603050405020304" pitchFamily="18" charset="0"/>
              </a:rPr>
              <a:t>% στο Δυτικό κόσμο</a:t>
            </a:r>
            <a:endParaRPr lang="en-US" sz="2200" dirty="0">
              <a:latin typeface="Times New Roman" panose="02020603050405020304" pitchFamily="18" charset="0"/>
              <a:cs typeface="Times New Roman" panose="02020603050405020304" pitchFamily="18" charset="0"/>
            </a:endParaRPr>
          </a:p>
          <a:p>
            <a:pPr marL="342900" indent="-342900" algn="r" eaLnBrk="1" hangingPunct="1">
              <a:lnSpc>
                <a:spcPct val="80000"/>
              </a:lnSpc>
              <a:spcBef>
                <a:spcPct val="20000"/>
              </a:spcBef>
              <a:buClr>
                <a:srgbClr val="6600FF"/>
              </a:buClr>
              <a:buFont typeface="Wingdings" pitchFamily="2" charset="2"/>
              <a:buNone/>
              <a:defRPr/>
            </a:pPr>
            <a:r>
              <a:rPr lang="en-GB" b="1" i="1" dirty="0">
                <a:solidFill>
                  <a:srgbClr val="FF0000"/>
                </a:solidFill>
                <a:latin typeface="Times New Roman" panose="02020603050405020304" pitchFamily="18" charset="0"/>
                <a:cs typeface="Times New Roman" panose="02020603050405020304" pitchFamily="18" charset="0"/>
              </a:rPr>
              <a:t>Suzuki H, et al. </a:t>
            </a:r>
            <a:r>
              <a:rPr lang="en-GB" b="1" i="1" dirty="0">
                <a:solidFill>
                  <a:srgbClr val="FF0000"/>
                </a:solidFill>
                <a:latin typeface="Times New Roman" panose="02020603050405020304" pitchFamily="18" charset="0"/>
                <a:cs typeface="Times New Roman" panose="02020603050405020304" pitchFamily="18" charset="0"/>
              </a:rPr>
              <a:t>Gastric Cancer </a:t>
            </a:r>
            <a:r>
              <a:rPr lang="en-GB" b="1" i="1" dirty="0" smtClean="0">
                <a:solidFill>
                  <a:srgbClr val="FF0000"/>
                </a:solidFill>
                <a:latin typeface="Times New Roman" panose="02020603050405020304" pitchFamily="18" charset="0"/>
                <a:cs typeface="Times New Roman" panose="02020603050405020304" pitchFamily="18" charset="0"/>
              </a:rPr>
              <a:t>2006;9:315-319</a:t>
            </a:r>
            <a:endParaRPr lang="el-GR" b="1" i="1" dirty="0" smtClean="0">
              <a:solidFill>
                <a:srgbClr val="FF0000"/>
              </a:solidFill>
              <a:latin typeface="Times New Roman" panose="02020603050405020304" pitchFamily="18" charset="0"/>
              <a:cs typeface="Times New Roman" panose="02020603050405020304" pitchFamily="18" charset="0"/>
            </a:endParaRPr>
          </a:p>
          <a:p>
            <a:pPr marL="342900" indent="-342900" algn="r" eaLnBrk="1" hangingPunct="1">
              <a:lnSpc>
                <a:spcPct val="80000"/>
              </a:lnSpc>
              <a:spcBef>
                <a:spcPct val="20000"/>
              </a:spcBef>
              <a:buClr>
                <a:srgbClr val="6600FF"/>
              </a:buClr>
              <a:buFont typeface="Wingdings" pitchFamily="2" charset="2"/>
              <a:buNone/>
              <a:defRPr/>
            </a:pPr>
            <a:r>
              <a:rPr lang="el-GR"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eaLnBrk="1" hangingPunct="1">
              <a:lnSpc>
                <a:spcPct val="80000"/>
              </a:lnSpc>
              <a:spcBef>
                <a:spcPct val="20000"/>
              </a:spcBef>
              <a:buClr>
                <a:srgbClr val="6600FF"/>
              </a:buClr>
              <a:buFont typeface="Wingdings" panose="05000000000000000000" pitchFamily="2" charset="2"/>
              <a:buChar char="Ø"/>
              <a:defRPr/>
            </a:pPr>
            <a:r>
              <a:rPr lang="el-GR" sz="2200" dirty="0">
                <a:latin typeface="Times New Roman" panose="02020603050405020304" pitchFamily="18" charset="0"/>
                <a:cs typeface="Times New Roman" panose="02020603050405020304" pitchFamily="18" charset="0"/>
              </a:rPr>
              <a:t>Επί Τ1</a:t>
            </a:r>
            <a:r>
              <a:rPr lang="en-US" sz="2200" dirty="0">
                <a:latin typeface="Times New Roman" panose="02020603050405020304" pitchFamily="18" charset="0"/>
                <a:cs typeface="Times New Roman" panose="02020603050405020304" pitchFamily="18" charset="0"/>
              </a:rPr>
              <a:t>a </a:t>
            </a:r>
            <a:r>
              <a:rPr lang="el-GR" sz="2200" dirty="0">
                <a:latin typeface="Times New Roman" panose="02020603050405020304" pitchFamily="18" charset="0"/>
                <a:cs typeface="Times New Roman" panose="02020603050405020304" pitchFamily="18" charset="0"/>
              </a:rPr>
              <a:t>όγκων: 	</a:t>
            </a:r>
            <a:r>
              <a:rPr lang="el-GR" sz="2200" dirty="0" err="1">
                <a:latin typeface="Times New Roman" panose="02020603050405020304" pitchFamily="18" charset="0"/>
                <a:cs typeface="Times New Roman" panose="02020603050405020304" pitchFamily="18" charset="0"/>
              </a:rPr>
              <a:t>Ιστολογικώς</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λεμφαδενικές</a:t>
            </a:r>
            <a:r>
              <a:rPr lang="el-GR" sz="2200" dirty="0">
                <a:latin typeface="Times New Roman" panose="02020603050405020304" pitchFamily="18" charset="0"/>
                <a:cs typeface="Times New Roman" panose="02020603050405020304" pitchFamily="18" charset="0"/>
              </a:rPr>
              <a:t> μεταστάσεις 2%</a:t>
            </a:r>
          </a:p>
          <a:p>
            <a:pPr marL="342900" indent="-342900" eaLnBrk="1" hangingPunct="1">
              <a:lnSpc>
                <a:spcPct val="80000"/>
              </a:lnSpc>
              <a:spcBef>
                <a:spcPct val="20000"/>
              </a:spcBef>
              <a:buClr>
                <a:srgbClr val="6600FF"/>
              </a:buClr>
              <a:buFont typeface="Wingdings" pitchFamily="2" charset="2"/>
              <a:buNone/>
              <a:defRPr/>
            </a:pPr>
            <a:r>
              <a:rPr lang="el-GR" sz="2200" dirty="0">
                <a:latin typeface="Times New Roman" panose="02020603050405020304" pitchFamily="18" charset="0"/>
                <a:cs typeface="Times New Roman" panose="02020603050405020304" pitchFamily="18" charset="0"/>
              </a:rPr>
              <a:t>	Επί Τ1 όγκων: 	</a:t>
            </a:r>
            <a:r>
              <a:rPr lang="el-GR" sz="2200" dirty="0" err="1">
                <a:latin typeface="Times New Roman" panose="02020603050405020304" pitchFamily="18" charset="0"/>
                <a:cs typeface="Times New Roman" panose="02020603050405020304" pitchFamily="18" charset="0"/>
              </a:rPr>
              <a:t>Ιστολογικώς</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λεμφαδενικές</a:t>
            </a:r>
            <a:r>
              <a:rPr lang="el-GR" sz="2200" dirty="0">
                <a:latin typeface="Times New Roman" panose="02020603050405020304" pitchFamily="18" charset="0"/>
                <a:cs typeface="Times New Roman" panose="02020603050405020304" pitchFamily="18" charset="0"/>
              </a:rPr>
              <a:t> μεταστάσεις 15%</a:t>
            </a:r>
          </a:p>
          <a:p>
            <a:pPr marL="342900" indent="-342900" algn="r" eaLnBrk="1" hangingPunct="1">
              <a:lnSpc>
                <a:spcPct val="80000"/>
              </a:lnSpc>
              <a:spcBef>
                <a:spcPct val="20000"/>
              </a:spcBef>
              <a:buClr>
                <a:srgbClr val="6600FF"/>
              </a:buClr>
              <a:buFont typeface="Wingdings" pitchFamily="2" charset="2"/>
              <a:buNone/>
              <a:defRPr/>
            </a:pPr>
            <a:r>
              <a:rPr lang="el-GR" sz="2400" dirty="0">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Roukos</a:t>
            </a:r>
            <a:r>
              <a:rPr lang="en-US" b="1" i="1" dirty="0">
                <a:solidFill>
                  <a:srgbClr val="FF0000"/>
                </a:solidFill>
                <a:latin typeface="Times New Roman" panose="02020603050405020304" pitchFamily="18" charset="0"/>
                <a:cs typeface="Times New Roman" panose="02020603050405020304" pitchFamily="18" charset="0"/>
              </a:rPr>
              <a:t> DH. Cancer</a:t>
            </a:r>
            <a:r>
              <a:rPr lang="el-GR" b="1" i="1"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Treat Rev 2000;26:243–245</a:t>
            </a:r>
            <a:endParaRPr lang="el-GR" b="1" i="1" dirty="0">
              <a:solidFill>
                <a:srgbClr val="FF0000"/>
              </a:solidFill>
              <a:latin typeface="Times New Roman" panose="02020603050405020304" pitchFamily="18" charset="0"/>
              <a:cs typeface="Times New Roman" panose="02020603050405020304" pitchFamily="18" charset="0"/>
            </a:endParaRPr>
          </a:p>
          <a:p>
            <a:pPr marL="342900" indent="-342900" eaLnBrk="1" hangingPunct="1">
              <a:lnSpc>
                <a:spcPct val="80000"/>
              </a:lnSpc>
              <a:spcBef>
                <a:spcPct val="20000"/>
              </a:spcBef>
              <a:buClr>
                <a:srgbClr val="6600FF"/>
              </a:buClr>
              <a:defRPr/>
            </a:pPr>
            <a:r>
              <a:rPr lang="el-GR" sz="24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Επί Τ1 όγκων:	Συχνότητα </a:t>
            </a:r>
            <a:r>
              <a:rPr lang="en-US" sz="2200" dirty="0">
                <a:latin typeface="Times New Roman" panose="02020603050405020304" pitchFamily="18" charset="0"/>
                <a:cs typeface="Times New Roman" panose="02020603050405020304" pitchFamily="18" charset="0"/>
              </a:rPr>
              <a:t>Mm </a:t>
            </a:r>
            <a:r>
              <a:rPr lang="el-GR" sz="2200" dirty="0">
                <a:latin typeface="Times New Roman" panose="02020603050405020304" pitchFamily="18" charset="0"/>
                <a:cs typeface="Times New Roman" panose="02020603050405020304" pitchFamily="18" charset="0"/>
              </a:rPr>
              <a:t>&amp; </a:t>
            </a:r>
            <a:r>
              <a:rPr lang="en-US" sz="2200" dirty="0">
                <a:latin typeface="Times New Roman" panose="02020603050405020304" pitchFamily="18" charset="0"/>
                <a:cs typeface="Times New Roman" panose="02020603050405020304" pitchFamily="18" charset="0"/>
              </a:rPr>
              <a:t>ITC</a:t>
            </a:r>
            <a:r>
              <a:rPr lang="el-GR" sz="2200" dirty="0">
                <a:latin typeface="Times New Roman" panose="02020603050405020304" pitchFamily="18" charset="0"/>
                <a:cs typeface="Times New Roman" panose="02020603050405020304" pitchFamily="18" charset="0"/>
              </a:rPr>
              <a:t>  10%</a:t>
            </a:r>
          </a:p>
          <a:p>
            <a:pPr algn="r">
              <a:defRPr/>
            </a:pPr>
            <a:r>
              <a:rPr lang="el-GR" sz="2400" dirty="0">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Morgagni</a:t>
            </a:r>
            <a:r>
              <a:rPr lang="en-GB" b="1" i="1" dirty="0">
                <a:solidFill>
                  <a:srgbClr val="FF0000"/>
                </a:solidFill>
                <a:latin typeface="Times New Roman" panose="02020603050405020304" pitchFamily="18" charset="0"/>
                <a:cs typeface="Times New Roman" panose="02020603050405020304" pitchFamily="18" charset="0"/>
              </a:rPr>
              <a:t> P,</a:t>
            </a:r>
            <a:r>
              <a:rPr lang="el-GR" b="1" i="1"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et al. </a:t>
            </a:r>
            <a:r>
              <a:rPr lang="en-GB" b="1" i="1" dirty="0">
                <a:solidFill>
                  <a:srgbClr val="FF0000"/>
                </a:solidFill>
                <a:latin typeface="Times New Roman" panose="02020603050405020304" pitchFamily="18" charset="0"/>
                <a:cs typeface="Times New Roman" panose="02020603050405020304" pitchFamily="18" charset="0"/>
              </a:rPr>
              <a:t>World J </a:t>
            </a:r>
            <a:r>
              <a:rPr lang="en-GB" b="1" i="1" dirty="0" err="1">
                <a:solidFill>
                  <a:srgbClr val="FF0000"/>
                </a:solidFill>
                <a:latin typeface="Times New Roman" panose="02020603050405020304" pitchFamily="18" charset="0"/>
                <a:cs typeface="Times New Roman" panose="02020603050405020304" pitchFamily="18" charset="0"/>
              </a:rPr>
              <a:t>Surg</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smtClean="0">
                <a:solidFill>
                  <a:srgbClr val="FF0000"/>
                </a:solidFill>
                <a:latin typeface="Times New Roman" panose="02020603050405020304" pitchFamily="18" charset="0"/>
                <a:cs typeface="Times New Roman" panose="02020603050405020304" pitchFamily="18" charset="0"/>
              </a:rPr>
              <a:t>2003;27:558-561</a:t>
            </a:r>
            <a:endParaRPr lang="el-GR" b="1" i="1" dirty="0" smtClean="0">
              <a:solidFill>
                <a:srgbClr val="FF0000"/>
              </a:solidFill>
              <a:latin typeface="Times New Roman" panose="02020603050405020304" pitchFamily="18" charset="0"/>
              <a:cs typeface="Times New Roman" panose="02020603050405020304" pitchFamily="18" charset="0"/>
            </a:endParaRPr>
          </a:p>
          <a:p>
            <a:pPr algn="r">
              <a:defRPr/>
            </a:pPr>
            <a:endParaRPr lang="en-US" sz="2400" dirty="0">
              <a:latin typeface="Times New Roman" panose="02020603050405020304" pitchFamily="18" charset="0"/>
              <a:cs typeface="Times New Roman" panose="02020603050405020304" pitchFamily="18" charset="0"/>
            </a:endParaRPr>
          </a:p>
          <a:p>
            <a:pPr marL="342900" indent="-342900">
              <a:lnSpc>
                <a:spcPct val="80000"/>
              </a:lnSpc>
              <a:buClr>
                <a:srgbClr val="6600FF"/>
              </a:buClr>
              <a:buFont typeface="Wingdings" panose="05000000000000000000" pitchFamily="2" charset="2"/>
              <a:buChar char="Ø"/>
            </a:pPr>
            <a:r>
              <a:rPr lang="el-GR" altLang="el-GR" sz="2200" dirty="0" smtClean="0">
                <a:latin typeface="Times New Roman" panose="02020603050405020304" pitchFamily="18" charset="0"/>
                <a:cs typeface="Times New Roman" panose="02020603050405020304" pitchFamily="18" charset="0"/>
              </a:rPr>
              <a:t>Επί </a:t>
            </a:r>
            <a:r>
              <a:rPr lang="el-GR" altLang="el-GR" sz="2200" dirty="0">
                <a:latin typeface="Times New Roman" panose="02020603050405020304" pitchFamily="18" charset="0"/>
                <a:cs typeface="Times New Roman" panose="02020603050405020304" pitchFamily="18" charset="0"/>
              </a:rPr>
              <a:t>Τ2 όγκων:	Ιστολογικώς λεμφαδενικές μεταστάσεις 50%</a:t>
            </a:r>
          </a:p>
          <a:p>
            <a:pPr algn="r">
              <a:lnSpc>
                <a:spcPct val="80000"/>
              </a:lnSpc>
              <a:buClr>
                <a:srgbClr val="6600FF"/>
              </a:buClr>
            </a:pPr>
            <a:r>
              <a:rPr lang="en-US" altLang="el-GR" b="1" i="1" dirty="0" err="1">
                <a:solidFill>
                  <a:srgbClr val="FF0000"/>
                </a:solidFill>
                <a:latin typeface="Times New Roman" panose="02020603050405020304" pitchFamily="18" charset="0"/>
                <a:cs typeface="Times New Roman" panose="02020603050405020304" pitchFamily="18" charset="0"/>
              </a:rPr>
              <a:t>Sasako</a:t>
            </a:r>
            <a:r>
              <a:rPr lang="en-US" altLang="el-GR" b="1" i="1" dirty="0">
                <a:solidFill>
                  <a:srgbClr val="FF0000"/>
                </a:solidFill>
                <a:latin typeface="Times New Roman" panose="02020603050405020304" pitchFamily="18" charset="0"/>
                <a:cs typeface="Times New Roman" panose="02020603050405020304" pitchFamily="18" charset="0"/>
              </a:rPr>
              <a:t> M, et al. Br J </a:t>
            </a:r>
            <a:r>
              <a:rPr lang="en-US" altLang="el-GR" b="1" i="1" dirty="0" err="1">
                <a:solidFill>
                  <a:srgbClr val="FF0000"/>
                </a:solidFill>
                <a:latin typeface="Times New Roman" panose="02020603050405020304" pitchFamily="18" charset="0"/>
                <a:cs typeface="Times New Roman" panose="02020603050405020304" pitchFamily="18" charset="0"/>
              </a:rPr>
              <a:t>Surg</a:t>
            </a:r>
            <a:r>
              <a:rPr lang="en-US" altLang="el-GR" b="1" i="1" dirty="0">
                <a:solidFill>
                  <a:srgbClr val="FF0000"/>
                </a:solidFill>
                <a:latin typeface="Times New Roman" panose="02020603050405020304" pitchFamily="18" charset="0"/>
                <a:cs typeface="Times New Roman" panose="02020603050405020304" pitchFamily="18" charset="0"/>
              </a:rPr>
              <a:t> 1995; 82:34</a:t>
            </a:r>
            <a:r>
              <a:rPr lang="en-US" altLang="el-GR" sz="2000" b="1" i="1" dirty="0">
                <a:solidFill>
                  <a:srgbClr val="FF0000"/>
                </a:solidFill>
                <a:latin typeface="Times New Roman" panose="02020603050405020304" pitchFamily="18" charset="0"/>
                <a:cs typeface="Times New Roman" panose="02020603050405020304" pitchFamily="18" charset="0"/>
              </a:rPr>
              <a:t>6-351</a:t>
            </a:r>
          </a:p>
          <a:p>
            <a:r>
              <a:rPr lang="el-GR" altLang="el-GR" sz="2400" dirty="0">
                <a:latin typeface="Times New Roman" panose="02020603050405020304" pitchFamily="18" charset="0"/>
                <a:cs typeface="Times New Roman" panose="02020603050405020304" pitchFamily="18" charset="0"/>
              </a:rPr>
              <a:t> </a:t>
            </a:r>
            <a:r>
              <a:rPr lang="el-GR" altLang="el-GR" sz="2400" dirty="0" smtClean="0">
                <a:latin typeface="Times New Roman" panose="02020603050405020304" pitchFamily="18" charset="0"/>
                <a:cs typeface="Times New Roman" panose="02020603050405020304" pitchFamily="18" charset="0"/>
              </a:rPr>
              <a:t>    </a:t>
            </a:r>
            <a:r>
              <a:rPr lang="el-GR" altLang="el-GR" sz="2200" dirty="0" smtClean="0">
                <a:latin typeface="Times New Roman" panose="02020603050405020304" pitchFamily="18" charset="0"/>
                <a:cs typeface="Times New Roman" panose="02020603050405020304" pitchFamily="18" charset="0"/>
              </a:rPr>
              <a:t>Επί </a:t>
            </a:r>
            <a:r>
              <a:rPr lang="el-GR" altLang="el-GR" sz="2200" dirty="0">
                <a:latin typeface="Times New Roman" panose="02020603050405020304" pitchFamily="18" charset="0"/>
                <a:cs typeface="Times New Roman" panose="02020603050405020304" pitchFamily="18" charset="0"/>
              </a:rPr>
              <a:t>Τ2 όγκων:	Συχνότητα </a:t>
            </a:r>
            <a:r>
              <a:rPr lang="en-US" altLang="el-GR" sz="2200" dirty="0">
                <a:latin typeface="Times New Roman" panose="02020603050405020304" pitchFamily="18" charset="0"/>
                <a:cs typeface="Times New Roman" panose="02020603050405020304" pitchFamily="18" charset="0"/>
              </a:rPr>
              <a:t>Mm </a:t>
            </a:r>
            <a:r>
              <a:rPr lang="el-GR" altLang="el-GR" sz="2200" dirty="0">
                <a:latin typeface="Times New Roman" panose="02020603050405020304" pitchFamily="18" charset="0"/>
                <a:cs typeface="Times New Roman" panose="02020603050405020304" pitchFamily="18" charset="0"/>
              </a:rPr>
              <a:t>&amp; </a:t>
            </a:r>
            <a:r>
              <a:rPr lang="en-US" altLang="el-GR" sz="2200" dirty="0">
                <a:latin typeface="Times New Roman" panose="02020603050405020304" pitchFamily="18" charset="0"/>
                <a:cs typeface="Times New Roman" panose="02020603050405020304" pitchFamily="18" charset="0"/>
              </a:rPr>
              <a:t>ITC</a:t>
            </a:r>
            <a:r>
              <a:rPr lang="el-GR" altLang="el-GR" sz="2200" dirty="0">
                <a:latin typeface="Times New Roman" panose="02020603050405020304" pitchFamily="18" charset="0"/>
                <a:cs typeface="Times New Roman" panose="02020603050405020304" pitchFamily="18" charset="0"/>
              </a:rPr>
              <a:t>  52.6%</a:t>
            </a:r>
          </a:p>
          <a:p>
            <a:pPr algn="r"/>
            <a:r>
              <a:rPr lang="en-GB" altLang="el-GR" b="1" i="1" dirty="0" err="1">
                <a:solidFill>
                  <a:srgbClr val="FF0000"/>
                </a:solidFill>
                <a:latin typeface="Times New Roman" panose="02020603050405020304" pitchFamily="18" charset="0"/>
                <a:cs typeface="Times New Roman" panose="02020603050405020304" pitchFamily="18" charset="0"/>
              </a:rPr>
              <a:t>Fukagaw</a:t>
            </a:r>
            <a:r>
              <a:rPr lang="el-GR" altLang="el-GR" b="1" i="1" dirty="0">
                <a:solidFill>
                  <a:srgbClr val="FF0000"/>
                </a:solidFill>
                <a:latin typeface="Times New Roman" panose="02020603050405020304" pitchFamily="18" charset="0"/>
                <a:cs typeface="Times New Roman" panose="02020603050405020304" pitchFamily="18" charset="0"/>
              </a:rPr>
              <a:t>α Τ, </a:t>
            </a:r>
            <a:r>
              <a:rPr lang="en-US" altLang="el-GR" b="1" i="1" dirty="0">
                <a:solidFill>
                  <a:srgbClr val="FF0000"/>
                </a:solidFill>
                <a:latin typeface="Times New Roman" panose="02020603050405020304" pitchFamily="18" charset="0"/>
                <a:cs typeface="Times New Roman" panose="02020603050405020304" pitchFamily="18" charset="0"/>
              </a:rPr>
              <a:t>et al. </a:t>
            </a:r>
            <a:r>
              <a:rPr lang="en-GB" altLang="el-GR" b="1" i="1" dirty="0">
                <a:solidFill>
                  <a:srgbClr val="FF0000"/>
                </a:solidFill>
                <a:latin typeface="Times New Roman" panose="02020603050405020304" pitchFamily="18" charset="0"/>
                <a:cs typeface="Times New Roman" panose="02020603050405020304" pitchFamily="18" charset="0"/>
              </a:rPr>
              <a:t>Ann </a:t>
            </a:r>
            <a:r>
              <a:rPr lang="en-GB" altLang="el-GR" b="1" i="1" dirty="0" err="1">
                <a:solidFill>
                  <a:srgbClr val="FF0000"/>
                </a:solidFill>
                <a:latin typeface="Times New Roman" panose="02020603050405020304" pitchFamily="18" charset="0"/>
                <a:cs typeface="Times New Roman" panose="02020603050405020304" pitchFamily="18" charset="0"/>
              </a:rPr>
              <a:t>Surg</a:t>
            </a:r>
            <a:r>
              <a:rPr lang="en-GB" altLang="el-GR" b="1" i="1" dirty="0">
                <a:solidFill>
                  <a:srgbClr val="FF0000"/>
                </a:solidFill>
                <a:latin typeface="Times New Roman" panose="02020603050405020304" pitchFamily="18" charset="0"/>
                <a:cs typeface="Times New Roman" panose="02020603050405020304" pitchFamily="18" charset="0"/>
              </a:rPr>
              <a:t> </a:t>
            </a:r>
            <a:r>
              <a:rPr lang="en-GB" altLang="el-GR" b="1" i="1" dirty="0" err="1">
                <a:solidFill>
                  <a:srgbClr val="FF0000"/>
                </a:solidFill>
                <a:latin typeface="Times New Roman" panose="02020603050405020304" pitchFamily="18" charset="0"/>
                <a:cs typeface="Times New Roman" panose="02020603050405020304" pitchFamily="18" charset="0"/>
              </a:rPr>
              <a:t>Oncol</a:t>
            </a:r>
            <a:r>
              <a:rPr lang="en-GB" altLang="el-GR" b="1" i="1" dirty="0">
                <a:solidFill>
                  <a:srgbClr val="FF0000"/>
                </a:solidFill>
                <a:latin typeface="Times New Roman" panose="02020603050405020304" pitchFamily="18" charset="0"/>
                <a:cs typeface="Times New Roman" panose="02020603050405020304" pitchFamily="18" charset="0"/>
              </a:rPr>
              <a:t>. </a:t>
            </a:r>
            <a:r>
              <a:rPr lang="en-GB" altLang="el-GR" b="1" i="1" dirty="0" smtClean="0">
                <a:solidFill>
                  <a:srgbClr val="FF0000"/>
                </a:solidFill>
                <a:latin typeface="Times New Roman" panose="02020603050405020304" pitchFamily="18" charset="0"/>
                <a:cs typeface="Times New Roman" panose="02020603050405020304" pitchFamily="18" charset="0"/>
              </a:rPr>
              <a:t>2009;16:609-613</a:t>
            </a:r>
            <a:endParaRPr lang="el-GR" altLang="el-GR" b="1" i="1" dirty="0" smtClean="0">
              <a:solidFill>
                <a:srgbClr val="FF0000"/>
              </a:solidFill>
              <a:latin typeface="Times New Roman" panose="02020603050405020304" pitchFamily="18" charset="0"/>
              <a:cs typeface="Times New Roman" panose="02020603050405020304" pitchFamily="18" charset="0"/>
            </a:endParaRPr>
          </a:p>
          <a:p>
            <a:pPr algn="r"/>
            <a:endParaRPr lang="el-GR" altLang="el-GR" b="1" i="1" dirty="0" smtClean="0">
              <a:solidFill>
                <a:srgbClr val="FF0000"/>
              </a:solidFill>
              <a:latin typeface="Times New Roman" panose="02020603050405020304" pitchFamily="18" charset="0"/>
              <a:cs typeface="Times New Roman" panose="02020603050405020304" pitchFamily="18" charset="0"/>
            </a:endParaRPr>
          </a:p>
          <a:p>
            <a:pPr marL="342900" indent="-342900">
              <a:buClr>
                <a:srgbClr val="3333FF"/>
              </a:buClr>
              <a:buFont typeface="Wingdings" panose="05000000000000000000" pitchFamily="2" charset="2"/>
              <a:buChar char="Ø"/>
            </a:pPr>
            <a:r>
              <a:rPr lang="el-GR" altLang="el-GR" sz="2200" dirty="0">
                <a:latin typeface="Times New Roman" panose="02020603050405020304" pitchFamily="18" charset="0"/>
                <a:cs typeface="Times New Roman" panose="02020603050405020304" pitchFamily="18" charset="0"/>
              </a:rPr>
              <a:t>Επί Τ1 όγκων:	</a:t>
            </a:r>
            <a:r>
              <a:rPr lang="el-GR" altLang="el-GR" sz="2200" dirty="0" smtClean="0">
                <a:latin typeface="Times New Roman" panose="02020603050405020304" pitchFamily="18" charset="0"/>
                <a:cs typeface="Times New Roman" panose="02020603050405020304" pitchFamily="18" charset="0"/>
              </a:rPr>
              <a:t> 	</a:t>
            </a:r>
            <a:r>
              <a:rPr lang="en-US" altLang="el-GR" sz="2200" dirty="0" smtClean="0">
                <a:latin typeface="Times New Roman" panose="02020603050405020304" pitchFamily="18" charset="0"/>
                <a:cs typeface="Times New Roman" panose="02020603050405020304" pitchFamily="18" charset="0"/>
              </a:rPr>
              <a:t>Skip </a:t>
            </a:r>
            <a:r>
              <a:rPr lang="en-US" altLang="el-GR" sz="2200" dirty="0">
                <a:latin typeface="Times New Roman" panose="02020603050405020304" pitchFamily="18" charset="0"/>
                <a:cs typeface="Times New Roman" panose="02020603050405020304" pitchFamily="18" charset="0"/>
              </a:rPr>
              <a:t>metastases </a:t>
            </a:r>
            <a:r>
              <a:rPr lang="en-US" altLang="el-GR" sz="2200" dirty="0" smtClean="0">
                <a:latin typeface="Times New Roman" panose="02020603050405020304" pitchFamily="18" charset="0"/>
                <a:cs typeface="Times New Roman" panose="02020603050405020304" pitchFamily="18" charset="0"/>
              </a:rPr>
              <a:t>2.8%</a:t>
            </a:r>
            <a:endParaRPr lang="el-GR" altLang="el-GR" sz="2200" dirty="0" smtClean="0">
              <a:latin typeface="Times New Roman" panose="02020603050405020304" pitchFamily="18" charset="0"/>
              <a:cs typeface="Times New Roman" panose="02020603050405020304" pitchFamily="18" charset="0"/>
            </a:endParaRPr>
          </a:p>
          <a:p>
            <a:pPr>
              <a:buClr>
                <a:srgbClr val="3333FF"/>
              </a:buClr>
            </a:pPr>
            <a:r>
              <a:rPr lang="el-GR" altLang="el-GR" sz="2200" dirty="0">
                <a:latin typeface="Times New Roman" panose="02020603050405020304" pitchFamily="18" charset="0"/>
                <a:cs typeface="Times New Roman" panose="02020603050405020304" pitchFamily="18" charset="0"/>
              </a:rPr>
              <a:t> </a:t>
            </a:r>
            <a:r>
              <a:rPr lang="el-GR" altLang="el-GR" sz="2200" dirty="0" smtClean="0">
                <a:latin typeface="Times New Roman" panose="02020603050405020304" pitchFamily="18" charset="0"/>
                <a:cs typeface="Times New Roman" panose="02020603050405020304" pitchFamily="18" charset="0"/>
              </a:rPr>
              <a:t>    Επί </a:t>
            </a:r>
            <a:r>
              <a:rPr lang="el-GR" altLang="el-GR" sz="2200" dirty="0">
                <a:latin typeface="Times New Roman" panose="02020603050405020304" pitchFamily="18" charset="0"/>
                <a:cs typeface="Times New Roman" panose="02020603050405020304" pitchFamily="18" charset="0"/>
              </a:rPr>
              <a:t>των υπολοίπων Τ:	</a:t>
            </a:r>
            <a:r>
              <a:rPr lang="en-US" altLang="el-GR" sz="2200" dirty="0">
                <a:latin typeface="Times New Roman" panose="02020603050405020304" pitchFamily="18" charset="0"/>
                <a:cs typeface="Times New Roman" panose="02020603050405020304" pitchFamily="18" charset="0"/>
              </a:rPr>
              <a:t>Skip metastases 17.4%</a:t>
            </a:r>
          </a:p>
          <a:p>
            <a:pPr algn="r"/>
            <a:r>
              <a:rPr lang="en-GB" altLang="el-GR" b="1" i="1" dirty="0">
                <a:solidFill>
                  <a:srgbClr val="FF0000"/>
                </a:solidFill>
                <a:latin typeface="Times New Roman" panose="02020603050405020304" pitchFamily="18" charset="0"/>
                <a:cs typeface="Times New Roman" panose="02020603050405020304" pitchFamily="18" charset="0"/>
              </a:rPr>
              <a:t>Li C, et al. J </a:t>
            </a:r>
            <a:r>
              <a:rPr lang="en-GB" altLang="el-GR" b="1" i="1" dirty="0" err="1">
                <a:solidFill>
                  <a:srgbClr val="FF0000"/>
                </a:solidFill>
                <a:latin typeface="Times New Roman" panose="02020603050405020304" pitchFamily="18" charset="0"/>
                <a:cs typeface="Times New Roman" panose="02020603050405020304" pitchFamily="18" charset="0"/>
              </a:rPr>
              <a:t>Gastrointest</a:t>
            </a:r>
            <a:r>
              <a:rPr lang="en-GB" altLang="el-GR" b="1" i="1" dirty="0">
                <a:solidFill>
                  <a:srgbClr val="FF0000"/>
                </a:solidFill>
                <a:latin typeface="Times New Roman" panose="02020603050405020304" pitchFamily="18" charset="0"/>
                <a:cs typeface="Times New Roman" panose="02020603050405020304" pitchFamily="18" charset="0"/>
              </a:rPr>
              <a:t> </a:t>
            </a:r>
            <a:r>
              <a:rPr lang="en-GB" altLang="el-GR" b="1" i="1" dirty="0" err="1">
                <a:solidFill>
                  <a:srgbClr val="FF0000"/>
                </a:solidFill>
                <a:latin typeface="Times New Roman" panose="02020603050405020304" pitchFamily="18" charset="0"/>
                <a:cs typeface="Times New Roman" panose="02020603050405020304" pitchFamily="18" charset="0"/>
              </a:rPr>
              <a:t>Surg</a:t>
            </a:r>
            <a:r>
              <a:rPr lang="en-GB" altLang="el-GR" b="1" i="1" dirty="0">
                <a:solidFill>
                  <a:srgbClr val="FF0000"/>
                </a:solidFill>
                <a:latin typeface="Times New Roman" panose="02020603050405020304" pitchFamily="18" charset="0"/>
                <a:cs typeface="Times New Roman" panose="02020603050405020304" pitchFamily="18" charset="0"/>
              </a:rPr>
              <a:t> 2008;12:550-554</a:t>
            </a:r>
            <a:endParaRPr lang="el-GR" altLang="el-GR" b="1" i="1" dirty="0">
              <a:solidFill>
                <a:srgbClr val="FF0000"/>
              </a:solidFill>
              <a:latin typeface="Times New Roman" panose="02020603050405020304" pitchFamily="18" charset="0"/>
              <a:cs typeface="Times New Roman" panose="02020603050405020304" pitchFamily="18" charset="0"/>
            </a:endParaRPr>
          </a:p>
          <a:p>
            <a:endParaRPr lang="el-GR" altLang="el-GR" b="1" i="1" dirty="0">
              <a:solidFill>
                <a:srgbClr val="FF0000"/>
              </a:solidFill>
              <a:latin typeface="Times New Roman" panose="02020603050405020304" pitchFamily="18" charset="0"/>
              <a:cs typeface="Times New Roman" panose="02020603050405020304" pitchFamily="18" charset="0"/>
            </a:endParaRPr>
          </a:p>
          <a:p>
            <a:pPr marL="342900" indent="-342900" eaLnBrk="1" hangingPunct="1">
              <a:lnSpc>
                <a:spcPct val="80000"/>
              </a:lnSpc>
              <a:spcBef>
                <a:spcPct val="20000"/>
              </a:spcBef>
              <a:buClr>
                <a:srgbClr val="6600FF"/>
              </a:buClr>
              <a:defRPr/>
            </a:pPr>
            <a:endParaRPr lang="el-GR" sz="2400" dirty="0">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193438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2">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a:spLocks noChangeArrowheads="1"/>
          </p:cNvSpPr>
          <p:nvPr/>
        </p:nvSpPr>
        <p:spPr bwMode="auto">
          <a:xfrm>
            <a:off x="0" y="381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l-GR" sz="2400" dirty="0">
                <a:latin typeface="Times New Roman" panose="02020603050405020304" pitchFamily="18" charset="0"/>
                <a:cs typeface="Times New Roman" panose="02020603050405020304" pitchFamily="18" charset="0"/>
              </a:rPr>
              <a:t>In 1997, the AJCC/UICC guidelines were revised, requiring the pathological examination of at least 15 LN for accurate gastric cancer staging</a:t>
            </a:r>
            <a:r>
              <a:rPr lang="el-GR" altLang="el-GR" sz="2400" dirty="0">
                <a:latin typeface="Times New Roman" panose="02020603050405020304" pitchFamily="18" charset="0"/>
                <a:cs typeface="Times New Roman" panose="02020603050405020304" pitchFamily="18" charset="0"/>
              </a:rPr>
              <a:t>.</a:t>
            </a:r>
          </a:p>
        </p:txBody>
      </p:sp>
      <p:sp>
        <p:nvSpPr>
          <p:cNvPr id="3" name="2 - Ορθογώνιο"/>
          <p:cNvSpPr>
            <a:spLocks noChangeArrowheads="1"/>
          </p:cNvSpPr>
          <p:nvPr/>
        </p:nvSpPr>
        <p:spPr bwMode="auto">
          <a:xfrm>
            <a:off x="838200" y="15240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2900" algn="l"/>
              </a:tabLst>
              <a:defRPr>
                <a:solidFill>
                  <a:schemeClr val="tx1"/>
                </a:solidFill>
                <a:latin typeface="Arial" charset="0"/>
                <a:cs typeface="Arial" charset="0"/>
              </a:defRPr>
            </a:lvl1pPr>
            <a:lvl2pPr marL="742950" indent="-285750">
              <a:tabLst>
                <a:tab pos="-342900" algn="l"/>
              </a:tabLst>
              <a:defRPr>
                <a:solidFill>
                  <a:schemeClr val="tx1"/>
                </a:solidFill>
                <a:latin typeface="Arial" charset="0"/>
                <a:cs typeface="Arial" charset="0"/>
              </a:defRPr>
            </a:lvl2pPr>
            <a:lvl3pPr marL="1143000" indent="-228600">
              <a:tabLst>
                <a:tab pos="-342900" algn="l"/>
              </a:tabLst>
              <a:defRPr>
                <a:solidFill>
                  <a:schemeClr val="tx1"/>
                </a:solidFill>
                <a:latin typeface="Arial" charset="0"/>
                <a:cs typeface="Arial" charset="0"/>
              </a:defRPr>
            </a:lvl3pPr>
            <a:lvl4pPr marL="1600200" indent="-228600">
              <a:tabLst>
                <a:tab pos="-342900" algn="l"/>
              </a:tabLst>
              <a:defRPr>
                <a:solidFill>
                  <a:schemeClr val="tx1"/>
                </a:solidFill>
                <a:latin typeface="Arial" charset="0"/>
                <a:cs typeface="Arial" charset="0"/>
              </a:defRPr>
            </a:lvl4pPr>
            <a:lvl5pPr marL="2057400" indent="-228600">
              <a:tabLst>
                <a:tab pos="-3429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29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29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29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2900" algn="l"/>
              </a:tabLst>
              <a:defRPr>
                <a:solidFill>
                  <a:schemeClr val="tx1"/>
                </a:solidFill>
                <a:latin typeface="Arial" charset="0"/>
                <a:cs typeface="Arial" charset="0"/>
              </a:defRPr>
            </a:lvl9pPr>
          </a:lstStyle>
          <a:p>
            <a:pPr algn="r"/>
            <a:r>
              <a:rPr lang="en-GB" altLang="el-GR" sz="2000" b="1" i="1" dirty="0" err="1">
                <a:solidFill>
                  <a:srgbClr val="FF0000"/>
                </a:solidFill>
                <a:latin typeface="Times New Roman" panose="02020603050405020304" pitchFamily="18" charset="0"/>
                <a:cs typeface="Times New Roman" panose="02020603050405020304" pitchFamily="18" charset="0"/>
              </a:rPr>
              <a:t>Sobin</a:t>
            </a:r>
            <a:r>
              <a:rPr lang="en-GB" altLang="el-GR" sz="2000" b="1" i="1" dirty="0">
                <a:solidFill>
                  <a:srgbClr val="FF0000"/>
                </a:solidFill>
                <a:latin typeface="Times New Roman" panose="02020603050405020304" pitchFamily="18" charset="0"/>
                <a:cs typeface="Times New Roman" panose="02020603050405020304" pitchFamily="18" charset="0"/>
              </a:rPr>
              <a:t> LH, Wittekind </a:t>
            </a:r>
            <a:r>
              <a:rPr lang="en-GB" altLang="el-GR" sz="2000" b="1" i="1" dirty="0" err="1">
                <a:solidFill>
                  <a:srgbClr val="FF0000"/>
                </a:solidFill>
                <a:latin typeface="Times New Roman" panose="02020603050405020304" pitchFamily="18" charset="0"/>
                <a:cs typeface="Times New Roman" panose="02020603050405020304" pitchFamily="18" charset="0"/>
              </a:rPr>
              <a:t>Ch</a:t>
            </a:r>
            <a:r>
              <a:rPr lang="en-GB" altLang="el-GR" sz="2000" b="1" i="1" dirty="0">
                <a:solidFill>
                  <a:srgbClr val="FF0000"/>
                </a:solidFill>
                <a:latin typeface="Times New Roman" panose="02020603050405020304" pitchFamily="18" charset="0"/>
                <a:cs typeface="Times New Roman" panose="02020603050405020304" pitchFamily="18" charset="0"/>
              </a:rPr>
              <a:t> (</a:t>
            </a:r>
            <a:r>
              <a:rPr lang="en-GB" altLang="el-GR" sz="2000" b="1" i="1" dirty="0" err="1">
                <a:solidFill>
                  <a:srgbClr val="FF0000"/>
                </a:solidFill>
                <a:latin typeface="Times New Roman" panose="02020603050405020304" pitchFamily="18" charset="0"/>
                <a:cs typeface="Times New Roman" panose="02020603050405020304" pitchFamily="18" charset="0"/>
              </a:rPr>
              <a:t>eds</a:t>
            </a:r>
            <a:r>
              <a:rPr lang="en-GB" altLang="el-GR" sz="2000" b="1" i="1" dirty="0">
                <a:solidFill>
                  <a:srgbClr val="FF0000"/>
                </a:solidFill>
                <a:latin typeface="Times New Roman" panose="02020603050405020304" pitchFamily="18" charset="0"/>
                <a:cs typeface="Times New Roman" panose="02020603050405020304" pitchFamily="18" charset="0"/>
              </a:rPr>
              <a:t>). TNM classification of malignant </a:t>
            </a:r>
            <a:r>
              <a:rPr lang="en-GB" altLang="el-GR" sz="2000" b="1" i="1" dirty="0" err="1">
                <a:solidFill>
                  <a:srgbClr val="FF0000"/>
                </a:solidFill>
                <a:latin typeface="Times New Roman" panose="02020603050405020304" pitchFamily="18" charset="0"/>
                <a:cs typeface="Times New Roman" panose="02020603050405020304" pitchFamily="18" charset="0"/>
              </a:rPr>
              <a:t>tumors</a:t>
            </a:r>
            <a:r>
              <a:rPr lang="en-GB" altLang="el-GR" sz="2000" b="1" i="1" dirty="0">
                <a:solidFill>
                  <a:srgbClr val="FF0000"/>
                </a:solidFill>
                <a:latin typeface="Times New Roman" panose="02020603050405020304" pitchFamily="18" charset="0"/>
                <a:cs typeface="Times New Roman" panose="02020603050405020304" pitchFamily="18" charset="0"/>
              </a:rPr>
              <a:t>. 6</a:t>
            </a:r>
            <a:r>
              <a:rPr lang="en-GB" altLang="el-GR" sz="2000" b="1" i="1" baseline="30000" dirty="0">
                <a:solidFill>
                  <a:srgbClr val="FF0000"/>
                </a:solidFill>
                <a:latin typeface="Times New Roman" panose="02020603050405020304" pitchFamily="18" charset="0"/>
                <a:cs typeface="Times New Roman" panose="02020603050405020304" pitchFamily="18" charset="0"/>
              </a:rPr>
              <a:t>th</a:t>
            </a:r>
            <a:r>
              <a:rPr lang="en-GB" altLang="el-GR" sz="2000" b="1" i="1" dirty="0">
                <a:solidFill>
                  <a:srgbClr val="FF0000"/>
                </a:solidFill>
                <a:latin typeface="Times New Roman" panose="02020603050405020304" pitchFamily="18" charset="0"/>
                <a:cs typeface="Times New Roman" panose="02020603050405020304" pitchFamily="18" charset="0"/>
              </a:rPr>
              <a:t> edition, New York, John Wiley &amp; Sons, 2002.</a:t>
            </a:r>
          </a:p>
        </p:txBody>
      </p:sp>
      <p:sp>
        <p:nvSpPr>
          <p:cNvPr id="4" name="3 - Ορθογώνιο"/>
          <p:cNvSpPr>
            <a:spLocks noChangeArrowheads="1"/>
          </p:cNvSpPr>
          <p:nvPr/>
        </p:nvSpPr>
        <p:spPr bwMode="auto">
          <a:xfrm>
            <a:off x="0" y="3200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l-GR" altLang="el-GR" sz="2400">
                <a:latin typeface="Times New Roman" panose="02020603050405020304" pitchFamily="18" charset="0"/>
                <a:cs typeface="Times New Roman" panose="02020603050405020304" pitchFamily="18" charset="0"/>
              </a:rPr>
              <a:t>Ο</a:t>
            </a:r>
            <a:r>
              <a:rPr lang="en-GB" altLang="el-GR" sz="2400">
                <a:latin typeface="Times New Roman" panose="02020603050405020304" pitchFamily="18" charset="0"/>
                <a:cs typeface="Times New Roman" panose="02020603050405020304" pitchFamily="18" charset="0"/>
              </a:rPr>
              <a:t>nly 29% of gastric cancer patients had more than 15 LN examined in the West</a:t>
            </a:r>
            <a:r>
              <a:rPr lang="el-GR" altLang="el-GR" sz="2400">
                <a:latin typeface="Times New Roman" panose="02020603050405020304" pitchFamily="18" charset="0"/>
                <a:cs typeface="Times New Roman" panose="02020603050405020304" pitchFamily="18" charset="0"/>
              </a:rPr>
              <a:t>.</a:t>
            </a:r>
          </a:p>
        </p:txBody>
      </p:sp>
      <p:sp>
        <p:nvSpPr>
          <p:cNvPr id="5" name="4 - Ορθογώνιο"/>
          <p:cNvSpPr>
            <a:spLocks noChangeArrowheads="1"/>
          </p:cNvSpPr>
          <p:nvPr/>
        </p:nvSpPr>
        <p:spPr bwMode="auto">
          <a:xfrm>
            <a:off x="0" y="3886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2900" algn="l"/>
              </a:tabLst>
              <a:defRPr>
                <a:solidFill>
                  <a:schemeClr val="tx1"/>
                </a:solidFill>
                <a:latin typeface="Arial" charset="0"/>
                <a:cs typeface="Arial" charset="0"/>
              </a:defRPr>
            </a:lvl1pPr>
            <a:lvl2pPr marL="742950" indent="-285750">
              <a:tabLst>
                <a:tab pos="-342900" algn="l"/>
              </a:tabLst>
              <a:defRPr>
                <a:solidFill>
                  <a:schemeClr val="tx1"/>
                </a:solidFill>
                <a:latin typeface="Arial" charset="0"/>
                <a:cs typeface="Arial" charset="0"/>
              </a:defRPr>
            </a:lvl2pPr>
            <a:lvl3pPr marL="1143000" indent="-228600">
              <a:tabLst>
                <a:tab pos="-342900" algn="l"/>
              </a:tabLst>
              <a:defRPr>
                <a:solidFill>
                  <a:schemeClr val="tx1"/>
                </a:solidFill>
                <a:latin typeface="Arial" charset="0"/>
                <a:cs typeface="Arial" charset="0"/>
              </a:defRPr>
            </a:lvl3pPr>
            <a:lvl4pPr marL="1600200" indent="-228600">
              <a:tabLst>
                <a:tab pos="-342900" algn="l"/>
              </a:tabLst>
              <a:defRPr>
                <a:solidFill>
                  <a:schemeClr val="tx1"/>
                </a:solidFill>
                <a:latin typeface="Arial" charset="0"/>
                <a:cs typeface="Arial" charset="0"/>
              </a:defRPr>
            </a:lvl4pPr>
            <a:lvl5pPr marL="2057400" indent="-228600">
              <a:tabLst>
                <a:tab pos="-3429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429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429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429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42900" algn="l"/>
              </a:tabLst>
              <a:defRPr>
                <a:solidFill>
                  <a:schemeClr val="tx1"/>
                </a:solidFill>
                <a:latin typeface="Arial" charset="0"/>
                <a:cs typeface="Arial" charset="0"/>
              </a:defRPr>
            </a:lvl9pPr>
          </a:lstStyle>
          <a:p>
            <a:pPr algn="r"/>
            <a:r>
              <a:rPr lang="en-GB" altLang="el-GR" sz="2000" b="1" i="1">
                <a:solidFill>
                  <a:srgbClr val="FF0000"/>
                </a:solidFill>
                <a:latin typeface="Times New Roman" panose="02020603050405020304" pitchFamily="18" charset="0"/>
                <a:cs typeface="Times New Roman" panose="02020603050405020304" pitchFamily="18" charset="0"/>
              </a:rPr>
              <a:t>Coburn NG</a:t>
            </a:r>
            <a:r>
              <a:rPr lang="el-GR" altLang="el-GR" sz="2000" b="1" i="1">
                <a:solidFill>
                  <a:srgbClr val="FF0000"/>
                </a:solidFill>
                <a:latin typeface="Times New Roman" panose="02020603050405020304" pitchFamily="18" charset="0"/>
                <a:cs typeface="Times New Roman" panose="02020603050405020304" pitchFamily="18" charset="0"/>
              </a:rPr>
              <a:t>,</a:t>
            </a:r>
            <a:r>
              <a:rPr lang="en-GB" altLang="el-GR" sz="2000" b="1" i="1">
                <a:solidFill>
                  <a:srgbClr val="FF0000"/>
                </a:solidFill>
                <a:latin typeface="Times New Roman" panose="02020603050405020304" pitchFamily="18" charset="0"/>
                <a:cs typeface="Times New Roman" panose="02020603050405020304" pitchFamily="18" charset="0"/>
              </a:rPr>
              <a:t> et al. Cancer 2006;107:2143-2151.</a:t>
            </a:r>
          </a:p>
        </p:txBody>
      </p:sp>
      <p:sp>
        <p:nvSpPr>
          <p:cNvPr id="6" name="5 - Ορθογώνιο"/>
          <p:cNvSpPr>
            <a:spLocks noChangeArrowheads="1"/>
          </p:cNvSpPr>
          <p:nvPr/>
        </p:nvSpPr>
        <p:spPr bwMode="auto">
          <a:xfrm>
            <a:off x="0" y="5105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l-GR" sz="2400">
                <a:latin typeface="Times New Roman" panose="02020603050405020304" pitchFamily="18" charset="0"/>
                <a:cs typeface="Times New Roman" panose="02020603050405020304" pitchFamily="18" charset="0"/>
              </a:rPr>
              <a:t>D2-gastrectomy clearly offers the mean number of required LN for pathological examination, even in cases of Western pathologists.</a:t>
            </a:r>
            <a:endParaRPr lang="el-GR" altLang="el-GR" sz="2400">
              <a:latin typeface="Times New Roman" panose="02020603050405020304" pitchFamily="18" charset="0"/>
              <a:cs typeface="Times New Roman" panose="02020603050405020304" pitchFamily="18" charset="0"/>
            </a:endParaRPr>
          </a:p>
        </p:txBody>
      </p:sp>
      <p:sp>
        <p:nvSpPr>
          <p:cNvPr id="7" name="6 - Ορθογώνιο"/>
          <p:cNvSpPr>
            <a:spLocks noChangeArrowheads="1"/>
          </p:cNvSpPr>
          <p:nvPr/>
        </p:nvSpPr>
        <p:spPr bwMode="auto">
          <a:xfrm>
            <a:off x="0" y="6172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GB" altLang="el-GR" sz="2000" b="1" i="1">
                <a:solidFill>
                  <a:srgbClr val="FF0000"/>
                </a:solidFill>
                <a:latin typeface="Times New Roman" panose="02020603050405020304" pitchFamily="18" charset="0"/>
                <a:cs typeface="Times New Roman" panose="02020603050405020304" pitchFamily="18" charset="0"/>
              </a:rPr>
              <a:t>Bunt AM,  et al. J Clin Oncol 1996;14:2289-2294</a:t>
            </a:r>
            <a:r>
              <a:rPr lang="el-GR" altLang="el-GR" sz="2000" b="1" i="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3029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14" y="116632"/>
            <a:ext cx="8138686" cy="584775"/>
          </a:xfrm>
          <a:prstGeom prst="rect">
            <a:avLst/>
          </a:prstGeom>
        </p:spPr>
        <p:txBody>
          <a:bodyPr wrap="square">
            <a:spAutoFit/>
          </a:bodyPr>
          <a:lstStyle/>
          <a:p>
            <a:pPr>
              <a:defRPr/>
            </a:pPr>
            <a:r>
              <a:rPr lang="en-US" sz="3200" b="1" dirty="0">
                <a:solidFill>
                  <a:srgbClr val="FF0000"/>
                </a:solidFill>
                <a:effectLst>
                  <a:outerShdw blurRad="38100" dist="38100" dir="2700000" algn="tl">
                    <a:srgbClr val="C0C0C0"/>
                  </a:outerShdw>
                </a:effectLst>
                <a:latin typeface="Comic Sans MS" pitchFamily="66" charset="0"/>
              </a:rPr>
              <a:t>4</a:t>
            </a:r>
            <a:r>
              <a:rPr lang="el-GR" sz="3200" b="1" dirty="0">
                <a:solidFill>
                  <a:srgbClr val="FF0000"/>
                </a:solidFill>
                <a:effectLst>
                  <a:outerShdw blurRad="38100" dist="38100" dir="2700000" algn="tl">
                    <a:srgbClr val="C0C0C0"/>
                  </a:outerShdw>
                </a:effectLst>
                <a:latin typeface="Comic Sans MS" pitchFamily="66" charset="0"/>
              </a:rPr>
              <a:t>. </a:t>
            </a:r>
            <a:r>
              <a:rPr lang="el-GR" sz="2800" b="1" dirty="0">
                <a:solidFill>
                  <a:srgbClr val="FF0000"/>
                </a:solidFill>
                <a:effectLst>
                  <a:outerShdw blurRad="38100" dist="38100" dir="2700000" algn="tl">
                    <a:srgbClr val="C0C0C0"/>
                  </a:outerShdw>
                </a:effectLst>
                <a:latin typeface="Comic Sans MS" pitchFamily="66" charset="0"/>
              </a:rPr>
              <a:t>Στοιχεία</a:t>
            </a:r>
            <a:r>
              <a:rPr lang="el-GR" sz="3200" b="1" dirty="0">
                <a:solidFill>
                  <a:srgbClr val="FF0000"/>
                </a:solidFill>
                <a:effectLst>
                  <a:outerShdw blurRad="38100" dist="38100" dir="2700000" algn="tl">
                    <a:srgbClr val="C0C0C0"/>
                  </a:outerShdw>
                </a:effectLst>
                <a:latin typeface="Comic Sans MS" pitchFamily="66" charset="0"/>
              </a:rPr>
              <a:t> χειρουργικής ανατομικής</a:t>
            </a:r>
            <a:endParaRPr lang="el-GR" sz="3200" b="1" dirty="0">
              <a:solidFill>
                <a:srgbClr val="FF0000"/>
              </a:solidFill>
              <a:effectLst>
                <a:outerShdw blurRad="38100" dist="38100" dir="2700000" algn="tl">
                  <a:srgbClr val="C0C0C0"/>
                </a:outerShdw>
              </a:effectLst>
              <a:latin typeface="Comic Sans MS" pitchFamily="66"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866" y="706292"/>
            <a:ext cx="3451418" cy="24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4729831" y="3534013"/>
            <a:ext cx="3695488" cy="830997"/>
          </a:xfrm>
          <a:prstGeom prst="rect">
            <a:avLst/>
          </a:prstGeom>
          <a:noFill/>
          <a:ln w="9525">
            <a:noFill/>
            <a:miter lim="800000"/>
            <a:headEnd/>
            <a:tailEnd/>
          </a:ln>
          <a:effectLst/>
        </p:spPr>
        <p:txBody>
          <a:bodyPr wrap="square" anchor="ctr">
            <a:spAutoFit/>
          </a:bodyPr>
          <a:lstStyle/>
          <a:p>
            <a:pPr eaLnBrk="1" hangingPunct="1">
              <a:defRPr/>
            </a:pPr>
            <a:r>
              <a:rPr lang="el-GR" sz="2400" b="1" dirty="0">
                <a:solidFill>
                  <a:srgbClr val="3333FF"/>
                </a:solidFill>
                <a:effectLst>
                  <a:outerShdw blurRad="38100" dist="38100" dir="2700000" algn="tl">
                    <a:srgbClr val="C0C0C0"/>
                  </a:outerShdw>
                </a:effectLst>
                <a:latin typeface="Comic Sans MS" pitchFamily="66" charset="0"/>
                <a:cs typeface="Times New Roman" pitchFamily="18" charset="0"/>
              </a:rPr>
              <a:t>Λεμφαδένες ομάδας Ν1</a:t>
            </a:r>
            <a:endParaRPr lang="el-GR" sz="2400" b="1" dirty="0">
              <a:solidFill>
                <a:srgbClr val="3333FF"/>
              </a:solidFill>
              <a:effectLst>
                <a:outerShdw blurRad="38100" dist="38100" dir="2700000" algn="tl">
                  <a:srgbClr val="C0C0C0"/>
                </a:outerShdw>
              </a:effectLst>
              <a:latin typeface="Comic Sans MS" pitchFamily="66" charset="0"/>
            </a:endParaRPr>
          </a:p>
          <a:p>
            <a:pPr>
              <a:defRPr/>
            </a:pPr>
            <a:endParaRPr lang="el-GR" sz="2400" b="1" dirty="0">
              <a:solidFill>
                <a:srgbClr val="3333FF"/>
              </a:solidFill>
              <a:effectLst>
                <a:outerShdw blurRad="38100" dist="38100" dir="2700000" algn="tl">
                  <a:srgbClr val="C0C0C0"/>
                </a:outerShdw>
              </a:effectLst>
              <a:latin typeface="Comic Sans MS" pitchFamily="66" charset="0"/>
            </a:endParaRPr>
          </a:p>
        </p:txBody>
      </p:sp>
      <p:sp>
        <p:nvSpPr>
          <p:cNvPr id="5" name="Rectangle 7"/>
          <p:cNvSpPr>
            <a:spLocks noChangeArrowheads="1"/>
          </p:cNvSpPr>
          <p:nvPr/>
        </p:nvSpPr>
        <p:spPr bwMode="auto">
          <a:xfrm>
            <a:off x="4211960" y="4077072"/>
            <a:ext cx="42133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200" dirty="0">
                <a:cs typeface="Times New Roman" pitchFamily="18" charset="0"/>
              </a:rPr>
              <a:t>        </a:t>
            </a:r>
            <a:r>
              <a:rPr lang="el-GR" altLang="el-GR" sz="1200" dirty="0"/>
              <a:t>           </a:t>
            </a:r>
            <a:r>
              <a:rPr lang="el-GR" altLang="el-GR" sz="2400" b="1" dirty="0">
                <a:latin typeface="Comic Sans MS" pitchFamily="66" charset="0"/>
                <a:cs typeface="Times New Roman" pitchFamily="18" charset="0"/>
              </a:rPr>
              <a:t>1. ΔΕ παρακαρδιακοί</a:t>
            </a:r>
            <a:endParaRPr lang="el-GR" altLang="el-GR" sz="2400" b="1" dirty="0">
              <a:latin typeface="Comic Sans MS" pitchFamily="66" charset="0"/>
            </a:endParaRPr>
          </a:p>
          <a:p>
            <a:r>
              <a:rPr lang="el-GR" altLang="el-GR" sz="2400" b="1" dirty="0">
                <a:latin typeface="Comic Sans MS" pitchFamily="66" charset="0"/>
                <a:cs typeface="Times New Roman" pitchFamily="18" charset="0"/>
              </a:rPr>
              <a:t>     </a:t>
            </a:r>
            <a:r>
              <a:rPr lang="el-GR" altLang="el-GR" sz="2400" b="1" dirty="0">
                <a:latin typeface="Comic Sans MS" pitchFamily="66" charset="0"/>
              </a:rPr>
              <a:t> </a:t>
            </a:r>
            <a:r>
              <a:rPr lang="el-GR" altLang="el-GR" sz="2400" b="1" dirty="0">
                <a:latin typeface="Comic Sans MS" pitchFamily="66" charset="0"/>
                <a:cs typeface="Times New Roman" pitchFamily="18" charset="0"/>
              </a:rPr>
              <a:t>2. ΑΡ παρακαρδιακοί</a:t>
            </a:r>
            <a:endParaRPr lang="el-GR" altLang="el-GR" sz="2400" b="1" dirty="0">
              <a:latin typeface="Comic Sans MS" pitchFamily="66" charset="0"/>
            </a:endParaRPr>
          </a:p>
          <a:p>
            <a:r>
              <a:rPr lang="el-GR" altLang="el-GR" sz="2400" b="1" dirty="0">
                <a:latin typeface="Comic Sans MS" pitchFamily="66" charset="0"/>
                <a:cs typeface="Times New Roman" pitchFamily="18" charset="0"/>
              </a:rPr>
              <a:t>      3. Ελάσσονος τόξου</a:t>
            </a:r>
            <a:endParaRPr lang="el-GR" altLang="el-GR" sz="2400" b="1" dirty="0">
              <a:latin typeface="Comic Sans MS" pitchFamily="66" charset="0"/>
            </a:endParaRPr>
          </a:p>
          <a:p>
            <a:r>
              <a:rPr lang="el-GR" altLang="el-GR" sz="2400" b="1" dirty="0">
                <a:latin typeface="Comic Sans MS" pitchFamily="66" charset="0"/>
                <a:cs typeface="Times New Roman" pitchFamily="18" charset="0"/>
              </a:rPr>
              <a:t>      4. Μείζονος τόξου</a:t>
            </a:r>
            <a:endParaRPr lang="el-GR" altLang="el-GR" sz="2400" b="1" dirty="0">
              <a:latin typeface="Comic Sans MS" pitchFamily="66" charset="0"/>
            </a:endParaRPr>
          </a:p>
          <a:p>
            <a:r>
              <a:rPr lang="el-GR" altLang="el-GR" sz="2400" b="1" dirty="0">
                <a:latin typeface="Comic Sans MS" pitchFamily="66" charset="0"/>
                <a:cs typeface="Times New Roman" pitchFamily="18" charset="0"/>
              </a:rPr>
              <a:t>      5. Υπερ-πυλωρικοί</a:t>
            </a:r>
            <a:endParaRPr lang="el-GR" altLang="el-GR" sz="2400" b="1" dirty="0">
              <a:latin typeface="Comic Sans MS" pitchFamily="66" charset="0"/>
            </a:endParaRPr>
          </a:p>
          <a:p>
            <a:r>
              <a:rPr lang="el-GR" altLang="el-GR" sz="2400" b="1" dirty="0">
                <a:latin typeface="Comic Sans MS" pitchFamily="66" charset="0"/>
                <a:cs typeface="Times New Roman" pitchFamily="18" charset="0"/>
              </a:rPr>
              <a:t>      6. Υπο-πυλωρικοί</a:t>
            </a:r>
            <a:endParaRPr lang="el-GR" altLang="el-GR" sz="2400" b="1" dirty="0">
              <a:latin typeface="Comic Sans MS" pitchFamily="66" charset="0"/>
            </a:endParaRPr>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6" y="858104"/>
            <a:ext cx="4581012" cy="380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48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3088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4951413" y="3581400"/>
            <a:ext cx="4192587" cy="3013075"/>
          </a:xfrm>
          <a:prstGeom prst="rect">
            <a:avLst/>
          </a:prstGeom>
          <a:noFill/>
          <a:ln w="9525">
            <a:noFill/>
            <a:miter lim="800000"/>
            <a:headEnd/>
            <a:tailEnd/>
          </a:ln>
          <a:effectLst/>
        </p:spPr>
        <p:txBody>
          <a:bodyPr wrap="none" anchor="ctr">
            <a:spAutoFit/>
          </a:bodyPr>
          <a:lstStyle/>
          <a:p>
            <a:pPr>
              <a:defRPr/>
            </a:pPr>
            <a:r>
              <a:rPr lang="el-GR" sz="2400" b="1">
                <a:solidFill>
                  <a:srgbClr val="3333FF"/>
                </a:solidFill>
                <a:effectLst>
                  <a:outerShdw blurRad="38100" dist="38100" dir="2700000" algn="tl">
                    <a:srgbClr val="C0C0C0"/>
                  </a:outerShdw>
                </a:effectLst>
                <a:latin typeface="Times New Roman" pitchFamily="18" charset="0"/>
              </a:rPr>
              <a:t>     Λεμφαδένες ομάδας Ν2</a:t>
            </a:r>
          </a:p>
          <a:p>
            <a:pPr>
              <a:defRPr/>
            </a:pPr>
            <a:endParaRPr lang="el-GR" sz="2400" b="1">
              <a:solidFill>
                <a:srgbClr val="3333FF"/>
              </a:solidFill>
              <a:effectLst>
                <a:outerShdw blurRad="38100" dist="38100" dir="2700000" algn="tl">
                  <a:srgbClr val="C0C0C0"/>
                </a:outerShdw>
              </a:effectLst>
              <a:latin typeface="Times New Roman" pitchFamily="18" charset="0"/>
            </a:endParaRPr>
          </a:p>
          <a:p>
            <a:pPr>
              <a:defRPr/>
            </a:pPr>
            <a:r>
              <a:rPr lang="el-GR" sz="2400" b="1">
                <a:latin typeface="Times New Roman" pitchFamily="18" charset="0"/>
              </a:rPr>
              <a:t>       </a:t>
            </a:r>
            <a:r>
              <a:rPr lang="el-GR" sz="2400" b="1">
                <a:latin typeface="Comic Sans MS" pitchFamily="66" charset="0"/>
              </a:rPr>
              <a:t>7. ΑΡ γαστρικής α.</a:t>
            </a:r>
          </a:p>
          <a:p>
            <a:pPr>
              <a:defRPr/>
            </a:pPr>
            <a:r>
              <a:rPr lang="el-GR" sz="2400" b="1">
                <a:latin typeface="Comic Sans MS" pitchFamily="66" charset="0"/>
              </a:rPr>
              <a:t>    8. Κοινής ηπατικής α.</a:t>
            </a:r>
          </a:p>
          <a:p>
            <a:pPr>
              <a:defRPr/>
            </a:pPr>
            <a:r>
              <a:rPr lang="el-GR" sz="2400" b="1">
                <a:latin typeface="Comic Sans MS" pitchFamily="66" charset="0"/>
              </a:rPr>
              <a:t>    9. Κοιλιακής αρτηρίας</a:t>
            </a:r>
          </a:p>
          <a:p>
            <a:pPr>
              <a:defRPr/>
            </a:pPr>
            <a:r>
              <a:rPr lang="el-GR" sz="2400" b="1">
                <a:latin typeface="Comic Sans MS" pitchFamily="66" charset="0"/>
              </a:rPr>
              <a:t>   10. Πυλών σπληνός</a:t>
            </a:r>
          </a:p>
          <a:p>
            <a:pPr>
              <a:defRPr/>
            </a:pPr>
            <a:r>
              <a:rPr lang="el-GR" sz="2400" b="1">
                <a:latin typeface="Comic Sans MS" pitchFamily="66" charset="0"/>
              </a:rPr>
              <a:t>   11. Σπληνικής α.</a:t>
            </a:r>
          </a:p>
          <a:p>
            <a:pPr>
              <a:defRPr/>
            </a:pPr>
            <a:r>
              <a:rPr lang="el-GR" sz="2400" b="1">
                <a:latin typeface="Comic Sans MS" pitchFamily="66" charset="0"/>
              </a:rPr>
              <a:t>   12. Ηπατο12δακτυλικού</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0"/>
            <a:ext cx="34290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8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editedul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47925"/>
            <a:ext cx="41148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Editedgul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76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688"/>
            <a:ext cx="82296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483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8486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960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 - Θέση περιεχομένου" descr="DSC000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143000" y="42863"/>
            <a:ext cx="7543800" cy="6815137"/>
          </a:xfrm>
          <a:prstGeom prst="rect">
            <a:avLst/>
          </a:prstGeom>
        </p:spPr>
      </p:pic>
    </p:spTree>
    <p:extLst>
      <p:ext uri="{BB962C8B-B14F-4D97-AF65-F5344CB8AC3E}">
        <p14:creationId xmlns:p14="http://schemas.microsoft.com/office/powerpoint/2010/main" val="1298923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048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4232524" y="4638477"/>
            <a:ext cx="5168402" cy="1846659"/>
          </a:xfrm>
          <a:prstGeom prst="rect">
            <a:avLst/>
          </a:prstGeom>
          <a:noFill/>
          <a:ln w="9525">
            <a:noFill/>
            <a:miter lim="800000"/>
            <a:headEnd/>
            <a:tailEnd/>
          </a:ln>
          <a:effectLst/>
        </p:spPr>
        <p:txBody>
          <a:bodyPr wrap="none" anchor="ctr">
            <a:spAutoFit/>
          </a:bodyPr>
          <a:lstStyle/>
          <a:p>
            <a:pPr algn="ctr">
              <a:defRPr/>
            </a:pPr>
            <a:r>
              <a:rPr lang="el-GR" sz="2400" b="1" dirty="0">
                <a:solidFill>
                  <a:srgbClr val="3333FF"/>
                </a:solidFill>
                <a:effectLst>
                  <a:outerShdw blurRad="38100" dist="38100" dir="2700000" algn="tl">
                    <a:srgbClr val="C0C0C0"/>
                  </a:outerShdw>
                </a:effectLst>
                <a:latin typeface="Comic Sans MS" pitchFamily="66" charset="0"/>
              </a:rPr>
              <a:t>Λεμφαδένες ομάδας Ν3</a:t>
            </a:r>
            <a:endParaRPr lang="el-GR" sz="2400" b="1" dirty="0">
              <a:latin typeface="Comic Sans MS" pitchFamily="66" charset="0"/>
            </a:endParaRPr>
          </a:p>
          <a:p>
            <a:pPr algn="ctr">
              <a:defRPr/>
            </a:pPr>
            <a:r>
              <a:rPr lang="el-GR" sz="2400" b="1" dirty="0">
                <a:latin typeface="Comic Sans MS" pitchFamily="66" charset="0"/>
              </a:rPr>
              <a:t>  13. Οπισθοπαγκρεατικοί</a:t>
            </a:r>
            <a:r>
              <a:rPr lang="en-US" sz="2400" b="1" dirty="0">
                <a:latin typeface="Comic Sans MS" pitchFamily="66" charset="0"/>
              </a:rPr>
              <a:t>       </a:t>
            </a:r>
            <a:endParaRPr lang="el-GR" sz="2400" b="1" dirty="0">
              <a:latin typeface="Comic Sans MS" pitchFamily="66" charset="0"/>
            </a:endParaRPr>
          </a:p>
          <a:p>
            <a:pPr algn="ctr">
              <a:defRPr/>
            </a:pPr>
            <a:r>
              <a:rPr lang="el-GR" sz="2400" b="1" dirty="0">
                <a:latin typeface="Comic Sans MS" pitchFamily="66" charset="0"/>
              </a:rPr>
              <a:t>14. Ρίζας μεσεντερίου</a:t>
            </a:r>
            <a:r>
              <a:rPr lang="en-US" sz="2400" b="1" dirty="0">
                <a:latin typeface="Comic Sans MS" pitchFamily="66" charset="0"/>
              </a:rPr>
              <a:t> (SMV)</a:t>
            </a:r>
            <a:endParaRPr lang="el-GR" sz="2400" b="1" dirty="0">
              <a:latin typeface="Comic Sans MS" pitchFamily="66" charset="0"/>
            </a:endParaRPr>
          </a:p>
          <a:p>
            <a:pPr algn="ctr">
              <a:defRPr/>
            </a:pPr>
            <a:r>
              <a:rPr lang="el-GR" sz="2400" b="1" dirty="0">
                <a:latin typeface="Comic Sans MS" pitchFamily="66" charset="0"/>
              </a:rPr>
              <a:t>   </a:t>
            </a:r>
            <a:r>
              <a:rPr lang="el-GR" sz="2400" b="1" dirty="0" smtClean="0">
                <a:latin typeface="Comic Sans MS" pitchFamily="66" charset="0"/>
              </a:rPr>
              <a:t>15</a:t>
            </a:r>
            <a:r>
              <a:rPr lang="el-GR" sz="2400" b="1" dirty="0">
                <a:latin typeface="Comic Sans MS" pitchFamily="66" charset="0"/>
              </a:rPr>
              <a:t>. Εγκάρσιου μεσοκόλου       </a:t>
            </a:r>
          </a:p>
          <a:p>
            <a:pPr algn="ctr">
              <a:defRPr/>
            </a:pPr>
            <a:endParaRPr lang="el-GR"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9756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457200" y="2590800"/>
            <a:ext cx="0" cy="2362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 name="Line 8"/>
          <p:cNvSpPr>
            <a:spLocks noChangeShapeType="1"/>
          </p:cNvSpPr>
          <p:nvPr/>
        </p:nvSpPr>
        <p:spPr bwMode="auto">
          <a:xfrm>
            <a:off x="457200" y="4953000"/>
            <a:ext cx="19050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 name="Line 9"/>
          <p:cNvSpPr>
            <a:spLocks noChangeShapeType="1"/>
          </p:cNvSpPr>
          <p:nvPr/>
        </p:nvSpPr>
        <p:spPr bwMode="auto">
          <a:xfrm flipV="1">
            <a:off x="2362200" y="2590800"/>
            <a:ext cx="0" cy="236220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 name="Line 10"/>
          <p:cNvSpPr>
            <a:spLocks noChangeShapeType="1"/>
          </p:cNvSpPr>
          <p:nvPr/>
        </p:nvSpPr>
        <p:spPr bwMode="auto">
          <a:xfrm flipH="1">
            <a:off x="457200" y="2590800"/>
            <a:ext cx="1905000" cy="0"/>
          </a:xfrm>
          <a:prstGeom prst="line">
            <a:avLst/>
          </a:prstGeom>
          <a:noFill/>
          <a:ln w="317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224960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78741"/>
            <a:ext cx="80010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33" y="1143000"/>
            <a:ext cx="8001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0" y="0"/>
            <a:ext cx="8839200" cy="519113"/>
          </a:xfrm>
          <a:prstGeom prst="rect">
            <a:avLst/>
          </a:prstGeom>
          <a:noFill/>
          <a:ln w="9525">
            <a:noFill/>
            <a:miter lim="800000"/>
            <a:headEnd/>
            <a:tailEnd/>
          </a:ln>
          <a:effectLst/>
        </p:spPr>
        <p:txBody>
          <a:bodyPr>
            <a:spAutoFit/>
          </a:bodyPr>
          <a:lstStyle/>
          <a:p>
            <a:pPr algn="ctr">
              <a:spcBef>
                <a:spcPct val="50000"/>
              </a:spcBef>
              <a:defRPr/>
            </a:pPr>
            <a:r>
              <a:rPr lang="el-GR" sz="2800" b="1" dirty="0">
                <a:solidFill>
                  <a:srgbClr val="3333FF"/>
                </a:solidFill>
                <a:effectLst>
                  <a:outerShdw blurRad="38100" dist="38100" dir="2700000" algn="tl">
                    <a:srgbClr val="C0C0C0"/>
                  </a:outerShdw>
                </a:effectLst>
                <a:latin typeface="Comic Sans MS" pitchFamily="66" charset="0"/>
              </a:rPr>
              <a:t>Λεμφαδενεκτομές για όγκους κάτω τριτημορίου</a:t>
            </a:r>
          </a:p>
        </p:txBody>
      </p:sp>
    </p:spTree>
    <p:extLst>
      <p:ext uri="{BB962C8B-B14F-4D97-AF65-F5344CB8AC3E}">
        <p14:creationId xmlns:p14="http://schemas.microsoft.com/office/powerpoint/2010/main" val="31304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72277"/>
            <a:ext cx="7848600" cy="2585323"/>
          </a:xfrm>
          <a:prstGeom prst="rect">
            <a:avLst/>
          </a:prstGeom>
        </p:spPr>
        <p:style>
          <a:lnRef idx="1">
            <a:schemeClr val="accent2"/>
          </a:lnRef>
          <a:fillRef idx="1002">
            <a:schemeClr val="lt2"/>
          </a:fillRef>
          <a:effectRef idx="1">
            <a:schemeClr val="accent2"/>
          </a:effectRef>
          <a:fontRef idx="minor">
            <a:schemeClr val="dk1"/>
          </a:fontRef>
        </p:style>
        <p:txBody>
          <a:bodyPr wrap="square">
            <a:spAutoFit/>
          </a:bodyPr>
          <a:lstStyle/>
          <a:p>
            <a:r>
              <a:rPr lang="en-US" sz="2400" b="1" i="1" dirty="0" err="1" smtClean="0">
                <a:latin typeface="Times New Roman" pitchFamily="18" charset="0"/>
                <a:cs typeface="Times New Roman" pitchFamily="18" charset="0"/>
              </a:rPr>
              <a:t>Bozzetti</a:t>
            </a:r>
            <a:r>
              <a:rPr lang="en-US" sz="2400" b="1" i="1" dirty="0" smtClean="0">
                <a:latin typeface="Times New Roman" pitchFamily="18" charset="0"/>
                <a:cs typeface="Times New Roman" pitchFamily="18" charset="0"/>
              </a:rPr>
              <a:t> F. Principles of surgical </a:t>
            </a:r>
            <a:r>
              <a:rPr lang="en-US" sz="2400" b="1" i="1" dirty="0" err="1" smtClean="0">
                <a:latin typeface="Times New Roman" pitchFamily="18" charset="0"/>
                <a:cs typeface="Times New Roman" pitchFamily="18" charset="0"/>
              </a:rPr>
              <a:t>radicality</a:t>
            </a:r>
            <a:r>
              <a:rPr lang="en-US" sz="2400" b="1" i="1" dirty="0" smtClean="0">
                <a:latin typeface="Times New Roman" pitchFamily="18" charset="0"/>
                <a:cs typeface="Times New Roman" pitchFamily="18" charset="0"/>
              </a:rPr>
              <a:t> in the treatment of gastric cancer. </a:t>
            </a:r>
          </a:p>
          <a:p>
            <a:pPr algn="r"/>
            <a:r>
              <a:rPr lang="en-US" sz="2400" b="1" i="1" dirty="0" err="1" smtClean="0">
                <a:solidFill>
                  <a:srgbClr val="FF0000"/>
                </a:solidFill>
                <a:latin typeface="Times New Roman" pitchFamily="18" charset="0"/>
                <a:cs typeface="Times New Roman" pitchFamily="18" charset="0"/>
              </a:rPr>
              <a:t>Surg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Oncol</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Clin</a:t>
            </a:r>
            <a:r>
              <a:rPr lang="en-US" sz="2400" b="1" i="1" dirty="0" smtClean="0">
                <a:solidFill>
                  <a:srgbClr val="FF0000"/>
                </a:solidFill>
                <a:latin typeface="Times New Roman" pitchFamily="18" charset="0"/>
                <a:cs typeface="Times New Roman" pitchFamily="18" charset="0"/>
              </a:rPr>
              <a:t> N Am 2001; 10: 833-854 </a:t>
            </a:r>
          </a:p>
          <a:p>
            <a:endParaRPr lang="el-GR" dirty="0" smtClean="0"/>
          </a:p>
          <a:p>
            <a:endParaRPr lang="el-GR" dirty="0" smtClean="0"/>
          </a:p>
          <a:p>
            <a:endParaRPr lang="el-GR" dirty="0" smtClean="0"/>
          </a:p>
          <a:p>
            <a:endParaRPr lang="el-GR" dirty="0" smtClean="0"/>
          </a:p>
          <a:p>
            <a:endParaRPr lang="el-GR" dirty="0" smtClean="0"/>
          </a:p>
        </p:txBody>
      </p:sp>
      <p:sp>
        <p:nvSpPr>
          <p:cNvPr id="3" name="Rectangle 2"/>
          <p:cNvSpPr/>
          <p:nvPr/>
        </p:nvSpPr>
        <p:spPr>
          <a:xfrm>
            <a:off x="381000" y="4577477"/>
            <a:ext cx="7620000" cy="1569660"/>
          </a:xfrm>
          <a:prstGeom prst="rect">
            <a:avLst/>
          </a:prstGeom>
        </p:spPr>
        <p:txBody>
          <a:bodyPr wrap="square">
            <a:spAutoFit/>
          </a:bodyPr>
          <a:lstStyle/>
          <a:p>
            <a:pPr algn="ctr"/>
            <a:r>
              <a:rPr lang="en-US" sz="2400" dirty="0" smtClean="0"/>
              <a:t>At least a 6-cm tumor-free (based on the frozen section result) proximal resection margin from the most proximal macroscopic border of the tumor  should be achieved in all gastric resections.</a:t>
            </a:r>
          </a:p>
        </p:txBody>
      </p:sp>
      <p:sp>
        <p:nvSpPr>
          <p:cNvPr id="4" name="TextBox 3"/>
          <p:cNvSpPr txBox="1"/>
          <p:nvPr/>
        </p:nvSpPr>
        <p:spPr>
          <a:xfrm>
            <a:off x="683568" y="188640"/>
            <a:ext cx="6048672" cy="523220"/>
          </a:xfrm>
          <a:prstGeom prst="rect">
            <a:avLst/>
          </a:prstGeom>
          <a:noFill/>
        </p:spPr>
        <p:txBody>
          <a:bodyPr wrap="square" rtlCol="0">
            <a:spAutoFit/>
          </a:bodyPr>
          <a:lstStyle/>
          <a:p>
            <a:r>
              <a:rPr lang="el-GR" sz="2800" b="1" dirty="0" smtClean="0">
                <a:solidFill>
                  <a:srgbClr val="FF0000"/>
                </a:solidFill>
                <a:latin typeface="Times New Roman" panose="02020603050405020304" pitchFamily="18" charset="0"/>
                <a:cs typeface="Times New Roman" panose="02020603050405020304" pitchFamily="18" charset="0"/>
              </a:rPr>
              <a:t>Έκταση γαστρεκτομής</a:t>
            </a:r>
            <a:endParaRPr lang="el-G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968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077200" cy="1569660"/>
          </a:xfrm>
          <a:prstGeom prst="rect">
            <a:avLst/>
          </a:prstGeom>
        </p:spPr>
        <p:style>
          <a:lnRef idx="1">
            <a:schemeClr val="accent2"/>
          </a:lnRef>
          <a:fillRef idx="1002">
            <a:schemeClr val="lt2"/>
          </a:fillRef>
          <a:effectRef idx="1">
            <a:schemeClr val="accent2"/>
          </a:effectRef>
          <a:fontRef idx="minor">
            <a:schemeClr val="dk1"/>
          </a:fontRef>
        </p:style>
        <p:txBody>
          <a:bodyPr wrap="square">
            <a:spAutoFit/>
          </a:bodyPr>
          <a:lstStyle/>
          <a:p>
            <a:r>
              <a:rPr lang="en-US" sz="2400" b="1" i="1" dirty="0" err="1" smtClean="0">
                <a:latin typeface="Times New Roman" pitchFamily="18" charset="0"/>
                <a:cs typeface="Times New Roman" pitchFamily="18" charset="0"/>
              </a:rPr>
              <a:t>Kasakura</a:t>
            </a:r>
            <a:r>
              <a:rPr lang="en-US" sz="2400" b="1" i="1" dirty="0" smtClean="0">
                <a:latin typeface="Times New Roman" pitchFamily="18" charset="0"/>
                <a:cs typeface="Times New Roman" pitchFamily="18" charset="0"/>
              </a:rPr>
              <a:t> Y, </a:t>
            </a:r>
            <a:r>
              <a:rPr lang="en-US" sz="2400" b="1" i="1" dirty="0" err="1" smtClean="0">
                <a:latin typeface="Times New Roman" pitchFamily="18" charset="0"/>
                <a:cs typeface="Times New Roman" pitchFamily="18" charset="0"/>
              </a:rPr>
              <a:t>Fujii</a:t>
            </a:r>
            <a:r>
              <a:rPr lang="en-US" sz="2400" b="1" i="1" dirty="0" smtClean="0">
                <a:latin typeface="Times New Roman" pitchFamily="18" charset="0"/>
                <a:cs typeface="Times New Roman" pitchFamily="18" charset="0"/>
              </a:rPr>
              <a:t> M, Mochizuki F, et al.: Is there a benefit of</a:t>
            </a:r>
          </a:p>
          <a:p>
            <a:r>
              <a:rPr lang="en-US" sz="2400" b="1" i="1" dirty="0" err="1" smtClean="0">
                <a:latin typeface="Times New Roman" pitchFamily="18" charset="0"/>
                <a:cs typeface="Times New Roman" pitchFamily="18" charset="0"/>
              </a:rPr>
              <a:t>pancreaticosplenectomy</a:t>
            </a:r>
            <a:r>
              <a:rPr lang="en-US" sz="2400" b="1" i="1" dirty="0" smtClean="0">
                <a:latin typeface="Times New Roman" pitchFamily="18" charset="0"/>
                <a:cs typeface="Times New Roman" pitchFamily="18" charset="0"/>
              </a:rPr>
              <a:t> with </a:t>
            </a:r>
            <a:r>
              <a:rPr lang="en-US" sz="2400" b="1" i="1" dirty="0" err="1" smtClean="0">
                <a:latin typeface="Times New Roman" pitchFamily="18" charset="0"/>
                <a:cs typeface="Times New Roman" pitchFamily="18" charset="0"/>
              </a:rPr>
              <a:t>gastrectomy</a:t>
            </a:r>
            <a:r>
              <a:rPr lang="en-US" sz="2400" b="1" i="1" dirty="0" smtClean="0">
                <a:latin typeface="Times New Roman" pitchFamily="18" charset="0"/>
                <a:cs typeface="Times New Roman" pitchFamily="18" charset="0"/>
              </a:rPr>
              <a:t> for advanced gastric</a:t>
            </a:r>
          </a:p>
          <a:p>
            <a:r>
              <a:rPr lang="en-US" sz="2400" b="1" i="1" dirty="0" smtClean="0">
                <a:latin typeface="Times New Roman" pitchFamily="18" charset="0"/>
                <a:cs typeface="Times New Roman" pitchFamily="18" charset="0"/>
              </a:rPr>
              <a:t>cancer? </a:t>
            </a:r>
            <a:endParaRPr lang="el-GR" sz="2400" b="1" i="1" dirty="0" smtClean="0">
              <a:latin typeface="Times New Roman" pitchFamily="18" charset="0"/>
              <a:cs typeface="Times New Roman" pitchFamily="18" charset="0"/>
            </a:endParaRPr>
          </a:p>
          <a:p>
            <a:pPr algn="r"/>
            <a:r>
              <a:rPr lang="en-US" sz="2400" b="1" i="1" dirty="0" smtClean="0">
                <a:solidFill>
                  <a:srgbClr val="FF0000"/>
                </a:solidFill>
                <a:latin typeface="Times New Roman" pitchFamily="18" charset="0"/>
                <a:cs typeface="Times New Roman" pitchFamily="18" charset="0"/>
              </a:rPr>
              <a:t>Am J </a:t>
            </a:r>
            <a:r>
              <a:rPr lang="en-US" sz="2400" b="1" i="1" dirty="0" err="1" smtClean="0">
                <a:solidFill>
                  <a:srgbClr val="FF0000"/>
                </a:solidFill>
                <a:latin typeface="Times New Roman" pitchFamily="18" charset="0"/>
                <a:cs typeface="Times New Roman" pitchFamily="18" charset="0"/>
              </a:rPr>
              <a:t>Surg</a:t>
            </a:r>
            <a:r>
              <a:rPr lang="en-US" sz="2400" b="1" i="1" dirty="0" smtClean="0">
                <a:solidFill>
                  <a:srgbClr val="FF0000"/>
                </a:solidFill>
                <a:latin typeface="Times New Roman" pitchFamily="18" charset="0"/>
                <a:cs typeface="Times New Roman" pitchFamily="18" charset="0"/>
              </a:rPr>
              <a:t> 2000;179:237–242.</a:t>
            </a:r>
          </a:p>
        </p:txBody>
      </p:sp>
      <p:sp>
        <p:nvSpPr>
          <p:cNvPr id="3" name="Rectangle 2"/>
          <p:cNvSpPr/>
          <p:nvPr/>
        </p:nvSpPr>
        <p:spPr>
          <a:xfrm>
            <a:off x="838200" y="2413338"/>
            <a:ext cx="6858000" cy="3416320"/>
          </a:xfrm>
          <a:prstGeom prst="rect">
            <a:avLst/>
          </a:prstGeom>
        </p:spPr>
        <p:txBody>
          <a:bodyPr wrap="square">
            <a:spAutoFit/>
          </a:bodyPr>
          <a:lstStyle/>
          <a:p>
            <a:pPr algn="ctr"/>
            <a:r>
              <a:rPr lang="el-GR" sz="2400" dirty="0" smtClean="0"/>
              <a:t>Ν</a:t>
            </a:r>
            <a:r>
              <a:rPr lang="en-US" sz="2400" dirty="0" smtClean="0"/>
              <a:t>o significant difference in 5-year</a:t>
            </a:r>
          </a:p>
          <a:p>
            <a:pPr algn="ctr"/>
            <a:r>
              <a:rPr lang="en-US" sz="2400" dirty="0" smtClean="0"/>
              <a:t>survival for stage II, III, or IV tumors was detected. </a:t>
            </a:r>
            <a:endParaRPr lang="el-GR" sz="2400" dirty="0" smtClean="0"/>
          </a:p>
          <a:p>
            <a:pPr algn="ctr"/>
            <a:endParaRPr lang="el-GR" sz="2400" dirty="0" smtClean="0"/>
          </a:p>
          <a:p>
            <a:pPr algn="ctr"/>
            <a:endParaRPr lang="el-GR" sz="2400" dirty="0" smtClean="0"/>
          </a:p>
          <a:p>
            <a:pPr algn="ctr"/>
            <a:r>
              <a:rPr lang="en-US" sz="2400" dirty="0" smtClean="0"/>
              <a:t>Thus, </a:t>
            </a:r>
            <a:r>
              <a:rPr lang="en-US" sz="2400" dirty="0" err="1" smtClean="0"/>
              <a:t>splenectomy</a:t>
            </a:r>
            <a:r>
              <a:rPr lang="el-GR" sz="2400" dirty="0" smtClean="0"/>
              <a:t> </a:t>
            </a:r>
            <a:r>
              <a:rPr lang="en-US" sz="2400" dirty="0" smtClean="0"/>
              <a:t>and distal </a:t>
            </a:r>
            <a:r>
              <a:rPr lang="en-US" sz="2400" dirty="0" err="1" smtClean="0"/>
              <a:t>pancreatectomy</a:t>
            </a:r>
            <a:r>
              <a:rPr lang="en-US" sz="2400" dirty="0" smtClean="0"/>
              <a:t> do not have an impact on survival and are</a:t>
            </a:r>
          </a:p>
          <a:p>
            <a:pPr algn="ctr"/>
            <a:r>
              <a:rPr lang="en-US" sz="2400" dirty="0" smtClean="0"/>
              <a:t>associated with an increased incidence of complications.</a:t>
            </a:r>
          </a:p>
        </p:txBody>
      </p:sp>
      <p:sp>
        <p:nvSpPr>
          <p:cNvPr id="4" name="Rectangle 3"/>
          <p:cNvSpPr/>
          <p:nvPr/>
        </p:nvSpPr>
        <p:spPr>
          <a:xfrm rot="5400000">
            <a:off x="5557400" y="2969568"/>
            <a:ext cx="6400802" cy="461665"/>
          </a:xfrm>
          <a:prstGeom prst="rect">
            <a:avLst/>
          </a:prstGeom>
        </p:spPr>
        <p:txBody>
          <a:bodyPr wrap="square">
            <a:spAutoFit/>
          </a:bodyPr>
          <a:lstStyle/>
          <a:p>
            <a:pPr>
              <a:buNone/>
            </a:pPr>
            <a:r>
              <a:rPr lang="el-GR" sz="2400" b="1" dirty="0" smtClean="0">
                <a:solidFill>
                  <a:srgbClr val="FFFF00"/>
                </a:solidFill>
                <a:effectLst>
                  <a:outerShdw blurRad="38100" dist="38100" dir="2700000" algn="tl">
                    <a:srgbClr val="000000">
                      <a:alpha val="43137"/>
                    </a:srgbClr>
                  </a:outerShdw>
                </a:effectLst>
              </a:rPr>
              <a:t>ΣΥΝΑΦΑΙΡΕΣΗ ΠΑΡΑΚΕΙΜΕΝΩΝ ΟΡΓΑΝΩΝ</a:t>
            </a:r>
            <a:endParaRPr lang="en-US" sz="24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643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9850" y="0"/>
            <a:ext cx="9074150" cy="1938992"/>
          </a:xfrm>
          <a:prstGeom prst="rect">
            <a:avLst/>
          </a:prstGeom>
          <a:ln>
            <a:headEnd/>
            <a:tailEnd/>
          </a:ln>
        </p:spPr>
        <p:style>
          <a:lnRef idx="1">
            <a:schemeClr val="accent2"/>
          </a:lnRef>
          <a:fillRef idx="1002">
            <a:schemeClr val="lt2"/>
          </a:fillRef>
          <a:effectRef idx="1">
            <a:schemeClr val="accent2"/>
          </a:effectRef>
          <a:fontRef idx="minor">
            <a:schemeClr val="dk1"/>
          </a:fontRef>
        </p:style>
        <p:txBody>
          <a:bodyPr anchor="ctr">
            <a:spAutoFit/>
          </a:bodyPr>
          <a:lstStyle/>
          <a:p>
            <a:r>
              <a:rPr lang="en-GB" sz="2400" b="1" i="1" dirty="0">
                <a:latin typeface="Times New Roman" pitchFamily="18" charset="0"/>
                <a:cs typeface="Times New Roman" pitchFamily="18" charset="0"/>
              </a:rPr>
              <a:t>Kodera Y, </a:t>
            </a:r>
            <a:r>
              <a:rPr lang="en-GB" sz="2400" b="1" i="1" dirty="0" err="1">
                <a:latin typeface="Times New Roman" pitchFamily="18" charset="0"/>
                <a:cs typeface="Times New Roman" pitchFamily="18" charset="0"/>
              </a:rPr>
              <a:t>Sasako</a:t>
            </a:r>
            <a:r>
              <a:rPr lang="en-GB" sz="2400" b="1" i="1" dirty="0">
                <a:latin typeface="Times New Roman" pitchFamily="18" charset="0"/>
                <a:cs typeface="Times New Roman" pitchFamily="18" charset="0"/>
              </a:rPr>
              <a:t> M, Yamamoto S</a:t>
            </a:r>
            <a:r>
              <a:rPr lang="en-GB" sz="2400" b="1" i="1" dirty="0">
                <a:solidFill>
                  <a:srgbClr val="008080"/>
                </a:solidFill>
                <a:latin typeface="Times New Roman" pitchFamily="18" charset="0"/>
                <a:cs typeface="Times New Roman" pitchFamily="18" charset="0"/>
              </a:rPr>
              <a:t>, </a:t>
            </a:r>
            <a:r>
              <a:rPr lang="en-US" sz="2400" b="1" i="1" dirty="0">
                <a:latin typeface="Times New Roman" pitchFamily="18" charset="0"/>
                <a:cs typeface="Times New Roman" pitchFamily="18" charset="0"/>
              </a:rPr>
              <a:t>et al.</a:t>
            </a:r>
            <a:r>
              <a:rPr lang="en-GB" sz="2400" b="1" i="1" dirty="0">
                <a:latin typeface="Times New Roman" pitchFamily="18" charset="0"/>
                <a:cs typeface="Times New Roman" pitchFamily="18" charset="0"/>
              </a:rPr>
              <a:t> Gastric Cancer Surgery Study Group of Japan Clinical Oncology </a:t>
            </a:r>
            <a:r>
              <a:rPr lang="en-GB" sz="2400" b="1" i="1" dirty="0" smtClean="0">
                <a:latin typeface="Times New Roman" pitchFamily="18" charset="0"/>
                <a:cs typeface="Times New Roman" pitchFamily="18" charset="0"/>
              </a:rPr>
              <a:t>Group </a:t>
            </a:r>
            <a:r>
              <a:rPr lang="en-GB" sz="2400" b="1" i="1" dirty="0">
                <a:latin typeface="Times New Roman" pitchFamily="18" charset="0"/>
                <a:cs typeface="Times New Roman" pitchFamily="18" charset="0"/>
              </a:rPr>
              <a:t>Identification of risk factors for the development of complications following extended and </a:t>
            </a:r>
            <a:r>
              <a:rPr lang="en-GB" sz="2400" b="1" i="1" dirty="0" err="1">
                <a:latin typeface="Times New Roman" pitchFamily="18" charset="0"/>
                <a:cs typeface="Times New Roman" pitchFamily="18" charset="0"/>
              </a:rPr>
              <a:t>superextended</a:t>
            </a:r>
            <a:r>
              <a:rPr lang="en-GB" sz="2400" b="1" i="1" dirty="0">
                <a:latin typeface="Times New Roman" pitchFamily="18" charset="0"/>
                <a:cs typeface="Times New Roman" pitchFamily="18" charset="0"/>
              </a:rPr>
              <a:t> </a:t>
            </a:r>
            <a:r>
              <a:rPr lang="en-GB" sz="2400" b="1" i="1" dirty="0" err="1">
                <a:latin typeface="Times New Roman" pitchFamily="18" charset="0"/>
                <a:cs typeface="Times New Roman" pitchFamily="18" charset="0"/>
              </a:rPr>
              <a:t>lymphadenectomies</a:t>
            </a:r>
            <a:r>
              <a:rPr lang="en-GB" sz="2400" b="1" i="1" dirty="0">
                <a:latin typeface="Times New Roman" pitchFamily="18" charset="0"/>
                <a:cs typeface="Times New Roman" pitchFamily="18" charset="0"/>
              </a:rPr>
              <a:t> for gastric cancer. </a:t>
            </a:r>
            <a:endParaRPr lang="el-GR" sz="2400" b="1" i="1" dirty="0">
              <a:latin typeface="Times New Roman" pitchFamily="18" charset="0"/>
              <a:cs typeface="Times New Roman" pitchFamily="18" charset="0"/>
            </a:endParaRPr>
          </a:p>
          <a:p>
            <a:pPr algn="r"/>
            <a:r>
              <a:rPr lang="en-GB" sz="2400" b="1" i="1" dirty="0">
                <a:solidFill>
                  <a:srgbClr val="FF0000"/>
                </a:solidFill>
                <a:latin typeface="Times New Roman" pitchFamily="18" charset="0"/>
                <a:cs typeface="Times New Roman" pitchFamily="18" charset="0"/>
              </a:rPr>
              <a:t>Br J </a:t>
            </a:r>
            <a:r>
              <a:rPr lang="en-GB" sz="2400" b="1" i="1" dirty="0" err="1" smtClean="0">
                <a:solidFill>
                  <a:srgbClr val="FF0000"/>
                </a:solidFill>
                <a:latin typeface="Times New Roman" pitchFamily="18" charset="0"/>
                <a:cs typeface="Times New Roman" pitchFamily="18" charset="0"/>
              </a:rPr>
              <a:t>Surg</a:t>
            </a:r>
            <a:r>
              <a:rPr lang="en-GB" sz="2400" b="1" i="1" dirty="0" smtClean="0">
                <a:solidFill>
                  <a:srgbClr val="FF0000"/>
                </a:solidFill>
                <a:latin typeface="Times New Roman" pitchFamily="18" charset="0"/>
                <a:cs typeface="Times New Roman" pitchFamily="18" charset="0"/>
              </a:rPr>
              <a:t> 2005;</a:t>
            </a:r>
            <a:r>
              <a:rPr lang="el-GR" sz="2400" b="1" i="1" dirty="0" smtClean="0">
                <a:solidFill>
                  <a:srgbClr val="FF0000"/>
                </a:solidFill>
                <a:latin typeface="Times New Roman" pitchFamily="18" charset="0"/>
                <a:cs typeface="Times New Roman" pitchFamily="18" charset="0"/>
              </a:rPr>
              <a:t> </a:t>
            </a:r>
            <a:r>
              <a:rPr lang="en-GB" sz="2400" b="1" i="1" dirty="0" smtClean="0">
                <a:solidFill>
                  <a:srgbClr val="FF0000"/>
                </a:solidFill>
                <a:latin typeface="Times New Roman" pitchFamily="18" charset="0"/>
                <a:cs typeface="Times New Roman" pitchFamily="18" charset="0"/>
              </a:rPr>
              <a:t>92:1103-</a:t>
            </a:r>
            <a:r>
              <a:rPr lang="el-GR" sz="2400" b="1" i="1" dirty="0" smtClean="0">
                <a:solidFill>
                  <a:srgbClr val="FF0000"/>
                </a:solidFill>
                <a:latin typeface="Times New Roman" pitchFamily="18" charset="0"/>
                <a:cs typeface="Times New Roman" pitchFamily="18" charset="0"/>
              </a:rPr>
              <a:t>110</a:t>
            </a:r>
            <a:r>
              <a:rPr lang="en-GB" sz="2400" b="1" i="1" dirty="0" smtClean="0">
                <a:solidFill>
                  <a:srgbClr val="FF0000"/>
                </a:solidFill>
                <a:latin typeface="Times New Roman" pitchFamily="18" charset="0"/>
                <a:cs typeface="Times New Roman" pitchFamily="18" charset="0"/>
              </a:rPr>
              <a:t>9</a:t>
            </a:r>
            <a:endParaRPr lang="en-GB" sz="2400" b="1" i="1" dirty="0">
              <a:solidFill>
                <a:srgbClr val="FF0000"/>
              </a:solidFill>
              <a:latin typeface="Times New Roman" pitchFamily="18" charset="0"/>
              <a:cs typeface="Times New Roman" pitchFamily="18" charset="0"/>
            </a:endParaRPr>
          </a:p>
        </p:txBody>
      </p:sp>
      <p:sp>
        <p:nvSpPr>
          <p:cNvPr id="3" name="Text Box 9"/>
          <p:cNvSpPr txBox="1">
            <a:spLocks noChangeArrowheads="1"/>
          </p:cNvSpPr>
          <p:nvPr/>
        </p:nvSpPr>
        <p:spPr bwMode="auto">
          <a:xfrm>
            <a:off x="228600" y="2743200"/>
            <a:ext cx="8305800" cy="3785652"/>
          </a:xfrm>
          <a:prstGeom prst="rect">
            <a:avLst/>
          </a:prstGeom>
          <a:noFill/>
          <a:ln w="9525">
            <a:noFill/>
            <a:miter lim="800000"/>
            <a:headEnd/>
            <a:tailEnd/>
          </a:ln>
        </p:spPr>
        <p:txBody>
          <a:bodyPr>
            <a:spAutoFit/>
          </a:bodyPr>
          <a:lstStyle/>
          <a:p>
            <a:pPr algn="ctr">
              <a:spcBef>
                <a:spcPct val="50000"/>
              </a:spcBef>
            </a:pPr>
            <a:r>
              <a:rPr lang="en-US" sz="2400" b="1" dirty="0">
                <a:solidFill>
                  <a:srgbClr val="FF0000"/>
                </a:solidFill>
                <a:latin typeface="+mj-lt"/>
              </a:rPr>
              <a:t>Multivariate analysis</a:t>
            </a:r>
          </a:p>
          <a:p>
            <a:pPr>
              <a:spcBef>
                <a:spcPct val="50000"/>
              </a:spcBef>
            </a:pPr>
            <a:r>
              <a:rPr lang="en-US" sz="2400" b="1" dirty="0">
                <a:latin typeface="+mj-lt"/>
              </a:rPr>
              <a:t>Risk factors for postoperative complications:</a:t>
            </a:r>
          </a:p>
          <a:p>
            <a:pPr>
              <a:spcBef>
                <a:spcPct val="50000"/>
              </a:spcBef>
              <a:buClr>
                <a:srgbClr val="3333FF"/>
              </a:buClr>
              <a:buFont typeface="Wingdings" pitchFamily="2" charset="2"/>
              <a:buChar char="ü"/>
            </a:pPr>
            <a:r>
              <a:rPr lang="en-US" sz="2400" b="1" dirty="0">
                <a:latin typeface="+mj-lt"/>
              </a:rPr>
              <a:t>	</a:t>
            </a:r>
            <a:r>
              <a:rPr lang="en-US" sz="2400" b="1" dirty="0" err="1">
                <a:latin typeface="+mj-lt"/>
              </a:rPr>
              <a:t>Pancreatectomy</a:t>
            </a:r>
            <a:r>
              <a:rPr lang="en-US" sz="2400" b="1" dirty="0">
                <a:latin typeface="+mj-lt"/>
              </a:rPr>
              <a:t>				RR=5.62</a:t>
            </a:r>
          </a:p>
          <a:p>
            <a:pPr>
              <a:spcBef>
                <a:spcPct val="50000"/>
              </a:spcBef>
              <a:buClr>
                <a:srgbClr val="3333FF"/>
              </a:buClr>
              <a:buFont typeface="Wingdings" pitchFamily="2" charset="2"/>
              <a:buChar char="ü"/>
            </a:pPr>
            <a:r>
              <a:rPr lang="en-US" sz="2400" b="1" dirty="0">
                <a:latin typeface="+mj-lt"/>
              </a:rPr>
              <a:t>	Prolong operative time			RR=2.65</a:t>
            </a:r>
          </a:p>
          <a:p>
            <a:pPr>
              <a:spcBef>
                <a:spcPct val="50000"/>
              </a:spcBef>
              <a:buClr>
                <a:srgbClr val="3333FF"/>
              </a:buClr>
              <a:buFont typeface="Wingdings" pitchFamily="2" charset="2"/>
              <a:buChar char="ü"/>
            </a:pPr>
            <a:r>
              <a:rPr lang="en-US" sz="2400" b="1" dirty="0">
                <a:latin typeface="+mj-lt"/>
              </a:rPr>
              <a:t>	BMI &gt; 25					RR=</a:t>
            </a:r>
            <a:r>
              <a:rPr lang="el-GR" sz="2400" b="1" dirty="0">
                <a:latin typeface="+mj-lt"/>
              </a:rPr>
              <a:t>2.18</a:t>
            </a:r>
            <a:endParaRPr lang="en-US" sz="2400" b="1" dirty="0">
              <a:latin typeface="+mj-lt"/>
            </a:endParaRPr>
          </a:p>
          <a:p>
            <a:pPr>
              <a:spcBef>
                <a:spcPct val="50000"/>
              </a:spcBef>
              <a:buClr>
                <a:srgbClr val="3333FF"/>
              </a:buClr>
              <a:buFont typeface="Wingdings" pitchFamily="2" charset="2"/>
              <a:buChar char="ü"/>
            </a:pPr>
            <a:r>
              <a:rPr lang="en-US" sz="2400" b="1" dirty="0">
                <a:latin typeface="+mj-lt"/>
              </a:rPr>
              <a:t>	Age &gt; 65 years				</a:t>
            </a:r>
          </a:p>
          <a:p>
            <a:pPr>
              <a:spcBef>
                <a:spcPct val="50000"/>
              </a:spcBef>
            </a:pPr>
            <a:r>
              <a:rPr lang="en-US" sz="2400" dirty="0">
                <a:latin typeface="+mj-lt"/>
              </a:rPr>
              <a:t>	</a:t>
            </a:r>
            <a:endParaRPr lang="el-GR" sz="2400" dirty="0">
              <a:latin typeface="+mj-lt"/>
            </a:endParaRPr>
          </a:p>
        </p:txBody>
      </p:sp>
    </p:spTree>
    <p:extLst>
      <p:ext uri="{BB962C8B-B14F-4D97-AF65-F5344CB8AC3E}">
        <p14:creationId xmlns:p14="http://schemas.microsoft.com/office/powerpoint/2010/main" val="1720197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95400"/>
            <a:ext cx="7696200" cy="4154984"/>
          </a:xfrm>
          <a:prstGeom prst="rect">
            <a:avLst/>
          </a:prstGeom>
        </p:spPr>
        <p:txBody>
          <a:bodyPr wrap="square">
            <a:spAutoFit/>
          </a:bodyPr>
          <a:lstStyle/>
          <a:p>
            <a:pPr algn="ctr"/>
            <a:r>
              <a:rPr lang="el-GR" sz="2400" dirty="0" smtClean="0"/>
              <a:t>Ρ</a:t>
            </a:r>
            <a:r>
              <a:rPr lang="en-US" sz="2400" dirty="0" err="1" smtClean="0"/>
              <a:t>esection</a:t>
            </a:r>
            <a:r>
              <a:rPr lang="en-US" sz="2400" dirty="0" smtClean="0"/>
              <a:t> of adjacent organs in conjunction with </a:t>
            </a:r>
            <a:r>
              <a:rPr lang="en-US" sz="2400" dirty="0" err="1" smtClean="0"/>
              <a:t>gastrectomy</a:t>
            </a:r>
            <a:r>
              <a:rPr lang="en-US" sz="2400" dirty="0" smtClean="0"/>
              <a:t> is</a:t>
            </a:r>
            <a:r>
              <a:rPr lang="el-GR" sz="2400" dirty="0" smtClean="0"/>
              <a:t> </a:t>
            </a:r>
            <a:r>
              <a:rPr lang="en-US" sz="2400" dirty="0" smtClean="0"/>
              <a:t>still acceptable to achieve R0 resection in a </a:t>
            </a:r>
            <a:r>
              <a:rPr lang="en-US" sz="2400" b="1" i="1" dirty="0" smtClean="0">
                <a:solidFill>
                  <a:srgbClr val="FF0000"/>
                </a:solidFill>
                <a:effectLst>
                  <a:outerShdw blurRad="38100" dist="38100" dir="2700000" algn="tl">
                    <a:srgbClr val="000000">
                      <a:alpha val="43137"/>
                    </a:srgbClr>
                  </a:outerShdw>
                </a:effectLst>
              </a:rPr>
              <a:t>highly selected </a:t>
            </a:r>
            <a:r>
              <a:rPr lang="en-US" sz="2400" dirty="0" smtClean="0"/>
              <a:t>patient</a:t>
            </a:r>
            <a:r>
              <a:rPr lang="el-GR" sz="2400" dirty="0" smtClean="0"/>
              <a:t> </a:t>
            </a:r>
            <a:r>
              <a:rPr lang="en-US" sz="2400" dirty="0" smtClean="0"/>
              <a:t>population with </a:t>
            </a:r>
            <a:r>
              <a:rPr lang="en-US" sz="2400" b="1" i="1" dirty="0" smtClean="0">
                <a:solidFill>
                  <a:srgbClr val="FF0000"/>
                </a:solidFill>
                <a:effectLst>
                  <a:outerShdw blurRad="38100" dist="38100" dir="2700000" algn="tl">
                    <a:srgbClr val="000000">
                      <a:alpha val="43137"/>
                    </a:srgbClr>
                  </a:outerShdw>
                </a:effectLst>
              </a:rPr>
              <a:t>histological confirmation of organ invasion but</a:t>
            </a:r>
          </a:p>
          <a:p>
            <a:pPr algn="ctr"/>
            <a:r>
              <a:rPr lang="en-US" sz="2400" b="1" i="1" dirty="0" smtClean="0">
                <a:solidFill>
                  <a:srgbClr val="FF0000"/>
                </a:solidFill>
                <a:effectLst>
                  <a:outerShdw blurRad="38100" dist="38100" dir="2700000" algn="tl">
                    <a:srgbClr val="000000">
                      <a:alpha val="43137"/>
                    </a:srgbClr>
                  </a:outerShdw>
                </a:effectLst>
              </a:rPr>
              <a:t>negative lymph nodes. </a:t>
            </a:r>
            <a:endParaRPr lang="el-GR" sz="2400" b="1" i="1" dirty="0" smtClean="0">
              <a:solidFill>
                <a:srgbClr val="FF0000"/>
              </a:solidFill>
              <a:effectLst>
                <a:outerShdw blurRad="38100" dist="38100" dir="2700000" algn="tl">
                  <a:srgbClr val="000000">
                    <a:alpha val="43137"/>
                  </a:srgbClr>
                </a:outerShdw>
              </a:effectLst>
            </a:endParaRPr>
          </a:p>
          <a:p>
            <a:pPr algn="ctr"/>
            <a:endParaRPr lang="el-GR" sz="2400" dirty="0" smtClean="0"/>
          </a:p>
          <a:p>
            <a:pPr algn="ctr"/>
            <a:endParaRPr lang="el-GR" sz="2400" dirty="0" smtClean="0"/>
          </a:p>
          <a:p>
            <a:pPr algn="ctr"/>
            <a:endParaRPr lang="el-GR" sz="2400" dirty="0" smtClean="0"/>
          </a:p>
          <a:p>
            <a:pPr algn="ctr"/>
            <a:r>
              <a:rPr lang="en-US" sz="2400" dirty="0" smtClean="0"/>
              <a:t>Considering the high postoperative morbidity,</a:t>
            </a:r>
            <a:r>
              <a:rPr lang="el-GR" sz="2400" dirty="0" smtClean="0"/>
              <a:t> </a:t>
            </a:r>
            <a:r>
              <a:rPr lang="en-US" sz="2400" dirty="0" smtClean="0"/>
              <a:t>the procedure of </a:t>
            </a:r>
            <a:r>
              <a:rPr lang="en-US" sz="2400" b="1" i="1" dirty="0" smtClean="0">
                <a:solidFill>
                  <a:srgbClr val="FF0000"/>
                </a:solidFill>
                <a:effectLst>
                  <a:outerShdw blurRad="38100" dist="38100" dir="2700000" algn="tl">
                    <a:srgbClr val="000000">
                      <a:alpha val="43137"/>
                    </a:srgbClr>
                  </a:outerShdw>
                </a:effectLst>
              </a:rPr>
              <a:t>more than two organ resection </a:t>
            </a:r>
            <a:r>
              <a:rPr lang="en-US" sz="2400" dirty="0" smtClean="0"/>
              <a:t>with </a:t>
            </a:r>
            <a:r>
              <a:rPr lang="en-US" sz="2400" dirty="0" err="1" smtClean="0"/>
              <a:t>gastrectomy</a:t>
            </a:r>
            <a:r>
              <a:rPr lang="en-US" sz="2400" dirty="0" smtClean="0"/>
              <a:t> is not</a:t>
            </a:r>
            <a:r>
              <a:rPr lang="el-GR" sz="2400" dirty="0" smtClean="0"/>
              <a:t> </a:t>
            </a:r>
            <a:r>
              <a:rPr lang="en-US" sz="2400" dirty="0" smtClean="0"/>
              <a:t>an optimal choice.</a:t>
            </a:r>
          </a:p>
        </p:txBody>
      </p:sp>
    </p:spTree>
    <p:extLst>
      <p:ext uri="{BB962C8B-B14F-4D97-AF65-F5344CB8AC3E}">
        <p14:creationId xmlns:p14="http://schemas.microsoft.com/office/powerpoint/2010/main" val="11878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5400000">
            <a:off x="6597134" y="2131368"/>
            <a:ext cx="4724400" cy="461665"/>
          </a:xfrm>
          <a:prstGeom prst="rect">
            <a:avLst/>
          </a:prstGeom>
          <a:noFill/>
        </p:spPr>
        <p:txBody>
          <a:bodyPr wrap="square" rtlCol="0">
            <a:spAutoFit/>
          </a:bodyPr>
          <a:lstStyle/>
          <a:p>
            <a:r>
              <a:rPr lang="el-GR" sz="2400" b="1" dirty="0" smtClean="0">
                <a:solidFill>
                  <a:srgbClr val="FFFF00"/>
                </a:solidFill>
                <a:effectLst>
                  <a:outerShdw blurRad="38100" dist="38100" dir="2700000" algn="tl">
                    <a:srgbClr val="000000">
                      <a:alpha val="43137"/>
                    </a:srgbClr>
                  </a:outerShdw>
                </a:effectLst>
              </a:rPr>
              <a:t>ΤΑ ΔΙΗΘΗΜΕΝΑ ΟΡΙΑ ΕΚΤΟΜΗΣ</a:t>
            </a:r>
            <a:endParaRPr lang="el-GR" sz="24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0" y="0"/>
            <a:ext cx="8077200" cy="1938992"/>
          </a:xfrm>
          <a:prstGeom prst="rect">
            <a:avLst/>
          </a:prstGeom>
        </p:spPr>
        <p:style>
          <a:lnRef idx="0">
            <a:scrgbClr r="0" g="0" b="0"/>
          </a:lnRef>
          <a:fillRef idx="1002">
            <a:schemeClr val="lt2"/>
          </a:fillRef>
          <a:effectRef idx="0">
            <a:scrgbClr r="0" g="0" b="0"/>
          </a:effectRef>
          <a:fontRef idx="major"/>
        </p:style>
        <p:txBody>
          <a:bodyPr wrap="square">
            <a:spAutoFit/>
          </a:bodyPr>
          <a:lstStyle/>
          <a:p>
            <a:r>
              <a:rPr lang="en-US" sz="2400" b="1" i="1" dirty="0" smtClean="0">
                <a:latin typeface="Times New Roman" pitchFamily="18" charset="0"/>
                <a:cs typeface="Times New Roman" pitchFamily="18" charset="0"/>
              </a:rPr>
              <a:t>Cho BC, </a:t>
            </a:r>
            <a:r>
              <a:rPr lang="en-US" sz="2400" b="1" i="1" dirty="0" err="1" smtClean="0">
                <a:latin typeface="Times New Roman" pitchFamily="18" charset="0"/>
                <a:cs typeface="Times New Roman" pitchFamily="18" charset="0"/>
              </a:rPr>
              <a:t>Jeung</a:t>
            </a:r>
            <a:r>
              <a:rPr lang="en-US" sz="2400" b="1" i="1" dirty="0" smtClean="0">
                <a:latin typeface="Times New Roman" pitchFamily="18" charset="0"/>
                <a:cs typeface="Times New Roman" pitchFamily="18" charset="0"/>
              </a:rPr>
              <a:t> HC, </a:t>
            </a:r>
            <a:r>
              <a:rPr lang="en-US" sz="2400" b="1" i="1" dirty="0" err="1" smtClean="0">
                <a:latin typeface="Times New Roman" pitchFamily="18" charset="0"/>
                <a:cs typeface="Times New Roman" pitchFamily="18" charset="0"/>
              </a:rPr>
              <a:t>Choi</a:t>
            </a:r>
            <a:r>
              <a:rPr lang="en-US" sz="2400" b="1" i="1" dirty="0" smtClean="0">
                <a:latin typeface="Times New Roman" pitchFamily="18" charset="0"/>
                <a:cs typeface="Times New Roman" pitchFamily="18" charset="0"/>
              </a:rPr>
              <a:t> HJ, et al.: Prognostic impact of resection</a:t>
            </a:r>
            <a:r>
              <a:rPr lang="el-GR"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margin involvement after extended (D2/D3) </a:t>
            </a:r>
            <a:r>
              <a:rPr lang="en-US" sz="2400" b="1" i="1" dirty="0" err="1" smtClean="0">
                <a:latin typeface="Times New Roman" pitchFamily="18" charset="0"/>
                <a:cs typeface="Times New Roman" pitchFamily="18" charset="0"/>
              </a:rPr>
              <a:t>gastrectomy</a:t>
            </a:r>
            <a:r>
              <a:rPr lang="en-US" sz="2400" b="1" i="1" dirty="0" smtClean="0">
                <a:latin typeface="Times New Roman" pitchFamily="18" charset="0"/>
                <a:cs typeface="Times New Roman" pitchFamily="18" charset="0"/>
              </a:rPr>
              <a:t> for</a:t>
            </a:r>
            <a:r>
              <a:rPr lang="el-GR"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advanced gastric cancer: A 15-year</a:t>
            </a:r>
            <a:r>
              <a:rPr lang="el-GR"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experience at a single</a:t>
            </a:r>
            <a:r>
              <a:rPr lang="el-GR" sz="2400" b="1" i="1" dirty="0" smtClean="0">
                <a:latin typeface="Times New Roman" pitchFamily="18" charset="0"/>
                <a:cs typeface="Times New Roman" pitchFamily="18" charset="0"/>
              </a:rPr>
              <a:t> </a:t>
            </a:r>
            <a:r>
              <a:rPr lang="pt-BR" sz="2400" b="1" i="1" dirty="0" smtClean="0">
                <a:latin typeface="Times New Roman" pitchFamily="18" charset="0"/>
                <a:cs typeface="Times New Roman" pitchFamily="18" charset="0"/>
              </a:rPr>
              <a:t>institute. </a:t>
            </a:r>
            <a:endParaRPr lang="el-GR" sz="2400" b="1" i="1" dirty="0" smtClean="0">
              <a:latin typeface="Times New Roman" pitchFamily="18" charset="0"/>
              <a:cs typeface="Times New Roman" pitchFamily="18" charset="0"/>
            </a:endParaRPr>
          </a:p>
          <a:p>
            <a:pPr algn="r"/>
            <a:r>
              <a:rPr lang="pt-BR" sz="2400" b="1" i="1" dirty="0" smtClean="0">
                <a:solidFill>
                  <a:srgbClr val="FF0000"/>
                </a:solidFill>
                <a:latin typeface="Times New Roman" pitchFamily="18" charset="0"/>
                <a:cs typeface="Times New Roman" pitchFamily="18" charset="0"/>
              </a:rPr>
              <a:t>J Surg Oncol 2007;95:461–468.</a:t>
            </a:r>
          </a:p>
        </p:txBody>
      </p:sp>
      <p:sp>
        <p:nvSpPr>
          <p:cNvPr id="4" name="TextBox 3"/>
          <p:cNvSpPr txBox="1"/>
          <p:nvPr/>
        </p:nvSpPr>
        <p:spPr>
          <a:xfrm>
            <a:off x="533400" y="2133600"/>
            <a:ext cx="3200400" cy="369332"/>
          </a:xfrm>
          <a:prstGeom prst="rect">
            <a:avLst/>
          </a:prstGeom>
          <a:noFill/>
        </p:spPr>
        <p:txBody>
          <a:bodyPr wrap="square" rtlCol="0">
            <a:spAutoFit/>
          </a:bodyPr>
          <a:lstStyle/>
          <a:p>
            <a:r>
              <a:rPr lang="en-US" dirty="0" smtClean="0"/>
              <a:t>Node (-), Margin (-) pts</a:t>
            </a:r>
            <a:endParaRPr lang="el-GR" dirty="0"/>
          </a:p>
        </p:txBody>
      </p:sp>
      <p:sp>
        <p:nvSpPr>
          <p:cNvPr id="5" name="TextBox 4"/>
          <p:cNvSpPr txBox="1"/>
          <p:nvPr/>
        </p:nvSpPr>
        <p:spPr>
          <a:xfrm>
            <a:off x="3886200" y="2133600"/>
            <a:ext cx="4191000" cy="369332"/>
          </a:xfrm>
          <a:prstGeom prst="rect">
            <a:avLst/>
          </a:prstGeom>
          <a:noFill/>
        </p:spPr>
        <p:txBody>
          <a:bodyPr wrap="square" rtlCol="0">
            <a:spAutoFit/>
          </a:bodyPr>
          <a:lstStyle/>
          <a:p>
            <a:r>
              <a:rPr lang="en-US" dirty="0" smtClean="0"/>
              <a:t>Median survival 		147 months</a:t>
            </a:r>
            <a:endParaRPr lang="el-GR" dirty="0"/>
          </a:p>
        </p:txBody>
      </p:sp>
      <p:sp>
        <p:nvSpPr>
          <p:cNvPr id="6" name="TextBox 5"/>
          <p:cNvSpPr txBox="1"/>
          <p:nvPr/>
        </p:nvSpPr>
        <p:spPr>
          <a:xfrm>
            <a:off x="533400" y="2514600"/>
            <a:ext cx="3200400" cy="369332"/>
          </a:xfrm>
          <a:prstGeom prst="rect">
            <a:avLst/>
          </a:prstGeom>
          <a:noFill/>
        </p:spPr>
        <p:txBody>
          <a:bodyPr wrap="square" rtlCol="0">
            <a:spAutoFit/>
          </a:bodyPr>
          <a:lstStyle/>
          <a:p>
            <a:r>
              <a:rPr lang="en-US" dirty="0" smtClean="0"/>
              <a:t>Node (-), Margin (+) pts</a:t>
            </a:r>
            <a:endParaRPr lang="el-GR" dirty="0"/>
          </a:p>
        </p:txBody>
      </p:sp>
      <p:sp>
        <p:nvSpPr>
          <p:cNvPr id="7" name="TextBox 6"/>
          <p:cNvSpPr txBox="1"/>
          <p:nvPr/>
        </p:nvSpPr>
        <p:spPr>
          <a:xfrm>
            <a:off x="3886200" y="2514600"/>
            <a:ext cx="4267200" cy="369332"/>
          </a:xfrm>
          <a:prstGeom prst="rect">
            <a:avLst/>
          </a:prstGeom>
          <a:noFill/>
        </p:spPr>
        <p:txBody>
          <a:bodyPr wrap="square" rtlCol="0">
            <a:spAutoFit/>
          </a:bodyPr>
          <a:lstStyle/>
          <a:p>
            <a:r>
              <a:rPr lang="en-US" dirty="0" smtClean="0"/>
              <a:t>Median survival 		  37 months</a:t>
            </a:r>
            <a:endParaRPr lang="el-GR" dirty="0"/>
          </a:p>
        </p:txBody>
      </p:sp>
      <p:sp>
        <p:nvSpPr>
          <p:cNvPr id="8" name="TextBox 7"/>
          <p:cNvSpPr txBox="1"/>
          <p:nvPr/>
        </p:nvSpPr>
        <p:spPr>
          <a:xfrm>
            <a:off x="457200" y="3124200"/>
            <a:ext cx="3200400" cy="369332"/>
          </a:xfrm>
          <a:prstGeom prst="rect">
            <a:avLst/>
          </a:prstGeom>
          <a:noFill/>
        </p:spPr>
        <p:txBody>
          <a:bodyPr wrap="square" rtlCol="0">
            <a:spAutoFit/>
          </a:bodyPr>
          <a:lstStyle/>
          <a:p>
            <a:r>
              <a:rPr lang="en-US" dirty="0" smtClean="0"/>
              <a:t>Node (±), Margin (-) pts</a:t>
            </a:r>
            <a:endParaRPr lang="el-GR" dirty="0"/>
          </a:p>
        </p:txBody>
      </p:sp>
      <p:sp>
        <p:nvSpPr>
          <p:cNvPr id="9" name="TextBox 8"/>
          <p:cNvSpPr txBox="1"/>
          <p:nvPr/>
        </p:nvSpPr>
        <p:spPr>
          <a:xfrm>
            <a:off x="457200" y="3505200"/>
            <a:ext cx="3276600" cy="369332"/>
          </a:xfrm>
          <a:prstGeom prst="rect">
            <a:avLst/>
          </a:prstGeom>
          <a:noFill/>
        </p:spPr>
        <p:txBody>
          <a:bodyPr wrap="square" rtlCol="0">
            <a:spAutoFit/>
          </a:bodyPr>
          <a:lstStyle/>
          <a:p>
            <a:r>
              <a:rPr lang="en-US" dirty="0" smtClean="0"/>
              <a:t>Node (±), Margin (+) pts</a:t>
            </a:r>
            <a:endParaRPr lang="el-GR" dirty="0"/>
          </a:p>
        </p:txBody>
      </p:sp>
      <p:sp>
        <p:nvSpPr>
          <p:cNvPr id="10" name="TextBox 9"/>
          <p:cNvSpPr txBox="1"/>
          <p:nvPr/>
        </p:nvSpPr>
        <p:spPr>
          <a:xfrm>
            <a:off x="3886200" y="3124200"/>
            <a:ext cx="4191000" cy="369332"/>
          </a:xfrm>
          <a:prstGeom prst="rect">
            <a:avLst/>
          </a:prstGeom>
          <a:noFill/>
        </p:spPr>
        <p:txBody>
          <a:bodyPr wrap="square" rtlCol="0">
            <a:spAutoFit/>
          </a:bodyPr>
          <a:lstStyle/>
          <a:p>
            <a:r>
              <a:rPr lang="en-US" dirty="0" smtClean="0"/>
              <a:t>Median survival 		  37 months</a:t>
            </a:r>
            <a:endParaRPr lang="el-GR" dirty="0"/>
          </a:p>
        </p:txBody>
      </p:sp>
      <p:sp>
        <p:nvSpPr>
          <p:cNvPr id="11" name="TextBox 10"/>
          <p:cNvSpPr txBox="1"/>
          <p:nvPr/>
        </p:nvSpPr>
        <p:spPr>
          <a:xfrm>
            <a:off x="3886200" y="3505200"/>
            <a:ext cx="4267200" cy="369332"/>
          </a:xfrm>
          <a:prstGeom prst="rect">
            <a:avLst/>
          </a:prstGeom>
          <a:noFill/>
        </p:spPr>
        <p:txBody>
          <a:bodyPr wrap="square" rtlCol="0">
            <a:spAutoFit/>
          </a:bodyPr>
          <a:lstStyle/>
          <a:p>
            <a:r>
              <a:rPr lang="en-US" dirty="0" smtClean="0"/>
              <a:t>Median survival 		  33 months</a:t>
            </a:r>
            <a:endParaRPr lang="el-GR" dirty="0"/>
          </a:p>
        </p:txBody>
      </p:sp>
      <p:sp>
        <p:nvSpPr>
          <p:cNvPr id="12" name="Rectangle 11"/>
          <p:cNvSpPr/>
          <p:nvPr/>
        </p:nvSpPr>
        <p:spPr>
          <a:xfrm>
            <a:off x="228600" y="4114800"/>
            <a:ext cx="7848600" cy="1200329"/>
          </a:xfrm>
          <a:prstGeom prst="rect">
            <a:avLst/>
          </a:prstGeom>
          <a:solidFill>
            <a:srgbClr val="0070C0"/>
          </a:solidFill>
        </p:spPr>
        <p:txBody>
          <a:bodyPr wrap="square">
            <a:spAutoFit/>
          </a:bodyPr>
          <a:lstStyle/>
          <a:p>
            <a:pPr algn="ctr"/>
            <a:r>
              <a:rPr lang="en-US" sz="2400" b="1" dirty="0" smtClean="0">
                <a:solidFill>
                  <a:srgbClr val="FFFF00"/>
                </a:solidFill>
              </a:rPr>
              <a:t>More aggressive treatment, including reoperation, should be considered only for node-negative patients with positive microscopic margins</a:t>
            </a:r>
          </a:p>
        </p:txBody>
      </p:sp>
      <p:sp>
        <p:nvSpPr>
          <p:cNvPr id="13" name="Rectangle 12"/>
          <p:cNvSpPr/>
          <p:nvPr/>
        </p:nvSpPr>
        <p:spPr>
          <a:xfrm>
            <a:off x="228600" y="5638800"/>
            <a:ext cx="7696200" cy="830997"/>
          </a:xfrm>
          <a:prstGeom prst="rect">
            <a:avLst/>
          </a:prstGeom>
          <a:solidFill>
            <a:srgbClr val="FF0000"/>
          </a:solidFill>
        </p:spPr>
        <p:txBody>
          <a:bodyPr wrap="square">
            <a:spAutoFit/>
          </a:bodyPr>
          <a:lstStyle/>
          <a:p>
            <a:pPr algn="ctr"/>
            <a:r>
              <a:rPr lang="en-US" sz="2400" b="1" dirty="0" smtClean="0">
                <a:solidFill>
                  <a:srgbClr val="FFFF00"/>
                </a:solidFill>
              </a:rPr>
              <a:t>Nodal status may be a more important determinant of survival than R0 resection</a:t>
            </a:r>
          </a:p>
        </p:txBody>
      </p:sp>
    </p:spTree>
    <p:extLst>
      <p:ext uri="{BB962C8B-B14F-4D97-AF65-F5344CB8AC3E}">
        <p14:creationId xmlns:p14="http://schemas.microsoft.com/office/powerpoint/2010/main" val="37667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22238"/>
            <a:ext cx="7543800" cy="12954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ΕΠΙΔΗΜΙΟΛΟΓΙΚΑ ΔΕΔΟΜΕΝΑ</a:t>
            </a:r>
            <a:endParaRPr lang="en-US" dirty="0" smtClean="0"/>
          </a:p>
        </p:txBody>
      </p:sp>
      <p:sp>
        <p:nvSpPr>
          <p:cNvPr id="3" name="Rectangle 3"/>
          <p:cNvSpPr txBox="1">
            <a:spLocks noChangeArrowheads="1"/>
          </p:cNvSpPr>
          <p:nvPr/>
        </p:nvSpPr>
        <p:spPr>
          <a:xfrm>
            <a:off x="0" y="1447800"/>
            <a:ext cx="8305800" cy="4683125"/>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sz="2800" dirty="0" smtClean="0"/>
              <a:t>Higher prevalence in developing countries </a:t>
            </a:r>
          </a:p>
          <a:p>
            <a:pPr lvl="1"/>
            <a:r>
              <a:rPr lang="en-US" dirty="0" smtClean="0">
                <a:solidFill>
                  <a:schemeClr val="tx1"/>
                </a:solidFill>
              </a:rPr>
              <a:t>H. Pylori is sometimes associated with socioeconomic status and poor hygiene</a:t>
            </a:r>
            <a:endParaRPr lang="el-GR" dirty="0" smtClean="0">
              <a:solidFill>
                <a:schemeClr val="tx1"/>
              </a:solidFill>
            </a:endParaRPr>
          </a:p>
          <a:p>
            <a:pPr lvl="1"/>
            <a:endParaRPr lang="en-US" dirty="0" smtClean="0">
              <a:solidFill>
                <a:schemeClr val="tx1"/>
              </a:solidFill>
            </a:endParaRPr>
          </a:p>
          <a:p>
            <a:r>
              <a:rPr lang="en-US" sz="2800" dirty="0" smtClean="0"/>
              <a:t>In the US:</a:t>
            </a:r>
            <a:r>
              <a:rPr lang="en-US" dirty="0" smtClean="0"/>
              <a:t> </a:t>
            </a:r>
          </a:p>
          <a:p>
            <a:pPr lvl="1"/>
            <a:r>
              <a:rPr lang="en-US" dirty="0" smtClean="0">
                <a:solidFill>
                  <a:schemeClr val="tx1"/>
                </a:solidFill>
              </a:rPr>
              <a:t>Lifetime prevalence is ~10%. </a:t>
            </a:r>
          </a:p>
          <a:p>
            <a:pPr lvl="1"/>
            <a:r>
              <a:rPr lang="en-US" dirty="0" smtClean="0">
                <a:solidFill>
                  <a:schemeClr val="tx1"/>
                </a:solidFill>
              </a:rPr>
              <a:t>PUD affects ~4.5 million annually.  </a:t>
            </a:r>
          </a:p>
          <a:p>
            <a:pPr lvl="1"/>
            <a:r>
              <a:rPr lang="en-US" dirty="0" smtClean="0">
                <a:solidFill>
                  <a:schemeClr val="tx1"/>
                </a:solidFill>
              </a:rPr>
              <a:t>Hospitalization rate is ~30 </a:t>
            </a:r>
            <a:r>
              <a:rPr lang="en-US" dirty="0" err="1" smtClean="0">
                <a:solidFill>
                  <a:schemeClr val="tx1"/>
                </a:solidFill>
              </a:rPr>
              <a:t>pts</a:t>
            </a:r>
            <a:r>
              <a:rPr lang="en-US" dirty="0" smtClean="0">
                <a:solidFill>
                  <a:schemeClr val="tx1"/>
                </a:solidFill>
              </a:rPr>
              <a:t> per 100,000 cases.</a:t>
            </a:r>
          </a:p>
          <a:p>
            <a:pPr lvl="1"/>
            <a:r>
              <a:rPr lang="en-US" dirty="0" smtClean="0">
                <a:solidFill>
                  <a:schemeClr val="tx1"/>
                </a:solidFill>
              </a:rPr>
              <a:t>Mortality rate has decreased dramatically in the past 20 years </a:t>
            </a:r>
            <a:r>
              <a:rPr lang="el-GR" dirty="0" smtClean="0">
                <a:solidFill>
                  <a:schemeClr val="tx1"/>
                </a:solidFill>
              </a:rPr>
              <a:t>                            </a:t>
            </a:r>
            <a:r>
              <a:rPr lang="en-US" sz="1800" i="1" dirty="0" smtClean="0">
                <a:solidFill>
                  <a:schemeClr val="tx1"/>
                </a:solidFill>
              </a:rPr>
              <a:t>approximately 1 death per 100,000 cases </a:t>
            </a:r>
          </a:p>
        </p:txBody>
      </p:sp>
    </p:spTree>
    <p:extLst>
      <p:ext uri="{BB962C8B-B14F-4D97-AF65-F5344CB8AC3E}">
        <p14:creationId xmlns:p14="http://schemas.microsoft.com/office/powerpoint/2010/main" val="1923937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7709"/>
            <a:ext cx="8839200" cy="519113"/>
          </a:xfrm>
          <a:prstGeom prst="rect">
            <a:avLst/>
          </a:prstGeom>
          <a:noFill/>
          <a:ln w="9525">
            <a:noFill/>
            <a:miter lim="800000"/>
            <a:headEnd/>
            <a:tailEnd/>
          </a:ln>
          <a:effectLst/>
        </p:spPr>
        <p:txBody>
          <a:bodyPr>
            <a:spAutoFit/>
          </a:bodyPr>
          <a:lstStyle/>
          <a:p>
            <a:pPr algn="ctr">
              <a:spcBef>
                <a:spcPct val="50000"/>
              </a:spcBef>
              <a:defRPr/>
            </a:pPr>
            <a:r>
              <a:rPr lang="el-GR" sz="2800" b="1">
                <a:solidFill>
                  <a:srgbClr val="3333FF"/>
                </a:solidFill>
                <a:effectLst>
                  <a:outerShdw blurRad="38100" dist="38100" dir="2700000" algn="tl">
                    <a:srgbClr val="C0C0C0"/>
                  </a:outerShdw>
                </a:effectLst>
                <a:latin typeface="Comic Sans MS" pitchFamily="66" charset="0"/>
              </a:rPr>
              <a:t>Λεμφαδενεκτομές για όγκους μέσου τριτημορίου</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 y="789709"/>
            <a:ext cx="87630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40" y="1124744"/>
            <a:ext cx="82296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8839200" cy="519113"/>
          </a:xfrm>
          <a:prstGeom prst="rect">
            <a:avLst/>
          </a:prstGeom>
          <a:noFill/>
          <a:ln w="9525">
            <a:noFill/>
            <a:miter lim="800000"/>
            <a:headEnd/>
            <a:tailEnd/>
          </a:ln>
          <a:effectLst/>
        </p:spPr>
        <p:txBody>
          <a:bodyPr>
            <a:spAutoFit/>
          </a:bodyPr>
          <a:lstStyle/>
          <a:p>
            <a:pPr algn="ctr">
              <a:spcBef>
                <a:spcPct val="50000"/>
              </a:spcBef>
              <a:defRPr/>
            </a:pPr>
            <a:r>
              <a:rPr lang="el-GR" sz="2800" b="1">
                <a:solidFill>
                  <a:srgbClr val="3333FF"/>
                </a:solidFill>
                <a:effectLst>
                  <a:outerShdw blurRad="38100" dist="38100" dir="2700000" algn="tl">
                    <a:srgbClr val="C0C0C0"/>
                  </a:outerShdw>
                </a:effectLst>
                <a:latin typeface="Comic Sans MS" pitchFamily="66" charset="0"/>
              </a:rPr>
              <a:t>Λεμφαδενεκτομές για όγκους άνω τριτημορίου</a:t>
            </a: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2296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8534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26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001000" cy="830997"/>
          </a:xfrm>
          <a:prstGeom prst="rect">
            <a:avLst/>
          </a:prstGeom>
          <a:solidFill>
            <a:srgbClr val="0070C0"/>
          </a:solidFill>
        </p:spPr>
        <p:txBody>
          <a:bodyPr wrap="square" rtlCol="0">
            <a:spAutoFit/>
          </a:bodyPr>
          <a:lstStyle/>
          <a:p>
            <a:pPr algn="ctr"/>
            <a:r>
              <a:rPr lang="el-GR" sz="2200" b="1" dirty="0" smtClean="0">
                <a:solidFill>
                  <a:srgbClr val="FFFF00"/>
                </a:solidFill>
                <a:effectLst>
                  <a:outerShdw blurRad="38100" dist="38100" dir="2700000" algn="tl">
                    <a:srgbClr val="000000">
                      <a:alpha val="43137"/>
                    </a:srgbClr>
                  </a:outerShdw>
                </a:effectLst>
              </a:rPr>
              <a:t>Μικροσκοπικώς υγιή όρια εκτομής πρέπει να επιδιώκονται σε κάθε ογκολογική γαστρεκτομή</a:t>
            </a:r>
            <a:r>
              <a:rPr lang="el-GR" sz="2400" b="1" dirty="0" smtClean="0">
                <a:solidFill>
                  <a:srgbClr val="FFFF00"/>
                </a:solidFill>
                <a:effectLst>
                  <a:outerShdw blurRad="38100" dist="38100" dir="2700000" algn="tl">
                    <a:srgbClr val="000000">
                      <a:alpha val="43137"/>
                    </a:srgbClr>
                  </a:outerShdw>
                </a:effectLst>
              </a:rPr>
              <a:t>.</a:t>
            </a:r>
            <a:endParaRPr lang="el-GR" sz="24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52400" y="2971800"/>
            <a:ext cx="8001000" cy="1446550"/>
          </a:xfrm>
          <a:prstGeom prst="rect">
            <a:avLst/>
          </a:prstGeom>
          <a:solidFill>
            <a:srgbClr val="0070C0"/>
          </a:solidFill>
        </p:spPr>
        <p:txBody>
          <a:bodyPr wrap="square" rtlCol="0">
            <a:spAutoFit/>
          </a:bodyPr>
          <a:lstStyle/>
          <a:p>
            <a:pPr algn="ctr"/>
            <a:r>
              <a:rPr lang="el-GR" sz="2200" b="1" dirty="0" smtClean="0">
                <a:solidFill>
                  <a:srgbClr val="FFFF00"/>
                </a:solidFill>
                <a:effectLst>
                  <a:outerShdw blurRad="38100" dist="38100" dir="2700000" algn="tl">
                    <a:srgbClr val="000000">
                      <a:alpha val="43137"/>
                    </a:srgbClr>
                  </a:outerShdw>
                </a:effectLst>
              </a:rPr>
              <a:t>Διηθημένα όρια εκτομής δεν είναι αποδεκτά σε όγκους </a:t>
            </a:r>
          </a:p>
          <a:p>
            <a:pPr algn="ctr"/>
            <a:r>
              <a:rPr lang="el-GR" sz="2200" b="1" dirty="0" smtClean="0">
                <a:solidFill>
                  <a:srgbClr val="FFFF00"/>
                </a:solidFill>
                <a:effectLst>
                  <a:outerShdw blurRad="38100" dist="38100" dir="2700000" algn="tl">
                    <a:srgbClr val="000000">
                      <a:alpha val="43137"/>
                    </a:srgbClr>
                  </a:outerShdw>
                </a:effectLst>
              </a:rPr>
              <a:t>Τ1-2, Ν0-1, Σταδίου Ι και ΙΙ.  </a:t>
            </a:r>
          </a:p>
          <a:p>
            <a:pPr algn="ctr"/>
            <a:r>
              <a:rPr lang="el-GR" sz="2200" b="1" dirty="0" smtClean="0">
                <a:solidFill>
                  <a:srgbClr val="FFFF00"/>
                </a:solidFill>
                <a:effectLst>
                  <a:outerShdw blurRad="38100" dist="38100" dir="2700000" algn="tl">
                    <a:srgbClr val="000000">
                      <a:alpha val="43137"/>
                    </a:srgbClr>
                  </a:outerShdw>
                </a:effectLst>
              </a:rPr>
              <a:t>Αντίθετα, για όγκους Τ3-4, Ν2-3, Σταδίου ΙΙΙ και </a:t>
            </a:r>
            <a:r>
              <a:rPr lang="en-US" sz="2200" b="1" dirty="0" smtClean="0">
                <a:solidFill>
                  <a:srgbClr val="FFFF00"/>
                </a:solidFill>
                <a:effectLst>
                  <a:outerShdw blurRad="38100" dist="38100" dir="2700000" algn="tl">
                    <a:srgbClr val="000000">
                      <a:alpha val="43137"/>
                    </a:srgbClr>
                  </a:outerShdw>
                </a:effectLst>
              </a:rPr>
              <a:t>IV</a:t>
            </a:r>
            <a:r>
              <a:rPr lang="el-GR" sz="2200" b="1" dirty="0" smtClean="0">
                <a:solidFill>
                  <a:srgbClr val="FFFF00"/>
                </a:solidFill>
                <a:effectLst>
                  <a:outerShdw blurRad="38100" dist="38100" dir="2700000" algn="tl">
                    <a:srgbClr val="000000">
                      <a:alpha val="43137"/>
                    </a:srgbClr>
                  </a:outerShdw>
                </a:effectLst>
              </a:rPr>
              <a:t> η διήθηση των ορίων εκτομής δεν επηρεάζει την πρόγνωση.</a:t>
            </a:r>
            <a:endParaRPr lang="el-GR" sz="22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152400" y="4648200"/>
            <a:ext cx="8001000" cy="769441"/>
          </a:xfrm>
          <a:prstGeom prst="rect">
            <a:avLst/>
          </a:prstGeom>
          <a:solidFill>
            <a:srgbClr val="0070C0"/>
          </a:solidFill>
        </p:spPr>
        <p:txBody>
          <a:bodyPr wrap="square" rtlCol="0">
            <a:spAutoFit/>
          </a:bodyPr>
          <a:lstStyle/>
          <a:p>
            <a:pPr algn="ctr"/>
            <a:r>
              <a:rPr lang="el-GR" sz="2200" b="1" dirty="0" smtClean="0">
                <a:solidFill>
                  <a:srgbClr val="FFFF00"/>
                </a:solidFill>
                <a:effectLst>
                  <a:outerShdw blurRad="38100" dist="38100" dir="2700000" algn="tl">
                    <a:srgbClr val="000000">
                      <a:alpha val="43137"/>
                    </a:srgbClr>
                  </a:outerShdw>
                </a:effectLst>
              </a:rPr>
              <a:t>Η συναφαίρεση παρακείμενων οργάνων έχει νόημα μόνο στους Ν0 ασθενείς. </a:t>
            </a:r>
            <a:endParaRPr lang="el-GR" sz="2200"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52400" y="914400"/>
            <a:ext cx="8001000" cy="769441"/>
          </a:xfrm>
          <a:prstGeom prst="rect">
            <a:avLst/>
          </a:prstGeom>
          <a:solidFill>
            <a:srgbClr val="0070C0"/>
          </a:solidFill>
        </p:spPr>
        <p:txBody>
          <a:bodyPr wrap="square" rtlCol="0">
            <a:spAutoFit/>
          </a:bodyPr>
          <a:lstStyle/>
          <a:p>
            <a:pPr algn="ctr"/>
            <a:r>
              <a:rPr lang="el-GR" sz="2200" b="1" dirty="0" smtClean="0">
                <a:solidFill>
                  <a:srgbClr val="FFFF00"/>
                </a:solidFill>
                <a:effectLst>
                  <a:outerShdw blurRad="38100" dist="38100" dir="2700000" algn="tl">
                    <a:srgbClr val="000000">
                      <a:alpha val="43137"/>
                    </a:srgbClr>
                  </a:outerShdw>
                </a:effectLst>
              </a:rPr>
              <a:t>Η ολική γαστρεκτομή σπάνια είναι αναγκαία και σπανιότερα ενδείκνυται.</a:t>
            </a:r>
            <a:endParaRPr lang="el-GR" sz="2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381000" y="5657671"/>
            <a:ext cx="7620000" cy="1200329"/>
          </a:xfrm>
          <a:prstGeom prst="rect">
            <a:avLst/>
          </a:prstGeom>
          <a:solidFill>
            <a:srgbClr val="FF0000"/>
          </a:solidFill>
        </p:spPr>
        <p:txBody>
          <a:bodyPr wrap="square" rtlCol="0">
            <a:spAutoFit/>
          </a:bodyPr>
          <a:lstStyle/>
          <a:p>
            <a:pPr algn="ctr"/>
            <a:r>
              <a:rPr lang="el-GR" sz="2400" b="1" dirty="0" smtClean="0">
                <a:solidFill>
                  <a:srgbClr val="FFFF00"/>
                </a:solidFill>
                <a:effectLst>
                  <a:outerShdw blurRad="38100" dist="38100" dir="2700000" algn="tl">
                    <a:srgbClr val="000000">
                      <a:alpha val="43137"/>
                    </a:srgbClr>
                  </a:outerShdw>
                </a:effectLst>
              </a:rPr>
              <a:t>ΣΤΗΝ ΟΓΚΟΛΟΓΙΚΗ ΓΑΣΤΡΕΚΤΟΜΗ, Η ΕΚΤΑΣΗ ΤΟΥ ΛΕΜΦΑΔΕΝΙΚΟΥ ΚΑΘΑΡΙΣΜΟΥ ΕΙΝΑΙ ΑΥΤΗ ΠΟΥ ΕΧΕΙ ΣΗΜΑΣΙΑ ΚΑΙ ΟΧΙ Η ΕΚΤΑΣΗ ΤΗΣ ΓΑΣΤΡΕΚΤΟΜΗΣ</a:t>
            </a:r>
            <a:endParaRPr lang="el-GR" sz="24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52400" y="1752600"/>
            <a:ext cx="8001000" cy="1107996"/>
          </a:xfrm>
          <a:prstGeom prst="rect">
            <a:avLst/>
          </a:prstGeom>
          <a:solidFill>
            <a:srgbClr val="0070C0"/>
          </a:solidFill>
        </p:spPr>
        <p:txBody>
          <a:bodyPr wrap="square" rtlCol="0">
            <a:spAutoFit/>
          </a:bodyPr>
          <a:lstStyle/>
          <a:p>
            <a:r>
              <a:rPr lang="el-GR" sz="2200" b="1" dirty="0" smtClean="0">
                <a:solidFill>
                  <a:srgbClr val="FFFF00"/>
                </a:solidFill>
              </a:rPr>
              <a:t>Η ολική γαστρεκτομή ενδείκνυται:</a:t>
            </a:r>
          </a:p>
          <a:p>
            <a:pPr>
              <a:buFont typeface="Arial" pitchFamily="34" charset="0"/>
              <a:buChar char="•"/>
            </a:pPr>
            <a:r>
              <a:rPr lang="el-GR" sz="2200" b="1" dirty="0" smtClean="0">
                <a:solidFill>
                  <a:srgbClr val="FFFF00"/>
                </a:solidFill>
              </a:rPr>
              <a:t> Σε καρκίνους  </a:t>
            </a:r>
            <a:r>
              <a:rPr lang="en-US" sz="2200" b="1" dirty="0" err="1" smtClean="0">
                <a:solidFill>
                  <a:srgbClr val="FFFF00"/>
                </a:solidFill>
              </a:rPr>
              <a:t>Borman</a:t>
            </a:r>
            <a:r>
              <a:rPr lang="en-US" sz="2200" b="1" dirty="0" smtClean="0">
                <a:solidFill>
                  <a:srgbClr val="FFFF00"/>
                </a:solidFill>
              </a:rPr>
              <a:t> </a:t>
            </a:r>
            <a:r>
              <a:rPr lang="el-GR" sz="2200" b="1" dirty="0" smtClean="0">
                <a:solidFill>
                  <a:srgbClr val="FFFF00"/>
                </a:solidFill>
              </a:rPr>
              <a:t>τύπου 3 &gt; 5</a:t>
            </a:r>
            <a:r>
              <a:rPr lang="en-US" sz="2200" b="1" dirty="0" smtClean="0">
                <a:solidFill>
                  <a:srgbClr val="FFFF00"/>
                </a:solidFill>
              </a:rPr>
              <a:t>cm</a:t>
            </a:r>
            <a:r>
              <a:rPr lang="el-GR" sz="2200" b="1" dirty="0" smtClean="0">
                <a:solidFill>
                  <a:srgbClr val="FFFF00"/>
                </a:solidFill>
              </a:rPr>
              <a:t> και 4</a:t>
            </a:r>
          </a:p>
          <a:p>
            <a:pPr>
              <a:buFont typeface="Arial" pitchFamily="34" charset="0"/>
              <a:buChar char="•"/>
            </a:pPr>
            <a:r>
              <a:rPr lang="el-GR" sz="2200" b="1" dirty="0" smtClean="0">
                <a:solidFill>
                  <a:srgbClr val="FFFF00"/>
                </a:solidFill>
              </a:rPr>
              <a:t> Σε κληρονομικό καρκίνο του στομάχου</a:t>
            </a:r>
          </a:p>
        </p:txBody>
      </p:sp>
    </p:spTree>
    <p:extLst>
      <p:ext uri="{BB962C8B-B14F-4D97-AF65-F5344CB8AC3E}">
        <p14:creationId xmlns:p14="http://schemas.microsoft.com/office/powerpoint/2010/main" val="1064328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838200"/>
            <a:ext cx="8686800" cy="60198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buClr>
                <a:srgbClr val="3333FF"/>
              </a:buClr>
              <a:buFont typeface="Wingdings" pitchFamily="2" charset="2"/>
              <a:buChar char="§"/>
              <a:defRPr/>
            </a:pPr>
            <a:r>
              <a:rPr lang="en-US" sz="2400" b="1" smtClean="0">
                <a:latin typeface="Times New Roman" pitchFamily="18" charset="0"/>
              </a:rPr>
              <a:t>H D2 </a:t>
            </a:r>
            <a:r>
              <a:rPr lang="el-GR" sz="2400" b="1" smtClean="0">
                <a:latin typeface="Times New Roman" pitchFamily="18" charset="0"/>
              </a:rPr>
              <a:t>γαστρεκτομή θα πρέπει να αποτελεί τη θεραπεία εκλογής </a:t>
            </a:r>
            <a:r>
              <a:rPr lang="el-GR" sz="2400" b="1" smtClean="0">
                <a:solidFill>
                  <a:srgbClr val="FF0000"/>
                </a:solidFill>
                <a:effectLst>
                  <a:outerShdw blurRad="38100" dist="38100" dir="2700000" algn="tl">
                    <a:srgbClr val="C0C0C0"/>
                  </a:outerShdw>
                </a:effectLst>
                <a:latin typeface="Times New Roman" pitchFamily="18" charset="0"/>
              </a:rPr>
              <a:t>ΤΟΥΛΑΧΙΣΤΟΝ</a:t>
            </a:r>
            <a:r>
              <a:rPr lang="el-GR" sz="2400" b="1" smtClean="0">
                <a:effectLst>
                  <a:outerShdw blurRad="38100" dist="38100" dir="2700000" algn="tl">
                    <a:srgbClr val="C0C0C0"/>
                  </a:outerShdw>
                </a:effectLst>
                <a:latin typeface="Times New Roman" pitchFamily="18" charset="0"/>
              </a:rPr>
              <a:t> </a:t>
            </a:r>
            <a:r>
              <a:rPr lang="el-GR" sz="2400" b="1" smtClean="0">
                <a:latin typeface="Times New Roman" pitchFamily="18" charset="0"/>
              </a:rPr>
              <a:t>για λόγους ακριβούς σταδιοποίησης.</a:t>
            </a:r>
            <a:endParaRPr lang="en-US" sz="2400" b="1" smtClean="0">
              <a:latin typeface="Times New Roman" pitchFamily="18" charset="0"/>
            </a:endParaRPr>
          </a:p>
          <a:p>
            <a:pPr>
              <a:lnSpc>
                <a:spcPct val="90000"/>
              </a:lnSpc>
              <a:buClr>
                <a:srgbClr val="3333FF"/>
              </a:buClr>
              <a:buFont typeface="Wingdings" pitchFamily="2" charset="2"/>
              <a:buNone/>
              <a:defRPr/>
            </a:pPr>
            <a:endParaRPr lang="en-US" sz="2400" b="1" smtClean="0">
              <a:latin typeface="Times New Roman" pitchFamily="18" charset="0"/>
            </a:endParaRPr>
          </a:p>
          <a:p>
            <a:pPr>
              <a:lnSpc>
                <a:spcPct val="90000"/>
              </a:lnSpc>
              <a:buClr>
                <a:srgbClr val="3333FF"/>
              </a:buClr>
              <a:buFont typeface="Wingdings" pitchFamily="2" charset="2"/>
              <a:buChar char="§"/>
              <a:defRPr/>
            </a:pPr>
            <a:r>
              <a:rPr lang="el-GR" sz="2400" b="1" smtClean="0">
                <a:solidFill>
                  <a:srgbClr val="FF0000"/>
                </a:solidFill>
                <a:effectLst>
                  <a:outerShdw blurRad="38100" dist="38100" dir="2700000" algn="tl">
                    <a:srgbClr val="C0C0C0"/>
                  </a:outerShdw>
                </a:effectLst>
                <a:latin typeface="Times New Roman" pitchFamily="18" charset="0"/>
              </a:rPr>
              <a:t>ΠΙΘΑΝΟ ΟΦΕΛΟΣ</a:t>
            </a:r>
            <a:r>
              <a:rPr lang="el-GR" sz="2400" b="1" smtClean="0">
                <a:solidFill>
                  <a:srgbClr val="FF0000"/>
                </a:solidFill>
                <a:latin typeface="Times New Roman" pitchFamily="18" charset="0"/>
              </a:rPr>
              <a:t> </a:t>
            </a:r>
            <a:r>
              <a:rPr lang="el-GR" sz="2400" b="1" smtClean="0">
                <a:latin typeface="Times New Roman" pitchFamily="18" charset="0"/>
              </a:rPr>
              <a:t>για ασθενείς με διηθημένο το Ν2 στοίχο λεμφαδένων.</a:t>
            </a:r>
            <a:endParaRPr lang="en-US" sz="2400" b="1" smtClean="0">
              <a:latin typeface="Times New Roman" pitchFamily="18" charset="0"/>
            </a:endParaRPr>
          </a:p>
          <a:p>
            <a:pPr>
              <a:lnSpc>
                <a:spcPct val="90000"/>
              </a:lnSpc>
              <a:buClr>
                <a:srgbClr val="3333FF"/>
              </a:buClr>
              <a:buFont typeface="Wingdings" pitchFamily="2" charset="2"/>
              <a:buChar char="§"/>
              <a:defRPr/>
            </a:pPr>
            <a:r>
              <a:rPr lang="el-GR" sz="2400" b="1" smtClean="0">
                <a:solidFill>
                  <a:srgbClr val="FF0000"/>
                </a:solidFill>
                <a:effectLst>
                  <a:outerShdw blurRad="38100" dist="38100" dir="2700000" algn="tl">
                    <a:srgbClr val="C0C0C0"/>
                  </a:outerShdw>
                </a:effectLst>
                <a:latin typeface="Times New Roman" pitchFamily="18" charset="0"/>
              </a:rPr>
              <a:t>ΠΙΘΑΝΟ ΟΦΕΛΟΣ</a:t>
            </a:r>
            <a:r>
              <a:rPr lang="el-GR" sz="2400" b="1" smtClean="0">
                <a:solidFill>
                  <a:srgbClr val="FF0000"/>
                </a:solidFill>
                <a:latin typeface="Times New Roman" pitchFamily="18" charset="0"/>
              </a:rPr>
              <a:t> </a:t>
            </a:r>
            <a:r>
              <a:rPr lang="el-GR" sz="2400" b="1" smtClean="0">
                <a:latin typeface="Times New Roman" pitchFamily="18" charset="0"/>
              </a:rPr>
              <a:t>για τους Τ3-Τ4 όγκους.</a:t>
            </a:r>
            <a:endParaRPr lang="en-US" sz="2400" b="1" smtClean="0">
              <a:latin typeface="Times New Roman" pitchFamily="18" charset="0"/>
            </a:endParaRPr>
          </a:p>
          <a:p>
            <a:pPr>
              <a:lnSpc>
                <a:spcPct val="90000"/>
              </a:lnSpc>
              <a:buClr>
                <a:srgbClr val="3333FF"/>
              </a:buClr>
              <a:buFont typeface="Wingdings" pitchFamily="2" charset="2"/>
              <a:buNone/>
              <a:defRPr/>
            </a:pPr>
            <a:endParaRPr lang="en-US" sz="2400" b="1" smtClean="0">
              <a:latin typeface="Times New Roman" pitchFamily="18" charset="0"/>
            </a:endParaRPr>
          </a:p>
          <a:p>
            <a:pPr>
              <a:lnSpc>
                <a:spcPct val="90000"/>
              </a:lnSpc>
              <a:buClr>
                <a:srgbClr val="3333FF"/>
              </a:buClr>
              <a:buFont typeface="Wingdings" pitchFamily="2" charset="2"/>
              <a:buChar char="§"/>
              <a:defRPr/>
            </a:pPr>
            <a:r>
              <a:rPr lang="el-GR" sz="2400" b="1" smtClean="0">
                <a:latin typeface="Times New Roman" pitchFamily="18" charset="0"/>
              </a:rPr>
              <a:t>Παγκρεατεκτομή ή/και σπληνεκτομή δεν είναι απαραίτητες.</a:t>
            </a:r>
            <a:endParaRPr lang="en-US" sz="2400" b="1" smtClean="0">
              <a:latin typeface="Times New Roman" pitchFamily="18" charset="0"/>
            </a:endParaRPr>
          </a:p>
          <a:p>
            <a:pPr>
              <a:lnSpc>
                <a:spcPct val="90000"/>
              </a:lnSpc>
              <a:buClr>
                <a:srgbClr val="3333FF"/>
              </a:buClr>
              <a:buFont typeface="Wingdings" pitchFamily="2" charset="2"/>
              <a:buChar char="§"/>
              <a:defRPr/>
            </a:pPr>
            <a:r>
              <a:rPr lang="el-GR" sz="2400" b="1" smtClean="0">
                <a:latin typeface="Times New Roman" pitchFamily="18" charset="0"/>
              </a:rPr>
              <a:t>Παγκρεατεκτομή μόνο για όγκους Τ4.</a:t>
            </a:r>
          </a:p>
          <a:p>
            <a:pPr>
              <a:lnSpc>
                <a:spcPct val="90000"/>
              </a:lnSpc>
              <a:buClr>
                <a:srgbClr val="3333FF"/>
              </a:buClr>
              <a:buFont typeface="Wingdings" pitchFamily="2" charset="2"/>
              <a:buChar char="§"/>
              <a:defRPr/>
            </a:pPr>
            <a:r>
              <a:rPr lang="el-GR" sz="2400" b="1" smtClean="0">
                <a:latin typeface="Times New Roman" pitchFamily="18" charset="0"/>
              </a:rPr>
              <a:t>Σπληνεκτομή για ριζική εξαίρεση του Ν10</a:t>
            </a:r>
            <a:r>
              <a:rPr lang="en-US" sz="2400" b="1" smtClean="0">
                <a:latin typeface="Times New Roman" pitchFamily="18" charset="0"/>
              </a:rPr>
              <a:t>.</a:t>
            </a:r>
          </a:p>
          <a:p>
            <a:pPr>
              <a:lnSpc>
                <a:spcPct val="90000"/>
              </a:lnSpc>
              <a:buClr>
                <a:srgbClr val="3333FF"/>
              </a:buClr>
              <a:buFont typeface="Wingdings" pitchFamily="2" charset="2"/>
              <a:buChar char="§"/>
              <a:defRPr/>
            </a:pPr>
            <a:endParaRPr lang="en-US" sz="2400" b="1" smtClean="0">
              <a:latin typeface="Times New Roman" pitchFamily="18" charset="0"/>
            </a:endParaRPr>
          </a:p>
          <a:p>
            <a:pPr>
              <a:lnSpc>
                <a:spcPct val="90000"/>
              </a:lnSpc>
              <a:buClr>
                <a:srgbClr val="3333FF"/>
              </a:buClr>
              <a:buFont typeface="Wingdings" pitchFamily="2" charset="2"/>
              <a:buChar char="§"/>
              <a:defRPr/>
            </a:pPr>
            <a:r>
              <a:rPr lang="el-GR" sz="2400" b="1" smtClean="0">
                <a:latin typeface="Times New Roman" pitchFamily="18" charset="0"/>
              </a:rPr>
              <a:t>Πιο εκτεταμμένες από τη </a:t>
            </a:r>
            <a:r>
              <a:rPr lang="en-US" sz="2400" b="1" smtClean="0">
                <a:latin typeface="Times New Roman" pitchFamily="18" charset="0"/>
              </a:rPr>
              <a:t>D2 </a:t>
            </a:r>
            <a:r>
              <a:rPr lang="el-GR" sz="2400" b="1" smtClean="0">
                <a:latin typeface="Times New Roman" pitchFamily="18" charset="0"/>
              </a:rPr>
              <a:t>λεμφαδενεκτομή δεν συνιστώνται ούτε κλινικά ούτε προφυλακτικά.</a:t>
            </a:r>
            <a:endParaRPr lang="el-GR" sz="2400" b="1" dirty="0" smtClean="0">
              <a:latin typeface="Times New Roman" pitchFamily="18" charset="0"/>
            </a:endParaRPr>
          </a:p>
        </p:txBody>
      </p:sp>
    </p:spTree>
    <p:extLst>
      <p:ext uri="{BB962C8B-B14F-4D97-AF65-F5344CB8AC3E}">
        <p14:creationId xmlns:p14="http://schemas.microsoft.com/office/powerpoint/2010/main" val="451377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76200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112327"/>
            <a:ext cx="37687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60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51520" y="122238"/>
            <a:ext cx="8568952"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ΕΠΙΔΗΜΙΟΛΟΓΙΑ: 12ΔΑΚΥΛΙΚΟ ΕΛΚΟΣ</a:t>
            </a:r>
            <a:endParaRPr lang="en-US" dirty="0" smtClean="0"/>
          </a:p>
        </p:txBody>
      </p:sp>
      <p:sp>
        <p:nvSpPr>
          <p:cNvPr id="3" name="Rectangle 6"/>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dirty="0" smtClean="0"/>
              <a:t>duodenal sites are 4x as common as gastric sites </a:t>
            </a:r>
          </a:p>
          <a:p>
            <a:pPr>
              <a:lnSpc>
                <a:spcPct val="90000"/>
              </a:lnSpc>
            </a:pPr>
            <a:r>
              <a:rPr lang="en-US" dirty="0" smtClean="0"/>
              <a:t>most common in middle age  </a:t>
            </a:r>
          </a:p>
          <a:p>
            <a:pPr lvl="1">
              <a:lnSpc>
                <a:spcPct val="90000"/>
              </a:lnSpc>
            </a:pPr>
            <a:r>
              <a:rPr lang="en-US" sz="2200" dirty="0" smtClean="0"/>
              <a:t>peak 30-50 years</a:t>
            </a:r>
          </a:p>
          <a:p>
            <a:pPr>
              <a:lnSpc>
                <a:spcPct val="90000"/>
              </a:lnSpc>
            </a:pPr>
            <a:r>
              <a:rPr lang="en-US" dirty="0" smtClean="0"/>
              <a:t>Male to female ratio—4:1 </a:t>
            </a:r>
          </a:p>
          <a:p>
            <a:pPr>
              <a:lnSpc>
                <a:spcPct val="90000"/>
              </a:lnSpc>
            </a:pPr>
            <a:r>
              <a:rPr lang="en-US" dirty="0" smtClean="0"/>
              <a:t>Genetic link: 3x more common in 1</a:t>
            </a:r>
            <a:r>
              <a:rPr lang="en-US" baseline="30000" dirty="0" smtClean="0"/>
              <a:t>st</a:t>
            </a:r>
            <a:r>
              <a:rPr lang="en-US" dirty="0" smtClean="0"/>
              <a:t> degree relatives</a:t>
            </a:r>
          </a:p>
          <a:p>
            <a:pPr>
              <a:lnSpc>
                <a:spcPct val="90000"/>
              </a:lnSpc>
            </a:pPr>
            <a:r>
              <a:rPr lang="en-US" dirty="0" smtClean="0"/>
              <a:t>more common in patients with blood group O </a:t>
            </a:r>
          </a:p>
          <a:p>
            <a:pPr>
              <a:lnSpc>
                <a:spcPct val="90000"/>
              </a:lnSpc>
            </a:pPr>
            <a:r>
              <a:rPr lang="en-US" dirty="0" smtClean="0"/>
              <a:t>associated with increased serum pepsinogen</a:t>
            </a:r>
          </a:p>
          <a:p>
            <a:pPr>
              <a:lnSpc>
                <a:spcPct val="90000"/>
              </a:lnSpc>
            </a:pPr>
            <a:r>
              <a:rPr lang="en-US" dirty="0" smtClean="0"/>
              <a:t>H. pylori infection common </a:t>
            </a:r>
          </a:p>
          <a:p>
            <a:pPr lvl="1">
              <a:lnSpc>
                <a:spcPct val="90000"/>
              </a:lnSpc>
            </a:pPr>
            <a:r>
              <a:rPr lang="en-US" sz="2200" dirty="0" smtClean="0"/>
              <a:t>up to 95%</a:t>
            </a:r>
          </a:p>
          <a:p>
            <a:pPr>
              <a:lnSpc>
                <a:spcPct val="90000"/>
              </a:lnSpc>
            </a:pPr>
            <a:r>
              <a:rPr lang="en-US" dirty="0" smtClean="0"/>
              <a:t>smoking is twice as common</a:t>
            </a:r>
          </a:p>
          <a:p>
            <a:pPr>
              <a:lnSpc>
                <a:spcPct val="90000"/>
              </a:lnSpc>
              <a:buFont typeface="Wingdings" pitchFamily="2" charset="2"/>
              <a:buNone/>
            </a:pPr>
            <a:endParaRPr lang="en-US" dirty="0" smtClean="0"/>
          </a:p>
          <a:p>
            <a:pPr>
              <a:lnSpc>
                <a:spcPct val="90000"/>
              </a:lnSpc>
            </a:pPr>
            <a:endParaRPr lang="en-US" dirty="0" smtClean="0"/>
          </a:p>
        </p:txBody>
      </p:sp>
    </p:spTree>
    <p:extLst>
      <p:ext uri="{BB962C8B-B14F-4D97-AF65-F5344CB8AC3E}">
        <p14:creationId xmlns:p14="http://schemas.microsoft.com/office/powerpoint/2010/main" val="276247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51520" y="1295400"/>
            <a:ext cx="7992888" cy="52578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buClr>
                <a:schemeClr val="tx1"/>
              </a:buClr>
              <a:buFont typeface="Wingdings" pitchFamily="2" charset="2"/>
              <a:buNone/>
            </a:pPr>
            <a:endParaRPr lang="en-US" sz="2400" dirty="0" smtClean="0"/>
          </a:p>
          <a:p>
            <a:pPr algn="just">
              <a:buClr>
                <a:schemeClr val="tx1"/>
              </a:buClr>
            </a:pPr>
            <a:r>
              <a:rPr lang="en-US" sz="2400" dirty="0" smtClean="0"/>
              <a:t>These have a natural tendency to heal – and to recur- in a cyclical fashion</a:t>
            </a:r>
          </a:p>
          <a:p>
            <a:pPr algn="just">
              <a:buClr>
                <a:schemeClr val="tx1"/>
              </a:buClr>
              <a:buFont typeface="Wingdings" pitchFamily="2" charset="2"/>
              <a:buNone/>
            </a:pPr>
            <a:endParaRPr lang="en-US" sz="2400" dirty="0" smtClean="0"/>
          </a:p>
          <a:p>
            <a:pPr algn="just">
              <a:buClr>
                <a:schemeClr val="tx1"/>
              </a:buClr>
            </a:pPr>
            <a:r>
              <a:rPr lang="en-US" sz="2400" dirty="0" smtClean="0"/>
              <a:t>Relapse after medical treatment with significant problems in relation to work or social life</a:t>
            </a:r>
          </a:p>
          <a:p>
            <a:pPr algn="just">
              <a:buClr>
                <a:schemeClr val="tx1"/>
              </a:buClr>
              <a:buFont typeface="Wingdings" pitchFamily="2" charset="2"/>
              <a:buNone/>
            </a:pPr>
            <a:endParaRPr lang="en-US" sz="2400" dirty="0" smtClean="0"/>
          </a:p>
          <a:p>
            <a:pPr algn="just">
              <a:buClr>
                <a:schemeClr val="tx1"/>
              </a:buClr>
            </a:pPr>
            <a:r>
              <a:rPr lang="en-US" sz="2400" dirty="0" smtClean="0"/>
              <a:t>The feature common to all methods of treatment that prolong the healing phase is </a:t>
            </a:r>
            <a:r>
              <a:rPr lang="en-US" sz="2400" b="1" dirty="0" smtClean="0">
                <a:solidFill>
                  <a:srgbClr val="FF0000"/>
                </a:solidFill>
              </a:rPr>
              <a:t>reduction to the amount of acid</a:t>
            </a:r>
            <a:r>
              <a:rPr lang="en-US" sz="2400" dirty="0" smtClean="0"/>
              <a:t> secreted by the stomach</a:t>
            </a:r>
          </a:p>
        </p:txBody>
      </p:sp>
    </p:spTree>
    <p:extLst>
      <p:ext uri="{BB962C8B-B14F-4D97-AF65-F5344CB8AC3E}">
        <p14:creationId xmlns:p14="http://schemas.microsoft.com/office/powerpoint/2010/main" val="239743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1520" y="122238"/>
            <a:ext cx="8435280" cy="1295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l-GR" dirty="0" smtClean="0"/>
              <a:t>ΕΠΙΔΗΜΙΟΛΟΓΙΑ: ΓΑΣΤΡΙΚΟ ΕΛΚΟΣ</a:t>
            </a:r>
            <a:endParaRPr lang="en-US" dirty="0" smtClean="0"/>
          </a:p>
        </p:txBody>
      </p:sp>
      <p:sp>
        <p:nvSpPr>
          <p:cNvPr id="3" name="Rectangle 3"/>
          <p:cNvSpPr txBox="1">
            <a:spLocks noChangeArrowheads="1"/>
          </p:cNvSpPr>
          <p:nvPr/>
        </p:nvSpPr>
        <p:spPr>
          <a:xfrm>
            <a:off x="457200" y="1719263"/>
            <a:ext cx="8229600" cy="4411662"/>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90000"/>
              </a:lnSpc>
            </a:pPr>
            <a:r>
              <a:rPr lang="en-US" dirty="0" smtClean="0"/>
              <a:t>common in late middle age</a:t>
            </a:r>
          </a:p>
          <a:p>
            <a:pPr lvl="1">
              <a:lnSpc>
                <a:spcPct val="90000"/>
              </a:lnSpc>
            </a:pPr>
            <a:r>
              <a:rPr lang="en-US" sz="2200" dirty="0" smtClean="0"/>
              <a:t>incidence increases with age </a:t>
            </a:r>
          </a:p>
          <a:p>
            <a:pPr>
              <a:lnSpc>
                <a:spcPct val="90000"/>
              </a:lnSpc>
            </a:pPr>
            <a:r>
              <a:rPr lang="en-US" dirty="0" smtClean="0"/>
              <a:t>Male to female ratio—2:1 </a:t>
            </a:r>
          </a:p>
          <a:p>
            <a:pPr>
              <a:lnSpc>
                <a:spcPct val="90000"/>
              </a:lnSpc>
            </a:pPr>
            <a:r>
              <a:rPr lang="en-US" dirty="0" smtClean="0"/>
              <a:t>More common in patients with blood group A </a:t>
            </a:r>
          </a:p>
          <a:p>
            <a:pPr>
              <a:lnSpc>
                <a:spcPct val="90000"/>
              </a:lnSpc>
            </a:pPr>
            <a:r>
              <a:rPr lang="en-US" dirty="0" smtClean="0"/>
              <a:t>Use of NSAIDs - associated with a three- to four-fold increase in risk of gastric ulcer </a:t>
            </a:r>
          </a:p>
          <a:p>
            <a:pPr>
              <a:lnSpc>
                <a:spcPct val="90000"/>
              </a:lnSpc>
            </a:pPr>
            <a:r>
              <a:rPr lang="en-US" dirty="0" smtClean="0"/>
              <a:t>Less related to H. pylori than duodenal ulcers – about 80%</a:t>
            </a:r>
          </a:p>
          <a:p>
            <a:pPr>
              <a:lnSpc>
                <a:spcPct val="90000"/>
              </a:lnSpc>
            </a:pPr>
            <a:r>
              <a:rPr lang="en-US" dirty="0" smtClean="0"/>
              <a:t>10 - 20% of patients with a gastric ulcer have a concomitant duodenal ulcer </a:t>
            </a:r>
          </a:p>
          <a:p>
            <a:pPr>
              <a:lnSpc>
                <a:spcPct val="90000"/>
              </a:lnSpc>
            </a:pPr>
            <a:endParaRPr lang="en-US" dirty="0" smtClean="0"/>
          </a:p>
        </p:txBody>
      </p:sp>
    </p:spTree>
    <p:extLst>
      <p:ext uri="{BB962C8B-B14F-4D97-AF65-F5344CB8AC3E}">
        <p14:creationId xmlns:p14="http://schemas.microsoft.com/office/powerpoint/2010/main" val="199826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36861" y="908720"/>
            <a:ext cx="7920880" cy="5334000"/>
          </a:xfrm>
          <a:prstGeom prst="rect">
            <a:avLst/>
          </a:prstGeom>
        </p:spPr>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a:buClr>
                <a:schemeClr val="tx1"/>
              </a:buClr>
            </a:pPr>
            <a:r>
              <a:rPr lang="en-US" sz="2400" dirty="0" smtClean="0"/>
              <a:t>Many gastric ulcers will heal. </a:t>
            </a:r>
          </a:p>
          <a:p>
            <a:pPr algn="just">
              <a:buClr>
                <a:schemeClr val="tx1"/>
              </a:buClr>
            </a:pPr>
            <a:r>
              <a:rPr lang="en-US" sz="2400" dirty="0" smtClean="0"/>
              <a:t>An unhealed ulcer has a 5-10 % chance of being malignant.</a:t>
            </a:r>
          </a:p>
          <a:p>
            <a:pPr algn="just">
              <a:buClr>
                <a:schemeClr val="tx1"/>
              </a:buClr>
            </a:pPr>
            <a:r>
              <a:rPr lang="en-US" sz="2400" dirty="0" smtClean="0"/>
              <a:t>Though there are a number of operations available, the most satisfactory treatment is a </a:t>
            </a:r>
            <a:r>
              <a:rPr lang="en-US" sz="2400" dirty="0" err="1" smtClean="0"/>
              <a:t>Billroth</a:t>
            </a:r>
            <a:r>
              <a:rPr lang="en-US" sz="2400" dirty="0" smtClean="0"/>
              <a:t> I partial </a:t>
            </a:r>
            <a:r>
              <a:rPr lang="en-US" sz="2400" dirty="0" err="1" smtClean="0"/>
              <a:t>gastrectomy</a:t>
            </a:r>
            <a:r>
              <a:rPr lang="en-US" sz="2400" dirty="0" smtClean="0"/>
              <a:t>.  </a:t>
            </a:r>
          </a:p>
          <a:p>
            <a:pPr algn="just">
              <a:buClr>
                <a:schemeClr val="tx1"/>
              </a:buClr>
            </a:pPr>
            <a:r>
              <a:rPr lang="en-US" sz="2400" dirty="0" smtClean="0"/>
              <a:t> The most commonly performed operation, subtotal </a:t>
            </a:r>
            <a:r>
              <a:rPr lang="en-US" sz="2400" dirty="0" err="1" smtClean="0"/>
              <a:t>gastrectomy</a:t>
            </a:r>
            <a:r>
              <a:rPr lang="en-US" sz="2400" dirty="0" smtClean="0"/>
              <a:t>, does nothing more subtle than remove the ulcer and the ulcer-prone area of the stomach.</a:t>
            </a:r>
          </a:p>
          <a:p>
            <a:pPr algn="just">
              <a:buClr>
                <a:schemeClr val="tx1"/>
              </a:buClr>
            </a:pPr>
            <a:r>
              <a:rPr lang="en-US" sz="2400" dirty="0" smtClean="0"/>
              <a:t>There is no clear association between gastric ulceration and acid secretion, but it has been suggested by some that enhancing gastric drainage (by </a:t>
            </a:r>
            <a:r>
              <a:rPr lang="en-US" sz="2400" dirty="0" err="1" smtClean="0"/>
              <a:t>pyloroplasy</a:t>
            </a:r>
            <a:r>
              <a:rPr lang="en-US" sz="2400" dirty="0" smtClean="0"/>
              <a:t>) will promote healing.</a:t>
            </a:r>
          </a:p>
          <a:p>
            <a:pPr>
              <a:buClr>
                <a:schemeClr val="tx1"/>
              </a:buClr>
            </a:pPr>
            <a:endParaRPr lang="en-US" sz="2400" dirty="0" smtClean="0"/>
          </a:p>
        </p:txBody>
      </p:sp>
    </p:spTree>
    <p:extLst>
      <p:ext uri="{BB962C8B-B14F-4D97-AF65-F5344CB8AC3E}">
        <p14:creationId xmlns:p14="http://schemas.microsoft.com/office/powerpoint/2010/main" val="3985818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149</TotalTime>
  <Words>2507</Words>
  <Application>Microsoft Office PowerPoint</Application>
  <PresentationFormat>On-screen Show (4:3)</PresentationFormat>
  <Paragraphs>342</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Αφθονία</vt:lpstr>
      <vt:lpstr>ΠΑΘΗΣΕΙΣ  ΣΤΟΜΑΧΟΥ-12ΔΑΚΤΥΛΟΥ</vt:lpstr>
      <vt:lpstr>ΕΛΚΟΣ ΠΕΠΤΙΚΟΥ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ΚΑΡΚΙΝΟΣ ΣΤΟΜΑΧΟΥ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john</dc:creator>
  <cp:lastModifiedBy>JOHN GRINIATSOS</cp:lastModifiedBy>
  <cp:revision>44</cp:revision>
  <dcterms:created xsi:type="dcterms:W3CDTF">2012-10-29T14:33:55Z</dcterms:created>
  <dcterms:modified xsi:type="dcterms:W3CDTF">2015-10-11T10:09:58Z</dcterms:modified>
</cp:coreProperties>
</file>