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1" r:id="rId3"/>
    <p:sldId id="268" r:id="rId4"/>
    <p:sldId id="269" r:id="rId5"/>
    <p:sldId id="265" r:id="rId6"/>
    <p:sldId id="267" r:id="rId7"/>
    <p:sldId id="266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5" autoAdjust="0"/>
    <p:restoredTop sz="69807" autoAdjust="0"/>
  </p:normalViewPr>
  <p:slideViewPr>
    <p:cSldViewPr snapToGrid="0">
      <p:cViewPr varScale="1">
        <p:scale>
          <a:sx n="67" d="100"/>
          <a:sy n="67" d="100"/>
        </p:scale>
        <p:origin x="-10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B9BDB-C7DF-460D-8DB9-3D9C0D32EBD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6678F-6C2A-4555-B284-2F1CC9ADC9F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795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6678F-6C2A-4555-B284-2F1CC9ADC9FD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9859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carefully at the top and bottom edges of the cornea. They have a subtle golden brown or greenish-brown discoloration. An abnormally high serum copper level has led to copper deposition. This sign is present in 97% of patients with neurologic manifestations of Wilson's Disease.</a:t>
            </a:r>
          </a:p>
          <a:p>
            <a:r>
              <a:rPr lang="en-US" dirty="0" smtClean="0"/>
              <a:t>Copper accumulates first at the superior pole, later at the inferior pole, and eventually around the entire corneal circumference. Although it can sometimes be seen with a flashlight, confirmation requires slit lamp examination, often with the aid of a </a:t>
            </a:r>
            <a:r>
              <a:rPr lang="en-US" dirty="0" err="1" smtClean="0"/>
              <a:t>goniolens</a:t>
            </a:r>
            <a:r>
              <a:rPr lang="en-US" dirty="0" smtClean="0"/>
              <a:t>, which allows a better view of the deep peripheral cornea.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6678F-6C2A-4555-B284-2F1CC9ADC9FD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239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A6678F-6C2A-4555-B284-2F1CC9ADC9FD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61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10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244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161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8133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3100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4878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931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6453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565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9004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7003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C7A0C-A546-40AE-A16B-9C4351C77F90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1D82E-613D-421B-8CF8-C1D3334B3D38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3427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Χαλκός (</a:t>
            </a:r>
            <a:r>
              <a:rPr lang="en-US" dirty="0" smtClean="0"/>
              <a:t>Cu)</a:t>
            </a:r>
            <a:endParaRPr lang="el-GR" dirty="0"/>
          </a:p>
        </p:txBody>
      </p:sp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Αρτεμις</a:t>
            </a:r>
            <a:r>
              <a:rPr lang="el-GR" dirty="0" smtClean="0"/>
              <a:t> </a:t>
            </a:r>
            <a:r>
              <a:rPr lang="el-GR" dirty="0" err="1" smtClean="0"/>
              <a:t>Αγησ</a:t>
            </a:r>
            <a:r>
              <a:rPr lang="el-GR" dirty="0" smtClean="0"/>
              <a:t>. </a:t>
            </a:r>
            <a:r>
              <a:rPr lang="el-GR" dirty="0" err="1" smtClean="0"/>
              <a:t>Ντονά</a:t>
            </a:r>
            <a:endParaRPr lang="el-GR" dirty="0" smtClean="0"/>
          </a:p>
          <a:p>
            <a:r>
              <a:rPr lang="el-GR" dirty="0" smtClean="0"/>
              <a:t>Επίκουρη </a:t>
            </a:r>
            <a:r>
              <a:rPr lang="el-GR" dirty="0" err="1" smtClean="0"/>
              <a:t>Καθηγητρια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8934" cy="13255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Επαγγελματικές πηγές πρόσληψης χαλκού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825625"/>
            <a:ext cx="10838935" cy="435133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η παρασκευή κραμάτων με  </a:t>
            </a:r>
            <a:r>
              <a:rPr lang="en-US" dirty="0" smtClean="0"/>
              <a:t>Zn</a:t>
            </a:r>
            <a:r>
              <a:rPr lang="el-GR" dirty="0" smtClean="0"/>
              <a:t> (ορείχαλκος)</a:t>
            </a:r>
            <a:endParaRPr lang="en-US" dirty="0" smtClean="0"/>
          </a:p>
          <a:p>
            <a:r>
              <a:rPr lang="el-GR" dirty="0" smtClean="0"/>
              <a:t>η παρασκευή κραμάτων με  </a:t>
            </a:r>
            <a:r>
              <a:rPr lang="en-US" dirty="0" smtClean="0"/>
              <a:t>S</a:t>
            </a:r>
            <a:r>
              <a:rPr lang="el-GR" dirty="0" smtClean="0"/>
              <a:t>n (μπρούντζος, το μέταλλο όπλου, το μέταλλο </a:t>
            </a:r>
            <a:r>
              <a:rPr lang="el-GR" dirty="0" err="1" smtClean="0"/>
              <a:t>Monel</a:t>
            </a:r>
            <a:r>
              <a:rPr lang="el-GR" dirty="0" smtClean="0"/>
              <a:t>),</a:t>
            </a:r>
            <a:endParaRPr lang="en-US" dirty="0" smtClean="0"/>
          </a:p>
          <a:p>
            <a:r>
              <a:rPr lang="el-GR" dirty="0" smtClean="0"/>
              <a:t>ηλεκτρολογικές εφαρμογές </a:t>
            </a:r>
            <a:endParaRPr lang="en-US" dirty="0" smtClean="0"/>
          </a:p>
          <a:p>
            <a:pPr lvl="1"/>
            <a:r>
              <a:rPr lang="el-GR" dirty="0" smtClean="0"/>
              <a:t>στην κατασκευή ηλεκτρικών μηχανών, καλωδίων, χάλκινων φύλλων και ταινιών, γεννητριών, λαμπτήρων, τηλεφωνικών και ηλεκτρολογικών γραμμών. </a:t>
            </a:r>
          </a:p>
          <a:p>
            <a:r>
              <a:rPr lang="el-GR" dirty="0" smtClean="0"/>
              <a:t>η σύνθεση χρωμάτων</a:t>
            </a:r>
            <a:endParaRPr lang="en-US" dirty="0" smtClean="0"/>
          </a:p>
          <a:p>
            <a:r>
              <a:rPr lang="el-GR" dirty="0" smtClean="0"/>
              <a:t>το </a:t>
            </a:r>
            <a:r>
              <a:rPr lang="el-GR" dirty="0" err="1" smtClean="0"/>
              <a:t>γλάσσο</a:t>
            </a:r>
            <a:r>
              <a:rPr lang="el-GR" dirty="0" smtClean="0"/>
              <a:t> των κεραμικών</a:t>
            </a:r>
            <a:endParaRPr lang="en-US" dirty="0" smtClean="0"/>
          </a:p>
          <a:p>
            <a:r>
              <a:rPr lang="el-GR" dirty="0" smtClean="0"/>
              <a:t> η διύλιση του πετρελαίου</a:t>
            </a:r>
            <a:endParaRPr lang="en-US" dirty="0" smtClean="0"/>
          </a:p>
          <a:p>
            <a:r>
              <a:rPr lang="el-GR" dirty="0" smtClean="0"/>
              <a:t> η κατεργασία του νερού</a:t>
            </a:r>
            <a:endParaRPr lang="en-US" dirty="0" smtClean="0"/>
          </a:p>
          <a:p>
            <a:r>
              <a:rPr lang="el-GR" dirty="0" smtClean="0"/>
              <a:t>η κατεργασία των μετάλλων</a:t>
            </a:r>
            <a:endParaRPr lang="en-US" dirty="0" smtClean="0"/>
          </a:p>
          <a:p>
            <a:r>
              <a:rPr lang="el-GR" dirty="0" smtClean="0"/>
              <a:t> τα συντηρητικά ξύλων</a:t>
            </a:r>
          </a:p>
          <a:p>
            <a:r>
              <a:rPr lang="el-GR" dirty="0" smtClean="0"/>
              <a:t>στην </a:t>
            </a:r>
            <a:r>
              <a:rPr lang="el-GR" dirty="0" err="1" smtClean="0"/>
              <a:t>κοσμηματοποιία</a:t>
            </a:r>
            <a:r>
              <a:rPr lang="el-GR" dirty="0" smtClean="0"/>
              <a:t> </a:t>
            </a:r>
            <a:r>
              <a:rPr lang="en-US" dirty="0" smtClean="0"/>
              <a:t>[Cu-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l-GR" dirty="0" smtClean="0"/>
              <a:t>και σε κράματα (</a:t>
            </a:r>
            <a:r>
              <a:rPr lang="en-US" dirty="0" smtClean="0"/>
              <a:t>Ni-</a:t>
            </a:r>
            <a:r>
              <a:rPr lang="en-US" dirty="0" err="1" smtClean="0"/>
              <a:t>Sn</a:t>
            </a:r>
            <a:r>
              <a:rPr lang="el-GR" dirty="0" smtClean="0"/>
              <a:t>)</a:t>
            </a:r>
            <a:r>
              <a:rPr lang="en-US" dirty="0" smtClean="0"/>
              <a:t>]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1392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 smtClean="0"/>
              <a:t>Τοξική δράση σε οφθαλμούς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Χάλωση</a:t>
            </a:r>
            <a:endParaRPr lang="el-GR" dirty="0" smtClean="0"/>
          </a:p>
          <a:p>
            <a:pPr lvl="1"/>
            <a:r>
              <a:rPr lang="el-GR" dirty="0" err="1" smtClean="0"/>
              <a:t>Καφεόχροος</a:t>
            </a:r>
            <a:r>
              <a:rPr lang="el-GR" dirty="0" smtClean="0"/>
              <a:t> ή </a:t>
            </a:r>
            <a:r>
              <a:rPr lang="el-GR" dirty="0" err="1" smtClean="0"/>
              <a:t>πρασινο</a:t>
            </a:r>
            <a:r>
              <a:rPr lang="el-GR" dirty="0" smtClean="0"/>
              <a:t>-καφέ αποχρωματισμός του κερατοειδή, της ίριδας ή του φακού λόγω εναπόθεσης σωματιδίων χαλκού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8884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 smtClean="0"/>
              <a:t>Τοξική δράση στο αναπνευστικό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Ανώτερες αναπνευστικοί οδοί</a:t>
            </a:r>
          </a:p>
          <a:p>
            <a:r>
              <a:rPr lang="el-GR" dirty="0" smtClean="0"/>
              <a:t>Εξελκώσεις και διάτρηση ρινικού διαφράγματος</a:t>
            </a:r>
          </a:p>
          <a:p>
            <a:r>
              <a:rPr lang="el-GR" dirty="0" smtClean="0"/>
              <a:t>+ πυρετό εκ </a:t>
            </a:r>
            <a:r>
              <a:rPr lang="el-GR" dirty="0" err="1" smtClean="0"/>
              <a:t>μεταλλοχυσίας</a:t>
            </a:r>
            <a:endParaRPr lang="el-GR" dirty="0" smtClean="0"/>
          </a:p>
          <a:p>
            <a:r>
              <a:rPr lang="el-GR" dirty="0" smtClean="0"/>
              <a:t>+Πνεύμονα των αμπελουργών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342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dirty="0" smtClean="0"/>
              <a:t>Καρκινογόνος δράση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αυξημένη συχνότητα εμφάνισης </a:t>
            </a:r>
            <a:r>
              <a:rPr lang="el-GR" b="1" dirty="0" smtClean="0">
                <a:solidFill>
                  <a:srgbClr val="002060"/>
                </a:solidFill>
              </a:rPr>
              <a:t>καρκίνου στους πνεύμονες </a:t>
            </a:r>
            <a:r>
              <a:rPr lang="el-GR" dirty="0" smtClean="0"/>
              <a:t>σε εργάτες  στη μεταλλουργία του χαλκού πιθανό να  οφείλεται στην παρουσία </a:t>
            </a:r>
            <a:r>
              <a:rPr lang="el-GR" b="1" dirty="0" smtClean="0">
                <a:solidFill>
                  <a:srgbClr val="002060"/>
                </a:solidFill>
              </a:rPr>
              <a:t>ενώσεων του αρσενικού</a:t>
            </a:r>
          </a:p>
          <a:p>
            <a:r>
              <a:rPr lang="el-GR" b="1" dirty="0" err="1" smtClean="0">
                <a:solidFill>
                  <a:srgbClr val="002060"/>
                </a:solidFill>
              </a:rPr>
              <a:t>Αδενοκαρκίνωμα</a:t>
            </a:r>
            <a:r>
              <a:rPr lang="el-GR" b="1" dirty="0" smtClean="0">
                <a:solidFill>
                  <a:srgbClr val="002060"/>
                </a:solidFill>
              </a:rPr>
              <a:t> </a:t>
            </a:r>
            <a:r>
              <a:rPr lang="el-GR" dirty="0" smtClean="0"/>
              <a:t>σε ήπαρ και πνεύμονες (βλ. Πνεύμονας αμπελουργών)</a:t>
            </a:r>
            <a:endParaRPr lang="el-GR" dirty="0" smtClean="0">
              <a:solidFill>
                <a:srgbClr val="002060"/>
              </a:solidFill>
            </a:endParaRPr>
          </a:p>
          <a:p>
            <a:endParaRPr lang="el-G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92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 smtClean="0"/>
              <a:t>Χρόνια έκθεση σε </a:t>
            </a:r>
            <a:r>
              <a:rPr lang="el-GR" dirty="0" err="1" smtClean="0"/>
              <a:t>βορδιγάλλειο</a:t>
            </a:r>
            <a:r>
              <a:rPr lang="el-GR" dirty="0" smtClean="0"/>
              <a:t> πολτό αμπελουργών –Πνεύμονας αμπελουργών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1-2% διάλυμα θειικού χαλκού (2% γαλαζόπετρας) και σβησμένης </a:t>
            </a:r>
            <a:r>
              <a:rPr lang="el-GR" dirty="0" err="1" smtClean="0"/>
              <a:t>ασβέστου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Πνεύμονες </a:t>
            </a:r>
          </a:p>
          <a:p>
            <a:pPr lvl="1"/>
            <a:r>
              <a:rPr lang="el-GR" dirty="0" smtClean="0"/>
              <a:t>Διάμεση πνευμονικής νόσος με </a:t>
            </a:r>
            <a:r>
              <a:rPr lang="el-GR" dirty="0" err="1" smtClean="0">
                <a:solidFill>
                  <a:srgbClr val="002060"/>
                </a:solidFill>
              </a:rPr>
              <a:t>κοκκιωμα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2060"/>
                </a:solidFill>
              </a:rPr>
              <a:t>οζώδεις ουλές που περιέχουν χαλκό</a:t>
            </a:r>
          </a:p>
          <a:p>
            <a:pPr lvl="1"/>
            <a:r>
              <a:rPr lang="el-GR" dirty="0" smtClean="0">
                <a:solidFill>
                  <a:srgbClr val="002060"/>
                </a:solidFill>
              </a:rPr>
              <a:t>Πνευμονική </a:t>
            </a:r>
            <a:r>
              <a:rPr lang="el-GR" dirty="0" err="1" smtClean="0">
                <a:solidFill>
                  <a:srgbClr val="002060"/>
                </a:solidFill>
              </a:rPr>
              <a:t>ίνωση</a:t>
            </a:r>
            <a:r>
              <a:rPr lang="el-GR" dirty="0" smtClean="0">
                <a:solidFill>
                  <a:srgbClr val="002060"/>
                </a:solidFill>
              </a:rPr>
              <a:t> και </a:t>
            </a:r>
            <a:r>
              <a:rPr lang="el-GR" dirty="0" err="1" smtClean="0">
                <a:solidFill>
                  <a:srgbClr val="002060"/>
                </a:solidFill>
              </a:rPr>
              <a:t>αδενοκαρκίνωμα</a:t>
            </a:r>
            <a:endParaRPr lang="el-GR" dirty="0" smtClean="0">
              <a:solidFill>
                <a:srgbClr val="002060"/>
              </a:solidFill>
            </a:endParaRPr>
          </a:p>
          <a:p>
            <a:r>
              <a:rPr lang="el-GR" b="1" dirty="0" err="1" smtClean="0"/>
              <a:t>Ηπαρ</a:t>
            </a:r>
            <a:endParaRPr lang="el-GR" b="1" dirty="0" smtClean="0"/>
          </a:p>
          <a:p>
            <a:pPr lvl="1"/>
            <a:r>
              <a:rPr lang="el-GR" dirty="0" err="1" smtClean="0">
                <a:solidFill>
                  <a:srgbClr val="002060"/>
                </a:solidFill>
              </a:rPr>
              <a:t>Ίνωση</a:t>
            </a:r>
            <a:endParaRPr lang="el-GR" dirty="0" smtClean="0">
              <a:solidFill>
                <a:srgbClr val="002060"/>
              </a:solidFill>
            </a:endParaRPr>
          </a:p>
          <a:p>
            <a:pPr lvl="1"/>
            <a:r>
              <a:rPr lang="el-GR" dirty="0" smtClean="0">
                <a:solidFill>
                  <a:srgbClr val="002060"/>
                </a:solidFill>
              </a:rPr>
              <a:t>Κίρρωση</a:t>
            </a:r>
          </a:p>
          <a:p>
            <a:pPr lvl="1"/>
            <a:r>
              <a:rPr lang="el-GR" dirty="0" err="1" smtClean="0">
                <a:solidFill>
                  <a:srgbClr val="002060"/>
                </a:solidFill>
              </a:rPr>
              <a:t>αγγειοσάρκωμα</a:t>
            </a:r>
            <a:endParaRPr lang="el-G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0520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l-GR" dirty="0" smtClean="0"/>
              <a:t>Κλινική εικόνα </a:t>
            </a:r>
            <a:r>
              <a:rPr lang="el-GR" dirty="0" smtClean="0"/>
              <a:t>χρόνιας δηλητηρίασης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κατά την εισπνοή ατμών του μετάλλου</a:t>
            </a:r>
          </a:p>
          <a:p>
            <a:r>
              <a:rPr lang="el-GR" dirty="0" smtClean="0"/>
              <a:t> </a:t>
            </a:r>
            <a:r>
              <a:rPr lang="el-GR" dirty="0" smtClean="0">
                <a:solidFill>
                  <a:srgbClr val="002060"/>
                </a:solidFill>
              </a:rPr>
              <a:t>«πυρετό εκ </a:t>
            </a:r>
            <a:r>
              <a:rPr lang="el-GR" dirty="0" err="1" smtClean="0">
                <a:solidFill>
                  <a:srgbClr val="002060"/>
                </a:solidFill>
              </a:rPr>
              <a:t>μεταλλοχυσίας</a:t>
            </a:r>
            <a:r>
              <a:rPr lang="el-GR" dirty="0" smtClean="0">
                <a:solidFill>
                  <a:srgbClr val="002060"/>
                </a:solidFill>
              </a:rPr>
              <a:t>» </a:t>
            </a:r>
            <a:r>
              <a:rPr lang="el-GR" dirty="0" smtClean="0"/>
              <a:t>(</a:t>
            </a:r>
            <a:r>
              <a:rPr lang="el-GR" dirty="0" err="1" smtClean="0"/>
              <a:t>metal</a:t>
            </a:r>
            <a:r>
              <a:rPr lang="el-GR" dirty="0" smtClean="0"/>
              <a:t> </a:t>
            </a:r>
            <a:r>
              <a:rPr lang="el-GR" dirty="0" err="1" smtClean="0"/>
              <a:t>fume</a:t>
            </a:r>
            <a:r>
              <a:rPr lang="el-GR" dirty="0" smtClean="0"/>
              <a:t> </a:t>
            </a:r>
            <a:r>
              <a:rPr lang="el-GR" dirty="0" err="1" smtClean="0"/>
              <a:t>fever</a:t>
            </a:r>
            <a:r>
              <a:rPr lang="el-GR" dirty="0" smtClean="0"/>
              <a:t>). </a:t>
            </a:r>
          </a:p>
          <a:p>
            <a:r>
              <a:rPr lang="el-GR" dirty="0" smtClean="0"/>
              <a:t>Μοιάζει με </a:t>
            </a:r>
            <a:r>
              <a:rPr lang="el-GR" b="1" dirty="0" err="1" smtClean="0">
                <a:solidFill>
                  <a:srgbClr val="002060"/>
                </a:solidFill>
              </a:rPr>
              <a:t>γριππώδη</a:t>
            </a:r>
            <a:r>
              <a:rPr lang="el-GR" b="1" dirty="0" smtClean="0">
                <a:solidFill>
                  <a:srgbClr val="002060"/>
                </a:solidFill>
              </a:rPr>
              <a:t> συνδρομή </a:t>
            </a:r>
          </a:p>
          <a:p>
            <a:r>
              <a:rPr lang="el-GR" dirty="0" smtClean="0"/>
              <a:t>υψηλό πυρετό, ναυτία, εμέτους, αίσθημα συσφίξεως στο θώρακα, καταβολή των δυνάμεων, θόλωση της διάνοιας και εμφάνιση σπασμών. </a:t>
            </a:r>
          </a:p>
          <a:p>
            <a:r>
              <a:rPr lang="el-GR" dirty="0" smtClean="0"/>
              <a:t>Μετά τη διακοπή της εργασίας τα συμπτώματα υποχωρούν, ενώ ο βήχας και η πράσινη απόχρεμψη παραμένουν.</a:t>
            </a:r>
          </a:p>
          <a:p>
            <a:r>
              <a:rPr lang="el-GR" dirty="0" err="1" smtClean="0"/>
              <a:t>γλυκοζουρία</a:t>
            </a:r>
            <a:r>
              <a:rPr lang="el-GR" dirty="0" smtClean="0"/>
              <a:t> και λευκωματουρία, </a:t>
            </a:r>
            <a:r>
              <a:rPr lang="el-GR" b="1" dirty="0" err="1" smtClean="0">
                <a:solidFill>
                  <a:srgbClr val="002060"/>
                </a:solidFill>
              </a:rPr>
              <a:t>λευκοκυττάρωση</a:t>
            </a:r>
            <a:endParaRPr lang="el-GR" b="1" dirty="0" smtClean="0">
              <a:solidFill>
                <a:srgbClr val="00206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21155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396</Words>
  <Application>Microsoft Office PowerPoint</Application>
  <PresentationFormat>Προσαρμογή</PresentationFormat>
  <Paragraphs>47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Χαλκός (Cu)</vt:lpstr>
      <vt:lpstr>Επαγγελματικές πηγές πρόσληψης χαλκού</vt:lpstr>
      <vt:lpstr>Τοξική δράση σε οφθαλμούς</vt:lpstr>
      <vt:lpstr>Τοξική δράση στο αναπνευστικό</vt:lpstr>
      <vt:lpstr>Καρκινογόνος δράση</vt:lpstr>
      <vt:lpstr>Χρόνια έκθεση σε βορδιγάλλειο πολτό αμπελουργών –Πνεύμονας αμπελουργών</vt:lpstr>
      <vt:lpstr>Κλινική εικόνα χρόνιας δηλητηρίασης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Gavounelis</dc:creator>
  <cp:lastModifiedBy>ntona</cp:lastModifiedBy>
  <cp:revision>19</cp:revision>
  <dcterms:created xsi:type="dcterms:W3CDTF">2016-03-08T16:33:01Z</dcterms:created>
  <dcterms:modified xsi:type="dcterms:W3CDTF">2016-03-18T10:18:43Z</dcterms:modified>
</cp:coreProperties>
</file>