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7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54054" autoAdjust="0"/>
  </p:normalViewPr>
  <p:slideViewPr>
    <p:cSldViewPr>
      <p:cViewPr varScale="1">
        <p:scale>
          <a:sx n="57" d="100"/>
          <a:sy n="57" d="100"/>
        </p:scale>
        <p:origin x="-12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F89C7-6AF7-4FC9-B190-782030FC2B99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63B00-EC2C-4F23-BD19-9B35E6ED03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14592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94DEE0-1F28-4D2D-921A-748BE647D060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="" xmlns:p14="http://schemas.microsoft.com/office/powerpoint/2010/main" val="1586240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D8FBFD-6D9B-417F-B3F0-8CBAA2B35648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="" xmlns:p14="http://schemas.microsoft.com/office/powerpoint/2010/main" val="3778520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6D5455-C70B-4EB3-9317-9DEDFF08DCA4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="" xmlns:p14="http://schemas.microsoft.com/office/powerpoint/2010/main" val="1761466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0DB673-FD40-471C-85CF-3DFED0D87FD6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3823720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63B00-EC2C-4F23-BD19-9B35E6ED03A1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02411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195383-8BB6-4B03-B7B6-B217321C58A0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="" xmlns:p14="http://schemas.microsoft.com/office/powerpoint/2010/main" val="2998559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C85D69-95AE-4BC8-9122-1EF6C5964853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="" xmlns:p14="http://schemas.microsoft.com/office/powerpoint/2010/main" val="1750661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E220D75-C088-4082-AB2F-B21C42B67F25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9047162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4B5724-2011-47DF-98FC-FE7D49F618AE}" type="slidenum">
              <a:rPr lang="el-GR" smtClean="0"/>
              <a:pPr/>
              <a:t>9</a:t>
            </a:fld>
            <a:endParaRPr lang="el-GR" smtClean="0"/>
          </a:p>
        </p:txBody>
      </p:sp>
    </p:spTree>
    <p:extLst>
      <p:ext uri="{BB962C8B-B14F-4D97-AF65-F5344CB8AC3E}">
        <p14:creationId xmlns="" xmlns:p14="http://schemas.microsoft.com/office/powerpoint/2010/main" val="66118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89DD3-7798-48FA-BDAF-1525AC520494}" type="datetimeFigureOut">
              <a:rPr lang="el-GR" smtClean="0"/>
              <a:pPr/>
              <a:t>18/3/2016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27C9B-F806-481D-ACE9-28B63017A2F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smtClean="0"/>
              <a:t>Zn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813" y="1916113"/>
            <a:ext cx="6851650" cy="4497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Γνωστός 1500π.χ.</a:t>
            </a:r>
            <a:endParaRPr lang="el-GR" dirty="0" smtClean="0"/>
          </a:p>
          <a:p>
            <a:pPr eaLnBrk="1" hangingPunct="1">
              <a:buFontTx/>
              <a:buNone/>
            </a:pP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Ορυκτά : 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l-GR" dirty="0" err="1" smtClean="0">
                <a:solidFill>
                  <a:srgbClr val="000000"/>
                </a:solidFill>
                <a:cs typeface="Times New Roman" pitchFamily="18" charset="0"/>
              </a:rPr>
              <a:t>σφαλερίτης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l-GR" dirty="0" err="1" smtClean="0">
                <a:solidFill>
                  <a:srgbClr val="000000"/>
                </a:solidFill>
                <a:cs typeface="Times New Roman" pitchFamily="18" charset="0"/>
              </a:rPr>
              <a:t>Ζn</a:t>
            </a:r>
            <a:r>
              <a:rPr lang="en-US" dirty="0" smtClean="0">
                <a:solidFill>
                  <a:srgbClr val="000000"/>
                </a:solidFill>
                <a:cs typeface="Times New Roman" pitchFamily="18" charset="0"/>
              </a:rPr>
              <a:t>S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l-GR" dirty="0" smtClean="0"/>
          </a:p>
          <a:p>
            <a:pPr eaLnBrk="1" hangingPunct="1"/>
            <a:r>
              <a:rPr lang="el-GR" dirty="0" err="1" smtClean="0">
                <a:solidFill>
                  <a:srgbClr val="000000"/>
                </a:solidFill>
                <a:cs typeface="Times New Roman" pitchFamily="18" charset="0"/>
              </a:rPr>
              <a:t>σμιθσονίτης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(ΖnCΟ</a:t>
            </a:r>
            <a:r>
              <a:rPr lang="el-GR" baseline="-30000" dirty="0" smtClean="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/>
            <a:r>
              <a:rPr lang="el-GR" dirty="0" err="1" smtClean="0">
                <a:solidFill>
                  <a:srgbClr val="000000"/>
                </a:solidFill>
                <a:cs typeface="Times New Roman" pitchFamily="18" charset="0"/>
              </a:rPr>
              <a:t>ζιγκίτης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(</a:t>
            </a:r>
            <a:r>
              <a:rPr lang="el-GR" dirty="0" err="1" smtClean="0">
                <a:solidFill>
                  <a:srgbClr val="000000"/>
                </a:solidFill>
                <a:cs typeface="Times New Roman" pitchFamily="18" charset="0"/>
              </a:rPr>
              <a:t>ΖnΟ</a:t>
            </a: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)</a:t>
            </a:r>
            <a:endParaRPr lang="el-GR" dirty="0" smtClean="0"/>
          </a:p>
          <a:p>
            <a:pPr eaLnBrk="1" hangingPunct="1"/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001125" cy="1241425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4000" b="1" dirty="0" smtClean="0"/>
              <a:t>Κυριότερες ενώσεις και χρήσεις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14438"/>
            <a:ext cx="7772400" cy="5589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800" dirty="0" err="1" smtClean="0"/>
              <a:t>ΖηΟ</a:t>
            </a:r>
            <a:r>
              <a:rPr lang="el-GR" sz="2800" dirty="0" smtClean="0"/>
              <a:t> - χρησιμοποιείτο στην επιληψία και ως στυπτικό, σήμερα στις δερματικές παθήσεις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ΖηCl</a:t>
            </a:r>
            <a:r>
              <a:rPr lang="el-GR" sz="2800" baseline="-30000" dirty="0" smtClean="0"/>
              <a:t>2</a:t>
            </a:r>
            <a:r>
              <a:rPr lang="el-GR" sz="2800" dirty="0" smtClean="0"/>
              <a:t> - καυτηρίαση ιστών στην οδοντιατρική, τσιμεντοκoνία</a:t>
            </a:r>
            <a:r>
              <a:rPr lang="en-US" sz="2800" dirty="0" smtClean="0"/>
              <a:t>, </a:t>
            </a:r>
            <a:r>
              <a:rPr lang="el-GR" sz="2800" dirty="0" smtClean="0"/>
              <a:t>κατεργασία δερμάτων, συντηρητικό ξύλων, μπαταρίες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ΖnSΟ</a:t>
            </a:r>
            <a:r>
              <a:rPr lang="el-GR" sz="2800" baseline="-30000" dirty="0" smtClean="0"/>
              <a:t>4 </a:t>
            </a:r>
            <a:r>
              <a:rPr lang="el-GR" sz="2800" dirty="0" smtClean="0"/>
              <a:t>- τυπωτική υφασμάτων, λεύκανση χάρτου, στυπτικό - Ιατρική.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βιομηχανία – </a:t>
            </a:r>
            <a:r>
              <a:rPr lang="el-GR" sz="2800" dirty="0" err="1" smtClean="0"/>
              <a:t>επιψευδαργύρωση</a:t>
            </a:r>
            <a:r>
              <a:rPr lang="el-GR" sz="2800" dirty="0" smtClean="0"/>
              <a:t>, ανθεκτικά κράματα, συσσωρευτές, βιομηχανία χρωμάτων,</a:t>
            </a:r>
            <a:r>
              <a:rPr lang="en-US" sz="2800" dirty="0" smtClean="0"/>
              <a:t> </a:t>
            </a:r>
            <a:r>
              <a:rPr lang="el-GR" sz="2800" dirty="0" smtClean="0"/>
              <a:t>οθόνες τηλεόρασης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γεωργία- </a:t>
            </a:r>
            <a:r>
              <a:rPr lang="el-GR" sz="2800" dirty="0" err="1" smtClean="0"/>
              <a:t>καρβαμιδικά</a:t>
            </a:r>
            <a:r>
              <a:rPr lang="el-GR" sz="2800" dirty="0" smtClean="0"/>
              <a:t> παρασιτοκτόνα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l-GR" sz="2800" dirty="0" smtClean="0"/>
              <a:t>ιατρική- σκόνες, αλοιφές, κολλύρια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52500"/>
            <a:ext cx="8748712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l-GR" sz="1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1" dirty="0" smtClean="0"/>
              <a:t>Απορρόφηση </a:t>
            </a:r>
            <a:r>
              <a:rPr lang="el-GR" sz="2800" dirty="0" smtClean="0">
                <a:solidFill>
                  <a:srgbClr val="000000"/>
                </a:solidFill>
              </a:rPr>
              <a:t>- έντερο 25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- 90%</a:t>
            </a:r>
            <a:endParaRPr lang="el-GR" sz="2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l-GR" sz="2800" dirty="0" smtClean="0">
                <a:solidFill>
                  <a:srgbClr val="000000"/>
                </a:solidFill>
              </a:rPr>
              <a:t>   </a:t>
            </a:r>
            <a:r>
              <a:rPr lang="el-GR" sz="2800" b="1" dirty="0" smtClean="0">
                <a:solidFill>
                  <a:srgbClr val="000000"/>
                </a:solidFill>
              </a:rPr>
              <a:t>↓ </a:t>
            </a:r>
            <a:r>
              <a:rPr lang="el-GR" sz="2800" dirty="0" smtClean="0">
                <a:solidFill>
                  <a:srgbClr val="000000"/>
                </a:solidFill>
              </a:rPr>
              <a:t>παρουσία φυτικών πρωτεϊνών, </a:t>
            </a:r>
            <a:r>
              <a:rPr lang="en-US" sz="2800" dirty="0" smtClean="0">
                <a:solidFill>
                  <a:srgbClr val="000000"/>
                </a:solidFill>
              </a:rPr>
              <a:t>Ca</a:t>
            </a:r>
            <a:r>
              <a:rPr lang="el-GR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rgbClr val="000000"/>
                </a:solidFill>
              </a:rPr>
              <a:t>P</a:t>
            </a:r>
            <a:endParaRPr lang="el-GR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1" dirty="0" smtClean="0"/>
              <a:t>μέση ημερήσια πρόσληψη </a:t>
            </a:r>
            <a:r>
              <a:rPr lang="el-GR" sz="2800" dirty="0" smtClean="0">
                <a:solidFill>
                  <a:srgbClr val="000000"/>
                </a:solidFill>
              </a:rPr>
              <a:t>5-22 </a:t>
            </a:r>
            <a:r>
              <a:rPr lang="en-US" sz="2800" dirty="0" smtClean="0">
                <a:solidFill>
                  <a:srgbClr val="000000"/>
                </a:solidFill>
              </a:rPr>
              <a:t>mg</a:t>
            </a:r>
            <a:endParaRPr lang="el-GR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1" dirty="0" smtClean="0"/>
              <a:t>Φ.Τ. </a:t>
            </a:r>
            <a:r>
              <a:rPr lang="el-GR" sz="2800" dirty="0" smtClean="0">
                <a:solidFill>
                  <a:srgbClr val="000000"/>
                </a:solidFill>
              </a:rPr>
              <a:t>60-180μ</a:t>
            </a:r>
            <a:r>
              <a:rPr lang="en-US" sz="2800" dirty="0" smtClean="0">
                <a:solidFill>
                  <a:srgbClr val="000000"/>
                </a:solidFill>
              </a:rPr>
              <a:t>g</a:t>
            </a:r>
            <a:r>
              <a:rPr lang="el-GR" sz="2800" dirty="0" smtClean="0">
                <a:solidFill>
                  <a:srgbClr val="000000"/>
                </a:solidFill>
              </a:rPr>
              <a:t>/</a:t>
            </a:r>
            <a:r>
              <a:rPr lang="en-US" sz="2800" dirty="0" smtClean="0">
                <a:solidFill>
                  <a:srgbClr val="000000"/>
                </a:solidFill>
              </a:rPr>
              <a:t>dl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1" dirty="0" smtClean="0"/>
              <a:t>Αποθήκευση -</a:t>
            </a:r>
            <a:r>
              <a:rPr lang="el-GR" sz="2800" dirty="0" smtClean="0">
                <a:solidFill>
                  <a:srgbClr val="000000"/>
                </a:solidFill>
              </a:rPr>
              <a:t> μύες, πάγκρεας, ήπαρ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1" dirty="0" smtClean="0"/>
              <a:t>Απέκκριση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l-GR" sz="2800" dirty="0" smtClean="0">
                <a:solidFill>
                  <a:srgbClr val="000000"/>
                </a:solidFill>
              </a:rPr>
              <a:t>	70-80 %   κόπρανα</a:t>
            </a:r>
            <a:endParaRPr lang="el-GR" sz="2800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l-GR" sz="2800" dirty="0" smtClean="0">
                <a:solidFill>
                  <a:srgbClr val="000000"/>
                </a:solidFill>
              </a:rPr>
              <a:t>	15 %    ούρα, ιδρώτα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2800" b="1" dirty="0" err="1" smtClean="0"/>
              <a:t>Ζη</a:t>
            </a:r>
            <a:r>
              <a:rPr lang="el-GR" sz="2800" b="1" dirty="0" smtClean="0"/>
              <a:t> - </a:t>
            </a:r>
            <a:r>
              <a:rPr lang="el-GR" sz="2800" b="1" dirty="0" err="1" smtClean="0"/>
              <a:t>καρβονική</a:t>
            </a:r>
            <a:r>
              <a:rPr lang="el-GR" sz="2800" b="1" dirty="0" smtClean="0"/>
              <a:t> </a:t>
            </a:r>
            <a:r>
              <a:rPr lang="el-GR" sz="2800" b="1" dirty="0" err="1" smtClean="0"/>
              <a:t>ανυδράση</a:t>
            </a:r>
            <a:endParaRPr lang="el-GR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l-GR" sz="2800" dirty="0" smtClean="0">
                <a:solidFill>
                  <a:srgbClr val="000000"/>
                </a:solidFill>
              </a:rPr>
              <a:t>    βασικό στοιχείο αυτής και 70 </a:t>
            </a:r>
            <a:r>
              <a:rPr lang="el-GR" sz="2800" dirty="0" err="1" smtClean="0">
                <a:solidFill>
                  <a:srgbClr val="000000"/>
                </a:solidFill>
              </a:rPr>
              <a:t>μεταλλοενζύμων</a:t>
            </a:r>
            <a:r>
              <a:rPr lang="el-GR" sz="2800" dirty="0" smtClean="0">
                <a:solidFill>
                  <a:srgbClr val="000000"/>
                </a:solidFill>
              </a:rPr>
              <a:t> συστατικό </a:t>
            </a:r>
            <a:r>
              <a:rPr lang="el-GR" sz="2800" dirty="0" err="1" smtClean="0">
                <a:solidFill>
                  <a:srgbClr val="000000"/>
                </a:solidFill>
              </a:rPr>
              <a:t>πολυμεράσης</a:t>
            </a:r>
            <a:r>
              <a:rPr lang="el-GR" sz="2800" dirty="0" smtClean="0">
                <a:solidFill>
                  <a:srgbClr val="000000"/>
                </a:solidFill>
              </a:rPr>
              <a:t> του DΝΑ</a:t>
            </a:r>
            <a:endParaRPr lang="el-GR" sz="2800" b="1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/>
              <a:t>t</a:t>
            </a:r>
            <a:r>
              <a:rPr lang="en-US" sz="2800" b="1" baseline="-30000" dirty="0" smtClean="0"/>
              <a:t>1/2 </a:t>
            </a:r>
            <a:r>
              <a:rPr lang="en-US" sz="2800" b="1" dirty="0" smtClean="0"/>
              <a:t>   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l-GR" sz="2800" dirty="0" smtClean="0">
                <a:solidFill>
                  <a:srgbClr val="000000"/>
                </a:solidFill>
              </a:rPr>
              <a:t>300 ημέρες</a:t>
            </a:r>
            <a:endParaRPr lang="el-GR" sz="2800" b="1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l-GR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l-GR" sz="2800" dirty="0" smtClean="0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>
          <a:xfrm>
            <a:off x="142875" y="285750"/>
            <a:ext cx="9001125" cy="714375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200" b="1" dirty="0" smtClean="0"/>
              <a:t>Απορρόφηση-Κατανομή-Απέκκριση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04664"/>
            <a:ext cx="7812088" cy="6651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l-GR" sz="3200" dirty="0" smtClean="0"/>
              <a:t/>
            </a:r>
            <a:br>
              <a:rPr lang="el-GR" sz="3200" dirty="0" smtClean="0"/>
            </a:br>
            <a:r>
              <a:rPr lang="el-GR" sz="3200" dirty="0" smtClean="0"/>
              <a:t>Τοξική δράση</a:t>
            </a:r>
            <a:br>
              <a:rPr lang="el-GR" sz="3200" dirty="0" smtClean="0"/>
            </a:br>
            <a:endParaRPr lang="el-GR" sz="3200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8613" y="1196975"/>
            <a:ext cx="8458200" cy="5327650"/>
          </a:xfrm>
        </p:spPr>
        <p:txBody>
          <a:bodyPr/>
          <a:lstStyle/>
          <a:p>
            <a:pPr eaLnBrk="1" hangingPunct="1"/>
            <a:r>
              <a:rPr lang="el-GR" sz="2800" dirty="0" smtClean="0">
                <a:solidFill>
                  <a:srgbClr val="000000"/>
                </a:solidFill>
              </a:rPr>
              <a:t>άλατα και ατμοί </a:t>
            </a:r>
            <a:r>
              <a:rPr lang="el-GR" sz="2800" dirty="0" err="1" smtClean="0">
                <a:solidFill>
                  <a:srgbClr val="000000"/>
                </a:solidFill>
              </a:rPr>
              <a:t>Ζη</a:t>
            </a:r>
            <a:r>
              <a:rPr lang="el-GR" sz="2800" dirty="0" smtClean="0">
                <a:solidFill>
                  <a:srgbClr val="000000"/>
                </a:solidFill>
              </a:rPr>
              <a:t>: </a:t>
            </a:r>
            <a:r>
              <a:rPr lang="el-GR" sz="2800" dirty="0" smtClean="0">
                <a:solidFill>
                  <a:srgbClr val="000000"/>
                </a:solidFill>
                <a:sym typeface="Symbol" pitchFamily="18" charset="2"/>
              </a:rPr>
              <a:t></a:t>
            </a:r>
            <a:r>
              <a:rPr lang="el-GR" sz="2800" dirty="0" smtClean="0">
                <a:solidFill>
                  <a:srgbClr val="000000"/>
                </a:solidFill>
              </a:rPr>
              <a:t>τοπική ερεθιστική ενέργεια</a:t>
            </a:r>
            <a:endParaRPr lang="en-US" sz="280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l-GR" sz="2800" dirty="0" smtClean="0">
                <a:solidFill>
                  <a:srgbClr val="000000"/>
                </a:solidFill>
              </a:rPr>
              <a:t>Πνεύμονες:	  χημική </a:t>
            </a:r>
            <a:r>
              <a:rPr lang="el-GR" sz="2800" dirty="0" err="1" smtClean="0">
                <a:solidFill>
                  <a:srgbClr val="000000"/>
                </a:solidFill>
              </a:rPr>
              <a:t>πνευμονίτιδα</a:t>
            </a:r>
            <a:endParaRPr lang="el-GR" sz="2800" b="1" dirty="0" smtClean="0"/>
          </a:p>
          <a:p>
            <a:pPr eaLnBrk="1" hangingPunct="1"/>
            <a:r>
              <a:rPr lang="el-GR" sz="2800" dirty="0" smtClean="0">
                <a:solidFill>
                  <a:srgbClr val="000000"/>
                </a:solidFill>
              </a:rPr>
              <a:t>υπερβολική λήψη Ζ</a:t>
            </a:r>
            <a:r>
              <a:rPr lang="en-US" sz="2800" dirty="0" smtClean="0">
                <a:solidFill>
                  <a:srgbClr val="000000"/>
                </a:solidFill>
              </a:rPr>
              <a:t>n</a:t>
            </a:r>
            <a:r>
              <a:rPr lang="el-GR" sz="2800" dirty="0" smtClean="0">
                <a:solidFill>
                  <a:srgbClr val="000000"/>
                </a:solidFill>
              </a:rPr>
              <a:t> - διαταραχές απορρόφησης </a:t>
            </a:r>
            <a:r>
              <a:rPr lang="en-US" sz="2800" dirty="0" smtClean="0">
                <a:solidFill>
                  <a:srgbClr val="000000"/>
                </a:solidFill>
              </a:rPr>
              <a:t>Cu</a:t>
            </a:r>
            <a:r>
              <a:rPr lang="el-GR" sz="2800" dirty="0" smtClean="0">
                <a:solidFill>
                  <a:srgbClr val="000000"/>
                </a:solidFill>
              </a:rPr>
              <a:t>, </a:t>
            </a:r>
            <a:r>
              <a:rPr lang="en-US" sz="2800" dirty="0" smtClean="0">
                <a:solidFill>
                  <a:srgbClr val="000000"/>
                </a:solidFill>
              </a:rPr>
              <a:t>					</a:t>
            </a:r>
            <a:r>
              <a:rPr lang="el-GR" sz="2800" dirty="0" smtClean="0">
                <a:solidFill>
                  <a:srgbClr val="000000"/>
                </a:solidFill>
              </a:rPr>
              <a:t>αναιμία</a:t>
            </a:r>
          </a:p>
          <a:p>
            <a:pPr eaLnBrk="1" hangingPunct="1">
              <a:buFontTx/>
              <a:buNone/>
            </a:pPr>
            <a:endParaRPr lang="el-G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Καρκινογόνος δράση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Μη ύποπτο για καρκινογόνο δράση</a:t>
            </a:r>
          </a:p>
          <a:p>
            <a:r>
              <a:rPr lang="el-GR" b="1" dirty="0" smtClean="0">
                <a:solidFill>
                  <a:srgbClr val="002060"/>
                </a:solidFill>
              </a:rPr>
              <a:t>εξαίρεση</a:t>
            </a:r>
            <a:r>
              <a:rPr lang="en-US" b="1" dirty="0" smtClean="0">
                <a:solidFill>
                  <a:srgbClr val="002060"/>
                </a:solidFill>
              </a:rPr>
              <a:t>: </a:t>
            </a:r>
            <a:r>
              <a:rPr lang="el-GR" dirty="0">
                <a:solidFill>
                  <a:srgbClr val="FF0000"/>
                </a:solidFill>
              </a:rPr>
              <a:t>χρωμικός ψευδάργυρος </a:t>
            </a:r>
            <a:r>
              <a:rPr lang="el-GR" dirty="0"/>
              <a:t>που θεωρείται πιθανό καρκινογόνο για τον άνθρωπο, η δράση του δε αυτή αποδίδεται στο </a:t>
            </a:r>
            <a:r>
              <a:rPr lang="en-US" dirty="0" smtClean="0">
                <a:solidFill>
                  <a:srgbClr val="FF0000"/>
                </a:solidFill>
              </a:rPr>
              <a:t>Cr</a:t>
            </a:r>
            <a:r>
              <a:rPr lang="en-US" baseline="30000" dirty="0" smtClean="0">
                <a:solidFill>
                  <a:srgbClr val="FF0000"/>
                </a:solidFill>
              </a:rPr>
              <a:t>6+</a:t>
            </a:r>
            <a:endParaRPr lang="el-GR" baseline="30000" dirty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706116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14313"/>
            <a:ext cx="83883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dirty="0" smtClean="0"/>
              <a:t>Κλινική εικόνα οξείας δηλητηρίασης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13737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sz="2400" dirty="0" smtClean="0">
                <a:solidFill>
                  <a:srgbClr val="000000"/>
                </a:solidFill>
                <a:cs typeface="Times New Roman" pitchFamily="18" charset="0"/>
              </a:rPr>
              <a:t>    </a:t>
            </a:r>
            <a:r>
              <a:rPr lang="el-GR" b="1" u="sng" dirty="0" smtClean="0">
                <a:solidFill>
                  <a:srgbClr val="000000"/>
                </a:solidFill>
              </a:rPr>
              <a:t>Ατμοί </a:t>
            </a:r>
            <a:r>
              <a:rPr lang="de-DE" b="1" u="sng" dirty="0" smtClean="0">
                <a:solidFill>
                  <a:srgbClr val="000000"/>
                </a:solidFill>
              </a:rPr>
              <a:t>Zn</a:t>
            </a:r>
            <a:r>
              <a:rPr lang="el-GR" b="1" u="sng" dirty="0" smtClean="0">
                <a:solidFill>
                  <a:srgbClr val="000000"/>
                </a:solidFill>
              </a:rPr>
              <a:t>Ο</a:t>
            </a:r>
          </a:p>
          <a:p>
            <a:pPr eaLnBrk="1" hangingPunct="1">
              <a:lnSpc>
                <a:spcPct val="90000"/>
              </a:lnSpc>
            </a:pPr>
            <a:r>
              <a:rPr lang="el-GR" sz="2800" dirty="0" smtClean="0">
                <a:solidFill>
                  <a:srgbClr val="000000"/>
                </a:solidFill>
              </a:rPr>
              <a:t>πυρετός εκ </a:t>
            </a:r>
            <a:r>
              <a:rPr lang="el-GR" sz="2800" dirty="0" err="1" smtClean="0">
                <a:solidFill>
                  <a:srgbClr val="000000"/>
                </a:solidFill>
              </a:rPr>
              <a:t>μεταλλοχυσίας</a:t>
            </a:r>
            <a:r>
              <a:rPr lang="el-GR" sz="2800" dirty="0" smtClean="0">
                <a:solidFill>
                  <a:srgbClr val="000000"/>
                </a:solidFill>
              </a:rPr>
              <a:t>-</a:t>
            </a:r>
            <a:r>
              <a:rPr lang="en-US" sz="2800" dirty="0" smtClean="0">
                <a:solidFill>
                  <a:srgbClr val="000000"/>
                </a:solidFill>
              </a:rPr>
              <a:t>metal fume fever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dirty="0" smtClean="0">
                <a:solidFill>
                  <a:srgbClr val="000000"/>
                </a:solidFill>
              </a:rPr>
              <a:t>όπως</a:t>
            </a:r>
            <a:r>
              <a:rPr lang="de-DE" sz="2800" dirty="0" smtClean="0">
                <a:solidFill>
                  <a:srgbClr val="000000"/>
                </a:solidFill>
              </a:rPr>
              <a:t>  </a:t>
            </a:r>
            <a:r>
              <a:rPr lang="en-US" sz="2800" dirty="0" smtClean="0">
                <a:solidFill>
                  <a:srgbClr val="000000"/>
                </a:solidFill>
              </a:rPr>
              <a:t>Al</a:t>
            </a:r>
            <a:r>
              <a:rPr lang="de-DE" sz="2800" dirty="0" smtClean="0">
                <a:solidFill>
                  <a:srgbClr val="000000"/>
                </a:solidFill>
              </a:rPr>
              <a:t>, Cu, Mg, Cd, Sb, Fe, Ag</a:t>
            </a:r>
            <a:endParaRPr lang="el-GR" sz="2800" u="sng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l-GR" sz="2800" u="sng" dirty="0" smtClean="0">
                <a:solidFill>
                  <a:srgbClr val="000000"/>
                </a:solidFill>
              </a:rPr>
              <a:t>Παθογένεια</a:t>
            </a:r>
            <a:r>
              <a:rPr lang="el-GR" sz="2800" dirty="0" smtClean="0">
                <a:solidFill>
                  <a:srgbClr val="000000"/>
                </a:solidFill>
              </a:rPr>
              <a:t> : </a:t>
            </a:r>
            <a:r>
              <a:rPr lang="el-GR" sz="2800" dirty="0" smtClean="0">
                <a:solidFill>
                  <a:srgbClr val="000000"/>
                </a:solidFill>
                <a:sym typeface="Symbol" pitchFamily="18" charset="2"/>
              </a:rPr>
              <a:t></a:t>
            </a:r>
            <a:r>
              <a:rPr lang="el-GR" sz="2800" dirty="0" smtClean="0">
                <a:solidFill>
                  <a:srgbClr val="000000"/>
                </a:solidFill>
              </a:rPr>
              <a:t> πυρετογόνου, αλλοιωμένες πρωτεΐνες από πνευμονικό ιστό </a:t>
            </a:r>
            <a:r>
              <a:rPr lang="el-GR" sz="2800" dirty="0" smtClean="0">
                <a:solidFill>
                  <a:srgbClr val="000000"/>
                </a:solidFill>
                <a:sym typeface="Symbol" pitchFamily="18" charset="2"/>
              </a:rPr>
              <a:t></a:t>
            </a:r>
            <a:r>
              <a:rPr lang="el-GR" sz="2800" dirty="0" smtClean="0">
                <a:solidFill>
                  <a:srgbClr val="000000"/>
                </a:solidFill>
              </a:rPr>
              <a:t> κυκλοφορικό </a:t>
            </a:r>
            <a:r>
              <a:rPr lang="el-GR" sz="2800" dirty="0" smtClean="0">
                <a:solidFill>
                  <a:srgbClr val="000000"/>
                </a:solidFill>
                <a:sym typeface="Symbol" pitchFamily="18" charset="2"/>
              </a:rPr>
              <a:t></a:t>
            </a:r>
            <a:r>
              <a:rPr lang="el-GR" sz="2800" dirty="0" smtClean="0">
                <a:solidFill>
                  <a:srgbClr val="000000"/>
                </a:solidFill>
              </a:rPr>
              <a:t> αλλεργική αντίδραση</a:t>
            </a:r>
            <a:endParaRPr lang="el-GR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l-GR" sz="2800" dirty="0" smtClean="0">
                <a:solidFill>
                  <a:srgbClr val="000000"/>
                </a:solidFill>
              </a:rPr>
              <a:t>ναυτία, εμετός, αίσθημα συσφίξεως στο θώρακα, καταβολή δυνάμεων</a:t>
            </a:r>
            <a:r>
              <a:rPr lang="en-US" sz="2800" dirty="0" smtClean="0">
                <a:solidFill>
                  <a:srgbClr val="000000"/>
                </a:solidFill>
              </a:rPr>
              <a:t>,</a:t>
            </a:r>
            <a:r>
              <a:rPr lang="el-GR" sz="2800" dirty="0" smtClean="0">
                <a:solidFill>
                  <a:srgbClr val="000000"/>
                </a:solidFill>
              </a:rPr>
              <a:t> δύσπνοια, σπασμοί </a:t>
            </a:r>
            <a:r>
              <a:rPr lang="el-GR" sz="2800" dirty="0" smtClean="0">
                <a:solidFill>
                  <a:srgbClr val="000000"/>
                </a:solidFill>
                <a:sym typeface="Symbol" pitchFamily="18" charset="2"/>
              </a:rPr>
              <a:t></a:t>
            </a:r>
            <a:r>
              <a:rPr lang="el-GR" sz="2800" dirty="0" smtClean="0">
                <a:solidFill>
                  <a:srgbClr val="000000"/>
                </a:solidFill>
              </a:rPr>
              <a:t>  διακοπή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71450"/>
            <a:ext cx="8172450" cy="1257300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dirty="0" smtClean="0"/>
              <a:t>Κλινική εικόνα οξείας δηλητηρίασης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1950" y="1557338"/>
            <a:ext cx="7567613" cy="47418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 smtClean="0">
                <a:solidFill>
                  <a:srgbClr val="000000"/>
                </a:solidFill>
                <a:cs typeface="Times New Roman" pitchFamily="18" charset="0"/>
              </a:rPr>
              <a:t>   </a:t>
            </a:r>
            <a:r>
              <a:rPr lang="el-GR" b="1" u="sng" dirty="0" smtClean="0">
                <a:solidFill>
                  <a:srgbClr val="000000"/>
                </a:solidFill>
              </a:rPr>
              <a:t>Ατμοί </a:t>
            </a:r>
            <a:r>
              <a:rPr lang="en-US" b="1" u="sng" dirty="0" err="1" smtClean="0">
                <a:solidFill>
                  <a:srgbClr val="000000"/>
                </a:solidFill>
              </a:rPr>
              <a:t>ZnCl</a:t>
            </a:r>
            <a:r>
              <a:rPr lang="el-GR" b="1" baseline="-25000" dirty="0" smtClean="0">
                <a:solidFill>
                  <a:srgbClr val="000000"/>
                </a:solidFill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l-GR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</a:rPr>
              <a:t>Δακρύρροια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</a:rPr>
              <a:t>Δύσπνοια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err="1" smtClean="0">
                <a:solidFill>
                  <a:srgbClr val="000000"/>
                </a:solidFill>
              </a:rPr>
              <a:t>Οπισθοστερνικό</a:t>
            </a:r>
            <a:r>
              <a:rPr lang="el-GR" dirty="0" smtClean="0">
                <a:solidFill>
                  <a:srgbClr val="000000"/>
                </a:solidFill>
              </a:rPr>
              <a:t> και </a:t>
            </a:r>
            <a:r>
              <a:rPr lang="el-GR" dirty="0" err="1" smtClean="0">
                <a:solidFill>
                  <a:srgbClr val="000000"/>
                </a:solidFill>
              </a:rPr>
              <a:t>επιγαστρικό</a:t>
            </a:r>
            <a:r>
              <a:rPr lang="el-GR" dirty="0" smtClean="0">
                <a:solidFill>
                  <a:srgbClr val="000000"/>
                </a:solidFill>
              </a:rPr>
              <a:t> άλγος, ρίγος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</a:rPr>
              <a:t>Ερυθρότητα, ερεθισμό βλεννογόνου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</a:rPr>
              <a:t>Βήχας με απόχρεμψη και </a:t>
            </a:r>
          </a:p>
          <a:p>
            <a:pPr eaLnBrk="1" hangingPunct="1">
              <a:lnSpc>
                <a:spcPct val="90000"/>
              </a:lnSpc>
            </a:pPr>
            <a:r>
              <a:rPr lang="el-GR" dirty="0" smtClean="0">
                <a:solidFill>
                  <a:srgbClr val="000000"/>
                </a:solidFill>
              </a:rPr>
              <a:t>Πνευμονικό οίδημα</a:t>
            </a:r>
            <a:endParaRPr lang="el-GR" b="1" dirty="0" smtClean="0"/>
          </a:p>
          <a:p>
            <a:pPr eaLnBrk="1" hangingPunct="1">
              <a:lnSpc>
                <a:spcPct val="90000"/>
              </a:lnSpc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989138"/>
            <a:ext cx="7386637" cy="4497387"/>
          </a:xfrm>
        </p:spPr>
        <p:txBody>
          <a:bodyPr/>
          <a:lstStyle/>
          <a:p>
            <a:pPr marL="609600" indent="-609600" eaLnBrk="1" hangingPunct="1"/>
            <a:r>
              <a:rPr lang="el-GR" smtClean="0">
                <a:solidFill>
                  <a:srgbClr val="000000"/>
                </a:solidFill>
              </a:rPr>
              <a:t>Εμφάνιση ερεθισμού βλεννογόνων αναπνευστικού και γαστρεντερικού και δερματικές βλάβες </a:t>
            </a:r>
          </a:p>
          <a:p>
            <a:pPr marL="609600" indent="-609600" eaLnBrk="1" hangingPunct="1"/>
            <a:r>
              <a:rPr lang="el-GR" smtClean="0">
                <a:solidFill>
                  <a:srgbClr val="000000"/>
                </a:solidFill>
              </a:rPr>
              <a:t>Εξελκώσεις δακτύλων χεριών</a:t>
            </a:r>
          </a:p>
          <a:p>
            <a:pPr marL="609600" indent="-609600" eaLnBrk="1" hangingPunct="1"/>
            <a:r>
              <a:rPr lang="el-GR" smtClean="0">
                <a:solidFill>
                  <a:srgbClr val="000000"/>
                </a:solidFill>
              </a:rPr>
              <a:t>Φλεγμονές δέρματος</a:t>
            </a:r>
            <a:endParaRPr lang="el-GR" b="1" smtClean="0"/>
          </a:p>
          <a:p>
            <a:pPr marL="609600" indent="-609600" eaLnBrk="1" hangingPunct="1"/>
            <a:endParaRPr lang="el-GR" sz="280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l-GR" sz="2800" b="1" smtClean="0"/>
          </a:p>
          <a:p>
            <a:pPr marL="609600" indent="-609600" eaLnBrk="1" hangingPunct="1">
              <a:buFontTx/>
              <a:buNone/>
            </a:pPr>
            <a:endParaRPr lang="el-GR" sz="2800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254000" y="242888"/>
            <a:ext cx="8675688" cy="1257300"/>
          </a:xfrm>
        </p:spPr>
        <p:txBody>
          <a:bodyPr/>
          <a:lstStyle/>
          <a:p>
            <a:pPr eaLnBrk="1" hangingPunct="1">
              <a:defRPr/>
            </a:pPr>
            <a:r>
              <a:rPr lang="el-GR" sz="3600" dirty="0" smtClean="0"/>
              <a:t>Κλινική εικόνα χρόνιας δηλητηρίασης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477125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l-GR" sz="3600" b="1" dirty="0" smtClean="0"/>
              <a:t>Πρόληψη </a:t>
            </a:r>
            <a:endParaRPr lang="en-US" sz="3600" b="1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484313"/>
            <a:ext cx="7650163" cy="44973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800" dirty="0" smtClean="0">
                <a:solidFill>
                  <a:srgbClr val="000000"/>
                </a:solidFill>
              </a:rPr>
              <a:t>Απαγωγοί ατμών </a:t>
            </a:r>
            <a:r>
              <a:rPr lang="en-US" sz="2800" dirty="0" smtClean="0">
                <a:solidFill>
                  <a:srgbClr val="000000"/>
                </a:solidFill>
              </a:rPr>
              <a:t>Zn</a:t>
            </a:r>
            <a:endParaRPr lang="el-GR" sz="2800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000000"/>
                </a:solidFill>
              </a:rPr>
              <a:t>Απαγόρευση λήψης τροφής-κάπνισμα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rgbClr val="000000"/>
                </a:solidFill>
              </a:rPr>
              <a:t>Όχι γυμνά χέρια-Ειδική ενδυμασία</a:t>
            </a:r>
            <a:endParaRPr lang="en-US" sz="2800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2800" dirty="0" smtClean="0">
              <a:solidFill>
                <a:srgbClr val="0000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l-GR" sz="3600" dirty="0" smtClean="0">
                <a:latin typeface="+mj-lt"/>
              </a:rPr>
              <a:t>Θεραπευτική αντιμετώπιση</a:t>
            </a:r>
          </a:p>
          <a:p>
            <a:pPr eaLnBrk="1" hangingPunct="1">
              <a:defRPr/>
            </a:pPr>
            <a:r>
              <a:rPr lang="el-GR" sz="2800" dirty="0" smtClean="0">
                <a:solidFill>
                  <a:schemeClr val="tx2"/>
                </a:solidFill>
              </a:rPr>
              <a:t>Ο</a:t>
            </a:r>
            <a:r>
              <a:rPr lang="el-GR" sz="2800" baseline="-25000" dirty="0" smtClean="0">
                <a:solidFill>
                  <a:schemeClr val="tx2"/>
                </a:solidFill>
              </a:rPr>
              <a:t>2</a:t>
            </a:r>
            <a:r>
              <a:rPr lang="el-GR" sz="2800" dirty="0" smtClean="0">
                <a:solidFill>
                  <a:schemeClr val="tx2"/>
                </a:solidFill>
              </a:rPr>
              <a:t>, </a:t>
            </a:r>
            <a:r>
              <a:rPr lang="el-GR" sz="2800" dirty="0" err="1" smtClean="0">
                <a:solidFill>
                  <a:schemeClr val="tx2"/>
                </a:solidFill>
              </a:rPr>
              <a:t>κορτικοστεροειδή</a:t>
            </a:r>
            <a:r>
              <a:rPr lang="el-GR" sz="2800" dirty="0" smtClean="0">
                <a:solidFill>
                  <a:schemeClr val="tx2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247</Words>
  <Application>Microsoft Office PowerPoint</Application>
  <PresentationFormat>Προβολή στην οθόνη (4:3)</PresentationFormat>
  <Paragraphs>68</Paragraphs>
  <Slides>9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Zn</vt:lpstr>
      <vt:lpstr>Κυριότερες ενώσεις και χρήσεις</vt:lpstr>
      <vt:lpstr>Απορρόφηση-Κατανομή-Απέκκριση</vt:lpstr>
      <vt:lpstr> Τοξική δράση </vt:lpstr>
      <vt:lpstr>Καρκινογόνος δράση</vt:lpstr>
      <vt:lpstr>Κλινική εικόνα οξείας δηλητηρίασης</vt:lpstr>
      <vt:lpstr>Κλινική εικόνα οξείας δηλητηρίασης</vt:lpstr>
      <vt:lpstr>Κλινική εικόνα χρόνιας δηλητηρίασης</vt:lpstr>
      <vt:lpstr>Πρόληψη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</dc:title>
  <dc:creator>ntona</dc:creator>
  <cp:lastModifiedBy>ntona</cp:lastModifiedBy>
  <cp:revision>11</cp:revision>
  <dcterms:created xsi:type="dcterms:W3CDTF">2016-03-04T11:08:03Z</dcterms:created>
  <dcterms:modified xsi:type="dcterms:W3CDTF">2016-03-18T10:25:03Z</dcterms:modified>
</cp:coreProperties>
</file>