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56" r:id="rId2"/>
    <p:sldId id="264" r:id="rId3"/>
    <p:sldId id="313" r:id="rId4"/>
    <p:sldId id="266" r:id="rId5"/>
    <p:sldId id="265" r:id="rId6"/>
    <p:sldId id="324" r:id="rId7"/>
    <p:sldId id="268" r:id="rId8"/>
    <p:sldId id="309" r:id="rId9"/>
    <p:sldId id="267" r:id="rId10"/>
    <p:sldId id="314" r:id="rId11"/>
    <p:sldId id="310" r:id="rId12"/>
    <p:sldId id="315" r:id="rId13"/>
    <p:sldId id="276" r:id="rId14"/>
    <p:sldId id="316" r:id="rId15"/>
    <p:sldId id="275" r:id="rId16"/>
    <p:sldId id="279" r:id="rId17"/>
    <p:sldId id="273" r:id="rId18"/>
    <p:sldId id="317" r:id="rId19"/>
    <p:sldId id="318" r:id="rId20"/>
    <p:sldId id="277" r:id="rId21"/>
    <p:sldId id="325" r:id="rId22"/>
    <p:sldId id="280" r:id="rId23"/>
    <p:sldId id="269" r:id="rId24"/>
    <p:sldId id="274" r:id="rId25"/>
    <p:sldId id="283" r:id="rId26"/>
    <p:sldId id="284" r:id="rId27"/>
    <p:sldId id="285" r:id="rId28"/>
    <p:sldId id="287" r:id="rId29"/>
    <p:sldId id="286" r:id="rId30"/>
    <p:sldId id="288" r:id="rId31"/>
    <p:sldId id="291" r:id="rId32"/>
    <p:sldId id="290" r:id="rId33"/>
    <p:sldId id="292" r:id="rId34"/>
    <p:sldId id="289" r:id="rId35"/>
    <p:sldId id="271" r:id="rId36"/>
    <p:sldId id="294" r:id="rId37"/>
    <p:sldId id="321" r:id="rId38"/>
    <p:sldId id="295" r:id="rId39"/>
    <p:sldId id="322" r:id="rId40"/>
    <p:sldId id="296" r:id="rId41"/>
    <p:sldId id="297" r:id="rId42"/>
    <p:sldId id="319" r:id="rId43"/>
    <p:sldId id="298" r:id="rId44"/>
    <p:sldId id="300" r:id="rId45"/>
    <p:sldId id="299" r:id="rId46"/>
    <p:sldId id="323" r:id="rId47"/>
    <p:sldId id="301" r:id="rId48"/>
    <p:sldId id="326" r:id="rId49"/>
    <p:sldId id="302" r:id="rId50"/>
    <p:sldId id="304" r:id="rId51"/>
    <p:sldId id="305" r:id="rId52"/>
    <p:sldId id="306" r:id="rId53"/>
    <p:sldId id="303" r:id="rId54"/>
    <p:sldId id="282" r:id="rId55"/>
    <p:sldId id="307" r:id="rId56"/>
    <p:sldId id="327" r:id="rId5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Μεσαίο στυλ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49" d="100"/>
          <a:sy n="49" d="100"/>
        </p:scale>
        <p:origin x="-2694" y="-12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2A22F-07C4-4D0F-BA23-0669F034F2E6}" type="datetimeFigureOut">
              <a:rPr lang="el-GR" smtClean="0"/>
              <a:pPr/>
              <a:t>7/1/2018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7FF80-8C16-4A7D-8A19-884901544A8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7C3E5-396B-40F7-8346-FD911FCC582E}" type="datetimeFigureOut">
              <a:rPr lang="el-GR" smtClean="0"/>
              <a:pPr/>
              <a:t>7/1/2018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1212FC-C964-4CC7-AAB6-C07F16EF6FA0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el-GR" dirty="0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/>
          <a:lstStyle/>
          <a:p>
            <a:pPr marL="76930" indent="-76930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dirty="0">
                <a:latin typeface="Arial" charset="0"/>
                <a:ea typeface="msgothic" charset="0"/>
                <a:cs typeface="msgothic" charset="0"/>
              </a:rPr>
              <a:t>Identification and transcriptional analysis of SC junction cells. (</a:t>
            </a:r>
            <a:r>
              <a:rPr lang="en-GB" i="1" dirty="0">
                <a:latin typeface="Arial" charset="0"/>
                <a:ea typeface="msgothic" charset="0"/>
                <a:cs typeface="msgothic" charset="0"/>
              </a:rPr>
              <a:t>A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) Schematic representation of the human cervix. (</a:t>
            </a:r>
            <a:r>
              <a:rPr lang="en-GB" i="1" dirty="0">
                <a:latin typeface="Arial" charset="0"/>
                <a:ea typeface="msgothic" charset="0"/>
                <a:cs typeface="msgothic" charset="0"/>
              </a:rPr>
              <a:t>B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) Histology of adult cervix, with squamous (</a:t>
            </a:r>
            <a:r>
              <a:rPr lang="en-GB" i="1" dirty="0">
                <a:latin typeface="Arial" charset="0"/>
                <a:ea typeface="msgothic" charset="0"/>
                <a:cs typeface="msgothic" charset="0"/>
              </a:rPr>
              <a:t>Top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), junctional (</a:t>
            </a:r>
            <a:r>
              <a:rPr lang="en-GB" i="1" dirty="0">
                <a:latin typeface="Arial" charset="0"/>
                <a:ea typeface="msgothic" charset="0"/>
                <a:cs typeface="msgothic" charset="0"/>
              </a:rPr>
              <a:t>Middle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), and columnar (</a:t>
            </a:r>
            <a:r>
              <a:rPr lang="en-GB" i="1" dirty="0">
                <a:latin typeface="Arial" charset="0"/>
                <a:ea typeface="msgothic" charset="0"/>
                <a:cs typeface="msgothic" charset="0"/>
              </a:rPr>
              <a:t>Bottom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) cells. (</a:t>
            </a:r>
            <a:r>
              <a:rPr lang="en-GB" i="1" dirty="0">
                <a:latin typeface="Arial" charset="0"/>
                <a:ea typeface="msgothic" charset="0"/>
                <a:cs typeface="msgothic" charset="0"/>
              </a:rPr>
              <a:t>C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) Two-dimensional representation of a principle component analysis of expression microarray data derived from the three cell populations. (</a:t>
            </a:r>
            <a:r>
              <a:rPr lang="en-GB" i="1" dirty="0">
                <a:latin typeface="Arial" charset="0"/>
                <a:ea typeface="msgothic" charset="0"/>
                <a:cs typeface="msgothic" charset="0"/>
              </a:rPr>
              <a:t>D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) Heat map of expression microarray data anchored by a comparison between the three groups; SC junction-specific expression is bracketed.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20-80</a:t>
            </a:r>
            <a:r>
              <a:rPr lang="en-US" dirty="0" smtClean="0"/>
              <a:t>watt</a:t>
            </a:r>
          </a:p>
          <a:p>
            <a:endParaRPr lang="en-US" dirty="0" smtClean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212FC-C964-4CC7-AAB6-C07F16EF6FA0}" type="slidenum">
              <a:rPr lang="el-GR" smtClean="0"/>
              <a:pPr/>
              <a:t>41</a:t>
            </a:fld>
            <a:endParaRPr lang="el-G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7 λεπτά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212FC-C964-4CC7-AAB6-C07F16EF6FA0}" type="slidenum">
              <a:rPr lang="el-GR" smtClean="0"/>
              <a:pPr/>
              <a:t>44</a:t>
            </a:fld>
            <a:endParaRPr lang="el-G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212FC-C964-4CC7-AAB6-C07F16EF6FA0}" type="slidenum">
              <a:rPr lang="el-GR" smtClean="0"/>
              <a:pPr/>
              <a:t>5</a:t>
            </a:fld>
            <a:endParaRPr lang="el-G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λουπ</a:t>
            </a:r>
            <a:r>
              <a:rPr lang="el-GR" baseline="0" dirty="0" smtClean="0"/>
              <a:t> και το λαιζερ υπερέχειν της κλασσικής στην ακριβεία εκτέλεσης και την απώλεια αίματος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212FC-C964-4CC7-AAB6-C07F16EF6FA0}" type="slidenum">
              <a:rPr lang="el-GR" smtClean="0"/>
              <a:pPr/>
              <a:t>17</a:t>
            </a:fld>
            <a:endParaRPr lang="el-G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Ελλειπης αφαιρεση στην τυπου 3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212FC-C964-4CC7-AAB6-C07F16EF6FA0}" type="slidenum">
              <a:rPr lang="el-GR" smtClean="0"/>
              <a:pPr/>
              <a:t>23</a:t>
            </a:fld>
            <a:endParaRPr lang="el-G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1-2% των γυναικών μικροδιηθητική ή διηθητική νόσο αδιάγνωστη μετά από κατευθηνομενες βιοψίες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212FC-C964-4CC7-AAB6-C07F16EF6FA0}" type="slidenum">
              <a:rPr lang="el-GR" smtClean="0"/>
              <a:pPr/>
              <a:t>26</a:t>
            </a:fld>
            <a:endParaRPr lang="el-G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Στένωση εμμηνόπαυση ή μεγάλο βάθος ή πολύ καυτηριασμός ή επανάληψη κώνου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212FC-C964-4CC7-AAB6-C07F16EF6FA0}" type="slidenum">
              <a:rPr lang="el-GR" smtClean="0"/>
              <a:pPr/>
              <a:t>35</a:t>
            </a:fld>
            <a:endParaRPr lang="el-G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Λόγω διαμέτρου αγκύλης διαθερμίας – μικρότερο της βλάβης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212FC-C964-4CC7-AAB6-C07F16EF6FA0}" type="slidenum">
              <a:rPr lang="el-GR" smtClean="0"/>
              <a:pPr/>
              <a:t>36</a:t>
            </a:fld>
            <a:endParaRPr lang="el-G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20-80</a:t>
            </a:r>
            <a:r>
              <a:rPr lang="en-US" dirty="0" smtClean="0"/>
              <a:t>watt</a:t>
            </a:r>
          </a:p>
          <a:p>
            <a:endParaRPr lang="en-US" dirty="0" smtClean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212FC-C964-4CC7-AAB6-C07F16EF6FA0}" type="slidenum">
              <a:rPr lang="el-GR" smtClean="0"/>
              <a:pPr/>
              <a:t>38</a:t>
            </a:fld>
            <a:endParaRPr lang="el-G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20-80</a:t>
            </a:r>
            <a:r>
              <a:rPr lang="en-US" dirty="0" smtClean="0"/>
              <a:t>watt</a:t>
            </a:r>
          </a:p>
          <a:p>
            <a:endParaRPr lang="en-US" dirty="0" smtClean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212FC-C964-4CC7-AAB6-C07F16EF6FA0}" type="slidenum">
              <a:rPr lang="el-GR" smtClean="0"/>
              <a:pPr/>
              <a:t>40</a:t>
            </a:fld>
            <a:endParaRPr lang="el-G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7/1/2018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7/1/2018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7/1/2018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7/1/2018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7/1/2018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7/1/2018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7/1/2018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7/1/2018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7/1/2018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7/1/2018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7/1/2018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7/1/2018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eny\Desktop\video\1%20CONIZACION%20CERVICAL.mp4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Peny\Desktop\video\3%20SWETZ%20or%20NETZ%20or%20Type%203%20Excision%20of%20the%20Transformation%20Zone.mp4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Peny\Desktop\video\4%20CO2%20Laser%20in%20Gynecology%20-%20Part%201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Peny\Desktop\video\5%20conisation.mp4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Peny\Desktop\video\6%20CRYOSURGERY%20IN%20GYNEACOLOGY.avi.mp4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http://www.obgmanagement.com/fileadmin/obg_archive/images/2403/2403OBG_Update-fi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476672"/>
            <a:ext cx="3146750" cy="3600400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1943200" y="3501008"/>
            <a:ext cx="720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000" b="1" dirty="0" smtClean="0"/>
              <a:t>Αντιμετώπιση των</a:t>
            </a:r>
          </a:p>
          <a:p>
            <a:pPr algn="ctr"/>
            <a:r>
              <a:rPr lang="el-GR" sz="4000" b="1" dirty="0" smtClean="0"/>
              <a:t>Ενδοεπιθηλιακών Νεοπλασιών</a:t>
            </a:r>
            <a:endParaRPr lang="en-US" sz="4000" b="1" dirty="0" smtClean="0"/>
          </a:p>
        </p:txBody>
      </p:sp>
      <p:sp>
        <p:nvSpPr>
          <p:cNvPr id="63490" name="AutoShape 2" descr="http://www.obgmanagement.com/fileadmin/obg_archive/images/2403/2403OBG_Update-fig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" name="Rectangle 4"/>
          <p:cNvSpPr/>
          <p:nvPr/>
        </p:nvSpPr>
        <p:spPr>
          <a:xfrm>
            <a:off x="4139952" y="530120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b="1" dirty="0"/>
              <a:t>Παππά Καλλιόπη</a:t>
            </a:r>
          </a:p>
          <a:p>
            <a:r>
              <a:rPr lang="el-GR" b="1" dirty="0" smtClean="0"/>
              <a:t>Επίκουρος Καθηγήτρια</a:t>
            </a:r>
            <a:endParaRPr lang="en-US" b="1" dirty="0" smtClean="0"/>
          </a:p>
          <a:p>
            <a:r>
              <a:rPr lang="el-GR" b="1" dirty="0" smtClean="0"/>
              <a:t>Α’ </a:t>
            </a:r>
            <a:r>
              <a:rPr lang="el-GR" b="1" dirty="0"/>
              <a:t>Μαιευτική και Γυναικολογική Κλινική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CIN1</a:t>
            </a:r>
            <a:r>
              <a:rPr lang="el-GR" b="1" dirty="0" smtClean="0"/>
              <a:t> - </a:t>
            </a:r>
            <a:r>
              <a:rPr lang="en-US" b="1" dirty="0" smtClean="0"/>
              <a:t>LoSIL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Παρακολούθηση χωρίς θεραπεία</a:t>
            </a:r>
            <a:endParaRPr lang="en-US" dirty="0" smtClean="0"/>
          </a:p>
          <a:p>
            <a:pPr lvl="1"/>
            <a:r>
              <a:rPr lang="el-GR" dirty="0" smtClean="0"/>
              <a:t>Έγκυες</a:t>
            </a:r>
            <a:endParaRPr lang="en-US" dirty="0" smtClean="0"/>
          </a:p>
          <a:p>
            <a:pPr lvl="1"/>
            <a:r>
              <a:rPr lang="el-GR" dirty="0" smtClean="0"/>
              <a:t>Έφηβες</a:t>
            </a:r>
            <a:endParaRPr lang="en-US" dirty="0" smtClean="0"/>
          </a:p>
          <a:p>
            <a:pPr lvl="1"/>
            <a:r>
              <a:rPr lang="el-GR" dirty="0" smtClean="0"/>
              <a:t>Ανοσοκατεσταλμένες </a:t>
            </a:r>
            <a:endParaRPr lang="en-US" dirty="0" smtClean="0"/>
          </a:p>
          <a:p>
            <a:r>
              <a:rPr lang="el-GR" dirty="0" smtClean="0"/>
              <a:t>Θεραπεία</a:t>
            </a:r>
            <a:endParaRPr lang="en-US" dirty="0" smtClean="0"/>
          </a:p>
          <a:p>
            <a:pPr lvl="1"/>
            <a:r>
              <a:rPr lang="el-GR" dirty="0" smtClean="0"/>
              <a:t>Εξάχνωση</a:t>
            </a:r>
            <a:r>
              <a:rPr lang="en-US" dirty="0" smtClean="0"/>
              <a:t> ( </a:t>
            </a:r>
            <a:r>
              <a:rPr lang="el-GR" dirty="0" smtClean="0"/>
              <a:t>κρυοπηξία</a:t>
            </a:r>
            <a:r>
              <a:rPr lang="en-US" dirty="0" smtClean="0"/>
              <a:t>/ laser</a:t>
            </a:r>
            <a:r>
              <a:rPr lang="el-GR" dirty="0" smtClean="0"/>
              <a:t> </a:t>
            </a:r>
            <a:r>
              <a:rPr lang="en-US" dirty="0" smtClean="0"/>
              <a:t>CO2)</a:t>
            </a:r>
          </a:p>
          <a:p>
            <a:pPr lvl="1"/>
            <a:r>
              <a:rPr lang="el-GR" dirty="0" smtClean="0"/>
              <a:t>Κωνοειδής εκτομή</a:t>
            </a:r>
            <a:r>
              <a:rPr lang="en-US" dirty="0" smtClean="0"/>
              <a:t> ( LEEP)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48680"/>
            <a:ext cx="3730509" cy="12741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CIN 2</a:t>
            </a:r>
            <a:endParaRPr lang="en-US" sz="9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79874" name="Picture 2" descr="File:Cervical intraepithelial neoplasia (3) CI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38324"/>
            <a:ext cx="6667500" cy="5019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1"/>
          <p:cNvSpPr/>
          <p:nvPr/>
        </p:nvSpPr>
        <p:spPr>
          <a:xfrm>
            <a:off x="5379598" y="498621"/>
            <a:ext cx="3728906" cy="12741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dirty="0" smtClean="0">
                <a:ln w="11430"/>
                <a:solidFill>
                  <a:srgbClr val="23AD0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CIN 3</a:t>
            </a:r>
            <a:endParaRPr lang="en-US" sz="9600" b="1" dirty="0">
              <a:ln w="11430"/>
              <a:solidFill>
                <a:srgbClr val="23AD0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5" name="Picture 2" descr="File:Cervical intraepithelial neoplasia (4) CIN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6117" y="2636912"/>
            <a:ext cx="5434395" cy="4221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Κολποσκόπηση ΤΖ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00201"/>
            <a:ext cx="4211960" cy="1900808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Νησίδες κυλινδρικού επιθηλίου</a:t>
            </a:r>
          </a:p>
          <a:p>
            <a:r>
              <a:rPr lang="el-GR" sz="2400" dirty="0" smtClean="0"/>
              <a:t>Αδενικά ανοίγματα</a:t>
            </a:r>
          </a:p>
          <a:p>
            <a:r>
              <a:rPr lang="el-GR" sz="2400" dirty="0" smtClean="0"/>
              <a:t>Κύστεις </a:t>
            </a:r>
            <a:r>
              <a:rPr lang="en-US" sz="2400" dirty="0" smtClean="0"/>
              <a:t>Naboth</a:t>
            </a:r>
            <a:endParaRPr lang="el-GR" sz="2400" dirty="0"/>
          </a:p>
        </p:txBody>
      </p:sp>
      <p:sp>
        <p:nvSpPr>
          <p:cNvPr id="4" name="3 - TextBox"/>
          <p:cNvSpPr txBox="1"/>
          <p:nvPr/>
        </p:nvSpPr>
        <p:spPr>
          <a:xfrm>
            <a:off x="107504" y="3861048"/>
            <a:ext cx="41764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2438" indent="-452438">
              <a:buFont typeface="Arial" pitchFamily="34" charset="0"/>
              <a:buChar char="•"/>
            </a:pPr>
            <a:r>
              <a:rPr lang="el-GR" sz="2400" dirty="0" smtClean="0"/>
              <a:t>Χαρακτηρισμός ΤΖ</a:t>
            </a:r>
          </a:p>
          <a:p>
            <a:pPr marL="452438" indent="-452438">
              <a:buFont typeface="Arial" pitchFamily="34" charset="0"/>
              <a:buChar char="•"/>
            </a:pPr>
            <a:r>
              <a:rPr lang="el-GR" sz="2400" dirty="0" smtClean="0"/>
              <a:t>Επιβεβαίωση ή όχι κυτταρολογικής βλάβης</a:t>
            </a:r>
          </a:p>
          <a:p>
            <a:pPr marL="452438" indent="-452438">
              <a:buFont typeface="Arial" pitchFamily="34" charset="0"/>
              <a:buChar char="•"/>
            </a:pPr>
            <a:r>
              <a:rPr lang="el-GR" sz="2400" dirty="0" smtClean="0"/>
              <a:t>Αναγνώριση </a:t>
            </a:r>
            <a:r>
              <a:rPr lang="en-US" sz="2400" dirty="0" smtClean="0"/>
              <a:t>Ca</a:t>
            </a:r>
            <a:endParaRPr lang="el-GR" sz="2400" dirty="0" smtClean="0"/>
          </a:p>
          <a:p>
            <a:pPr marL="452438" indent="-452438">
              <a:buFont typeface="Arial" pitchFamily="34" charset="0"/>
              <a:buChar char="•"/>
            </a:pPr>
            <a:r>
              <a:rPr lang="el-GR" sz="2400" dirty="0" smtClean="0"/>
              <a:t>Σχεδιασμός επέμβασης</a:t>
            </a:r>
          </a:p>
          <a:p>
            <a:pPr marL="452438" indent="-452438">
              <a:buFont typeface="Arial" pitchFamily="34" charset="0"/>
              <a:buChar char="•"/>
            </a:pPr>
            <a:endParaRPr lang="el-GR" sz="2400" dirty="0"/>
          </a:p>
        </p:txBody>
      </p:sp>
      <p:pic>
        <p:nvPicPr>
          <p:cNvPr id="27650" name="Picture 2" descr="http://mortakis.hpvinfocenter.gr/wp-content/uploads/2013/03/2.3b1.jpg"/>
          <p:cNvPicPr>
            <a:picLocks noChangeAspect="1" noChangeArrowheads="1"/>
          </p:cNvPicPr>
          <p:nvPr/>
        </p:nvPicPr>
        <p:blipFill>
          <a:blip r:embed="rId2" cstate="print"/>
          <a:srcRect b="17241"/>
          <a:stretch>
            <a:fillRect/>
          </a:stretch>
        </p:blipFill>
        <p:spPr bwMode="auto">
          <a:xfrm>
            <a:off x="3635896" y="1556792"/>
            <a:ext cx="2160240" cy="2592288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5868144" y="1628800"/>
            <a:ext cx="3275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Ώριμο μεταπλαστικό επιθήλιο</a:t>
            </a:r>
          </a:p>
          <a:p>
            <a:r>
              <a:rPr lang="el-GR" dirty="0" smtClean="0"/>
              <a:t>Στη 12η ώρα νησίδα ανώριμου μεταπλαστικού επιθηλίου.</a:t>
            </a:r>
            <a:br>
              <a:rPr lang="el-GR" dirty="0" smtClean="0"/>
            </a:br>
            <a:r>
              <a:rPr lang="en-US" dirty="0" smtClean="0"/>
              <a:t> </a:t>
            </a:r>
            <a:r>
              <a:rPr lang="el-GR" sz="1000" dirty="0" smtClean="0"/>
              <a:t>Μορτάκης Αλέξανδρος</a:t>
            </a:r>
            <a:endParaRPr lang="el-GR" sz="1000" dirty="0"/>
          </a:p>
        </p:txBody>
      </p:sp>
      <p:sp>
        <p:nvSpPr>
          <p:cNvPr id="7" name="6 - Έλλειψη"/>
          <p:cNvSpPr/>
          <p:nvPr/>
        </p:nvSpPr>
        <p:spPr>
          <a:xfrm rot="685906">
            <a:off x="5004048" y="1484784"/>
            <a:ext cx="360040" cy="12961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27652" name="Picture 4" descr="http://mortakis.hpvinfocenter.gr/wp-content/uploads/2013/03/2.4b1.jpg"/>
          <p:cNvPicPr>
            <a:picLocks noChangeAspect="1" noChangeArrowheads="1"/>
          </p:cNvPicPr>
          <p:nvPr/>
        </p:nvPicPr>
        <p:blipFill>
          <a:blip r:embed="rId3" cstate="print"/>
          <a:srcRect t="18013"/>
          <a:stretch>
            <a:fillRect/>
          </a:stretch>
        </p:blipFill>
        <p:spPr bwMode="auto">
          <a:xfrm>
            <a:off x="3635896" y="4221088"/>
            <a:ext cx="2170942" cy="2549902"/>
          </a:xfrm>
          <a:prstGeom prst="rect">
            <a:avLst/>
          </a:prstGeom>
          <a:noFill/>
        </p:spPr>
      </p:pic>
      <p:sp>
        <p:nvSpPr>
          <p:cNvPr id="9" name="8 - Ορθογώνιο"/>
          <p:cNvSpPr/>
          <p:nvPr/>
        </p:nvSpPr>
        <p:spPr>
          <a:xfrm>
            <a:off x="5868144" y="4221088"/>
            <a:ext cx="3275856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8η ώρα φαίνεται κύστη </a:t>
            </a:r>
            <a:r>
              <a:rPr lang="en-US" dirty="0" smtClean="0"/>
              <a:t>Naboth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l-GR" sz="1100" dirty="0" smtClean="0"/>
              <a:t>Μορτάκης Αλέξανδρος</a:t>
            </a:r>
            <a:endParaRPr lang="el-GR" sz="1100" dirty="0"/>
          </a:p>
        </p:txBody>
      </p:sp>
      <p:graphicFrame>
        <p:nvGraphicFramePr>
          <p:cNvPr id="10" name="Table 1"/>
          <p:cNvGraphicFramePr>
            <a:graphicFrameLocks noGrp="1"/>
          </p:cNvGraphicFramePr>
          <p:nvPr/>
        </p:nvGraphicFramePr>
        <p:xfrm>
          <a:off x="0" y="1"/>
          <a:ext cx="9144000" cy="685799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49758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CERVICAL EPITHELIUM</a:t>
                      </a:r>
                      <a:endParaRPr lang="en-US"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CIN 1</a:t>
                      </a:r>
                      <a:endParaRPr lang="en-US" sz="24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CIN 2</a:t>
                      </a:r>
                      <a:endParaRPr lang="en-US" sz="4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CIN 3 /</a:t>
                      </a:r>
                      <a:r>
                        <a:rPr lang="en-US" sz="44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CIS</a:t>
                      </a:r>
                      <a:endParaRPr lang="en-US" sz="4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149758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Regression to normal (%)</a:t>
                      </a:r>
                      <a:endParaRPr lang="en-US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60</a:t>
                      </a:r>
                      <a:endParaRPr lang="en-US" sz="2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/>
                        <a:t>40</a:t>
                      </a:r>
                      <a:endParaRPr lang="en-US" sz="4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/>
                        <a:t>30</a:t>
                      </a:r>
                      <a:endParaRPr lang="en-US" sz="4400" b="1" dirty="0">
                        <a:latin typeface="+mn-lt"/>
                      </a:endParaRPr>
                    </a:p>
                  </a:txBody>
                  <a:tcPr anchor="ctr"/>
                </a:tc>
              </a:tr>
              <a:tr h="8676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Persistence (%)</a:t>
                      </a:r>
                      <a:endParaRPr lang="en-US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30</a:t>
                      </a:r>
                      <a:endParaRPr lang="en-US" sz="2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/>
                        <a:t>35</a:t>
                      </a:r>
                      <a:endParaRPr lang="en-US" sz="4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/>
                        <a:t>55</a:t>
                      </a:r>
                      <a:endParaRPr lang="en-US" sz="4400" b="1" dirty="0">
                        <a:latin typeface="+mn-lt"/>
                      </a:endParaRPr>
                    </a:p>
                  </a:txBody>
                  <a:tcPr anchor="ctr"/>
                </a:tc>
              </a:tr>
              <a:tr h="149758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Progression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to </a:t>
                      </a:r>
                    </a:p>
                    <a:p>
                      <a:pPr algn="ct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CIN 3 / CIS (%)</a:t>
                      </a:r>
                      <a:endParaRPr lang="en-US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10</a:t>
                      </a:r>
                      <a:endParaRPr lang="en-US" sz="2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/>
                        <a:t>20</a:t>
                      </a:r>
                      <a:endParaRPr lang="en-US" sz="4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/>
                        <a:t>-</a:t>
                      </a:r>
                      <a:endParaRPr lang="en-US" sz="4400" b="1" dirty="0">
                        <a:latin typeface="+mn-lt"/>
                      </a:endParaRPr>
                    </a:p>
                  </a:txBody>
                  <a:tcPr anchor="ctr"/>
                </a:tc>
              </a:tr>
              <a:tr h="149758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Progression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to invasion (%)</a:t>
                      </a:r>
                      <a:endParaRPr lang="en-US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&lt;1</a:t>
                      </a:r>
                      <a:endParaRPr lang="en-US" sz="2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/>
                        <a:t>5</a:t>
                      </a:r>
                      <a:endParaRPr lang="en-US" sz="4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/>
                        <a:t>20</a:t>
                      </a:r>
                      <a:endParaRPr lang="en-US" sz="4400" b="1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10 - Ορθογώνιο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noFill/>
          <a:ln w="127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/>
          </a:bodyPr>
          <a:lstStyle/>
          <a:p>
            <a:r>
              <a:rPr lang="el-GR" dirty="0" smtClean="0"/>
              <a:t>Θεραπεία</a:t>
            </a:r>
            <a:endParaRPr lang="en-US" dirty="0" smtClean="0"/>
          </a:p>
          <a:p>
            <a:pPr lvl="1"/>
            <a:r>
              <a:rPr lang="el-GR" dirty="0" smtClean="0"/>
              <a:t>Εξάχνωση</a:t>
            </a:r>
            <a:r>
              <a:rPr lang="en-US" dirty="0" smtClean="0"/>
              <a:t> ( </a:t>
            </a:r>
            <a:r>
              <a:rPr lang="el-GR" dirty="0" smtClean="0"/>
              <a:t>κρυοπηξία</a:t>
            </a:r>
            <a:r>
              <a:rPr lang="en-US" dirty="0" smtClean="0"/>
              <a:t>/ laser</a:t>
            </a:r>
            <a:r>
              <a:rPr lang="el-GR" dirty="0" smtClean="0"/>
              <a:t> </a:t>
            </a:r>
            <a:r>
              <a:rPr lang="en-US" dirty="0" smtClean="0"/>
              <a:t>CO2)</a:t>
            </a:r>
          </a:p>
          <a:p>
            <a:pPr lvl="1"/>
            <a:r>
              <a:rPr lang="el-GR" dirty="0" smtClean="0"/>
              <a:t>Κωνοειδής εκτομή</a:t>
            </a:r>
            <a:r>
              <a:rPr lang="en-US" dirty="0" smtClean="0"/>
              <a:t> ( LEEP / Knife </a:t>
            </a:r>
            <a:r>
              <a:rPr lang="en-US" dirty="0" err="1" smtClean="0"/>
              <a:t>conization</a:t>
            </a:r>
            <a:r>
              <a:rPr lang="en-US" dirty="0" smtClean="0"/>
              <a:t> )</a:t>
            </a:r>
          </a:p>
          <a:p>
            <a:r>
              <a:rPr lang="el-GR" dirty="0" smtClean="0"/>
              <a:t>Τοπική εξαίρεση </a:t>
            </a:r>
            <a:r>
              <a:rPr lang="en-US" dirty="0" smtClean="0"/>
              <a:t> - </a:t>
            </a:r>
            <a:r>
              <a:rPr lang="el-GR" dirty="0" smtClean="0"/>
              <a:t>Πότε?</a:t>
            </a:r>
          </a:p>
          <a:p>
            <a:pPr marL="1162050">
              <a:buFont typeface="Wingdings" pitchFamily="2" charset="2"/>
              <a:buChar char="ü"/>
            </a:pPr>
            <a:r>
              <a:rPr lang="el-GR" dirty="0" smtClean="0"/>
              <a:t>Αποκλεισμός διηθητικής βλάβης</a:t>
            </a:r>
          </a:p>
          <a:p>
            <a:pPr marL="1162050">
              <a:buFont typeface="Wingdings" pitchFamily="2" charset="2"/>
              <a:buChar char="ü"/>
            </a:pPr>
            <a:r>
              <a:rPr lang="el-GR" dirty="0" smtClean="0"/>
              <a:t>Πλήρως ορατή εντοπισμένη βλάβη</a:t>
            </a:r>
          </a:p>
          <a:p>
            <a:pPr marL="1162050">
              <a:buFont typeface="Wingdings" pitchFamily="2" charset="2"/>
              <a:buChar char="ü"/>
            </a:pPr>
            <a:r>
              <a:rPr lang="el-GR" dirty="0" smtClean="0"/>
              <a:t>ΤΖ τύπου 1</a:t>
            </a:r>
            <a:endParaRPr lang="el-GR" dirty="0"/>
          </a:p>
        </p:txBody>
      </p:sp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b="1" dirty="0" smtClean="0"/>
              <a:t>CIN2,3 CIS - HiSIL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/>
          <a:lstStyle/>
          <a:p>
            <a:r>
              <a:rPr lang="en-US" b="1" dirty="0" smtClean="0"/>
              <a:t>CIN2,3 CIS - HiSIL</a:t>
            </a:r>
            <a:endParaRPr lang="el-GR" b="1" dirty="0"/>
          </a:p>
        </p:txBody>
      </p:sp>
      <p:sp>
        <p:nvSpPr>
          <p:cNvPr id="4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l-GR" dirty="0" smtClean="0"/>
              <a:t>Παρακολούθηση χωρίς θεραπεία</a:t>
            </a:r>
            <a:endParaRPr lang="en-US" dirty="0" smtClean="0"/>
          </a:p>
          <a:p>
            <a:pPr lvl="1"/>
            <a:r>
              <a:rPr lang="el-GR" dirty="0" smtClean="0"/>
              <a:t>Έγκυες</a:t>
            </a:r>
            <a:endParaRPr lang="en-US" dirty="0" smtClean="0"/>
          </a:p>
          <a:p>
            <a:pPr lvl="1"/>
            <a:r>
              <a:rPr lang="el-GR" dirty="0" smtClean="0"/>
              <a:t>Έφηβες</a:t>
            </a:r>
            <a:endParaRPr lang="en-US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 txBox="1">
            <a:spLocks/>
          </p:cNvSpPr>
          <p:nvPr/>
        </p:nvSpPr>
        <p:spPr>
          <a:xfrm>
            <a:off x="395536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Εφηβεία και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HiSIL</a:t>
            </a:r>
            <a:endParaRPr kumimoji="0" lang="el-G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179512" y="1700808"/>
            <a:ext cx="8964488" cy="48965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Αναπαραγωγή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 </a:t>
            </a: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πιθανότητα εξέλιξης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l-GR" sz="3200" dirty="0" smtClean="0"/>
              <a:t>Πιθανότητες υποστροφής </a:t>
            </a:r>
            <a:r>
              <a:rPr lang="el-GR" sz="3200" dirty="0" smtClean="0">
                <a:solidFill>
                  <a:srgbClr val="FF0000"/>
                </a:solidFill>
              </a:rPr>
              <a:t>CIN2 CIN3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Θεραπευτική παρέμβαση όταν</a:t>
            </a:r>
          </a:p>
          <a:p>
            <a:pPr marL="10795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l-GR" sz="3200" dirty="0" smtClean="0"/>
              <a:t>CIN3</a:t>
            </a:r>
          </a:p>
          <a:p>
            <a:pPr marL="10795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Risk</a:t>
            </a:r>
            <a:r>
              <a:rPr kumimoji="0" lang="el-G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factors</a:t>
            </a: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10795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l-GR" sz="3200" dirty="0" smtClean="0"/>
              <a:t>Μη συμμόρφωση στην παρακολούθηση</a:t>
            </a:r>
          </a:p>
          <a:p>
            <a:pPr marL="10795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7188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l-GR" sz="3200" dirty="0" smtClean="0"/>
              <a:t>Παρακολούθηση . Αλλά θεραπευτική παρέμβαση αν </a:t>
            </a:r>
          </a:p>
          <a:p>
            <a:pPr marL="10795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Επιδείνωση</a:t>
            </a:r>
          </a:p>
          <a:p>
            <a:pPr marL="10795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3200" dirty="0" smtClean="0"/>
              <a:t>Δύο HiSIL Pap test σε 1 χρόνο</a:t>
            </a:r>
            <a:endParaRPr kumimoji="0" lang="el-G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795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 txBox="1">
            <a:spLocks/>
          </p:cNvSpPr>
          <p:nvPr/>
        </p:nvSpPr>
        <p:spPr>
          <a:xfrm>
            <a:off x="395536" y="4766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Κύηση και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HiSIL</a:t>
            </a:r>
            <a:endParaRPr kumimoji="0" lang="el-G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35496" y="1628800"/>
            <a:ext cx="8964488" cy="48965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Παρακολούθηση με </a:t>
            </a:r>
            <a:r>
              <a:rPr lang="el-GR" sz="3200" noProof="0" dirty="0" smtClean="0"/>
              <a:t>κολποσκόπηση &amp; Pap test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Βιοψία</a:t>
            </a:r>
            <a:r>
              <a:rPr kumimoji="0" lang="el-GR" sz="32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μόνο σε πιθανότητα διηθητικής βλάβης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l-GR" sz="3200" baseline="0" noProof="0" dirty="0" smtClean="0"/>
              <a:t>Κωνοειδής</a:t>
            </a:r>
            <a:r>
              <a:rPr lang="el-GR" sz="3200" noProof="0" dirty="0" smtClean="0"/>
              <a:t> εκτομή στο χειρουργίο μόνο όταν υποψιαζόμαστε διηθητικό καρκίνο</a:t>
            </a:r>
          </a:p>
          <a:p>
            <a:pPr marL="153035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Επιφανειακό</a:t>
            </a:r>
            <a:r>
              <a:rPr kumimoji="0" lang="el-GR" sz="32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τμήμα</a:t>
            </a:r>
          </a:p>
          <a:p>
            <a:pPr marL="153035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l-GR" sz="3200" baseline="0" noProof="0" dirty="0" smtClean="0"/>
              <a:t>Μόνο για διάγνωση όχι θεραπεία</a:t>
            </a:r>
          </a:p>
          <a:p>
            <a:pPr marL="153035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Αγκύλη διαθερμίας</a:t>
            </a:r>
          </a:p>
          <a:p>
            <a:pPr marL="153035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l-GR" sz="3200" baseline="0" noProof="0" dirty="0" smtClean="0"/>
          </a:p>
          <a:p>
            <a:pPr marL="357188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4800" b="1" i="0" u="none" strike="noStrike" kern="1200" cap="none" spc="0" normalizeH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ΔΕΝ ΘΕΡΑΠΕΥΟΥΜΕ HiSIL </a:t>
            </a:r>
            <a:r>
              <a:rPr lang="el-GR" sz="4800" b="1" dirty="0" smtClean="0">
                <a:solidFill>
                  <a:srgbClr val="C00000"/>
                </a:solidFill>
              </a:rPr>
              <a:t>ΣΤΗ ΔΙΑΡΚΕΙΑ ΤΗΣ ΚΥΗΣΗΣ</a:t>
            </a:r>
            <a:endParaRPr kumimoji="0" lang="el-GR" sz="4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795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Πιθανότητα συνύπαρξης διηθητικού Ca</a:t>
            </a:r>
          </a:p>
          <a:p>
            <a:r>
              <a:rPr lang="el-GR" dirty="0" smtClean="0"/>
              <a:t>Κωνοειδής εκτομή</a:t>
            </a:r>
          </a:p>
          <a:p>
            <a:pPr marL="1789113"/>
            <a:r>
              <a:rPr lang="el-GR" dirty="0" smtClean="0"/>
              <a:t>Διάγνωση και ακολούθως θεραπεία</a:t>
            </a:r>
          </a:p>
          <a:p>
            <a:pPr marL="1789113"/>
            <a:r>
              <a:rPr lang="el-GR" dirty="0" smtClean="0"/>
              <a:t>Θεραπεία </a:t>
            </a:r>
          </a:p>
          <a:p>
            <a:pPr marL="1789113"/>
            <a:endParaRPr lang="el-GR" dirty="0" smtClean="0"/>
          </a:p>
          <a:p>
            <a:r>
              <a:rPr lang="el-GR" dirty="0" smtClean="0"/>
              <a:t>Αγκύλη vs CO2 Laser ίδια θεραπευτικά αποτελέσματα</a:t>
            </a:r>
          </a:p>
          <a:p>
            <a:r>
              <a:rPr lang="el-GR" dirty="0" smtClean="0"/>
              <a:t>Εκτεταμένη βλάβη – CO2 Laser</a:t>
            </a:r>
          </a:p>
          <a:p>
            <a:r>
              <a:rPr lang="el-GR" dirty="0" smtClean="0"/>
              <a:t>Υποψία μικροδιήθησης – κλασσική κωνοειδής</a:t>
            </a:r>
          </a:p>
          <a:p>
            <a:pPr>
              <a:buNone/>
            </a:pPr>
            <a:endParaRPr lang="el-GR" dirty="0" smtClean="0"/>
          </a:p>
          <a:p>
            <a:endParaRPr lang="el-GR" dirty="0" smtClean="0"/>
          </a:p>
        </p:txBody>
      </p:sp>
      <p:sp>
        <p:nvSpPr>
          <p:cNvPr id="5" name="1 - Τίτλος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CIN2,3 CIS –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HiSIL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b="1" dirty="0" smtClean="0">
                <a:latin typeface="+mj-lt"/>
                <a:ea typeface="+mj-ea"/>
                <a:cs typeface="+mj-cs"/>
              </a:rPr>
              <a:t>ΠΡΟΣΟΧΗ</a:t>
            </a:r>
            <a:endParaRPr kumimoji="0" lang="el-G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://www.brooksidepress.org/Products/Military_OBGYN/Textbook/Pap/CIN2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836712"/>
            <a:ext cx="6115050" cy="4886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Cervical intraepithelial neoplasia, grades I and 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04664"/>
            <a:ext cx="6336704" cy="60198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p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916832"/>
            <a:ext cx="2486025" cy="3028950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Η σημασία της Ζώνης Μετάπλασης (ΤΖ)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32656" y="3573016"/>
            <a:ext cx="9011344" cy="3052936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Φυσιολογική επιθήλιο</a:t>
            </a:r>
          </a:p>
          <a:p>
            <a:r>
              <a:rPr lang="el-GR" dirty="0" smtClean="0"/>
              <a:t>Κυλινδρικό → πλακώδες</a:t>
            </a:r>
          </a:p>
          <a:p>
            <a:r>
              <a:rPr lang="el-GR" dirty="0" smtClean="0"/>
              <a:t>Ευαίσθητο στον </a:t>
            </a:r>
            <a:r>
              <a:rPr lang="en-US" dirty="0" smtClean="0"/>
              <a:t>HPV</a:t>
            </a:r>
            <a:endParaRPr lang="en-US" b="1" dirty="0" smtClean="0"/>
          </a:p>
          <a:p>
            <a:pPr algn="ctr">
              <a:buNone/>
            </a:pPr>
            <a:r>
              <a:rPr lang="el-GR" sz="4000" b="1" dirty="0" smtClean="0">
                <a:solidFill>
                  <a:srgbClr val="C00000"/>
                </a:solidFill>
              </a:rPr>
              <a:t>Εδώ αναπτύσσονται οι προκαρκινικές βλάβες</a:t>
            </a:r>
          </a:p>
        </p:txBody>
      </p:sp>
      <p:pic>
        <p:nvPicPr>
          <p:cNvPr id="2052" name="Picture 4" descr="epithelium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1484784"/>
            <a:ext cx="2707668" cy="17662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600200"/>
            <a:ext cx="8686800" cy="4525963"/>
          </a:xfrm>
        </p:spPr>
        <p:txBody>
          <a:bodyPr>
            <a:normAutofit/>
          </a:bodyPr>
          <a:lstStyle/>
          <a:p>
            <a:r>
              <a:rPr lang="el-GR" dirty="0" smtClean="0"/>
              <a:t>Υστερεκτομή δεν εξαλείφει τον κίνδυνο υποτροπής ή ανάπτυξης διηθητικού Ca στο κολπικό κολόβωμα</a:t>
            </a:r>
          </a:p>
          <a:p>
            <a:r>
              <a:rPr lang="el-GR" dirty="0" smtClean="0"/>
              <a:t>Πριν την υστερεκτομή πάντα κωνοειδής εκτομή – αποκλεισμός συνύπαρξης διηθητικής βλάβης (8%)</a:t>
            </a:r>
            <a:endParaRPr lang="el-GR" dirty="0"/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b="1" dirty="0" smtClean="0"/>
              <a:t>CIN2,3 CIS - HiSIL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/>
          <a:lstStyle/>
          <a:p>
            <a:r>
              <a:rPr lang="el-GR" b="1" dirty="0" smtClean="0"/>
              <a:t>ΘΕΡΑΠΕΙΕΣ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Ευρωπαϊκή Εταιρεία Κολποσκόπησης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686800" cy="4925144"/>
          </a:xfrm>
        </p:spPr>
        <p:txBody>
          <a:bodyPr>
            <a:normAutofit fontScale="85000" lnSpcReduction="10000"/>
          </a:bodyPr>
          <a:lstStyle/>
          <a:p>
            <a:r>
              <a:rPr lang="el-GR" dirty="0" smtClean="0"/>
              <a:t>Δεν υπάρχει συντηρητική χειρουργική μέθοδος που να υπερέχει από τις άλλες</a:t>
            </a:r>
          </a:p>
          <a:p>
            <a:r>
              <a:rPr lang="el-GR" sz="3800" b="1" dirty="0" smtClean="0"/>
              <a:t>Καταστροφικές θεραπείες – Πότε?</a:t>
            </a:r>
          </a:p>
          <a:p>
            <a:pPr marL="806450">
              <a:buFont typeface="Wingdings" pitchFamily="2" charset="2"/>
              <a:buChar char="§"/>
            </a:pPr>
            <a:r>
              <a:rPr lang="el-GR" dirty="0" smtClean="0"/>
              <a:t>Ορατή όλη η ΤΖ</a:t>
            </a:r>
          </a:p>
          <a:p>
            <a:pPr marL="806450">
              <a:buFont typeface="Wingdings" pitchFamily="2" charset="2"/>
              <a:buChar char="§"/>
            </a:pPr>
            <a:r>
              <a:rPr lang="el-GR" dirty="0" smtClean="0"/>
              <a:t>Δεν υπάρχουν ενδείξεις βλάβης αδενικού επιθηλίου</a:t>
            </a:r>
          </a:p>
          <a:p>
            <a:pPr marL="806450">
              <a:buFont typeface="Wingdings" pitchFamily="2" charset="2"/>
              <a:buChar char="§"/>
            </a:pPr>
            <a:r>
              <a:rPr lang="el-GR" dirty="0" smtClean="0"/>
              <a:t>Δεν υπάρχουν ενδείξεις διηθητικής νόσου</a:t>
            </a:r>
          </a:p>
          <a:p>
            <a:pPr marL="806450">
              <a:buFont typeface="Wingdings" pitchFamily="2" charset="2"/>
              <a:buChar char="§"/>
            </a:pPr>
            <a:r>
              <a:rPr lang="el-GR" dirty="0" smtClean="0"/>
              <a:t>Δεν υπάρχει δυσαρμονία μεταξύ κυτταρολογικής και ιστολογικής διάγνωσης</a:t>
            </a:r>
          </a:p>
          <a:p>
            <a:pPr marL="806450"/>
            <a:endParaRPr lang="el-GR" dirty="0" smtClean="0"/>
          </a:p>
          <a:p>
            <a:r>
              <a:rPr lang="el-GR" b="1" dirty="0" smtClean="0"/>
              <a:t>See and treat </a:t>
            </a:r>
            <a:r>
              <a:rPr lang="el-GR" dirty="0" smtClean="0"/>
              <a:t>μόνο σε ειδικά κέντρα (score CIN&gt;90%)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Ανάλογα με τον τύπο της ΤΖ</a:t>
            </a:r>
            <a:endParaRPr lang="el-GR" b="1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179512" y="1600200"/>
          <a:ext cx="8784976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584"/>
                <a:gridCol w="3463896"/>
                <a:gridCol w="1368152"/>
                <a:gridCol w="30963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Τύπος ΤΖ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Ηλεκτροχειρουργική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Βάθος εκτομής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Εναλλακτικά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dirty="0" smtClean="0"/>
                        <a:t>Μικρή αγκύλη</a:t>
                      </a:r>
                      <a:r>
                        <a:rPr lang="el-GR" baseline="0" dirty="0" smtClean="0"/>
                        <a:t> 20Χ10</a:t>
                      </a:r>
                      <a:r>
                        <a:rPr lang="en-US" baseline="0" dirty="0" smtClean="0"/>
                        <a:t> </a:t>
                      </a:r>
                      <a:r>
                        <a:rPr lang="el-GR" baseline="0" dirty="0" smtClean="0"/>
                        <a:t>ή </a:t>
                      </a:r>
                      <a:r>
                        <a:rPr lang="en-US" baseline="0" dirty="0" smtClean="0"/>
                        <a:t>20X15 mm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7mm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dirty="0" smtClean="0"/>
                        <a:t>Τοπική καταστροφή </a:t>
                      </a:r>
                      <a:r>
                        <a:rPr lang="en-US" dirty="0" smtClean="0"/>
                        <a:t>laser CO2</a:t>
                      </a:r>
                      <a:r>
                        <a:rPr lang="el-GR" dirty="0" smtClean="0"/>
                        <a:t> ή άλλη μέθοδο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Αγκύλη</a:t>
                      </a:r>
                      <a:r>
                        <a:rPr lang="el-GR" baseline="0" dirty="0" smtClean="0"/>
                        <a:t> </a:t>
                      </a:r>
                      <a:r>
                        <a:rPr lang="en-US" baseline="0" dirty="0" smtClean="0"/>
                        <a:t>1</a:t>
                      </a:r>
                      <a:r>
                        <a:rPr lang="el-GR" baseline="0" dirty="0" smtClean="0"/>
                        <a:t>0Χ1</a:t>
                      </a:r>
                      <a:r>
                        <a:rPr lang="en-US" baseline="0" dirty="0" smtClean="0"/>
                        <a:t>5 </a:t>
                      </a:r>
                      <a:r>
                        <a:rPr lang="el-GR" baseline="0" dirty="0" smtClean="0"/>
                        <a:t>ή </a:t>
                      </a:r>
                      <a:r>
                        <a:rPr lang="en-US" baseline="0" dirty="0" smtClean="0"/>
                        <a:t>20X20 mm </a:t>
                      </a:r>
                      <a:r>
                        <a:rPr lang="el-GR" baseline="0" dirty="0" smtClean="0"/>
                        <a:t>ή</a:t>
                      </a:r>
                      <a:endParaRPr lang="el-GR" dirty="0" smtClean="0"/>
                    </a:p>
                    <a:p>
                      <a:pPr algn="l"/>
                      <a:r>
                        <a:rPr lang="el-GR" dirty="0" smtClean="0"/>
                        <a:t>Ευθεία βελόνη διαθερμίας</a:t>
                      </a:r>
                      <a:r>
                        <a:rPr lang="en-US" dirty="0" smtClean="0"/>
                        <a:t> (NETZ)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10-15mm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Κωνοειδής</a:t>
                      </a:r>
                      <a:r>
                        <a:rPr lang="el-GR" baseline="0" dirty="0" smtClean="0"/>
                        <a:t> εκτομή με </a:t>
                      </a:r>
                      <a:r>
                        <a:rPr lang="en-US" dirty="0" smtClean="0"/>
                        <a:t>laser CO2</a:t>
                      </a:r>
                      <a:endParaRPr lang="el-GR" dirty="0" smtClean="0"/>
                    </a:p>
                    <a:p>
                      <a:pPr algn="l"/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Μεγάλη αγκύλη</a:t>
                      </a:r>
                      <a:r>
                        <a:rPr lang="el-GR" baseline="0" dirty="0" smtClean="0"/>
                        <a:t> </a:t>
                      </a:r>
                      <a:r>
                        <a:rPr lang="en-US" baseline="0" dirty="0" smtClean="0"/>
                        <a:t>20X20 mm </a:t>
                      </a:r>
                      <a:r>
                        <a:rPr lang="el-GR" baseline="0" dirty="0" smtClean="0"/>
                        <a:t>ή</a:t>
                      </a:r>
                      <a:endParaRPr lang="el-GR" dirty="0" smtClean="0"/>
                    </a:p>
                    <a:p>
                      <a:pPr algn="l"/>
                      <a:r>
                        <a:rPr lang="el-GR" dirty="0" smtClean="0"/>
                        <a:t>Ευθεία βελόνη διαθερμίας</a:t>
                      </a:r>
                      <a:r>
                        <a:rPr lang="en-US" dirty="0" smtClean="0"/>
                        <a:t> (NETZ)</a:t>
                      </a:r>
                      <a:endParaRPr lang="el-G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15-20mm</a:t>
                      </a:r>
                      <a:endParaRPr lang="el-G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dirty="0" smtClean="0"/>
                        <a:t>Κωνοειδής</a:t>
                      </a:r>
                      <a:r>
                        <a:rPr lang="el-GR" baseline="0" dirty="0" smtClean="0"/>
                        <a:t> εκτομή 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Αφαιρετικές μέθοδοι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l-GR" dirty="0" smtClean="0"/>
              <a:t>Οι αφαιρετικές έχουν το πλεονέκτημα της ιστολογικής διάγνωσης</a:t>
            </a:r>
          </a:p>
          <a:p>
            <a:pPr marL="1708150"/>
            <a:r>
              <a:rPr lang="el-GR" dirty="0" smtClean="0"/>
              <a:t>Διάγνωση – Αποκλεισμός μικροδιήθησης</a:t>
            </a:r>
          </a:p>
          <a:p>
            <a:pPr marL="1708150"/>
            <a:r>
              <a:rPr lang="el-GR" dirty="0" smtClean="0"/>
              <a:t>Όγκος ιστού</a:t>
            </a:r>
          </a:p>
          <a:p>
            <a:pPr marL="1708150"/>
            <a:r>
              <a:rPr lang="el-GR" dirty="0" smtClean="0"/>
              <a:t>Όρια 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Αφαιρετικές μέθοδοι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Ηλεκτροχειρουργική αφαιρετική μέθοδος με αγκύλη διαθερμίας (LEEP/LLETZ)</a:t>
            </a:r>
          </a:p>
          <a:p>
            <a:r>
              <a:rPr lang="el-GR" dirty="0" smtClean="0"/>
              <a:t>Κωνοειδής εκτομή με ακτίνες Laser CO2</a:t>
            </a:r>
          </a:p>
          <a:p>
            <a:r>
              <a:rPr lang="el-GR" dirty="0" smtClean="0"/>
              <a:t>Κωνοειδής εκτομή με Βελόνη διαθερμίας (NETZ)</a:t>
            </a:r>
          </a:p>
          <a:p>
            <a:r>
              <a:rPr lang="el-GR" dirty="0" smtClean="0"/>
              <a:t>Κλασσική κωνοειδής εκτομή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647056"/>
          </a:xfrm>
        </p:spPr>
        <p:txBody>
          <a:bodyPr>
            <a:noAutofit/>
          </a:bodyPr>
          <a:lstStyle/>
          <a:p>
            <a:r>
              <a:rPr lang="el-GR" sz="3200" b="1" dirty="0" smtClean="0"/>
              <a:t>Ηλεκτροχειρουργική αφαιρετική μέθοδος με αγκύλη διαθερμίας</a:t>
            </a:r>
            <a:br>
              <a:rPr lang="el-GR" sz="3200" b="1" dirty="0" smtClean="0"/>
            </a:br>
            <a:r>
              <a:rPr lang="el-GR" sz="2400" b="1" dirty="0" smtClean="0"/>
              <a:t>LEEP = Loop Electrosurgical Excision Procedure</a:t>
            </a:r>
            <a:br>
              <a:rPr lang="el-GR" sz="2400" b="1" dirty="0" smtClean="0"/>
            </a:br>
            <a:r>
              <a:rPr lang="el-GR" sz="2400" b="1" dirty="0" smtClean="0"/>
              <a:t>LLETZ = Large Loop Excision of the Transformation Zone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564904"/>
            <a:ext cx="8640960" cy="1728192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Εξωτερικά ιατρεία - Τοπική αναισθησία</a:t>
            </a:r>
          </a:p>
          <a:p>
            <a:r>
              <a:rPr lang="el-GR" dirty="0" smtClean="0"/>
              <a:t>Εναλλασσόμενο ρεύμα 300KHz</a:t>
            </a:r>
          </a:p>
          <a:p>
            <a:r>
              <a:rPr lang="el-GR" dirty="0" smtClean="0"/>
              <a:t>Μονοπολική ή διπολική διαθερμία </a:t>
            </a:r>
          </a:p>
        </p:txBody>
      </p:sp>
      <p:pic>
        <p:nvPicPr>
          <p:cNvPr id="3074" name="Picture 2" descr="http://www.drcog-mrcog.info/diathe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149079"/>
            <a:ext cx="3744416" cy="2472321"/>
          </a:xfrm>
          <a:prstGeom prst="rect">
            <a:avLst/>
          </a:prstGeom>
          <a:noFill/>
        </p:spPr>
      </p:pic>
      <p:pic>
        <p:nvPicPr>
          <p:cNvPr id="3076" name="Picture 4" descr="http://www.drcog-mrcog.info/diathe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293096"/>
            <a:ext cx="3312368" cy="20276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224136"/>
          </a:xfrm>
        </p:spPr>
        <p:txBody>
          <a:bodyPr>
            <a:noAutofit/>
          </a:bodyPr>
          <a:lstStyle/>
          <a:p>
            <a:r>
              <a:rPr lang="el-GR" sz="3600" b="1" dirty="0" smtClean="0"/>
              <a:t>Ηλεκτροχειρουργική αφαιρετική μέθοδος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44824"/>
            <a:ext cx="8640960" cy="4032448"/>
          </a:xfrm>
        </p:spPr>
        <p:txBody>
          <a:bodyPr>
            <a:normAutofit/>
          </a:bodyPr>
          <a:lstStyle/>
          <a:p>
            <a:r>
              <a:rPr lang="el-GR" dirty="0" smtClean="0"/>
              <a:t>3 Εφαρμογές</a:t>
            </a:r>
          </a:p>
          <a:p>
            <a:pPr marL="984250"/>
            <a:r>
              <a:rPr lang="el-GR" sz="2800" dirty="0" smtClean="0"/>
              <a:t>Τομή (cutting) – συνεχής ημιτονοειδής καμπύλη -100</a:t>
            </a:r>
            <a:r>
              <a:rPr lang="el-GR" sz="2800" baseline="30000" dirty="0" smtClean="0"/>
              <a:t>ο</a:t>
            </a:r>
            <a:r>
              <a:rPr lang="el-GR" sz="2800" dirty="0" smtClean="0"/>
              <a:t> C – βρασμός – έκρηξη </a:t>
            </a:r>
          </a:p>
          <a:p>
            <a:pPr marL="984250"/>
            <a:r>
              <a:rPr lang="el-GR" sz="2800" dirty="0" smtClean="0"/>
              <a:t>Ηλεκτροδιαθερμία (coagulation) – ριπές ημιτονοειδών καμπυλών – απανθράκωση  και καταστροφή  </a:t>
            </a:r>
          </a:p>
          <a:p>
            <a:pPr marL="984250"/>
            <a:r>
              <a:rPr lang="el-GR" sz="2800" dirty="0" smtClean="0"/>
              <a:t>Τομή &amp; αιμόσταση (blend)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Προσοχή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Αντένδειξη θεραπείας </a:t>
            </a:r>
          </a:p>
          <a:p>
            <a:pPr marL="901700"/>
            <a:r>
              <a:rPr lang="el-GR" dirty="0" smtClean="0"/>
              <a:t>Ενεργός φλεγμονή τραχηλική ή PID</a:t>
            </a:r>
          </a:p>
          <a:p>
            <a:pPr marL="901700"/>
            <a:r>
              <a:rPr lang="el-GR" dirty="0" smtClean="0"/>
              <a:t>Διηθητικός καρκίνος </a:t>
            </a:r>
          </a:p>
          <a:p>
            <a:r>
              <a:rPr lang="el-GR" dirty="0" smtClean="0"/>
              <a:t>Συνεχής κολποσκοπικός έλεγχος</a:t>
            </a:r>
          </a:p>
          <a:p>
            <a:r>
              <a:rPr lang="el-GR" dirty="0" smtClean="0"/>
              <a:t>Αφαίρεση της βλάβης αλλά και όλης της ζώνης μετάπλασης</a:t>
            </a:r>
          </a:p>
          <a:p>
            <a:r>
              <a:rPr lang="el-GR" dirty="0" smtClean="0"/>
              <a:t>Αποφυγή καταστροφής</a:t>
            </a:r>
          </a:p>
          <a:p>
            <a:pPr marL="901700"/>
            <a:r>
              <a:rPr lang="el-GR" dirty="0" smtClean="0"/>
              <a:t>Καλυπτικού επιθηλίου</a:t>
            </a:r>
          </a:p>
          <a:p>
            <a:pPr marL="901700"/>
            <a:r>
              <a:rPr lang="el-GR" dirty="0" smtClean="0"/>
              <a:t>Κυλινδρικού επιθηλίου ενδοτραχήλου</a:t>
            </a:r>
          </a:p>
          <a:p>
            <a:pPr marL="901700"/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25760"/>
            <a:ext cx="8229600" cy="1647056"/>
          </a:xfrm>
        </p:spPr>
        <p:txBody>
          <a:bodyPr>
            <a:noAutofit/>
          </a:bodyPr>
          <a:lstStyle/>
          <a:p>
            <a:r>
              <a:rPr lang="el-GR" sz="3200" b="1" dirty="0" smtClean="0"/>
              <a:t>Ηλεκτροχειρουργική αφαιρετική μέθοδος με αγκύλη διαθερμίας</a:t>
            </a:r>
            <a:br>
              <a:rPr lang="el-GR" sz="3200" b="1" dirty="0" smtClean="0"/>
            </a:br>
            <a:r>
              <a:rPr lang="en-US" sz="2400" b="1" dirty="0" smtClean="0"/>
              <a:t>LOOP</a:t>
            </a:r>
            <a:endParaRPr lang="el-GR" sz="24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16832"/>
            <a:ext cx="7776864" cy="648072"/>
          </a:xfrm>
        </p:spPr>
        <p:txBody>
          <a:bodyPr>
            <a:normAutofit/>
          </a:bodyPr>
          <a:lstStyle/>
          <a:p>
            <a:r>
              <a:rPr lang="el-GR" dirty="0" smtClean="0"/>
              <a:t>Ανοξείδωτο βολφράμιο</a:t>
            </a:r>
            <a:r>
              <a:rPr lang="el-GR" sz="2800" dirty="0" smtClean="0"/>
              <a:t> δ=0.2</a:t>
            </a:r>
            <a:r>
              <a:rPr lang="en-US" sz="2800" dirty="0" smtClean="0"/>
              <a:t>mm</a:t>
            </a:r>
            <a:endParaRPr lang="el-GR" dirty="0" smtClean="0"/>
          </a:p>
        </p:txBody>
      </p:sp>
      <p:pic>
        <p:nvPicPr>
          <p:cNvPr id="49154" name="Picture 2" descr="http://www.robertssurgical.co.uk/Diathermy_files/Diatherm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814290" y="1946350"/>
            <a:ext cx="3990975" cy="5372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 smtClean="0"/>
              <a:t>Τα χαρακτηριστικά της ΤΖ</a:t>
            </a:r>
            <a:endParaRPr lang="el-GR" b="1" dirty="0"/>
          </a:p>
        </p:txBody>
      </p:sp>
      <p:pic>
        <p:nvPicPr>
          <p:cNvPr id="77826" name="Picture 2" descr="https://micro2tele.files.wordpress.com/2013/01/faces-of-cervix-6.png?w=1000&amp;h=&amp;crop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6826" y="1484784"/>
            <a:ext cx="3427174" cy="2569383"/>
          </a:xfrm>
          <a:prstGeom prst="rect">
            <a:avLst/>
          </a:prstGeom>
          <a:noFill/>
        </p:spPr>
      </p:pic>
      <p:pic>
        <p:nvPicPr>
          <p:cNvPr id="77828" name="Picture 4" descr="https://micro2tele.files.wordpress.com/2013/01/faces-of-cervix-5.png?w=1000&amp;h=&amp;crop=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3933056"/>
            <a:ext cx="3456384" cy="2592288"/>
          </a:xfrm>
          <a:prstGeom prst="rect">
            <a:avLst/>
          </a:prstGeom>
          <a:noFill/>
        </p:spPr>
      </p:pic>
      <p:pic>
        <p:nvPicPr>
          <p:cNvPr id="77830" name="Picture 6" descr="https://micro2tele.files.wordpress.com/2013/01/faces-of-cervix-4.png?w=1000&amp;h=&amp;crop=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1484784"/>
            <a:ext cx="3456384" cy="2596308"/>
          </a:xfrm>
          <a:prstGeom prst="rect">
            <a:avLst/>
          </a:prstGeom>
          <a:noFill/>
        </p:spPr>
      </p:pic>
      <p:sp>
        <p:nvSpPr>
          <p:cNvPr id="10" name="9 - Ελεύθερη σχεδίαση"/>
          <p:cNvSpPr/>
          <p:nvPr/>
        </p:nvSpPr>
        <p:spPr>
          <a:xfrm>
            <a:off x="3213100" y="2324100"/>
            <a:ext cx="3009900" cy="1490133"/>
          </a:xfrm>
          <a:custGeom>
            <a:avLst/>
            <a:gdLst>
              <a:gd name="connsiteX0" fmla="*/ 0 w 3009900"/>
              <a:gd name="connsiteY0" fmla="*/ 139700 h 1490133"/>
              <a:gd name="connsiteX1" fmla="*/ 673100 w 3009900"/>
              <a:gd name="connsiteY1" fmla="*/ 203200 h 1490133"/>
              <a:gd name="connsiteX2" fmla="*/ 1435100 w 3009900"/>
              <a:gd name="connsiteY2" fmla="*/ 1358900 h 1490133"/>
              <a:gd name="connsiteX3" fmla="*/ 1346200 w 3009900"/>
              <a:gd name="connsiteY3" fmla="*/ 990600 h 1490133"/>
              <a:gd name="connsiteX4" fmla="*/ 1447800 w 3009900"/>
              <a:gd name="connsiteY4" fmla="*/ 1384300 h 1490133"/>
              <a:gd name="connsiteX5" fmla="*/ 1155700 w 3009900"/>
              <a:gd name="connsiteY5" fmla="*/ 1168400 h 1490133"/>
              <a:gd name="connsiteX6" fmla="*/ 1460500 w 3009900"/>
              <a:gd name="connsiteY6" fmla="*/ 1371600 h 1490133"/>
              <a:gd name="connsiteX7" fmla="*/ 2209800 w 3009900"/>
              <a:gd name="connsiteY7" fmla="*/ 1320800 h 1490133"/>
              <a:gd name="connsiteX8" fmla="*/ 2844800 w 3009900"/>
              <a:gd name="connsiteY8" fmla="*/ 368300 h 1490133"/>
              <a:gd name="connsiteX9" fmla="*/ 2717800 w 3009900"/>
              <a:gd name="connsiteY9" fmla="*/ 419100 h 1490133"/>
              <a:gd name="connsiteX10" fmla="*/ 2984500 w 3009900"/>
              <a:gd name="connsiteY10" fmla="*/ 127000 h 1490133"/>
              <a:gd name="connsiteX11" fmla="*/ 2870200 w 3009900"/>
              <a:gd name="connsiteY11" fmla="*/ 546100 h 1490133"/>
              <a:gd name="connsiteX12" fmla="*/ 2844800 w 3009900"/>
              <a:gd name="connsiteY12" fmla="*/ 368300 h 1490133"/>
              <a:gd name="connsiteX13" fmla="*/ 2844800 w 3009900"/>
              <a:gd name="connsiteY13" fmla="*/ 368300 h 1490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09900" h="1490133">
                <a:moveTo>
                  <a:pt x="0" y="139700"/>
                </a:moveTo>
                <a:cubicBezTo>
                  <a:pt x="216958" y="69850"/>
                  <a:pt x="433917" y="0"/>
                  <a:pt x="673100" y="203200"/>
                </a:cubicBezTo>
                <a:cubicBezTo>
                  <a:pt x="912283" y="406400"/>
                  <a:pt x="1322917" y="1227667"/>
                  <a:pt x="1435100" y="1358900"/>
                </a:cubicBezTo>
                <a:cubicBezTo>
                  <a:pt x="1547283" y="1490133"/>
                  <a:pt x="1344083" y="986367"/>
                  <a:pt x="1346200" y="990600"/>
                </a:cubicBezTo>
                <a:cubicBezTo>
                  <a:pt x="1348317" y="994833"/>
                  <a:pt x="1479550" y="1354667"/>
                  <a:pt x="1447800" y="1384300"/>
                </a:cubicBezTo>
                <a:cubicBezTo>
                  <a:pt x="1416050" y="1413933"/>
                  <a:pt x="1153583" y="1170517"/>
                  <a:pt x="1155700" y="1168400"/>
                </a:cubicBezTo>
                <a:cubicBezTo>
                  <a:pt x="1157817" y="1166283"/>
                  <a:pt x="1284817" y="1346200"/>
                  <a:pt x="1460500" y="1371600"/>
                </a:cubicBezTo>
                <a:cubicBezTo>
                  <a:pt x="1636183" y="1397000"/>
                  <a:pt x="1979083" y="1488017"/>
                  <a:pt x="2209800" y="1320800"/>
                </a:cubicBezTo>
                <a:cubicBezTo>
                  <a:pt x="2440517" y="1153583"/>
                  <a:pt x="2760133" y="518583"/>
                  <a:pt x="2844800" y="368300"/>
                </a:cubicBezTo>
                <a:cubicBezTo>
                  <a:pt x="2929467" y="218017"/>
                  <a:pt x="2694517" y="459317"/>
                  <a:pt x="2717800" y="419100"/>
                </a:cubicBezTo>
                <a:cubicBezTo>
                  <a:pt x="2741083" y="378883"/>
                  <a:pt x="2959100" y="105833"/>
                  <a:pt x="2984500" y="127000"/>
                </a:cubicBezTo>
                <a:cubicBezTo>
                  <a:pt x="3009900" y="148167"/>
                  <a:pt x="2893483" y="505883"/>
                  <a:pt x="2870200" y="546100"/>
                </a:cubicBezTo>
                <a:cubicBezTo>
                  <a:pt x="2846917" y="586317"/>
                  <a:pt x="2844800" y="368300"/>
                  <a:pt x="2844800" y="368300"/>
                </a:cubicBezTo>
                <a:lnTo>
                  <a:pt x="2844800" y="368300"/>
                </a:lnTo>
              </a:path>
            </a:pathLst>
          </a:cu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i.ebayimg.com/24/!C!VkDNw!2k~$(KGrHqJ,!ioE0G)(4-O2BNCjm0gPCg~~_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2781300" cy="2857500"/>
          </a:xfrm>
          <a:prstGeom prst="rect">
            <a:avLst/>
          </a:prstGeom>
          <a:noFill/>
        </p:spPr>
      </p:pic>
      <p:pic>
        <p:nvPicPr>
          <p:cNvPr id="1033" name="Picture 9" descr="http://www.documentingreality.com/forum/attachments/f149/173074d1274925895-cervical-cancer-good-time-leep-20set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933056"/>
            <a:ext cx="3431704" cy="2573778"/>
          </a:xfrm>
          <a:prstGeom prst="rect">
            <a:avLst/>
          </a:prstGeom>
          <a:noFill/>
        </p:spPr>
      </p:pic>
      <p:pic>
        <p:nvPicPr>
          <p:cNvPr id="1035" name="Picture 11" descr="http://www.united4healing.com/gynecology/gyn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933056"/>
            <a:ext cx="3587505" cy="2568328"/>
          </a:xfrm>
          <a:prstGeom prst="rect">
            <a:avLst/>
          </a:prstGeom>
          <a:noFill/>
        </p:spPr>
      </p:pic>
      <p:pic>
        <p:nvPicPr>
          <p:cNvPr id="1037" name="Picture 13" descr="http://www.pelegrinamedical.com/resize/Shared/Images/Product/CooperSurgical-LEEP-Radius-Loop-Electrode-Box-of-5-Different-Sizes/R2008.jpg?lr=t&amp;bw=1000&amp;w=1000&amp;bh=1000&amp;h=1000"/>
          <p:cNvPicPr>
            <a:picLocks noChangeAspect="1" noChangeArrowheads="1"/>
          </p:cNvPicPr>
          <p:nvPr/>
        </p:nvPicPr>
        <p:blipFill>
          <a:blip r:embed="rId5" cstate="print"/>
          <a:srcRect r="58405"/>
          <a:stretch>
            <a:fillRect/>
          </a:stretch>
        </p:blipFill>
        <p:spPr bwMode="auto">
          <a:xfrm>
            <a:off x="4355976" y="620688"/>
            <a:ext cx="1584176" cy="3096344"/>
          </a:xfrm>
          <a:prstGeom prst="rect">
            <a:avLst/>
          </a:prstGeom>
          <a:noFill/>
        </p:spPr>
      </p:pic>
      <p:pic>
        <p:nvPicPr>
          <p:cNvPr id="1039" name="Picture 15" descr="http://medgyn.com/wp-content/gallery/disposables/loop-electrode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404664"/>
            <a:ext cx="2240526" cy="321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ΤΖ 1 εντοπισμένη βλάβη</a:t>
            </a:r>
            <a:endParaRPr lang="el-GR" b="1" dirty="0"/>
          </a:p>
        </p:txBody>
      </p:sp>
      <p:pic>
        <p:nvPicPr>
          <p:cNvPr id="54274" name="Picture 2" descr="https://encrypted-tbn0.gstatic.com/images?q=tbn:ANd9GcQi7Bf_NJ6_ovCk0fJ_wI0P8WX008q19UK9xag8rlW6xraYP9n4T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8088899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ΤΖ1 εκτεταμένη βλάβη</a:t>
            </a:r>
            <a:endParaRPr lang="el-GR" b="1" dirty="0"/>
          </a:p>
        </p:txBody>
      </p:sp>
      <p:pic>
        <p:nvPicPr>
          <p:cNvPr id="53250" name="Picture 2" descr="https://encrypted-tbn1.gstatic.com/images?q=tbn:ANd9GcSXlv0kwLM1DXROLn8Rs8YTOPm2jD7-unf3MjA1UaOrl5Lko8QvT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060847"/>
            <a:ext cx="7200798" cy="4320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ΤΖ3 – </a:t>
            </a:r>
            <a:r>
              <a:rPr lang="en-US" b="1" dirty="0" smtClean="0"/>
              <a:t>top hat</a:t>
            </a:r>
            <a:endParaRPr lang="el-GR" b="1" dirty="0"/>
          </a:p>
        </p:txBody>
      </p:sp>
      <p:pic>
        <p:nvPicPr>
          <p:cNvPr id="55298" name="Picture 2" descr="http://resources.ama.uk.com/glowm_www/graphics/figures/v4/0040/002f.jpg"/>
          <p:cNvPicPr>
            <a:picLocks noChangeAspect="1" noChangeArrowheads="1"/>
          </p:cNvPicPr>
          <p:nvPr/>
        </p:nvPicPr>
        <p:blipFill>
          <a:blip r:embed="rId2" cstate="print"/>
          <a:srcRect l="50137"/>
          <a:stretch>
            <a:fillRect/>
          </a:stretch>
        </p:blipFill>
        <p:spPr bwMode="auto">
          <a:xfrm>
            <a:off x="2699792" y="2204864"/>
            <a:ext cx="3652317" cy="3248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Loop Electrosurgical Excision Procedure</a:t>
            </a:r>
            <a:endParaRPr lang="el-GR" dirty="0"/>
          </a:p>
        </p:txBody>
      </p:sp>
      <p:pic>
        <p:nvPicPr>
          <p:cNvPr id="6" name="1 CONIZACION CERVICAL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63688" y="1756154"/>
            <a:ext cx="6192688" cy="4644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2746648" cy="1143000"/>
          </a:xfrm>
        </p:spPr>
        <p:txBody>
          <a:bodyPr/>
          <a:lstStyle/>
          <a:p>
            <a:r>
              <a:rPr lang="el-GR" dirty="0" smtClean="0"/>
              <a:t>Επιπλοκες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50691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l-GR" dirty="0" smtClean="0"/>
              <a:t>1-9%</a:t>
            </a:r>
          </a:p>
          <a:p>
            <a:r>
              <a:rPr lang="el-GR" dirty="0" smtClean="0"/>
              <a:t>Τραχηλική στένωση</a:t>
            </a:r>
          </a:p>
          <a:p>
            <a:pPr>
              <a:buNone/>
            </a:pPr>
            <a:r>
              <a:rPr lang="el-GR" dirty="0" smtClean="0"/>
              <a:t> </a:t>
            </a:r>
          </a:p>
          <a:p>
            <a:pPr>
              <a:buNone/>
            </a:pPr>
            <a:r>
              <a:rPr lang="el-GR" dirty="0" smtClean="0"/>
              <a:t>1-2%</a:t>
            </a:r>
          </a:p>
          <a:p>
            <a:r>
              <a:rPr lang="el-GR" dirty="0" smtClean="0"/>
              <a:t>Αιμορραγία</a:t>
            </a:r>
          </a:p>
          <a:p>
            <a:r>
              <a:rPr lang="el-GR" dirty="0" smtClean="0"/>
              <a:t>Φλεγμονή </a:t>
            </a:r>
          </a:p>
          <a:p>
            <a:r>
              <a:rPr lang="el-GR" dirty="0" smtClean="0"/>
              <a:t>Έγκαυμα </a:t>
            </a:r>
          </a:p>
          <a:p>
            <a:endParaRPr lang="el-GR" dirty="0" smtClean="0"/>
          </a:p>
          <a:p>
            <a:r>
              <a:rPr lang="el-GR" dirty="0" smtClean="0"/>
              <a:t>Πρόωρος τοκετός </a:t>
            </a:r>
            <a:endParaRPr lang="el-GR" dirty="0"/>
          </a:p>
        </p:txBody>
      </p:sp>
      <p:sp>
        <p:nvSpPr>
          <p:cNvPr id="4" name="1 - Τίτλος"/>
          <p:cNvSpPr txBox="1">
            <a:spLocks/>
          </p:cNvSpPr>
          <p:nvPr/>
        </p:nvSpPr>
        <p:spPr>
          <a:xfrm>
            <a:off x="4777680" y="260648"/>
            <a:ext cx="39707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Αντιμετώπιση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5425752" y="1556792"/>
            <a:ext cx="30346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Αιμορραγία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Monsel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l-GR" sz="3200" noProof="0" dirty="0" smtClean="0"/>
              <a:t>Καυτηριασμός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Ράμματα</a:t>
            </a: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Βελόνη διαθερμίας (NETZ)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Αντικατάσταση του LLETZ</a:t>
            </a:r>
          </a:p>
          <a:p>
            <a:r>
              <a:rPr lang="el-GR" dirty="0" smtClean="0"/>
              <a:t>Εκτεταμένες βλάβες – ενιαίο κομμάτι ιστού</a:t>
            </a:r>
          </a:p>
          <a:p>
            <a:r>
              <a:rPr lang="el-GR" dirty="0" smtClean="0"/>
              <a:t>Σπάνια θετικά σε βλάβη όρια</a:t>
            </a:r>
          </a:p>
          <a:p>
            <a:r>
              <a:rPr lang="el-GR" dirty="0" smtClean="0"/>
              <a:t> Πότε?</a:t>
            </a:r>
          </a:p>
          <a:p>
            <a:pPr marL="1257300"/>
            <a:r>
              <a:rPr lang="el-GR" dirty="0" smtClean="0"/>
              <a:t>Μεγάλης έκτασης βλάβη</a:t>
            </a:r>
          </a:p>
          <a:p>
            <a:pPr marL="1257300"/>
            <a:r>
              <a:rPr lang="el-GR" dirty="0" smtClean="0"/>
              <a:t>Επέκταση βλάβης στον ενδοτράχηλο</a:t>
            </a:r>
          </a:p>
          <a:p>
            <a:pPr marL="1257300"/>
            <a:r>
              <a:rPr lang="el-GR" dirty="0" smtClean="0"/>
              <a:t>Αδενοκαρκίνωμα in situ</a:t>
            </a:r>
          </a:p>
          <a:p>
            <a:pPr marL="1163638"/>
            <a:endParaRPr lang="el-GR" dirty="0" smtClean="0"/>
          </a:p>
          <a:p>
            <a:pPr marL="1068388"/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3 SWETZ or NETZ or Type 3 Excision of the Transformation Zone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11559" y="458670"/>
            <a:ext cx="8088899" cy="6066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Laser CO2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Μέθοδος ακριβείας</a:t>
            </a:r>
          </a:p>
          <a:p>
            <a:r>
              <a:rPr lang="el-GR" dirty="0" smtClean="0"/>
              <a:t>Κόστος</a:t>
            </a:r>
          </a:p>
          <a:p>
            <a:endParaRPr lang="el-GR" dirty="0" smtClean="0"/>
          </a:p>
          <a:p>
            <a:r>
              <a:rPr lang="el-GR" dirty="0" smtClean="0"/>
              <a:t>Μεταφορά ενέργειας – θερμότητα – εξάτμιση</a:t>
            </a:r>
          </a:p>
          <a:p>
            <a:r>
              <a:rPr lang="el-GR" dirty="0" smtClean="0"/>
              <a:t>35-60 Watt - Μέγεθος δέσμης 0.5-6 mm</a:t>
            </a:r>
          </a:p>
          <a:p>
            <a:r>
              <a:rPr lang="el-GR" dirty="0" smtClean="0"/>
              <a:t>Βάθος καταστροφής 0.2-0.5mm</a:t>
            </a:r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CO2 Laser in Gynecology - Part 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11560" y="404664"/>
            <a:ext cx="7968886" cy="5976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0" y="5943504"/>
            <a:ext cx="9106560" cy="943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b="49942"/>
          <a:stretch>
            <a:fillRect/>
          </a:stretch>
        </p:blipFill>
        <p:spPr bwMode="auto">
          <a:xfrm>
            <a:off x="1019520" y="979303"/>
            <a:ext cx="7110720" cy="24496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483768" y="6453336"/>
            <a:ext cx="3918240" cy="2318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100" b="1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Michael Herfs et al. PNAS 2012;109:10516-10521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613175"/>
            <a:ext cx="4930560" cy="3470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77761" indent="-7776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sz="9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©2012 by National Academy of Sciences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 l="7638" t="26202" b="51105"/>
          <a:stretch>
            <a:fillRect/>
          </a:stretch>
        </p:blipFill>
        <p:spPr bwMode="auto">
          <a:xfrm>
            <a:off x="1376052" y="3429000"/>
            <a:ext cx="6404220" cy="27363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" name="1 - Τίτλος"/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Τα χαρακτηριστικά της ΤΖ</a:t>
            </a:r>
            <a:endParaRPr kumimoji="0" lang="el-G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el-GR" b="1" dirty="0" smtClean="0"/>
              <a:t>Κλασσική κωνοειδής εκτομή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Πότε?</a:t>
            </a:r>
          </a:p>
          <a:p>
            <a:r>
              <a:rPr lang="el-GR" dirty="0" smtClean="0"/>
              <a:t>Εκτεταμένη αφαίρεση</a:t>
            </a:r>
          </a:p>
          <a:p>
            <a:r>
              <a:rPr lang="el-GR" dirty="0" smtClean="0"/>
              <a:t>Χειρουργικά όρια χωρίς θερμικές αλλοιώσεις</a:t>
            </a:r>
          </a:p>
          <a:p>
            <a:r>
              <a:rPr lang="el-GR" dirty="0" smtClean="0"/>
              <a:t>Μικροδιηθητικό καρκίνωμα</a:t>
            </a:r>
          </a:p>
          <a:p>
            <a:r>
              <a:rPr lang="el-GR" dirty="0" smtClean="0"/>
              <a:t>Αδενοκαρκίνωμα in situ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Κλασσική κωνοειδής εκτομή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08920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Επιπλοκές</a:t>
            </a:r>
          </a:p>
          <a:p>
            <a:r>
              <a:rPr lang="el-GR" dirty="0" smtClean="0"/>
              <a:t>Αιμορραγία 8-10 μέρες μετά (5-10%)</a:t>
            </a:r>
          </a:p>
          <a:p>
            <a:r>
              <a:rPr lang="el-GR" dirty="0" smtClean="0"/>
              <a:t>Στένωση έξω τραχηλικού στομίου (2-3%)</a:t>
            </a:r>
          </a:p>
          <a:p>
            <a:r>
              <a:rPr lang="el-GR" dirty="0" smtClean="0"/>
              <a:t>Πρόωρος τοκετός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0" y="190381"/>
            <a:ext cx="9180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 smtClean="0"/>
              <a:t>Κλασσική Κωνοειδής Εκτομή</a:t>
            </a:r>
            <a:endParaRPr lang="el-GR" sz="3600" b="1" dirty="0"/>
          </a:p>
        </p:txBody>
      </p:sp>
      <p:pic>
        <p:nvPicPr>
          <p:cNvPr id="4" name="5 conisatio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27584" y="944724"/>
            <a:ext cx="7440827" cy="5580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Ολική υστερεκτομή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/>
          </a:bodyPr>
          <a:lstStyle/>
          <a:p>
            <a:r>
              <a:rPr lang="el-GR" dirty="0" smtClean="0"/>
              <a:t>Δεν είναι απόλυτη ένδειξη</a:t>
            </a:r>
          </a:p>
          <a:p>
            <a:r>
              <a:rPr lang="el-GR" dirty="0" smtClean="0"/>
              <a:t>Πάντα αποκλεισμός επέκτασης βλάβης στους κολπικούς θόλους</a:t>
            </a:r>
          </a:p>
          <a:p>
            <a:r>
              <a:rPr lang="el-GR" dirty="0" smtClean="0"/>
              <a:t>Πάντα αποκλεισμός διηθητικής βλάβης</a:t>
            </a:r>
          </a:p>
          <a:p>
            <a:r>
              <a:rPr lang="el-GR" dirty="0" smtClean="0"/>
              <a:t>Υποτροπή στο κολόβωμα 8%</a:t>
            </a:r>
          </a:p>
          <a:p>
            <a:r>
              <a:rPr lang="el-GR" dirty="0" smtClean="0"/>
              <a:t>Πότε?</a:t>
            </a:r>
          </a:p>
          <a:p>
            <a:pPr marL="722313"/>
            <a:r>
              <a:rPr lang="el-GR" dirty="0" smtClean="0"/>
              <a:t>Και άλλα γυν/κα προβλήματα (ινομυώματα κτλ)</a:t>
            </a:r>
          </a:p>
          <a:p>
            <a:pPr marL="722313"/>
            <a:r>
              <a:rPr lang="el-GR" dirty="0" smtClean="0"/>
              <a:t>Πρόπτωση μήτρας</a:t>
            </a:r>
          </a:p>
          <a:p>
            <a:pPr marL="722313"/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Καταστροφικές μέθοδοι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Laser CO2 </a:t>
            </a:r>
          </a:p>
          <a:p>
            <a:pPr marL="1257300"/>
            <a:r>
              <a:rPr lang="el-GR" dirty="0" smtClean="0"/>
              <a:t>Πλατιά δέσμη 20-50W </a:t>
            </a:r>
          </a:p>
          <a:p>
            <a:pPr marL="1257300"/>
            <a:r>
              <a:rPr lang="el-GR" dirty="0" smtClean="0"/>
              <a:t>Βάθος καταστροφής 6-8mm</a:t>
            </a:r>
          </a:p>
          <a:p>
            <a:pPr marL="1257300"/>
            <a:endParaRPr lang="el-GR" dirty="0" smtClean="0"/>
          </a:p>
          <a:p>
            <a:pPr marL="358775"/>
            <a:r>
              <a:rPr lang="el-GR" dirty="0" smtClean="0"/>
              <a:t>Κρυοχειρουργική</a:t>
            </a:r>
          </a:p>
          <a:p>
            <a:pPr marL="1336675"/>
            <a:r>
              <a:rPr lang="el-GR" dirty="0" smtClean="0"/>
              <a:t>Ταχεία ψύξη &amp; απόψυξη – κρύσταλλοι – διάταση – ρήξη</a:t>
            </a:r>
          </a:p>
          <a:p>
            <a:pPr marL="1336675"/>
            <a:r>
              <a:rPr lang="el-GR" dirty="0" smtClean="0"/>
              <a:t>3-5min εφαρμογή 4-5min απόψυξη</a:t>
            </a:r>
          </a:p>
          <a:p>
            <a:pPr marL="1336675"/>
            <a:r>
              <a:rPr lang="el-GR" dirty="0" smtClean="0"/>
              <a:t>Υγρό οξείδιο του αζώτου (-65-85</a:t>
            </a:r>
            <a:r>
              <a:rPr lang="el-GR" baseline="30000" dirty="0" smtClean="0"/>
              <a:t>ο</a:t>
            </a:r>
            <a:r>
              <a:rPr lang="el-GR" dirty="0" smtClean="0"/>
              <a:t> C)</a:t>
            </a:r>
          </a:p>
          <a:p>
            <a:pPr marL="1336675"/>
            <a:r>
              <a:rPr lang="el-GR" dirty="0" smtClean="0"/>
              <a:t>Οριζόντια επέκταση 4-5mm βάθος 5mm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Καταστροφικές μέθοδοι</a:t>
            </a:r>
            <a:br>
              <a:rPr lang="el-GR" b="1" dirty="0" smtClean="0"/>
            </a:br>
            <a:r>
              <a:rPr lang="el-GR" b="1" dirty="0" smtClean="0"/>
              <a:t>Κριτήρια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ΤΖ1</a:t>
            </a:r>
          </a:p>
          <a:p>
            <a:r>
              <a:rPr lang="el-GR" dirty="0" smtClean="0"/>
              <a:t>Αποκλεισμός διηθητικής νόσου</a:t>
            </a:r>
          </a:p>
          <a:p>
            <a:r>
              <a:rPr lang="el-GR" dirty="0" smtClean="0"/>
              <a:t>Pap test χωρίς κυτταρικές αλλοιώσεις αδενικού επιθηλίου</a:t>
            </a:r>
          </a:p>
          <a:p>
            <a:r>
              <a:rPr lang="el-GR" dirty="0" smtClean="0"/>
              <a:t>Ικανοποιητική παρακολούθηση μετά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 CRYOSURGERY IN GYNEACOLOGY.avi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11560" y="548680"/>
            <a:ext cx="7944883" cy="59586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Κρυοχειρουργική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Αντένδειξη </a:t>
            </a:r>
          </a:p>
          <a:p>
            <a:pPr marL="895350"/>
            <a:r>
              <a:rPr lang="el-GR" dirty="0" smtClean="0"/>
              <a:t>Νόσος &gt;75% εξωτραχήλου</a:t>
            </a:r>
          </a:p>
          <a:p>
            <a:pPr marL="895350"/>
            <a:r>
              <a:rPr lang="el-GR" dirty="0" smtClean="0"/>
              <a:t>Νόσος στους θόλους</a:t>
            </a:r>
          </a:p>
          <a:p>
            <a:pPr marL="895350"/>
            <a:r>
              <a:rPr lang="el-GR" dirty="0" smtClean="0"/>
              <a:t>2 mm πέραν του κρυοδίου</a:t>
            </a:r>
          </a:p>
          <a:p>
            <a:pPr marL="895350"/>
            <a:endParaRPr lang="el-GR" dirty="0" smtClean="0"/>
          </a:p>
          <a:p>
            <a:pPr marL="361950" indent="-361950" defTabSz="441325"/>
            <a:r>
              <a:rPr lang="el-GR" dirty="0" smtClean="0"/>
              <a:t>Επιπλοκές</a:t>
            </a:r>
          </a:p>
          <a:p>
            <a:pPr marL="898525" indent="-361950" defTabSz="441325"/>
            <a:r>
              <a:rPr lang="el-GR" dirty="0" smtClean="0"/>
              <a:t>Σπάνιες </a:t>
            </a:r>
          </a:p>
          <a:p>
            <a:pPr marL="898525" indent="-361950" defTabSz="441325"/>
            <a:r>
              <a:rPr lang="el-GR" dirty="0" smtClean="0"/>
              <a:t>Στένωση τραχηλικού στομίου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229600" cy="1143000"/>
          </a:xfrm>
        </p:spPr>
        <p:txBody>
          <a:bodyPr/>
          <a:lstStyle/>
          <a:p>
            <a:r>
              <a:rPr lang="el-GR" b="1" dirty="0" smtClean="0"/>
              <a:t>ΜΕΤΑ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Παρακολούθηση μετά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Αποκλεισμός υπολειμματικής νόσου</a:t>
            </a:r>
          </a:p>
          <a:p>
            <a:r>
              <a:rPr lang="el-GR" dirty="0" smtClean="0"/>
              <a:t>Έλεγχος επιπλοκών</a:t>
            </a:r>
          </a:p>
          <a:p>
            <a:r>
              <a:rPr lang="el-GR" dirty="0" smtClean="0"/>
              <a:t>Έγκαιρη διάγνωση υποτροπής</a:t>
            </a:r>
          </a:p>
          <a:p>
            <a:r>
              <a:rPr lang="el-GR" dirty="0" smtClean="0"/>
              <a:t>Πιθανότητα ανάπτυξης Ca ειδικά γυναίκες με HiSIL ακόμη και 20 χρόνια μετά τη θεραπεία</a:t>
            </a:r>
          </a:p>
          <a:p>
            <a:endParaRPr lang="el-GR" dirty="0" smtClean="0"/>
          </a:p>
          <a:p>
            <a:r>
              <a:rPr lang="el-GR" dirty="0" smtClean="0"/>
              <a:t>Ποσοστό αποτυχίας ανεξάρτητα της μεθόδου 5-15%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Ταξινόμηση Ζώνης Μετάπλασης (ΤΖ) κατά </a:t>
            </a:r>
            <a:r>
              <a:rPr lang="en-US" b="1" dirty="0" smtClean="0"/>
              <a:t>Prendiville (2013 IFCPC)</a:t>
            </a:r>
            <a:endParaRPr lang="el-GR" b="1" dirty="0"/>
          </a:p>
        </p:txBody>
      </p:sp>
      <p:pic>
        <p:nvPicPr>
          <p:cNvPr id="1026" name="Picture 2" descr="http://image.slidesharecdn.com/nxg0lksgteganm6v3etg-signature-394be86d57b0f4c7edf213037534767b5d4b4ee431790c022d19d949ea8ad116-poli-140716190245-phpapp01/95/2-prof-walter-culture-12-638.jpg?cb=1405537823"/>
          <p:cNvPicPr>
            <a:picLocks noChangeAspect="1" noChangeArrowheads="1"/>
          </p:cNvPicPr>
          <p:nvPr/>
        </p:nvPicPr>
        <p:blipFill>
          <a:blip r:embed="rId3" cstate="print"/>
          <a:srcRect b="58965"/>
          <a:stretch>
            <a:fillRect/>
          </a:stretch>
        </p:blipFill>
        <p:spPr bwMode="auto">
          <a:xfrm>
            <a:off x="251520" y="2132856"/>
            <a:ext cx="8604448" cy="1872208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395536" y="4149080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Εντελώς εξωτραχηλική</a:t>
            </a:r>
          </a:p>
          <a:p>
            <a:pPr algn="ctr"/>
            <a:r>
              <a:rPr lang="el-GR" b="1" dirty="0" smtClean="0"/>
              <a:t>Πλήρως ορατή</a:t>
            </a:r>
          </a:p>
          <a:p>
            <a:pPr algn="ctr"/>
            <a:r>
              <a:rPr lang="el-GR" b="1" dirty="0" smtClean="0"/>
              <a:t>Μεγάλη ή μικρή</a:t>
            </a:r>
            <a:endParaRPr lang="el-GR" b="1" dirty="0"/>
          </a:p>
        </p:txBody>
      </p:sp>
      <p:sp>
        <p:nvSpPr>
          <p:cNvPr id="7" name="6 - TextBox"/>
          <p:cNvSpPr txBox="1"/>
          <p:nvPr/>
        </p:nvSpPr>
        <p:spPr>
          <a:xfrm>
            <a:off x="2987824" y="4149080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Με ενδοτραχηλικό τμήμα</a:t>
            </a:r>
          </a:p>
          <a:p>
            <a:pPr algn="ctr"/>
            <a:r>
              <a:rPr lang="el-GR" b="1" dirty="0" smtClean="0"/>
              <a:t>Πλήρως ορατή</a:t>
            </a:r>
          </a:p>
          <a:p>
            <a:pPr algn="ctr"/>
            <a:r>
              <a:rPr lang="el-GR" b="1" dirty="0" smtClean="0"/>
              <a:t>Μεγάλη ή μικρή</a:t>
            </a:r>
          </a:p>
          <a:p>
            <a:pPr algn="ctr"/>
            <a:endParaRPr lang="el-GR" b="1" dirty="0" smtClean="0"/>
          </a:p>
          <a:p>
            <a:pPr algn="ctr"/>
            <a:endParaRPr lang="el-GR" b="1" dirty="0"/>
          </a:p>
        </p:txBody>
      </p:sp>
      <p:sp>
        <p:nvSpPr>
          <p:cNvPr id="9" name="8 - TextBox"/>
          <p:cNvSpPr txBox="1"/>
          <p:nvPr/>
        </p:nvSpPr>
        <p:spPr>
          <a:xfrm>
            <a:off x="5796136" y="4149080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Με ενδοτραχηλικό τμήμα</a:t>
            </a:r>
          </a:p>
          <a:p>
            <a:pPr algn="ctr"/>
            <a:r>
              <a:rPr lang="el-GR" b="1" dirty="0" smtClean="0"/>
              <a:t>Μη πλήρως ορατή</a:t>
            </a:r>
          </a:p>
          <a:p>
            <a:pPr algn="ctr"/>
            <a:r>
              <a:rPr lang="el-GR" b="1" dirty="0" smtClean="0"/>
              <a:t>Μεγάλη ή μικρή</a:t>
            </a:r>
          </a:p>
          <a:p>
            <a:pPr algn="ctr"/>
            <a:endParaRPr lang="el-GR" b="1" dirty="0" smtClean="0"/>
          </a:p>
          <a:p>
            <a:pPr algn="ctr"/>
            <a:endParaRPr lang="el-GR" b="1" dirty="0"/>
          </a:p>
        </p:txBody>
      </p:sp>
      <p:sp>
        <p:nvSpPr>
          <p:cNvPr id="10" name="9 - TextBox"/>
          <p:cNvSpPr txBox="1"/>
          <p:nvPr/>
        </p:nvSpPr>
        <p:spPr>
          <a:xfrm>
            <a:off x="467544" y="587727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Μεγάλη= &gt;50% του τραχήλου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Pap test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6 &amp; 12 μήνες μετά τη ΘΧ HiSIL και μετά ανά έτος</a:t>
            </a:r>
          </a:p>
          <a:p>
            <a:endParaRPr lang="en-US" dirty="0" smtClean="0"/>
          </a:p>
          <a:p>
            <a:r>
              <a:rPr lang="el-GR" dirty="0" smtClean="0"/>
              <a:t>Ευαισθησία test μετά από ΘΧ 70%</a:t>
            </a:r>
          </a:p>
          <a:p>
            <a:r>
              <a:rPr lang="el-GR" dirty="0" smtClean="0"/>
              <a:t>Ευαισθησία σε συνδυασμό με κολποσκόπηση 91%</a:t>
            </a:r>
          </a:p>
          <a:p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Κολποσκόπηση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Button healing</a:t>
            </a:r>
            <a:endParaRPr lang="el-GR" dirty="0"/>
          </a:p>
        </p:txBody>
      </p:sp>
      <p:pic>
        <p:nvPicPr>
          <p:cNvPr id="4098" name="Picture 2" descr="http://img.medscapestatic.com/pi/meds/ckb/04/38204t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628800"/>
            <a:ext cx="5472608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HPV testing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Διάγνωση υπολλειματικής νόσου ή υποτροπής</a:t>
            </a:r>
          </a:p>
          <a:p>
            <a:r>
              <a:rPr lang="el-GR" dirty="0" smtClean="0"/>
              <a:t>Ευαισθησία στην υποτροπή 90% τους πρώτους 6 </a:t>
            </a:r>
            <a:r>
              <a:rPr lang="en-US" dirty="0" smtClean="0"/>
              <a:t>m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Υποτροπές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Ορισμός: 1 χρόνο μετά τη θεραπεία</a:t>
            </a:r>
          </a:p>
          <a:p>
            <a:endParaRPr lang="el-GR" dirty="0" smtClean="0"/>
          </a:p>
          <a:p>
            <a:r>
              <a:rPr lang="el-GR" dirty="0" smtClean="0"/>
              <a:t>Συχνότερες τα 2 πρώτα χρόνια</a:t>
            </a:r>
          </a:p>
          <a:p>
            <a:r>
              <a:rPr lang="el-GR" dirty="0" smtClean="0"/>
              <a:t>Συχνότερα σε</a:t>
            </a:r>
          </a:p>
          <a:p>
            <a:pPr marL="895350"/>
            <a:r>
              <a:rPr lang="el-GR" dirty="0" smtClean="0"/>
              <a:t>Μεγάλης έκτασης επιθηλιακή βλάβη</a:t>
            </a:r>
          </a:p>
          <a:p>
            <a:pPr marL="895350"/>
            <a:r>
              <a:rPr lang="el-GR" dirty="0" smtClean="0"/>
              <a:t>&gt;40 χρονών</a:t>
            </a:r>
          </a:p>
          <a:p>
            <a:pPr marL="895350"/>
            <a:r>
              <a:rPr lang="el-GR" dirty="0" smtClean="0"/>
              <a:t>Θετικά χειρουργικά όρια (ειδικά τα έσω)</a:t>
            </a:r>
          </a:p>
          <a:p>
            <a:pPr marL="895350" indent="3175">
              <a:buNone/>
            </a:pPr>
            <a:r>
              <a:rPr lang="el-GR" dirty="0" smtClean="0"/>
              <a:t>Πιθανότητα 30%</a:t>
            </a:r>
          </a:p>
          <a:p>
            <a:pPr marL="895350"/>
            <a:r>
              <a:rPr lang="el-GR" dirty="0" smtClean="0"/>
              <a:t>Αδενική βλάβη</a:t>
            </a:r>
          </a:p>
          <a:p>
            <a:pPr marL="895350"/>
            <a:r>
              <a:rPr lang="el-GR" dirty="0" smtClean="0"/>
              <a:t>HiSIL 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Ευρωπαϊκή Εταιρεία Κολποσκόπησης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361040" cy="4525963"/>
          </a:xfrm>
        </p:spPr>
        <p:txBody>
          <a:bodyPr>
            <a:normAutofit/>
          </a:bodyPr>
          <a:lstStyle/>
          <a:p>
            <a:r>
              <a:rPr lang="el-GR" dirty="0" smtClean="0"/>
              <a:t>Χειρουργικό όριο (+) →  ↑ πιθανότητα υποτροπής</a:t>
            </a:r>
          </a:p>
          <a:p>
            <a:r>
              <a:rPr lang="el-GR" dirty="0" smtClean="0"/>
              <a:t>22% μετά </a:t>
            </a:r>
            <a:r>
              <a:rPr lang="en-US" dirty="0" smtClean="0"/>
              <a:t>CIN3(+) </a:t>
            </a:r>
            <a:r>
              <a:rPr lang="en-US" dirty="0" err="1" smtClean="0"/>
              <a:t>vs</a:t>
            </a:r>
            <a:r>
              <a:rPr lang="en-US" dirty="0" smtClean="0"/>
              <a:t> 0.4% </a:t>
            </a:r>
            <a:r>
              <a:rPr lang="el-GR" dirty="0" smtClean="0"/>
              <a:t>μετά </a:t>
            </a:r>
            <a:r>
              <a:rPr lang="en-US" dirty="0" smtClean="0"/>
              <a:t>CIN3(-)</a:t>
            </a:r>
            <a:endParaRPr lang="el-GR" dirty="0" smtClean="0"/>
          </a:p>
          <a:p>
            <a:r>
              <a:rPr lang="el-GR" dirty="0" smtClean="0"/>
              <a:t>Δεν επαναλαμβάνουμε τον κώνο όταν</a:t>
            </a:r>
          </a:p>
          <a:p>
            <a:pPr marL="806450"/>
            <a:r>
              <a:rPr lang="el-GR" dirty="0" smtClean="0"/>
              <a:t>&lt;50χρονών</a:t>
            </a:r>
          </a:p>
          <a:p>
            <a:pPr marL="806450"/>
            <a:r>
              <a:rPr lang="el-GR" dirty="0" smtClean="0"/>
              <a:t>Όλη η ΤΖ ήταν ορατή</a:t>
            </a:r>
          </a:p>
          <a:p>
            <a:pPr marL="806450"/>
            <a:r>
              <a:rPr lang="el-GR" dirty="0" smtClean="0"/>
              <a:t>Δεν υπάρχει ένδειξη βλάβης αδενικού τύπου</a:t>
            </a:r>
          </a:p>
          <a:p>
            <a:pPr marL="806450"/>
            <a:r>
              <a:rPr lang="el-GR" dirty="0" smtClean="0"/>
              <a:t>Δεν υπάρχει ένδειξη διηθητικής νόσου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Θετικά όρια μετά από ΘΧ </a:t>
            </a:r>
            <a:r>
              <a:rPr lang="en-US" b="1" dirty="0" smtClean="0"/>
              <a:t>HiSIL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dirty="0" smtClean="0"/>
          </a:p>
          <a:p>
            <a:r>
              <a:rPr lang="el-GR" dirty="0" smtClean="0"/>
              <a:t>Τι κάνουμε:</a:t>
            </a:r>
          </a:p>
          <a:p>
            <a:pPr marL="800100"/>
            <a:r>
              <a:rPr lang="el-GR" dirty="0" smtClean="0"/>
              <a:t>Παρακολούθηση (κολποσκόπηση &amp; </a:t>
            </a:r>
            <a:r>
              <a:rPr lang="en-US" dirty="0" smtClean="0"/>
              <a:t>Pap test</a:t>
            </a:r>
            <a:r>
              <a:rPr lang="el-GR" dirty="0" smtClean="0"/>
              <a:t> &amp; </a:t>
            </a:r>
            <a:r>
              <a:rPr lang="en-US" dirty="0" smtClean="0"/>
              <a:t>HPV DNA test)</a:t>
            </a:r>
            <a:endParaRPr lang="el-GR" dirty="0" smtClean="0"/>
          </a:p>
          <a:p>
            <a:pPr marL="800100"/>
            <a:r>
              <a:rPr lang="el-GR" dirty="0" smtClean="0"/>
              <a:t>Δεύτερη κωνοειδή εκτομή</a:t>
            </a:r>
          </a:p>
          <a:p>
            <a:pPr marL="800100"/>
            <a:r>
              <a:rPr lang="el-GR" dirty="0" smtClean="0"/>
              <a:t>Ολική υστερεκτομία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5013176"/>
            <a:ext cx="8229600" cy="1143000"/>
          </a:xfrm>
        </p:spPr>
        <p:txBody>
          <a:bodyPr/>
          <a:lstStyle/>
          <a:p>
            <a:pPr algn="r"/>
            <a:r>
              <a:rPr lang="el-GR" b="1" dirty="0" smtClean="0"/>
              <a:t>Ευχαριστώ</a:t>
            </a:r>
            <a:endParaRPr lang="el-GR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medscapestatic.com/pi/meds/ckb/77/38177t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-192522"/>
            <a:ext cx="7128792" cy="7223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Βιοψία – </a:t>
            </a:r>
            <a:r>
              <a:rPr lang="en-US" b="1" dirty="0" smtClean="0"/>
              <a:t>Golden standard 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4"/>
          </a:xfrm>
        </p:spPr>
        <p:txBody>
          <a:bodyPr/>
          <a:lstStyle/>
          <a:p>
            <a:r>
              <a:rPr lang="el-GR" dirty="0" smtClean="0"/>
              <a:t>Κατευθυνόμενη βιοψία - Κολποσκόπηση</a:t>
            </a:r>
          </a:p>
          <a:p>
            <a:r>
              <a:rPr lang="el-GR" dirty="0" smtClean="0"/>
              <a:t>Διαγνωστική κωνοειδής εκτομή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1043608" y="3284984"/>
            <a:ext cx="81003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Περιορισμοί &amp; Αδυναμίες Κολποσκόπησης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l-GR" sz="2000" dirty="0" smtClean="0"/>
              <a:t>Ευαισθησία κολποσκόπησης 50% ακόμη και σε μικροδιηθητική βλάβη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l-GR" sz="2000" dirty="0" smtClean="0"/>
              <a:t>Ασυμφωνία κολποσκόπησης – ιστολογικής διάγνωσης 50%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l-GR" sz="2000" dirty="0" smtClean="0"/>
              <a:t>Υπερεκτίμηση </a:t>
            </a:r>
            <a:r>
              <a:rPr lang="en-US" sz="2000" dirty="0" smtClean="0"/>
              <a:t>HPV </a:t>
            </a:r>
            <a:r>
              <a:rPr lang="el-GR" sz="2000" dirty="0" smtClean="0"/>
              <a:t>ευρημάτων 30%</a:t>
            </a:r>
          </a:p>
          <a:p>
            <a:pPr marL="266700" indent="-266700">
              <a:buFont typeface="Arial" pitchFamily="34" charset="0"/>
              <a:buChar char="•"/>
            </a:pPr>
            <a:endParaRPr lang="el-GR" sz="2000" dirty="0" smtClean="0"/>
          </a:p>
          <a:p>
            <a:pPr marL="266700" indent="-266700">
              <a:buFont typeface="Arial" pitchFamily="34" charset="0"/>
              <a:buChar char="•"/>
            </a:pPr>
            <a:r>
              <a:rPr lang="el-GR" sz="2000" dirty="0" smtClean="0"/>
              <a:t>Υποκειμενικότητα 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l-GR" sz="2000" dirty="0" smtClean="0"/>
              <a:t>Εκπαίδευση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File:Cervical intraepithelial neoplasia (2) koilocyto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0" y="1838324"/>
            <a:ext cx="6667500" cy="5019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0" y="187135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CIN 1</a:t>
            </a:r>
            <a:endParaRPr lang="en-US" sz="96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Κολποσκόπηση ΤΖ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00201"/>
            <a:ext cx="4211960" cy="1900808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Νησίδες κυλινδρικού επιθηλίου</a:t>
            </a:r>
          </a:p>
          <a:p>
            <a:r>
              <a:rPr lang="el-GR" sz="2400" dirty="0" smtClean="0"/>
              <a:t>Αδενικά ανοίγματα</a:t>
            </a:r>
          </a:p>
          <a:p>
            <a:r>
              <a:rPr lang="el-GR" sz="2400" dirty="0" smtClean="0"/>
              <a:t>Κύστεις </a:t>
            </a:r>
            <a:r>
              <a:rPr lang="en-US" sz="2400" dirty="0" smtClean="0"/>
              <a:t>Naboth</a:t>
            </a:r>
            <a:endParaRPr lang="el-GR" sz="2400" dirty="0"/>
          </a:p>
        </p:txBody>
      </p:sp>
      <p:sp>
        <p:nvSpPr>
          <p:cNvPr id="4" name="3 - TextBox"/>
          <p:cNvSpPr txBox="1"/>
          <p:nvPr/>
        </p:nvSpPr>
        <p:spPr>
          <a:xfrm>
            <a:off x="107504" y="3861048"/>
            <a:ext cx="41764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2438" indent="-452438">
              <a:buFont typeface="Arial" pitchFamily="34" charset="0"/>
              <a:buChar char="•"/>
            </a:pPr>
            <a:r>
              <a:rPr lang="el-GR" sz="2400" dirty="0" smtClean="0"/>
              <a:t>Χαρακτηρισμός ΤΖ</a:t>
            </a:r>
          </a:p>
          <a:p>
            <a:pPr marL="452438" indent="-452438">
              <a:buFont typeface="Arial" pitchFamily="34" charset="0"/>
              <a:buChar char="•"/>
            </a:pPr>
            <a:r>
              <a:rPr lang="el-GR" sz="2400" dirty="0" smtClean="0"/>
              <a:t>Επιβεβαίωση ή όχι κυτταρολογικής βλάβης</a:t>
            </a:r>
          </a:p>
          <a:p>
            <a:pPr marL="452438" indent="-452438">
              <a:buFont typeface="Arial" pitchFamily="34" charset="0"/>
              <a:buChar char="•"/>
            </a:pPr>
            <a:r>
              <a:rPr lang="el-GR" sz="2400" dirty="0" smtClean="0"/>
              <a:t>Αναγνώριση </a:t>
            </a:r>
            <a:r>
              <a:rPr lang="en-US" sz="2400" dirty="0" smtClean="0"/>
              <a:t>Ca</a:t>
            </a:r>
            <a:endParaRPr lang="el-GR" sz="2400" dirty="0" smtClean="0"/>
          </a:p>
          <a:p>
            <a:pPr marL="452438" indent="-452438">
              <a:buFont typeface="Arial" pitchFamily="34" charset="0"/>
              <a:buChar char="•"/>
            </a:pPr>
            <a:r>
              <a:rPr lang="el-GR" sz="2400" dirty="0" smtClean="0"/>
              <a:t>Σχεδιασμός επέμβασης</a:t>
            </a:r>
          </a:p>
          <a:p>
            <a:pPr marL="452438" indent="-452438">
              <a:buFont typeface="Arial" pitchFamily="34" charset="0"/>
              <a:buChar char="•"/>
            </a:pPr>
            <a:endParaRPr lang="el-GR" sz="2400" dirty="0"/>
          </a:p>
        </p:txBody>
      </p:sp>
      <p:pic>
        <p:nvPicPr>
          <p:cNvPr id="27650" name="Picture 2" descr="http://mortakis.hpvinfocenter.gr/wp-content/uploads/2013/03/2.3b1.jpg"/>
          <p:cNvPicPr>
            <a:picLocks noChangeAspect="1" noChangeArrowheads="1"/>
          </p:cNvPicPr>
          <p:nvPr/>
        </p:nvPicPr>
        <p:blipFill>
          <a:blip r:embed="rId2" cstate="print"/>
          <a:srcRect b="17241"/>
          <a:stretch>
            <a:fillRect/>
          </a:stretch>
        </p:blipFill>
        <p:spPr bwMode="auto">
          <a:xfrm>
            <a:off x="3635896" y="1556792"/>
            <a:ext cx="2160240" cy="2592288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5868144" y="1628800"/>
            <a:ext cx="3275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Ώριμο μεταπλαστικό επιθήλιο</a:t>
            </a:r>
          </a:p>
          <a:p>
            <a:r>
              <a:rPr lang="el-GR" dirty="0" smtClean="0"/>
              <a:t>Στη 12η ώρα νησίδα ανώριμου μεταπλαστικού επιθηλίου.</a:t>
            </a:r>
            <a:br>
              <a:rPr lang="el-GR" dirty="0" smtClean="0"/>
            </a:br>
            <a:r>
              <a:rPr lang="en-US" dirty="0" smtClean="0"/>
              <a:t> </a:t>
            </a:r>
            <a:r>
              <a:rPr lang="el-GR" sz="1000" dirty="0" smtClean="0"/>
              <a:t>Μορτάκης Αλέξανδρος</a:t>
            </a:r>
            <a:endParaRPr lang="el-GR" sz="1000" dirty="0"/>
          </a:p>
        </p:txBody>
      </p:sp>
      <p:sp>
        <p:nvSpPr>
          <p:cNvPr id="7" name="6 - Έλλειψη"/>
          <p:cNvSpPr/>
          <p:nvPr/>
        </p:nvSpPr>
        <p:spPr>
          <a:xfrm rot="685906">
            <a:off x="5004048" y="1484784"/>
            <a:ext cx="360040" cy="12961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27652" name="Picture 4" descr="http://mortakis.hpvinfocenter.gr/wp-content/uploads/2013/03/2.4b1.jpg"/>
          <p:cNvPicPr>
            <a:picLocks noChangeAspect="1" noChangeArrowheads="1"/>
          </p:cNvPicPr>
          <p:nvPr/>
        </p:nvPicPr>
        <p:blipFill>
          <a:blip r:embed="rId3" cstate="print"/>
          <a:srcRect t="18013"/>
          <a:stretch>
            <a:fillRect/>
          </a:stretch>
        </p:blipFill>
        <p:spPr bwMode="auto">
          <a:xfrm>
            <a:off x="3635896" y="4221088"/>
            <a:ext cx="2170942" cy="2549902"/>
          </a:xfrm>
          <a:prstGeom prst="rect">
            <a:avLst/>
          </a:prstGeom>
          <a:noFill/>
        </p:spPr>
      </p:pic>
      <p:sp>
        <p:nvSpPr>
          <p:cNvPr id="9" name="8 - Ορθογώνιο"/>
          <p:cNvSpPr/>
          <p:nvPr/>
        </p:nvSpPr>
        <p:spPr>
          <a:xfrm>
            <a:off x="5868144" y="4221088"/>
            <a:ext cx="3275856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8η ώρα φαίνεται κύστη </a:t>
            </a:r>
            <a:r>
              <a:rPr lang="en-US" dirty="0" smtClean="0"/>
              <a:t>Naboth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l-GR" sz="1100" dirty="0" smtClean="0"/>
              <a:t>Μορτάκης Αλέξανδρος</a:t>
            </a:r>
            <a:endParaRPr lang="el-GR" sz="1100" dirty="0"/>
          </a:p>
        </p:txBody>
      </p:sp>
      <p:graphicFrame>
        <p:nvGraphicFramePr>
          <p:cNvPr id="10" name="Table 1"/>
          <p:cNvGraphicFramePr>
            <a:graphicFrameLocks noGrp="1"/>
          </p:cNvGraphicFramePr>
          <p:nvPr/>
        </p:nvGraphicFramePr>
        <p:xfrm>
          <a:off x="0" y="1"/>
          <a:ext cx="9144000" cy="690474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49758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CERVICAL EPITHELIUM</a:t>
                      </a:r>
                      <a:endParaRPr lang="en-US"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CIN 1</a:t>
                      </a:r>
                      <a:endParaRPr lang="en-US" sz="5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CIN 2</a:t>
                      </a:r>
                      <a:endParaRPr lang="en-US"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CIN 3 /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CIS</a:t>
                      </a:r>
                      <a:endParaRPr lang="en-US"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149758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Regression to normal (%)</a:t>
                      </a:r>
                      <a:endParaRPr lang="en-US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/>
                        <a:t>60</a:t>
                      </a:r>
                      <a:endParaRPr lang="en-US" sz="5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40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30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/>
                </a:tc>
              </a:tr>
              <a:tr h="8676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Persistence (%)</a:t>
                      </a:r>
                      <a:endParaRPr lang="en-US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/>
                        <a:t>30</a:t>
                      </a:r>
                      <a:endParaRPr lang="en-US" sz="5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35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50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/>
                </a:tc>
              </a:tr>
              <a:tr h="149758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Progression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to </a:t>
                      </a:r>
                    </a:p>
                    <a:p>
                      <a:pPr algn="ct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CIN 3 / CIS (%)</a:t>
                      </a:r>
                      <a:endParaRPr lang="en-US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/>
                        <a:t>10</a:t>
                      </a:r>
                      <a:endParaRPr lang="en-US" sz="5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/>
                </a:tc>
              </a:tr>
              <a:tr h="149758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Progression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to invasion (%)</a:t>
                      </a:r>
                      <a:endParaRPr lang="en-US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/>
                        <a:t>&lt;1</a:t>
                      </a:r>
                      <a:endParaRPr lang="en-US" sz="5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10 - Ορθογώνιο"/>
          <p:cNvSpPr/>
          <p:nvPr/>
        </p:nvSpPr>
        <p:spPr>
          <a:xfrm>
            <a:off x="2267744" y="0"/>
            <a:ext cx="2304256" cy="6858000"/>
          </a:xfrm>
          <a:prstGeom prst="rect">
            <a:avLst/>
          </a:prstGeom>
          <a:noFill/>
          <a:ln w="127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1333</Words>
  <Application>Microsoft Office PowerPoint</Application>
  <PresentationFormat>Προβολή στην οθόνη (4:3)</PresentationFormat>
  <Paragraphs>359</Paragraphs>
  <Slides>56</Slides>
  <Notes>11</Notes>
  <HiddenSlides>0</HiddenSlides>
  <MMClips>5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56</vt:i4>
      </vt:variant>
    </vt:vector>
  </HeadingPairs>
  <TitlesOfParts>
    <vt:vector size="57" baseType="lpstr">
      <vt:lpstr>Θέμα του Office</vt:lpstr>
      <vt:lpstr>Διαφάνεια 1</vt:lpstr>
      <vt:lpstr>Η σημασία της Ζώνης Μετάπλασης (ΤΖ)</vt:lpstr>
      <vt:lpstr>Τα χαρακτηριστικά της ΤΖ</vt:lpstr>
      <vt:lpstr>Διαφάνεια 4</vt:lpstr>
      <vt:lpstr>Ταξινόμηση Ζώνης Μετάπλασης (ΤΖ) κατά Prendiville (2013 IFCPC)</vt:lpstr>
      <vt:lpstr>Διαφάνεια 6</vt:lpstr>
      <vt:lpstr>Βιοψία – Golden standard </vt:lpstr>
      <vt:lpstr>Διαφάνεια 8</vt:lpstr>
      <vt:lpstr>Κολποσκόπηση ΤΖ</vt:lpstr>
      <vt:lpstr>CIN1 - LoSIL</vt:lpstr>
      <vt:lpstr>Διαφάνεια 11</vt:lpstr>
      <vt:lpstr>Κολποσκόπηση ΤΖ</vt:lpstr>
      <vt:lpstr>CIN2,3 CIS - HiSIL</vt:lpstr>
      <vt:lpstr>CIN2,3 CIS - HiSIL</vt:lpstr>
      <vt:lpstr>Διαφάνεια 15</vt:lpstr>
      <vt:lpstr>Διαφάνεια 16</vt:lpstr>
      <vt:lpstr>Διαφάνεια 17</vt:lpstr>
      <vt:lpstr>Διαφάνεια 18</vt:lpstr>
      <vt:lpstr>Διαφάνεια 19</vt:lpstr>
      <vt:lpstr>CIN2,3 CIS - HiSIL</vt:lpstr>
      <vt:lpstr>ΘΕΡΑΠΕΙΕΣ</vt:lpstr>
      <vt:lpstr>Ευρωπαϊκή Εταιρεία Κολποσκόπησης</vt:lpstr>
      <vt:lpstr>Ανάλογα με τον τύπο της ΤΖ</vt:lpstr>
      <vt:lpstr>Αφαιρετικές μέθοδοι</vt:lpstr>
      <vt:lpstr>Αφαιρετικές μέθοδοι</vt:lpstr>
      <vt:lpstr>Ηλεκτροχειρουργική αφαιρετική μέθοδος με αγκύλη διαθερμίας LEEP = Loop Electrosurgical Excision Procedure LLETZ = Large Loop Excision of the Transformation Zone</vt:lpstr>
      <vt:lpstr>Ηλεκτροχειρουργική αφαιρετική μέθοδος</vt:lpstr>
      <vt:lpstr>Προσοχή</vt:lpstr>
      <vt:lpstr>Ηλεκτροχειρουργική αφαιρετική μέθοδος με αγκύλη διαθερμίας LOOP</vt:lpstr>
      <vt:lpstr>Διαφάνεια 30</vt:lpstr>
      <vt:lpstr>ΤΖ 1 εντοπισμένη βλάβη</vt:lpstr>
      <vt:lpstr>ΤΖ1 εκτεταμένη βλάβη</vt:lpstr>
      <vt:lpstr>ΤΖ3 – top hat</vt:lpstr>
      <vt:lpstr>Loop Electrosurgical Excision Procedure</vt:lpstr>
      <vt:lpstr>Επιπλοκες</vt:lpstr>
      <vt:lpstr>Βελόνη διαθερμίας (NETZ)</vt:lpstr>
      <vt:lpstr>Διαφάνεια 37</vt:lpstr>
      <vt:lpstr>Laser CO2</vt:lpstr>
      <vt:lpstr>Διαφάνεια 39</vt:lpstr>
      <vt:lpstr>Κλασσική κωνοειδής εκτομή</vt:lpstr>
      <vt:lpstr>Κλασσική κωνοειδής εκτομή</vt:lpstr>
      <vt:lpstr>Διαφάνεια 42</vt:lpstr>
      <vt:lpstr>Ολική υστερεκτομή</vt:lpstr>
      <vt:lpstr>Καταστροφικές μέθοδοι</vt:lpstr>
      <vt:lpstr>Καταστροφικές μέθοδοι Κριτήρια</vt:lpstr>
      <vt:lpstr>Διαφάνεια 46</vt:lpstr>
      <vt:lpstr>Κρυοχειρουργική</vt:lpstr>
      <vt:lpstr>ΜΕΤΑ</vt:lpstr>
      <vt:lpstr>Παρακολούθηση μετά</vt:lpstr>
      <vt:lpstr>Pap test</vt:lpstr>
      <vt:lpstr>Κολποσκόπηση Button healing</vt:lpstr>
      <vt:lpstr>HPV testing</vt:lpstr>
      <vt:lpstr>Υποτροπές</vt:lpstr>
      <vt:lpstr>Ευρωπαϊκή Εταιρεία Κολποσκόπησης</vt:lpstr>
      <vt:lpstr>Θετικά όρια μετά από ΘΧ HiSIL</vt:lpstr>
      <vt:lpstr>Ευχαριστώ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Pappa Kalliopi</dc:creator>
  <cp:lastModifiedBy>Pappa Kalliopi</cp:lastModifiedBy>
  <cp:revision>79</cp:revision>
  <dcterms:created xsi:type="dcterms:W3CDTF">2016-01-17T19:37:44Z</dcterms:created>
  <dcterms:modified xsi:type="dcterms:W3CDTF">2018-01-07T21:16:01Z</dcterms:modified>
</cp:coreProperties>
</file>