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89" r:id="rId6"/>
    <p:sldId id="319" r:id="rId7"/>
    <p:sldId id="314" r:id="rId8"/>
    <p:sldId id="316" r:id="rId9"/>
    <p:sldId id="317" r:id="rId10"/>
    <p:sldId id="259" r:id="rId11"/>
    <p:sldId id="260" r:id="rId12"/>
    <p:sldId id="313" r:id="rId13"/>
    <p:sldId id="315" r:id="rId14"/>
    <p:sldId id="262" r:id="rId15"/>
    <p:sldId id="261" r:id="rId16"/>
    <p:sldId id="320" r:id="rId17"/>
    <p:sldId id="318" r:id="rId18"/>
    <p:sldId id="263" r:id="rId19"/>
    <p:sldId id="264" r:id="rId20"/>
    <p:sldId id="290" r:id="rId21"/>
    <p:sldId id="265" r:id="rId22"/>
    <p:sldId id="266" r:id="rId23"/>
    <p:sldId id="267" r:id="rId24"/>
    <p:sldId id="293" r:id="rId25"/>
    <p:sldId id="294" r:id="rId26"/>
    <p:sldId id="268" r:id="rId27"/>
    <p:sldId id="322" r:id="rId28"/>
    <p:sldId id="323" r:id="rId29"/>
    <p:sldId id="324" r:id="rId3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CC"/>
    <a:srgbClr val="FFFFFF"/>
    <a:srgbClr val="FFFF66"/>
    <a:srgbClr val="FFFF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45CB90-0AF2-46A6-A721-19BA5D69F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B32BA9-5AA7-4502-B2B4-07D3518CCA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8C7E84-6C7D-43DC-9D13-104D60BF3C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49C97-AB8F-4D74-AC47-68C94F0AB873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573894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86B8DD-541D-46A0-A598-4C20A6A45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C32F18-D81D-42CB-9CBF-B5A29F431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38A9F9-1410-4D31-9E87-EA22F3B38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69D3-95C0-4B31-8218-D1B910167F20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78258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EF824A-14BE-45CB-BF1A-FFE06047D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12D4C81-62F8-4BFD-B727-F0719A3E5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989332-705E-4211-B889-4F6C484A3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B550-CFEB-4CA3-ADE0-59AE78A86DF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71595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1940D-87D6-4D43-8436-8A898DA4D9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614DC5-19C3-43D3-A51B-6997C8E5B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E80A34-5E36-4A41-BEF8-F4F60B083F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5E75-01D9-4B8F-86E9-E0593F1BAACB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234013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91E6BA-B445-407B-892C-665EE381C2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A2156-59AE-4009-9314-227A1710FB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0D13B3-DE26-4485-8F32-1DC78A15B0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1D330-BDFE-4E6E-9D18-CB98A50BBBE5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96819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08A84B-3208-4CD3-B2C7-60E1E00DB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7D8AB-AE59-4E3F-98CF-05D15011AD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983C2-5DFE-4F03-87B7-EFEB195F4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67592-AAD3-4120-86E9-36BD9DBE633F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86669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FE9303-4D31-4ABE-A17B-5BB736EE7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8FE27CE-A2EA-4831-AFDC-82780B3660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332412F-B102-4612-B0E7-7CF00178D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42B8A-BBA3-412D-9C4F-D47211C339AA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3857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85B26-A8E0-4F8E-8BC2-4A0B3ED3F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879BB1-B33A-456E-A3DF-98A55BD2DF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052B33-CDEC-4C1E-814F-60B2575DD1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0DA4A-2458-4855-9007-41FA0C27F6AD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78527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717886-2060-471A-A806-C948EE588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F1B493-A53F-45FB-82EE-033B079EA7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172F8C-CC36-4B80-81AC-0B39620F4E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E7375-63D3-4B6D-83C7-8793868A9C10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24689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431020-D332-4DA4-B8FC-FD457F85E0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462BD-2FA0-4ED4-ACC3-8582AA1727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5CA832-66C4-46A0-B6C4-02C64C1E5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EE367-8228-4706-B73D-4AC9C8031EA8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106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94785-4869-4BC1-BFAB-A9FC39711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F635C-A620-453E-AFC6-16216DEDE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B5F5A-7C4A-4B37-B006-8982BE64A5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D8187-5FB7-48BB-A493-6FBADF7462C8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52449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187E0C-8645-4F40-B28C-7F21A5F9D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για επεξεργασία του τίτλου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5C09F0-FD61-44BD-A7D2-8EC58F579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n-GB" altLang="el-GR"/>
              <a:t>Δεύτερου επιπέδου</a:t>
            </a:r>
          </a:p>
          <a:p>
            <a:pPr lvl="2"/>
            <a:r>
              <a:rPr lang="en-GB" altLang="el-GR"/>
              <a:t>Τρίτου επιπέδου</a:t>
            </a:r>
          </a:p>
          <a:p>
            <a:pPr lvl="3"/>
            <a:r>
              <a:rPr lang="en-GB" altLang="el-GR"/>
              <a:t>Τέταρτου επιπέδου</a:t>
            </a:r>
          </a:p>
          <a:p>
            <a:pPr lvl="4"/>
            <a:r>
              <a:rPr lang="en-GB" altLang="el-GR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3425C64-E76F-4F53-AC76-6D2599E5C5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E1A6E0-B7C1-410E-A90C-96FFC75F322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D9C7930-C770-4171-B0A9-3C1AA08C78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6AFFEA4-F571-40FE-AAFB-7D7C186AE0A1}" type="slidenum">
              <a:rPr lang="en-GB" altLang="el-GR"/>
              <a:pPr>
                <a:defRPr/>
              </a:pPr>
              <a:t>‹#›</a:t>
            </a:fld>
            <a:endParaRPr lang="en-GB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>
            <a:extLst>
              <a:ext uri="{FF2B5EF4-FFF2-40B4-BE49-F238E27FC236}">
                <a16:creationId xmlns:a16="http://schemas.microsoft.com/office/drawing/2014/main" id="{23C213D0-915A-40FA-A67D-A7B5BE77A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888" y="1052513"/>
            <a:ext cx="5995987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800" dirty="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dirty="0">
                <a:solidFill>
                  <a:srgbClr val="FFFF66"/>
                </a:solidFill>
                <a:latin typeface="Verdana" panose="020B0604030504040204" pitchFamily="34" charset="0"/>
              </a:rPr>
              <a:t> (</a:t>
            </a:r>
            <a:r>
              <a:rPr lang="en-US" altLang="el-GR" sz="2800" dirty="0" err="1">
                <a:solidFill>
                  <a:srgbClr val="FFFF66"/>
                </a:solidFill>
                <a:latin typeface="Verdana" panose="020B0604030504040204" pitchFamily="34" charset="0"/>
              </a:rPr>
              <a:t>VaIN</a:t>
            </a:r>
            <a:r>
              <a:rPr lang="en-US" altLang="el-GR" sz="2800" dirty="0">
                <a:solidFill>
                  <a:srgbClr val="FFFF66"/>
                </a:solidFill>
                <a:latin typeface="Verdana" panose="020B0604030504040204" pitchFamily="34" charset="0"/>
              </a:rPr>
              <a:t>)</a:t>
            </a:r>
            <a:endParaRPr lang="el-GR" altLang="el-GR" sz="2800" dirty="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800" dirty="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800" dirty="0" err="1">
                <a:solidFill>
                  <a:srgbClr val="FFFF66"/>
                </a:solidFill>
                <a:latin typeface="Verdana" panose="020B0604030504040204" pitchFamily="34" charset="0"/>
              </a:rPr>
              <a:t>Invasive</a:t>
            </a:r>
            <a:r>
              <a:rPr lang="el-GR" altLang="el-GR" sz="2800" dirty="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l-GR" altLang="el-GR" sz="2800" dirty="0" err="1">
                <a:solidFill>
                  <a:srgbClr val="FFFF66"/>
                </a:solidFill>
                <a:latin typeface="Verdana" panose="020B0604030504040204" pitchFamily="34" charset="0"/>
              </a:rPr>
              <a:t>vaginal</a:t>
            </a:r>
            <a:r>
              <a:rPr lang="el-GR" altLang="el-GR" sz="2800" dirty="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l-GR" altLang="el-GR" sz="2800" dirty="0" err="1">
                <a:solidFill>
                  <a:srgbClr val="FFFF66"/>
                </a:solidFill>
                <a:latin typeface="Verdana" panose="020B0604030504040204" pitchFamily="34" charset="0"/>
              </a:rPr>
              <a:t>carcinoma</a:t>
            </a:r>
            <a:endParaRPr lang="en-US" altLang="el-GR" sz="2800" dirty="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800" dirty="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800" i="1" dirty="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2000" i="1" dirty="0">
                <a:solidFill>
                  <a:schemeClr val="bg1"/>
                </a:solidFill>
                <a:latin typeface="Verdana" panose="020B0604030504040204" pitchFamily="34" charset="0"/>
              </a:rPr>
              <a:t>						</a:t>
            </a:r>
            <a:endParaRPr lang="en-US" altLang="el-GR" sz="2000" i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 i="1" dirty="0">
                <a:solidFill>
                  <a:schemeClr val="bg1"/>
                </a:solidFill>
                <a:latin typeface="Verdana" panose="020B0604030504040204" pitchFamily="34" charset="0"/>
              </a:rPr>
              <a:t>						</a:t>
            </a:r>
            <a:endParaRPr lang="en-GB" altLang="el-GR" sz="12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DC6DEF50-C294-420B-AEEC-E7286C016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652963"/>
            <a:ext cx="6088062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Δ. Χαϊδόπουλος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Επίκουρος Καθηγητής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Μαιευτικής – Γυναικολογίας – Γυναικολογικής Ογκολογίας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Εθνικού και Καποδιστριακού Πανεπιστημίου Αθηνών</a:t>
            </a:r>
            <a:endParaRPr lang="en-US" altLang="el-GR" sz="11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100" b="1" dirty="0">
                <a:solidFill>
                  <a:schemeClr val="bg1"/>
                </a:solidFill>
                <a:latin typeface="Verdana" panose="020B0604030504040204" pitchFamily="34" charset="0"/>
              </a:rPr>
              <a:t>Γ.Ν.Α. «Αλεξάνδρα»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>
            <a:extLst>
              <a:ext uri="{FF2B5EF4-FFF2-40B4-BE49-F238E27FC236}">
                <a16:creationId xmlns:a16="http://schemas.microsoft.com/office/drawing/2014/main" id="{F5153487-AB51-46D2-AE8B-E94278A68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639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C4F7174A-40FB-402D-AB81-FC20B246D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775" y="836613"/>
            <a:ext cx="62769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Symptoms and signs</a:t>
            </a:r>
            <a:endParaRPr lang="en-GB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00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000">
              <a:latin typeface="Verdana" panose="020B0604030504040204" pitchFamily="34" charset="0"/>
            </a:endParaRPr>
          </a:p>
        </p:txBody>
      </p:sp>
      <p:sp>
        <p:nvSpPr>
          <p:cNvPr id="11268" name="Text Box 6">
            <a:extLst>
              <a:ext uri="{FF2B5EF4-FFF2-40B4-BE49-F238E27FC236}">
                <a16:creationId xmlns:a16="http://schemas.microsoft.com/office/drawing/2014/main" id="{0685DAD2-4F28-43C4-834D-C726A05A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297113"/>
            <a:ext cx="557212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Generally asymptomatic disease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Positive smear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Dyspareunia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pruritus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vaginal discharge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Condylomata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reddish – fragile lesions of the vagina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White lesions of the epithelium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chemeClr val="bg1"/>
                </a:solidFill>
              </a:rPr>
              <a:t>				</a:t>
            </a:r>
            <a:endParaRPr lang="en-US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11269" name="Rectangle 7">
            <a:extLst>
              <a:ext uri="{FF2B5EF4-FFF2-40B4-BE49-F238E27FC236}">
                <a16:creationId xmlns:a16="http://schemas.microsoft.com/office/drawing/2014/main" id="{062F116C-C428-4554-80AA-95B35FB87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539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el-GR" sz="1200">
                <a:solidFill>
                  <a:srgbClr val="FF3300"/>
                </a:solidFill>
              </a:rPr>
              <a:t>Lenehan et al  Obstet G</a:t>
            </a:r>
            <a:r>
              <a:rPr lang="en-US" altLang="el-GR" sz="1200">
                <a:solidFill>
                  <a:srgbClr val="FF3300"/>
                </a:solidFill>
              </a:rPr>
              <a:t>ynecol 1986, Petrilli et al  Am J Obstet Gynecol 1980</a:t>
            </a:r>
            <a:r>
              <a:rPr lang="pl-PL" altLang="el-GR" sz="1200">
                <a:solidFill>
                  <a:srgbClr val="FF3300"/>
                </a:solidFill>
              </a:rPr>
              <a:t> </a:t>
            </a:r>
            <a:endParaRPr lang="en-GB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9FBB902D-78DD-4A7D-AAFA-BD9E90A63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712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2291" name="Text Box 5">
            <a:extLst>
              <a:ext uri="{FF2B5EF4-FFF2-40B4-BE49-F238E27FC236}">
                <a16:creationId xmlns:a16="http://schemas.microsoft.com/office/drawing/2014/main" id="{8678B080-DCB8-49A3-BCB4-54BB6F3E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13" y="847725"/>
            <a:ext cx="62769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Diagnosis</a:t>
            </a:r>
            <a:endParaRPr lang="el-GR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12292" name="Text Box 6">
            <a:extLst>
              <a:ext uri="{FF2B5EF4-FFF2-40B4-BE49-F238E27FC236}">
                <a16:creationId xmlns:a16="http://schemas.microsoft.com/office/drawing/2014/main" id="{0135F148-9605-47BD-8582-B26DEC55A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276475"/>
            <a:ext cx="93281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 Colposcopy</a:t>
            </a:r>
            <a:r>
              <a:rPr lang="el-GR" altLang="el-GR" sz="1800">
                <a:solidFill>
                  <a:schemeClr val="bg1"/>
                </a:solidFill>
              </a:rPr>
              <a:t> + </a:t>
            </a:r>
            <a:r>
              <a:rPr lang="en-US" altLang="el-GR" sz="1800">
                <a:solidFill>
                  <a:schemeClr val="bg1"/>
                </a:solidFill>
              </a:rPr>
              <a:t>multiple biopsies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 Use of</a:t>
            </a:r>
            <a:r>
              <a:rPr lang="el-GR" altLang="el-GR" sz="1800">
                <a:solidFill>
                  <a:schemeClr val="bg1"/>
                </a:solidFill>
              </a:rPr>
              <a:t> 5% </a:t>
            </a:r>
            <a:r>
              <a:rPr lang="en-US" altLang="el-GR" sz="1800">
                <a:solidFill>
                  <a:schemeClr val="bg1"/>
                </a:solidFill>
              </a:rPr>
              <a:t>acetic acid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 Indication for the use of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Lugol’s sol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 Rule out invasive disease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Most common in the upper third of vagina </a:t>
            </a:r>
            <a:r>
              <a:rPr lang="el-GR" altLang="el-GR" sz="1800">
                <a:solidFill>
                  <a:schemeClr val="bg1"/>
                </a:solidFill>
              </a:rPr>
              <a:t>(80%)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			</a:t>
            </a:r>
            <a:r>
              <a:rPr lang="el-GR" altLang="el-GR" sz="1800">
                <a:solidFill>
                  <a:srgbClr val="FF3300"/>
                </a:solidFill>
              </a:rPr>
              <a:t>					</a:t>
            </a:r>
            <a:endParaRPr lang="en-US" altLang="el-GR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8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12293" name="Rectangle 7">
            <a:extLst>
              <a:ext uri="{FF2B5EF4-FFF2-40B4-BE49-F238E27FC236}">
                <a16:creationId xmlns:a16="http://schemas.microsoft.com/office/drawing/2014/main" id="{95BDF5B5-9FF4-4C72-9B6D-B38FB066E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1288"/>
            <a:ext cx="6199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Audet-Lapointe et al  Gynecol Oncol 1990, Ruiz-Moreno et al  Int J Gynecol Obstet 1987</a:t>
            </a:r>
            <a:r>
              <a:rPr lang="el-GR" altLang="el-GR" sz="1800"/>
              <a:t> </a:t>
            </a:r>
            <a:endParaRPr lang="en-GB" altLang="el-GR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VAIN 3">
            <a:extLst>
              <a:ext uri="{FF2B5EF4-FFF2-40B4-BE49-F238E27FC236}">
                <a16:creationId xmlns:a16="http://schemas.microsoft.com/office/drawing/2014/main" id="{F02BA204-110A-4BD2-86BE-E2B415CD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r="4263" b="1471"/>
          <a:stretch>
            <a:fillRect/>
          </a:stretch>
        </p:blipFill>
        <p:spPr bwMode="auto">
          <a:xfrm>
            <a:off x="533400" y="990600"/>
            <a:ext cx="3849688" cy="5029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5" descr="VAIN 4">
            <a:extLst>
              <a:ext uri="{FF2B5EF4-FFF2-40B4-BE49-F238E27FC236}">
                <a16:creationId xmlns:a16="http://schemas.microsoft.com/office/drawing/2014/main" id="{84BD2CDC-D389-435B-A9A2-3EE8D85D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t="1724" r="3009"/>
          <a:stretch>
            <a:fillRect/>
          </a:stretch>
        </p:blipFill>
        <p:spPr bwMode="auto">
          <a:xfrm>
            <a:off x="4800600" y="990600"/>
            <a:ext cx="3881438" cy="50292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1A02EDED-F65E-4393-A005-85ECF78FA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3087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Unifocal lesion</a:t>
            </a:r>
            <a:endParaRPr lang="en-GB" altLang="el-GR" sz="1800">
              <a:solidFill>
                <a:schemeClr val="bg1"/>
              </a:solidFill>
            </a:endParaRPr>
          </a:p>
        </p:txBody>
      </p:sp>
      <p:sp>
        <p:nvSpPr>
          <p:cNvPr id="13317" name="Text Box 7">
            <a:extLst>
              <a:ext uri="{FF2B5EF4-FFF2-40B4-BE49-F238E27FC236}">
                <a16:creationId xmlns:a16="http://schemas.microsoft.com/office/drawing/2014/main" id="{A50F24E8-69F0-4F2C-8260-FF01553B4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6256338"/>
            <a:ext cx="192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Multifocal lesions</a:t>
            </a:r>
            <a:endParaRPr lang="en-GB" altLang="el-GR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VAIN 5">
            <a:extLst>
              <a:ext uri="{FF2B5EF4-FFF2-40B4-BE49-F238E27FC236}">
                <a16:creationId xmlns:a16="http://schemas.microsoft.com/office/drawing/2014/main" id="{A4FB1E13-6732-460D-B0D4-509EE5920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1865" r="1015" b="-699"/>
          <a:stretch>
            <a:fillRect/>
          </a:stretch>
        </p:blipFill>
        <p:spPr bwMode="auto">
          <a:xfrm>
            <a:off x="1619250" y="908050"/>
            <a:ext cx="5715000" cy="504825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>
            <a:extLst>
              <a:ext uri="{FF2B5EF4-FFF2-40B4-BE49-F238E27FC236}">
                <a16:creationId xmlns:a16="http://schemas.microsoft.com/office/drawing/2014/main" id="{960EB469-CE1E-4E75-B105-998299D7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616585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Extended VaIN 3 lesion</a:t>
            </a:r>
            <a:endParaRPr lang="el-GR" altLang="el-GR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21201D03-4834-49E1-BD27-CD155197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6397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910829B3-68BF-449F-B9A2-F01EC83F9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776288"/>
            <a:ext cx="627697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  <a:endParaRPr lang="el-GR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Indications for Colposcopy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400">
              <a:latin typeface="Verdana" panose="020B0604030504040204" pitchFamily="34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1507D60F-6983-41AD-864C-64EDD400C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97113"/>
            <a:ext cx="932815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Positive smear following hysterectomy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Positive smear with negative cervical colposcopy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Positive smear following successful treatment of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CIN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Suspicious vaginal lesions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Patients with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VIN</a:t>
            </a:r>
            <a:r>
              <a:rPr lang="el-GR" altLang="el-GR" sz="1800">
                <a:solidFill>
                  <a:schemeClr val="bg1"/>
                </a:solidFill>
              </a:rPr>
              <a:t> 2/3</a:t>
            </a:r>
            <a:r>
              <a:rPr lang="en-US" altLang="el-GR" sz="1800">
                <a:solidFill>
                  <a:schemeClr val="bg1"/>
                </a:solidFill>
              </a:rPr>
              <a:t> and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AIN</a:t>
            </a:r>
            <a:r>
              <a:rPr lang="el-GR" altLang="el-GR" sz="1800">
                <a:solidFill>
                  <a:schemeClr val="bg1"/>
                </a:solidFill>
              </a:rPr>
              <a:t> 2/3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Immunosuppressed patients with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CIN 2/3, VIN 2/3, AIN 2/3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/>
              <a:t>					</a:t>
            </a: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15365" name="Rectangle 7">
            <a:extLst>
              <a:ext uri="{FF2B5EF4-FFF2-40B4-BE49-F238E27FC236}">
                <a16:creationId xmlns:a16="http://schemas.microsoft.com/office/drawing/2014/main" id="{D4F676FB-33A3-4C35-99DD-A2A5E848D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4775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Morrison et al  Br J Cancer 1996, Brinton et al  Gynecol Oncol 1990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D782BD0A-88B5-4690-AD7F-7ECA8DE0A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620713"/>
            <a:ext cx="62769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 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Categories</a:t>
            </a:r>
            <a:endParaRPr lang="en-GB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8ACCA166-46C3-4E27-A671-6317F1385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224088"/>
            <a:ext cx="6423025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Primary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VaIN lesion without simultaneous or past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CIN lesion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VaIN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related to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CIN or invasive Ca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simultaneously or not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VaIN following external beam radiotherapy or brachytherapy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VaIN related to simultaneous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CIN and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VIN lesions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Random histological finding in specimen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chemeClr val="bg1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375BF176-4D44-410E-87D4-EAF007D63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2593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Woodruff et al  Gynecol Oncol 1975</a:t>
            </a: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>
            <a:extLst>
              <a:ext uri="{FF2B5EF4-FFF2-40B4-BE49-F238E27FC236}">
                <a16:creationId xmlns:a16="http://schemas.microsoft.com/office/drawing/2014/main" id="{9505BFAF-85CB-4D5F-ADCA-7E0CEC966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5832475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>
            <a:extLst>
              <a:ext uri="{FF2B5EF4-FFF2-40B4-BE49-F238E27FC236}">
                <a16:creationId xmlns:a16="http://schemas.microsoft.com/office/drawing/2014/main" id="{A2389BE7-3564-40A9-A465-77A8C214C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0" y="342900"/>
            <a:ext cx="62769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00"/>
                </a:solidFill>
                <a:latin typeface="Verdana" panose="020B0604030504040204" pitchFamily="34" charset="0"/>
              </a:rPr>
              <a:t>Vaginal Intraepithelial Neoplasia 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00"/>
                </a:solidFill>
                <a:latin typeface="Verdana" panose="020B0604030504040204" pitchFamily="34" charset="0"/>
              </a:rPr>
              <a:t>Treatment: not easy</a:t>
            </a:r>
            <a:endParaRPr lang="el-GR" altLang="el-GR" sz="24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>
            <a:extLst>
              <a:ext uri="{FF2B5EF4-FFF2-40B4-BE49-F238E27FC236}">
                <a16:creationId xmlns:a16="http://schemas.microsoft.com/office/drawing/2014/main" id="{8E487A00-A8D7-44B7-8B58-4B1904A7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836613"/>
            <a:ext cx="6276975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00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>
              <a:latin typeface="Verdana" panose="020B0604030504040204" pitchFamily="34" charset="0"/>
            </a:endParaRPr>
          </a:p>
        </p:txBody>
      </p:sp>
      <p:sp>
        <p:nvSpPr>
          <p:cNvPr id="18435" name="Text Box 5">
            <a:extLst>
              <a:ext uri="{FF2B5EF4-FFF2-40B4-BE49-F238E27FC236}">
                <a16:creationId xmlns:a16="http://schemas.microsoft.com/office/drawing/2014/main" id="{47E8562A-996B-46A9-9E8A-6CBF55A3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513013"/>
            <a:ext cx="6918325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Objective is to eradicate the disease while maintaining the sexual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   function of the vagina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Management is challenging as the vagina in close proximity with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  the cyst and the rectum. Adequate treatment must reach a depth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  of 14 mm</a:t>
            </a:r>
            <a:endParaRPr lang="el-GR" altLang="el-GR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863AA6FF-6936-4F92-8CD4-0320350CE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620713"/>
            <a:ext cx="6276975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Treatment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l-GR" sz="2400">
              <a:latin typeface="Verdana" panose="020B0604030504040204" pitchFamily="34" charset="0"/>
            </a:endParaRPr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DA5D7D6A-9054-455A-B251-C5DDA594D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2220913"/>
            <a:ext cx="5670550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l-GR" altLang="el-GR" sz="1800"/>
              <a:t> </a:t>
            </a:r>
            <a:r>
              <a:rPr lang="en-US" altLang="el-GR" sz="1800" b="1">
                <a:solidFill>
                  <a:schemeClr val="bg1"/>
                </a:solidFill>
              </a:rPr>
              <a:t>Laser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n-US" altLang="el-GR" sz="1800" b="1">
                <a:solidFill>
                  <a:schemeClr val="bg1"/>
                </a:solidFill>
              </a:rPr>
              <a:t> Colpectomy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n-US" altLang="el-GR" sz="1800" b="1">
                <a:solidFill>
                  <a:schemeClr val="bg1"/>
                </a:solidFill>
              </a:rPr>
              <a:t> WLE</a:t>
            </a:r>
            <a:endParaRPr lang="el-GR" altLang="el-GR" sz="1800" b="1">
              <a:solidFill>
                <a:schemeClr val="bg1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 b="1">
              <a:solidFill>
                <a:schemeClr val="bg1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</a:t>
            </a:r>
            <a:r>
              <a:rPr lang="en-US" altLang="el-GR" sz="1600">
                <a:solidFill>
                  <a:schemeClr val="bg1"/>
                </a:solidFill>
              </a:rPr>
              <a:t>Radiotherapy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n-US" altLang="el-GR" sz="1600">
                <a:solidFill>
                  <a:schemeClr val="bg1"/>
                </a:solidFill>
              </a:rPr>
              <a:t> </a:t>
            </a:r>
            <a:r>
              <a:rPr lang="el-GR" altLang="el-GR" sz="1600">
                <a:solidFill>
                  <a:schemeClr val="bg1"/>
                </a:solidFill>
              </a:rPr>
              <a:t>5-</a:t>
            </a:r>
            <a:r>
              <a:rPr lang="en-US" altLang="el-GR" sz="1600">
                <a:solidFill>
                  <a:schemeClr val="bg1"/>
                </a:solidFill>
              </a:rPr>
              <a:t>FU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n-US" altLang="el-GR" sz="1600">
                <a:solidFill>
                  <a:schemeClr val="bg1"/>
                </a:solidFill>
              </a:rPr>
              <a:t> Cryotherapy</a:t>
            </a:r>
            <a:endParaRPr lang="el-GR" altLang="el-GR" sz="1600">
              <a:solidFill>
                <a:schemeClr val="bg1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l-GR" altLang="el-GR" sz="1600">
                <a:solidFill>
                  <a:schemeClr val="bg1"/>
                </a:solidFill>
              </a:rPr>
              <a:t> </a:t>
            </a:r>
            <a:r>
              <a:rPr lang="en-US" altLang="el-GR" sz="1600">
                <a:solidFill>
                  <a:schemeClr val="bg1"/>
                </a:solidFill>
              </a:rPr>
              <a:t>Electrocauterization</a:t>
            </a:r>
            <a:endParaRPr lang="el-GR" altLang="el-GR" sz="1600">
              <a:solidFill>
                <a:schemeClr val="bg1"/>
              </a:solidFill>
            </a:endParaRP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r>
              <a:rPr lang="el-GR" altLang="el-GR" sz="1600">
                <a:solidFill>
                  <a:schemeClr val="bg1"/>
                </a:solidFill>
              </a:rPr>
              <a:t> </a:t>
            </a:r>
            <a:r>
              <a:rPr lang="en-US" altLang="el-GR" sz="1600">
                <a:solidFill>
                  <a:schemeClr val="bg1"/>
                </a:solidFill>
              </a:rPr>
              <a:t>CUSA (Cavitational Ultrasonic Surgical Aspiration)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Clr>
                <a:schemeClr val="hlink"/>
              </a:buClr>
            </a:pPr>
            <a:endParaRPr lang="en-US" altLang="el-GR" sz="160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</a:pPr>
            <a:endParaRPr lang="en-US" altLang="el-GR" sz="1600">
              <a:solidFill>
                <a:schemeClr val="bg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</a:t>
            </a:r>
            <a:r>
              <a:rPr lang="en-US" altLang="el-GR" sz="1800"/>
              <a:t>	</a:t>
            </a:r>
            <a:r>
              <a:rPr lang="en-US" altLang="el-GR" sz="1200">
                <a:solidFill>
                  <a:srgbClr val="FF3300"/>
                </a:solidFill>
              </a:rPr>
              <a:t>			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19460" name="Rectangle 6">
            <a:extLst>
              <a:ext uri="{FF2B5EF4-FFF2-40B4-BE49-F238E27FC236}">
                <a16:creationId xmlns:a16="http://schemas.microsoft.com/office/drawing/2014/main" id="{B3D11BCF-C0FB-4134-89E3-6DBB6684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3038"/>
            <a:ext cx="700563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Singer &amp; Monaghan  Lower Genital Tract Precancer 2003, Yalcin et al Eur J Obstet Gynecol RB 2003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3BE1564F-D9AB-44E2-B886-B9404CE1A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92150"/>
            <a:ext cx="6156325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         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        </a:t>
            </a: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Laser</a:t>
            </a:r>
            <a:r>
              <a:rPr lang="el-GR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vaporization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240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800"/>
          </a:p>
        </p:txBody>
      </p:sp>
      <p:sp>
        <p:nvSpPr>
          <p:cNvPr id="20483" name="Text Box 6">
            <a:extLst>
              <a:ext uri="{FF2B5EF4-FFF2-40B4-BE49-F238E27FC236}">
                <a16:creationId xmlns:a16="http://schemas.microsoft.com/office/drawing/2014/main" id="{F2AB2EBF-11C8-40CF-B997-33F35D2E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368550"/>
            <a:ext cx="47561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Multifocal lesions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Rule out invasive disease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Completely visible lesion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Histological evaluation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Attention to the depth of vaporization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l-GR" altLang="el-GR" sz="1800"/>
              <a:t>					</a:t>
            </a:r>
            <a:endParaRPr lang="en-US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20484" name="Rectangle 7">
            <a:extLst>
              <a:ext uri="{FF2B5EF4-FFF2-40B4-BE49-F238E27FC236}">
                <a16:creationId xmlns:a16="http://schemas.microsoft.com/office/drawing/2014/main" id="{D2E36809-6A65-4BFC-BFDB-9B08139E5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561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Stuart et al  Am J Obstet Gynecol 1988, Volante et al  Eur J Gynecol Oncol 1992</a:t>
            </a: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>
            <a:extLst>
              <a:ext uri="{FF2B5EF4-FFF2-40B4-BE49-F238E27FC236}">
                <a16:creationId xmlns:a16="http://schemas.microsoft.com/office/drawing/2014/main" id="{AEFBFFC1-B8E0-4CD1-8999-F8FEF2077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765175"/>
            <a:ext cx="6276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  <a:endParaRPr lang="en-GB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3075" name="Text Box 5">
            <a:extLst>
              <a:ext uri="{FF2B5EF4-FFF2-40B4-BE49-F238E27FC236}">
                <a16:creationId xmlns:a16="http://schemas.microsoft.com/office/drawing/2014/main" id="{B65B2D60-52D2-40F7-A06D-8F610AF02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865313"/>
            <a:ext cx="7070725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/>
              <a:t>  </a:t>
            </a:r>
            <a:r>
              <a:rPr lang="el-GR" altLang="el-GR" sz="1800">
                <a:solidFill>
                  <a:srgbClr val="FFFFFF"/>
                </a:solidFill>
              </a:rPr>
              <a:t>0.5% </a:t>
            </a:r>
            <a:r>
              <a:rPr lang="en-US" altLang="el-GR" sz="1800">
                <a:solidFill>
                  <a:srgbClr val="FFFFFF"/>
                </a:solidFill>
              </a:rPr>
              <a:t>the precancerous lesions of the female Lower Genital Tract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rgbClr val="FFFFFF"/>
                </a:solidFill>
              </a:rPr>
              <a:t> 100 </a:t>
            </a:r>
            <a:r>
              <a:rPr lang="en-US" altLang="el-GR" sz="1800">
                <a:solidFill>
                  <a:srgbClr val="FFFFFF"/>
                </a:solidFill>
              </a:rPr>
              <a:t>times less common than CIN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rgbClr val="FFFFFF"/>
                </a:solidFill>
              </a:rPr>
              <a:t> </a:t>
            </a:r>
            <a:r>
              <a:rPr lang="el-GR" altLang="el-GR" sz="1800">
                <a:solidFill>
                  <a:srgbClr val="FFFFFF"/>
                </a:solidFill>
              </a:rPr>
              <a:t> </a:t>
            </a:r>
            <a:r>
              <a:rPr lang="en-US" altLang="el-GR" sz="1800">
                <a:solidFill>
                  <a:srgbClr val="FFFFFF"/>
                </a:solidFill>
              </a:rPr>
              <a:t>Risk Factors: HPV, RTX</a:t>
            </a:r>
            <a:r>
              <a:rPr lang="el-GR" altLang="el-GR" sz="1800">
                <a:solidFill>
                  <a:srgbClr val="FFFFFF"/>
                </a:solidFill>
              </a:rPr>
              <a:t>, </a:t>
            </a:r>
            <a:r>
              <a:rPr lang="en-US" altLang="el-GR" sz="1800">
                <a:solidFill>
                  <a:srgbClr val="FFFFFF"/>
                </a:solidFill>
              </a:rPr>
              <a:t>chemotherapy</a:t>
            </a:r>
            <a:r>
              <a:rPr lang="el-GR" altLang="el-GR" sz="1800">
                <a:solidFill>
                  <a:srgbClr val="FFFFFF"/>
                </a:solidFill>
              </a:rPr>
              <a:t>,</a:t>
            </a:r>
            <a:r>
              <a:rPr lang="en-US" altLang="el-GR" sz="1800">
                <a:solidFill>
                  <a:srgbClr val="FFFFFF"/>
                </a:solidFill>
              </a:rPr>
              <a:t> immunosupression</a:t>
            </a:r>
            <a:r>
              <a:rPr lang="el-GR" altLang="el-GR" sz="1800">
                <a:solidFill>
                  <a:srgbClr val="FFFFFF"/>
                </a:solidFill>
              </a:rPr>
              <a:t> </a:t>
            </a:r>
            <a:endParaRPr lang="en-US" altLang="el-GR" sz="180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rgbClr val="FFFFFF"/>
                </a:solidFill>
              </a:rPr>
              <a:t>  </a:t>
            </a:r>
            <a:r>
              <a:rPr lang="en-US" altLang="el-GR" sz="1800">
                <a:solidFill>
                  <a:srgbClr val="FFFFFF"/>
                </a:solidFill>
              </a:rPr>
              <a:t>Patients with</a:t>
            </a:r>
            <a:r>
              <a:rPr lang="el-GR" altLang="el-GR" sz="1800">
                <a:solidFill>
                  <a:srgbClr val="FFFFFF"/>
                </a:solidFill>
              </a:rPr>
              <a:t> </a:t>
            </a:r>
            <a:r>
              <a:rPr lang="en-US" altLang="el-GR" sz="1800">
                <a:solidFill>
                  <a:srgbClr val="FFFFFF"/>
                </a:solidFill>
              </a:rPr>
              <a:t>VaIN   </a:t>
            </a:r>
            <a:r>
              <a:rPr lang="el-GR" altLang="el-GR" sz="18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el-GR" sz="1800">
                <a:solidFill>
                  <a:srgbClr val="FFFFFF"/>
                </a:solidFill>
                <a:sym typeface="Symbol" panose="05050102010706020507" pitchFamily="18" charset="2"/>
              </a:rPr>
              <a:t>          </a:t>
            </a:r>
            <a:r>
              <a:rPr lang="el-GR" altLang="el-GR" sz="1800">
                <a:solidFill>
                  <a:srgbClr val="FFFFFF"/>
                </a:solidFill>
                <a:sym typeface="Symbol" panose="05050102010706020507" pitchFamily="18" charset="2"/>
              </a:rPr>
              <a:t>60% </a:t>
            </a:r>
            <a:r>
              <a:rPr lang="en-US" altLang="el-GR" sz="1800">
                <a:solidFill>
                  <a:srgbClr val="FFFFFF"/>
                </a:solidFill>
                <a:sym typeface="Symbol" panose="05050102010706020507" pitchFamily="18" charset="2"/>
              </a:rPr>
              <a:t>had in the past and</a:t>
            </a:r>
            <a:r>
              <a:rPr lang="el-GR" altLang="el-GR" sz="1800">
                <a:solidFill>
                  <a:srgbClr val="FFFFFF"/>
                </a:solidFill>
                <a:sym typeface="Symbol" panose="05050102010706020507" pitchFamily="18" charset="2"/>
              </a:rPr>
              <a:t> 30% </a:t>
            </a:r>
            <a:r>
              <a:rPr lang="en-US" altLang="el-GR" sz="1800">
                <a:solidFill>
                  <a:srgbClr val="FFFFFF"/>
                </a:solidFill>
                <a:sym typeface="Symbol" panose="05050102010706020507" pitchFamily="18" charset="2"/>
              </a:rPr>
              <a:t>have</a:t>
            </a:r>
            <a:endParaRPr lang="el-GR" altLang="el-GR" sz="1800">
              <a:solidFill>
                <a:srgbClr val="FFFFFF"/>
              </a:solidFill>
              <a:sym typeface="Symbol" panose="05050102010706020507" pitchFamily="18" charset="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   </a:t>
            </a:r>
            <a:r>
              <a:rPr lang="en-US" altLang="el-GR" sz="1800">
                <a:solidFill>
                  <a:srgbClr val="FFFFFF"/>
                </a:solidFill>
              </a:rPr>
              <a:t>simultaneously</a:t>
            </a:r>
            <a:r>
              <a:rPr lang="el-GR" altLang="el-GR" sz="1800">
                <a:solidFill>
                  <a:srgbClr val="FFFFFF"/>
                </a:solidFill>
              </a:rPr>
              <a:t> </a:t>
            </a:r>
            <a:r>
              <a:rPr lang="en-US" altLang="el-GR" sz="1800">
                <a:solidFill>
                  <a:srgbClr val="FFFFFF"/>
                </a:solidFill>
              </a:rPr>
              <a:t>CIN and/or</a:t>
            </a:r>
            <a:r>
              <a:rPr lang="el-GR" altLang="el-GR" sz="1800">
                <a:solidFill>
                  <a:srgbClr val="FFFFFF"/>
                </a:solidFill>
              </a:rPr>
              <a:t> </a:t>
            </a:r>
            <a:r>
              <a:rPr lang="en-US" altLang="el-GR" sz="1800">
                <a:solidFill>
                  <a:srgbClr val="FFFFFF"/>
                </a:solidFill>
              </a:rPr>
              <a:t>VIN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</a:t>
            </a:r>
            <a:r>
              <a:rPr lang="el-GR" altLang="el-GR" sz="1800">
                <a:solidFill>
                  <a:schemeClr val="bg1"/>
                </a:solidFill>
              </a:rPr>
              <a:t>↑ </a:t>
            </a:r>
            <a:r>
              <a:rPr lang="en-US" altLang="el-GR" sz="1800">
                <a:solidFill>
                  <a:schemeClr val="bg1"/>
                </a:solidFill>
              </a:rPr>
              <a:t>incidence due to better screening and actual rise in the incidence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   of VaIN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rgbClr val="FFFFFF"/>
                </a:solidFill>
              </a:rPr>
              <a:t>					</a:t>
            </a:r>
            <a:endParaRPr lang="en-US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200">
              <a:solidFill>
                <a:srgbClr val="FF3300"/>
              </a:solidFill>
            </a:endParaRPr>
          </a:p>
        </p:txBody>
      </p:sp>
      <p:sp>
        <p:nvSpPr>
          <p:cNvPr id="3076" name="Line 9">
            <a:extLst>
              <a:ext uri="{FF2B5EF4-FFF2-40B4-BE49-F238E27FC236}">
                <a16:creationId xmlns:a16="http://schemas.microsoft.com/office/drawing/2014/main" id="{A25CB247-014B-46AE-8007-E02F30157C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1188" y="6858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77" name="Line 13">
            <a:extLst>
              <a:ext uri="{FF2B5EF4-FFF2-40B4-BE49-F238E27FC236}">
                <a16:creationId xmlns:a16="http://schemas.microsoft.com/office/drawing/2014/main" id="{FA06BC17-C43E-4D2E-B8B1-0CD47D545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9113" y="3716338"/>
            <a:ext cx="719137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078" name="Rectangle 14">
            <a:extLst>
              <a:ext uri="{FF2B5EF4-FFF2-40B4-BE49-F238E27FC236}">
                <a16:creationId xmlns:a16="http://schemas.microsoft.com/office/drawing/2014/main" id="{086606D0-AFBD-4EC9-9D0E-B2B4B9EDF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4776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Aho et al  Cancer 1991, Yalcin et al  Eur J Obstet Gynecol RB 2003</a:t>
            </a:r>
            <a:r>
              <a:rPr lang="el-GR" altLang="el-GR" sz="1200">
                <a:solidFill>
                  <a:srgbClr val="FF3300"/>
                </a:solidFill>
              </a:rPr>
              <a:t> </a:t>
            </a:r>
            <a:endParaRPr lang="en-GB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>
            <a:extLst>
              <a:ext uri="{FF2B5EF4-FFF2-40B4-BE49-F238E27FC236}">
                <a16:creationId xmlns:a16="http://schemas.microsoft.com/office/drawing/2014/main" id="{021E0C4E-E232-443D-8AE6-97F7ACC2D3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066800"/>
          <a:ext cx="42672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Φωτογραφία του Photo Editor" r:id="rId3" imgW="6380952" imgH="4715533" progId="MSPhotoEd.3">
                  <p:embed/>
                </p:oleObj>
              </mc:Choice>
              <mc:Fallback>
                <p:oleObj name="Φωτογραφία του Photo Editor" r:id="rId3" imgW="6380952" imgH="47155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66800"/>
                        <a:ext cx="42672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3">
            <a:extLst>
              <a:ext uri="{FF2B5EF4-FFF2-40B4-BE49-F238E27FC236}">
                <a16:creationId xmlns:a16="http://schemas.microsoft.com/office/drawing/2014/main" id="{011944A8-12E2-442A-9BC3-8477AB2FF0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1066800"/>
          <a:ext cx="4191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Φωτογραφία του Photo Editor" r:id="rId5" imgW="6323810" imgH="6020640" progId="MSPhotoEd.3">
                  <p:embed/>
                </p:oleObj>
              </mc:Choice>
              <mc:Fallback>
                <p:oleObj name="Φωτογραφία του Photo Editor" r:id="rId5" imgW="6323810" imgH="602064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41910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BF4854E0-DC44-45DE-A24E-60860FC11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20713"/>
            <a:ext cx="6276975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                          </a:t>
            </a: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Colpectomy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2400">
              <a:latin typeface="Verdana" panose="020B0604030504040204" pitchFamily="34" charset="0"/>
            </a:endParaRP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048220DB-F6CC-4D31-8E40-675B5A62C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2133600"/>
            <a:ext cx="7654925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Indications: 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- following hysterectomy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-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in not completely visible lesions of upper third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- VaIN 3 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- early invasive disease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Better success rates</a:t>
            </a:r>
            <a:r>
              <a:rPr lang="el-GR" altLang="el-GR" sz="1800">
                <a:solidFill>
                  <a:schemeClr val="bg1"/>
                </a:solidFill>
              </a:rPr>
              <a:t> (&gt;80%) – </a:t>
            </a:r>
            <a:r>
              <a:rPr lang="en-US" altLang="el-GR" sz="1800">
                <a:solidFill>
                  <a:schemeClr val="bg1"/>
                </a:solidFill>
              </a:rPr>
              <a:t>fewer recurrences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</a:rPr>
              <a:t>                                             </a:t>
            </a:r>
            <a:r>
              <a:rPr lang="en-US" altLang="el-GR" sz="1800" b="1">
                <a:solidFill>
                  <a:schemeClr val="bg1"/>
                </a:solidFill>
              </a:rPr>
              <a:t>BUT</a:t>
            </a:r>
            <a:r>
              <a:rPr lang="el-GR" altLang="el-GR" sz="1800" b="1">
                <a:solidFill>
                  <a:schemeClr val="bg1"/>
                </a:solidFill>
              </a:rPr>
              <a:t>…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 b="1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Difficult procedure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Increased complication rates</a:t>
            </a:r>
            <a:r>
              <a:rPr lang="el-GR" altLang="el-GR" sz="1800">
                <a:solidFill>
                  <a:schemeClr val="bg1"/>
                </a:solidFill>
              </a:rPr>
              <a:t> (</a:t>
            </a:r>
            <a:r>
              <a:rPr lang="en-US" altLang="el-GR" sz="1800">
                <a:solidFill>
                  <a:schemeClr val="bg1"/>
                </a:solidFill>
              </a:rPr>
              <a:t>vaginal-bladder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and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vaginal-rectal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fistulas</a:t>
            </a:r>
            <a:r>
              <a:rPr lang="el-GR" altLang="el-GR" sz="180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l-GR" altLang="el-GR" sz="1800"/>
              <a:t>				</a:t>
            </a:r>
            <a:r>
              <a:rPr lang="el-GR" altLang="el-GR" sz="1200"/>
              <a:t>	</a:t>
            </a:r>
            <a:endParaRPr lang="en-US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22532" name="Rectangle 6">
            <a:extLst>
              <a:ext uri="{FF2B5EF4-FFF2-40B4-BE49-F238E27FC236}">
                <a16:creationId xmlns:a16="http://schemas.microsoft.com/office/drawing/2014/main" id="{0FF4F84E-C400-4221-A5D6-5B08433A3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60801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Diakomanolis et al  Gynecol Obstet Inv 2002, Hoffman et al  Am J Obstet Gynecol 1992</a:t>
            </a: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VAIN SUR 1-1">
            <a:extLst>
              <a:ext uri="{FF2B5EF4-FFF2-40B4-BE49-F238E27FC236}">
                <a16:creationId xmlns:a16="http://schemas.microsoft.com/office/drawing/2014/main" id="{C0C9B862-3922-467C-98C0-F01A144DD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9" b="4895"/>
          <a:stretch>
            <a:fillRect/>
          </a:stretch>
        </p:blipFill>
        <p:spPr bwMode="auto">
          <a:xfrm>
            <a:off x="684213" y="549275"/>
            <a:ext cx="3733800" cy="25908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5" descr="VAIN SUR 1-2">
            <a:extLst>
              <a:ext uri="{FF2B5EF4-FFF2-40B4-BE49-F238E27FC236}">
                <a16:creationId xmlns:a16="http://schemas.microsoft.com/office/drawing/2014/main" id="{2D854F44-F521-4244-B58B-7FB9EAB4B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620" r="7547" b="8296"/>
          <a:stretch>
            <a:fillRect/>
          </a:stretch>
        </p:blipFill>
        <p:spPr bwMode="auto">
          <a:xfrm>
            <a:off x="4932363" y="550863"/>
            <a:ext cx="3581400" cy="25908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6" descr="VAIN SUR 1-3">
            <a:extLst>
              <a:ext uri="{FF2B5EF4-FFF2-40B4-BE49-F238E27FC236}">
                <a16:creationId xmlns:a16="http://schemas.microsoft.com/office/drawing/2014/main" id="{39931C5A-B844-4F5D-8355-74F95746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2000" b="2724"/>
          <a:stretch>
            <a:fillRect/>
          </a:stretch>
        </p:blipFill>
        <p:spPr bwMode="auto">
          <a:xfrm>
            <a:off x="762000" y="3962400"/>
            <a:ext cx="3581400" cy="24384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 descr="VAIN SUR 1-4">
            <a:extLst>
              <a:ext uri="{FF2B5EF4-FFF2-40B4-BE49-F238E27FC236}">
                <a16:creationId xmlns:a16="http://schemas.microsoft.com/office/drawing/2014/main" id="{9034E127-CFA6-4B66-80A5-CD3CACE4B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552" r="7939" b="3448"/>
          <a:stretch>
            <a:fillRect/>
          </a:stretch>
        </p:blipFill>
        <p:spPr bwMode="auto">
          <a:xfrm>
            <a:off x="4953000" y="3962400"/>
            <a:ext cx="3505200" cy="247967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id="{2C099A4B-60AC-40EB-B0C8-4DDED82EA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76250"/>
            <a:ext cx="627697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                  WLE (Wide local excision)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800"/>
          </a:p>
        </p:txBody>
      </p:sp>
      <p:sp>
        <p:nvSpPr>
          <p:cNvPr id="24579" name="Text Box 5">
            <a:extLst>
              <a:ext uri="{FF2B5EF4-FFF2-40B4-BE49-F238E27FC236}">
                <a16:creationId xmlns:a16="http://schemas.microsoft.com/office/drawing/2014/main" id="{214C2D16-71AE-4040-93DF-69B4B76F7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2081213"/>
            <a:ext cx="6283325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Use of cold-knife or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laser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n-US" altLang="el-GR" sz="1800">
                <a:solidFill>
                  <a:schemeClr val="bg1"/>
                </a:solidFill>
              </a:rPr>
              <a:t> In young women with completely visible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unifocal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lesions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n-US" altLang="el-GR" sz="1800">
                <a:solidFill>
                  <a:schemeClr val="bg1"/>
                </a:solidFill>
              </a:rPr>
              <a:t> Use of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lidocaine+epinephrine as local anaesthesia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n-US" altLang="el-GR" sz="1800">
                <a:solidFill>
                  <a:schemeClr val="bg1"/>
                </a:solidFill>
              </a:rPr>
              <a:t> Excision of the lesion with at least</a:t>
            </a:r>
            <a:r>
              <a:rPr lang="el-GR" altLang="el-GR" sz="1800">
                <a:solidFill>
                  <a:schemeClr val="bg1"/>
                </a:solidFill>
              </a:rPr>
              <a:t> 1</a:t>
            </a:r>
            <a:r>
              <a:rPr lang="en-US" altLang="el-GR" sz="1800">
                <a:solidFill>
                  <a:schemeClr val="bg1"/>
                </a:solidFill>
              </a:rPr>
              <a:t>cm disease-free tissue 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Intact vagina</a:t>
            </a:r>
            <a:r>
              <a:rPr lang="el-GR" altLang="el-GR" sz="1800">
                <a:solidFill>
                  <a:schemeClr val="bg1"/>
                </a:solidFill>
              </a:rPr>
              <a:t>, </a:t>
            </a:r>
            <a:r>
              <a:rPr lang="en-US" altLang="el-GR" sz="1800">
                <a:solidFill>
                  <a:schemeClr val="bg1"/>
                </a:solidFill>
              </a:rPr>
              <a:t>easy follow-up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l-GR" altLang="el-GR" sz="1800"/>
              <a:t>					</a:t>
            </a:r>
            <a:endParaRPr lang="en-US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3300"/>
              </a:buClr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24580" name="Rectangle 7">
            <a:extLst>
              <a:ext uri="{FF2B5EF4-FFF2-40B4-BE49-F238E27FC236}">
                <a16:creationId xmlns:a16="http://schemas.microsoft.com/office/drawing/2014/main" id="{2A8E7D8A-1B5E-40C0-A13F-0BD7C220C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64313"/>
            <a:ext cx="55927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Diakomanolis et al  Gynecol Obstet Inv 2002, Sherman et al J Reprod Med 1990</a:t>
            </a:r>
            <a:endParaRPr lang="en-GB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73F8F4D0-1D9A-4E4C-BFA1-CB4834B551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628650"/>
          <a:ext cx="419100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Φωτογραφία του Photo Editor" r:id="rId3" imgW="6380952" imgH="5601482" progId="MSPhotoEd.3">
                  <p:embed/>
                </p:oleObj>
              </mc:Choice>
              <mc:Fallback>
                <p:oleObj name="Φωτογραφία του Photo Editor" r:id="rId3" imgW="6380952" imgH="560148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28650"/>
                        <a:ext cx="4191000" cy="560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B994F978-F955-45D0-A3FE-3FDEC2B91B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628650"/>
          <a:ext cx="411480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Φωτογραφία του Photo Editor" r:id="rId5" imgW="6323810" imgH="5601482" progId="MSPhotoEd.3">
                  <p:embed/>
                </p:oleObj>
              </mc:Choice>
              <mc:Fallback>
                <p:oleObj name="Φωτογραφία του Photo Editor" r:id="rId5" imgW="6323810" imgH="5601482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628650"/>
                        <a:ext cx="4114800" cy="560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>
            <a:extLst>
              <a:ext uri="{FF2B5EF4-FFF2-40B4-BE49-F238E27FC236}">
                <a16:creationId xmlns:a16="http://schemas.microsoft.com/office/drawing/2014/main" id="{01E71965-B245-4A3E-A1D9-E55CC93EB7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52400"/>
          <a:ext cx="88392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Φωτογραφία του Photo Editor" r:id="rId3" imgW="6276190" imgH="5447619" progId="MSPhotoEd.3">
                  <p:embed/>
                </p:oleObj>
              </mc:Choice>
              <mc:Fallback>
                <p:oleObj name="Φωτογραφία του Photo Editor" r:id="rId3" imgW="6276190" imgH="544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88392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>
            <a:extLst>
              <a:ext uri="{FF2B5EF4-FFF2-40B4-BE49-F238E27FC236}">
                <a16:creationId xmlns:a16="http://schemas.microsoft.com/office/drawing/2014/main" id="{6EBAB31E-42C6-4BC1-8F52-80DEAED8E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92150"/>
            <a:ext cx="627697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       </a:t>
            </a: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Imiquimod as alternative treatment</a:t>
            </a:r>
            <a:r>
              <a:rPr lang="el-GR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 ??</a:t>
            </a:r>
            <a:endParaRPr lang="en-US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800"/>
          </a:p>
        </p:txBody>
      </p:sp>
      <p:sp>
        <p:nvSpPr>
          <p:cNvPr id="27651" name="Text Box 6">
            <a:extLst>
              <a:ext uri="{FF2B5EF4-FFF2-40B4-BE49-F238E27FC236}">
                <a16:creationId xmlns:a16="http://schemas.microsoft.com/office/drawing/2014/main" id="{E5A91B77-66B6-4A07-B36B-A26D5429A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420938"/>
            <a:ext cx="845185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FF3300"/>
                </a:solidFill>
              </a:rPr>
              <a:t>Treatment of High-Grade Vaginal Intraepithelial Neoplasia (VaIN 2-3) with imiquimod cream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>
                <a:solidFill>
                  <a:schemeClr val="bg1"/>
                </a:solidFill>
              </a:rPr>
              <a:t>E.Diakomanolis, D.Haidopoulos, K.Stefanidis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>
                <a:solidFill>
                  <a:schemeClr val="bg1"/>
                </a:solidFill>
              </a:rPr>
              <a:t>New England Journal of Medicine 2002 Aug 1;347(5):374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FF3300"/>
                </a:solidFill>
              </a:rPr>
              <a:t>Can local application of imiquimod cream be an alternative mode of therapy for patients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FF3300"/>
                </a:solidFill>
              </a:rPr>
              <a:t>high-grade intraepithelial lesions of the vagina?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u="sng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400">
                <a:solidFill>
                  <a:schemeClr val="bg1"/>
                </a:solidFill>
              </a:rPr>
              <a:t>D. Haidopoulos, E. Diakomanolis, A. Rodolakis, Z. Voulgaris, G. Vlachos, A. Antsaklis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l-GR" sz="14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l-GR" sz="1400">
                <a:solidFill>
                  <a:schemeClr val="bg1"/>
                </a:solidFill>
              </a:rPr>
              <a:t>International Journal of Gynecological Cancer 2005 Sep-Oct;15(5):898-902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E182CC6-0258-47BC-97E2-C3AE7D657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24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Invasive vaginal carcinoma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BEB72BB-0CDC-4ECD-B54B-9518FD39D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8013" cy="3989388"/>
          </a:xfrm>
        </p:spPr>
        <p:txBody>
          <a:bodyPr/>
          <a:lstStyle/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Squamous (85%), adenocarcinoma, sarcoma, malanoma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Rule out </a:t>
            </a:r>
            <a:r>
              <a:rPr lang="en-US" altLang="el-GR" sz="1800">
                <a:solidFill>
                  <a:schemeClr val="bg1"/>
                </a:solidFill>
              </a:rPr>
              <a:t>Ca </a:t>
            </a:r>
            <a:r>
              <a:rPr lang="el-GR" altLang="el-GR" sz="1800">
                <a:solidFill>
                  <a:schemeClr val="bg1"/>
                </a:solidFill>
              </a:rPr>
              <a:t>Cx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Lymph meta according to location of disease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More often metastatic (endometrium, cervix, ovary, bowel, vulva)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Asymptomatic, usually vaginal bleeding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Rx</a:t>
            </a:r>
            <a:r>
              <a:rPr lang="en-US" altLang="el-GR" sz="1800">
                <a:solidFill>
                  <a:schemeClr val="bg1"/>
                </a:solidFill>
              </a:rPr>
              <a:t>: RTX, </a:t>
            </a:r>
            <a:r>
              <a:rPr lang="el-GR" altLang="el-GR" sz="1800">
                <a:solidFill>
                  <a:schemeClr val="bg1"/>
                </a:solidFill>
              </a:rPr>
              <a:t>RH + PLND when in upper vagina (?)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l-GR" altLang="el-GR" sz="1800"/>
              <a:t>	</a:t>
            </a:r>
          </a:p>
        </p:txBody>
      </p:sp>
      <p:pic>
        <p:nvPicPr>
          <p:cNvPr id="28676" name="Picture 4">
            <a:extLst>
              <a:ext uri="{FF2B5EF4-FFF2-40B4-BE49-F238E27FC236}">
                <a16:creationId xmlns:a16="http://schemas.microsoft.com/office/drawing/2014/main" id="{BD299BCA-E2C4-49A6-8D55-6D540B21F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98975"/>
            <a:ext cx="345598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72ECACB-8FE8-4066-8FAD-6C93E91AC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24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Staging</a:t>
            </a:r>
            <a:endParaRPr lang="en-GB" altLang="el-GR" sz="240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2750567-FE60-460D-9717-A57F302EB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Stage Ι</a:t>
            </a:r>
            <a:r>
              <a:rPr lang="en-US" altLang="el-GR" sz="1800">
                <a:solidFill>
                  <a:schemeClr val="bg1"/>
                </a:solidFill>
                <a:latin typeface="Arial Unicode MS" pitchFamily="34" charset="-128"/>
              </a:rPr>
              <a:t>: </a:t>
            </a:r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tumor invading only the vaginal epithelium</a:t>
            </a:r>
            <a:endParaRPr lang="en-US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Stage ΙΙ</a:t>
            </a:r>
            <a:r>
              <a:rPr lang="en-US" altLang="el-GR" sz="1800">
                <a:solidFill>
                  <a:schemeClr val="bg1"/>
                </a:solidFill>
                <a:latin typeface="Arial Unicode MS" pitchFamily="34" charset="-128"/>
              </a:rPr>
              <a:t>:</a:t>
            </a:r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 tumor not extending to the pelvic sidewall</a:t>
            </a:r>
            <a:endParaRPr lang="en-US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Stage ΙΙΙ</a:t>
            </a:r>
            <a:r>
              <a:rPr lang="en-US" altLang="el-GR" sz="1800">
                <a:solidFill>
                  <a:schemeClr val="bg1"/>
                </a:solidFill>
                <a:latin typeface="Arial Unicode MS" pitchFamily="34" charset="-128"/>
              </a:rPr>
              <a:t>:</a:t>
            </a:r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 tumor  extending to the pelvic sidewall</a:t>
            </a:r>
            <a:endParaRPr lang="en-US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1800">
              <a:solidFill>
                <a:schemeClr val="bg1"/>
              </a:solidFill>
              <a:latin typeface="Arial Unicode MS" pitchFamily="34" charset="-128"/>
            </a:endParaRP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Stage Ι</a:t>
            </a:r>
            <a:r>
              <a:rPr lang="en-US" altLang="el-GR" sz="1800">
                <a:solidFill>
                  <a:schemeClr val="bg1"/>
                </a:solidFill>
                <a:latin typeface="Arial Unicode MS" pitchFamily="34" charset="-128"/>
              </a:rPr>
              <a:t>V:</a:t>
            </a:r>
            <a:r>
              <a:rPr lang="el-GR" altLang="el-GR" sz="1800">
                <a:solidFill>
                  <a:schemeClr val="bg1"/>
                </a:solidFill>
                <a:latin typeface="Arial Unicode MS" pitchFamily="34" charset="-128"/>
              </a:rPr>
              <a:t> tumor extending to bladder or bowel </a:t>
            </a:r>
            <a:endParaRPr lang="en-GB" altLang="el-GR" sz="180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F2E79F-E72D-4F40-99E8-78B7B938AE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240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Prognostic factors</a:t>
            </a:r>
            <a:endParaRPr lang="en-GB" altLang="el-GR" sz="240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5829BA6-1DEF-42F4-86A4-0F9095065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Tumor size </a:t>
            </a:r>
          </a:p>
          <a:p>
            <a:pPr eaLnBrk="1" hangingPunct="1"/>
            <a:r>
              <a:rPr lang="el-GR" altLang="el-GR" sz="1800">
                <a:solidFill>
                  <a:schemeClr val="bg1"/>
                </a:solidFill>
              </a:rPr>
              <a:t>Stage</a:t>
            </a:r>
          </a:p>
          <a:p>
            <a:pPr eaLnBrk="1" hangingPunct="1"/>
            <a:endParaRPr lang="el-GR" altLang="el-GR" sz="1800"/>
          </a:p>
          <a:p>
            <a:pPr eaLnBrk="1" hangingPunct="1"/>
            <a:endParaRPr lang="el-GR" altLang="el-GR" sz="180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</a:rPr>
              <a:t>5-year survival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</a:rPr>
              <a:t>Stage Ι 77%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</a:rPr>
              <a:t>Stage ΙΙ 45%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</a:rPr>
              <a:t>Stage ΙΙΙ 31%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</a:rPr>
              <a:t>Stage Ι</a:t>
            </a:r>
            <a:r>
              <a:rPr lang="pl-PL" altLang="el-GR" sz="1800" b="1">
                <a:solidFill>
                  <a:srgbClr val="FF3300"/>
                </a:solidFill>
              </a:rPr>
              <a:t>V 18%</a:t>
            </a:r>
            <a:endParaRPr lang="en-GB" altLang="el-GR" sz="1800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EEBED140-3047-409E-8D24-F4CFD8E40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8" y="712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/>
          </a:p>
        </p:txBody>
      </p:sp>
      <p:sp>
        <p:nvSpPr>
          <p:cNvPr id="4099" name="Text Box 5">
            <a:extLst>
              <a:ext uri="{FF2B5EF4-FFF2-40B4-BE49-F238E27FC236}">
                <a16:creationId xmlns:a16="http://schemas.microsoft.com/office/drawing/2014/main" id="{1216C7AB-97D8-49AB-AB7A-36788CAA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92150"/>
            <a:ext cx="62769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  <a:endParaRPr lang="en-GB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Natural History</a:t>
            </a:r>
            <a:endParaRPr lang="en-GB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4100" name="Text Box 6">
            <a:extLst>
              <a:ext uri="{FF2B5EF4-FFF2-40B4-BE49-F238E27FC236}">
                <a16:creationId xmlns:a16="http://schemas.microsoft.com/office/drawing/2014/main" id="{A4EBBEEF-9AC7-4B8C-9538-0185D165D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916113"/>
            <a:ext cx="8496300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/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Low grade</a:t>
            </a:r>
            <a:r>
              <a:rPr lang="el-GR" altLang="el-GR" sz="1800">
                <a:solidFill>
                  <a:schemeClr val="bg1"/>
                </a:solidFill>
              </a:rPr>
              <a:t> (</a:t>
            </a:r>
            <a:r>
              <a:rPr lang="en-US" altLang="el-GR" sz="1800">
                <a:solidFill>
                  <a:schemeClr val="bg1"/>
                </a:solidFill>
              </a:rPr>
              <a:t>VaIN 1) </a:t>
            </a:r>
            <a:r>
              <a:rPr lang="el-GR" altLang="el-GR" sz="1800">
                <a:solidFill>
                  <a:schemeClr val="bg1"/>
                </a:solidFill>
              </a:rPr>
              <a:t>           </a:t>
            </a:r>
            <a:r>
              <a:rPr lang="en-US" altLang="el-GR" sz="1800">
                <a:solidFill>
                  <a:schemeClr val="bg1"/>
                </a:solidFill>
              </a:rPr>
              <a:t>simple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HPV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infection</a:t>
            </a:r>
            <a:r>
              <a:rPr lang="el-GR" altLang="el-GR" sz="1800">
                <a:solidFill>
                  <a:schemeClr val="bg1"/>
                </a:solidFill>
              </a:rPr>
              <a:t> (??)</a:t>
            </a:r>
            <a:r>
              <a:rPr lang="en-US" altLang="el-GR" sz="1800">
                <a:solidFill>
                  <a:schemeClr val="bg1"/>
                </a:solidFill>
              </a:rPr>
              <a:t>, small chances of 				  	 progression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l-GR" altLang="el-GR" sz="1800">
                <a:solidFill>
                  <a:schemeClr val="bg1"/>
                </a:solidFill>
              </a:rPr>
              <a:t>			      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Moderate dysplasia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(VaIN 2)</a:t>
            </a: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                                                                     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definetely precancerous lesions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r>
              <a:rPr lang="en-US" altLang="el-GR" sz="1800">
                <a:solidFill>
                  <a:schemeClr val="bg1"/>
                </a:solidFill>
              </a:rPr>
              <a:t> Severe dysplasia</a:t>
            </a:r>
            <a:r>
              <a:rPr lang="el-GR" altLang="el-GR" sz="1800">
                <a:solidFill>
                  <a:schemeClr val="bg1"/>
                </a:solidFill>
              </a:rPr>
              <a:t> </a:t>
            </a:r>
            <a:r>
              <a:rPr lang="en-US" altLang="el-GR" sz="1800">
                <a:solidFill>
                  <a:schemeClr val="bg1"/>
                </a:solidFill>
              </a:rPr>
              <a:t>(VaIN 3)</a:t>
            </a: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</a:pPr>
            <a:endParaRPr lang="el-GR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chemeClr val="hlink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					</a:t>
            </a:r>
            <a:endParaRPr lang="en-GB" altLang="el-GR" sz="1800">
              <a:solidFill>
                <a:srgbClr val="FF3300"/>
              </a:solidFill>
            </a:endParaRPr>
          </a:p>
        </p:txBody>
      </p:sp>
      <p:sp>
        <p:nvSpPr>
          <p:cNvPr id="4101" name="Line 8">
            <a:extLst>
              <a:ext uri="{FF2B5EF4-FFF2-40B4-BE49-F238E27FC236}">
                <a16:creationId xmlns:a16="http://schemas.microsoft.com/office/drawing/2014/main" id="{B4C62017-BAAA-4393-AD47-1F15A9217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2420938"/>
            <a:ext cx="360363" cy="0"/>
          </a:xfrm>
          <a:prstGeom prst="line">
            <a:avLst/>
          </a:prstGeom>
          <a:noFill/>
          <a:ln w="698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2" name="Line 9">
            <a:extLst>
              <a:ext uri="{FF2B5EF4-FFF2-40B4-BE49-F238E27FC236}">
                <a16:creationId xmlns:a16="http://schemas.microsoft.com/office/drawing/2014/main" id="{3C24ABCC-9654-44ED-BFDC-E6704786EC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2500" y="3789363"/>
            <a:ext cx="1296988" cy="2159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3" name="Line 10">
            <a:extLst>
              <a:ext uri="{FF2B5EF4-FFF2-40B4-BE49-F238E27FC236}">
                <a16:creationId xmlns:a16="http://schemas.microsoft.com/office/drawing/2014/main" id="{936139B7-401B-48D3-AC0B-AE601F1218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9475" y="4076700"/>
            <a:ext cx="1223963" cy="2159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104" name="Rectangle 11">
            <a:extLst>
              <a:ext uri="{FF2B5EF4-FFF2-40B4-BE49-F238E27FC236}">
                <a16:creationId xmlns:a16="http://schemas.microsoft.com/office/drawing/2014/main" id="{692892F4-DD52-4F85-ADDC-37D9F721D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3363"/>
            <a:ext cx="68040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McLeod et al  Gynecol Oncol 1997, Aho et al  Cancer 1991</a:t>
            </a:r>
            <a:endParaRPr lang="el-GR" altLang="el-GR" sz="1200">
              <a:solidFill>
                <a:srgbClr val="FF3300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hlink"/>
              </a:buClr>
              <a:buFontTx/>
              <a:buNone/>
            </a:pPr>
            <a:r>
              <a:rPr lang="el-GR" altLang="el-GR" sz="1200"/>
              <a:t>  </a:t>
            </a:r>
            <a:endParaRPr lang="en-GB" altLang="el-GR"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91FA499B-59C4-4A5A-B43D-E9348EDB5D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8600"/>
          <a:ext cx="86868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Φωτογραφία του Photo Editor" r:id="rId3" imgW="6323810" imgH="4971429" progId="MSPhotoEd.3">
                  <p:embed/>
                </p:oleObj>
              </mc:Choice>
              <mc:Fallback>
                <p:oleObj name="Φωτογραφία του Photo Editor" r:id="rId3" imgW="6323810" imgH="49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6868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9C6735FE-7F81-4AB5-969F-7C5AAF8F7D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28600"/>
          <a:ext cx="8686800" cy="643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Φωτογραφία του Photo Editor" r:id="rId3" imgW="6335009" imgH="4971429" progId="MSPhotoEd.3">
                  <p:embed/>
                </p:oleObj>
              </mc:Choice>
              <mc:Fallback>
                <p:oleObj name="Φωτογραφία του Photo Editor" r:id="rId3" imgW="6335009" imgH="49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686800" cy="643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A9A3AC0F-8D29-4001-B62B-937C84441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br>
              <a:rPr lang="en-US" altLang="el-GR"/>
            </a:br>
            <a:br>
              <a:rPr lang="en-US" altLang="el-GR"/>
            </a:br>
            <a:br>
              <a:rPr lang="en-US" altLang="el-GR"/>
            </a:br>
            <a:br>
              <a:rPr lang="en-GB" altLang="el-GR"/>
            </a:br>
            <a:br>
              <a:rPr lang="en-US" altLang="el-GR"/>
            </a:br>
            <a:endParaRPr lang="el-GR" altLang="el-GR"/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3B36C8C4-53F5-41C5-9AC9-B6331CFFD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br>
              <a:rPr lang="en-GB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endParaRPr lang="el-GR" altLang="el-GR" sz="4000">
              <a:solidFill>
                <a:srgbClr val="FFFF66"/>
              </a:solidFill>
            </a:endParaRPr>
          </a:p>
        </p:txBody>
      </p:sp>
      <p:sp>
        <p:nvSpPr>
          <p:cNvPr id="7172" name="Text Box 7">
            <a:extLst>
              <a:ext uri="{FF2B5EF4-FFF2-40B4-BE49-F238E27FC236}">
                <a16:creationId xmlns:a16="http://schemas.microsoft.com/office/drawing/2014/main" id="{5ED57902-3470-4606-AECE-7940A7589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92150"/>
            <a:ext cx="62769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Situation</a:t>
            </a:r>
            <a:endParaRPr lang="el-GR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7173" name="Text Box 8">
            <a:extLst>
              <a:ext uri="{FF2B5EF4-FFF2-40B4-BE49-F238E27FC236}">
                <a16:creationId xmlns:a16="http://schemas.microsoft.com/office/drawing/2014/main" id="{4F536394-3F87-488F-A52F-B2F20F874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2297113"/>
            <a:ext cx="76803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800"/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Majority in upper third of vagina (60-70% upper, 20% lower, 15% middle)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Posterior wall 60%, anterior 25%, lateral 15%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Association of lower third with endometrial cancer ?</a:t>
            </a:r>
            <a:endParaRPr lang="el-GR" altLang="el-GR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5E79F09-B8FD-4D44-899B-A080A0A0F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br>
              <a:rPr lang="en-GB" altLang="el-GR" sz="4000">
                <a:solidFill>
                  <a:srgbClr val="FFFF66"/>
                </a:solidFill>
              </a:rPr>
            </a:br>
            <a:br>
              <a:rPr lang="en-US" altLang="el-GR" sz="4000">
                <a:solidFill>
                  <a:srgbClr val="FFFF66"/>
                </a:solidFill>
              </a:rPr>
            </a:br>
            <a:endParaRPr lang="el-GR" altLang="el-GR" sz="4000">
              <a:solidFill>
                <a:srgbClr val="FFFF66"/>
              </a:solidFill>
            </a:endParaRPr>
          </a:p>
        </p:txBody>
      </p:sp>
      <p:sp>
        <p:nvSpPr>
          <p:cNvPr id="8195" name="Text Box 4">
            <a:extLst>
              <a:ext uri="{FF2B5EF4-FFF2-40B4-BE49-F238E27FC236}">
                <a16:creationId xmlns:a16="http://schemas.microsoft.com/office/drawing/2014/main" id="{7C5D576D-6DB2-4A1A-8698-2F4A5207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92150"/>
            <a:ext cx="62769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Vaginal Intraepithelial Neoplasia</a:t>
            </a:r>
            <a:r>
              <a:rPr lang="el-GR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 </a:t>
            </a:r>
            <a:r>
              <a:rPr lang="en-US" altLang="el-GR" sz="2400">
                <a:solidFill>
                  <a:srgbClr val="FFFF66"/>
                </a:solidFill>
                <a:latin typeface="Verdana" panose="020B0604030504040204" pitchFamily="34" charset="0"/>
              </a:rPr>
              <a:t>(VaIN)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2400">
              <a:solidFill>
                <a:srgbClr val="FFFF66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>
                <a:solidFill>
                  <a:srgbClr val="FFFF66"/>
                </a:solidFill>
                <a:latin typeface="Verdana" panose="020B0604030504040204" pitchFamily="34" charset="0"/>
              </a:rPr>
              <a:t>Invasive potential</a:t>
            </a:r>
            <a:endParaRPr lang="el-GR" altLang="el-GR" sz="2000">
              <a:solidFill>
                <a:srgbClr val="FFFF66"/>
              </a:solidFill>
              <a:latin typeface="Verdana" panose="020B0604030504040204" pitchFamily="34" charset="0"/>
            </a:endParaRP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631E2F43-28F4-42E5-A8E4-171319B6E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2439988"/>
            <a:ext cx="7134225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/>
              <a:t> </a:t>
            </a:r>
            <a:r>
              <a:rPr lang="en-US" altLang="el-GR" sz="1800">
                <a:solidFill>
                  <a:schemeClr val="bg1"/>
                </a:solidFill>
              </a:rPr>
              <a:t>VaIN and vaginal cancer biologically extremely similar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endParaRPr lang="en-US" altLang="el-GR" sz="18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Part of “ a lower genital tract neoplastic syndrome”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/>
              <a:t>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In a series of women who were followed without treatment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</a:t>
            </a:r>
            <a:r>
              <a:rPr lang="en-US" altLang="el-GR" sz="1600">
                <a:solidFill>
                  <a:schemeClr val="bg1"/>
                </a:solidFill>
              </a:rPr>
              <a:t>- persistent disease 13%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600">
                <a:solidFill>
                  <a:schemeClr val="bg1"/>
                </a:solidFill>
              </a:rPr>
              <a:t>	- progression to invasion 9%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endParaRPr lang="en-US" altLang="el-GR" sz="1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FFFF00"/>
              </a:buClr>
            </a:pPr>
            <a:r>
              <a:rPr lang="en-US" altLang="el-GR" sz="1800">
                <a:solidFill>
                  <a:schemeClr val="bg1"/>
                </a:solidFill>
              </a:rPr>
              <a:t> Long-term follow-up of 292 patients treated by laser vap or excision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	</a:t>
            </a:r>
            <a:r>
              <a:rPr lang="en-US" altLang="el-GR" sz="1600">
                <a:solidFill>
                  <a:schemeClr val="bg1"/>
                </a:solidFill>
              </a:rPr>
              <a:t>- 13 pts with invasive disease (4.5%)</a:t>
            </a:r>
            <a:endParaRPr lang="el-GR" altLang="el-GR" sz="1800">
              <a:solidFill>
                <a:schemeClr val="bg1"/>
              </a:solidFill>
            </a:endParaRP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55671DC0-4D6F-4C18-9847-2372415B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6473825"/>
            <a:ext cx="38592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1200">
                <a:solidFill>
                  <a:srgbClr val="FF3300"/>
                </a:solidFill>
              </a:rPr>
              <a:t>Aho et al 1991, Yalcin et al 2003, Indermaur et al 2005</a:t>
            </a:r>
            <a:endParaRPr lang="el-GR" altLang="el-GR" sz="12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>
            <a:extLst>
              <a:ext uri="{FF2B5EF4-FFF2-40B4-BE49-F238E27FC236}">
                <a16:creationId xmlns:a16="http://schemas.microsoft.com/office/drawing/2014/main" id="{F1F32CF5-99B6-42A5-BC4C-92DD87880AE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196975"/>
            <a:ext cx="6911975" cy="4710113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>
            <a:extLst>
              <a:ext uri="{FF2B5EF4-FFF2-40B4-BE49-F238E27FC236}">
                <a16:creationId xmlns:a16="http://schemas.microsoft.com/office/drawing/2014/main" id="{EA7022BE-1B75-4B61-8D77-E9C41F37360C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268413"/>
            <a:ext cx="6697662" cy="4614862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982</Words>
  <Application>Microsoft Office PowerPoint</Application>
  <PresentationFormat>Προβολή στην οθόνη (4:3)</PresentationFormat>
  <Paragraphs>275</Paragraphs>
  <Slides>29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7" baseType="lpstr">
      <vt:lpstr>Arial</vt:lpstr>
      <vt:lpstr>Calibri</vt:lpstr>
      <vt:lpstr>Verdana</vt:lpstr>
      <vt:lpstr>Symbol</vt:lpstr>
      <vt:lpstr>Wingdings</vt:lpstr>
      <vt:lpstr>Arial Unicode MS</vt:lpstr>
      <vt:lpstr>Προεπιλεγμένη σχεδίαση</vt:lpstr>
      <vt:lpstr>Φωτογραφία του MS Photo Editor 3.0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</vt:lpstr>
      <vt:lpstr>  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Invasive vaginal carcinoma</vt:lpstr>
      <vt:lpstr>Staging</vt:lpstr>
      <vt:lpstr>Prognostic factors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Dimitrios Haidopoulos</dc:creator>
  <cp:lastModifiedBy>sophia</cp:lastModifiedBy>
  <cp:revision>53</cp:revision>
  <dcterms:created xsi:type="dcterms:W3CDTF">2005-03-06T11:48:16Z</dcterms:created>
  <dcterms:modified xsi:type="dcterms:W3CDTF">2018-01-08T06:54:39Z</dcterms:modified>
  <cp:contentStatus>Τελική έκδοση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