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sldIdLst>
    <p:sldId id="256" r:id="rId2"/>
    <p:sldId id="257" r:id="rId3"/>
    <p:sldId id="258" r:id="rId4"/>
    <p:sldId id="259" r:id="rId5"/>
    <p:sldId id="260" r:id="rId6"/>
    <p:sldId id="262" r:id="rId7"/>
    <p:sldId id="263" r:id="rId8"/>
    <p:sldId id="264" r:id="rId9"/>
    <p:sldId id="261" r:id="rId10"/>
    <p:sldId id="267"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algn="l" rtl="0" eaLnBrk="0" fontAlgn="base" hangingPunct="0">
      <a:spcBef>
        <a:spcPct val="0"/>
      </a:spcBef>
      <a:spcAft>
        <a:spcPct val="0"/>
      </a:spcAft>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1pPr>
    <a:lvl2pPr marL="457200" algn="l" rtl="0" eaLnBrk="0" fontAlgn="base" hangingPunct="0">
      <a:spcBef>
        <a:spcPct val="0"/>
      </a:spcBef>
      <a:spcAft>
        <a:spcPct val="0"/>
      </a:spcAft>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2pPr>
    <a:lvl3pPr marL="914400" algn="l" rtl="0" eaLnBrk="0" fontAlgn="base" hangingPunct="0">
      <a:spcBef>
        <a:spcPct val="0"/>
      </a:spcBef>
      <a:spcAft>
        <a:spcPct val="0"/>
      </a:spcAft>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3pPr>
    <a:lvl4pPr marL="1371600" algn="l" rtl="0" eaLnBrk="0" fontAlgn="base" hangingPunct="0">
      <a:spcBef>
        <a:spcPct val="0"/>
      </a:spcBef>
      <a:spcAft>
        <a:spcPct val="0"/>
      </a:spcAft>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4pPr>
    <a:lvl5pPr marL="1828800" algn="l" rtl="0" eaLnBrk="0" fontAlgn="base" hangingPunct="0">
      <a:spcBef>
        <a:spcPct val="0"/>
      </a:spcBef>
      <a:spcAft>
        <a:spcPct val="0"/>
      </a:spcAft>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5pPr>
    <a:lvl6pPr marL="2286000" algn="l" defTabSz="914400" rtl="0" eaLnBrk="1" latinLnBrk="0" hangingPunct="1">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6pPr>
    <a:lvl7pPr marL="2743200" algn="l" defTabSz="914400" rtl="0" eaLnBrk="1" latinLnBrk="0" hangingPunct="1">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7pPr>
    <a:lvl8pPr marL="3200400" algn="l" defTabSz="914400" rtl="0" eaLnBrk="1" latinLnBrk="0" hangingPunct="1">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8pPr>
    <a:lvl9pPr marL="3657600" algn="l" defTabSz="914400" rtl="0" eaLnBrk="1" latinLnBrk="0" hangingPunct="1">
      <a:defRPr sz="3600" kern="1200">
        <a:solidFill>
          <a:schemeClr val="tx2"/>
        </a:solidFill>
        <a:effectLst>
          <a:outerShdw blurRad="38100" dist="38100" dir="2700000" algn="tl">
            <a:srgbClr val="000000">
              <a:alpha val="43137"/>
            </a:srgbClr>
          </a:outerShdw>
        </a:effectLst>
        <a:latin typeface="Garamond" panose="02020404030301010803"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C0A1444-CFCF-4D90-B16A-62A53154089C}"/>
              </a:ext>
            </a:extLst>
          </p:cNvPr>
          <p:cNvGrpSpPr>
            <a:grpSpLocks/>
          </p:cNvGrpSpPr>
          <p:nvPr/>
        </p:nvGrpSpPr>
        <p:grpSpPr bwMode="auto">
          <a:xfrm>
            <a:off x="0" y="0"/>
            <a:ext cx="9140825" cy="6850063"/>
            <a:chOff x="0" y="0"/>
            <a:chExt cx="5758" cy="4315"/>
          </a:xfrm>
        </p:grpSpPr>
        <p:grpSp>
          <p:nvGrpSpPr>
            <p:cNvPr id="5" name="Group 3">
              <a:extLst>
                <a:ext uri="{FF2B5EF4-FFF2-40B4-BE49-F238E27FC236}">
                  <a16:creationId xmlns:a16="http://schemas.microsoft.com/office/drawing/2014/main" id="{1B977302-8836-4FA0-9797-5353F23021A2}"/>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E0B15317-CE92-42B7-B8CB-3E72EAAFB3F4}"/>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9" name="Freeform 5">
                <a:extLst>
                  <a:ext uri="{FF2B5EF4-FFF2-40B4-BE49-F238E27FC236}">
                    <a16:creationId xmlns:a16="http://schemas.microsoft.com/office/drawing/2014/main" id="{D746E33A-9CF3-42F9-8B92-2BC215F89E27}"/>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10" name="Freeform 6">
                <a:extLst>
                  <a:ext uri="{FF2B5EF4-FFF2-40B4-BE49-F238E27FC236}">
                    <a16:creationId xmlns:a16="http://schemas.microsoft.com/office/drawing/2014/main" id="{D67FE4ED-7BE1-4451-A0FD-F9603309A690}"/>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11" name="Freeform 7">
                <a:extLst>
                  <a:ext uri="{FF2B5EF4-FFF2-40B4-BE49-F238E27FC236}">
                    <a16:creationId xmlns:a16="http://schemas.microsoft.com/office/drawing/2014/main" id="{2D149B8E-CCFD-4088-AAFF-794187A16A74}"/>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12" name="Freeform 8">
                <a:extLst>
                  <a:ext uri="{FF2B5EF4-FFF2-40B4-BE49-F238E27FC236}">
                    <a16:creationId xmlns:a16="http://schemas.microsoft.com/office/drawing/2014/main" id="{C2BADD56-FACE-4E59-A432-5DB700655527}"/>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grpSp>
        <p:sp>
          <p:nvSpPr>
            <p:cNvPr id="6" name="Freeform 9">
              <a:extLst>
                <a:ext uri="{FF2B5EF4-FFF2-40B4-BE49-F238E27FC236}">
                  <a16:creationId xmlns:a16="http://schemas.microsoft.com/office/drawing/2014/main" id="{9C20B8C7-B81F-40B7-AA7F-09AEC2E5D006}"/>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7" name="Freeform 10">
              <a:extLst>
                <a:ext uri="{FF2B5EF4-FFF2-40B4-BE49-F238E27FC236}">
                  <a16:creationId xmlns:a16="http://schemas.microsoft.com/office/drawing/2014/main" id="{06C3FB8F-237B-423A-A97F-46969977C5A8}"/>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noProof="0"/>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charset="0"/>
              <a:buNone/>
              <a:defRPr/>
            </a:lvl1pPr>
          </a:lstStyle>
          <a:p>
            <a:pPr lvl="0"/>
            <a:r>
              <a:rPr lang="en-US" noProof="0"/>
              <a:t>Click to edit Master subtitle style</a:t>
            </a:r>
          </a:p>
        </p:txBody>
      </p:sp>
      <p:sp>
        <p:nvSpPr>
          <p:cNvPr id="13" name="Rectangle 13">
            <a:extLst>
              <a:ext uri="{FF2B5EF4-FFF2-40B4-BE49-F238E27FC236}">
                <a16:creationId xmlns:a16="http://schemas.microsoft.com/office/drawing/2014/main" id="{B228B1DE-47B9-4833-A0AF-F6C625589D2E}"/>
              </a:ext>
            </a:extLst>
          </p:cNvPr>
          <p:cNvSpPr>
            <a:spLocks noGrp="1" noChangeArrowheads="1"/>
          </p:cNvSpPr>
          <p:nvPr>
            <p:ph type="dt" sz="quarter" idx="10"/>
          </p:nvPr>
        </p:nvSpPr>
        <p:spPr>
          <a:xfrm>
            <a:off x="457200" y="6248400"/>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mtClean="0"/>
            </a:lvl1pPr>
          </a:lstStyle>
          <a:p>
            <a:pPr>
              <a:defRPr/>
            </a:pPr>
            <a:endParaRPr lang="en-US"/>
          </a:p>
        </p:txBody>
      </p:sp>
      <p:sp>
        <p:nvSpPr>
          <p:cNvPr id="14" name="Rectangle 14">
            <a:extLst>
              <a:ext uri="{FF2B5EF4-FFF2-40B4-BE49-F238E27FC236}">
                <a16:creationId xmlns:a16="http://schemas.microsoft.com/office/drawing/2014/main" id="{DC3649D8-3D7A-48A6-AC7E-12CA563210F3}"/>
              </a:ext>
            </a:extLst>
          </p:cNvPr>
          <p:cNvSpPr>
            <a:spLocks noGrp="1" noChangeArrowheads="1"/>
          </p:cNvSpPr>
          <p:nvPr>
            <p:ph type="ftr" sz="quarter" idx="11"/>
          </p:nvPr>
        </p:nvSpPr>
        <p:spPr>
          <a:xfrm>
            <a:off x="3124200" y="6251575"/>
            <a:ext cx="2895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mtClean="0"/>
            </a:lvl1pPr>
          </a:lstStyle>
          <a:p>
            <a:pPr>
              <a:defRPr/>
            </a:pPr>
            <a:endParaRPr lang="en-US"/>
          </a:p>
        </p:txBody>
      </p:sp>
      <p:sp>
        <p:nvSpPr>
          <p:cNvPr id="15" name="Rectangle 15">
            <a:extLst>
              <a:ext uri="{FF2B5EF4-FFF2-40B4-BE49-F238E27FC236}">
                <a16:creationId xmlns:a16="http://schemas.microsoft.com/office/drawing/2014/main" id="{807E14E8-874A-4CF7-A205-8367029922FB}"/>
              </a:ext>
            </a:extLst>
          </p:cNvPr>
          <p:cNvSpPr>
            <a:spLocks noGrp="1" noChangeArrowheads="1"/>
          </p:cNvSpPr>
          <p:nvPr>
            <p:ph type="sldNum" sz="quarter" idx="12"/>
          </p:nvPr>
        </p:nvSpPr>
        <p:spPr>
          <a:xfrm>
            <a:off x="6553200" y="6254750"/>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A218CB6E-3FAB-4844-A5C5-8BB142CF09ED}" type="slidenum">
              <a:rPr lang="en-US" altLang="el-GR"/>
              <a:pPr/>
              <a:t>‹#›</a:t>
            </a:fld>
            <a:endParaRPr lang="en-US" altLang="el-GR"/>
          </a:p>
        </p:txBody>
      </p:sp>
    </p:spTree>
    <p:extLst>
      <p:ext uri="{BB962C8B-B14F-4D97-AF65-F5344CB8AC3E}">
        <p14:creationId xmlns:p14="http://schemas.microsoft.com/office/powerpoint/2010/main" val="389751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5E3DB286-5435-4F59-9CD9-2372098AA19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D02CC2C-E98C-4C81-B680-80E72153505E}"/>
              </a:ext>
            </a:extLst>
          </p:cNvPr>
          <p:cNvSpPr>
            <a:spLocks noGrp="1" noChangeArrowheads="1"/>
          </p:cNvSpPr>
          <p:nvPr>
            <p:ph type="sldNum" sz="quarter" idx="11"/>
          </p:nvPr>
        </p:nvSpPr>
        <p:spPr>
          <a:ln/>
        </p:spPr>
        <p:txBody>
          <a:bodyPr/>
          <a:lstStyle>
            <a:lvl1pPr>
              <a:defRPr/>
            </a:lvl1pPr>
          </a:lstStyle>
          <a:p>
            <a:fld id="{51368E03-2C7B-438D-BF73-680924F1DB41}" type="slidenum">
              <a:rPr lang="en-US" altLang="el-GR"/>
              <a:pPr/>
              <a:t>‹#›</a:t>
            </a:fld>
            <a:endParaRPr lang="en-US" altLang="el-GR"/>
          </a:p>
        </p:txBody>
      </p:sp>
      <p:sp>
        <p:nvSpPr>
          <p:cNvPr id="6" name="Rectangle 14">
            <a:extLst>
              <a:ext uri="{FF2B5EF4-FFF2-40B4-BE49-F238E27FC236}">
                <a16:creationId xmlns:a16="http://schemas.microsoft.com/office/drawing/2014/main" id="{40382FB2-60F7-4099-98E5-CF08D116D04C}"/>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2570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620230B0-7A0B-4D39-9FB2-C93049A2E1A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A973D4F7-56F0-4269-8530-E9CD8F58E424}"/>
              </a:ext>
            </a:extLst>
          </p:cNvPr>
          <p:cNvSpPr>
            <a:spLocks noGrp="1" noChangeArrowheads="1"/>
          </p:cNvSpPr>
          <p:nvPr>
            <p:ph type="sldNum" sz="quarter" idx="11"/>
          </p:nvPr>
        </p:nvSpPr>
        <p:spPr>
          <a:ln/>
        </p:spPr>
        <p:txBody>
          <a:bodyPr/>
          <a:lstStyle>
            <a:lvl1pPr>
              <a:defRPr/>
            </a:lvl1pPr>
          </a:lstStyle>
          <a:p>
            <a:fld id="{FEECBF35-B465-4D3E-81D4-6AC92D0407B1}" type="slidenum">
              <a:rPr lang="en-US" altLang="el-GR"/>
              <a:pPr/>
              <a:t>‹#›</a:t>
            </a:fld>
            <a:endParaRPr lang="en-US" altLang="el-GR"/>
          </a:p>
        </p:txBody>
      </p:sp>
      <p:sp>
        <p:nvSpPr>
          <p:cNvPr id="6" name="Rectangle 14">
            <a:extLst>
              <a:ext uri="{FF2B5EF4-FFF2-40B4-BE49-F238E27FC236}">
                <a16:creationId xmlns:a16="http://schemas.microsoft.com/office/drawing/2014/main" id="{CAB7C6A3-3DD9-40A8-9B18-CFBE1A2E42C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41715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F11068A6-B087-4464-837D-7CB1E24A39F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D6C6814-F9A7-481D-8811-6C8718C1F7B8}"/>
              </a:ext>
            </a:extLst>
          </p:cNvPr>
          <p:cNvSpPr>
            <a:spLocks noGrp="1" noChangeArrowheads="1"/>
          </p:cNvSpPr>
          <p:nvPr>
            <p:ph type="sldNum" sz="quarter" idx="11"/>
          </p:nvPr>
        </p:nvSpPr>
        <p:spPr>
          <a:ln/>
        </p:spPr>
        <p:txBody>
          <a:bodyPr/>
          <a:lstStyle>
            <a:lvl1pPr>
              <a:defRPr/>
            </a:lvl1pPr>
          </a:lstStyle>
          <a:p>
            <a:fld id="{AEC500C7-566C-4A1E-A51C-88233E43B076}" type="slidenum">
              <a:rPr lang="en-US" altLang="el-GR"/>
              <a:pPr/>
              <a:t>‹#›</a:t>
            </a:fld>
            <a:endParaRPr lang="en-US" altLang="el-GR"/>
          </a:p>
        </p:txBody>
      </p:sp>
      <p:sp>
        <p:nvSpPr>
          <p:cNvPr id="6" name="Rectangle 14">
            <a:extLst>
              <a:ext uri="{FF2B5EF4-FFF2-40B4-BE49-F238E27FC236}">
                <a16:creationId xmlns:a16="http://schemas.microsoft.com/office/drawing/2014/main" id="{B2AD9BF3-C937-485E-80C7-6346727DA507}"/>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7432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8D5319BF-B615-4983-BFED-94FBF3F41A8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E2C0CF2-8B23-4D34-8F4B-5F62646B14CF}"/>
              </a:ext>
            </a:extLst>
          </p:cNvPr>
          <p:cNvSpPr>
            <a:spLocks noGrp="1" noChangeArrowheads="1"/>
          </p:cNvSpPr>
          <p:nvPr>
            <p:ph type="sldNum" sz="quarter" idx="11"/>
          </p:nvPr>
        </p:nvSpPr>
        <p:spPr>
          <a:ln/>
        </p:spPr>
        <p:txBody>
          <a:bodyPr/>
          <a:lstStyle>
            <a:lvl1pPr>
              <a:defRPr/>
            </a:lvl1pPr>
          </a:lstStyle>
          <a:p>
            <a:fld id="{41CC26BE-3C58-4420-8C61-25D009D8C505}" type="slidenum">
              <a:rPr lang="en-US" altLang="el-GR"/>
              <a:pPr/>
              <a:t>‹#›</a:t>
            </a:fld>
            <a:endParaRPr lang="en-US" altLang="el-GR"/>
          </a:p>
        </p:txBody>
      </p:sp>
      <p:sp>
        <p:nvSpPr>
          <p:cNvPr id="6" name="Rectangle 14">
            <a:extLst>
              <a:ext uri="{FF2B5EF4-FFF2-40B4-BE49-F238E27FC236}">
                <a16:creationId xmlns:a16="http://schemas.microsoft.com/office/drawing/2014/main" id="{29F4283A-E4A4-42AD-B304-3BEB474EDF3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7890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FFDC5EA5-69B5-4A74-A698-9B07716E8B7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0F55B6C9-907C-4A50-8D43-4441FE66A75C}"/>
              </a:ext>
            </a:extLst>
          </p:cNvPr>
          <p:cNvSpPr>
            <a:spLocks noGrp="1" noChangeArrowheads="1"/>
          </p:cNvSpPr>
          <p:nvPr>
            <p:ph type="sldNum" sz="quarter" idx="11"/>
          </p:nvPr>
        </p:nvSpPr>
        <p:spPr>
          <a:ln/>
        </p:spPr>
        <p:txBody>
          <a:bodyPr/>
          <a:lstStyle>
            <a:lvl1pPr>
              <a:defRPr/>
            </a:lvl1pPr>
          </a:lstStyle>
          <a:p>
            <a:fld id="{DB052C67-9963-4767-AF5E-7AA26A02FEA0}" type="slidenum">
              <a:rPr lang="en-US" altLang="el-GR"/>
              <a:pPr/>
              <a:t>‹#›</a:t>
            </a:fld>
            <a:endParaRPr lang="en-US" altLang="el-GR"/>
          </a:p>
        </p:txBody>
      </p:sp>
      <p:sp>
        <p:nvSpPr>
          <p:cNvPr id="7" name="Rectangle 14">
            <a:extLst>
              <a:ext uri="{FF2B5EF4-FFF2-40B4-BE49-F238E27FC236}">
                <a16:creationId xmlns:a16="http://schemas.microsoft.com/office/drawing/2014/main" id="{30ABADD9-2ABC-48F4-95FF-CF5CE6FA0E5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3582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B141C45E-F425-4221-AB6C-9C8845E2249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847DAB5D-37A0-4D49-8383-7962474A7417}"/>
              </a:ext>
            </a:extLst>
          </p:cNvPr>
          <p:cNvSpPr>
            <a:spLocks noGrp="1" noChangeArrowheads="1"/>
          </p:cNvSpPr>
          <p:nvPr>
            <p:ph type="sldNum" sz="quarter" idx="11"/>
          </p:nvPr>
        </p:nvSpPr>
        <p:spPr>
          <a:ln/>
        </p:spPr>
        <p:txBody>
          <a:bodyPr/>
          <a:lstStyle>
            <a:lvl1pPr>
              <a:defRPr/>
            </a:lvl1pPr>
          </a:lstStyle>
          <a:p>
            <a:fld id="{826030FA-346B-4D72-BDCA-A4DDC6DDB96D}" type="slidenum">
              <a:rPr lang="en-US" altLang="el-GR"/>
              <a:pPr/>
              <a:t>‹#›</a:t>
            </a:fld>
            <a:endParaRPr lang="en-US" altLang="el-GR"/>
          </a:p>
        </p:txBody>
      </p:sp>
      <p:sp>
        <p:nvSpPr>
          <p:cNvPr id="9" name="Rectangle 14">
            <a:extLst>
              <a:ext uri="{FF2B5EF4-FFF2-40B4-BE49-F238E27FC236}">
                <a16:creationId xmlns:a16="http://schemas.microsoft.com/office/drawing/2014/main" id="{957F5D62-7961-4EE4-8172-D91E7CBB319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0374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C803C069-1239-4111-AF06-0C603D738E3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1AD3E964-E378-4839-AECD-51C4663EAA77}"/>
              </a:ext>
            </a:extLst>
          </p:cNvPr>
          <p:cNvSpPr>
            <a:spLocks noGrp="1" noChangeArrowheads="1"/>
          </p:cNvSpPr>
          <p:nvPr>
            <p:ph type="sldNum" sz="quarter" idx="11"/>
          </p:nvPr>
        </p:nvSpPr>
        <p:spPr>
          <a:ln/>
        </p:spPr>
        <p:txBody>
          <a:bodyPr/>
          <a:lstStyle>
            <a:lvl1pPr>
              <a:defRPr/>
            </a:lvl1pPr>
          </a:lstStyle>
          <a:p>
            <a:fld id="{AAA69721-DF0D-47DA-B751-C295B56DDDAF}" type="slidenum">
              <a:rPr lang="en-US" altLang="el-GR"/>
              <a:pPr/>
              <a:t>‹#›</a:t>
            </a:fld>
            <a:endParaRPr lang="en-US" altLang="el-GR"/>
          </a:p>
        </p:txBody>
      </p:sp>
      <p:sp>
        <p:nvSpPr>
          <p:cNvPr id="5" name="Rectangle 14">
            <a:extLst>
              <a:ext uri="{FF2B5EF4-FFF2-40B4-BE49-F238E27FC236}">
                <a16:creationId xmlns:a16="http://schemas.microsoft.com/office/drawing/2014/main" id="{9FD756CA-D22D-42D7-A814-F2EF8F679FA6}"/>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471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AF9A6B7-EFCC-4BA1-9847-FED8AFF4D46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A349F1CE-F8C2-4DD8-957E-81F0176C09C5}"/>
              </a:ext>
            </a:extLst>
          </p:cNvPr>
          <p:cNvSpPr>
            <a:spLocks noGrp="1" noChangeArrowheads="1"/>
          </p:cNvSpPr>
          <p:nvPr>
            <p:ph type="sldNum" sz="quarter" idx="11"/>
          </p:nvPr>
        </p:nvSpPr>
        <p:spPr>
          <a:ln/>
        </p:spPr>
        <p:txBody>
          <a:bodyPr/>
          <a:lstStyle>
            <a:lvl1pPr>
              <a:defRPr/>
            </a:lvl1pPr>
          </a:lstStyle>
          <a:p>
            <a:fld id="{8BB9264A-0C81-4A76-A494-FF49E36B1424}" type="slidenum">
              <a:rPr lang="en-US" altLang="el-GR"/>
              <a:pPr/>
              <a:t>‹#›</a:t>
            </a:fld>
            <a:endParaRPr lang="en-US" altLang="el-GR"/>
          </a:p>
        </p:txBody>
      </p:sp>
      <p:sp>
        <p:nvSpPr>
          <p:cNvPr id="4" name="Rectangle 14">
            <a:extLst>
              <a:ext uri="{FF2B5EF4-FFF2-40B4-BE49-F238E27FC236}">
                <a16:creationId xmlns:a16="http://schemas.microsoft.com/office/drawing/2014/main" id="{6C4BC5BA-B27C-4BA3-A35B-ABCE04EEB84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0415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4DC31667-C521-46FD-976F-ABD348F8442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CFC588F5-6B19-4D66-A329-E7CC5A271D8F}"/>
              </a:ext>
            </a:extLst>
          </p:cNvPr>
          <p:cNvSpPr>
            <a:spLocks noGrp="1" noChangeArrowheads="1"/>
          </p:cNvSpPr>
          <p:nvPr>
            <p:ph type="sldNum" sz="quarter" idx="11"/>
          </p:nvPr>
        </p:nvSpPr>
        <p:spPr>
          <a:ln/>
        </p:spPr>
        <p:txBody>
          <a:bodyPr/>
          <a:lstStyle>
            <a:lvl1pPr>
              <a:defRPr/>
            </a:lvl1pPr>
          </a:lstStyle>
          <a:p>
            <a:fld id="{26A05532-6292-4CAE-9FC3-6CF1E8887DD4}" type="slidenum">
              <a:rPr lang="en-US" altLang="el-GR"/>
              <a:pPr/>
              <a:t>‹#›</a:t>
            </a:fld>
            <a:endParaRPr lang="en-US" altLang="el-GR"/>
          </a:p>
        </p:txBody>
      </p:sp>
      <p:sp>
        <p:nvSpPr>
          <p:cNvPr id="7" name="Rectangle 14">
            <a:extLst>
              <a:ext uri="{FF2B5EF4-FFF2-40B4-BE49-F238E27FC236}">
                <a16:creationId xmlns:a16="http://schemas.microsoft.com/office/drawing/2014/main" id="{93FE1887-94BA-4951-9F60-C4284D43F69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116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ADA9707F-9CDE-4B7D-BE3B-CCFDE9FE7B3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4D7AAC9F-A40E-441F-B2D4-DEC625D34258}"/>
              </a:ext>
            </a:extLst>
          </p:cNvPr>
          <p:cNvSpPr>
            <a:spLocks noGrp="1" noChangeArrowheads="1"/>
          </p:cNvSpPr>
          <p:nvPr>
            <p:ph type="sldNum" sz="quarter" idx="11"/>
          </p:nvPr>
        </p:nvSpPr>
        <p:spPr>
          <a:ln/>
        </p:spPr>
        <p:txBody>
          <a:bodyPr/>
          <a:lstStyle>
            <a:lvl1pPr>
              <a:defRPr/>
            </a:lvl1pPr>
          </a:lstStyle>
          <a:p>
            <a:fld id="{391D826C-E485-48E5-9BFF-D1BEB71AAA2F}" type="slidenum">
              <a:rPr lang="en-US" altLang="el-GR"/>
              <a:pPr/>
              <a:t>‹#›</a:t>
            </a:fld>
            <a:endParaRPr lang="en-US" altLang="el-GR"/>
          </a:p>
        </p:txBody>
      </p:sp>
      <p:sp>
        <p:nvSpPr>
          <p:cNvPr id="7" name="Rectangle 14">
            <a:extLst>
              <a:ext uri="{FF2B5EF4-FFF2-40B4-BE49-F238E27FC236}">
                <a16:creationId xmlns:a16="http://schemas.microsoft.com/office/drawing/2014/main" id="{E9E9254D-8939-45CF-B550-AFEC5EFE12F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3300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FA568CB-8E94-4D76-BEEE-4D19725673E0}"/>
              </a:ext>
            </a:extLst>
          </p:cNvPr>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eaLnBrk="1" hangingPunct="1">
              <a:defRPr sz="1200" smtClean="0">
                <a:solidFill>
                  <a:schemeClr val="tx1"/>
                </a:solidFill>
                <a:effectLst/>
                <a:latin typeface="Arial" charset="0"/>
                <a:ea typeface="ＭＳ Ｐゴシック" charset="0"/>
              </a:defRPr>
            </a:lvl1pPr>
          </a:lstStyle>
          <a:p>
            <a:pPr>
              <a:defRPr/>
            </a:pPr>
            <a:endParaRPr lang="en-US"/>
          </a:p>
        </p:txBody>
      </p:sp>
      <p:sp>
        <p:nvSpPr>
          <p:cNvPr id="4099" name="Rectangle 3">
            <a:extLst>
              <a:ext uri="{FF2B5EF4-FFF2-40B4-BE49-F238E27FC236}">
                <a16:creationId xmlns:a16="http://schemas.microsoft.com/office/drawing/2014/main" id="{87BE495A-6EAF-42E0-A673-D200DCE799A6}"/>
              </a:ext>
            </a:extLst>
          </p:cNvPr>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effectLst/>
                <a:latin typeface="Arial" panose="020B0604020202020204" pitchFamily="34" charset="0"/>
              </a:defRPr>
            </a:lvl1pPr>
          </a:lstStyle>
          <a:p>
            <a:fld id="{BADDDF4F-A693-4F76-A104-F3E8BC521D8B}" type="slidenum">
              <a:rPr lang="en-US" altLang="el-GR"/>
              <a:pPr/>
              <a:t>‹#›</a:t>
            </a:fld>
            <a:endParaRPr lang="en-US" altLang="el-GR"/>
          </a:p>
        </p:txBody>
      </p:sp>
      <p:grpSp>
        <p:nvGrpSpPr>
          <p:cNvPr id="1028" name="Group 4">
            <a:extLst>
              <a:ext uri="{FF2B5EF4-FFF2-40B4-BE49-F238E27FC236}">
                <a16:creationId xmlns:a16="http://schemas.microsoft.com/office/drawing/2014/main" id="{8D085A50-E030-43D5-9611-C6E1D9DDA334}"/>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8638CD51-8AEF-4671-9F7B-1888BEC51BDD}"/>
                </a:ext>
              </a:extLst>
            </p:cNvPr>
            <p:cNvGrpSpPr>
              <a:grpSpLocks/>
            </p:cNvGrpSpPr>
            <p:nvPr userDrawn="1"/>
          </p:nvGrpSpPr>
          <p:grpSpPr bwMode="auto">
            <a:xfrm>
              <a:off x="1728" y="2230"/>
              <a:ext cx="4027" cy="2085"/>
              <a:chOff x="1728" y="2230"/>
              <a:chExt cx="4027" cy="2085"/>
            </a:xfrm>
          </p:grpSpPr>
          <p:sp>
            <p:nvSpPr>
              <p:cNvPr id="4102" name="Freeform 6">
                <a:extLst>
                  <a:ext uri="{FF2B5EF4-FFF2-40B4-BE49-F238E27FC236}">
                    <a16:creationId xmlns:a16="http://schemas.microsoft.com/office/drawing/2014/main" id="{D18E7781-736B-42DA-8E9F-D0ABE9602B96}"/>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4103" name="Freeform 7">
                <a:extLst>
                  <a:ext uri="{FF2B5EF4-FFF2-40B4-BE49-F238E27FC236}">
                    <a16:creationId xmlns:a16="http://schemas.microsoft.com/office/drawing/2014/main" id="{DB201297-9C7D-4756-903E-46C5856C9F37}"/>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4104" name="Freeform 8">
                <a:extLst>
                  <a:ext uri="{FF2B5EF4-FFF2-40B4-BE49-F238E27FC236}">
                    <a16:creationId xmlns:a16="http://schemas.microsoft.com/office/drawing/2014/main" id="{57006AD0-76D1-4EEF-9093-FE6D4E1F9C27}"/>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4105" name="Freeform 9">
                <a:extLst>
                  <a:ext uri="{FF2B5EF4-FFF2-40B4-BE49-F238E27FC236}">
                    <a16:creationId xmlns:a16="http://schemas.microsoft.com/office/drawing/2014/main" id="{39D77C69-CA0C-4CC4-B3A2-CF9C9737DA60}"/>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4106" name="Freeform 10">
                <a:extLst>
                  <a:ext uri="{FF2B5EF4-FFF2-40B4-BE49-F238E27FC236}">
                    <a16:creationId xmlns:a16="http://schemas.microsoft.com/office/drawing/2014/main" id="{BCFD1381-C923-4A67-A121-21E8923400C5}"/>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grpSp>
        <p:sp>
          <p:nvSpPr>
            <p:cNvPr id="4107" name="Freeform 11">
              <a:extLst>
                <a:ext uri="{FF2B5EF4-FFF2-40B4-BE49-F238E27FC236}">
                  <a16:creationId xmlns:a16="http://schemas.microsoft.com/office/drawing/2014/main" id="{B4F6245F-6C95-4D52-BEF2-15A0AA4EFE6F}"/>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sp>
          <p:nvSpPr>
            <p:cNvPr id="4108" name="Freeform 12">
              <a:extLst>
                <a:ext uri="{FF2B5EF4-FFF2-40B4-BE49-F238E27FC236}">
                  <a16:creationId xmlns:a16="http://schemas.microsoft.com/office/drawing/2014/main" id="{D99D1AFF-E06B-46D1-A1DC-2192A792B328}"/>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en-US">
                <a:latin typeface="Garamond" charset="0"/>
                <a:ea typeface="ＭＳ Ｐゴシック" charset="0"/>
              </a:endParaRPr>
            </a:p>
          </p:txBody>
        </p:sp>
      </p:grpSp>
      <p:sp>
        <p:nvSpPr>
          <p:cNvPr id="4109" name="Rectangle 13">
            <a:extLst>
              <a:ext uri="{FF2B5EF4-FFF2-40B4-BE49-F238E27FC236}">
                <a16:creationId xmlns:a16="http://schemas.microsoft.com/office/drawing/2014/main" id="{D011EBB1-C47F-4927-8C30-B430B75704B7}"/>
              </a:ext>
            </a:extLst>
          </p:cNvPr>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10" name="Rectangle 14">
            <a:extLst>
              <a:ext uri="{FF2B5EF4-FFF2-40B4-BE49-F238E27FC236}">
                <a16:creationId xmlns:a16="http://schemas.microsoft.com/office/drawing/2014/main" id="{B153C3CC-D997-45EF-B294-22DE942B7FDB}"/>
              </a:ext>
            </a:extLst>
          </p:cNvPr>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ctr" eaLnBrk="1" hangingPunct="1">
              <a:defRPr sz="1200" smtClean="0">
                <a:solidFill>
                  <a:schemeClr val="tx1"/>
                </a:solidFill>
                <a:effectLst/>
                <a:latin typeface="Arial" charset="0"/>
                <a:ea typeface="ＭＳ Ｐゴシック" charset="0"/>
              </a:defRPr>
            </a:lvl1pPr>
          </a:lstStyle>
          <a:p>
            <a:pPr>
              <a:defRPr/>
            </a:pPr>
            <a:endParaRPr lang="en-US"/>
          </a:p>
        </p:txBody>
      </p:sp>
      <p:sp>
        <p:nvSpPr>
          <p:cNvPr id="4111" name="Rectangle 15">
            <a:extLst>
              <a:ext uri="{FF2B5EF4-FFF2-40B4-BE49-F238E27FC236}">
                <a16:creationId xmlns:a16="http://schemas.microsoft.com/office/drawing/2014/main" id="{FFCA4F50-A6D1-457B-BAC8-DDC3CF08D51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S PGothic" panose="020B0600070205080204" pitchFamily="34" charset="-128"/>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charset="0"/>
          <a:ea typeface="MS PGothic" panose="020B0600070205080204" pitchFamily="34"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charset="0"/>
          <a:ea typeface="MS PGothic" panose="020B0600070205080204" pitchFamily="34"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charset="0"/>
          <a:ea typeface="MS PGothic" panose="020B0600070205080204" pitchFamily="34"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charset="0"/>
          <a:ea typeface="MS PGothic" panose="020B0600070205080204" pitchFamily="34"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charset="0"/>
          <a:ea typeface="ＭＳ Ｐゴシック"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charset="0"/>
          <a:ea typeface="ＭＳ Ｐゴシック"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charset="0"/>
          <a:ea typeface="ＭＳ Ｐゴシック"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charset="0"/>
          <a:ea typeface="ＭＳ Ｐゴシック"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S PGothic" panose="020B0600070205080204" pitchFamily="34" charset="-128"/>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S PGothic" panose="020B0600070205080204" pitchFamily="34" charset="-128"/>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S PGothic" panose="020B0600070205080204" pitchFamily="34" charset="-128"/>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S PGothic" panose="020B0600070205080204" pitchFamily="34" charset="-128"/>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S PGothic" panose="020B0600070205080204" pitchFamily="34" charset="-128"/>
        </a:defRPr>
      </a:lvl5pPr>
      <a:lvl6pPr marL="2514600" indent="-228600" algn="l" rtl="0" fontAlgn="base">
        <a:spcBef>
          <a:spcPct val="20000"/>
        </a:spcBef>
        <a:spcAft>
          <a:spcPct val="0"/>
        </a:spcAft>
        <a:buClr>
          <a:schemeClr val="hlink"/>
        </a:buClr>
        <a:buSzPct val="70000"/>
        <a:buFont typeface="Wingdings" charset="0"/>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70000"/>
        <a:buFont typeface="Wingdings" charset="0"/>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70000"/>
        <a:buFont typeface="Wingdings" charset="0"/>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70000"/>
        <a:buFont typeface="Wingdings" charset="0"/>
        <a:buChar char="n"/>
        <a:defRPr sz="2000">
          <a:solidFill>
            <a:schemeClr val="tx1"/>
          </a:solidFill>
          <a:effectLst>
            <a:outerShdw blurRad="38100" dist="38100" dir="2700000" algn="tl">
              <a:srgbClr val="000000"/>
            </a:outerShdw>
          </a:effectLst>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DCDC986-3D96-4EF6-8DBB-FE7B7E6FA875}"/>
              </a:ext>
            </a:extLst>
          </p:cNvPr>
          <p:cNvSpPr>
            <a:spLocks noGrp="1" noChangeArrowheads="1"/>
          </p:cNvSpPr>
          <p:nvPr>
            <p:ph type="ctrTitle"/>
          </p:nvPr>
        </p:nvSpPr>
        <p:spPr>
          <a:xfrm>
            <a:off x="762000" y="1371600"/>
            <a:ext cx="7772400" cy="19208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r>
              <a:rPr lang="en-US" altLang="el-GR" sz="3600"/>
              <a:t>Endometrial Cancer</a:t>
            </a:r>
            <a:br>
              <a:rPr lang="en-US" altLang="el-GR" sz="3600"/>
            </a:br>
            <a:r>
              <a:rPr lang="en-US" altLang="el-GR" sz="2400"/>
              <a:t>Natural history, risk factors, clinical presentation</a:t>
            </a:r>
          </a:p>
        </p:txBody>
      </p:sp>
      <p:sp>
        <p:nvSpPr>
          <p:cNvPr id="2051" name="Rectangle 3">
            <a:extLst>
              <a:ext uri="{FF2B5EF4-FFF2-40B4-BE49-F238E27FC236}">
                <a16:creationId xmlns:a16="http://schemas.microsoft.com/office/drawing/2014/main" id="{120C6665-2F75-4977-A8EB-DD12BD059D37}"/>
              </a:ext>
            </a:extLst>
          </p:cNvPr>
          <p:cNvSpPr>
            <a:spLocks noGrp="1" noChangeArrowheads="1"/>
          </p:cNvSpPr>
          <p:nvPr>
            <p:ph type="subTitle" idx="1"/>
          </p:nvPr>
        </p:nvSpPr>
        <p:spPr>
          <a:xfrm>
            <a:off x="1371600" y="4495800"/>
            <a:ext cx="6400800" cy="17526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r>
              <a:rPr lang="en-US" sz="1800" dirty="0">
                <a:ea typeface="+mn-ea"/>
              </a:rPr>
              <a:t>D. </a:t>
            </a:r>
            <a:r>
              <a:rPr lang="en-US" sz="1800" dirty="0" err="1">
                <a:ea typeface="+mn-ea"/>
              </a:rPr>
              <a:t>Haidopoulos</a:t>
            </a:r>
            <a:endParaRPr lang="en-US" sz="1800" dirty="0">
              <a:ea typeface="+mn-ea"/>
            </a:endParaRPr>
          </a:p>
          <a:p>
            <a:pPr eaLnBrk="1" hangingPunct="1">
              <a:defRPr/>
            </a:pPr>
            <a:r>
              <a:rPr lang="en-US" sz="1800" dirty="0">
                <a:ea typeface="+mn-ea"/>
              </a:rPr>
              <a:t>Assist. Professor</a:t>
            </a:r>
          </a:p>
          <a:p>
            <a:pPr eaLnBrk="1" hangingPunct="1">
              <a:defRPr/>
            </a:pPr>
            <a:r>
              <a:rPr lang="en-US" sz="1800" dirty="0">
                <a:ea typeface="+mn-ea"/>
              </a:rPr>
              <a:t>Department of Gynecologic Oncology</a:t>
            </a:r>
          </a:p>
          <a:p>
            <a:pPr eaLnBrk="1" hangingPunct="1">
              <a:defRPr/>
            </a:pPr>
            <a:r>
              <a:rPr lang="en-US" sz="1800" dirty="0">
                <a:ea typeface="+mn-ea"/>
              </a:rPr>
              <a:t>Alexandra Hospital</a:t>
            </a:r>
          </a:p>
          <a:p>
            <a:pPr eaLnBrk="1" hangingPunct="1">
              <a:defRPr/>
            </a:pPr>
            <a:r>
              <a:rPr lang="en-US" sz="1800" dirty="0">
                <a:ea typeface="+mn-ea"/>
              </a:rPr>
              <a:t>University of Athens</a:t>
            </a:r>
          </a:p>
          <a:p>
            <a:pPr eaLnBrk="1" hangingPunct="1">
              <a:defRPr/>
            </a:pPr>
            <a:endParaRPr lang="en-US" sz="1800" dirty="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802522B-22BE-42DF-963D-A6E6F615E215}"/>
              </a:ext>
            </a:extLst>
          </p:cNvPr>
          <p:cNvSpPr>
            <a:spLocks noGrp="1" noRot="1" noChangeArrowheads="1"/>
          </p:cNvSpPr>
          <p:nvPr>
            <p:ph type="title"/>
          </p:nvPr>
        </p:nvSpPr>
        <p:spPr/>
        <p:txBody>
          <a:bodyPr/>
          <a:lstStyle/>
          <a:p>
            <a:pPr eaLnBrk="1" hangingPunct="1"/>
            <a:r>
              <a:rPr lang="en-US" altLang="el-GR" sz="3200" b="0"/>
              <a:t>For type I disease, what would be some common exogenous estrogen sources?</a:t>
            </a:r>
          </a:p>
        </p:txBody>
      </p:sp>
      <p:sp>
        <p:nvSpPr>
          <p:cNvPr id="17411" name="Rectangle 3">
            <a:extLst>
              <a:ext uri="{FF2B5EF4-FFF2-40B4-BE49-F238E27FC236}">
                <a16:creationId xmlns:a16="http://schemas.microsoft.com/office/drawing/2014/main" id="{838B4576-6BDC-4B53-9F06-184628145E4D}"/>
              </a:ext>
            </a:extLst>
          </p:cNvPr>
          <p:cNvSpPr>
            <a:spLocks noGrp="1" noChangeArrowheads="1"/>
          </p:cNvSpPr>
          <p:nvPr>
            <p:ph type="body" idx="1"/>
          </p:nvPr>
        </p:nvSpPr>
        <p:spPr/>
        <p:txBody>
          <a:bodyPr/>
          <a:lstStyle/>
          <a:p>
            <a:pPr eaLnBrk="1" hangingPunct="1">
              <a:buFont typeface="Wingdings" charset="0"/>
              <a:buNone/>
              <a:defRPr/>
            </a:pPr>
            <a:endParaRPr lang="en-US">
              <a:ea typeface="+mn-ea"/>
            </a:endParaRPr>
          </a:p>
          <a:p>
            <a:pPr eaLnBrk="1" hangingPunct="1">
              <a:buFont typeface="Wingdings" charset="0"/>
              <a:buNone/>
              <a:defRPr/>
            </a:pPr>
            <a:endParaRPr lang="en-US">
              <a:ea typeface="+mn-ea"/>
            </a:endParaRPr>
          </a:p>
          <a:p>
            <a:pPr eaLnBrk="1" hangingPunct="1">
              <a:buFont typeface="Wingdings" charset="0"/>
              <a:buNone/>
              <a:defRPr/>
            </a:pPr>
            <a:r>
              <a:rPr lang="en-US">
                <a:ea typeface="+mn-ea"/>
              </a:rPr>
              <a:t>Unopposed estrogen in HRT</a:t>
            </a:r>
          </a:p>
          <a:p>
            <a:pPr eaLnBrk="1" hangingPunct="1">
              <a:buFont typeface="Wingdings" charset="0"/>
              <a:buNone/>
              <a:defRPr/>
            </a:pPr>
            <a:endParaRPr lang="en-US">
              <a:ea typeface="+mn-ea"/>
            </a:endParaRPr>
          </a:p>
          <a:p>
            <a:pPr eaLnBrk="1" hangingPunct="1">
              <a:buFont typeface="Wingdings" charset="0"/>
              <a:buNone/>
              <a:defRPr/>
            </a:pPr>
            <a:r>
              <a:rPr lang="en-US">
                <a:ea typeface="+mn-ea"/>
              </a:rPr>
              <a:t>Tamoxifen</a:t>
            </a:r>
          </a:p>
          <a:p>
            <a:pPr eaLnBrk="1" hangingPunct="1">
              <a:buFont typeface="Wingdings" charset="0"/>
              <a:buNone/>
              <a:defRPr/>
            </a:pPr>
            <a:endParaRPr lang="en-US">
              <a:ea typeface="+mn-ea"/>
            </a:endParaRPr>
          </a:p>
          <a:p>
            <a:pPr eaLnBrk="1" hangingPunct="1">
              <a:buFont typeface="Wingdings" charset="0"/>
              <a:buNone/>
              <a:defRPr/>
            </a:pPr>
            <a:endParaRPr lang="en-US">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fade">
                                      <p:cBhvr>
                                        <p:cTn id="12" dur="2000"/>
                                        <p:tgtEl>
                                          <p:spTgt spid="174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4" end="4"/>
                                            </p:txEl>
                                          </p:spTgt>
                                        </p:tgtEl>
                                        <p:attrNameLst>
                                          <p:attrName>style.visibility</p:attrName>
                                        </p:attrNameLst>
                                      </p:cBhvr>
                                      <p:to>
                                        <p:strVal val="visible"/>
                                      </p:to>
                                    </p:set>
                                    <p:animEffect transition="in" filter="fade">
                                      <p:cBhvr>
                                        <p:cTn id="17" dur="20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EDB4A96-DF8E-4341-BC76-C824A8E4DE95}"/>
              </a:ext>
            </a:extLst>
          </p:cNvPr>
          <p:cNvSpPr>
            <a:spLocks noGrp="1" noRot="1" noChangeArrowheads="1"/>
          </p:cNvSpPr>
          <p:nvPr>
            <p:ph type="title"/>
          </p:nvPr>
        </p:nvSpPr>
        <p:spPr/>
        <p:txBody>
          <a:bodyPr/>
          <a:lstStyle/>
          <a:p>
            <a:pPr eaLnBrk="1" hangingPunct="1"/>
            <a:r>
              <a:rPr lang="en-US" altLang="el-GR" sz="3600" b="0"/>
              <a:t>The Benefits and Risks of  Estrogen in HRT</a:t>
            </a:r>
          </a:p>
        </p:txBody>
      </p:sp>
      <p:sp>
        <p:nvSpPr>
          <p:cNvPr id="15363" name="Rectangle 3">
            <a:extLst>
              <a:ext uri="{FF2B5EF4-FFF2-40B4-BE49-F238E27FC236}">
                <a16:creationId xmlns:a16="http://schemas.microsoft.com/office/drawing/2014/main" id="{A9D3005D-8A0B-40E4-9EB9-F32F1D65C25F}"/>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l-GR" sz="2400"/>
              <a:t>Benefits:  helps relieve hot flashes, vaginal dryness, and preventing osteoporosis.</a:t>
            </a:r>
          </a:p>
          <a:p>
            <a:pPr eaLnBrk="1" hangingPunct="1">
              <a:lnSpc>
                <a:spcPct val="90000"/>
              </a:lnSpc>
              <a:buFont typeface="Wingdings" panose="05000000000000000000" pitchFamily="2" charset="2"/>
              <a:buNone/>
            </a:pPr>
            <a:endParaRPr lang="en-US" altLang="el-GR" sz="2400"/>
          </a:p>
          <a:p>
            <a:pPr eaLnBrk="1" hangingPunct="1">
              <a:lnSpc>
                <a:spcPct val="90000"/>
              </a:lnSpc>
              <a:buFont typeface="Wingdings" panose="05000000000000000000" pitchFamily="2" charset="2"/>
              <a:buNone/>
            </a:pPr>
            <a:r>
              <a:rPr lang="en-US" altLang="el-GR" sz="2400"/>
              <a:t>Unopposed estrogen increases the risk of endometrial hyperplasia and endometrial cancer.</a:t>
            </a:r>
          </a:p>
          <a:p>
            <a:pPr eaLnBrk="1" hangingPunct="1">
              <a:lnSpc>
                <a:spcPct val="90000"/>
              </a:lnSpc>
              <a:buFont typeface="Wingdings" panose="05000000000000000000" pitchFamily="2" charset="2"/>
              <a:buNone/>
            </a:pPr>
            <a:endParaRPr lang="en-US" altLang="el-GR" sz="2400"/>
          </a:p>
          <a:p>
            <a:pPr eaLnBrk="1" hangingPunct="1">
              <a:lnSpc>
                <a:spcPct val="90000"/>
              </a:lnSpc>
              <a:buFont typeface="Wingdings" panose="05000000000000000000" pitchFamily="2" charset="2"/>
              <a:buNone/>
            </a:pPr>
            <a:r>
              <a:rPr lang="en-US" altLang="el-GR" sz="2400"/>
              <a:t>With unopposed estrogen 20-50% of women will have developed endometrial hyperplasia after 1 year.  Risk of endometrial cancer is related BOTH to dose and duration of treatment.  Thus, in women taking estrogen alone for 10 years, the incidence of endometrial cancer goes from 1/1000 to 42/1000. </a:t>
            </a:r>
            <a:r>
              <a:rPr lang="en-US" altLang="el-GR" sz="2400" i="1"/>
              <a:t> May</a:t>
            </a:r>
            <a:r>
              <a:rPr lang="en-US" altLang="el-GR" sz="2400"/>
              <a:t> be a less aggressive cancer…</a:t>
            </a:r>
            <a:endParaRPr lang="en-US" altLang="el-GR" sz="2400" i="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24F568B-6C10-48A4-A7FD-045E31D178FE}"/>
              </a:ext>
            </a:extLst>
          </p:cNvPr>
          <p:cNvSpPr>
            <a:spLocks noGrp="1" noRot="1" noChangeArrowheads="1"/>
          </p:cNvSpPr>
          <p:nvPr>
            <p:ph type="title"/>
          </p:nvPr>
        </p:nvSpPr>
        <p:spPr/>
        <p:txBody>
          <a:bodyPr/>
          <a:lstStyle/>
          <a:p>
            <a:pPr eaLnBrk="1" hangingPunct="1"/>
            <a:r>
              <a:rPr lang="en-US" altLang="el-GR" sz="3200"/>
              <a:t>Tamoxifen</a:t>
            </a:r>
          </a:p>
        </p:txBody>
      </p:sp>
      <p:sp>
        <p:nvSpPr>
          <p:cNvPr id="16387" name="Rectangle 3">
            <a:extLst>
              <a:ext uri="{FF2B5EF4-FFF2-40B4-BE49-F238E27FC236}">
                <a16:creationId xmlns:a16="http://schemas.microsoft.com/office/drawing/2014/main" id="{05CA1115-C253-4130-AC6E-2C48E50238DC}"/>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Tamoxifen– a competitive inhibitor of estrogen binding to estrogen receptors that also has partial agonist activity (tamoxifen is a weak estrogen)</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 used in pts. w/ early stage breast ca</a:t>
            </a:r>
          </a:p>
          <a:p>
            <a:pPr eaLnBrk="1" hangingPunct="1">
              <a:buFont typeface="Wingdings" panose="05000000000000000000" pitchFamily="2" charset="2"/>
              <a:buNone/>
            </a:pPr>
            <a:r>
              <a:rPr lang="en-US" altLang="el-GR"/>
              <a:t>		- as treatment of recurrent disease</a:t>
            </a:r>
          </a:p>
          <a:p>
            <a:pPr eaLnBrk="1" hangingPunct="1">
              <a:buFont typeface="Wingdings" panose="05000000000000000000" pitchFamily="2" charset="2"/>
              <a:buNone/>
            </a:pPr>
            <a:r>
              <a:rPr lang="en-US" altLang="el-GR"/>
              <a:t>		- risk reduction in high risk women</a:t>
            </a:r>
          </a:p>
          <a:p>
            <a:pPr eaLnBrk="1" hangingPunct="1">
              <a:buFont typeface="Wingdings" panose="05000000000000000000" pitchFamily="2" charset="2"/>
              <a:buNone/>
            </a:pPr>
            <a:endParaRPr lang="en-US"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AC8D06F-3589-4FAD-B7F7-31390E46C39D}"/>
              </a:ext>
            </a:extLst>
          </p:cNvPr>
          <p:cNvSpPr>
            <a:spLocks noGrp="1" noRot="1" noChangeArrowheads="1"/>
          </p:cNvSpPr>
          <p:nvPr>
            <p:ph type="title"/>
          </p:nvPr>
        </p:nvSpPr>
        <p:spPr/>
        <p:txBody>
          <a:bodyPr/>
          <a:lstStyle/>
          <a:p>
            <a:pPr eaLnBrk="1" hangingPunct="1"/>
            <a:r>
              <a:rPr lang="en-US" altLang="el-GR" sz="3200"/>
              <a:t>Tamoxifen</a:t>
            </a:r>
          </a:p>
        </p:txBody>
      </p:sp>
      <p:sp>
        <p:nvSpPr>
          <p:cNvPr id="18435" name="Rectangle 3">
            <a:extLst>
              <a:ext uri="{FF2B5EF4-FFF2-40B4-BE49-F238E27FC236}">
                <a16:creationId xmlns:a16="http://schemas.microsoft.com/office/drawing/2014/main" id="{F39DB274-5E2B-4441-8FA2-CE0CE273BE3F}"/>
              </a:ext>
            </a:extLst>
          </p:cNvPr>
          <p:cNvSpPr>
            <a:spLocks noGrp="1" noChangeArrowheads="1"/>
          </p:cNvSpPr>
          <p:nvPr>
            <p:ph type="body" idx="1"/>
          </p:nvPr>
        </p:nvSpPr>
        <p:spPr/>
        <p:txBody>
          <a:bodyPr/>
          <a:lstStyle/>
          <a:p>
            <a:pPr eaLnBrk="1" hangingPunct="1">
              <a:buFont typeface="Wingdings" charset="0"/>
              <a:buNone/>
              <a:defRPr/>
            </a:pPr>
            <a:r>
              <a:rPr lang="en-US">
                <a:ea typeface="+mn-ea"/>
              </a:rPr>
              <a:t>Unfortunately while it suppresses breast tissue growth, it stimulates endometrial  lining.  </a:t>
            </a:r>
          </a:p>
          <a:p>
            <a:pPr eaLnBrk="1" hangingPunct="1">
              <a:buFont typeface="Wingdings" charset="0"/>
              <a:buNone/>
              <a:defRPr/>
            </a:pPr>
            <a:endParaRPr lang="en-US">
              <a:ea typeface="+mn-ea"/>
            </a:endParaRPr>
          </a:p>
          <a:p>
            <a:pPr eaLnBrk="1" hangingPunct="1">
              <a:buFont typeface="Wingdings" charset="0"/>
              <a:buNone/>
              <a:defRPr/>
            </a:pPr>
            <a:r>
              <a:rPr lang="en-US">
                <a:ea typeface="+mn-ea"/>
              </a:rPr>
              <a:t>Probably a 2 to 3 fold risk of endometrial cancer w/tamoxifen. </a:t>
            </a:r>
          </a:p>
          <a:p>
            <a:pPr eaLnBrk="1" hangingPunct="1">
              <a:buFont typeface="Wingdings" charset="0"/>
              <a:buNone/>
              <a:defRPr/>
            </a:pPr>
            <a:r>
              <a:rPr lang="en-US">
                <a:ea typeface="+mn-ea"/>
              </a:rPr>
              <a:t> </a:t>
            </a:r>
            <a:r>
              <a:rPr lang="en-US" b="1">
                <a:ea typeface="+mn-ea"/>
              </a:rPr>
              <a:t>Especially</a:t>
            </a:r>
            <a:r>
              <a:rPr lang="en-US">
                <a:ea typeface="+mn-ea"/>
              </a:rPr>
              <a:t> in women older than 50</a:t>
            </a:r>
          </a:p>
          <a:p>
            <a:pPr eaLnBrk="1" hangingPunct="1">
              <a:buFont typeface="Wingdings" charset="0"/>
              <a:buChar char="n"/>
              <a:defRPr/>
            </a:pPr>
            <a:endParaRPr lang="en-US">
              <a:ea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D1A3CB1-DEAC-487D-90EE-766C9988C8E4}"/>
              </a:ext>
            </a:extLst>
          </p:cNvPr>
          <p:cNvSpPr>
            <a:spLocks noGrp="1" noRot="1" noChangeArrowheads="1"/>
          </p:cNvSpPr>
          <p:nvPr>
            <p:ph type="title"/>
          </p:nvPr>
        </p:nvSpPr>
        <p:spPr/>
        <p:txBody>
          <a:bodyPr/>
          <a:lstStyle/>
          <a:p>
            <a:pPr eaLnBrk="1" hangingPunct="1"/>
            <a:r>
              <a:rPr lang="en-US" altLang="el-GR" sz="3200"/>
              <a:t>Tamoxifen</a:t>
            </a:r>
          </a:p>
        </p:txBody>
      </p:sp>
      <p:sp>
        <p:nvSpPr>
          <p:cNvPr id="19459" name="Rectangle 3">
            <a:extLst>
              <a:ext uri="{FF2B5EF4-FFF2-40B4-BE49-F238E27FC236}">
                <a16:creationId xmlns:a16="http://schemas.microsoft.com/office/drawing/2014/main" id="{9C65A218-A5EB-4F31-AE4F-C626FC08B536}"/>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l-GR" sz="2400"/>
              <a:t>What</a:t>
            </a:r>
            <a:r>
              <a:rPr lang="ja-JP" altLang="en-US" sz="2400">
                <a:latin typeface="Arial" panose="020B0604020202020204" pitchFamily="34" charset="0"/>
              </a:rPr>
              <a:t>’</a:t>
            </a:r>
            <a:r>
              <a:rPr lang="en-US" altLang="ja-JP" sz="2400"/>
              <a:t>s ACOG have to say about tamoxifen?...</a:t>
            </a:r>
          </a:p>
          <a:p>
            <a:pPr eaLnBrk="1" hangingPunct="1">
              <a:lnSpc>
                <a:spcPct val="80000"/>
              </a:lnSpc>
              <a:buFont typeface="Wingdings" panose="05000000000000000000" pitchFamily="2" charset="2"/>
              <a:buNone/>
            </a:pPr>
            <a:r>
              <a:rPr lang="en-US" altLang="el-GR" sz="2400"/>
              <a:t> </a:t>
            </a:r>
          </a:p>
          <a:p>
            <a:pPr eaLnBrk="1" hangingPunct="1">
              <a:lnSpc>
                <a:spcPct val="80000"/>
              </a:lnSpc>
              <a:buFont typeface="Wingdings" panose="05000000000000000000" pitchFamily="2" charset="2"/>
              <a:buNone/>
            </a:pPr>
            <a:r>
              <a:rPr lang="en-US" altLang="el-GR" sz="2400" b="1"/>
              <a:t>Even though tamoxifen is associated with endometrial cancer, the benefits in treating women with breast ca. outweigh the risks…but…</a:t>
            </a:r>
          </a:p>
          <a:p>
            <a:pPr eaLnBrk="1" hangingPunct="1">
              <a:lnSpc>
                <a:spcPct val="80000"/>
              </a:lnSpc>
              <a:buFont typeface="Wingdings" panose="05000000000000000000" pitchFamily="2" charset="2"/>
              <a:buNone/>
            </a:pPr>
            <a:r>
              <a:rPr lang="en-US" altLang="el-GR" sz="2400"/>
              <a:t>	-women need a yearly gyne exam</a:t>
            </a:r>
          </a:p>
          <a:p>
            <a:pPr eaLnBrk="1" hangingPunct="1">
              <a:lnSpc>
                <a:spcPct val="80000"/>
              </a:lnSpc>
              <a:buFont typeface="Wingdings" panose="05000000000000000000" pitchFamily="2" charset="2"/>
              <a:buNone/>
            </a:pPr>
            <a:r>
              <a:rPr lang="en-US" altLang="el-GR" sz="2400"/>
              <a:t>	-women should monitor themselves for abnormal 	vaginal sx., e.g . Bleeding, discharge, etc</a:t>
            </a:r>
          </a:p>
          <a:p>
            <a:pPr eaLnBrk="1" hangingPunct="1">
              <a:lnSpc>
                <a:spcPct val="80000"/>
              </a:lnSpc>
              <a:buFont typeface="Wingdings" panose="05000000000000000000" pitchFamily="2" charset="2"/>
              <a:buNone/>
            </a:pPr>
            <a:r>
              <a:rPr lang="en-US" altLang="el-GR" sz="2400"/>
              <a:t>	-screening such as pelvic U.S. is NOT recommended (too many false positives)</a:t>
            </a:r>
          </a:p>
          <a:p>
            <a:pPr eaLnBrk="1" hangingPunct="1">
              <a:lnSpc>
                <a:spcPct val="80000"/>
              </a:lnSpc>
              <a:buFont typeface="Wingdings" panose="05000000000000000000" pitchFamily="2" charset="2"/>
              <a:buNone/>
            </a:pPr>
            <a:r>
              <a:rPr lang="en-US" altLang="el-GR" sz="2400"/>
              <a:t>	-Limit tamoxifen use to 5  years</a:t>
            </a:r>
          </a:p>
          <a:p>
            <a:pPr eaLnBrk="1" hangingPunct="1">
              <a:lnSpc>
                <a:spcPct val="80000"/>
              </a:lnSpc>
              <a:buFont typeface="Wingdings" panose="05000000000000000000" pitchFamily="2" charset="2"/>
              <a:buNone/>
            </a:pPr>
            <a:r>
              <a:rPr lang="en-US" altLang="el-GR" sz="2400"/>
              <a:t>	-if there is atypical endometrial hyperplasia, treat and reassess tamoxifen (ie. Consider hysterectomy)</a:t>
            </a:r>
          </a:p>
          <a:p>
            <a:pPr eaLnBrk="1" hangingPunct="1">
              <a:lnSpc>
                <a:spcPct val="80000"/>
              </a:lnSpc>
              <a:buFont typeface="Wingdings" panose="05000000000000000000" pitchFamily="2" charset="2"/>
              <a:buNone/>
            </a:pPr>
            <a:endParaRPr lang="en-US" altLang="el-G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EE57B61-2FF0-4E6C-9ED3-5FD0758ECF5E}"/>
              </a:ext>
            </a:extLst>
          </p:cNvPr>
          <p:cNvSpPr>
            <a:spLocks noGrp="1" noRot="1" noChangeArrowheads="1"/>
          </p:cNvSpPr>
          <p:nvPr>
            <p:ph type="title"/>
          </p:nvPr>
        </p:nvSpPr>
        <p:spPr/>
        <p:txBody>
          <a:bodyPr/>
          <a:lstStyle/>
          <a:p>
            <a:pPr algn="l" eaLnBrk="1" hangingPunct="1"/>
            <a:r>
              <a:rPr lang="en-US" altLang="el-GR" sz="3200" b="0"/>
              <a:t>Other risk factors for endometrial cancer</a:t>
            </a:r>
          </a:p>
        </p:txBody>
      </p:sp>
      <p:sp>
        <p:nvSpPr>
          <p:cNvPr id="20483" name="Rectangle 3">
            <a:extLst>
              <a:ext uri="{FF2B5EF4-FFF2-40B4-BE49-F238E27FC236}">
                <a16:creationId xmlns:a16="http://schemas.microsoft.com/office/drawing/2014/main" id="{0C23ABDD-9FAF-43E7-85BC-07B4AE27D7A3}"/>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Obesity- </a:t>
            </a:r>
          </a:p>
          <a:p>
            <a:pPr eaLnBrk="1" hangingPunct="1">
              <a:buFont typeface="Wingdings" panose="05000000000000000000" pitchFamily="2" charset="2"/>
              <a:buNone/>
            </a:pPr>
            <a:r>
              <a:rPr lang="en-US" altLang="el-GR"/>
              <a:t>	increased risk associated with obesity but it is NOT related to the distribution of adipose tissue…  </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a:t>
            </a:r>
            <a:r>
              <a:rPr lang="en-US" altLang="el-GR" sz="2400"/>
              <a:t>obese women have high levels of endogenous estrogen probably from the conversion of androstenedione to estrone and the aromatization of androgens to estrogen both of which occur in the adipose tissue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B607793-6026-44F9-96F9-E1E4CECE0C9C}"/>
              </a:ext>
            </a:extLst>
          </p:cNvPr>
          <p:cNvSpPr>
            <a:spLocks noGrp="1" noRot="1" noChangeArrowheads="1"/>
          </p:cNvSpPr>
          <p:nvPr>
            <p:ph type="title"/>
          </p:nvPr>
        </p:nvSpPr>
        <p:spPr/>
        <p:txBody>
          <a:bodyPr/>
          <a:lstStyle/>
          <a:p>
            <a:pPr algn="l" eaLnBrk="1" hangingPunct="1"/>
            <a:r>
              <a:rPr lang="en-US" altLang="el-GR" sz="3200" b="0"/>
              <a:t>Other risk factors for endometrial cancer</a:t>
            </a:r>
          </a:p>
        </p:txBody>
      </p:sp>
      <p:sp>
        <p:nvSpPr>
          <p:cNvPr id="21507" name="Rectangle 3">
            <a:extLst>
              <a:ext uri="{FF2B5EF4-FFF2-40B4-BE49-F238E27FC236}">
                <a16:creationId xmlns:a16="http://schemas.microsoft.com/office/drawing/2014/main" id="{ED370361-520D-4D2E-8F38-1CE6F984D147}"/>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Diabetes and HTN</a:t>
            </a:r>
          </a:p>
          <a:p>
            <a:pPr eaLnBrk="1" hangingPunct="1">
              <a:buFont typeface="Wingdings" panose="05000000000000000000" pitchFamily="2" charset="2"/>
              <a:buNone/>
            </a:pPr>
            <a:r>
              <a:rPr lang="en-US" altLang="el-GR"/>
              <a:t>	a risk factor because these conditions  are often associated with obesity, and also because of the effects of hyperinsulinemia and insulin-like growth factors.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005F22D-EEB8-452E-8E46-0FD115282060}"/>
              </a:ext>
            </a:extLst>
          </p:cNvPr>
          <p:cNvSpPr>
            <a:spLocks noGrp="1" noRot="1" noChangeArrowheads="1"/>
          </p:cNvSpPr>
          <p:nvPr>
            <p:ph type="title"/>
          </p:nvPr>
        </p:nvSpPr>
        <p:spPr/>
        <p:txBody>
          <a:bodyPr/>
          <a:lstStyle/>
          <a:p>
            <a:pPr algn="l" eaLnBrk="1" hangingPunct="1"/>
            <a:r>
              <a:rPr lang="en-US" altLang="el-GR" sz="3200" b="0"/>
              <a:t>Other risk factors for endometrial cancer</a:t>
            </a:r>
          </a:p>
        </p:txBody>
      </p:sp>
      <p:sp>
        <p:nvSpPr>
          <p:cNvPr id="22531" name="Rectangle 3">
            <a:extLst>
              <a:ext uri="{FF2B5EF4-FFF2-40B4-BE49-F238E27FC236}">
                <a16:creationId xmlns:a16="http://schemas.microsoft.com/office/drawing/2014/main" id="{4A90614A-C6BC-48E2-A120-48E80723720F}"/>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Chronic anovulation—</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sz="2400"/>
              <a:t>	Many women with chronic anovulation have plenty of estrogen since androgens can be converted peripherally to estrogen, but anovulatory cycles lack progesterone (luteal phase).  Thus even though these women have hyperandrogenism, they also have chronic estrogen stimulation and can develop endometrial hyperplasia even at a young age.</a:t>
            </a:r>
          </a:p>
          <a:p>
            <a:pPr eaLnBrk="1" hangingPunct="1">
              <a:buFont typeface="Wingdings" panose="05000000000000000000" pitchFamily="2" charset="2"/>
              <a:buNone/>
            </a:pPr>
            <a:endParaRPr lang="en-US" altLang="el-GR"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0880EEB-63DC-4293-80C5-A01165552337}"/>
              </a:ext>
            </a:extLst>
          </p:cNvPr>
          <p:cNvSpPr>
            <a:spLocks noGrp="1" noRot="1" noChangeArrowheads="1"/>
          </p:cNvSpPr>
          <p:nvPr>
            <p:ph type="title"/>
          </p:nvPr>
        </p:nvSpPr>
        <p:spPr/>
        <p:txBody>
          <a:bodyPr/>
          <a:lstStyle/>
          <a:p>
            <a:pPr algn="l" eaLnBrk="1" hangingPunct="1"/>
            <a:r>
              <a:rPr lang="en-US" altLang="el-GR" sz="3200" b="0"/>
              <a:t>Other risk factors for endometrial cancer</a:t>
            </a:r>
          </a:p>
        </p:txBody>
      </p:sp>
      <p:sp>
        <p:nvSpPr>
          <p:cNvPr id="23555" name="Rectangle 3">
            <a:extLst>
              <a:ext uri="{FF2B5EF4-FFF2-40B4-BE49-F238E27FC236}">
                <a16:creationId xmlns:a16="http://schemas.microsoft.com/office/drawing/2014/main" id="{5A788B6B-A13A-4B68-B606-EED08C110BBA}"/>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sz="2800"/>
              <a:t>Familial predisposition</a:t>
            </a:r>
          </a:p>
          <a:p>
            <a:pPr eaLnBrk="1" hangingPunct="1">
              <a:buFont typeface="Wingdings" panose="05000000000000000000" pitchFamily="2" charset="2"/>
              <a:buNone/>
            </a:pPr>
            <a:endParaRPr lang="en-US" altLang="el-GR" sz="2800"/>
          </a:p>
          <a:p>
            <a:pPr eaLnBrk="1" hangingPunct="1">
              <a:buFont typeface="Wingdings" panose="05000000000000000000" pitchFamily="2" charset="2"/>
              <a:buNone/>
            </a:pPr>
            <a:r>
              <a:rPr lang="en-US" altLang="el-GR" sz="2800"/>
              <a:t>Eg Lynch syndrome II :  hereditary nonpolyposis colorectal cancer (HNPCC), endometrial carcinoma.</a:t>
            </a:r>
          </a:p>
          <a:p>
            <a:pPr eaLnBrk="1" hangingPunct="1">
              <a:buFont typeface="Wingdings" panose="05000000000000000000" pitchFamily="2" charset="2"/>
              <a:buNone/>
            </a:pPr>
            <a:endParaRPr lang="en-US" altLang="el-GR" sz="2800"/>
          </a:p>
          <a:p>
            <a:pPr eaLnBrk="1" hangingPunct="1">
              <a:buFont typeface="Wingdings" panose="05000000000000000000" pitchFamily="2" charset="2"/>
              <a:buNone/>
            </a:pPr>
            <a:r>
              <a:rPr lang="en-US" altLang="el-GR" sz="2800"/>
              <a:t>(up to 43% of women of affected families will develop ovarian cancer)</a:t>
            </a:r>
          </a:p>
          <a:p>
            <a:pPr eaLnBrk="1" hangingPunct="1">
              <a:buFont typeface="Wingdings" panose="05000000000000000000" pitchFamily="2" charset="2"/>
              <a:buNone/>
            </a:pPr>
            <a:endParaRPr lang="en-US" altLang="el-GR" sz="2800"/>
          </a:p>
          <a:p>
            <a:pPr eaLnBrk="1" hangingPunct="1">
              <a:buFont typeface="Wingdings" panose="05000000000000000000" pitchFamily="2" charset="2"/>
              <a:buNone/>
            </a:pPr>
            <a:r>
              <a:rPr lang="en-US" altLang="el-GR" sz="2800"/>
              <a:t>Unclear if there</a:t>
            </a:r>
            <a:r>
              <a:rPr lang="ja-JP" altLang="en-US" sz="2800">
                <a:latin typeface="Arial" panose="020B0604020202020204" pitchFamily="34" charset="0"/>
              </a:rPr>
              <a:t>’</a:t>
            </a:r>
            <a:r>
              <a:rPr lang="en-US" altLang="ja-JP" sz="2800"/>
              <a:t>s a risk with BRCA 1 and 2</a:t>
            </a:r>
            <a:endParaRPr lang="en-US" altLang="el-GR"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D095666-E533-4AE2-8C5F-1CE2F2F6EF3D}"/>
              </a:ext>
            </a:extLst>
          </p:cNvPr>
          <p:cNvSpPr>
            <a:spLocks noGrp="1" noRot="1" noChangeArrowheads="1"/>
          </p:cNvSpPr>
          <p:nvPr>
            <p:ph type="title"/>
          </p:nvPr>
        </p:nvSpPr>
        <p:spPr/>
        <p:txBody>
          <a:bodyPr/>
          <a:lstStyle/>
          <a:p>
            <a:pPr algn="l" eaLnBrk="1" hangingPunct="1"/>
            <a:r>
              <a:rPr lang="en-US" altLang="el-GR" sz="3200" b="0"/>
              <a:t>Other risk factors for endometrial cancer</a:t>
            </a:r>
          </a:p>
        </p:txBody>
      </p:sp>
      <p:sp>
        <p:nvSpPr>
          <p:cNvPr id="24579" name="Rectangle 3">
            <a:extLst>
              <a:ext uri="{FF2B5EF4-FFF2-40B4-BE49-F238E27FC236}">
                <a16:creationId xmlns:a16="http://schemas.microsoft.com/office/drawing/2014/main" id="{37E5F74D-F8CC-4D2C-B473-71891677E89D}"/>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Parity</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Nulliparity in and of itself is not a risk factor as much as the anovulatory cycles that are associated with infertility/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AC1CFD7-00C9-4CC8-B675-797F7105470A}"/>
              </a:ext>
            </a:extLst>
          </p:cNvPr>
          <p:cNvSpPr>
            <a:spLocks noGrp="1" noRot="1" noChangeArrowheads="1"/>
          </p:cNvSpPr>
          <p:nvPr>
            <p:ph type="title"/>
          </p:nvPr>
        </p:nvSpPr>
        <p:spPr/>
        <p:txBody>
          <a:bodyPr/>
          <a:lstStyle/>
          <a:p>
            <a:pPr algn="l" eaLnBrk="1" hangingPunct="1"/>
            <a:r>
              <a:rPr lang="en-US" altLang="el-GR" sz="3200" b="0"/>
              <a:t>Endometrial Cancer</a:t>
            </a:r>
          </a:p>
        </p:txBody>
      </p:sp>
      <p:sp>
        <p:nvSpPr>
          <p:cNvPr id="6147" name="Rectangle 3">
            <a:extLst>
              <a:ext uri="{FF2B5EF4-FFF2-40B4-BE49-F238E27FC236}">
                <a16:creationId xmlns:a16="http://schemas.microsoft.com/office/drawing/2014/main" id="{B92E8630-88C7-4E55-B049-7CD8F140DF18}"/>
              </a:ext>
            </a:extLst>
          </p:cNvPr>
          <p:cNvSpPr>
            <a:spLocks noGrp="1" noChangeArrowheads="1"/>
          </p:cNvSpPr>
          <p:nvPr>
            <p:ph type="body" idx="1"/>
          </p:nvPr>
        </p:nvSpPr>
        <p:spPr/>
        <p:txBody>
          <a:bodyPr/>
          <a:lstStyle/>
          <a:p>
            <a:pPr eaLnBrk="1" hangingPunct="1"/>
            <a:r>
              <a:rPr lang="en-US" altLang="el-GR"/>
              <a:t>The most common gyne malignancy in the U.S.</a:t>
            </a:r>
          </a:p>
          <a:p>
            <a:pPr eaLnBrk="1" hangingPunct="1">
              <a:buFont typeface="Wingdings" panose="05000000000000000000" pitchFamily="2" charset="2"/>
              <a:buNone/>
            </a:pPr>
            <a:endParaRPr lang="en-US" altLang="el-GR"/>
          </a:p>
          <a:p>
            <a:pPr eaLnBrk="1" hangingPunct="1"/>
            <a:r>
              <a:rPr lang="en-US" altLang="el-GR"/>
              <a:t>6% of all cancers in women</a:t>
            </a:r>
          </a:p>
          <a:p>
            <a:pPr eaLnBrk="1" hangingPunct="1">
              <a:buFont typeface="Wingdings" panose="05000000000000000000" pitchFamily="2" charset="2"/>
              <a:buNone/>
            </a:pPr>
            <a:endParaRPr lang="en-US" altLang="el-GR"/>
          </a:p>
          <a:p>
            <a:pPr eaLnBrk="1" hangingPunct="1"/>
            <a:r>
              <a:rPr lang="en-US" altLang="el-GR"/>
              <a:t>Generally high rate of survival due to early diagnosis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F7FFA54-193F-4D6F-9BEA-947FD5262542}"/>
              </a:ext>
            </a:extLst>
          </p:cNvPr>
          <p:cNvSpPr>
            <a:spLocks noGrp="1" noRot="1" noChangeArrowheads="1"/>
          </p:cNvSpPr>
          <p:nvPr>
            <p:ph type="title"/>
          </p:nvPr>
        </p:nvSpPr>
        <p:spPr/>
        <p:txBody>
          <a:bodyPr/>
          <a:lstStyle/>
          <a:p>
            <a:pPr algn="l" eaLnBrk="1" hangingPunct="1"/>
            <a:r>
              <a:rPr lang="en-US" altLang="el-GR" sz="3200" b="0"/>
              <a:t>Other risk factors for endometrial cancer</a:t>
            </a:r>
          </a:p>
        </p:txBody>
      </p:sp>
      <p:sp>
        <p:nvSpPr>
          <p:cNvPr id="25603" name="Rectangle 3">
            <a:extLst>
              <a:ext uri="{FF2B5EF4-FFF2-40B4-BE49-F238E27FC236}">
                <a16:creationId xmlns:a16="http://schemas.microsoft.com/office/drawing/2014/main" id="{65B73918-346D-4458-8E92-0A88AA296F75}"/>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Diet– especially high fat</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Menarche/Menopause:  early menarche and late menopause</a:t>
            </a:r>
          </a:p>
          <a:p>
            <a:pPr eaLnBrk="1" hangingPunct="1">
              <a:buFont typeface="Wingdings" panose="05000000000000000000" pitchFamily="2" charset="2"/>
              <a:buNone/>
            </a:pPr>
            <a:r>
              <a:rPr lang="en-US" altLang="el-GR"/>
              <a:t>		essentially prolonged estrogen exposure 	without the protection of progesterone.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306ACC0-6214-4910-8120-0E755EFBB333}"/>
              </a:ext>
            </a:extLst>
          </p:cNvPr>
          <p:cNvSpPr>
            <a:spLocks noGrp="1" noRot="1" noChangeArrowheads="1"/>
          </p:cNvSpPr>
          <p:nvPr>
            <p:ph type="title"/>
          </p:nvPr>
        </p:nvSpPr>
        <p:spPr/>
        <p:txBody>
          <a:bodyPr/>
          <a:lstStyle/>
          <a:p>
            <a:pPr algn="l" eaLnBrk="1" hangingPunct="1"/>
            <a:r>
              <a:rPr lang="en-US" altLang="el-GR" sz="3200" b="0"/>
              <a:t>Protective Factors</a:t>
            </a:r>
          </a:p>
        </p:txBody>
      </p:sp>
      <p:sp>
        <p:nvSpPr>
          <p:cNvPr id="26627" name="Rectangle 3">
            <a:extLst>
              <a:ext uri="{FF2B5EF4-FFF2-40B4-BE49-F238E27FC236}">
                <a16:creationId xmlns:a16="http://schemas.microsoft.com/office/drawing/2014/main" id="{9A73458D-7B37-4090-8395-17705C5F4F39}"/>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Oral contraceptives:</a:t>
            </a:r>
          </a:p>
          <a:p>
            <a:pPr eaLnBrk="1" hangingPunct="1">
              <a:buFont typeface="Wingdings" panose="05000000000000000000" pitchFamily="2" charset="2"/>
              <a:buNone/>
            </a:pPr>
            <a:r>
              <a:rPr lang="en-US" altLang="el-GR"/>
              <a:t>	 	decreases both the risk of ovarian and 	endometrial cancer (RR = 0.6 if used for one 	year…effect lasts for 15  years!)</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Protective effect probably due to 	progesterone.</a:t>
            </a:r>
          </a:p>
          <a:p>
            <a:pPr eaLnBrk="1" hangingPunct="1">
              <a:buFont typeface="Wingdings" panose="05000000000000000000" pitchFamily="2" charset="2"/>
              <a:buNone/>
            </a:pPr>
            <a:r>
              <a:rPr lang="en-US" altLang="el-G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03637A6-3D9C-4BB7-8529-DCB52926BA38}"/>
              </a:ext>
            </a:extLst>
          </p:cNvPr>
          <p:cNvSpPr>
            <a:spLocks noGrp="1" noRot="1" noChangeArrowheads="1"/>
          </p:cNvSpPr>
          <p:nvPr>
            <p:ph type="title"/>
          </p:nvPr>
        </p:nvSpPr>
        <p:spPr/>
        <p:txBody>
          <a:bodyPr/>
          <a:lstStyle/>
          <a:p>
            <a:pPr algn="l" eaLnBrk="1" hangingPunct="1"/>
            <a:r>
              <a:rPr lang="en-US" altLang="el-GR" sz="3200" b="0"/>
              <a:t>Protective Factors</a:t>
            </a:r>
          </a:p>
        </p:txBody>
      </p:sp>
      <p:sp>
        <p:nvSpPr>
          <p:cNvPr id="27651" name="Rectangle 3">
            <a:extLst>
              <a:ext uri="{FF2B5EF4-FFF2-40B4-BE49-F238E27FC236}">
                <a16:creationId xmlns:a16="http://schemas.microsoft.com/office/drawing/2014/main" id="{EEBB8FA9-B7B0-436B-B0EE-9EAF5DB7AED8}"/>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Physical activity</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Smoking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0D45940-2D35-4949-83AB-4E771CD0CE97}"/>
              </a:ext>
            </a:extLst>
          </p:cNvPr>
          <p:cNvSpPr>
            <a:spLocks noGrp="1" noRot="1" noChangeArrowheads="1"/>
          </p:cNvSpPr>
          <p:nvPr>
            <p:ph type="title"/>
          </p:nvPr>
        </p:nvSpPr>
        <p:spPr/>
        <p:txBody>
          <a:bodyPr/>
          <a:lstStyle/>
          <a:p>
            <a:pPr algn="l" eaLnBrk="1" hangingPunct="1"/>
            <a:r>
              <a:rPr lang="en-US" altLang="el-GR" sz="3200" b="0"/>
              <a:t>Histopathology</a:t>
            </a:r>
          </a:p>
        </p:txBody>
      </p:sp>
      <p:sp>
        <p:nvSpPr>
          <p:cNvPr id="28675" name="Rectangle 3">
            <a:extLst>
              <a:ext uri="{FF2B5EF4-FFF2-40B4-BE49-F238E27FC236}">
                <a16:creationId xmlns:a16="http://schemas.microsoft.com/office/drawing/2014/main" id="{1A44F629-88FA-490F-8B4A-860FA27A9A86}"/>
              </a:ext>
            </a:extLst>
          </p:cNvPr>
          <p:cNvSpPr>
            <a:spLocks noGrp="1" noChangeArrowheads="1"/>
          </p:cNvSpPr>
          <p:nvPr>
            <p:ph type="body" idx="1"/>
          </p:nvPr>
        </p:nvSpPr>
        <p:spPr/>
        <p:txBody>
          <a:bodyPr/>
          <a:lstStyle/>
          <a:p>
            <a:pPr marL="609600" indent="-609600" eaLnBrk="1" hangingPunct="1">
              <a:buFont typeface="Wingdings" panose="05000000000000000000" pitchFamily="2" charset="2"/>
              <a:buNone/>
            </a:pPr>
            <a:r>
              <a:rPr lang="en-US" altLang="el-GR" sz="2800"/>
              <a:t>Most common types of endometrial cancer:</a:t>
            </a:r>
          </a:p>
          <a:p>
            <a:pPr marL="609600" indent="-609600" eaLnBrk="1" hangingPunct="1">
              <a:buFont typeface="Wingdings" panose="05000000000000000000" pitchFamily="2" charset="2"/>
              <a:buNone/>
            </a:pPr>
            <a:endParaRPr lang="en-US" altLang="el-GR" sz="2800"/>
          </a:p>
          <a:p>
            <a:pPr marL="609600" indent="-609600" eaLnBrk="1" hangingPunct="1">
              <a:buFont typeface="Wingdings" panose="05000000000000000000" pitchFamily="2" charset="2"/>
              <a:buNone/>
            </a:pPr>
            <a:r>
              <a:rPr lang="en-US" altLang="el-GR" sz="2800"/>
              <a:t>Endometriod adenocarcinoma (70-80%)</a:t>
            </a:r>
          </a:p>
          <a:p>
            <a:pPr marL="609600" indent="-609600" eaLnBrk="1" hangingPunct="1">
              <a:buFont typeface="Wingdings" panose="05000000000000000000" pitchFamily="2" charset="2"/>
              <a:buNone/>
            </a:pPr>
            <a:endParaRPr lang="en-US" altLang="el-GR" sz="2800"/>
          </a:p>
          <a:p>
            <a:pPr marL="609600" indent="-609600" eaLnBrk="1" hangingPunct="1">
              <a:buFont typeface="Wingdings" panose="05000000000000000000" pitchFamily="2" charset="2"/>
              <a:buNone/>
            </a:pPr>
            <a:r>
              <a:rPr lang="en-US" altLang="el-GR" sz="2800"/>
              <a:t>Clear cell and serous tumors are more aggressive and probably present at a more advanced age. (together 5-10%)</a:t>
            </a:r>
          </a:p>
          <a:p>
            <a:pPr marL="609600" indent="-609600" eaLnBrk="1" hangingPunct="1">
              <a:buFont typeface="Wingdings" panose="05000000000000000000" pitchFamily="2" charset="2"/>
              <a:buNone/>
            </a:pPr>
            <a:endParaRPr lang="en-US" altLang="el-GR" sz="2800"/>
          </a:p>
          <a:p>
            <a:pPr marL="609600" indent="-609600" eaLnBrk="1" hangingPunct="1">
              <a:buFont typeface="Wingdings" panose="05000000000000000000" pitchFamily="2" charset="2"/>
              <a:buNone/>
            </a:pPr>
            <a:r>
              <a:rPr lang="en-US" altLang="el-GR" sz="2800"/>
              <a:t>Mucinous and squamous about 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F46D32D-8319-470A-8127-53E1E4566682}"/>
              </a:ext>
            </a:extLst>
          </p:cNvPr>
          <p:cNvSpPr>
            <a:spLocks noGrp="1" noRot="1" noChangeArrowheads="1"/>
          </p:cNvSpPr>
          <p:nvPr>
            <p:ph type="title"/>
          </p:nvPr>
        </p:nvSpPr>
        <p:spPr/>
        <p:txBody>
          <a:bodyPr/>
          <a:lstStyle/>
          <a:p>
            <a:pPr algn="l" eaLnBrk="1" hangingPunct="1"/>
            <a:r>
              <a:rPr lang="en-US" altLang="el-GR" sz="3200" b="0"/>
              <a:t>Clinical presentation</a:t>
            </a:r>
          </a:p>
        </p:txBody>
      </p:sp>
      <p:sp>
        <p:nvSpPr>
          <p:cNvPr id="29699" name="Rectangle 3">
            <a:extLst>
              <a:ext uri="{FF2B5EF4-FFF2-40B4-BE49-F238E27FC236}">
                <a16:creationId xmlns:a16="http://schemas.microsoft.com/office/drawing/2014/main" id="{FE035057-013D-4EA6-B6ED-19152F9191E8}"/>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The </a:t>
            </a:r>
            <a:r>
              <a:rPr lang="ja-JP" altLang="en-US">
                <a:latin typeface="Arial" panose="020B0604020202020204" pitchFamily="34" charset="0"/>
              </a:rPr>
              <a:t>“</a:t>
            </a:r>
            <a:r>
              <a:rPr lang="en-US" altLang="ja-JP"/>
              <a:t>classic symptom</a:t>
            </a:r>
            <a:r>
              <a:rPr lang="ja-JP" altLang="en-US">
                <a:latin typeface="Arial" panose="020B0604020202020204" pitchFamily="34" charset="0"/>
              </a:rPr>
              <a:t>”</a:t>
            </a:r>
            <a:r>
              <a:rPr lang="en-US" altLang="ja-JP"/>
              <a:t> is abnormal uterine bleeding</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20-30% of women with post-menopausal bleeding will have uterine cancer. </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 the risk is higher the farther they are away from menopause)</a:t>
            </a:r>
          </a:p>
          <a:p>
            <a:pPr eaLnBrk="1" hangingPunct="1">
              <a:buFont typeface="Wingdings" panose="05000000000000000000" pitchFamily="2" charset="2"/>
              <a:buNone/>
            </a:pPr>
            <a:endParaRPr lang="en-US" alt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FBD9D91-5DDA-4D4A-B184-BC41009DBE62}"/>
              </a:ext>
            </a:extLst>
          </p:cNvPr>
          <p:cNvSpPr>
            <a:spLocks noGrp="1" noRot="1" noChangeArrowheads="1"/>
          </p:cNvSpPr>
          <p:nvPr>
            <p:ph type="title"/>
          </p:nvPr>
        </p:nvSpPr>
        <p:spPr/>
        <p:txBody>
          <a:bodyPr/>
          <a:lstStyle/>
          <a:p>
            <a:pPr algn="l" eaLnBrk="1" hangingPunct="1"/>
            <a:r>
              <a:rPr lang="en-US" altLang="el-GR" sz="3200" b="0"/>
              <a:t>Clinical presentation</a:t>
            </a:r>
          </a:p>
        </p:txBody>
      </p:sp>
      <p:sp>
        <p:nvSpPr>
          <p:cNvPr id="30723" name="Rectangle 3">
            <a:extLst>
              <a:ext uri="{FF2B5EF4-FFF2-40B4-BE49-F238E27FC236}">
                <a16:creationId xmlns:a16="http://schemas.microsoft.com/office/drawing/2014/main" id="{D9B9722B-C0D7-44D1-969E-476E8F41D5C4}"/>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l-GR" sz="2800"/>
              <a:t>Abnormal pap smear</a:t>
            </a:r>
          </a:p>
          <a:p>
            <a:pPr eaLnBrk="1" hangingPunct="1">
              <a:lnSpc>
                <a:spcPct val="90000"/>
              </a:lnSpc>
              <a:buFont typeface="Wingdings" panose="05000000000000000000" pitchFamily="2" charset="2"/>
              <a:buNone/>
            </a:pPr>
            <a:r>
              <a:rPr lang="en-US" altLang="el-GR" sz="2800"/>
              <a:t>	not a reliable means of picking up endometrial ca.</a:t>
            </a:r>
          </a:p>
          <a:p>
            <a:pPr eaLnBrk="1" hangingPunct="1">
              <a:lnSpc>
                <a:spcPct val="90000"/>
              </a:lnSpc>
              <a:buFont typeface="Wingdings" panose="05000000000000000000" pitchFamily="2" charset="2"/>
              <a:buNone/>
            </a:pPr>
            <a:r>
              <a:rPr lang="en-US" altLang="el-GR" sz="2800"/>
              <a:t>	</a:t>
            </a:r>
          </a:p>
          <a:p>
            <a:pPr eaLnBrk="1" hangingPunct="1">
              <a:lnSpc>
                <a:spcPct val="90000"/>
              </a:lnSpc>
              <a:buFont typeface="Wingdings" panose="05000000000000000000" pitchFamily="2" charset="2"/>
              <a:buNone/>
            </a:pPr>
            <a:r>
              <a:rPr lang="en-US" altLang="el-GR" sz="2800"/>
              <a:t>The presence of endometrial cells on a pap smear in women &gt; 40 is an indication for bx.  Even more likely if cells are atypical…if cancer present, it is often of higher grade, with deeper invasion, more advanced stage.</a:t>
            </a:r>
          </a:p>
          <a:p>
            <a:pPr eaLnBrk="1" hangingPunct="1">
              <a:lnSpc>
                <a:spcPct val="90000"/>
              </a:lnSpc>
              <a:buFont typeface="Wingdings" panose="05000000000000000000" pitchFamily="2" charset="2"/>
              <a:buNone/>
            </a:pPr>
            <a:r>
              <a:rPr lang="en-US" altLang="el-GR" sz="2800"/>
              <a:t>		Hyperplasia in 36%</a:t>
            </a:r>
          </a:p>
          <a:p>
            <a:pPr eaLnBrk="1" hangingPunct="1">
              <a:lnSpc>
                <a:spcPct val="90000"/>
              </a:lnSpc>
              <a:buFont typeface="Wingdings" panose="05000000000000000000" pitchFamily="2" charset="2"/>
              <a:buNone/>
            </a:pPr>
            <a:r>
              <a:rPr lang="en-US" altLang="el-GR" sz="2800"/>
              <a:t>		Adenoca in 11%</a:t>
            </a:r>
          </a:p>
          <a:p>
            <a:pPr eaLnBrk="1" hangingPunct="1">
              <a:lnSpc>
                <a:spcPct val="90000"/>
              </a:lnSpc>
              <a:buFont typeface="Wingdings" panose="05000000000000000000" pitchFamily="2" charset="2"/>
              <a:buNone/>
            </a:pPr>
            <a:endParaRPr lang="en-US" altLang="el-GR"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4BC8931-D057-4508-8271-C598F4B1DE63}"/>
              </a:ext>
            </a:extLst>
          </p:cNvPr>
          <p:cNvSpPr>
            <a:spLocks noGrp="1" noRot="1" noChangeArrowheads="1"/>
          </p:cNvSpPr>
          <p:nvPr>
            <p:ph type="title"/>
          </p:nvPr>
        </p:nvSpPr>
        <p:spPr/>
        <p:txBody>
          <a:bodyPr/>
          <a:lstStyle/>
          <a:p>
            <a:pPr algn="l" eaLnBrk="1" hangingPunct="1"/>
            <a:r>
              <a:rPr lang="en-US" altLang="el-GR" sz="3200" b="0"/>
              <a:t>Diagnosis</a:t>
            </a:r>
          </a:p>
        </p:txBody>
      </p:sp>
      <p:sp>
        <p:nvSpPr>
          <p:cNvPr id="31747" name="Rectangle 3">
            <a:extLst>
              <a:ext uri="{FF2B5EF4-FFF2-40B4-BE49-F238E27FC236}">
                <a16:creationId xmlns:a16="http://schemas.microsoft.com/office/drawing/2014/main" id="{FD2B94A7-3664-4A02-A714-F90535293311}"/>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l-GR" sz="2800"/>
              <a:t>Easy to do with office EMB</a:t>
            </a:r>
          </a:p>
          <a:p>
            <a:pPr eaLnBrk="1" hangingPunct="1">
              <a:lnSpc>
                <a:spcPct val="80000"/>
              </a:lnSpc>
              <a:buFont typeface="Wingdings" panose="05000000000000000000" pitchFamily="2" charset="2"/>
              <a:buNone/>
            </a:pPr>
            <a:r>
              <a:rPr lang="en-US" altLang="el-GR" sz="2800"/>
              <a:t>Hysteroscopy w/ D &amp; C (gold standard)</a:t>
            </a:r>
          </a:p>
          <a:p>
            <a:pPr eaLnBrk="1" hangingPunct="1">
              <a:lnSpc>
                <a:spcPct val="80000"/>
              </a:lnSpc>
              <a:buFont typeface="Wingdings" panose="05000000000000000000" pitchFamily="2" charset="2"/>
              <a:buNone/>
            </a:pPr>
            <a:endParaRPr lang="en-US" altLang="el-GR" sz="2800"/>
          </a:p>
          <a:p>
            <a:pPr eaLnBrk="1" hangingPunct="1">
              <a:lnSpc>
                <a:spcPct val="80000"/>
              </a:lnSpc>
              <a:buFont typeface="Wingdings" panose="05000000000000000000" pitchFamily="2" charset="2"/>
              <a:buNone/>
            </a:pPr>
            <a:r>
              <a:rPr lang="en-US" altLang="el-GR" sz="2800"/>
              <a:t>	Detection rates of endometrial ca. by pipelle was between 91 and 99%</a:t>
            </a:r>
          </a:p>
          <a:p>
            <a:pPr eaLnBrk="1" hangingPunct="1">
              <a:lnSpc>
                <a:spcPct val="80000"/>
              </a:lnSpc>
              <a:buFont typeface="Wingdings" panose="05000000000000000000" pitchFamily="2" charset="2"/>
              <a:buNone/>
            </a:pPr>
            <a:r>
              <a:rPr lang="en-US" altLang="el-GR" sz="2800"/>
              <a:t>	Detection of hyperplasia was 81%</a:t>
            </a:r>
          </a:p>
          <a:p>
            <a:pPr eaLnBrk="1" hangingPunct="1">
              <a:lnSpc>
                <a:spcPct val="80000"/>
              </a:lnSpc>
              <a:buFont typeface="Wingdings" panose="05000000000000000000" pitchFamily="2" charset="2"/>
              <a:buNone/>
            </a:pPr>
            <a:endParaRPr lang="en-US" altLang="el-GR" sz="2800"/>
          </a:p>
          <a:p>
            <a:pPr eaLnBrk="1" hangingPunct="1">
              <a:lnSpc>
                <a:spcPct val="80000"/>
              </a:lnSpc>
              <a:buFont typeface="Wingdings" panose="05000000000000000000" pitchFamily="2" charset="2"/>
              <a:buNone/>
            </a:pPr>
            <a:r>
              <a:rPr lang="en-US" altLang="el-GR" sz="2800"/>
              <a:t>Recommendation:  EMB as initial test; Hysteroscopy/D&amp;C if EMB inconclusive or high suspicion (hyperplasia with atypia, pyometria, presence of necrosis, or persistant bleeding)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BEDCA39-FA2C-486D-8282-2A2D76F497E5}"/>
              </a:ext>
            </a:extLst>
          </p:cNvPr>
          <p:cNvSpPr>
            <a:spLocks noGrp="1" noRot="1" noChangeArrowheads="1"/>
          </p:cNvSpPr>
          <p:nvPr>
            <p:ph type="title"/>
          </p:nvPr>
        </p:nvSpPr>
        <p:spPr/>
        <p:txBody>
          <a:bodyPr/>
          <a:lstStyle/>
          <a:p>
            <a:pPr algn="l" eaLnBrk="1" hangingPunct="1"/>
            <a:r>
              <a:rPr lang="en-US" altLang="el-GR" sz="3200" b="0"/>
              <a:t>Transvaginal ultrasound</a:t>
            </a:r>
          </a:p>
        </p:txBody>
      </p:sp>
      <p:sp>
        <p:nvSpPr>
          <p:cNvPr id="32771" name="Rectangle 3">
            <a:extLst>
              <a:ext uri="{FF2B5EF4-FFF2-40B4-BE49-F238E27FC236}">
                <a16:creationId xmlns:a16="http://schemas.microsoft.com/office/drawing/2014/main" id="{B8E1A66F-BB2D-495B-89FE-32B17A39DD94}"/>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l-GR" sz="2400"/>
              <a:t>In postmenopausal women, an endometrial thickness of 4-5 mm or less is pretty reassuring.</a:t>
            </a:r>
          </a:p>
          <a:p>
            <a:pPr eaLnBrk="1" hangingPunct="1">
              <a:lnSpc>
                <a:spcPct val="90000"/>
              </a:lnSpc>
              <a:buFont typeface="Wingdings" panose="05000000000000000000" pitchFamily="2" charset="2"/>
              <a:buNone/>
            </a:pPr>
            <a:r>
              <a:rPr lang="en-US" altLang="el-GR" sz="2400"/>
              <a:t>	(only 1% will have endometrial ca. if nl endometrial thickness)  ?? If nl TVS do you need an EMB w/abnl bleeding.</a:t>
            </a:r>
          </a:p>
          <a:p>
            <a:pPr eaLnBrk="1" hangingPunct="1">
              <a:lnSpc>
                <a:spcPct val="90000"/>
              </a:lnSpc>
              <a:buFont typeface="Wingdings" panose="05000000000000000000" pitchFamily="2" charset="2"/>
              <a:buNone/>
            </a:pPr>
            <a:endParaRPr lang="en-US" altLang="el-GR" sz="2400"/>
          </a:p>
          <a:p>
            <a:pPr eaLnBrk="1" hangingPunct="1">
              <a:lnSpc>
                <a:spcPct val="90000"/>
              </a:lnSpc>
              <a:buFont typeface="Wingdings" panose="05000000000000000000" pitchFamily="2" charset="2"/>
              <a:buNone/>
            </a:pPr>
            <a:r>
              <a:rPr lang="en-US" altLang="el-GR" sz="2400"/>
              <a:t>A thicker endometrium requires EMB, hysteroscopy/D&amp;C</a:t>
            </a:r>
          </a:p>
          <a:p>
            <a:pPr eaLnBrk="1" hangingPunct="1">
              <a:lnSpc>
                <a:spcPct val="90000"/>
              </a:lnSpc>
              <a:buFont typeface="Wingdings" panose="05000000000000000000" pitchFamily="2" charset="2"/>
              <a:buNone/>
            </a:pPr>
            <a:endParaRPr lang="en-US" altLang="el-GR" sz="2400"/>
          </a:p>
          <a:p>
            <a:pPr eaLnBrk="1" hangingPunct="1">
              <a:lnSpc>
                <a:spcPct val="90000"/>
              </a:lnSpc>
              <a:buFont typeface="Wingdings" panose="05000000000000000000" pitchFamily="2" charset="2"/>
              <a:buNone/>
            </a:pPr>
            <a:r>
              <a:rPr lang="en-US" altLang="el-GR" sz="2400"/>
              <a:t>Especially useful for women on estrogen who have bleeding who have bleeding, but overall TVS is not recommended as a screening tool.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430589D-B32F-4FDD-A565-FBE40ED05D39}"/>
              </a:ext>
            </a:extLst>
          </p:cNvPr>
          <p:cNvSpPr>
            <a:spLocks noGrp="1" noRot="1" noChangeArrowheads="1"/>
          </p:cNvSpPr>
          <p:nvPr>
            <p:ph type="title"/>
          </p:nvPr>
        </p:nvSpPr>
        <p:spPr/>
        <p:txBody>
          <a:bodyPr/>
          <a:lstStyle/>
          <a:p>
            <a:pPr algn="l" eaLnBrk="1" hangingPunct="1"/>
            <a:r>
              <a:rPr lang="en-US" altLang="el-GR" sz="3200" b="0"/>
              <a:t>Transvaginal ultrasound</a:t>
            </a:r>
          </a:p>
        </p:txBody>
      </p:sp>
      <p:sp>
        <p:nvSpPr>
          <p:cNvPr id="33795" name="Rectangle 3">
            <a:extLst>
              <a:ext uri="{FF2B5EF4-FFF2-40B4-BE49-F238E27FC236}">
                <a16:creationId xmlns:a16="http://schemas.microsoft.com/office/drawing/2014/main" id="{CCC69017-37D7-43CB-9D7B-7139AE0C8DF0}"/>
              </a:ext>
            </a:extLst>
          </p:cNvPr>
          <p:cNvSpPr>
            <a:spLocks noGrp="1" noChangeArrowheads="1"/>
          </p:cNvSpPr>
          <p:nvPr>
            <p:ph type="body" idx="1"/>
          </p:nvPr>
        </p:nvSpPr>
        <p:spPr/>
        <p:txBody>
          <a:bodyPr/>
          <a:lstStyle/>
          <a:p>
            <a:pPr eaLnBrk="1" hangingPunct="1">
              <a:buFont typeface="Wingdings" charset="0"/>
              <a:buNone/>
              <a:defRPr/>
            </a:pPr>
            <a:endParaRPr lang="en-US">
              <a:ea typeface="+mn-ea"/>
            </a:endParaRPr>
          </a:p>
          <a:p>
            <a:pPr eaLnBrk="1" hangingPunct="1">
              <a:buFont typeface="Wingdings" charset="0"/>
              <a:buNone/>
              <a:defRPr/>
            </a:pPr>
            <a:endParaRPr lang="en-US">
              <a:ea typeface="+mn-ea"/>
            </a:endParaRPr>
          </a:p>
          <a:p>
            <a:pPr eaLnBrk="1" hangingPunct="1">
              <a:buFont typeface="Wingdings" charset="0"/>
              <a:buNone/>
              <a:defRPr/>
            </a:pPr>
            <a:r>
              <a:rPr lang="en-US">
                <a:ea typeface="+mn-ea"/>
              </a:rPr>
              <a:t>It is still recommended to do an EMB rather than rely on TVS results in evaluating abnormal bleeding</a:t>
            </a:r>
          </a:p>
          <a:p>
            <a:pPr eaLnBrk="1" hangingPunct="1">
              <a:buFont typeface="Wingdings" charset="0"/>
              <a:buNone/>
              <a:defRPr/>
            </a:pPr>
            <a:endParaRPr lang="en-US">
              <a:ea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2009E2B3-C600-4C7F-A63F-0DAFFC6D99AF}"/>
              </a:ext>
            </a:extLst>
          </p:cNvPr>
          <p:cNvSpPr>
            <a:spLocks noGrp="1" noRot="1" noChangeArrowheads="1"/>
          </p:cNvSpPr>
          <p:nvPr>
            <p:ph type="title"/>
          </p:nvPr>
        </p:nvSpPr>
        <p:spPr/>
        <p:txBody>
          <a:bodyPr/>
          <a:lstStyle/>
          <a:p>
            <a:pPr algn="l" eaLnBrk="1" hangingPunct="1"/>
            <a:r>
              <a:rPr lang="en-US" altLang="el-GR" sz="3200" b="0"/>
              <a:t>Cancer Staging</a:t>
            </a:r>
          </a:p>
        </p:txBody>
      </p:sp>
      <p:sp>
        <p:nvSpPr>
          <p:cNvPr id="34819" name="Rectangle 3">
            <a:extLst>
              <a:ext uri="{FF2B5EF4-FFF2-40B4-BE49-F238E27FC236}">
                <a16:creationId xmlns:a16="http://schemas.microsoft.com/office/drawing/2014/main" id="{0AB8E3A0-E353-409C-8EAE-68547D228851}"/>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Staging is always done surgically</a:t>
            </a:r>
          </a:p>
          <a:p>
            <a:pPr eaLnBrk="1" hangingPunct="1">
              <a:buFont typeface="Wingdings" panose="05000000000000000000" pitchFamily="2" charset="2"/>
              <a:buNone/>
            </a:pPr>
            <a:r>
              <a:rPr lang="en-US" altLang="el-GR"/>
              <a:t>	Requires a total hysterectomy, BSO</a:t>
            </a:r>
          </a:p>
          <a:p>
            <a:pPr eaLnBrk="1" hangingPunct="1">
              <a:buFont typeface="Wingdings" panose="05000000000000000000" pitchFamily="2" charset="2"/>
              <a:buNone/>
            </a:pPr>
            <a:r>
              <a:rPr lang="en-US" altLang="el-GR"/>
              <a:t>		Uterine specimen should be opened in the 	room to evaluate extent of disease.</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Can omit LN sampling if risk of lymphnode 	spread is low.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8D4B7DA-7358-4C81-B641-36D72EC22398}"/>
              </a:ext>
            </a:extLst>
          </p:cNvPr>
          <p:cNvSpPr>
            <a:spLocks noGrp="1" noRot="1" noChangeArrowheads="1"/>
          </p:cNvSpPr>
          <p:nvPr>
            <p:ph type="title"/>
          </p:nvPr>
        </p:nvSpPr>
        <p:spPr/>
        <p:txBody>
          <a:bodyPr/>
          <a:lstStyle/>
          <a:p>
            <a:pPr algn="l" eaLnBrk="1" hangingPunct="1"/>
            <a:r>
              <a:rPr lang="en-US" altLang="el-GR" sz="3600" b="0"/>
              <a:t>Risk factors…</a:t>
            </a:r>
          </a:p>
        </p:txBody>
      </p:sp>
      <p:sp>
        <p:nvSpPr>
          <p:cNvPr id="7171" name="Rectangle 3">
            <a:extLst>
              <a:ext uri="{FF2B5EF4-FFF2-40B4-BE49-F238E27FC236}">
                <a16:creationId xmlns:a16="http://schemas.microsoft.com/office/drawing/2014/main" id="{F2505649-F2C1-405E-9B50-98065C0A288D}"/>
              </a:ext>
            </a:extLst>
          </p:cNvPr>
          <p:cNvSpPr>
            <a:spLocks noGrp="1" noChangeArrowheads="1"/>
          </p:cNvSpPr>
          <p:nvPr>
            <p:ph type="body" idx="1"/>
          </p:nvPr>
        </p:nvSpPr>
        <p:spPr/>
        <p:txBody>
          <a:bodyPr/>
          <a:lstStyle/>
          <a:p>
            <a:pPr eaLnBrk="1" hangingPunct="1">
              <a:lnSpc>
                <a:spcPct val="90000"/>
              </a:lnSpc>
              <a:buFont typeface="Wingdings" charset="0"/>
              <a:buNone/>
              <a:defRPr/>
            </a:pPr>
            <a:r>
              <a:rPr lang="en-US" sz="2800">
                <a:ea typeface="+mn-ea"/>
              </a:rPr>
              <a:t>Epidemiologic diffences:</a:t>
            </a:r>
          </a:p>
          <a:p>
            <a:pPr eaLnBrk="1" hangingPunct="1">
              <a:lnSpc>
                <a:spcPct val="90000"/>
              </a:lnSpc>
              <a:buFont typeface="Wingdings" charset="0"/>
              <a:buNone/>
              <a:defRPr/>
            </a:pPr>
            <a:r>
              <a:rPr lang="en-US" sz="2800">
                <a:ea typeface="+mn-ea"/>
              </a:rPr>
              <a:t>	Risk related to hormonal stimulation</a:t>
            </a:r>
          </a:p>
          <a:p>
            <a:pPr eaLnBrk="1" hangingPunct="1">
              <a:lnSpc>
                <a:spcPct val="90000"/>
              </a:lnSpc>
              <a:buFont typeface="Wingdings" charset="0"/>
              <a:buNone/>
              <a:defRPr/>
            </a:pPr>
            <a:r>
              <a:rPr lang="en-US" sz="2800">
                <a:ea typeface="+mn-ea"/>
              </a:rPr>
              <a:t>	or unrelated to estrogen at all.</a:t>
            </a:r>
          </a:p>
          <a:p>
            <a:pPr eaLnBrk="1" hangingPunct="1">
              <a:lnSpc>
                <a:spcPct val="90000"/>
              </a:lnSpc>
              <a:buFont typeface="Wingdings" charset="0"/>
              <a:buNone/>
              <a:defRPr/>
            </a:pPr>
            <a:endParaRPr lang="en-US" sz="2800">
              <a:ea typeface="+mn-ea"/>
            </a:endParaRPr>
          </a:p>
          <a:p>
            <a:pPr eaLnBrk="1" hangingPunct="1">
              <a:lnSpc>
                <a:spcPct val="90000"/>
              </a:lnSpc>
              <a:buFont typeface="Wingdings" charset="0"/>
              <a:buNone/>
              <a:defRPr/>
            </a:pPr>
            <a:r>
              <a:rPr lang="en-US" sz="2800">
                <a:ea typeface="+mn-ea"/>
              </a:rPr>
              <a:t>		</a:t>
            </a:r>
            <a:r>
              <a:rPr lang="en-US" sz="2400">
                <a:ea typeface="+mn-ea"/>
              </a:rPr>
              <a:t>Estrogen-related endometrial cancer (Type I) tends to 	be a lower grade histologically.</a:t>
            </a:r>
          </a:p>
          <a:p>
            <a:pPr eaLnBrk="1" hangingPunct="1">
              <a:lnSpc>
                <a:spcPct val="90000"/>
              </a:lnSpc>
              <a:buFont typeface="Wingdings" charset="0"/>
              <a:buNone/>
              <a:defRPr/>
            </a:pPr>
            <a:endParaRPr lang="en-US" sz="2400">
              <a:ea typeface="+mn-ea"/>
            </a:endParaRPr>
          </a:p>
          <a:p>
            <a:pPr eaLnBrk="1" hangingPunct="1">
              <a:lnSpc>
                <a:spcPct val="90000"/>
              </a:lnSpc>
              <a:buFont typeface="Wingdings" charset="0"/>
              <a:buNone/>
              <a:defRPr/>
            </a:pPr>
            <a:r>
              <a:rPr lang="en-US" sz="2400">
                <a:ea typeface="+mn-ea"/>
              </a:rPr>
              <a:t>		Endometrial cancers unrelated to hormones (Type II)</a:t>
            </a:r>
          </a:p>
          <a:p>
            <a:pPr eaLnBrk="1" hangingPunct="1">
              <a:lnSpc>
                <a:spcPct val="90000"/>
              </a:lnSpc>
              <a:buFont typeface="Wingdings" charset="0"/>
              <a:buNone/>
              <a:defRPr/>
            </a:pPr>
            <a:r>
              <a:rPr lang="en-US" sz="2400">
                <a:ea typeface="+mn-ea"/>
              </a:rPr>
              <a:t>		tend to be a higher grade and stage eg. Papillary serous or 	clear cell tumors.</a:t>
            </a:r>
          </a:p>
          <a:p>
            <a:pPr eaLnBrk="1" hangingPunct="1">
              <a:lnSpc>
                <a:spcPct val="90000"/>
              </a:lnSpc>
              <a:buFont typeface="Wingdings" charset="0"/>
              <a:buNone/>
              <a:defRPr/>
            </a:pPr>
            <a:endParaRPr lang="en-US" sz="2400">
              <a:ea typeface="+mn-e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9CF78E8-F605-43AD-929E-2136D1DE1658}"/>
              </a:ext>
            </a:extLst>
          </p:cNvPr>
          <p:cNvSpPr>
            <a:spLocks noGrp="1" noRot="1" noChangeArrowheads="1"/>
          </p:cNvSpPr>
          <p:nvPr>
            <p:ph type="title"/>
          </p:nvPr>
        </p:nvSpPr>
        <p:spPr/>
        <p:txBody>
          <a:bodyPr/>
          <a:lstStyle/>
          <a:p>
            <a:pPr algn="l" eaLnBrk="1" hangingPunct="1"/>
            <a:r>
              <a:rPr lang="en-US" altLang="el-GR" sz="3200" b="0"/>
              <a:t>Cancer Staging</a:t>
            </a:r>
          </a:p>
        </p:txBody>
      </p:sp>
      <p:sp>
        <p:nvSpPr>
          <p:cNvPr id="35843" name="Rectangle 3">
            <a:extLst>
              <a:ext uri="{FF2B5EF4-FFF2-40B4-BE49-F238E27FC236}">
                <a16:creationId xmlns:a16="http://schemas.microsoft.com/office/drawing/2014/main" id="{F15315B7-E79F-45A0-B715-9DAEF553C381}"/>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Patterns of metastatic spread:</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Pelvic and paraaortic lymph nodes, lung, inguinal and supraclavicular nodes, liver, peritoneal cavity, bone, brain, and vagina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E914FA33-6AA8-4E72-8CC1-2639B9E8FA62}"/>
              </a:ext>
            </a:extLst>
          </p:cNvPr>
          <p:cNvSpPr>
            <a:spLocks noGrp="1" noRot="1" noChangeArrowheads="1"/>
          </p:cNvSpPr>
          <p:nvPr>
            <p:ph type="title"/>
          </p:nvPr>
        </p:nvSpPr>
        <p:spPr/>
        <p:txBody>
          <a:bodyPr/>
          <a:lstStyle/>
          <a:p>
            <a:pPr algn="l" eaLnBrk="1" hangingPunct="1"/>
            <a:r>
              <a:rPr lang="en-US" altLang="el-GR" sz="3200" b="0"/>
              <a:t>Cancer Staging</a:t>
            </a:r>
          </a:p>
        </p:txBody>
      </p:sp>
      <p:sp>
        <p:nvSpPr>
          <p:cNvPr id="36867" name="Rectangle 3">
            <a:extLst>
              <a:ext uri="{FF2B5EF4-FFF2-40B4-BE49-F238E27FC236}">
                <a16:creationId xmlns:a16="http://schemas.microsoft.com/office/drawing/2014/main" id="{0F1C1D68-25D3-4B14-8BA1-0CDAC8C7740E}"/>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Pre-op imaging</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		CXR</a:t>
            </a:r>
          </a:p>
          <a:p>
            <a:pPr eaLnBrk="1" hangingPunct="1">
              <a:buFont typeface="Wingdings" panose="05000000000000000000" pitchFamily="2" charset="2"/>
              <a:buNone/>
            </a:pPr>
            <a:r>
              <a:rPr lang="en-US" altLang="el-GR"/>
              <a:t>		CT (not necessary unless you think there</a:t>
            </a:r>
            <a:r>
              <a:rPr lang="ja-JP" altLang="en-US">
                <a:latin typeface="Arial" panose="020B0604020202020204" pitchFamily="34" charset="0"/>
              </a:rPr>
              <a:t>’</a:t>
            </a:r>
            <a:r>
              <a:rPr lang="en-US" altLang="ja-JP"/>
              <a:t>s 		extra pelvic disease– it doesn</a:t>
            </a:r>
            <a:r>
              <a:rPr lang="ja-JP" altLang="en-US">
                <a:latin typeface="Arial" panose="020B0604020202020204" pitchFamily="34" charset="0"/>
              </a:rPr>
              <a:t>’</a:t>
            </a:r>
            <a:r>
              <a:rPr lang="en-US" altLang="ja-JP"/>
              <a:t>t alter tx 		and doesn</a:t>
            </a:r>
            <a:r>
              <a:rPr lang="ja-JP" altLang="en-US">
                <a:latin typeface="Arial" panose="020B0604020202020204" pitchFamily="34" charset="0"/>
              </a:rPr>
              <a:t>’</a:t>
            </a:r>
            <a:r>
              <a:rPr lang="en-US" altLang="ja-JP"/>
              <a:t>t really let you know of 			depth of invasion etc.– MRI would be 		better in assessing invasion)</a:t>
            </a:r>
            <a:endParaRPr lang="en-US" alt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C79AC03-BDF4-471F-8AC6-535F29D86BDA}"/>
              </a:ext>
            </a:extLst>
          </p:cNvPr>
          <p:cNvSpPr>
            <a:spLocks noGrp="1" noRot="1" noChangeArrowheads="1"/>
          </p:cNvSpPr>
          <p:nvPr>
            <p:ph type="title"/>
          </p:nvPr>
        </p:nvSpPr>
        <p:spPr/>
        <p:txBody>
          <a:bodyPr/>
          <a:lstStyle/>
          <a:p>
            <a:pPr algn="l" eaLnBrk="1" hangingPunct="1"/>
            <a:r>
              <a:rPr lang="en-US" altLang="el-GR" sz="3200" b="0"/>
              <a:t>Cancer Staging</a:t>
            </a:r>
          </a:p>
        </p:txBody>
      </p:sp>
      <p:sp>
        <p:nvSpPr>
          <p:cNvPr id="37891" name="Rectangle 3">
            <a:extLst>
              <a:ext uri="{FF2B5EF4-FFF2-40B4-BE49-F238E27FC236}">
                <a16:creationId xmlns:a16="http://schemas.microsoft.com/office/drawing/2014/main" id="{7C900143-211D-47FF-AF46-26E2081A64FD}"/>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Labs</a:t>
            </a:r>
          </a:p>
          <a:p>
            <a:pPr eaLnBrk="1" hangingPunct="1">
              <a:buFont typeface="Wingdings" panose="05000000000000000000" pitchFamily="2" charset="2"/>
              <a:buNone/>
            </a:pPr>
            <a:r>
              <a:rPr lang="en-US" altLang="el-GR"/>
              <a:t>		CA-125</a:t>
            </a:r>
          </a:p>
          <a:p>
            <a:pPr eaLnBrk="1" hangingPunct="1">
              <a:buFont typeface="Wingdings" panose="05000000000000000000" pitchFamily="2" charset="2"/>
              <a:buNone/>
            </a:pPr>
            <a:r>
              <a:rPr lang="en-US" altLang="el-GR"/>
              <a:t>		LFT</a:t>
            </a:r>
            <a:r>
              <a:rPr lang="ja-JP" altLang="en-US">
                <a:latin typeface="Arial" panose="020B0604020202020204" pitchFamily="34" charset="0"/>
              </a:rPr>
              <a:t>’</a:t>
            </a:r>
            <a:r>
              <a:rPr lang="en-US" altLang="ja-JP"/>
              <a:t>s </a:t>
            </a:r>
          </a:p>
          <a:p>
            <a:pPr eaLnBrk="1" hangingPunct="1">
              <a:buFont typeface="Wingdings" panose="05000000000000000000" pitchFamily="2" charset="2"/>
              <a:buNone/>
            </a:pPr>
            <a:r>
              <a:rPr lang="en-US" altLang="el-GR"/>
              <a:t>		CBC</a:t>
            </a:r>
          </a:p>
          <a:p>
            <a:pPr eaLnBrk="1" hangingPunct="1">
              <a:buFont typeface="Wingdings" panose="05000000000000000000" pitchFamily="2" charset="2"/>
              <a:buNone/>
            </a:pPr>
            <a:r>
              <a:rPr lang="en-US" altLang="el-GR"/>
              <a:t>		Renal</a:t>
            </a:r>
          </a:p>
          <a:p>
            <a:pPr eaLnBrk="1" hangingPunct="1">
              <a:buFont typeface="Wingdings" panose="05000000000000000000" pitchFamily="2" charset="2"/>
              <a:buNone/>
            </a:pPr>
            <a:endParaRPr lang="en-US" alt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215BA1D3-DCC7-42F9-9D2A-6FE7262A9F45}"/>
              </a:ext>
            </a:extLst>
          </p:cNvPr>
          <p:cNvSpPr>
            <a:spLocks noGrp="1" noRot="1" noChangeArrowheads="1"/>
          </p:cNvSpPr>
          <p:nvPr>
            <p:ph type="title"/>
          </p:nvPr>
        </p:nvSpPr>
        <p:spPr/>
        <p:txBody>
          <a:bodyPr/>
          <a:lstStyle/>
          <a:p>
            <a:pPr algn="l" eaLnBrk="1" hangingPunct="1"/>
            <a:r>
              <a:rPr lang="en-US" altLang="el-GR" sz="3200" b="0"/>
              <a:t>HNPCC and Screening</a:t>
            </a:r>
          </a:p>
        </p:txBody>
      </p:sp>
      <p:sp>
        <p:nvSpPr>
          <p:cNvPr id="38915" name="Rectangle 3">
            <a:extLst>
              <a:ext uri="{FF2B5EF4-FFF2-40B4-BE49-F238E27FC236}">
                <a16:creationId xmlns:a16="http://schemas.microsoft.com/office/drawing/2014/main" id="{C2940EA9-BB26-4E6D-BB53-A5C19AE3EC1C}"/>
              </a:ext>
            </a:extLst>
          </p:cNvPr>
          <p:cNvSpPr>
            <a:spLocks noGrp="1" noChangeArrowheads="1"/>
          </p:cNvSpPr>
          <p:nvPr>
            <p:ph type="body" idx="1"/>
          </p:nvPr>
        </p:nvSpPr>
        <p:spPr/>
        <p:txBody>
          <a:bodyPr/>
          <a:lstStyle/>
          <a:p>
            <a:pPr eaLnBrk="1" hangingPunct="1">
              <a:buFont typeface="Wingdings" charset="0"/>
              <a:buChar char="n"/>
              <a:defRPr/>
            </a:pPr>
            <a:r>
              <a:rPr lang="en-US">
                <a:ea typeface="+mn-ea"/>
              </a:rPr>
              <a:t>Since 40-60% of patients with this develop endometrial ca., do an EMB at age 35</a:t>
            </a:r>
          </a:p>
          <a:p>
            <a:pPr eaLnBrk="1" hangingPunct="1">
              <a:buFont typeface="Wingdings" charset="0"/>
              <a:buNone/>
              <a:defRPr/>
            </a:pPr>
            <a:r>
              <a:rPr lang="en-US">
                <a:ea typeface="+mn-ea"/>
              </a:rPr>
              <a:t>		-women with HNPCC-associated mutations</a:t>
            </a:r>
          </a:p>
          <a:p>
            <a:pPr eaLnBrk="1" hangingPunct="1">
              <a:buFont typeface="Wingdings" charset="0"/>
              <a:buNone/>
              <a:defRPr/>
            </a:pPr>
            <a:r>
              <a:rPr lang="en-US">
                <a:ea typeface="+mn-ea"/>
              </a:rPr>
              <a:t>		-women with a family member with this 		mutation</a:t>
            </a:r>
          </a:p>
          <a:p>
            <a:pPr eaLnBrk="1" hangingPunct="1">
              <a:buFont typeface="Wingdings" charset="0"/>
              <a:buNone/>
              <a:defRPr/>
            </a:pPr>
            <a:r>
              <a:rPr lang="en-US">
                <a:ea typeface="+mn-ea"/>
              </a:rPr>
              <a:t>		-women from families with autosomal 	dominant predisposition to colon ca.</a:t>
            </a:r>
          </a:p>
          <a:p>
            <a:pPr eaLnBrk="1" hangingPunct="1">
              <a:buFont typeface="Wingdings" charset="0"/>
              <a:buNone/>
              <a:defRPr/>
            </a:pPr>
            <a:r>
              <a:rPr lang="en-US">
                <a:ea typeface="+mn-ea"/>
              </a:rPr>
              <a:t>Doing an ultra sound is not enough!</a:t>
            </a:r>
          </a:p>
          <a:p>
            <a:pPr eaLnBrk="1" hangingPunct="1">
              <a:buFont typeface="Wingdings" charset="0"/>
              <a:buNone/>
              <a:defRPr/>
            </a:pPr>
            <a:endParaRPr lang="en-US">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5D78AEC-7813-4211-A6F2-60DF045CAF07}"/>
              </a:ext>
            </a:extLst>
          </p:cNvPr>
          <p:cNvSpPr>
            <a:spLocks noGrp="1" noRot="1" noChangeArrowheads="1"/>
          </p:cNvSpPr>
          <p:nvPr>
            <p:ph type="title"/>
          </p:nvPr>
        </p:nvSpPr>
        <p:spPr/>
        <p:txBody>
          <a:bodyPr/>
          <a:lstStyle/>
          <a:p>
            <a:pPr eaLnBrk="1" hangingPunct="1"/>
            <a:r>
              <a:rPr lang="en-US" altLang="el-GR" sz="3200" b="0"/>
              <a:t>How endometrial hyperplasia is associated with endometrial cancer</a:t>
            </a:r>
          </a:p>
        </p:txBody>
      </p:sp>
      <p:sp>
        <p:nvSpPr>
          <p:cNvPr id="8195" name="Rectangle 3">
            <a:extLst>
              <a:ext uri="{FF2B5EF4-FFF2-40B4-BE49-F238E27FC236}">
                <a16:creationId xmlns:a16="http://schemas.microsoft.com/office/drawing/2014/main" id="{84B2E185-0E26-4C63-BD8F-0D3A29CF8D09}"/>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Endometrial hyperplasia is a continuum…</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Simple hyperplasia</a:t>
            </a:r>
            <a:r>
              <a:rPr lang="en-US" altLang="el-GR">
                <a:sym typeface="Wingdings" panose="05000000000000000000" pitchFamily="2" charset="2"/>
              </a:rPr>
              <a:t>complex hyperplasia without atypiacomplex hyperplasia w/ atypia endometrial cancer (well differentiated adenocarcinoma)</a:t>
            </a:r>
            <a:endParaRPr lang="en-US" alt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EB579C7-B9BC-4B30-8468-0403297A792C}"/>
              </a:ext>
            </a:extLst>
          </p:cNvPr>
          <p:cNvSpPr>
            <a:spLocks noGrp="1" noRot="1" noChangeArrowheads="1"/>
          </p:cNvSpPr>
          <p:nvPr>
            <p:ph type="title"/>
          </p:nvPr>
        </p:nvSpPr>
        <p:spPr/>
        <p:txBody>
          <a:bodyPr/>
          <a:lstStyle/>
          <a:p>
            <a:pPr eaLnBrk="1" hangingPunct="1"/>
            <a:r>
              <a:rPr lang="en-US" altLang="el-GR" sz="3200" b="0"/>
              <a:t>How endometrial hyperplasia is associated with endometrial cancer</a:t>
            </a:r>
          </a:p>
        </p:txBody>
      </p:sp>
      <p:sp>
        <p:nvSpPr>
          <p:cNvPr id="9219" name="Rectangle 3">
            <a:extLst>
              <a:ext uri="{FF2B5EF4-FFF2-40B4-BE49-F238E27FC236}">
                <a16:creationId xmlns:a16="http://schemas.microsoft.com/office/drawing/2014/main" id="{3B99B895-9FF0-452F-B182-476B38F99121}"/>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Simple hyperplasia– 1% progress to endometrial cancer</a:t>
            </a:r>
          </a:p>
          <a:p>
            <a:pPr eaLnBrk="1" hangingPunct="1">
              <a:buFont typeface="Wingdings" panose="05000000000000000000" pitchFamily="2" charset="2"/>
              <a:buNone/>
            </a:pPr>
            <a:r>
              <a:rPr lang="en-US" altLang="el-GR"/>
              <a:t>Complex hyperplasia– 3%</a:t>
            </a:r>
          </a:p>
          <a:p>
            <a:pPr eaLnBrk="1" hangingPunct="1">
              <a:buFont typeface="Wingdings" panose="05000000000000000000" pitchFamily="2" charset="2"/>
              <a:buNone/>
            </a:pPr>
            <a:r>
              <a:rPr lang="en-US" altLang="el-GR"/>
              <a:t>Complex hyperplasia with atypia—28%</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30-40% of endometrial cancers are found in a background of atypical hyperplasia.  Overall, these tend to be lower grade tumors.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734061E-6002-4099-81AF-F690E59CD2D8}"/>
              </a:ext>
            </a:extLst>
          </p:cNvPr>
          <p:cNvSpPr>
            <a:spLocks noGrp="1" noRot="1" noChangeArrowheads="1"/>
          </p:cNvSpPr>
          <p:nvPr>
            <p:ph type="title"/>
          </p:nvPr>
        </p:nvSpPr>
        <p:spPr/>
        <p:txBody>
          <a:bodyPr/>
          <a:lstStyle/>
          <a:p>
            <a:pPr eaLnBrk="1" hangingPunct="1"/>
            <a:r>
              <a:rPr lang="en-US" altLang="el-GR" sz="4000"/>
              <a:t>Risk factors for endometrial cancer</a:t>
            </a:r>
          </a:p>
        </p:txBody>
      </p:sp>
      <p:sp>
        <p:nvSpPr>
          <p:cNvPr id="11267" name="Rectangle 3">
            <a:extLst>
              <a:ext uri="{FF2B5EF4-FFF2-40B4-BE49-F238E27FC236}">
                <a16:creationId xmlns:a16="http://schemas.microsoft.com/office/drawing/2014/main" id="{78F1C903-461A-498C-8E84-DDE86435DB64}"/>
              </a:ext>
            </a:extLst>
          </p:cNvPr>
          <p:cNvSpPr>
            <a:spLocks noGrp="1" noChangeArrowheads="1"/>
          </p:cNvSpPr>
          <p:nvPr>
            <p:ph type="body" idx="1"/>
          </p:nvPr>
        </p:nvSpPr>
        <p:spPr>
          <a:xfrm>
            <a:off x="457200" y="1600200"/>
            <a:ext cx="8229600" cy="4800600"/>
          </a:xfrm>
        </p:spPr>
        <p:txBody>
          <a:bodyPr/>
          <a:lstStyle/>
          <a:p>
            <a:pPr eaLnBrk="1" hangingPunct="1">
              <a:buFont typeface="Wingdings" panose="05000000000000000000" pitchFamily="2" charset="2"/>
              <a:buNone/>
            </a:pPr>
            <a:r>
              <a:rPr lang="en-US" altLang="el-GR"/>
              <a:t>These risk factors are only helpful in identifying women at risk for type I disease.</a:t>
            </a:r>
          </a:p>
        </p:txBody>
      </p:sp>
      <p:sp>
        <p:nvSpPr>
          <p:cNvPr id="11268" name="Rectangle 4">
            <a:extLst>
              <a:ext uri="{FF2B5EF4-FFF2-40B4-BE49-F238E27FC236}">
                <a16:creationId xmlns:a16="http://schemas.microsoft.com/office/drawing/2014/main" id="{80DCF837-9932-4B80-B768-367254EA63AC}"/>
              </a:ext>
            </a:extLst>
          </p:cNvPr>
          <p:cNvSpPr>
            <a:spLocks noChangeArrowheads="1"/>
          </p:cNvSpPr>
          <p:nvPr/>
        </p:nvSpPr>
        <p:spPr bwMode="auto">
          <a:xfrm>
            <a:off x="0" y="0"/>
            <a:ext cx="18415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spAutoFit/>
          </a:bodyPr>
          <a:lstStyle>
            <a:lvl1pPr>
              <a:defRPr sz="3600">
                <a:solidFill>
                  <a:schemeClr val="tx2"/>
                </a:solidFill>
                <a:latin typeface="Garamond" panose="02020404030301010803" pitchFamily="18" charset="0"/>
                <a:ea typeface="MS PGothic" panose="020B0600070205080204" pitchFamily="34" charset="-128"/>
              </a:defRPr>
            </a:lvl1pPr>
            <a:lvl2pPr marL="742950" indent="-285750">
              <a:defRPr sz="3600">
                <a:solidFill>
                  <a:schemeClr val="tx2"/>
                </a:solidFill>
                <a:latin typeface="Garamond" panose="02020404030301010803" pitchFamily="18" charset="0"/>
                <a:ea typeface="MS PGothic" panose="020B0600070205080204" pitchFamily="34" charset="-128"/>
              </a:defRPr>
            </a:lvl2pPr>
            <a:lvl3pPr marL="1143000" indent="-228600">
              <a:defRPr sz="3600">
                <a:solidFill>
                  <a:schemeClr val="tx2"/>
                </a:solidFill>
                <a:latin typeface="Garamond" panose="02020404030301010803" pitchFamily="18" charset="0"/>
                <a:ea typeface="MS PGothic" panose="020B0600070205080204" pitchFamily="34" charset="-128"/>
              </a:defRPr>
            </a:lvl3pPr>
            <a:lvl4pPr marL="1600200" indent="-228600">
              <a:defRPr sz="3600">
                <a:solidFill>
                  <a:schemeClr val="tx2"/>
                </a:solidFill>
                <a:latin typeface="Garamond" panose="02020404030301010803" pitchFamily="18" charset="0"/>
                <a:ea typeface="MS PGothic" panose="020B0600070205080204" pitchFamily="34" charset="-128"/>
              </a:defRPr>
            </a:lvl4pPr>
            <a:lvl5pPr marL="2057400" indent="-228600">
              <a:defRPr sz="3600">
                <a:solidFill>
                  <a:schemeClr val="tx2"/>
                </a:solidFill>
                <a:latin typeface="Garamond" panose="02020404030301010803" pitchFamily="18" charset="0"/>
                <a:ea typeface="MS PGothic" panose="020B0600070205080204" pitchFamily="34" charset="-128"/>
              </a:defRPr>
            </a:lvl5pPr>
            <a:lvl6pPr marL="2514600" indent="-228600" eaLnBrk="0" fontAlgn="base" hangingPunct="0">
              <a:spcBef>
                <a:spcPct val="0"/>
              </a:spcBef>
              <a:spcAft>
                <a:spcPct val="0"/>
              </a:spcAft>
              <a:defRPr sz="3600">
                <a:solidFill>
                  <a:schemeClr val="tx2"/>
                </a:solidFill>
                <a:latin typeface="Garamond" panose="02020404030301010803" pitchFamily="18" charset="0"/>
                <a:ea typeface="MS PGothic" panose="020B0600070205080204" pitchFamily="34" charset="-128"/>
              </a:defRPr>
            </a:lvl6pPr>
            <a:lvl7pPr marL="2971800" indent="-228600" eaLnBrk="0" fontAlgn="base" hangingPunct="0">
              <a:spcBef>
                <a:spcPct val="0"/>
              </a:spcBef>
              <a:spcAft>
                <a:spcPct val="0"/>
              </a:spcAft>
              <a:defRPr sz="3600">
                <a:solidFill>
                  <a:schemeClr val="tx2"/>
                </a:solidFill>
                <a:latin typeface="Garamond" panose="02020404030301010803" pitchFamily="18" charset="0"/>
                <a:ea typeface="MS PGothic" panose="020B0600070205080204" pitchFamily="34" charset="-128"/>
              </a:defRPr>
            </a:lvl7pPr>
            <a:lvl8pPr marL="3429000" indent="-228600" eaLnBrk="0" fontAlgn="base" hangingPunct="0">
              <a:spcBef>
                <a:spcPct val="0"/>
              </a:spcBef>
              <a:spcAft>
                <a:spcPct val="0"/>
              </a:spcAft>
              <a:defRPr sz="3600">
                <a:solidFill>
                  <a:schemeClr val="tx2"/>
                </a:solidFill>
                <a:latin typeface="Garamond" panose="02020404030301010803" pitchFamily="18" charset="0"/>
                <a:ea typeface="MS PGothic" panose="020B0600070205080204" pitchFamily="34" charset="-128"/>
              </a:defRPr>
            </a:lvl8pPr>
            <a:lvl9pPr marL="3886200" indent="-228600" eaLnBrk="0" fontAlgn="base" hangingPunct="0">
              <a:spcBef>
                <a:spcPct val="0"/>
              </a:spcBef>
              <a:spcAft>
                <a:spcPct val="0"/>
              </a:spcAft>
              <a:defRPr sz="3600">
                <a:solidFill>
                  <a:schemeClr val="tx2"/>
                </a:solidFill>
                <a:latin typeface="Garamond" panose="02020404030301010803" pitchFamily="18" charset="0"/>
                <a:ea typeface="MS PGothic" panose="020B0600070205080204" pitchFamily="34" charset="-128"/>
              </a:defRPr>
            </a:lvl9pPr>
          </a:lstStyle>
          <a:p>
            <a:pPr eaLnBrk="1" hangingPunct="1"/>
            <a:br>
              <a:rPr lang="en-US" altLang="el-GR" sz="1800">
                <a:solidFill>
                  <a:schemeClr val="tx1"/>
                </a:solidFill>
                <a:effectLst/>
                <a:latin typeface="Arial" panose="020B0604020202020204" pitchFamily="34" charset="0"/>
              </a:rPr>
            </a:br>
            <a:endParaRPr lang="en-US" altLang="el-GR" sz="1800">
              <a:solidFill>
                <a:schemeClr val="tx1"/>
              </a:solidFill>
              <a:effectLst/>
              <a:latin typeface="Arial" panose="020B0604020202020204" pitchFamily="34" charset="0"/>
            </a:endParaRPr>
          </a:p>
        </p:txBody>
      </p:sp>
      <p:pic>
        <p:nvPicPr>
          <p:cNvPr id="8196" name="Picture 6" descr="risk_f38">
            <a:extLst>
              <a:ext uri="{FF2B5EF4-FFF2-40B4-BE49-F238E27FC236}">
                <a16:creationId xmlns:a16="http://schemas.microsoft.com/office/drawing/2014/main" id="{7E0704ED-425A-4A6D-A6AD-0BFD0DE2E9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895600"/>
            <a:ext cx="53340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14387AC-F30E-4E4A-9ECF-0409D2728358}"/>
              </a:ext>
            </a:extLst>
          </p:cNvPr>
          <p:cNvSpPr>
            <a:spLocks noGrp="1" noRot="1" noChangeArrowheads="1"/>
          </p:cNvSpPr>
          <p:nvPr>
            <p:ph type="title"/>
          </p:nvPr>
        </p:nvSpPr>
        <p:spPr/>
        <p:txBody>
          <a:bodyPr/>
          <a:lstStyle/>
          <a:p>
            <a:pPr eaLnBrk="1" hangingPunct="1"/>
            <a:r>
              <a:rPr lang="en-US" altLang="el-GR" sz="3200" b="0"/>
              <a:t>For type I disease, what would be some common exogenous estrogen sources?</a:t>
            </a:r>
          </a:p>
        </p:txBody>
      </p:sp>
      <p:sp>
        <p:nvSpPr>
          <p:cNvPr id="13315" name="Rectangle 3">
            <a:extLst>
              <a:ext uri="{FF2B5EF4-FFF2-40B4-BE49-F238E27FC236}">
                <a16:creationId xmlns:a16="http://schemas.microsoft.com/office/drawing/2014/main" id="{72C21F6C-1FB4-4430-B413-B7ABA883D1BC}"/>
              </a:ext>
            </a:extLst>
          </p:cNvPr>
          <p:cNvSpPr>
            <a:spLocks noGrp="1" noChangeArrowheads="1"/>
          </p:cNvSpPr>
          <p:nvPr>
            <p:ph type="body" idx="1"/>
          </p:nvPr>
        </p:nvSpPr>
        <p:spPr/>
        <p:txBody>
          <a:bodyPr/>
          <a:lstStyle/>
          <a:p>
            <a:pPr eaLnBrk="1" hangingPunct="1">
              <a:buFont typeface="Wingdings" charset="0"/>
              <a:buNone/>
              <a:defRPr/>
            </a:pPr>
            <a:endParaRPr lang="en-US">
              <a:ea typeface="+mn-ea"/>
            </a:endParaRPr>
          </a:p>
          <a:p>
            <a:pPr eaLnBrk="1" hangingPunct="1">
              <a:buFont typeface="Wingdings" charset="0"/>
              <a:buNone/>
              <a:defRPr/>
            </a:pPr>
            <a:endParaRPr lang="en-US">
              <a:ea typeface="+mn-ea"/>
            </a:endParaRPr>
          </a:p>
          <a:p>
            <a:pPr eaLnBrk="1" hangingPunct="1">
              <a:buFont typeface="Wingdings" charset="0"/>
              <a:buNone/>
              <a:defRPr/>
            </a:pPr>
            <a:r>
              <a:rPr lang="en-US">
                <a:ea typeface="+mn-ea"/>
              </a:rPr>
              <a:t>Unopposed estrogen in HRT</a:t>
            </a:r>
          </a:p>
          <a:p>
            <a:pPr eaLnBrk="1" hangingPunct="1">
              <a:buFont typeface="Wingdings" charset="0"/>
              <a:buNone/>
              <a:defRPr/>
            </a:pPr>
            <a:endParaRPr lang="en-US">
              <a:ea typeface="+mn-ea"/>
            </a:endParaRPr>
          </a:p>
          <a:p>
            <a:pPr eaLnBrk="1" hangingPunct="1">
              <a:buFont typeface="Wingdings" charset="0"/>
              <a:buNone/>
              <a:defRPr/>
            </a:pPr>
            <a:r>
              <a:rPr lang="en-US">
                <a:ea typeface="+mn-ea"/>
              </a:rPr>
              <a:t>Tamoxifen</a:t>
            </a:r>
          </a:p>
          <a:p>
            <a:pPr eaLnBrk="1" hangingPunct="1">
              <a:buFont typeface="Wingdings" charset="0"/>
              <a:buNone/>
              <a:defRPr/>
            </a:pPr>
            <a:endParaRPr lang="en-US">
              <a:ea typeface="+mn-ea"/>
            </a:endParaRPr>
          </a:p>
          <a:p>
            <a:pPr eaLnBrk="1" hangingPunct="1">
              <a:buFont typeface="Wingdings" charset="0"/>
              <a:buNone/>
              <a:defRPr/>
            </a:pPr>
            <a:endParaRPr lang="en-US">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fade">
                                      <p:cBhvr>
                                        <p:cTn id="12" dur="2000"/>
                                        <p:tgtEl>
                                          <p:spTgt spid="133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animEffect transition="in" filter="fade">
                                      <p:cBhvr>
                                        <p:cTn id="17" dur="20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D0294D0-69CC-49B8-8E20-51B0786F073A}"/>
              </a:ext>
            </a:extLst>
          </p:cNvPr>
          <p:cNvSpPr>
            <a:spLocks noGrp="1" noRot="1" noChangeArrowheads="1"/>
          </p:cNvSpPr>
          <p:nvPr>
            <p:ph type="title"/>
          </p:nvPr>
        </p:nvSpPr>
        <p:spPr/>
        <p:txBody>
          <a:bodyPr/>
          <a:lstStyle/>
          <a:p>
            <a:pPr eaLnBrk="1" hangingPunct="1"/>
            <a:r>
              <a:rPr lang="en-US" altLang="el-GR" sz="3200" b="0"/>
              <a:t>What would be endogenous sources of estrogen as a risk factor for endometrial cancer?</a:t>
            </a:r>
          </a:p>
        </p:txBody>
      </p:sp>
      <p:sp>
        <p:nvSpPr>
          <p:cNvPr id="14339" name="Rectangle 3">
            <a:extLst>
              <a:ext uri="{FF2B5EF4-FFF2-40B4-BE49-F238E27FC236}">
                <a16:creationId xmlns:a16="http://schemas.microsoft.com/office/drawing/2014/main" id="{9DF5F8BB-E4FA-40A9-9661-10CE2410B403}"/>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Obesity– adrenal precursors gets converted to estrogens in the adipose cells. (Estrone hypothesis)  These women often have lower SHBG, too.</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Anovulatory cycles</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Estrogen secreting tumors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fade">
                                      <p:cBhvr>
                                        <p:cTn id="12" dur="2000"/>
                                        <p:tgtEl>
                                          <p:spTgt spid="143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fade">
                                      <p:cBhvr>
                                        <p:cTn id="17" dur="20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fade">
                                      <p:cBhvr>
                                        <p:cTn id="22" dur="20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7D547F3-6EC3-46FF-A1CE-348BAEB1F13E}"/>
              </a:ext>
            </a:extLst>
          </p:cNvPr>
          <p:cNvSpPr>
            <a:spLocks noGrp="1" noRot="1" noChangeArrowheads="1"/>
          </p:cNvSpPr>
          <p:nvPr>
            <p:ph type="title"/>
          </p:nvPr>
        </p:nvSpPr>
        <p:spPr/>
        <p:txBody>
          <a:bodyPr/>
          <a:lstStyle/>
          <a:p>
            <a:pPr algn="l" eaLnBrk="1" hangingPunct="1"/>
            <a:r>
              <a:rPr lang="en-US" altLang="el-GR" sz="3200" b="0"/>
              <a:t>Endometrial cancer NOT assoc. w/ estrogen</a:t>
            </a:r>
            <a:br>
              <a:rPr lang="en-US" altLang="el-GR" sz="3200" b="0"/>
            </a:br>
            <a:r>
              <a:rPr lang="en-US" altLang="el-GR" sz="3200" b="0"/>
              <a:t>(Type II)</a:t>
            </a:r>
          </a:p>
        </p:txBody>
      </p:sp>
      <p:sp>
        <p:nvSpPr>
          <p:cNvPr id="10243" name="Rectangle 3">
            <a:extLst>
              <a:ext uri="{FF2B5EF4-FFF2-40B4-BE49-F238E27FC236}">
                <a16:creationId xmlns:a16="http://schemas.microsoft.com/office/drawing/2014/main" id="{3540567D-6F1D-4654-B2E9-A5517242E9C1}"/>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l-GR"/>
              <a:t>Papillary serous</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Clear cell tumors</a:t>
            </a:r>
          </a:p>
          <a:p>
            <a:pPr eaLnBrk="1" hangingPunct="1">
              <a:buFont typeface="Wingdings" panose="05000000000000000000" pitchFamily="2" charset="2"/>
              <a:buNone/>
            </a:pPr>
            <a:endParaRPr lang="en-US" altLang="el-GR"/>
          </a:p>
          <a:p>
            <a:pPr eaLnBrk="1" hangingPunct="1">
              <a:buFont typeface="Wingdings" panose="05000000000000000000" pitchFamily="2" charset="2"/>
              <a:buNone/>
            </a:pPr>
            <a:r>
              <a:rPr lang="en-US" altLang="el-GR"/>
              <a:t>Usually these affect multiparous, but generally healthy, older patients.</a:t>
            </a:r>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a:ln>
              <a:noFill/>
            </a:ln>
            <a:solidFill>
              <a:schemeClr val="tx2"/>
            </a:solidFill>
            <a:effectLst>
              <a:outerShdw blurRad="38100" dist="38100" dir="2700000" algn="tl">
                <a:srgbClr val="000000">
                  <a:alpha val="43137"/>
                </a:srgbClr>
              </a:outerShdw>
            </a:effectLst>
            <a:latin typeface="Garamond"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a:ln>
              <a:noFill/>
            </a:ln>
            <a:solidFill>
              <a:schemeClr val="tx2"/>
            </a:solidFill>
            <a:effectLst>
              <a:outerShdw blurRad="38100" dist="38100" dir="2700000" algn="tl">
                <a:srgbClr val="000000">
                  <a:alpha val="43137"/>
                </a:srgbClr>
              </a:outerShdw>
            </a:effectLst>
            <a:latin typeface="Garamond" charset="0"/>
            <a:ea typeface="ＭＳ Ｐゴシック"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174</TotalTime>
  <Words>745</Words>
  <Application>Microsoft Office PowerPoint</Application>
  <PresentationFormat>Προβολή στην οθόνη (4:3)</PresentationFormat>
  <Paragraphs>190</Paragraphs>
  <Slides>33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33</vt:i4>
      </vt:variant>
    </vt:vector>
  </HeadingPairs>
  <TitlesOfParts>
    <vt:vector size="39" baseType="lpstr">
      <vt:lpstr>Garamond</vt:lpstr>
      <vt:lpstr>MS PGothic</vt:lpstr>
      <vt:lpstr>Arial</vt:lpstr>
      <vt:lpstr>Wingdings</vt:lpstr>
      <vt:lpstr>Calibri</vt:lpstr>
      <vt:lpstr>Stream</vt:lpstr>
      <vt:lpstr>Endometrial Cancer Natural history, risk factors, clinical presentation</vt:lpstr>
      <vt:lpstr>Endometrial Cancer</vt:lpstr>
      <vt:lpstr>Risk factors…</vt:lpstr>
      <vt:lpstr>How endometrial hyperplasia is associated with endometrial cancer</vt:lpstr>
      <vt:lpstr>How endometrial hyperplasia is associated with endometrial cancer</vt:lpstr>
      <vt:lpstr>Risk factors for endometrial cancer</vt:lpstr>
      <vt:lpstr>For type I disease, what would be some common exogenous estrogen sources?</vt:lpstr>
      <vt:lpstr>What would be endogenous sources of estrogen as a risk factor for endometrial cancer?</vt:lpstr>
      <vt:lpstr>Endometrial cancer NOT assoc. w/ estrogen (Type II)</vt:lpstr>
      <vt:lpstr>For type I disease, what would be some common exogenous estrogen sources?</vt:lpstr>
      <vt:lpstr>The Benefits and Risks of  Estrogen in HRT</vt:lpstr>
      <vt:lpstr>Tamoxifen</vt:lpstr>
      <vt:lpstr>Tamoxifen</vt:lpstr>
      <vt:lpstr>Tamoxifen</vt:lpstr>
      <vt:lpstr>Other risk factors for endometrial cancer</vt:lpstr>
      <vt:lpstr>Other risk factors for endometrial cancer</vt:lpstr>
      <vt:lpstr>Other risk factors for endometrial cancer</vt:lpstr>
      <vt:lpstr>Other risk factors for endometrial cancer</vt:lpstr>
      <vt:lpstr>Other risk factors for endometrial cancer</vt:lpstr>
      <vt:lpstr>Other risk factors for endometrial cancer</vt:lpstr>
      <vt:lpstr>Protective Factors</vt:lpstr>
      <vt:lpstr>Protective Factors</vt:lpstr>
      <vt:lpstr>Histopathology</vt:lpstr>
      <vt:lpstr>Clinical presentation</vt:lpstr>
      <vt:lpstr>Clinical presentation</vt:lpstr>
      <vt:lpstr>Diagnosis</vt:lpstr>
      <vt:lpstr>Transvaginal ultrasound</vt:lpstr>
      <vt:lpstr>Transvaginal ultrasound</vt:lpstr>
      <vt:lpstr>Cancer Staging</vt:lpstr>
      <vt:lpstr>Cancer Staging</vt:lpstr>
      <vt:lpstr>Cancer Staging</vt:lpstr>
      <vt:lpstr>Cancer Staging</vt:lpstr>
      <vt:lpstr>HNPCC and Screening</vt:lpstr>
    </vt:vector>
  </TitlesOfParts>
  <Company>wozniak family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Endometrial Cancer</dc:title>
  <dc:creator>sophia</dc:creator>
  <cp:lastModifiedBy>sophia</cp:lastModifiedBy>
  <cp:revision>7</cp:revision>
  <dcterms:created xsi:type="dcterms:W3CDTF">2004-11-19T01:28:48Z</dcterms:created>
  <dcterms:modified xsi:type="dcterms:W3CDTF">2018-01-08T06:59:58Z</dcterms:modified>
  <cp:contentStatus>Τελική έκδοση</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