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9"/>
  </p:notesMasterIdLst>
  <p:handoutMasterIdLst>
    <p:handoutMasterId r:id="rId90"/>
  </p:handoutMasterIdLst>
  <p:sldIdLst>
    <p:sldId id="783" r:id="rId2"/>
    <p:sldId id="567" r:id="rId3"/>
    <p:sldId id="798" r:id="rId4"/>
    <p:sldId id="800" r:id="rId5"/>
    <p:sldId id="610" r:id="rId6"/>
    <p:sldId id="437" r:id="rId7"/>
    <p:sldId id="565" r:id="rId8"/>
    <p:sldId id="665" r:id="rId9"/>
    <p:sldId id="784" r:id="rId10"/>
    <p:sldId id="785" r:id="rId11"/>
    <p:sldId id="335" r:id="rId12"/>
    <p:sldId id="667" r:id="rId13"/>
    <p:sldId id="668" r:id="rId14"/>
    <p:sldId id="669" r:id="rId15"/>
    <p:sldId id="670" r:id="rId16"/>
    <p:sldId id="673" r:id="rId17"/>
    <p:sldId id="674" r:id="rId18"/>
    <p:sldId id="496" r:id="rId19"/>
    <p:sldId id="582" r:id="rId20"/>
    <p:sldId id="544" r:id="rId21"/>
    <p:sldId id="801" r:id="rId22"/>
    <p:sldId id="820" r:id="rId23"/>
    <p:sldId id="821" r:id="rId24"/>
    <p:sldId id="822" r:id="rId25"/>
    <p:sldId id="569" r:id="rId26"/>
    <p:sldId id="630" r:id="rId27"/>
    <p:sldId id="814" r:id="rId28"/>
    <p:sldId id="815" r:id="rId29"/>
    <p:sldId id="816" r:id="rId30"/>
    <p:sldId id="817" r:id="rId31"/>
    <p:sldId id="818" r:id="rId32"/>
    <p:sldId id="819" r:id="rId33"/>
    <p:sldId id="577" r:id="rId34"/>
    <p:sldId id="789" r:id="rId35"/>
    <p:sldId id="790" r:id="rId36"/>
    <p:sldId id="792" r:id="rId37"/>
    <p:sldId id="795" r:id="rId38"/>
    <p:sldId id="796" r:id="rId39"/>
    <p:sldId id="570" r:id="rId40"/>
    <p:sldId id="679" r:id="rId41"/>
    <p:sldId id="680" r:id="rId42"/>
    <p:sldId id="580" r:id="rId43"/>
    <p:sldId id="615" r:id="rId44"/>
    <p:sldId id="560" r:id="rId45"/>
    <p:sldId id="689" r:id="rId46"/>
    <p:sldId id="690" r:id="rId47"/>
    <p:sldId id="691" r:id="rId48"/>
    <p:sldId id="692" r:id="rId49"/>
    <p:sldId id="693" r:id="rId50"/>
    <p:sldId id="697" r:id="rId51"/>
    <p:sldId id="622" r:id="rId52"/>
    <p:sldId id="614" r:id="rId53"/>
    <p:sldId id="590" r:id="rId54"/>
    <p:sldId id="732" r:id="rId55"/>
    <p:sldId id="808" r:id="rId56"/>
    <p:sldId id="809" r:id="rId57"/>
    <p:sldId id="810" r:id="rId58"/>
    <p:sldId id="811" r:id="rId59"/>
    <p:sldId id="812" r:id="rId60"/>
    <p:sldId id="813" r:id="rId61"/>
    <p:sldId id="734" r:id="rId62"/>
    <p:sldId id="575" r:id="rId63"/>
    <p:sldId id="699" r:id="rId64"/>
    <p:sldId id="700" r:id="rId65"/>
    <p:sldId id="592" r:id="rId66"/>
    <p:sldId id="701" r:id="rId67"/>
    <p:sldId id="802" r:id="rId68"/>
    <p:sldId id="803" r:id="rId69"/>
    <p:sldId id="804" r:id="rId70"/>
    <p:sldId id="805" r:id="rId71"/>
    <p:sldId id="806" r:id="rId72"/>
    <p:sldId id="807" r:id="rId73"/>
    <p:sldId id="594" r:id="rId74"/>
    <p:sldId id="766" r:id="rId75"/>
    <p:sldId id="606" r:id="rId76"/>
    <p:sldId id="617" r:id="rId77"/>
    <p:sldId id="618" r:id="rId78"/>
    <p:sldId id="619" r:id="rId79"/>
    <p:sldId id="620" r:id="rId80"/>
    <p:sldId id="621" r:id="rId81"/>
    <p:sldId id="579" r:id="rId82"/>
    <p:sldId id="746" r:id="rId83"/>
    <p:sldId id="599" r:id="rId84"/>
    <p:sldId id="601" r:id="rId85"/>
    <p:sldId id="709" r:id="rId86"/>
    <p:sldId id="596" r:id="rId87"/>
    <p:sldId id="597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00"/>
    <a:srgbClr val="FFE7AB"/>
    <a:srgbClr val="FFFF99"/>
    <a:srgbClr val="FFCCFF"/>
    <a:srgbClr val="66FFCC"/>
    <a:srgbClr val="660066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4" autoAdjust="0"/>
    <p:restoredTop sz="90845" autoAdjust="0"/>
  </p:normalViewPr>
  <p:slideViewPr>
    <p:cSldViewPr>
      <p:cViewPr>
        <p:scale>
          <a:sx n="70" d="100"/>
          <a:sy n="70" d="100"/>
        </p:scale>
        <p:origin x="-14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A1320-5A62-4D0D-A082-26B9F55F2E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C870186-53DC-4D0A-92B9-0D69A3A5F1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Εκτίμηση ογκιδίου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μαστού</a:t>
          </a:r>
        </a:p>
      </dgm:t>
    </dgm:pt>
    <dgm:pt modelId="{003A1E34-92C8-4014-B0A3-3571A3CD7E8F}" type="parTrans" cxnId="{AAD6AF5E-61C7-4271-BAEC-A54D145EDA1C}">
      <dgm:prSet/>
      <dgm:spPr/>
      <dgm:t>
        <a:bodyPr/>
        <a:lstStyle/>
        <a:p>
          <a:endParaRPr lang="el-GR"/>
        </a:p>
      </dgm:t>
    </dgm:pt>
    <dgm:pt modelId="{52C1FC90-A490-4034-B8D4-80BB7033D9BC}" type="sibTrans" cxnId="{AAD6AF5E-61C7-4271-BAEC-A54D145EDA1C}">
      <dgm:prSet/>
      <dgm:spPr/>
      <dgm:t>
        <a:bodyPr/>
        <a:lstStyle/>
        <a:p>
          <a:endParaRPr lang="el-GR"/>
        </a:p>
      </dgm:t>
    </dgm:pt>
    <dgm:pt modelId="{9AE56DCB-B93E-40E0-BA81-04E8FF5226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Ιστορικό και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Κλινική Εξέταση</a:t>
          </a:r>
        </a:p>
      </dgm:t>
    </dgm:pt>
    <dgm:pt modelId="{32CD52DB-C0EA-4E2F-9B1A-7E9D881BF6D3}" type="parTrans" cxnId="{DFDB08C0-B287-4453-9E95-01CCBC4E3964}">
      <dgm:prSet/>
      <dgm:spPr/>
      <dgm:t>
        <a:bodyPr/>
        <a:lstStyle/>
        <a:p>
          <a:endParaRPr lang="el-GR"/>
        </a:p>
      </dgm:t>
    </dgm:pt>
    <dgm:pt modelId="{263C86EC-6BC1-49C1-946E-B5C7D793903F}" type="sibTrans" cxnId="{DFDB08C0-B287-4453-9E95-01CCBC4E3964}">
      <dgm:prSet/>
      <dgm:spPr/>
      <dgm:t>
        <a:bodyPr/>
        <a:lstStyle/>
        <a:p>
          <a:endParaRPr lang="el-GR"/>
        </a:p>
      </dgm:t>
    </dgm:pt>
    <dgm:pt modelId="{092EB2D7-5A09-4A6B-B631-A5BE581DCD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Απεικόνιση</a:t>
          </a:r>
        </a:p>
      </dgm:t>
    </dgm:pt>
    <dgm:pt modelId="{FD0F1116-111D-459A-9C14-6D8F79235DFA}" type="parTrans" cxnId="{ABD8E4C6-205E-4F56-AD14-B8F2CC56B5A1}">
      <dgm:prSet/>
      <dgm:spPr/>
      <dgm:t>
        <a:bodyPr/>
        <a:lstStyle/>
        <a:p>
          <a:endParaRPr lang="el-GR"/>
        </a:p>
      </dgm:t>
    </dgm:pt>
    <dgm:pt modelId="{3BBB0BB2-D3A7-4CDF-A894-8C0D367379E2}" type="sibTrans" cxnId="{ABD8E4C6-205E-4F56-AD14-B8F2CC56B5A1}">
      <dgm:prSet/>
      <dgm:spPr/>
      <dgm:t>
        <a:bodyPr/>
        <a:lstStyle/>
        <a:p>
          <a:endParaRPr lang="el-GR"/>
        </a:p>
      </dgm:t>
    </dgm:pt>
    <dgm:pt modelId="{DDC3F110-66A7-4A6B-954C-2449958299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Μαστογραφία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US</a:t>
          </a:r>
          <a:r>
            <a: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κλπ</a:t>
          </a:r>
        </a:p>
      </dgm:t>
    </dgm:pt>
    <dgm:pt modelId="{311AB05D-28A3-4DB8-940C-71DC296025EE}" type="parTrans" cxnId="{4C0186B0-CCAA-4F3A-9D60-2E97973C79C3}">
      <dgm:prSet/>
      <dgm:spPr/>
      <dgm:t>
        <a:bodyPr/>
        <a:lstStyle/>
        <a:p>
          <a:endParaRPr lang="el-GR"/>
        </a:p>
      </dgm:t>
    </dgm:pt>
    <dgm:pt modelId="{691162E4-5972-4BD3-83EF-6C623127491D}" type="sibTrans" cxnId="{4C0186B0-CCAA-4F3A-9D60-2E97973C79C3}">
      <dgm:prSet/>
      <dgm:spPr/>
      <dgm:t>
        <a:bodyPr/>
        <a:lstStyle/>
        <a:p>
          <a:endParaRPr lang="el-GR"/>
        </a:p>
      </dgm:t>
    </dgm:pt>
    <dgm:pt modelId="{6838C73F-FAA5-4149-99D5-D5BBFC1429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Ιστολογική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Εξέταση</a:t>
          </a:r>
        </a:p>
      </dgm:t>
    </dgm:pt>
    <dgm:pt modelId="{B1F5A665-913B-4E01-95A4-9DDABEE4E0DE}" type="parTrans" cxnId="{CEB87DE5-10A9-4E36-84D4-BD4A0FC56F7C}">
      <dgm:prSet/>
      <dgm:spPr/>
      <dgm:t>
        <a:bodyPr/>
        <a:lstStyle/>
        <a:p>
          <a:endParaRPr lang="el-GR"/>
        </a:p>
      </dgm:t>
    </dgm:pt>
    <dgm:pt modelId="{DB52DC58-49D2-446E-9119-73AAD848385B}" type="sibTrans" cxnId="{CEB87DE5-10A9-4E36-84D4-BD4A0FC56F7C}">
      <dgm:prSet/>
      <dgm:spPr/>
      <dgm:t>
        <a:bodyPr/>
        <a:lstStyle/>
        <a:p>
          <a:endParaRPr lang="el-GR"/>
        </a:p>
      </dgm:t>
    </dgm:pt>
    <dgm:pt modelId="{7CE808F9-8F30-4047-A29D-1D12963EDB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FNA</a:t>
          </a:r>
          <a:endParaRPr kumimoji="0" lang="el-GR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Core biopsy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Ανοιχτή Βιοψία</a:t>
          </a:r>
        </a:p>
      </dgm:t>
    </dgm:pt>
    <dgm:pt modelId="{3152F8EA-C08E-48C4-946F-CBB959AA9FE9}" type="parTrans" cxnId="{C7924A5C-29D7-4CA7-8029-A78ACD34F047}">
      <dgm:prSet/>
      <dgm:spPr/>
      <dgm:t>
        <a:bodyPr/>
        <a:lstStyle/>
        <a:p>
          <a:endParaRPr lang="el-GR"/>
        </a:p>
      </dgm:t>
    </dgm:pt>
    <dgm:pt modelId="{1A46AD4A-77D8-471F-A219-DB8096810CAE}" type="sibTrans" cxnId="{C7924A5C-29D7-4CA7-8029-A78ACD34F047}">
      <dgm:prSet/>
      <dgm:spPr/>
      <dgm:t>
        <a:bodyPr/>
        <a:lstStyle/>
        <a:p>
          <a:endParaRPr lang="el-GR"/>
        </a:p>
      </dgm:t>
    </dgm:pt>
    <dgm:pt modelId="{1FAB6FBC-EC56-409B-84ED-CFB23479E20E}" type="pres">
      <dgm:prSet presAssocID="{33AA1320-5A62-4D0D-A082-26B9F55F2E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EFCD5B-3622-4A03-A7D2-544BE63EAD4C}" type="pres">
      <dgm:prSet presAssocID="{9C870186-53DC-4D0A-92B9-0D69A3A5F170}" presName="hierRoot1" presStyleCnt="0">
        <dgm:presLayoutVars>
          <dgm:hierBranch/>
        </dgm:presLayoutVars>
      </dgm:prSet>
      <dgm:spPr/>
    </dgm:pt>
    <dgm:pt modelId="{CA24739E-F266-4048-8D9F-98B9F84EB697}" type="pres">
      <dgm:prSet presAssocID="{9C870186-53DC-4D0A-92B9-0D69A3A5F170}" presName="rootComposite1" presStyleCnt="0"/>
      <dgm:spPr/>
    </dgm:pt>
    <dgm:pt modelId="{255F7925-3B19-4271-B6D7-E6DD67E89811}" type="pres">
      <dgm:prSet presAssocID="{9C870186-53DC-4D0A-92B9-0D69A3A5F1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A80E6F2-05C2-4A2E-BC43-8C45C2EE1EE8}" type="pres">
      <dgm:prSet presAssocID="{9C870186-53DC-4D0A-92B9-0D69A3A5F170}" presName="rootConnector1" presStyleLbl="node1" presStyleIdx="0" presStyleCnt="0"/>
      <dgm:spPr/>
      <dgm:t>
        <a:bodyPr/>
        <a:lstStyle/>
        <a:p>
          <a:endParaRPr lang="el-GR"/>
        </a:p>
      </dgm:t>
    </dgm:pt>
    <dgm:pt modelId="{E188141A-66DC-4B26-815A-E40AEE39E14D}" type="pres">
      <dgm:prSet presAssocID="{9C870186-53DC-4D0A-92B9-0D69A3A5F170}" presName="hierChild2" presStyleCnt="0"/>
      <dgm:spPr/>
    </dgm:pt>
    <dgm:pt modelId="{6F892D10-64CB-4D5A-B1BD-DBD5169E7D2A}" type="pres">
      <dgm:prSet presAssocID="{32CD52DB-C0EA-4E2F-9B1A-7E9D881BF6D3}" presName="Name35" presStyleLbl="parChTrans1D2" presStyleIdx="0" presStyleCnt="3"/>
      <dgm:spPr/>
      <dgm:t>
        <a:bodyPr/>
        <a:lstStyle/>
        <a:p>
          <a:endParaRPr lang="en-US"/>
        </a:p>
      </dgm:t>
    </dgm:pt>
    <dgm:pt modelId="{A8D9800E-004F-45E6-869E-FF25AD08A61B}" type="pres">
      <dgm:prSet presAssocID="{9AE56DCB-B93E-40E0-BA81-04E8FF52269B}" presName="hierRoot2" presStyleCnt="0">
        <dgm:presLayoutVars>
          <dgm:hierBranch/>
        </dgm:presLayoutVars>
      </dgm:prSet>
      <dgm:spPr/>
    </dgm:pt>
    <dgm:pt modelId="{66BD1E4C-95E8-45F1-8D84-E302A39A435E}" type="pres">
      <dgm:prSet presAssocID="{9AE56DCB-B93E-40E0-BA81-04E8FF52269B}" presName="rootComposite" presStyleCnt="0"/>
      <dgm:spPr/>
    </dgm:pt>
    <dgm:pt modelId="{813B26F9-475F-4D7D-8D69-699D5B147DBE}" type="pres">
      <dgm:prSet presAssocID="{9AE56DCB-B93E-40E0-BA81-04E8FF52269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950135-B20B-41B7-9371-A76AE1EA7C64}" type="pres">
      <dgm:prSet presAssocID="{9AE56DCB-B93E-40E0-BA81-04E8FF52269B}" presName="rootConnector" presStyleLbl="node2" presStyleIdx="0" presStyleCnt="3"/>
      <dgm:spPr/>
      <dgm:t>
        <a:bodyPr/>
        <a:lstStyle/>
        <a:p>
          <a:endParaRPr lang="el-GR"/>
        </a:p>
      </dgm:t>
    </dgm:pt>
    <dgm:pt modelId="{14F13298-339D-40F9-A1DA-722C1A5AF74C}" type="pres">
      <dgm:prSet presAssocID="{9AE56DCB-B93E-40E0-BA81-04E8FF52269B}" presName="hierChild4" presStyleCnt="0"/>
      <dgm:spPr/>
    </dgm:pt>
    <dgm:pt modelId="{51C301CA-963A-40AF-B6C2-6B27698A24A9}" type="pres">
      <dgm:prSet presAssocID="{9AE56DCB-B93E-40E0-BA81-04E8FF52269B}" presName="hierChild5" presStyleCnt="0"/>
      <dgm:spPr/>
    </dgm:pt>
    <dgm:pt modelId="{97372E74-C0B9-48DA-9D66-579A882B5075}" type="pres">
      <dgm:prSet presAssocID="{FD0F1116-111D-459A-9C14-6D8F79235DFA}" presName="Name35" presStyleLbl="parChTrans1D2" presStyleIdx="1" presStyleCnt="3"/>
      <dgm:spPr/>
      <dgm:t>
        <a:bodyPr/>
        <a:lstStyle/>
        <a:p>
          <a:endParaRPr lang="en-US"/>
        </a:p>
      </dgm:t>
    </dgm:pt>
    <dgm:pt modelId="{951A2999-65B1-4D22-BC34-A89D3FDBAE2A}" type="pres">
      <dgm:prSet presAssocID="{092EB2D7-5A09-4A6B-B631-A5BE581DCDF2}" presName="hierRoot2" presStyleCnt="0">
        <dgm:presLayoutVars>
          <dgm:hierBranch/>
        </dgm:presLayoutVars>
      </dgm:prSet>
      <dgm:spPr/>
    </dgm:pt>
    <dgm:pt modelId="{AC22FA98-2051-447C-8D78-7557945A3FE5}" type="pres">
      <dgm:prSet presAssocID="{092EB2D7-5A09-4A6B-B631-A5BE581DCDF2}" presName="rootComposite" presStyleCnt="0"/>
      <dgm:spPr/>
    </dgm:pt>
    <dgm:pt modelId="{74ABABFC-2E37-43A4-875B-86DA97876249}" type="pres">
      <dgm:prSet presAssocID="{092EB2D7-5A09-4A6B-B631-A5BE581DCDF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8388B81-3D42-463A-ADC6-12042C43533C}" type="pres">
      <dgm:prSet presAssocID="{092EB2D7-5A09-4A6B-B631-A5BE581DCDF2}" presName="rootConnector" presStyleLbl="node2" presStyleIdx="1" presStyleCnt="3"/>
      <dgm:spPr/>
      <dgm:t>
        <a:bodyPr/>
        <a:lstStyle/>
        <a:p>
          <a:endParaRPr lang="el-GR"/>
        </a:p>
      </dgm:t>
    </dgm:pt>
    <dgm:pt modelId="{6E1E97D0-96A5-45D6-B2E0-B3E9B51C9D69}" type="pres">
      <dgm:prSet presAssocID="{092EB2D7-5A09-4A6B-B631-A5BE581DCDF2}" presName="hierChild4" presStyleCnt="0"/>
      <dgm:spPr/>
    </dgm:pt>
    <dgm:pt modelId="{5FC103FD-CE76-4871-B1DB-8C096A698FDB}" type="pres">
      <dgm:prSet presAssocID="{311AB05D-28A3-4DB8-940C-71DC296025EE}" presName="Name35" presStyleLbl="parChTrans1D3" presStyleIdx="0" presStyleCnt="2"/>
      <dgm:spPr/>
      <dgm:t>
        <a:bodyPr/>
        <a:lstStyle/>
        <a:p>
          <a:endParaRPr lang="en-US"/>
        </a:p>
      </dgm:t>
    </dgm:pt>
    <dgm:pt modelId="{28B3E25F-B091-4024-8837-202F55D61C27}" type="pres">
      <dgm:prSet presAssocID="{DDC3F110-66A7-4A6B-954C-244995829936}" presName="hierRoot2" presStyleCnt="0">
        <dgm:presLayoutVars>
          <dgm:hierBranch val="l"/>
        </dgm:presLayoutVars>
      </dgm:prSet>
      <dgm:spPr/>
    </dgm:pt>
    <dgm:pt modelId="{E1329079-103E-42F3-BF91-FE29E9B68C67}" type="pres">
      <dgm:prSet presAssocID="{DDC3F110-66A7-4A6B-954C-244995829936}" presName="rootComposite" presStyleCnt="0"/>
      <dgm:spPr/>
    </dgm:pt>
    <dgm:pt modelId="{508223A8-7D35-415F-B796-79E750BB4CC2}" type="pres">
      <dgm:prSet presAssocID="{DDC3F110-66A7-4A6B-954C-24499582993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744FA45-A221-4436-8815-93C8E25C36A9}" type="pres">
      <dgm:prSet presAssocID="{DDC3F110-66A7-4A6B-954C-244995829936}" presName="rootConnector" presStyleLbl="node3" presStyleIdx="0" presStyleCnt="2"/>
      <dgm:spPr/>
      <dgm:t>
        <a:bodyPr/>
        <a:lstStyle/>
        <a:p>
          <a:endParaRPr lang="el-GR"/>
        </a:p>
      </dgm:t>
    </dgm:pt>
    <dgm:pt modelId="{BCD83F0D-172F-4443-BF05-9DA566F28FED}" type="pres">
      <dgm:prSet presAssocID="{DDC3F110-66A7-4A6B-954C-244995829936}" presName="hierChild4" presStyleCnt="0"/>
      <dgm:spPr/>
    </dgm:pt>
    <dgm:pt modelId="{2CB9C182-4012-44BE-94CB-AC46DDA454BE}" type="pres">
      <dgm:prSet presAssocID="{DDC3F110-66A7-4A6B-954C-244995829936}" presName="hierChild5" presStyleCnt="0"/>
      <dgm:spPr/>
    </dgm:pt>
    <dgm:pt modelId="{78B60362-70CE-4778-BE24-2350E1C648A4}" type="pres">
      <dgm:prSet presAssocID="{092EB2D7-5A09-4A6B-B631-A5BE581DCDF2}" presName="hierChild5" presStyleCnt="0"/>
      <dgm:spPr/>
    </dgm:pt>
    <dgm:pt modelId="{E9107F5C-71DA-4935-BDC4-BCB445BCAE9E}" type="pres">
      <dgm:prSet presAssocID="{B1F5A665-913B-4E01-95A4-9DDABEE4E0DE}" presName="Name35" presStyleLbl="parChTrans1D2" presStyleIdx="2" presStyleCnt="3"/>
      <dgm:spPr/>
      <dgm:t>
        <a:bodyPr/>
        <a:lstStyle/>
        <a:p>
          <a:endParaRPr lang="en-US"/>
        </a:p>
      </dgm:t>
    </dgm:pt>
    <dgm:pt modelId="{BF54FFB2-A370-43BB-8C56-26551F6A4112}" type="pres">
      <dgm:prSet presAssocID="{6838C73F-FAA5-4149-99D5-D5BBFC14295D}" presName="hierRoot2" presStyleCnt="0">
        <dgm:presLayoutVars>
          <dgm:hierBranch/>
        </dgm:presLayoutVars>
      </dgm:prSet>
      <dgm:spPr/>
    </dgm:pt>
    <dgm:pt modelId="{1703513F-782A-4254-8E61-144A46BE0E0D}" type="pres">
      <dgm:prSet presAssocID="{6838C73F-FAA5-4149-99D5-D5BBFC14295D}" presName="rootComposite" presStyleCnt="0"/>
      <dgm:spPr/>
    </dgm:pt>
    <dgm:pt modelId="{5398A17B-3021-432C-869A-A0DAF3B4C239}" type="pres">
      <dgm:prSet presAssocID="{6838C73F-FAA5-4149-99D5-D5BBFC14295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51E4066-5919-4B61-922B-15B4A8786633}" type="pres">
      <dgm:prSet presAssocID="{6838C73F-FAA5-4149-99D5-D5BBFC14295D}" presName="rootConnector" presStyleLbl="node2" presStyleIdx="2" presStyleCnt="3"/>
      <dgm:spPr/>
      <dgm:t>
        <a:bodyPr/>
        <a:lstStyle/>
        <a:p>
          <a:endParaRPr lang="el-GR"/>
        </a:p>
      </dgm:t>
    </dgm:pt>
    <dgm:pt modelId="{C5BD3D90-E2CE-45D4-B040-1B7237B0174E}" type="pres">
      <dgm:prSet presAssocID="{6838C73F-FAA5-4149-99D5-D5BBFC14295D}" presName="hierChild4" presStyleCnt="0"/>
      <dgm:spPr/>
    </dgm:pt>
    <dgm:pt modelId="{608BCEDF-C9FF-4E92-9F8E-30C47EC590EB}" type="pres">
      <dgm:prSet presAssocID="{3152F8EA-C08E-48C4-946F-CBB959AA9FE9}" presName="Name35" presStyleLbl="parChTrans1D3" presStyleIdx="1" presStyleCnt="2"/>
      <dgm:spPr/>
      <dgm:t>
        <a:bodyPr/>
        <a:lstStyle/>
        <a:p>
          <a:endParaRPr lang="en-US"/>
        </a:p>
      </dgm:t>
    </dgm:pt>
    <dgm:pt modelId="{80FB803E-39C8-4EE4-8ED6-C0BD8F5EE3E5}" type="pres">
      <dgm:prSet presAssocID="{7CE808F9-8F30-4047-A29D-1D12963EDB58}" presName="hierRoot2" presStyleCnt="0">
        <dgm:presLayoutVars>
          <dgm:hierBranch val="l"/>
        </dgm:presLayoutVars>
      </dgm:prSet>
      <dgm:spPr/>
    </dgm:pt>
    <dgm:pt modelId="{B97F65A2-36FB-479A-B9B6-476736297E3D}" type="pres">
      <dgm:prSet presAssocID="{7CE808F9-8F30-4047-A29D-1D12963EDB58}" presName="rootComposite" presStyleCnt="0"/>
      <dgm:spPr/>
    </dgm:pt>
    <dgm:pt modelId="{FF1AFCC7-949A-4351-AA62-E96EEE234306}" type="pres">
      <dgm:prSet presAssocID="{7CE808F9-8F30-4047-A29D-1D12963EDB5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C3F2D0A-1AF1-448F-9C30-7E30798C7E1A}" type="pres">
      <dgm:prSet presAssocID="{7CE808F9-8F30-4047-A29D-1D12963EDB58}" presName="rootConnector" presStyleLbl="node3" presStyleIdx="1" presStyleCnt="2"/>
      <dgm:spPr/>
      <dgm:t>
        <a:bodyPr/>
        <a:lstStyle/>
        <a:p>
          <a:endParaRPr lang="el-GR"/>
        </a:p>
      </dgm:t>
    </dgm:pt>
    <dgm:pt modelId="{0B61BC8F-506B-47F4-8A40-E46A8A102B3A}" type="pres">
      <dgm:prSet presAssocID="{7CE808F9-8F30-4047-A29D-1D12963EDB58}" presName="hierChild4" presStyleCnt="0"/>
      <dgm:spPr/>
    </dgm:pt>
    <dgm:pt modelId="{4CF7F04D-19E4-49F8-98CC-16AB72AB9583}" type="pres">
      <dgm:prSet presAssocID="{7CE808F9-8F30-4047-A29D-1D12963EDB58}" presName="hierChild5" presStyleCnt="0"/>
      <dgm:spPr/>
    </dgm:pt>
    <dgm:pt modelId="{772C511B-FF8D-4134-94AE-D210412C90DB}" type="pres">
      <dgm:prSet presAssocID="{6838C73F-FAA5-4149-99D5-D5BBFC14295D}" presName="hierChild5" presStyleCnt="0"/>
      <dgm:spPr/>
    </dgm:pt>
    <dgm:pt modelId="{456DEF15-21C7-4F94-8AAB-0B4EDFCF5E28}" type="pres">
      <dgm:prSet presAssocID="{9C870186-53DC-4D0A-92B9-0D69A3A5F170}" presName="hierChild3" presStyleCnt="0"/>
      <dgm:spPr/>
    </dgm:pt>
  </dgm:ptLst>
  <dgm:cxnLst>
    <dgm:cxn modelId="{259A8FC3-E3D3-48FC-9D4F-53EA62BEF798}" type="presOf" srcId="{311AB05D-28A3-4DB8-940C-71DC296025EE}" destId="{5FC103FD-CE76-4871-B1DB-8C096A698FDB}" srcOrd="0" destOrd="0" presId="urn:microsoft.com/office/officeart/2005/8/layout/orgChart1"/>
    <dgm:cxn modelId="{A6672B23-8DAE-401D-8C3A-6E8AECF4083B}" type="presOf" srcId="{9AE56DCB-B93E-40E0-BA81-04E8FF52269B}" destId="{813B26F9-475F-4D7D-8D69-699D5B147DBE}" srcOrd="0" destOrd="0" presId="urn:microsoft.com/office/officeart/2005/8/layout/orgChart1"/>
    <dgm:cxn modelId="{02FFD5E7-D36B-466F-9242-AF3DDAF3D2EF}" type="presOf" srcId="{092EB2D7-5A09-4A6B-B631-A5BE581DCDF2}" destId="{74ABABFC-2E37-43A4-875B-86DA97876249}" srcOrd="0" destOrd="0" presId="urn:microsoft.com/office/officeart/2005/8/layout/orgChart1"/>
    <dgm:cxn modelId="{AAD6AF5E-61C7-4271-BAEC-A54D145EDA1C}" srcId="{33AA1320-5A62-4D0D-A082-26B9F55F2EB3}" destId="{9C870186-53DC-4D0A-92B9-0D69A3A5F170}" srcOrd="0" destOrd="0" parTransId="{003A1E34-92C8-4014-B0A3-3571A3CD7E8F}" sibTransId="{52C1FC90-A490-4034-B8D4-80BB7033D9BC}"/>
    <dgm:cxn modelId="{ABD8E4C6-205E-4F56-AD14-B8F2CC56B5A1}" srcId="{9C870186-53DC-4D0A-92B9-0D69A3A5F170}" destId="{092EB2D7-5A09-4A6B-B631-A5BE581DCDF2}" srcOrd="1" destOrd="0" parTransId="{FD0F1116-111D-459A-9C14-6D8F79235DFA}" sibTransId="{3BBB0BB2-D3A7-4CDF-A894-8C0D367379E2}"/>
    <dgm:cxn modelId="{5D4F716F-4B10-430B-B2FB-087502DC478A}" type="presOf" srcId="{9C870186-53DC-4D0A-92B9-0D69A3A5F170}" destId="{DA80E6F2-05C2-4A2E-BC43-8C45C2EE1EE8}" srcOrd="1" destOrd="0" presId="urn:microsoft.com/office/officeart/2005/8/layout/orgChart1"/>
    <dgm:cxn modelId="{189BC9DF-652B-4D9D-9957-A4EC22230FA8}" type="presOf" srcId="{7CE808F9-8F30-4047-A29D-1D12963EDB58}" destId="{FF1AFCC7-949A-4351-AA62-E96EEE234306}" srcOrd="0" destOrd="0" presId="urn:microsoft.com/office/officeart/2005/8/layout/orgChart1"/>
    <dgm:cxn modelId="{E41115E4-C228-48C5-8E26-F230D31241D5}" type="presOf" srcId="{B1F5A665-913B-4E01-95A4-9DDABEE4E0DE}" destId="{E9107F5C-71DA-4935-BDC4-BCB445BCAE9E}" srcOrd="0" destOrd="0" presId="urn:microsoft.com/office/officeart/2005/8/layout/orgChart1"/>
    <dgm:cxn modelId="{35AF0137-D75F-4934-80B9-A13230A990AD}" type="presOf" srcId="{9C870186-53DC-4D0A-92B9-0D69A3A5F170}" destId="{255F7925-3B19-4271-B6D7-E6DD67E89811}" srcOrd="0" destOrd="0" presId="urn:microsoft.com/office/officeart/2005/8/layout/orgChart1"/>
    <dgm:cxn modelId="{CEB87DE5-10A9-4E36-84D4-BD4A0FC56F7C}" srcId="{9C870186-53DC-4D0A-92B9-0D69A3A5F170}" destId="{6838C73F-FAA5-4149-99D5-D5BBFC14295D}" srcOrd="2" destOrd="0" parTransId="{B1F5A665-913B-4E01-95A4-9DDABEE4E0DE}" sibTransId="{DB52DC58-49D2-446E-9119-73AAD848385B}"/>
    <dgm:cxn modelId="{F7F383AA-BF74-4790-9BDF-41C4DA9CD78F}" type="presOf" srcId="{3152F8EA-C08E-48C4-946F-CBB959AA9FE9}" destId="{608BCEDF-C9FF-4E92-9F8E-30C47EC590EB}" srcOrd="0" destOrd="0" presId="urn:microsoft.com/office/officeart/2005/8/layout/orgChart1"/>
    <dgm:cxn modelId="{006EA4FD-B744-4B16-9CF1-7D4925FA7C63}" type="presOf" srcId="{6838C73F-FAA5-4149-99D5-D5BBFC14295D}" destId="{E51E4066-5919-4B61-922B-15B4A8786633}" srcOrd="1" destOrd="0" presId="urn:microsoft.com/office/officeart/2005/8/layout/orgChart1"/>
    <dgm:cxn modelId="{54D5306B-1277-439F-9A2F-9C2EFC62CDF2}" type="presOf" srcId="{32CD52DB-C0EA-4E2F-9B1A-7E9D881BF6D3}" destId="{6F892D10-64CB-4D5A-B1BD-DBD5169E7D2A}" srcOrd="0" destOrd="0" presId="urn:microsoft.com/office/officeart/2005/8/layout/orgChart1"/>
    <dgm:cxn modelId="{2E838642-9A74-445F-BB67-405A0D2907EC}" type="presOf" srcId="{092EB2D7-5A09-4A6B-B631-A5BE581DCDF2}" destId="{98388B81-3D42-463A-ADC6-12042C43533C}" srcOrd="1" destOrd="0" presId="urn:microsoft.com/office/officeart/2005/8/layout/orgChart1"/>
    <dgm:cxn modelId="{4C0186B0-CCAA-4F3A-9D60-2E97973C79C3}" srcId="{092EB2D7-5A09-4A6B-B631-A5BE581DCDF2}" destId="{DDC3F110-66A7-4A6B-954C-244995829936}" srcOrd="0" destOrd="0" parTransId="{311AB05D-28A3-4DB8-940C-71DC296025EE}" sibTransId="{691162E4-5972-4BD3-83EF-6C623127491D}"/>
    <dgm:cxn modelId="{DFDB08C0-B287-4453-9E95-01CCBC4E3964}" srcId="{9C870186-53DC-4D0A-92B9-0D69A3A5F170}" destId="{9AE56DCB-B93E-40E0-BA81-04E8FF52269B}" srcOrd="0" destOrd="0" parTransId="{32CD52DB-C0EA-4E2F-9B1A-7E9D881BF6D3}" sibTransId="{263C86EC-6BC1-49C1-946E-B5C7D793903F}"/>
    <dgm:cxn modelId="{68BCCCE5-4DF9-4731-B179-1B1C4B5B60A7}" type="presOf" srcId="{9AE56DCB-B93E-40E0-BA81-04E8FF52269B}" destId="{07950135-B20B-41B7-9371-A76AE1EA7C64}" srcOrd="1" destOrd="0" presId="urn:microsoft.com/office/officeart/2005/8/layout/orgChart1"/>
    <dgm:cxn modelId="{C6E04982-F89D-4F2B-ABFD-E7A9A25ECBAA}" type="presOf" srcId="{7CE808F9-8F30-4047-A29D-1D12963EDB58}" destId="{8C3F2D0A-1AF1-448F-9C30-7E30798C7E1A}" srcOrd="1" destOrd="0" presId="urn:microsoft.com/office/officeart/2005/8/layout/orgChart1"/>
    <dgm:cxn modelId="{1AE46EEC-4425-4090-BBBB-51EBE5D025F7}" type="presOf" srcId="{FD0F1116-111D-459A-9C14-6D8F79235DFA}" destId="{97372E74-C0B9-48DA-9D66-579A882B5075}" srcOrd="0" destOrd="0" presId="urn:microsoft.com/office/officeart/2005/8/layout/orgChart1"/>
    <dgm:cxn modelId="{06D1A648-88FC-48BA-B428-227ACEFC47D5}" type="presOf" srcId="{DDC3F110-66A7-4A6B-954C-244995829936}" destId="{A744FA45-A221-4436-8815-93C8E25C36A9}" srcOrd="1" destOrd="0" presId="urn:microsoft.com/office/officeart/2005/8/layout/orgChart1"/>
    <dgm:cxn modelId="{39116E8F-E4FF-4D5B-BAC7-88EA9847D624}" type="presOf" srcId="{33AA1320-5A62-4D0D-A082-26B9F55F2EB3}" destId="{1FAB6FBC-EC56-409B-84ED-CFB23479E20E}" srcOrd="0" destOrd="0" presId="urn:microsoft.com/office/officeart/2005/8/layout/orgChart1"/>
    <dgm:cxn modelId="{C7924A5C-29D7-4CA7-8029-A78ACD34F047}" srcId="{6838C73F-FAA5-4149-99D5-D5BBFC14295D}" destId="{7CE808F9-8F30-4047-A29D-1D12963EDB58}" srcOrd="0" destOrd="0" parTransId="{3152F8EA-C08E-48C4-946F-CBB959AA9FE9}" sibTransId="{1A46AD4A-77D8-471F-A219-DB8096810CAE}"/>
    <dgm:cxn modelId="{2259B3FF-DED2-445B-BFCC-581C5947630D}" type="presOf" srcId="{DDC3F110-66A7-4A6B-954C-244995829936}" destId="{508223A8-7D35-415F-B796-79E750BB4CC2}" srcOrd="0" destOrd="0" presId="urn:microsoft.com/office/officeart/2005/8/layout/orgChart1"/>
    <dgm:cxn modelId="{64375599-94E4-42D9-9ABE-C1BE4B1E4E38}" type="presOf" srcId="{6838C73F-FAA5-4149-99D5-D5BBFC14295D}" destId="{5398A17B-3021-432C-869A-A0DAF3B4C239}" srcOrd="0" destOrd="0" presId="urn:microsoft.com/office/officeart/2005/8/layout/orgChart1"/>
    <dgm:cxn modelId="{BA7F2272-D72B-4B3C-AD63-155B9DCDEFDA}" type="presParOf" srcId="{1FAB6FBC-EC56-409B-84ED-CFB23479E20E}" destId="{2CEFCD5B-3622-4A03-A7D2-544BE63EAD4C}" srcOrd="0" destOrd="0" presId="urn:microsoft.com/office/officeart/2005/8/layout/orgChart1"/>
    <dgm:cxn modelId="{E7FDB047-52EF-49BE-A431-9F7E66DAFFFB}" type="presParOf" srcId="{2CEFCD5B-3622-4A03-A7D2-544BE63EAD4C}" destId="{CA24739E-F266-4048-8D9F-98B9F84EB697}" srcOrd="0" destOrd="0" presId="urn:microsoft.com/office/officeart/2005/8/layout/orgChart1"/>
    <dgm:cxn modelId="{EBB9F134-1128-4513-BD97-CB1ED7DAC67B}" type="presParOf" srcId="{CA24739E-F266-4048-8D9F-98B9F84EB697}" destId="{255F7925-3B19-4271-B6D7-E6DD67E89811}" srcOrd="0" destOrd="0" presId="urn:microsoft.com/office/officeart/2005/8/layout/orgChart1"/>
    <dgm:cxn modelId="{B3790223-3168-44E3-B989-3313B1073002}" type="presParOf" srcId="{CA24739E-F266-4048-8D9F-98B9F84EB697}" destId="{DA80E6F2-05C2-4A2E-BC43-8C45C2EE1EE8}" srcOrd="1" destOrd="0" presId="urn:microsoft.com/office/officeart/2005/8/layout/orgChart1"/>
    <dgm:cxn modelId="{5905780F-C099-4997-8218-0A91AE057BA1}" type="presParOf" srcId="{2CEFCD5B-3622-4A03-A7D2-544BE63EAD4C}" destId="{E188141A-66DC-4B26-815A-E40AEE39E14D}" srcOrd="1" destOrd="0" presId="urn:microsoft.com/office/officeart/2005/8/layout/orgChart1"/>
    <dgm:cxn modelId="{340AEF9F-4002-4327-A460-65D8DC89B050}" type="presParOf" srcId="{E188141A-66DC-4B26-815A-E40AEE39E14D}" destId="{6F892D10-64CB-4D5A-B1BD-DBD5169E7D2A}" srcOrd="0" destOrd="0" presId="urn:microsoft.com/office/officeart/2005/8/layout/orgChart1"/>
    <dgm:cxn modelId="{9B4E5B8D-90A5-4F19-A67C-E134E6A4CD18}" type="presParOf" srcId="{E188141A-66DC-4B26-815A-E40AEE39E14D}" destId="{A8D9800E-004F-45E6-869E-FF25AD08A61B}" srcOrd="1" destOrd="0" presId="urn:microsoft.com/office/officeart/2005/8/layout/orgChart1"/>
    <dgm:cxn modelId="{9C768380-8DCA-422E-905F-EDCB3852DE83}" type="presParOf" srcId="{A8D9800E-004F-45E6-869E-FF25AD08A61B}" destId="{66BD1E4C-95E8-45F1-8D84-E302A39A435E}" srcOrd="0" destOrd="0" presId="urn:microsoft.com/office/officeart/2005/8/layout/orgChart1"/>
    <dgm:cxn modelId="{8DC06F9C-63DB-4554-85BB-7A94CA1DD0B7}" type="presParOf" srcId="{66BD1E4C-95E8-45F1-8D84-E302A39A435E}" destId="{813B26F9-475F-4D7D-8D69-699D5B147DBE}" srcOrd="0" destOrd="0" presId="urn:microsoft.com/office/officeart/2005/8/layout/orgChart1"/>
    <dgm:cxn modelId="{04474340-4FBD-4C54-A263-CE16BE0643BC}" type="presParOf" srcId="{66BD1E4C-95E8-45F1-8D84-E302A39A435E}" destId="{07950135-B20B-41B7-9371-A76AE1EA7C64}" srcOrd="1" destOrd="0" presId="urn:microsoft.com/office/officeart/2005/8/layout/orgChart1"/>
    <dgm:cxn modelId="{8C49D508-2405-4BB5-B750-205EC6DE6EFF}" type="presParOf" srcId="{A8D9800E-004F-45E6-869E-FF25AD08A61B}" destId="{14F13298-339D-40F9-A1DA-722C1A5AF74C}" srcOrd="1" destOrd="0" presId="urn:microsoft.com/office/officeart/2005/8/layout/orgChart1"/>
    <dgm:cxn modelId="{9273D5E3-8749-4E2F-94A5-3545D4A13B87}" type="presParOf" srcId="{A8D9800E-004F-45E6-869E-FF25AD08A61B}" destId="{51C301CA-963A-40AF-B6C2-6B27698A24A9}" srcOrd="2" destOrd="0" presId="urn:microsoft.com/office/officeart/2005/8/layout/orgChart1"/>
    <dgm:cxn modelId="{3EAD5F76-0C94-4828-8011-1E83084897FE}" type="presParOf" srcId="{E188141A-66DC-4B26-815A-E40AEE39E14D}" destId="{97372E74-C0B9-48DA-9D66-579A882B5075}" srcOrd="2" destOrd="0" presId="urn:microsoft.com/office/officeart/2005/8/layout/orgChart1"/>
    <dgm:cxn modelId="{41EA1884-2EE8-4DBF-9B7B-356802C780D1}" type="presParOf" srcId="{E188141A-66DC-4B26-815A-E40AEE39E14D}" destId="{951A2999-65B1-4D22-BC34-A89D3FDBAE2A}" srcOrd="3" destOrd="0" presId="urn:microsoft.com/office/officeart/2005/8/layout/orgChart1"/>
    <dgm:cxn modelId="{CA761050-76BE-44BF-A69E-EF9AB583F74C}" type="presParOf" srcId="{951A2999-65B1-4D22-BC34-A89D3FDBAE2A}" destId="{AC22FA98-2051-447C-8D78-7557945A3FE5}" srcOrd="0" destOrd="0" presId="urn:microsoft.com/office/officeart/2005/8/layout/orgChart1"/>
    <dgm:cxn modelId="{744795A2-BA47-411F-9C12-9E6DDBB6BB8B}" type="presParOf" srcId="{AC22FA98-2051-447C-8D78-7557945A3FE5}" destId="{74ABABFC-2E37-43A4-875B-86DA97876249}" srcOrd="0" destOrd="0" presId="urn:microsoft.com/office/officeart/2005/8/layout/orgChart1"/>
    <dgm:cxn modelId="{CF6FA882-0E62-4A66-AC7D-37DF3A518FB0}" type="presParOf" srcId="{AC22FA98-2051-447C-8D78-7557945A3FE5}" destId="{98388B81-3D42-463A-ADC6-12042C43533C}" srcOrd="1" destOrd="0" presId="urn:microsoft.com/office/officeart/2005/8/layout/orgChart1"/>
    <dgm:cxn modelId="{7006D820-F54D-4CBE-95DB-AE85816E706A}" type="presParOf" srcId="{951A2999-65B1-4D22-BC34-A89D3FDBAE2A}" destId="{6E1E97D0-96A5-45D6-B2E0-B3E9B51C9D69}" srcOrd="1" destOrd="0" presId="urn:microsoft.com/office/officeart/2005/8/layout/orgChart1"/>
    <dgm:cxn modelId="{264157EB-8AE9-457C-A761-B2AE42DB1C7E}" type="presParOf" srcId="{6E1E97D0-96A5-45D6-B2E0-B3E9B51C9D69}" destId="{5FC103FD-CE76-4871-B1DB-8C096A698FDB}" srcOrd="0" destOrd="0" presId="urn:microsoft.com/office/officeart/2005/8/layout/orgChart1"/>
    <dgm:cxn modelId="{10616915-250F-42AB-B419-783AB5667534}" type="presParOf" srcId="{6E1E97D0-96A5-45D6-B2E0-B3E9B51C9D69}" destId="{28B3E25F-B091-4024-8837-202F55D61C27}" srcOrd="1" destOrd="0" presId="urn:microsoft.com/office/officeart/2005/8/layout/orgChart1"/>
    <dgm:cxn modelId="{237A9A85-B425-4EDD-85BE-EDB6BF9DDEBA}" type="presParOf" srcId="{28B3E25F-B091-4024-8837-202F55D61C27}" destId="{E1329079-103E-42F3-BF91-FE29E9B68C67}" srcOrd="0" destOrd="0" presId="urn:microsoft.com/office/officeart/2005/8/layout/orgChart1"/>
    <dgm:cxn modelId="{AF231C66-72C3-4774-A60B-8104687726B0}" type="presParOf" srcId="{E1329079-103E-42F3-BF91-FE29E9B68C67}" destId="{508223A8-7D35-415F-B796-79E750BB4CC2}" srcOrd="0" destOrd="0" presId="urn:microsoft.com/office/officeart/2005/8/layout/orgChart1"/>
    <dgm:cxn modelId="{8C05C998-9456-4EB4-A2AE-EE33047D125E}" type="presParOf" srcId="{E1329079-103E-42F3-BF91-FE29E9B68C67}" destId="{A744FA45-A221-4436-8815-93C8E25C36A9}" srcOrd="1" destOrd="0" presId="urn:microsoft.com/office/officeart/2005/8/layout/orgChart1"/>
    <dgm:cxn modelId="{C59FE13B-F349-4FA3-BE5C-0FE0EDFFDC84}" type="presParOf" srcId="{28B3E25F-B091-4024-8837-202F55D61C27}" destId="{BCD83F0D-172F-4443-BF05-9DA566F28FED}" srcOrd="1" destOrd="0" presId="urn:microsoft.com/office/officeart/2005/8/layout/orgChart1"/>
    <dgm:cxn modelId="{4AF643F8-D279-4670-B113-FAACE59EE1D3}" type="presParOf" srcId="{28B3E25F-B091-4024-8837-202F55D61C27}" destId="{2CB9C182-4012-44BE-94CB-AC46DDA454BE}" srcOrd="2" destOrd="0" presId="urn:microsoft.com/office/officeart/2005/8/layout/orgChart1"/>
    <dgm:cxn modelId="{2C7B911A-1F84-4F77-842D-64603D340EF9}" type="presParOf" srcId="{951A2999-65B1-4D22-BC34-A89D3FDBAE2A}" destId="{78B60362-70CE-4778-BE24-2350E1C648A4}" srcOrd="2" destOrd="0" presId="urn:microsoft.com/office/officeart/2005/8/layout/orgChart1"/>
    <dgm:cxn modelId="{6921C44C-038B-4520-B8B1-AB419D09BD61}" type="presParOf" srcId="{E188141A-66DC-4B26-815A-E40AEE39E14D}" destId="{E9107F5C-71DA-4935-BDC4-BCB445BCAE9E}" srcOrd="4" destOrd="0" presId="urn:microsoft.com/office/officeart/2005/8/layout/orgChart1"/>
    <dgm:cxn modelId="{3A6A4221-7761-4A19-A4EF-DCDE7FBC048B}" type="presParOf" srcId="{E188141A-66DC-4B26-815A-E40AEE39E14D}" destId="{BF54FFB2-A370-43BB-8C56-26551F6A4112}" srcOrd="5" destOrd="0" presId="urn:microsoft.com/office/officeart/2005/8/layout/orgChart1"/>
    <dgm:cxn modelId="{D523A739-8048-4AF7-A013-C1C07487CCB2}" type="presParOf" srcId="{BF54FFB2-A370-43BB-8C56-26551F6A4112}" destId="{1703513F-782A-4254-8E61-144A46BE0E0D}" srcOrd="0" destOrd="0" presId="urn:microsoft.com/office/officeart/2005/8/layout/orgChart1"/>
    <dgm:cxn modelId="{5CDE527E-AA9A-471C-8BD0-33617501F34A}" type="presParOf" srcId="{1703513F-782A-4254-8E61-144A46BE0E0D}" destId="{5398A17B-3021-432C-869A-A0DAF3B4C239}" srcOrd="0" destOrd="0" presId="urn:microsoft.com/office/officeart/2005/8/layout/orgChart1"/>
    <dgm:cxn modelId="{FB10B765-8EC1-49AD-84C1-AC736BD198D3}" type="presParOf" srcId="{1703513F-782A-4254-8E61-144A46BE0E0D}" destId="{E51E4066-5919-4B61-922B-15B4A8786633}" srcOrd="1" destOrd="0" presId="urn:microsoft.com/office/officeart/2005/8/layout/orgChart1"/>
    <dgm:cxn modelId="{55A297C7-DCF3-40C6-893F-1462D237A9C0}" type="presParOf" srcId="{BF54FFB2-A370-43BB-8C56-26551F6A4112}" destId="{C5BD3D90-E2CE-45D4-B040-1B7237B0174E}" srcOrd="1" destOrd="0" presId="urn:microsoft.com/office/officeart/2005/8/layout/orgChart1"/>
    <dgm:cxn modelId="{5A07DC2C-A315-4006-B619-B48E58AA99F6}" type="presParOf" srcId="{C5BD3D90-E2CE-45D4-B040-1B7237B0174E}" destId="{608BCEDF-C9FF-4E92-9F8E-30C47EC590EB}" srcOrd="0" destOrd="0" presId="urn:microsoft.com/office/officeart/2005/8/layout/orgChart1"/>
    <dgm:cxn modelId="{008D9DFC-64E5-4873-94D0-96181DA31B12}" type="presParOf" srcId="{C5BD3D90-E2CE-45D4-B040-1B7237B0174E}" destId="{80FB803E-39C8-4EE4-8ED6-C0BD8F5EE3E5}" srcOrd="1" destOrd="0" presId="urn:microsoft.com/office/officeart/2005/8/layout/orgChart1"/>
    <dgm:cxn modelId="{1371EE42-6315-4230-BCA3-BF6FB0624CD5}" type="presParOf" srcId="{80FB803E-39C8-4EE4-8ED6-C0BD8F5EE3E5}" destId="{B97F65A2-36FB-479A-B9B6-476736297E3D}" srcOrd="0" destOrd="0" presId="urn:microsoft.com/office/officeart/2005/8/layout/orgChart1"/>
    <dgm:cxn modelId="{207EFB7E-67ED-4945-AB6C-F21B1CB805EB}" type="presParOf" srcId="{B97F65A2-36FB-479A-B9B6-476736297E3D}" destId="{FF1AFCC7-949A-4351-AA62-E96EEE234306}" srcOrd="0" destOrd="0" presId="urn:microsoft.com/office/officeart/2005/8/layout/orgChart1"/>
    <dgm:cxn modelId="{745564E7-4C66-44B5-89DB-CCEF40520314}" type="presParOf" srcId="{B97F65A2-36FB-479A-B9B6-476736297E3D}" destId="{8C3F2D0A-1AF1-448F-9C30-7E30798C7E1A}" srcOrd="1" destOrd="0" presId="urn:microsoft.com/office/officeart/2005/8/layout/orgChart1"/>
    <dgm:cxn modelId="{6BBEB976-486B-4916-BB68-D192B7E30EBC}" type="presParOf" srcId="{80FB803E-39C8-4EE4-8ED6-C0BD8F5EE3E5}" destId="{0B61BC8F-506B-47F4-8A40-E46A8A102B3A}" srcOrd="1" destOrd="0" presId="urn:microsoft.com/office/officeart/2005/8/layout/orgChart1"/>
    <dgm:cxn modelId="{376413FF-8A12-4A9D-9611-F3342E277B5A}" type="presParOf" srcId="{80FB803E-39C8-4EE4-8ED6-C0BD8F5EE3E5}" destId="{4CF7F04D-19E4-49F8-98CC-16AB72AB9583}" srcOrd="2" destOrd="0" presId="urn:microsoft.com/office/officeart/2005/8/layout/orgChart1"/>
    <dgm:cxn modelId="{27EBA1F1-3846-4D09-A1FB-045F52C93A9B}" type="presParOf" srcId="{BF54FFB2-A370-43BB-8C56-26551F6A4112}" destId="{772C511B-FF8D-4134-94AE-D210412C90DB}" srcOrd="2" destOrd="0" presId="urn:microsoft.com/office/officeart/2005/8/layout/orgChart1"/>
    <dgm:cxn modelId="{990ABBB8-88C3-4F92-8982-F31C73DA1D74}" type="presParOf" srcId="{2CEFCD5B-3622-4A03-A7D2-544BE63EAD4C}" destId="{456DEF15-21C7-4F94-8AAB-0B4EDFCF5E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BCEDF-C9FF-4E92-9F8E-30C47EC590EB}">
      <dsp:nvSpPr>
        <dsp:cNvPr id="0" name=""/>
        <dsp:cNvSpPr/>
      </dsp:nvSpPr>
      <dsp:spPr>
        <a:xfrm>
          <a:off x="5179091" y="3165094"/>
          <a:ext cx="91440" cy="375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07F5C-71DA-4935-BDC4-BCB445BCAE9E}">
      <dsp:nvSpPr>
        <dsp:cNvPr id="0" name=""/>
        <dsp:cNvSpPr/>
      </dsp:nvSpPr>
      <dsp:spPr>
        <a:xfrm>
          <a:off x="3059906" y="1894777"/>
          <a:ext cx="2164905" cy="37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63"/>
              </a:lnTo>
              <a:lnTo>
                <a:pt x="2164905" y="187863"/>
              </a:lnTo>
              <a:lnTo>
                <a:pt x="2164905" y="375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103FD-CE76-4871-B1DB-8C096A698FDB}">
      <dsp:nvSpPr>
        <dsp:cNvPr id="0" name=""/>
        <dsp:cNvSpPr/>
      </dsp:nvSpPr>
      <dsp:spPr>
        <a:xfrm>
          <a:off x="3014185" y="3165094"/>
          <a:ext cx="91440" cy="375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72E74-C0B9-48DA-9D66-579A882B5075}">
      <dsp:nvSpPr>
        <dsp:cNvPr id="0" name=""/>
        <dsp:cNvSpPr/>
      </dsp:nvSpPr>
      <dsp:spPr>
        <a:xfrm>
          <a:off x="3014185" y="1894777"/>
          <a:ext cx="91440" cy="375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2D10-64CB-4D5A-B1BD-DBD5169E7D2A}">
      <dsp:nvSpPr>
        <dsp:cNvPr id="0" name=""/>
        <dsp:cNvSpPr/>
      </dsp:nvSpPr>
      <dsp:spPr>
        <a:xfrm>
          <a:off x="895000" y="1894777"/>
          <a:ext cx="2164905" cy="375727"/>
        </a:xfrm>
        <a:custGeom>
          <a:avLst/>
          <a:gdLst/>
          <a:ahLst/>
          <a:cxnLst/>
          <a:rect l="0" t="0" r="0" b="0"/>
          <a:pathLst>
            <a:path>
              <a:moveTo>
                <a:pt x="2164905" y="0"/>
              </a:moveTo>
              <a:lnTo>
                <a:pt x="2164905" y="187863"/>
              </a:lnTo>
              <a:lnTo>
                <a:pt x="0" y="187863"/>
              </a:lnTo>
              <a:lnTo>
                <a:pt x="0" y="375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F7925-3B19-4271-B6D7-E6DD67E89811}">
      <dsp:nvSpPr>
        <dsp:cNvPr id="0" name=""/>
        <dsp:cNvSpPr/>
      </dsp:nvSpPr>
      <dsp:spPr>
        <a:xfrm>
          <a:off x="2165316" y="1000188"/>
          <a:ext cx="1789178" cy="89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Εκτίμηση ογκιδίου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μαστού</a:t>
          </a:r>
        </a:p>
      </dsp:txBody>
      <dsp:txXfrm>
        <a:off x="2165316" y="1000188"/>
        <a:ext cx="1789178" cy="894589"/>
      </dsp:txXfrm>
    </dsp:sp>
    <dsp:sp modelId="{813B26F9-475F-4D7D-8D69-699D5B147DBE}">
      <dsp:nvSpPr>
        <dsp:cNvPr id="0" name=""/>
        <dsp:cNvSpPr/>
      </dsp:nvSpPr>
      <dsp:spPr>
        <a:xfrm>
          <a:off x="410" y="2270505"/>
          <a:ext cx="1789178" cy="89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Ιστορικό και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Κλινική Εξέταση</a:t>
          </a:r>
        </a:p>
      </dsp:txBody>
      <dsp:txXfrm>
        <a:off x="410" y="2270505"/>
        <a:ext cx="1789178" cy="894589"/>
      </dsp:txXfrm>
    </dsp:sp>
    <dsp:sp modelId="{74ABABFC-2E37-43A4-875B-86DA97876249}">
      <dsp:nvSpPr>
        <dsp:cNvPr id="0" name=""/>
        <dsp:cNvSpPr/>
      </dsp:nvSpPr>
      <dsp:spPr>
        <a:xfrm>
          <a:off x="2165316" y="2270505"/>
          <a:ext cx="1789178" cy="89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Απεικόνιση</a:t>
          </a:r>
        </a:p>
      </dsp:txBody>
      <dsp:txXfrm>
        <a:off x="2165316" y="2270505"/>
        <a:ext cx="1789178" cy="894589"/>
      </dsp:txXfrm>
    </dsp:sp>
    <dsp:sp modelId="{508223A8-7D35-415F-B796-79E750BB4CC2}">
      <dsp:nvSpPr>
        <dsp:cNvPr id="0" name=""/>
        <dsp:cNvSpPr/>
      </dsp:nvSpPr>
      <dsp:spPr>
        <a:xfrm>
          <a:off x="2165316" y="3540822"/>
          <a:ext cx="1789178" cy="89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Μαστογραφία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US</a:t>
          </a: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κλπ</a:t>
          </a:r>
        </a:p>
      </dsp:txBody>
      <dsp:txXfrm>
        <a:off x="2165316" y="3540822"/>
        <a:ext cx="1789178" cy="894589"/>
      </dsp:txXfrm>
    </dsp:sp>
    <dsp:sp modelId="{5398A17B-3021-432C-869A-A0DAF3B4C239}">
      <dsp:nvSpPr>
        <dsp:cNvPr id="0" name=""/>
        <dsp:cNvSpPr/>
      </dsp:nvSpPr>
      <dsp:spPr>
        <a:xfrm>
          <a:off x="4330222" y="2270505"/>
          <a:ext cx="1789178" cy="89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Ιστολογική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Εξέταση</a:t>
          </a:r>
        </a:p>
      </dsp:txBody>
      <dsp:txXfrm>
        <a:off x="4330222" y="2270505"/>
        <a:ext cx="1789178" cy="894589"/>
      </dsp:txXfrm>
    </dsp:sp>
    <dsp:sp modelId="{FF1AFCC7-949A-4351-AA62-E96EEE234306}">
      <dsp:nvSpPr>
        <dsp:cNvPr id="0" name=""/>
        <dsp:cNvSpPr/>
      </dsp:nvSpPr>
      <dsp:spPr>
        <a:xfrm>
          <a:off x="4330222" y="3540822"/>
          <a:ext cx="1789178" cy="89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FNA</a:t>
          </a:r>
          <a:endParaRPr kumimoji="0" lang="el-GR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Core biopsy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rPr>
            <a:t>Ανοιχτή Βιοψία</a:t>
          </a:r>
        </a:p>
      </dsp:txBody>
      <dsp:txXfrm>
        <a:off x="4330222" y="3540822"/>
        <a:ext cx="1789178" cy="89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8780E7-DAC4-49D4-BCCC-BD4FF7AAF0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095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00974-35C5-4E55-B252-657A5FB690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28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6F26B-CB10-482B-9790-DE47654AFF1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ABC of Breast Cancer Epidemiology, Risk Factors, and Genetics .British Medical Journal 9sep00</a:t>
            </a:r>
          </a:p>
          <a:p>
            <a:r>
              <a:rPr lang="en-US" i="1" dirty="0"/>
              <a:t>BMJ</a:t>
            </a:r>
            <a:r>
              <a:rPr lang="en-US" dirty="0"/>
              <a:t> 2000;321:624-628 ( 9 September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2A8E5C-61ED-4F22-A77C-B6742FF8808B}" type="slidenum">
              <a:rPr lang="el-GR"/>
              <a:pPr eaLnBrk="1" hangingPunct="1"/>
              <a:t>17</a:t>
            </a:fld>
            <a:endParaRPr lang="el-G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u="sng" smtClean="0"/>
              <a:t>www.uea.ac.uk</a:t>
            </a:r>
            <a:r>
              <a:rPr lang="el-GR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8DBB22-033F-4C13-8496-9F342C19D150}" type="slidenum">
              <a:rPr lang="el-GR"/>
              <a:pPr eaLnBrk="1" hangingPunct="1"/>
              <a:t>40</a:t>
            </a:fld>
            <a:endParaRPr lang="el-G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Breast Cancer Facts and Figures 2005-2006, ACS</a:t>
            </a:r>
            <a:endParaRPr lang="el-GR" smtClean="0"/>
          </a:p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7BC610-C885-44CE-A1C8-342971741BA6}" type="slidenum">
              <a:rPr lang="el-GR"/>
              <a:pPr eaLnBrk="1" hangingPunct="1"/>
              <a:t>46</a:t>
            </a:fld>
            <a:endParaRPr lang="el-G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mtClean="0"/>
              <a:t>Από ιταλικό </a:t>
            </a:r>
            <a:r>
              <a:rPr lang="en-US" dirty="0" smtClean="0"/>
              <a:t>forum</a:t>
            </a:r>
            <a:r>
              <a:rPr lang="el-GR" smtClean="0"/>
              <a:t> για την ενίσχυση της ‘μαχης’ ενάντια στον καρκίνο του μαστού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03AD22-C44E-4A38-A277-3BE32788419F}" type="slidenum">
              <a:rPr lang="el-GR"/>
              <a:pPr eaLnBrk="1" hangingPunct="1"/>
              <a:t>47</a:t>
            </a:fld>
            <a:endParaRPr lang="el-G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u="sng" dirty="0" smtClean="0"/>
              <a:t>www.</a:t>
            </a:r>
            <a:r>
              <a:rPr lang="el-GR" u="sng" smtClean="0"/>
              <a:t>theinspirationroom.com</a:t>
            </a:r>
            <a:r>
              <a:rPr lang="el-GR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5C876-B4CF-4DFA-BCE0-EF9C3B8914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7D759-A61D-44BC-A8CD-EED32034BDD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750C-EA73-4F45-A32A-0E18F625BB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4E5D5A-B521-48ED-AB9B-67BEB1BF0E6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AF5A9E-8C59-4BCA-A219-F191D522386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B72521-5FFC-4639-9519-FC468C44BF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BF38F3-2FBA-435B-B85E-8084DBB886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578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33131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33825" y="1628775"/>
            <a:ext cx="33131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331311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3825" y="3967163"/>
            <a:ext cx="331311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EE11-F087-4AAC-B453-704D083F69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6D703-FBD8-4DC5-BBF5-A4CA68B7541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4DD2C-40F2-4551-865C-5C6C467A49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D10B5-A1B8-4716-A5AB-20E6555853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C96C9-91E8-409B-AD9A-34E2FA4B0B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71F7F-6E08-42DF-8777-68CAE806F6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64A1-2C81-4EF8-AFDE-3EB54651D9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D5033-DF6B-4404-90AB-D028692C7C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492C6-AA2D-48E1-8921-92E97FB6D9F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3694EF-5A0E-460D-86AF-5389D3AA2C6B}" type="slidenum">
              <a:rPr lang="el-GR"/>
              <a:pPr/>
              <a:t>‹#›</a:t>
            </a:fld>
            <a:endParaRPr lang="el-GR"/>
          </a:p>
        </p:txBody>
      </p:sp>
      <p:pic>
        <p:nvPicPr>
          <p:cNvPr id="357383" name="Picture 7" descr="beautiful-breast"/>
          <p:cNvPicPr>
            <a:picLocks noChangeAspect="1" noChangeArrowheads="1"/>
          </p:cNvPicPr>
          <p:nvPr/>
        </p:nvPicPr>
        <p:blipFill>
          <a:blip r:embed="rId19" cstate="print">
            <a:lum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.gov/bcrisktoo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vaccinationdangers.com/images/1_7D641CD32_Chemotherapy_woman_pills%20(2)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breast-cancer-research.com/content/6/3/R232/figure/F3?highres=y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5133634?ordinalpos=1&amp;itool=EntrezSystem2.PEntrez.Pubmed.Pubmed_ResultsPanel.Pubmed_RVDocSu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allhealthsite.com/wp-content/uploads/2008/11/breast-cancer1.jpg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://farm4.static.flickr.com/3207/2969897189_c354973714_b.jpg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farm4.static.flickr.com/3285/2969895935_33c7840431_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4.static.flickr.com/3148/2970740194_9bebd9f958_b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farm4.static.flickr.com/3020/2970739706_c339537de9_b.jpg" TargetMode="External"/><Relationship Id="rId9" Type="http://schemas.openxmlformats.org/officeDocument/2006/relationships/image" Target="../media/image4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592288"/>
          </a:xfrm>
          <a:noFill/>
        </p:spPr>
        <p:txBody>
          <a:bodyPr/>
          <a:lstStyle/>
          <a:p>
            <a:pPr algn="ctr">
              <a:buNone/>
            </a:pPr>
            <a:r>
              <a:rPr lang="el-GR" sz="3600" b="1" dirty="0" smtClean="0">
                <a:latin typeface="+mj-lt"/>
              </a:rPr>
              <a:t>ΜΕΘΟΔΟΙ </a:t>
            </a:r>
            <a:r>
              <a:rPr lang="en-US" sz="3600" b="1" dirty="0" smtClean="0">
                <a:latin typeface="+mj-lt"/>
              </a:rPr>
              <a:t>SCREENING (</a:t>
            </a:r>
            <a:r>
              <a:rPr lang="el-GR" sz="3600" b="1" dirty="0" smtClean="0">
                <a:latin typeface="+mj-lt"/>
              </a:rPr>
              <a:t>ΠΛΗΘΥΣΜΙΑΚΟΣ ΕΛΕΓΧΟΣ</a:t>
            </a:r>
            <a:r>
              <a:rPr lang="en-US" sz="3600" b="1" dirty="0" smtClean="0">
                <a:latin typeface="+mj-lt"/>
              </a:rPr>
              <a:t>)</a:t>
            </a:r>
          </a:p>
          <a:p>
            <a:pPr algn="ctr">
              <a:buNone/>
            </a:pPr>
            <a:r>
              <a:rPr lang="el-GR" sz="3600" b="1" dirty="0" smtClean="0"/>
              <a:t>ΔΙΑΓΝΩΣΤΙΚΗ ΠΡΟΣΕΓΓΙΣΗ</a:t>
            </a:r>
          </a:p>
          <a:p>
            <a:pPr algn="ctr">
              <a:buNone/>
            </a:pPr>
            <a:r>
              <a:rPr lang="el-GR" sz="3600" b="1" dirty="0" smtClean="0">
                <a:solidFill>
                  <a:srgbClr val="FFFF00"/>
                </a:solidFill>
                <a:latin typeface="+mj-lt"/>
              </a:rPr>
              <a:t>ΚΑΡΚΙΝΟΥ ΤΟΥ ΜΑΣΤΟΥ</a:t>
            </a:r>
            <a:endParaRPr lang="el-GR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98704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+mj-lt"/>
              </a:rPr>
              <a:t>Σπύρος Μαρινόπουλος</a:t>
            </a:r>
          </a:p>
          <a:p>
            <a:pPr algn="ctr"/>
            <a:r>
              <a:rPr lang="el-GR" b="1" dirty="0" smtClean="0">
                <a:latin typeface="+mj-lt"/>
              </a:rPr>
              <a:t>Επιμελητής Β΄ ΕΣΥ</a:t>
            </a:r>
          </a:p>
          <a:p>
            <a:pPr algn="ctr"/>
            <a:r>
              <a:rPr lang="el-GR" b="1" dirty="0" smtClean="0">
                <a:latin typeface="+mj-lt"/>
              </a:rPr>
              <a:t>Τμήμα Μαστού</a:t>
            </a:r>
            <a:endParaRPr lang="en-US" b="1" dirty="0" smtClean="0">
              <a:latin typeface="+mj-lt"/>
            </a:endParaRPr>
          </a:p>
          <a:p>
            <a:pPr algn="ctr"/>
            <a:r>
              <a:rPr lang="el-GR" b="1" dirty="0" smtClean="0">
                <a:latin typeface="+mj-lt"/>
              </a:rPr>
              <a:t>Α΄ Μαιευτική &amp; Γυναικολογική Κλινική</a:t>
            </a:r>
          </a:p>
          <a:p>
            <a:pPr algn="ctr"/>
            <a:r>
              <a:rPr lang="el-GR" b="1" dirty="0" smtClean="0">
                <a:latin typeface="+mj-lt"/>
              </a:rPr>
              <a:t>Πανεπιστημίου Αθηνών</a:t>
            </a:r>
          </a:p>
          <a:p>
            <a:pPr algn="ctr"/>
            <a:r>
              <a:rPr lang="el-GR" b="1" dirty="0" smtClean="0">
                <a:latin typeface="+mj-lt"/>
              </a:rPr>
              <a:t>Νοσοκομείο «Αλεξάνδρα»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ΚΑΤ’ ΕΠΙΛΟΓΗ ΥΠΟΧΡΕΩΤΙΚΟ ΜΑΘΗΜΑ </a:t>
            </a:r>
          </a:p>
          <a:p>
            <a:pPr algn="ctr"/>
            <a:r>
              <a:rPr lang="el-GR" b="1" dirty="0" smtClean="0"/>
              <a:t>«ΓΥΝΑΙΚΟΛΟΓΙΚΗ ΟΓΚΟΛΟΓΙΑ»</a:t>
            </a:r>
          </a:p>
          <a:p>
            <a:pPr algn="ctr"/>
            <a:r>
              <a:rPr lang="el-GR" b="1" dirty="0" smtClean="0"/>
              <a:t>ΥΠΕΥΘΥΝΟΣ: ΚΑΘΗΓΗΤΗΣ Α. ΡΟΔΟΛΑΚΗΣ</a:t>
            </a:r>
          </a:p>
          <a:p>
            <a:pPr algn="ctr"/>
            <a:r>
              <a:rPr lang="el-GR" b="1" dirty="0" smtClean="0"/>
              <a:t>ΑΚΑΔ. ΕΤΟΣ 201</a:t>
            </a:r>
            <a:r>
              <a:rPr lang="en-US" b="1" dirty="0" smtClean="0"/>
              <a:t>7</a:t>
            </a:r>
            <a:r>
              <a:rPr lang="el-GR" b="1" dirty="0" smtClean="0"/>
              <a:t>-201</a:t>
            </a:r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5331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528638" y="179388"/>
            <a:ext cx="735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sz="1400" b="1" dirty="0"/>
              <a:t>Αναγνωρισμένοι και Πιθανοί  Παράγοντες κινδύνου για καρκίνο μαστού</a:t>
            </a:r>
            <a:endParaRPr lang="en-US" dirty="0"/>
          </a:p>
        </p:txBody>
      </p:sp>
      <p:graphicFrame>
        <p:nvGraphicFramePr>
          <p:cNvPr id="264263" name="Group 71"/>
          <p:cNvGraphicFramePr>
            <a:graphicFrameLocks noGrp="1"/>
          </p:cNvGraphicFramePr>
          <p:nvPr/>
        </p:nvGraphicFramePr>
        <p:xfrm>
          <a:off x="395288" y="762000"/>
          <a:ext cx="8281987" cy="5857566"/>
        </p:xfrm>
        <a:graphic>
          <a:graphicData uri="http://schemas.openxmlformats.org/drawingml/2006/table">
            <a:tbl>
              <a:tblPr/>
              <a:tblGrid>
                <a:gridCol w="2835275"/>
                <a:gridCol w="1271587"/>
                <a:gridCol w="41751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Παράγοντας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Σχετικός Κίνδυνος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Ομάδα υψηλού κινδύνου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ηλικία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Μεγαλύτερες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Γεωγραφική κατανομή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Αναπτυγμένες χώρες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Ηλικία εμμηναρχής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Εμμηναρχή πρίν την ηλικία των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Ηλικία εμμηνόπαυσης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Εμμηνόπαυση μετά την ηλικία των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Ηλικία πρώτης τελειόμηνης κύησης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Πρώτο παιδί στα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Οικογενειακό ιστορικό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Καρκίνος Μαστού σε συγγενή 1</a:t>
                      </a:r>
                      <a:r>
                        <a:rPr kumimoji="0" lang="el-G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ου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βαθμού σε νεαρή ηλικία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Προηγούμενες καλοήθεις παθήσεις του μαστού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Άτυπη υπερπλασία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Καρκίνος στον άλλο μαστό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Κοινωνικοοικονομική ομάδα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Ομάδες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και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Δίαιτα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Αυξημένη κατανάλωση κορεσμένων λιπαρών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Σωματικό Βάρος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Προεμμηνοπαυσιακές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Body mass index &gt;35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Μετεμμηνοπαυσιακές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Body mass index &gt;35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Κατανάλωση αλκοόλ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Αυξημένη κατανάλωση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Έκθεση σε ιονίζουσα ακτινοβολία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Έκθεση νέων γυναικών μετά την ηλικία των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ετών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Χρήση εξωγενών ορμονών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Αντισυλληπτικά χάπια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Χρήστριες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Ορμονική θεραπεία υποκατάστασης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Χρήση για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10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έτη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Διαιθυλστιλβεστρόλη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Χρήση κατά την κύηση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00"/>
                        </a:gs>
                        <a:gs pos="100000">
                          <a:srgbClr val="0033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64261" name="Rectangle 69"/>
          <p:cNvSpPr>
            <a:spLocks noChangeArrowheads="1"/>
          </p:cNvSpPr>
          <p:nvPr/>
        </p:nvSpPr>
        <p:spPr bwMode="auto">
          <a:xfrm>
            <a:off x="5008563" y="6297613"/>
            <a:ext cx="184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200" dirty="0"/>
          </a:p>
          <a:p>
            <a:pPr eaLnBrk="0" hangingPunct="0"/>
            <a:r>
              <a:rPr lang="en-US" sz="1200" b="1" dirty="0"/>
              <a:t/>
            </a:r>
            <a:br>
              <a:rPr lang="en-US" sz="1200" b="1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0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l-GR" dirty="0">
                <a:solidFill>
                  <a:srgbClr val="9FFFFF"/>
                </a:solidFill>
              </a:rPr>
              <a:t>Μοντέλα υπολογισμού κινδύνου</a:t>
            </a:r>
            <a:r>
              <a:rPr lang="en-US" dirty="0">
                <a:solidFill>
                  <a:srgbClr val="9FFFFF"/>
                </a:solidFill>
              </a:rPr>
              <a:t/>
            </a:r>
            <a:br>
              <a:rPr lang="en-US" dirty="0">
                <a:solidFill>
                  <a:srgbClr val="9FFFFF"/>
                </a:solidFill>
              </a:rPr>
            </a:br>
            <a:r>
              <a:rPr lang="el-GR" sz="3600" dirty="0">
                <a:solidFill>
                  <a:srgbClr val="9FFFFF"/>
                </a:solidFill>
              </a:rPr>
              <a:t>για διηθητικό καρκίνο μαστού</a:t>
            </a:r>
            <a:endParaRPr lang="en-GB" sz="3600" dirty="0">
              <a:solidFill>
                <a:srgbClr val="9FFFFF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Gail model</a:t>
            </a:r>
          </a:p>
          <a:p>
            <a:r>
              <a:rPr lang="en-US" dirty="0"/>
              <a:t>Claus model</a:t>
            </a:r>
          </a:p>
          <a:p>
            <a:r>
              <a:rPr lang="en-US" dirty="0"/>
              <a:t>Breast cancer risk assessment tool (NCI)</a:t>
            </a:r>
          </a:p>
          <a:p>
            <a:r>
              <a:rPr lang="en-US" dirty="0"/>
              <a:t>   </a:t>
            </a:r>
            <a:r>
              <a:rPr lang="en-US" dirty="0">
                <a:hlinkClick r:id="rId2"/>
              </a:rPr>
              <a:t>http://www.cancer.gov/bcrisktool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5-years and life-time risk</a:t>
            </a:r>
          </a:p>
          <a:p>
            <a:r>
              <a:rPr lang="en-US" dirty="0"/>
              <a:t>   5-years high risk &gt;1.7%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75" t="14583" r="16406" b="11458"/>
          <a:stretch>
            <a:fillRect/>
          </a:stretch>
        </p:blipFill>
        <p:spPr bwMode="auto">
          <a:xfrm>
            <a:off x="4114800" y="1066800"/>
            <a:ext cx="480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362332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400" dirty="0" smtClean="0"/>
              <a:t>	Για τον υπολογισμό του κινδύνου εξατομικευμένα σε γυναίκες </a:t>
            </a:r>
            <a:r>
              <a:rPr lang="el-GR" sz="2400" u="sng" dirty="0" smtClean="0"/>
              <a:t>χωρίς</a:t>
            </a:r>
            <a:r>
              <a:rPr lang="el-GR" sz="2400" dirty="0" smtClean="0"/>
              <a:t> γεννετική προδιάθεση για κληρονομικό καρκίνο μαστού και </a:t>
            </a:r>
            <a:r>
              <a:rPr lang="el-GR" sz="2400" u="sng" dirty="0" smtClean="0"/>
              <a:t>χωρίς</a:t>
            </a:r>
            <a:r>
              <a:rPr lang="el-GR" sz="2400" dirty="0" smtClean="0"/>
              <a:t> προηγούμενη διάγνωση </a:t>
            </a:r>
            <a:r>
              <a:rPr lang="en-US" sz="2400" dirty="0" smtClean="0"/>
              <a:t>in situ </a:t>
            </a:r>
            <a:r>
              <a:rPr lang="el-GR" sz="2400" dirty="0" smtClean="0"/>
              <a:t>καρκίνου μαστού, σήμερα χρησιμοποιείται ευρέως ο αλγόριθμος του </a:t>
            </a:r>
            <a:r>
              <a:rPr lang="en-US" sz="2400" b="1" dirty="0" smtClean="0">
                <a:solidFill>
                  <a:schemeClr val="folHlink"/>
                </a:solidFill>
              </a:rPr>
              <a:t>Gail</a:t>
            </a:r>
            <a:r>
              <a:rPr lang="el-GR" sz="2400" dirty="0" smtClean="0"/>
              <a:t>. </a:t>
            </a:r>
            <a:endParaRPr lang="en-US" sz="2400" dirty="0" smtClean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28600" y="6491288"/>
            <a:ext cx="412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99FF66"/>
                </a:solidFill>
              </a:rPr>
              <a:t>www.nci.nih.gov/bcrisktool/RiskAssessmen</a:t>
            </a:r>
            <a:r>
              <a:rPr lang="en-US" dirty="0">
                <a:solidFill>
                  <a:srgbClr val="99FF66"/>
                </a:solidFill>
              </a:rPr>
              <a:t>t</a:t>
            </a:r>
          </a:p>
        </p:txBody>
      </p:sp>
    </p:spTree>
    <p:extLst>
      <p:ext uri="{BB962C8B-B14F-4D97-AF65-F5344CB8AC3E}">
        <p14:creationId xmlns="" xmlns:p14="http://schemas.microsoft.com/office/powerpoint/2010/main" val="20150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75" t="13542" r="16406" b="6250"/>
          <a:stretch>
            <a:fillRect/>
          </a:stretch>
        </p:blipFill>
        <p:spPr bwMode="auto">
          <a:xfrm>
            <a:off x="4038600" y="228600"/>
            <a:ext cx="480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33400"/>
            <a:ext cx="3352800" cy="5562600"/>
          </a:xfrm>
        </p:spPr>
        <p:txBody>
          <a:bodyPr/>
          <a:lstStyle/>
          <a:p>
            <a:pPr eaLnBrk="1" hangingPunct="1"/>
            <a:r>
              <a:rPr lang="el-GR" sz="1800" b="1" dirty="0" smtClean="0">
                <a:solidFill>
                  <a:srgbClr val="FFCC66"/>
                </a:solidFill>
              </a:rPr>
              <a:t>Με τον τρόπο αυτό συνυπολογίζονται ορμονικοί, αναπαραγωγικοί και γενετικοί παράγοντες για να υπολογιστεί τελικά ο κίνδυνος μιας γυναίκας να εμφανίσει καρκίνο μαστού στα επόμενα 5 χρόνια ή στη διάρκεια της ζωής της</a:t>
            </a:r>
          </a:p>
          <a:p>
            <a:pPr eaLnBrk="1" hangingPunct="1">
              <a:buFontTx/>
              <a:buNone/>
            </a:pPr>
            <a:endParaRPr lang="el-GR" sz="1800" b="1" dirty="0" smtClean="0">
              <a:solidFill>
                <a:srgbClr val="FFCC66"/>
              </a:solidFill>
            </a:endParaRPr>
          </a:p>
          <a:p>
            <a:pPr eaLnBrk="1" hangingPunct="1"/>
            <a:r>
              <a:rPr lang="el-GR" sz="1800" b="1" dirty="0" smtClean="0">
                <a:solidFill>
                  <a:srgbClr val="CDE9EB"/>
                </a:solidFill>
              </a:rPr>
              <a:t>Κίνδυνος μεγαλύτερος του 1,7% θεωρείται αυξημένος κίνδυνος και η γυναίκα πρέπει να μπαίνει σε ειδικά προτόκολά παρακολούθησης. </a:t>
            </a:r>
            <a:endParaRPr lang="en-US" sz="1800" b="1" dirty="0" smtClean="0">
              <a:solidFill>
                <a:srgbClr val="CDE9E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9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813" b="46875"/>
          <a:stretch>
            <a:fillRect/>
          </a:stretch>
        </p:blipFill>
        <p:spPr bwMode="auto">
          <a:xfrm>
            <a:off x="4800600" y="1524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533400"/>
            <a:ext cx="4038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/>
              <a:t>Για γυναίκες με υψηλή υποψία οικογενούς καρκίνου έχουν δημιουργηθεί άλλα εργαλεία υπολογισμού του κινδύνου</a:t>
            </a:r>
            <a:endParaRPr lang="en-US" sz="2000" dirty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343400"/>
            <a:ext cx="8153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>
                <a:solidFill>
                  <a:schemeClr val="bg1"/>
                </a:solidFill>
              </a:rPr>
              <a:t>Ο αλγόριθμος του </a:t>
            </a:r>
            <a:r>
              <a:rPr lang="en-US" sz="2000" dirty="0" smtClean="0">
                <a:solidFill>
                  <a:schemeClr val="bg1"/>
                </a:solidFill>
              </a:rPr>
              <a:t>Claus </a:t>
            </a:r>
            <a:r>
              <a:rPr lang="el-GR" sz="2000" dirty="0" smtClean="0">
                <a:solidFill>
                  <a:schemeClr val="bg1"/>
                </a:solidFill>
              </a:rPr>
              <a:t>χρησιμοποιείται κυρίως για τον υπολογισμό του κινδύνου σε άτομα με κληρονομική επιβάρυνση.</a:t>
            </a:r>
          </a:p>
          <a:p>
            <a:pPr eaLnBrk="1" hangingPunct="1">
              <a:lnSpc>
                <a:spcPct val="90000"/>
              </a:lnSpc>
            </a:pPr>
            <a:endParaRPr lang="el-GR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000" dirty="0" smtClean="0">
                <a:solidFill>
                  <a:schemeClr val="bg1"/>
                </a:solidFill>
              </a:rPr>
              <a:t>Στο </a:t>
            </a:r>
            <a:r>
              <a:rPr lang="en-US" sz="2000" dirty="0" smtClean="0">
                <a:solidFill>
                  <a:schemeClr val="bg1"/>
                </a:solidFill>
              </a:rPr>
              <a:t>BRCAPro</a:t>
            </a:r>
            <a:r>
              <a:rPr lang="el-GR" sz="2000" dirty="0" smtClean="0">
                <a:solidFill>
                  <a:schemeClr val="bg1"/>
                </a:solidFill>
              </a:rPr>
              <a:t> υπολογίζεται η πιθανότητα μιας γυναίκας να είναι φορέας μετάλλαξης στα γονίδια </a:t>
            </a:r>
            <a:r>
              <a:rPr lang="en-US" sz="2000" dirty="0" smtClean="0">
                <a:solidFill>
                  <a:schemeClr val="bg1"/>
                </a:solidFill>
              </a:rPr>
              <a:t>BRCA</a:t>
            </a:r>
            <a:r>
              <a:rPr lang="el-GR" sz="2000" dirty="0" smtClean="0">
                <a:solidFill>
                  <a:schemeClr val="bg1"/>
                </a:solidFill>
              </a:rPr>
              <a:t> με βάση το οικογενειακό της ιστορικό. Πρόκειται για πρόγραμμα με το οποίο μεγαλύτερη εξοικείωση έχουν ειδικοί γενετιστές.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3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6778625" cy="5040313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FFFF99"/>
                </a:solidFill>
              </a:rPr>
              <a:t>Σύμφωνα με τον κίνδυνο που θεωρείται ότι αφορά κάθε γυναίκα διαμορφώνεται αναλόγως και πρόγραμμα ιατρικής παρακολούθησης ή/και συμβουλευτική σχετικά με μεθόδους μείωσης του κινδύνου. </a:t>
            </a:r>
          </a:p>
          <a:p>
            <a:pPr eaLnBrk="1" hangingPunct="1"/>
            <a:r>
              <a:rPr lang="el-GR" sz="2400" dirty="0" smtClean="0">
                <a:solidFill>
                  <a:srgbClr val="FFFF99"/>
                </a:solidFill>
              </a:rPr>
              <a:t>Είναι αυτονόητο ότι οι ασυμπτωματικές γυναίκες ενθαρύνονται να μην πάρουν υπερβολικό βάρος, να τρέφονται σωστά, να μην καταναλώνουν υπερβολικό αλκοόλ</a:t>
            </a:r>
            <a:r>
              <a:rPr lang="en-US" sz="2400" dirty="0" smtClean="0">
                <a:solidFill>
                  <a:srgbClr val="FFFF99"/>
                </a:solidFill>
              </a:rPr>
              <a:t>, </a:t>
            </a:r>
            <a:r>
              <a:rPr lang="el-GR" sz="2400" dirty="0" smtClean="0">
                <a:solidFill>
                  <a:srgbClr val="FFFF99"/>
                </a:solidFill>
              </a:rPr>
              <a:t>να ασκούνται και γενικά να υιοθετήσουν υγειινές συνήθειες. </a:t>
            </a:r>
          </a:p>
        </p:txBody>
      </p:sp>
    </p:spTree>
    <p:extLst>
      <p:ext uri="{BB962C8B-B14F-4D97-AF65-F5344CB8AC3E}">
        <p14:creationId xmlns="" xmlns:p14="http://schemas.microsoft.com/office/powerpoint/2010/main" val="41192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505670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 smtClean="0"/>
              <a:t>ΔΙΑΓΝΩΣ</a:t>
            </a:r>
            <a:r>
              <a:rPr lang="en-US" sz="5400" b="1" dirty="0" smtClean="0"/>
              <a:t>TIKH </a:t>
            </a:r>
            <a:r>
              <a:rPr lang="el-GR" sz="5400" b="1" dirty="0" smtClean="0"/>
              <a:t>ΠΡΟΣΕΓΓΙΣΗ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4206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4248026" cy="2765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dirty="0" smtClean="0"/>
              <a:t>Για πολλούς αιώνες</a:t>
            </a:r>
          </a:p>
          <a:p>
            <a:pPr eaLnBrk="1" hangingPunct="1">
              <a:buFontTx/>
              <a:buNone/>
            </a:pPr>
            <a:r>
              <a:rPr lang="el-GR" sz="2800" dirty="0" smtClean="0"/>
              <a:t> η διάγνωση του</a:t>
            </a:r>
          </a:p>
          <a:p>
            <a:pPr eaLnBrk="1" hangingPunct="1">
              <a:buFontTx/>
              <a:buNone/>
            </a:pPr>
            <a:r>
              <a:rPr lang="el-GR" sz="2800" dirty="0" smtClean="0"/>
              <a:t> καρκίνου του μαστού </a:t>
            </a:r>
          </a:p>
          <a:p>
            <a:pPr eaLnBrk="1" hangingPunct="1">
              <a:buFontTx/>
              <a:buNone/>
            </a:pPr>
            <a:r>
              <a:rPr lang="el-GR" sz="2800" dirty="0" smtClean="0"/>
              <a:t>ήταν κλινική, σε νόσο </a:t>
            </a:r>
          </a:p>
          <a:p>
            <a:pPr eaLnBrk="1" hangingPunct="1">
              <a:buFontTx/>
              <a:buNone/>
            </a:pPr>
            <a:r>
              <a:rPr lang="el-GR" sz="2800" dirty="0" smtClean="0"/>
              <a:t>Προχωρημένου σταδίου. </a:t>
            </a:r>
          </a:p>
        </p:txBody>
      </p:sp>
      <p:pic>
        <p:nvPicPr>
          <p:cNvPr id="2051" name="Picture 3" descr="Mastectomy_17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957637" cy="612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7504" y="5516563"/>
            <a:ext cx="4826000" cy="5397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l-GR"/>
              <a:t>Μεσαιωνικές οδηγίες για την τεχνική της μαστεκτομής</a:t>
            </a:r>
          </a:p>
        </p:txBody>
      </p:sp>
    </p:spTree>
    <p:extLst>
      <p:ext uri="{BB962C8B-B14F-4D97-AF65-F5344CB8AC3E}">
        <p14:creationId xmlns="" xmlns:p14="http://schemas.microsoft.com/office/powerpoint/2010/main" val="24203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l-GR" sz="2400" dirty="0">
                <a:solidFill>
                  <a:schemeClr val="accent1"/>
                </a:solidFill>
              </a:rPr>
              <a:t>Σήμερα πιστεύουμε ότι η νόσος είναι εξελισσόμενη αν μείνει χωρίς θεραπεία και ότι η παρέμβαση σε αρχικά στάδια μπορεί να ανακόψει την περαιτέρω κακοήθη πορεία</a:t>
            </a:r>
          </a:p>
        </p:txBody>
      </p:sp>
      <p:pic>
        <p:nvPicPr>
          <p:cNvPr id="350213" name="Picture 5" descr="br22_breastcancer_stage1"/>
          <p:cNvPicPr>
            <a:picLocks noChangeAspect="1" noChangeArrowheads="1"/>
          </p:cNvPicPr>
          <p:nvPr/>
        </p:nvPicPr>
        <p:blipFill>
          <a:blip r:embed="rId2" cstate="print"/>
          <a:srcRect b="6024"/>
          <a:stretch>
            <a:fillRect/>
          </a:stretch>
        </p:blipFill>
        <p:spPr bwMode="auto">
          <a:xfrm>
            <a:off x="107950" y="1436688"/>
            <a:ext cx="2808288" cy="263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0214" name="Picture 6" descr="br22_breastcancer_stage2"/>
          <p:cNvPicPr>
            <a:picLocks noChangeAspect="1" noChangeArrowheads="1"/>
          </p:cNvPicPr>
          <p:nvPr/>
        </p:nvPicPr>
        <p:blipFill>
          <a:blip r:embed="rId3" cstate="print"/>
          <a:srcRect b="4889"/>
          <a:stretch>
            <a:fillRect/>
          </a:stretch>
        </p:blipFill>
        <p:spPr bwMode="auto">
          <a:xfrm>
            <a:off x="2627313" y="2708275"/>
            <a:ext cx="30480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0215" name="AutoShape 7"/>
          <p:cNvSpPr>
            <a:spLocks noChangeArrowheads="1"/>
          </p:cNvSpPr>
          <p:nvPr/>
        </p:nvSpPr>
        <p:spPr bwMode="auto">
          <a:xfrm rot="1070413">
            <a:off x="2987675" y="1700213"/>
            <a:ext cx="1079500" cy="288925"/>
          </a:xfrm>
          <a:prstGeom prst="curvedDownArrow">
            <a:avLst>
              <a:gd name="adj1" fmla="val 74725"/>
              <a:gd name="adj2" fmla="val 1494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0217" name="AutoShape 9"/>
          <p:cNvSpPr>
            <a:spLocks noChangeArrowheads="1"/>
          </p:cNvSpPr>
          <p:nvPr/>
        </p:nvSpPr>
        <p:spPr bwMode="auto">
          <a:xfrm rot="1394967">
            <a:off x="5795963" y="2852738"/>
            <a:ext cx="1223962" cy="287337"/>
          </a:xfrm>
          <a:prstGeom prst="curvedDownArrow">
            <a:avLst>
              <a:gd name="adj1" fmla="val 85193"/>
              <a:gd name="adj2" fmla="val 1703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50212" name="Picture 4" descr="br22_breastcancer_stage3"/>
          <p:cNvPicPr>
            <a:picLocks noChangeAspect="1" noChangeArrowheads="1"/>
          </p:cNvPicPr>
          <p:nvPr/>
        </p:nvPicPr>
        <p:blipFill>
          <a:blip r:embed="rId4" cstate="print"/>
          <a:srcRect b="7457"/>
          <a:stretch>
            <a:fillRect/>
          </a:stretch>
        </p:blipFill>
        <p:spPr bwMode="auto">
          <a:xfrm>
            <a:off x="5435600" y="4149725"/>
            <a:ext cx="30480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solidFill>
            <a:srgbClr val="808080">
              <a:alpha val="55000"/>
            </a:srgb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l-GR" sz="3600">
                <a:solidFill>
                  <a:srgbClr val="FFE7AB"/>
                </a:solidFill>
              </a:rPr>
              <a:t>Ο καρκίνος του μαστού είναι νόσος εξελισσόμενη</a:t>
            </a:r>
          </a:p>
        </p:txBody>
      </p:sp>
      <p:pic>
        <p:nvPicPr>
          <p:cNvPr id="282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-228600" y="2209800"/>
            <a:ext cx="4419600" cy="3048000"/>
          </a:xfrm>
          <a:noFill/>
          <a:ln/>
        </p:spPr>
      </p:pic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06538"/>
            <a:ext cx="3209925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457200" y="6019800"/>
            <a:ext cx="2968625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l-GR" b="1" dirty="0">
                <a:latin typeface="+mj-lt"/>
              </a:rPr>
              <a:t>Υποκλινικό στάδιο,</a:t>
            </a:r>
          </a:p>
          <a:p>
            <a:pPr algn="ctr" eaLnBrk="0" hangingPunct="0"/>
            <a:r>
              <a:rPr lang="el-GR" b="1" dirty="0">
                <a:latin typeface="+mj-lt"/>
              </a:rPr>
              <a:t>Μαστογραφική διάγνωση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148064" y="6132513"/>
            <a:ext cx="3933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l-GR" b="1" dirty="0">
                <a:latin typeface="+mj-lt"/>
              </a:rPr>
              <a:t>Κλινικό στάδιο, τοπικά εκτεταμένη</a:t>
            </a:r>
          </a:p>
          <a:p>
            <a:pPr algn="ctr" eaLnBrk="0" hangingPunct="0"/>
            <a:r>
              <a:rPr lang="el-GR" b="1" dirty="0">
                <a:latin typeface="+mj-lt"/>
              </a:rPr>
              <a:t>νόσος</a:t>
            </a:r>
          </a:p>
        </p:txBody>
      </p:sp>
      <p:sp>
        <p:nvSpPr>
          <p:cNvPr id="282631" name="AutoShape 7"/>
          <p:cNvSpPr>
            <a:spLocks noChangeArrowheads="1"/>
          </p:cNvSpPr>
          <p:nvPr/>
        </p:nvSpPr>
        <p:spPr bwMode="auto">
          <a:xfrm>
            <a:off x="3759696" y="3352800"/>
            <a:ext cx="1676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1436762"/>
            <a:ext cx="8352927" cy="923330"/>
          </a:xfrm>
          <a:prstGeom prst="rect">
            <a:avLst/>
          </a:prstGeom>
          <a:solidFill>
            <a:srgbClr val="003366">
              <a:alpha val="34117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chemeClr val="bg1"/>
                </a:solidFill>
                <a:latin typeface="+mj-lt"/>
              </a:rPr>
              <a:t>Στο παρελθόν </a:t>
            </a:r>
          </a:p>
          <a:p>
            <a:pPr algn="ctr" eaLnBrk="1" hangingPunct="1"/>
            <a:r>
              <a:rPr lang="el-GR" dirty="0" smtClean="0">
                <a:solidFill>
                  <a:schemeClr val="bg1"/>
                </a:solidFill>
                <a:latin typeface="+mj-lt"/>
              </a:rPr>
              <a:t>αναζητούσαμε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φάρμακα και αποτελεσματικές θεραπείες για την αντιμετώπιση της νόσου σε προχωρημένο στάδιο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όταν η διάγνωση ήταν κλινική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4293096"/>
            <a:ext cx="8352928" cy="1569660"/>
          </a:xfrm>
          <a:prstGeom prst="rect">
            <a:avLst/>
          </a:prstGeom>
          <a:solidFill>
            <a:srgbClr val="FFCC00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Σήμερα:</a:t>
            </a:r>
          </a:p>
          <a:p>
            <a:pPr algn="ctr">
              <a:defRPr/>
            </a:pPr>
            <a:r>
              <a:rPr lang="el-GR" sz="2400" b="1" dirty="0">
                <a:latin typeface="+mj-lt"/>
              </a:rPr>
              <a:t>Η προσπάθεια εντοπίζεται στην έγκαιρη διάγνωση, ώστε να διακοπεί η εξέλιξη της νόσου σε αρχικά-θεραπεύσιμα στάδια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2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build="allAtOnce"/>
      <p:bldP spid="282630" grpId="0"/>
      <p:bldP spid="282631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6477000" cy="792162"/>
          </a:xfrm>
        </p:spPr>
        <p:txBody>
          <a:bodyPr/>
          <a:lstStyle/>
          <a:p>
            <a:r>
              <a:rPr lang="el-GR" sz="3600" dirty="0">
                <a:solidFill>
                  <a:schemeClr val="bg1"/>
                </a:solidFill>
              </a:rPr>
              <a:t>Στοιχεία επιδημιολογίας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6792"/>
            <a:ext cx="8520113" cy="4968552"/>
          </a:xfrm>
          <a:solidFill>
            <a:srgbClr val="333333">
              <a:alpha val="17000"/>
            </a:srgbClr>
          </a:solidFill>
          <a:ln>
            <a:solidFill>
              <a:srgbClr val="333333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sz="2400" dirty="0">
                <a:ea typeface="Verdana" pitchFamily="34" charset="0"/>
                <a:cs typeface="Verdana" pitchFamily="34" charset="0"/>
              </a:rPr>
              <a:t>Ο καρκίνος του μαστού είναι η πιο κοινή κακοήθης νόσος στις γυναίκες, και αποτελεί την δεύτερη αιτία θανάτου από καρκίνο (μετά τον καρκίνο του πνεύμονα)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sz="2400" dirty="0" smtClean="0">
                <a:ea typeface="Verdana" pitchFamily="34" charset="0"/>
                <a:cs typeface="Verdana" pitchFamily="34" charset="0"/>
              </a:rPr>
              <a:t>1ος συχνότερος καρκίνος σε μετεμμηνοπαυσιακές γυναίκες Δυτικού Πολιτισμού (1/8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 </a:t>
            </a:r>
            <a:r>
              <a:rPr lang="el-GR" sz="2400" dirty="0" smtClean="0">
                <a:ea typeface="Verdana" pitchFamily="34" charset="0"/>
                <a:cs typeface="Verdana" pitchFamily="34" charset="0"/>
              </a:rPr>
              <a:t>ή 12,8%) 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400" dirty="0"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sz="2400" dirty="0">
                <a:ea typeface="Verdana" pitchFamily="34" charset="0"/>
                <a:cs typeface="Verdana" pitchFamily="34" charset="0"/>
              </a:rPr>
              <a:t>Η επίπτωση της νόσου δείχνει ότι αυξάνεται σταθερά τις τελευταίες δεκαετίες, αλλά η θνησιμότητα φαίνεται ότι μειώνεται.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6778625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υπάρχει σήμερα αξιόπιστη μέθοδος </a:t>
            </a:r>
            <a:r>
              <a:rPr lang="el-G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πρόληψης </a:t>
            </a: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καρκίνου του μαστού, που να μπορεί να εφαρμοσθεί γενικά.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η ιατρική </a:t>
            </a:r>
            <a:r>
              <a:rPr lang="el-G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πρόκληση</a:t>
            </a: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έγκειται στην καλύτερη ποιότητα ζωής και στην μείωση των θανάτων από τη νόσο, μετά την εκδήλωσή της.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σήμερα αποδεδειγμένο ότι η </a:t>
            </a:r>
            <a:r>
              <a:rPr lang="el-G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πρώιμη διάγνωση</a:t>
            </a: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έχει συμβάλει στη μείωση της θνησιμότητας από καρκίνο μαστού.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προγράμματα </a:t>
            </a:r>
            <a:r>
              <a:rPr lang="en-US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σκοπό έχουν να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ευνοηθεί ο πληθυσμός από τα αποτελέσματα της έγκαιρης/πρώιμης διάγνωσης.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FFFF00"/>
                </a:solidFill>
              </a:rPr>
              <a:t>ΜΕΓΕΘΟΣ ΔΙΑΓΝΩΣΗΣ ΤΟΥ ΟΓΚΟΥ</a:t>
            </a:r>
            <a:endParaRPr lang="el-GR" sz="3200" dirty="0" smtClean="0">
              <a:solidFill>
                <a:srgbClr val="FFFF00"/>
              </a:solidFill>
            </a:endParaRP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337394"/>
            <a:ext cx="7772400" cy="518795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/>
              <a:t>ΤΥΧΑΙΑ ΠΑΡΑΤΗΡΗΣΗ </a:t>
            </a:r>
            <a:r>
              <a:rPr lang="el-GR" sz="2000" b="1" dirty="0" smtClean="0"/>
              <a:t>ανακαλύπτονται όγκοι της τάξεως των 3 εκ</a:t>
            </a:r>
          </a:p>
          <a:p>
            <a:pPr eaLnBrk="1" hangingPunct="1">
              <a:defRPr/>
            </a:pPr>
            <a:r>
              <a:rPr lang="el-GR" sz="2800" b="1" dirty="0" smtClean="0"/>
              <a:t>ΣΥΣΤΗΜΑΤΙΚΗ ΑΥΤΟΕΞΕΤΑΣΗ </a:t>
            </a:r>
            <a:r>
              <a:rPr lang="el-GR" sz="2000" b="1" dirty="0" smtClean="0"/>
              <a:t>όγκοι της τάξεως των 2 εκ</a:t>
            </a:r>
          </a:p>
          <a:p>
            <a:pPr eaLnBrk="1" hangingPunct="1">
              <a:defRPr/>
            </a:pPr>
            <a:r>
              <a:rPr lang="el-GR" sz="2800" b="1" dirty="0" smtClean="0"/>
              <a:t>ΤΑΚΤΙΚΗ ΚΛΙΝΙΚΗ ΕΞΕΤΑΣΗ </a:t>
            </a:r>
            <a:r>
              <a:rPr lang="el-GR" sz="2000" b="1" dirty="0" smtClean="0"/>
              <a:t>της τάξεως του 1,5 εκ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/>
                </a:solidFill>
              </a:rPr>
              <a:t>ΜΑΣΤΟΓΡΑΦΙΑ</a:t>
            </a:r>
            <a:r>
              <a:rPr lang="el-GR" sz="2800" b="1" dirty="0" smtClean="0"/>
              <a:t> </a:t>
            </a:r>
            <a:r>
              <a:rPr lang="el-GR" sz="2000" b="1" dirty="0" smtClean="0"/>
              <a:t>έως και 2 χιλ. (υποκλινική διάγνωση)</a:t>
            </a:r>
            <a:endParaRPr lang="en-US" sz="2000" b="1" dirty="0" smtClean="0"/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/>
                </a:solidFill>
              </a:rPr>
              <a:t>ΥΠΕΡΗΧΟΓΡΑΦΗΜΑ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/>
                </a:solidFill>
              </a:rPr>
              <a:t>ΜΑΓΝΗΤΙΚΗ ΜΑΣΤΟΓΡΑΦΙΑ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11560" y="476672"/>
            <a:ext cx="792162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Η ΑΠΕΙΚΟΝΙΣΗ ΧΡΗΣΙΜΕΥΕΙ: </a:t>
            </a:r>
          </a:p>
          <a:p>
            <a:pPr marL="342900" indent="-342900"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στον πληθυσμιακό έλεγχο για καρκίνο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στην περιγραφή ενός ύποπτου ευρήματος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στον καθορισμό της έκτασης της νόσου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στον προσδιορισμό του ατομικού κινδύνου για εμφάνιση νόσου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στην εκτίμηση της ανταπόκρισης στη θεραπεία του καρκίνου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στην εκτίμηση της ανταπόκρισης στις διάφορες άλλες παρεμβάσεις (φάρμακα, διατροφή)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1188" y="459824"/>
            <a:ext cx="79216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Ο ΣΤΟΧΟΣ ΚΑΘΕ ΑΠΕΙΚΟΝΙΣΗΣ ΕΙΝΑΙ ΝΑ </a:t>
            </a:r>
            <a:r>
              <a:rPr lang="el-GR" sz="2400" b="1" u="sng" dirty="0">
                <a:solidFill>
                  <a:srgbClr val="FFFF00"/>
                </a:solidFill>
                <a:latin typeface="+mj-lt"/>
              </a:rPr>
              <a:t>ΠΡΟΣΔΙΟΡΙΣΤΕΙ Η ΠΙΘΑΝΟΤΗΤΑ ΚΑΚΟΗΘΕΙΑΣ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,  που βασίζεται: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στη μορφολογία του ευρήματος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στη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μεταβολή του στο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χρόνο </a:t>
            </a: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Βάση αυτών αποφασίζεται η παρακολούθηση της ασθενούς ή η ιστολογική ταυτοποίηση της βλάβης</a:t>
            </a:r>
          </a:p>
          <a:p>
            <a:pPr marL="342900" indent="-342900" algn="ctr">
              <a:spcBef>
                <a:spcPct val="50000"/>
              </a:spcBef>
            </a:pPr>
            <a:endParaRPr lang="el-GR" sz="2000" b="1" u="sng" dirty="0">
              <a:solidFill>
                <a:srgbClr val="FFFF00"/>
              </a:solidFill>
              <a:latin typeface="+mj-lt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Επιθυμητά επίπεδα από ειδικούς: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25-40% θετικές βιοψίες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Ελάχιστο διαγνωστικό ποσοστό καρκίνου 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30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%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U.S. Department of Health and Human Services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)</a:t>
            </a:r>
            <a:endParaRPr lang="el-GR" sz="2000" b="1" baseline="30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90851" name="Picture 3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105829"/>
            <a:ext cx="551383" cy="531083"/>
          </a:xfrm>
          <a:prstGeom prst="rect">
            <a:avLst/>
          </a:prstGeom>
          <a:noFill/>
        </p:spPr>
      </p:pic>
      <p:pic>
        <p:nvPicPr>
          <p:cNvPr id="11" name="Picture 3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51383" cy="53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79388" y="1766888"/>
            <a:ext cx="87137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Πρωταρχικός και θεμελιώδης σκοπός είναι ο διαχωρισμός του κλινικά σημαντικού σήματος (καρκίνου) από τον περιβάλλοντα ιστό: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Στη μαστογραφία, της περιεκτικότητας  του ευρήματος σε νερό, συγκρινόμενο με το λιπώδη περίγυρο.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Στο ηχόγραμμα, της διαφορετικής ηχοδιαβατότητας των ιστών.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Στη μαγνητική τομογραφία, του ρυθμού της διακοπής του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spin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των πρωτονίων </a:t>
            </a:r>
            <a:r>
              <a:rPr lang="el-GR" sz="2000" dirty="0">
                <a:solidFill>
                  <a:srgbClr val="FFFF00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solidFill>
                  <a:srgbClr val="CCFF66"/>
                </a:solidFill>
              </a:rPr>
              <a:t>Screening</a:t>
            </a:r>
            <a:r>
              <a:rPr lang="el-GR" sz="4700" smtClean="0">
                <a:solidFill>
                  <a:srgbClr val="CCFF66"/>
                </a:solidFill>
              </a:rPr>
              <a:t> </a:t>
            </a:r>
            <a:endParaRPr lang="el-GR" sz="2400" smtClean="0">
              <a:solidFill>
                <a:srgbClr val="CCFF66"/>
              </a:solidFill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8362950" cy="5615905"/>
          </a:xfrm>
          <a:ln w="38100">
            <a:solidFill>
              <a:srgbClr val="CCFF66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Για να είναι εφικτό πρέπει να έχει κάποια </a:t>
            </a:r>
            <a:r>
              <a:rPr lang="el-GR" sz="2400" dirty="0" smtClean="0">
                <a:solidFill>
                  <a:srgbClr val="CCFF66"/>
                </a:solidFill>
                <a:latin typeface="+mj-lt"/>
              </a:rPr>
              <a:t>χαρακτηριστικά: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Να είναι απλή μέθοδος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Να είναι εύκολη στην εφαρμογή στο γενικό πληθυσμό και να είναι αποδεκτή από τους εξεταζόμενους αλλά και από τους γιατρούς 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Να έχει χαμηλό κόστος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Να έχει μεγάλη ευαισθησία (η μαστογραφία 85-90%), και μικρό ποσοστό ψευδώς αρνητικών αποτελεσμάτων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Να έχει υψηλή θετική προγνωστική αξία (στην περίπτωση της μαστογραφίας 3-22%)  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Να είναι αποδεδειγμένο το όφελος της μεθόδου =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DEB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direct evidence of benefit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) με τυχαιοποιημένη κλινική μελέτη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RSCT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Randomized Screening Clinical Trial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) και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Στη περίπτωση του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Screening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 για καρκίνο μαστού με μαστογραφία έχει πολλαπλώς αποδειχθεί το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DEB</a:t>
            </a:r>
            <a:endParaRPr lang="el-GR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reast_cancer"/>
          <p:cNvPicPr>
            <a:picLocks noChangeAspect="1" noChangeArrowheads="1"/>
          </p:cNvPicPr>
          <p:nvPr/>
        </p:nvPicPr>
        <p:blipFill>
          <a:blip r:embed="rId2" cstate="print"/>
          <a:srcRect r="20410"/>
          <a:stretch>
            <a:fillRect/>
          </a:stretch>
        </p:blipFill>
        <p:spPr bwMode="auto">
          <a:xfrm>
            <a:off x="5867400" y="4221163"/>
            <a:ext cx="2806700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3" descr="[Breast+3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25538"/>
            <a:ext cx="374332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4" descr="wh3026"/>
          <p:cNvPicPr>
            <a:picLocks noChangeAspect="1" noChangeArrowheads="1"/>
          </p:cNvPicPr>
          <p:nvPr/>
        </p:nvPicPr>
        <p:blipFill>
          <a:blip r:embed="rId4" cstate="print"/>
          <a:srcRect b="8701"/>
          <a:stretch>
            <a:fillRect/>
          </a:stretch>
        </p:blipFill>
        <p:spPr bwMode="auto">
          <a:xfrm>
            <a:off x="1187450" y="4221163"/>
            <a:ext cx="2087563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 descr="INSERT DESCRIP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196975"/>
            <a:ext cx="3167063" cy="252095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8850" cy="490537"/>
          </a:xfrm>
        </p:spPr>
        <p:txBody>
          <a:bodyPr/>
          <a:lstStyle/>
          <a:p>
            <a:r>
              <a:rPr lang="en-US" sz="4000" dirty="0"/>
              <a:t>Screening </a:t>
            </a:r>
            <a:r>
              <a:rPr lang="el-GR" sz="4000"/>
              <a:t>για καρκίνο του μαστού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59113" y="3232150"/>
            <a:ext cx="4321175" cy="9255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Μαστογραφία</a:t>
            </a:r>
          </a:p>
          <a:p>
            <a:r>
              <a:rPr lang="el-GR" dirty="0">
                <a:latin typeface="+mj-lt"/>
              </a:rPr>
              <a:t>Ετήσια </a:t>
            </a:r>
          </a:p>
          <a:p>
            <a:r>
              <a:rPr lang="el-GR" dirty="0">
                <a:latin typeface="+mj-lt"/>
              </a:rPr>
              <a:t>Ξεκινώντας από την ηλικία των 40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95513" y="6092825"/>
            <a:ext cx="1944687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Κλινική εξέταση</a:t>
            </a:r>
            <a:r>
              <a:rPr lang="el-GR">
                <a:latin typeface="+mj-lt"/>
              </a:rPr>
              <a:t> Ετήσια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48263" y="6021388"/>
            <a:ext cx="2519362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Αυτοεξέταση μαστών</a:t>
            </a:r>
            <a:r>
              <a:rPr lang="el-GR">
                <a:latin typeface="+mj-lt"/>
              </a:rPr>
              <a:t> Μηνιαία </a:t>
            </a:r>
            <a:endParaRPr lang="el-GR" b="1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42988" y="692696"/>
            <a:ext cx="69135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u="sng" dirty="0" smtClean="0">
                <a:solidFill>
                  <a:srgbClr val="FFFF00"/>
                </a:solidFill>
                <a:latin typeface="+mj-lt"/>
              </a:rPr>
              <a:t>ΜΑΣΤΟΓΡΑΦΙΑ</a:t>
            </a:r>
            <a:endParaRPr lang="el-GR" sz="2800" b="1" u="sng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Η μαστογραφική εικόνα μοιάζει με αυτή του φωτογραφικού αρνητικού, και εξαρτάται από παράγοντες όπως :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η πυκνότητα του μαζικού αδένα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η εφαρμοζόμενη συμπίεση του μαστού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η διαφορά πυκνότητας βλάβης – παρεγχύματος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η θέση της λήψης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η αποφυγή μετακίνησης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η δόση της ακτινοβολίας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9388" y="548680"/>
            <a:ext cx="87852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Η ερμηνεία της μαστογραφικής εικόνας περιλαμβάνει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τον εντοπισμό της βλάβης </a:t>
            </a: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(ανάγκη για υψηλή ευαισθησία –</a:t>
            </a:r>
            <a:r>
              <a:rPr lang="el-GR" sz="2000" b="1" dirty="0">
                <a:solidFill>
                  <a:srgbClr val="FFFF00"/>
                </a:solidFill>
                <a:latin typeface="+mj-lt"/>
                <a:cs typeface="Arial" charset="0"/>
              </a:rPr>
              <a:t>▲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ψευδώς θετικά ευρήματα)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τον χαρακτηρισμό της βλάβης</a:t>
            </a:r>
          </a:p>
          <a:p>
            <a:pPr algn="ctr">
              <a:spcBef>
                <a:spcPct val="50000"/>
              </a:spcBef>
            </a:pPr>
            <a:r>
              <a:rPr lang="el-GR" sz="2400" b="1" u="sng" dirty="0">
                <a:solidFill>
                  <a:srgbClr val="FFFF00"/>
                </a:solidFill>
                <a:latin typeface="+mj-lt"/>
              </a:rPr>
              <a:t>Η ΜΑΣΤΟΓΡΑΦΙΑ ΔΕΝ ΠΡΟΣΦΕΡΕΙ ΙΣΤΟΛΟΓΙΚΗ ΔΙΑΓΝΩΣΗ</a:t>
            </a: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Ο καρκίνος του μαστού συνήθως </a:t>
            </a:r>
            <a:r>
              <a:rPr lang="el-GR" sz="2000" b="1" u="sng" dirty="0">
                <a:solidFill>
                  <a:srgbClr val="FFFF00"/>
                </a:solidFill>
                <a:latin typeface="+mj-lt"/>
              </a:rPr>
              <a:t>δεν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παρουσιάζει τυπική απεικονιστική μορφολογία στο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screening,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ειδικά οι μικροί όγκοι:</a:t>
            </a: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ΑΝΑΓΚΗ ΙΣΤΟΛΟΓΙΚΗΣ ΤΑΥΤΟΠΟΙΗΣΗΣ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184576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2576" y="54868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l-GR" sz="2000" b="1" u="sng" dirty="0">
                <a:solidFill>
                  <a:srgbClr val="FFFF00"/>
                </a:solidFill>
                <a:latin typeface="+mj-lt"/>
              </a:rPr>
              <a:t>ΠΡΟΣΟΧΗ: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	ΑΚΟΜΑ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ΚΑΙ ΜΕ ΑΡΝΗΤΙΚΗ ΜΑΣΤΟΓΡΑΦΙΑ, ΤΟ 		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	ΨΗΛΑΦΗΤΟ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ΕΥΡΗΜΑ ΘΕΛΕΙ ΠΑΝΤΑ ΙΣΤΟΛΟΓΙΚΗ 		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	ΤΑΥΤΟΠΟΙΗΣΗ</a:t>
            </a:r>
            <a:endParaRPr lang="el-GR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63401" y="2276872"/>
            <a:ext cx="86423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ΕΝΔΕΙΞΕΙΣ: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πληθυσμιακός έλεγχος (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screening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έλεγχος γυναικών υψηλού κινδύνου (ακτινοθεραπεία, 		γονιδιακές μεταλλάξεις, οικογενειακό ιστορικό)</a:t>
            </a:r>
            <a:endParaRPr lang="en-US" sz="2000" b="1" dirty="0">
              <a:solidFill>
                <a:srgbClr val="FFFF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παρουσία μάζας (όρια – σχήμα - πυκνότητα)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αποτιτανώσεις – μεγεθυντική λήψη (50μ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m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DCIS, </a:t>
            </a:r>
            <a:r>
              <a:rPr lang="el-GR" sz="2000" b="1" dirty="0" smtClean="0">
                <a:solidFill>
                  <a:srgbClr val="FFFF66"/>
                </a:solidFill>
                <a:latin typeface="+mj-lt"/>
              </a:rPr>
              <a:t>εντόπιση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, μορφολογία, αριθμός, κατανομή)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διαταραχή αρχιτεκτονικής – εντοπιστικές λήψεις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άνδρες με ψηλαφητό εύρημα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Ο καρκίνος του μαστού</a:t>
            </a:r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22375" y="3314700"/>
            <a:ext cx="7620000" cy="27844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Είναι νόσος ΣΥΧΝΗ</a:t>
            </a:r>
          </a:p>
          <a:p>
            <a:pPr eaLnBrk="1" hangingPunct="1">
              <a:defRPr/>
            </a:pPr>
            <a:r>
              <a:rPr lang="el-GR" dirty="0" smtClean="0"/>
              <a:t>Είναι νόσος ΘΑΝΑΤΗΦΟΡΟΣ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0825" y="1474589"/>
            <a:ext cx="8642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1.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πυκνότητα μαστού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 (σχέση λίπους προς ινώδη και αδενικά στοιχεία, κατάταξη πυκνότητας σύμφωνα με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ACR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)                                                                                    - αποτελεί ανεξάρτητο παράγοντα κινδύνου για έμφάνιση καρκίνου του μαστού                                                                               - η </a:t>
            </a:r>
            <a:r>
              <a:rPr lang="el-GR" sz="2000" b="1" dirty="0">
                <a:solidFill>
                  <a:srgbClr val="FFFF66"/>
                </a:solidFill>
                <a:latin typeface="+mj-lt"/>
                <a:cs typeface="Arial" charset="0"/>
              </a:rPr>
              <a:t>▲ πυκνότητα οδηγεί σε ▲συχνότητα ψευδώς αρνητικών ευρημάτων                                                                                                - η ευαισθησία της μεθόδου ▼από το 99% στο 69%</a:t>
            </a:r>
            <a:endParaRPr lang="el-GR" sz="20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79388" y="4437112"/>
            <a:ext cx="8785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rgbClr val="FFFF66"/>
                </a:solidFill>
                <a:latin typeface="+mj-lt"/>
              </a:rPr>
              <a:t> 2.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ηλικία: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 ▲ ακρίβειας ειδικά &gt;65 έτη λόγω:</a:t>
            </a:r>
          </a:p>
          <a:p>
            <a:endParaRPr lang="el-GR" sz="2000" b="1" dirty="0">
              <a:solidFill>
                <a:srgbClr val="FFFF66"/>
              </a:solidFill>
              <a:latin typeface="+mj-lt"/>
            </a:endParaRPr>
          </a:p>
          <a:p>
            <a:r>
              <a:rPr lang="el-GR" sz="2000" b="1" dirty="0">
                <a:solidFill>
                  <a:srgbClr val="FFFF66"/>
                </a:solidFill>
                <a:latin typeface="+mj-lt"/>
              </a:rPr>
              <a:t> 	- ▼ πυκνότητας μαστού</a:t>
            </a:r>
          </a:p>
          <a:p>
            <a:r>
              <a:rPr lang="el-GR" sz="2000" b="1" dirty="0">
                <a:solidFill>
                  <a:srgbClr val="FFFF66"/>
                </a:solidFill>
                <a:latin typeface="+mj-lt"/>
              </a:rPr>
              <a:t> 	- ▲ επίπτωσης καρκίνου με την ηλικία </a:t>
            </a:r>
          </a:p>
          <a:p>
            <a:r>
              <a:rPr lang="el-GR" sz="2000" b="1" dirty="0">
                <a:solidFill>
                  <a:srgbClr val="FFFF66"/>
                </a:solidFill>
                <a:latin typeface="+mj-lt"/>
              </a:rPr>
              <a:t> 	- ▼ συχνότητας ινοκυστικών αλλαγών</a:t>
            </a:r>
          </a:p>
          <a:p>
            <a:r>
              <a:rPr lang="el-GR" sz="2000" b="1" dirty="0">
                <a:solidFill>
                  <a:srgbClr val="FFFF66"/>
                </a:solidFill>
                <a:latin typeface="+mj-lt"/>
              </a:rPr>
              <a:t> 	- πιθανή ▼ ρυθμού αύξησης των όγκων</a:t>
            </a:r>
            <a:endParaRPr lang="el-GR" sz="2000" dirty="0">
              <a:latin typeface="+mj-lt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0825" y="476672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ΠΑΡΑΓΟΝΤΕΣ ΠΟΥ ΕΠΗΡΕΑΖΟΥΝ ΤΗΝ ΕΥΑΙΣΘΗΣΙΑ ΚΑΙ ΕΙΔΙΚΟΤΗΤΑ ΤΗΣ ΕΞΕΤΑΣΗΣ: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  <a:endParaRPr lang="el-GR" sz="2000" b="1" dirty="0">
              <a:solidFill>
                <a:srgbClr val="FFFF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0825" y="1412776"/>
            <a:ext cx="8642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3.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Ορμονική υποκατάσταση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 (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HRT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	-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οδηγεί σε καθολική </a:t>
            </a:r>
            <a:r>
              <a:rPr lang="el-GR" sz="2000" b="1" dirty="0">
                <a:solidFill>
                  <a:srgbClr val="FFFF66"/>
                </a:solidFill>
                <a:latin typeface="+mj-lt"/>
                <a:cs typeface="Arial" charset="0"/>
              </a:rPr>
              <a:t>▲ της πυκνότητας του μαστού, ειδικά όταν περιέχει οιστρογόνα και προγεσταγόνα, δυσκολεύοντας την εντόπιση και την ανίχνευση της βλάβης</a:t>
            </a:r>
            <a:endParaRPr lang="el-GR" sz="20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0825" y="476672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ΠΑΡΑΓΟΝΤΕΣ ΠΟΥ ΕΠΗΡΕΑΖΟΥΝ ΤΗΝ ΕΥΑΙΣΘΗΣΙΑ ΚΑΙ ΕΙΔΙΚΟΤΗΤΑ ΤΗΣ ΕΞΕΤΑΣΗΣ: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  <a:endParaRPr lang="el-GR" sz="20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0825" y="3284984"/>
            <a:ext cx="86423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4.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Βιολογικοί υπότυποι του καρκίνου</a:t>
            </a:r>
          </a:p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	-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Το λοβιακό διηθητικό καρκίνωμα (αδρή </a:t>
            </a:r>
            <a:r>
              <a:rPr lang="el-GR" sz="2000" b="1" dirty="0">
                <a:solidFill>
                  <a:srgbClr val="FFFF66"/>
                </a:solidFill>
                <a:latin typeface="+mj-lt"/>
                <a:cs typeface="Arial" charset="0"/>
              </a:rPr>
              <a:t>▲ πυκνότητας τοπικά ή ασυμμετρία. Αποτιτανώσεις μόνο στο 5% των περιπτώσεων.       Αυξημένο ποσοστό ψευδώς αρνητικών μαστογραφιών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	- βλεννώδες καρκίνωμα (μιμείται μορφολογικά καλοήθεις βλάβες)</a:t>
            </a:r>
          </a:p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	- μυελοειδές καρκίνωμα </a:t>
            </a:r>
            <a:r>
              <a:rPr lang="el-GR" b="1" dirty="0">
                <a:solidFill>
                  <a:srgbClr val="FFFF66"/>
                </a:solidFill>
                <a:latin typeface="+mj-lt"/>
              </a:rPr>
              <a:t>(μιμείται μορφολογικά</a:t>
            </a:r>
            <a:r>
              <a:rPr lang="el-GR" dirty="0">
                <a:latin typeface="+mj-lt"/>
              </a:rPr>
              <a:t> </a:t>
            </a:r>
            <a:r>
              <a:rPr lang="el-GR" b="1" dirty="0">
                <a:solidFill>
                  <a:srgbClr val="FFFF66"/>
                </a:solidFill>
                <a:latin typeface="+mj-lt"/>
              </a:rPr>
              <a:t>καλοήθεις βλάβες)</a:t>
            </a:r>
          </a:p>
          <a:p>
            <a:pPr marL="342900" indent="-342900">
              <a:spcBef>
                <a:spcPct val="50000"/>
              </a:spcBef>
            </a:pPr>
            <a:r>
              <a:rPr lang="el-GR" b="1" dirty="0">
                <a:solidFill>
                  <a:srgbClr val="FFFF66"/>
                </a:solidFill>
                <a:latin typeface="+mj-lt"/>
              </a:rPr>
              <a:t>	- καρκίνος με έκκριμα θηλής (υπάρχει </a:t>
            </a:r>
            <a:r>
              <a:rPr lang="el-GR" b="1" dirty="0">
                <a:solidFill>
                  <a:srgbClr val="FFFF66"/>
                </a:solidFill>
                <a:latin typeface="+mj-lt"/>
                <a:cs typeface="Arial" charset="0"/>
              </a:rPr>
              <a:t>▼ μαστογραφική ευαισθησία</a:t>
            </a:r>
            <a:r>
              <a:rPr lang="el-GR" b="1" dirty="0">
                <a:solidFill>
                  <a:srgbClr val="FFFF66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1188" y="620688"/>
            <a:ext cx="79216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Η ερμηνεία της μαστογραφίας πιθανά να αποτελεί τη δυσκολότερη διαγνωστική προσέγγιση στην ακτινολογία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</a:rPr>
              <a:t>1</a:t>
            </a:r>
            <a:endParaRPr lang="el-GR" sz="2000" b="1" baseline="30000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Μελέτες έχουν δείξει ότι η διπλή τυφλή ανάγνωση μαστογραφιών δεν προσφέρει σημαντικό διαγνωστικό ώφελος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</a:rPr>
              <a:t>2</a:t>
            </a:r>
            <a:endParaRPr lang="el-GR" sz="2000" b="1" baseline="30000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Ο ελάχιστος ετήσιος αριθμός ανάγνωσης μαστογραφιών για διατήρηση της διαγνωστικής ικανότητας είναι 480</a:t>
            </a:r>
            <a:r>
              <a:rPr lang="el-GR" sz="2000" b="1" baseline="30000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85693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Moss M., The New York Times, 24 Oct 2002, sec. A, p. 22.</a:t>
            </a:r>
          </a:p>
          <a:p>
            <a:pPr>
              <a:spcBef>
                <a:spcPct val="50000"/>
              </a:spcBef>
            </a:pPr>
            <a:r>
              <a:rPr lang="en-US" sz="1600" b="1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l-GR" sz="1600" b="1" baseline="3000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Taplin et al, Accuracy of screening mammography using single vs independent double interpretation. AJR Am J Roentgenol 2000;174:1257-1262. </a:t>
            </a:r>
          </a:p>
          <a:p>
            <a:pPr>
              <a:spcBef>
                <a:spcPct val="50000"/>
              </a:spcBef>
            </a:pPr>
            <a:r>
              <a:rPr lang="en-US" sz="1600" b="1" baseline="30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l-GR" sz="1600" b="1" baseline="3000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Mammographic Quality Standards Act, 1994, National Cancer Institute, USA.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 </a:t>
            </a:r>
            <a:endParaRPr lang="el-GR" b="1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952" y="188913"/>
            <a:ext cx="4896544" cy="1143000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Μαστογραφία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3741737" cy="4970462"/>
          </a:xfrm>
        </p:spPr>
        <p:txBody>
          <a:bodyPr/>
          <a:lstStyle/>
          <a:p>
            <a:pPr>
              <a:buFontTx/>
              <a:buNone/>
            </a:pPr>
            <a:r>
              <a:rPr lang="el-GR" sz="2200" dirty="0">
                <a:solidFill>
                  <a:srgbClr val="FFE7AB"/>
                </a:solidFill>
              </a:rPr>
              <a:t>Πρόκειτα για την εξέταση εκλογής για τη διάγνωση καρκίνου μαστού</a:t>
            </a:r>
          </a:p>
          <a:p>
            <a:pPr>
              <a:buFontTx/>
              <a:buNone/>
            </a:pPr>
            <a:r>
              <a:rPr lang="el-GR" sz="2200" dirty="0">
                <a:solidFill>
                  <a:srgbClr val="FFE7AB"/>
                </a:solidFill>
              </a:rPr>
              <a:t>Η ευαισθησία της φτάνει το 85-90%, με ειδικότητα περίπου 40%.</a:t>
            </a:r>
          </a:p>
          <a:p>
            <a:pPr>
              <a:buFontTx/>
              <a:buNone/>
            </a:pPr>
            <a:r>
              <a:rPr lang="el-GR" sz="2200" dirty="0">
                <a:solidFill>
                  <a:srgbClr val="FFE7AB"/>
                </a:solidFill>
              </a:rPr>
              <a:t>Είναι δυνατόν να ανιχνεύσει όγκους υποκλινικούς ακόμα και μεγέθους 6</a:t>
            </a:r>
            <a:r>
              <a:rPr lang="en-US" sz="2200" dirty="0">
                <a:solidFill>
                  <a:srgbClr val="FFE7AB"/>
                </a:solidFill>
              </a:rPr>
              <a:t>mm (</a:t>
            </a:r>
            <a:r>
              <a:rPr lang="el-GR" sz="2200" dirty="0">
                <a:solidFill>
                  <a:srgbClr val="FFE7AB"/>
                </a:solidFill>
              </a:rPr>
              <a:t>ένας έμπειρος γιατρός μπορεί να ψηλαφήσει όγκους μεγαλύτερους από 1</a:t>
            </a:r>
            <a:r>
              <a:rPr lang="en-US" sz="2200" dirty="0">
                <a:solidFill>
                  <a:srgbClr val="FFE7AB"/>
                </a:solidFill>
              </a:rPr>
              <a:t>cm)</a:t>
            </a:r>
          </a:p>
          <a:p>
            <a:pPr>
              <a:buFontTx/>
              <a:buNone/>
            </a:pPr>
            <a:r>
              <a:rPr lang="el-GR" sz="2200" dirty="0">
                <a:solidFill>
                  <a:srgbClr val="FFE7AB"/>
                </a:solidFill>
              </a:rPr>
              <a:t>Έχει αποδειχθεί ότι έχει επιτευχθεί μείωση θνησιμότητας ως και 34% λόγω της μαστογραφίας. </a:t>
            </a:r>
          </a:p>
        </p:txBody>
      </p:sp>
      <p:pic>
        <p:nvPicPr>
          <p:cNvPr id="281604" name="Picture 4" descr="URMC%20030%20R%20MLO%20w%20arrow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44675"/>
            <a:ext cx="39243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7813"/>
            <a:ext cx="8229600" cy="5095875"/>
          </a:xfrm>
        </p:spPr>
        <p:txBody>
          <a:bodyPr/>
          <a:lstStyle/>
          <a:p>
            <a:pPr eaLnBrk="1" hangingPunct="1"/>
            <a:r>
              <a:rPr lang="el-GR" dirty="0" smtClean="0">
                <a:effectLst/>
              </a:rPr>
              <a:t>Ποιά είναι η δυνατότητα </a:t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>της μαστογραφίας </a:t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>να ανιχνεύει καρκίνους και  ποιοι οι περιορισμοί</a:t>
            </a:r>
            <a:r>
              <a:rPr lang="en-US" dirty="0" smtClean="0">
                <a:effectLst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  <a:effectLst/>
              </a:rPr>
              <a:t>ΜΑΣΤΟΓΡΑΦΙΑ </a:t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(Ευαισθησία = Ανίχνευση)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349500"/>
            <a:ext cx="8507413" cy="37814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effectLst/>
              </a:rPr>
              <a:t>Ποικίλει </a:t>
            </a:r>
            <a:r>
              <a:rPr lang="en-US" sz="2800" dirty="0" smtClean="0">
                <a:effectLst/>
              </a:rPr>
              <a:t>: </a:t>
            </a:r>
            <a:r>
              <a:rPr lang="el-GR" sz="2800" dirty="0" smtClean="0">
                <a:effectLst/>
              </a:rPr>
              <a:t>75-90%</a:t>
            </a:r>
          </a:p>
          <a:p>
            <a:pPr eaLnBrk="1" hangingPunct="1">
              <a:defRPr/>
            </a:pPr>
            <a:r>
              <a:rPr lang="el-GR" sz="2800" dirty="0" smtClean="0">
                <a:effectLst/>
              </a:rPr>
              <a:t>Η ευαισθησία σε </a:t>
            </a:r>
            <a:r>
              <a:rPr lang="el-GR" sz="2800" u="sng" dirty="0" smtClean="0">
                <a:effectLst/>
              </a:rPr>
              <a:t>λιπώδεις μαστούς</a:t>
            </a:r>
            <a:r>
              <a:rPr lang="el-GR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: </a:t>
            </a:r>
            <a:r>
              <a:rPr lang="el-GR" sz="2800" dirty="0" smtClean="0">
                <a:effectLst/>
              </a:rPr>
              <a:t>100%</a:t>
            </a:r>
          </a:p>
          <a:p>
            <a:pPr eaLnBrk="1" hangingPunct="1">
              <a:defRPr/>
            </a:pPr>
            <a:r>
              <a:rPr lang="el-GR" sz="2800" dirty="0" smtClean="0">
                <a:effectLst/>
              </a:rPr>
              <a:t>Η ευαισθησία μειώνεται σε </a:t>
            </a:r>
            <a:r>
              <a:rPr lang="el-GR" sz="2800" u="sng" dirty="0" smtClean="0">
                <a:effectLst/>
              </a:rPr>
              <a:t>πυκνούς μαστούς</a:t>
            </a:r>
            <a:r>
              <a:rPr lang="el-GR" sz="2800" dirty="0" smtClean="0">
                <a:effectLst/>
              </a:rPr>
              <a:t>, λόγω αυξημένης σκιερότητας παρεγχύματος.</a:t>
            </a:r>
          </a:p>
          <a:p>
            <a:pPr eaLnBrk="1" hangingPunct="1">
              <a:defRPr/>
            </a:pPr>
            <a:r>
              <a:rPr lang="el-GR" sz="2800" dirty="0" smtClean="0">
                <a:effectLst/>
              </a:rPr>
              <a:t>Ποσοστό έως 10% των καρκίνων δεν εντοπίζονται στην μαστογραφία</a:t>
            </a:r>
          </a:p>
          <a:p>
            <a:pPr eaLnBrk="1" hangingPunct="1">
              <a:buNone/>
              <a:defRPr/>
            </a:pPr>
            <a:endParaRPr lang="el-GR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277813"/>
            <a:ext cx="8229600" cy="1508125"/>
          </a:xfrm>
          <a:noFill/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  <a:effectLst/>
              </a:rPr>
              <a:t>ΜΑΣΤΟΓΡΑΦΙΑ </a:t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(και αποτιτανώσεις)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74848" y="197008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algn="ctr" eaLnBrk="1" hangingPunct="1">
              <a:defRPr/>
            </a:pPr>
            <a:r>
              <a:rPr lang="el-GR" sz="2800" dirty="0" smtClean="0">
                <a:effectLst/>
              </a:rPr>
              <a:t>Ευαισθησία 100% σε καρκίνους που συνοδεύονται από αποτιτανώσεις </a:t>
            </a:r>
            <a:endParaRPr lang="en-US" sz="2800" dirty="0" smtClean="0">
              <a:effectLst/>
            </a:endParaRPr>
          </a:p>
          <a:p>
            <a:pPr algn="ctr" eaLnBrk="1" hangingPunct="1">
              <a:buNone/>
              <a:defRPr/>
            </a:pPr>
            <a:r>
              <a:rPr lang="el-GR" sz="2800" dirty="0" smtClean="0">
                <a:effectLst/>
              </a:rPr>
              <a:t>Δηλαδή,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     50% του συνόλου των καρκίνων,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     30-40% των διηθητικών καρκίνων και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     90% των </a:t>
            </a:r>
            <a:r>
              <a:rPr lang="en-US" sz="2800" dirty="0" smtClean="0">
                <a:effectLst/>
              </a:rPr>
              <a:t>in situ </a:t>
            </a:r>
            <a:r>
              <a:rPr lang="el-GR" sz="2800" dirty="0" smtClean="0">
                <a:effectLst/>
              </a:rPr>
              <a:t>καρκίνων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  <a:effectLst/>
              </a:rPr>
              <a:t>Αποτελεσματικότητα του ΜΑΣΤΟΓΡΑΦΙΚΟΥ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SCREENING</a:t>
            </a:r>
            <a:endParaRPr lang="el-GR" sz="40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071678"/>
            <a:ext cx="8540750" cy="402749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   </a:t>
            </a:r>
            <a:r>
              <a:rPr lang="el-GR" sz="2800" dirty="0" smtClean="0">
                <a:effectLst/>
              </a:rPr>
              <a:t>Τυχαιοποιημένες κλινικές μελέτες έχουν αποδείξει ότι η χρήση μαστογραφικού </a:t>
            </a:r>
            <a:r>
              <a:rPr lang="en-US" sz="2800" dirty="0" smtClean="0">
                <a:effectLst/>
              </a:rPr>
              <a:t>screening</a:t>
            </a:r>
            <a:r>
              <a:rPr lang="el-GR" sz="2800" dirty="0" smtClean="0">
                <a:effectLst/>
              </a:rPr>
              <a:t>:</a:t>
            </a:r>
            <a:r>
              <a:rPr lang="en-US" sz="2800" dirty="0" smtClean="0">
                <a:effectLst/>
              </a:rPr>
              <a:t> </a:t>
            </a:r>
            <a:endParaRPr lang="el-GR" sz="2800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>
                <a:effectLst/>
              </a:rPr>
              <a:t>σε </a:t>
            </a:r>
            <a:r>
              <a:rPr lang="el-GR" sz="2800" u="sng" dirty="0" smtClean="0">
                <a:effectLst/>
              </a:rPr>
              <a:t>ηλικίες &gt;50</a:t>
            </a:r>
            <a:r>
              <a:rPr lang="el-GR" sz="2800" dirty="0" smtClean="0">
                <a:effectLst/>
              </a:rPr>
              <a:t> ετών οδηγεί σε μείωση της θνησιμότητας κατά 30-70% </a:t>
            </a:r>
          </a:p>
          <a:p>
            <a:pPr eaLnBrk="1" hangingPunct="1">
              <a:defRPr/>
            </a:pPr>
            <a:r>
              <a:rPr lang="el-GR" sz="2800" dirty="0" smtClean="0">
                <a:effectLst/>
              </a:rPr>
              <a:t>σε </a:t>
            </a:r>
            <a:r>
              <a:rPr lang="el-GR" sz="2800" u="sng" dirty="0" smtClean="0">
                <a:effectLst/>
              </a:rPr>
              <a:t>ηλικίες 40-50</a:t>
            </a:r>
            <a:r>
              <a:rPr lang="el-GR" sz="2800" dirty="0" smtClean="0">
                <a:effectLst/>
              </a:rPr>
              <a:t> ετών σε μείωση της θνησιμότητας κατά 17-20%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ΕΓΚΑΙΡΗ ΔΙΑΓΝΩΣΗ</a:t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ACS , 23/3/1997)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578100"/>
            <a:ext cx="8540750" cy="3521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Mηνιαία αυτοεξέταση από τα 20</a:t>
            </a:r>
          </a:p>
          <a:p>
            <a:pPr eaLnBrk="1" hangingPunct="1">
              <a:defRPr/>
            </a:pPr>
            <a:r>
              <a:rPr lang="el-GR" dirty="0" smtClean="0"/>
              <a:t>Κλινική εξέταση ετήσια από τα 20</a:t>
            </a:r>
          </a:p>
          <a:p>
            <a:pPr eaLnBrk="1" hangingPunct="1">
              <a:defRPr/>
            </a:pPr>
            <a:r>
              <a:rPr lang="el-GR" dirty="0" smtClean="0"/>
              <a:t>Μαστογραφία </a:t>
            </a:r>
            <a:r>
              <a:rPr lang="en-US" dirty="0" smtClean="0"/>
              <a:t>baseline </a:t>
            </a:r>
            <a:r>
              <a:rPr lang="el-GR" dirty="0" smtClean="0"/>
              <a:t> στα 35</a:t>
            </a:r>
          </a:p>
          <a:p>
            <a:pPr eaLnBrk="1" hangingPunct="1">
              <a:defRPr/>
            </a:pPr>
            <a:r>
              <a:rPr lang="el-GR" dirty="0" smtClean="0"/>
              <a:t>Ετήσια μαστογραφία μετά τα 40</a:t>
            </a:r>
          </a:p>
          <a:p>
            <a:pPr eaLnBrk="1" hangingPunct="1">
              <a:defRPr/>
            </a:pPr>
            <a:r>
              <a:rPr lang="el-GR" dirty="0" smtClean="0"/>
              <a:t>Η παύση του </a:t>
            </a:r>
            <a:r>
              <a:rPr lang="en-US" dirty="0" smtClean="0"/>
              <a:t>screening </a:t>
            </a:r>
            <a:r>
              <a:rPr lang="el-GR" dirty="0" smtClean="0"/>
              <a:t> δεν εξαρτάται από την ηλικία της γυναίκας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181600"/>
            <a:ext cx="8382000" cy="1600200"/>
          </a:xfr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sz="2400" dirty="0"/>
              <a:t>Η μείωση που παρατηρείται στη </a:t>
            </a:r>
            <a:r>
              <a:rPr lang="el-GR" sz="2400" dirty="0" smtClean="0"/>
              <a:t>θνησιμότητα </a:t>
            </a:r>
            <a:r>
              <a:rPr lang="el-GR" sz="2400" dirty="0"/>
              <a:t>αποδίδεται σε νέες θεραπείες που εφαρμόζονται αλλά κυρίως στην εγκαιρη – πρώιμη διάγνωση που επιτυγχάνεται μέσω του </a:t>
            </a:r>
            <a:r>
              <a:rPr lang="en-US" sz="2400" dirty="0"/>
              <a:t>screening</a:t>
            </a:r>
            <a:endParaRPr lang="el-GR" sz="2400" dirty="0"/>
          </a:p>
        </p:txBody>
      </p:sp>
      <p:pic>
        <p:nvPicPr>
          <p:cNvPr id="279555" name="Picture 3" descr="incidence-mort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324600" cy="4538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609600"/>
            <a:ext cx="7702550" cy="5556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Περίπου το 1/3 των γυναικών που προσβάλλονται πεθαίνουν από την νόσο</a:t>
            </a:r>
            <a:br>
              <a:rPr lang="el-GR" sz="4000" dirty="0" smtClean="0"/>
            </a:b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8850" cy="7778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Γενικά, η διάγνωση του καρκίνου του μαστού σε πρώιμο στάδιο βελτιώνει την πρόγνωση της νόσου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46" t="21326" r="4495" b="21396"/>
          <a:stretch>
            <a:fillRect/>
          </a:stretch>
        </p:blipFill>
        <p:spPr>
          <a:xfrm>
            <a:off x="323850" y="1412875"/>
            <a:ext cx="8424863" cy="4608513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1557338"/>
            <a:ext cx="7207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12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3" t="16238" r="6424" b="13286"/>
          <a:stretch>
            <a:fillRect/>
          </a:stretch>
        </p:blipFill>
        <p:spPr bwMode="auto">
          <a:xfrm>
            <a:off x="3419475" y="549275"/>
            <a:ext cx="4718050" cy="611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04" t="35901" r="3749" b="37648"/>
          <a:stretch>
            <a:fillRect/>
          </a:stretch>
        </p:blipFill>
        <p:spPr bwMode="auto">
          <a:xfrm>
            <a:off x="468313" y="4365625"/>
            <a:ext cx="8026400" cy="170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6443663" y="4292600"/>
            <a:ext cx="1728787" cy="504825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Two Counties Trial</a:t>
            </a:r>
          </a:p>
          <a:p>
            <a:pPr>
              <a:defRPr/>
            </a:pPr>
            <a:endParaRPr lang="el-G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39750" y="5589588"/>
            <a:ext cx="4176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523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ABELA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37075" y="549275"/>
            <a:ext cx="4427538" cy="5903913"/>
          </a:xfrm>
          <a:noFill/>
          <a:ln w="38100">
            <a:solidFill>
              <a:srgbClr val="FF0066"/>
            </a:solidFill>
          </a:ln>
        </p:spPr>
      </p:pic>
      <p:pic>
        <p:nvPicPr>
          <p:cNvPr id="40963" name="Picture 6" descr="ABELA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549275"/>
            <a:ext cx="4292600" cy="5903913"/>
          </a:xfr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61" name="Group 113"/>
          <p:cNvGraphicFramePr>
            <a:graphicFrameLocks noGrp="1"/>
          </p:cNvGraphicFramePr>
          <p:nvPr/>
        </p:nvGraphicFramePr>
        <p:xfrm>
          <a:off x="0" y="304800"/>
          <a:ext cx="9144000" cy="6484939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Μελέτη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 examination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40-49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Ετών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Frequency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Μείωση θνησιμότητας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Annual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(0.53-1.11)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έτη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12-24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έτη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Two-County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έτη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Edinburgh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Annual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έτη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Annual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(0.83-1.56)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έτη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Stockholm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11.4 έτη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+8%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Gothenburg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0.32-0.98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μήνες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έτη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229600" cy="4537075"/>
          </a:xfrm>
          <a:solidFill>
            <a:srgbClr val="808080">
              <a:alpha val="52000"/>
            </a:srgbClr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</a:t>
            </a:r>
            <a:r>
              <a:rPr 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πρώιμη / έγκαιρη διάγνωση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και όχι η καλύτερη συμπληρωματική θεραπεία είναι η αιτία για το μεγαλύτερο ποσοστό μείωσης της θνησιμότητας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4213" y="6021388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Paci E et al: Early diagnosis, not differential treatment, explains better survival in service screening, E</a:t>
            </a:r>
            <a:r>
              <a:rPr lang="el-GR"/>
              <a:t>ur J Cancer</a:t>
            </a:r>
            <a:r>
              <a:rPr lang="en-US" dirty="0"/>
              <a:t>,</a:t>
            </a:r>
            <a:r>
              <a:rPr lang="el-GR"/>
              <a:t>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Μαστογραφικό </a:t>
            </a:r>
            <a:r>
              <a:rPr lang="en-US" dirty="0" smtClean="0"/>
              <a:t>screening</a:t>
            </a:r>
            <a:endParaRPr lang="el-G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sz="2800" dirty="0" smtClean="0">
                <a:solidFill>
                  <a:schemeClr val="bg1"/>
                </a:solidFill>
              </a:rPr>
              <a:t>Βελτίωση στην επιβίωση των ασθενών από την πρώιμη διάγνωση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b="1" dirty="0" smtClean="0">
                <a:solidFill>
                  <a:srgbClr val="FFFF66"/>
                </a:solidFill>
              </a:rPr>
              <a:t>Καλύτερο αισθητικό/συναισθηματικό αποτέλεσμα με την πρώιμη διάγνωση</a:t>
            </a:r>
          </a:p>
          <a:p>
            <a:pPr marL="609600" indent="-609600" eaLnBrk="1" hangingPunct="1">
              <a:buFontTx/>
              <a:buNone/>
            </a:pPr>
            <a:endParaRPr lang="el-GR" sz="2800" b="1" dirty="0" smtClean="0">
              <a:solidFill>
                <a:srgbClr val="FFFF66"/>
              </a:solidFill>
            </a:endParaRPr>
          </a:p>
          <a:p>
            <a:pPr marL="609600" indent="-609600" eaLnBrk="1" hangingPunct="1">
              <a:buFontTx/>
              <a:buAutoNum type="arabicPeriod" startAt="3"/>
            </a:pPr>
            <a:r>
              <a:rPr lang="el-GR" sz="2800" dirty="0" smtClean="0">
                <a:solidFill>
                  <a:schemeClr val="bg1"/>
                </a:solidFill>
              </a:rPr>
              <a:t>Αποφυγή τοξικών θεραπειών</a:t>
            </a:r>
          </a:p>
          <a:p>
            <a:pPr marL="609600" indent="-609600" eaLnBrk="1" hangingPunct="1">
              <a:buFontTx/>
              <a:buAutoNum type="arabicPeriod" startAt="3"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 startAt="3"/>
            </a:pPr>
            <a:r>
              <a:rPr lang="el-GR" sz="2800" dirty="0" smtClean="0">
                <a:solidFill>
                  <a:schemeClr val="bg1"/>
                </a:solidFill>
              </a:rPr>
              <a:t>Οικονομικά θέματα</a:t>
            </a:r>
          </a:p>
        </p:txBody>
      </p:sp>
    </p:spTree>
    <p:extLst>
      <p:ext uri="{BB962C8B-B14F-4D97-AF65-F5344CB8AC3E}">
        <p14:creationId xmlns="" xmlns:p14="http://schemas.microsoft.com/office/powerpoint/2010/main" val="20322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or ninety percent of breast cancer, there is a cure that leaves no ma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52" b="23119"/>
          <a:stretch>
            <a:fillRect/>
          </a:stretch>
        </p:blipFill>
        <p:spPr bwMode="auto">
          <a:xfrm>
            <a:off x="3348038" y="404813"/>
            <a:ext cx="4910137" cy="6119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204864"/>
            <a:ext cx="2879725" cy="2879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For ninety percent of breast cancer, there is a cure that leaves no marks.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l-G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4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88640"/>
            <a:ext cx="8004175" cy="10080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sz="2400" dirty="0" smtClean="0"/>
              <a:t>	Η έγκαιρη διάγνωση συχνά επιτρέπει λιγότερο εκτεταμένες χειρουργικές θεραπείες με καλύτερο αισθητικό αποτέλεσμα και αποφυγή των μαστεκτομών</a:t>
            </a:r>
          </a:p>
        </p:txBody>
      </p:sp>
      <p:pic>
        <p:nvPicPr>
          <p:cNvPr id="19459" name="Picture 3" descr="It's No Secret Breast Cancer P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3" y="1412773"/>
            <a:ext cx="4056507" cy="5374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Obsessed with Breasts Breast Cancer 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3" y="1412774"/>
            <a:ext cx="3878199" cy="533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8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Μαστογραφικό </a:t>
            </a:r>
            <a:r>
              <a:rPr lang="en-US" dirty="0" smtClean="0"/>
              <a:t>screening</a:t>
            </a:r>
            <a:endParaRPr lang="el-G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sz="2800" smtClean="0">
                <a:solidFill>
                  <a:schemeClr val="bg1"/>
                </a:solidFill>
              </a:rPr>
              <a:t>Βελτίωση στην επιβίωση των ασθενών από την πρώιμη διάγνωση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smtClean="0">
                <a:solidFill>
                  <a:schemeClr val="bg1"/>
                </a:solidFill>
              </a:rPr>
              <a:t>Καλύτερο αισθητικό/συναισθηματικό αποτέλεσμα με την πρώιμη διάγνωση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b="1" smtClean="0">
                <a:solidFill>
                  <a:srgbClr val="FFFF66"/>
                </a:solidFill>
              </a:rPr>
              <a:t>Αποφυγή τοξικών θεραπειών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b="1" smtClean="0">
              <a:solidFill>
                <a:srgbClr val="FFFF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smtClean="0">
                <a:solidFill>
                  <a:schemeClr val="bg1"/>
                </a:solidFill>
              </a:rPr>
              <a:t>Οικονομικά θέματα</a:t>
            </a:r>
          </a:p>
        </p:txBody>
      </p:sp>
    </p:spTree>
    <p:extLst>
      <p:ext uri="{BB962C8B-B14F-4D97-AF65-F5344CB8AC3E}">
        <p14:creationId xmlns="" xmlns:p14="http://schemas.microsoft.com/office/powerpoint/2010/main" val="9012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_7D641CD32_Chemotherapy_woman_pills 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29559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he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40290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87166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0" dirty="0" smtClean="0"/>
              <a:t>Διαπιστώνοντας ένα καρκίνο μαστού σε πρώιμο στάδιο μπορούμε να τον αντιμετωπίσουμε χειρουργικά και η ασθενής να αποφύγει την τοξική επικουρική χημειοθεραπεία, ίσως και την ακτινοθεραπεία χωρίς να επιβαρυνθεί η πρόγνωση.</a:t>
            </a:r>
          </a:p>
        </p:txBody>
      </p:sp>
    </p:spTree>
    <p:extLst>
      <p:ext uri="{BB962C8B-B14F-4D97-AF65-F5344CB8AC3E}">
        <p14:creationId xmlns="" xmlns:p14="http://schemas.microsoft.com/office/powerpoint/2010/main" val="37762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6477000" cy="792162"/>
          </a:xfrm>
        </p:spPr>
        <p:txBody>
          <a:bodyPr/>
          <a:lstStyle/>
          <a:p>
            <a:r>
              <a:rPr lang="el-GR" sz="3600" dirty="0">
                <a:solidFill>
                  <a:schemeClr val="bg1"/>
                </a:solidFill>
              </a:rPr>
              <a:t>Στοιχεία επιδημιολογίας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453895"/>
          </a:xfrm>
          <a:noFill/>
          <a:ln/>
        </p:spPr>
        <p:txBody>
          <a:bodyPr lIns="92075" tIns="46038" rIns="92075" bIns="46038">
            <a:spAutoFit/>
          </a:bodyPr>
          <a:lstStyle/>
          <a:p>
            <a:pPr algn="ctr">
              <a:spcAft>
                <a:spcPct val="40000"/>
              </a:spcAft>
              <a:buNone/>
            </a:pPr>
            <a:r>
              <a:rPr lang="el-GR" sz="2800" dirty="0" smtClean="0"/>
              <a:t>Πολυπαραγοντική </a:t>
            </a:r>
            <a:r>
              <a:rPr lang="el-GR" sz="2800" dirty="0"/>
              <a:t>ασθένεια που προκαλείται από αλληλεπιδράσεις μεταξύ των γονιδίων, του τρόπου ζωής και του περιβάλλοντος</a:t>
            </a:r>
          </a:p>
          <a:p>
            <a:pPr algn="ctr">
              <a:spcAft>
                <a:spcPct val="40000"/>
              </a:spcAft>
              <a:buNone/>
            </a:pPr>
            <a:r>
              <a:rPr lang="el-GR" sz="2800" dirty="0"/>
              <a:t>Η συχνότητα αυξάνεται με την ηλικία και διαφέρει ανά </a:t>
            </a:r>
            <a:r>
              <a:rPr lang="el-GR" sz="2800" dirty="0" smtClean="0"/>
              <a:t>περίπτωση</a:t>
            </a:r>
            <a:endParaRPr lang="el-GR" sz="2800" dirty="0"/>
          </a:p>
          <a:p>
            <a:pPr>
              <a:buFontTx/>
              <a:buNone/>
            </a:pPr>
            <a:endParaRPr lang="el-GR" sz="2800" dirty="0"/>
          </a:p>
          <a:p>
            <a:pPr>
              <a:spcAft>
                <a:spcPct val="40000"/>
              </a:spcAft>
              <a:buFontTx/>
              <a:buNone/>
            </a:pPr>
            <a:r>
              <a:rPr lang="el-GR" sz="1400" i="1" dirty="0"/>
              <a:t>						</a:t>
            </a:r>
            <a:r>
              <a:rPr lang="en-US" sz="1400" i="1" dirty="0"/>
              <a:t>Parkin DM et al. Int J Cancer 2001;94:153-6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Μαστογραφικό </a:t>
            </a:r>
            <a:r>
              <a:rPr lang="en-US" dirty="0" smtClean="0"/>
              <a:t>screening</a:t>
            </a:r>
            <a:endParaRPr lang="el-G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sz="2800" smtClean="0">
                <a:solidFill>
                  <a:schemeClr val="bg1"/>
                </a:solidFill>
              </a:rPr>
              <a:t>Βελτίωση στην επιβίωση των ασθενών από την πρώιμη διάγνωση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smtClean="0">
                <a:solidFill>
                  <a:schemeClr val="bg1"/>
                </a:solidFill>
              </a:rPr>
              <a:t>Καλύτερο αισθητικό/συναισθηματικό αποτέλεσμα με την πρώιμη διάγνωση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smtClean="0">
                <a:solidFill>
                  <a:schemeClr val="bg1"/>
                </a:solidFill>
              </a:rPr>
              <a:t>Αποφυγή τοξικών θεραπειών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l-GR" sz="2800" b="1" smtClean="0">
                <a:solidFill>
                  <a:srgbClr val="FFFF66"/>
                </a:solidFill>
              </a:rPr>
              <a:t>Οικονομικά θέματα</a:t>
            </a:r>
          </a:p>
        </p:txBody>
      </p:sp>
    </p:spTree>
    <p:extLst>
      <p:ext uri="{BB962C8B-B14F-4D97-AF65-F5344CB8AC3E}">
        <p14:creationId xmlns="" xmlns:p14="http://schemas.microsoft.com/office/powerpoint/2010/main" val="27936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Κόστος</a:t>
            </a: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Γυναίκες 50-69 ετών: επιμήκυνση ζωής κατά 12 ημέρες με κόστος 704$ ανά γυναίκα και 21400$ ανά έτος ανά ζωή που σώζεται.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Γυναίκες 40-49 ετών: επιμήκυνση ζωής κατά 2,5 ημέρες με κόστος 676$ ανά γυναίκα και 105000$ ανά έτος ανά ζωή που σώζεται. </a:t>
            </a:r>
            <a:r>
              <a:rPr lang="el-GR" sz="2800" dirty="0" smtClean="0"/>
              <a:t>(Κόστος </a:t>
            </a:r>
            <a:r>
              <a:rPr lang="el-GR" sz="2800" dirty="0"/>
              <a:t>5 φορές μεγαλύτερο της ομάδας 50-69 ετών)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Αν και το κόστος του </a:t>
            </a:r>
            <a:r>
              <a:rPr lang="en-US" sz="2800" dirty="0"/>
              <a:t>screening </a:t>
            </a:r>
            <a:r>
              <a:rPr lang="el-GR" sz="2800" dirty="0"/>
              <a:t>είναι υψηλό για την κοινωνία, το ώφελος για το άτομο είναι αδιαμφισβήτητο (</a:t>
            </a:r>
            <a:r>
              <a:rPr lang="en-US" sz="2800" dirty="0"/>
              <a:t>Kopans)</a:t>
            </a:r>
            <a:r>
              <a:rPr lang="el-GR" sz="2800" dirty="0"/>
              <a:t>.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Άλλες ωφέλειες από το screening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92375"/>
            <a:ext cx="7772400" cy="2455863"/>
          </a:xfrm>
        </p:spPr>
        <p:txBody>
          <a:bodyPr/>
          <a:lstStyle/>
          <a:p>
            <a:r>
              <a:rPr lang="el-GR" dirty="0"/>
              <a:t>Διατήρηση μαστού.</a:t>
            </a:r>
          </a:p>
          <a:p>
            <a:r>
              <a:rPr lang="el-GR" dirty="0"/>
              <a:t>Ποιότητα ζωής.</a:t>
            </a:r>
          </a:p>
          <a:p>
            <a:r>
              <a:rPr lang="el-GR" dirty="0"/>
              <a:t>Μεγαλύτερο ελεύθερο νόσου χρονικό διάστημα.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Υπερηχογράφημα Μαστών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125538"/>
            <a:ext cx="4248150" cy="4967287"/>
          </a:xfrm>
          <a:solidFill>
            <a:srgbClr val="333333">
              <a:alpha val="38000"/>
            </a:srgb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accent1"/>
                </a:solidFill>
              </a:rPr>
              <a:t>Πρόκειται για εξέταση που </a:t>
            </a:r>
            <a:r>
              <a:rPr lang="el-GR" sz="2400" u="sng" dirty="0">
                <a:solidFill>
                  <a:schemeClr val="accent1"/>
                </a:solidFill>
              </a:rPr>
              <a:t>συμπληρώνει</a:t>
            </a:r>
            <a:r>
              <a:rPr lang="el-GR" sz="2400" dirty="0">
                <a:solidFill>
                  <a:schemeClr val="accent1"/>
                </a:solidFill>
              </a:rPr>
              <a:t> τη μαστογραφία</a:t>
            </a:r>
          </a:p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accent1"/>
                </a:solidFill>
              </a:rPr>
              <a:t>Έχει ένδειξη στην απεικόνιση πυκνών και ετερογενώς πυκνών μαστών.</a:t>
            </a:r>
          </a:p>
          <a:p>
            <a:pPr>
              <a:lnSpc>
                <a:spcPct val="80000"/>
              </a:lnSpc>
            </a:pPr>
            <a:r>
              <a:rPr lang="el-GR" sz="2400" dirty="0">
                <a:solidFill>
                  <a:schemeClr val="accent1"/>
                </a:solidFill>
              </a:rPr>
              <a:t>Σε πρόσφατη μελέτη, φάνηκε ότι σε γυναίκες υψηλού κινδύνου, ο συνδυασμός </a:t>
            </a:r>
            <a:r>
              <a:rPr lang="el-GR" sz="2400" u="sng" dirty="0">
                <a:solidFill>
                  <a:schemeClr val="accent1"/>
                </a:solidFill>
              </a:rPr>
              <a:t>Μαστογραφία+</a:t>
            </a:r>
            <a:r>
              <a:rPr lang="en-US" sz="2400" u="sng" dirty="0">
                <a:solidFill>
                  <a:schemeClr val="accent1"/>
                </a:solidFill>
              </a:rPr>
              <a:t>US</a:t>
            </a:r>
            <a:r>
              <a:rPr lang="el-GR" sz="2400" dirty="0">
                <a:solidFill>
                  <a:schemeClr val="accent1"/>
                </a:solidFill>
              </a:rPr>
              <a:t> οδήγησε σε αύξηση της διάγνωσης μαστού κατά 55%, σε σύγκριση με τη μαστογραφία μόνο</a:t>
            </a:r>
            <a:r>
              <a:rPr lang="el-GR" sz="28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5949950" y="6208713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Berg W et al: JAMA, 2008</a:t>
            </a:r>
            <a:endParaRPr lang="el-GR"/>
          </a:p>
        </p:txBody>
      </p:sp>
      <p:pic>
        <p:nvPicPr>
          <p:cNvPr id="308230" name="Picture 6" descr="car2"/>
          <p:cNvPicPr>
            <a:picLocks noChangeAspect="1" noChangeArrowheads="1"/>
          </p:cNvPicPr>
          <p:nvPr/>
        </p:nvPicPr>
        <p:blipFill>
          <a:blip r:embed="rId2" cstate="print"/>
          <a:srcRect t="3801" r="2942" b="2631"/>
          <a:stretch>
            <a:fillRect/>
          </a:stretch>
        </p:blipFill>
        <p:spPr bwMode="auto">
          <a:xfrm>
            <a:off x="107950" y="2422525"/>
            <a:ext cx="46132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71414"/>
            <a:ext cx="8488363" cy="1643073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solidFill>
                  <a:srgbClr val="FFFF00"/>
                </a:solidFill>
                <a:effectLst/>
              </a:rPr>
              <a:t>Τι ρόλο παίζει το υπερηχογράφημα </a:t>
            </a:r>
            <a:br>
              <a:rPr lang="el-GR" sz="3600" dirty="0" smtClean="0">
                <a:solidFill>
                  <a:srgbClr val="FFFF00"/>
                </a:solidFill>
                <a:effectLst/>
              </a:rPr>
            </a:br>
            <a:r>
              <a:rPr lang="el-GR" sz="3600" dirty="0" smtClean="0">
                <a:solidFill>
                  <a:srgbClr val="FFFF00"/>
                </a:solidFill>
                <a:effectLst/>
              </a:rPr>
              <a:t>στην διαγνωστική προσέγγιση</a:t>
            </a:r>
            <a:br>
              <a:rPr lang="el-GR" sz="3600" dirty="0" smtClean="0">
                <a:solidFill>
                  <a:srgbClr val="FFFF00"/>
                </a:solidFill>
                <a:effectLst/>
              </a:rPr>
            </a:br>
            <a:r>
              <a:rPr lang="el-GR" sz="3600" dirty="0" smtClean="0">
                <a:solidFill>
                  <a:srgbClr val="FFFF00"/>
                </a:solidFill>
                <a:effectLst/>
              </a:rPr>
              <a:t>των παθήσεων του μαστού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;</a:t>
            </a:r>
          </a:p>
        </p:txBody>
      </p:sp>
      <p:pic>
        <p:nvPicPr>
          <p:cNvPr id="59395" name="Picture 5" descr="A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018964" cy="44227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42988" y="1268760"/>
            <a:ext cx="691356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u="sng" dirty="0" smtClean="0">
                <a:solidFill>
                  <a:srgbClr val="FFFF00"/>
                </a:solidFill>
                <a:latin typeface="+mj-lt"/>
              </a:rPr>
              <a:t>ΥΠΕΡΗΧΟΓΡΑΦΗΜΑ</a:t>
            </a:r>
            <a:endParaRPr lang="el-GR" sz="2800" b="1" u="sng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Για την εντόπιση μη ψηλαφητού καρκίνου του μαστού, ΜΟΝΟ η μαστογραφία έχει αποδειχθεί ότι ως μέθοδος πληθυσμιακού ελέγχου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(screening) 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μείωσε τη θνησιμότητα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4575175"/>
            <a:ext cx="84248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</a:rPr>
              <a:t>Tabar L. et al. Beyond randomised controlled trials: organized mammographic screening substantially reduces breast carcinoma mortality. Cancer 2001;91:1724-1731.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</a:rPr>
              <a:t> Tabar L. et al.The Swedish Two-County Trial twenty years later: updated mortality results and new insights from long-term follow-up. Radiol Clin North Am 2000;38:625-651.</a:t>
            </a:r>
            <a:endParaRPr lang="el-GR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1340768"/>
            <a:ext cx="87137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 Το 1951 ένας ηχοβολέας 15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MHz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 Α-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mode 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απεικόνισε όγκο 3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mm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.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el-GR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 Αργότερα, η κύρια χρήση των υπερήχων ήταν η διάκριση μεταξύ κυστικών και συμπαγών βλαβών.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el-GR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 Σήμερα, οι αποδεκτές προδιαγραφές περιλαμβάνονται στο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Standard for the Performance of the Breast Ultrasound Examination 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του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American College of Radiology</a:t>
            </a:r>
            <a:endParaRPr lang="el-GR" sz="2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123666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Στα πρότυπα του μαστογραφικού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BI-RADS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διαμορφώθηκε το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BI-RADS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Ultrasound Lexicon Classification Form,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που  ταξινομεί σε κατηγορίες αφού βαθμολογήσει τα υπερηχογραφικά ευρήματα σύμφωνα με τα εξής χαρακτηριστικά: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325755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ΟΓΚΟΣ (πρέπει να είναι ορατός σε 2 προβολές)</a:t>
            </a:r>
          </a:p>
          <a:p>
            <a:pPr marL="342900" indent="-342900"/>
            <a:r>
              <a:rPr lang="el-GR" sz="2000" b="1">
                <a:solidFill>
                  <a:srgbClr val="FFFF00"/>
                </a:solidFill>
                <a:latin typeface="+mj-lt"/>
              </a:rPr>
              <a:t>	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Περίγραμμα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Προσανατολισμός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Όρια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Περιφέρεια 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Ηχογένεια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Χαρακτηριστικά της οπίσθιας ηχούς</a:t>
            </a:r>
          </a:p>
          <a:p>
            <a:pPr marL="342900" indent="-342900">
              <a:buFontTx/>
              <a:buChar char="•"/>
            </a:pPr>
            <a:r>
              <a:rPr lang="el-GR" sz="2000" b="1">
                <a:solidFill>
                  <a:srgbClr val="FFFF00"/>
                </a:solidFill>
                <a:latin typeface="+mj-lt"/>
              </a:rPr>
              <a:t> Τους περιβάλλοντες ιστούς</a:t>
            </a:r>
            <a:endParaRPr lang="el-GR" sz="20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0825" y="1340768"/>
            <a:ext cx="87137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2. ΑΠΟΤΙΤΑΝΩΣΕΙΣ </a:t>
            </a:r>
            <a:endParaRPr lang="el-GR" sz="2000" b="1" dirty="0" smtClean="0">
              <a:solidFill>
                <a:srgbClr val="FFFF00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(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φτωχά διακρινόμενες, ορατές μέσα σε </a:t>
            </a:r>
            <a:r>
              <a:rPr lang="el-GR" sz="2000" b="1" dirty="0" smtClean="0">
                <a:solidFill>
                  <a:srgbClr val="FFFF00"/>
                </a:solidFill>
                <a:latin typeface="+mj-lt"/>
              </a:rPr>
              <a:t>όγκους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23279" y="5517232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4. ΑΓΓΕΙΩΣΗ</a:t>
            </a:r>
            <a:endParaRPr lang="el-GR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2420888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000" b="1" dirty="0">
                <a:solidFill>
                  <a:srgbClr val="FFFF00"/>
                </a:solidFill>
                <a:latin typeface="+mj-lt"/>
              </a:rPr>
              <a:t>   3. ΕΙΔΙΚΑ ΧΑΡΑΚΤΗΡΙΣΤΙΚΑ</a:t>
            </a:r>
          </a:p>
          <a:p>
            <a:pPr marL="342900" indent="-342900"/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Άθροισμα μικροκύστεων</a:t>
            </a:r>
          </a:p>
          <a:p>
            <a:pPr marL="342900" indent="-342900"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Επιπλεγμένη κύστη</a:t>
            </a:r>
          </a:p>
          <a:p>
            <a:pPr marL="342900" indent="-342900"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Όγκος  στο δέρμα</a:t>
            </a:r>
          </a:p>
          <a:p>
            <a:pPr marL="342900" indent="-342900"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Ξένο σώμα</a:t>
            </a:r>
          </a:p>
          <a:p>
            <a:pPr marL="342900" indent="-342900"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Ενδομαστικοί λεμφαδένες</a:t>
            </a:r>
          </a:p>
          <a:p>
            <a:pPr marL="342900" indent="-342900"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Μασχαλιαίοι λεμφαδένες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0825" y="1340768"/>
            <a:ext cx="86423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ΕΝΔΕΙΞΕΙΣ: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αναγνώριση και χαρακτηρισμός </a:t>
            </a:r>
            <a:r>
              <a:rPr lang="el-GR" sz="2000" b="1" dirty="0" smtClean="0">
                <a:solidFill>
                  <a:srgbClr val="FFFF66"/>
                </a:solidFill>
                <a:latin typeface="+mj-lt"/>
              </a:rPr>
              <a:t>ψηλαφητών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ή όχι ανωμαλιών και </a:t>
            </a:r>
            <a:r>
              <a:rPr lang="el-GR" sz="2000" b="1" dirty="0" smtClean="0">
                <a:solidFill>
                  <a:srgbClr val="FFFF66"/>
                </a:solidFill>
                <a:latin typeface="+mj-lt"/>
              </a:rPr>
              <a:t>περαιτέρω αξιολόγηση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ΚΛΙΝΙΚΩΝ </a:t>
            </a:r>
            <a:r>
              <a:rPr lang="el-GR" sz="2000" b="1" dirty="0" smtClean="0">
                <a:solidFill>
                  <a:srgbClr val="FFFF66"/>
                </a:solidFill>
                <a:latin typeface="+mj-lt"/>
              </a:rPr>
              <a:t>ή ΜΑΣΤΟΓΡΑΦΙΚΩΝ ευρημάτων</a:t>
            </a:r>
            <a:endParaRPr lang="el-GR" sz="2000" b="1" dirty="0">
              <a:solidFill>
                <a:srgbClr val="FFFF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καθοδήγηση επεμβατικών τεχνικών</a:t>
            </a:r>
            <a:endParaRPr lang="en-US" sz="2000" b="1" dirty="0">
              <a:solidFill>
                <a:srgbClr val="FFFF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εκτίμηση προβλημάτων σχετικών με ενθέματα (ρήξεις)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σχεδιασμός ακτινοθεραπείας (ορατή κοίτη όγκου)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αρχική απεικόνιση νέων γυναικών, εγκύων και λεχωΐδων</a:t>
            </a: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(όπου σε υποψία κακοήθειας ακολουθεί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μαστογραφία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)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img250b_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772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6423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ΠΙΘΑΝΕΣ ΕΝΔΕΙΞΕΙΣ: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για χαρακτηρισμό πολλαπλών ογκιδίων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για αναζήτηση όγκων σε περιοχές μικροαποτιτανώσεων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για αξιολόγηση των μασχαλιαίων λεμφαδένων σε γνωστό καρκίνο μαστού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πιθανά ως μέσο πληθυσμιακού ελέγχου ΜΑΖΙ με τη μαστογραφία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8925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effectLst/>
              </a:rPr>
              <a:t>ΥΠΕΡΗΧΟΓΡΑΦΗΜΑ</a:t>
            </a:r>
            <a:br>
              <a:rPr lang="el-GR" dirty="0" smtClean="0">
                <a:solidFill>
                  <a:srgbClr val="FFFF00"/>
                </a:solidFill>
                <a:effectLst/>
              </a:rPr>
            </a:br>
            <a:r>
              <a:rPr lang="el-GR" dirty="0" smtClean="0">
                <a:solidFill>
                  <a:srgbClr val="FFFF00"/>
                </a:solidFill>
                <a:effectLst/>
              </a:rPr>
              <a:t>(Μειονεκτήματα)</a:t>
            </a:r>
            <a:endParaRPr lang="en-US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563814"/>
            <a:ext cx="8540750" cy="250826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ffectLst/>
                <a:latin typeface="+mj-lt"/>
              </a:rPr>
              <a:t>Είναι </a:t>
            </a:r>
            <a:r>
              <a:rPr lang="el-GR" u="sng" dirty="0" smtClean="0">
                <a:solidFill>
                  <a:schemeClr val="accent1"/>
                </a:solidFill>
                <a:effectLst/>
                <a:latin typeface="+mj-lt"/>
              </a:rPr>
              <a:t>υποκειμενική εξέταση</a:t>
            </a:r>
            <a:r>
              <a:rPr lang="el-GR" dirty="0" smtClean="0">
                <a:solidFill>
                  <a:schemeClr val="accent1"/>
                </a:solidFill>
                <a:effectLst/>
                <a:latin typeface="+mj-lt"/>
              </a:rPr>
              <a:t>, </a:t>
            </a:r>
            <a:r>
              <a:rPr lang="el-GR" dirty="0" smtClean="0">
                <a:effectLst/>
                <a:latin typeface="+mj-lt"/>
              </a:rPr>
              <a:t>εξαρτάται από το χρήστη και το μηχάνημα</a:t>
            </a:r>
          </a:p>
          <a:p>
            <a:pPr eaLnBrk="1" hangingPunct="1">
              <a:defRPr/>
            </a:pPr>
            <a:r>
              <a:rPr lang="el-GR" dirty="0" smtClean="0">
                <a:effectLst/>
                <a:latin typeface="+mj-lt"/>
              </a:rPr>
              <a:t>Δεν αναγνωρίζει τις αποτιτανώσεις</a:t>
            </a:r>
            <a:endParaRPr lang="en-US" dirty="0" smtClean="0">
              <a:effectLst/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effectLst/>
                <a:latin typeface="+mj-lt"/>
              </a:rPr>
              <a:t>Έχει χαμηλή ευαισθησία και ειδικότητα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1401763" y="-242888"/>
            <a:ext cx="734695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l-GR" sz="4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Υφή μαστού</a:t>
            </a:r>
            <a:endParaRPr lang="el-GR" sz="4200" baseline="300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9538" y="1052513"/>
          <a:ext cx="2174875" cy="4824412"/>
        </p:xfrm>
        <a:graphic>
          <a:graphicData uri="http://schemas.openxmlformats.org/presentationml/2006/ole">
            <p:oleObj spid="_x0000_s447538" name="Image" r:id="rId4" imgW="1980952" imgH="4393651" progId="">
              <p:embed/>
            </p:oleObj>
          </a:graphicData>
        </a:graphic>
      </p:graphicFrame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425873" y="5995988"/>
            <a:ext cx="1580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 b="1">
                <a:solidFill>
                  <a:srgbClr val="FFCC00"/>
                </a:solidFill>
                <a:latin typeface="+mj-lt"/>
                <a:cs typeface="Arial" charset="0"/>
              </a:rPr>
              <a:t>Λιπώδης</a:t>
            </a:r>
            <a:r>
              <a:rPr lang="en-US" sz="2400" b="1" dirty="0">
                <a:solidFill>
                  <a:srgbClr val="FFCC00"/>
                </a:solidFill>
                <a:latin typeface="+mj-lt"/>
                <a:cs typeface="Arial" charset="0"/>
              </a:rPr>
              <a:t> </a:t>
            </a:r>
            <a:endParaRPr lang="el-GR" sz="2400" b="1">
              <a:solidFill>
                <a:srgbClr val="FFCC00"/>
              </a:solidFill>
              <a:latin typeface="+mj-lt"/>
              <a:cs typeface="Arial" charset="0"/>
            </a:endParaRPr>
          </a:p>
          <a:p>
            <a:pPr algn="ctr"/>
            <a:r>
              <a:rPr lang="el-GR" sz="2400" b="1">
                <a:solidFill>
                  <a:srgbClr val="FFCC00"/>
                </a:solidFill>
                <a:latin typeface="+mj-lt"/>
                <a:cs typeface="Arial" charset="0"/>
              </a:rPr>
              <a:t>μαστός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4859338" y="115888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>
                <a:solidFill>
                  <a:srgbClr val="00FFCC"/>
                </a:solidFill>
                <a:latin typeface="+mj-lt"/>
                <a:cs typeface="Arial" charset="0"/>
              </a:rPr>
              <a:t>S.Obenauer et al. Eur Radiology 2005</a:t>
            </a:r>
            <a:endParaRPr lang="el-GR" sz="1600" i="1">
              <a:solidFill>
                <a:srgbClr val="00FFCC"/>
              </a:solidFill>
              <a:latin typeface="+mj-lt"/>
              <a:cs typeface="Arial" charset="0"/>
            </a:endParaRPr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1476375" y="5051425"/>
            <a:ext cx="936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FFFF"/>
                </a:solidFill>
                <a:latin typeface="+mj-lt"/>
              </a:rPr>
              <a:t>&lt;25% </a:t>
            </a:r>
            <a:r>
              <a:rPr lang="el-GR" sz="1600">
                <a:solidFill>
                  <a:srgbClr val="00FFFF"/>
                </a:solidFill>
                <a:latin typeface="+mj-lt"/>
              </a:rPr>
              <a:t>μαζικός αδένας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11413" y="1052513"/>
            <a:ext cx="2233612" cy="5768974"/>
            <a:chOff x="1519" y="663"/>
            <a:chExt cx="1407" cy="3634"/>
          </a:xfrm>
        </p:grpSpPr>
        <p:graphicFrame>
          <p:nvGraphicFramePr>
            <p:cNvPr id="3077" name="Object 9"/>
            <p:cNvGraphicFramePr>
              <a:graphicFrameLocks noChangeAspect="1"/>
            </p:cNvGraphicFramePr>
            <p:nvPr/>
          </p:nvGraphicFramePr>
          <p:xfrm>
            <a:off x="1519" y="663"/>
            <a:ext cx="1345" cy="3039"/>
          </p:xfrm>
          <a:graphic>
            <a:graphicData uri="http://schemas.openxmlformats.org/presentationml/2006/ole">
              <p:oleObj spid="_x0000_s447539" name="Image" r:id="rId5" imgW="1942857" imgH="4393651" progId="">
                <p:embed/>
              </p:oleObj>
            </a:graphicData>
          </a:graphic>
        </p:graphicFrame>
        <p:sp>
          <p:nvSpPr>
            <p:cNvPr id="3089" name="Rectangle 10"/>
            <p:cNvSpPr>
              <a:spLocks noChangeArrowheads="1"/>
            </p:cNvSpPr>
            <p:nvPr/>
          </p:nvSpPr>
          <p:spPr bwMode="auto">
            <a:xfrm>
              <a:off x="1608" y="3774"/>
              <a:ext cx="11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 b="1">
                  <a:solidFill>
                    <a:srgbClr val="FFCC00"/>
                  </a:solidFill>
                  <a:latin typeface="+mj-lt"/>
                  <a:cs typeface="Arial" charset="0"/>
                </a:rPr>
                <a:t>Ινοαδενικά </a:t>
              </a:r>
            </a:p>
            <a:p>
              <a:pPr algn="ctr"/>
              <a:r>
                <a:rPr lang="el-GR" sz="2400" b="1">
                  <a:solidFill>
                    <a:srgbClr val="FFCC00"/>
                  </a:solidFill>
                  <a:latin typeface="+mj-lt"/>
                  <a:cs typeface="Arial" charset="0"/>
                </a:rPr>
                <a:t>στοιχεία</a:t>
              </a:r>
            </a:p>
          </p:txBody>
        </p:sp>
        <p:sp>
          <p:nvSpPr>
            <p:cNvPr id="3090" name="Text Box 11"/>
            <p:cNvSpPr txBox="1">
              <a:spLocks noChangeArrowheads="1"/>
            </p:cNvSpPr>
            <p:nvPr/>
          </p:nvSpPr>
          <p:spPr bwMode="auto">
            <a:xfrm>
              <a:off x="2336" y="3182"/>
              <a:ext cx="59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FFFF"/>
                  </a:solidFill>
                  <a:latin typeface="+mj-lt"/>
                </a:rPr>
                <a:t>25</a:t>
              </a:r>
              <a:r>
                <a:rPr lang="el-GR" sz="1600">
                  <a:solidFill>
                    <a:srgbClr val="00FFFF"/>
                  </a:solidFill>
                  <a:latin typeface="+mj-lt"/>
                </a:rPr>
                <a:t>-50</a:t>
              </a:r>
              <a:r>
                <a:rPr lang="en-US" sz="1600" dirty="0">
                  <a:solidFill>
                    <a:srgbClr val="00FFFF"/>
                  </a:solidFill>
                  <a:latin typeface="+mj-lt"/>
                </a:rPr>
                <a:t>% </a:t>
              </a:r>
              <a:r>
                <a:rPr lang="el-GR" sz="1600">
                  <a:solidFill>
                    <a:srgbClr val="00FFFF"/>
                  </a:solidFill>
                  <a:latin typeface="+mj-lt"/>
                </a:rPr>
                <a:t>μαζικός αδένας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57713" y="1052513"/>
            <a:ext cx="2397126" cy="5768974"/>
            <a:chOff x="2871" y="663"/>
            <a:chExt cx="1510" cy="3634"/>
          </a:xfrm>
        </p:grpSpPr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2925" y="663"/>
            <a:ext cx="1372" cy="3039"/>
          </p:xfrm>
          <a:graphic>
            <a:graphicData uri="http://schemas.openxmlformats.org/presentationml/2006/ole">
              <p:oleObj spid="_x0000_s447540" name="Image" r:id="rId6" imgW="1980952" imgH="4393651" progId="">
                <p:embed/>
              </p:oleObj>
            </a:graphicData>
          </a:graphic>
        </p:graphicFrame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2871" y="3774"/>
              <a:ext cx="15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 b="1">
                  <a:solidFill>
                    <a:srgbClr val="FFCC00"/>
                  </a:solidFill>
                  <a:latin typeface="+mj-lt"/>
                  <a:cs typeface="Arial" charset="0"/>
                </a:rPr>
                <a:t>Ανομοιογενώς </a:t>
              </a:r>
            </a:p>
            <a:p>
              <a:pPr algn="ctr"/>
              <a:r>
                <a:rPr lang="el-GR" sz="2400" b="1">
                  <a:solidFill>
                    <a:srgbClr val="FFCC00"/>
                  </a:solidFill>
                  <a:latin typeface="+mj-lt"/>
                  <a:cs typeface="Arial" charset="0"/>
                </a:rPr>
                <a:t>πυκνός </a:t>
              </a:r>
            </a:p>
          </p:txBody>
        </p:sp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3742" y="3182"/>
              <a:ext cx="59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FFFF"/>
                  </a:solidFill>
                  <a:latin typeface="+mj-lt"/>
                </a:rPr>
                <a:t>5</a:t>
              </a:r>
              <a:r>
                <a:rPr lang="el-GR" sz="1600">
                  <a:solidFill>
                    <a:srgbClr val="00FFFF"/>
                  </a:solidFill>
                  <a:latin typeface="+mj-lt"/>
                </a:rPr>
                <a:t>1-75</a:t>
              </a:r>
              <a:r>
                <a:rPr lang="en-US" sz="1600" dirty="0">
                  <a:solidFill>
                    <a:srgbClr val="00FFFF"/>
                  </a:solidFill>
                  <a:latin typeface="+mj-lt"/>
                </a:rPr>
                <a:t>% </a:t>
              </a:r>
              <a:r>
                <a:rPr lang="el-GR" sz="1600">
                  <a:solidFill>
                    <a:srgbClr val="00FFFF"/>
                  </a:solidFill>
                  <a:latin typeface="+mj-lt"/>
                </a:rPr>
                <a:t>μαζικός αδένας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946900" y="1052513"/>
            <a:ext cx="2233613" cy="5773738"/>
            <a:chOff x="4376" y="663"/>
            <a:chExt cx="1407" cy="3637"/>
          </a:xfrm>
        </p:grpSpPr>
        <p:graphicFrame>
          <p:nvGraphicFramePr>
            <p:cNvPr id="3075" name="Object 17"/>
            <p:cNvGraphicFramePr>
              <a:graphicFrameLocks noChangeAspect="1"/>
            </p:cNvGraphicFramePr>
            <p:nvPr/>
          </p:nvGraphicFramePr>
          <p:xfrm>
            <a:off x="4376" y="663"/>
            <a:ext cx="1316" cy="3039"/>
          </p:xfrm>
          <a:graphic>
            <a:graphicData uri="http://schemas.openxmlformats.org/presentationml/2006/ole">
              <p:oleObj spid="_x0000_s447541" name="Image" r:id="rId7" imgW="1904762" imgH="4393651" progId="">
                <p:embed/>
              </p:oleObj>
            </a:graphicData>
          </a:graphic>
        </p:graphicFrame>
        <p:sp>
          <p:nvSpPr>
            <p:cNvPr id="3085" name="Rectangle 18"/>
            <p:cNvSpPr>
              <a:spLocks noChangeArrowheads="1"/>
            </p:cNvSpPr>
            <p:nvPr/>
          </p:nvSpPr>
          <p:spPr bwMode="auto">
            <a:xfrm>
              <a:off x="4618" y="3777"/>
              <a:ext cx="85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 b="1">
                  <a:solidFill>
                    <a:srgbClr val="FFCC00"/>
                  </a:solidFill>
                  <a:latin typeface="+mj-lt"/>
                  <a:cs typeface="Arial" charset="0"/>
                </a:rPr>
                <a:t>Πυκνός </a:t>
              </a:r>
            </a:p>
            <a:p>
              <a:pPr algn="ctr"/>
              <a:r>
                <a:rPr lang="el-GR" sz="2400" b="1">
                  <a:solidFill>
                    <a:srgbClr val="FFCC00"/>
                  </a:solidFill>
                  <a:latin typeface="+mj-lt"/>
                  <a:cs typeface="Arial" charset="0"/>
                </a:rPr>
                <a:t>μαστός</a:t>
              </a:r>
            </a:p>
          </p:txBody>
        </p:sp>
        <p:sp>
          <p:nvSpPr>
            <p:cNvPr id="3086" name="Text Box 19"/>
            <p:cNvSpPr txBox="1">
              <a:spLocks noChangeArrowheads="1"/>
            </p:cNvSpPr>
            <p:nvPr/>
          </p:nvSpPr>
          <p:spPr bwMode="auto">
            <a:xfrm>
              <a:off x="5193" y="3182"/>
              <a:ext cx="59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solidFill>
                    <a:srgbClr val="00FFFF"/>
                  </a:solidFill>
                  <a:latin typeface="+mj-lt"/>
                </a:rPr>
                <a:t>&gt;7</a:t>
              </a:r>
              <a:r>
                <a:rPr lang="en-US" sz="1600" dirty="0">
                  <a:solidFill>
                    <a:srgbClr val="00FFFF"/>
                  </a:solidFill>
                  <a:latin typeface="+mj-lt"/>
                </a:rPr>
                <a:t>5% </a:t>
              </a:r>
              <a:r>
                <a:rPr lang="el-GR" sz="1600">
                  <a:solidFill>
                    <a:srgbClr val="00FFFF"/>
                  </a:solidFill>
                  <a:latin typeface="+mj-lt"/>
                </a:rPr>
                <a:t>μαζικός αδένας</a:t>
              </a: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5" t="17300" r="11148" b="17123"/>
          <a:stretch>
            <a:fillRect/>
          </a:stretch>
        </p:blipFill>
        <p:spPr bwMode="auto">
          <a:xfrm>
            <a:off x="1619250" y="115888"/>
            <a:ext cx="5761038" cy="674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0" t="35901" r="12282" b="17809"/>
          <a:stretch>
            <a:fillRect/>
          </a:stretch>
        </p:blipFill>
        <p:spPr bwMode="auto">
          <a:xfrm>
            <a:off x="250825" y="2997200"/>
            <a:ext cx="8750300" cy="367347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156325" y="3789363"/>
            <a:ext cx="2592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908175" y="4005263"/>
            <a:ext cx="4608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23850" y="5949950"/>
            <a:ext cx="8569325" cy="720725"/>
          </a:xfrm>
          <a:prstGeom prst="rect">
            <a:avLst/>
          </a:prstGeom>
          <a:solidFill>
            <a:srgbClr val="FF99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74" t="14000" r="28125" b="9000"/>
          <a:stretch>
            <a:fillRect/>
          </a:stretch>
        </p:blipFill>
        <p:spPr bwMode="auto">
          <a:xfrm>
            <a:off x="762000" y="457200"/>
            <a:ext cx="73152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435600" y="6308725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Berg W et al: JAMA, 2008</a:t>
            </a:r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3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15962"/>
          </a:xfrm>
        </p:spPr>
        <p:txBody>
          <a:bodyPr/>
          <a:lstStyle/>
          <a:p>
            <a:r>
              <a:rPr lang="el-G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Μαγνητική Μαστογραφία (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MRM</a:t>
            </a:r>
            <a:r>
              <a:rPr lang="el-G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310275" name="Picture 3" descr="bcr779-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6096000" cy="587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hlink">
              <a:alpha val="41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MRI</a:t>
            </a:r>
            <a:r>
              <a:rPr lang="el-GR" b="1" dirty="0" smtClean="0"/>
              <a:t> / </a:t>
            </a:r>
            <a:r>
              <a:rPr lang="en-US" b="1" dirty="0" smtClean="0"/>
              <a:t>US screening</a:t>
            </a:r>
            <a:endParaRPr lang="el-GR" b="1" dirty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>
          <a:xfrm>
            <a:off x="251521" y="1628775"/>
            <a:ext cx="8640960" cy="4105275"/>
          </a:xfrm>
          <a:solidFill>
            <a:schemeClr val="hlink">
              <a:alpha val="52156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H American Cancer Society </a:t>
            </a:r>
            <a:r>
              <a:rPr lang="el-GR" sz="2800" dirty="0" smtClean="0">
                <a:latin typeface="+mj-lt"/>
              </a:rPr>
              <a:t>συνιστά </a:t>
            </a:r>
            <a:r>
              <a:rPr lang="en-US" sz="2800" dirty="0" smtClean="0">
                <a:latin typeface="+mj-lt"/>
              </a:rPr>
              <a:t>MRI screening </a:t>
            </a:r>
            <a:r>
              <a:rPr lang="el-GR" sz="2800" dirty="0" smtClean="0">
                <a:latin typeface="+mj-lt"/>
              </a:rPr>
              <a:t>για όλες τις γυναίκες με κίνδυνο που ξεπερνά το 20%. </a:t>
            </a:r>
          </a:p>
          <a:p>
            <a:pPr eaLnBrk="1" hangingPunct="1">
              <a:buFontTx/>
              <a:buNone/>
            </a:pPr>
            <a:r>
              <a:rPr lang="el-GR" sz="2800" dirty="0" smtClean="0">
                <a:latin typeface="+mj-lt"/>
              </a:rPr>
              <a:t>Με την </a:t>
            </a:r>
            <a:r>
              <a:rPr lang="en-US" sz="2800" dirty="0" smtClean="0">
                <a:latin typeface="+mj-lt"/>
              </a:rPr>
              <a:t>MRI </a:t>
            </a:r>
            <a:r>
              <a:rPr lang="el-GR" sz="2800" dirty="0" smtClean="0">
                <a:latin typeface="+mj-lt"/>
              </a:rPr>
              <a:t>μαστών ή το υπερηχογράφημα μπορούν να απεικονισθούν βλάβες που δεν είναι μαστογραφικά ορατές. </a:t>
            </a:r>
          </a:p>
          <a:p>
            <a:pPr eaLnBrk="1" hangingPunct="1">
              <a:buFontTx/>
              <a:buNone/>
            </a:pPr>
            <a:r>
              <a:rPr lang="el-GR" sz="2800" dirty="0" smtClean="0">
                <a:latin typeface="+mj-lt"/>
              </a:rPr>
              <a:t>Αυτό που δεν είναι γνωστό είναι το άν η </a:t>
            </a:r>
            <a:r>
              <a:rPr lang="en-US" sz="2800" dirty="0" smtClean="0">
                <a:latin typeface="+mj-lt"/>
              </a:rPr>
              <a:t>MRI </a:t>
            </a:r>
            <a:r>
              <a:rPr lang="el-GR" sz="2800" dirty="0" smtClean="0">
                <a:latin typeface="+mj-lt"/>
              </a:rPr>
              <a:t>ή το υπερηχογράφημα μαστών μειώνει την θνητότητα από καρκίνο μαστού γυναικών ‘</a:t>
            </a:r>
            <a:r>
              <a:rPr lang="en-US" sz="2800" dirty="0" smtClean="0">
                <a:latin typeface="+mj-lt"/>
              </a:rPr>
              <a:t>of any risk’ </a:t>
            </a:r>
            <a:endParaRPr lang="el-GR" sz="2800" dirty="0" smtClean="0">
              <a:latin typeface="+mj-lt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3213" y="6184900"/>
            <a:ext cx="59245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600">
                <a:latin typeface="+mj-lt"/>
              </a:rPr>
              <a:t>Sorting Out Screening Guidelines: Who, With What, and Why?</a:t>
            </a:r>
          </a:p>
          <a:p>
            <a:pPr eaLnBrk="1" hangingPunct="1"/>
            <a:r>
              <a:rPr lang="el-GR" sz="1600">
                <a:latin typeface="+mj-lt"/>
              </a:rPr>
              <a:t>Daniel Kopans, MD</a:t>
            </a:r>
          </a:p>
        </p:txBody>
      </p:sp>
    </p:spTree>
    <p:extLst>
      <p:ext uri="{BB962C8B-B14F-4D97-AF65-F5344CB8AC3E}">
        <p14:creationId xmlns="" xmlns:p14="http://schemas.microsoft.com/office/powerpoint/2010/main" val="26652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3850" y="1340768"/>
            <a:ext cx="84963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u="sng" dirty="0" smtClean="0">
                <a:solidFill>
                  <a:srgbClr val="FFFF00"/>
                </a:solidFill>
                <a:latin typeface="+mj-lt"/>
              </a:rPr>
              <a:t>ΜΑΓΝΗΤΙΚΗ </a:t>
            </a:r>
            <a:r>
              <a:rPr lang="el-GR" sz="2800" b="1" u="sng" dirty="0">
                <a:solidFill>
                  <a:srgbClr val="FFFF00"/>
                </a:solidFill>
                <a:latin typeface="+mj-lt"/>
              </a:rPr>
              <a:t>ΤΟΜΟΓΡΑΦΙΑ</a:t>
            </a: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Η ευαισθησία της μεθόδου για την ανίχνευση του διηθητικού καρκίνου του μαστού, πλησιάζει το 100%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Υπάρχουν πολλές βιβλιογραφικές αναφορές για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MRI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εντόπιση μη ανιχνεύσιμου κλινικά, μαστογραφικά και υπερηχογραφικά</a:t>
            </a:r>
            <a:r>
              <a:rPr lang="el-GR" sz="2000" dirty="0">
                <a:latin typeface="+mj-lt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καρκίνου του μαστού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Αν και η ευαισθησία της μεθόδου είναι υψηλότατη, η ειδικότητα είναι περιορισμένη, με υψηλά ψευδώς θετικά 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3850" y="836712"/>
            <a:ext cx="8496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Σημαντικότατο στοιχείο της μεθόδου αποτελεί η απεικόνιση μετά την ενδοφλέβια χορήγηση παραμαγνητικού σκιαγραφικού μέσου (γαδολίνιου)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Οι μικρές βλάβες απεικονίζονται πριν την ενίσχυση του σήματος του υπόλοιπου μαζικού αδένα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Επίσης, οι ορμονικές μεταβολές του κύκλου επιδρούν σημαντικά, επιτρέποντας καλύτερη απεικόνιση κατά τη 2η εβδομάδα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Οι καμπύλες πρόσληψης και αποβολής του σκιαγραφικού είναι ιδιαίτερα σημαντικές στην ερμηνεία των αποτελεσμάτων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3850" y="1628800"/>
            <a:ext cx="84963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Ο συνδυασμός απεικονιστικών στοιχείων από το σκιαγραφικό μέσο καθώς και από τη μορφολογία των ευρημάτων, είναι απαραίτητος για τη σωστή ερμηνεία των αποτελεσμάτων</a:t>
            </a:r>
          </a:p>
          <a:p>
            <a:pPr algn="ctr">
              <a:spcBef>
                <a:spcPct val="50000"/>
              </a:spcBef>
            </a:pPr>
            <a:endParaRPr lang="el-GR" sz="2000" b="1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Στην προσπάθεια ομογενοποίησης των διαγνωστικών προσεγγίσεων, δημιουργήθηκε ένα «λεξικό» μαγνητικής απεικόνισης με τη συνεργασία των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Susan Komen Foundation, 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του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Public Health Service Office on Women’s Health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 και του 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American College of Radiology (ACR)</a:t>
            </a:r>
            <a:endParaRPr lang="el-GR" sz="2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389611" y="980728"/>
            <a:ext cx="6119812" cy="5435600"/>
            <a:chOff x="476" y="346"/>
            <a:chExt cx="4249" cy="342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="" xmlns:p14="http://schemas.microsoft.com/office/powerpoint/2010/main" val="3045221601"/>
                </p:ext>
              </p:extLst>
            </p:nvPr>
          </p:nvGraphicFramePr>
          <p:xfrm>
            <a:off x="476" y="346"/>
            <a:ext cx="4249" cy="34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21" descr="0"/>
            <p:cNvSpPr>
              <a:spLocks noChangeAspect="1" noChangeArrowheads="1"/>
            </p:cNvSpPr>
            <p:nvPr/>
          </p:nvSpPr>
          <p:spPr bwMode="auto">
            <a:xfrm>
              <a:off x="576" y="2250"/>
              <a:ext cx="1020" cy="5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+mj-lt"/>
              </a:endParaRPr>
            </a:p>
          </p:txBody>
        </p:sp>
        <p:sp>
          <p:nvSpPr>
            <p:cNvPr id="4" name="Picture 22" descr="auto0"/>
            <p:cNvSpPr>
              <a:spLocks noChangeAspect="1" noChangeArrowheads="1"/>
            </p:cNvSpPr>
            <p:nvPr/>
          </p:nvSpPr>
          <p:spPr bwMode="auto">
            <a:xfrm>
              <a:off x="1326" y="3157"/>
              <a:ext cx="749" cy="5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>
                <a:latin typeface="+mj-lt"/>
              </a:endParaRPr>
            </a:p>
          </p:txBody>
        </p:sp>
      </p:grp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6659563" y="1773238"/>
            <a:ext cx="2376934" cy="3693319"/>
          </a:xfrm>
          <a:prstGeom prst="rect">
            <a:avLst/>
          </a:prstGeom>
          <a:solidFill>
            <a:srgbClr val="333333">
              <a:alpha val="3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+mj-lt"/>
              </a:rPr>
              <a:t>Κάθε συμπαγές ογκίδιο σε γυναίκες </a:t>
            </a:r>
          </a:p>
          <a:p>
            <a:r>
              <a:rPr lang="el-GR" dirty="0" smtClean="0">
                <a:solidFill>
                  <a:schemeClr val="bg1"/>
                </a:solidFill>
                <a:latin typeface="+mj-lt"/>
              </a:rPr>
              <a:t>πρέπει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να αφαιρείται </a:t>
            </a:r>
          </a:p>
          <a:p>
            <a:r>
              <a:rPr lang="el-GR" dirty="0">
                <a:solidFill>
                  <a:schemeClr val="bg1"/>
                </a:solidFill>
                <a:latin typeface="+mj-lt"/>
              </a:rPr>
              <a:t>επί υγιών ορίων (με ανοιχτή βιοψία)</a:t>
            </a:r>
          </a:p>
          <a:p>
            <a:r>
              <a:rPr lang="el-GR" dirty="0">
                <a:solidFill>
                  <a:schemeClr val="bg1"/>
                </a:solidFill>
                <a:latin typeface="+mj-lt"/>
              </a:rPr>
              <a:t>ώστε να αποκλείεται η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ύπαρξη καρκίνου. Η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Παρακέντηση με λεπτή βελόνη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FNA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l-GR" dirty="0">
                <a:solidFill>
                  <a:schemeClr val="bg1"/>
                </a:solidFill>
                <a:latin typeface="+mj-lt"/>
              </a:rPr>
              <a:t>επιτρέπεται μόνο σε κυστικές βλάβες που </a:t>
            </a:r>
          </a:p>
          <a:p>
            <a:r>
              <a:rPr lang="el-GR" dirty="0">
                <a:solidFill>
                  <a:schemeClr val="bg1"/>
                </a:solidFill>
                <a:latin typeface="+mj-lt"/>
              </a:rPr>
              <a:t>προκαλούν συμπτώματα</a:t>
            </a:r>
          </a:p>
        </p:txBody>
      </p:sp>
      <p:sp>
        <p:nvSpPr>
          <p:cNvPr id="171059" name="Text Box 51"/>
          <p:cNvSpPr txBox="1">
            <a:spLocks noChangeArrowheads="1"/>
          </p:cNvSpPr>
          <p:nvPr/>
        </p:nvSpPr>
        <p:spPr bwMode="auto">
          <a:xfrm>
            <a:off x="2268538" y="333375"/>
            <a:ext cx="309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 u="sng">
                <a:solidFill>
                  <a:srgbClr val="FFE7A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Τριπλή αξιολόγηση</a:t>
            </a:r>
            <a:r>
              <a:rPr lang="el-GR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1052736"/>
            <a:ext cx="86423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ΕΝΔΕΙΞΕΙΣ: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στο αμφισβητούμενο μαστογραφικό, υπερηχογραφικό ή κλινικό εύρημα (λόγω της υψηλής ευαισθησίας, το αρνητικό αποτέλεσμα πρακτικά αποκλείει τον ΔΙΗΘΗΤΙΚΟ καρκίνο – παρόλα αυτά σε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ψηλαφητό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 εύρημα ζητούμε </a:t>
            </a:r>
            <a:r>
              <a:rPr lang="el-GR" sz="2000" b="1" u="sng" dirty="0">
                <a:solidFill>
                  <a:srgbClr val="FFFF66"/>
                </a:solidFill>
                <a:latin typeface="+mj-lt"/>
              </a:rPr>
              <a:t>ιστολογική ταυτοποίηση)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στην προεγχειρητική σταδιοποίηση καρκίνου του μαστού (έκταση νόσου, πολυεστιακότητα, ανάγκη μαστεκτομής)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στη μετεγχειρητική διευκρίνιση πιθανής υποτροπής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στην ανάδειξη της νόσου στο μαστό σε περιπτώσεις με θετικούς μασχαλιαίους λεμφαδένες χωρίς πρωτοπαθή εστία στο μαστό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στην ανταπόκριση του όγκου στη ΧΜΘ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6423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FFFF66"/>
                </a:solidFill>
                <a:latin typeface="+mj-lt"/>
              </a:rPr>
              <a:t>ΠΙΘΑΝΕΣ ΕΝΔΕΙΞΕΙΣ: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>
                <a:solidFill>
                  <a:srgbClr val="FFFF66"/>
                </a:solidFill>
                <a:latin typeface="+mj-lt"/>
              </a:rPr>
              <a:t> στον έλεγχο του άλλου μαστού σε διεγνωσμένο καρκίνο μαστού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>
                <a:solidFill>
                  <a:srgbClr val="FFFF66"/>
                </a:solidFill>
                <a:latin typeface="+mj-lt"/>
              </a:rPr>
              <a:t> στον τακτικός έλεγχος σε γυναίκες με γονιδιακή επιβάρυνση (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BRCA 1-2</a:t>
            </a:r>
            <a:r>
              <a:rPr lang="el-GR" sz="2000" b="1">
                <a:solidFill>
                  <a:srgbClr val="FFFF66"/>
                </a:solidFill>
                <a:latin typeface="+mj-lt"/>
              </a:rPr>
              <a:t>)</a:t>
            </a:r>
            <a:endParaRPr lang="en-US" sz="2000" b="1" dirty="0">
              <a:solidFill>
                <a:srgbClr val="FFFF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>
                <a:solidFill>
                  <a:srgbClr val="FFFF66"/>
                </a:solidFill>
                <a:latin typeface="+mj-lt"/>
              </a:rPr>
              <a:t>στον τακτικός έλεγχο σε γυναίκες με κίνδυνο εμφάνισης καρκίνου του μαστού στη διάρκεια της ζωής τους &gt; 25%, όπως αυτό υπολογίζεται με τα στατιστικά μοντέλα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Gail </a:t>
            </a:r>
            <a:r>
              <a:rPr lang="el-GR" sz="2000" b="1">
                <a:solidFill>
                  <a:srgbClr val="FFFF66"/>
                </a:solidFill>
                <a:latin typeface="+mj-lt"/>
              </a:rPr>
              <a:t>ή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 Claus</a:t>
            </a:r>
            <a:endParaRPr lang="el-GR" sz="2000" b="1">
              <a:solidFill>
                <a:srgbClr val="FFFF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6423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ΠΕΡΙΟΡΙΣΜΟΙ: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η εντόπιση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DCIS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 (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in situ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πορογενούς καρκίνου) (κυμαίνεται από 45-100%)</a:t>
            </a:r>
            <a:endParaRPr lang="en-US" sz="2000" b="1" dirty="0">
              <a:solidFill>
                <a:srgbClr val="FFFF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66"/>
                </a:solidFill>
                <a:latin typeface="+mj-lt"/>
              </a:rPr>
              <a:t>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η εντόπιση 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ILC (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διηθητικού λοβιακού καρκίνου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)</a:t>
            </a:r>
            <a:endParaRPr lang="el-GR" sz="2000" b="1" dirty="0">
              <a:solidFill>
                <a:srgbClr val="FFFF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η συχνότερη χειρουργική θεραπεία με ριζικότερες επεμβάσεις όπου η ακτινοθεραπεία θα αρκούσε (</a:t>
            </a:r>
            <a:r>
              <a:rPr lang="en-US" sz="2000" b="1" dirty="0">
                <a:solidFill>
                  <a:srgbClr val="FFFF66"/>
                </a:solidFill>
                <a:latin typeface="+mj-lt"/>
              </a:rPr>
              <a:t>in situ </a:t>
            </a:r>
            <a:r>
              <a:rPr lang="el-GR" sz="2000" b="1" dirty="0">
                <a:solidFill>
                  <a:srgbClr val="FFFF66"/>
                </a:solidFill>
                <a:latin typeface="+mj-lt"/>
              </a:rPr>
              <a:t>βλάβες)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66"/>
                </a:solidFill>
                <a:latin typeface="+mj-lt"/>
              </a:rPr>
              <a:t> τα υψηλά ψευδώς θετικά 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 l="10001" t="22000" r="9375" b="24001"/>
          <a:stretch>
            <a:fillRect/>
          </a:stretch>
        </p:blipFill>
        <p:spPr bwMode="auto">
          <a:xfrm>
            <a:off x="323850" y="1152525"/>
            <a:ext cx="8534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82000" cy="646331"/>
          </a:xfrm>
          <a:prstGeom prst="rect">
            <a:avLst/>
          </a:prstGeom>
          <a:solidFill>
            <a:srgbClr val="C0C0C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800000"/>
                </a:solidFill>
              </a:rPr>
              <a:t>Η Μαγνητική Μαστογραφία (MRM) εμφανίζει υψηλή ευαισθησία στην ανίχνευση καρκίνου μαστού, αλλά και υψηλά ποσοστά ψευδώς θετικών ευρημάτων. 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609600" y="4876800"/>
            <a:ext cx="8138864" cy="1200329"/>
          </a:xfrm>
          <a:prstGeom prst="rect">
            <a:avLst/>
          </a:prstGeom>
          <a:solidFill>
            <a:srgbClr val="333333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Στην βιβλιογραφία αναφέρεται: </a:t>
            </a:r>
            <a:endParaRPr lang="el-GR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el-GR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ευαισθησία </a:t>
            </a:r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86-96%, ειδικότητα 64-91%, </a:t>
            </a:r>
            <a:r>
              <a:rPr lang="el-GR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διαγνωστική </a:t>
            </a:r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ακρίβεια 79-93%, </a:t>
            </a:r>
          </a:p>
          <a:p>
            <a:pPr eaLnBrk="0" hangingPunct="0"/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θετική προγνωστική αξία  (PPV) 77-92%</a:t>
            </a:r>
          </a:p>
          <a:p>
            <a:pPr eaLnBrk="0" hangingPunct="0"/>
            <a:r>
              <a:rPr lang="el-GR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και αρνητική προγνωστική αξία (NPV) 75-94% 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4013200" y="6324600"/>
            <a:ext cx="513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hlinkClick r:id="rId3"/>
              </a:rPr>
              <a:t>Scheidhauer K </a:t>
            </a:r>
            <a:r>
              <a:rPr lang="en-US" sz="1600" dirty="0">
                <a:hlinkClick r:id="rId3"/>
              </a:rPr>
              <a:t>et al:</a:t>
            </a:r>
            <a:r>
              <a:rPr lang="el-GR" sz="1600"/>
              <a:t>Eur J Nucl Med Mol Imaging.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1052736"/>
            <a:ext cx="84963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u="sng" dirty="0">
                <a:solidFill>
                  <a:srgbClr val="FFFF00"/>
                </a:solidFill>
                <a:latin typeface="+mj-lt"/>
              </a:rPr>
              <a:t>5. ΑΛΛΕΣ ΤΕΧΝΙΚΕΣ </a:t>
            </a:r>
          </a:p>
          <a:p>
            <a:pPr algn="ctr">
              <a:spcBef>
                <a:spcPct val="50000"/>
              </a:spcBef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Ονομαστική αναφορά σε μεθόδους μη καθιερωμένες: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οπτική απεικόνιση του μαστού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οπτικοακουστική τομογραφία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θερμοακουστική τομογραφία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απεικόνιση με μικροκύματα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απεικόνιση με ραδιοσημασμένα στοιχεία (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tracers</a:t>
            </a:r>
            <a:r>
              <a:rPr lang="el-GR" sz="2000" b="1" dirty="0">
                <a:solidFill>
                  <a:srgbClr val="FFFF00"/>
                </a:solidFill>
                <a:latin typeface="+mj-lt"/>
              </a:rPr>
              <a:t>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φασματοσκοπία ηλεκτρικής δραστηριότητας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υπολογιστική τομογραφία με σκιαγραφικό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000" b="1" dirty="0">
                <a:solidFill>
                  <a:srgbClr val="FFFF00"/>
                </a:solidFill>
                <a:latin typeface="+mj-lt"/>
              </a:rPr>
              <a:t> θερμογραφία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88913"/>
            <a:ext cx="8641655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>
                <a:solidFill>
                  <a:srgbClr val="FF0066"/>
                </a:solidFill>
              </a:rPr>
              <a:t>Προβλήματα που προκύπτουν με το </a:t>
            </a:r>
            <a:r>
              <a:rPr lang="en-US" sz="3200" dirty="0" smtClean="0">
                <a:solidFill>
                  <a:srgbClr val="FF0066"/>
                </a:solidFill>
              </a:rPr>
              <a:t>screening</a:t>
            </a:r>
            <a:endParaRPr lang="el-GR" sz="3200" dirty="0" smtClean="0">
              <a:solidFill>
                <a:srgbClr val="FF0066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64488" cy="4525963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sz="2400" dirty="0" smtClean="0">
                <a:latin typeface="+mj-lt"/>
                <a:ea typeface="Verdana" pitchFamily="34" charset="0"/>
                <a:cs typeface="Verdana" pitchFamily="34" charset="0"/>
              </a:rPr>
              <a:t>Προφανώς υπάρχουν καρκίνοι μαστού που δεν οδηγούν σε θάνατο (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in situ </a:t>
            </a:r>
            <a:r>
              <a:rPr lang="el-GR" sz="2400" dirty="0" smtClean="0">
                <a:latin typeface="+mj-lt"/>
                <a:ea typeface="Verdana" pitchFamily="34" charset="0"/>
                <a:cs typeface="Verdana" pitchFamily="34" charset="0"/>
              </a:rPr>
              <a:t>ή χαμηλής κακοήθειας)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el-GR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l-GR" sz="2400" dirty="0" smtClean="0">
                <a:latin typeface="+mj-lt"/>
                <a:ea typeface="Verdana" pitchFamily="34" charset="0"/>
                <a:cs typeface="Verdana" pitchFamily="34" charset="0"/>
              </a:rPr>
              <a:t>	Η διάγνωση τέτοιων καρκίνων προκαλεί αναίτιο άγχος στις ασθενείς και η θεραπεία τους δεν έχει σημασία.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l-GR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dirty="0" smtClean="0">
                <a:latin typeface="+mj-lt"/>
                <a:ea typeface="Verdana" pitchFamily="34" charset="0"/>
                <a:cs typeface="Verdana" pitchFamily="34" charset="0"/>
              </a:rPr>
              <a:t>2. 	Υπάρχουν καρκίνοι του μαστού οι οποίοι έχουν ήδη δώσει μεταστάσεις πριν γίνουν αντιληπτοί με οποιαδήποτε απεικονιστική μέθοδο.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dirty="0" smtClean="0">
                <a:latin typeface="+mj-lt"/>
                <a:ea typeface="Verdana" pitchFamily="34" charset="0"/>
                <a:cs typeface="Verdana" pitchFamily="34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dirty="0" smtClean="0">
                <a:latin typeface="+mj-lt"/>
                <a:ea typeface="Verdana" pitchFamily="34" charset="0"/>
                <a:cs typeface="Verdana" pitchFamily="34" charset="0"/>
              </a:rPr>
              <a:t>	Η διάγνωση τέτοιων καρκίνων όσο έγκαιρα και να γίνει, δεν θα έχει κανένα όφελος επιβίωσης.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935038"/>
          </a:xfrm>
        </p:spPr>
        <p:txBody>
          <a:bodyPr/>
          <a:lstStyle/>
          <a:p>
            <a:r>
              <a:rPr lang="el-GR" dirty="0"/>
              <a:t>Αμφιλεγόμενα σημεία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el-GR" sz="2800" dirty="0"/>
              <a:t>Πότε πρέπει να αρχίζει το </a:t>
            </a:r>
            <a:r>
              <a:rPr lang="el-GR" sz="2800" dirty="0" smtClean="0"/>
              <a:t>screening</a:t>
            </a:r>
            <a:endParaRPr lang="el-GR" sz="2800" dirty="0"/>
          </a:p>
          <a:p>
            <a:r>
              <a:rPr lang="el-GR" sz="2800" dirty="0"/>
              <a:t>Ποιός ο βαθμός ανίχνευσης του Ca </a:t>
            </a:r>
            <a:r>
              <a:rPr lang="el-GR" sz="2800" dirty="0" smtClean="0"/>
              <a:t>μαστού</a:t>
            </a:r>
            <a:endParaRPr lang="el-GR" sz="2800" dirty="0"/>
          </a:p>
          <a:p>
            <a:r>
              <a:rPr lang="el-GR" sz="2800" dirty="0"/>
              <a:t>Ποιό το ποσοστό βιοψιών και </a:t>
            </a:r>
            <a:r>
              <a:rPr lang="el-GR" sz="2800" dirty="0" smtClean="0"/>
              <a:t>ανακλήσεων</a:t>
            </a:r>
          </a:p>
          <a:p>
            <a:r>
              <a:rPr lang="el-GR" sz="2800" dirty="0" smtClean="0"/>
              <a:t>Τι συμβαίνει με το DCIS</a:t>
            </a:r>
          </a:p>
          <a:p>
            <a:r>
              <a:rPr lang="el-GR" sz="2800" dirty="0" smtClean="0"/>
              <a:t>Τι </a:t>
            </a:r>
            <a:r>
              <a:rPr lang="el-GR" sz="2800" dirty="0"/>
              <a:t>γίνεται με την </a:t>
            </a:r>
            <a:r>
              <a:rPr lang="el-GR" sz="2800" dirty="0" smtClean="0"/>
              <a:t>ακτινοβολία</a:t>
            </a:r>
            <a:endParaRPr lang="el-GR" sz="2800" dirty="0"/>
          </a:p>
          <a:p>
            <a:r>
              <a:rPr lang="el-GR" sz="2800" dirty="0"/>
              <a:t>Τι σημασία έχει το </a:t>
            </a:r>
            <a:r>
              <a:rPr lang="el-GR" sz="2800" dirty="0" smtClean="0"/>
              <a:t>κόστος</a:t>
            </a:r>
            <a:endParaRPr lang="el-GR" sz="2800" dirty="0"/>
          </a:p>
          <a:p>
            <a:r>
              <a:rPr lang="el-GR" sz="2800" dirty="0"/>
              <a:t>Πόσο συχνά πρέπει να γίνεται </a:t>
            </a:r>
            <a:r>
              <a:rPr lang="el-GR" sz="2800" dirty="0" smtClean="0"/>
              <a:t>μαστογραφία</a:t>
            </a:r>
            <a:endParaRPr lang="el-GR" sz="2800" dirty="0"/>
          </a:p>
          <a:p>
            <a:r>
              <a:rPr lang="el-GR" sz="2800" dirty="0"/>
              <a:t>Πρέπει οι  γυναίκες &gt;70-75 να συμμετέχουν σε </a:t>
            </a:r>
            <a:r>
              <a:rPr lang="el-GR" sz="2800" dirty="0" smtClean="0"/>
              <a:t>screening</a:t>
            </a: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09625"/>
          </a:xfrm>
        </p:spPr>
        <p:txBody>
          <a:bodyPr/>
          <a:lstStyle/>
          <a:p>
            <a:r>
              <a:rPr lang="el-GR" sz="4000" dirty="0"/>
              <a:t>Πότε πρέπει να αρχίζει το </a:t>
            </a:r>
            <a:r>
              <a:rPr lang="el-GR" sz="4000" dirty="0" smtClean="0"/>
              <a:t>screening</a:t>
            </a:r>
            <a:endParaRPr lang="el-GR" sz="4000" dirty="0"/>
          </a:p>
        </p:txBody>
      </p:sp>
      <p:graphicFrame>
        <p:nvGraphicFramePr>
          <p:cNvPr id="46132" name="Group 52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443913" cy="3456432"/>
        </p:xfrm>
        <a:graphic>
          <a:graphicData uri="http://schemas.openxmlformats.org/drawingml/2006/table">
            <a:tbl>
              <a:tblPr/>
              <a:tblGrid>
                <a:gridCol w="2916238"/>
                <a:gridCol w="2916237"/>
                <a:gridCol w="2611438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Ηλικιακή ομάδα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&lt;40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Ca Μαστού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Ca Μαστού από σύνολο καρκίνων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40-49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50-59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60-69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70-79 ετών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7" name="Rectangle 37"/>
          <p:cNvSpPr>
            <a:spLocks noGrp="1" noChangeArrowheads="1"/>
          </p:cNvSpPr>
          <p:nvPr>
            <p:ph type="body" idx="4294967295"/>
          </p:nvPr>
        </p:nvSpPr>
        <p:spPr>
          <a:xfrm>
            <a:off x="327992" y="5062240"/>
            <a:ext cx="7772400" cy="1535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dirty="0"/>
              <a:t>25% των θανάτων και 33% των χαμένων ετών από το προσδόκιμο επιβίωσης στην ομάδα 40-49 ετών.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Κατάλληλη ηλικία για έναρξη screening: 40 ετών. 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Βασική μαστογραφία 35 ετων.</a:t>
            </a:r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381000" y="2209800"/>
            <a:ext cx="844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752600"/>
          </a:xfrm>
        </p:spPr>
        <p:txBody>
          <a:bodyPr/>
          <a:lstStyle/>
          <a:p>
            <a:r>
              <a:rPr lang="el-GR" sz="3600"/>
              <a:t>Βαθμός ανίχνευσης, βαθμός επανάκλησης και προγνωστική αξία βιοψίας κατά ηλικιακή ομάδα.</a:t>
            </a:r>
            <a:br>
              <a:rPr lang="el-GR" sz="3600"/>
            </a:br>
            <a:r>
              <a:rPr lang="el-GR" sz="3600"/>
              <a:t>( Μ.G.H.)</a:t>
            </a:r>
            <a:endParaRPr lang="en-GB" sz="3600"/>
          </a:p>
        </p:txBody>
      </p:sp>
      <p:graphicFrame>
        <p:nvGraphicFramePr>
          <p:cNvPr id="52348" name="Group 124"/>
          <p:cNvGraphicFramePr>
            <a:graphicFrameLocks noGrp="1"/>
          </p:cNvGraphicFramePr>
          <p:nvPr/>
        </p:nvGraphicFramePr>
        <p:xfrm>
          <a:off x="228600" y="2819400"/>
          <a:ext cx="8763000" cy="3291840"/>
        </p:xfrm>
        <a:graphic>
          <a:graphicData uri="http://schemas.openxmlformats.org/drawingml/2006/table">
            <a:tbl>
              <a:tblPr/>
              <a:tblGrid>
                <a:gridCol w="2057400"/>
                <a:gridCol w="1295400"/>
                <a:gridCol w="1295400"/>
                <a:gridCol w="1524000"/>
                <a:gridCol w="1371600"/>
                <a:gridCol w="1219200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Παράμετρος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30-39 ετών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40-49 ετών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50-59 ετών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60-69 ετών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70-79 ετών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Βαθμός ανίχνευσης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Θετική Προγ. Αξία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Βαθμός Επανάκλησης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DCIS</a:t>
            </a:r>
            <a:endParaRPr lang="en-GB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40%-50% </a:t>
            </a:r>
            <a:r>
              <a:rPr lang="el-GR" sz="2800" dirty="0"/>
              <a:t>των μαστογραφικά εντοπιζομένων όγκων στην ομάδα 40-49 ετών.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3</a:t>
            </a:r>
            <a:r>
              <a:rPr lang="en-US" sz="2800" dirty="0"/>
              <a:t>0%-</a:t>
            </a:r>
            <a:r>
              <a:rPr lang="el-GR" sz="2800" dirty="0"/>
              <a:t>4</a:t>
            </a:r>
            <a:r>
              <a:rPr lang="en-US" sz="2800" dirty="0"/>
              <a:t>0% </a:t>
            </a:r>
            <a:r>
              <a:rPr lang="el-GR" sz="2800" dirty="0"/>
              <a:t>των μαστογραφικά εντοπιζομένων όγκων στην ομάδα 50-59 ετών.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2</a:t>
            </a:r>
            <a:r>
              <a:rPr lang="en-US" sz="2800" dirty="0"/>
              <a:t>0%-</a:t>
            </a:r>
            <a:r>
              <a:rPr lang="el-GR" sz="2800" dirty="0"/>
              <a:t>3</a:t>
            </a:r>
            <a:r>
              <a:rPr lang="en-US" sz="2800" dirty="0"/>
              <a:t>0% </a:t>
            </a:r>
            <a:r>
              <a:rPr lang="el-GR" sz="2800" dirty="0"/>
              <a:t>των μαστογραφικά εντοπιζομένων όγκων στην ομάδα 60-70 ετών.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Μήπως ο εντοπισμός τους με μαστογραφία οδηγεί σε επιθετικότερη </a:t>
            </a:r>
            <a:r>
              <a:rPr lang="el-GR" sz="2800" dirty="0" smtClean="0"/>
              <a:t>θεραπεία;</a:t>
            </a: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Η γνώση μας τώρα επιτρέπει προσαρμογή της θεραπείας κατά περίπτωση.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-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03" t="17719" r="16389" b="20819"/>
          <a:stretch>
            <a:fillRect/>
          </a:stretch>
        </p:blipFill>
        <p:spPr bwMode="auto">
          <a:xfrm>
            <a:off x="304800" y="280988"/>
            <a:ext cx="8610600" cy="62722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2438400"/>
            <a:ext cx="8229600" cy="16002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endParaRPr lang="el-GR" sz="3600" b="1" dirty="0"/>
          </a:p>
          <a:p>
            <a:pPr marL="342900" indent="-342900" algn="ctr" eaLnBrk="0" hangingPunct="0"/>
            <a:r>
              <a:rPr lang="el-GR" sz="3600" b="1" dirty="0"/>
              <a:t>Εκτίμηση κινδύνου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9237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Υπάρχει κίνδυνος από την ακτινοβολία της </a:t>
            </a:r>
            <a:r>
              <a:rPr lang="el-GR" sz="4000" dirty="0" smtClean="0"/>
              <a:t>μαστογραφίας</a:t>
            </a:r>
            <a:endParaRPr lang="en-GB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l-GR" sz="2800" dirty="0"/>
              <a:t>Ποτέ δεν έχει αναφερθεί καρκίνος ως συνέπεια της ακτινοβολίας της μαστογραφίας, ακόμα και σε περιπτώσεις πολλαπλών μαστογραφιών.</a:t>
            </a:r>
          </a:p>
          <a:p>
            <a:r>
              <a:rPr lang="el-GR" sz="2800" dirty="0"/>
              <a:t>Ο κίνδυνος από την ακτινοβολία μικραίνει με την αύξηση της ηλικίας. Θεωρείται αμελητέος μετά την ηλικία των 35 ετών.</a:t>
            </a:r>
          </a:p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3600" smtClean="0">
                <a:solidFill>
                  <a:srgbClr val="FF5050"/>
                </a:solidFill>
              </a:rPr>
              <a:t>Συμπεράσματα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5102225"/>
          </a:xfrm>
          <a:ln w="38100">
            <a:solidFill>
              <a:srgbClr val="FF5050"/>
            </a:solidFill>
          </a:ln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+mj-lt"/>
              </a:rPr>
              <a:t>Ο καρκίνος μαστού δεν είναι πάντοτε συστηματική νόσος εξ΄ αρχής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+mj-lt"/>
              </a:rPr>
              <a:t>Είναι όμως εξελικτική νόσος της οποίας η πρόοδος μπορεί να ανατραπεί με το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screening</a:t>
            </a:r>
            <a:r>
              <a:rPr lang="el-GR" sz="240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+mj-lt"/>
              </a:rPr>
              <a:t>Η χρονική στιγμή της αναχαίτισης αυτής είναι κρίσιμη για την πρόοδο της νόσου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+mj-lt"/>
              </a:rPr>
              <a:t>Η ανίχνευση καρκίνων μαστού &lt;15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mm</a:t>
            </a:r>
            <a:r>
              <a:rPr lang="el-GR" sz="2400" smtClean="0">
                <a:solidFill>
                  <a:schemeClr val="bg1"/>
                </a:solidFill>
                <a:latin typeface="+mj-lt"/>
              </a:rPr>
              <a:t> με αρνητικούς λεμφαδένες αφ΄ ενός μεν σώζει ζωές, αφ΄ ετέρου δε προσφέρει συντηρητικότερη θεραπεία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+mj-lt"/>
              </a:rPr>
              <a:t>Η πρόοδος του όγκου υποκλινικά είναι ταχύτερη σε γυναίκες κάτω των 50 ετών και έτσι προκύπτει η ανάγκη για βραχύτερα διαστήματα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screening</a:t>
            </a:r>
            <a:r>
              <a:rPr lang="el-GR" sz="2400" smtClean="0">
                <a:solidFill>
                  <a:schemeClr val="bg1"/>
                </a:solidFill>
                <a:latin typeface="+mj-lt"/>
              </a:rPr>
              <a:t> σε αυτές τις ηλικίες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42988" y="1484784"/>
            <a:ext cx="691356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u="sng" dirty="0" smtClean="0">
                <a:solidFill>
                  <a:srgbClr val="FFFF00"/>
                </a:solidFill>
                <a:latin typeface="+mj-lt"/>
              </a:rPr>
              <a:t>ΕΠΙΣΚΟΠΗΣΗ </a:t>
            </a:r>
            <a:r>
              <a:rPr lang="el-GR" sz="2800" b="1" u="sng" dirty="0">
                <a:solidFill>
                  <a:srgbClr val="FFFF00"/>
                </a:solidFill>
                <a:latin typeface="+mj-lt"/>
              </a:rPr>
              <a:t>(ΨΗΛΑΦΗΣΗ)</a:t>
            </a:r>
            <a:endParaRPr lang="en-US" sz="2800" b="1" u="sng" dirty="0">
              <a:solidFill>
                <a:srgbClr val="FFFF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l-GR" sz="2400" b="1" u="sng" dirty="0">
                <a:solidFill>
                  <a:srgbClr val="FFFF00"/>
                </a:solidFill>
                <a:latin typeface="+mj-lt"/>
              </a:rPr>
              <a:t>«Μια εικόνα, χίλιες λέξεις»</a:t>
            </a:r>
            <a:r>
              <a:rPr lang="el-GR" sz="2800" b="1" u="sng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Η πρώτη εικόνα του μαστού, </a:t>
            </a:r>
            <a:r>
              <a:rPr lang="el-GR" sz="2400" b="1" dirty="0" smtClean="0">
                <a:solidFill>
                  <a:srgbClr val="FFFF00"/>
                </a:solidFill>
                <a:latin typeface="+mj-lt"/>
              </a:rPr>
              <a:t>δια 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γυμνού οφθαλμού και κλινικής εξέτασης, δεν πρέπει να παραλείπεται: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l-GR" sz="2400" b="1" dirty="0">
                <a:solidFill>
                  <a:srgbClr val="FFFF00"/>
                </a:solidFill>
                <a:latin typeface="+mj-lt"/>
              </a:rPr>
              <a:t>δέρμα (υφή, χρώμα)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 σχήμα (έλξη, παραμόρφωση)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l-GR" sz="2400" b="1" dirty="0">
                <a:solidFill>
                  <a:srgbClr val="FFFF00"/>
                </a:solidFill>
                <a:latin typeface="+mj-lt"/>
              </a:rPr>
              <a:t> θηλές (εισολκή, έκκριση)</a:t>
            </a:r>
            <a:endParaRPr lang="el-GR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h3026"/>
          <p:cNvPicPr>
            <a:picLocks noChangeAspect="1" noChangeArrowheads="1"/>
          </p:cNvPicPr>
          <p:nvPr/>
        </p:nvPicPr>
        <p:blipFill>
          <a:blip r:embed="rId2" cstate="print"/>
          <a:srcRect b="8701"/>
          <a:stretch>
            <a:fillRect/>
          </a:stretch>
        </p:blipFill>
        <p:spPr bwMode="auto">
          <a:xfrm>
            <a:off x="6227763" y="3573463"/>
            <a:ext cx="2719387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Κλινική εξέταση μαστών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550862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+mj-lt"/>
              </a:rPr>
              <a:t>Στην εξέταση μαστών εκτιμώνται πιθανά ψηλαφητικά ευρήματα σε </a:t>
            </a:r>
            <a:r>
              <a:rPr lang="el-GR" sz="2400" smtClean="0">
                <a:solidFill>
                  <a:srgbClr val="FFFF66"/>
                </a:solidFill>
                <a:latin typeface="+mj-lt"/>
              </a:rPr>
              <a:t>συνδυασμό</a:t>
            </a:r>
            <a:r>
              <a:rPr lang="el-GR" sz="2400" smtClean="0">
                <a:latin typeface="+mj-lt"/>
              </a:rPr>
              <a:t> με τα απεικονιστικά δεδομένα, και </a:t>
            </a:r>
            <a:r>
              <a:rPr lang="el-GR" sz="2400" smtClean="0">
                <a:solidFill>
                  <a:srgbClr val="FFFF66"/>
                </a:solidFill>
                <a:latin typeface="+mj-lt"/>
              </a:rPr>
              <a:t>συναξιολογούνται</a:t>
            </a:r>
            <a:r>
              <a:rPr lang="el-GR" sz="2400" smtClean="0">
                <a:latin typeface="+mj-lt"/>
              </a:rPr>
              <a:t> με συμπτώματα ή παρατηρήσεις της γυναίκας που εξετάζεται.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+mj-lt"/>
              </a:rPr>
              <a:t>Μετά από μια εξέταση ακολουθεί η αξιολόγηση του κινδύνου εμφάνισης καρκίνου μαστού για την γυναίκα ώστε να διαμορφωθεί ανάλογα και το πλάνο παρακολούθησής της. </a:t>
            </a:r>
          </a:p>
          <a:p>
            <a:pPr eaLnBrk="1" hangingPunct="1">
              <a:lnSpc>
                <a:spcPct val="80000"/>
              </a:lnSpc>
            </a:pPr>
            <a:endParaRPr lang="el-GR" sz="2400" smtClean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latin typeface="+mj-lt"/>
              </a:rPr>
              <a:t>Σύμφωνα με τις διεθνείς οδηγιές, κάθε ασυμπτωματική γυναίκα μετά τα 40, πρέπει να έχει μια κλινική εξέταση μαστών ετησίως.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8850" cy="706437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Αυτοεξέταση Μαστών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5688012" cy="58054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l-GR" sz="2200" dirty="0" smtClean="0"/>
              <a:t>Παρά το ότι δεν έχει αποδειχθεί κάποιο σαφές όφελος στην επιβίωση από την αυτοεξέταση μαστών, σύμφωνα με όλες τις οδηγίες, η αυτοξέταση ενθαρύνεται σε μηνιαία βάση για όλες τις γυναίκες. </a:t>
            </a:r>
          </a:p>
          <a:p>
            <a:pPr algn="just" eaLnBrk="1" hangingPunct="1">
              <a:lnSpc>
                <a:spcPct val="80000"/>
              </a:lnSpc>
            </a:pPr>
            <a:endParaRPr lang="el-GR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sz="2200" dirty="0" smtClean="0"/>
              <a:t>Σε μια μεγάλη τυχαιοποιημένη έρευνα φάνηκε ότι η αυτοεξέταση δεν μειώνει τον κίνδυνο μιας γυναίκας να πεθάνει από καρκίνο του μαστού, αλλά αυξάνει το ποσοστό των βιοψιών στις οποίες μπορεί να υποβληθεί για καλοήθεις παθήσεις. </a:t>
            </a:r>
          </a:p>
          <a:p>
            <a:pPr algn="just" eaLnBrk="1" hangingPunct="1">
              <a:lnSpc>
                <a:spcPct val="80000"/>
              </a:lnSpc>
            </a:pPr>
            <a:endParaRPr lang="el-GR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sz="2200" dirty="0" smtClean="0"/>
              <a:t>Παρόλα αυτά, κάποιες γυναίκες θεωρούν ότι με την εξάσκησή τους στην τακτική αυτοεξέταση, βελτιώνεται η ικανότητά τους να ψηλαφήσουν μεταβολές τις οποίες σε άλλη περίπτωση, δεν θα αντιλαμβανόντουσαν </a:t>
            </a:r>
          </a:p>
        </p:txBody>
      </p:sp>
      <p:pic>
        <p:nvPicPr>
          <p:cNvPr id="34820" name="Picture 5" descr="breast-cancer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124"/>
          <a:stretch>
            <a:fillRect/>
          </a:stretch>
        </p:blipFill>
        <p:spPr bwMode="auto">
          <a:xfrm>
            <a:off x="5867400" y="1778000"/>
            <a:ext cx="3138488" cy="4071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2969895935_33c7840431_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828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2970739706_c339537de9_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4813"/>
            <a:ext cx="4000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9" descr="2970740194_9bebd9f958_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49725"/>
            <a:ext cx="335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1" descr="2969897189_c354973714_b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21288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10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at scratch 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932362" cy="369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867" name="Picture 3" descr="ΑΜΙΡΙΔΟΥ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14688"/>
            <a:ext cx="4425950" cy="331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Aphrodite_botticelli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6228601"/>
            <a:ext cx="9144000" cy="584775"/>
          </a:xfrm>
          <a:prstGeom prst="rect">
            <a:avLst/>
          </a:prstGeom>
          <a:solidFill>
            <a:srgbClr val="CCFFCC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dirty="0">
                <a:latin typeface="Book Antiqua" pitchFamily="18" charset="0"/>
              </a:rPr>
              <a:t>Η γέννηση της Αφροδίτης, </a:t>
            </a:r>
            <a:r>
              <a:rPr lang="el-GR" sz="3200" dirty="0" smtClean="0">
                <a:latin typeface="Book Antiqua" pitchFamily="18" charset="0"/>
              </a:rPr>
              <a:t>1484, </a:t>
            </a:r>
            <a:r>
              <a:rPr lang="en-US" sz="3200" dirty="0" smtClean="0">
                <a:latin typeface="Book Antiqua" pitchFamily="18" charset="0"/>
              </a:rPr>
              <a:t>Boticceli</a:t>
            </a:r>
            <a:endParaRPr lang="el-GR" sz="3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Ομάδες υψηλού κινδύνου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FFFF99"/>
                </a:solidFill>
              </a:rPr>
              <a:t>Γυναίκες με ισχυρό οικογενειακό ιστορικό καρκίνου μαστού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FFFF99"/>
                </a:solidFill>
              </a:rPr>
              <a:t>Γυναίκες με κίνδυνο &gt;1,7 (σύμφωνα με τα τρέχοντα εργαλεία εκτίμησης κινδύνου) να αναπτύξουν καρκίνο στην επόμενη 5 ετία. 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FFFF99"/>
                </a:solidFill>
              </a:rPr>
              <a:t>Γυναίκες με ιστορικό καρκίνου μαστού. 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FFFF99"/>
                </a:solidFill>
              </a:rPr>
              <a:t>Γυναίκες με ιστορικό ακτινοθεραπείας στο θώρακα ή σημαντικής έκθεσης σε ιονίζουσα ακτινοβολία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FFFF99"/>
                </a:solidFill>
              </a:rPr>
              <a:t>Γυναίκες με </a:t>
            </a:r>
            <a:r>
              <a:rPr lang="en-US" sz="2400" dirty="0" smtClean="0">
                <a:solidFill>
                  <a:srgbClr val="FFFF99"/>
                </a:solidFill>
              </a:rPr>
              <a:t>LCIS </a:t>
            </a:r>
            <a:r>
              <a:rPr lang="el-GR" sz="2400" dirty="0" smtClean="0">
                <a:solidFill>
                  <a:srgbClr val="FFFF99"/>
                </a:solidFill>
              </a:rPr>
              <a:t>ή άτυπη υπερπλασία. </a:t>
            </a:r>
          </a:p>
        </p:txBody>
      </p:sp>
    </p:spTree>
    <p:extLst>
      <p:ext uri="{BB962C8B-B14F-4D97-AF65-F5344CB8AC3E}">
        <p14:creationId xmlns="" xmlns:p14="http://schemas.microsoft.com/office/powerpoint/2010/main" val="31775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9|4.9"/>
</p:tagLst>
</file>

<file path=ppt/theme/theme1.xml><?xml version="1.0" encoding="utf-8"?>
<a:theme xmlns:a="http://schemas.openxmlformats.org/drawingml/2006/main" name="med st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3367</Words>
  <Application>Microsoft Office PowerPoint</Application>
  <PresentationFormat>On-screen Show (4:3)</PresentationFormat>
  <Paragraphs>606</Paragraphs>
  <Slides>87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med std</vt:lpstr>
      <vt:lpstr>Image</vt:lpstr>
      <vt:lpstr>Slide 1</vt:lpstr>
      <vt:lpstr>Στοιχεία επιδημιολογίας</vt:lpstr>
      <vt:lpstr>Ο καρκίνος του μαστού</vt:lpstr>
      <vt:lpstr>  Περίπου το 1/3 των γυναικών που προσβάλλονται πεθαίνουν από την νόσο </vt:lpstr>
      <vt:lpstr>Στοιχεία επιδημιολογίας</vt:lpstr>
      <vt:lpstr>Slide 6</vt:lpstr>
      <vt:lpstr>Slide 7</vt:lpstr>
      <vt:lpstr>Slide 8</vt:lpstr>
      <vt:lpstr>Ομάδες υψηλού κινδύνου </vt:lpstr>
      <vt:lpstr>Slide 10</vt:lpstr>
      <vt:lpstr>Μοντέλα υπολογισμού κινδύνου για διηθητικό καρκίνο μαστού</vt:lpstr>
      <vt:lpstr>Slide 12</vt:lpstr>
      <vt:lpstr>Slide 13</vt:lpstr>
      <vt:lpstr>Slide 14</vt:lpstr>
      <vt:lpstr>Slide 15</vt:lpstr>
      <vt:lpstr>Slide 16</vt:lpstr>
      <vt:lpstr>Slide 17</vt:lpstr>
      <vt:lpstr>Σήμερα πιστεύουμε ότι η νόσος είναι εξελισσόμενη αν μείνει χωρίς θεραπεία και ότι η παρέμβαση σε αρχικά στάδια μπορεί να ανακόψει την περαιτέρω κακοήθη πορεία</vt:lpstr>
      <vt:lpstr>Ο καρκίνος του μαστού είναι νόσος εξελισσόμενη</vt:lpstr>
      <vt:lpstr>Slide 20</vt:lpstr>
      <vt:lpstr>ΜΕΓΕΘΟΣ ΔΙΑΓΝΩΣΗΣ ΤΟΥ ΟΓΚΟΥ</vt:lpstr>
      <vt:lpstr>Slide 22</vt:lpstr>
      <vt:lpstr>Slide 23</vt:lpstr>
      <vt:lpstr>Slide 24</vt:lpstr>
      <vt:lpstr>Screening </vt:lpstr>
      <vt:lpstr>Screening για καρκίνο του μαστού</vt:lpstr>
      <vt:lpstr>Slide 27</vt:lpstr>
      <vt:lpstr>Slide 28</vt:lpstr>
      <vt:lpstr>Slide 29</vt:lpstr>
      <vt:lpstr>Slide 30</vt:lpstr>
      <vt:lpstr>Slide 31</vt:lpstr>
      <vt:lpstr>Slide 32</vt:lpstr>
      <vt:lpstr>Μαστογραφία</vt:lpstr>
      <vt:lpstr>Ποιά είναι η δυνατότητα  της μαστογραφίας  να ανιχνεύει καρκίνους και  ποιοι οι περιορισμοί;</vt:lpstr>
      <vt:lpstr>ΜΑΣΤΟΓΡΑΦΙΑ  (Ευαισθησία = Ανίχνευση)</vt:lpstr>
      <vt:lpstr>ΜΑΣΤΟΓΡΑΦΙΑ  (και αποτιτανώσεις)</vt:lpstr>
      <vt:lpstr>Αποτελεσματικότητα του ΜΑΣΤΟΓΡΑΦΙΚΟΥ SCREENING</vt:lpstr>
      <vt:lpstr>ΕΓΚΑΙΡΗ ΔΙΑΓΝΩΣΗ (ACS , 23/3/1997)</vt:lpstr>
      <vt:lpstr>Slide 39</vt:lpstr>
      <vt:lpstr>Γενικά, η διάγνωση του καρκίνου του μαστού σε πρώιμο στάδιο βελτιώνει την πρόγνωση της νόσου</vt:lpstr>
      <vt:lpstr>Slide 41</vt:lpstr>
      <vt:lpstr>Slide 42</vt:lpstr>
      <vt:lpstr>Slide 43</vt:lpstr>
      <vt:lpstr>Slide 44</vt:lpstr>
      <vt:lpstr>Μαστογραφικό screening</vt:lpstr>
      <vt:lpstr>Slide 46</vt:lpstr>
      <vt:lpstr>Slide 47</vt:lpstr>
      <vt:lpstr>Μαστογραφικό screening</vt:lpstr>
      <vt:lpstr>Διαπιστώνοντας ένα καρκίνο μαστού σε πρώιμο στάδιο μπορούμε να τον αντιμετωπίσουμε χειρουργικά και η ασθενής να αποφύγει την τοξική επικουρική χημειοθεραπεία, ίσως και την ακτινοθεραπεία χωρίς να επιβαρυνθεί η πρόγνωση.</vt:lpstr>
      <vt:lpstr>Μαστογραφικό screening</vt:lpstr>
      <vt:lpstr>Κόστος</vt:lpstr>
      <vt:lpstr>Άλλες ωφέλειες από το screening</vt:lpstr>
      <vt:lpstr>Υπερηχογράφημα Μαστών</vt:lpstr>
      <vt:lpstr>Τι ρόλο παίζει το υπερηχογράφημα  στην διαγνωστική προσέγγιση των παθήσεων του μαστού ;</vt:lpstr>
      <vt:lpstr>Slide 55</vt:lpstr>
      <vt:lpstr>Slide 56</vt:lpstr>
      <vt:lpstr>Slide 57</vt:lpstr>
      <vt:lpstr>Slide 58</vt:lpstr>
      <vt:lpstr>Slide 59</vt:lpstr>
      <vt:lpstr>Slide 60</vt:lpstr>
      <vt:lpstr>ΥΠΕΡΗΧΟΓΡΑΦΗΜΑ (Μειονεκτήματα)</vt:lpstr>
      <vt:lpstr>Slide 62</vt:lpstr>
      <vt:lpstr>Slide 63</vt:lpstr>
      <vt:lpstr>Slide 64</vt:lpstr>
      <vt:lpstr>Μαγνητική Μαστογραφία (MRM)</vt:lpstr>
      <vt:lpstr>MRI / US screening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Προβλήματα που προκύπτουν με το screening</vt:lpstr>
      <vt:lpstr>Αμφιλεγόμενα σημεία</vt:lpstr>
      <vt:lpstr>Πότε πρέπει να αρχίζει το screening</vt:lpstr>
      <vt:lpstr>Βαθμός ανίχνευσης, βαθμός επανάκλησης και προγνωστική αξία βιοψίας κατά ηλικιακή ομάδα. ( Μ.G.H.)</vt:lpstr>
      <vt:lpstr>DCIS</vt:lpstr>
      <vt:lpstr>Υπάρχει κίνδυνος από την ακτινοβολία της μαστογραφίας</vt:lpstr>
      <vt:lpstr>Συμπεράσματα</vt:lpstr>
      <vt:lpstr>Slide 82</vt:lpstr>
      <vt:lpstr>Κλινική εξέταση μαστών</vt:lpstr>
      <vt:lpstr>Αυτοεξέταση Μαστών </vt:lpstr>
      <vt:lpstr>Slide 85</vt:lpstr>
      <vt:lpstr>Slide 86</vt:lpstr>
      <vt:lpstr>Slide 87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sm</cp:lastModifiedBy>
  <cp:revision>196</cp:revision>
  <dcterms:created xsi:type="dcterms:W3CDTF">2011-11-20T16:30:57Z</dcterms:created>
  <dcterms:modified xsi:type="dcterms:W3CDTF">2017-12-28T22:05:47Z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1757051575</vt:i4>
  </property>
  <property fmtid="{D5CDD505-2E9C-101B-9397-08002B2CF9AE}" pid="3" name="_NewReviewCycle">
    <vt:lpwstr/>
  </property>
  <property fmtid="{D5CDD505-2E9C-101B-9397-08002B2CF9AE}" pid="4" name="_EmailSubject">
    <vt:lpwstr>ΟΜΙΛΙΕΣ/ΠΑΡΟΥΣΙΑΣΕΙΣ ΓΙΑ ΚΑΤ'ΕΠΙΛΟΓΗΝ ΜΑΘΗΜΑ ΓΥΝΑΙΚΟΛΟΓΙΚΗ ΟΓΚΟΛΟΓΙΑ</vt:lpwstr>
  </property>
  <property fmtid="{D5CDD505-2E9C-101B-9397-08002B2CF9AE}" pid="5" name="_AuthorEmail">
    <vt:lpwstr>smarinopoulos@outlook.com</vt:lpwstr>
  </property>
  <property fmtid="{D5CDD505-2E9C-101B-9397-08002B2CF9AE}" pid="6" name="_AuthorEmailDisplayName">
    <vt:lpwstr>Spyridon Marinopoulos</vt:lpwstr>
  </property>
</Properties>
</file>