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 id="2147483826" r:id="rId2"/>
    <p:sldMasterId id="2147484018" r:id="rId3"/>
  </p:sldMasterIdLst>
  <p:notesMasterIdLst>
    <p:notesMasterId r:id="rId47"/>
  </p:notesMasterIdLst>
  <p:sldIdLst>
    <p:sldId id="275" r:id="rId4"/>
    <p:sldId id="283" r:id="rId5"/>
    <p:sldId id="513" r:id="rId6"/>
    <p:sldId id="514" r:id="rId7"/>
    <p:sldId id="271" r:id="rId8"/>
    <p:sldId id="289" r:id="rId9"/>
    <p:sldId id="479" r:id="rId10"/>
    <p:sldId id="481" r:id="rId11"/>
    <p:sldId id="482" r:id="rId12"/>
    <p:sldId id="296" r:id="rId13"/>
    <p:sldId id="491" r:id="rId14"/>
    <p:sldId id="490" r:id="rId15"/>
    <p:sldId id="487" r:id="rId16"/>
    <p:sldId id="285" r:id="rId17"/>
    <p:sldId id="476" r:id="rId18"/>
    <p:sldId id="509" r:id="rId19"/>
    <p:sldId id="503" r:id="rId20"/>
    <p:sldId id="504" r:id="rId21"/>
    <p:sldId id="506" r:id="rId22"/>
    <p:sldId id="507" r:id="rId23"/>
    <p:sldId id="510" r:id="rId24"/>
    <p:sldId id="309" r:id="rId25"/>
    <p:sldId id="314" r:id="rId26"/>
    <p:sldId id="326" r:id="rId27"/>
    <p:sldId id="310" r:id="rId28"/>
    <p:sldId id="330" r:id="rId29"/>
    <p:sldId id="311" r:id="rId30"/>
    <p:sldId id="328" r:id="rId31"/>
    <p:sldId id="329" r:id="rId32"/>
    <p:sldId id="493" r:id="rId33"/>
    <p:sldId id="494" r:id="rId34"/>
    <p:sldId id="495" r:id="rId35"/>
    <p:sldId id="497" r:id="rId36"/>
    <p:sldId id="496" r:id="rId37"/>
    <p:sldId id="499" r:id="rId38"/>
    <p:sldId id="498" r:id="rId39"/>
    <p:sldId id="500" r:id="rId40"/>
    <p:sldId id="346" r:id="rId41"/>
    <p:sldId id="360" r:id="rId42"/>
    <p:sldId id="362" r:id="rId43"/>
    <p:sldId id="363" r:id="rId44"/>
    <p:sldId id="364" r:id="rId45"/>
    <p:sldId id="398" r:id="rId46"/>
  </p:sldIdLst>
  <p:sldSz cx="9144000" cy="6858000" type="screen4x3"/>
  <p:notesSz cx="6858000" cy="9144000"/>
  <p:defaultTextStyle>
    <a:defPPr>
      <a:defRPr lang="el-GR"/>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323E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59" autoAdjust="0"/>
    <p:restoredTop sz="89454" autoAdjust="0"/>
  </p:normalViewPr>
  <p:slideViewPr>
    <p:cSldViewPr>
      <p:cViewPr>
        <p:scale>
          <a:sx n="80" d="100"/>
          <a:sy n="80" d="100"/>
        </p:scale>
        <p:origin x="-2394" y="-804"/>
      </p:cViewPr>
      <p:guideLst>
        <p:guide orient="horz" pos="2160"/>
        <p:guide pos="2880"/>
      </p:guideLst>
    </p:cSldViewPr>
  </p:slideViewPr>
  <p:outlineViewPr>
    <p:cViewPr>
      <p:scale>
        <a:sx n="33" d="100"/>
        <a:sy n="33" d="100"/>
      </p:scale>
      <p:origin x="60" y="16499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D37D8F-2667-4AB8-8AE9-69D1D255AAE8}" type="datetimeFigureOut">
              <a:rPr lang="el-GR" smtClean="0"/>
              <a:t>3/1/2018</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112F25-F7D1-4892-81FC-8F15D6E3FC4D}" type="slidenum">
              <a:rPr lang="el-GR" smtClean="0"/>
              <a:t>‹#›</a:t>
            </a:fld>
            <a:endParaRPr lang="el-GR"/>
          </a:p>
        </p:txBody>
      </p:sp>
    </p:spTree>
    <p:extLst>
      <p:ext uri="{BB962C8B-B14F-4D97-AF65-F5344CB8AC3E}">
        <p14:creationId xmlns:p14="http://schemas.microsoft.com/office/powerpoint/2010/main" val="3588178341"/>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Plast</a:t>
            </a:r>
            <a:r>
              <a:rPr lang="en-US" dirty="0" smtClean="0"/>
              <a:t> </a:t>
            </a:r>
            <a:r>
              <a:rPr lang="en-US" dirty="0" err="1" smtClean="0"/>
              <a:t>Reconstr</a:t>
            </a:r>
            <a:r>
              <a:rPr lang="en-US" dirty="0" smtClean="0"/>
              <a:t> Surg. 2011 Jan;127(1):10-7.</a:t>
            </a:r>
          </a:p>
          <a:p>
            <a:r>
              <a:rPr lang="en-US" dirty="0" smtClean="0"/>
              <a:t>Quality of life of patients who undergo breast reconstruction after mastectomy: effects of personality characteristics.</a:t>
            </a:r>
          </a:p>
          <a:p>
            <a:r>
              <a:rPr lang="en-US" dirty="0" err="1" smtClean="0"/>
              <a:t>Bellino</a:t>
            </a:r>
            <a:r>
              <a:rPr lang="en-US" dirty="0" smtClean="0"/>
              <a:t> S, </a:t>
            </a:r>
            <a:r>
              <a:rPr lang="en-US" dirty="0" err="1" smtClean="0"/>
              <a:t>Fenocchio</a:t>
            </a:r>
            <a:r>
              <a:rPr lang="en-US" dirty="0" smtClean="0"/>
              <a:t> M, </a:t>
            </a:r>
            <a:r>
              <a:rPr lang="en-US" dirty="0" err="1" smtClean="0"/>
              <a:t>Zizza</a:t>
            </a:r>
            <a:r>
              <a:rPr lang="en-US" dirty="0" smtClean="0"/>
              <a:t> M, </a:t>
            </a:r>
            <a:r>
              <a:rPr lang="en-US" dirty="0" err="1" smtClean="0"/>
              <a:t>Rocca</a:t>
            </a:r>
            <a:r>
              <a:rPr lang="en-US" dirty="0" smtClean="0"/>
              <a:t> G, </a:t>
            </a:r>
            <a:r>
              <a:rPr lang="en-US" dirty="0" err="1" smtClean="0"/>
              <a:t>Bogetti</a:t>
            </a:r>
            <a:r>
              <a:rPr lang="en-US" dirty="0" smtClean="0"/>
              <a:t> P, </a:t>
            </a:r>
            <a:r>
              <a:rPr lang="en-US" dirty="0" err="1" smtClean="0"/>
              <a:t>Bogetto</a:t>
            </a:r>
            <a:r>
              <a:rPr lang="en-US" dirty="0" smtClean="0"/>
              <a:t> F</a:t>
            </a:r>
          </a:p>
          <a:p>
            <a:endParaRPr lang="el-GR" dirty="0"/>
          </a:p>
        </p:txBody>
      </p:sp>
      <p:sp>
        <p:nvSpPr>
          <p:cNvPr id="4" name="Slide Number Placeholder 3"/>
          <p:cNvSpPr>
            <a:spLocks noGrp="1"/>
          </p:cNvSpPr>
          <p:nvPr>
            <p:ph type="sldNum" sz="quarter" idx="10"/>
          </p:nvPr>
        </p:nvSpPr>
        <p:spPr/>
        <p:txBody>
          <a:bodyPr/>
          <a:lstStyle/>
          <a:p>
            <a:fld id="{75112F25-F7D1-4892-81FC-8F15D6E3FC4D}" type="slidenum">
              <a:rPr lang="el-GR" smtClean="0"/>
              <a:t>5</a:t>
            </a:fld>
            <a:endParaRPr lang="el-GR"/>
          </a:p>
        </p:txBody>
      </p:sp>
    </p:spTree>
    <p:extLst>
      <p:ext uri="{BB962C8B-B14F-4D97-AF65-F5344CB8AC3E}">
        <p14:creationId xmlns:p14="http://schemas.microsoft.com/office/powerpoint/2010/main" val="916319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Αλίεβα </a:t>
            </a:r>
            <a:endParaRPr lang="el-GR" dirty="0"/>
          </a:p>
        </p:txBody>
      </p:sp>
      <p:sp>
        <p:nvSpPr>
          <p:cNvPr id="4" name="Slide Number Placeholder 3"/>
          <p:cNvSpPr>
            <a:spLocks noGrp="1"/>
          </p:cNvSpPr>
          <p:nvPr>
            <p:ph type="sldNum" sz="quarter" idx="10"/>
          </p:nvPr>
        </p:nvSpPr>
        <p:spPr/>
        <p:txBody>
          <a:bodyPr/>
          <a:lstStyle/>
          <a:p>
            <a:fld id="{B4CD40D7-8FA7-4828-BA5F-8C8CCBD8ACB1}" type="slidenum">
              <a:rPr lang="el-GR" smtClean="0">
                <a:solidFill>
                  <a:prstClr val="black"/>
                </a:solidFill>
              </a:rPr>
              <a:pPr/>
              <a:t>24</a:t>
            </a:fld>
            <a:endParaRPr lang="el-GR">
              <a:solidFill>
                <a:prstClr val="black"/>
              </a:solidFill>
            </a:endParaRPr>
          </a:p>
        </p:txBody>
      </p:sp>
    </p:spTree>
    <p:extLst>
      <p:ext uri="{BB962C8B-B14F-4D97-AF65-F5344CB8AC3E}">
        <p14:creationId xmlns:p14="http://schemas.microsoft.com/office/powerpoint/2010/main" val="4168999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-Μικρός αριθμός μελετών εστιάζει στο ζήτημα</a:t>
            </a:r>
            <a:endParaRPr lang="el-GR" dirty="0"/>
          </a:p>
        </p:txBody>
      </p:sp>
      <p:sp>
        <p:nvSpPr>
          <p:cNvPr id="4" name="Slide Number Placeholder 3"/>
          <p:cNvSpPr>
            <a:spLocks noGrp="1"/>
          </p:cNvSpPr>
          <p:nvPr>
            <p:ph type="sldNum" sz="quarter" idx="10"/>
          </p:nvPr>
        </p:nvSpPr>
        <p:spPr/>
        <p:txBody>
          <a:bodyPr/>
          <a:lstStyle/>
          <a:p>
            <a:fld id="{B4CD40D7-8FA7-4828-BA5F-8C8CCBD8ACB1}" type="slidenum">
              <a:rPr lang="el-GR" smtClean="0">
                <a:solidFill>
                  <a:prstClr val="black"/>
                </a:solidFill>
              </a:rPr>
              <a:pPr/>
              <a:t>29</a:t>
            </a:fld>
            <a:endParaRPr lang="el-GR">
              <a:solidFill>
                <a:prstClr val="black"/>
              </a:solidFill>
            </a:endParaRPr>
          </a:p>
        </p:txBody>
      </p:sp>
    </p:spTree>
    <p:extLst>
      <p:ext uri="{BB962C8B-B14F-4D97-AF65-F5344CB8AC3E}">
        <p14:creationId xmlns:p14="http://schemas.microsoft.com/office/powerpoint/2010/main" val="219003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Mastectomy and </a:t>
            </a:r>
            <a:r>
              <a:rPr lang="en-US" dirty="0" err="1" smtClean="0"/>
              <a:t>Contralateral</a:t>
            </a:r>
            <a:r>
              <a:rPr lang="en-US" dirty="0" smtClean="0"/>
              <a:t> Prophylactic Mastectomy Rates: An Institutional Review.</a:t>
            </a:r>
          </a:p>
          <a:p>
            <a:endParaRPr lang="en-US" dirty="0" smtClean="0"/>
          </a:p>
          <a:p>
            <a:r>
              <a:rPr lang="en-US" dirty="0" err="1" smtClean="0"/>
              <a:t>Damle</a:t>
            </a:r>
            <a:r>
              <a:rPr lang="en-US" dirty="0" smtClean="0"/>
              <a:t> S, Teal CB, </a:t>
            </a:r>
            <a:r>
              <a:rPr lang="en-US" dirty="0" err="1" smtClean="0"/>
              <a:t>Lenert</a:t>
            </a:r>
            <a:r>
              <a:rPr lang="en-US" dirty="0" smtClean="0"/>
              <a:t> JJ, Marshall EC, Pan Q, </a:t>
            </a:r>
            <a:r>
              <a:rPr lang="en-US" dirty="0" err="1" smtClean="0"/>
              <a:t>McSwain</a:t>
            </a:r>
            <a:r>
              <a:rPr lang="en-US" dirty="0" smtClean="0"/>
              <a:t> AP.</a:t>
            </a:r>
          </a:p>
          <a:p>
            <a:endParaRPr lang="en-US" dirty="0" smtClean="0"/>
          </a:p>
          <a:p>
            <a:r>
              <a:rPr lang="en-US" dirty="0" smtClean="0"/>
              <a:t>Ann </a:t>
            </a:r>
            <a:r>
              <a:rPr lang="en-US" dirty="0" err="1" smtClean="0"/>
              <a:t>Surg</a:t>
            </a:r>
            <a:r>
              <a:rPr lang="en-US" dirty="0" smtClean="0"/>
              <a:t> </a:t>
            </a:r>
            <a:r>
              <a:rPr lang="en-US" dirty="0" err="1" smtClean="0"/>
              <a:t>Oncol</a:t>
            </a:r>
            <a:r>
              <a:rPr lang="en-US" dirty="0" smtClean="0"/>
              <a:t>. 2010 Dec 2</a:t>
            </a:r>
          </a:p>
          <a:p>
            <a:endParaRPr lang="el-GR" dirty="0"/>
          </a:p>
        </p:txBody>
      </p:sp>
      <p:sp>
        <p:nvSpPr>
          <p:cNvPr id="4" name="Slide Number Placeholder 3"/>
          <p:cNvSpPr>
            <a:spLocks noGrp="1"/>
          </p:cNvSpPr>
          <p:nvPr>
            <p:ph type="sldNum" sz="quarter" idx="10"/>
          </p:nvPr>
        </p:nvSpPr>
        <p:spPr/>
        <p:txBody>
          <a:bodyPr/>
          <a:lstStyle/>
          <a:p>
            <a:fld id="{75112F25-F7D1-4892-81FC-8F15D6E3FC4D}" type="slidenum">
              <a:rPr lang="el-GR" smtClean="0">
                <a:solidFill>
                  <a:prstClr val="black"/>
                </a:solidFill>
              </a:rPr>
              <a:pPr/>
              <a:t>13</a:t>
            </a:fld>
            <a:endParaRPr lang="el-GR">
              <a:solidFill>
                <a:prstClr val="black"/>
              </a:solidFill>
            </a:endParaRPr>
          </a:p>
        </p:txBody>
      </p:sp>
    </p:spTree>
    <p:extLst>
      <p:ext uri="{BB962C8B-B14F-4D97-AF65-F5344CB8AC3E}">
        <p14:creationId xmlns:p14="http://schemas.microsoft.com/office/powerpoint/2010/main" val="2078099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Lancet. Aug 27, 2011; 378(9793): 771–784.</a:t>
            </a:r>
          </a:p>
          <a:p>
            <a:r>
              <a:rPr lang="en-US" dirty="0" smtClean="0"/>
              <a:t>‘Relevance of breast cancer hormone receptors and other factors to the efficacy of adjuvant </a:t>
            </a:r>
            <a:r>
              <a:rPr lang="en-US" dirty="0" err="1" smtClean="0"/>
              <a:t>tamoxifen</a:t>
            </a:r>
            <a:r>
              <a:rPr lang="en-US" dirty="0" smtClean="0"/>
              <a:t>: patient-level meta-analysis of </a:t>
            </a:r>
            <a:r>
              <a:rPr lang="en-US" dirty="0" err="1" smtClean="0"/>
              <a:t>randomised</a:t>
            </a:r>
            <a:r>
              <a:rPr lang="en-US" dirty="0" smtClean="0"/>
              <a:t> trials’ Early Breast Cancer </a:t>
            </a:r>
            <a:r>
              <a:rPr lang="en-US" dirty="0" err="1" smtClean="0"/>
              <a:t>Trialists</a:t>
            </a:r>
            <a:r>
              <a:rPr lang="en-US" dirty="0" smtClean="0"/>
              <a:t>' Collaborative Group (EBCTCG)‡*</a:t>
            </a:r>
          </a:p>
          <a:p>
            <a:endParaRPr lang="el-GR" dirty="0"/>
          </a:p>
        </p:txBody>
      </p:sp>
      <p:sp>
        <p:nvSpPr>
          <p:cNvPr id="4" name="Slide Number Placeholder 3"/>
          <p:cNvSpPr>
            <a:spLocks noGrp="1"/>
          </p:cNvSpPr>
          <p:nvPr>
            <p:ph type="sldNum" sz="quarter" idx="10"/>
          </p:nvPr>
        </p:nvSpPr>
        <p:spPr/>
        <p:txBody>
          <a:bodyPr/>
          <a:lstStyle/>
          <a:p>
            <a:fld id="{75112F25-F7D1-4892-81FC-8F15D6E3FC4D}" type="slidenum">
              <a:rPr lang="el-GR" smtClean="0"/>
              <a:t>14</a:t>
            </a:fld>
            <a:endParaRPr lang="el-GR"/>
          </a:p>
        </p:txBody>
      </p:sp>
    </p:spTree>
    <p:extLst>
      <p:ext uri="{BB962C8B-B14F-4D97-AF65-F5344CB8AC3E}">
        <p14:creationId xmlns:p14="http://schemas.microsoft.com/office/powerpoint/2010/main" val="34334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Σε</a:t>
            </a:r>
            <a:r>
              <a:rPr lang="el-GR" baseline="0" dirty="0" smtClean="0"/>
              <a:t> πρόσφατα δημοσιευμένη μελέτη φαίνεται ότι η εισαγωγή νεότερων θεραπειών και κυρίως εκτεταμένης διάρκειας ορμονοθεραπειών για την αντιμετώπιση ορμονοεξαρτώμενων καρκίνων μαστού έχει μειώσει την πιθανότητα εμφάνισης μετάχρονου καρκίνου μαστού. Έτσι, υπολογίζεται ότι γυναίκες που έλαβαν ορμονοθεραπεία, αναστολέα αρρωματάσης ή ταμοξιφαίνη, έχουν πιθανότητα  εμφάνισης καρκίνου στον αντίπλευρο μαστό περί το 3,2% σε 10 χρόνια μετά την 1η διάγνωση. Η αξία της αντίπλευρης προφυλακτικής μαστεκτομής αφορά κυρίως γυναίκες με ER (-)/PR (-) καρκίνο</a:t>
            </a:r>
          </a:p>
          <a:p>
            <a:r>
              <a:rPr lang="en-US" baseline="0" dirty="0" smtClean="0"/>
              <a:t>1)J </a:t>
            </a:r>
            <a:r>
              <a:rPr lang="en-US" baseline="0" dirty="0" err="1" smtClean="0"/>
              <a:t>Natl</a:t>
            </a:r>
            <a:r>
              <a:rPr lang="en-US" baseline="0" dirty="0" smtClean="0"/>
              <a:t> Cancer Inst. 2014 Jul 16;106(8). </a:t>
            </a:r>
          </a:p>
          <a:p>
            <a:r>
              <a:rPr lang="en-US" baseline="0" dirty="0" smtClean="0"/>
              <a:t>Survival outcomes after contralateral prophylactic mastectomy: a decision analysis.</a:t>
            </a:r>
          </a:p>
          <a:p>
            <a:r>
              <a:rPr lang="en-US" baseline="0" dirty="0" err="1" smtClean="0"/>
              <a:t>Portschy</a:t>
            </a:r>
            <a:r>
              <a:rPr lang="en-US" baseline="0" dirty="0" smtClean="0"/>
              <a:t> PR, Kuntz KM, Tuttle TM.</a:t>
            </a:r>
          </a:p>
          <a:p>
            <a:endParaRPr lang="el-GR" baseline="0" dirty="0" smtClean="0"/>
          </a:p>
          <a:p>
            <a:endParaRPr lang="el-GR" dirty="0"/>
          </a:p>
        </p:txBody>
      </p:sp>
      <p:sp>
        <p:nvSpPr>
          <p:cNvPr id="4" name="Slide Number Placeholder 3"/>
          <p:cNvSpPr>
            <a:spLocks noGrp="1"/>
          </p:cNvSpPr>
          <p:nvPr>
            <p:ph type="sldNum" sz="quarter" idx="10"/>
          </p:nvPr>
        </p:nvSpPr>
        <p:spPr/>
        <p:txBody>
          <a:bodyPr/>
          <a:lstStyle/>
          <a:p>
            <a:fld id="{75112F25-F7D1-4892-81FC-8F15D6E3FC4D}" type="slidenum">
              <a:rPr lang="el-GR" smtClean="0"/>
              <a:t>15</a:t>
            </a:fld>
            <a:endParaRPr lang="el-GR"/>
          </a:p>
        </p:txBody>
      </p:sp>
    </p:spTree>
    <p:extLst>
      <p:ext uri="{BB962C8B-B14F-4D97-AF65-F5344CB8AC3E}">
        <p14:creationId xmlns:p14="http://schemas.microsoft.com/office/powerpoint/2010/main" val="3324399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a:t>
            </a:r>
            <a:r>
              <a:rPr lang="en-US" dirty="0" err="1" smtClean="0"/>
              <a:t>Oncol</a:t>
            </a:r>
            <a:r>
              <a:rPr lang="en-US" dirty="0" smtClean="0"/>
              <a:t>. 2008 Dec;4(6):785-92. </a:t>
            </a:r>
            <a:r>
              <a:rPr lang="en-US" dirty="0" err="1" smtClean="0"/>
              <a:t>doi</a:t>
            </a:r>
            <a:r>
              <a:rPr lang="en-US" dirty="0" smtClean="0"/>
              <a:t>: 10.2217/14796694.4.6.785.</a:t>
            </a:r>
          </a:p>
          <a:p>
            <a:r>
              <a:rPr lang="en-US" dirty="0" smtClean="0"/>
              <a:t>Surgical oophorectomy for breast cancer: back to the future.</a:t>
            </a:r>
          </a:p>
          <a:p>
            <a:r>
              <a:rPr lang="en-US" dirty="0" smtClean="0"/>
              <a:t>Love RR1, </a:t>
            </a:r>
            <a:r>
              <a:rPr lang="en-US" dirty="0" err="1" smtClean="0"/>
              <a:t>Uy</a:t>
            </a:r>
            <a:r>
              <a:rPr lang="en-US" dirty="0" smtClean="0"/>
              <a:t> GB.</a:t>
            </a:r>
          </a:p>
          <a:p>
            <a:endParaRPr lang="en-US" dirty="0" smtClean="0"/>
          </a:p>
        </p:txBody>
      </p:sp>
      <p:sp>
        <p:nvSpPr>
          <p:cNvPr id="4" name="Slide Number Placeholder 3"/>
          <p:cNvSpPr>
            <a:spLocks noGrp="1"/>
          </p:cNvSpPr>
          <p:nvPr>
            <p:ph type="sldNum" sz="quarter" idx="10"/>
          </p:nvPr>
        </p:nvSpPr>
        <p:spPr/>
        <p:txBody>
          <a:bodyPr/>
          <a:lstStyle/>
          <a:p>
            <a:fld id="{75112F25-F7D1-4892-81FC-8F15D6E3FC4D}" type="slidenum">
              <a:rPr lang="el-GR" smtClean="0"/>
              <a:t>16</a:t>
            </a:fld>
            <a:endParaRPr lang="el-GR"/>
          </a:p>
        </p:txBody>
      </p:sp>
    </p:spTree>
    <p:extLst>
      <p:ext uri="{BB962C8B-B14F-4D97-AF65-F5344CB8AC3E}">
        <p14:creationId xmlns:p14="http://schemas.microsoft.com/office/powerpoint/2010/main" val="259888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solidFill>
                  <a:prstClr val="black">
                    <a:lumMod val="85000"/>
                  </a:prstClr>
                </a:solidFill>
              </a:rPr>
              <a:t>1. </a:t>
            </a:r>
            <a:r>
              <a:rPr lang="en-US" dirty="0" smtClean="0">
                <a:solidFill>
                  <a:prstClr val="black">
                    <a:lumMod val="85000"/>
                  </a:prstClr>
                </a:solidFill>
              </a:rPr>
              <a:t>Cancer </a:t>
            </a:r>
            <a:r>
              <a:rPr lang="en-US" dirty="0" err="1" smtClean="0">
                <a:solidFill>
                  <a:prstClr val="black">
                    <a:lumMod val="85000"/>
                  </a:prstClr>
                </a:solidFill>
              </a:rPr>
              <a:t>Epidemiol</a:t>
            </a:r>
            <a:r>
              <a:rPr lang="en-US" dirty="0" smtClean="0">
                <a:solidFill>
                  <a:prstClr val="black">
                    <a:lumMod val="85000"/>
                  </a:prstClr>
                </a:solidFill>
              </a:rPr>
              <a:t> Biomarkers Prev. 2005 Jun;14(6):1534-8., A comparison of bilateral breast cancers in BRCA carriers.: </a:t>
            </a:r>
            <a:r>
              <a:rPr lang="en-US" dirty="0" err="1" smtClean="0">
                <a:solidFill>
                  <a:prstClr val="black">
                    <a:lumMod val="85000"/>
                  </a:prstClr>
                </a:solidFill>
              </a:rPr>
              <a:t>Weitzel</a:t>
            </a:r>
            <a:r>
              <a:rPr lang="en-US" dirty="0" smtClean="0">
                <a:solidFill>
                  <a:prstClr val="black">
                    <a:lumMod val="85000"/>
                  </a:prstClr>
                </a:solidFill>
              </a:rPr>
              <a:t> JN, Robson M, </a:t>
            </a:r>
            <a:r>
              <a:rPr lang="en-US" dirty="0" err="1" smtClean="0">
                <a:solidFill>
                  <a:prstClr val="black">
                    <a:lumMod val="85000"/>
                  </a:prstClr>
                </a:solidFill>
              </a:rPr>
              <a:t>Pasini</a:t>
            </a:r>
            <a:r>
              <a:rPr lang="en-US" dirty="0" smtClean="0">
                <a:solidFill>
                  <a:prstClr val="black">
                    <a:lumMod val="85000"/>
                  </a:prstClr>
                </a:solidFill>
              </a:rPr>
              <a:t> B, </a:t>
            </a:r>
            <a:r>
              <a:rPr lang="en-US" dirty="0" err="1" smtClean="0">
                <a:solidFill>
                  <a:prstClr val="black">
                    <a:lumMod val="85000"/>
                  </a:prstClr>
                </a:solidFill>
              </a:rPr>
              <a:t>Manoukian</a:t>
            </a:r>
            <a:r>
              <a:rPr lang="en-US" dirty="0" smtClean="0">
                <a:solidFill>
                  <a:prstClr val="black">
                    <a:lumMod val="85000"/>
                  </a:prstClr>
                </a:solidFill>
              </a:rPr>
              <a:t> S, </a:t>
            </a:r>
            <a:r>
              <a:rPr lang="en-US" dirty="0" err="1" smtClean="0">
                <a:solidFill>
                  <a:prstClr val="black">
                    <a:lumMod val="85000"/>
                  </a:prstClr>
                </a:solidFill>
              </a:rPr>
              <a:t>Stoppa-Lyonnet</a:t>
            </a:r>
            <a:r>
              <a:rPr lang="en-US" dirty="0" smtClean="0">
                <a:solidFill>
                  <a:prstClr val="black">
                    <a:lumMod val="85000"/>
                  </a:prstClr>
                </a:solidFill>
              </a:rPr>
              <a:t> D, Lynch HT, McLennan J, </a:t>
            </a:r>
            <a:r>
              <a:rPr lang="en-US" dirty="0" err="1" smtClean="0">
                <a:solidFill>
                  <a:prstClr val="black">
                    <a:lumMod val="85000"/>
                  </a:prstClr>
                </a:solidFill>
              </a:rPr>
              <a:t>Foulkes</a:t>
            </a:r>
            <a:r>
              <a:rPr lang="en-US" dirty="0" smtClean="0">
                <a:solidFill>
                  <a:prstClr val="black">
                    <a:lumMod val="85000"/>
                  </a:prstClr>
                </a:solidFill>
              </a:rPr>
              <a:t> WD, Wagner T, Tung N, </a:t>
            </a:r>
            <a:r>
              <a:rPr lang="en-US" dirty="0" err="1" smtClean="0">
                <a:solidFill>
                  <a:prstClr val="black">
                    <a:lumMod val="85000"/>
                  </a:prstClr>
                </a:solidFill>
              </a:rPr>
              <a:t>Ghadirian</a:t>
            </a:r>
            <a:r>
              <a:rPr lang="en-US" dirty="0" smtClean="0">
                <a:solidFill>
                  <a:prstClr val="black">
                    <a:lumMod val="85000"/>
                  </a:prstClr>
                </a:solidFill>
              </a:rPr>
              <a:t> P, </a:t>
            </a:r>
            <a:r>
              <a:rPr lang="en-US" dirty="0" err="1" smtClean="0">
                <a:solidFill>
                  <a:prstClr val="black">
                    <a:lumMod val="85000"/>
                  </a:prstClr>
                </a:solidFill>
              </a:rPr>
              <a:t>Olopade</a:t>
            </a:r>
            <a:r>
              <a:rPr lang="en-US" dirty="0" smtClean="0">
                <a:solidFill>
                  <a:prstClr val="black">
                    <a:lumMod val="85000"/>
                  </a:prstClr>
                </a:solidFill>
              </a:rPr>
              <a:t> O, Isaacs C, Kim-Sing C, </a:t>
            </a:r>
            <a:r>
              <a:rPr lang="en-US" dirty="0" err="1" smtClean="0">
                <a:solidFill>
                  <a:prstClr val="black">
                    <a:lumMod val="85000"/>
                  </a:prstClr>
                </a:solidFill>
              </a:rPr>
              <a:t>Møller</a:t>
            </a:r>
            <a:r>
              <a:rPr lang="en-US" dirty="0" smtClean="0">
                <a:solidFill>
                  <a:prstClr val="black">
                    <a:lumMod val="85000"/>
                  </a:prstClr>
                </a:solidFill>
              </a:rPr>
              <a:t> P, </a:t>
            </a:r>
            <a:r>
              <a:rPr lang="en-US" dirty="0" err="1" smtClean="0">
                <a:solidFill>
                  <a:prstClr val="black">
                    <a:lumMod val="85000"/>
                  </a:prstClr>
                </a:solidFill>
              </a:rPr>
              <a:t>Neuhausen</a:t>
            </a:r>
            <a:r>
              <a:rPr lang="en-US" dirty="0" smtClean="0">
                <a:solidFill>
                  <a:prstClr val="black">
                    <a:lumMod val="85000"/>
                  </a:prstClr>
                </a:solidFill>
              </a:rPr>
              <a:t> SL, Metcalfe K, Sun P, </a:t>
            </a:r>
            <a:r>
              <a:rPr lang="en-US" dirty="0" err="1" smtClean="0">
                <a:solidFill>
                  <a:prstClr val="black">
                    <a:lumMod val="85000"/>
                  </a:prstClr>
                </a:solidFill>
              </a:rPr>
              <a:t>Narod</a:t>
            </a:r>
            <a:r>
              <a:rPr lang="en-US" dirty="0" smtClean="0">
                <a:solidFill>
                  <a:prstClr val="black">
                    <a:lumMod val="85000"/>
                  </a:prstClr>
                </a:solidFill>
              </a:rPr>
              <a:t> SA.</a:t>
            </a:r>
            <a:endParaRPr lang="el-GR" dirty="0" smtClean="0">
              <a:solidFill>
                <a:prstClr val="black">
                  <a:lumMod val="85000"/>
                </a:prstClr>
              </a:solidFill>
            </a:endParaRPr>
          </a:p>
          <a:p>
            <a:r>
              <a:rPr lang="el-GR" i="1" dirty="0" smtClean="0"/>
              <a:t>2. </a:t>
            </a:r>
            <a:r>
              <a:rPr lang="en-US" i="1" dirty="0" smtClean="0"/>
              <a:t>Contralateral Breast Cancer in BRCA1 and BRCA2</a:t>
            </a:r>
            <a:r>
              <a:rPr lang="el-GR" i="1" dirty="0" smtClean="0"/>
              <a:t> </a:t>
            </a:r>
            <a:r>
              <a:rPr lang="en-US" i="1" dirty="0" smtClean="0"/>
              <a:t>Mutation Carriers</a:t>
            </a:r>
            <a:r>
              <a:rPr lang="el-GR" i="1" dirty="0" smtClean="0"/>
              <a:t>: </a:t>
            </a:r>
            <a:r>
              <a:rPr lang="en-US" i="0" dirty="0" smtClean="0"/>
              <a:t>Kelly Metcalfe, Henry T. Lynch, </a:t>
            </a:r>
            <a:r>
              <a:rPr lang="en-US" i="0" dirty="0" err="1" smtClean="0"/>
              <a:t>Parviz</a:t>
            </a:r>
            <a:r>
              <a:rPr lang="en-US" i="0" dirty="0" smtClean="0"/>
              <a:t> </a:t>
            </a:r>
            <a:r>
              <a:rPr lang="en-US" i="0" dirty="0" err="1" smtClean="0"/>
              <a:t>Ghadirian</a:t>
            </a:r>
            <a:r>
              <a:rPr lang="en-US" i="0" dirty="0" smtClean="0"/>
              <a:t>, Nadine Tung, Ivo </a:t>
            </a:r>
            <a:r>
              <a:rPr lang="en-US" i="0" dirty="0" err="1" smtClean="0"/>
              <a:t>Olivotto</a:t>
            </a:r>
            <a:r>
              <a:rPr lang="en-US" i="0" dirty="0" smtClean="0"/>
              <a:t>, Ellen Warner, </a:t>
            </a:r>
            <a:r>
              <a:rPr lang="en-US" i="0" dirty="0" err="1" smtClean="0"/>
              <a:t>Olufunmilayo</a:t>
            </a:r>
            <a:r>
              <a:rPr lang="en-US" i="0" dirty="0" smtClean="0"/>
              <a:t> I. </a:t>
            </a:r>
            <a:r>
              <a:rPr lang="en-US" i="0" dirty="0" err="1" smtClean="0"/>
              <a:t>Olopade</a:t>
            </a:r>
            <a:r>
              <a:rPr lang="en-US" i="0" dirty="0" smtClean="0"/>
              <a:t>, Andrea </a:t>
            </a:r>
            <a:r>
              <a:rPr lang="en-US" i="0" dirty="0" err="1" smtClean="0"/>
              <a:t>Eisen</a:t>
            </a:r>
            <a:r>
              <a:rPr lang="en-US" i="0" dirty="0" smtClean="0"/>
              <a:t>, Barbara Weber, Jane McLennan, Ping Sun, William D. </a:t>
            </a:r>
            <a:r>
              <a:rPr lang="en-US" i="0" dirty="0" err="1" smtClean="0"/>
              <a:t>Foulkes</a:t>
            </a:r>
            <a:r>
              <a:rPr lang="en-US" i="0" dirty="0" smtClean="0"/>
              <a:t>,</a:t>
            </a:r>
            <a:r>
              <a:rPr lang="el-GR" i="0" dirty="0" smtClean="0"/>
              <a:t> </a:t>
            </a:r>
            <a:r>
              <a:rPr lang="en-US" i="0" dirty="0" smtClean="0"/>
              <a:t>and Steven A. </a:t>
            </a:r>
            <a:r>
              <a:rPr lang="en-US" i="0" dirty="0" err="1" smtClean="0"/>
              <a:t>Narod</a:t>
            </a:r>
            <a:r>
              <a:rPr lang="el-GR" i="0" dirty="0" smtClean="0"/>
              <a:t> </a:t>
            </a:r>
          </a:p>
          <a:p>
            <a:r>
              <a:rPr lang="el-GR" i="0" dirty="0" smtClean="0"/>
              <a:t>«</a:t>
            </a:r>
            <a:r>
              <a:rPr lang="en-US" i="0" dirty="0" smtClean="0"/>
              <a:t>The risk of contralateral breast cancer in women with a BRCA mutation is approximately 40% at 10 years, and is reduced in women who take </a:t>
            </a:r>
            <a:r>
              <a:rPr lang="en-US" i="0" dirty="0" err="1" smtClean="0"/>
              <a:t>tamoxifen</a:t>
            </a:r>
            <a:r>
              <a:rPr lang="en-US" i="0" dirty="0" smtClean="0"/>
              <a:t> or who undergo an oophorectomy</a:t>
            </a:r>
            <a:r>
              <a:rPr lang="el-GR" i="0" dirty="0" smtClean="0"/>
              <a:t>»</a:t>
            </a:r>
          </a:p>
          <a:p>
            <a:r>
              <a:rPr lang="el-GR" i="1" dirty="0" smtClean="0"/>
              <a:t>3. </a:t>
            </a:r>
            <a:r>
              <a:rPr lang="en-US" i="1" dirty="0" smtClean="0"/>
              <a:t>Mastectomy and Contralateral Prophylactic Mastectomy Rates: An Institutional Review</a:t>
            </a:r>
            <a:r>
              <a:rPr lang="en-US" dirty="0" smtClean="0"/>
              <a:t>.</a:t>
            </a:r>
            <a:r>
              <a:rPr lang="el-GR" dirty="0" smtClean="0"/>
              <a:t> </a:t>
            </a:r>
            <a:r>
              <a:rPr lang="en-US" dirty="0" err="1" smtClean="0"/>
              <a:t>Damle</a:t>
            </a:r>
            <a:r>
              <a:rPr lang="en-US" dirty="0" smtClean="0"/>
              <a:t> S, Teal CB, </a:t>
            </a:r>
            <a:r>
              <a:rPr lang="en-US" dirty="0" err="1" smtClean="0"/>
              <a:t>Lenert</a:t>
            </a:r>
            <a:r>
              <a:rPr lang="en-US" dirty="0" smtClean="0"/>
              <a:t> JJ, Marshall EC, Pan Q, </a:t>
            </a:r>
            <a:r>
              <a:rPr lang="en-US" dirty="0" err="1" smtClean="0"/>
              <a:t>McSwain</a:t>
            </a:r>
            <a:r>
              <a:rPr lang="en-US" dirty="0" smtClean="0"/>
              <a:t> AP.</a:t>
            </a:r>
            <a:r>
              <a:rPr lang="el-GR" dirty="0" smtClean="0"/>
              <a:t>, </a:t>
            </a:r>
            <a:endParaRPr lang="en-US" dirty="0" smtClean="0"/>
          </a:p>
          <a:p>
            <a:r>
              <a:rPr lang="en-US" dirty="0" smtClean="0"/>
              <a:t>Ann </a:t>
            </a:r>
            <a:r>
              <a:rPr lang="en-US" dirty="0" err="1" smtClean="0"/>
              <a:t>Surg</a:t>
            </a:r>
            <a:r>
              <a:rPr lang="en-US" dirty="0" smtClean="0"/>
              <a:t> </a:t>
            </a:r>
            <a:r>
              <a:rPr lang="en-US" dirty="0" err="1" smtClean="0"/>
              <a:t>Oncol</a:t>
            </a:r>
            <a:r>
              <a:rPr lang="en-US" dirty="0" smtClean="0"/>
              <a:t>. 2010 Dec 2</a:t>
            </a:r>
          </a:p>
          <a:p>
            <a:endParaRPr lang="el-GR" dirty="0"/>
          </a:p>
        </p:txBody>
      </p:sp>
      <p:sp>
        <p:nvSpPr>
          <p:cNvPr id="4" name="Slide Number Placeholder 3"/>
          <p:cNvSpPr>
            <a:spLocks noGrp="1"/>
          </p:cNvSpPr>
          <p:nvPr>
            <p:ph type="sldNum" sz="quarter" idx="10"/>
          </p:nvPr>
        </p:nvSpPr>
        <p:spPr/>
        <p:txBody>
          <a:bodyPr/>
          <a:lstStyle/>
          <a:p>
            <a:fld id="{75112F25-F7D1-4892-81FC-8F15D6E3FC4D}" type="slidenum">
              <a:rPr lang="el-GR" smtClean="0">
                <a:solidFill>
                  <a:prstClr val="black"/>
                </a:solidFill>
              </a:rPr>
              <a:pPr/>
              <a:t>19</a:t>
            </a:fld>
            <a:endParaRPr lang="el-GR">
              <a:solidFill>
                <a:prstClr val="black"/>
              </a:solidFill>
            </a:endParaRPr>
          </a:p>
        </p:txBody>
      </p:sp>
    </p:spTree>
    <p:extLst>
      <p:ext uri="{BB962C8B-B14F-4D97-AF65-F5344CB8AC3E}">
        <p14:creationId xmlns:p14="http://schemas.microsoft.com/office/powerpoint/2010/main" val="207809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1EE372-834A-4979-B241-C87F1AD2AEB4}" type="slidenum">
              <a:rPr lang="el-GR">
                <a:solidFill>
                  <a:prstClr val="black"/>
                </a:solidFill>
              </a:rPr>
              <a:pPr/>
              <a:t>20</a:t>
            </a:fld>
            <a:endParaRPr lang="el-GR">
              <a:solidFill>
                <a:prstClr val="black"/>
              </a:solidFill>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l-GR" dirty="0" smtClean="0"/>
              <a:t>Beiner </a:t>
            </a:r>
            <a:r>
              <a:rPr lang="el-GR" dirty="0"/>
              <a:t>M, Lubinski J, et al. Salpingo-oophorectomy and the risk of ovarian, fallopian tube, and peritoneal cancers in women with a BRCA1 or BRCA2 mutation.. </a:t>
            </a:r>
          </a:p>
        </p:txBody>
      </p:sp>
    </p:spTree>
    <p:extLst>
      <p:ext uri="{BB962C8B-B14F-4D97-AF65-F5344CB8AC3E}">
        <p14:creationId xmlns:p14="http://schemas.microsoft.com/office/powerpoint/2010/main" val="2597724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1EE372-834A-4979-B241-C87F1AD2AEB4}" type="slidenum">
              <a:rPr lang="el-GR">
                <a:solidFill>
                  <a:prstClr val="black"/>
                </a:solidFill>
              </a:rPr>
              <a:pPr/>
              <a:t>21</a:t>
            </a:fld>
            <a:endParaRPr lang="el-GR">
              <a:solidFill>
                <a:prstClr val="black"/>
              </a:solidFill>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l-GR" dirty="0" smtClean="0"/>
              <a:t>Beiner </a:t>
            </a:r>
            <a:r>
              <a:rPr lang="el-GR" dirty="0"/>
              <a:t>M, Lubinski J, et al. Salpingo-oophorectomy and the risk of ovarian, fallopian tube, and peritoneal cancers in women with a BRCA1 or BRCA2 mutation.. </a:t>
            </a:r>
          </a:p>
        </p:txBody>
      </p:sp>
    </p:spTree>
    <p:extLst>
      <p:ext uri="{BB962C8B-B14F-4D97-AF65-F5344CB8AC3E}">
        <p14:creationId xmlns:p14="http://schemas.microsoft.com/office/powerpoint/2010/main" val="3001294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Περιγράφονται</a:t>
            </a:r>
            <a:r>
              <a:rPr lang="el-GR" baseline="0" dirty="0" smtClean="0"/>
              <a:t> τεχνικές στις οποίες μπορεί να καταφύγει ένας χειρουργός μαστού – όχι ένας πλαστικός χειρουργός</a:t>
            </a:r>
          </a:p>
          <a:p>
            <a:r>
              <a:rPr lang="el-GR" baseline="0" dirty="0" smtClean="0"/>
              <a:t>Δεν περιγράφονται τεχνικές αποκτάστασης μετά μαστεκτομή </a:t>
            </a:r>
          </a:p>
          <a:p>
            <a:endParaRPr lang="el-GR" dirty="0"/>
          </a:p>
        </p:txBody>
      </p:sp>
      <p:sp>
        <p:nvSpPr>
          <p:cNvPr id="4" name="Slide Number Placeholder 3"/>
          <p:cNvSpPr>
            <a:spLocks noGrp="1"/>
          </p:cNvSpPr>
          <p:nvPr>
            <p:ph type="sldNum" sz="quarter" idx="10"/>
          </p:nvPr>
        </p:nvSpPr>
        <p:spPr/>
        <p:txBody>
          <a:bodyPr/>
          <a:lstStyle/>
          <a:p>
            <a:fld id="{B4CD40D7-8FA7-4828-BA5F-8C8CCBD8ACB1}" type="slidenum">
              <a:rPr lang="el-GR" smtClean="0">
                <a:solidFill>
                  <a:prstClr val="black"/>
                </a:solidFill>
              </a:rPr>
              <a:pPr/>
              <a:t>23</a:t>
            </a:fld>
            <a:endParaRPr lang="el-GR">
              <a:solidFill>
                <a:prstClr val="black"/>
              </a:solidFill>
            </a:endParaRPr>
          </a:p>
        </p:txBody>
      </p:sp>
    </p:spTree>
    <p:extLst>
      <p:ext uri="{BB962C8B-B14F-4D97-AF65-F5344CB8AC3E}">
        <p14:creationId xmlns:p14="http://schemas.microsoft.com/office/powerpoint/2010/main" val="3528753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39FF6C70-F92B-44BE-AFDA-326F3CF96AF4}" type="datetimeFigureOut">
              <a:rPr lang="el-GR" smtClean="0">
                <a:solidFill>
                  <a:prstClr val="black">
                    <a:tint val="75000"/>
                  </a:prstClr>
                </a:solidFill>
              </a:rPr>
              <a:pPr/>
              <a:t>3/1/2018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5D5D21DF-E9BB-4F1E-9851-FB181A1BB7B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1111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9FF6C70-F92B-44BE-AFDA-326F3CF96AF4}" type="datetimeFigureOut">
              <a:rPr lang="el-GR" smtClean="0">
                <a:solidFill>
                  <a:prstClr val="black">
                    <a:tint val="75000"/>
                  </a:prstClr>
                </a:solidFill>
              </a:rPr>
              <a:pPr/>
              <a:t>3/1/2018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5D5D21DF-E9BB-4F1E-9851-FB181A1BB7B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6775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9FF6C70-F92B-44BE-AFDA-326F3CF96AF4}" type="datetimeFigureOut">
              <a:rPr lang="el-GR" smtClean="0">
                <a:solidFill>
                  <a:prstClr val="black">
                    <a:tint val="75000"/>
                  </a:prstClr>
                </a:solidFill>
              </a:rPr>
              <a:pPr/>
              <a:t>3/1/2018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5D5D21DF-E9BB-4F1E-9851-FB181A1BB7B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51220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itle 15"/>
          <p:cNvSpPr>
            <a:spLocks noGrp="1"/>
          </p:cNvSpPr>
          <p:nvPr>
            <p:ph type="title"/>
          </p:nvPr>
        </p:nvSpPr>
        <p:spPr>
          <a:xfrm>
            <a:off x="2438400" y="1447800"/>
            <a:ext cx="3962400" cy="2133600"/>
          </a:xfrm>
        </p:spPr>
        <p:txBody>
          <a:bodyPr anchor="b"/>
          <a:lstStyle/>
          <a:p>
            <a:r>
              <a:rPr lang="en-US" smtClean="0"/>
              <a:t>Click to edit Master title style</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6370985A-9B92-4B4C-9DCD-04477474D098}" type="datetimeFigureOut">
              <a:rPr lang="el-GR" smtClean="0">
                <a:solidFill>
                  <a:srgbClr val="000000">
                    <a:lumMod val="50000"/>
                    <a:lumOff val="50000"/>
                  </a:srgbClr>
                </a:solidFill>
              </a:rPr>
              <a:pPr/>
              <a:t>3/1/2018</a:t>
            </a:fld>
            <a:endParaRPr lang="el-GR">
              <a:solidFill>
                <a:srgbClr val="000000">
                  <a:lumMod val="50000"/>
                  <a:lumOff val="50000"/>
                </a:srgbClr>
              </a:solidFill>
            </a:endParaRPr>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641321A5-905B-4B4A-9EE6-DAB5B939B3B9}" type="slidenum">
              <a:rPr lang="el-GR" smtClean="0">
                <a:solidFill>
                  <a:srgbClr val="000000">
                    <a:lumMod val="50000"/>
                    <a:lumOff val="50000"/>
                  </a:srgbClr>
                </a:solidFill>
              </a:rPr>
              <a:pPr/>
              <a:t>‹#›</a:t>
            </a:fld>
            <a:endParaRPr lang="el-GR">
              <a:solidFill>
                <a:srgbClr val="000000">
                  <a:lumMod val="50000"/>
                  <a:lumOff val="50000"/>
                </a:srgbClr>
              </a:solidFill>
            </a:endParaRPr>
          </a:p>
        </p:txBody>
      </p:sp>
      <p:sp>
        <p:nvSpPr>
          <p:cNvPr id="15" name="Footer Placeholder 14"/>
          <p:cNvSpPr>
            <a:spLocks noGrp="1"/>
          </p:cNvSpPr>
          <p:nvPr>
            <p:ph type="ftr" sz="quarter" idx="12"/>
          </p:nvPr>
        </p:nvSpPr>
        <p:spPr>
          <a:xfrm>
            <a:off x="3581400" y="6296248"/>
            <a:ext cx="2820987" cy="152400"/>
          </a:xfrm>
        </p:spPr>
        <p:txBody>
          <a:bodyPr/>
          <a:lstStyle/>
          <a:p>
            <a:endParaRPr lang="el-GR">
              <a:solidFill>
                <a:srgbClr val="000000"/>
              </a:solidFill>
            </a:endParaRPr>
          </a:p>
        </p:txBody>
      </p:sp>
    </p:spTree>
    <p:extLst>
      <p:ext uri="{BB962C8B-B14F-4D97-AF65-F5344CB8AC3E}">
        <p14:creationId xmlns:p14="http://schemas.microsoft.com/office/powerpoint/2010/main" val="9742544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6370985A-9B92-4B4C-9DCD-04477474D098}" type="datetimeFigureOut">
              <a:rPr lang="el-GR" smtClean="0">
                <a:solidFill>
                  <a:srgbClr val="000000">
                    <a:lumMod val="50000"/>
                    <a:lumOff val="50000"/>
                  </a:srgbClr>
                </a:solidFill>
              </a:rPr>
              <a:pPr/>
              <a:t>3/1/2018</a:t>
            </a:fld>
            <a:endParaRPr lang="el-GR">
              <a:solidFill>
                <a:srgbClr val="000000">
                  <a:lumMod val="50000"/>
                  <a:lumOff val="50000"/>
                </a:srgbClr>
              </a:solidFill>
            </a:endParaRPr>
          </a:p>
        </p:txBody>
      </p:sp>
      <p:sp>
        <p:nvSpPr>
          <p:cNvPr id="11" name="Slide Number Placeholder 10"/>
          <p:cNvSpPr>
            <a:spLocks noGrp="1"/>
          </p:cNvSpPr>
          <p:nvPr>
            <p:ph type="sldNum" sz="quarter" idx="11"/>
          </p:nvPr>
        </p:nvSpPr>
        <p:spPr/>
        <p:txBody>
          <a:bodyPr/>
          <a:lstStyle/>
          <a:p>
            <a:fld id="{641321A5-905B-4B4A-9EE6-DAB5B939B3B9}" type="slidenum">
              <a:rPr lang="el-GR" smtClean="0">
                <a:solidFill>
                  <a:srgbClr val="000000">
                    <a:lumMod val="50000"/>
                    <a:lumOff val="50000"/>
                  </a:srgbClr>
                </a:solidFill>
              </a:rPr>
              <a:pPr/>
              <a:t>‹#›</a:t>
            </a:fld>
            <a:endParaRPr lang="el-GR">
              <a:solidFill>
                <a:srgbClr val="000000">
                  <a:lumMod val="50000"/>
                  <a:lumOff val="50000"/>
                </a:srgbClr>
              </a:solidFill>
            </a:endParaRPr>
          </a:p>
        </p:txBody>
      </p:sp>
      <p:sp>
        <p:nvSpPr>
          <p:cNvPr id="12" name="Footer Placeholder 11"/>
          <p:cNvSpPr>
            <a:spLocks noGrp="1"/>
          </p:cNvSpPr>
          <p:nvPr>
            <p:ph type="ftr" sz="quarter" idx="12"/>
          </p:nvPr>
        </p:nvSpPr>
        <p:spPr/>
        <p:txBody>
          <a:bodyPr/>
          <a:lstStyle/>
          <a:p>
            <a:endParaRPr lang="el-GR">
              <a:solidFill>
                <a:srgbClr val="000000"/>
              </a:solidFill>
            </a:endParaRPr>
          </a:p>
        </p:txBody>
      </p:sp>
    </p:spTree>
    <p:extLst>
      <p:ext uri="{BB962C8B-B14F-4D97-AF65-F5344CB8AC3E}">
        <p14:creationId xmlns:p14="http://schemas.microsoft.com/office/powerpoint/2010/main" val="6641187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fld id="{6370985A-9B92-4B4C-9DCD-04477474D098}" type="datetimeFigureOut">
              <a:rPr lang="el-GR" smtClean="0">
                <a:solidFill>
                  <a:srgbClr val="000000">
                    <a:lumMod val="50000"/>
                    <a:lumOff val="50000"/>
                  </a:srgbClr>
                </a:solidFill>
              </a:rPr>
              <a:pPr/>
              <a:t>3/1/2018</a:t>
            </a:fld>
            <a:endParaRPr lang="el-GR">
              <a:solidFill>
                <a:srgbClr val="000000">
                  <a:lumMod val="50000"/>
                  <a:lumOff val="50000"/>
                </a:srgbClr>
              </a:solidFill>
            </a:endParaRPr>
          </a:p>
        </p:txBody>
      </p:sp>
      <p:sp>
        <p:nvSpPr>
          <p:cNvPr id="13" name="Slide Number Placeholder 12"/>
          <p:cNvSpPr>
            <a:spLocks noGrp="1"/>
          </p:cNvSpPr>
          <p:nvPr>
            <p:ph type="sldNum" sz="quarter" idx="11"/>
          </p:nvPr>
        </p:nvSpPr>
        <p:spPr>
          <a:xfrm>
            <a:off x="4116388" y="6400800"/>
            <a:ext cx="533400" cy="152400"/>
          </a:xfrm>
        </p:spPr>
        <p:txBody>
          <a:bodyPr/>
          <a:lstStyle/>
          <a:p>
            <a:fld id="{641321A5-905B-4B4A-9EE6-DAB5B939B3B9}" type="slidenum">
              <a:rPr lang="el-GR" smtClean="0">
                <a:solidFill>
                  <a:srgbClr val="000000">
                    <a:lumMod val="50000"/>
                    <a:lumOff val="50000"/>
                  </a:srgbClr>
                </a:solidFill>
              </a:rPr>
              <a:pPr/>
              <a:t>‹#›</a:t>
            </a:fld>
            <a:endParaRPr lang="el-GR">
              <a:solidFill>
                <a:srgbClr val="000000">
                  <a:lumMod val="50000"/>
                  <a:lumOff val="50000"/>
                </a:srgbClr>
              </a:solidFill>
            </a:endParaRPr>
          </a:p>
        </p:txBody>
      </p:sp>
      <p:sp>
        <p:nvSpPr>
          <p:cNvPr id="14" name="Footer Placeholder 13"/>
          <p:cNvSpPr>
            <a:spLocks noGrp="1"/>
          </p:cNvSpPr>
          <p:nvPr>
            <p:ph type="ftr" sz="quarter" idx="12"/>
          </p:nvPr>
        </p:nvSpPr>
        <p:spPr>
          <a:xfrm>
            <a:off x="838200" y="6296248"/>
            <a:ext cx="2820987" cy="152400"/>
          </a:xfrm>
        </p:spPr>
        <p:txBody>
          <a:bodyPr/>
          <a:lstStyle/>
          <a:p>
            <a:endParaRPr lang="el-GR">
              <a:solidFill>
                <a:srgbClr val="000000"/>
              </a:solidFill>
            </a:endParaRPr>
          </a:p>
        </p:txBody>
      </p:sp>
      <p:sp>
        <p:nvSpPr>
          <p:cNvPr id="15" name="Title 14"/>
          <p:cNvSpPr>
            <a:spLocks noGrp="1"/>
          </p:cNvSpPr>
          <p:nvPr>
            <p:ph type="title"/>
          </p:nvPr>
        </p:nvSpPr>
        <p:spPr>
          <a:xfrm>
            <a:off x="457200" y="1828800"/>
            <a:ext cx="3200400" cy="1752600"/>
          </a:xfrm>
        </p:spPr>
        <p:txBody>
          <a:bodyPr anchor="b"/>
          <a:lstStyle/>
          <a:p>
            <a:r>
              <a:rPr lang="en-US" smtClean="0"/>
              <a:t>Click to edit Master title style</a:t>
            </a:r>
            <a:endParaRPr lang="en-US"/>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34012927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6370985A-9B92-4B4C-9DCD-04477474D098}" type="datetimeFigureOut">
              <a:rPr lang="el-GR" smtClean="0">
                <a:solidFill>
                  <a:srgbClr val="000000">
                    <a:lumMod val="50000"/>
                    <a:lumOff val="50000"/>
                  </a:srgbClr>
                </a:solidFill>
              </a:rPr>
              <a:pPr/>
              <a:t>3/1/2018</a:t>
            </a:fld>
            <a:endParaRPr lang="el-GR">
              <a:solidFill>
                <a:srgbClr val="000000">
                  <a:lumMod val="50000"/>
                  <a:lumOff val="50000"/>
                </a:srgbClr>
              </a:solidFill>
            </a:endParaRPr>
          </a:p>
        </p:txBody>
      </p:sp>
      <p:sp>
        <p:nvSpPr>
          <p:cNvPr id="13" name="Slide Number Placeholder 12"/>
          <p:cNvSpPr>
            <a:spLocks noGrp="1"/>
          </p:cNvSpPr>
          <p:nvPr>
            <p:ph type="sldNum" sz="quarter" idx="11"/>
          </p:nvPr>
        </p:nvSpPr>
        <p:spPr/>
        <p:txBody>
          <a:bodyPr/>
          <a:lstStyle/>
          <a:p>
            <a:fld id="{641321A5-905B-4B4A-9EE6-DAB5B939B3B9}" type="slidenum">
              <a:rPr lang="el-GR" smtClean="0">
                <a:solidFill>
                  <a:srgbClr val="000000">
                    <a:lumMod val="50000"/>
                    <a:lumOff val="50000"/>
                  </a:srgbClr>
                </a:solidFill>
              </a:rPr>
              <a:pPr/>
              <a:t>‹#›</a:t>
            </a:fld>
            <a:endParaRPr lang="el-GR">
              <a:solidFill>
                <a:srgbClr val="000000">
                  <a:lumMod val="50000"/>
                  <a:lumOff val="50000"/>
                </a:srgbClr>
              </a:solidFill>
            </a:endParaRPr>
          </a:p>
        </p:txBody>
      </p:sp>
      <p:sp>
        <p:nvSpPr>
          <p:cNvPr id="14" name="Footer Placeholder 13"/>
          <p:cNvSpPr>
            <a:spLocks noGrp="1"/>
          </p:cNvSpPr>
          <p:nvPr>
            <p:ph type="ftr" sz="quarter" idx="12"/>
          </p:nvPr>
        </p:nvSpPr>
        <p:spPr/>
        <p:txBody>
          <a:bodyPr/>
          <a:lstStyle/>
          <a:p>
            <a:endParaRPr lang="el-GR">
              <a:solidFill>
                <a:srgbClr val="000000"/>
              </a:solidFill>
            </a:endParaRPr>
          </a:p>
        </p:txBody>
      </p:sp>
    </p:spTree>
    <p:extLst>
      <p:ext uri="{BB962C8B-B14F-4D97-AF65-F5344CB8AC3E}">
        <p14:creationId xmlns:p14="http://schemas.microsoft.com/office/powerpoint/2010/main" val="396989526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6370985A-9B92-4B4C-9DCD-04477474D098}" type="datetimeFigureOut">
              <a:rPr lang="el-GR" smtClean="0">
                <a:solidFill>
                  <a:srgbClr val="000000">
                    <a:lumMod val="50000"/>
                    <a:lumOff val="50000"/>
                  </a:srgbClr>
                </a:solidFill>
              </a:rPr>
              <a:pPr/>
              <a:t>3/1/2018</a:t>
            </a:fld>
            <a:endParaRPr lang="el-GR">
              <a:solidFill>
                <a:srgbClr val="000000">
                  <a:lumMod val="50000"/>
                  <a:lumOff val="50000"/>
                </a:srgbClr>
              </a:solidFill>
            </a:endParaRPr>
          </a:p>
        </p:txBody>
      </p:sp>
      <p:sp>
        <p:nvSpPr>
          <p:cNvPr id="14" name="Slide Number Placeholder 13"/>
          <p:cNvSpPr>
            <a:spLocks noGrp="1"/>
          </p:cNvSpPr>
          <p:nvPr>
            <p:ph type="sldNum" sz="quarter" idx="11"/>
          </p:nvPr>
        </p:nvSpPr>
        <p:spPr/>
        <p:txBody>
          <a:bodyPr/>
          <a:lstStyle/>
          <a:p>
            <a:fld id="{641321A5-905B-4B4A-9EE6-DAB5B939B3B9}" type="slidenum">
              <a:rPr lang="el-GR" smtClean="0">
                <a:solidFill>
                  <a:srgbClr val="000000">
                    <a:lumMod val="50000"/>
                    <a:lumOff val="50000"/>
                  </a:srgbClr>
                </a:solidFill>
              </a:rPr>
              <a:pPr/>
              <a:t>‹#›</a:t>
            </a:fld>
            <a:endParaRPr lang="el-GR">
              <a:solidFill>
                <a:srgbClr val="000000">
                  <a:lumMod val="50000"/>
                  <a:lumOff val="50000"/>
                </a:srgbClr>
              </a:solidFill>
            </a:endParaRPr>
          </a:p>
        </p:txBody>
      </p:sp>
      <p:sp>
        <p:nvSpPr>
          <p:cNvPr id="16" name="Footer Placeholder 15"/>
          <p:cNvSpPr>
            <a:spLocks noGrp="1"/>
          </p:cNvSpPr>
          <p:nvPr>
            <p:ph type="ftr" sz="quarter" idx="12"/>
          </p:nvPr>
        </p:nvSpPr>
        <p:spPr/>
        <p:txBody>
          <a:bodyPr/>
          <a:lstStyle/>
          <a:p>
            <a:endParaRPr lang="el-GR">
              <a:solidFill>
                <a:srgbClr val="000000"/>
              </a:solidFill>
            </a:endParaRPr>
          </a:p>
        </p:txBody>
      </p:sp>
    </p:spTree>
    <p:extLst>
      <p:ext uri="{BB962C8B-B14F-4D97-AF65-F5344CB8AC3E}">
        <p14:creationId xmlns:p14="http://schemas.microsoft.com/office/powerpoint/2010/main" val="665431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en-US" smtClean="0"/>
              <a:t>Click to edit Master title style</a:t>
            </a:r>
            <a:endParaRPr lang="en-US" dirty="0"/>
          </a:p>
        </p:txBody>
      </p:sp>
      <p:sp>
        <p:nvSpPr>
          <p:cNvPr id="9" name="Date Placeholder 8"/>
          <p:cNvSpPr>
            <a:spLocks noGrp="1"/>
          </p:cNvSpPr>
          <p:nvPr>
            <p:ph type="dt" sz="half" idx="10"/>
          </p:nvPr>
        </p:nvSpPr>
        <p:spPr/>
        <p:txBody>
          <a:bodyPr/>
          <a:lstStyle/>
          <a:p>
            <a:fld id="{6370985A-9B92-4B4C-9DCD-04477474D098}" type="datetimeFigureOut">
              <a:rPr lang="el-GR" smtClean="0">
                <a:solidFill>
                  <a:srgbClr val="000000">
                    <a:lumMod val="50000"/>
                    <a:lumOff val="50000"/>
                  </a:srgbClr>
                </a:solidFill>
              </a:rPr>
              <a:pPr/>
              <a:t>3/1/2018</a:t>
            </a:fld>
            <a:endParaRPr lang="el-GR">
              <a:solidFill>
                <a:srgbClr val="000000">
                  <a:lumMod val="50000"/>
                  <a:lumOff val="50000"/>
                </a:srgbClr>
              </a:solidFill>
            </a:endParaRPr>
          </a:p>
        </p:txBody>
      </p:sp>
      <p:sp>
        <p:nvSpPr>
          <p:cNvPr id="10" name="Slide Number Placeholder 9"/>
          <p:cNvSpPr>
            <a:spLocks noGrp="1"/>
          </p:cNvSpPr>
          <p:nvPr>
            <p:ph type="sldNum" sz="quarter" idx="11"/>
          </p:nvPr>
        </p:nvSpPr>
        <p:spPr/>
        <p:txBody>
          <a:bodyPr/>
          <a:lstStyle/>
          <a:p>
            <a:fld id="{641321A5-905B-4B4A-9EE6-DAB5B939B3B9}" type="slidenum">
              <a:rPr lang="el-GR" smtClean="0">
                <a:solidFill>
                  <a:srgbClr val="000000">
                    <a:lumMod val="50000"/>
                    <a:lumOff val="50000"/>
                  </a:srgbClr>
                </a:solidFill>
              </a:rPr>
              <a:pPr/>
              <a:t>‹#›</a:t>
            </a:fld>
            <a:endParaRPr lang="el-GR">
              <a:solidFill>
                <a:srgbClr val="000000">
                  <a:lumMod val="50000"/>
                  <a:lumOff val="50000"/>
                </a:srgbClr>
              </a:solidFill>
            </a:endParaRPr>
          </a:p>
        </p:txBody>
      </p:sp>
      <p:sp>
        <p:nvSpPr>
          <p:cNvPr id="11" name="Footer Placeholder 10"/>
          <p:cNvSpPr>
            <a:spLocks noGrp="1"/>
          </p:cNvSpPr>
          <p:nvPr>
            <p:ph type="ftr" sz="quarter" idx="12"/>
          </p:nvPr>
        </p:nvSpPr>
        <p:spPr/>
        <p:txBody>
          <a:bodyPr/>
          <a:lstStyle/>
          <a:p>
            <a:endParaRPr lang="el-GR">
              <a:solidFill>
                <a:srgbClr val="000000"/>
              </a:solidFill>
            </a:endParaRPr>
          </a:p>
        </p:txBody>
      </p:sp>
    </p:spTree>
    <p:extLst>
      <p:ext uri="{BB962C8B-B14F-4D97-AF65-F5344CB8AC3E}">
        <p14:creationId xmlns:p14="http://schemas.microsoft.com/office/powerpoint/2010/main" val="277604988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6370985A-9B92-4B4C-9DCD-04477474D098}" type="datetimeFigureOut">
              <a:rPr lang="el-GR" smtClean="0">
                <a:solidFill>
                  <a:srgbClr val="000000">
                    <a:lumMod val="50000"/>
                    <a:lumOff val="50000"/>
                  </a:srgbClr>
                </a:solidFill>
              </a:rPr>
              <a:pPr/>
              <a:t>3/1/2018</a:t>
            </a:fld>
            <a:endParaRPr lang="el-GR">
              <a:solidFill>
                <a:srgbClr val="000000">
                  <a:lumMod val="50000"/>
                  <a:lumOff val="50000"/>
                </a:srgbClr>
              </a:solidFill>
            </a:endParaRPr>
          </a:p>
        </p:txBody>
      </p:sp>
      <p:sp>
        <p:nvSpPr>
          <p:cNvPr id="9" name="Slide Number Placeholder 8"/>
          <p:cNvSpPr>
            <a:spLocks noGrp="1"/>
          </p:cNvSpPr>
          <p:nvPr>
            <p:ph type="sldNum" sz="quarter" idx="11"/>
          </p:nvPr>
        </p:nvSpPr>
        <p:spPr/>
        <p:txBody>
          <a:bodyPr/>
          <a:lstStyle/>
          <a:p>
            <a:fld id="{641321A5-905B-4B4A-9EE6-DAB5B939B3B9}" type="slidenum">
              <a:rPr lang="el-GR" smtClean="0">
                <a:solidFill>
                  <a:srgbClr val="000000">
                    <a:lumMod val="50000"/>
                    <a:lumOff val="50000"/>
                  </a:srgbClr>
                </a:solidFill>
              </a:rPr>
              <a:pPr/>
              <a:t>‹#›</a:t>
            </a:fld>
            <a:endParaRPr lang="el-GR">
              <a:solidFill>
                <a:srgbClr val="000000">
                  <a:lumMod val="50000"/>
                  <a:lumOff val="50000"/>
                </a:srgbClr>
              </a:solidFill>
            </a:endParaRPr>
          </a:p>
        </p:txBody>
      </p:sp>
      <p:sp>
        <p:nvSpPr>
          <p:cNvPr id="10" name="Footer Placeholder 9"/>
          <p:cNvSpPr>
            <a:spLocks noGrp="1"/>
          </p:cNvSpPr>
          <p:nvPr>
            <p:ph type="ftr" sz="quarter" idx="12"/>
          </p:nvPr>
        </p:nvSpPr>
        <p:spPr/>
        <p:txBody>
          <a:bodyPr/>
          <a:lstStyle/>
          <a:p>
            <a:endParaRPr lang="el-GR">
              <a:solidFill>
                <a:srgbClr val="000000"/>
              </a:solidFill>
            </a:endParaRPr>
          </a:p>
        </p:txBody>
      </p:sp>
    </p:spTree>
    <p:extLst>
      <p:ext uri="{BB962C8B-B14F-4D97-AF65-F5344CB8AC3E}">
        <p14:creationId xmlns:p14="http://schemas.microsoft.com/office/powerpoint/2010/main" val="25469802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6370985A-9B92-4B4C-9DCD-04477474D098}" type="datetimeFigureOut">
              <a:rPr lang="el-GR" smtClean="0">
                <a:solidFill>
                  <a:srgbClr val="000000">
                    <a:lumMod val="50000"/>
                    <a:lumOff val="50000"/>
                  </a:srgbClr>
                </a:solidFill>
              </a:rPr>
              <a:pPr/>
              <a:t>3/1/2018</a:t>
            </a:fld>
            <a:endParaRPr lang="el-GR">
              <a:solidFill>
                <a:srgbClr val="000000">
                  <a:lumMod val="50000"/>
                  <a:lumOff val="50000"/>
                </a:srgbClr>
              </a:solidFill>
            </a:endParaRPr>
          </a:p>
        </p:txBody>
      </p:sp>
      <p:sp>
        <p:nvSpPr>
          <p:cNvPr id="16" name="Slide Number Placeholder 15"/>
          <p:cNvSpPr>
            <a:spLocks noGrp="1"/>
          </p:cNvSpPr>
          <p:nvPr>
            <p:ph type="sldNum" sz="quarter" idx="11"/>
          </p:nvPr>
        </p:nvSpPr>
        <p:spPr/>
        <p:txBody>
          <a:bodyPr/>
          <a:lstStyle/>
          <a:p>
            <a:fld id="{641321A5-905B-4B4A-9EE6-DAB5B939B3B9}" type="slidenum">
              <a:rPr lang="el-GR" smtClean="0">
                <a:solidFill>
                  <a:srgbClr val="000000">
                    <a:lumMod val="50000"/>
                    <a:lumOff val="50000"/>
                  </a:srgbClr>
                </a:solidFill>
              </a:rPr>
              <a:pPr/>
              <a:t>‹#›</a:t>
            </a:fld>
            <a:endParaRPr lang="el-GR">
              <a:solidFill>
                <a:srgbClr val="000000">
                  <a:lumMod val="50000"/>
                  <a:lumOff val="50000"/>
                </a:srgbClr>
              </a:solidFill>
            </a:endParaRPr>
          </a:p>
        </p:txBody>
      </p:sp>
      <p:sp>
        <p:nvSpPr>
          <p:cNvPr id="17" name="Footer Placeholder 16"/>
          <p:cNvSpPr>
            <a:spLocks noGrp="1"/>
          </p:cNvSpPr>
          <p:nvPr>
            <p:ph type="ftr" sz="quarter" idx="12"/>
          </p:nvPr>
        </p:nvSpPr>
        <p:spPr/>
        <p:txBody>
          <a:bodyPr/>
          <a:lstStyle/>
          <a:p>
            <a:endParaRPr lang="el-GR">
              <a:solidFill>
                <a:srgbClr val="000000"/>
              </a:solidFill>
            </a:endParaRPr>
          </a:p>
        </p:txBody>
      </p:sp>
    </p:spTree>
    <p:extLst>
      <p:ext uri="{BB962C8B-B14F-4D97-AF65-F5344CB8AC3E}">
        <p14:creationId xmlns:p14="http://schemas.microsoft.com/office/powerpoint/2010/main" val="28913917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9FF6C70-F92B-44BE-AFDA-326F3CF96AF4}" type="datetimeFigureOut">
              <a:rPr lang="el-GR" smtClean="0">
                <a:solidFill>
                  <a:prstClr val="black">
                    <a:tint val="75000"/>
                  </a:prstClr>
                </a:solidFill>
              </a:rPr>
              <a:pPr/>
              <a:t>3/1/2018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5D5D21DF-E9BB-4F1E-9851-FB181A1BB7B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52059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15"/>
          <p:cNvSpPr>
            <a:spLocks noGrp="1"/>
          </p:cNvSpPr>
          <p:nvPr>
            <p:ph type="dt" sz="half" idx="10"/>
          </p:nvPr>
        </p:nvSpPr>
        <p:spPr/>
        <p:txBody>
          <a:bodyPr/>
          <a:lstStyle/>
          <a:p>
            <a:fld id="{6370985A-9B92-4B4C-9DCD-04477474D098}" type="datetimeFigureOut">
              <a:rPr lang="el-GR" smtClean="0">
                <a:solidFill>
                  <a:srgbClr val="000000">
                    <a:lumMod val="50000"/>
                    <a:lumOff val="50000"/>
                  </a:srgbClr>
                </a:solidFill>
              </a:rPr>
              <a:pPr/>
              <a:t>3/1/2018</a:t>
            </a:fld>
            <a:endParaRPr lang="el-GR">
              <a:solidFill>
                <a:srgbClr val="000000">
                  <a:lumMod val="50000"/>
                  <a:lumOff val="50000"/>
                </a:srgbClr>
              </a:solidFill>
            </a:endParaRPr>
          </a:p>
        </p:txBody>
      </p:sp>
      <p:sp>
        <p:nvSpPr>
          <p:cNvPr id="17" name="Slide Number Placeholder 16"/>
          <p:cNvSpPr>
            <a:spLocks noGrp="1"/>
          </p:cNvSpPr>
          <p:nvPr>
            <p:ph type="sldNum" sz="quarter" idx="11"/>
          </p:nvPr>
        </p:nvSpPr>
        <p:spPr/>
        <p:txBody>
          <a:bodyPr/>
          <a:lstStyle/>
          <a:p>
            <a:fld id="{641321A5-905B-4B4A-9EE6-DAB5B939B3B9}" type="slidenum">
              <a:rPr lang="el-GR" smtClean="0">
                <a:solidFill>
                  <a:srgbClr val="000000">
                    <a:lumMod val="50000"/>
                    <a:lumOff val="50000"/>
                  </a:srgbClr>
                </a:solidFill>
              </a:rPr>
              <a:pPr/>
              <a:t>‹#›</a:t>
            </a:fld>
            <a:endParaRPr lang="el-GR">
              <a:solidFill>
                <a:srgbClr val="000000">
                  <a:lumMod val="50000"/>
                  <a:lumOff val="50000"/>
                </a:srgbClr>
              </a:solidFill>
            </a:endParaRPr>
          </a:p>
        </p:txBody>
      </p:sp>
      <p:sp>
        <p:nvSpPr>
          <p:cNvPr id="18" name="Footer Placeholder 17"/>
          <p:cNvSpPr>
            <a:spLocks noGrp="1"/>
          </p:cNvSpPr>
          <p:nvPr>
            <p:ph type="ftr" sz="quarter" idx="12"/>
          </p:nvPr>
        </p:nvSpPr>
        <p:spPr/>
        <p:txBody>
          <a:bodyPr/>
          <a:lstStyle/>
          <a:p>
            <a:endParaRPr lang="el-GR">
              <a:solidFill>
                <a:srgbClr val="000000"/>
              </a:solidFill>
            </a:endParaRPr>
          </a:p>
        </p:txBody>
      </p:sp>
    </p:spTree>
    <p:extLst>
      <p:ext uri="{BB962C8B-B14F-4D97-AF65-F5344CB8AC3E}">
        <p14:creationId xmlns:p14="http://schemas.microsoft.com/office/powerpoint/2010/main" val="34976086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6370985A-9B92-4B4C-9DCD-04477474D098}" type="datetimeFigureOut">
              <a:rPr lang="el-GR" smtClean="0">
                <a:solidFill>
                  <a:srgbClr val="000000">
                    <a:lumMod val="50000"/>
                    <a:lumOff val="50000"/>
                  </a:srgbClr>
                </a:solidFill>
              </a:rPr>
              <a:pPr/>
              <a:t>3/1/2018</a:t>
            </a:fld>
            <a:endParaRPr lang="el-GR">
              <a:solidFill>
                <a:srgbClr val="000000">
                  <a:lumMod val="50000"/>
                  <a:lumOff val="50000"/>
                </a:srgbClr>
              </a:solidFill>
            </a:endParaRPr>
          </a:p>
        </p:txBody>
      </p:sp>
      <p:sp>
        <p:nvSpPr>
          <p:cNvPr id="14" name="Slide Number Placeholder 13"/>
          <p:cNvSpPr>
            <a:spLocks noGrp="1"/>
          </p:cNvSpPr>
          <p:nvPr>
            <p:ph type="sldNum" sz="quarter" idx="11"/>
          </p:nvPr>
        </p:nvSpPr>
        <p:spPr/>
        <p:txBody>
          <a:bodyPr/>
          <a:lstStyle/>
          <a:p>
            <a:fld id="{641321A5-905B-4B4A-9EE6-DAB5B939B3B9}" type="slidenum">
              <a:rPr lang="el-GR" smtClean="0">
                <a:solidFill>
                  <a:srgbClr val="000000">
                    <a:lumMod val="50000"/>
                    <a:lumOff val="50000"/>
                  </a:srgbClr>
                </a:solidFill>
              </a:rPr>
              <a:pPr/>
              <a:t>‹#›</a:t>
            </a:fld>
            <a:endParaRPr lang="el-GR">
              <a:solidFill>
                <a:srgbClr val="000000">
                  <a:lumMod val="50000"/>
                  <a:lumOff val="50000"/>
                </a:srgbClr>
              </a:solidFill>
            </a:endParaRPr>
          </a:p>
        </p:txBody>
      </p:sp>
      <p:sp>
        <p:nvSpPr>
          <p:cNvPr id="15" name="Footer Placeholder 14"/>
          <p:cNvSpPr>
            <a:spLocks noGrp="1"/>
          </p:cNvSpPr>
          <p:nvPr>
            <p:ph type="ftr" sz="quarter" idx="12"/>
          </p:nvPr>
        </p:nvSpPr>
        <p:spPr/>
        <p:txBody>
          <a:bodyPr/>
          <a:lstStyle/>
          <a:p>
            <a:endParaRPr lang="el-GR">
              <a:solidFill>
                <a:srgbClr val="000000"/>
              </a:solidFill>
            </a:endParaRPr>
          </a:p>
        </p:txBody>
      </p:sp>
    </p:spTree>
    <p:extLst>
      <p:ext uri="{BB962C8B-B14F-4D97-AF65-F5344CB8AC3E}">
        <p14:creationId xmlns:p14="http://schemas.microsoft.com/office/powerpoint/2010/main" val="88191017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6370985A-9B92-4B4C-9DCD-04477474D098}" type="datetimeFigureOut">
              <a:rPr lang="el-GR" smtClean="0">
                <a:solidFill>
                  <a:srgbClr val="000000">
                    <a:lumMod val="50000"/>
                    <a:lumOff val="50000"/>
                  </a:srgbClr>
                </a:solidFill>
              </a:rPr>
              <a:pPr/>
              <a:t>3/1/2018</a:t>
            </a:fld>
            <a:endParaRPr lang="el-GR">
              <a:solidFill>
                <a:srgbClr val="000000">
                  <a:lumMod val="50000"/>
                  <a:lumOff val="50000"/>
                </a:srgbClr>
              </a:solidFill>
            </a:endParaRPr>
          </a:p>
        </p:txBody>
      </p:sp>
      <p:sp>
        <p:nvSpPr>
          <p:cNvPr id="14" name="Slide Number Placeholder 13"/>
          <p:cNvSpPr>
            <a:spLocks noGrp="1"/>
          </p:cNvSpPr>
          <p:nvPr>
            <p:ph type="sldNum" sz="quarter" idx="11"/>
          </p:nvPr>
        </p:nvSpPr>
        <p:spPr/>
        <p:txBody>
          <a:bodyPr/>
          <a:lstStyle/>
          <a:p>
            <a:fld id="{641321A5-905B-4B4A-9EE6-DAB5B939B3B9}" type="slidenum">
              <a:rPr lang="el-GR" smtClean="0">
                <a:solidFill>
                  <a:srgbClr val="000000">
                    <a:lumMod val="50000"/>
                    <a:lumOff val="50000"/>
                  </a:srgbClr>
                </a:solidFill>
              </a:rPr>
              <a:pPr/>
              <a:t>‹#›</a:t>
            </a:fld>
            <a:endParaRPr lang="el-GR">
              <a:solidFill>
                <a:srgbClr val="000000">
                  <a:lumMod val="50000"/>
                  <a:lumOff val="50000"/>
                </a:srgbClr>
              </a:solidFill>
            </a:endParaRPr>
          </a:p>
        </p:txBody>
      </p:sp>
      <p:sp>
        <p:nvSpPr>
          <p:cNvPr id="15" name="Footer Placeholder 14"/>
          <p:cNvSpPr>
            <a:spLocks noGrp="1"/>
          </p:cNvSpPr>
          <p:nvPr>
            <p:ph type="ftr" sz="quarter" idx="12"/>
          </p:nvPr>
        </p:nvSpPr>
        <p:spPr/>
        <p:txBody>
          <a:bodyPr/>
          <a:lstStyle/>
          <a:p>
            <a:endParaRPr lang="el-GR">
              <a:solidFill>
                <a:srgbClr val="000000"/>
              </a:solidFill>
            </a:endParaRPr>
          </a:p>
        </p:txBody>
      </p:sp>
    </p:spTree>
    <p:extLst>
      <p:ext uri="{BB962C8B-B14F-4D97-AF65-F5344CB8AC3E}">
        <p14:creationId xmlns:p14="http://schemas.microsoft.com/office/powerpoint/2010/main" val="366331769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smtClean="0"/>
              <a:t>Στυλ κύριου τίτλου</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03-Jan-18</a:t>
            </a:fld>
            <a:endParaRPr lang="en-US" sz="1000" dirty="0">
              <a:solidFill>
                <a:schemeClr val="tx1"/>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5BBC35B-A44B-4119-B8DA-DE9E3DFADA20}" type="slidenum">
              <a:rPr kumimoji="0" lang="en-US" smtClean="0"/>
              <a:pPr eaLnBrk="1" latinLnBrk="0" hangingPunct="1"/>
              <a:t>‹#›</a:t>
            </a:fld>
            <a:endParaRPr kumimoji="0" lang="en-US" sz="1000" b="0">
              <a:solidFill>
                <a:schemeClr val="tx1"/>
              </a:solidFill>
            </a:endParaRPr>
          </a:p>
        </p:txBody>
      </p:sp>
    </p:spTree>
    <p:extLst>
      <p:ext uri="{BB962C8B-B14F-4D97-AF65-F5344CB8AC3E}">
        <p14:creationId xmlns:p14="http://schemas.microsoft.com/office/powerpoint/2010/main" val="1329253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l-GR" smtClean="0"/>
              <a:t>Στυλ κύριου τίτλου</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03-Jan-18</a:t>
            </a:fld>
            <a:endParaRPr lang="en-US" sz="1000" dirty="0">
              <a:solidFill>
                <a:schemeClr val="tx1"/>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sz="1000" b="0">
              <a:solidFill>
                <a:schemeClr val="tx1"/>
              </a:solidFill>
            </a:endParaRPr>
          </a:p>
        </p:txBody>
      </p:sp>
    </p:spTree>
    <p:extLst>
      <p:ext uri="{BB962C8B-B14F-4D97-AF65-F5344CB8AC3E}">
        <p14:creationId xmlns:p14="http://schemas.microsoft.com/office/powerpoint/2010/main" val="2076964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03-Jan-18</a:t>
            </a:fld>
            <a:endParaRPr lang="en-US" sz="1000" dirty="0">
              <a:solidFill>
                <a:schemeClr val="tx1"/>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BBC35B-A44B-4119-B8DA-DE9E3DFADA20}" type="slidenum">
              <a:rPr kumimoji="0" lang="en-US" smtClean="0"/>
              <a:pPr eaLnBrk="1" latinLnBrk="0" hangingPunct="1"/>
              <a:t>‹#›</a:t>
            </a:fld>
            <a:endParaRPr kumimoji="0" lang="en-US" sz="1000" b="0">
              <a:solidFill>
                <a:schemeClr val="tx1"/>
              </a:solidFill>
            </a:endParaRPr>
          </a:p>
        </p:txBody>
      </p:sp>
    </p:spTree>
    <p:extLst>
      <p:ext uri="{BB962C8B-B14F-4D97-AF65-F5344CB8AC3E}">
        <p14:creationId xmlns:p14="http://schemas.microsoft.com/office/powerpoint/2010/main" val="2414481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03-Jan-18</a:t>
            </a:fld>
            <a:endParaRPr lang="en-US" sz="1000" dirty="0">
              <a:solidFill>
                <a:schemeClr val="tx1"/>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5BBC35B-A44B-4119-B8DA-DE9E3DFADA20}" type="slidenum">
              <a:rPr kumimoji="0" lang="en-US" smtClean="0"/>
              <a:pPr eaLnBrk="1" latinLnBrk="0" hangingPunct="1"/>
              <a:t>‹#›</a:t>
            </a:fld>
            <a:endParaRPr kumimoji="0" lang="en-US" sz="1000" b="0">
              <a:solidFill>
                <a:schemeClr val="tx1"/>
              </a:solidFill>
            </a:endParaRPr>
          </a:p>
        </p:txBody>
      </p:sp>
    </p:spTree>
    <p:extLst>
      <p:ext uri="{BB962C8B-B14F-4D97-AF65-F5344CB8AC3E}">
        <p14:creationId xmlns:p14="http://schemas.microsoft.com/office/powerpoint/2010/main" val="3974263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03-Jan-18</a:t>
            </a:fld>
            <a:endParaRPr lang="en-US" sz="1000" dirty="0">
              <a:solidFill>
                <a:schemeClr val="tx1"/>
              </a:solidFill>
            </a:endParaRPr>
          </a:p>
        </p:txBody>
      </p:sp>
      <p:sp>
        <p:nvSpPr>
          <p:cNvPr id="8" name="Footer Placeholder 7"/>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5BBC35B-A44B-4119-B8DA-DE9E3DFADA20}" type="slidenum">
              <a:rPr kumimoji="0" lang="en-US" smtClean="0"/>
              <a:pPr eaLnBrk="1" latinLnBrk="0" hangingPunct="1"/>
              <a:t>‹#›</a:t>
            </a:fld>
            <a:endParaRPr kumimoji="0" lang="en-US" sz="1000" b="0">
              <a:solidFill>
                <a:schemeClr val="tx1"/>
              </a:solidFill>
            </a:endParaRPr>
          </a:p>
        </p:txBody>
      </p:sp>
    </p:spTree>
    <p:extLst>
      <p:ext uri="{BB962C8B-B14F-4D97-AF65-F5344CB8AC3E}">
        <p14:creationId xmlns:p14="http://schemas.microsoft.com/office/powerpoint/2010/main" val="4003421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03-Jan-18</a:t>
            </a:fld>
            <a:endParaRPr lang="en-US" sz="1000" dirty="0">
              <a:solidFill>
                <a:schemeClr val="tx1"/>
              </a:solidFill>
            </a:endParaRPr>
          </a:p>
        </p:txBody>
      </p:sp>
      <p:sp>
        <p:nvSpPr>
          <p:cNvPr id="4" name="Footer Placeholder 3"/>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sz="1000" b="0">
              <a:solidFill>
                <a:schemeClr val="tx1"/>
              </a:solidFill>
            </a:endParaRPr>
          </a:p>
        </p:txBody>
      </p:sp>
    </p:spTree>
    <p:extLst>
      <p:ext uri="{BB962C8B-B14F-4D97-AF65-F5344CB8AC3E}">
        <p14:creationId xmlns:p14="http://schemas.microsoft.com/office/powerpoint/2010/main" val="2521331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03-Jan-18</a:t>
            </a:fld>
            <a:endParaRPr lang="en-US" sz="1000" dirty="0">
              <a:solidFill>
                <a:schemeClr val="tx1"/>
              </a:solidFill>
            </a:endParaRPr>
          </a:p>
        </p:txBody>
      </p:sp>
      <p:sp>
        <p:nvSpPr>
          <p:cNvPr id="3" name="Footer Placeholder 2"/>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sz="1000" b="0">
              <a:solidFill>
                <a:schemeClr val="tx1"/>
              </a:solidFill>
            </a:endParaRPr>
          </a:p>
        </p:txBody>
      </p:sp>
    </p:spTree>
    <p:extLst>
      <p:ext uri="{BB962C8B-B14F-4D97-AF65-F5344CB8AC3E}">
        <p14:creationId xmlns:p14="http://schemas.microsoft.com/office/powerpoint/2010/main" val="4136392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FF6C70-F92B-44BE-AFDA-326F3CF96AF4}" type="datetimeFigureOut">
              <a:rPr lang="el-GR" smtClean="0">
                <a:solidFill>
                  <a:prstClr val="black">
                    <a:tint val="75000"/>
                  </a:prstClr>
                </a:solidFill>
              </a:rPr>
              <a:pPr/>
              <a:t>3/1/2018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5D5D21DF-E9BB-4F1E-9851-FB181A1BB7B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993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smtClean="0"/>
              <a:t>Στυλ κύριου τίτλου</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03-Jan-18</a:t>
            </a:fld>
            <a:endParaRPr lang="en-US" sz="1000" dirty="0">
              <a:solidFill>
                <a:schemeClr val="tx1"/>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sz="1000" b="0">
              <a:solidFill>
                <a:schemeClr val="tx1"/>
              </a:solidFill>
            </a:endParaRPr>
          </a:p>
        </p:txBody>
      </p:sp>
    </p:spTree>
    <p:extLst>
      <p:ext uri="{BB962C8B-B14F-4D97-AF65-F5344CB8AC3E}">
        <p14:creationId xmlns:p14="http://schemas.microsoft.com/office/powerpoint/2010/main" val="380140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03-Jan-18</a:t>
            </a:fld>
            <a:endParaRPr lang="en-US" sz="1000" dirty="0">
              <a:solidFill>
                <a:schemeClr val="tx1"/>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BBC35B-A44B-4119-B8DA-DE9E3DFADA20}" type="slidenum">
              <a:rPr kumimoji="0" lang="en-US" smtClean="0"/>
              <a:pPr eaLnBrk="1" latinLnBrk="0" hangingPunct="1"/>
              <a:t>‹#›</a:t>
            </a:fld>
            <a:endParaRPr kumimoji="0" lang="en-US" sz="1000" b="0">
              <a:solidFill>
                <a:schemeClr val="tx1"/>
              </a:solidFill>
            </a:endParaRPr>
          </a:p>
        </p:txBody>
      </p:sp>
    </p:spTree>
    <p:extLst>
      <p:ext uri="{BB962C8B-B14F-4D97-AF65-F5344CB8AC3E}">
        <p14:creationId xmlns:p14="http://schemas.microsoft.com/office/powerpoint/2010/main" val="563602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defTabSz="914400"/>
            <a:fld id="{39FF6C70-F92B-44BE-AFDA-326F3CF96AF4}" type="datetimeFigureOut">
              <a:rPr lang="el-GR" smtClean="0">
                <a:solidFill>
                  <a:prstClr val="black">
                    <a:tint val="75000"/>
                  </a:prstClr>
                </a:solidFill>
              </a:rPr>
              <a:pPr defTabSz="914400"/>
              <a:t>3/1/2018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l-GR">
              <a:solidFill>
                <a:prstClr val="black">
                  <a:tint val="75000"/>
                </a:prstClr>
              </a:solidFill>
            </a:endParaRP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defTabSz="914400"/>
            <a:fld id="{5D5D21DF-E9BB-4F1E-9851-FB181A1BB7B0}"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p14="http://schemas.microsoft.com/office/powerpoint/2010/main" val="1841149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smtClean="0"/>
              <a:t>Στυλ κύριου τίτλου</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defTabSz="914400"/>
            <a:fld id="{39FF6C70-F92B-44BE-AFDA-326F3CF96AF4}" type="datetimeFigureOut">
              <a:rPr lang="el-GR" smtClean="0">
                <a:solidFill>
                  <a:prstClr val="black">
                    <a:tint val="75000"/>
                  </a:prstClr>
                </a:solidFill>
              </a:rPr>
              <a:pPr defTabSz="914400"/>
              <a:t>3/1/2018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l-GR">
              <a:solidFill>
                <a:prstClr val="black">
                  <a:tint val="75000"/>
                </a:prstClr>
              </a:solidFill>
            </a:endParaRP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defTabSz="914400"/>
            <a:fld id="{5D5D21DF-E9BB-4F1E-9851-FB181A1BB7B0}" type="slidenum">
              <a:rPr lang="el-GR" smtClean="0">
                <a:solidFill>
                  <a:prstClr val="black">
                    <a:tint val="75000"/>
                  </a:prstClr>
                </a:solidFill>
              </a:rPr>
              <a:pPr defTabSz="914400"/>
              <a:t>‹#›</a:t>
            </a:fld>
            <a:endParaRPr lang="el-GR">
              <a:solidFill>
                <a:prstClr val="black">
                  <a:tint val="75000"/>
                </a:prstClr>
              </a:solidFill>
            </a:endParaRP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45411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smtClean="0"/>
              <a:t>Στυλ κύριου τίτλου</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p>
        </p:txBody>
      </p:sp>
      <p:sp>
        <p:nvSpPr>
          <p:cNvPr id="5" name="Date Placeholder 4"/>
          <p:cNvSpPr>
            <a:spLocks noGrp="1"/>
          </p:cNvSpPr>
          <p:nvPr>
            <p:ph type="dt" sz="half" idx="10"/>
          </p:nvPr>
        </p:nvSpPr>
        <p:spPr/>
        <p:txBody>
          <a:bodyPr/>
          <a:lstStyle/>
          <a:p>
            <a:pPr defTabSz="914400"/>
            <a:fld id="{39FF6C70-F92B-44BE-AFDA-326F3CF96AF4}" type="datetimeFigureOut">
              <a:rPr lang="el-GR" smtClean="0">
                <a:solidFill>
                  <a:prstClr val="black">
                    <a:tint val="75000"/>
                  </a:prstClr>
                </a:solidFill>
              </a:rPr>
              <a:pPr defTabSz="914400"/>
              <a:t>3/1/2018</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l-GR">
              <a:solidFill>
                <a:prstClr val="black">
                  <a:tint val="75000"/>
                </a:prstClr>
              </a:solidFill>
            </a:endParaRP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defTabSz="914400"/>
            <a:fld id="{5D5D21DF-E9BB-4F1E-9851-FB181A1BB7B0}"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p14="http://schemas.microsoft.com/office/powerpoint/2010/main" val="1521001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p>
        </p:txBody>
      </p:sp>
      <p:sp>
        <p:nvSpPr>
          <p:cNvPr id="5" name="Date Placeholder 4"/>
          <p:cNvSpPr>
            <a:spLocks noGrp="1"/>
          </p:cNvSpPr>
          <p:nvPr>
            <p:ph type="dt" sz="half" idx="10"/>
          </p:nvPr>
        </p:nvSpPr>
        <p:spPr/>
        <p:txBody>
          <a:bodyPr/>
          <a:lstStyle/>
          <a:p>
            <a:pPr defTabSz="914400"/>
            <a:fld id="{39FF6C70-F92B-44BE-AFDA-326F3CF96AF4}" type="datetimeFigureOut">
              <a:rPr lang="el-GR" smtClean="0">
                <a:solidFill>
                  <a:prstClr val="black">
                    <a:tint val="75000"/>
                  </a:prstClr>
                </a:solidFill>
              </a:rPr>
              <a:pPr defTabSz="914400"/>
              <a:t>3/1/2018</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l-GR">
              <a:solidFill>
                <a:prstClr val="black">
                  <a:tint val="75000"/>
                </a:prstClr>
              </a:solidFill>
            </a:endParaRP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defTabSz="914400"/>
            <a:fld id="{5D5D21DF-E9BB-4F1E-9851-FB181A1BB7B0}" type="slidenum">
              <a:rPr lang="el-GR" smtClean="0">
                <a:solidFill>
                  <a:prstClr val="black">
                    <a:tint val="75000"/>
                  </a:prstClr>
                </a:solidFill>
              </a:rPr>
              <a:pPr defTabSz="914400"/>
              <a:t>‹#›</a:t>
            </a:fld>
            <a:endParaRPr lang="el-GR">
              <a:solidFill>
                <a:prstClr val="black">
                  <a:tint val="75000"/>
                </a:prstClr>
              </a:solidFill>
            </a:endParaRP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2910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p>
        </p:txBody>
      </p:sp>
      <p:sp>
        <p:nvSpPr>
          <p:cNvPr id="5" name="Date Placeholder 4"/>
          <p:cNvSpPr>
            <a:spLocks noGrp="1"/>
          </p:cNvSpPr>
          <p:nvPr>
            <p:ph type="dt" sz="half" idx="10"/>
          </p:nvPr>
        </p:nvSpPr>
        <p:spPr/>
        <p:txBody>
          <a:bodyPr/>
          <a:lstStyle/>
          <a:p>
            <a:pPr defTabSz="914400"/>
            <a:fld id="{39FF6C70-F92B-44BE-AFDA-326F3CF96AF4}" type="datetimeFigureOut">
              <a:rPr lang="el-GR" smtClean="0">
                <a:solidFill>
                  <a:prstClr val="black">
                    <a:tint val="75000"/>
                  </a:prstClr>
                </a:solidFill>
              </a:rPr>
              <a:pPr defTabSz="914400"/>
              <a:t>3/1/2018</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l-GR">
              <a:solidFill>
                <a:prstClr val="black">
                  <a:tint val="75000"/>
                </a:prstClr>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defTabSz="914400"/>
            <a:fld id="{5D5D21DF-E9BB-4F1E-9851-FB181A1BB7B0}"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p14="http://schemas.microsoft.com/office/powerpoint/2010/main" val="1775062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03-Jan-18</a:t>
            </a:fld>
            <a:endParaRPr lang="en-US" sz="1000" dirty="0">
              <a:solidFill>
                <a:schemeClr val="tx1"/>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sz="1000" b="0">
              <a:solidFill>
                <a:schemeClr val="tx1"/>
              </a:solidFill>
            </a:endParaRPr>
          </a:p>
        </p:txBody>
      </p:sp>
    </p:spTree>
    <p:extLst>
      <p:ext uri="{BB962C8B-B14F-4D97-AF65-F5344CB8AC3E}">
        <p14:creationId xmlns:p14="http://schemas.microsoft.com/office/powerpoint/2010/main" val="4120381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03-Jan-18</a:t>
            </a:fld>
            <a:endParaRPr lang="en-US" sz="1000" dirty="0">
              <a:solidFill>
                <a:schemeClr val="tx1"/>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sz="1000" b="0">
              <a:solidFill>
                <a:schemeClr val="tx1"/>
              </a:solidFill>
            </a:endParaRPr>
          </a:p>
        </p:txBody>
      </p:sp>
    </p:spTree>
    <p:extLst>
      <p:ext uri="{BB962C8B-B14F-4D97-AF65-F5344CB8AC3E}">
        <p14:creationId xmlns:p14="http://schemas.microsoft.com/office/powerpoint/2010/main" val="3286788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95288" y="333375"/>
            <a:ext cx="8229600" cy="1143000"/>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lstStyle/>
          <a:p>
            <a:endParaRPr lang="el-GR"/>
          </a:p>
        </p:txBody>
      </p:sp>
    </p:spTree>
    <p:extLst>
      <p:ext uri="{BB962C8B-B14F-4D97-AF65-F5344CB8AC3E}">
        <p14:creationId xmlns:p14="http://schemas.microsoft.com/office/powerpoint/2010/main" val="2468420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39FF6C70-F92B-44BE-AFDA-326F3CF96AF4}" type="datetimeFigureOut">
              <a:rPr lang="el-GR" smtClean="0">
                <a:solidFill>
                  <a:prstClr val="black">
                    <a:tint val="75000"/>
                  </a:prstClr>
                </a:solidFill>
              </a:rPr>
              <a:pPr/>
              <a:t>3/1/2018</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5D5D21DF-E9BB-4F1E-9851-FB181A1BB7B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2679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39FF6C70-F92B-44BE-AFDA-326F3CF96AF4}" type="datetimeFigureOut">
              <a:rPr lang="el-GR" smtClean="0">
                <a:solidFill>
                  <a:prstClr val="black">
                    <a:tint val="75000"/>
                  </a:prstClr>
                </a:solidFill>
              </a:rPr>
              <a:pPr/>
              <a:t>3/1/2018</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5D5D21DF-E9BB-4F1E-9851-FB181A1BB7B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7724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39FF6C70-F92B-44BE-AFDA-326F3CF96AF4}" type="datetimeFigureOut">
              <a:rPr lang="el-GR" smtClean="0">
                <a:solidFill>
                  <a:prstClr val="black">
                    <a:tint val="75000"/>
                  </a:prstClr>
                </a:solidFill>
              </a:rPr>
              <a:pPr/>
              <a:t>3/1/2018</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5D5D21DF-E9BB-4F1E-9851-FB181A1BB7B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68107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F6C70-F92B-44BE-AFDA-326F3CF96AF4}" type="datetimeFigureOut">
              <a:rPr lang="el-GR" smtClean="0">
                <a:solidFill>
                  <a:prstClr val="black">
                    <a:tint val="75000"/>
                  </a:prstClr>
                </a:solidFill>
              </a:rPr>
              <a:pPr/>
              <a:t>3/1/2018</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5D5D21DF-E9BB-4F1E-9851-FB181A1BB7B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9646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F6C70-F92B-44BE-AFDA-326F3CF96AF4}" type="datetimeFigureOut">
              <a:rPr lang="el-GR" smtClean="0">
                <a:solidFill>
                  <a:prstClr val="black">
                    <a:tint val="75000"/>
                  </a:prstClr>
                </a:solidFill>
              </a:rPr>
              <a:pPr/>
              <a:t>3/1/2018</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5D5D21DF-E9BB-4F1E-9851-FB181A1BB7B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25851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F6C70-F92B-44BE-AFDA-326F3CF96AF4}" type="datetimeFigureOut">
              <a:rPr lang="el-GR" smtClean="0">
                <a:solidFill>
                  <a:prstClr val="black">
                    <a:tint val="75000"/>
                  </a:prstClr>
                </a:solidFill>
              </a:rPr>
              <a:pPr/>
              <a:t>3/1/2018</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5D5D21DF-E9BB-4F1E-9851-FB181A1BB7B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347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9FF6C70-F92B-44BE-AFDA-326F3CF96AF4}" type="datetimeFigureOut">
              <a:rPr lang="el-GR" smtClean="0">
                <a:solidFill>
                  <a:prstClr val="black">
                    <a:tint val="75000"/>
                  </a:prstClr>
                </a:solidFill>
              </a:rPr>
              <a:pPr defTabSz="914400"/>
              <a:t>3/1/2018</a:t>
            </a:fld>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D5D21DF-E9BB-4F1E-9851-FB181A1BB7B0}"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p14="http://schemas.microsoft.com/office/powerpoint/2010/main" val="369097265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pPr defTabSz="914400"/>
            <a:fld id="{641321A5-905B-4B4A-9EE6-DAB5B939B3B9}" type="slidenum">
              <a:rPr lang="el-GR" smtClean="0">
                <a:solidFill>
                  <a:srgbClr val="000000">
                    <a:lumMod val="50000"/>
                    <a:lumOff val="50000"/>
                  </a:srgbClr>
                </a:solidFill>
              </a:rPr>
              <a:pPr defTabSz="914400"/>
              <a:t>‹#›</a:t>
            </a:fld>
            <a:endParaRPr lang="el-GR">
              <a:solidFill>
                <a:srgbClr val="000000">
                  <a:lumMod val="50000"/>
                  <a:lumOff val="50000"/>
                </a:srgbClr>
              </a:solidFill>
            </a:endParaRPr>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pPr defTabSz="914400"/>
            <a:fld id="{6370985A-9B92-4B4C-9DCD-04477474D098}" type="datetimeFigureOut">
              <a:rPr lang="el-GR" smtClean="0">
                <a:solidFill>
                  <a:srgbClr val="000000">
                    <a:lumMod val="50000"/>
                    <a:lumOff val="50000"/>
                  </a:srgbClr>
                </a:solidFill>
              </a:rPr>
              <a:pPr defTabSz="914400"/>
              <a:t>3/1/2018</a:t>
            </a:fld>
            <a:endParaRPr lang="el-GR">
              <a:solidFill>
                <a:srgbClr val="000000">
                  <a:lumMod val="50000"/>
                  <a:lumOff val="50000"/>
                </a:srgbClr>
              </a:solidFill>
            </a:endParaRPr>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pPr defTabSz="914400"/>
            <a:endParaRPr lang="el-GR">
              <a:solidFill>
                <a:srgbClr val="000000"/>
              </a:solidFill>
            </a:endParaRPr>
          </a:p>
        </p:txBody>
      </p:sp>
    </p:spTree>
    <p:extLst>
      <p:ext uri="{BB962C8B-B14F-4D97-AF65-F5344CB8AC3E}">
        <p14:creationId xmlns:p14="http://schemas.microsoft.com/office/powerpoint/2010/main" val="82388337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39FF6C70-F92B-44BE-AFDA-326F3CF96AF4}" type="datetimeFigureOut">
              <a:rPr lang="el-GR" smtClean="0">
                <a:solidFill>
                  <a:prstClr val="black">
                    <a:tint val="75000"/>
                  </a:prstClr>
                </a:solidFill>
              </a:rPr>
              <a:pPr defTabSz="914400"/>
              <a:t>3/1/2018</a:t>
            </a:fld>
            <a:endParaRPr lang="el-GR">
              <a:solidFill>
                <a:prstClr val="black">
                  <a:tint val="75000"/>
                </a:prstClr>
              </a:solidFill>
            </a:endParaRP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endParaRPr lang="el-GR">
              <a:solidFill>
                <a:prstClr val="black">
                  <a:tint val="75000"/>
                </a:prstClr>
              </a:solidFill>
            </a:endParaRP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defTabSz="914400"/>
            <a:fld id="{5D5D21DF-E9BB-4F1E-9851-FB181A1BB7B0}"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p14="http://schemas.microsoft.com/office/powerpoint/2010/main" val="2827604526"/>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13.jpeg"/><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4784"/>
            <a:ext cx="7772400" cy="1800199"/>
          </a:xfrm>
        </p:spPr>
        <p:style>
          <a:lnRef idx="1">
            <a:schemeClr val="accent3"/>
          </a:lnRef>
          <a:fillRef idx="2">
            <a:schemeClr val="accent3"/>
          </a:fillRef>
          <a:effectRef idx="1">
            <a:schemeClr val="accent3"/>
          </a:effectRef>
          <a:fontRef idx="minor">
            <a:schemeClr val="dk1"/>
          </a:fontRef>
        </p:style>
        <p:txBody>
          <a:bodyPr>
            <a:normAutofit/>
          </a:bodyPr>
          <a:lstStyle/>
          <a:p>
            <a:r>
              <a:rPr lang="el-GR" cap="small" dirty="0" smtClean="0">
                <a:solidFill>
                  <a:schemeClr val="tx1">
                    <a:lumMod val="75000"/>
                    <a:lumOff val="25000"/>
                  </a:schemeClr>
                </a:solidFill>
                <a:latin typeface="+mn-lt"/>
              </a:rPr>
              <a:t>Χειρουργικη Αντιμετωπιση Καρκινου Μαστου</a:t>
            </a:r>
            <a:endParaRPr lang="el-GR" b="1" cap="small" dirty="0">
              <a:solidFill>
                <a:schemeClr val="tx1">
                  <a:lumMod val="75000"/>
                  <a:lumOff val="25000"/>
                </a:schemeClr>
              </a:solidFill>
              <a:latin typeface="+mn-lt"/>
            </a:endParaRPr>
          </a:p>
        </p:txBody>
      </p:sp>
      <p:sp>
        <p:nvSpPr>
          <p:cNvPr id="3" name="Subtitle 2"/>
          <p:cNvSpPr>
            <a:spLocks noGrp="1"/>
          </p:cNvSpPr>
          <p:nvPr>
            <p:ph type="subTitle" idx="1"/>
          </p:nvPr>
        </p:nvSpPr>
        <p:spPr>
          <a:xfrm>
            <a:off x="1475656" y="4437112"/>
            <a:ext cx="6400800" cy="1752600"/>
          </a:xfrm>
        </p:spPr>
        <p:style>
          <a:lnRef idx="2">
            <a:schemeClr val="accent5"/>
          </a:lnRef>
          <a:fillRef idx="1">
            <a:schemeClr val="lt1"/>
          </a:fillRef>
          <a:effectRef idx="0">
            <a:schemeClr val="accent5"/>
          </a:effectRef>
          <a:fontRef idx="minor">
            <a:schemeClr val="dk1"/>
          </a:fontRef>
        </p:style>
        <p:txBody>
          <a:bodyPr>
            <a:normAutofit/>
          </a:bodyPr>
          <a:lstStyle/>
          <a:p>
            <a:r>
              <a:rPr lang="el-GR" sz="3200" b="1" dirty="0" smtClean="0">
                <a:solidFill>
                  <a:schemeClr val="accent5">
                    <a:lumMod val="50000"/>
                  </a:schemeClr>
                </a:solidFill>
                <a:latin typeface="+mn-lt"/>
              </a:rPr>
              <a:t>Κ</a:t>
            </a:r>
            <a:r>
              <a:rPr lang="el-GR" sz="3200" b="1" dirty="0" smtClean="0">
                <a:solidFill>
                  <a:schemeClr val="accent5">
                    <a:lumMod val="50000"/>
                  </a:schemeClr>
                </a:solidFill>
              </a:rPr>
              <a:t>ων/νος </a:t>
            </a:r>
            <a:r>
              <a:rPr lang="el-GR" sz="3200" b="1" dirty="0" smtClean="0">
                <a:solidFill>
                  <a:schemeClr val="accent5">
                    <a:lumMod val="50000"/>
                  </a:schemeClr>
                </a:solidFill>
                <a:latin typeface="+mn-lt"/>
              </a:rPr>
              <a:t> Δημητρακάκης</a:t>
            </a:r>
          </a:p>
          <a:p>
            <a:r>
              <a:rPr lang="el-GR" dirty="0" smtClean="0">
                <a:solidFill>
                  <a:schemeClr val="accent5">
                    <a:lumMod val="50000"/>
                  </a:schemeClr>
                </a:solidFill>
              </a:rPr>
              <a:t>Αν</a:t>
            </a:r>
            <a:r>
              <a:rPr lang="el-GR" dirty="0" smtClean="0">
                <a:solidFill>
                  <a:schemeClr val="accent5">
                    <a:lumMod val="50000"/>
                  </a:schemeClr>
                </a:solidFill>
                <a:latin typeface="+mn-lt"/>
              </a:rPr>
              <a:t>. Καθηγητής Γυναικολογίας Παν</a:t>
            </a:r>
            <a:r>
              <a:rPr lang="el-GR" dirty="0" smtClean="0">
                <a:solidFill>
                  <a:schemeClr val="accent5">
                    <a:lumMod val="50000"/>
                  </a:schemeClr>
                </a:solidFill>
              </a:rPr>
              <a:t>επιστημίου</a:t>
            </a:r>
            <a:r>
              <a:rPr lang="en-US" dirty="0" smtClean="0">
                <a:solidFill>
                  <a:schemeClr val="accent5">
                    <a:lumMod val="50000"/>
                  </a:schemeClr>
                </a:solidFill>
                <a:latin typeface="+mn-lt"/>
              </a:rPr>
              <a:t> </a:t>
            </a:r>
            <a:r>
              <a:rPr lang="el-GR" dirty="0" smtClean="0">
                <a:solidFill>
                  <a:schemeClr val="accent5">
                    <a:lumMod val="50000"/>
                  </a:schemeClr>
                </a:solidFill>
                <a:latin typeface="+mn-lt"/>
              </a:rPr>
              <a:t>Αθηνών</a:t>
            </a:r>
          </a:p>
          <a:p>
            <a:r>
              <a:rPr lang="el-GR" dirty="0" smtClean="0">
                <a:solidFill>
                  <a:schemeClr val="accent5">
                    <a:lumMod val="50000"/>
                  </a:schemeClr>
                </a:solidFill>
                <a:latin typeface="+mn-lt"/>
              </a:rPr>
              <a:t>Κέντρο Μαστού, Νοσοκομείο ‘Αλεξάνδρα’</a:t>
            </a:r>
            <a:endParaRPr lang="el-GR" dirty="0">
              <a:solidFill>
                <a:schemeClr val="accent5">
                  <a:lumMod val="50000"/>
                </a:schemeClr>
              </a:solidFill>
              <a:latin typeface="+mn-lt"/>
            </a:endParaRPr>
          </a:p>
        </p:txBody>
      </p:sp>
      <p:sp>
        <p:nvSpPr>
          <p:cNvPr id="5" name="TextBox 4"/>
          <p:cNvSpPr txBox="1"/>
          <p:nvPr/>
        </p:nvSpPr>
        <p:spPr>
          <a:xfrm>
            <a:off x="6596184" y="281742"/>
            <a:ext cx="2336320" cy="535530"/>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val="2265228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115616" y="5805110"/>
            <a:ext cx="3774183" cy="792242"/>
          </a:xfrm>
        </p:spPr>
        <p:txBody>
          <a:bodyPr>
            <a:normAutofit/>
          </a:bodyPr>
          <a:lstStyle/>
          <a:p>
            <a:r>
              <a:rPr lang="el-GR" b="1" dirty="0" smtClean="0">
                <a:latin typeface="+mn-lt"/>
              </a:rPr>
              <a:t>Μαστεκτομή </a:t>
            </a:r>
            <a:endParaRPr lang="el-GR" b="1" dirty="0">
              <a:latin typeface="+mn-lt"/>
            </a:endParaRPr>
          </a:p>
        </p:txBody>
      </p:sp>
      <p:sp>
        <p:nvSpPr>
          <p:cNvPr id="6" name="Content Placeholder 5"/>
          <p:cNvSpPr>
            <a:spLocks noGrp="1"/>
          </p:cNvSpPr>
          <p:nvPr>
            <p:ph sz="half" idx="2"/>
          </p:nvPr>
        </p:nvSpPr>
        <p:spPr>
          <a:xfrm>
            <a:off x="457200" y="1268760"/>
            <a:ext cx="2962672" cy="4032448"/>
          </a:xfrm>
        </p:spPr>
        <p:txBody>
          <a:bodyPr>
            <a:normAutofit/>
          </a:bodyPr>
          <a:lstStyle/>
          <a:p>
            <a:pPr marL="109728" indent="0">
              <a:buNone/>
            </a:pPr>
            <a:endParaRPr lang="el-GR" dirty="0"/>
          </a:p>
        </p:txBody>
      </p:sp>
      <p:sp>
        <p:nvSpPr>
          <p:cNvPr id="8" name="Content Placeholder 7"/>
          <p:cNvSpPr>
            <a:spLocks noGrp="1"/>
          </p:cNvSpPr>
          <p:nvPr>
            <p:ph sz="quarter" idx="4"/>
          </p:nvPr>
        </p:nvSpPr>
        <p:spPr>
          <a:xfrm>
            <a:off x="3635896" y="404664"/>
            <a:ext cx="5256585" cy="5832648"/>
          </a:xfrm>
        </p:spPr>
        <p:txBody>
          <a:bodyPr>
            <a:normAutofit fontScale="47500" lnSpcReduction="20000"/>
          </a:bodyPr>
          <a:lstStyle/>
          <a:p>
            <a:pPr marL="109728" indent="0">
              <a:buNone/>
            </a:pPr>
            <a:r>
              <a:rPr lang="el-GR" sz="2900" b="1" u="sng" dirty="0" smtClean="0">
                <a:latin typeface="Calibri" panose="020F0502020204030204" pitchFamily="34" charset="0"/>
              </a:rPr>
              <a:t>Ενδείξεις Μαστεκτομής</a:t>
            </a:r>
          </a:p>
          <a:p>
            <a:pPr marL="109728" indent="0">
              <a:buNone/>
            </a:pPr>
            <a:endParaRPr lang="el-GR" sz="2900" u="sng" dirty="0" smtClean="0">
              <a:effectLst>
                <a:outerShdw blurRad="38100" dist="38100" dir="2700000" algn="tl">
                  <a:srgbClr val="000000">
                    <a:alpha val="43137"/>
                  </a:srgbClr>
                </a:outerShdw>
              </a:effectLst>
              <a:latin typeface="Calibri" panose="020F0502020204030204" pitchFamily="34" charset="0"/>
            </a:endParaRPr>
          </a:p>
          <a:p>
            <a:r>
              <a:rPr lang="el-GR" sz="2900" dirty="0" smtClean="0">
                <a:latin typeface="Calibri" panose="020F0502020204030204" pitchFamily="34" charset="0"/>
              </a:rPr>
              <a:t>Εκτεταμένη τοπικά ή πολυκεντρική νόσος για την οποία η ογκεκτομή δεν αρκεί ώστε να επιτευχθούν ελεύθερα όρια </a:t>
            </a:r>
          </a:p>
          <a:p>
            <a:endParaRPr lang="el-GR" sz="2900" dirty="0" smtClean="0">
              <a:latin typeface="Calibri" panose="020F0502020204030204" pitchFamily="34" charset="0"/>
            </a:endParaRPr>
          </a:p>
          <a:p>
            <a:r>
              <a:rPr lang="el-GR" sz="2900" dirty="0" smtClean="0">
                <a:latin typeface="Calibri" panose="020F0502020204030204" pitchFamily="34" charset="0"/>
              </a:rPr>
              <a:t>Φλεγμονώδης καρκίνος μαστού</a:t>
            </a:r>
          </a:p>
          <a:p>
            <a:endParaRPr lang="el-GR" sz="2900" dirty="0" smtClean="0">
              <a:latin typeface="Calibri" panose="020F0502020204030204" pitchFamily="34" charset="0"/>
            </a:endParaRPr>
          </a:p>
          <a:p>
            <a:r>
              <a:rPr lang="el-GR" sz="2900" dirty="0" smtClean="0">
                <a:latin typeface="Calibri" panose="020F0502020204030204" pitchFamily="34" charset="0"/>
              </a:rPr>
              <a:t>Εκτεταμένες ύποπτες ή κακοήθεις μικροαποτιτανώσεις στη μαστογραφία</a:t>
            </a:r>
          </a:p>
          <a:p>
            <a:endParaRPr lang="el-GR" sz="2900" dirty="0" smtClean="0">
              <a:latin typeface="Calibri" panose="020F0502020204030204" pitchFamily="34" charset="0"/>
            </a:endParaRPr>
          </a:p>
          <a:p>
            <a:r>
              <a:rPr lang="el-GR" sz="2900" dirty="0" smtClean="0">
                <a:latin typeface="Calibri" panose="020F0502020204030204" pitchFamily="34" charset="0"/>
              </a:rPr>
              <a:t>Όταν η ακτινοθεραπεία αντενδείκνυται: </a:t>
            </a:r>
          </a:p>
          <a:p>
            <a:pPr>
              <a:buFontTx/>
              <a:buChar char="-"/>
            </a:pPr>
            <a:r>
              <a:rPr lang="el-GR" sz="2900" dirty="0" smtClean="0">
                <a:latin typeface="Calibri" panose="020F0502020204030204" pitchFamily="34" charset="0"/>
              </a:rPr>
              <a:t>Σε καρκίνο μαστού σε κύηση σε εξέλιξη</a:t>
            </a:r>
          </a:p>
          <a:p>
            <a:pPr>
              <a:buFontTx/>
              <a:buChar char="-"/>
            </a:pPr>
            <a:r>
              <a:rPr lang="el-GR" sz="2900" dirty="0" smtClean="0">
                <a:latin typeface="Calibri" panose="020F0502020204030204" pitchFamily="34" charset="0"/>
              </a:rPr>
              <a:t>Προηγηθείσα ακτινοθεραπεία μαστού</a:t>
            </a:r>
          </a:p>
          <a:p>
            <a:pPr>
              <a:buFontTx/>
              <a:buChar char="-"/>
            </a:pPr>
            <a:r>
              <a:rPr lang="el-GR" sz="2900" dirty="0" smtClean="0">
                <a:latin typeface="Calibri" panose="020F0502020204030204" pitchFamily="34" charset="0"/>
              </a:rPr>
              <a:t>Κάποιες νόσοι του συνδετικού ιστού με αγγειακή συμμετοχή (</a:t>
            </a:r>
            <a:r>
              <a:rPr lang="en-US" sz="2900" dirty="0" smtClean="0">
                <a:latin typeface="Calibri" panose="020F0502020204030204" pitchFamily="34" charset="0"/>
              </a:rPr>
              <a:t>collagen vascular disease)</a:t>
            </a:r>
            <a:endParaRPr lang="el-GR" sz="2900" dirty="0">
              <a:latin typeface="Calibri" panose="020F0502020204030204" pitchFamily="34" charset="0"/>
            </a:endParaRPr>
          </a:p>
          <a:p>
            <a:endParaRPr lang="el-GR" sz="2900" dirty="0" smtClean="0">
              <a:latin typeface="Calibri" panose="020F0502020204030204" pitchFamily="34" charset="0"/>
            </a:endParaRPr>
          </a:p>
          <a:p>
            <a:r>
              <a:rPr lang="el-GR" sz="2900" dirty="0" smtClean="0">
                <a:latin typeface="Calibri" panose="020F0502020204030204" pitchFamily="34" charset="0"/>
              </a:rPr>
              <a:t>Επιθυμία της ασθενούς</a:t>
            </a:r>
          </a:p>
          <a:p>
            <a:endParaRPr lang="el-GR" sz="2900" dirty="0">
              <a:latin typeface="Calibri" panose="020F0502020204030204" pitchFamily="34" charset="0"/>
            </a:endParaRPr>
          </a:p>
          <a:p>
            <a:pPr marL="109728" indent="0">
              <a:buNone/>
            </a:pPr>
            <a:r>
              <a:rPr lang="el-GR" sz="2900" b="1" u="sng" dirty="0" smtClean="0">
                <a:latin typeface="Calibri" panose="020F0502020204030204" pitchFamily="34" charset="0"/>
              </a:rPr>
              <a:t>Αντενδείξεις</a:t>
            </a:r>
            <a:r>
              <a:rPr lang="el-GR" sz="2900" dirty="0" smtClean="0">
                <a:latin typeface="Calibri" panose="020F0502020204030204" pitchFamily="34" charset="0"/>
              </a:rPr>
              <a:t>: Ελάχιστες σχετικές αντενδείξεις αναφέρονται: Μεταστατική νόσος (χρειάζεται συστηματική θεραπεία 1</a:t>
            </a:r>
            <a:r>
              <a:rPr lang="el-GR" sz="2900" baseline="30000" dirty="0" smtClean="0">
                <a:latin typeface="Calibri" panose="020F0502020204030204" pitchFamily="34" charset="0"/>
              </a:rPr>
              <a:t>ης</a:t>
            </a:r>
            <a:r>
              <a:rPr lang="el-GR" sz="2900" dirty="0" smtClean="0">
                <a:latin typeface="Calibri" panose="020F0502020204030204" pitchFamily="34" charset="0"/>
              </a:rPr>
              <a:t> γραμμής), σοβαρές αναισθησιολογικές αντενδείξεις</a:t>
            </a:r>
          </a:p>
          <a:p>
            <a:pPr>
              <a:buFontTx/>
              <a:buChar char="-"/>
            </a:pPr>
            <a:endParaRPr lang="el-GR" dirty="0" smtClean="0">
              <a:latin typeface="+mn-lt"/>
            </a:endParaRPr>
          </a:p>
          <a:p>
            <a:pPr>
              <a:buFontTx/>
              <a:buChar char="-"/>
            </a:pPr>
            <a:endParaRPr lang="el-GR" dirty="0" smtClean="0">
              <a:latin typeface="+mn-lt"/>
            </a:endParaRPr>
          </a:p>
          <a:p>
            <a:pPr>
              <a:buFont typeface="Wingdings" pitchFamily="2" charset="2"/>
              <a:buChar char="Ø"/>
            </a:pPr>
            <a:endParaRPr lang="en-US" dirty="0" smtClean="0">
              <a:latin typeface="+mn-lt"/>
            </a:endParaRPr>
          </a:p>
          <a:p>
            <a:pPr marL="109728" indent="0">
              <a:buNone/>
            </a:pPr>
            <a:endParaRPr lang="el-GR" dirty="0" smtClean="0">
              <a:latin typeface="+mn-lt"/>
            </a:endParaRPr>
          </a:p>
          <a:p>
            <a:endParaRPr lang="el-GR" dirty="0" smtClean="0">
              <a:latin typeface="+mn-lt"/>
            </a:endParaRPr>
          </a:p>
          <a:p>
            <a:endParaRPr lang="el-GR" dirty="0">
              <a:latin typeface="+mn-lt"/>
            </a:endParaRPr>
          </a:p>
        </p:txBody>
      </p:sp>
      <p:sp>
        <p:nvSpPr>
          <p:cNvPr id="9" name="Rectangle 8"/>
          <p:cNvSpPr/>
          <p:nvPr/>
        </p:nvSpPr>
        <p:spPr>
          <a:xfrm>
            <a:off x="6444208" y="6381328"/>
            <a:ext cx="1851597" cy="369332"/>
          </a:xfrm>
          <a:prstGeom prst="rect">
            <a:avLst/>
          </a:prstGeom>
        </p:spPr>
        <p:txBody>
          <a:bodyPr wrap="none">
            <a:spAutoFit/>
          </a:bodyPr>
          <a:lstStyle/>
          <a:p>
            <a:r>
              <a:rPr lang="en-US" dirty="0" err="1">
                <a:solidFill>
                  <a:srgbClr val="000000"/>
                </a:solidFill>
              </a:rPr>
              <a:t>ncbi.nlm.nih.gov</a:t>
            </a:r>
            <a:r>
              <a:rPr lang="en-US" dirty="0">
                <a:solidFill>
                  <a:srgbClr val="000000"/>
                </a:solidFill>
              </a:rPr>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3773487" cy="49926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447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tthaiou Rania 2"/>
          <p:cNvPicPr>
            <a:picLocks noChangeAspect="1" noChangeArrowheads="1"/>
          </p:cNvPicPr>
          <p:nvPr/>
        </p:nvPicPr>
        <p:blipFill>
          <a:blip r:embed="rId2" cstate="print">
            <a:extLst>
              <a:ext uri="{28A0092B-C50C-407E-A947-70E740481C1C}">
                <a14:useLocalDpi xmlns:a14="http://schemas.microsoft.com/office/drawing/2010/main" val="0"/>
              </a:ext>
            </a:extLst>
          </a:blip>
          <a:srcRect r="21693" b="17804"/>
          <a:stretch>
            <a:fillRect/>
          </a:stretch>
        </p:blipFill>
        <p:spPr bwMode="auto">
          <a:xfrm>
            <a:off x="611560" y="1484784"/>
            <a:ext cx="3744416" cy="27363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9694" y="4953942"/>
            <a:ext cx="8728810" cy="92333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l-GR" dirty="0">
                <a:solidFill>
                  <a:srgbClr val="000000"/>
                </a:solidFill>
                <a:latin typeface="Calibri" panose="020F0502020204030204" pitchFamily="34" charset="0"/>
              </a:rPr>
              <a:t>Πρόσφατα δεδομένα από το </a:t>
            </a:r>
            <a:r>
              <a:rPr lang="en-US" dirty="0">
                <a:solidFill>
                  <a:srgbClr val="000000"/>
                </a:solidFill>
                <a:latin typeface="Calibri" panose="020F0502020204030204" pitchFamily="34" charset="0"/>
              </a:rPr>
              <a:t>George Washington University, Washington</a:t>
            </a:r>
            <a:r>
              <a:rPr lang="el-GR" dirty="0">
                <a:solidFill>
                  <a:srgbClr val="000000"/>
                </a:solidFill>
                <a:latin typeface="Calibri" panose="020F0502020204030204" pitchFamily="34" charset="0"/>
              </a:rPr>
              <a:t>, δείχνουν ότι </a:t>
            </a:r>
            <a:r>
              <a:rPr lang="el-GR" b="1" u="sng" dirty="0">
                <a:solidFill>
                  <a:srgbClr val="000000"/>
                </a:solidFill>
                <a:latin typeface="Calibri" panose="020F0502020204030204" pitchFamily="34" charset="0"/>
              </a:rPr>
              <a:t>οι νέες γυναίκες </a:t>
            </a:r>
            <a:r>
              <a:rPr lang="el-GR" dirty="0">
                <a:solidFill>
                  <a:srgbClr val="000000"/>
                </a:solidFill>
                <a:latin typeface="Calibri" panose="020F0502020204030204" pitchFamily="34" charset="0"/>
              </a:rPr>
              <a:t>παρά το ότι γνωρίζουν την ασφάλεια του  χειρουργείου διατήρησης του μαστού, συχνότερα επιλέγουν </a:t>
            </a:r>
            <a:r>
              <a:rPr lang="el-GR" dirty="0" smtClean="0">
                <a:solidFill>
                  <a:srgbClr val="000000"/>
                </a:solidFill>
                <a:latin typeface="Calibri" panose="020F0502020204030204" pitchFamily="34" charset="0"/>
              </a:rPr>
              <a:t>την </a:t>
            </a:r>
            <a:r>
              <a:rPr lang="el-GR" dirty="0">
                <a:solidFill>
                  <a:srgbClr val="000000"/>
                </a:solidFill>
                <a:latin typeface="Calibri" panose="020F0502020204030204" pitchFamily="34" charset="0"/>
              </a:rPr>
              <a:t>μαστεκτομή</a:t>
            </a:r>
          </a:p>
        </p:txBody>
      </p:sp>
      <p:sp>
        <p:nvSpPr>
          <p:cNvPr id="4" name="Rectangle 3"/>
          <p:cNvSpPr/>
          <p:nvPr/>
        </p:nvSpPr>
        <p:spPr>
          <a:xfrm>
            <a:off x="6084168" y="6011996"/>
            <a:ext cx="2698019"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it-IT" dirty="0">
                <a:solidFill>
                  <a:srgbClr val="000000"/>
                </a:solidFill>
              </a:rPr>
              <a:t>Ann Surg Oncol. 2010 </a:t>
            </a:r>
            <a:endParaRPr lang="el-GR" dirty="0">
              <a:solidFill>
                <a:srgbClr val="000000"/>
              </a:solidFill>
            </a:endParaRPr>
          </a:p>
        </p:txBody>
      </p:sp>
      <p:sp>
        <p:nvSpPr>
          <p:cNvPr id="2" name="Rectangle 1"/>
          <p:cNvSpPr/>
          <p:nvPr/>
        </p:nvSpPr>
        <p:spPr>
          <a:xfrm>
            <a:off x="4608512" y="1484784"/>
            <a:ext cx="4355976" cy="2585323"/>
          </a:xfrm>
          <a:prstGeom prst="rect">
            <a:avLst/>
          </a:prstGeom>
        </p:spPr>
        <p:txBody>
          <a:bodyPr wrap="square">
            <a:spAutoFit/>
          </a:bodyPr>
          <a:lstStyle/>
          <a:p>
            <a:r>
              <a:rPr lang="el-GR" dirty="0">
                <a:latin typeface="Calibri" panose="020F0502020204030204" pitchFamily="34" charset="0"/>
              </a:rPr>
              <a:t>Μέσω των προγραμμάτων </a:t>
            </a:r>
            <a:r>
              <a:rPr lang="en-US" dirty="0">
                <a:latin typeface="Calibri" panose="020F0502020204030204" pitchFamily="34" charset="0"/>
              </a:rPr>
              <a:t>screening </a:t>
            </a:r>
            <a:r>
              <a:rPr lang="el-GR" dirty="0">
                <a:latin typeface="Calibri" panose="020F0502020204030204" pitchFamily="34" charset="0"/>
              </a:rPr>
              <a:t>και της έγκαιρης διάγνωσης μικρών όγκων, θεωρείται ότι το </a:t>
            </a:r>
            <a:r>
              <a:rPr lang="el-GR" dirty="0">
                <a:solidFill>
                  <a:schemeClr val="tx2"/>
                </a:solidFill>
                <a:latin typeface="Calibri" panose="020F0502020204030204" pitchFamily="34" charset="0"/>
              </a:rPr>
              <a:t>70-80%</a:t>
            </a:r>
            <a:r>
              <a:rPr lang="el-GR" dirty="0">
                <a:latin typeface="Calibri" panose="020F0502020204030204" pitchFamily="34" charset="0"/>
              </a:rPr>
              <a:t> των ασθενών θα μπορούσαν να υποβληθούν σε χειρουργική συντήρησης μαστού</a:t>
            </a:r>
          </a:p>
          <a:p>
            <a:endParaRPr lang="el-GR" dirty="0">
              <a:latin typeface="Calibri" panose="020F0502020204030204" pitchFamily="34" charset="0"/>
            </a:endParaRPr>
          </a:p>
          <a:p>
            <a:r>
              <a:rPr lang="el-GR" dirty="0">
                <a:latin typeface="Calibri" panose="020F0502020204030204" pitchFamily="34" charset="0"/>
              </a:rPr>
              <a:t>Παρόλα αυτά περίπου </a:t>
            </a:r>
            <a:r>
              <a:rPr lang="el-GR" dirty="0">
                <a:solidFill>
                  <a:schemeClr val="tx2"/>
                </a:solidFill>
                <a:latin typeface="Calibri" panose="020F0502020204030204" pitchFamily="34" charset="0"/>
              </a:rPr>
              <a:t>50% </a:t>
            </a:r>
            <a:r>
              <a:rPr lang="el-GR" dirty="0">
                <a:latin typeface="Calibri" panose="020F0502020204030204" pitchFamily="34" charset="0"/>
              </a:rPr>
              <a:t>των γυναικών επιλέγουν ή συμβουλεύονται και υποβάλλονται σε μαστεκτομή</a:t>
            </a:r>
          </a:p>
        </p:txBody>
      </p:sp>
    </p:spTree>
    <p:extLst>
      <p:ext uri="{BB962C8B-B14F-4D97-AF65-F5344CB8AC3E}">
        <p14:creationId xmlns:p14="http://schemas.microsoft.com/office/powerpoint/2010/main" val="1362535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7"/>
            <a:ext cx="4320480" cy="54141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descr="C:\Users\Alexandra\Documents\BREAST\Images and Pictures\breast imag\imagesCALPB45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84984"/>
            <a:ext cx="3841210" cy="2877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extBox 1"/>
          <p:cNvSpPr txBox="1"/>
          <p:nvPr/>
        </p:nvSpPr>
        <p:spPr>
          <a:xfrm>
            <a:off x="4932040" y="548680"/>
            <a:ext cx="3481170" cy="2585323"/>
          </a:xfrm>
          <a:prstGeom prst="rect">
            <a:avLst/>
          </a:prstGeom>
          <a:noFill/>
        </p:spPr>
        <p:txBody>
          <a:bodyPr wrap="square" rtlCol="0">
            <a:spAutoFit/>
          </a:bodyPr>
          <a:lstStyle/>
          <a:p>
            <a:r>
              <a:rPr lang="el-GR" dirty="0" smtClean="0"/>
              <a:t>Η αφαίρεση του μαστού βιώνεται ώς τραυματική εμπειρία ιδιαίτερα στις νεότερες γυναίκες. Συνιστάται </a:t>
            </a:r>
            <a:r>
              <a:rPr lang="el-GR" dirty="0"/>
              <a:t>να παρέχεται </a:t>
            </a:r>
            <a:r>
              <a:rPr lang="el-GR" dirty="0" smtClean="0"/>
              <a:t>πάντα η επιλογή της πλαστικής αποκατάστασης εφόσον δεν διακυβεύεται η ογκολογική ασφάλεια (πχ ανάγκη ΑΚΘ)</a:t>
            </a:r>
            <a:endParaRPr lang="el-GR" dirty="0"/>
          </a:p>
        </p:txBody>
      </p:sp>
    </p:spTree>
    <p:extLst>
      <p:ext uri="{BB962C8B-B14F-4D97-AF65-F5344CB8AC3E}">
        <p14:creationId xmlns:p14="http://schemas.microsoft.com/office/powerpoint/2010/main" val="2380143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358254" y="1628774"/>
            <a:ext cx="5149850" cy="4248497"/>
          </a:xfrm>
        </p:spPr>
        <p:txBody>
          <a:bodyPr>
            <a:normAutofit/>
          </a:bodyPr>
          <a:lstStyle/>
          <a:p>
            <a:pPr marL="566928" indent="-457200">
              <a:lnSpc>
                <a:spcPct val="150000"/>
              </a:lnSpc>
              <a:buFont typeface="+mj-lt"/>
              <a:buAutoNum type="arabicPeriod"/>
            </a:pPr>
            <a:r>
              <a:rPr lang="el-GR" sz="2000" dirty="0" smtClean="0">
                <a:latin typeface="Calibri" panose="020F0502020204030204" pitchFamily="34" charset="0"/>
              </a:rPr>
              <a:t>Σε περίπτωση ισχυρού οικογενειακού ιστορικού </a:t>
            </a:r>
          </a:p>
          <a:p>
            <a:pPr marL="566928" indent="-457200">
              <a:lnSpc>
                <a:spcPct val="150000"/>
              </a:lnSpc>
              <a:buFont typeface="+mj-lt"/>
              <a:buAutoNum type="arabicPeriod"/>
            </a:pPr>
            <a:r>
              <a:rPr lang="el-GR" sz="2000" dirty="0" smtClean="0">
                <a:latin typeface="Calibri" panose="020F0502020204030204" pitchFamily="34" charset="0"/>
              </a:rPr>
              <a:t>Προηγούμενο ιστορικό </a:t>
            </a:r>
            <a:r>
              <a:rPr lang="en-US" sz="2000" dirty="0" smtClean="0">
                <a:latin typeface="Calibri" panose="020F0502020204030204" pitchFamily="34" charset="0"/>
              </a:rPr>
              <a:t>Ca </a:t>
            </a:r>
            <a:r>
              <a:rPr lang="el-GR" sz="2000" dirty="0" smtClean="0">
                <a:latin typeface="Calibri" panose="020F0502020204030204" pitchFamily="34" charset="0"/>
              </a:rPr>
              <a:t>μαστού ή </a:t>
            </a:r>
            <a:r>
              <a:rPr lang="en-US" sz="2000" dirty="0" smtClean="0">
                <a:latin typeface="Calibri" panose="020F0502020204030204" pitchFamily="34" charset="0"/>
              </a:rPr>
              <a:t>LCIS </a:t>
            </a:r>
            <a:r>
              <a:rPr lang="el-GR" sz="2000" dirty="0" smtClean="0">
                <a:latin typeface="Calibri" panose="020F0502020204030204" pitchFamily="34" charset="0"/>
              </a:rPr>
              <a:t>ή ακτινοθεραπεία στο θώρακα</a:t>
            </a:r>
          </a:p>
          <a:p>
            <a:pPr marL="566928" indent="-457200">
              <a:lnSpc>
                <a:spcPct val="150000"/>
              </a:lnSpc>
              <a:buFont typeface="+mj-lt"/>
              <a:buAutoNum type="arabicPeriod"/>
            </a:pPr>
            <a:r>
              <a:rPr lang="el-GR" sz="2000" dirty="0" smtClean="0">
                <a:latin typeface="Calibri" panose="020F0502020204030204" pitchFamily="34" charset="0"/>
              </a:rPr>
              <a:t>Σε περίπτωση κατά την οποία ο μαστός που απομένει εμφανίζει αυξημένη σύσταση, μικροαποτιτανώσεις και είναι ιδιαίτερα δύσκολη η παρακολούθηση</a:t>
            </a:r>
          </a:p>
        </p:txBody>
      </p:sp>
      <p:sp>
        <p:nvSpPr>
          <p:cNvPr id="2" name="Title 1"/>
          <p:cNvSpPr>
            <a:spLocks noGrp="1"/>
          </p:cNvSpPr>
          <p:nvPr>
            <p:ph type="title" idx="4294967295"/>
          </p:nvPr>
        </p:nvSpPr>
        <p:spPr>
          <a:xfrm>
            <a:off x="1115616" y="188913"/>
            <a:ext cx="8028384" cy="1143000"/>
          </a:xfrm>
        </p:spPr>
        <p:txBody>
          <a:bodyPr>
            <a:noAutofit/>
          </a:bodyPr>
          <a:lstStyle/>
          <a:p>
            <a:r>
              <a:rPr lang="el-GR" sz="2400" dirty="0" smtClean="0">
                <a:latin typeface="Calibri" panose="020F0502020204030204" pitchFamily="34" charset="0"/>
              </a:rPr>
              <a:t>Σε ασθενείς με </a:t>
            </a:r>
            <a:r>
              <a:rPr lang="el-GR" sz="2400" u="sng" dirty="0" smtClean="0">
                <a:latin typeface="Calibri" panose="020F0502020204030204" pitchFamily="34" charset="0"/>
              </a:rPr>
              <a:t>αυξημένο κίνδυνο</a:t>
            </a:r>
            <a:r>
              <a:rPr lang="el-GR" sz="2400" dirty="0" smtClean="0">
                <a:latin typeface="Calibri" panose="020F0502020204030204" pitchFamily="34" charset="0"/>
              </a:rPr>
              <a:t> επανεμφάνισης της νόσου,  επιλέγεται συχνά η αφαίρεση και του αντίπλευρου μαστού ...</a:t>
            </a:r>
            <a:endParaRPr lang="el-GR" sz="2400" dirty="0">
              <a:latin typeface="Calibri" panose="020F0502020204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628800"/>
            <a:ext cx="2808312" cy="2808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Rectangle 6"/>
          <p:cNvSpPr/>
          <p:nvPr/>
        </p:nvSpPr>
        <p:spPr>
          <a:xfrm>
            <a:off x="6372200" y="5068803"/>
            <a:ext cx="2232248" cy="37642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err="1">
                <a:solidFill>
                  <a:srgbClr val="000000"/>
                </a:solidFill>
              </a:rPr>
              <a:t>www.cancer.gov</a:t>
            </a:r>
            <a:endParaRPr lang="el-GR" dirty="0">
              <a:solidFill>
                <a:srgbClr val="000000"/>
              </a:solidFill>
            </a:endParaRPr>
          </a:p>
        </p:txBody>
      </p:sp>
    </p:spTree>
    <p:extLst>
      <p:ext uri="{BB962C8B-B14F-4D97-AF65-F5344CB8AC3E}">
        <p14:creationId xmlns:p14="http://schemas.microsoft.com/office/powerpoint/2010/main" val="1543742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339" y="332656"/>
            <a:ext cx="5526905" cy="1080120"/>
          </a:xfrm>
        </p:spPr>
        <p:txBody>
          <a:bodyPr>
            <a:normAutofit fontScale="90000"/>
          </a:bodyPr>
          <a:lstStyle/>
          <a:p>
            <a:r>
              <a:rPr lang="el-GR" sz="2800" b="1" dirty="0" smtClean="0">
                <a:solidFill>
                  <a:schemeClr val="tx1">
                    <a:lumMod val="95000"/>
                    <a:lumOff val="5000"/>
                  </a:schemeClr>
                </a:solidFill>
                <a:effectLst>
                  <a:outerShdw blurRad="38100" dist="38100" dir="2700000" algn="tl">
                    <a:srgbClr val="000000">
                      <a:alpha val="43137"/>
                    </a:srgbClr>
                  </a:outerShdw>
                </a:effectLst>
                <a:latin typeface="Calibri" panose="020F0502020204030204" pitchFamily="34" charset="0"/>
              </a:rPr>
              <a:t>Αντίπλευρη προφυλακτική μαστεκτομή </a:t>
            </a:r>
            <a:br>
              <a:rPr lang="el-GR" sz="2800" b="1" dirty="0" smtClean="0">
                <a:solidFill>
                  <a:schemeClr val="tx1">
                    <a:lumMod val="95000"/>
                    <a:lumOff val="5000"/>
                  </a:schemeClr>
                </a:solidFill>
                <a:effectLst>
                  <a:outerShdw blurRad="38100" dist="38100" dir="2700000" algn="tl">
                    <a:srgbClr val="000000">
                      <a:alpha val="43137"/>
                    </a:srgbClr>
                  </a:outerShdw>
                </a:effectLst>
                <a:latin typeface="Calibri" panose="020F0502020204030204" pitchFamily="34" charset="0"/>
              </a:rPr>
            </a:br>
            <a:r>
              <a:rPr lang="en-US" sz="1800" b="1" dirty="0" smtClean="0">
                <a:solidFill>
                  <a:schemeClr val="tx1">
                    <a:lumMod val="95000"/>
                    <a:lumOff val="5000"/>
                  </a:schemeClr>
                </a:solidFill>
                <a:effectLst>
                  <a:outerShdw blurRad="38100" dist="38100" dir="2700000" algn="tl">
                    <a:srgbClr val="000000">
                      <a:alpha val="43137"/>
                    </a:srgbClr>
                  </a:outerShdw>
                </a:effectLst>
                <a:latin typeface="Calibri" panose="020F0502020204030204" pitchFamily="34" charset="0"/>
              </a:rPr>
              <a:t>(Contralateral Prophylactic Mastectomy – CPM</a:t>
            </a:r>
            <a:r>
              <a:rPr lang="en-US" sz="1800" b="1" dirty="0" smtClean="0">
                <a:effectLst>
                  <a:outerShdw blurRad="38100" dist="38100" dir="2700000" algn="tl">
                    <a:srgbClr val="000000">
                      <a:alpha val="43137"/>
                    </a:srgbClr>
                  </a:outerShdw>
                </a:effectLst>
                <a:latin typeface="Calibri" panose="020F0502020204030204" pitchFamily="34" charset="0"/>
              </a:rPr>
              <a:t>)</a:t>
            </a:r>
            <a:endParaRPr lang="el-GR" sz="1800" b="1" dirty="0">
              <a:effectLst>
                <a:outerShdw blurRad="38100" dist="38100" dir="2700000" algn="tl">
                  <a:srgbClr val="000000">
                    <a:alpha val="43137"/>
                  </a:srgbClr>
                </a:outerShdw>
              </a:effectLst>
              <a:latin typeface="Calibri" panose="020F0502020204030204" pitchFamily="34" charset="0"/>
            </a:endParaRPr>
          </a:p>
        </p:txBody>
      </p:sp>
      <p:sp>
        <p:nvSpPr>
          <p:cNvPr id="4" name="Content Placeholder 3"/>
          <p:cNvSpPr>
            <a:spLocks noGrp="1"/>
          </p:cNvSpPr>
          <p:nvPr>
            <p:ph idx="1"/>
          </p:nvPr>
        </p:nvSpPr>
        <p:spPr>
          <a:xfrm>
            <a:off x="3138686" y="1484784"/>
            <a:ext cx="5472608" cy="4450824"/>
          </a:xfrm>
        </p:spPr>
        <p:txBody>
          <a:bodyPr>
            <a:normAutofit/>
          </a:bodyPr>
          <a:lstStyle/>
          <a:p>
            <a:r>
              <a:rPr lang="el-GR" dirty="0" smtClean="0">
                <a:latin typeface="Calibri" panose="020F0502020204030204" pitchFamily="34" charset="0"/>
              </a:rPr>
              <a:t>Στο παρελθόν θεωρούσαμε ότι η διάγνωση καρκίνου στον ένα μαστό αυξάνει κατά περίπου 1% κάθε έτος την πιθανότητα εμφάνισης μετάχρονου καρκίνου στον άλλο μαστό (σε όλες τις ασθενείς). Επομένως η προληπτική αφαίρεση του μη πάσχοντος μαστού φαινόταν λογική, τουλάχιστον για τις νέες γυναίκες </a:t>
            </a:r>
          </a:p>
          <a:p>
            <a:pPr marL="109728" indent="0">
              <a:buNone/>
            </a:pPr>
            <a:r>
              <a:rPr lang="el-GR" dirty="0" smtClean="0">
                <a:latin typeface="Calibri" panose="020F0502020204030204" pitchFamily="34" charset="0"/>
              </a:rPr>
              <a:t>Όμως </a:t>
            </a:r>
          </a:p>
          <a:p>
            <a:r>
              <a:rPr lang="en-US" dirty="0" smtClean="0">
                <a:latin typeface="Calibri" panose="020F0502020204030204" pitchFamily="34" charset="0"/>
              </a:rPr>
              <a:t> </a:t>
            </a:r>
            <a:r>
              <a:rPr lang="el-GR" dirty="0">
                <a:latin typeface="Calibri" panose="020F0502020204030204" pitchFamily="34" charset="0"/>
              </a:rPr>
              <a:t> Το 2011 η ομάδα EBCTCG διαπίστωσε σημαντική μείωση της πιθανότητας εμφάνισης αντίπλευρου καρκίνου μαστού ως αποτέλεσμα των νεότερων επικουρικών θεραπείών. </a:t>
            </a:r>
            <a:endParaRPr lang="el-GR" dirty="0" smtClean="0">
              <a:latin typeface="Calibri" panose="020F0502020204030204" pitchFamily="34" charset="0"/>
            </a:endParaRPr>
          </a:p>
          <a:p>
            <a:r>
              <a:rPr lang="el-GR" dirty="0" smtClean="0">
                <a:latin typeface="Calibri" panose="020F0502020204030204" pitchFamily="34" charset="0"/>
              </a:rPr>
              <a:t>Τα </a:t>
            </a:r>
            <a:r>
              <a:rPr lang="el-GR" dirty="0">
                <a:latin typeface="Calibri" panose="020F0502020204030204" pitchFamily="34" charset="0"/>
              </a:rPr>
              <a:t>ποσοστά διαμορφώνονται σε ετήσια </a:t>
            </a:r>
            <a:r>
              <a:rPr lang="el-GR" dirty="0" smtClean="0">
                <a:latin typeface="Calibri" panose="020F0502020204030204" pitchFamily="34" charset="0"/>
              </a:rPr>
              <a:t>πιθανότητα μόλις </a:t>
            </a:r>
            <a:r>
              <a:rPr lang="el-GR" dirty="0">
                <a:latin typeface="Calibri" panose="020F0502020204030204" pitchFamily="34" charset="0"/>
              </a:rPr>
              <a:t>περί το</a:t>
            </a:r>
            <a:r>
              <a:rPr lang="el-GR" b="1" dirty="0">
                <a:latin typeface="Calibri" panose="020F0502020204030204" pitchFamily="34" charset="0"/>
              </a:rPr>
              <a:t> 0.4%  </a:t>
            </a:r>
            <a:r>
              <a:rPr lang="el-GR" dirty="0">
                <a:latin typeface="Calibri" panose="020F0502020204030204" pitchFamily="34" charset="0"/>
              </a:rPr>
              <a:t>για ασθενείς ER (+)  υπό Ταμοξιφαίνη και στο </a:t>
            </a:r>
            <a:r>
              <a:rPr lang="el-GR" b="1" dirty="0">
                <a:latin typeface="Calibri" panose="020F0502020204030204" pitchFamily="34" charset="0"/>
              </a:rPr>
              <a:t>0.5%</a:t>
            </a:r>
            <a:r>
              <a:rPr lang="el-GR" dirty="0">
                <a:latin typeface="Calibri" panose="020F0502020204030204" pitchFamily="34" charset="0"/>
              </a:rPr>
              <a:t> για ασθενείς ER (-)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92" y="1124744"/>
            <a:ext cx="3572591" cy="43418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49" y="6233754"/>
            <a:ext cx="2207319" cy="345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627784" y="6233754"/>
            <a:ext cx="1008112" cy="369332"/>
          </a:xfrm>
          <a:prstGeom prst="rect">
            <a:avLst/>
          </a:prstGeom>
          <a:noFill/>
        </p:spPr>
        <p:txBody>
          <a:bodyPr wrap="square" rtlCol="0">
            <a:spAutoFit/>
          </a:bodyPr>
          <a:lstStyle/>
          <a:p>
            <a:r>
              <a:rPr lang="el-GR" dirty="0" smtClean="0"/>
              <a:t>2011</a:t>
            </a:r>
            <a:endParaRPr lang="el-GR" dirty="0"/>
          </a:p>
        </p:txBody>
      </p:sp>
    </p:spTree>
    <p:extLst>
      <p:ext uri="{BB962C8B-B14F-4D97-AF65-F5344CB8AC3E}">
        <p14:creationId xmlns:p14="http://schemas.microsoft.com/office/powerpoint/2010/main" val="3033981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46" t="13250" r="40124" b="9667"/>
          <a:stretch/>
        </p:blipFill>
        <p:spPr bwMode="auto">
          <a:xfrm>
            <a:off x="1412991" y="980728"/>
            <a:ext cx="6975433" cy="5689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877" t="81625" r="40301" b="10930"/>
          <a:stretch/>
        </p:blipFill>
        <p:spPr bwMode="auto">
          <a:xfrm>
            <a:off x="539552" y="5229200"/>
            <a:ext cx="8280920" cy="1225320"/>
          </a:xfrm>
          <a:prstGeom prst="rect">
            <a:avLst/>
          </a:prstGeom>
          <a:ln w="28575">
            <a:solidFill>
              <a:srgbClr val="FF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8" name="Straight Connector 7"/>
          <p:cNvCxnSpPr/>
          <p:nvPr/>
        </p:nvCxnSpPr>
        <p:spPr>
          <a:xfrm>
            <a:off x="4067944" y="5733256"/>
            <a:ext cx="20882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title"/>
          </p:nvPr>
        </p:nvSpPr>
        <p:spPr>
          <a:xfrm>
            <a:off x="457200" y="274638"/>
            <a:ext cx="8229600" cy="706090"/>
          </a:xfrm>
        </p:spPr>
        <p:style>
          <a:lnRef idx="2">
            <a:schemeClr val="accent6"/>
          </a:lnRef>
          <a:fillRef idx="1">
            <a:schemeClr val="lt1"/>
          </a:fillRef>
          <a:effectRef idx="0">
            <a:schemeClr val="accent6"/>
          </a:effectRef>
          <a:fontRef idx="minor">
            <a:schemeClr val="dk1"/>
          </a:fontRef>
        </p:style>
        <p:txBody>
          <a:bodyPr>
            <a:normAutofit/>
          </a:bodyPr>
          <a:lstStyle/>
          <a:p>
            <a:r>
              <a:rPr lang="el-GR" sz="2000" dirty="0" smtClean="0">
                <a:latin typeface="Calibri" panose="020F0502020204030204" pitchFamily="34" charset="0"/>
              </a:rPr>
              <a:t>Ως προς το όφελος στην επιβίωση των ασθενών που έχουν υποβληθεί σε </a:t>
            </a:r>
            <a:r>
              <a:rPr lang="en-US" sz="2000" dirty="0" smtClean="0">
                <a:latin typeface="Calibri" panose="020F0502020204030204" pitchFamily="34" charset="0"/>
              </a:rPr>
              <a:t>CPM..</a:t>
            </a:r>
            <a:endParaRPr lang="el-GR" sz="2000" dirty="0">
              <a:latin typeface="Calibri" panose="020F0502020204030204" pitchFamily="34" charset="0"/>
            </a:endParaRPr>
          </a:p>
        </p:txBody>
      </p:sp>
    </p:spTree>
    <p:extLst>
      <p:ext uri="{BB962C8B-B14F-4D97-AF65-F5344CB8AC3E}">
        <p14:creationId xmlns:p14="http://schemas.microsoft.com/office/powerpoint/2010/main" val="91470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585" y="5886564"/>
            <a:ext cx="7971863" cy="545430"/>
          </a:xfrm>
        </p:spPr>
        <p:txBody>
          <a:bodyPr>
            <a:normAutofit/>
          </a:bodyPr>
          <a:lstStyle/>
          <a:p>
            <a:r>
              <a:rPr lang="el-GR" sz="2800" dirty="0" smtClean="0">
                <a:latin typeface="Calibri" panose="020F0502020204030204" pitchFamily="34" charset="0"/>
              </a:rPr>
              <a:t>Χειρουργικές Επιλογές: Ωοθηκεκτομή («επικουρική»)</a:t>
            </a:r>
            <a:endParaRPr lang="el-GR" sz="2800" dirty="0">
              <a:latin typeface="Calibri" panose="020F0502020204030204" pitchFamily="34" charset="0"/>
            </a:endParaRPr>
          </a:p>
        </p:txBody>
      </p:sp>
      <p:sp>
        <p:nvSpPr>
          <p:cNvPr id="4" name="Content Placeholder 3"/>
          <p:cNvSpPr>
            <a:spLocks noGrp="1"/>
          </p:cNvSpPr>
          <p:nvPr>
            <p:ph idx="1"/>
          </p:nvPr>
        </p:nvSpPr>
        <p:spPr>
          <a:xfrm>
            <a:off x="1376117" y="2340556"/>
            <a:ext cx="6264696" cy="3546008"/>
          </a:xfrm>
        </p:spPr>
        <p:txBody>
          <a:bodyPr>
            <a:normAutofit fontScale="92500" lnSpcReduction="10000"/>
          </a:bodyPr>
          <a:lstStyle/>
          <a:p>
            <a:r>
              <a:rPr lang="el-GR" dirty="0" smtClean="0">
                <a:latin typeface="Calibri" panose="020F0502020204030204" pitchFamily="34" charset="0"/>
              </a:rPr>
              <a:t>Η πρώτη θεραπεία του καρκίνου του μαστού υπήρξε η ωοθηκεκτομή για τις προεμμηνοπαυσιακές γυναίκες</a:t>
            </a:r>
          </a:p>
          <a:p>
            <a:r>
              <a:rPr lang="el-GR" dirty="0" smtClean="0">
                <a:latin typeface="Calibri" panose="020F0502020204030204" pitchFamily="34" charset="0"/>
              </a:rPr>
              <a:t>Σε ορμονοεξαρτώμενους  όγκους, η συστηματική ορμονοθεραπεία στοχεύει στον αποκλεισμό των οιστρογόνων από τον μαζικό αδένα και έχει αποδείξει σημαντικό  θεραπευτικό όφελος</a:t>
            </a:r>
          </a:p>
          <a:p>
            <a:r>
              <a:rPr lang="el-GR" dirty="0" smtClean="0">
                <a:latin typeface="Calibri" panose="020F0502020204030204" pitchFamily="34" charset="0"/>
              </a:rPr>
              <a:t>Πρόσφατες μεταναλύσεις δείχνουν ότι η ωοθηκεκτομή δεν υπολείπεται των συστηματικών θεραπειών</a:t>
            </a:r>
          </a:p>
          <a:p>
            <a:r>
              <a:rPr lang="el-GR" dirty="0" smtClean="0">
                <a:latin typeface="Calibri" panose="020F0502020204030204" pitchFamily="34" charset="0"/>
              </a:rPr>
              <a:t>Σήμερα </a:t>
            </a:r>
            <a:r>
              <a:rPr lang="en-US" dirty="0" smtClean="0">
                <a:latin typeface="Calibri" panose="020F0502020204030204" pitchFamily="34" charset="0"/>
              </a:rPr>
              <a:t>(back to the future) </a:t>
            </a:r>
            <a:r>
              <a:rPr lang="el-GR" dirty="0" smtClean="0">
                <a:latin typeface="Calibri" panose="020F0502020204030204" pitchFamily="34" charset="0"/>
              </a:rPr>
              <a:t>αποτελεί αποδεκτή εναλλακτική παρέμβαση για προεμμηνοπαυσιακές ασθενείς με </a:t>
            </a:r>
            <a:r>
              <a:rPr lang="en-US" dirty="0" smtClean="0">
                <a:latin typeface="Calibri" panose="020F0502020204030204" pitchFamily="34" charset="0"/>
              </a:rPr>
              <a:t>ER(+) </a:t>
            </a:r>
            <a:r>
              <a:rPr lang="el-GR" dirty="0" smtClean="0">
                <a:latin typeface="Calibri" panose="020F0502020204030204" pitchFamily="34" charset="0"/>
              </a:rPr>
              <a:t>όγκους, οι οποίες δεν μπορούν να λάβουν ή δεν ανέχονται την συστηματική ορμονοθεραπεία</a:t>
            </a:r>
            <a:endParaRPr lang="el-GR" dirty="0">
              <a:latin typeface="Calibri" panose="020F0502020204030204" pitchFamily="34" charset="0"/>
            </a:endParaRPr>
          </a:p>
        </p:txBody>
      </p:sp>
      <p:sp>
        <p:nvSpPr>
          <p:cNvPr id="3" name="Rectangle 2"/>
          <p:cNvSpPr/>
          <p:nvPr/>
        </p:nvSpPr>
        <p:spPr>
          <a:xfrm>
            <a:off x="5724128" y="5472033"/>
            <a:ext cx="2773516" cy="276999"/>
          </a:xfrm>
          <a:prstGeom prst="rect">
            <a:avLst/>
          </a:prstGeom>
        </p:spPr>
        <p:txBody>
          <a:bodyPr wrap="none">
            <a:spAutoFit/>
          </a:bodyPr>
          <a:lstStyle/>
          <a:p>
            <a:r>
              <a:rPr lang="it-IT" sz="1200" dirty="0"/>
              <a:t>Future Oncol. 2008 Dec;4(6):785-92</a:t>
            </a:r>
            <a:endParaRPr lang="el-GR" sz="1200" dirty="0"/>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4265" b="50000"/>
          <a:stretch/>
        </p:blipFill>
        <p:spPr bwMode="auto">
          <a:xfrm>
            <a:off x="1691680" y="303039"/>
            <a:ext cx="5949133"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97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4149080"/>
            <a:ext cx="6626696" cy="906450"/>
          </a:xfrm>
        </p:spPr>
        <p:txBody>
          <a:bodyPr>
            <a:normAutofit/>
          </a:bodyPr>
          <a:lstStyle/>
          <a:p>
            <a:r>
              <a:rPr lang="el-GR" dirty="0" smtClean="0"/>
              <a:t>Γενετικός κίνδυνος </a:t>
            </a:r>
            <a:endParaRPr lang="el-GR"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746" y="692696"/>
            <a:ext cx="397247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750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164" y="1628800"/>
            <a:ext cx="706407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l-GR" dirty="0" smtClean="0">
                <a:latin typeface="Calibri" panose="020F0502020204030204" pitchFamily="34" charset="0"/>
              </a:rPr>
              <a:t>Πιθανότητα εμφάνισης κακοηθειών σε φορείς μεταλλάξεων </a:t>
            </a:r>
            <a:r>
              <a:rPr lang="en-US" dirty="0" smtClean="0">
                <a:latin typeface="Calibri" panose="020F0502020204030204" pitchFamily="34" charset="0"/>
              </a:rPr>
              <a:t>BRCA </a:t>
            </a:r>
            <a:r>
              <a:rPr lang="el-GR" dirty="0" smtClean="0">
                <a:latin typeface="Calibri" panose="020F0502020204030204" pitchFamily="34" charset="0"/>
              </a:rPr>
              <a:t>1/2</a:t>
            </a:r>
            <a:endParaRPr lang="el-GR" dirty="0">
              <a:latin typeface="Calibri" panose="020F0502020204030204" pitchFamily="34" charset="0"/>
            </a:endParaRPr>
          </a:p>
        </p:txBody>
      </p:sp>
    </p:spTree>
    <p:extLst>
      <p:ext uri="{BB962C8B-B14F-4D97-AF65-F5344CB8AC3E}">
        <p14:creationId xmlns:p14="http://schemas.microsoft.com/office/powerpoint/2010/main" val="2266081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p:cNvSpPr>
            <a:spLocks noGrp="1"/>
          </p:cNvSpPr>
          <p:nvPr>
            <p:ph sz="half" idx="4294967295"/>
          </p:nvPr>
        </p:nvSpPr>
        <p:spPr>
          <a:xfrm>
            <a:off x="0" y="1557338"/>
            <a:ext cx="4897438" cy="3998912"/>
          </a:xfrm>
        </p:spPr>
        <p:txBody>
          <a:bodyPr>
            <a:noAutofit/>
          </a:bodyPr>
          <a:lstStyle/>
          <a:p>
            <a:r>
              <a:rPr lang="el-GR" sz="2000" dirty="0" smtClean="0">
                <a:latin typeface="+mn-lt"/>
              </a:rPr>
              <a:t>Φορείς </a:t>
            </a:r>
            <a:r>
              <a:rPr lang="en-US" sz="2000" dirty="0" smtClean="0">
                <a:latin typeface="+mn-lt"/>
              </a:rPr>
              <a:t>BRCA </a:t>
            </a:r>
            <a:r>
              <a:rPr lang="el-GR" sz="2000" dirty="0" smtClean="0">
                <a:latin typeface="+mn-lt"/>
              </a:rPr>
              <a:t>μετάλλαξης έχουν μεγαλύτερη πιθανότητα να εμφανίσουν αμφοτερόπλευρο (ταυτόχρονο ή ετερόχρονο) καρκίνο μαστού </a:t>
            </a:r>
          </a:p>
          <a:p>
            <a:pPr marL="45720" lvl="0" indent="0" algn="ctr">
              <a:buClr>
                <a:prstClr val="black">
                  <a:lumMod val="50000"/>
                  <a:lumOff val="50000"/>
                </a:prstClr>
              </a:buClr>
              <a:buNone/>
            </a:pPr>
            <a:r>
              <a:rPr lang="el-GR" sz="2800" b="1" dirty="0" smtClean="0">
                <a:solidFill>
                  <a:prstClr val="black">
                    <a:lumMod val="85000"/>
                  </a:prstClr>
                </a:solidFill>
                <a:latin typeface="+mn-lt"/>
              </a:rPr>
              <a:t>10</a:t>
            </a:r>
            <a:r>
              <a:rPr lang="en-US" sz="2800" b="1" dirty="0" smtClean="0">
                <a:solidFill>
                  <a:prstClr val="black">
                    <a:lumMod val="85000"/>
                  </a:prstClr>
                </a:solidFill>
                <a:latin typeface="+mn-lt"/>
              </a:rPr>
              <a:t> years Risk : 40% </a:t>
            </a:r>
            <a:endParaRPr lang="el-GR" sz="2800" b="1" dirty="0" smtClean="0">
              <a:latin typeface="+mn-lt"/>
            </a:endParaRPr>
          </a:p>
          <a:p>
            <a:r>
              <a:rPr lang="el-GR" sz="2000" dirty="0" smtClean="0">
                <a:latin typeface="+mn-lt"/>
              </a:rPr>
              <a:t>Θεωρείταί ότι οι δύο καρκίνοι αποτελούν ανεξάρτητα γεγονότα</a:t>
            </a:r>
            <a:endParaRPr lang="en-US" sz="2000" dirty="0" smtClean="0">
              <a:latin typeface="+mn-lt"/>
            </a:endParaRPr>
          </a:p>
          <a:p>
            <a:pPr marL="45720" indent="0">
              <a:buNone/>
            </a:pPr>
            <a:endParaRPr lang="el-GR" sz="2000" dirty="0" smtClean="0">
              <a:latin typeface="+mn-lt"/>
            </a:endParaRPr>
          </a:p>
          <a:p>
            <a:r>
              <a:rPr lang="el-GR" sz="2000" dirty="0" smtClean="0">
                <a:latin typeface="+mn-lt"/>
              </a:rPr>
              <a:t>Μέσος χρόνος εμφάνισης αντίπλευρου καρκίνου μαστού: περίπου </a:t>
            </a:r>
            <a:r>
              <a:rPr lang="el-GR" sz="2000" b="1" dirty="0" smtClean="0">
                <a:latin typeface="+mn-lt"/>
              </a:rPr>
              <a:t>5</a:t>
            </a:r>
            <a:r>
              <a:rPr lang="el-GR" sz="2000" dirty="0" smtClean="0">
                <a:latin typeface="+mn-lt"/>
              </a:rPr>
              <a:t> χρόνια </a:t>
            </a:r>
            <a:endParaRPr lang="el-GR" sz="2000" dirty="0">
              <a:latin typeface="+mn-lt"/>
            </a:endParaRPr>
          </a:p>
        </p:txBody>
      </p:sp>
      <p:sp>
        <p:nvSpPr>
          <p:cNvPr id="2" name="Title 1"/>
          <p:cNvSpPr>
            <a:spLocks noGrp="1"/>
          </p:cNvSpPr>
          <p:nvPr>
            <p:ph type="title" idx="4294967295"/>
          </p:nvPr>
        </p:nvSpPr>
        <p:spPr>
          <a:xfrm>
            <a:off x="1223963" y="260350"/>
            <a:ext cx="7920037" cy="955675"/>
          </a:xfrm>
        </p:spPr>
        <p:txBody>
          <a:bodyPr>
            <a:noAutofit/>
          </a:bodyPr>
          <a:lstStyle/>
          <a:p>
            <a:r>
              <a:rPr lang="en-US" sz="2800" dirty="0">
                <a:latin typeface="Calibri" panose="020F0502020204030204" pitchFamily="34" charset="0"/>
              </a:rPr>
              <a:t>Contralateral Breast Cancer in </a:t>
            </a:r>
            <a:r>
              <a:rPr lang="en-US" sz="2800" i="1" dirty="0">
                <a:latin typeface="Calibri" panose="020F0502020204030204" pitchFamily="34" charset="0"/>
              </a:rPr>
              <a:t>BRCA1 and BRCA2</a:t>
            </a:r>
            <a:br>
              <a:rPr lang="en-US" sz="2800" i="1" dirty="0">
                <a:latin typeface="Calibri" panose="020F0502020204030204" pitchFamily="34" charset="0"/>
              </a:rPr>
            </a:br>
            <a:r>
              <a:rPr lang="en-US" sz="2800" dirty="0">
                <a:latin typeface="Calibri" panose="020F0502020204030204" pitchFamily="34" charset="0"/>
              </a:rPr>
              <a:t>Mutation Carriers</a:t>
            </a:r>
            <a:endParaRPr lang="el-GR" sz="2800" dirty="0">
              <a:latin typeface="Calibri" panose="020F0502020204030204" pitchFamily="34" charset="0"/>
            </a:endParaRPr>
          </a:p>
        </p:txBody>
      </p:sp>
      <p:sp>
        <p:nvSpPr>
          <p:cNvPr id="7" name="Rectangle 6"/>
          <p:cNvSpPr/>
          <p:nvPr/>
        </p:nvSpPr>
        <p:spPr>
          <a:xfrm>
            <a:off x="3672408" y="5868094"/>
            <a:ext cx="493204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i="1" dirty="0">
                <a:solidFill>
                  <a:srgbClr val="000000"/>
                </a:solidFill>
              </a:rPr>
              <a:t>Cancer </a:t>
            </a:r>
            <a:r>
              <a:rPr lang="en-US" i="1" dirty="0" err="1">
                <a:solidFill>
                  <a:srgbClr val="000000"/>
                </a:solidFill>
              </a:rPr>
              <a:t>Epidemiol</a:t>
            </a:r>
            <a:r>
              <a:rPr lang="en-US" i="1" dirty="0">
                <a:solidFill>
                  <a:srgbClr val="000000"/>
                </a:solidFill>
              </a:rPr>
              <a:t> Biomarkers Prev. </a:t>
            </a:r>
            <a:r>
              <a:rPr lang="en-US" i="1" dirty="0" smtClean="0">
                <a:solidFill>
                  <a:srgbClr val="000000"/>
                </a:solidFill>
              </a:rPr>
              <a:t>2005</a:t>
            </a:r>
            <a:endParaRPr lang="el-GR" i="1" dirty="0" smtClean="0">
              <a:solidFill>
                <a:srgbClr val="000000"/>
              </a:solidFill>
            </a:endParaRPr>
          </a:p>
          <a:p>
            <a:r>
              <a:rPr lang="en-US" i="1" dirty="0">
                <a:solidFill>
                  <a:srgbClr val="000000"/>
                </a:solidFill>
              </a:rPr>
              <a:t> J </a:t>
            </a:r>
            <a:r>
              <a:rPr lang="en-US" i="1" dirty="0" err="1">
                <a:solidFill>
                  <a:srgbClr val="000000"/>
                </a:solidFill>
              </a:rPr>
              <a:t>Clin</a:t>
            </a:r>
            <a:r>
              <a:rPr lang="en-US" i="1" dirty="0">
                <a:solidFill>
                  <a:srgbClr val="000000"/>
                </a:solidFill>
              </a:rPr>
              <a:t> </a:t>
            </a:r>
            <a:r>
              <a:rPr lang="en-US" i="1" dirty="0" err="1">
                <a:solidFill>
                  <a:srgbClr val="000000"/>
                </a:solidFill>
              </a:rPr>
              <a:t>Oncol</a:t>
            </a:r>
            <a:r>
              <a:rPr lang="en-US" i="1" dirty="0">
                <a:solidFill>
                  <a:srgbClr val="000000"/>
                </a:solidFill>
              </a:rPr>
              <a:t> </a:t>
            </a:r>
            <a:r>
              <a:rPr lang="el-GR" i="1" dirty="0" smtClean="0">
                <a:solidFill>
                  <a:srgbClr val="000000"/>
                </a:solidFill>
              </a:rPr>
              <a:t>, </a:t>
            </a:r>
            <a:r>
              <a:rPr lang="en-US" i="1" dirty="0" smtClean="0">
                <a:solidFill>
                  <a:srgbClr val="000000"/>
                </a:solidFill>
              </a:rPr>
              <a:t>2004 </a:t>
            </a:r>
            <a:endParaRPr lang="el-GR" i="1" dirty="0">
              <a:solidFill>
                <a:srgbClr val="000000"/>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700808"/>
            <a:ext cx="316835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0427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1763688" y="1556792"/>
            <a:ext cx="6624736" cy="3662541"/>
          </a:xfrm>
          <a:prstGeom prst="rect">
            <a:avLst/>
          </a:prstGeom>
        </p:spPr>
        <p:txBody>
          <a:bodyPr wrap="square">
            <a:spAutoFit/>
          </a:bodyPr>
          <a:lstStyle/>
          <a:p>
            <a:r>
              <a:rPr lang="el-GR" sz="3200" dirty="0">
                <a:latin typeface="Calibri" panose="020F0502020204030204" pitchFamily="34" charset="0"/>
              </a:rPr>
              <a:t>Η αντιμετώπιση του καρκίνου του μαστού είναι κατά προτεραιότητα </a:t>
            </a:r>
            <a:r>
              <a:rPr lang="el-GR" sz="3200" dirty="0">
                <a:solidFill>
                  <a:srgbClr val="C00000"/>
                </a:solidFill>
                <a:latin typeface="Calibri" panose="020F0502020204030204" pitchFamily="34" charset="0"/>
              </a:rPr>
              <a:t>χειρουργική </a:t>
            </a:r>
            <a:r>
              <a:rPr lang="el-GR" sz="3200" dirty="0">
                <a:latin typeface="Calibri" panose="020F0502020204030204" pitchFamily="34" charset="0"/>
              </a:rPr>
              <a:t>σε όλες τις </a:t>
            </a:r>
            <a:r>
              <a:rPr lang="el-GR" sz="3200" dirty="0" smtClean="0">
                <a:latin typeface="Calibri" panose="020F0502020204030204" pitchFamily="34" charset="0"/>
              </a:rPr>
              <a:t>ηλικίες </a:t>
            </a:r>
            <a:r>
              <a:rPr lang="el-GR" sz="3200" dirty="0">
                <a:latin typeface="Calibri" panose="020F0502020204030204" pitchFamily="34" charset="0"/>
              </a:rPr>
              <a:t/>
            </a:r>
            <a:br>
              <a:rPr lang="el-GR" sz="3200" dirty="0">
                <a:latin typeface="Calibri" panose="020F0502020204030204" pitchFamily="34" charset="0"/>
              </a:rPr>
            </a:br>
            <a:endParaRPr lang="el-GR" sz="3200" dirty="0" smtClean="0">
              <a:latin typeface="Calibri" panose="020F0502020204030204" pitchFamily="34" charset="0"/>
            </a:endParaRPr>
          </a:p>
          <a:p>
            <a:endParaRPr lang="el-GR" sz="3200" dirty="0" smtClean="0">
              <a:latin typeface="Calibri" panose="020F0502020204030204" pitchFamily="34" charset="0"/>
            </a:endParaRPr>
          </a:p>
          <a:p>
            <a:r>
              <a:rPr lang="el-GR" sz="2400" dirty="0" smtClean="0">
                <a:latin typeface="Calibri" panose="020F0502020204030204" pitchFamily="34" charset="0"/>
              </a:rPr>
              <a:t>Το </a:t>
            </a:r>
            <a:r>
              <a:rPr lang="el-GR" sz="2400" dirty="0">
                <a:latin typeface="Calibri" panose="020F0502020204030204" pitchFamily="34" charset="0"/>
              </a:rPr>
              <a:t>νεαρό της ηλικίας προσθέτει επιπλέον παράγοντες για συνεκτίμηση στην λήψη αποφάσεων</a:t>
            </a:r>
          </a:p>
        </p:txBody>
      </p:sp>
    </p:spTree>
    <p:extLst>
      <p:ext uri="{BB962C8B-B14F-4D97-AF65-F5344CB8AC3E}">
        <p14:creationId xmlns:p14="http://schemas.microsoft.com/office/powerpoint/2010/main" val="51308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9304" y="332656"/>
            <a:ext cx="8424936" cy="811560"/>
          </a:xfrm>
        </p:spPr>
        <p:txBody>
          <a:bodyPr>
            <a:normAutofit/>
          </a:bodyPr>
          <a:lstStyle/>
          <a:p>
            <a:r>
              <a:rPr lang="el-GR" sz="3200" dirty="0" smtClean="0">
                <a:solidFill>
                  <a:schemeClr val="tx1">
                    <a:lumMod val="95000"/>
                    <a:lumOff val="5000"/>
                  </a:schemeClr>
                </a:solidFill>
                <a:latin typeface="Calibri" panose="020F0502020204030204" pitchFamily="34" charset="0"/>
              </a:rPr>
              <a:t>Αμφοτερόπλευρη (Προληπτική) Μαστεκτομή</a:t>
            </a:r>
            <a:endParaRPr lang="el-GR" sz="3200" dirty="0">
              <a:solidFill>
                <a:schemeClr val="tx1">
                  <a:lumMod val="95000"/>
                  <a:lumOff val="5000"/>
                </a:schemeClr>
              </a:solidFill>
              <a:latin typeface="Calibri" panose="020F0502020204030204" pitchFamily="34" charset="0"/>
            </a:endParaRPr>
          </a:p>
        </p:txBody>
      </p:sp>
      <p:sp>
        <p:nvSpPr>
          <p:cNvPr id="65539" name="Rectangle 3"/>
          <p:cNvSpPr>
            <a:spLocks noGrp="1" noChangeArrowheads="1"/>
          </p:cNvSpPr>
          <p:nvPr>
            <p:ph idx="1"/>
          </p:nvPr>
        </p:nvSpPr>
        <p:spPr>
          <a:xfrm>
            <a:off x="6588224" y="2492896"/>
            <a:ext cx="2311708" cy="3240360"/>
          </a:xfrm>
        </p:spPr>
        <p:txBody>
          <a:bodyPr>
            <a:normAutofit/>
          </a:bodyPr>
          <a:lstStyle/>
          <a:p>
            <a:pPr>
              <a:lnSpc>
                <a:spcPct val="80000"/>
              </a:lnSpc>
              <a:buFontTx/>
              <a:buNone/>
            </a:pPr>
            <a:r>
              <a:rPr lang="el-GR" sz="2000" dirty="0">
                <a:solidFill>
                  <a:schemeClr val="tx1">
                    <a:lumMod val="65000"/>
                    <a:lumOff val="35000"/>
                  </a:schemeClr>
                </a:solidFill>
                <a:latin typeface="+mn-lt"/>
              </a:rPr>
              <a:t> </a:t>
            </a:r>
            <a:r>
              <a:rPr lang="el-GR" sz="2000" dirty="0" smtClean="0">
                <a:solidFill>
                  <a:schemeClr val="tx1">
                    <a:lumMod val="65000"/>
                    <a:lumOff val="35000"/>
                  </a:schemeClr>
                </a:solidFill>
                <a:latin typeface="+mn-lt"/>
              </a:rPr>
              <a:t>Θεωρείται </a:t>
            </a:r>
            <a:r>
              <a:rPr lang="el-GR" sz="2000" dirty="0">
                <a:solidFill>
                  <a:schemeClr val="tx1">
                    <a:lumMod val="65000"/>
                    <a:lumOff val="35000"/>
                  </a:schemeClr>
                </a:solidFill>
                <a:latin typeface="+mn-lt"/>
              </a:rPr>
              <a:t>ότι μειώνει τον κίνδυνο εμφάνισης καρκίνου μαστού κατά </a:t>
            </a:r>
            <a:r>
              <a:rPr lang="el-GR" sz="2000" b="1" dirty="0">
                <a:solidFill>
                  <a:schemeClr val="tx1">
                    <a:lumMod val="65000"/>
                    <a:lumOff val="35000"/>
                  </a:schemeClr>
                </a:solidFill>
                <a:latin typeface="+mn-lt"/>
              </a:rPr>
              <a:t>90%</a:t>
            </a:r>
            <a:r>
              <a:rPr lang="el-GR" sz="2000" dirty="0">
                <a:solidFill>
                  <a:schemeClr val="tx1">
                    <a:lumMod val="65000"/>
                    <a:lumOff val="35000"/>
                  </a:schemeClr>
                </a:solidFill>
                <a:latin typeface="+mn-lt"/>
              </a:rPr>
              <a:t> (με μακροχρόνια προστατευτική δράση)</a:t>
            </a:r>
          </a:p>
        </p:txBody>
      </p:sp>
      <p:sp>
        <p:nvSpPr>
          <p:cNvPr id="2" name="Rectangle 1"/>
          <p:cNvSpPr/>
          <p:nvPr/>
        </p:nvSpPr>
        <p:spPr>
          <a:xfrm>
            <a:off x="395536" y="1322765"/>
            <a:ext cx="8280920"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fontAlgn="base">
              <a:spcBef>
                <a:spcPct val="0"/>
              </a:spcBef>
              <a:spcAft>
                <a:spcPct val="0"/>
              </a:spcAft>
            </a:pPr>
            <a:r>
              <a:rPr lang="el-GR" sz="2400" i="1" dirty="0" smtClean="0">
                <a:solidFill>
                  <a:schemeClr val="accent1">
                    <a:lumMod val="50000"/>
                  </a:schemeClr>
                </a:solidFill>
                <a:latin typeface="Calibri" panose="020F0502020204030204" pitchFamily="34" charset="0"/>
              </a:rPr>
              <a:t>Σε γυναίκες με αποδεδειγμένο γενετικό κίνδυνο υπάρχει όφελος από προφυλακτικές επεμβάσεις </a:t>
            </a:r>
          </a:p>
        </p:txBody>
      </p:sp>
      <p:sp>
        <p:nvSpPr>
          <p:cNvPr id="3" name="Rectangle 2"/>
          <p:cNvSpPr/>
          <p:nvPr/>
        </p:nvSpPr>
        <p:spPr>
          <a:xfrm>
            <a:off x="3707904" y="6396335"/>
            <a:ext cx="5360907" cy="369332"/>
          </a:xfrm>
          <a:prstGeom prst="rect">
            <a:avLst/>
          </a:prstGeom>
        </p:spPr>
        <p:txBody>
          <a:bodyPr wrap="square">
            <a:spAutoFit/>
          </a:bodyPr>
          <a:lstStyle/>
          <a:p>
            <a:pPr algn="r"/>
            <a:r>
              <a:rPr lang="sv-SE" dirty="0" smtClean="0"/>
              <a:t>Bernadette A.M: Ann Surg Oncol. 2007 : 14;3335</a:t>
            </a:r>
            <a:endParaRPr lang="sv-SE"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965" y="2276872"/>
            <a:ext cx="6065392" cy="40265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538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47664" y="268323"/>
            <a:ext cx="7200800" cy="1008112"/>
          </a:xfrm>
        </p:spPr>
        <p:txBody>
          <a:bodyPr>
            <a:normAutofit fontScale="90000"/>
          </a:bodyPr>
          <a:lstStyle/>
          <a:p>
            <a:r>
              <a:rPr lang="el-GR" sz="2800" b="1" dirty="0" smtClean="0">
                <a:solidFill>
                  <a:schemeClr val="tx1">
                    <a:lumMod val="95000"/>
                    <a:lumOff val="5000"/>
                  </a:schemeClr>
                </a:solidFill>
                <a:latin typeface="Calibri" panose="020F0502020204030204" pitchFamily="34" charset="0"/>
              </a:rPr>
              <a:t>Προφυλακτικές </a:t>
            </a:r>
            <a:r>
              <a:rPr lang="el-GR" sz="2800" b="1" dirty="0">
                <a:solidFill>
                  <a:schemeClr val="tx1">
                    <a:lumMod val="95000"/>
                    <a:lumOff val="5000"/>
                  </a:schemeClr>
                </a:solidFill>
                <a:latin typeface="Calibri" panose="020F0502020204030204" pitchFamily="34" charset="0"/>
              </a:rPr>
              <a:t>Τακτικές: </a:t>
            </a:r>
            <a:r>
              <a:rPr lang="el-GR" sz="2800" b="1" dirty="0">
                <a:solidFill>
                  <a:schemeClr val="accent1">
                    <a:lumMod val="50000"/>
                  </a:schemeClr>
                </a:solidFill>
                <a:latin typeface="Calibri" panose="020F0502020204030204" pitchFamily="34" charset="0"/>
              </a:rPr>
              <a:t>Προφυλακτική </a:t>
            </a:r>
            <a:r>
              <a:rPr lang="el-GR" sz="2800" b="1" dirty="0" smtClean="0">
                <a:solidFill>
                  <a:schemeClr val="accent1">
                    <a:lumMod val="50000"/>
                  </a:schemeClr>
                </a:solidFill>
                <a:latin typeface="Calibri" panose="020F0502020204030204" pitchFamily="34" charset="0"/>
              </a:rPr>
              <a:t>Εξαρτηματεκτομή, σε φορείς μετάλλαξης </a:t>
            </a:r>
            <a:r>
              <a:rPr lang="en-US" sz="2800" b="1" dirty="0" smtClean="0">
                <a:solidFill>
                  <a:schemeClr val="accent1">
                    <a:lumMod val="50000"/>
                  </a:schemeClr>
                </a:solidFill>
                <a:latin typeface="Calibri" panose="020F0502020204030204" pitchFamily="34" charset="0"/>
              </a:rPr>
              <a:t>BRCA1 &amp; 2</a:t>
            </a:r>
            <a:endParaRPr lang="el-GR" sz="2800" b="1" dirty="0">
              <a:solidFill>
                <a:schemeClr val="tx1">
                  <a:lumMod val="95000"/>
                  <a:lumOff val="5000"/>
                </a:schemeClr>
              </a:solidFill>
              <a:latin typeface="Calibri" panose="020F0502020204030204" pitchFamily="34" charset="0"/>
            </a:endParaRPr>
          </a:p>
        </p:txBody>
      </p:sp>
      <p:sp>
        <p:nvSpPr>
          <p:cNvPr id="65539" name="Rectangle 3"/>
          <p:cNvSpPr>
            <a:spLocks noGrp="1" noChangeArrowheads="1"/>
          </p:cNvSpPr>
          <p:nvPr>
            <p:ph idx="1"/>
          </p:nvPr>
        </p:nvSpPr>
        <p:spPr>
          <a:xfrm>
            <a:off x="3419872" y="1772817"/>
            <a:ext cx="5266928" cy="3960440"/>
          </a:xfrm>
        </p:spPr>
        <p:txBody>
          <a:bodyPr>
            <a:normAutofit/>
          </a:bodyPr>
          <a:lstStyle/>
          <a:p>
            <a:pPr>
              <a:lnSpc>
                <a:spcPct val="80000"/>
              </a:lnSpc>
              <a:buFontTx/>
              <a:buNone/>
            </a:pPr>
            <a:r>
              <a:rPr lang="el-GR" dirty="0">
                <a:latin typeface="Calibri" pitchFamily="34" charset="0"/>
              </a:rPr>
              <a:t>Ό</a:t>
            </a:r>
            <a:r>
              <a:rPr lang="el-GR" sz="1800" dirty="0" smtClean="0">
                <a:latin typeface="Calibri" pitchFamily="34" charset="0"/>
              </a:rPr>
              <a:t>ταν </a:t>
            </a:r>
            <a:r>
              <a:rPr lang="el-GR" sz="1800" dirty="0">
                <a:latin typeface="Calibri" pitchFamily="34" charset="0"/>
              </a:rPr>
              <a:t>η γυναίκα ολοκληρώσει την οικογένειά </a:t>
            </a:r>
            <a:r>
              <a:rPr lang="el-GR" sz="1800" dirty="0" smtClean="0">
                <a:latin typeface="Calibri" pitchFamily="34" charset="0"/>
              </a:rPr>
              <a:t>της </a:t>
            </a:r>
            <a:endParaRPr lang="el-GR" sz="1800" dirty="0">
              <a:latin typeface="Calibri" pitchFamily="34" charset="0"/>
            </a:endParaRPr>
          </a:p>
          <a:p>
            <a:pPr>
              <a:lnSpc>
                <a:spcPct val="80000"/>
              </a:lnSpc>
              <a:buFontTx/>
              <a:buNone/>
            </a:pPr>
            <a:endParaRPr lang="el-GR" sz="1800" dirty="0">
              <a:latin typeface="Calibri" pitchFamily="34" charset="0"/>
            </a:endParaRPr>
          </a:p>
          <a:p>
            <a:pPr>
              <a:lnSpc>
                <a:spcPct val="80000"/>
              </a:lnSpc>
              <a:buFontTx/>
              <a:buNone/>
            </a:pPr>
            <a:r>
              <a:rPr lang="el-GR" sz="1800" dirty="0">
                <a:latin typeface="Calibri" pitchFamily="34" charset="0"/>
              </a:rPr>
              <a:t> Παρά το ότι δεν έχουν γίνει τυχαιοποιημένες μελέτες, αναδρομικές και προοπτικές μελέτες </a:t>
            </a:r>
            <a:r>
              <a:rPr lang="el-GR" dirty="0" smtClean="0">
                <a:latin typeface="Calibri" pitchFamily="34" charset="0"/>
              </a:rPr>
              <a:t>δείχνουν</a:t>
            </a:r>
            <a:r>
              <a:rPr lang="el-GR" sz="1800" dirty="0" smtClean="0">
                <a:latin typeface="Calibri" pitchFamily="34" charset="0"/>
              </a:rPr>
              <a:t> </a:t>
            </a:r>
            <a:r>
              <a:rPr lang="el-GR" sz="1800" b="1" dirty="0">
                <a:solidFill>
                  <a:schemeClr val="accent2">
                    <a:lumMod val="50000"/>
                  </a:schemeClr>
                </a:solidFill>
                <a:latin typeface="Calibri" pitchFamily="34" charset="0"/>
              </a:rPr>
              <a:t>Μείωση </a:t>
            </a:r>
            <a:r>
              <a:rPr lang="el-GR" sz="1800" dirty="0">
                <a:latin typeface="Calibri" pitchFamily="34" charset="0"/>
              </a:rPr>
              <a:t>του κινδύνου για γυναικολογικό καρκίνο που σχετίζεται με  </a:t>
            </a:r>
            <a:r>
              <a:rPr lang="en-US" sz="1800" dirty="0">
                <a:latin typeface="Calibri" pitchFamily="34" charset="0"/>
              </a:rPr>
              <a:t>BRCA</a:t>
            </a:r>
            <a:r>
              <a:rPr lang="el-GR" sz="1800" dirty="0">
                <a:latin typeface="Calibri" pitchFamily="34" charset="0"/>
              </a:rPr>
              <a:t> μεταλλάξεις κατά </a:t>
            </a:r>
            <a:r>
              <a:rPr lang="el-GR" sz="1800" b="1" dirty="0">
                <a:solidFill>
                  <a:schemeClr val="accent2">
                    <a:lumMod val="50000"/>
                  </a:schemeClr>
                </a:solidFill>
                <a:latin typeface="Calibri" pitchFamily="34" charset="0"/>
              </a:rPr>
              <a:t>80 - 96% </a:t>
            </a:r>
            <a:r>
              <a:rPr lang="el-GR" sz="1800" dirty="0">
                <a:latin typeface="Calibri" pitchFamily="34" charset="0"/>
              </a:rPr>
              <a:t>, μείωση του κινδύνου για καρκίνο μαστού κατά </a:t>
            </a:r>
            <a:r>
              <a:rPr lang="el-GR" sz="1800" b="1" dirty="0">
                <a:solidFill>
                  <a:schemeClr val="accent2">
                    <a:lumMod val="50000"/>
                  </a:schemeClr>
                </a:solidFill>
                <a:latin typeface="Calibri" pitchFamily="34" charset="0"/>
              </a:rPr>
              <a:t>50</a:t>
            </a:r>
            <a:r>
              <a:rPr lang="el-GR" sz="1800" b="1" dirty="0" smtClean="0">
                <a:solidFill>
                  <a:schemeClr val="accent2">
                    <a:lumMod val="50000"/>
                  </a:schemeClr>
                </a:solidFill>
                <a:latin typeface="Calibri" pitchFamily="34" charset="0"/>
              </a:rPr>
              <a:t>%</a:t>
            </a:r>
          </a:p>
          <a:p>
            <a:pPr>
              <a:lnSpc>
                <a:spcPct val="80000"/>
              </a:lnSpc>
              <a:buFontTx/>
              <a:buNone/>
            </a:pPr>
            <a:endParaRPr lang="el-GR" sz="1800" dirty="0">
              <a:solidFill>
                <a:srgbClr val="FFFF99"/>
              </a:solidFill>
              <a:effectLst>
                <a:outerShdw blurRad="38100" dist="38100" dir="2700000" algn="tl">
                  <a:srgbClr val="000000"/>
                </a:outerShdw>
              </a:effectLst>
              <a:latin typeface="Calibri" pitchFamily="34" charset="0"/>
            </a:endParaRPr>
          </a:p>
          <a:p>
            <a:pPr>
              <a:lnSpc>
                <a:spcPct val="80000"/>
              </a:lnSpc>
              <a:buFontTx/>
              <a:buNone/>
            </a:pPr>
            <a:r>
              <a:rPr lang="el-GR" sz="1800" dirty="0" smtClean="0">
                <a:solidFill>
                  <a:schemeClr val="tx1">
                    <a:lumMod val="65000"/>
                    <a:lumOff val="35000"/>
                  </a:schemeClr>
                </a:solidFill>
                <a:latin typeface="Calibri" pitchFamily="34" charset="0"/>
              </a:rPr>
              <a:t>Πρέπει να σημειωθεί ότι ένα ποσοστό κινδύνου για πρωτοπαθή καρκίνο περιτοναίου παραμένει ακόμα και μετά από έγκαιρη προφυλακτική ε</a:t>
            </a:r>
            <a:r>
              <a:rPr lang="el-GR" sz="1800" dirty="0">
                <a:solidFill>
                  <a:schemeClr val="tx1">
                    <a:lumMod val="65000"/>
                    <a:lumOff val="35000"/>
                  </a:schemeClr>
                </a:solidFill>
                <a:latin typeface="Calibri" pitchFamily="34" charset="0"/>
              </a:rPr>
              <a:t>ξ</a:t>
            </a:r>
            <a:r>
              <a:rPr lang="el-GR" sz="1800" dirty="0" smtClean="0">
                <a:solidFill>
                  <a:schemeClr val="tx1">
                    <a:lumMod val="65000"/>
                    <a:lumOff val="35000"/>
                  </a:schemeClr>
                </a:solidFill>
                <a:latin typeface="Calibri" pitchFamily="34" charset="0"/>
              </a:rPr>
              <a:t>αρτηματεκτομή</a:t>
            </a:r>
            <a:endParaRPr lang="el-GR" sz="2400" b="1" dirty="0">
              <a:solidFill>
                <a:schemeClr val="tx1">
                  <a:lumMod val="65000"/>
                  <a:lumOff val="35000"/>
                </a:schemeClr>
              </a:solidFill>
            </a:endParaRPr>
          </a:p>
        </p:txBody>
      </p:sp>
      <p:sp>
        <p:nvSpPr>
          <p:cNvPr id="65544" name="Rectangle 8"/>
          <p:cNvSpPr>
            <a:spLocks noChangeArrowheads="1"/>
          </p:cNvSpPr>
          <p:nvPr/>
        </p:nvSpPr>
        <p:spPr bwMode="auto">
          <a:xfrm>
            <a:off x="500138" y="5909378"/>
            <a:ext cx="41438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l-GR" sz="1600" dirty="0">
                <a:solidFill>
                  <a:schemeClr val="accent2">
                    <a:lumMod val="50000"/>
                  </a:schemeClr>
                </a:solidFill>
                <a:latin typeface="Calibri" panose="020F0502020204030204" pitchFamily="34" charset="0"/>
              </a:rPr>
              <a:t>Finch A </a:t>
            </a:r>
            <a:r>
              <a:rPr lang="en-US" sz="1600" dirty="0">
                <a:solidFill>
                  <a:schemeClr val="accent2">
                    <a:lumMod val="50000"/>
                  </a:schemeClr>
                </a:solidFill>
                <a:latin typeface="Calibri" panose="020F0502020204030204" pitchFamily="34" charset="0"/>
              </a:rPr>
              <a:t>et al, </a:t>
            </a:r>
            <a:r>
              <a:rPr lang="el-GR" sz="1600" dirty="0">
                <a:solidFill>
                  <a:schemeClr val="accent2">
                    <a:lumMod val="50000"/>
                  </a:schemeClr>
                </a:solidFill>
                <a:latin typeface="Calibri" panose="020F0502020204030204" pitchFamily="34" charset="0"/>
              </a:rPr>
              <a:t> JAMA </a:t>
            </a:r>
            <a:r>
              <a:rPr lang="el-GR" sz="1600" dirty="0" smtClean="0">
                <a:solidFill>
                  <a:schemeClr val="accent2">
                    <a:lumMod val="50000"/>
                  </a:schemeClr>
                </a:solidFill>
                <a:latin typeface="Calibri" panose="020F0502020204030204" pitchFamily="34" charset="0"/>
              </a:rPr>
              <a:t>2006;296:185-192</a:t>
            </a:r>
          </a:p>
          <a:p>
            <a:pPr fontAlgn="base">
              <a:spcBef>
                <a:spcPct val="0"/>
              </a:spcBef>
              <a:spcAft>
                <a:spcPct val="0"/>
              </a:spcAft>
            </a:pPr>
            <a:r>
              <a:rPr lang="en-US" sz="1600" dirty="0" err="1" smtClean="0">
                <a:solidFill>
                  <a:schemeClr val="accent2">
                    <a:lumMod val="50000"/>
                  </a:schemeClr>
                </a:solidFill>
                <a:latin typeface="Calibri" panose="020F0502020204030204" pitchFamily="34" charset="0"/>
              </a:rPr>
              <a:t>Kauff</a:t>
            </a:r>
            <a:r>
              <a:rPr lang="en-US" sz="1600" dirty="0" smtClean="0">
                <a:solidFill>
                  <a:schemeClr val="accent2">
                    <a:lumMod val="50000"/>
                  </a:schemeClr>
                </a:solidFill>
                <a:latin typeface="Calibri" panose="020F0502020204030204" pitchFamily="34" charset="0"/>
              </a:rPr>
              <a:t> D : J </a:t>
            </a:r>
            <a:r>
              <a:rPr lang="en-US" sz="1600" dirty="0" err="1" smtClean="0">
                <a:solidFill>
                  <a:schemeClr val="accent2">
                    <a:lumMod val="50000"/>
                  </a:schemeClr>
                </a:solidFill>
                <a:latin typeface="Calibri" panose="020F0502020204030204" pitchFamily="34" charset="0"/>
              </a:rPr>
              <a:t>Clin</a:t>
            </a:r>
            <a:r>
              <a:rPr lang="en-US" sz="1600" dirty="0" smtClean="0">
                <a:solidFill>
                  <a:schemeClr val="accent2">
                    <a:lumMod val="50000"/>
                  </a:schemeClr>
                </a:solidFill>
                <a:latin typeface="Calibri" panose="020F0502020204030204" pitchFamily="34" charset="0"/>
              </a:rPr>
              <a:t> </a:t>
            </a:r>
            <a:r>
              <a:rPr lang="en-US" sz="1600" dirty="0" err="1" smtClean="0">
                <a:solidFill>
                  <a:schemeClr val="accent2">
                    <a:lumMod val="50000"/>
                  </a:schemeClr>
                </a:solidFill>
                <a:latin typeface="Calibri" panose="020F0502020204030204" pitchFamily="34" charset="0"/>
              </a:rPr>
              <a:t>Oncol</a:t>
            </a:r>
            <a:r>
              <a:rPr lang="en-US" sz="1600" dirty="0" smtClean="0">
                <a:solidFill>
                  <a:schemeClr val="accent2">
                    <a:lumMod val="50000"/>
                  </a:schemeClr>
                </a:solidFill>
                <a:latin typeface="Calibri" panose="020F0502020204030204" pitchFamily="34" charset="0"/>
              </a:rPr>
              <a:t>. 2008 Mar 10;26(8):1331-7</a:t>
            </a:r>
            <a:endParaRPr lang="el-GR" sz="1600" dirty="0">
              <a:solidFill>
                <a:schemeClr val="accent2">
                  <a:lumMod val="50000"/>
                </a:schemeClr>
              </a:solidFill>
              <a:latin typeface="Calibri" panose="020F0502020204030204"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25610"/>
            <a:ext cx="3021621" cy="2334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5892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95737" y="274638"/>
            <a:ext cx="4752528" cy="850900"/>
          </a:xfrm>
        </p:spPr>
        <p:txBody>
          <a:bodyPr/>
          <a:lstStyle/>
          <a:p>
            <a:r>
              <a:rPr lang="el-GR" dirty="0" smtClean="0">
                <a:latin typeface="Calibri" panose="020F0502020204030204" pitchFamily="34" charset="0"/>
              </a:rPr>
              <a:t>Ογκοπλαστικές </a:t>
            </a:r>
            <a:r>
              <a:rPr lang="el-GR" dirty="0">
                <a:latin typeface="Calibri" panose="020F0502020204030204" pitchFamily="34" charset="0"/>
              </a:rPr>
              <a:t>τεχνικές </a:t>
            </a:r>
            <a:endParaRPr lang="el-GR" dirty="0">
              <a:latin typeface="+mn-lt"/>
            </a:endParaRPr>
          </a:p>
        </p:txBody>
      </p:sp>
      <p:sp>
        <p:nvSpPr>
          <p:cNvPr id="3" name="Content Placeholder 2"/>
          <p:cNvSpPr>
            <a:spLocks noGrp="1"/>
          </p:cNvSpPr>
          <p:nvPr>
            <p:ph idx="4294967295"/>
          </p:nvPr>
        </p:nvSpPr>
        <p:spPr>
          <a:xfrm>
            <a:off x="3730625" y="1340768"/>
            <a:ext cx="5413375" cy="4032448"/>
          </a:xfrm>
        </p:spPr>
        <p:txBody>
          <a:bodyPr>
            <a:normAutofit/>
          </a:bodyPr>
          <a:lstStyle/>
          <a:p>
            <a:pPr marL="0" indent="0">
              <a:lnSpc>
                <a:spcPct val="200000"/>
              </a:lnSpc>
              <a:buNone/>
            </a:pPr>
            <a:r>
              <a:rPr lang="el-GR" dirty="0" smtClean="0">
                <a:latin typeface="Calibri" panose="020F0502020204030204" pitchFamily="34" charset="0"/>
              </a:rPr>
              <a:t>μπορούν να χρησιμοποιηθούν σε μεγάλο αριθμό ασθενών με καρκίνο μαστού για να επιτευχθεί το καλύτερο αποτέλεσμα και να βελτιωθεί η εικόνα του μαστού. Ο σχεδιασμός της επέμβασης άπτεται </a:t>
            </a:r>
            <a:r>
              <a:rPr lang="el-GR" dirty="0" smtClean="0">
                <a:solidFill>
                  <a:schemeClr val="tx2"/>
                </a:solidFill>
                <a:latin typeface="Calibri" panose="020F0502020204030204" pitchFamily="34" charset="0"/>
              </a:rPr>
              <a:t>στα χαρακτηριστικά, το μέγεθος και την εντόπιση του όγκου </a:t>
            </a:r>
            <a:r>
              <a:rPr lang="el-GR" dirty="0" smtClean="0">
                <a:latin typeface="Calibri" panose="020F0502020204030204" pitchFamily="34" charset="0"/>
              </a:rPr>
              <a:t>καθώς και από την εμπειρία και την  ικανότητα του χειρουργού</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010"/>
          <a:stretch/>
        </p:blipFill>
        <p:spPr bwMode="auto">
          <a:xfrm>
            <a:off x="827584" y="1412776"/>
            <a:ext cx="2611395" cy="38884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602839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31640" y="274638"/>
            <a:ext cx="7812360" cy="1282154"/>
          </a:xfrm>
        </p:spPr>
        <p:txBody>
          <a:bodyPr>
            <a:normAutofit/>
          </a:bodyPr>
          <a:lstStyle/>
          <a:p>
            <a:r>
              <a:rPr lang="el-GR" sz="2800" dirty="0" smtClean="0">
                <a:latin typeface="Calibri" panose="020F0502020204030204" pitchFamily="34" charset="0"/>
              </a:rPr>
              <a:t>Η επιλογή της τεχνικής εξαρτάται από την εντόπιση του όγκου</a:t>
            </a:r>
            <a:endParaRPr lang="el-GR" sz="2800" dirty="0">
              <a:latin typeface="Calibri" panose="020F0502020204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105542"/>
            <a:ext cx="4320480" cy="3989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67544" y="5301208"/>
            <a:ext cx="8280920" cy="13234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l-GR" sz="2000" dirty="0" smtClean="0">
                <a:latin typeface="Calibri" panose="020F0502020204030204" pitchFamily="34" charset="0"/>
              </a:rPr>
              <a:t>Οι ογκοπλαστικές τεχνικές αν και απαιτούν ειδική εκπαίδευση, είναι αντικείμενο κάθε χειρουργού μαστού και αφορούν όλα τα ογκολογικά χειρουργεία. Η αισθητική του τελικού αποτελέσματος ακολουθεί τις ογκολογικές απαιτήσεις αλλά έχει μεγάλη σημασία </a:t>
            </a:r>
            <a:endParaRPr lang="el-GR" sz="2000" dirty="0">
              <a:latin typeface="Calibri" panose="020F0502020204030204" pitchFamily="34" charset="0"/>
            </a:endParaRPr>
          </a:p>
        </p:txBody>
      </p:sp>
    </p:spTree>
    <p:extLst>
      <p:ext uri="{BB962C8B-B14F-4D97-AF65-F5344CB8AC3E}">
        <p14:creationId xmlns:p14="http://schemas.microsoft.com/office/powerpoint/2010/main" val="2506983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92075"/>
            <a:ext cx="8229600" cy="1143000"/>
          </a:xfrm>
        </p:spPr>
        <p:txBody>
          <a:bodyPr>
            <a:normAutofit/>
          </a:bodyPr>
          <a:lstStyle/>
          <a:p>
            <a:pPr algn="l"/>
            <a:r>
              <a:rPr lang="el-GR" sz="2400" dirty="0" smtClean="0">
                <a:latin typeface="+mn-lt"/>
              </a:rPr>
              <a:t>Μειωτική Μαστοπλαστική έχει αποτελέσει την βάση των τεχνικών ογκοπλαστικής</a:t>
            </a:r>
            <a:endParaRPr lang="el-GR" sz="2400" dirty="0">
              <a:latin typeface="+mn-lt"/>
            </a:endParaRPr>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750"/>
          <a:stretch/>
        </p:blipFill>
        <p:spPr bwMode="auto">
          <a:xfrm>
            <a:off x="321668" y="1124744"/>
            <a:ext cx="3539631"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descr="E:\pict\Alieva- Oncoplastic\Alieva Apr2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1402" y="3573016"/>
            <a:ext cx="393643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E:\pict\Alieva- Oncoplastic\Alieva, Oct 2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302" y="4149080"/>
            <a:ext cx="3448361" cy="2167263"/>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E:\pict\Alieva- Oncoplastic\Alieva fin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9478" y="1235731"/>
            <a:ext cx="3968362" cy="212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849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5038" y="557213"/>
            <a:ext cx="8208962" cy="1143000"/>
          </a:xfrm>
        </p:spPr>
        <p:txBody>
          <a:bodyPr>
            <a:noAutofit/>
          </a:bodyPr>
          <a:lstStyle/>
          <a:p>
            <a:pPr algn="r"/>
            <a:r>
              <a:rPr lang="el-GR" sz="2800" b="0" dirty="0" smtClean="0">
                <a:latin typeface="Calibri" panose="020F0502020204030204" pitchFamily="34" charset="0"/>
              </a:rPr>
              <a:t>Παράγοντες που συνδέονται με </a:t>
            </a:r>
            <a:r>
              <a:rPr lang="el-GR" sz="2800" b="0" dirty="0" smtClean="0">
                <a:solidFill>
                  <a:schemeClr val="tx2"/>
                </a:solidFill>
                <a:latin typeface="Calibri" panose="020F0502020204030204" pitchFamily="34" charset="0"/>
              </a:rPr>
              <a:t>κακό</a:t>
            </a:r>
            <a:r>
              <a:rPr lang="el-GR" sz="2800" b="0" dirty="0" smtClean="0">
                <a:latin typeface="Calibri" panose="020F0502020204030204" pitchFamily="34" charset="0"/>
              </a:rPr>
              <a:t> αισθητικό αποτέλεσμα – περιορισμοί ογκοπλαστικής</a:t>
            </a:r>
            <a:endParaRPr lang="el-GR" sz="2800" b="0" dirty="0">
              <a:latin typeface="Calibri" panose="020F0502020204030204" pitchFamily="34" charset="0"/>
            </a:endParaRPr>
          </a:p>
        </p:txBody>
      </p:sp>
      <p:sp>
        <p:nvSpPr>
          <p:cNvPr id="3" name="Content Placeholder 2"/>
          <p:cNvSpPr>
            <a:spLocks noGrp="1"/>
          </p:cNvSpPr>
          <p:nvPr>
            <p:ph idx="4294967295"/>
          </p:nvPr>
        </p:nvSpPr>
        <p:spPr>
          <a:xfrm>
            <a:off x="755576" y="1340769"/>
            <a:ext cx="4320480" cy="5328592"/>
          </a:xfrm>
        </p:spPr>
        <p:txBody>
          <a:bodyPr>
            <a:noAutofit/>
          </a:bodyPr>
          <a:lstStyle/>
          <a:p>
            <a:r>
              <a:rPr lang="el-GR" sz="2400" dirty="0" smtClean="0">
                <a:latin typeface="Calibri" panose="020F0502020204030204" pitchFamily="34" charset="0"/>
              </a:rPr>
              <a:t>Μικροί μαστοί</a:t>
            </a:r>
          </a:p>
          <a:p>
            <a:r>
              <a:rPr lang="el-GR" sz="2400" dirty="0" smtClean="0">
                <a:latin typeface="Calibri" panose="020F0502020204030204" pitchFamily="34" charset="0"/>
              </a:rPr>
              <a:t>Πτωτικοί μαστοί </a:t>
            </a:r>
          </a:p>
          <a:p>
            <a:r>
              <a:rPr lang="el-GR" sz="2400" dirty="0" smtClean="0">
                <a:latin typeface="Calibri" panose="020F0502020204030204" pitchFamily="34" charset="0"/>
              </a:rPr>
              <a:t>Παχυσαρκία</a:t>
            </a:r>
          </a:p>
          <a:p>
            <a:r>
              <a:rPr lang="el-GR" sz="2400" dirty="0" smtClean="0">
                <a:latin typeface="Calibri" panose="020F0502020204030204" pitchFamily="34" charset="0"/>
              </a:rPr>
              <a:t>Μεγάλο μέγεθος όγκου</a:t>
            </a:r>
          </a:p>
          <a:p>
            <a:r>
              <a:rPr lang="el-GR" sz="2400" dirty="0" smtClean="0">
                <a:latin typeface="Calibri" panose="020F0502020204030204" pitchFamily="34" charset="0"/>
              </a:rPr>
              <a:t>Όγκος εντοπιζόμενος κεντρικά, στο μέσο ή στο κατώτερο τμήμα του μαστού</a:t>
            </a:r>
          </a:p>
          <a:p>
            <a:r>
              <a:rPr lang="el-GR" sz="2400" dirty="0" smtClean="0">
                <a:latin typeface="Calibri" panose="020F0502020204030204" pitchFamily="34" charset="0"/>
              </a:rPr>
              <a:t>Πολυεστιακή κατανομή της νόσου</a:t>
            </a:r>
          </a:p>
          <a:p>
            <a:r>
              <a:rPr lang="el-GR" sz="2400" dirty="0" smtClean="0">
                <a:latin typeface="Calibri" panose="020F0502020204030204" pitchFamily="34" charset="0"/>
              </a:rPr>
              <a:t>Επανεπεμβάσεις</a:t>
            </a:r>
          </a:p>
          <a:p>
            <a:r>
              <a:rPr lang="el-GR" sz="2400" dirty="0" smtClean="0">
                <a:latin typeface="Calibri" panose="020F0502020204030204" pitchFamily="34" charset="0"/>
              </a:rPr>
              <a:t>Ανάγκη αφαίρεσης &gt;20-30% του μαστού</a:t>
            </a:r>
            <a:endParaRPr lang="el-GR" sz="2400" dirty="0">
              <a:latin typeface="Calibri" panose="020F050202020403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700808"/>
            <a:ext cx="4200525"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035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273050"/>
            <a:ext cx="3456384" cy="2147838"/>
          </a:xfrm>
        </p:spPr>
        <p:txBody>
          <a:bodyPr>
            <a:normAutofit fontScale="90000"/>
          </a:bodyPr>
          <a:lstStyle/>
          <a:p>
            <a:r>
              <a:rPr lang="el-GR" b="0" dirty="0" smtClean="0">
                <a:latin typeface="+mn-lt"/>
              </a:rPr>
              <a:t>Μια βασική διαφοροποίηση της ογκοπλαστικής από την απλή ογκεκτομή είναι η </a:t>
            </a:r>
            <a:r>
              <a:rPr lang="el-GR" b="0" u="sng" dirty="0" smtClean="0">
                <a:latin typeface="+mn-lt"/>
              </a:rPr>
              <a:t>εκτομή μεγαλύτερου τμήματος μαστού</a:t>
            </a:r>
            <a:r>
              <a:rPr lang="el-GR" b="0" dirty="0" smtClean="0">
                <a:latin typeface="+mn-lt"/>
              </a:rPr>
              <a:t>. </a:t>
            </a:r>
            <a:br>
              <a:rPr lang="el-GR" b="0" dirty="0" smtClean="0">
                <a:latin typeface="+mn-lt"/>
              </a:rPr>
            </a:br>
            <a:r>
              <a:rPr lang="el-GR" b="0" dirty="0" smtClean="0">
                <a:latin typeface="+mn-lt"/>
              </a:rPr>
              <a:t>Επομένως τα χειρουργικά όρια σε ογκοπλαστικές τεχνικές είναι περισσότερο απομακρυσμένα από τον όγκο</a:t>
            </a:r>
            <a:endParaRPr lang="el-GR" b="0" dirty="0">
              <a:latin typeface="+mn-lt"/>
            </a:endParaRPr>
          </a:p>
        </p:txBody>
      </p:sp>
      <p:graphicFrame>
        <p:nvGraphicFramePr>
          <p:cNvPr id="6" name="Table 5"/>
          <p:cNvGraphicFramePr>
            <a:graphicFrameLocks noGrp="1"/>
          </p:cNvGraphicFramePr>
          <p:nvPr>
            <p:extLst>
              <p:ext uri="{D42A27DB-BD31-4B8C-83A1-F6EECF244321}">
                <p14:modId xmlns:p14="http://schemas.microsoft.com/office/powerpoint/2010/main" val="992502309"/>
              </p:ext>
            </p:extLst>
          </p:nvPr>
        </p:nvGraphicFramePr>
        <p:xfrm>
          <a:off x="395536" y="2564904"/>
          <a:ext cx="8184231" cy="3876040"/>
        </p:xfrm>
        <a:graphic>
          <a:graphicData uri="http://schemas.openxmlformats.org/drawingml/2006/table">
            <a:tbl>
              <a:tblPr firstRow="1" bandRow="1">
                <a:tableStyleId>{5C22544A-7EE6-4342-B048-85BDC9FD1C3A}</a:tableStyleId>
              </a:tblPr>
              <a:tblGrid>
                <a:gridCol w="3960439"/>
                <a:gridCol w="2304256"/>
                <a:gridCol w="1919536"/>
              </a:tblGrid>
              <a:tr h="370840">
                <a:tc>
                  <a:txBody>
                    <a:bodyPr/>
                    <a:lstStyle/>
                    <a:p>
                      <a:endParaRPr lang="el-GR" dirty="0"/>
                    </a:p>
                  </a:txBody>
                  <a:tcPr/>
                </a:tc>
                <a:tc>
                  <a:txBody>
                    <a:bodyPr/>
                    <a:lstStyle/>
                    <a:p>
                      <a:pPr algn="ctr"/>
                      <a:r>
                        <a:rPr lang="el-GR" dirty="0" smtClean="0"/>
                        <a:t>Απλή</a:t>
                      </a:r>
                      <a:r>
                        <a:rPr lang="el-GR" baseline="0" dirty="0" smtClean="0"/>
                        <a:t> Ογκεκτομή</a:t>
                      </a:r>
                      <a:endParaRPr lang="el-GR" dirty="0"/>
                    </a:p>
                  </a:txBody>
                  <a:tcPr/>
                </a:tc>
                <a:tc>
                  <a:txBody>
                    <a:bodyPr/>
                    <a:lstStyle/>
                    <a:p>
                      <a:pPr algn="ctr"/>
                      <a:r>
                        <a:rPr lang="el-GR" dirty="0" smtClean="0"/>
                        <a:t>Ογκοπλαστική</a:t>
                      </a:r>
                      <a:endParaRPr lang="el-GR" dirty="0"/>
                    </a:p>
                  </a:txBody>
                  <a:tcPr/>
                </a:tc>
              </a:tr>
              <a:tr h="370840">
                <a:tc>
                  <a:txBody>
                    <a:bodyPr/>
                    <a:lstStyle/>
                    <a:p>
                      <a:r>
                        <a:rPr lang="el-GR" dirty="0" smtClean="0"/>
                        <a:t>Αριθμός</a:t>
                      </a:r>
                      <a:r>
                        <a:rPr lang="el-GR" baseline="0" dirty="0" smtClean="0"/>
                        <a:t> ασθενών (</a:t>
                      </a:r>
                      <a:r>
                        <a:rPr lang="en-US" baseline="0" dirty="0" smtClean="0"/>
                        <a:t>paper)</a:t>
                      </a:r>
                      <a:endParaRPr lang="el-GR" dirty="0"/>
                    </a:p>
                  </a:txBody>
                  <a:tcPr/>
                </a:tc>
                <a:tc>
                  <a:txBody>
                    <a:bodyPr/>
                    <a:lstStyle/>
                    <a:p>
                      <a:pPr algn="ctr"/>
                      <a:r>
                        <a:rPr lang="el-GR" dirty="0" smtClean="0"/>
                        <a:t>5494 (20)</a:t>
                      </a:r>
                      <a:endParaRPr lang="el-GR" dirty="0"/>
                    </a:p>
                  </a:txBody>
                  <a:tcPr/>
                </a:tc>
                <a:tc>
                  <a:txBody>
                    <a:bodyPr/>
                    <a:lstStyle/>
                    <a:p>
                      <a:pPr algn="ctr"/>
                      <a:r>
                        <a:rPr lang="el-GR" dirty="0" smtClean="0"/>
                        <a:t>3165</a:t>
                      </a:r>
                      <a:r>
                        <a:rPr lang="en-US" dirty="0" smtClean="0"/>
                        <a:t> (</a:t>
                      </a:r>
                      <a:r>
                        <a:rPr lang="el-GR" dirty="0" smtClean="0"/>
                        <a:t>41</a:t>
                      </a:r>
                      <a:r>
                        <a:rPr lang="en-US" dirty="0" smtClean="0"/>
                        <a:t>)</a:t>
                      </a:r>
                      <a:endParaRPr lang="el-GR" dirty="0"/>
                    </a:p>
                  </a:txBody>
                  <a:tcPr/>
                </a:tc>
              </a:tr>
              <a:tr h="370840">
                <a:tc>
                  <a:txBody>
                    <a:bodyPr/>
                    <a:lstStyle/>
                    <a:p>
                      <a:r>
                        <a:rPr lang="el-GR" dirty="0" smtClean="0"/>
                        <a:t>Μέγεθος όγκου </a:t>
                      </a:r>
                      <a:endParaRPr lang="el-GR" dirty="0"/>
                    </a:p>
                  </a:txBody>
                  <a:tcPr/>
                </a:tc>
                <a:tc>
                  <a:txBody>
                    <a:bodyPr/>
                    <a:lstStyle/>
                    <a:p>
                      <a:pPr algn="ctr"/>
                      <a:r>
                        <a:rPr lang="el-GR" b="0" dirty="0" smtClean="0">
                          <a:latin typeface="Arial"/>
                          <a:cs typeface="Arial"/>
                        </a:rPr>
                        <a:t>↓ (1,2εκ)</a:t>
                      </a:r>
                      <a:endParaRPr lang="el-GR" b="0" dirty="0">
                        <a:latin typeface="+mn-lt"/>
                      </a:endParaRPr>
                    </a:p>
                  </a:txBody>
                  <a:tcPr/>
                </a:tc>
                <a:tc>
                  <a:txBody>
                    <a:bodyPr/>
                    <a:lstStyle/>
                    <a:p>
                      <a:pPr algn="ctr"/>
                      <a:r>
                        <a:rPr lang="el-GR" dirty="0" smtClean="0">
                          <a:latin typeface="Arial"/>
                          <a:cs typeface="Arial"/>
                        </a:rPr>
                        <a:t>↑ </a:t>
                      </a:r>
                      <a:r>
                        <a:rPr lang="el-GR" dirty="0" smtClean="0">
                          <a:latin typeface="+mn-lt"/>
                          <a:cs typeface="Arial"/>
                        </a:rPr>
                        <a:t>(2,7εκ)</a:t>
                      </a:r>
                      <a:endParaRPr lang="el-GR" dirty="0">
                        <a:latin typeface="+mn-lt"/>
                      </a:endParaRPr>
                    </a:p>
                  </a:txBody>
                  <a:tcPr/>
                </a:tc>
              </a:tr>
              <a:tr h="370840">
                <a:tc>
                  <a:txBody>
                    <a:bodyPr/>
                    <a:lstStyle/>
                    <a:p>
                      <a:r>
                        <a:rPr lang="el-GR" dirty="0" smtClean="0"/>
                        <a:t>Βάρος παρασκευάσματος εκτομής</a:t>
                      </a:r>
                      <a:endParaRPr lang="el-GR" dirty="0"/>
                    </a:p>
                  </a:txBody>
                  <a:tcPr/>
                </a:tc>
                <a:tc>
                  <a:txBody>
                    <a:bodyPr/>
                    <a:lstStyle/>
                    <a:p>
                      <a:pPr algn="ctr"/>
                      <a:endParaRPr lang="el-GR" b="0" dirty="0"/>
                    </a:p>
                  </a:txBody>
                  <a:tcPr/>
                </a:tc>
                <a:tc>
                  <a:txBody>
                    <a:bodyPr/>
                    <a:lstStyle/>
                    <a:p>
                      <a:pPr algn="ctr"/>
                      <a:r>
                        <a:rPr lang="el-GR" dirty="0" smtClean="0"/>
                        <a:t>4πλάσιο της Ογκεκτομής</a:t>
                      </a:r>
                      <a:endParaRPr lang="el-GR" dirty="0"/>
                    </a:p>
                  </a:txBody>
                  <a:tcPr/>
                </a:tc>
              </a:tr>
              <a:tr h="370840">
                <a:tc>
                  <a:txBody>
                    <a:bodyPr/>
                    <a:lstStyle/>
                    <a:p>
                      <a:r>
                        <a:rPr lang="el-GR" dirty="0" smtClean="0"/>
                        <a:t>Συχνότητα θετικών χειρουργικών</a:t>
                      </a:r>
                      <a:r>
                        <a:rPr lang="el-GR" baseline="0" dirty="0" smtClean="0"/>
                        <a:t> ορίων </a:t>
                      </a:r>
                    </a:p>
                    <a:p>
                      <a:r>
                        <a:rPr lang="el-GR" baseline="0" dirty="0" smtClean="0"/>
                        <a:t>(</a:t>
                      </a:r>
                      <a:r>
                        <a:rPr lang="en-US" baseline="0" dirty="0" smtClean="0"/>
                        <a:t>p&lt;0.0001</a:t>
                      </a:r>
                      <a:r>
                        <a:rPr lang="el-GR" baseline="0" dirty="0" smtClean="0"/>
                        <a:t>)</a:t>
                      </a:r>
                      <a:endParaRPr lang="el-GR" dirty="0"/>
                    </a:p>
                  </a:txBody>
                  <a:tcPr/>
                </a:tc>
                <a:tc>
                  <a:txBody>
                    <a:bodyPr/>
                    <a:lstStyle/>
                    <a:p>
                      <a:pPr algn="ctr"/>
                      <a:r>
                        <a:rPr lang="el-GR" b="0" dirty="0" smtClean="0"/>
                        <a:t>21%</a:t>
                      </a:r>
                      <a:endParaRPr lang="el-GR" b="0" dirty="0"/>
                    </a:p>
                  </a:txBody>
                  <a:tcPr/>
                </a:tc>
                <a:tc>
                  <a:txBody>
                    <a:bodyPr/>
                    <a:lstStyle/>
                    <a:p>
                      <a:pPr algn="ctr"/>
                      <a:r>
                        <a:rPr lang="en-US" dirty="0" smtClean="0"/>
                        <a:t>12%</a:t>
                      </a:r>
                      <a:endParaRPr lang="el-GR" dirty="0"/>
                    </a:p>
                  </a:txBody>
                  <a:tcPr/>
                </a:tc>
              </a:tr>
              <a:tr h="370840">
                <a:tc>
                  <a:txBody>
                    <a:bodyPr/>
                    <a:lstStyle/>
                    <a:p>
                      <a:r>
                        <a:rPr lang="el-GR" dirty="0" smtClean="0"/>
                        <a:t>Επανεπεμβάσεις</a:t>
                      </a:r>
                      <a:r>
                        <a:rPr lang="el-GR" baseline="0" dirty="0" smtClean="0"/>
                        <a:t> </a:t>
                      </a:r>
                      <a:endParaRPr lang="el-GR" dirty="0"/>
                    </a:p>
                  </a:txBody>
                  <a:tcPr/>
                </a:tc>
                <a:tc>
                  <a:txBody>
                    <a:bodyPr/>
                    <a:lstStyle/>
                    <a:p>
                      <a:pPr algn="ctr"/>
                      <a:r>
                        <a:rPr lang="el-GR" b="0" dirty="0" smtClean="0"/>
                        <a:t>14%</a:t>
                      </a:r>
                      <a:endParaRPr lang="el-GR" b="0" dirty="0"/>
                    </a:p>
                  </a:txBody>
                  <a:tcPr/>
                </a:tc>
                <a:tc>
                  <a:txBody>
                    <a:bodyPr/>
                    <a:lstStyle/>
                    <a:p>
                      <a:pPr algn="ctr"/>
                      <a:r>
                        <a:rPr lang="el-GR" dirty="0" smtClean="0"/>
                        <a:t>4%</a:t>
                      </a:r>
                      <a:endParaRPr lang="el-GR" dirty="0"/>
                    </a:p>
                  </a:txBody>
                  <a:tcPr/>
                </a:tc>
              </a:tr>
              <a:tr h="370840">
                <a:tc>
                  <a:txBody>
                    <a:bodyPr/>
                    <a:lstStyle/>
                    <a:p>
                      <a:r>
                        <a:rPr lang="el-GR" dirty="0" smtClean="0"/>
                        <a:t>Μαστεκτομή (συμπληρωματική)</a:t>
                      </a:r>
                      <a:endParaRPr lang="el-GR" dirty="0"/>
                    </a:p>
                  </a:txBody>
                  <a:tcPr/>
                </a:tc>
                <a:tc>
                  <a:txBody>
                    <a:bodyPr/>
                    <a:lstStyle/>
                    <a:p>
                      <a:pPr algn="ctr"/>
                      <a:r>
                        <a:rPr lang="el-GR" b="0" dirty="0" smtClean="0"/>
                        <a:t>3,79%</a:t>
                      </a:r>
                      <a:endParaRPr lang="el-GR" b="0" dirty="0"/>
                    </a:p>
                  </a:txBody>
                  <a:tcPr/>
                </a:tc>
                <a:tc>
                  <a:txBody>
                    <a:bodyPr/>
                    <a:lstStyle/>
                    <a:p>
                      <a:pPr algn="ctr"/>
                      <a:r>
                        <a:rPr lang="el-GR" dirty="0" smtClean="0"/>
                        <a:t>6,5%</a:t>
                      </a:r>
                      <a:endParaRPr lang="el-GR" dirty="0"/>
                    </a:p>
                  </a:txBody>
                  <a:tcPr/>
                </a:tc>
              </a:tr>
              <a:tr h="370840">
                <a:tc>
                  <a:txBody>
                    <a:bodyPr/>
                    <a:lstStyle/>
                    <a:p>
                      <a:r>
                        <a:rPr lang="el-GR" dirty="0" smtClean="0"/>
                        <a:t>Τοπική υποτροπή </a:t>
                      </a:r>
                      <a:endParaRPr lang="el-GR" dirty="0"/>
                    </a:p>
                  </a:txBody>
                  <a:tcPr/>
                </a:tc>
                <a:tc>
                  <a:txBody>
                    <a:bodyPr/>
                    <a:lstStyle/>
                    <a:p>
                      <a:pPr algn="ctr"/>
                      <a:r>
                        <a:rPr lang="el-GR" b="0" dirty="0" smtClean="0"/>
                        <a:t>7%</a:t>
                      </a:r>
                      <a:endParaRPr lang="el-GR" b="0" dirty="0"/>
                    </a:p>
                  </a:txBody>
                  <a:tcPr/>
                </a:tc>
                <a:tc>
                  <a:txBody>
                    <a:bodyPr/>
                    <a:lstStyle/>
                    <a:p>
                      <a:pPr algn="ctr"/>
                      <a:r>
                        <a:rPr lang="el-GR" dirty="0" smtClean="0"/>
                        <a:t>4%</a:t>
                      </a:r>
                      <a:endParaRPr lang="el-GR" dirty="0"/>
                    </a:p>
                  </a:txBody>
                  <a:tcPr/>
                </a:tc>
              </a:tr>
              <a:tr h="370840">
                <a:tc>
                  <a:txBody>
                    <a:bodyPr/>
                    <a:lstStyle/>
                    <a:p>
                      <a:r>
                        <a:rPr lang="el-GR" dirty="0" smtClean="0"/>
                        <a:t>Ικανοποίηση από το αποτέλεσμα</a:t>
                      </a:r>
                      <a:endParaRPr lang="el-GR" dirty="0"/>
                    </a:p>
                  </a:txBody>
                  <a:tcPr/>
                </a:tc>
                <a:tc>
                  <a:txBody>
                    <a:bodyPr/>
                    <a:lstStyle/>
                    <a:p>
                      <a:pPr algn="ctr"/>
                      <a:r>
                        <a:rPr lang="el-GR" b="0" smtClean="0"/>
                        <a:t>82,9%</a:t>
                      </a:r>
                      <a:endParaRPr lang="el-GR" b="0" dirty="0"/>
                    </a:p>
                  </a:txBody>
                  <a:tcPr/>
                </a:tc>
                <a:tc>
                  <a:txBody>
                    <a:bodyPr/>
                    <a:lstStyle/>
                    <a:p>
                      <a:pPr algn="ctr"/>
                      <a:r>
                        <a:rPr lang="el-GR" dirty="0" smtClean="0"/>
                        <a:t>89,5</a:t>
                      </a:r>
                      <a:r>
                        <a:rPr lang="el-GR" baseline="0" dirty="0" smtClean="0"/>
                        <a:t>%</a:t>
                      </a:r>
                      <a:endParaRPr lang="el-GR" dirty="0"/>
                    </a:p>
                  </a:txBody>
                  <a:tcPr/>
                </a:tc>
              </a:tr>
            </a:tbl>
          </a:graphicData>
        </a:graphic>
      </p:graphicFrame>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92" t="18750" r="45534" b="69792"/>
          <a:stretch/>
        </p:blipFill>
        <p:spPr bwMode="auto">
          <a:xfrm>
            <a:off x="3851920" y="95250"/>
            <a:ext cx="49149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081" t="71354" r="40630" b="19011"/>
          <a:stretch/>
        </p:blipFill>
        <p:spPr bwMode="auto">
          <a:xfrm>
            <a:off x="3623320" y="1019175"/>
            <a:ext cx="537210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386314" y="1724025"/>
            <a:ext cx="1116011" cy="307777"/>
          </a:xfrm>
          <a:prstGeom prst="rect">
            <a:avLst/>
          </a:prstGeom>
        </p:spPr>
        <p:txBody>
          <a:bodyPr wrap="none">
            <a:spAutoFit/>
          </a:bodyPr>
          <a:lstStyle/>
          <a:p>
            <a:pPr defTabSz="914400"/>
            <a:r>
              <a:rPr lang="en-US" sz="1400" dirty="0" smtClean="0">
                <a:solidFill>
                  <a:prstClr val="black"/>
                </a:solidFill>
              </a:rPr>
              <a:t>2013 Mar 13</a:t>
            </a:r>
            <a:endParaRPr lang="el-GR" sz="1400" dirty="0">
              <a:solidFill>
                <a:prstClr val="black"/>
              </a:solidFill>
            </a:endParaRPr>
          </a:p>
        </p:txBody>
      </p:sp>
    </p:spTree>
    <p:extLst>
      <p:ext uri="{BB962C8B-B14F-4D97-AF65-F5344CB8AC3E}">
        <p14:creationId xmlns:p14="http://schemas.microsoft.com/office/powerpoint/2010/main" val="3357420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27984" y="255588"/>
            <a:ext cx="3419872" cy="796925"/>
          </a:xfrm>
        </p:spPr>
        <p:txBody>
          <a:bodyPr>
            <a:normAutofit/>
          </a:bodyPr>
          <a:lstStyle/>
          <a:p>
            <a:pPr algn="r"/>
            <a:r>
              <a:rPr lang="el-GR" sz="2800" dirty="0" smtClean="0">
                <a:latin typeface="Calibri" panose="020F0502020204030204" pitchFamily="34" charset="0"/>
              </a:rPr>
              <a:t>Αντίπλευρος Μαστός</a:t>
            </a:r>
            <a:endParaRPr lang="el-GR" sz="2800" dirty="0">
              <a:latin typeface="Calibri" panose="020F0502020204030204" pitchFamily="34" charset="0"/>
            </a:endParaRPr>
          </a:p>
        </p:txBody>
      </p:sp>
      <p:sp>
        <p:nvSpPr>
          <p:cNvPr id="3" name="Content Placeholder 2"/>
          <p:cNvSpPr>
            <a:spLocks noGrp="1"/>
          </p:cNvSpPr>
          <p:nvPr>
            <p:ph idx="4294967295"/>
          </p:nvPr>
        </p:nvSpPr>
        <p:spPr>
          <a:xfrm>
            <a:off x="3707904" y="1052513"/>
            <a:ext cx="4943475" cy="5329237"/>
          </a:xfrm>
        </p:spPr>
        <p:txBody>
          <a:bodyPr>
            <a:normAutofit/>
          </a:bodyPr>
          <a:lstStyle/>
          <a:p>
            <a:r>
              <a:rPr lang="el-GR" dirty="0" smtClean="0">
                <a:latin typeface="Calibri" panose="020F0502020204030204" pitchFamily="34" charset="0"/>
              </a:rPr>
              <a:t>Στην έννοια της ογκοπλαστικής περιλαμβάνεται η επέμβαση συμμετρίας στον αντίπλευρο του όγκου μαστό. </a:t>
            </a:r>
          </a:p>
          <a:p>
            <a:pPr marL="0" indent="0">
              <a:buNone/>
            </a:pPr>
            <a:endParaRPr lang="el-GR" dirty="0" smtClean="0">
              <a:latin typeface="Calibri" panose="020F0502020204030204" pitchFamily="34" charset="0"/>
            </a:endParaRPr>
          </a:p>
          <a:p>
            <a:r>
              <a:rPr lang="el-GR" dirty="0" smtClean="0">
                <a:latin typeface="Calibri" panose="020F0502020204030204" pitchFamily="34" charset="0"/>
              </a:rPr>
              <a:t>Διενεργείται συνήθως μαστοπηξία για να διασφαλισθεί η συμμετρία με τον πάσχοντα μαστό</a:t>
            </a:r>
          </a:p>
          <a:p>
            <a:pPr marL="0" indent="0">
              <a:buNone/>
            </a:pPr>
            <a:endParaRPr lang="el-GR" dirty="0" smtClean="0">
              <a:latin typeface="Calibri" panose="020F0502020204030204" pitchFamily="34" charset="0"/>
            </a:endParaRPr>
          </a:p>
          <a:p>
            <a:r>
              <a:rPr lang="el-GR" dirty="0" smtClean="0">
                <a:latin typeface="Calibri" panose="020F0502020204030204" pitchFamily="34" charset="0"/>
              </a:rPr>
              <a:t>Η επέμβαση μπορεί να γίνει σε πρώτο χρόνο (ανάλογα με τη δυνατότητα του κέντρου και την επάρκεια της χειρουργικής ομάδας – παρουσία Πλαστικού Χειρουργού;) ή μετά το τέλος της ΑΚΘ</a:t>
            </a:r>
            <a:endParaRPr lang="el-GR" dirty="0">
              <a:latin typeface="Calibri" panose="020F050202020403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2519564" cy="446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2407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3928" y="5949280"/>
            <a:ext cx="5105512" cy="576064"/>
          </a:xfrm>
        </p:spPr>
        <p:style>
          <a:lnRef idx="3">
            <a:schemeClr val="lt1"/>
          </a:lnRef>
          <a:fillRef idx="1">
            <a:schemeClr val="accent1"/>
          </a:fillRef>
          <a:effectRef idx="1">
            <a:schemeClr val="accent1"/>
          </a:effectRef>
          <a:fontRef idx="minor">
            <a:schemeClr val="lt1"/>
          </a:fontRef>
        </p:style>
        <p:txBody>
          <a:bodyPr>
            <a:normAutofit/>
          </a:bodyPr>
          <a:lstStyle/>
          <a:p>
            <a:r>
              <a:rPr lang="el-GR" b="1" dirty="0" smtClean="0">
                <a:solidFill>
                  <a:schemeClr val="bg1"/>
                </a:solidFill>
                <a:latin typeface="+mn-lt"/>
              </a:rPr>
              <a:t>Θέματα ασφάλειας της ΑΚΘ</a:t>
            </a:r>
            <a:endParaRPr lang="el-GR" b="1" dirty="0">
              <a:solidFill>
                <a:schemeClr val="bg1"/>
              </a:solidFill>
              <a:latin typeface="+mn-lt"/>
            </a:endParaRPr>
          </a:p>
        </p:txBody>
      </p:sp>
      <p:sp>
        <p:nvSpPr>
          <p:cNvPr id="3" name="Content Placeholder 2"/>
          <p:cNvSpPr>
            <a:spLocks noGrp="1"/>
          </p:cNvSpPr>
          <p:nvPr>
            <p:ph idx="1"/>
          </p:nvPr>
        </p:nvSpPr>
        <p:spPr>
          <a:xfrm>
            <a:off x="914400" y="2564904"/>
            <a:ext cx="7479792" cy="2281416"/>
          </a:xfrm>
        </p:spPr>
        <p:txBody>
          <a:bodyPr>
            <a:normAutofit/>
          </a:bodyPr>
          <a:lstStyle/>
          <a:p>
            <a:r>
              <a:rPr lang="el-GR" dirty="0" smtClean="0">
                <a:latin typeface="+mn-lt"/>
              </a:rPr>
              <a:t>Η επικουρική ακτινοθεραπεία δεν φαίνεται να επηρεάζει αρνητικά το τελικό αισθητικό αποτέλεσμα </a:t>
            </a:r>
          </a:p>
          <a:p>
            <a:pPr marL="109728" indent="0" algn="ctr">
              <a:buNone/>
            </a:pPr>
            <a:r>
              <a:rPr lang="el-GR" dirty="0">
                <a:latin typeface="+mn-lt"/>
              </a:rPr>
              <a:t>&amp;</a:t>
            </a:r>
            <a:endParaRPr lang="el-GR" dirty="0" smtClean="0">
              <a:latin typeface="+mn-lt"/>
            </a:endParaRPr>
          </a:p>
          <a:p>
            <a:r>
              <a:rPr lang="el-GR" dirty="0" smtClean="0">
                <a:latin typeface="+mn-lt"/>
              </a:rPr>
              <a:t>Η αποτελεσματικότητα της ακτινοθεραπείας στην αντιμετώπιση του καρκίνου του μαστού, δεν είναι μειωμένη σε ογκεκτομή με μετακίνηση κρημνών</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69" t="27604" r="36363" b="56250"/>
          <a:stretch/>
        </p:blipFill>
        <p:spPr bwMode="auto">
          <a:xfrm>
            <a:off x="344487" y="548680"/>
            <a:ext cx="8322749"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840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62" t="26172" r="25000" b="64062"/>
          <a:stretch/>
        </p:blipFill>
        <p:spPr bwMode="auto">
          <a:xfrm>
            <a:off x="1403648" y="116632"/>
            <a:ext cx="6793954"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302" t="30673" r="32820" b="50000"/>
          <a:stretch/>
        </p:blipFill>
        <p:spPr bwMode="auto">
          <a:xfrm>
            <a:off x="1384176" y="1069132"/>
            <a:ext cx="6813426" cy="139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564904"/>
            <a:ext cx="2743200"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8324" y="2564904"/>
            <a:ext cx="2716635" cy="357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17654" y="2699568"/>
            <a:ext cx="2902818" cy="3785652"/>
          </a:xfrm>
          <a:prstGeom prst="rect">
            <a:avLst/>
          </a:prstGeom>
          <a:noFill/>
        </p:spPr>
        <p:txBody>
          <a:bodyPr wrap="square" rtlCol="0">
            <a:spAutoFit/>
          </a:bodyPr>
          <a:lstStyle/>
          <a:p>
            <a:pPr defTabSz="914400"/>
            <a:r>
              <a:rPr lang="el-GR" sz="2400" dirty="0" smtClean="0">
                <a:solidFill>
                  <a:prstClr val="black"/>
                </a:solidFill>
              </a:rPr>
              <a:t>Παρά τη γενική πεποίθηση, ότι οι χειρισμοί της ογκοπλαστικής θα δυσκόλευαν την μαστογραφική παρακολούθηση, κάτι τέτοιο δεν έχει φανεί από τις μελέτες</a:t>
            </a:r>
            <a:endParaRPr lang="el-GR" sz="2400" dirty="0">
              <a:solidFill>
                <a:prstClr val="black"/>
              </a:solidFill>
            </a:endParaRPr>
          </a:p>
        </p:txBody>
      </p:sp>
      <p:sp>
        <p:nvSpPr>
          <p:cNvPr id="2" name="Title 1"/>
          <p:cNvSpPr>
            <a:spLocks noGrp="1"/>
          </p:cNvSpPr>
          <p:nvPr>
            <p:ph type="title"/>
          </p:nvPr>
        </p:nvSpPr>
        <p:spPr>
          <a:xfrm>
            <a:off x="251520" y="6165304"/>
            <a:ext cx="5256584" cy="57406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l-GR" dirty="0"/>
              <a:t>Θέματα παρακολούθησης </a:t>
            </a:r>
          </a:p>
        </p:txBody>
      </p:sp>
    </p:spTree>
    <p:extLst>
      <p:ext uri="{BB962C8B-B14F-4D97-AF65-F5344CB8AC3E}">
        <p14:creationId xmlns:p14="http://schemas.microsoft.com/office/powerpoint/2010/main" val="1670901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167687" y="5881688"/>
            <a:ext cx="7651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l="17123" t="8881" r="14348" b="8360"/>
          <a:stretch>
            <a:fillRect/>
          </a:stretch>
        </p:blipFill>
        <p:spPr bwMode="auto">
          <a:xfrm>
            <a:off x="468313" y="190500"/>
            <a:ext cx="8064500" cy="60880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Text Box 5"/>
          <p:cNvSpPr txBox="1">
            <a:spLocks noChangeArrowheads="1"/>
          </p:cNvSpPr>
          <p:nvPr/>
        </p:nvSpPr>
        <p:spPr bwMode="auto">
          <a:xfrm>
            <a:off x="539750" y="6308725"/>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Tabar L, 2008</a:t>
            </a:r>
            <a:endParaRPr lang="el-GR" altLang="en-US">
              <a:latin typeface="Arial" charset="0"/>
            </a:endParaRPr>
          </a:p>
        </p:txBody>
      </p:sp>
    </p:spTree>
    <p:extLst>
      <p:ext uri="{BB962C8B-B14F-4D97-AF65-F5344CB8AC3E}">
        <p14:creationId xmlns:p14="http://schemas.microsoft.com/office/powerpoint/2010/main" val="32979191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68344" y="5624484"/>
            <a:ext cx="8183880" cy="684836"/>
          </a:xfrm>
        </p:spPr>
        <p:txBody>
          <a:bodyPr>
            <a:noAutofit/>
          </a:bodyPr>
          <a:lstStyle/>
          <a:p>
            <a:r>
              <a:rPr lang="el-GR" sz="3600" b="1" dirty="0" smtClean="0">
                <a:latin typeface="+mj-lt"/>
              </a:rPr>
              <a:t>Χειρουργικές Επιλογές- Χειρουργική Μασχάλης</a:t>
            </a:r>
            <a:endParaRPr lang="el-GR" sz="3600" b="1" dirty="0">
              <a:latin typeface="+mj-lt"/>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36713"/>
            <a:ext cx="8064896" cy="39972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852119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Συστηματική Λεμφαδενεκτομή Μασχάλης </a:t>
            </a:r>
            <a:endParaRPr lang="el-GR" dirty="0"/>
          </a:p>
        </p:txBody>
      </p:sp>
      <p:sp>
        <p:nvSpPr>
          <p:cNvPr id="4" name="Content Placeholder 3"/>
          <p:cNvSpPr>
            <a:spLocks noGrp="1"/>
          </p:cNvSpPr>
          <p:nvPr>
            <p:ph idx="1"/>
          </p:nvPr>
        </p:nvSpPr>
        <p:spPr/>
        <p:txBody>
          <a:bodyPr>
            <a:normAutofit/>
          </a:bodyPr>
          <a:lstStyle/>
          <a:p>
            <a:r>
              <a:rPr lang="el-GR" dirty="0" smtClean="0">
                <a:latin typeface="Calibri" panose="020F0502020204030204" pitchFamily="34" charset="0"/>
              </a:rPr>
              <a:t>Αφαίρεση των λεμφαδένων της μασχαλιαίας κοιλότητας </a:t>
            </a:r>
          </a:p>
          <a:p>
            <a:pPr marL="0" indent="0">
              <a:buNone/>
            </a:pPr>
            <a:endParaRPr lang="el-GR" dirty="0" smtClean="0">
              <a:latin typeface="Calibri" panose="020F0502020204030204" pitchFamily="34" charset="0"/>
            </a:endParaRPr>
          </a:p>
          <a:p>
            <a:r>
              <a:rPr lang="el-GR" dirty="0" smtClean="0">
                <a:latin typeface="Calibri" panose="020F0502020204030204" pitchFamily="34" charset="0"/>
              </a:rPr>
              <a:t>Σύμφωνα με τις σύγχρονες οδηγίες εκτείνεται στα χειρουργικά επίπεδα Ι &amp; ΙΙ (υποκλείδιοι λεμφαδένες –επίπεδο ΙΙΙ, συνιστάται να εκτέμνονται όταν υπάρχουν πολλοί μακροσκοπικά διηθημένοι λεμφαδένες στο επίπεδο ΙΙ ή σε κλινική υπόνοια διήθησης)</a:t>
            </a:r>
            <a:endParaRPr lang="el-GR" dirty="0">
              <a:latin typeface="Calibri" panose="020F050202020403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888336"/>
            <a:ext cx="3297246" cy="4104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5571951" y="5992792"/>
            <a:ext cx="3168352" cy="369332"/>
          </a:xfrm>
          <a:prstGeom prst="rect">
            <a:avLst/>
          </a:prstGeom>
          <a:noFill/>
        </p:spPr>
        <p:txBody>
          <a:bodyPr wrap="square" rtlCol="0">
            <a:spAutoFit/>
          </a:bodyPr>
          <a:lstStyle/>
          <a:p>
            <a:r>
              <a:rPr lang="en-US" dirty="0" smtClean="0"/>
              <a:t>NCCN Guidelines 2014</a:t>
            </a:r>
            <a:endParaRPr lang="el-GR" dirty="0"/>
          </a:p>
        </p:txBody>
      </p:sp>
    </p:spTree>
    <p:extLst>
      <p:ext uri="{BB962C8B-B14F-4D97-AF65-F5344CB8AC3E}">
        <p14:creationId xmlns:p14="http://schemas.microsoft.com/office/powerpoint/2010/main" val="2327961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0072" y="260648"/>
            <a:ext cx="3672407" cy="966688"/>
          </a:xfrm>
        </p:spPr>
        <p:txBody>
          <a:bodyPr>
            <a:normAutofit/>
          </a:bodyPr>
          <a:lstStyle/>
          <a:p>
            <a:r>
              <a:rPr lang="el-GR" b="1" dirty="0" smtClean="0"/>
              <a:t>Συστηματική Λεμφαδενεκτομή Μασχάλης </a:t>
            </a:r>
            <a:endParaRPr lang="el-GR" b="1" dirty="0"/>
          </a:p>
        </p:txBody>
      </p:sp>
      <p:sp>
        <p:nvSpPr>
          <p:cNvPr id="4" name="Content Placeholder 3"/>
          <p:cNvSpPr>
            <a:spLocks noGrp="1"/>
          </p:cNvSpPr>
          <p:nvPr>
            <p:ph idx="1"/>
          </p:nvPr>
        </p:nvSpPr>
        <p:spPr>
          <a:xfrm>
            <a:off x="467544" y="1556792"/>
            <a:ext cx="4960391" cy="4436000"/>
          </a:xfrm>
        </p:spPr>
        <p:txBody>
          <a:bodyPr>
            <a:normAutofit fontScale="92500" lnSpcReduction="20000"/>
          </a:bodyPr>
          <a:lstStyle/>
          <a:p>
            <a:pPr marL="0" indent="0">
              <a:buNone/>
            </a:pPr>
            <a:r>
              <a:rPr lang="el-GR" b="1" dirty="0" smtClean="0">
                <a:latin typeface="Calibri" panose="020F0502020204030204" pitchFamily="34" charset="0"/>
              </a:rPr>
              <a:t>Οφέλη</a:t>
            </a:r>
            <a:r>
              <a:rPr lang="el-GR" dirty="0" smtClean="0">
                <a:latin typeface="Calibri" panose="020F0502020204030204" pitchFamily="34" charset="0"/>
              </a:rPr>
              <a:t>: </a:t>
            </a:r>
          </a:p>
          <a:p>
            <a:r>
              <a:rPr lang="el-GR" dirty="0" smtClean="0">
                <a:latin typeface="Calibri" panose="020F0502020204030204" pitchFamily="34" charset="0"/>
              </a:rPr>
              <a:t>Τεκμηριωμένη σταδιοποίηση νόσου</a:t>
            </a:r>
          </a:p>
          <a:p>
            <a:r>
              <a:rPr lang="el-GR" dirty="0" smtClean="0">
                <a:latin typeface="Calibri" panose="020F0502020204030204" pitchFamily="34" charset="0"/>
              </a:rPr>
              <a:t>Αποδεδειγμένος τοπικός έλεγχος νόσου</a:t>
            </a:r>
          </a:p>
          <a:p>
            <a:r>
              <a:rPr lang="el-GR" dirty="0" smtClean="0">
                <a:latin typeface="Calibri" panose="020F0502020204030204" pitchFamily="34" charset="0"/>
              </a:rPr>
              <a:t>Εμποδίζονται οι περιοχικές υποτροπές που επιβαρύνουν πολύ την πρόγνωση</a:t>
            </a:r>
          </a:p>
          <a:p>
            <a:r>
              <a:rPr lang="el-GR" dirty="0" smtClean="0">
                <a:latin typeface="Calibri" panose="020F0502020204030204" pitchFamily="34" charset="0"/>
              </a:rPr>
              <a:t>Όφελος επιβίωσης * </a:t>
            </a:r>
          </a:p>
          <a:p>
            <a:endParaRPr lang="el-GR" dirty="0">
              <a:latin typeface="Calibri" panose="020F0502020204030204" pitchFamily="34" charset="0"/>
            </a:endParaRPr>
          </a:p>
          <a:p>
            <a:pPr marL="0" indent="0">
              <a:buNone/>
            </a:pPr>
            <a:r>
              <a:rPr lang="el-GR" b="1" dirty="0" smtClean="0">
                <a:latin typeface="Calibri" panose="020F0502020204030204" pitchFamily="34" charset="0"/>
              </a:rPr>
              <a:t>Κίνδυνοι / Αδυναμίες</a:t>
            </a:r>
          </a:p>
          <a:p>
            <a:r>
              <a:rPr lang="el-GR" dirty="0" smtClean="0">
                <a:latin typeface="Calibri" panose="020F0502020204030204" pitchFamily="34" charset="0"/>
              </a:rPr>
              <a:t>Λεμφοίδημα/ διαταραχές κινητικότητας άνω άκρου (εμφανίζονται συχνότερα σε περιπτώσεις διηθημένης μασχάλης σε περιπτώσεις η λεφαδενεκτομή δεν μπορεί να αποφευχθεί)</a:t>
            </a:r>
          </a:p>
          <a:p>
            <a:r>
              <a:rPr lang="el-GR" dirty="0" smtClean="0">
                <a:latin typeface="Calibri" panose="020F0502020204030204" pitchFamily="34" charset="0"/>
              </a:rPr>
              <a:t>Απαιτητική χειρουργική τεχνική</a:t>
            </a:r>
          </a:p>
          <a:p>
            <a:r>
              <a:rPr lang="el-GR" dirty="0" smtClean="0">
                <a:latin typeface="Calibri" panose="020F0502020204030204" pitchFamily="34" charset="0"/>
              </a:rPr>
              <a:t>Νοσηλεία </a:t>
            </a:r>
          </a:p>
          <a:p>
            <a:pPr marL="0" indent="0">
              <a:buNone/>
            </a:pPr>
            <a:endParaRPr lang="el-GR" dirty="0" smtClean="0">
              <a:latin typeface="Calibri" panose="020F050202020403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556792"/>
            <a:ext cx="3008014"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71951" y="5992792"/>
            <a:ext cx="3168352" cy="369332"/>
          </a:xfrm>
          <a:prstGeom prst="rect">
            <a:avLst/>
          </a:prstGeom>
          <a:noFill/>
        </p:spPr>
        <p:txBody>
          <a:bodyPr wrap="square" rtlCol="0">
            <a:spAutoFit/>
          </a:bodyPr>
          <a:lstStyle/>
          <a:p>
            <a:r>
              <a:rPr lang="en-US" dirty="0" smtClean="0"/>
              <a:t>NCCN Guidelines 2014</a:t>
            </a:r>
            <a:endParaRPr lang="el-GR" dirty="0"/>
          </a:p>
        </p:txBody>
      </p:sp>
    </p:spTree>
    <p:extLst>
      <p:ext uri="{BB962C8B-B14F-4D97-AF65-F5344CB8AC3E}">
        <p14:creationId xmlns:p14="http://schemas.microsoft.com/office/powerpoint/2010/main" val="3508343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0112" y="188640"/>
            <a:ext cx="2629584" cy="873720"/>
          </a:xfrm>
        </p:spPr>
        <p:txBody>
          <a:bodyPr>
            <a:normAutofit/>
          </a:bodyPr>
          <a:lstStyle/>
          <a:p>
            <a:r>
              <a:rPr lang="el-GR" b="1" dirty="0" smtClean="0"/>
              <a:t>Βιοψία φρουρού λεμφαδένα</a:t>
            </a:r>
            <a:endParaRPr lang="el-GR" b="1" dirty="0"/>
          </a:p>
        </p:txBody>
      </p:sp>
      <p:sp>
        <p:nvSpPr>
          <p:cNvPr id="4" name="Content Placeholder 3"/>
          <p:cNvSpPr>
            <a:spLocks noGrp="1"/>
          </p:cNvSpPr>
          <p:nvPr>
            <p:ph idx="1"/>
          </p:nvPr>
        </p:nvSpPr>
        <p:spPr>
          <a:xfrm>
            <a:off x="467544" y="836712"/>
            <a:ext cx="4960391" cy="4968552"/>
          </a:xfrm>
        </p:spPr>
        <p:txBody>
          <a:bodyPr>
            <a:normAutofit/>
          </a:bodyPr>
          <a:lstStyle/>
          <a:p>
            <a:pPr marL="0" indent="0">
              <a:buNone/>
            </a:pPr>
            <a:endParaRPr lang="el-GR" dirty="0" smtClean="0">
              <a:latin typeface="Calibri" panose="020F0502020204030204" pitchFamily="34" charset="0"/>
            </a:endParaRPr>
          </a:p>
          <a:p>
            <a:pPr marL="0" indent="0">
              <a:buNone/>
            </a:pPr>
            <a:r>
              <a:rPr lang="el-GR" dirty="0" smtClean="0">
                <a:latin typeface="Calibri" panose="020F0502020204030204" pitchFamily="34" charset="0"/>
              </a:rPr>
              <a:t>Απαραίτητες παραδοχές</a:t>
            </a:r>
          </a:p>
          <a:p>
            <a:r>
              <a:rPr lang="el-GR" dirty="0" smtClean="0">
                <a:latin typeface="Calibri" panose="020F0502020204030204" pitchFamily="34" charset="0"/>
              </a:rPr>
              <a:t>Η λεμφική οδός του μαστού ακολουθεί μια συγκεκριμένη πορεία η οποία διέρχεται απαραίτητα από ένα λεμφαδένα (Φρουρός λεμφαδένας)</a:t>
            </a:r>
          </a:p>
          <a:p>
            <a:r>
              <a:rPr lang="el-GR" dirty="0" smtClean="0">
                <a:latin typeface="Calibri" panose="020F0502020204030204" pitchFamily="34" charset="0"/>
              </a:rPr>
              <a:t>Η κατάσταση του Φρουρού λεμφαδένα αντικατοπτρίζει την κατάσταση της μασχάλης ως προς την διήθηση </a:t>
            </a:r>
          </a:p>
          <a:p>
            <a:pPr marL="0" indent="0">
              <a:buNone/>
            </a:pPr>
            <a:endParaRPr lang="el-GR" dirty="0" smtClean="0">
              <a:latin typeface="Calibri" panose="020F0502020204030204" pitchFamily="34"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4005064"/>
            <a:ext cx="2808312" cy="2493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484784"/>
            <a:ext cx="2808312" cy="242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5153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7934" y="188640"/>
            <a:ext cx="3392537" cy="1008112"/>
          </a:xfrm>
        </p:spPr>
        <p:txBody>
          <a:bodyPr>
            <a:normAutofit/>
          </a:bodyPr>
          <a:lstStyle/>
          <a:p>
            <a:r>
              <a:rPr lang="el-GR" b="1" dirty="0" smtClean="0"/>
              <a:t>Βιοψία φρουρού λεμφαδένα</a:t>
            </a:r>
            <a:endParaRPr lang="el-GR" b="1" dirty="0"/>
          </a:p>
        </p:txBody>
      </p:sp>
      <p:sp>
        <p:nvSpPr>
          <p:cNvPr id="4" name="Content Placeholder 3"/>
          <p:cNvSpPr>
            <a:spLocks noGrp="1"/>
          </p:cNvSpPr>
          <p:nvPr>
            <p:ph idx="1"/>
          </p:nvPr>
        </p:nvSpPr>
        <p:spPr>
          <a:xfrm>
            <a:off x="467544" y="836712"/>
            <a:ext cx="4960391" cy="4968552"/>
          </a:xfrm>
        </p:spPr>
        <p:txBody>
          <a:bodyPr>
            <a:normAutofit/>
          </a:bodyPr>
          <a:lstStyle/>
          <a:p>
            <a:pPr marL="0" indent="0">
              <a:buNone/>
            </a:pPr>
            <a:r>
              <a:rPr lang="el-GR" dirty="0" smtClean="0">
                <a:latin typeface="Calibri" panose="020F0502020204030204" pitchFamily="34" charset="0"/>
              </a:rPr>
              <a:t>Είναι μέθοδος μόνο διαγνωστική και δεν έχει θεραπευτική σημασία.</a:t>
            </a:r>
          </a:p>
          <a:p>
            <a:pPr marL="0" indent="0">
              <a:buNone/>
            </a:pPr>
            <a:r>
              <a:rPr lang="el-GR" dirty="0" smtClean="0">
                <a:latin typeface="Calibri" panose="020F0502020204030204" pitchFamily="34" charset="0"/>
              </a:rPr>
              <a:t> Στοχεύει στον έλεγχο της κατάστασης της μασχάλης. Σε περίπτωση ύπαρξης διηθημένου λεμφαδένα, ακολουθεί συστηματική </a:t>
            </a:r>
            <a:r>
              <a:rPr lang="el-GR" dirty="0" err="1" smtClean="0">
                <a:latin typeface="Calibri" panose="020F0502020204030204" pitchFamily="34" charset="0"/>
              </a:rPr>
              <a:t>λεμφαδενεκτομή</a:t>
            </a:r>
            <a:r>
              <a:rPr lang="el-GR" dirty="0" smtClean="0">
                <a:latin typeface="Calibri" panose="020F0502020204030204" pitchFamily="34" charset="0"/>
              </a:rPr>
              <a:t>  </a:t>
            </a:r>
          </a:p>
          <a:p>
            <a:pPr marL="0" indent="0">
              <a:buNone/>
            </a:pPr>
            <a:r>
              <a:rPr lang="el-GR" b="1" dirty="0" smtClean="0">
                <a:latin typeface="Calibri" panose="020F0502020204030204" pitchFamily="34" charset="0"/>
              </a:rPr>
              <a:t>Τεχνική</a:t>
            </a:r>
            <a:r>
              <a:rPr lang="el-GR" dirty="0" smtClean="0">
                <a:latin typeface="Calibri" panose="020F0502020204030204" pitchFamily="34" charset="0"/>
              </a:rPr>
              <a:t>: έγχυση σκιαγραφικού μέσου (χρωστικής ουσίας ή </a:t>
            </a:r>
            <a:r>
              <a:rPr lang="en-US" dirty="0" smtClean="0">
                <a:latin typeface="Calibri" panose="020F0502020204030204" pitchFamily="34" charset="0"/>
              </a:rPr>
              <a:t>Tc</a:t>
            </a:r>
            <a:r>
              <a:rPr lang="el-GR" baseline="30000" dirty="0" smtClean="0">
                <a:latin typeface="Calibri" panose="020F0502020204030204" pitchFamily="34" charset="0"/>
              </a:rPr>
              <a:t>99</a:t>
            </a:r>
            <a:r>
              <a:rPr lang="el-GR" dirty="0" smtClean="0">
                <a:latin typeface="Calibri" panose="020F0502020204030204" pitchFamily="34" charset="0"/>
              </a:rPr>
              <a:t>) σε θέση λεμφαγγειακής αγωγής (περί την θηλαία άλω ή περί τον όγκο).</a:t>
            </a:r>
            <a:r>
              <a:rPr lang="el-GR" baseline="30000" dirty="0">
                <a:latin typeface="Calibri" panose="020F0502020204030204" pitchFamily="34" charset="0"/>
              </a:rPr>
              <a:t> </a:t>
            </a:r>
            <a:endParaRPr lang="el-GR" dirty="0">
              <a:latin typeface="Calibri" panose="020F0502020204030204" pitchFamily="34" charset="0"/>
            </a:endParaRPr>
          </a:p>
          <a:p>
            <a:pPr marL="0" indent="0">
              <a:buNone/>
            </a:pPr>
            <a:r>
              <a:rPr lang="el-GR" dirty="0" smtClean="0">
                <a:latin typeface="Calibri" panose="020F0502020204030204" pitchFamily="34" charset="0"/>
              </a:rPr>
              <a:t>Ανίχνευση, αφαίρεση και βιοψία του λεμφαδένα ή της ομάδας λεμφαδένων που προσλαμβάνουν σήμανση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4005064"/>
            <a:ext cx="2808312" cy="2493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484784"/>
            <a:ext cx="2808312" cy="242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3343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b="1" dirty="0" smtClean="0"/>
              <a:t>Βιοψία φρουρού λεμφαδένα</a:t>
            </a:r>
            <a:endParaRPr lang="el-GR" b="1" dirty="0"/>
          </a:p>
        </p:txBody>
      </p:sp>
      <p:sp>
        <p:nvSpPr>
          <p:cNvPr id="4" name="Content Placeholder 3"/>
          <p:cNvSpPr>
            <a:spLocks noGrp="1"/>
          </p:cNvSpPr>
          <p:nvPr>
            <p:ph idx="1"/>
          </p:nvPr>
        </p:nvSpPr>
        <p:spPr>
          <a:xfrm>
            <a:off x="1024959" y="1196752"/>
            <a:ext cx="4464496" cy="4032448"/>
          </a:xfrm>
        </p:spPr>
        <p:txBody>
          <a:bodyPr>
            <a:normAutofit/>
          </a:bodyPr>
          <a:lstStyle/>
          <a:p>
            <a:pPr marL="0" indent="0">
              <a:buNone/>
            </a:pPr>
            <a:endParaRPr lang="el-GR" dirty="0" smtClean="0">
              <a:latin typeface="Calibri" panose="020F0502020204030204" pitchFamily="34" charset="0"/>
            </a:endParaRPr>
          </a:p>
          <a:p>
            <a:pPr marL="0" indent="0">
              <a:buNone/>
            </a:pPr>
            <a:r>
              <a:rPr lang="el-GR" b="1" dirty="0" smtClean="0">
                <a:latin typeface="Calibri" panose="020F0502020204030204" pitchFamily="34" charset="0"/>
              </a:rPr>
              <a:t>Συνιστάται </a:t>
            </a:r>
          </a:p>
          <a:p>
            <a:pPr marL="0" indent="0">
              <a:buNone/>
            </a:pPr>
            <a:r>
              <a:rPr lang="el-GR" dirty="0" smtClean="0">
                <a:latin typeface="Calibri" panose="020F0502020204030204" pitchFamily="34" charset="0"/>
              </a:rPr>
              <a:t>Σε ασθενείς με ιδιαίτερα καλής πρόγνωσης όγκους (εντοπισμένους, μικρού μεγέθους –Τ1-Τ2) </a:t>
            </a:r>
            <a:r>
              <a:rPr lang="el-GR" dirty="0">
                <a:latin typeface="Calibri" panose="020F0502020204030204" pitchFamily="34" charset="0"/>
              </a:rPr>
              <a:t> </a:t>
            </a:r>
            <a:r>
              <a:rPr lang="el-GR" dirty="0" smtClean="0">
                <a:latin typeface="Calibri" panose="020F0502020204030204" pitchFamily="34" charset="0"/>
              </a:rPr>
              <a:t>και κλινικά αρνητική μασχάλη</a:t>
            </a:r>
          </a:p>
          <a:p>
            <a:pPr marL="0" indent="0">
              <a:buNone/>
            </a:pPr>
            <a:endParaRPr lang="el-GR" dirty="0" smtClean="0">
              <a:latin typeface="Calibri" panose="020F0502020204030204" pitchFamily="34" charset="0"/>
            </a:endParaRPr>
          </a:p>
          <a:p>
            <a:pPr marL="0" indent="0">
              <a:buNone/>
            </a:pPr>
            <a:r>
              <a:rPr lang="el-GR" dirty="0" smtClean="0">
                <a:latin typeface="Calibri" panose="020F0502020204030204" pitchFamily="34" charset="0"/>
              </a:rPr>
              <a:t>Σε ασθενείς με σοβαρή συνοσηρότητα στους οποίους απαιτείται περιορισμένης έκτασης χειρουργική επέμβαση</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501008"/>
            <a:ext cx="2808312" cy="299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548680"/>
            <a:ext cx="2808312" cy="242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081191"/>
            <a:ext cx="32194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5969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b="1" dirty="0" smtClean="0"/>
              <a:t>Βιοψία φρουρού λεμφαδένα</a:t>
            </a:r>
            <a:endParaRPr lang="el-GR" b="1" dirty="0"/>
          </a:p>
        </p:txBody>
      </p:sp>
      <p:sp>
        <p:nvSpPr>
          <p:cNvPr id="4" name="Content Placeholder 3"/>
          <p:cNvSpPr>
            <a:spLocks noGrp="1"/>
          </p:cNvSpPr>
          <p:nvPr>
            <p:ph idx="1"/>
          </p:nvPr>
        </p:nvSpPr>
        <p:spPr>
          <a:xfrm>
            <a:off x="971600" y="1422400"/>
            <a:ext cx="4608512" cy="4454872"/>
          </a:xfrm>
        </p:spPr>
        <p:txBody>
          <a:bodyPr>
            <a:normAutofit fontScale="70000" lnSpcReduction="20000"/>
          </a:bodyPr>
          <a:lstStyle/>
          <a:p>
            <a:pPr marL="0" indent="0">
              <a:buNone/>
            </a:pPr>
            <a:endParaRPr lang="el-GR" dirty="0" smtClean="0">
              <a:latin typeface="Calibri" panose="020F0502020204030204" pitchFamily="34" charset="0"/>
            </a:endParaRPr>
          </a:p>
          <a:p>
            <a:pPr marL="0" indent="0">
              <a:buNone/>
            </a:pPr>
            <a:r>
              <a:rPr lang="el-GR" b="1" dirty="0" smtClean="0">
                <a:latin typeface="Calibri" panose="020F0502020204030204" pitchFamily="34" charset="0"/>
              </a:rPr>
              <a:t>Οφέλη</a:t>
            </a:r>
            <a:r>
              <a:rPr lang="el-GR" dirty="0" smtClean="0">
                <a:latin typeface="Calibri" panose="020F0502020204030204" pitchFamily="34" charset="0"/>
              </a:rPr>
              <a:t> </a:t>
            </a:r>
          </a:p>
          <a:p>
            <a:r>
              <a:rPr lang="el-GR" dirty="0" smtClean="0">
                <a:latin typeface="Calibri" panose="020F0502020204030204" pitchFamily="34" charset="0"/>
              </a:rPr>
              <a:t>Μειωμένη νοσηρότητα ανω άκρου, μειωμένα ποσοστά λεμφοιδήματος</a:t>
            </a:r>
          </a:p>
          <a:p>
            <a:r>
              <a:rPr lang="el-GR" dirty="0" smtClean="0">
                <a:latin typeface="Calibri" panose="020F0502020204030204" pitchFamily="34" charset="0"/>
              </a:rPr>
              <a:t>Συγκρίσιμα ποσοστά επιβίωσης (σε ασθενείς αρχόμενου σταδίου)</a:t>
            </a:r>
          </a:p>
          <a:p>
            <a:r>
              <a:rPr lang="el-GR" dirty="0" smtClean="0">
                <a:latin typeface="Calibri" panose="020F0502020204030204" pitchFamily="34" charset="0"/>
              </a:rPr>
              <a:t>Επαρκής διαγνωστική ακρίβεια</a:t>
            </a:r>
          </a:p>
          <a:p>
            <a:r>
              <a:rPr lang="el-GR" dirty="0" smtClean="0">
                <a:latin typeface="Calibri" panose="020F0502020204030204" pitchFamily="34" charset="0"/>
              </a:rPr>
              <a:t>Μειωμένος χειρουργικός χρόνος επέμβασης- ανάλογα με το κέντρο, μειωμένη διάρκεια νοσηλείας</a:t>
            </a:r>
          </a:p>
          <a:p>
            <a:endParaRPr lang="el-GR" dirty="0" smtClean="0">
              <a:latin typeface="Calibri" panose="020F0502020204030204" pitchFamily="34" charset="0"/>
            </a:endParaRPr>
          </a:p>
          <a:p>
            <a:pPr marL="0" indent="0">
              <a:buNone/>
            </a:pPr>
            <a:r>
              <a:rPr lang="el-GR" b="1" dirty="0" smtClean="0">
                <a:latin typeface="Calibri" panose="020F0502020204030204" pitchFamily="34" charset="0"/>
              </a:rPr>
              <a:t>Αδυναμίες </a:t>
            </a:r>
          </a:p>
          <a:p>
            <a:r>
              <a:rPr lang="el-GR" u="sng" dirty="0" smtClean="0">
                <a:latin typeface="Calibri" panose="020F0502020204030204" pitchFamily="34" charset="0"/>
              </a:rPr>
              <a:t>Ψευδώς αρνητικά αποτελέσματα </a:t>
            </a:r>
            <a:r>
              <a:rPr lang="el-GR" dirty="0" smtClean="0">
                <a:latin typeface="Calibri" panose="020F0502020204030204" pitchFamily="34" charset="0"/>
              </a:rPr>
              <a:t>(..) ! </a:t>
            </a:r>
          </a:p>
          <a:p>
            <a:r>
              <a:rPr lang="el-GR" dirty="0" smtClean="0">
                <a:latin typeface="Calibri" panose="020F0502020204030204" pitchFamily="34" charset="0"/>
              </a:rPr>
              <a:t>Πλήρως διηθημένοι λεμφαδένες μπορεί να είναι κλινικά διαγνώσιμοι αλλά δεν προσλαμβάνουν σήμανση με την τεχνική – μπορεί να μείνουν αδιάγνωστοι</a:t>
            </a:r>
          </a:p>
          <a:p>
            <a:r>
              <a:rPr lang="el-GR" dirty="0" smtClean="0">
                <a:latin typeface="Calibri" panose="020F0502020204030204" pitchFamily="34" charset="0"/>
              </a:rPr>
              <a:t>Η τεχνική χρειάζεται ειδική εκπαίδευση</a:t>
            </a:r>
          </a:p>
          <a:p>
            <a:r>
              <a:rPr lang="el-GR" dirty="0" smtClean="0">
                <a:latin typeface="Calibri" panose="020F0502020204030204" pitchFamily="34" charset="0"/>
              </a:rPr>
              <a:t>Αύξημένο κόστος</a:t>
            </a:r>
          </a:p>
          <a:p>
            <a:endParaRPr lang="el-GR" dirty="0" smtClean="0">
              <a:latin typeface="Calibri" panose="020F0502020204030204" pitchFamily="34"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645024"/>
            <a:ext cx="2808312" cy="285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861864"/>
            <a:ext cx="2808312" cy="242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9739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552" y="4962846"/>
            <a:ext cx="8183880" cy="914426"/>
          </a:xfrm>
        </p:spPr>
        <p:txBody>
          <a:bodyPr>
            <a:normAutofit/>
          </a:bodyPr>
          <a:lstStyle/>
          <a:p>
            <a:r>
              <a:rPr lang="el-GR" sz="2800" b="1" dirty="0" smtClean="0"/>
              <a:t>Αντιμετώπιση καρκίνου μαστού στην κύηση</a:t>
            </a:r>
            <a:endParaRPr lang="el-GR" sz="2800" b="1"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89185"/>
            <a:ext cx="6552728" cy="4085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960120" y="5877272"/>
            <a:ext cx="8183880" cy="763528"/>
          </a:xfrm>
          <a:prstGeom prst="rect">
            <a:avLst/>
          </a:prstGeom>
        </p:spPr>
        <p:style>
          <a:lnRef idx="2">
            <a:schemeClr val="accent4"/>
          </a:lnRef>
          <a:fillRef idx="1">
            <a:schemeClr val="lt1"/>
          </a:fillRef>
          <a:effectRef idx="0">
            <a:schemeClr val="accent4"/>
          </a:effectRef>
          <a:fontRef idx="minor">
            <a:schemeClr val="dk1"/>
          </a:fontRef>
        </p:style>
        <p:txBody>
          <a:bodyPr vert="horz" lIns="91440" bIns="0" anchor="b">
            <a:noAutofit/>
          </a:bodyPr>
          <a:lstStyle>
            <a:lvl1pPr algn="l" rtl="0" eaLnBrk="1" latinLnBrk="0" hangingPunct="1">
              <a:spcBef>
                <a:spcPct val="0"/>
              </a:spcBef>
              <a:buNone/>
              <a:defRPr kumimoji="0" sz="3600" b="0" kern="1200" cap="none" baseline="0">
                <a:solidFill>
                  <a:schemeClr val="bg2">
                    <a:shade val="25000"/>
                  </a:schemeClr>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extLst/>
          </a:lstStyle>
          <a:p>
            <a:pPr algn="r" defTabSz="914400"/>
            <a:r>
              <a:rPr lang="el-GR" sz="2200" dirty="0" smtClean="0">
                <a:solidFill>
                  <a:schemeClr val="tx1">
                    <a:lumMod val="85000"/>
                    <a:lumOff val="15000"/>
                  </a:schemeClr>
                </a:solidFill>
                <a:latin typeface="Calibri" panose="020F0502020204030204" pitchFamily="34" charset="0"/>
              </a:rPr>
              <a:t>Ο καρκίνος μαστού στην κύηση εμπεριέχει την έννοια της ασθενούς νεαρής ηλικίας με ιδιαίτερα χαρακτηριστικά</a:t>
            </a:r>
            <a:endParaRPr lang="el-GR" sz="2200" dirty="0">
              <a:solidFill>
                <a:schemeClr val="tx1">
                  <a:lumMod val="85000"/>
                  <a:lumOff val="15000"/>
                </a:schemeClr>
              </a:solidFill>
              <a:latin typeface="Calibri" panose="020F0502020204030204" pitchFamily="34" charset="0"/>
            </a:endParaRPr>
          </a:p>
        </p:txBody>
      </p:sp>
    </p:spTree>
    <p:extLst>
      <p:ext uri="{BB962C8B-B14F-4D97-AF65-F5344CB8AC3E}">
        <p14:creationId xmlns:p14="http://schemas.microsoft.com/office/powerpoint/2010/main" val="340213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4211960" y="417513"/>
            <a:ext cx="4680520" cy="2290762"/>
          </a:xfrm>
        </p:spPr>
        <p:style>
          <a:lnRef idx="2">
            <a:schemeClr val="accent4"/>
          </a:lnRef>
          <a:fillRef idx="1">
            <a:schemeClr val="lt1"/>
          </a:fillRef>
          <a:effectRef idx="0">
            <a:schemeClr val="accent4"/>
          </a:effectRef>
          <a:fontRef idx="minor">
            <a:schemeClr val="dk1"/>
          </a:fontRef>
        </p:style>
        <p:txBody>
          <a:bodyPr>
            <a:normAutofit/>
          </a:bodyPr>
          <a:lstStyle/>
          <a:p>
            <a:r>
              <a:rPr lang="el-GR" dirty="0" smtClean="0">
                <a:latin typeface="Calibri" panose="020F0502020204030204" pitchFamily="34" charset="0"/>
              </a:rPr>
              <a:t>Κάθε περίπτωση καρκίνου μαστού στην κύηση αντιμετωπίζεται ως </a:t>
            </a:r>
            <a:r>
              <a:rPr lang="el-GR" dirty="0" smtClean="0">
                <a:solidFill>
                  <a:srgbClr val="FF0000"/>
                </a:solidFill>
                <a:latin typeface="Calibri" panose="020F0502020204030204" pitchFamily="34" charset="0"/>
              </a:rPr>
              <a:t>ογκολογικό περιστατικό</a:t>
            </a:r>
            <a:r>
              <a:rPr lang="el-GR" dirty="0" smtClean="0">
                <a:latin typeface="Calibri" panose="020F0502020204030204" pitchFamily="34" charset="0"/>
              </a:rPr>
              <a:t> και ταυτόχρονα ως </a:t>
            </a:r>
            <a:r>
              <a:rPr lang="el-GR" dirty="0" smtClean="0">
                <a:solidFill>
                  <a:srgbClr val="FF0000"/>
                </a:solidFill>
                <a:latin typeface="Calibri" panose="020F0502020204030204" pitchFamily="34" charset="0"/>
              </a:rPr>
              <a:t>επιπλεγμένη κύηση</a:t>
            </a:r>
            <a:r>
              <a:rPr lang="el-GR" dirty="0" smtClean="0">
                <a:latin typeface="Calibri" panose="020F0502020204030204" pitchFamily="34" charset="0"/>
              </a:rPr>
              <a:t>. </a:t>
            </a:r>
          </a:p>
          <a:p>
            <a:r>
              <a:rPr lang="el-GR" dirty="0" smtClean="0">
                <a:latin typeface="Calibri" panose="020F0502020204030204" pitchFamily="34" charset="0"/>
              </a:rPr>
              <a:t>Πρέπει να αντιμετωπίζεται από </a:t>
            </a:r>
            <a:r>
              <a:rPr lang="el-GR" u="sng" dirty="0" smtClean="0">
                <a:solidFill>
                  <a:srgbClr val="FF0000"/>
                </a:solidFill>
                <a:latin typeface="Calibri" panose="020F0502020204030204" pitchFamily="34" charset="0"/>
              </a:rPr>
              <a:t>ειδικά κέντρα </a:t>
            </a:r>
            <a:r>
              <a:rPr lang="el-GR" dirty="0" smtClean="0">
                <a:latin typeface="Calibri" panose="020F0502020204030204" pitchFamily="34" charset="0"/>
              </a:rPr>
              <a:t>με διαθέσιμη ειδικευμένη ομάδα χειρουργού μαστού/ογκολόγου/μαιευτήρα </a:t>
            </a:r>
            <a:endParaRPr lang="el-GR" dirty="0">
              <a:latin typeface="Calibri" panose="020F0502020204030204" pitchFamily="34" charset="0"/>
            </a:endParaRPr>
          </a:p>
        </p:txBody>
      </p:sp>
      <p:sp>
        <p:nvSpPr>
          <p:cNvPr id="5" name="Title 4"/>
          <p:cNvSpPr>
            <a:spLocks noGrp="1"/>
          </p:cNvSpPr>
          <p:nvPr>
            <p:ph type="title" idx="4294967295"/>
          </p:nvPr>
        </p:nvSpPr>
        <p:spPr>
          <a:xfrm>
            <a:off x="4679950" y="3500438"/>
            <a:ext cx="4068514" cy="2952750"/>
          </a:xfrm>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Autofit/>
          </a:bodyPr>
          <a:lstStyle/>
          <a:p>
            <a:r>
              <a:rPr lang="el-GR" sz="2000" b="0" i="1" dirty="0" smtClean="0">
                <a:ln w="5000" cmpd="sng">
                  <a:noFill/>
                  <a:prstDash val="solid"/>
                </a:ln>
                <a:solidFill>
                  <a:schemeClr val="tx1">
                    <a:lumMod val="65000"/>
                    <a:lumOff val="35000"/>
                  </a:schemeClr>
                </a:solidFill>
                <a:effectLst/>
                <a:latin typeface="Calibri" panose="020F0502020204030204" pitchFamily="34" charset="0"/>
                <a:cs typeface="Times New Roman" panose="02020603050405020304" pitchFamily="18" charset="0"/>
              </a:rPr>
              <a:t>δημιουργείται συχνά η εντύπωση ότι το συμφέρον της εγκύου/ασθενούς έρχεται σε σύγκρουση με το συμφέρον του εμβρύου</a:t>
            </a:r>
            <a:br>
              <a:rPr lang="el-GR" sz="2000" b="0" i="1" dirty="0" smtClean="0">
                <a:ln w="5000" cmpd="sng">
                  <a:noFill/>
                  <a:prstDash val="solid"/>
                </a:ln>
                <a:solidFill>
                  <a:schemeClr val="tx1">
                    <a:lumMod val="65000"/>
                    <a:lumOff val="35000"/>
                  </a:schemeClr>
                </a:solidFill>
                <a:effectLst/>
                <a:latin typeface="Calibri" panose="020F0502020204030204" pitchFamily="34" charset="0"/>
                <a:cs typeface="Times New Roman" panose="02020603050405020304" pitchFamily="18" charset="0"/>
              </a:rPr>
            </a:br>
            <a:r>
              <a:rPr lang="el-GR" sz="2000" b="0" i="1" dirty="0" smtClean="0">
                <a:ln w="5000" cmpd="sng">
                  <a:noFill/>
                  <a:prstDash val="solid"/>
                </a:ln>
                <a:solidFill>
                  <a:schemeClr val="tx1">
                    <a:lumMod val="65000"/>
                    <a:lumOff val="35000"/>
                  </a:schemeClr>
                </a:solidFill>
                <a:effectLst/>
                <a:latin typeface="Calibri" panose="020F0502020204030204" pitchFamily="34" charset="0"/>
                <a:cs typeface="Times New Roman" panose="02020603050405020304" pitchFamily="18" charset="0"/>
              </a:rPr>
              <a:t>Η ιατρική προσπάθεια έχει στόχο να διασφαλίσει ταυτόχρονα την καλύτερη ογκολογική αντιμετώπιση της ασθενούς όσο και τη διαφύλαξη της ασφάλειας του εμβρύου </a:t>
            </a:r>
            <a:endParaRPr lang="el-GR" sz="2000" b="0" i="1" dirty="0">
              <a:ln w="5000" cmpd="sng">
                <a:noFill/>
                <a:prstDash val="solid"/>
              </a:ln>
              <a:solidFill>
                <a:schemeClr val="tx1">
                  <a:lumMod val="65000"/>
                  <a:lumOff val="35000"/>
                </a:schemeClr>
              </a:solidFill>
              <a:effectLst/>
              <a:latin typeface="Calibri" panose="020F0502020204030204" pitchFamily="34" charset="0"/>
              <a:cs typeface="Times New Roman" panose="02020603050405020304" pitchFamily="18" charset="0"/>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74770"/>
            <a:ext cx="3312368" cy="45625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extBox 1"/>
          <p:cNvSpPr txBox="1"/>
          <p:nvPr/>
        </p:nvSpPr>
        <p:spPr>
          <a:xfrm>
            <a:off x="1331640" y="620997"/>
            <a:ext cx="3024336" cy="523220"/>
          </a:xfrm>
          <a:prstGeom prst="rect">
            <a:avLst/>
          </a:prstGeom>
          <a:noFill/>
        </p:spPr>
        <p:txBody>
          <a:bodyPr wrap="square" rtlCol="0">
            <a:spAutoFit/>
          </a:bodyPr>
          <a:lstStyle/>
          <a:p>
            <a:pPr defTabSz="914400"/>
            <a:r>
              <a:rPr lang="el-GR" sz="2800" dirty="0" smtClean="0">
                <a:solidFill>
                  <a:srgbClr val="000000"/>
                </a:solidFill>
              </a:rPr>
              <a:t>ΑΝΤΙΜΕΤΩΠΙΣΗ</a:t>
            </a:r>
            <a:endParaRPr lang="el-GR" sz="2800" dirty="0">
              <a:solidFill>
                <a:srgbClr val="000000"/>
              </a:solidFill>
            </a:endParaRPr>
          </a:p>
        </p:txBody>
      </p:sp>
    </p:spTree>
    <p:extLst>
      <p:ext uri="{BB962C8B-B14F-4D97-AF65-F5344CB8AC3E}">
        <p14:creationId xmlns:p14="http://schemas.microsoft.com/office/powerpoint/2010/main" val="23470834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6769" y="495486"/>
            <a:ext cx="6337300" cy="719857"/>
          </a:xfrm>
        </p:spPr>
        <p:txBody>
          <a:bodyPr>
            <a:noAutofit/>
          </a:bodyPr>
          <a:lstStyle/>
          <a:p>
            <a:r>
              <a:rPr lang="el-GR" dirty="0"/>
              <a:t>Τερματισμός της κύησης</a:t>
            </a:r>
          </a:p>
        </p:txBody>
      </p:sp>
      <p:sp>
        <p:nvSpPr>
          <p:cNvPr id="3" name="Content Placeholder 2"/>
          <p:cNvSpPr>
            <a:spLocks noGrp="1"/>
          </p:cNvSpPr>
          <p:nvPr>
            <p:ph idx="4294967295"/>
          </p:nvPr>
        </p:nvSpPr>
        <p:spPr>
          <a:xfrm>
            <a:off x="4786313" y="765175"/>
            <a:ext cx="4357687" cy="5688013"/>
          </a:xfrm>
        </p:spPr>
        <p:txBody>
          <a:bodyPr>
            <a:normAutofit fontScale="70000" lnSpcReduction="20000"/>
          </a:bodyPr>
          <a:lstStyle/>
          <a:p>
            <a:endParaRPr lang="el-GR" sz="3100" dirty="0">
              <a:solidFill>
                <a:schemeClr val="tx1">
                  <a:lumMod val="75000"/>
                </a:schemeClr>
              </a:solidFill>
              <a:latin typeface="+mn-lt"/>
            </a:endParaRPr>
          </a:p>
          <a:p>
            <a:r>
              <a:rPr lang="el-GR" sz="2900" dirty="0" smtClean="0">
                <a:solidFill>
                  <a:schemeClr val="tx1">
                    <a:lumMod val="75000"/>
                  </a:schemeClr>
                </a:solidFill>
                <a:latin typeface="+mn-lt"/>
              </a:rPr>
              <a:t>Πρώιμη διακοπή της κύησης δεν συνδέεται με καλύτερη πρόγνωση του καρκίνου του μαστού</a:t>
            </a:r>
          </a:p>
          <a:p>
            <a:endParaRPr lang="el-GR" sz="2900" dirty="0">
              <a:solidFill>
                <a:schemeClr val="tx1">
                  <a:lumMod val="75000"/>
                </a:schemeClr>
              </a:solidFill>
              <a:latin typeface="+mn-lt"/>
            </a:endParaRPr>
          </a:p>
          <a:p>
            <a:r>
              <a:rPr lang="el-GR" sz="2900" dirty="0" smtClean="0">
                <a:solidFill>
                  <a:schemeClr val="tx1">
                    <a:lumMod val="75000"/>
                  </a:schemeClr>
                </a:solidFill>
                <a:latin typeface="+mn-lt"/>
              </a:rPr>
              <a:t>Η χειρουργική του μαστού και της μασχάλης σε οποιοδήποτε τρίμηνο κύησης δεν συνδέεται </a:t>
            </a:r>
            <a:r>
              <a:rPr lang="el-GR" sz="2900" dirty="0" smtClean="0">
                <a:solidFill>
                  <a:schemeClr val="tx1">
                    <a:lumMod val="75000"/>
                  </a:schemeClr>
                </a:solidFill>
                <a:latin typeface="+mn-lt"/>
                <a:cs typeface="Calibri" pitchFamily="34" charset="0"/>
              </a:rPr>
              <a:t>με ανεπιθύμητα αποτελέσματα για το έμβρυο</a:t>
            </a:r>
          </a:p>
          <a:p>
            <a:endParaRPr lang="el-GR" sz="2900" dirty="0">
              <a:solidFill>
                <a:schemeClr val="tx1">
                  <a:lumMod val="75000"/>
                </a:schemeClr>
              </a:solidFill>
              <a:latin typeface="+mn-lt"/>
            </a:endParaRPr>
          </a:p>
          <a:p>
            <a:r>
              <a:rPr lang="el-GR" sz="2900" dirty="0" smtClean="0">
                <a:solidFill>
                  <a:schemeClr val="tx1">
                    <a:lumMod val="75000"/>
                  </a:schemeClr>
                </a:solidFill>
                <a:latin typeface="+mn-lt"/>
                <a:cs typeface="Calibri" pitchFamily="34" charset="0"/>
              </a:rPr>
              <a:t>Εφόσον η κύηση συνεχίζεται, συνιστάται τοκετός μετά την πνευμονική ωρίμανση του εμβρύου ( περί τις 34 εβδομάδες) και σε απόσταση </a:t>
            </a:r>
            <a:r>
              <a:rPr lang="en-US" sz="2900" dirty="0" smtClean="0">
                <a:solidFill>
                  <a:schemeClr val="tx1">
                    <a:lumMod val="75000"/>
                  </a:schemeClr>
                </a:solidFill>
                <a:latin typeface="+mn-lt"/>
                <a:cs typeface="Calibri" pitchFamily="34" charset="0"/>
              </a:rPr>
              <a:t>3 </a:t>
            </a:r>
            <a:r>
              <a:rPr lang="el-GR" sz="2900" dirty="0" smtClean="0">
                <a:solidFill>
                  <a:schemeClr val="tx1">
                    <a:lumMod val="75000"/>
                  </a:schemeClr>
                </a:solidFill>
                <a:latin typeface="+mn-lt"/>
                <a:cs typeface="Calibri" pitchFamily="34" charset="0"/>
              </a:rPr>
              <a:t>εβδ. από ΧΜΘ σχήμα ώστε να αποφευχθούν επιπλοκές ανοσοκαταστολής</a:t>
            </a:r>
            <a:endParaRPr lang="el-GR" sz="2900" dirty="0">
              <a:solidFill>
                <a:schemeClr val="tx1">
                  <a:lumMod val="75000"/>
                </a:schemeClr>
              </a:solidFill>
              <a:latin typeface="+mn-lt"/>
              <a:cs typeface="Calibri" pitchFamily="34" charset="0"/>
            </a:endParaRPr>
          </a:p>
        </p:txBody>
      </p:sp>
      <p:sp>
        <p:nvSpPr>
          <p:cNvPr id="5" name="Rectangle 4"/>
          <p:cNvSpPr/>
          <p:nvPr/>
        </p:nvSpPr>
        <p:spPr>
          <a:xfrm>
            <a:off x="595947" y="5496978"/>
            <a:ext cx="3148794" cy="124438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defTabSz="914400"/>
            <a:r>
              <a:rPr lang="el-GR" dirty="0">
                <a:solidFill>
                  <a:srgbClr val="000000"/>
                </a:solidFill>
              </a:rPr>
              <a:t>Η απόφαση της διατήρησης ή διακοπής της κύησης άπτεται των </a:t>
            </a:r>
            <a:r>
              <a:rPr lang="el-GR" dirty="0" smtClean="0">
                <a:solidFill>
                  <a:srgbClr val="000000"/>
                </a:solidFill>
              </a:rPr>
              <a:t>επιθυμιών </a:t>
            </a:r>
            <a:r>
              <a:rPr lang="el-GR" dirty="0">
                <a:solidFill>
                  <a:srgbClr val="000000"/>
                </a:solidFill>
              </a:rPr>
              <a:t>της γυναίκας</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3133181" cy="392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5175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l="9448" t="1889" r="7913" b="-310"/>
          <a:stretch>
            <a:fillRect/>
          </a:stretch>
        </p:blipFill>
        <p:spPr bwMode="auto">
          <a:xfrm>
            <a:off x="611188" y="404813"/>
            <a:ext cx="8208962" cy="5832475"/>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8117536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093296"/>
            <a:ext cx="5688632" cy="432047"/>
          </a:xfrm>
        </p:spPr>
        <p:txBody>
          <a:bodyPr>
            <a:normAutofit fontScale="90000"/>
          </a:bodyPr>
          <a:lstStyle/>
          <a:p>
            <a:r>
              <a:rPr lang="el-GR" sz="2800" b="1" dirty="0" smtClean="0">
                <a:ln w="5000" cmpd="sng">
                  <a:solidFill>
                    <a:srgbClr val="53548A">
                      <a:tint val="80000"/>
                      <a:shade val="99000"/>
                      <a:satMod val="500000"/>
                    </a:srgbClr>
                  </a:solidFill>
                  <a:prstDash val="solid"/>
                </a:ln>
                <a:solidFill>
                  <a:schemeClr val="accent3">
                    <a:lumMod val="75000"/>
                  </a:schemeClr>
                </a:solidFill>
                <a:effectLst>
                  <a:outerShdw blurRad="50800" dist="38100" dir="5400000" algn="t" rotWithShape="0">
                    <a:prstClr val="black">
                      <a:alpha val="50000"/>
                    </a:prstClr>
                  </a:outerShdw>
                </a:effectLst>
                <a:latin typeface="Calibri" panose="020F0502020204030204" pitchFamily="34" charset="0"/>
              </a:rPr>
              <a:t>Χειρουργική Μαστού</a:t>
            </a:r>
            <a:endParaRPr lang="el-GR" sz="2800" dirty="0">
              <a:solidFill>
                <a:schemeClr val="accent3">
                  <a:lumMod val="75000"/>
                </a:schemeClr>
              </a:solidFill>
              <a:latin typeface="Calibri" panose="020F0502020204030204" pitchFamily="34" charset="0"/>
            </a:endParaRPr>
          </a:p>
        </p:txBody>
      </p:sp>
      <p:sp>
        <p:nvSpPr>
          <p:cNvPr id="3" name="Content Placeholder 2"/>
          <p:cNvSpPr>
            <a:spLocks noGrp="1"/>
          </p:cNvSpPr>
          <p:nvPr>
            <p:ph idx="1"/>
          </p:nvPr>
        </p:nvSpPr>
        <p:spPr>
          <a:xfrm>
            <a:off x="467544" y="332656"/>
            <a:ext cx="5892944" cy="5616624"/>
          </a:xfrm>
        </p:spPr>
        <p:txBody>
          <a:bodyPr>
            <a:noAutofit/>
          </a:bodyPr>
          <a:lstStyle/>
          <a:p>
            <a:pPr marL="0" indent="0" algn="ctr">
              <a:buNone/>
            </a:pPr>
            <a:r>
              <a:rPr lang="el-GR" sz="2400" b="1" dirty="0" smtClean="0">
                <a:solidFill>
                  <a:schemeClr val="tx1">
                    <a:lumMod val="85000"/>
                    <a:lumOff val="15000"/>
                  </a:schemeClr>
                </a:solidFill>
                <a:latin typeface="Calibri" panose="020F0502020204030204" pitchFamily="34" charset="0"/>
                <a:cs typeface="Calibri" pitchFamily="34" charset="0"/>
              </a:rPr>
              <a:t>Η χειρουργική επέμβαση είναι η βασική γραμμή θεραπείας και δεν πρέπει να καθυστερεί ανεξάρτητα από την ηλικία κύησης </a:t>
            </a:r>
          </a:p>
          <a:p>
            <a:pPr marL="0" indent="0">
              <a:buNone/>
            </a:pPr>
            <a:endParaRPr lang="el-GR" sz="2000" dirty="0" smtClean="0">
              <a:solidFill>
                <a:schemeClr val="tx1">
                  <a:lumMod val="85000"/>
                  <a:lumOff val="15000"/>
                </a:schemeClr>
              </a:solidFill>
              <a:latin typeface="Calibri" panose="020F0502020204030204" pitchFamily="34" charset="0"/>
              <a:cs typeface="Calibri" pitchFamily="34" charset="0"/>
            </a:endParaRPr>
          </a:p>
          <a:p>
            <a:r>
              <a:rPr lang="el-GR" sz="2000" dirty="0">
                <a:solidFill>
                  <a:schemeClr val="tx1">
                    <a:lumMod val="85000"/>
                    <a:lumOff val="15000"/>
                  </a:schemeClr>
                </a:solidFill>
                <a:latin typeface="Calibri" panose="020F0502020204030204" pitchFamily="34" charset="0"/>
                <a:cs typeface="Calibri" pitchFamily="34" charset="0"/>
              </a:rPr>
              <a:t>Π</a:t>
            </a:r>
            <a:r>
              <a:rPr lang="el-GR" sz="2000" dirty="0" smtClean="0">
                <a:solidFill>
                  <a:schemeClr val="tx1">
                    <a:lumMod val="85000"/>
                    <a:lumOff val="15000"/>
                  </a:schemeClr>
                </a:solidFill>
                <a:latin typeface="Calibri" panose="020F0502020204030204" pitchFamily="34" charset="0"/>
                <a:cs typeface="Calibri" pitchFamily="34" charset="0"/>
              </a:rPr>
              <a:t>ροτιμάται η </a:t>
            </a:r>
            <a:r>
              <a:rPr lang="el-GR" sz="2000" b="1" u="sng" dirty="0" smtClean="0">
                <a:solidFill>
                  <a:schemeClr val="tx1">
                    <a:lumMod val="85000"/>
                    <a:lumOff val="15000"/>
                  </a:schemeClr>
                </a:solidFill>
                <a:latin typeface="Calibri" panose="020F0502020204030204" pitchFamily="34" charset="0"/>
                <a:cs typeface="Calibri" pitchFamily="34" charset="0"/>
              </a:rPr>
              <a:t>Μαστεκτομή</a:t>
            </a:r>
            <a:r>
              <a:rPr lang="el-GR" sz="2000" dirty="0" smtClean="0">
                <a:solidFill>
                  <a:schemeClr val="tx1">
                    <a:lumMod val="85000"/>
                    <a:lumOff val="15000"/>
                  </a:schemeClr>
                </a:solidFill>
                <a:latin typeface="Calibri" panose="020F0502020204030204" pitchFamily="34" charset="0"/>
                <a:cs typeface="Calibri" pitchFamily="34" charset="0"/>
              </a:rPr>
              <a:t> δεδομένου ότι είναι δύσκολη η προεγχειρητική εκτίμηση της έκτασης ή της πολυεστιακότητας της νόσου (οι απεικονιστικές εξετάσεις δεν είναι ακριβείς στην κύηση και δεν είναι δυνατόν να γίνει </a:t>
            </a:r>
            <a:r>
              <a:rPr lang="en-US" sz="2000" dirty="0" smtClean="0">
                <a:solidFill>
                  <a:schemeClr val="tx1">
                    <a:lumMod val="85000"/>
                    <a:lumOff val="15000"/>
                  </a:schemeClr>
                </a:solidFill>
                <a:latin typeface="Calibri" panose="020F0502020204030204" pitchFamily="34" charset="0"/>
                <a:cs typeface="Calibri" pitchFamily="34" charset="0"/>
              </a:rPr>
              <a:t>MRI</a:t>
            </a:r>
            <a:r>
              <a:rPr lang="el-GR" sz="2000" dirty="0" smtClean="0">
                <a:solidFill>
                  <a:schemeClr val="tx1">
                    <a:lumMod val="85000"/>
                    <a:lumOff val="15000"/>
                  </a:schemeClr>
                </a:solidFill>
                <a:latin typeface="Calibri" panose="020F0502020204030204" pitchFamily="34" charset="0"/>
                <a:cs typeface="Calibri" pitchFamily="34" charset="0"/>
              </a:rPr>
              <a:t>  μαστών με σκιαγραφικό)</a:t>
            </a:r>
            <a:endParaRPr lang="el-GR" sz="2000" dirty="0">
              <a:solidFill>
                <a:schemeClr val="tx1">
                  <a:lumMod val="85000"/>
                  <a:lumOff val="15000"/>
                </a:schemeClr>
              </a:solidFill>
              <a:latin typeface="Calibri" panose="020F0502020204030204" pitchFamily="34" charset="0"/>
              <a:cs typeface="Calibri" pitchFamily="34" charset="0"/>
            </a:endParaRPr>
          </a:p>
          <a:p>
            <a:r>
              <a:rPr lang="el-GR" sz="2000" dirty="0">
                <a:solidFill>
                  <a:schemeClr val="tx1">
                    <a:lumMod val="85000"/>
                    <a:lumOff val="15000"/>
                  </a:schemeClr>
                </a:solidFill>
                <a:latin typeface="Calibri" panose="020F0502020204030204" pitchFamily="34" charset="0"/>
                <a:cs typeface="Calibri" pitchFamily="34" charset="0"/>
              </a:rPr>
              <a:t>Τ</a:t>
            </a:r>
            <a:r>
              <a:rPr lang="el-GR" sz="2000" dirty="0" smtClean="0">
                <a:solidFill>
                  <a:schemeClr val="tx1">
                    <a:lumMod val="85000"/>
                    <a:lumOff val="15000"/>
                  </a:schemeClr>
                </a:solidFill>
                <a:latin typeface="Calibri" panose="020F0502020204030204" pitchFamily="34" charset="0"/>
                <a:cs typeface="Calibri" pitchFamily="34" charset="0"/>
              </a:rPr>
              <a:t>ις ογκεκτομές ακολουθεί ακτινοθεραπεία </a:t>
            </a:r>
            <a:r>
              <a:rPr lang="el-GR" sz="2000" dirty="0">
                <a:solidFill>
                  <a:schemeClr val="tx1">
                    <a:lumMod val="85000"/>
                    <a:lumOff val="15000"/>
                  </a:schemeClr>
                </a:solidFill>
                <a:latin typeface="Calibri" panose="020F0502020204030204" pitchFamily="34" charset="0"/>
                <a:cs typeface="Calibri" pitchFamily="34" charset="0"/>
              </a:rPr>
              <a:t>και δεν είναι κατάλληλες για </a:t>
            </a:r>
            <a:r>
              <a:rPr lang="el-GR" sz="2000" dirty="0" smtClean="0">
                <a:solidFill>
                  <a:schemeClr val="tx1">
                    <a:lumMod val="85000"/>
                    <a:lumOff val="15000"/>
                  </a:schemeClr>
                </a:solidFill>
                <a:latin typeface="Calibri" panose="020F0502020204030204" pitchFamily="34" charset="0"/>
                <a:cs typeface="Calibri" pitchFamily="34" charset="0"/>
              </a:rPr>
              <a:t>ασθενείς </a:t>
            </a:r>
            <a:r>
              <a:rPr lang="el-GR" sz="2000" dirty="0">
                <a:solidFill>
                  <a:schemeClr val="tx1">
                    <a:lumMod val="85000"/>
                    <a:lumOff val="15000"/>
                  </a:schemeClr>
                </a:solidFill>
                <a:latin typeface="Calibri" panose="020F0502020204030204" pitchFamily="34" charset="0"/>
                <a:cs typeface="Calibri" pitchFamily="34" charset="0"/>
              </a:rPr>
              <a:t>σε κύηση 1ου ή αρχικού 2ου τριμήνου. </a:t>
            </a:r>
            <a:r>
              <a:rPr lang="el-GR" sz="2000" dirty="0" smtClean="0">
                <a:solidFill>
                  <a:schemeClr val="tx1">
                    <a:lumMod val="85000"/>
                    <a:lumOff val="15000"/>
                  </a:schemeClr>
                </a:solidFill>
                <a:latin typeface="Calibri" panose="020F0502020204030204" pitchFamily="34" charset="0"/>
                <a:cs typeface="Calibri" pitchFamily="34" charset="0"/>
              </a:rPr>
              <a:t>Αν γίνει ογκεκτομή στο 2ο </a:t>
            </a:r>
            <a:r>
              <a:rPr lang="el-GR" sz="2000" dirty="0">
                <a:solidFill>
                  <a:schemeClr val="tx1">
                    <a:lumMod val="85000"/>
                    <a:lumOff val="15000"/>
                  </a:schemeClr>
                </a:solidFill>
                <a:latin typeface="Calibri" panose="020F0502020204030204" pitchFamily="34" charset="0"/>
                <a:cs typeface="Calibri" pitchFamily="34" charset="0"/>
              </a:rPr>
              <a:t>ή 3ο </a:t>
            </a:r>
            <a:r>
              <a:rPr lang="el-GR" sz="2000" dirty="0" smtClean="0">
                <a:solidFill>
                  <a:schemeClr val="tx1">
                    <a:lumMod val="85000"/>
                    <a:lumOff val="15000"/>
                  </a:schemeClr>
                </a:solidFill>
                <a:latin typeface="Calibri" panose="020F0502020204030204" pitchFamily="34" charset="0"/>
                <a:cs typeface="Calibri" pitchFamily="34" charset="0"/>
              </a:rPr>
              <a:t>τρίμηνο, </a:t>
            </a:r>
            <a:r>
              <a:rPr lang="el-GR" sz="2000" dirty="0">
                <a:solidFill>
                  <a:schemeClr val="tx1">
                    <a:lumMod val="85000"/>
                    <a:lumOff val="15000"/>
                  </a:schemeClr>
                </a:solidFill>
                <a:latin typeface="Calibri" panose="020F0502020204030204" pitchFamily="34" charset="0"/>
                <a:cs typeface="Calibri" pitchFamily="34" charset="0"/>
              </a:rPr>
              <a:t>η ακτινοθεραπεία θα ακολουθήσει </a:t>
            </a:r>
            <a:r>
              <a:rPr lang="el-GR" sz="2000" dirty="0" smtClean="0">
                <a:solidFill>
                  <a:schemeClr val="tx1">
                    <a:lumMod val="85000"/>
                    <a:lumOff val="15000"/>
                  </a:schemeClr>
                </a:solidFill>
                <a:latin typeface="Calibri" panose="020F0502020204030204" pitchFamily="34" charset="0"/>
                <a:cs typeface="Calibri" pitchFamily="34" charset="0"/>
              </a:rPr>
              <a:t>μετά </a:t>
            </a:r>
            <a:r>
              <a:rPr lang="el-GR" sz="2000" dirty="0">
                <a:solidFill>
                  <a:schemeClr val="tx1">
                    <a:lumMod val="85000"/>
                    <a:lumOff val="15000"/>
                  </a:schemeClr>
                </a:solidFill>
                <a:latin typeface="Calibri" panose="020F0502020204030204" pitchFamily="34" charset="0"/>
                <a:cs typeface="Calibri" pitchFamily="34" charset="0"/>
              </a:rPr>
              <a:t>τον </a:t>
            </a:r>
            <a:r>
              <a:rPr lang="el-GR" sz="2000" dirty="0" smtClean="0">
                <a:solidFill>
                  <a:schemeClr val="tx1">
                    <a:lumMod val="85000"/>
                    <a:lumOff val="15000"/>
                  </a:schemeClr>
                </a:solidFill>
                <a:latin typeface="Calibri" panose="020F0502020204030204" pitchFamily="34" charset="0"/>
                <a:cs typeface="Calibri" pitchFamily="34" charset="0"/>
              </a:rPr>
              <a:t>τοκετό</a:t>
            </a:r>
          </a:p>
          <a:p>
            <a:endParaRPr lang="el-GR" sz="1600" dirty="0">
              <a:solidFill>
                <a:schemeClr val="tx1">
                  <a:lumMod val="85000"/>
                  <a:lumOff val="15000"/>
                </a:schemeClr>
              </a:solidFill>
              <a:latin typeface="Calibri" panose="020F0502020204030204" pitchFamily="34" charset="0"/>
              <a:cs typeface="Calibri" pitchFamily="34" charset="0"/>
            </a:endParaRPr>
          </a:p>
        </p:txBody>
      </p:sp>
      <p:sp>
        <p:nvSpPr>
          <p:cNvPr id="4" name="TextBox 3"/>
          <p:cNvSpPr txBox="1"/>
          <p:nvPr/>
        </p:nvSpPr>
        <p:spPr>
          <a:xfrm>
            <a:off x="6750140" y="6372036"/>
            <a:ext cx="2393860" cy="369332"/>
          </a:xfrm>
          <a:prstGeom prst="rect">
            <a:avLst/>
          </a:prstGeom>
          <a:noFill/>
        </p:spPr>
        <p:txBody>
          <a:bodyPr wrap="none" rtlCol="0">
            <a:spAutoFit/>
          </a:bodyPr>
          <a:lstStyle/>
          <a:p>
            <a:pPr defTabSz="914400"/>
            <a:r>
              <a:rPr lang="en-US" i="1" dirty="0" smtClean="0">
                <a:solidFill>
                  <a:srgbClr val="08A1D9">
                    <a:lumMod val="75000"/>
                  </a:srgbClr>
                </a:solidFill>
                <a:latin typeface="Biondi" pitchFamily="2" charset="0"/>
              </a:rPr>
              <a:t>Up to Date 2010</a:t>
            </a:r>
            <a:endParaRPr lang="el-GR" i="1" dirty="0">
              <a:solidFill>
                <a:srgbClr val="08A1D9">
                  <a:lumMod val="75000"/>
                </a:srgbClr>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163316"/>
            <a:ext cx="2173966" cy="2546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273757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512360"/>
            <a:ext cx="8183880" cy="1051560"/>
          </a:xfrm>
        </p:spPr>
        <p:txBody>
          <a:bodyPr/>
          <a:lstStyle/>
          <a:p>
            <a:r>
              <a:rPr lang="el-GR" sz="4200" b="1" dirty="0" smtClean="0">
                <a:ln w="5000" cmpd="sng">
                  <a:solidFill>
                    <a:srgbClr val="53548A">
                      <a:tint val="80000"/>
                      <a:shade val="99000"/>
                      <a:satMod val="500000"/>
                    </a:srgbClr>
                  </a:solidFill>
                  <a:prstDash val="solid"/>
                </a:ln>
                <a:solidFill>
                  <a:schemeClr val="accent3">
                    <a:lumMod val="75000"/>
                  </a:schemeClr>
                </a:solidFill>
                <a:effectLst>
                  <a:outerShdw blurRad="50800" dist="38100" dir="5400000" algn="t" rotWithShape="0">
                    <a:prstClr val="black">
                      <a:alpha val="50000"/>
                    </a:prstClr>
                  </a:outerShdw>
                </a:effectLst>
                <a:latin typeface="Calibri" panose="020F0502020204030204" pitchFamily="34" charset="0"/>
              </a:rPr>
              <a:t>Χειρουργική Μασχάλης</a:t>
            </a:r>
            <a:endParaRPr lang="el-GR" dirty="0">
              <a:solidFill>
                <a:schemeClr val="accent3">
                  <a:lumMod val="75000"/>
                </a:schemeClr>
              </a:solidFill>
              <a:latin typeface="Calibri" panose="020F0502020204030204" pitchFamily="34" charset="0"/>
            </a:endParaRPr>
          </a:p>
        </p:txBody>
      </p:sp>
      <p:sp>
        <p:nvSpPr>
          <p:cNvPr id="3" name="Content Placeholder 2"/>
          <p:cNvSpPr>
            <a:spLocks noGrp="1"/>
          </p:cNvSpPr>
          <p:nvPr>
            <p:ph idx="1"/>
          </p:nvPr>
        </p:nvSpPr>
        <p:spPr>
          <a:xfrm>
            <a:off x="1259632" y="530352"/>
            <a:ext cx="5136232" cy="4986880"/>
          </a:xfrm>
        </p:spPr>
        <p:txBody>
          <a:bodyPr>
            <a:normAutofit/>
          </a:bodyPr>
          <a:lstStyle/>
          <a:p>
            <a:r>
              <a:rPr lang="el-GR" sz="2000" dirty="0" smtClean="0">
                <a:latin typeface="Calibri" panose="020F0502020204030204" pitchFamily="34" charset="0"/>
              </a:rPr>
              <a:t>Η </a:t>
            </a:r>
            <a:r>
              <a:rPr lang="el-GR" sz="2000" b="1" u="sng" dirty="0" smtClean="0">
                <a:latin typeface="Calibri" panose="020F0502020204030204" pitchFamily="34" charset="0"/>
              </a:rPr>
              <a:t>λεμφαδενεκτομή μασχάλης </a:t>
            </a:r>
            <a:r>
              <a:rPr lang="el-GR" sz="2000" dirty="0" smtClean="0">
                <a:latin typeface="Calibri" panose="020F0502020204030204" pitchFamily="34" charset="0"/>
              </a:rPr>
              <a:t>έχει όφελος διαγνωστικό καθώς και στον έλεγχο της νόσου περιοχικά και είναι απαραίτητη</a:t>
            </a:r>
          </a:p>
          <a:p>
            <a:pPr marL="36576" indent="0">
              <a:buNone/>
            </a:pPr>
            <a:endParaRPr lang="el-GR" sz="2000" dirty="0" smtClean="0">
              <a:latin typeface="Calibri" panose="020F0502020204030204" pitchFamily="34" charset="0"/>
            </a:endParaRPr>
          </a:p>
          <a:p>
            <a:r>
              <a:rPr lang="el-GR" sz="2000" dirty="0" smtClean="0">
                <a:latin typeface="Calibri" panose="020F0502020204030204" pitchFamily="34" charset="0"/>
              </a:rPr>
              <a:t>Υπάρχουν ελάχιστες μελέτες, μικρές αναδρομικές για τη χρήση της τεχνικής του </a:t>
            </a:r>
            <a:r>
              <a:rPr lang="el-GR" sz="2000" b="1" u="sng" dirty="0" smtClean="0">
                <a:latin typeface="Calibri" panose="020F0502020204030204" pitchFamily="34" charset="0"/>
              </a:rPr>
              <a:t>Φρουρού λεμφαδένα </a:t>
            </a:r>
            <a:r>
              <a:rPr lang="el-GR" sz="2000" dirty="0" smtClean="0">
                <a:latin typeface="Calibri" panose="020F0502020204030204" pitchFamily="34" charset="0"/>
              </a:rPr>
              <a:t>στον καρκίνο μαστού της κύησης. Δεν είναι αποδεδειγμένη η ευαισθησία της μεθόδου στην κύηση και η χρήση χρωστικής ή ραδιο-κολλοειδούς σκιαγραφικού μπορεί να μην είναι ασφαλής για το έμβρυο</a:t>
            </a:r>
            <a:endParaRPr lang="el-GR" sz="2000" dirty="0">
              <a:latin typeface="Calibri" panose="020F0502020204030204" pitchFamily="34" charset="0"/>
            </a:endParaRPr>
          </a:p>
        </p:txBody>
      </p:sp>
      <p:sp>
        <p:nvSpPr>
          <p:cNvPr id="4" name="TextBox 3"/>
          <p:cNvSpPr txBox="1"/>
          <p:nvPr/>
        </p:nvSpPr>
        <p:spPr>
          <a:xfrm>
            <a:off x="6750140" y="6372036"/>
            <a:ext cx="1301959" cy="369332"/>
          </a:xfrm>
          <a:prstGeom prst="rect">
            <a:avLst/>
          </a:prstGeom>
          <a:noFill/>
        </p:spPr>
        <p:txBody>
          <a:bodyPr wrap="none" rtlCol="0">
            <a:spAutoFit/>
          </a:bodyPr>
          <a:lstStyle/>
          <a:p>
            <a:pPr defTabSz="914400"/>
            <a:r>
              <a:rPr lang="en-US" i="1" dirty="0" smtClean="0">
                <a:solidFill>
                  <a:srgbClr val="08A1D9">
                    <a:lumMod val="75000"/>
                  </a:srgbClr>
                </a:solidFill>
                <a:latin typeface="Biondi" pitchFamily="2" charset="0"/>
              </a:rPr>
              <a:t>Up to Date 201</a:t>
            </a:r>
            <a:r>
              <a:rPr lang="el-GR" i="1" dirty="0" smtClean="0">
                <a:solidFill>
                  <a:srgbClr val="08A1D9">
                    <a:lumMod val="75000"/>
                  </a:srgbClr>
                </a:solidFill>
                <a:latin typeface="Biondi" pitchFamily="2" charset="0"/>
              </a:rPr>
              <a:t>3</a:t>
            </a:r>
            <a:endParaRPr lang="el-GR" i="1" dirty="0">
              <a:solidFill>
                <a:srgbClr val="08A1D9">
                  <a:lumMod val="75000"/>
                </a:srgbClr>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864" y="2132856"/>
            <a:ext cx="2520280" cy="252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563759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904" y="5505142"/>
            <a:ext cx="5005184" cy="1051560"/>
          </a:xfrm>
        </p:spPr>
        <p:txBody>
          <a:bodyPr>
            <a:normAutofit/>
          </a:bodyPr>
          <a:lstStyle/>
          <a:p>
            <a:r>
              <a:rPr lang="el-GR" sz="3200" b="1" dirty="0">
                <a:ln w="5000" cmpd="sng">
                  <a:solidFill>
                    <a:srgbClr val="53548A">
                      <a:tint val="80000"/>
                      <a:shade val="99000"/>
                      <a:satMod val="500000"/>
                    </a:srgbClr>
                  </a:solidFill>
                  <a:prstDash val="solid"/>
                </a:ln>
                <a:solidFill>
                  <a:schemeClr val="accent3">
                    <a:lumMod val="75000"/>
                  </a:schemeClr>
                </a:solidFill>
                <a:effectLst>
                  <a:outerShdw blurRad="50800" dist="38100" dir="5400000" algn="t" rotWithShape="0">
                    <a:prstClr val="black">
                      <a:alpha val="50000"/>
                    </a:prstClr>
                  </a:outerShdw>
                </a:effectLst>
                <a:latin typeface="Calibri" panose="020F0502020204030204" pitchFamily="34" charset="0"/>
              </a:rPr>
              <a:t>Ά</a:t>
            </a:r>
            <a:r>
              <a:rPr lang="el-GR" sz="3200" b="1" dirty="0" smtClean="0">
                <a:ln w="5000" cmpd="sng">
                  <a:solidFill>
                    <a:srgbClr val="53548A">
                      <a:tint val="80000"/>
                      <a:shade val="99000"/>
                      <a:satMod val="500000"/>
                    </a:srgbClr>
                  </a:solidFill>
                  <a:prstDash val="solid"/>
                </a:ln>
                <a:solidFill>
                  <a:schemeClr val="accent3">
                    <a:lumMod val="75000"/>
                  </a:schemeClr>
                </a:solidFill>
                <a:effectLst>
                  <a:outerShdw blurRad="50800" dist="38100" dir="5400000" algn="t" rotWithShape="0">
                    <a:prstClr val="black">
                      <a:alpha val="50000"/>
                    </a:prstClr>
                  </a:outerShdw>
                </a:effectLst>
                <a:latin typeface="Calibri" panose="020F0502020204030204" pitchFamily="34" charset="0"/>
              </a:rPr>
              <a:t>λλα χειρουργικά ζητήματα</a:t>
            </a:r>
            <a:endParaRPr lang="el-GR" sz="3200" dirty="0">
              <a:solidFill>
                <a:schemeClr val="accent3">
                  <a:lumMod val="75000"/>
                </a:schemeClr>
              </a:solidFill>
              <a:latin typeface="Calibri" panose="020F0502020204030204" pitchFamily="34" charset="0"/>
            </a:endParaRPr>
          </a:p>
        </p:txBody>
      </p:sp>
      <p:sp>
        <p:nvSpPr>
          <p:cNvPr id="3" name="Content Placeholder 2"/>
          <p:cNvSpPr>
            <a:spLocks noGrp="1"/>
          </p:cNvSpPr>
          <p:nvPr>
            <p:ph idx="1"/>
          </p:nvPr>
        </p:nvSpPr>
        <p:spPr>
          <a:xfrm>
            <a:off x="971600" y="530352"/>
            <a:ext cx="4392488" cy="5058888"/>
          </a:xfrm>
        </p:spPr>
        <p:txBody>
          <a:bodyPr>
            <a:normAutofit fontScale="92500" lnSpcReduction="10000"/>
          </a:bodyPr>
          <a:lstStyle/>
          <a:p>
            <a:pPr marL="338328" lvl="1" indent="0">
              <a:buNone/>
            </a:pPr>
            <a:r>
              <a:rPr lang="el-GR" sz="2800" dirty="0" smtClean="0">
                <a:latin typeface="Calibri" panose="020F0502020204030204" pitchFamily="34" charset="0"/>
                <a:cs typeface="Calibri" pitchFamily="34" charset="0"/>
              </a:rPr>
              <a:t>Η </a:t>
            </a:r>
            <a:r>
              <a:rPr lang="el-GR" sz="2800" b="1" dirty="0" smtClean="0">
                <a:solidFill>
                  <a:schemeClr val="tx1">
                    <a:lumMod val="85000"/>
                    <a:lumOff val="15000"/>
                  </a:schemeClr>
                </a:solidFill>
                <a:latin typeface="Calibri" panose="020F0502020204030204" pitchFamily="34" charset="0"/>
                <a:cs typeface="Calibri" pitchFamily="34" charset="0"/>
              </a:rPr>
              <a:t>άμεση πλαστική αποκατάσταση δεν συνιστάται </a:t>
            </a:r>
            <a:r>
              <a:rPr lang="el-GR" sz="2800" dirty="0" smtClean="0">
                <a:solidFill>
                  <a:schemeClr val="tx1">
                    <a:lumMod val="85000"/>
                    <a:lumOff val="15000"/>
                  </a:schemeClr>
                </a:solidFill>
                <a:latin typeface="Calibri" panose="020F0502020204030204" pitchFamily="34" charset="0"/>
                <a:cs typeface="Calibri" pitchFamily="34" charset="0"/>
              </a:rPr>
              <a:t>ώστε να ελαχιστοποιηθεί η διάρκεια </a:t>
            </a:r>
            <a:r>
              <a:rPr lang="el-GR" sz="2800" dirty="0" smtClean="0">
                <a:latin typeface="Calibri" panose="020F0502020204030204" pitchFamily="34" charset="0"/>
                <a:cs typeface="Calibri" pitchFamily="34" charset="0"/>
              </a:rPr>
              <a:t>της χειρουργικής αναισθησίας. </a:t>
            </a:r>
          </a:p>
          <a:p>
            <a:pPr marL="338328" lvl="1" indent="0">
              <a:buNone/>
            </a:pPr>
            <a:r>
              <a:rPr lang="el-GR" sz="2800" dirty="0" smtClean="0">
                <a:latin typeface="Calibri" panose="020F0502020204030204" pitchFamily="34" charset="0"/>
                <a:cs typeface="Calibri" pitchFamily="34" charset="0"/>
              </a:rPr>
              <a:t>Επιπλέον,  κατά την κύηση ο φυσιολογικός μαστός είναι διογκωμένος επομένως, η αποκατάσταση δεν θα μπορούσε να επιτύχει συμμετρία στο τελικό αποτέλεσμα</a:t>
            </a:r>
          </a:p>
        </p:txBody>
      </p:sp>
      <p:sp>
        <p:nvSpPr>
          <p:cNvPr id="4" name="TextBox 3"/>
          <p:cNvSpPr txBox="1"/>
          <p:nvPr/>
        </p:nvSpPr>
        <p:spPr>
          <a:xfrm>
            <a:off x="6750140" y="6372036"/>
            <a:ext cx="2393860" cy="369332"/>
          </a:xfrm>
          <a:prstGeom prst="rect">
            <a:avLst/>
          </a:prstGeom>
          <a:noFill/>
        </p:spPr>
        <p:txBody>
          <a:bodyPr wrap="none" rtlCol="0">
            <a:spAutoFit/>
          </a:bodyPr>
          <a:lstStyle/>
          <a:p>
            <a:pPr defTabSz="914400"/>
            <a:r>
              <a:rPr lang="en-US" i="1" dirty="0" smtClean="0">
                <a:solidFill>
                  <a:srgbClr val="08A1D9">
                    <a:lumMod val="75000"/>
                  </a:srgbClr>
                </a:solidFill>
                <a:latin typeface="Biondi" pitchFamily="2" charset="0"/>
              </a:rPr>
              <a:t>Up to Date 2010</a:t>
            </a:r>
            <a:endParaRPr lang="el-GR" i="1" dirty="0">
              <a:solidFill>
                <a:srgbClr val="08A1D9">
                  <a:lumMod val="75000"/>
                </a:srgb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548680"/>
            <a:ext cx="3670300" cy="47609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64731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88640"/>
            <a:ext cx="4355629" cy="622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48264" y="620688"/>
            <a:ext cx="765081" cy="5400600"/>
          </a:xfrm>
          <a:prstGeom prst="rect">
            <a:avLst/>
          </a:prstGeom>
          <a:effectLst>
            <a:innerShdw blurRad="114300">
              <a:prstClr val="black"/>
            </a:innerShdw>
            <a:softEdge rad="31750"/>
          </a:effectLst>
        </p:spPr>
        <p:style>
          <a:lnRef idx="1">
            <a:schemeClr val="accent3"/>
          </a:lnRef>
          <a:fillRef idx="2">
            <a:schemeClr val="accent3"/>
          </a:fillRef>
          <a:effectRef idx="1">
            <a:schemeClr val="accent3"/>
          </a:effectRef>
          <a:fontRef idx="minor">
            <a:schemeClr val="dk1"/>
          </a:fontRef>
        </p:style>
        <p:txBody>
          <a:bodyPr vert="wordArtVert" wrap="square" rtlCol="0">
            <a:spAutoFit/>
          </a:bodyPr>
          <a:lstStyle/>
          <a:p>
            <a:r>
              <a:rPr lang="el-GR" sz="3200" b="1" dirty="0" smtClean="0"/>
              <a:t>Ευχαριστώ</a:t>
            </a:r>
            <a:endParaRPr lang="el-GR" sz="3200" b="1" dirty="0"/>
          </a:p>
        </p:txBody>
      </p:sp>
    </p:spTree>
    <p:extLst>
      <p:ext uri="{BB962C8B-B14F-4D97-AF65-F5344CB8AC3E}">
        <p14:creationId xmlns:p14="http://schemas.microsoft.com/office/powerpoint/2010/main" val="1920431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7560840" cy="854968"/>
          </a:xfrm>
        </p:spPr>
        <p:txBody>
          <a:bodyPr>
            <a:normAutofit/>
          </a:bodyPr>
          <a:lstStyle/>
          <a:p>
            <a:r>
              <a:rPr lang="el-GR" sz="2400" dirty="0" smtClean="0">
                <a:solidFill>
                  <a:schemeClr val="tx1">
                    <a:lumMod val="75000"/>
                    <a:lumOff val="25000"/>
                  </a:schemeClr>
                </a:solidFill>
                <a:latin typeface="+mn-lt"/>
              </a:rPr>
              <a:t>Εικόνα του σώματος και ποιότητα ζωής</a:t>
            </a:r>
            <a:endParaRPr lang="el-GR" sz="2400" dirty="0">
              <a:solidFill>
                <a:schemeClr val="tx1">
                  <a:lumMod val="75000"/>
                  <a:lumOff val="25000"/>
                </a:schemeClr>
              </a:solidFill>
              <a:latin typeface="+mn-lt"/>
            </a:endParaRPr>
          </a:p>
        </p:txBody>
      </p:sp>
      <p:sp>
        <p:nvSpPr>
          <p:cNvPr id="5" name="Rectangle 4"/>
          <p:cNvSpPr/>
          <p:nvPr/>
        </p:nvSpPr>
        <p:spPr>
          <a:xfrm>
            <a:off x="5868144" y="6351283"/>
            <a:ext cx="2761333" cy="369332"/>
          </a:xfrm>
          <a:prstGeom prst="rect">
            <a:avLst/>
          </a:prstGeom>
        </p:spPr>
        <p:txBody>
          <a:bodyPr wrap="none">
            <a:spAutoFit/>
          </a:bodyPr>
          <a:lstStyle/>
          <a:p>
            <a:r>
              <a:rPr lang="en-US" dirty="0" err="1"/>
              <a:t>Plast</a:t>
            </a:r>
            <a:r>
              <a:rPr lang="en-US" dirty="0"/>
              <a:t> </a:t>
            </a:r>
            <a:r>
              <a:rPr lang="en-US" dirty="0" err="1"/>
              <a:t>Reconstr</a:t>
            </a:r>
            <a:r>
              <a:rPr lang="en-US" dirty="0"/>
              <a:t> Surg. 2011 </a:t>
            </a:r>
            <a:endParaRPr lang="el-GR"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96752"/>
            <a:ext cx="3702716" cy="43204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Content Placeholder 2"/>
          <p:cNvSpPr>
            <a:spLocks noGrp="1"/>
          </p:cNvSpPr>
          <p:nvPr>
            <p:ph sz="half" idx="1"/>
          </p:nvPr>
        </p:nvSpPr>
        <p:spPr>
          <a:xfrm>
            <a:off x="451570" y="1052736"/>
            <a:ext cx="4608512" cy="5195181"/>
          </a:xfrm>
        </p:spPr>
        <p:txBody>
          <a:bodyPr>
            <a:normAutofit/>
          </a:bodyPr>
          <a:lstStyle/>
          <a:p>
            <a:r>
              <a:rPr lang="el-GR" dirty="0" smtClean="0">
                <a:latin typeface="+mn-lt"/>
              </a:rPr>
              <a:t>Η διάγνωση καρκίνου μαστού είναι ιδιαίτερα στρεσογόνος και εκτός από τον φόβο του θανάτου συνδέεται με διαταραχή της εικόνας του σώματος </a:t>
            </a:r>
          </a:p>
          <a:p>
            <a:endParaRPr lang="el-GR" dirty="0">
              <a:latin typeface="+mn-lt"/>
            </a:endParaRPr>
          </a:p>
          <a:p>
            <a:r>
              <a:rPr lang="el-GR" dirty="0" smtClean="0">
                <a:latin typeface="+mn-lt"/>
              </a:rPr>
              <a:t>Η χειρουργική θεραπεία συνδέεται με διαταραχή της εικόνας του σώματος  και κατ’επέκταση έχει ψυχοκοινωνικές συνέπειες</a:t>
            </a:r>
          </a:p>
          <a:p>
            <a:pPr marL="109728" indent="0">
              <a:buNone/>
            </a:pPr>
            <a:endParaRPr lang="el-GR" dirty="0" smtClean="0">
              <a:latin typeface="+mn-lt"/>
            </a:endParaRPr>
          </a:p>
          <a:p>
            <a:r>
              <a:rPr lang="el-GR" dirty="0" smtClean="0">
                <a:latin typeface="+mn-lt"/>
              </a:rPr>
              <a:t> </a:t>
            </a:r>
            <a:r>
              <a:rPr lang="el-GR" dirty="0"/>
              <a:t>Η</a:t>
            </a:r>
            <a:r>
              <a:rPr lang="el-GR" dirty="0" smtClean="0">
                <a:latin typeface="+mn-lt"/>
              </a:rPr>
              <a:t> ογκοπλαστική και η αποκατάσταση μπορεί να βελτιώνουν την κατάσταση με την επιμέρους εξάλειψη των συνεπειών της νόσου</a:t>
            </a:r>
          </a:p>
        </p:txBody>
      </p:sp>
    </p:spTree>
    <p:extLst>
      <p:ext uri="{BB962C8B-B14F-4D97-AF65-F5344CB8AC3E}">
        <p14:creationId xmlns:p14="http://schemas.microsoft.com/office/powerpoint/2010/main" val="2517011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68344" y="5624484"/>
            <a:ext cx="8183880" cy="684836"/>
          </a:xfrm>
        </p:spPr>
        <p:txBody>
          <a:bodyPr>
            <a:normAutofit/>
          </a:bodyPr>
          <a:lstStyle/>
          <a:p>
            <a:r>
              <a:rPr lang="el-GR" sz="3200" b="1" i="1" dirty="0" smtClean="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rPr>
              <a:t>Χειρουργικές Επιλογές</a:t>
            </a:r>
            <a:endParaRPr lang="el-GR" sz="3200" b="1" i="1"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76672"/>
            <a:ext cx="6659017" cy="46301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402951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189" name="Slide" r:id="rId3" imgW="4527720" imgH="3395520" progId="PowerPoint.Slide.8">
                  <p:embed/>
                </p:oleObj>
              </mc:Choice>
              <mc:Fallback>
                <p:oleObj name="Slide" r:id="rId3" imgW="4527720" imgH="339552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2579" name="Text Box 3"/>
          <p:cNvSpPr txBox="1">
            <a:spLocks noChangeArrowheads="1"/>
          </p:cNvSpPr>
          <p:nvPr/>
        </p:nvSpPr>
        <p:spPr bwMode="auto">
          <a:xfrm>
            <a:off x="1127125" y="641350"/>
            <a:ext cx="6797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endParaRPr lang="en-GB">
              <a:solidFill>
                <a:srgbClr val="000000"/>
              </a:solidFill>
              <a:latin typeface="Tahoma" pitchFamily="34" charset="0"/>
            </a:endParaRPr>
          </a:p>
        </p:txBody>
      </p:sp>
      <p:sp>
        <p:nvSpPr>
          <p:cNvPr id="152580" name="Text Box 4"/>
          <p:cNvSpPr txBox="1">
            <a:spLocks noChangeArrowheads="1"/>
          </p:cNvSpPr>
          <p:nvPr/>
        </p:nvSpPr>
        <p:spPr bwMode="auto">
          <a:xfrm>
            <a:off x="609600" y="404664"/>
            <a:ext cx="8077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spcBef>
                <a:spcPct val="50000"/>
              </a:spcBef>
            </a:pPr>
            <a:r>
              <a:rPr lang="el-GR" sz="2400" dirty="0">
                <a:solidFill>
                  <a:srgbClr val="A50021"/>
                </a:solidFill>
                <a:latin typeface="Tahoma" pitchFamily="34" charset="0"/>
              </a:rPr>
              <a:t>Χειρουργική θεραπεία του πρώϊμου καρκίνου του μαστού:</a:t>
            </a:r>
            <a:r>
              <a:rPr lang="el-GR" dirty="0">
                <a:solidFill>
                  <a:srgbClr val="FF9966"/>
                </a:solidFill>
                <a:latin typeface="Tahoma" pitchFamily="34" charset="0"/>
              </a:rPr>
              <a:t> </a:t>
            </a:r>
          </a:p>
          <a:p>
            <a:pPr defTabSz="914400">
              <a:spcBef>
                <a:spcPct val="50000"/>
              </a:spcBef>
              <a:buFontTx/>
              <a:buChar char="•"/>
            </a:pPr>
            <a:r>
              <a:rPr lang="el-GR" dirty="0">
                <a:solidFill>
                  <a:srgbClr val="6F6F74">
                    <a:lumMod val="75000"/>
                  </a:srgbClr>
                </a:solidFill>
                <a:latin typeface="Tahoma" pitchFamily="34" charset="0"/>
              </a:rPr>
              <a:t> Τροποιημένη ριζική μαστεκτομή ή</a:t>
            </a:r>
          </a:p>
          <a:p>
            <a:pPr defTabSz="914400">
              <a:spcBef>
                <a:spcPct val="50000"/>
              </a:spcBef>
              <a:buFontTx/>
              <a:buChar char="•"/>
            </a:pPr>
            <a:r>
              <a:rPr lang="el-GR" dirty="0">
                <a:solidFill>
                  <a:srgbClr val="6F6F74">
                    <a:lumMod val="75000"/>
                  </a:srgbClr>
                </a:solidFill>
                <a:latin typeface="Tahoma" pitchFamily="34" charset="0"/>
              </a:rPr>
              <a:t> Τμηματεκτομή με λεμφαδενεκτομή ή</a:t>
            </a:r>
          </a:p>
          <a:p>
            <a:pPr defTabSz="914400">
              <a:spcBef>
                <a:spcPct val="50000"/>
              </a:spcBef>
              <a:buFontTx/>
              <a:buChar char="•"/>
            </a:pPr>
            <a:r>
              <a:rPr lang="el-GR" dirty="0">
                <a:solidFill>
                  <a:srgbClr val="6F6F74">
                    <a:lumMod val="75000"/>
                  </a:srgbClr>
                </a:solidFill>
                <a:latin typeface="Tahoma" pitchFamily="34" charset="0"/>
              </a:rPr>
              <a:t> Απλή </a:t>
            </a:r>
            <a:r>
              <a:rPr lang="el-GR" dirty="0" smtClean="0">
                <a:solidFill>
                  <a:srgbClr val="6F6F74">
                    <a:lumMod val="75000"/>
                  </a:srgbClr>
                </a:solidFill>
                <a:latin typeface="Tahoma" pitchFamily="34" charset="0"/>
              </a:rPr>
              <a:t>μαστεκτομή</a:t>
            </a:r>
          </a:p>
          <a:p>
            <a:pPr defTabSz="914400">
              <a:spcBef>
                <a:spcPct val="50000"/>
              </a:spcBef>
              <a:buFontTx/>
              <a:buChar char="•"/>
            </a:pPr>
            <a:r>
              <a:rPr lang="el-GR" dirty="0" smtClean="0">
                <a:solidFill>
                  <a:srgbClr val="6F6F74">
                    <a:lumMod val="75000"/>
                  </a:srgbClr>
                </a:solidFill>
                <a:latin typeface="Tahoma" pitchFamily="34" charset="0"/>
              </a:rPr>
              <a:t>Υποδόρια μαστεκτομή</a:t>
            </a:r>
            <a:endParaRPr lang="en-GB" dirty="0">
              <a:solidFill>
                <a:srgbClr val="6F6F74">
                  <a:lumMod val="75000"/>
                </a:srgbClr>
              </a:solidFill>
              <a:latin typeface="Tahoma" pitchFamily="34" charset="0"/>
            </a:endParaRPr>
          </a:p>
        </p:txBody>
      </p:sp>
      <p:sp>
        <p:nvSpPr>
          <p:cNvPr id="152581" name="Text Box 5"/>
          <p:cNvSpPr txBox="1">
            <a:spLocks noChangeArrowheads="1"/>
          </p:cNvSpPr>
          <p:nvPr/>
        </p:nvSpPr>
        <p:spPr bwMode="auto">
          <a:xfrm>
            <a:off x="1219200" y="5029200"/>
            <a:ext cx="60960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spcBef>
                <a:spcPct val="50000"/>
              </a:spcBef>
            </a:pPr>
            <a:r>
              <a:rPr lang="el-GR" sz="2400" dirty="0">
                <a:solidFill>
                  <a:srgbClr val="A50021"/>
                </a:solidFill>
                <a:latin typeface="Tahoma" pitchFamily="34" charset="0"/>
              </a:rPr>
              <a:t>Επικουρική συστηματική θεραπεία:</a:t>
            </a:r>
            <a:r>
              <a:rPr lang="el-GR" dirty="0">
                <a:solidFill>
                  <a:srgbClr val="000000"/>
                </a:solidFill>
                <a:latin typeface="Tahoma" pitchFamily="34" charset="0"/>
              </a:rPr>
              <a:t> </a:t>
            </a:r>
          </a:p>
          <a:p>
            <a:pPr defTabSz="914400">
              <a:spcBef>
                <a:spcPct val="50000"/>
              </a:spcBef>
              <a:buFontTx/>
              <a:buChar char="•"/>
            </a:pPr>
            <a:r>
              <a:rPr lang="el-GR" dirty="0">
                <a:solidFill>
                  <a:srgbClr val="E3DCCF"/>
                </a:solidFill>
                <a:latin typeface="Tahoma" pitchFamily="34" charset="0"/>
              </a:rPr>
              <a:t> </a:t>
            </a:r>
            <a:r>
              <a:rPr lang="el-GR" dirty="0">
                <a:solidFill>
                  <a:srgbClr val="6F6F74">
                    <a:lumMod val="75000"/>
                  </a:srgbClr>
                </a:solidFill>
                <a:latin typeface="Tahoma" pitchFamily="34" charset="0"/>
              </a:rPr>
              <a:t>Χημειοθεραπεία</a:t>
            </a:r>
          </a:p>
          <a:p>
            <a:pPr defTabSz="914400">
              <a:spcBef>
                <a:spcPct val="50000"/>
              </a:spcBef>
              <a:buFontTx/>
              <a:buChar char="•"/>
            </a:pPr>
            <a:r>
              <a:rPr lang="el-GR" dirty="0">
                <a:solidFill>
                  <a:srgbClr val="6F6F74">
                    <a:lumMod val="75000"/>
                  </a:srgbClr>
                </a:solidFill>
                <a:latin typeface="Tahoma" pitchFamily="34" charset="0"/>
              </a:rPr>
              <a:t> Ορμονοθεραπεία</a:t>
            </a:r>
          </a:p>
          <a:p>
            <a:pPr defTabSz="914400">
              <a:spcBef>
                <a:spcPct val="50000"/>
              </a:spcBef>
              <a:buFontTx/>
              <a:buChar char="•"/>
            </a:pPr>
            <a:r>
              <a:rPr lang="el-GR" dirty="0">
                <a:solidFill>
                  <a:srgbClr val="6F6F74">
                    <a:lumMod val="75000"/>
                  </a:srgbClr>
                </a:solidFill>
                <a:latin typeface="Tahoma" pitchFamily="34" charset="0"/>
              </a:rPr>
              <a:t> Βιολογική θεραπεία</a:t>
            </a:r>
            <a:endParaRPr lang="en-GB" dirty="0">
              <a:solidFill>
                <a:srgbClr val="6F6F74">
                  <a:lumMod val="75000"/>
                </a:srgbClr>
              </a:solidFill>
              <a:latin typeface="Tahoma" pitchFamily="34" charset="0"/>
            </a:endParaRPr>
          </a:p>
        </p:txBody>
      </p:sp>
    </p:spTree>
    <p:extLst>
      <p:ext uri="{BB962C8B-B14F-4D97-AF65-F5344CB8AC3E}">
        <p14:creationId xmlns:p14="http://schemas.microsoft.com/office/powerpoint/2010/main" val="2825040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457200" y="0"/>
            <a:ext cx="8229600" cy="981075"/>
          </a:xfrm>
        </p:spPr>
        <p:txBody>
          <a:bodyPr>
            <a:normAutofit fontScale="90000"/>
          </a:bodyPr>
          <a:lstStyle/>
          <a:p>
            <a:r>
              <a:rPr lang="el-GR" sz="3200" b="1" dirty="0">
                <a:solidFill>
                  <a:schemeClr val="accent1">
                    <a:lumMod val="50000"/>
                  </a:schemeClr>
                </a:solidFill>
                <a:effectLst>
                  <a:outerShdw blurRad="38100" dist="38100" dir="2700000" algn="tl">
                    <a:srgbClr val="C0C0C0"/>
                  </a:outerShdw>
                </a:effectLst>
                <a:latin typeface="+mn-lt"/>
              </a:rPr>
              <a:t>Τύποι Χειρουργικών Επεμβάσεων για τον Καρκίνο του Μαστού</a:t>
            </a:r>
          </a:p>
        </p:txBody>
      </p:sp>
      <p:pic>
        <p:nvPicPr>
          <p:cNvPr id="373769" name="Picture 9" descr="lumpec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762500" cy="381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3767" name="Picture 7" descr="Modified_radical_mastectomy_NIH-406x324"/>
          <p:cNvPicPr>
            <a:picLocks noChangeAspect="1" noChangeArrowheads="1"/>
          </p:cNvPicPr>
          <p:nvPr/>
        </p:nvPicPr>
        <p:blipFill>
          <a:blip r:embed="rId3">
            <a:extLst>
              <a:ext uri="{28A0092B-C50C-407E-A947-70E740481C1C}">
                <a14:useLocalDpi xmlns:a14="http://schemas.microsoft.com/office/drawing/2010/main" val="0"/>
              </a:ext>
            </a:extLst>
          </a:blip>
          <a:srcRect b="8983"/>
          <a:stretch>
            <a:fillRect/>
          </a:stretch>
        </p:blipFill>
        <p:spPr bwMode="auto">
          <a:xfrm>
            <a:off x="4500563" y="3068638"/>
            <a:ext cx="4427537" cy="3546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3772" name="Text Box 12"/>
          <p:cNvSpPr txBox="1">
            <a:spLocks noChangeArrowheads="1"/>
          </p:cNvSpPr>
          <p:nvPr/>
        </p:nvSpPr>
        <p:spPr bwMode="auto">
          <a:xfrm>
            <a:off x="700329" y="5256213"/>
            <a:ext cx="18870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a:r>
              <a:rPr lang="el-GR" b="1" dirty="0">
                <a:solidFill>
                  <a:srgbClr val="6F6F74">
                    <a:lumMod val="50000"/>
                  </a:srgbClr>
                </a:solidFill>
                <a:effectLst>
                  <a:outerShdw blurRad="38100" dist="38100" dir="2700000" algn="tl">
                    <a:srgbClr val="C0C0C0"/>
                  </a:outerShdw>
                </a:effectLst>
                <a:latin typeface="Baskerville Old Face" pitchFamily="18" charset="0"/>
              </a:rPr>
              <a:t>Ογκεκτομή και </a:t>
            </a:r>
          </a:p>
          <a:p>
            <a:pPr algn="ctr" defTabSz="914400"/>
            <a:r>
              <a:rPr lang="el-GR" b="1" dirty="0" smtClean="0">
                <a:solidFill>
                  <a:srgbClr val="6F6F74">
                    <a:lumMod val="50000"/>
                  </a:srgbClr>
                </a:solidFill>
                <a:effectLst>
                  <a:outerShdw blurRad="38100" dist="38100" dir="2700000" algn="tl">
                    <a:srgbClr val="C0C0C0"/>
                  </a:outerShdw>
                </a:effectLst>
                <a:latin typeface="Baskerville Old Face" pitchFamily="18" charset="0"/>
              </a:rPr>
              <a:t>Λεμφαδενεκτομή</a:t>
            </a:r>
            <a:endParaRPr lang="el-GR" b="1" dirty="0">
              <a:solidFill>
                <a:srgbClr val="6F6F74">
                  <a:lumMod val="50000"/>
                </a:srgbClr>
              </a:solidFill>
              <a:effectLst>
                <a:outerShdw blurRad="38100" dist="38100" dir="2700000" algn="tl">
                  <a:srgbClr val="C0C0C0"/>
                </a:outerShdw>
              </a:effectLst>
              <a:latin typeface="Baskerville Old Face" pitchFamily="18" charset="0"/>
            </a:endParaRPr>
          </a:p>
        </p:txBody>
      </p:sp>
      <p:sp>
        <p:nvSpPr>
          <p:cNvPr id="373773" name="Rectangle 13"/>
          <p:cNvSpPr>
            <a:spLocks noChangeArrowheads="1"/>
          </p:cNvSpPr>
          <p:nvPr/>
        </p:nvSpPr>
        <p:spPr bwMode="auto">
          <a:xfrm>
            <a:off x="6011863" y="1844675"/>
            <a:ext cx="20891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a:r>
              <a:rPr lang="el-GR" b="1" dirty="0">
                <a:solidFill>
                  <a:srgbClr val="6F6F74">
                    <a:lumMod val="50000"/>
                  </a:srgbClr>
                </a:solidFill>
                <a:effectLst>
                  <a:outerShdw blurRad="38100" dist="38100" dir="2700000" algn="tl">
                    <a:srgbClr val="C0C0C0"/>
                  </a:outerShdw>
                </a:effectLst>
              </a:rPr>
              <a:t>Τροποποιημένη</a:t>
            </a:r>
          </a:p>
          <a:p>
            <a:pPr algn="ctr" defTabSz="914400"/>
            <a:r>
              <a:rPr lang="el-GR" b="1" dirty="0">
                <a:solidFill>
                  <a:srgbClr val="6F6F74">
                    <a:lumMod val="50000"/>
                  </a:srgbClr>
                </a:solidFill>
                <a:effectLst>
                  <a:outerShdw blurRad="38100" dist="38100" dir="2700000" algn="tl">
                    <a:srgbClr val="C0C0C0"/>
                  </a:outerShdw>
                </a:effectLst>
              </a:rPr>
              <a:t>Ριζική </a:t>
            </a:r>
          </a:p>
          <a:p>
            <a:pPr algn="ctr" defTabSz="914400"/>
            <a:r>
              <a:rPr lang="el-GR" b="1" dirty="0">
                <a:solidFill>
                  <a:srgbClr val="6F6F74">
                    <a:lumMod val="50000"/>
                  </a:srgbClr>
                </a:solidFill>
                <a:effectLst>
                  <a:outerShdw blurRad="38100" dist="38100" dir="2700000" algn="tl">
                    <a:srgbClr val="C0C0C0"/>
                  </a:outerShdw>
                </a:effectLst>
              </a:rPr>
              <a:t>Μαστεκτομη</a:t>
            </a:r>
          </a:p>
        </p:txBody>
      </p:sp>
    </p:spTree>
    <p:extLst>
      <p:ext uri="{BB962C8B-B14F-4D97-AF65-F5344CB8AC3E}">
        <p14:creationId xmlns:p14="http://schemas.microsoft.com/office/powerpoint/2010/main" val="793435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26" name="Object 2"/>
          <p:cNvGraphicFramePr>
            <a:graphicFrameLocks noChangeAspect="1"/>
          </p:cNvGraphicFramePr>
          <p:nvPr/>
        </p:nvGraphicFramePr>
        <p:xfrm>
          <a:off x="0" y="1588"/>
          <a:ext cx="9144000" cy="6858000"/>
        </p:xfrm>
        <a:graphic>
          <a:graphicData uri="http://schemas.openxmlformats.org/presentationml/2006/ole">
            <mc:AlternateContent xmlns:mc="http://schemas.openxmlformats.org/markup-compatibility/2006">
              <mc:Choice xmlns:v="urn:schemas-microsoft-com:vml" Requires="v">
                <p:oleObj spid="_x0000_s8214" name="Microsoft PowerPoint Slide" r:id="rId3" imgW="4613400" imgH="3460680" progId="PowerPoint.Slide.8">
                  <p:embed/>
                </p:oleObj>
              </mc:Choice>
              <mc:Fallback>
                <p:oleObj name="Microsoft PowerPoint Slide" r:id="rId3" imgW="4613400" imgH="346068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4628" name="Text Box 4"/>
          <p:cNvSpPr txBox="1">
            <a:spLocks noChangeArrowheads="1"/>
          </p:cNvSpPr>
          <p:nvPr/>
        </p:nvSpPr>
        <p:spPr bwMode="auto">
          <a:xfrm>
            <a:off x="3886200" y="3357563"/>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a:spcBef>
                <a:spcPct val="50000"/>
              </a:spcBef>
            </a:pPr>
            <a:r>
              <a:rPr lang="el-GR" sz="2400">
                <a:solidFill>
                  <a:srgbClr val="A50021"/>
                </a:solidFill>
                <a:effectLst>
                  <a:outerShdw blurRad="38100" dist="38100" dir="2700000" algn="tl">
                    <a:srgbClr val="C0C0C0"/>
                  </a:outerShdw>
                </a:effectLst>
                <a:latin typeface="Bookman Old Style" pitchFamily="18" charset="0"/>
              </a:rPr>
              <a:t>Η κυρίαρχη ένδειξη για ογκεκτομή είναι το καλό κοσμητικό αποτέλεσμα</a:t>
            </a:r>
            <a:endParaRPr lang="en-GB" sz="2400">
              <a:solidFill>
                <a:srgbClr val="A50021"/>
              </a:solidFill>
              <a:effectLst>
                <a:outerShdw blurRad="38100" dist="38100" dir="2700000" algn="tl">
                  <a:srgbClr val="C0C0C0"/>
                </a:outerShdw>
              </a:effectLst>
              <a:latin typeface="Bookman Old Style" pitchFamily="18" charset="0"/>
            </a:endParaRPr>
          </a:p>
        </p:txBody>
      </p:sp>
      <p:pic>
        <p:nvPicPr>
          <p:cNvPr id="154629" name="Picture 5" descr="It's No Secret Breast Cancer 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2276475"/>
            <a:ext cx="3157538" cy="429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34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mposit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3252</TotalTime>
  <Words>2433</Words>
  <Application>Microsoft Office PowerPoint</Application>
  <PresentationFormat>On-screen Show (4:3)</PresentationFormat>
  <Paragraphs>270</Paragraphs>
  <Slides>43</Slides>
  <Notes>11</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43</vt:i4>
      </vt:variant>
    </vt:vector>
  </HeadingPairs>
  <TitlesOfParts>
    <vt:vector size="48" baseType="lpstr">
      <vt:lpstr>Office Theme</vt:lpstr>
      <vt:lpstr>1_Composite</vt:lpstr>
      <vt:lpstr>Wisp</vt:lpstr>
      <vt:lpstr>Slide</vt:lpstr>
      <vt:lpstr>Microsoft PowerPoint Slide</vt:lpstr>
      <vt:lpstr>Χειρουργικη Αντιμετωπιση Καρκινου Μαστου</vt:lpstr>
      <vt:lpstr>PowerPoint Presentation</vt:lpstr>
      <vt:lpstr>PowerPoint Presentation</vt:lpstr>
      <vt:lpstr>PowerPoint Presentation</vt:lpstr>
      <vt:lpstr>Εικόνα του σώματος και ποιότητα ζωής</vt:lpstr>
      <vt:lpstr>PowerPoint Presentation</vt:lpstr>
      <vt:lpstr>PowerPoint Presentation</vt:lpstr>
      <vt:lpstr>Τύποι Χειρουργικών Επεμβάσεων για τον Καρκίνο του Μαστού</vt:lpstr>
      <vt:lpstr>PowerPoint Presentation</vt:lpstr>
      <vt:lpstr>PowerPoint Presentation</vt:lpstr>
      <vt:lpstr>PowerPoint Presentation</vt:lpstr>
      <vt:lpstr>PowerPoint Presentation</vt:lpstr>
      <vt:lpstr>Σε ασθενείς με αυξημένο κίνδυνο επανεμφάνισης της νόσου,  επιλέγεται συχνά η αφαίρεση και του αντίπλευρου μαστού ...</vt:lpstr>
      <vt:lpstr>Αντίπλευρη προφυλακτική μαστεκτομή  (Contralateral Prophylactic Mastectomy – CPM)</vt:lpstr>
      <vt:lpstr>Ως προς το όφελος στην επιβίωση των ασθενών που έχουν υποβληθεί σε CPM..</vt:lpstr>
      <vt:lpstr>Χειρουργικές Επιλογές: Ωοθηκεκτομή («επικουρική»)</vt:lpstr>
      <vt:lpstr>Γενετικός κίνδυνος </vt:lpstr>
      <vt:lpstr>Πιθανότητα εμφάνισης κακοηθειών σε φορείς μεταλλάξεων BRCA 1/2</vt:lpstr>
      <vt:lpstr>Contralateral Breast Cancer in BRCA1 and BRCA2 Mutation Carriers</vt:lpstr>
      <vt:lpstr>Αμφοτερόπλευρη (Προληπτική) Μαστεκτομή</vt:lpstr>
      <vt:lpstr>Προφυλακτικές Τακτικές: Προφυλακτική Εξαρτηματεκτομή, σε φορείς μετάλλαξης BRCA1 &amp; 2</vt:lpstr>
      <vt:lpstr>Ογκοπλαστικές τεχνικές </vt:lpstr>
      <vt:lpstr>Η επιλογή της τεχνικής εξαρτάται από την εντόπιση του όγκου</vt:lpstr>
      <vt:lpstr>Μειωτική Μαστοπλαστική έχει αποτελέσει την βάση των τεχνικών ογκοπλαστικής</vt:lpstr>
      <vt:lpstr>Παράγοντες που συνδέονται με κακό αισθητικό αποτέλεσμα – περιορισμοί ογκοπλαστικής</vt:lpstr>
      <vt:lpstr>Μια βασική διαφοροποίηση της ογκοπλαστικής από την απλή ογκεκτομή είναι η εκτομή μεγαλύτερου τμήματος μαστού.  Επομένως τα χειρουργικά όρια σε ογκοπλαστικές τεχνικές είναι περισσότερο απομακρυσμένα από τον όγκο</vt:lpstr>
      <vt:lpstr>Αντίπλευρος Μαστός</vt:lpstr>
      <vt:lpstr>Θέματα ασφάλειας της ΑΚΘ</vt:lpstr>
      <vt:lpstr>Θέματα παρακολούθησης </vt:lpstr>
      <vt:lpstr>PowerPoint Presentation</vt:lpstr>
      <vt:lpstr>Συστηματική Λεμφαδενεκτομή Μασχάλης </vt:lpstr>
      <vt:lpstr>Συστηματική Λεμφαδενεκτομή Μασχάλης </vt:lpstr>
      <vt:lpstr>Βιοψία φρουρού λεμφαδένα</vt:lpstr>
      <vt:lpstr>Βιοψία φρουρού λεμφαδένα</vt:lpstr>
      <vt:lpstr>Βιοψία φρουρού λεμφαδένα</vt:lpstr>
      <vt:lpstr>Βιοψία φρουρού λεμφαδένα</vt:lpstr>
      <vt:lpstr>Αντιμετώπιση καρκίνου μαστού στην κύηση</vt:lpstr>
      <vt:lpstr>δημιουργείται συχνά η εντύπωση ότι το συμφέρον της εγκύου/ασθενούς έρχεται σε σύγκρουση με το συμφέρον του εμβρύου Η ιατρική προσπάθεια έχει στόχο να διασφαλίσει ταυτόχρονα την καλύτερη ογκολογική αντιμετώπιση της ασθενούς όσο και τη διαφύλαξη της ασφάλειας του εμβρύου </vt:lpstr>
      <vt:lpstr>Τερματισμός της κύησης</vt:lpstr>
      <vt:lpstr>Χειρουργική Μαστού</vt:lpstr>
      <vt:lpstr>Χειρουργική Μασχάλης</vt:lpstr>
      <vt:lpstr>Άλλα χειρουργικά ζητήματα</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dc:creator>
  <cp:lastModifiedBy>Microsoft</cp:lastModifiedBy>
  <cp:revision>148</cp:revision>
  <dcterms:created xsi:type="dcterms:W3CDTF">2011-01-18T18:23:47Z</dcterms:created>
  <dcterms:modified xsi:type="dcterms:W3CDTF">2018-01-03T12:32:14Z</dcterms:modified>
</cp:coreProperties>
</file>