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83"/>
  </p:notesMasterIdLst>
  <p:sldIdLst>
    <p:sldId id="256" r:id="rId2"/>
    <p:sldId id="286" r:id="rId3"/>
    <p:sldId id="257" r:id="rId4"/>
    <p:sldId id="287" r:id="rId5"/>
    <p:sldId id="276" r:id="rId6"/>
    <p:sldId id="279" r:id="rId7"/>
    <p:sldId id="278" r:id="rId8"/>
    <p:sldId id="261" r:id="rId9"/>
    <p:sldId id="258" r:id="rId10"/>
    <p:sldId id="288" r:id="rId11"/>
    <p:sldId id="289" r:id="rId12"/>
    <p:sldId id="290" r:id="rId13"/>
    <p:sldId id="283" r:id="rId14"/>
    <p:sldId id="272" r:id="rId15"/>
    <p:sldId id="280" r:id="rId16"/>
    <p:sldId id="284" r:id="rId17"/>
    <p:sldId id="263" r:id="rId18"/>
    <p:sldId id="281" r:id="rId19"/>
    <p:sldId id="259" r:id="rId20"/>
    <p:sldId id="291" r:id="rId21"/>
    <p:sldId id="292" r:id="rId22"/>
    <p:sldId id="260" r:id="rId23"/>
    <p:sldId id="294" r:id="rId24"/>
    <p:sldId id="295" r:id="rId25"/>
    <p:sldId id="296" r:id="rId26"/>
    <p:sldId id="298" r:id="rId27"/>
    <p:sldId id="300" r:id="rId28"/>
    <p:sldId id="265" r:id="rId29"/>
    <p:sldId id="267" r:id="rId30"/>
    <p:sldId id="302" r:id="rId31"/>
    <p:sldId id="304" r:id="rId32"/>
    <p:sldId id="305" r:id="rId33"/>
    <p:sldId id="307" r:id="rId34"/>
    <p:sldId id="266" r:id="rId35"/>
    <p:sldId id="271" r:id="rId36"/>
    <p:sldId id="308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32" r:id="rId53"/>
    <p:sldId id="325" r:id="rId54"/>
    <p:sldId id="327" r:id="rId55"/>
    <p:sldId id="328" r:id="rId56"/>
    <p:sldId id="329" r:id="rId57"/>
    <p:sldId id="330" r:id="rId58"/>
    <p:sldId id="333" r:id="rId59"/>
    <p:sldId id="334" r:id="rId60"/>
    <p:sldId id="335" r:id="rId61"/>
    <p:sldId id="336" r:id="rId62"/>
    <p:sldId id="337" r:id="rId63"/>
    <p:sldId id="345" r:id="rId64"/>
    <p:sldId id="338" r:id="rId65"/>
    <p:sldId id="339" r:id="rId66"/>
    <p:sldId id="340" r:id="rId67"/>
    <p:sldId id="341" r:id="rId68"/>
    <p:sldId id="342" r:id="rId69"/>
    <p:sldId id="343" r:id="rId70"/>
    <p:sldId id="347" r:id="rId71"/>
    <p:sldId id="348" r:id="rId72"/>
    <p:sldId id="349" r:id="rId73"/>
    <p:sldId id="350" r:id="rId74"/>
    <p:sldId id="351" r:id="rId75"/>
    <p:sldId id="352" r:id="rId76"/>
    <p:sldId id="353" r:id="rId77"/>
    <p:sldId id="354" r:id="rId78"/>
    <p:sldId id="355" r:id="rId79"/>
    <p:sldId id="356" r:id="rId80"/>
    <p:sldId id="357" r:id="rId81"/>
    <p:sldId id="358" r:id="rId82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aramond" panose="02020404030301010803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aramond" panose="02020404030301010803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aramond" panose="02020404030301010803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aramond" panose="02020404030301010803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aramond" panose="02020404030301010803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Garamond" panose="02020404030301010803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Garamond" panose="02020404030301010803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Garamond" panose="02020404030301010803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Garamond" panose="02020404030301010803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>
            <a:extLst>
              <a:ext uri="{FF2B5EF4-FFF2-40B4-BE49-F238E27FC236}">
                <a16:creationId xmlns:a16="http://schemas.microsoft.com/office/drawing/2014/main" id="{820E70C5-8107-47B2-81D3-16AD4FF16E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>
            <a:extLst>
              <a:ext uri="{FF2B5EF4-FFF2-40B4-BE49-F238E27FC236}">
                <a16:creationId xmlns:a16="http://schemas.microsoft.com/office/drawing/2014/main" id="{9190096C-B739-47CF-9CC0-F53DAAC3E94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B1E25DF-C412-46F2-A78F-DAF46E67B336}" type="datetimeFigureOut">
              <a:rPr lang="el-GR"/>
              <a:pPr>
                <a:defRPr/>
              </a:pPr>
              <a:t>8/1/2018</a:t>
            </a:fld>
            <a:endParaRPr lang="el-GR"/>
          </a:p>
        </p:txBody>
      </p:sp>
      <p:sp>
        <p:nvSpPr>
          <p:cNvPr id="4" name="3 - Θέση εικόνας διαφάνειας">
            <a:extLst>
              <a:ext uri="{FF2B5EF4-FFF2-40B4-BE49-F238E27FC236}">
                <a16:creationId xmlns:a16="http://schemas.microsoft.com/office/drawing/2014/main" id="{540EC211-09CE-49F3-9A06-D5587472BA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4 - Θέση σημειώσεων">
            <a:extLst>
              <a:ext uri="{FF2B5EF4-FFF2-40B4-BE49-F238E27FC236}">
                <a16:creationId xmlns:a16="http://schemas.microsoft.com/office/drawing/2014/main" id="{944ED840-3238-4DF6-9C97-93F373FF1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/>
              <a:t>Kλικ για επεξεργασία των στυλ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id="{C4FB9736-6FD3-4772-9413-000E681B3CE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id="{3E351B14-2829-4FD5-8D0D-C899EEA7AE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19A441F-4E22-4D84-9C0E-E4FDB863D379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DBF265E3-1142-4345-9AE1-A2ABC7AE62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fld id="{7D214BA8-01D5-4F52-BF58-5FBCD5D533A9}" type="slidenum">
              <a:rPr lang="el-GR" altLang="el-GR" sz="1200">
                <a:latin typeface="Arial" panose="020B0604020202020204" pitchFamily="34" charset="0"/>
              </a:rPr>
              <a:pPr/>
              <a:t>73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88067" name="Tijdelijke aanduiding voor dia-afbeelding 1">
            <a:extLst>
              <a:ext uri="{FF2B5EF4-FFF2-40B4-BE49-F238E27FC236}">
                <a16:creationId xmlns:a16="http://schemas.microsoft.com/office/drawing/2014/main" id="{A22C8813-08FB-4C47-B44C-C26D4204F9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Tijdelijke aanduiding voor notities 2">
            <a:extLst>
              <a:ext uri="{FF2B5EF4-FFF2-40B4-BE49-F238E27FC236}">
                <a16:creationId xmlns:a16="http://schemas.microsoft.com/office/drawing/2014/main" id="{0064FD12-E325-4C35-856F-AD85D0EC4E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altLang="el-GR"/>
              <a:t>Unknown substracted.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45EA9C3-2684-4BE8-8807-92A33CE1CCD8}"/>
              </a:ext>
            </a:extLst>
          </p:cNvPr>
          <p:cNvSpPr txBox="1">
            <a:spLocks noGrp="1"/>
          </p:cNvSpPr>
          <p:nvPr/>
        </p:nvSpPr>
        <p:spPr bwMode="auto">
          <a:xfrm>
            <a:off x="3887788" y="8686800"/>
            <a:ext cx="2970212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algn="r"/>
            <a:fld id="{EFC80B20-540A-4878-8B53-48B0B0F312C9}" type="slidenum">
              <a:rPr lang="it-IT" altLang="el-GR"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pPr algn="r"/>
              <a:t>73</a:t>
            </a:fld>
            <a:endParaRPr lang="it-IT" altLang="el-GR" sz="12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2C8B1F6D-BBEF-4595-826A-8DAC7B8778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fld id="{8293B0B4-9AFB-490F-BC49-47634D6A11ED}" type="slidenum">
              <a:rPr lang="el-GR" altLang="el-GR" sz="1200">
                <a:latin typeface="Arial" panose="020B0604020202020204" pitchFamily="34" charset="0"/>
              </a:rPr>
              <a:pPr/>
              <a:t>74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89091" name="Tijdelijke aanduiding voor dia-afbeelding 1">
            <a:extLst>
              <a:ext uri="{FF2B5EF4-FFF2-40B4-BE49-F238E27FC236}">
                <a16:creationId xmlns:a16="http://schemas.microsoft.com/office/drawing/2014/main" id="{95271D0C-A3C4-408B-86A2-70C04C6953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Tijdelijke aanduiding voor notities 2">
            <a:extLst>
              <a:ext uri="{FF2B5EF4-FFF2-40B4-BE49-F238E27FC236}">
                <a16:creationId xmlns:a16="http://schemas.microsoft.com/office/drawing/2014/main" id="{E70F3FE8-7F5B-41C1-99B5-0A19552792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altLang="el-GR"/>
              <a:t>Range operation time to te voegen. Hospitalisatieduur? Tijd van randomisatie tot PDS of NACT. Omit red blood cell transfusion in slide?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EFDE059-AAF7-4668-8E39-B09309EB301C}"/>
              </a:ext>
            </a:extLst>
          </p:cNvPr>
          <p:cNvSpPr txBox="1">
            <a:spLocks noGrp="1"/>
          </p:cNvSpPr>
          <p:nvPr/>
        </p:nvSpPr>
        <p:spPr bwMode="auto">
          <a:xfrm>
            <a:off x="3887788" y="8686800"/>
            <a:ext cx="2970212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algn="r"/>
            <a:fld id="{6D950EA1-7C86-4DD2-854C-6158530D784E}" type="slidenum">
              <a:rPr lang="it-IT" altLang="el-GR"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pPr algn="r"/>
              <a:t>74</a:t>
            </a:fld>
            <a:endParaRPr lang="it-IT" altLang="el-GR" sz="12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132C49A7-6705-4F5D-8538-8EACAA21C8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fld id="{E939DAC8-291D-416D-89E9-DE6DFCE69C27}" type="slidenum">
              <a:rPr lang="el-GR" altLang="el-GR" sz="1200">
                <a:solidFill>
                  <a:srgbClr val="000000"/>
                </a:solidFill>
              </a:rPr>
              <a:pPr/>
              <a:t>78</a:t>
            </a:fld>
            <a:endParaRPr lang="el-GR" altLang="el-GR" sz="1200">
              <a:solidFill>
                <a:srgbClr val="000000"/>
              </a:solidFill>
            </a:endParaRPr>
          </a:p>
        </p:txBody>
      </p:sp>
      <p:sp>
        <p:nvSpPr>
          <p:cNvPr id="90115" name="Tijdelijke aanduiding voor dia-afbeelding 1">
            <a:extLst>
              <a:ext uri="{FF2B5EF4-FFF2-40B4-BE49-F238E27FC236}">
                <a16:creationId xmlns:a16="http://schemas.microsoft.com/office/drawing/2014/main" id="{2C9032C2-972A-4D70-817D-FF551BD98A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Tijdelijke aanduiding voor notities 2">
            <a:extLst>
              <a:ext uri="{FF2B5EF4-FFF2-40B4-BE49-F238E27FC236}">
                <a16:creationId xmlns:a16="http://schemas.microsoft.com/office/drawing/2014/main" id="{D232C52A-9B7B-4951-B4E8-3790013BCA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altLang="el-GR"/>
              <a:t>Unknown substracted  in PDS - IDS arm nog te corrigeren in PP1 voor IDS in primaire arm. Totaal voor unknown nog te corrigeren.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7D32AC3-97AD-421D-A69B-A3E8968A768B}"/>
              </a:ext>
            </a:extLst>
          </p:cNvPr>
          <p:cNvSpPr txBox="1">
            <a:spLocks noGrp="1"/>
          </p:cNvSpPr>
          <p:nvPr/>
        </p:nvSpPr>
        <p:spPr bwMode="auto">
          <a:xfrm>
            <a:off x="3887788" y="8686800"/>
            <a:ext cx="2970212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algn="r"/>
            <a:fld id="{80A7EFBE-E792-496D-80F7-897D52E9B073}" type="slidenum">
              <a:rPr lang="it-IT" altLang="el-GR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pPr algn="r"/>
              <a:t>78</a:t>
            </a:fld>
            <a:endParaRPr lang="it-IT" altLang="el-GR" sz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>
            <a:extLst>
              <a:ext uri="{FF2B5EF4-FFF2-40B4-BE49-F238E27FC236}">
                <a16:creationId xmlns:a16="http://schemas.microsoft.com/office/drawing/2014/main" id="{2BEC8C47-16D3-4A0C-90DD-BC1C41503C3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19">
              <a:extLst>
                <a:ext uri="{FF2B5EF4-FFF2-40B4-BE49-F238E27FC236}">
                  <a16:creationId xmlns:a16="http://schemas.microsoft.com/office/drawing/2014/main" id="{101B21D5-24E2-40E2-B7DB-DCFB411ACFC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20">
                <a:extLst>
                  <a:ext uri="{FF2B5EF4-FFF2-40B4-BE49-F238E27FC236}">
                    <a16:creationId xmlns:a16="http://schemas.microsoft.com/office/drawing/2014/main" id="{F325E15E-460B-4555-ACC0-30A56F359BE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800">
                  <a:cs typeface="+mn-cs"/>
                </a:endParaRPr>
              </a:p>
            </p:txBody>
          </p:sp>
          <p:sp>
            <p:nvSpPr>
              <p:cNvPr id="9" name="Freeform 21">
                <a:extLst>
                  <a:ext uri="{FF2B5EF4-FFF2-40B4-BE49-F238E27FC236}">
                    <a16:creationId xmlns:a16="http://schemas.microsoft.com/office/drawing/2014/main" id="{B92E4B01-8141-4026-BC86-33EFB4A0D08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800">
                  <a:cs typeface="+mn-cs"/>
                </a:endParaRPr>
              </a:p>
            </p:txBody>
          </p:sp>
          <p:sp>
            <p:nvSpPr>
              <p:cNvPr id="10" name="Freeform 22">
                <a:extLst>
                  <a:ext uri="{FF2B5EF4-FFF2-40B4-BE49-F238E27FC236}">
                    <a16:creationId xmlns:a16="http://schemas.microsoft.com/office/drawing/2014/main" id="{2A7F597E-CECB-4F79-8F2A-1EDBD0CAC8D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800">
                  <a:cs typeface="+mn-cs"/>
                </a:endParaRPr>
              </a:p>
            </p:txBody>
          </p:sp>
          <p:sp>
            <p:nvSpPr>
              <p:cNvPr id="11" name="Freeform 23">
                <a:extLst>
                  <a:ext uri="{FF2B5EF4-FFF2-40B4-BE49-F238E27FC236}">
                    <a16:creationId xmlns:a16="http://schemas.microsoft.com/office/drawing/2014/main" id="{B5451B3C-411D-44DF-A7EE-0B0B0E66240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2" name="Freeform 24">
                <a:extLst>
                  <a:ext uri="{FF2B5EF4-FFF2-40B4-BE49-F238E27FC236}">
                    <a16:creationId xmlns:a16="http://schemas.microsoft.com/office/drawing/2014/main" id="{1E51139E-F247-4820-9137-635DEBED51C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800">
                  <a:cs typeface="+mn-cs"/>
                </a:endParaRPr>
              </a:p>
            </p:txBody>
          </p:sp>
        </p:grpSp>
        <p:sp>
          <p:nvSpPr>
            <p:cNvPr id="6" name="Freeform 25">
              <a:extLst>
                <a:ext uri="{FF2B5EF4-FFF2-40B4-BE49-F238E27FC236}">
                  <a16:creationId xmlns:a16="http://schemas.microsoft.com/office/drawing/2014/main" id="{E9FB776A-6D0F-4A52-AD3E-5249F670361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 sz="1800">
                <a:cs typeface="+mn-cs"/>
              </a:endParaRPr>
            </a:p>
          </p:txBody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573E80D4-2E69-4E16-8C69-6EB89DC599A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</p:grpSp>
      <p:sp>
        <p:nvSpPr>
          <p:cNvPr id="41575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41575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FB1E343F-EC44-4B89-B982-AD994A73DA6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85D736D1-B444-40FC-871C-FB1BD270A3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1EEC10F-F833-4B29-B9A1-6CC766FD34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1EC843B-ACCA-49E1-8014-66667890CFD4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74762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291DDB13-D920-4DE2-B0DA-0BA22A66C5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67F3F8EF-90F8-44F7-AA29-A50D9B9B00C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60C496-E391-4E57-A854-B3D76EE09EF8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170F6C6-E1E2-4A55-A452-EDD5961864F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155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9D31B7BC-D588-4900-87A2-DF7A66CB91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C2561345-7CBC-4383-87C5-C9904E2B62B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28D4B4-BCD4-45FF-ACA3-B5D8F2BC3D06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A330359-0C41-4A9A-A79F-6DAD827F2E7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1714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A02090DD-D5CB-4026-8830-EAC2FD436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12537B72-C68C-46C3-B48E-31CD63C9983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40AB13-8E08-4A15-856B-1BAEBFF71EA8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3EB4883-0896-4FF3-A179-59D3EA83026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9533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E740E8D-5E51-49BD-BA91-2C3CD50355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F20D1C0B-B99D-466B-8470-5F57506C46D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BA0828-17E1-4AAA-8CD1-A090EF3A536F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712F07FE-FE66-4830-A69D-E519248E15B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5836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>
            <a:extLst>
              <a:ext uri="{FF2B5EF4-FFF2-40B4-BE49-F238E27FC236}">
                <a16:creationId xmlns:a16="http://schemas.microsoft.com/office/drawing/2014/main" id="{14D76820-9952-48D9-83E3-22971D9F81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id="{0D155B71-D275-42DD-9184-D93D0578D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id="{D0A2EFB8-AF10-4B12-8E2D-BC6A9F5C2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fld id="{19C5C57C-82FE-4143-BF7D-970F12DEB0B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8449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C50113AB-57AF-481D-B123-6D4D7EC36B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EFCD94AE-41FC-4CD0-B960-EA360A41F8B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A89410-1D22-4DD4-BEEA-AD61C918DA22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A1F33854-5E59-4B0C-A5E3-9188C2AC8A6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2499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A7DD8904-7663-43AA-8474-04481D1B7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1AD557EB-97F1-4036-B3CC-58CA8280FA5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55F493-E68E-4CC1-A763-52434CB45364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91C5A1F5-3AB2-476D-9D51-5CC4FE50D1E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9008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DF1CCBE-0E1A-473A-9C10-B7C8DABDBC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D4C7D431-449F-45F0-AAF2-E9BDE858245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E72E7-7B40-4210-9BB9-772B2A1589C2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C931598-D055-4F2E-982D-604E0B2A28B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7361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51D5CC60-32E6-474F-8FA4-8E8A33FC4D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0F432236-B5C9-4F21-ABFA-890474CB65D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28A98B-3550-4B54-98CF-9D38810BC0CB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D552EA32-E13A-4F8F-BBA2-B14D20F57FE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5147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2F492074-4277-49AA-B338-FDA238ADF5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1A64EEB9-B63C-43FF-973E-D411208716A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259A4D-F012-44FC-9BCD-0789B0F369A5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0EE422CF-3CB6-4BFD-BE42-99B38B67A5C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9197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DB6FEC07-0EC6-46C6-B58D-1B5D2AEED4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2404D8B0-A02C-4BD7-AD26-3C10C2B5543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CA366-9999-4946-95CA-E2C958D9DDC5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C57DCEF9-E239-4273-9241-28F3DD303AD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504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E2E34388-338A-4768-8789-3EDF431BEE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E3238F09-8855-4467-B0C8-CD791316151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08BED5-4805-43CE-BC3E-06A862C74532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85830140-3860-48F7-8814-0FB9430E840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5831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5B91FBE-AC65-415D-B565-B7CFA3FB3F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93228C16-B61F-487C-8EE2-49620B2B67E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9622BC-26DC-4740-84A7-40204A2D9114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6FDECAB8-FB89-40BF-A0E5-84DA219456D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6967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33" name="Rectangle 13">
            <a:extLst>
              <a:ext uri="{FF2B5EF4-FFF2-40B4-BE49-F238E27FC236}">
                <a16:creationId xmlns:a16="http://schemas.microsoft.com/office/drawing/2014/main" id="{6EADAD85-FE2B-454E-8F03-F58FA4592CC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14735" name="Rectangle 15">
            <a:extLst>
              <a:ext uri="{FF2B5EF4-FFF2-40B4-BE49-F238E27FC236}">
                <a16:creationId xmlns:a16="http://schemas.microsoft.com/office/drawing/2014/main" id="{A28CBBE7-5080-43BC-B623-67642E65073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70144C9-AA67-499B-8C5A-2FB8CA555F9C}" type="slidenum">
              <a:rPr lang="el-GR" altLang="el-GR"/>
              <a:pPr/>
              <a:t>‹#›</a:t>
            </a:fld>
            <a:endParaRPr lang="el-GR" altLang="el-GR"/>
          </a:p>
        </p:txBody>
      </p:sp>
      <p:grpSp>
        <p:nvGrpSpPr>
          <p:cNvPr id="1028" name="Group 19">
            <a:extLst>
              <a:ext uri="{FF2B5EF4-FFF2-40B4-BE49-F238E27FC236}">
                <a16:creationId xmlns:a16="http://schemas.microsoft.com/office/drawing/2014/main" id="{72D2241B-5688-4011-8280-E66C758D1E3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18">
              <a:extLst>
                <a:ext uri="{FF2B5EF4-FFF2-40B4-BE49-F238E27FC236}">
                  <a16:creationId xmlns:a16="http://schemas.microsoft.com/office/drawing/2014/main" id="{53AE4F87-4C8B-47B8-84BC-E38CA4EB736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4725" name="Freeform 5">
                <a:extLst>
                  <a:ext uri="{FF2B5EF4-FFF2-40B4-BE49-F238E27FC236}">
                    <a16:creationId xmlns:a16="http://schemas.microsoft.com/office/drawing/2014/main" id="{8B155A50-3E45-4E88-BE79-220B89C0835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800">
                  <a:cs typeface="+mn-cs"/>
                </a:endParaRPr>
              </a:p>
            </p:txBody>
          </p:sp>
          <p:sp>
            <p:nvSpPr>
              <p:cNvPr id="414726" name="Freeform 6">
                <a:extLst>
                  <a:ext uri="{FF2B5EF4-FFF2-40B4-BE49-F238E27FC236}">
                    <a16:creationId xmlns:a16="http://schemas.microsoft.com/office/drawing/2014/main" id="{09893C57-9132-4BD5-837B-2BA987FE065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800">
                  <a:cs typeface="+mn-cs"/>
                </a:endParaRPr>
              </a:p>
            </p:txBody>
          </p:sp>
          <p:sp>
            <p:nvSpPr>
              <p:cNvPr id="414727" name="Freeform 7">
                <a:extLst>
                  <a:ext uri="{FF2B5EF4-FFF2-40B4-BE49-F238E27FC236}">
                    <a16:creationId xmlns:a16="http://schemas.microsoft.com/office/drawing/2014/main" id="{C6044251-65C0-404F-8E6C-180B72B6EA8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800">
                  <a:cs typeface="+mn-cs"/>
                </a:endParaRPr>
              </a:p>
            </p:txBody>
          </p:sp>
          <p:sp>
            <p:nvSpPr>
              <p:cNvPr id="1038" name="Freeform 8">
                <a:extLst>
                  <a:ext uri="{FF2B5EF4-FFF2-40B4-BE49-F238E27FC236}">
                    <a16:creationId xmlns:a16="http://schemas.microsoft.com/office/drawing/2014/main" id="{EC163B7B-98B4-4539-A0CA-58EEAD2A9E8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4729" name="Freeform 9">
                <a:extLst>
                  <a:ext uri="{FF2B5EF4-FFF2-40B4-BE49-F238E27FC236}">
                    <a16:creationId xmlns:a16="http://schemas.microsoft.com/office/drawing/2014/main" id="{12FB9B65-9893-4A50-9380-2DFDEFB47D5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800">
                  <a:cs typeface="+mn-cs"/>
                </a:endParaRPr>
              </a:p>
            </p:txBody>
          </p:sp>
        </p:grpSp>
        <p:sp>
          <p:nvSpPr>
            <p:cNvPr id="414730" name="Freeform 10">
              <a:extLst>
                <a:ext uri="{FF2B5EF4-FFF2-40B4-BE49-F238E27FC236}">
                  <a16:creationId xmlns:a16="http://schemas.microsoft.com/office/drawing/2014/main" id="{3F717DF0-19AE-4B50-8CC2-47821FD9C1C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 sz="1800">
                <a:cs typeface="+mn-cs"/>
              </a:endParaRPr>
            </a:p>
          </p:txBody>
        </p:sp>
        <p:sp>
          <p:nvSpPr>
            <p:cNvPr id="1034" name="Freeform 3">
              <a:extLst>
                <a:ext uri="{FF2B5EF4-FFF2-40B4-BE49-F238E27FC236}">
                  <a16:creationId xmlns:a16="http://schemas.microsoft.com/office/drawing/2014/main" id="{03A0FA7E-D04B-4D27-8D5A-2715DC2168A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</p:grpSp>
      <p:sp>
        <p:nvSpPr>
          <p:cNvPr id="414731" name="Rectangle 11">
            <a:extLst>
              <a:ext uri="{FF2B5EF4-FFF2-40B4-BE49-F238E27FC236}">
                <a16:creationId xmlns:a16="http://schemas.microsoft.com/office/drawing/2014/main" id="{EE1CEB11-F368-4704-A024-EFECA4C5C66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414734" name="Rectangle 14">
            <a:extLst>
              <a:ext uri="{FF2B5EF4-FFF2-40B4-BE49-F238E27FC236}">
                <a16:creationId xmlns:a16="http://schemas.microsoft.com/office/drawing/2014/main" id="{9D71FBA5-6FAA-40B4-9BDF-40D9B5A7B8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14740" name="Rectangle 20">
            <a:extLst>
              <a:ext uri="{FF2B5EF4-FFF2-40B4-BE49-F238E27FC236}">
                <a16:creationId xmlns:a16="http://schemas.microsoft.com/office/drawing/2014/main" id="{8E89914E-8B1F-4E2B-8A1C-7A35E4FA50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2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google.gr/url?sa=i&amp;rct=j&amp;q=&amp;esrc=s&amp;source=images&amp;cd=&amp;cad=rja&amp;uact=8&amp;ved=0ahUKEwig68-VgtLMAhWKWRoKHZgWCyMQjRwIBw&amp;url=https%3A%2F%2Fwww.highfive.com.tr%2Fen%2Fmac-bileti%2Fuefa-champions-league-final-2016-tickets&amp;psig=AFQjCNGHbvAY0uwMGEq5pkEltJ6G0H1Jlw&amp;ust=1463055919191735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>
            <a:extLst>
              <a:ext uri="{FF2B5EF4-FFF2-40B4-BE49-F238E27FC236}">
                <a16:creationId xmlns:a16="http://schemas.microsoft.com/office/drawing/2014/main" id="{73F14EEC-8731-4192-BE81-413864F8A8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765175"/>
            <a:ext cx="7772400" cy="1920875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>
                <a:solidFill>
                  <a:srgbClr val="FFFF00"/>
                </a:solidFill>
                <a:latin typeface="Palatino Linotype" pitchFamily="18" charset="0"/>
              </a:rPr>
              <a:t>Χειρουργική </a:t>
            </a:r>
            <a:br>
              <a:rPr lang="en-US" sz="3200" dirty="0">
                <a:solidFill>
                  <a:srgbClr val="FFFF00"/>
                </a:solidFill>
                <a:latin typeface="Palatino Linotype" pitchFamily="18" charset="0"/>
              </a:rPr>
            </a:br>
            <a:r>
              <a:rPr lang="el-GR" sz="3200" dirty="0">
                <a:solidFill>
                  <a:srgbClr val="FFFF00"/>
                </a:solidFill>
                <a:latin typeface="Palatino Linotype" pitchFamily="18" charset="0"/>
              </a:rPr>
              <a:t>στον καρκίνο των ωοθηκών</a:t>
            </a:r>
            <a:r>
              <a:rPr lang="el-GR" sz="3200" dirty="0">
                <a:latin typeface="Palatino Linotype" pitchFamily="18" charset="0"/>
              </a:rPr>
              <a:t> 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C6DEF50-C294-420B-AEEC-E7286C016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6382" y="4869160"/>
            <a:ext cx="6088062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100" b="1" dirty="0">
                <a:solidFill>
                  <a:schemeClr val="bg1"/>
                </a:solidFill>
                <a:latin typeface="Verdana" panose="020B0604030504040204" pitchFamily="34" charset="0"/>
              </a:rPr>
              <a:t>Δ. Χαϊδόπουλος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100" b="1" dirty="0">
                <a:solidFill>
                  <a:schemeClr val="bg1"/>
                </a:solidFill>
                <a:latin typeface="Verdana" panose="020B0604030504040204" pitchFamily="34" charset="0"/>
              </a:rPr>
              <a:t>Επίκουρος Καθηγητής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100" b="1" dirty="0">
                <a:solidFill>
                  <a:schemeClr val="bg1"/>
                </a:solidFill>
                <a:latin typeface="Verdana" panose="020B0604030504040204" pitchFamily="34" charset="0"/>
              </a:rPr>
              <a:t>Μαιευτικής – Γυναικολογίας – Γυναικολογικής Ογκολογίας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100" b="1" dirty="0">
                <a:solidFill>
                  <a:schemeClr val="bg1"/>
                </a:solidFill>
                <a:latin typeface="Verdana" panose="020B0604030504040204" pitchFamily="34" charset="0"/>
              </a:rPr>
              <a:t>Εθνικού και Καποδιστριακού Πανεπιστημίου Αθηνών</a:t>
            </a:r>
            <a:endParaRPr lang="en-US" altLang="el-GR" sz="11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100" b="1" dirty="0">
                <a:solidFill>
                  <a:schemeClr val="bg1"/>
                </a:solidFill>
                <a:latin typeface="Verdana" panose="020B0604030504040204" pitchFamily="34" charset="0"/>
              </a:rPr>
              <a:t>Γ.Ν.Α. «Αλεξάνδρα»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C6DEF50-C294-420B-AEEC-E7286C01633D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370013" y="2959640"/>
            <a:ext cx="6400800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100" b="1" dirty="0">
                <a:latin typeface="Verdana" panose="020B0604030504040204" pitchFamily="34" charset="0"/>
              </a:rPr>
              <a:t>Δ. Χαϊδόπουλος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100" b="1" dirty="0">
                <a:latin typeface="Verdana" panose="020B0604030504040204" pitchFamily="34" charset="0"/>
              </a:rPr>
              <a:t>Επίκουρος Καθηγητής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100" b="1" dirty="0">
                <a:latin typeface="Verdana" panose="020B0604030504040204" pitchFamily="34" charset="0"/>
              </a:rPr>
              <a:t>Μαιευτικής – Γυναικολογίας – Γυναικολογικής Ογκολογίας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100" b="1" dirty="0">
                <a:latin typeface="Verdana" panose="020B0604030504040204" pitchFamily="34" charset="0"/>
              </a:rPr>
              <a:t>Εθνικού και Καποδιστριακού Πανεπιστημίου Αθηνών</a:t>
            </a:r>
            <a:endParaRPr lang="en-US" altLang="el-GR" sz="1100" b="1" dirty="0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100" b="1" dirty="0">
                <a:latin typeface="Verdana" panose="020B0604030504040204" pitchFamily="34" charset="0"/>
              </a:rPr>
              <a:t>Γ.Ν.Α. «Αλεξάνδρα»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04FDA-E4DE-4397-B77E-98092CE3D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Διερεύνηση εξαρτηματικών όγκων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77E028-63B5-4827-B140-E3D6628EE4FC}"/>
              </a:ext>
            </a:extLst>
          </p:cNvPr>
          <p:cNvGraphicFramePr>
            <a:graphicFrameLocks noGrp="1"/>
          </p:cNvGraphicFramePr>
          <p:nvPr/>
        </p:nvGraphicFramePr>
        <p:xfrm>
          <a:off x="755650" y="1628775"/>
          <a:ext cx="7704138" cy="4846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8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80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Author</a:t>
                      </a:r>
                      <a:r>
                        <a:rPr lang="en-US" sz="1800" baseline="0" dirty="0"/>
                        <a:t> 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Nezhat</a:t>
                      </a:r>
                      <a:r>
                        <a:rPr lang="en-US" sz="1800" dirty="0"/>
                        <a:t> et al, 1992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4/1011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0,4%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Mecke</a:t>
                      </a:r>
                      <a:r>
                        <a:rPr lang="en-US" sz="1800" dirty="0"/>
                        <a:t> et al, 1992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2/773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0,26%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Hulka</a:t>
                      </a:r>
                      <a:r>
                        <a:rPr lang="en-US" sz="1800" dirty="0"/>
                        <a:t> et al, 1992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55/13739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0,4%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Canis</a:t>
                      </a:r>
                      <a:r>
                        <a:rPr lang="en-US" sz="1800" dirty="0"/>
                        <a:t> et al, 1994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15/757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2,5%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Blanc et al, 1994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78/5307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1,4%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Marana et al, 1995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2/949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0,21%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Wenzl</a:t>
                      </a:r>
                      <a:r>
                        <a:rPr lang="en-US" sz="1800" dirty="0"/>
                        <a:t> et al, 1996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108/16601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0,65%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Hidlelbaugh</a:t>
                      </a:r>
                      <a:r>
                        <a:rPr lang="en-US" sz="1800" dirty="0"/>
                        <a:t> et al, 1997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8/405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2%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Guglielmika</a:t>
                      </a:r>
                      <a:r>
                        <a:rPr lang="en-US" sz="1800" dirty="0"/>
                        <a:t> et al, 1997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34/803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4,2%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Malik et al, 1998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11/292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3,4%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Mettler</a:t>
                      </a:r>
                      <a:r>
                        <a:rPr lang="en-US" sz="1800" dirty="0"/>
                        <a:t> et al, 2001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12/493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1,6%</a:t>
                      </a:r>
                      <a:endParaRPr lang="el-GR" sz="1800" dirty="0"/>
                    </a:p>
                  </a:txBody>
                  <a:tcPr marL="91431" marR="91431" marT="45723" marB="45723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26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</a:t>
                      </a:r>
                      <a:endParaRPr lang="el-GR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329/41130</a:t>
                      </a:r>
                      <a:endParaRPr lang="el-GR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1,5%</a:t>
                      </a:r>
                      <a:endParaRPr lang="el-GR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1" marR="91431" marT="45723" marB="45723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E8DA2-F767-4CE3-89D5-525369E3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Διερεύνηση εξαρτηματικών όγκων</a:t>
            </a:r>
            <a:r>
              <a:rPr lang="en-US" sz="2800" dirty="0">
                <a:solidFill>
                  <a:srgbClr val="FFFF00"/>
                </a:solidFill>
                <a:latin typeface="Palatino Linotype" pitchFamily="18" charset="0"/>
              </a:rPr>
              <a:t> II</a:t>
            </a:r>
            <a:endParaRPr lang="el-GR" sz="2800" dirty="0">
              <a:solidFill>
                <a:srgbClr val="FFFF00"/>
              </a:solidFill>
              <a:latin typeface="Palatino Linotype" pitchFamily="18" charset="0"/>
            </a:endParaRPr>
          </a:p>
        </p:txBody>
      </p:sp>
      <p:pic>
        <p:nvPicPr>
          <p:cNvPr id="14339" name="Picture 4">
            <a:extLst>
              <a:ext uri="{FF2B5EF4-FFF2-40B4-BE49-F238E27FC236}">
                <a16:creationId xmlns:a16="http://schemas.microsoft.com/office/drawing/2014/main" id="{FDCE99C5-C5BF-435A-987B-946DD21DB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341438"/>
            <a:ext cx="5148262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60108-C0B1-4616-97B5-790B38970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Διερεύνηση εξαρτηματικών όγκων</a:t>
            </a:r>
            <a:r>
              <a:rPr lang="en-US" sz="2800" dirty="0">
                <a:solidFill>
                  <a:srgbClr val="FFFF00"/>
                </a:solidFill>
                <a:latin typeface="Palatino Linotype" pitchFamily="18" charset="0"/>
              </a:rPr>
              <a:t> III</a:t>
            </a:r>
            <a:endParaRPr lang="el-GR" sz="2800" dirty="0">
              <a:solidFill>
                <a:srgbClr val="FFFF00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B1B0C-0315-43CA-B0F7-B79F3C37F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196975"/>
            <a:ext cx="822960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% </a:t>
            </a:r>
            <a:r>
              <a:rPr lang="el-GR" sz="2400" dirty="0"/>
              <a:t>απρόσμενου </a:t>
            </a:r>
            <a:r>
              <a:rPr lang="en-US" sz="2400" dirty="0" err="1"/>
              <a:t>Ca</a:t>
            </a:r>
            <a:r>
              <a:rPr lang="en-US" sz="2400" dirty="0"/>
              <a:t> </a:t>
            </a:r>
            <a:r>
              <a:rPr lang="el-GR" sz="2400" dirty="0"/>
              <a:t>σε λαπαροσκοπήσεις για μόρφωμα ωοθήκης σε μετεμμηνοπαυσιακές ασθενείς</a:t>
            </a:r>
            <a:r>
              <a:rPr lang="en-US" sz="2400" dirty="0"/>
              <a:t>: 3%</a:t>
            </a:r>
          </a:p>
          <a:p>
            <a:pPr marL="0" indent="0" algn="r">
              <a:buFont typeface="Wingdings" panose="05000000000000000000" pitchFamily="2" charset="2"/>
              <a:buNone/>
              <a:defRPr/>
            </a:pPr>
            <a:endParaRPr lang="el-GR" sz="1600" dirty="0">
              <a:solidFill>
                <a:srgbClr val="00B0F0"/>
              </a:solidFill>
            </a:endParaRPr>
          </a:p>
          <a:p>
            <a:pPr marL="0" indent="0" algn="r">
              <a:buFont typeface="Wingdings" panose="05000000000000000000" pitchFamily="2" charset="2"/>
              <a:buNone/>
              <a:defRPr/>
            </a:pPr>
            <a:r>
              <a:rPr lang="en-US" sz="1600" dirty="0">
                <a:solidFill>
                  <a:srgbClr val="00B0F0"/>
                </a:solidFill>
              </a:rPr>
              <a:t>Liu et al  J Minim </a:t>
            </a:r>
            <a:r>
              <a:rPr lang="en-US" sz="1600" dirty="0" err="1">
                <a:solidFill>
                  <a:srgbClr val="00B0F0"/>
                </a:solidFill>
              </a:rPr>
              <a:t>Invas</a:t>
            </a:r>
            <a:r>
              <a:rPr lang="en-US" sz="1600" dirty="0">
                <a:solidFill>
                  <a:srgbClr val="00B0F0"/>
                </a:solidFill>
              </a:rPr>
              <a:t> </a:t>
            </a:r>
            <a:r>
              <a:rPr lang="en-US" sz="1600" dirty="0" err="1">
                <a:solidFill>
                  <a:srgbClr val="00B0F0"/>
                </a:solidFill>
              </a:rPr>
              <a:t>Gynecol</a:t>
            </a:r>
            <a:r>
              <a:rPr lang="en-US" sz="1600" dirty="0">
                <a:solidFill>
                  <a:srgbClr val="00B0F0"/>
                </a:solidFill>
              </a:rPr>
              <a:t> 2009</a:t>
            </a:r>
            <a:endParaRPr lang="el-GR" sz="1600" dirty="0">
              <a:solidFill>
                <a:srgbClr val="00B0F0"/>
              </a:solidFill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Προσεκτική επιλογή ασθενών (ιδίως μετεμμηνοπαυσιακών) για λαπαροσκόπηση</a:t>
            </a:r>
          </a:p>
        </p:txBody>
      </p:sp>
      <p:pic>
        <p:nvPicPr>
          <p:cNvPr id="15364" name="Picture 6" descr="Αποτέλεσμα εικόνας για funny photos about caution">
            <a:extLst>
              <a:ext uri="{FF2B5EF4-FFF2-40B4-BE49-F238E27FC236}">
                <a16:creationId xmlns:a16="http://schemas.microsoft.com/office/drawing/2014/main" id="{0080157A-89EC-4B64-9312-7FBF6A8F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716338"/>
            <a:ext cx="35052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>
            <a:extLst>
              <a:ext uri="{FF2B5EF4-FFF2-40B4-BE49-F238E27FC236}">
                <a16:creationId xmlns:a16="http://schemas.microsoft.com/office/drawing/2014/main" id="{70C25F1E-957C-4695-B188-A7A54B0749D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Χειρουργική </a:t>
            </a:r>
            <a:r>
              <a:rPr lang="el-GR" sz="2800" dirty="0" err="1">
                <a:solidFill>
                  <a:srgbClr val="FFFF00"/>
                </a:solidFill>
                <a:latin typeface="Palatino Linotype" pitchFamily="18" charset="0"/>
              </a:rPr>
              <a:t>σταδιοποίηση</a:t>
            </a:r>
            <a:endParaRPr lang="el-GR" sz="2800" dirty="0">
              <a:solidFill>
                <a:srgbClr val="FFFF00"/>
              </a:solidFill>
              <a:latin typeface="Palatino Linotype" pitchFamily="18" charset="0"/>
            </a:endParaRPr>
          </a:p>
        </p:txBody>
      </p:sp>
      <p:sp>
        <p:nvSpPr>
          <p:cNvPr id="447491" name="Rectangle 3">
            <a:extLst>
              <a:ext uri="{FF2B5EF4-FFF2-40B4-BE49-F238E27FC236}">
                <a16:creationId xmlns:a16="http://schemas.microsoft.com/office/drawing/2014/main" id="{675AEB01-19BA-4A24-BCE6-36A546B8B4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229600" cy="48974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Κάθετη τομή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 err="1">
                <a:latin typeface="Palatino Linotype" pitchFamily="18" charset="0"/>
              </a:rPr>
              <a:t>Έκπλυμα</a:t>
            </a:r>
            <a:r>
              <a:rPr lang="el-GR" sz="2000" dirty="0">
                <a:latin typeface="Palatino Linotype" pitchFamily="18" charset="0"/>
              </a:rPr>
              <a:t> περιτοναϊκής κοιλότητας 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Ολική υστερεκτομία με τα εξαρτήματα</a:t>
            </a:r>
            <a:r>
              <a:rPr lang="en-US" sz="2000" dirty="0">
                <a:latin typeface="Palatino Linotype" pitchFamily="18" charset="0"/>
              </a:rPr>
              <a:t>                                           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Ριζική </a:t>
            </a:r>
            <a:r>
              <a:rPr lang="el-GR" sz="2000" dirty="0" err="1">
                <a:latin typeface="Palatino Linotype" pitchFamily="18" charset="0"/>
              </a:rPr>
              <a:t>επιπλεκτομία</a:t>
            </a:r>
            <a:r>
              <a:rPr lang="el-GR" sz="2000" dirty="0">
                <a:latin typeface="Palatino Linotype" pitchFamily="18" charset="0"/>
              </a:rPr>
              <a:t> (</a:t>
            </a:r>
            <a:r>
              <a:rPr lang="el-GR" sz="2000" dirty="0" err="1">
                <a:latin typeface="Palatino Linotype" pitchFamily="18" charset="0"/>
              </a:rPr>
              <a:t>υπερκολική</a:t>
            </a:r>
            <a:r>
              <a:rPr lang="el-GR" sz="2000" dirty="0">
                <a:latin typeface="Palatino Linotype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Βιοψίες περιτοναίου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000" dirty="0">
                <a:latin typeface="Palatino Linotype" pitchFamily="18" charset="0"/>
              </a:rPr>
              <a:t>		</a:t>
            </a:r>
            <a:r>
              <a:rPr lang="en-US" sz="1800" dirty="0">
                <a:latin typeface="Palatino Linotype" pitchFamily="18" charset="0"/>
              </a:rPr>
              <a:t>- </a:t>
            </a:r>
            <a:r>
              <a:rPr lang="el-GR" sz="1800" dirty="0">
                <a:latin typeface="Palatino Linotype" pitchFamily="18" charset="0"/>
              </a:rPr>
              <a:t>διάφραγμα</a:t>
            </a:r>
            <a:endParaRPr lang="en-US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1800" dirty="0">
                <a:latin typeface="Palatino Linotype" pitchFamily="18" charset="0"/>
              </a:rPr>
              <a:t>		- </a:t>
            </a:r>
            <a:r>
              <a:rPr lang="el-GR" sz="1800" dirty="0" err="1">
                <a:latin typeface="Palatino Linotype" pitchFamily="18" charset="0"/>
              </a:rPr>
              <a:t>παρακολικές</a:t>
            </a:r>
            <a:r>
              <a:rPr lang="el-GR" sz="1800" dirty="0">
                <a:latin typeface="Palatino Linotype" pitchFamily="18" charset="0"/>
              </a:rPr>
              <a:t> αύλακες</a:t>
            </a:r>
            <a:endParaRPr lang="en-US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1800" dirty="0">
                <a:latin typeface="Palatino Linotype" pitchFamily="18" charset="0"/>
              </a:rPr>
              <a:t>Βιοψίες πυελικού περιτοναίου</a:t>
            </a:r>
            <a:endParaRPr lang="en-US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1800" dirty="0">
                <a:latin typeface="Palatino Linotype" pitchFamily="18" charset="0"/>
              </a:rPr>
              <a:t>		- </a:t>
            </a:r>
            <a:r>
              <a:rPr lang="el-GR" sz="1800" dirty="0" err="1">
                <a:latin typeface="Palatino Linotype" pitchFamily="18" charset="0"/>
              </a:rPr>
              <a:t>δουγλάσσειος</a:t>
            </a:r>
            <a:endParaRPr lang="en-US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1800" dirty="0">
                <a:latin typeface="Palatino Linotype" pitchFamily="18" charset="0"/>
              </a:rPr>
              <a:t>		- </a:t>
            </a:r>
            <a:r>
              <a:rPr lang="el-GR" sz="1800" dirty="0" err="1">
                <a:latin typeface="Palatino Linotype" pitchFamily="18" charset="0"/>
              </a:rPr>
              <a:t>κυστεομητρική</a:t>
            </a:r>
            <a:r>
              <a:rPr lang="el-GR" sz="1800" dirty="0">
                <a:latin typeface="Palatino Linotype" pitchFamily="18" charset="0"/>
              </a:rPr>
              <a:t> </a:t>
            </a:r>
            <a:endParaRPr lang="en-US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1800" dirty="0" err="1">
                <a:latin typeface="Palatino Linotype" pitchFamily="18" charset="0"/>
              </a:rPr>
              <a:t>Λεμφαδενεκτομία</a:t>
            </a:r>
            <a:endParaRPr lang="en-US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1800" dirty="0">
                <a:latin typeface="Palatino Linotype" pitchFamily="18" charset="0"/>
              </a:rPr>
              <a:t>		- </a:t>
            </a:r>
            <a:r>
              <a:rPr lang="el-GR" sz="1800" dirty="0">
                <a:latin typeface="Palatino Linotype" pitchFamily="18" charset="0"/>
              </a:rPr>
              <a:t>πυελική</a:t>
            </a:r>
            <a:endParaRPr lang="en-US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1800" dirty="0">
                <a:latin typeface="Palatino Linotype" pitchFamily="18" charset="0"/>
              </a:rPr>
              <a:t>		- </a:t>
            </a:r>
            <a:r>
              <a:rPr lang="el-GR" sz="1800" dirty="0" err="1">
                <a:latin typeface="Palatino Linotype" pitchFamily="18" charset="0"/>
              </a:rPr>
              <a:t>παραορτική</a:t>
            </a:r>
            <a:endParaRPr lang="en-US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1800" dirty="0" err="1">
                <a:latin typeface="Palatino Linotype" pitchFamily="18" charset="0"/>
              </a:rPr>
              <a:t>Σκωληκοειδεκτομία</a:t>
            </a:r>
            <a:r>
              <a:rPr lang="en-US" sz="1800" dirty="0">
                <a:latin typeface="Palatino Linotype" pitchFamily="18" charset="0"/>
              </a:rPr>
              <a:t> ?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l-GR" sz="18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>
            <a:extLst>
              <a:ext uri="{FF2B5EF4-FFF2-40B4-BE49-F238E27FC236}">
                <a16:creationId xmlns:a16="http://schemas.microsoft.com/office/drawing/2014/main" id="{81A1544E-5685-4C34-B324-67F1CE32EF5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Ο ρόλος της </a:t>
            </a:r>
            <a:r>
              <a:rPr lang="el-GR" sz="2800" dirty="0" err="1">
                <a:solidFill>
                  <a:srgbClr val="FFFF00"/>
                </a:solidFill>
                <a:latin typeface="Palatino Linotype" pitchFamily="18" charset="0"/>
              </a:rPr>
              <a:t>λεμφαδενεκτομίας</a:t>
            </a: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 στον </a:t>
            </a:r>
            <a:r>
              <a:rPr lang="el-GR" sz="2800" dirty="0" err="1">
                <a:solidFill>
                  <a:srgbClr val="FFFF00"/>
                </a:solidFill>
                <a:latin typeface="Palatino Linotype" pitchFamily="18" charset="0"/>
              </a:rPr>
              <a:t>πρώϊμο</a:t>
            </a: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 καρκίνο ωοθηκών</a:t>
            </a:r>
            <a:r>
              <a:rPr lang="en-US" sz="2800" dirty="0">
                <a:solidFill>
                  <a:srgbClr val="FFFF00"/>
                </a:solidFill>
                <a:latin typeface="Palatino Linotype" pitchFamily="18" charset="0"/>
              </a:rPr>
              <a:t> </a:t>
            </a:r>
            <a:endParaRPr lang="el-GR" sz="2800" dirty="0">
              <a:solidFill>
                <a:srgbClr val="FFFF00"/>
              </a:solidFill>
              <a:latin typeface="Palatino Linotype" pitchFamily="18" charset="0"/>
            </a:endParaRPr>
          </a:p>
        </p:txBody>
      </p:sp>
      <p:sp>
        <p:nvSpPr>
          <p:cNvPr id="464899" name="Rectangle 3">
            <a:extLst>
              <a:ext uri="{FF2B5EF4-FFF2-40B4-BE49-F238E27FC236}">
                <a16:creationId xmlns:a16="http://schemas.microsoft.com/office/drawing/2014/main" id="{C95C1013-6C79-4F19-BE96-65B09B253F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Σωστή </a:t>
            </a:r>
            <a:r>
              <a:rPr lang="el-GR" sz="2000" dirty="0" err="1">
                <a:latin typeface="Palatino Linotype" pitchFamily="18" charset="0"/>
              </a:rPr>
              <a:t>σταδιοποίηση</a:t>
            </a:r>
            <a:r>
              <a:rPr lang="en-US" sz="2000" dirty="0">
                <a:latin typeface="Palatino Linotype" pitchFamily="18" charset="0"/>
              </a:rPr>
              <a:t> (</a:t>
            </a:r>
            <a:r>
              <a:rPr lang="el-GR" sz="2000" dirty="0">
                <a:latin typeface="Palatino Linotype" pitchFamily="18" charset="0"/>
              </a:rPr>
              <a:t>έως</a:t>
            </a:r>
            <a:r>
              <a:rPr lang="en-US" sz="2000" dirty="0">
                <a:latin typeface="Palatino Linotype" pitchFamily="18" charset="0"/>
              </a:rPr>
              <a:t> 22% </a:t>
            </a:r>
            <a:r>
              <a:rPr lang="el-GR" sz="2000" dirty="0">
                <a:latin typeface="Palatino Linotype" pitchFamily="18" charset="0"/>
              </a:rPr>
              <a:t>«υποτιθέμενων </a:t>
            </a:r>
            <a:r>
              <a:rPr lang="el-GR" sz="2000" dirty="0" err="1">
                <a:latin typeface="Palatino Linotype" pitchFamily="18" charset="0"/>
              </a:rPr>
              <a:t>πρώϊμων</a:t>
            </a:r>
            <a:r>
              <a:rPr lang="el-GR" sz="2000" dirty="0">
                <a:latin typeface="Palatino Linotype" pitchFamily="18" charset="0"/>
              </a:rPr>
              <a:t> περιπτώσεων</a:t>
            </a:r>
            <a:r>
              <a:rPr lang="en-US" sz="2000" dirty="0">
                <a:latin typeface="Palatino Linotype" pitchFamily="18" charset="0"/>
              </a:rPr>
              <a:t> </a:t>
            </a:r>
            <a:r>
              <a:rPr lang="el-GR" sz="2000" dirty="0" err="1">
                <a:latin typeface="Palatino Linotype" pitchFamily="18" charset="0"/>
              </a:rPr>
              <a:t>υπερσταδιοποιούνται</a:t>
            </a:r>
            <a:r>
              <a:rPr lang="el-GR" sz="2000" dirty="0">
                <a:latin typeface="Palatino Linotype" pitchFamily="18" charset="0"/>
              </a:rPr>
              <a:t> κατά τη διάρκεια της </a:t>
            </a:r>
            <a:r>
              <a:rPr lang="el-GR" sz="2000" dirty="0" err="1">
                <a:latin typeface="Palatino Linotype" pitchFamily="18" charset="0"/>
              </a:rPr>
              <a:t>σταδιοποίησης</a:t>
            </a:r>
            <a:r>
              <a:rPr lang="en-US" sz="2000" dirty="0">
                <a:latin typeface="Palatino Linotype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Βοηθά στην αποφυγή άσκοπης χορήγησης μετεγχειρητικής ΧΜΘ</a:t>
            </a:r>
            <a:r>
              <a:rPr lang="en-US" sz="2000" dirty="0">
                <a:latin typeface="Palatino Linotype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Θεραπευτική αξία</a:t>
            </a:r>
            <a:r>
              <a:rPr lang="en-US" sz="2000" dirty="0">
                <a:latin typeface="Palatino Linotype" pitchFamily="18" charset="0"/>
              </a:rPr>
              <a:t> ??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>
                <a:latin typeface="Palatino Linotype" pitchFamily="18" charset="0"/>
              </a:rPr>
              <a:t>	</a:t>
            </a:r>
            <a:r>
              <a:rPr lang="en-US" sz="1800" dirty="0">
                <a:latin typeface="Palatino Linotype" pitchFamily="18" charset="0"/>
              </a:rPr>
              <a:t>Large retrospective trial  (6000 </a:t>
            </a:r>
            <a:r>
              <a:rPr lang="en-US" sz="1800" dirty="0" err="1">
                <a:latin typeface="Palatino Linotype" pitchFamily="18" charset="0"/>
              </a:rPr>
              <a:t>pts</a:t>
            </a:r>
            <a:r>
              <a:rPr lang="en-US" sz="1800" dirty="0">
                <a:latin typeface="Palatino Linotype" pitchFamily="18" charset="0"/>
              </a:rPr>
              <a:t>) showed better survival for the lymphadenectomy group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1800" dirty="0">
                <a:latin typeface="Palatino Linotype" pitchFamily="18" charset="0"/>
              </a:rPr>
              <a:t>	(0 nodes 87%, &lt; 10 nodes 91%, &gt; 10 nodes 94%, p&lt;0.001)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1800" dirty="0">
                <a:latin typeface="Palatino Linotype" pitchFamily="18" charset="0"/>
              </a:rPr>
              <a:t>	</a:t>
            </a:r>
            <a:r>
              <a:rPr lang="en-US" sz="1800" dirty="0">
                <a:solidFill>
                  <a:srgbClr val="00FF00"/>
                </a:solidFill>
                <a:latin typeface="Palatino Linotype" pitchFamily="18" charset="0"/>
              </a:rPr>
              <a:t>removal of </a:t>
            </a:r>
            <a:r>
              <a:rPr lang="en-US" sz="1800" dirty="0" err="1">
                <a:solidFill>
                  <a:srgbClr val="00FF00"/>
                </a:solidFill>
                <a:latin typeface="Palatino Linotype" pitchFamily="18" charset="0"/>
              </a:rPr>
              <a:t>micrometastatic</a:t>
            </a:r>
            <a:r>
              <a:rPr lang="en-US" sz="1800" dirty="0">
                <a:solidFill>
                  <a:srgbClr val="00FF00"/>
                </a:solidFill>
                <a:latin typeface="Palatino Linotype" pitchFamily="18" charset="0"/>
              </a:rPr>
              <a:t> disease within nodes – removal of resistant clones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000" dirty="0">
                <a:solidFill>
                  <a:srgbClr val="00FF00"/>
                </a:solidFill>
                <a:latin typeface="Palatino Linotype" pitchFamily="18" charset="0"/>
              </a:rPr>
              <a:t>						</a:t>
            </a:r>
            <a:r>
              <a:rPr lang="en-US" sz="1600" dirty="0">
                <a:latin typeface="Palatino Linotype" pitchFamily="18" charset="0"/>
              </a:rPr>
              <a:t>Chan JK et al </a:t>
            </a:r>
            <a:r>
              <a:rPr lang="en-US" sz="1600" dirty="0" err="1">
                <a:latin typeface="Palatino Linotype" pitchFamily="18" charset="0"/>
              </a:rPr>
              <a:t>Obstet</a:t>
            </a:r>
            <a:r>
              <a:rPr lang="en-US" sz="1600" dirty="0">
                <a:latin typeface="Palatino Linotype" pitchFamily="18" charset="0"/>
              </a:rPr>
              <a:t> </a:t>
            </a:r>
            <a:r>
              <a:rPr lang="en-US" sz="1600" dirty="0" err="1">
                <a:latin typeface="Palatino Linotype" pitchFamily="18" charset="0"/>
              </a:rPr>
              <a:t>Gynecol</a:t>
            </a:r>
            <a:r>
              <a:rPr lang="en-US" sz="1600" dirty="0">
                <a:latin typeface="Palatino Linotype" pitchFamily="18" charset="0"/>
              </a:rPr>
              <a:t> 2007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8E6079C-09CC-4BFF-B6A2-8943F2F3AF1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/>
            <a:r>
              <a:rPr lang="el-GR" altLang="el-GR" sz="1200">
                <a:effectLst/>
                <a:latin typeface="Palatino Linotype" panose="02040502050505030304" pitchFamily="18" charset="0"/>
                <a:cs typeface="Arial" panose="020B0604020202020204" pitchFamily="34" charset="0"/>
              </a:rPr>
              <a:t>Gynecologic Oncology 80, 56–61 (2001)</a:t>
            </a:r>
            <a:br>
              <a:rPr lang="en-GB" altLang="el-GR" sz="1200">
                <a:effectLst/>
                <a:latin typeface="Palatino Linotype" panose="02040502050505030304" pitchFamily="18" charset="0"/>
                <a:cs typeface="Arial" panose="020B0604020202020204" pitchFamily="34" charset="0"/>
              </a:rPr>
            </a:br>
            <a:r>
              <a:rPr lang="en-GB" altLang="el-GR" sz="1200">
                <a:effectLst/>
                <a:latin typeface="Palatino Linotype" panose="02040502050505030304" pitchFamily="18" charset="0"/>
                <a:cs typeface="Arial" panose="020B0604020202020204" pitchFamily="34" charset="0"/>
              </a:rPr>
              <a:t>doi:10.1006/gyno.2000.6027, available online at http://www.idealibrary.com on</a:t>
            </a:r>
            <a:r>
              <a:rPr lang="el-GR" altLang="el-GR">
                <a:effectLst/>
              </a:rPr>
              <a:t> 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D92AB7F-7F9C-451F-B062-F89115087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052513"/>
            <a:ext cx="8229600" cy="3773487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en-GB" sz="2400" b="1">
                <a:solidFill>
                  <a:srgbClr val="FFFF00"/>
                </a:solidFill>
                <a:latin typeface="Palatino Linotype" pitchFamily="18" charset="0"/>
                <a:ea typeface="Times New Roman" pitchFamily="18" charset="0"/>
                <a:cs typeface="Arial" charset="0"/>
              </a:rPr>
              <a:t>Pattern of Lymph Node Metastases in Clinically Unilateral Stage I Invasive Epithelial Ovarian Carcinomas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en-GB" sz="2400" b="1">
              <a:solidFill>
                <a:srgbClr val="FFFF00"/>
              </a:solidFill>
              <a:effectLst/>
              <a:latin typeface="Palatino Linotype" pitchFamily="18" charset="0"/>
              <a:ea typeface="Times New Roman" pitchFamily="18" charset="0"/>
              <a:cs typeface="Arial" charset="0"/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en-GB" sz="1200">
                <a:effectLst/>
                <a:latin typeface="Palatino Linotype" pitchFamily="18" charset="0"/>
                <a:ea typeface="Times New Roman" pitchFamily="18" charset="0"/>
                <a:cs typeface="Arial" charset="0"/>
              </a:rPr>
              <a:t>Ilana Cass, M.D.,*,3 Andrew J. Li, M.D.,* Carolyn D. Runowicz, M.D.,† Abbie L. Fields, M.D.,† Gary L. Goldberg, M.D.,†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en-GB" sz="1200">
                <a:effectLst/>
                <a:latin typeface="Palatino Linotype" pitchFamily="18" charset="0"/>
                <a:ea typeface="Times New Roman" pitchFamily="18" charset="0"/>
                <a:cs typeface="Arial" charset="0"/>
              </a:rPr>
              <a:t>Ronald S. Leuchter, M.D.,* Leo D. Lagasse, M.D.,* and Beth Y. Karlan, M.D.*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en-GB" sz="1200">
                <a:effectLst/>
                <a:latin typeface="Palatino Linotype" pitchFamily="18" charset="0"/>
                <a:ea typeface="Times New Roman" pitchFamily="18" charset="0"/>
                <a:cs typeface="Arial" charset="0"/>
              </a:rPr>
              <a:t>*</a:t>
            </a:r>
            <a:r>
              <a:rPr lang="en-GB" sz="1200" i="1">
                <a:effectLst/>
                <a:latin typeface="Palatino Linotype" pitchFamily="18" charset="0"/>
                <a:ea typeface="Times New Roman" pitchFamily="18" charset="0"/>
                <a:cs typeface="Arial" charset="0"/>
              </a:rPr>
              <a:t>Cedars–Sinai Medical Center and UCLA School of Medicine, Los Angeles, California 90048; and</a:t>
            </a:r>
            <a:endParaRPr lang="en-GB" sz="1200">
              <a:effectLst/>
              <a:latin typeface="Palatino Linotype" pitchFamily="18" charset="0"/>
              <a:ea typeface="Times New Roman" pitchFamily="18" charset="0"/>
              <a:cs typeface="Arial" charset="0"/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en-GB" sz="1200">
                <a:effectLst/>
                <a:latin typeface="Palatino Linotype" pitchFamily="18" charset="0"/>
                <a:ea typeface="Times New Roman" pitchFamily="18" charset="0"/>
                <a:cs typeface="Arial" charset="0"/>
              </a:rPr>
              <a:t>†</a:t>
            </a:r>
            <a:r>
              <a:rPr lang="en-GB" sz="1200" i="1">
                <a:effectLst/>
                <a:latin typeface="Palatino Linotype" pitchFamily="18" charset="0"/>
                <a:ea typeface="Times New Roman" pitchFamily="18" charset="0"/>
                <a:cs typeface="Arial" charset="0"/>
              </a:rPr>
              <a:t>Albert Einstein College of Medicine and Montefiore Medical Center, Bronx, New York 10461</a:t>
            </a:r>
            <a:endParaRPr lang="en-GB" sz="1200">
              <a:effectLst/>
              <a:latin typeface="Palatino Linotype" pitchFamily="18" charset="0"/>
              <a:ea typeface="Times New Roman" pitchFamily="18" charset="0"/>
              <a:cs typeface="Arial" charset="0"/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en-GB" sz="1200">
                <a:effectLst/>
                <a:latin typeface="Palatino Linotype" pitchFamily="18" charset="0"/>
                <a:ea typeface="Times New Roman" pitchFamily="18" charset="0"/>
                <a:cs typeface="Arial" charset="0"/>
              </a:rPr>
              <a:t>Received May 26, 2000; published online December 5, 2000</a:t>
            </a:r>
            <a:r>
              <a:rPr lang="el-GR" sz="1200">
                <a:effectLst/>
                <a:latin typeface="Palatino Linotype" pitchFamily="18" charset="0"/>
                <a:ea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D9D8393C-3DC9-49B7-8221-C31F58F98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437063"/>
            <a:ext cx="82121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l-GR" sz="1800" b="1">
                <a:solidFill>
                  <a:srgbClr val="00FF00"/>
                </a:solidFill>
                <a:latin typeface="Palatino Linotype" panose="02040502050505030304" pitchFamily="18" charset="0"/>
              </a:rPr>
              <a:t>Bilateral LN sampling significantly increased the identification of nodal </a:t>
            </a:r>
          </a:p>
          <a:p>
            <a:pPr eaLnBrk="1" hangingPunct="1"/>
            <a:r>
              <a:rPr lang="en-US" altLang="el-GR" sz="1800" b="1">
                <a:solidFill>
                  <a:srgbClr val="00FF00"/>
                </a:solidFill>
                <a:latin typeface="Palatino Linotype" panose="02040502050505030304" pitchFamily="18" charset="0"/>
              </a:rPr>
              <a:t>metastases and appropriately upstaged patients´ disease. Lymphadenectomy</a:t>
            </a:r>
          </a:p>
          <a:p>
            <a:pPr eaLnBrk="1" hangingPunct="1"/>
            <a:r>
              <a:rPr lang="en-US" altLang="el-GR" sz="1800" b="1">
                <a:solidFill>
                  <a:srgbClr val="00FF00"/>
                </a:solidFill>
                <a:latin typeface="Palatino Linotype" panose="02040502050505030304" pitchFamily="18" charset="0"/>
              </a:rPr>
              <a:t>is superior to sampling to detect LN metastases</a:t>
            </a:r>
            <a:endParaRPr lang="el-GR" altLang="el-GR" sz="1800" b="1">
              <a:solidFill>
                <a:srgbClr val="00FF00"/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KOLPOSKOPISI-USER\Τα έγγραφά μου\image[1].png">
            <a:extLst>
              <a:ext uri="{FF2B5EF4-FFF2-40B4-BE49-F238E27FC236}">
                <a16:creationId xmlns:a16="http://schemas.microsoft.com/office/drawing/2014/main" id="{CB02492F-3EB3-4759-A1F3-D96DD686E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4895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>
            <a:extLst>
              <a:ext uri="{FF2B5EF4-FFF2-40B4-BE49-F238E27FC236}">
                <a16:creationId xmlns:a16="http://schemas.microsoft.com/office/drawing/2014/main" id="{03B98163-1103-4D0B-AD9D-FC6539C5E65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Ανεπαρκής </a:t>
            </a:r>
            <a:r>
              <a:rPr lang="el-GR" sz="2800" dirty="0" err="1">
                <a:solidFill>
                  <a:srgbClr val="FFFF00"/>
                </a:solidFill>
                <a:latin typeface="Palatino Linotype" pitchFamily="18" charset="0"/>
              </a:rPr>
              <a:t>σταδιοποίηση</a:t>
            </a:r>
            <a:r>
              <a:rPr lang="en-US" sz="2800" dirty="0">
                <a:solidFill>
                  <a:srgbClr val="FFFF00"/>
                </a:solidFill>
                <a:latin typeface="Palatino Linotype" pitchFamily="18" charset="0"/>
              </a:rPr>
              <a:t> ?</a:t>
            </a:r>
            <a:endParaRPr lang="el-GR" sz="2800" dirty="0">
              <a:solidFill>
                <a:srgbClr val="FFFF00"/>
              </a:solidFill>
              <a:latin typeface="Palatino Linotype" pitchFamily="18" charset="0"/>
            </a:endParaRPr>
          </a:p>
        </p:txBody>
      </p:sp>
      <p:sp>
        <p:nvSpPr>
          <p:cNvPr id="448515" name="Rectangle 3">
            <a:extLst>
              <a:ext uri="{FF2B5EF4-FFF2-40B4-BE49-F238E27FC236}">
                <a16:creationId xmlns:a16="http://schemas.microsoft.com/office/drawing/2014/main" id="{7D98B883-BD0D-4E2F-91D2-2AAABD297D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400" dirty="0">
                <a:latin typeface="Palatino Linotype" pitchFamily="18" charset="0"/>
              </a:rPr>
              <a:t>Ανεπαρκής </a:t>
            </a:r>
            <a:r>
              <a:rPr lang="el-GR" sz="2400" dirty="0" err="1">
                <a:latin typeface="Palatino Linotype" pitchFamily="18" charset="0"/>
              </a:rPr>
              <a:t>σταδιοποίηση</a:t>
            </a:r>
            <a:r>
              <a:rPr lang="el-GR" sz="2400" dirty="0">
                <a:latin typeface="Palatino Linotype" pitchFamily="18" charset="0"/>
              </a:rPr>
              <a:t> οδηγεί σε</a:t>
            </a:r>
            <a:r>
              <a:rPr lang="en-US" sz="2400" dirty="0">
                <a:latin typeface="Palatino Linotype" pitchFamily="18" charset="0"/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>
                <a:latin typeface="Palatino Linotype" pitchFamily="18" charset="0"/>
              </a:rPr>
              <a:t>		</a:t>
            </a:r>
            <a:r>
              <a:rPr lang="en-US" sz="2000" dirty="0">
                <a:latin typeface="Palatino Linotype" pitchFamily="18" charset="0"/>
              </a:rPr>
              <a:t>- </a:t>
            </a:r>
            <a:r>
              <a:rPr lang="el-GR" sz="2000" dirty="0" err="1">
                <a:latin typeface="Palatino Linotype" pitchFamily="18" charset="0"/>
              </a:rPr>
              <a:t>επανεπέμβαση</a:t>
            </a:r>
            <a:r>
              <a:rPr lang="el-GR" sz="2000" dirty="0">
                <a:latin typeface="Palatino Linotype" pitchFamily="18" charset="0"/>
              </a:rPr>
              <a:t> για την ολοκλήρωση της </a:t>
            </a:r>
            <a:r>
              <a:rPr lang="el-GR" sz="2000" dirty="0" err="1">
                <a:latin typeface="Palatino Linotype" pitchFamily="18" charset="0"/>
              </a:rPr>
              <a:t>σταδιοποίησης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000" dirty="0">
                <a:latin typeface="Palatino Linotype" pitchFamily="18" charset="0"/>
              </a:rPr>
              <a:t>		- </a:t>
            </a:r>
            <a:r>
              <a:rPr lang="el-GR" sz="2000" dirty="0">
                <a:latin typeface="Palatino Linotype" pitchFamily="18" charset="0"/>
              </a:rPr>
              <a:t>ΧΜΘ για πιθανολογούμενη προχωρημένη νόσο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000" dirty="0">
              <a:latin typeface="Palatino Linotype" pitchFamily="18" charset="0"/>
            </a:endParaRPr>
          </a:p>
          <a:p>
            <a:pPr eaLnBrk="1" hangingPunct="1">
              <a:defRPr/>
            </a:pPr>
            <a:r>
              <a:rPr lang="el-GR" sz="2400" dirty="0">
                <a:latin typeface="Palatino Linotype" pitchFamily="18" charset="0"/>
              </a:rPr>
              <a:t>Περίπου</a:t>
            </a:r>
            <a:r>
              <a:rPr lang="en-US" sz="2400" dirty="0">
                <a:latin typeface="Palatino Linotype" pitchFamily="18" charset="0"/>
              </a:rPr>
              <a:t> 80% </a:t>
            </a:r>
            <a:r>
              <a:rPr lang="el-GR" sz="2400" dirty="0">
                <a:latin typeface="Palatino Linotype" pitchFamily="18" charset="0"/>
              </a:rPr>
              <a:t>των ασθενών με </a:t>
            </a:r>
            <a:r>
              <a:rPr lang="en-US" sz="2400" dirty="0">
                <a:latin typeface="Palatino Linotype" pitchFamily="18" charset="0"/>
              </a:rPr>
              <a:t>Ca </a:t>
            </a:r>
            <a:r>
              <a:rPr lang="el-GR" sz="2400" dirty="0">
                <a:latin typeface="Palatino Linotype" pitchFamily="18" charset="0"/>
              </a:rPr>
              <a:t>ωοθηκών αντιμετωπίζονται από χειρουργούς που δεν έχουν εκπαιδευθεί σε τέτοιου είδους χειρουργική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Text Box 6">
            <a:extLst>
              <a:ext uri="{FF2B5EF4-FFF2-40B4-BE49-F238E27FC236}">
                <a16:creationId xmlns:a16="http://schemas.microsoft.com/office/drawing/2014/main" id="{4A8CF4D1-7C9F-43E9-BF21-F8F8706C9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5805488"/>
            <a:ext cx="74041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A complete staging offers the same pleasure</a:t>
            </a:r>
            <a:endParaRPr lang="el-G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sp>
        <p:nvSpPr>
          <p:cNvPr id="21507" name="AutoShape 5" descr="Αποτέλεσμα εικόνας για champions league final 2016 photos">
            <a:extLst>
              <a:ext uri="{FF2B5EF4-FFF2-40B4-BE49-F238E27FC236}">
                <a16:creationId xmlns:a16="http://schemas.microsoft.com/office/drawing/2014/main" id="{AFFCDEBA-D02C-4A9B-B1C2-C900099444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21508" name="AutoShape 7" descr="Αποτέλεσμα εικόνας για champions league final 2016 photos">
            <a:extLst>
              <a:ext uri="{FF2B5EF4-FFF2-40B4-BE49-F238E27FC236}">
                <a16:creationId xmlns:a16="http://schemas.microsoft.com/office/drawing/2014/main" id="{3256B0AC-AB3A-4BCB-9746-1090610144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21509" name="AutoShape 9" descr="Αποτέλεσμα εικόνας για champions league final 2016 photos">
            <a:extLst>
              <a:ext uri="{FF2B5EF4-FFF2-40B4-BE49-F238E27FC236}">
                <a16:creationId xmlns:a16="http://schemas.microsoft.com/office/drawing/2014/main" id="{9C4C6EA3-610B-4F19-B68E-043AD5378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21510" name="AutoShape 11" descr="data:image/jpeg;base64,/9j/4AAQSkZJRgABAQAAAQABAAD/2wCEAAkGBxMTEhUTExMWFRUWFxcXFxcYGBcXFxgXGBcXFxUXGBcYHSggGB0lHRcVITEhJSkrLi4uFx8zODMtNygtLisBCgoKDg0OGhAQGi0lHyUtLS0tLS0tLS0vLS0tLS0tLS0tLS0tLS0tLS0tLS0tLS0tLS0tLS0tLS0tLS0tLS0tLf/AABEIAJ8BPgMBIgACEQEDEQH/xAAbAAACAwEBAQAAAAAAAAAAAAACAwEEBQYAB//EAEwQAAEEAAQCBgYECAsIAwAAAAEAAgMRBBIhMUFRBRMiYXGBBjKRobHRQsHS8BQWI0NSU3SjBxUkNGKSorKz4fEzVHJzgoOT4jVjZP/EABkBAAMBAQEAAAAAAAAAAAAAAAABAgMEBf/EACoRAAICAQMEAQQCAwEAAAAAAAABAhEDEiExBBNBUWEUIjJx0fCxweGB/9oADAMBAAIRAxEAPwD5CAjaFATGrZGDYbFoYMahUGhW8OVrEymdh0Q81pe1+Q3PgtlmI0XHYLEUteLGHmttznaSZo4mTW0oTpD5bCrl6BMtTS2s+ZqN0iW5yQxBCHqwmOQkpFCnBJeU95SSECNLp/0gxOHbhWQyZGnDRuIyRu7VuF25pPALJ/HXHfr/AN3D9hH6a74X9ki+L1zizUVXB6C4R0H46479f+7h+wvfjrjv1/7uH7C59eT0r0M6D8dcd+v/AHcP2F78dcd+v/dxfYWFHE510Ccos1wFgWfMgeJA4r6Bgf4MB+DNxeLx0eFjodY10dvjc6qY7t6O1GlXqNEnpXIHOfjrjv1/7uH7C9+OuO/X/u4fsKv+L00kjxhWHEMa4NDonCU9o0wuAALQeZaANReiyXsIJaQQQSCDoQQaII4EFFRA3vx1x36/93D9he/HXHfr/wB3F9hc+vJ6V6A6D8dcd+v/AHcP2F0nQHTM2Iwkrpn5y2ZjQcrW0Cy67IF6r52uy9ET/Ip/2hn+GlSRGT8War5VUkehdIkuetrOChmdG2VVC5eD0mA2ZypyFOc5JckUgAiAQqcyQyXBJcmEpbkhgo2lAV60wHZ0Yeq4KNqZLObDD3+xGGFCHnmjY4jiuY6mMY08lYjakNlPMp0TyrRDNHDFaMLhpeg9vuWTG7TQq1HKea1TMJI02vCFxVaJ/tR5iixUE4obUICUWOgiUJQkoSUgo8UNLwXkWOgfTb1sL+yx/F65tdL6ajtYX9lj+L1zaUeDtXBC8pUKhnTDpJsHRgZDbZJpyMRLlFU1maKGN51FBwcao2860tb0I9C8TjsFi2tzxtzQSwB+ZsMsg60PNka9ggZhxLeSuYb0ijb0HHhsP1bMYS9zg2PM9zOsLHua7WpXRhp5lrTVaV70I/hJxGGwmKMsjpyxsTcK2S3NEjs9tL/WLQ0B1F2zDVWsndOhmdhXDoLHBzy3FYhkZDmRSOjiiLx6r35SZTl1y0ANCdaql/CN0lhsTiGYjDR9WZomySgEEdYSQ6xXZeC1wPB3ZPE26SWHpfHNzBuBmn0c4AzRSy6Bpy9kxOdtduBIGx1Nz+FL0fw2B/BMPG5zp2wDrDs0tzyuL8u+Z8j38TQjA4prlXyBwa8vKVoIhdh6LH+Qz/tDP8MrkF13ox/MZ/2hn+GVMiZ/ixhcgcUQ9qgNT1HHpFkqLUuGqGkWGkIlLcVLzqluKAohyG15xUWlZVEqCvNbuoJRYUCSoUkKU0DIClpQuKg9yYjCyoozZ1RdVxHvRsaK11+pc5vYIpNjfwQtIHAJsbq5eNBUiWOjcd1da++Cpxycib9yewnnorTM2W4nHek5zq81WbIOaY2QVQTIQwFQ5pUUSNAT5Igx36J9iLKoEsPML3V8LHtUOjcdgVPVnXTbvCVjoAjh8F7Lqi6kjWh7R80JYfuQix0e9NN8L+yx/F65tdL6YjXC92Fj+L1zlJx4OkEhRSJ3FRSoLLvQeObBPHM6MyCNwcGh7ozbSC0h7bogjkV3fpx6S9HY3AwiFj8PKJnvdCxkdCRw1e/VudpBPbadCdQuE6M6O60uJe2NjAC951oE0Kbdu8dGgCyQFvT9DQx4Web8He58E3VPbM55NVGc56hzAwEP09YHL6xtQ0rKTHRYTCYFjpW9I9Zizl6n8GZm6tpH5S3uOVjyDluyWi6BtcnisTJI7NI97yBQL3F7g2yQMztdyfaunxvo/A6RsEWfrhGXSmI9fDEWi3tkFl7QCHAuzXp6psXy+IgLHFpLSQd2uDmkUCC1w0IIIPmmhMVSml6kQG6oVkLrPR3+YTftEf8AhlcoOC6v0f0wE37TH3fmypkKXDJYz+l7lAjHNKMmt/WvNkPd7ktzn2CLe/wQOocSokee4V3oAfNPcQxw0uylUj1+9ILS3Koggd+qGvFMFnTS/FC+MjiDfIg+SVhQLQDxKEFFlO9BTlI5e1Kx6SGjxQPJHMKQ3w9qB4VJiaPZkDnI3Qu5IDA48E7BIymu0IPsTYw47NJrkFDcRR2A8lP4Q8mw48vLQ/UPYsbNKRaOGcfogc7/AMkhhAqx4jUA+d2kl7juSfE2ij3TQUixQ4HRW4iOQHDx791R5FOa/mhtlLSXesACMTHw71UaE1jfFCJZaZiK4n2ozLmFWVVDCmMaDXj5JuhW+BhI8EsuvyTGgHbb3XvSmIdwok+PsU8FWxQeQUWbmfvyTWwjnalkYP3KlyRUYyPemI/m37NH8Xf5Lncuvgul9LWdrCt//NGP7TlzpF5j99SujH+KJlsy67oFzYWyyTQxmSN8sUTjJ1kkbM3aGVhazMWuDczhmI0R4/0YnibK92TLEyB7iC423EV1WW2izqLGlJ8vS7JIIopsM2SSGMxxTdY9hbGS5zGvY0VJkLiRqO+1Z6R9LJZopIntJjkZhmZOsflYMNWrBs0vAFkI3HaKWG6HxUEmEc0sa7FtBhJ7TSJKbklaWnQiRttIIyvC1+mocc3rp8sWHbFOzDSFoaXueGtDTnEduYG5ay5WgUA1WJ+m8XJKGyQRufh5fw1oMkbBHE5kZbHmsDq8phNk5qDUrGdM4ufDZHQZ2F+GwudrgSZ4HOc31fWke00XbEBtJblWPHR2PYXYe8O6SZ08BljflaJGREzsmaxgDpOrJLX5bH6RBpcxh/Rqd8Qkb1duidOyIvqd8LbzSMjrUdlxAsOIaSAV0UnSeN/DTinRh2R0knVCdj4o+vJgdRa4i87yK3ur0SXY3EwQtL8OwSwRzYWKcytztYHOikb1If8AlHM61zQ6qGcXdWhWgbMXF+jGIjiEzsnVvgGIa4OJtmaMZfV0eOtjJaa0cDa9016PS4R2WZ0WcENdG1zy9pLcwvMwBwrTMwuF6Wrh9I5fweXDZW9XLDDFRslhhaxgkb3uEbQRsaHJT056TOxGHbBkLWMl6wZpXzFpyFoZGXi449T2ddhron91kto58NHsXT9Ff/Hzd+Ij/uEfUueDNT3g/C/qXS9CtJwEoH+8M/uFE9kStzPz6EeCWSrroS3Xfn9/rRtYHC6Cy7iQLG3sZwKOGSrH3tXXQhKy2SMtV4Ja0x9toQ598fcodKjljAr5c1PVDcV9+CLQ0pcCnOUDZFY5WvUOdJDVgdfooE/cvPZptshLK4e1OkSpS4C65ez6rwbY1Sjv3+1PYbb8hO5oXOCiRpOl96S5h70h6mjPIUhx5o8tbi+aMuB4eB4eCCLZLYr4qcptEbrffhx9nK06OMgntDQfe0yLFFvH38LTgSR3D77pnXdjKNraaGxIvU8OJ18UVN3PyG98EwJyVVWeNIx3affkmiC2h9OP6OVp4b6rX/i9rWuc5lADRxNEk1WhN340pZSbrczcK0kt3OtUDV8vK+a0nYAkV+TBsbu79tCVUxLXUNhppV2dNh7VZ6OwTn6Bh5WKIG29nypTq2sd3wLOBcW23Lqau9OHcq5icNzxI3HtHPktGXox7SY3aEdoNDmDQcc1kXpsmDowm7Ydtw+M1WumtD/VV+gfyZbbvdtaacx4DivB1kbGvEVzrRXndGkVbXjUNHbj3JoVW226sv6GkzXkfe5p0JHPga3SUGyu4U/SOShhhQ/m0flq7msV0TC3YizwWz6XsLXQNN2MOwG6uwXb1osV50b4X7V0Qf2kyimwOqbe52rUd1KDhhVBw4/UnxQF3cOf33V6DCN5X3nb2fNUk2TKSj5LEXTsjZHStjhEjohCXNM7XFjWxxt1bKC1wZE0WzLx8mYTpfEMY2ONkbWNeyRoDHnLIybr2vaS4kkGm62MoquKhsjW6ZgOFD/1CJuKYa1dqa2/zT0R8kd2XhCh0nI3QYeBrMuUxhswYR1rZgSesz2HtFdqsoDapem6YdKwwz5TG6SWUlheH55ZOscQ3P1Z1FDM0kAmjqmDFM5uHl8igfldxa7x39+qNEfAd2XlGF1AFdoaePO1AhZtZPl9+a0Z8GOFtPu+apyRlu6TtFpqXknK0Uct6cVv9FyXg5NgOvYPLIVzzj2R3Erd6Hr8ClutJ2b/APAVGTdFQSW5TLgNwaAoHQ7HRCHOHPXzAVh0bXbBoFEZbcdeBBrTXh3JYwwH0mgeLvPgN/csHEanvZW/Cq7Jbrtms2UwPo1qf89kyTBsJJBbWmmb2jZDIwnTNHw4jSuKGkwjNpiJXWaANngo7tdBrQ4+Kb1TtyWOO2r2+7VE5jrv8me8uZXx1SoeveyuCCNdCvGs1Enw4JogJIvJV/ptrx3XnROu+x4B7aPlaKHrQmOtd9aHy09q899cFYdh3tdqMu5qwfYCbrvRtaCSSCTR4AjSqvXfVS2lyJve0Z5ZZ0FH3a/6qGRVtoOZv4J73kvIbYrkOA3J95QYh7iKc7TkRVUSFepCsryAtrUEHkCPiEHW+SOBjaIrWzrdV5e1e/i959WjXfzRsxqVFBmGdx0vv2URDYna9T7EwSbgm+PdzViOF5Ft20Gc9loJ09x02TJUZPZgDjpvWu2tWii1ADWku48eOnsFBM6lg4mQ92jQdOJ38gmMxDqoEADfIA06ni7/ADSsrRFLdhQRi+28M3BFFzj5V71ayxAENa4cnvonbYNGyLoPo8zSABhc3Xax2spykvo0LrYFXz0UG2ZHtflLczIidAf6RFH28U/2ZymvBm4Z72kZG2f+EHTXWjpxVx2Fe8jrnEHv7R8h9EacAFdhJ2aBG3nev9Y6+QRse1vqjMeZ+XHzRLJCHyYPJZMOHYNWMujo9/Lh2RoT7U1zb3JdyvbyCDMSe1f37uCc1wC5ZZGxSzSewUcR5geQRucBxHsCU7FcivMj4knw4n5LPWzK2G15J+j/AFQnVzDf6o+SSZK7gkSzWjU0FsD0twmcwkbiFg04C3Ua5LEkwFZSeVEcLugFuekLqMH/ACGfFyxMVjso2s3p3d69vDGHaUn6MsmbMsuiP92DcCKysc43RNEtHs38kt0bzQcHAkaAg3oeDQF03Q0GId0ZGcM+n/hEgJzsjtoFnV5A3IQdGNnOPwsWIfndnsdpr6Dw6xnbd+pta5nmts9OODSld/swXM1ccrtHWeFXrrpomQCyAG/S7zyXR9HYoxsx8paHhssTS07ODpHseD5WjwvRdYnDTQuL8NLM0A3rG4mjE/v5c/iu77NO0cs6hoW1oeffzS3AUdx2RvruQfrWx0bgzPiixxOQF75Dd0xriXaczo3xKt+leGDo48W2IsD3dXIxwLSx7by2OFsr2d6ayK0iXjdNnNkvaLAJZZ4Et0+C81zXjvqyO7XUc9vHVbMza6Ja4Ei8SRv/AECaXMGfK6xuOHOhl8uK0hPffgwy43X288lz+LzkvXck+A2IXR9CwZMI8cTK264dk7nisKHFWARtW3Klu9Eu/ksn/Nb/AHStOpUYYtUeThw5ss5tS8WWGSPOuY+75IJpXgHXfQ9lm3sSoZkTpF5DySe7Zus00tmCMS7iQfFrD38l6dpe3KaqwdGtGwIG3iq7n0mQYjghZJA82R7NgtZkrRul1bGne9+e5Q52neOPx6tv3/0Vlz70VR4pPvS9i7svZLcMA/Plbzy5Bk2r1U2R7eMMP/ibXuK9hZbOUnw+Sa8DY/BNZ5rhh3JChMz9VD5xXWgFC16OQN9WOIeAePgUmSIc9PNA11fSFefyT+on5H3WF0hkcL6loOluY51nxBFCtNVmzYEuaSw5qG2zhx2O404LSNbhw9/ySXwg7EA+df5ffZXHKn+SNFlvkxKo6t11J56jQZeHH29yqPJOw14roMQSRlc0WDdnR3DZ3LRLi6LdJ2muzO2yuolo+VrRU3aNFI590zR6jANiCSXHbbklsA3r5K7hOjnHcCquyaA8LGvlyV/D4eFlHKZX9+jNK35q9Hl7GkspSwOEfK4NGjSaJ4Dnx19q6LonCQZcsgEj2ucQ0A0B2RrrRAI8rPNVZJHyVmIDRs0dlg+fvTWOy2Wk2dzmrv2G+vP2LOWSK43MHM1+kccQXRNpsYOjGDK2tCMzvpaVtaqNm0Ipva3Oo4g6C+YVTIXG3OJ77v4J7IwNrPefvouaU2zNzD6kcT9+4I2ADYV8UtxA4pRdfFZtmd2WnOHBC2IuXoMKN3OocNNT4fNO7Ow25bf6oodExRAHTU/fYIsQ4A+y/GtfK7SXy8AQPBVyL4pWMY+yjjjrdQyMjiispBsWemOi3TdUWPbmELBkJo1biD9+S5H0ggkjytfG9ln1iOz4Bw0Pha3fSmG3YdwJDhCyiOGrlSmxcssMmGlkMgLC+MnVwfHTgL3NgHclekvqMeNSTTh59pfHs3T6bJlUWmpr52Yp3SkTujosMHflGYh8rgQaDHxlg12zXRpR6J9JRw4uCV3qRuDnUMxoAjQDxUdHdKw9ThRJWbDkyR6Xbnzy52P7h/J5deDHD6S0MVj45GSsEjBnbiA2zQt2OEzNe+MEqq5R03dP0ed0rH1ONjLu1PKx7NCeyyV7zZ4aOGi96J+kxwkt+vE5zesYdjRBa5uujmnUexU8HLA2J0DnNLpQ53WaZY3svqRm3AOV91wmHLSyOl4nH8oNWQBjHM/ONOHDXQvI4hxdT/EH6NGlU0VrezGM6bZHBKIZHCeaUl7gCC2IElrWu5lx18k3oPp5vV4nD4qVzo5WHLeaRzJWkGNwB4b2PBUsb0i0/hOZ7XxyD8hGL7B6wGMhn5rLHmaQKu61GqnobHMjjb1srXROkjLoS7MGtZM15cI+LzR2+hmBvNotCobyNss4fpPCvwLcLNM6NzcQ6W2xF4IDMtbiuawOmmYZoaIJnynXM50fVgAVQqzms3rfBakfSTOryTyCRxima94NlzXzQuYwP4mmzOHIOrRUOnpGYiRoaRmfM9rQxznMbASzqiA49ggZhlFCmjst4lU7/wDRN2qpei30L0dNNGMsTgNs7uy3hqCdXeVroYMF1WHkaXtcTK0nL9E5TofuFiY/pGaW2tlLYW21jW6dlugutTdcStHoWENwklcZWE/1CpyLqZY9eRpL0v8Ab/hHFq6aLlDGm5b7t/4X8gM3TCEGicFwmCK0zUkK49oIVYsCTAYx18UMotQygmlidhRTcFbgcXijuOPA9xPPlzS3w2pxEVgEHsgAVyNa34mzfehBRD72KryRq2wZtCe1wP6Xd4/Hx3U5iGhUU9RxT4m5vH77LzoL2SuqISWwxpZpRojx+HJLOGNadrzFjxH1p7O1o7Q8+fj8/wDVC+KjqqUy1Joo4mV8jsztfc0eSFtDftH3ezipEjTuL8/vSsxMZxB/rD5LSc3J22DkViSeBRtiWgws5H2g/UvOkYOd+A+azJbZVBrilvxB4FWHAE6k+wfNFHA3n7lDsW5VjLidLJV6Ls959w+aKwNAKHvPieKgvARwILrTuSlvxKW+RC0WpsdhtfaezRQ1gC9SAD6xLdNaE6qKQBpdL9ESzCB0bMwELATma03qa1IPEKgPR3Fte1wiJym/Xi8x63EWjihG5TqC7Y9ZJQ0UqCo69e9/v/hzk3oXjQ92WC2hxy/lIh2btuheiHohjtzAf/JD9tdA93BJUrqmtqOh516MceieO/3ev+5D9tE30Sx36nl+ci+2tmIWeGistKpdU34Dvr0c7+KWOH5k8PzkX20P4p47/d/3kPI/011mFIzAnZtuPg0ZvqrzVB771Pin9S/QPOvRgO9EMdwgv/uQ8q/TTujPRLGskLzBVNcW/lIj2z2Rs/gCT5LXL1YjOil9S5KqEuoS8FGH0axQFdUR/wBcft9ZaUGBkgwrhI3KTI01bTfZIvskoLCqz7qsvWSnDS0c0Ywi21d/34BzJ8b9FVTISuJPcLHEqvO3VPQStsIYFa1YgeNlWpGxJMC2QEsitbpNYyxooyJlJldxbx07x8vlSssAf9IF3sLvb9L4+O9WTD6pD4yE0x2WHNS3stWIz1m/r/3/AP2+PjuosKYiq+wiixJGhAI5Hh4Jj47VV8DktwExsCIuAQtxrCS1pBLdwCLCh1cQm7HT8gPntC1yYIwdgnMiASAiPvThIgyhKkdyKOBD3T0lnEqsQiayhZIAG5OgS3HRZjkJVkPpVoXtItpBHMG0WqYFjrUDplWe8ocxSAtB6ZG5Uo7J7lYDkAXOsU9YqeZQZExFpzkNqsHo43WigLkOibmVYSFEJFSBIt5ssbzzpg8+0f7oHmqGZOxslNjb3F58XGh/Za0+ap9YiQNDc6uMOioCQK2JFKRNBucqs7tU4vSZqKTSChVqWP1CFCQooVFzMvZksIgFVDoryjVLzd6fPHYVTL3qaCi3h8QRpas5ys0N71aiJKpWFMeX+CqSu8k8goJYiU3Y9yt1hC0Ip+tH/wBnEfp94/pcxx33u818ThwKFriOaE2h0Xy9ezoG43Me01t86cL79CAi68foD2u+aYqOT6BwrG55OuYW7B1OBJvUEUSDsfBaMGMheSGzMJHPO32FzQCub6MxmVjmCwXHccAdCrI6PmgeA0touDQ7mdwCDtZAWvn7j0JY1JvUdBi5srRkdGSXtFhwJAJ10uqq9VbELjdC6BJotdQHE0du9cbJ0mfymZjSXG9h2Tsa9gXpMQGlhaLORodqS2710oa+2uZV6LRP06NjpXpZ0b2saGuP0mmzW1XlPetB8T79UjyNeVrhnOW30X0qQKc94AAohziTr41oPgk4bbDn06pUb7IjxWR6STgtawEWHWRfcfJWMJ03mdlEk40J3ZWmvI8AVys8uZxNk2SbO+pSjDcMWGpWzb9H8c2MuD3AB1VrpYu75cPYugM4OxscwuBBXTdBdK20R9XHpoDThplcbOXj2fenOF7jzYLeo1w5Tdr0Jc0Br4mWANesfZ00Ograk6N+hPUP4+q9mgAs+sVm4nO8TJBpSHpbMTEQTkkAbvZYaoA8N9wlN6RwxNCRw8Wf5ool4peiznQl6D8Jw+drOtOZ21scB5kWrQwjb/2jP7f2UaWDg0JCMvaxpc4gAaknZW4ujnn1aPmfrAXOdPlxeGj1YpI2v29d7jQ79GlCiOGLU6NJvS8B/Os9tfFWIcWxxAbIwk6DtDc6c03E4Gj2mN9jSlwdFwuLiYoyGsc7Vo3rK3+05qdBUfknH4gOkcWkFt5Wka9loyt9wCql6rnoaEj/AGY8iR8CkfxRHwzjwe5S0mJxj7NBrtQredYbOjNdJZR/1A/EJ/4FINsQ/wA2tckl8i0R9mqZEqeRZpgxA/PtPjGPqKq9I4meJmZzoyLoUHAk/BGmwWK9k0a4kXnSBZkss7YhKWRlhy6h7tc3q6Fum6UcbKN4T5PalLHKPI3hkb0Emidn71zkfTOX1o3DzafrRt9I4juHDyHzRpkLsz9G/mVR5pUWdPwfpkeLXfUEwYtknqG+ehHxCTTIcJLlFkPRxyUVRL17OpFRshy9azsNPwVgSFVYqGzNvVVjacJEibnm9yZSRAenRzXoqUjjwIKASOQOj//Z">
            <a:extLst>
              <a:ext uri="{FF2B5EF4-FFF2-40B4-BE49-F238E27FC236}">
                <a16:creationId xmlns:a16="http://schemas.microsoft.com/office/drawing/2014/main" id="{29D05917-6581-40C7-9F67-8DC251D943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508125"/>
            <a:ext cx="6286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21511" name="AutoShape 13" descr="Αποτέλεσμα εικόνας για champions league final 2016 photos">
            <a:extLst>
              <a:ext uri="{FF2B5EF4-FFF2-40B4-BE49-F238E27FC236}">
                <a16:creationId xmlns:a16="http://schemas.microsoft.com/office/drawing/2014/main" id="{C1EE5DA5-B01F-466C-8060-0B9B8FD167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21512" name="TextBox 1">
            <a:extLst>
              <a:ext uri="{FF2B5EF4-FFF2-40B4-BE49-F238E27FC236}">
                <a16:creationId xmlns:a16="http://schemas.microsoft.com/office/drawing/2014/main" id="{C517FCF7-A89B-41EF-9ECF-63ABDD3DF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13" y="1071563"/>
            <a:ext cx="740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l-GR" sz="4000">
                <a:latin typeface="Palatino Linotype" panose="02040502050505030304" pitchFamily="18" charset="0"/>
              </a:rPr>
              <a:t>Real Madrid vs Atletico Madrid</a:t>
            </a:r>
            <a:endParaRPr lang="el-GR" altLang="el-GR" sz="4000">
              <a:latin typeface="Palatino Linotype" panose="02040502050505030304" pitchFamily="18" charset="0"/>
            </a:endParaRPr>
          </a:p>
        </p:txBody>
      </p:sp>
      <p:pic>
        <p:nvPicPr>
          <p:cNvPr id="21513" name="Picture 9" descr="https://www.highfive.com.tr/assets/img/event/b/uefa-sampiyonlar-ligi-finali-2016-milano_1.jpg">
            <a:hlinkClick r:id="rId2"/>
            <a:extLst>
              <a:ext uri="{FF2B5EF4-FFF2-40B4-BE49-F238E27FC236}">
                <a16:creationId xmlns:a16="http://schemas.microsoft.com/office/drawing/2014/main" id="{5616F378-B656-4010-97C0-21E0F5A22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349500"/>
            <a:ext cx="6286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>
            <a:extLst>
              <a:ext uri="{FF2B5EF4-FFF2-40B4-BE49-F238E27FC236}">
                <a16:creationId xmlns:a16="http://schemas.microsoft.com/office/drawing/2014/main" id="{75773D6E-A08E-48F8-A3FC-8AA6AFC4E4E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Συντηρητική θεραπεία στο </a:t>
            </a:r>
            <a:r>
              <a:rPr lang="en-US" sz="2800" dirty="0">
                <a:solidFill>
                  <a:srgbClr val="FFFF00"/>
                </a:solidFill>
                <a:latin typeface="Palatino Linotype" pitchFamily="18" charset="0"/>
              </a:rPr>
              <a:t>Ca </a:t>
            </a: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ωοθηκών ?</a:t>
            </a:r>
          </a:p>
        </p:txBody>
      </p:sp>
      <p:sp>
        <p:nvSpPr>
          <p:cNvPr id="443395" name="Rectangle 3">
            <a:extLst>
              <a:ext uri="{FF2B5EF4-FFF2-40B4-BE49-F238E27FC236}">
                <a16:creationId xmlns:a16="http://schemas.microsoft.com/office/drawing/2014/main" id="{E7F9ABC7-860A-4B86-B4E5-D9BFA23493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916113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el-GR" sz="2000" dirty="0">
                <a:latin typeface="Palatino Linotype" pitchFamily="18" charset="0"/>
              </a:rPr>
              <a:t>Μικρότερες θεραπευτικές παρεμβάσεις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defRPr/>
            </a:pPr>
            <a:endParaRPr lang="en-US" sz="2000" dirty="0">
              <a:latin typeface="Palatino Linotype" pitchFamily="18" charset="0"/>
            </a:endParaRPr>
          </a:p>
          <a:p>
            <a:pPr eaLnBrk="1" hangingPunct="1">
              <a:defRPr/>
            </a:pPr>
            <a:r>
              <a:rPr lang="el-GR" sz="2000" dirty="0">
                <a:latin typeface="Palatino Linotype" pitchFamily="18" charset="0"/>
              </a:rPr>
              <a:t>Μείωση νοσηρότητας με εξασφάλιση της ασφάλειας της ασθενούς</a:t>
            </a:r>
            <a:r>
              <a:rPr lang="en-US" sz="2000" dirty="0">
                <a:latin typeface="Palatino Linotype" pitchFamily="18" charset="0"/>
              </a:rPr>
              <a:t> </a:t>
            </a:r>
          </a:p>
          <a:p>
            <a:pPr eaLnBrk="1" hangingPunct="1">
              <a:defRPr/>
            </a:pPr>
            <a:endParaRPr lang="en-US" sz="2000" dirty="0">
              <a:latin typeface="Palatino Linotype" pitchFamily="18" charset="0"/>
            </a:endParaRPr>
          </a:p>
          <a:p>
            <a:pPr eaLnBrk="1" hangingPunct="1">
              <a:defRPr/>
            </a:pPr>
            <a:r>
              <a:rPr lang="el-GR" sz="2000" dirty="0">
                <a:latin typeface="Palatino Linotype" pitchFamily="18" charset="0"/>
              </a:rPr>
              <a:t>Διατήρηση γονιμότητας με μείωση των επιπλοκών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3B91E49-02E7-492D-ABAD-4CBD65CDE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9107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9F00C20E-C8DF-45F1-9B27-8BF5C726B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Συντηρητική θεραπεία στο </a:t>
            </a:r>
            <a:r>
              <a:rPr lang="en-US" sz="2800" dirty="0">
                <a:solidFill>
                  <a:srgbClr val="FFFF00"/>
                </a:solidFill>
                <a:latin typeface="Palatino Linotype" pitchFamily="18" charset="0"/>
              </a:rPr>
              <a:t>Ca </a:t>
            </a: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ωοθηκών </a:t>
            </a:r>
            <a:r>
              <a:rPr lang="el-GR" dirty="0">
                <a:solidFill>
                  <a:srgbClr val="FFFF00"/>
                </a:solidFill>
                <a:latin typeface="Palatino Linotype" pitchFamily="18" charset="0"/>
              </a:rPr>
              <a:t>?</a:t>
            </a:r>
            <a:endParaRPr lang="el-GR" dirty="0"/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AA63C203-A48C-458A-9DBE-D910777C0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endParaRPr lang="el-GR" dirty="0"/>
          </a:p>
          <a:p>
            <a:pPr>
              <a:buFont typeface="Wingdings" panose="05000000000000000000" pitchFamily="2" charset="2"/>
              <a:buNone/>
              <a:defRPr/>
            </a:pPr>
            <a:endParaRPr lang="el-GR" dirty="0"/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el-GR" sz="4000" b="1" dirty="0"/>
              <a:t>Στάδια Ια </a:t>
            </a:r>
            <a:r>
              <a:rPr lang="en-US" sz="4000" b="1" dirty="0"/>
              <a:t>G1 (G2??)</a:t>
            </a:r>
            <a:endParaRPr lang="el-GR" sz="40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>
            <a:extLst>
              <a:ext uri="{FF2B5EF4-FFF2-40B4-BE49-F238E27FC236}">
                <a16:creationId xmlns:a16="http://schemas.microsoft.com/office/drawing/2014/main" id="{3260329E-72A9-4670-B381-31FD957CE96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Χειρουργική </a:t>
            </a:r>
            <a:r>
              <a:rPr lang="el-GR" sz="2800" dirty="0" err="1">
                <a:solidFill>
                  <a:srgbClr val="FFFF00"/>
                </a:solidFill>
                <a:latin typeface="Palatino Linotype" pitchFamily="18" charset="0"/>
              </a:rPr>
              <a:t>σταδιοποίηση</a:t>
            </a:r>
            <a:endParaRPr lang="el-GR" sz="2800" dirty="0">
              <a:solidFill>
                <a:srgbClr val="FFFF00"/>
              </a:solidFill>
              <a:latin typeface="Palatino Linotype" pitchFamily="18" charset="0"/>
            </a:endParaRPr>
          </a:p>
        </p:txBody>
      </p:sp>
      <p:sp>
        <p:nvSpPr>
          <p:cNvPr id="447491" name="Rectangle 3">
            <a:extLst>
              <a:ext uri="{FF2B5EF4-FFF2-40B4-BE49-F238E27FC236}">
                <a16:creationId xmlns:a16="http://schemas.microsoft.com/office/drawing/2014/main" id="{F55F50E8-AA3B-4157-A0EF-D45656149A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229600" cy="48974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Κάθετη τομή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 err="1">
                <a:latin typeface="Palatino Linotype" pitchFamily="18" charset="0"/>
              </a:rPr>
              <a:t>Έκπλυμα</a:t>
            </a:r>
            <a:r>
              <a:rPr lang="el-GR" sz="2000" dirty="0">
                <a:latin typeface="Palatino Linotype" pitchFamily="18" charset="0"/>
              </a:rPr>
              <a:t> περιτοναϊκής κοιλότητας 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Ολική υστερεκτομία με τα εξαρτήματα</a:t>
            </a:r>
            <a:r>
              <a:rPr lang="en-US" sz="2000" dirty="0">
                <a:latin typeface="Palatino Linotype" pitchFamily="18" charset="0"/>
              </a:rPr>
              <a:t>               </a:t>
            </a:r>
            <a:r>
              <a:rPr lang="el-GR" sz="2000" dirty="0">
                <a:latin typeface="Palatino Linotype" pitchFamily="18" charset="0"/>
              </a:rPr>
              <a:t>ΔΕ η ΑΡ </a:t>
            </a:r>
            <a:r>
              <a:rPr lang="el-GR" sz="2000" dirty="0" err="1">
                <a:latin typeface="Palatino Linotype" pitchFamily="18" charset="0"/>
              </a:rPr>
              <a:t>εξαρτηματεκτομία</a:t>
            </a:r>
            <a:r>
              <a:rPr lang="en-US" sz="2000" dirty="0">
                <a:latin typeface="Palatino Linotype" pitchFamily="18" charset="0"/>
              </a:rPr>
              <a:t>                            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Ριζική </a:t>
            </a:r>
            <a:r>
              <a:rPr lang="el-GR" sz="2000" dirty="0" err="1">
                <a:latin typeface="Palatino Linotype" pitchFamily="18" charset="0"/>
              </a:rPr>
              <a:t>επιπλεκτομία</a:t>
            </a:r>
            <a:r>
              <a:rPr lang="el-GR" sz="2000" dirty="0">
                <a:latin typeface="Palatino Linotype" pitchFamily="18" charset="0"/>
              </a:rPr>
              <a:t> (</a:t>
            </a:r>
            <a:r>
              <a:rPr lang="el-GR" sz="2000" dirty="0" err="1">
                <a:latin typeface="Palatino Linotype" pitchFamily="18" charset="0"/>
              </a:rPr>
              <a:t>υπερκολική</a:t>
            </a:r>
            <a:r>
              <a:rPr lang="el-GR" sz="2000" dirty="0">
                <a:latin typeface="Palatino Linotype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Βιοψίες περιτοναίου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000" dirty="0">
                <a:latin typeface="Palatino Linotype" pitchFamily="18" charset="0"/>
              </a:rPr>
              <a:t>		</a:t>
            </a:r>
            <a:r>
              <a:rPr lang="en-US" sz="1800" dirty="0">
                <a:latin typeface="Palatino Linotype" pitchFamily="18" charset="0"/>
              </a:rPr>
              <a:t>- </a:t>
            </a:r>
            <a:r>
              <a:rPr lang="el-GR" sz="1800" dirty="0">
                <a:latin typeface="Palatino Linotype" pitchFamily="18" charset="0"/>
              </a:rPr>
              <a:t>διάφραγμα</a:t>
            </a:r>
            <a:endParaRPr lang="en-US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1800" dirty="0">
                <a:latin typeface="Palatino Linotype" pitchFamily="18" charset="0"/>
              </a:rPr>
              <a:t>		- </a:t>
            </a:r>
            <a:r>
              <a:rPr lang="el-GR" sz="1800" dirty="0" err="1">
                <a:latin typeface="Palatino Linotype" pitchFamily="18" charset="0"/>
              </a:rPr>
              <a:t>παρακολικές</a:t>
            </a:r>
            <a:r>
              <a:rPr lang="el-GR" sz="1800" dirty="0">
                <a:latin typeface="Palatino Linotype" pitchFamily="18" charset="0"/>
              </a:rPr>
              <a:t> αύλακες</a:t>
            </a:r>
            <a:endParaRPr lang="en-US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1800" dirty="0">
                <a:latin typeface="Palatino Linotype" pitchFamily="18" charset="0"/>
              </a:rPr>
              <a:t>Βιοψίες πυελικού περιτοναίου</a:t>
            </a:r>
            <a:endParaRPr lang="en-US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1800" dirty="0">
                <a:latin typeface="Palatino Linotype" pitchFamily="18" charset="0"/>
              </a:rPr>
              <a:t>		- </a:t>
            </a:r>
            <a:r>
              <a:rPr lang="el-GR" sz="1800" dirty="0" err="1">
                <a:latin typeface="Palatino Linotype" pitchFamily="18" charset="0"/>
              </a:rPr>
              <a:t>δουγλάσσειος</a:t>
            </a:r>
            <a:endParaRPr lang="en-US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1800" dirty="0">
                <a:latin typeface="Palatino Linotype" pitchFamily="18" charset="0"/>
              </a:rPr>
              <a:t>		- </a:t>
            </a:r>
            <a:r>
              <a:rPr lang="el-GR" sz="1800" dirty="0" err="1">
                <a:latin typeface="Palatino Linotype" pitchFamily="18" charset="0"/>
              </a:rPr>
              <a:t>κυστεομητρική</a:t>
            </a:r>
            <a:r>
              <a:rPr lang="el-GR" sz="1800" dirty="0">
                <a:latin typeface="Palatino Linotype" pitchFamily="18" charset="0"/>
              </a:rPr>
              <a:t> </a:t>
            </a:r>
            <a:endParaRPr lang="en-US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1800" dirty="0" err="1">
                <a:latin typeface="Palatino Linotype" pitchFamily="18" charset="0"/>
              </a:rPr>
              <a:t>Λεμφαδενεκτομία</a:t>
            </a:r>
            <a:endParaRPr lang="en-US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1800" dirty="0">
                <a:latin typeface="Palatino Linotype" pitchFamily="18" charset="0"/>
              </a:rPr>
              <a:t>		- </a:t>
            </a:r>
            <a:r>
              <a:rPr lang="el-GR" sz="1800" dirty="0">
                <a:latin typeface="Palatino Linotype" pitchFamily="18" charset="0"/>
              </a:rPr>
              <a:t>πυελική</a:t>
            </a:r>
            <a:endParaRPr lang="en-US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1800" dirty="0">
                <a:latin typeface="Palatino Linotype" pitchFamily="18" charset="0"/>
              </a:rPr>
              <a:t>		- </a:t>
            </a:r>
            <a:r>
              <a:rPr lang="el-GR" sz="1800" dirty="0" err="1">
                <a:latin typeface="Palatino Linotype" pitchFamily="18" charset="0"/>
              </a:rPr>
              <a:t>παραορτική</a:t>
            </a:r>
            <a:endParaRPr lang="en-US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1800" dirty="0" err="1">
                <a:latin typeface="Palatino Linotype" pitchFamily="18" charset="0"/>
              </a:rPr>
              <a:t>Σκωληκοειδεκτομία</a:t>
            </a:r>
            <a:r>
              <a:rPr lang="en-US" sz="1800" dirty="0">
                <a:latin typeface="Palatino Linotype" pitchFamily="18" charset="0"/>
              </a:rPr>
              <a:t> ?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l-GR" sz="1800" dirty="0">
              <a:latin typeface="Palatino Linotype" pitchFamily="18" charset="0"/>
            </a:endParaRPr>
          </a:p>
        </p:txBody>
      </p:sp>
      <p:cxnSp>
        <p:nvCxnSpPr>
          <p:cNvPr id="5" name="4 - Ευθεία γραμμή σύνδεσης">
            <a:extLst>
              <a:ext uri="{FF2B5EF4-FFF2-40B4-BE49-F238E27FC236}">
                <a16:creationId xmlns:a16="http://schemas.microsoft.com/office/drawing/2014/main" id="{FB75EFBB-A18B-4BCE-8FC6-72C058C45186}"/>
              </a:ext>
            </a:extLst>
          </p:cNvPr>
          <p:cNvCxnSpPr/>
          <p:nvPr/>
        </p:nvCxnSpPr>
        <p:spPr>
          <a:xfrm>
            <a:off x="827088" y="2276475"/>
            <a:ext cx="468153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- Δεξιό βέλος">
            <a:extLst>
              <a:ext uri="{FF2B5EF4-FFF2-40B4-BE49-F238E27FC236}">
                <a16:creationId xmlns:a16="http://schemas.microsoft.com/office/drawing/2014/main" id="{741FF3C8-206F-48E1-9DA2-FF96E94E54FD}"/>
              </a:ext>
            </a:extLst>
          </p:cNvPr>
          <p:cNvSpPr/>
          <p:nvPr/>
        </p:nvSpPr>
        <p:spPr>
          <a:xfrm>
            <a:off x="5651500" y="2060575"/>
            <a:ext cx="649288" cy="341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>
            <a:extLst>
              <a:ext uri="{FF2B5EF4-FFF2-40B4-BE49-F238E27FC236}">
                <a16:creationId xmlns:a16="http://schemas.microsoft.com/office/drawing/2014/main" id="{4ECC61FF-8F68-4794-8A91-74960FDF5B6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Παράγοντες που επηρεάζουν τη θεραπεία</a:t>
            </a:r>
          </a:p>
        </p:txBody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id="{31ACACE4-0033-4F15-B5B6-6651B03D75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400" dirty="0">
                <a:latin typeface="Palatino Linotype" pitchFamily="18" charset="0"/>
              </a:rPr>
              <a:t>Παράγων ασθενής</a:t>
            </a:r>
            <a:endParaRPr lang="en-US" sz="2400" dirty="0">
              <a:latin typeface="Palatino Linotype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000" dirty="0">
                <a:latin typeface="Palatino Linotype" pitchFamily="18" charset="0"/>
              </a:rPr>
              <a:t>		- </a:t>
            </a:r>
            <a:r>
              <a:rPr lang="el-GR" sz="2000" dirty="0">
                <a:latin typeface="Palatino Linotype" pitchFamily="18" charset="0"/>
              </a:rPr>
              <a:t>ισχυρή επιθυμία για διατήρηση της γονιμότητας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000" dirty="0">
                <a:latin typeface="Palatino Linotype" pitchFamily="18" charset="0"/>
              </a:rPr>
              <a:t>		- </a:t>
            </a:r>
            <a:r>
              <a:rPr lang="el-GR" sz="2000" dirty="0">
                <a:latin typeface="Palatino Linotype" pitchFamily="18" charset="0"/>
              </a:rPr>
              <a:t>ηλικία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000" dirty="0">
                <a:latin typeface="Palatino Linotype" pitchFamily="18" charset="0"/>
              </a:rPr>
              <a:t>		- </a:t>
            </a:r>
            <a:r>
              <a:rPr lang="el-GR" sz="2000" dirty="0">
                <a:latin typeface="Palatino Linotype" pitchFamily="18" charset="0"/>
              </a:rPr>
              <a:t>έκταση νόσου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000" dirty="0">
                <a:latin typeface="Palatino Linotype" pitchFamily="18" charset="0"/>
              </a:rPr>
              <a:t>		- </a:t>
            </a:r>
            <a:r>
              <a:rPr lang="el-GR" sz="2000" dirty="0">
                <a:latin typeface="Palatino Linotype" pitchFamily="18" charset="0"/>
              </a:rPr>
              <a:t>οικογενειακό ιστορικό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000" dirty="0">
                <a:latin typeface="Palatino Linotype" pitchFamily="18" charset="0"/>
              </a:rPr>
              <a:t>			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000" dirty="0">
              <a:latin typeface="Palatino Linotype" pitchFamily="18" charset="0"/>
            </a:endParaRPr>
          </a:p>
          <a:p>
            <a:pPr eaLnBrk="1" hangingPunct="1">
              <a:defRPr/>
            </a:pPr>
            <a:r>
              <a:rPr lang="el-GR" sz="2400" dirty="0">
                <a:latin typeface="Palatino Linotype" pitchFamily="18" charset="0"/>
              </a:rPr>
              <a:t>Παράγων θεράπων ιατρός</a:t>
            </a:r>
            <a:endParaRPr lang="en-US" sz="2400" dirty="0">
              <a:latin typeface="Palatino Linotype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000" dirty="0">
                <a:latin typeface="Palatino Linotype" pitchFamily="18" charset="0"/>
              </a:rPr>
              <a:t>		- </a:t>
            </a:r>
            <a:r>
              <a:rPr lang="el-GR" sz="2000" dirty="0">
                <a:latin typeface="Palatino Linotype" pitchFamily="18" charset="0"/>
              </a:rPr>
              <a:t>γυναικολόγος – </a:t>
            </a:r>
            <a:r>
              <a:rPr lang="el-GR" sz="2000" dirty="0" err="1">
                <a:latin typeface="Palatino Linotype" pitchFamily="18" charset="0"/>
              </a:rPr>
              <a:t>ογκολόγος</a:t>
            </a:r>
            <a:r>
              <a:rPr lang="el-GR" sz="2000" dirty="0">
                <a:latin typeface="Palatino Linotype" pitchFamily="18" charset="0"/>
              </a:rPr>
              <a:t> με γνώση της συντηρητικής    θεραπείας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000" dirty="0">
                <a:latin typeface="Palatino Linotype" pitchFamily="18" charset="0"/>
              </a:rPr>
              <a:t>		- </a:t>
            </a:r>
            <a:r>
              <a:rPr lang="el-GR" sz="2000" dirty="0">
                <a:latin typeface="Palatino Linotype" pitchFamily="18" charset="0"/>
              </a:rPr>
              <a:t>ενδελεχής ενημέρωση ασθενούς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000" dirty="0">
                <a:latin typeface="Palatino Linotype" pitchFamily="18" charset="0"/>
              </a:rPr>
              <a:t>		- </a:t>
            </a:r>
            <a:r>
              <a:rPr lang="el-GR" sz="2000" dirty="0" err="1">
                <a:latin typeface="Palatino Linotype" pitchFamily="18" charset="0"/>
              </a:rPr>
              <a:t>διεγχειρητική</a:t>
            </a:r>
            <a:r>
              <a:rPr lang="el-GR" sz="2000" dirty="0">
                <a:latin typeface="Palatino Linotype" pitchFamily="18" charset="0"/>
              </a:rPr>
              <a:t> απόφαση για την έκταση του χειρουργείου</a:t>
            </a:r>
            <a:r>
              <a:rPr lang="en-US" sz="2000" dirty="0">
                <a:latin typeface="Palatino Linotype" pitchFamily="18" charset="0"/>
              </a:rPr>
              <a:t> </a:t>
            </a:r>
            <a:endParaRPr lang="el-GR" sz="2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DAE031FA-F48B-4E3D-9882-87912CF42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id="{D81FE12F-E46F-4183-8E41-0D42BE1DC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13100"/>
            <a:ext cx="8797925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- Ευθεία γραμμή σύνδεσης">
            <a:extLst>
              <a:ext uri="{FF2B5EF4-FFF2-40B4-BE49-F238E27FC236}">
                <a16:creationId xmlns:a16="http://schemas.microsoft.com/office/drawing/2014/main" id="{4C6C710E-E99C-4BC7-BB42-7B702BA524BD}"/>
              </a:ext>
            </a:extLst>
          </p:cNvPr>
          <p:cNvCxnSpPr/>
          <p:nvPr/>
        </p:nvCxnSpPr>
        <p:spPr>
          <a:xfrm>
            <a:off x="5292725" y="6524625"/>
            <a:ext cx="57467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- Ευθεία γραμμή σύνδεσης">
            <a:extLst>
              <a:ext uri="{FF2B5EF4-FFF2-40B4-BE49-F238E27FC236}">
                <a16:creationId xmlns:a16="http://schemas.microsoft.com/office/drawing/2014/main" id="{6576A5A4-7B14-4046-8F28-0CD617BA2665}"/>
              </a:ext>
            </a:extLst>
          </p:cNvPr>
          <p:cNvCxnSpPr/>
          <p:nvPr/>
        </p:nvCxnSpPr>
        <p:spPr>
          <a:xfrm>
            <a:off x="6011863" y="6524625"/>
            <a:ext cx="57626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F3BEC791-EB12-4336-9238-40C7032AB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2 - TextBox">
            <a:extLst>
              <a:ext uri="{FF2B5EF4-FFF2-40B4-BE49-F238E27FC236}">
                <a16:creationId xmlns:a16="http://schemas.microsoft.com/office/drawing/2014/main" id="{44E4E2F7-9E04-4058-9226-C498BA2A4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500438"/>
            <a:ext cx="697071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2400">
                <a:latin typeface="Palatino Linotype" panose="02040502050505030304" pitchFamily="18" charset="0"/>
              </a:rPr>
              <a:t>240 </a:t>
            </a:r>
            <a:r>
              <a:rPr lang="en-US" altLang="el-GR" sz="2400">
                <a:latin typeface="Palatino Linotype" panose="02040502050505030304" pitchFamily="18" charset="0"/>
              </a:rPr>
              <a:t>pts</a:t>
            </a:r>
            <a:r>
              <a:rPr lang="el-GR" altLang="el-GR" sz="2400">
                <a:latin typeface="Palatino Linotype" panose="02040502050505030304" pitchFamily="18" charset="0"/>
              </a:rPr>
              <a:t>, </a:t>
            </a:r>
            <a:r>
              <a:rPr lang="en-US" altLang="el-GR" sz="2400">
                <a:latin typeface="Palatino Linotype" panose="02040502050505030304" pitchFamily="18" charset="0"/>
              </a:rPr>
              <a:t>median FU 9yrs</a:t>
            </a:r>
          </a:p>
          <a:p>
            <a:pPr eaLnBrk="1" hangingPunct="1"/>
            <a:r>
              <a:rPr lang="en-US" altLang="el-GR" sz="2400">
                <a:latin typeface="Palatino Linotype" panose="02040502050505030304" pitchFamily="18" charset="0"/>
              </a:rPr>
              <a:t>	</a:t>
            </a:r>
          </a:p>
          <a:p>
            <a:pPr eaLnBrk="1" hangingPunct="1"/>
            <a:r>
              <a:rPr lang="en-US" altLang="el-GR" sz="2400">
                <a:latin typeface="Palatino Linotype" panose="02040502050505030304" pitchFamily="18" charset="0"/>
              </a:rPr>
              <a:t>	</a:t>
            </a:r>
            <a:r>
              <a:rPr lang="en-US" altLang="el-GR">
                <a:latin typeface="Palatino Linotype" panose="02040502050505030304" pitchFamily="18" charset="0"/>
              </a:rPr>
              <a:t>- G3 tumors more likely to relapse</a:t>
            </a:r>
          </a:p>
          <a:p>
            <a:pPr eaLnBrk="1" hangingPunct="1"/>
            <a:r>
              <a:rPr lang="en-US" altLang="el-GR">
                <a:latin typeface="Palatino Linotype" panose="02040502050505030304" pitchFamily="18" charset="0"/>
              </a:rPr>
              <a:t>	- pts w G3 tumors more likely to develop distant relapse</a:t>
            </a:r>
          </a:p>
          <a:p>
            <a:pPr eaLnBrk="1" hangingPunct="1"/>
            <a:r>
              <a:rPr lang="en-US" altLang="el-GR">
                <a:latin typeface="Palatino Linotype" panose="02040502050505030304" pitchFamily="18" charset="0"/>
              </a:rPr>
              <a:t>	- 105 pts (45%) tried to become pregnant</a:t>
            </a:r>
          </a:p>
          <a:p>
            <a:pPr eaLnBrk="1" hangingPunct="1"/>
            <a:r>
              <a:rPr lang="en-US" altLang="el-GR">
                <a:latin typeface="Palatino Linotype" panose="02040502050505030304" pitchFamily="18" charset="0"/>
              </a:rPr>
              <a:t>	- 84 (80%) of them became pregnant, 68pts – 93 live births</a:t>
            </a:r>
            <a:endParaRPr lang="el-GR" altLang="el-GR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076E557C-3059-43E7-8E6E-7AD4585F4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2 - TextBox">
            <a:extLst>
              <a:ext uri="{FF2B5EF4-FFF2-40B4-BE49-F238E27FC236}">
                <a16:creationId xmlns:a16="http://schemas.microsoft.com/office/drawing/2014/main" id="{162CC1C5-8345-416D-9853-C5373F6ED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141663"/>
            <a:ext cx="6572250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2400">
                <a:latin typeface="Palatino Linotype" panose="02040502050505030304" pitchFamily="18" charset="0"/>
              </a:rPr>
              <a:t>15 μελέτες – 913 ασθενείς</a:t>
            </a:r>
          </a:p>
          <a:p>
            <a:pPr eaLnBrk="1" hangingPunct="1"/>
            <a:r>
              <a:rPr lang="el-GR" altLang="el-GR"/>
              <a:t>		</a:t>
            </a:r>
            <a:endParaRPr lang="en-US" altLang="el-GR"/>
          </a:p>
          <a:p>
            <a:pPr eaLnBrk="1" hangingPunct="1"/>
            <a:r>
              <a:rPr lang="en-US" altLang="el-GR">
                <a:latin typeface="Palatino Linotype" panose="02040502050505030304" pitchFamily="18" charset="0"/>
              </a:rPr>
              <a:t>		</a:t>
            </a:r>
            <a:r>
              <a:rPr lang="el-GR" altLang="el-GR">
                <a:latin typeface="Palatino Linotype" panose="02040502050505030304" pitchFamily="18" charset="0"/>
              </a:rPr>
              <a:t>- υποτροπή 11,4% - θάνατος 6,4%</a:t>
            </a:r>
          </a:p>
          <a:p>
            <a:pPr eaLnBrk="1" hangingPunct="1"/>
            <a:r>
              <a:rPr lang="el-GR" altLang="el-GR">
                <a:latin typeface="Palatino Linotype" panose="02040502050505030304" pitchFamily="18" charset="0"/>
              </a:rPr>
              <a:t>		- βλεννώδεις όγκοι καλύτερη πρόγνωση</a:t>
            </a:r>
          </a:p>
          <a:p>
            <a:pPr eaLnBrk="1" hangingPunct="1"/>
            <a:r>
              <a:rPr lang="el-GR" altLang="el-GR">
                <a:latin typeface="Palatino Linotype" panose="02040502050505030304" pitchFamily="18" charset="0"/>
              </a:rPr>
              <a:t>		- </a:t>
            </a:r>
            <a:r>
              <a:rPr lang="en-US" altLang="el-GR">
                <a:latin typeface="Palatino Linotype" panose="02040502050505030304" pitchFamily="18" charset="0"/>
              </a:rPr>
              <a:t>St Ib </a:t>
            </a:r>
            <a:r>
              <a:rPr lang="el-GR" altLang="el-GR">
                <a:latin typeface="Palatino Linotype" panose="02040502050505030304" pitchFamily="18" charset="0"/>
              </a:rPr>
              <a:t>συνήθως δεν περιλαμβάνεται</a:t>
            </a:r>
          </a:p>
          <a:p>
            <a:pPr eaLnBrk="1" hangingPunct="1"/>
            <a:r>
              <a:rPr lang="el-GR" altLang="el-GR">
                <a:latin typeface="Palatino Linotype" panose="02040502050505030304" pitchFamily="18" charset="0"/>
              </a:rPr>
              <a:t>		- υποτροπή 4πλάσια σε </a:t>
            </a:r>
            <a:r>
              <a:rPr lang="en-US" altLang="el-GR">
                <a:latin typeface="Palatino Linotype" panose="02040502050505030304" pitchFamily="18" charset="0"/>
              </a:rPr>
              <a:t>G2-3</a:t>
            </a:r>
            <a:r>
              <a:rPr lang="el-GR" altLang="el-GR">
                <a:latin typeface="Palatino Linotype" panose="02040502050505030304" pitchFamily="18" charset="0"/>
              </a:rPr>
              <a:t> </a:t>
            </a:r>
            <a:r>
              <a:rPr lang="en-US" altLang="el-GR">
                <a:latin typeface="Palatino Linotype" panose="02040502050505030304" pitchFamily="18" charset="0"/>
              </a:rPr>
              <a:t>vs G1 </a:t>
            </a:r>
            <a:r>
              <a:rPr lang="el-GR" altLang="el-GR">
                <a:latin typeface="Palatino Linotype" panose="02040502050505030304" pitchFamily="18" charset="0"/>
              </a:rPr>
              <a:t>όγκους </a:t>
            </a:r>
          </a:p>
          <a:p>
            <a:pPr eaLnBrk="1" hangingPunct="1">
              <a:buFontTx/>
              <a:buChar char="-"/>
            </a:pPr>
            <a:endParaRPr lang="el-GR" altLang="el-G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1F849-53FE-41EC-AE1D-933DCEE3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Λαπαροσκόπηση στη Γυναικολογική Ογκολογία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83A9F-10CF-4ADD-BC77-FCC36A19D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l-GR" sz="2000" dirty="0">
              <a:latin typeface="Palatino Linotype" pitchFamily="18" charset="0"/>
            </a:endParaRPr>
          </a:p>
          <a:p>
            <a:pPr>
              <a:defRPr/>
            </a:pPr>
            <a:r>
              <a:rPr lang="el-GR" sz="2000" dirty="0">
                <a:latin typeface="Palatino Linotype" pitchFamily="18" charset="0"/>
              </a:rPr>
              <a:t>Ενδομήτριο</a:t>
            </a:r>
            <a:r>
              <a:rPr lang="en-US" sz="2000" dirty="0">
                <a:latin typeface="Palatino Linotype" pitchFamily="18" charset="0"/>
              </a:rPr>
              <a:t>: </a:t>
            </a:r>
            <a:r>
              <a:rPr lang="el-GR" sz="2000" dirty="0">
                <a:latin typeface="Palatino Linotype" pitchFamily="18" charset="0"/>
              </a:rPr>
              <a:t>ΝΑΙ</a:t>
            </a:r>
          </a:p>
          <a:p>
            <a:pPr>
              <a:defRPr/>
            </a:pPr>
            <a:endParaRPr lang="el-GR" sz="2000" dirty="0">
              <a:latin typeface="Palatino Linotype" pitchFamily="18" charset="0"/>
            </a:endParaRPr>
          </a:p>
          <a:p>
            <a:pPr>
              <a:defRPr/>
            </a:pPr>
            <a:r>
              <a:rPr lang="el-GR" sz="2000" dirty="0">
                <a:latin typeface="Palatino Linotype" pitchFamily="18" charset="0"/>
              </a:rPr>
              <a:t>Τράχηλος</a:t>
            </a:r>
            <a:r>
              <a:rPr lang="en-US" sz="2000" dirty="0">
                <a:latin typeface="Palatino Linotype" pitchFamily="18" charset="0"/>
              </a:rPr>
              <a:t>: </a:t>
            </a:r>
            <a:r>
              <a:rPr lang="el-GR" sz="2000" dirty="0">
                <a:latin typeface="Palatino Linotype" pitchFamily="18" charset="0"/>
              </a:rPr>
              <a:t>ΝΑΙ</a:t>
            </a:r>
          </a:p>
          <a:p>
            <a:pPr>
              <a:defRPr/>
            </a:pPr>
            <a:endParaRPr lang="el-GR" sz="2000" dirty="0">
              <a:latin typeface="Palatino Linotype" pitchFamily="18" charset="0"/>
            </a:endParaRPr>
          </a:p>
          <a:p>
            <a:pPr>
              <a:defRPr/>
            </a:pPr>
            <a:r>
              <a:rPr lang="el-GR" sz="2000" dirty="0">
                <a:latin typeface="Palatino Linotype" pitchFamily="18" charset="0"/>
              </a:rPr>
              <a:t>Ωοθήκη</a:t>
            </a:r>
            <a:r>
              <a:rPr lang="en-US" sz="2000" dirty="0">
                <a:latin typeface="Palatino Linotype" pitchFamily="18" charset="0"/>
              </a:rPr>
              <a:t>: ?????</a:t>
            </a:r>
          </a:p>
          <a:p>
            <a:pPr>
              <a:defRPr/>
            </a:pPr>
            <a:endParaRPr lang="en-US" sz="2000" dirty="0">
              <a:latin typeface="Palatino Linotype" pitchFamily="18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el-GR" sz="2000" dirty="0">
              <a:latin typeface="Palatino Linotype" pitchFamily="18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l-GR" sz="2000" b="1" dirty="0">
                <a:solidFill>
                  <a:srgbClr val="009900"/>
                </a:solidFill>
                <a:latin typeface="Palatino Linotype" pitchFamily="18" charset="0"/>
              </a:rPr>
              <a:t>Απο τις αρχές του 90 έως τώρα, μεμονωμένες αναφορές για λαπαροσκόπηση στο </a:t>
            </a:r>
            <a:r>
              <a:rPr lang="en-US" sz="2000" b="1" dirty="0" err="1">
                <a:solidFill>
                  <a:srgbClr val="009900"/>
                </a:solidFill>
                <a:latin typeface="Palatino Linotype" pitchFamily="18" charset="0"/>
              </a:rPr>
              <a:t>Ca</a:t>
            </a:r>
            <a:r>
              <a:rPr lang="en-US" sz="2000" b="1" dirty="0">
                <a:solidFill>
                  <a:srgbClr val="009900"/>
                </a:solidFill>
                <a:latin typeface="Palatino Linotype" pitchFamily="18" charset="0"/>
              </a:rPr>
              <a:t> </a:t>
            </a:r>
            <a:r>
              <a:rPr lang="el-GR" sz="2000" b="1" dirty="0">
                <a:solidFill>
                  <a:srgbClr val="009900"/>
                </a:solidFill>
                <a:latin typeface="Palatino Linotype" pitchFamily="18" charset="0"/>
              </a:rPr>
              <a:t>ωοθηκών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>
            <a:extLst>
              <a:ext uri="{FF2B5EF4-FFF2-40B4-BE49-F238E27FC236}">
                <a16:creationId xmlns:a16="http://schemas.microsoft.com/office/drawing/2014/main" id="{B611E8AA-0CB3-4C95-97B4-588C2A547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>
            <a:extLst>
              <a:ext uri="{FF2B5EF4-FFF2-40B4-BE49-F238E27FC236}">
                <a16:creationId xmlns:a16="http://schemas.microsoft.com/office/drawing/2014/main" id="{7DBBF815-0D52-4315-84CC-C1B47393F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263900"/>
            <a:ext cx="4408488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>
            <a:extLst>
              <a:ext uri="{FF2B5EF4-FFF2-40B4-BE49-F238E27FC236}">
                <a16:creationId xmlns:a16="http://schemas.microsoft.com/office/drawing/2014/main" id="{B1F2A24F-1222-47A1-94D9-6FB22CA58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3284538"/>
            <a:ext cx="4287837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>
            <a:extLst>
              <a:ext uri="{FF2B5EF4-FFF2-40B4-BE49-F238E27FC236}">
                <a16:creationId xmlns:a16="http://schemas.microsoft.com/office/drawing/2014/main" id="{F45A5BDB-2411-4FE3-A169-32BAE7F8B0A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Λαπαροσκόπηση</a:t>
            </a:r>
            <a:r>
              <a:rPr lang="en-US" sz="2800" dirty="0">
                <a:solidFill>
                  <a:srgbClr val="FFFF00"/>
                </a:solidFill>
                <a:latin typeface="Palatino Linotype" pitchFamily="18" charset="0"/>
              </a:rPr>
              <a:t> </a:t>
            </a:r>
            <a:endParaRPr lang="el-GR" sz="2800" dirty="0">
              <a:solidFill>
                <a:srgbClr val="FFFF00"/>
              </a:solidFill>
              <a:latin typeface="Palatino Linotype" pitchFamily="18" charset="0"/>
            </a:endParaRPr>
          </a:p>
        </p:txBody>
      </p:sp>
      <p:sp>
        <p:nvSpPr>
          <p:cNvPr id="450563" name="Rectangle 3">
            <a:extLst>
              <a:ext uri="{FF2B5EF4-FFF2-40B4-BE49-F238E27FC236}">
                <a16:creationId xmlns:a16="http://schemas.microsoft.com/office/drawing/2014/main" id="{74BBD3A4-5FED-4E4A-AF1E-2EFD0EAE01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Μικρότερες τομές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l-GR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Μικρότερη νοσηλεία και γρήγορη αποκατάσταση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l-GR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Λιγότερος πόνος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l-GR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Καλύτερη επισκόπηση περιτοναϊκής κοιλότητας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l-GR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Λιγότερες συμφύσεις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l-GR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Πιθανόν λιγότερες επιπλοκές (??)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>
            <a:extLst>
              <a:ext uri="{FF2B5EF4-FFF2-40B4-BE49-F238E27FC236}">
                <a16:creationId xmlns:a16="http://schemas.microsoft.com/office/drawing/2014/main" id="{8B95B79B-6922-49A0-B0A6-80C1C2544D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Λαπαροσκόπηση στον αρχόμενο καρκίνο ωοθηκών</a:t>
            </a:r>
          </a:p>
        </p:txBody>
      </p:sp>
      <p:sp>
        <p:nvSpPr>
          <p:cNvPr id="452611" name="Rectangle 3">
            <a:extLst>
              <a:ext uri="{FF2B5EF4-FFF2-40B4-BE49-F238E27FC236}">
                <a16:creationId xmlns:a16="http://schemas.microsoft.com/office/drawing/2014/main" id="{F934748C-CB7E-4AB0-BA09-C3F1D7FC5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el-GR" sz="2000" dirty="0">
                <a:latin typeface="Palatino Linotype" pitchFamily="18" charset="0"/>
              </a:rPr>
              <a:t>Εκτίμηση του κυστικού μορφώματος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defRPr/>
            </a:pPr>
            <a:endParaRPr lang="en-US" sz="2000" dirty="0">
              <a:latin typeface="Palatino Linotype" pitchFamily="18" charset="0"/>
            </a:endParaRPr>
          </a:p>
          <a:p>
            <a:pPr eaLnBrk="1" hangingPunct="1">
              <a:defRPr/>
            </a:pPr>
            <a:r>
              <a:rPr lang="el-GR" sz="2000" dirty="0">
                <a:latin typeface="Palatino Linotype" pitchFamily="18" charset="0"/>
              </a:rPr>
              <a:t>Σταδιοποίηση </a:t>
            </a:r>
            <a:r>
              <a:rPr lang="en-US" sz="2000" dirty="0">
                <a:latin typeface="Palatino Linotype" pitchFamily="18" charset="0"/>
              </a:rPr>
              <a:t>borderline </a:t>
            </a:r>
            <a:r>
              <a:rPr lang="el-GR" sz="2000" dirty="0">
                <a:latin typeface="Palatino Linotype" pitchFamily="18" charset="0"/>
              </a:rPr>
              <a:t>όγκων, </a:t>
            </a:r>
            <a:r>
              <a:rPr lang="en-US" sz="2000" dirty="0" err="1">
                <a:latin typeface="Palatino Linotype" pitchFamily="18" charset="0"/>
              </a:rPr>
              <a:t>st</a:t>
            </a:r>
            <a:r>
              <a:rPr lang="en-US" sz="2000" dirty="0">
                <a:latin typeface="Palatino Linotype" pitchFamily="18" charset="0"/>
              </a:rPr>
              <a:t> </a:t>
            </a:r>
            <a:r>
              <a:rPr lang="en-US" sz="2000" dirty="0" err="1">
                <a:latin typeface="Palatino Linotype" pitchFamily="18" charset="0"/>
              </a:rPr>
              <a:t>Ia</a:t>
            </a:r>
            <a:r>
              <a:rPr lang="en-US" sz="2000" dirty="0">
                <a:latin typeface="Palatino Linotype" pitchFamily="18" charset="0"/>
              </a:rPr>
              <a:t> G1 Ca </a:t>
            </a:r>
            <a:r>
              <a:rPr lang="el-GR" sz="2000" dirty="0">
                <a:latin typeface="Palatino Linotype" pitchFamily="18" charset="0"/>
              </a:rPr>
              <a:t>ωοθηκών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defRPr/>
            </a:pPr>
            <a:endParaRPr lang="en-US" sz="2000" dirty="0">
              <a:latin typeface="Palatino Linotype" pitchFamily="18" charset="0"/>
            </a:endParaRPr>
          </a:p>
          <a:p>
            <a:pPr eaLnBrk="1" hangingPunct="1">
              <a:defRPr/>
            </a:pPr>
            <a:r>
              <a:rPr lang="el-GR" sz="2000" dirty="0" err="1">
                <a:latin typeface="Palatino Linotype" pitchFamily="18" charset="0"/>
              </a:rPr>
              <a:t>Επανασταδιοποίηση</a:t>
            </a:r>
            <a:r>
              <a:rPr lang="el-GR" sz="2000" dirty="0">
                <a:latin typeface="Palatino Linotype" pitchFamily="18" charset="0"/>
              </a:rPr>
              <a:t> για </a:t>
            </a:r>
            <a:r>
              <a:rPr lang="el-GR" sz="2000" dirty="0" err="1">
                <a:latin typeface="Palatino Linotype" pitchFamily="18" charset="0"/>
              </a:rPr>
              <a:t>ασταδιοποίητες</a:t>
            </a:r>
            <a:r>
              <a:rPr lang="el-GR" sz="2000" dirty="0">
                <a:latin typeface="Palatino Linotype" pitchFamily="18" charset="0"/>
              </a:rPr>
              <a:t> ασθενείς με υποτιθέμενο αρχόμενο </a:t>
            </a:r>
            <a:r>
              <a:rPr lang="en-US" sz="2000" dirty="0">
                <a:latin typeface="Palatino Linotype" pitchFamily="18" charset="0"/>
              </a:rPr>
              <a:t>Ca </a:t>
            </a:r>
            <a:r>
              <a:rPr lang="el-GR" sz="2000" dirty="0">
                <a:latin typeface="Palatino Linotype" pitchFamily="18" charset="0"/>
              </a:rPr>
              <a:t>ωοθηκών</a:t>
            </a:r>
            <a:r>
              <a:rPr lang="en-US" sz="2000" dirty="0">
                <a:latin typeface="Palatino Linotype" pitchFamily="18" charset="0"/>
              </a:rPr>
              <a:t>?</a:t>
            </a:r>
            <a:endParaRPr lang="el-GR" sz="2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>
            <a:extLst>
              <a:ext uri="{FF2B5EF4-FFF2-40B4-BE49-F238E27FC236}">
                <a16:creationId xmlns:a16="http://schemas.microsoft.com/office/drawing/2014/main" id="{25CF3727-165C-4BA5-951F-C5D56CF4532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Επιδημιολογία</a:t>
            </a:r>
          </a:p>
        </p:txBody>
      </p:sp>
      <p:sp>
        <p:nvSpPr>
          <p:cNvPr id="441347" name="Rectangle 3">
            <a:extLst>
              <a:ext uri="{FF2B5EF4-FFF2-40B4-BE49-F238E27FC236}">
                <a16:creationId xmlns:a16="http://schemas.microsoft.com/office/drawing/2014/main" id="{D0B89F5E-0637-426B-9349-D1A9CBDEDF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000" dirty="0">
                <a:latin typeface="Palatino Linotype" pitchFamily="18" charset="0"/>
              </a:rPr>
              <a:t>Ο πιο θανατηφόρος γυναικολογικός καρκίνος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defRPr/>
            </a:pPr>
            <a:endParaRPr lang="en-US" sz="2000" dirty="0">
              <a:latin typeface="Palatino Linotype" pitchFamily="18" charset="0"/>
            </a:endParaRPr>
          </a:p>
          <a:p>
            <a:pPr eaLnBrk="1" hangingPunct="1">
              <a:defRPr/>
            </a:pPr>
            <a:r>
              <a:rPr lang="el-GR" sz="2000" dirty="0">
                <a:latin typeface="Palatino Linotype" pitchFamily="18" charset="0"/>
              </a:rPr>
              <a:t>Πιθανότητα ανάπτυξης στον γυναικείο πληθυσμό</a:t>
            </a:r>
            <a:r>
              <a:rPr lang="en-US" sz="2000" dirty="0">
                <a:latin typeface="Palatino Linotype" pitchFamily="18" charset="0"/>
              </a:rPr>
              <a:t> 1.4%</a:t>
            </a:r>
          </a:p>
          <a:p>
            <a:pPr eaLnBrk="1" hangingPunct="1">
              <a:defRPr/>
            </a:pPr>
            <a:endParaRPr lang="en-US" sz="2000" dirty="0">
              <a:latin typeface="Palatino Linotype" pitchFamily="18" charset="0"/>
            </a:endParaRPr>
          </a:p>
          <a:p>
            <a:pPr eaLnBrk="1" hangingPunct="1">
              <a:defRPr/>
            </a:pPr>
            <a:r>
              <a:rPr lang="el-GR" sz="2000" dirty="0">
                <a:latin typeface="Palatino Linotype" pitchFamily="18" charset="0"/>
              </a:rPr>
              <a:t>Συχνότερος στη Β. Αμερική και Ευρώπη</a:t>
            </a:r>
            <a:r>
              <a:rPr lang="en-US" sz="2000" dirty="0">
                <a:latin typeface="Palatino Linotype" pitchFamily="18" charset="0"/>
              </a:rPr>
              <a:t>, </a:t>
            </a:r>
            <a:r>
              <a:rPr lang="el-GR" sz="2000" dirty="0">
                <a:latin typeface="Palatino Linotype" pitchFamily="18" charset="0"/>
              </a:rPr>
              <a:t>σπανιότερος στην Ασία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defRPr/>
            </a:pPr>
            <a:endParaRPr lang="en-US" sz="2000" dirty="0">
              <a:latin typeface="Palatino Linotype" pitchFamily="18" charset="0"/>
            </a:endParaRPr>
          </a:p>
          <a:p>
            <a:pPr eaLnBrk="1" hangingPunct="1">
              <a:defRPr/>
            </a:pPr>
            <a:r>
              <a:rPr lang="el-GR" sz="2000" dirty="0">
                <a:latin typeface="Palatino Linotype" pitchFamily="18" charset="0"/>
              </a:rPr>
              <a:t>Πλειοψηφία ασθενών διαγιγνώσκονται σε προχωρημένο στάδιο</a:t>
            </a:r>
            <a:r>
              <a:rPr lang="en-US" sz="2000" dirty="0">
                <a:latin typeface="Palatino Linotype" pitchFamily="18" charset="0"/>
              </a:rPr>
              <a:t> (III/IV)</a:t>
            </a:r>
          </a:p>
          <a:p>
            <a:pPr eaLnBrk="1" hangingPunct="1">
              <a:defRPr/>
            </a:pPr>
            <a:endParaRPr lang="en-US" sz="2000" dirty="0">
              <a:latin typeface="Palatino Linotype" pitchFamily="18" charset="0"/>
            </a:endParaRPr>
          </a:p>
          <a:p>
            <a:pPr eaLnBrk="1" hangingPunct="1">
              <a:defRPr/>
            </a:pPr>
            <a:r>
              <a:rPr lang="el-GR" sz="2000" dirty="0">
                <a:latin typeface="Palatino Linotype" pitchFamily="18" charset="0"/>
              </a:rPr>
              <a:t>Συνολική</a:t>
            </a:r>
            <a:r>
              <a:rPr lang="en-US" sz="2000" dirty="0">
                <a:latin typeface="Palatino Linotype" pitchFamily="18" charset="0"/>
              </a:rPr>
              <a:t> 5-</a:t>
            </a:r>
            <a:r>
              <a:rPr lang="el-GR" sz="2000" dirty="0" err="1">
                <a:latin typeface="Palatino Linotype" pitchFamily="18" charset="0"/>
              </a:rPr>
              <a:t>ετής</a:t>
            </a:r>
            <a:r>
              <a:rPr lang="en-US" sz="2000" dirty="0">
                <a:latin typeface="Palatino Linotype" pitchFamily="18" charset="0"/>
              </a:rPr>
              <a:t> </a:t>
            </a:r>
            <a:r>
              <a:rPr lang="el-GR" sz="2000" dirty="0">
                <a:latin typeface="Palatino Linotype" pitchFamily="18" charset="0"/>
              </a:rPr>
              <a:t>επιβίωση αυξήθηκε ελάχιστα από</a:t>
            </a:r>
            <a:r>
              <a:rPr lang="en-US" sz="2000" dirty="0">
                <a:latin typeface="Palatino Linotype" pitchFamily="18" charset="0"/>
              </a:rPr>
              <a:t> 1975 </a:t>
            </a:r>
            <a:r>
              <a:rPr lang="el-GR" sz="2000" dirty="0">
                <a:latin typeface="Palatino Linotype" pitchFamily="18" charset="0"/>
              </a:rPr>
              <a:t>έως</a:t>
            </a:r>
            <a:r>
              <a:rPr lang="en-US" sz="2000" dirty="0">
                <a:latin typeface="Palatino Linotype" pitchFamily="18" charset="0"/>
              </a:rPr>
              <a:t> 2002 (37% </a:t>
            </a:r>
            <a:r>
              <a:rPr lang="el-GR" sz="2000" dirty="0">
                <a:latin typeface="Palatino Linotype" pitchFamily="18" charset="0"/>
              </a:rPr>
              <a:t>σε</a:t>
            </a:r>
            <a:r>
              <a:rPr lang="en-US" sz="2000" dirty="0">
                <a:latin typeface="Palatino Linotype" pitchFamily="18" charset="0"/>
              </a:rPr>
              <a:t> 45%)  </a:t>
            </a:r>
            <a:endParaRPr lang="el-GR" sz="2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6AC6DFF2-5EC6-4DFD-9B9D-16123C110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6746875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id="{26A41F3A-7E57-42F6-A1A5-658DC66B7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213100"/>
            <a:ext cx="9001125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C8B0-26FA-4781-85A0-F8EDF82B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Λαπαροσκοπική σταδιοποίηση  πρώϊμης νόσου</a:t>
            </a: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73D8692A-2EBE-4041-9038-C72BEF341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3200"/>
            <a:ext cx="91440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4">
            <a:extLst>
              <a:ext uri="{FF2B5EF4-FFF2-40B4-BE49-F238E27FC236}">
                <a16:creationId xmlns:a16="http://schemas.microsoft.com/office/drawing/2014/main" id="{59AF8532-779B-4604-B947-E1CE6D5D0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6205538"/>
            <a:ext cx="2806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1800">
                <a:solidFill>
                  <a:srgbClr val="FFFF00"/>
                </a:solidFill>
                <a:latin typeface="Palatino Linotype" panose="02040502050505030304" pitchFamily="18" charset="0"/>
              </a:rPr>
              <a:t>Int J Gynecol Cancer 2009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8A5AC-6DF5-4F1F-81A2-248CF8FF0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Λαπαροσκοπική σταδιοποίηση  πρώϊμης νόσου</a:t>
            </a:r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E5909236-19BA-4135-9A41-A1370F54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6850"/>
            <a:ext cx="91440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3">
            <a:extLst>
              <a:ext uri="{FF2B5EF4-FFF2-40B4-BE49-F238E27FC236}">
                <a16:creationId xmlns:a16="http://schemas.microsoft.com/office/drawing/2014/main" id="{CC234FE5-6E06-4006-8797-FDEE2FC89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5538" y="6196013"/>
            <a:ext cx="2806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1800">
                <a:solidFill>
                  <a:srgbClr val="FFFF00"/>
                </a:solidFill>
                <a:latin typeface="Palatino Linotype" panose="02040502050505030304" pitchFamily="18" charset="0"/>
              </a:rPr>
              <a:t>Int J Gynecol Cancer 2009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119CFFD6-1A5E-44C4-A45B-A4661C005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8913"/>
            <a:ext cx="8135938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>
            <a:extLst>
              <a:ext uri="{FF2B5EF4-FFF2-40B4-BE49-F238E27FC236}">
                <a16:creationId xmlns:a16="http://schemas.microsoft.com/office/drawing/2014/main" id="{51643F92-AFE8-41B4-AE56-285ED3ECE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409950"/>
            <a:ext cx="4910138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C:\Users\dimitrios\Pictures\2012-09-16\052.JPG">
            <a:extLst>
              <a:ext uri="{FF2B5EF4-FFF2-40B4-BE49-F238E27FC236}">
                <a16:creationId xmlns:a16="http://schemas.microsoft.com/office/drawing/2014/main" id="{FEA8125E-5B39-424E-8173-D70B0DF71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3573463"/>
            <a:ext cx="3871912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>
            <a:extLst>
              <a:ext uri="{FF2B5EF4-FFF2-40B4-BE49-F238E27FC236}">
                <a16:creationId xmlns:a16="http://schemas.microsoft.com/office/drawing/2014/main" id="{7AFD6581-5382-437A-AD49-AD7B2226362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Λαπαροσκόπηση στο </a:t>
            </a:r>
            <a:r>
              <a:rPr lang="en-US" sz="2800" dirty="0">
                <a:solidFill>
                  <a:srgbClr val="FFFF00"/>
                </a:solidFill>
                <a:latin typeface="Palatino Linotype" pitchFamily="18" charset="0"/>
              </a:rPr>
              <a:t>Ca </a:t>
            </a: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ωοθηκών</a:t>
            </a:r>
            <a:r>
              <a:rPr lang="en-US" sz="2800" dirty="0">
                <a:solidFill>
                  <a:srgbClr val="FFFF00"/>
                </a:solidFill>
                <a:latin typeface="Palatino Linotype" pitchFamily="18" charset="0"/>
              </a:rPr>
              <a:t> ??</a:t>
            </a:r>
            <a:endParaRPr lang="el-GR" sz="2800" dirty="0">
              <a:solidFill>
                <a:srgbClr val="FFFF00"/>
              </a:solidFill>
              <a:latin typeface="Palatino Linotype" pitchFamily="18" charset="0"/>
            </a:endParaRPr>
          </a:p>
        </p:txBody>
      </p:sp>
      <p:sp>
        <p:nvSpPr>
          <p:cNvPr id="451587" name="Rectangle 3">
            <a:extLst>
              <a:ext uri="{FF2B5EF4-FFF2-40B4-BE49-F238E27FC236}">
                <a16:creationId xmlns:a16="http://schemas.microsoft.com/office/drawing/2014/main" id="{7F7C58A4-93DA-4812-BBBA-05187E7A2D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Ακρίβεια στη διάγνωση ?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l-GR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Επάρκεια </a:t>
            </a:r>
            <a:r>
              <a:rPr lang="el-GR" sz="2000" dirty="0" err="1">
                <a:latin typeface="Palatino Linotype" pitchFamily="18" charset="0"/>
              </a:rPr>
              <a:t>ριζικότητας</a:t>
            </a:r>
            <a:r>
              <a:rPr lang="el-GR" sz="2000" dirty="0">
                <a:latin typeface="Palatino Linotype" pitchFamily="18" charset="0"/>
              </a:rPr>
              <a:t> ?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Πιθανότητα να </a:t>
            </a:r>
            <a:r>
              <a:rPr lang="en-US" sz="2000" dirty="0">
                <a:latin typeface="Palatino Linotype" pitchFamily="18" charset="0"/>
              </a:rPr>
              <a:t>“</a:t>
            </a:r>
            <a:r>
              <a:rPr lang="el-GR" sz="2000" dirty="0">
                <a:latin typeface="Palatino Linotype" pitchFamily="18" charset="0"/>
              </a:rPr>
              <a:t>χάσεις</a:t>
            </a:r>
            <a:r>
              <a:rPr lang="en-US" sz="2000" dirty="0">
                <a:latin typeface="Palatino Linotype" pitchFamily="18" charset="0"/>
              </a:rPr>
              <a:t>” </a:t>
            </a:r>
            <a:r>
              <a:rPr lang="el-GR" sz="2000" dirty="0" err="1">
                <a:latin typeface="Palatino Linotype" pitchFamily="18" charset="0"/>
              </a:rPr>
              <a:t>εξω</a:t>
            </a:r>
            <a:r>
              <a:rPr lang="el-GR" sz="2000" dirty="0">
                <a:latin typeface="Palatino Linotype" pitchFamily="18" charset="0"/>
              </a:rPr>
              <a:t>-ωοθηκική νόσο</a:t>
            </a:r>
            <a:r>
              <a:rPr lang="en-US" sz="2000" dirty="0">
                <a:latin typeface="Palatino Linotype" pitchFamily="18" charset="0"/>
              </a:rPr>
              <a:t> (</a:t>
            </a:r>
            <a:r>
              <a:rPr lang="el-GR" sz="2000" dirty="0">
                <a:latin typeface="Palatino Linotype" pitchFamily="18" charset="0"/>
              </a:rPr>
              <a:t>πύλες του ήπατος</a:t>
            </a:r>
            <a:r>
              <a:rPr lang="en-US" sz="2000" dirty="0">
                <a:latin typeface="Palatino Linotype" pitchFamily="18" charset="0"/>
              </a:rPr>
              <a:t>, </a:t>
            </a:r>
            <a:r>
              <a:rPr lang="el-GR" sz="2000" dirty="0">
                <a:latin typeface="Palatino Linotype" pitchFamily="18" charset="0"/>
              </a:rPr>
              <a:t>διάφραγμα</a:t>
            </a:r>
            <a:r>
              <a:rPr lang="en-US" sz="2000" dirty="0">
                <a:latin typeface="Palatino Linotype" pitchFamily="18" charset="0"/>
              </a:rPr>
              <a:t>, </a:t>
            </a:r>
            <a:r>
              <a:rPr lang="el-GR" sz="2000" dirty="0" err="1">
                <a:latin typeface="Palatino Linotype" pitchFamily="18" charset="0"/>
              </a:rPr>
              <a:t>μεσεντέριο</a:t>
            </a:r>
            <a:r>
              <a:rPr lang="en-US" sz="2000" dirty="0">
                <a:latin typeface="Palatino Linotype" pitchFamily="18" charset="0"/>
              </a:rPr>
              <a:t>)</a:t>
            </a:r>
            <a:r>
              <a:rPr lang="el-GR" sz="2000" dirty="0">
                <a:latin typeface="Palatino Linotype" pitchFamily="18" charset="0"/>
              </a:rPr>
              <a:t> ??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Διασπορά καρκινικών κυττάρων ?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Επιπλοκές ??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>
                <a:latin typeface="Palatino Linotype" pitchFamily="18" charset="0"/>
              </a:rPr>
              <a:t>Επιβίωση</a:t>
            </a:r>
            <a:r>
              <a:rPr lang="en-US" sz="2000" dirty="0">
                <a:latin typeface="Palatino Linotype" pitchFamily="18" charset="0"/>
              </a:rPr>
              <a:t> ?</a:t>
            </a:r>
            <a:endParaRPr lang="el-GR" sz="2000" dirty="0">
              <a:latin typeface="Palatino Linotype" pitchFamily="18" charset="0"/>
            </a:endParaRPr>
          </a:p>
        </p:txBody>
      </p:sp>
      <p:pic>
        <p:nvPicPr>
          <p:cNvPr id="37892" name="Picture 5" descr="ΜΑΥΡΟΓΙΑΛΟΥΡΟΙ...&lt; ΠΆΡΤΕ  ΜΙΑ  ΜΟΥΤΖΑ  ΟΛΟΙ  ΣΑΣ  ΕΔΏ  ΠΟΥ ΜΑΣ  ΦΤΆΣΑΤΕ &gt;">
            <a:extLst>
              <a:ext uri="{FF2B5EF4-FFF2-40B4-BE49-F238E27FC236}">
                <a16:creationId xmlns:a16="http://schemas.microsoft.com/office/drawing/2014/main" id="{DF97B14A-962B-4326-8821-B2A5BF816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644900"/>
            <a:ext cx="3683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>
            <a:extLst>
              <a:ext uri="{FF2B5EF4-FFF2-40B4-BE49-F238E27FC236}">
                <a16:creationId xmlns:a16="http://schemas.microsoft.com/office/drawing/2014/main" id="{40B2120F-B126-4815-BA85-4A66A01C002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Λαπαροσκόπηση</a:t>
            </a:r>
            <a:r>
              <a:rPr lang="en-US" sz="2800" dirty="0">
                <a:solidFill>
                  <a:srgbClr val="FFFF00"/>
                </a:solidFill>
                <a:latin typeface="Palatino Linotype" pitchFamily="18" charset="0"/>
              </a:rPr>
              <a:t> - </a:t>
            </a: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ενδοιασμοί</a:t>
            </a:r>
          </a:p>
        </p:txBody>
      </p:sp>
      <p:sp>
        <p:nvSpPr>
          <p:cNvPr id="462851" name="Rectangle 3">
            <a:extLst>
              <a:ext uri="{FF2B5EF4-FFF2-40B4-BE49-F238E27FC236}">
                <a16:creationId xmlns:a16="http://schemas.microsoft.com/office/drawing/2014/main" id="{DF4179BB-7972-48C2-9835-D45A61FF9B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530350"/>
            <a:ext cx="8229600" cy="5327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Palatino Linotype" pitchFamily="18" charset="0"/>
              </a:rPr>
              <a:t>Port-site metastases: </a:t>
            </a:r>
            <a:r>
              <a:rPr lang="el-GR" sz="2400" dirty="0">
                <a:latin typeface="Palatino Linotype" pitchFamily="18" charset="0"/>
              </a:rPr>
              <a:t>νωρίτερα</a:t>
            </a:r>
            <a:r>
              <a:rPr lang="en-US" sz="2400" dirty="0">
                <a:latin typeface="Palatino Linotype" pitchFamily="18" charset="0"/>
              </a:rPr>
              <a:t> ~16%, </a:t>
            </a:r>
            <a:r>
              <a:rPr lang="el-GR" sz="2400" dirty="0">
                <a:latin typeface="Palatino Linotype" pitchFamily="18" charset="0"/>
              </a:rPr>
              <a:t>τώρα</a:t>
            </a:r>
            <a:r>
              <a:rPr lang="en-US" sz="2400" dirty="0">
                <a:latin typeface="Palatino Linotype" pitchFamily="18" charset="0"/>
              </a:rPr>
              <a:t> 0-2.3% (??)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>
                <a:latin typeface="Palatino Linotype" pitchFamily="18" charset="0"/>
              </a:rPr>
              <a:t>					</a:t>
            </a:r>
            <a:r>
              <a:rPr lang="en-US" sz="1600" dirty="0">
                <a:latin typeface="Palatino Linotype" pitchFamily="18" charset="0"/>
              </a:rPr>
              <a:t>Ramirez et al  Int J Gynecol Cancer 2004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16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 err="1">
                <a:latin typeface="Palatino Linotype" pitchFamily="18" charset="0"/>
              </a:rPr>
              <a:t>Διεγχειρητική</a:t>
            </a:r>
            <a:r>
              <a:rPr lang="el-GR" sz="2400" dirty="0">
                <a:latin typeface="Palatino Linotype" pitchFamily="18" charset="0"/>
              </a:rPr>
              <a:t> ρήξη του όγκου</a:t>
            </a:r>
            <a:r>
              <a:rPr lang="en-US" sz="2400" dirty="0">
                <a:latin typeface="Palatino Linotype" pitchFamily="18" charset="0"/>
              </a:rPr>
              <a:t> (LS 36%, LTS 6%)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>
                <a:latin typeface="Palatino Linotype" pitchFamily="18" charset="0"/>
              </a:rPr>
              <a:t>	</a:t>
            </a:r>
            <a:r>
              <a:rPr lang="el-GR" sz="1800" dirty="0">
                <a:latin typeface="Palatino Linotype" pitchFamily="18" charset="0"/>
              </a:rPr>
              <a:t>όσο μεγαλύτερος ο όγκος</a:t>
            </a:r>
            <a:r>
              <a:rPr lang="en-US" sz="1800" dirty="0">
                <a:latin typeface="Palatino Linotype" pitchFamily="18" charset="0"/>
              </a:rPr>
              <a:t>, </a:t>
            </a:r>
            <a:r>
              <a:rPr lang="en-US" sz="1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↑ % </a:t>
            </a:r>
            <a:r>
              <a:rPr lang="el-GR" sz="1800" dirty="0">
                <a:latin typeface="Palatino Linotype" pitchFamily="18" charset="0"/>
                <a:ea typeface="Arial Unicode MS" pitchFamily="34" charset="-128"/>
                <a:cs typeface="Arial Unicode MS" pitchFamily="34" charset="-128"/>
              </a:rPr>
              <a:t>ρήξης</a:t>
            </a:r>
            <a:endParaRPr lang="en-US" sz="1800" dirty="0">
              <a:latin typeface="Palatino Linotype" pitchFamily="18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400" dirty="0">
              <a:latin typeface="Palatino Linotype" pitchFamily="18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 err="1">
                <a:latin typeface="Palatino Linotype" pitchFamily="18" charset="0"/>
                <a:ea typeface="Arial Unicode MS" pitchFamily="34" charset="-128"/>
                <a:cs typeface="Arial Unicode MS" pitchFamily="34" charset="-128"/>
              </a:rPr>
              <a:t>Πνευμοπεριτόναιο</a:t>
            </a:r>
            <a:r>
              <a:rPr lang="el-GR" sz="2400" dirty="0">
                <a:latin typeface="Palatino Linotype" pitchFamily="18" charset="0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en-US" sz="1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↑ </a:t>
            </a:r>
            <a:r>
              <a:rPr lang="en-US" sz="1800" dirty="0">
                <a:latin typeface="Palatino Linotype" pitchFamily="18" charset="0"/>
                <a:ea typeface="Arial Unicode MS" pitchFamily="34" charset="-128"/>
                <a:cs typeface="Arial Unicode MS" pitchFamily="34" charset="-128"/>
              </a:rPr>
              <a:t>IL 1 </a:t>
            </a:r>
            <a:r>
              <a:rPr lang="el-GR" sz="1800" dirty="0">
                <a:latin typeface="Palatino Linotype" pitchFamily="18" charset="0"/>
                <a:ea typeface="Arial Unicode MS" pitchFamily="34" charset="-128"/>
                <a:cs typeface="Arial Unicode MS" pitchFamily="34" charset="-128"/>
              </a:rPr>
              <a:t>οδηγεί σε αύξηση των καρκινικών κυττάρων</a:t>
            </a:r>
            <a:endParaRPr lang="en-US" sz="1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>
                <a:latin typeface="Palatino Linotype" pitchFamily="18" charset="0"/>
              </a:rPr>
              <a:t>Ωοθηκικά καρκινικά κύτταρα</a:t>
            </a:r>
            <a:r>
              <a:rPr lang="en-US" sz="2400" dirty="0">
                <a:latin typeface="Palatino Linotype" pitchFamily="18" charset="0"/>
              </a:rPr>
              <a:t> &gt; 3h </a:t>
            </a:r>
            <a:r>
              <a:rPr lang="el-GR" sz="2400" dirty="0">
                <a:latin typeface="Palatino Linotype" pitchFamily="18" charset="0"/>
              </a:rPr>
              <a:t>σε</a:t>
            </a:r>
            <a:r>
              <a:rPr lang="en-US" sz="2400" dirty="0">
                <a:latin typeface="Palatino Linotype" pitchFamily="18" charset="0"/>
              </a:rPr>
              <a:t> CO2, </a:t>
            </a:r>
            <a:r>
              <a:rPr lang="el-GR" sz="1800" dirty="0">
                <a:latin typeface="Palatino Linotype" pitchFamily="18" charset="0"/>
              </a:rPr>
              <a:t>αύξηση </a:t>
            </a:r>
            <a:r>
              <a:rPr lang="en-US" sz="1800" dirty="0">
                <a:latin typeface="Palatino Linotype" pitchFamily="18" charset="0"/>
              </a:rPr>
              <a:t>50% </a:t>
            </a:r>
            <a:r>
              <a:rPr lang="el-GR" sz="1800" dirty="0">
                <a:latin typeface="Palatino Linotype" pitchFamily="18" charset="0"/>
              </a:rPr>
              <a:t>σε μέγεθος</a:t>
            </a:r>
            <a:r>
              <a:rPr lang="en-US" sz="1800" dirty="0">
                <a:latin typeface="Palatino Linotype" pitchFamily="18" charset="0"/>
              </a:rPr>
              <a:t> </a:t>
            </a:r>
            <a:r>
              <a:rPr lang="el-GR" sz="1800" dirty="0">
                <a:latin typeface="Palatino Linotype" pitchFamily="18" charset="0"/>
              </a:rPr>
              <a:t>μετά την έκθεσή τους</a:t>
            </a:r>
            <a:endParaRPr lang="en-US" sz="1800" dirty="0"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l-GR" sz="24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>
            <a:extLst>
              <a:ext uri="{FF2B5EF4-FFF2-40B4-BE49-F238E27FC236}">
                <a16:creationId xmlns:a16="http://schemas.microsoft.com/office/drawing/2014/main" id="{EC1BE1E7-2BE0-4870-B67A-48D0CB3DC57A}"/>
              </a:ext>
            </a:extLst>
          </p:cNvPr>
          <p:cNvSpPr/>
          <p:nvPr/>
        </p:nvSpPr>
        <p:spPr>
          <a:xfrm>
            <a:off x="827088" y="1773238"/>
            <a:ext cx="7777162" cy="2519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Χειρουργική αντιμετώπιση προχωρημένου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Ca </a:t>
            </a:r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ωοθηκών</a:t>
            </a:r>
          </a:p>
          <a:p>
            <a:pPr algn="ctr" eaLnBrk="1" hangingPunct="1">
              <a:defRPr/>
            </a:pP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Maximal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cytoreduction</a:t>
            </a:r>
            <a:endParaRPr lang="el-G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1C5B9618-8C49-4AB7-85D9-3DCB509FF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Προγνωστικοί παράγοντες</a:t>
            </a: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25BD07F3-D94A-4A2E-A285-2C535CC90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2400" b="1" dirty="0">
                <a:solidFill>
                  <a:srgbClr val="FF0000"/>
                </a:solidFill>
                <a:latin typeface="Palatino Linotype" pitchFamily="18" charset="0"/>
              </a:rPr>
              <a:t>Στάδιο νόσου</a:t>
            </a:r>
          </a:p>
          <a:p>
            <a:pPr>
              <a:defRPr/>
            </a:pPr>
            <a:r>
              <a:rPr lang="el-GR" sz="2400" b="1" dirty="0">
                <a:solidFill>
                  <a:srgbClr val="FF0000"/>
                </a:solidFill>
                <a:latin typeface="Palatino Linotype" pitchFamily="18" charset="0"/>
              </a:rPr>
              <a:t>Υπολειπόμενη νόσος μετά το χειρουργείο</a:t>
            </a:r>
          </a:p>
          <a:p>
            <a:pPr>
              <a:defRPr/>
            </a:pPr>
            <a:r>
              <a:rPr lang="el-GR" sz="2000" dirty="0">
                <a:latin typeface="Palatino Linotype" pitchFamily="18" charset="0"/>
              </a:rPr>
              <a:t>Ηλικία</a:t>
            </a:r>
          </a:p>
          <a:p>
            <a:pPr>
              <a:defRPr/>
            </a:pPr>
            <a:r>
              <a:rPr lang="el-GR" sz="2000" dirty="0">
                <a:latin typeface="Palatino Linotype" pitchFamily="18" charset="0"/>
              </a:rPr>
              <a:t>Βαθμός διαφοροποίησης</a:t>
            </a:r>
          </a:p>
          <a:p>
            <a:pPr>
              <a:defRPr/>
            </a:pPr>
            <a:r>
              <a:rPr lang="el-GR" sz="2000" dirty="0">
                <a:latin typeface="Palatino Linotype" pitchFamily="18" charset="0"/>
              </a:rPr>
              <a:t>Ιστολογικός τύπος</a:t>
            </a:r>
          </a:p>
          <a:p>
            <a:pPr>
              <a:defRPr/>
            </a:pPr>
            <a:r>
              <a:rPr lang="el-GR" sz="2000" dirty="0">
                <a:latin typeface="Palatino Linotype" pitchFamily="18" charset="0"/>
              </a:rPr>
              <a:t>Κατάσταση ασθενούς</a:t>
            </a:r>
          </a:p>
          <a:p>
            <a:pPr>
              <a:defRPr/>
            </a:pPr>
            <a:r>
              <a:rPr lang="el-GR" sz="2000" dirty="0" err="1">
                <a:latin typeface="Palatino Linotype" pitchFamily="18" charset="0"/>
              </a:rPr>
              <a:t>Ογκογονίδια</a:t>
            </a:r>
            <a:r>
              <a:rPr lang="el-GR" sz="2000" dirty="0">
                <a:latin typeface="Palatino Linotype" pitchFamily="18" charset="0"/>
              </a:rPr>
              <a:t>, </a:t>
            </a:r>
            <a:r>
              <a:rPr lang="en-US" sz="2000" dirty="0">
                <a:latin typeface="Palatino Linotype" pitchFamily="18" charset="0"/>
              </a:rPr>
              <a:t>Ca 125</a:t>
            </a:r>
            <a:endParaRPr lang="el-GR" sz="2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>
            <a:extLst>
              <a:ext uri="{FF2B5EF4-FFF2-40B4-BE49-F238E27FC236}">
                <a16:creationId xmlns:a16="http://schemas.microsoft.com/office/drawing/2014/main" id="{9B80D3C1-EAEC-4589-AAD6-BB6C52F2385B}"/>
              </a:ext>
            </a:extLst>
          </p:cNvPr>
          <p:cNvSpPr txBox="1"/>
          <p:nvPr/>
        </p:nvSpPr>
        <p:spPr>
          <a:xfrm>
            <a:off x="1763713" y="2349500"/>
            <a:ext cx="60388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Πρωτογενής </a:t>
            </a:r>
            <a:r>
              <a:rPr lang="el-GR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κυτταρομείωση</a:t>
            </a:r>
            <a:endParaRPr lang="el-GR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>
            <a:extLst>
              <a:ext uri="{FF2B5EF4-FFF2-40B4-BE49-F238E27FC236}">
                <a16:creationId xmlns:a16="http://schemas.microsoft.com/office/drawing/2014/main" id="{D6407B38-4374-4275-81EC-166D9C8AA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88913"/>
            <a:ext cx="7273925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/>
          </a:p>
          <a:p>
            <a:pPr eaLnBrk="1" hangingPunct="1"/>
            <a:endParaRPr lang="el-GR" altLang="el-GR"/>
          </a:p>
          <a:p>
            <a:pPr eaLnBrk="1" hangingPunct="1"/>
            <a:endParaRPr lang="el-GR" altLang="el-GR"/>
          </a:p>
          <a:p>
            <a:pPr eaLnBrk="1" hangingPunct="1"/>
            <a:endParaRPr lang="el-GR" altLang="el-GR"/>
          </a:p>
          <a:p>
            <a:pPr eaLnBrk="1" hangingPunct="1"/>
            <a:endParaRPr lang="el-GR" altLang="el-GR"/>
          </a:p>
          <a:p>
            <a:pPr eaLnBrk="1" hangingPunct="1"/>
            <a:r>
              <a:rPr lang="en-US" altLang="el-GR" sz="4000">
                <a:latin typeface="Palatino Linotype" panose="02040502050505030304" pitchFamily="18" charset="0"/>
              </a:rPr>
              <a:t>“it is not what you take out that causes the problems</a:t>
            </a:r>
            <a:r>
              <a:rPr lang="el-GR" altLang="el-GR" sz="4000">
                <a:latin typeface="Palatino Linotype" panose="02040502050505030304" pitchFamily="18" charset="0"/>
              </a:rPr>
              <a:t>,</a:t>
            </a:r>
            <a:r>
              <a:rPr lang="en-US" altLang="el-GR" sz="4000">
                <a:latin typeface="Palatino Linotype" panose="02040502050505030304" pitchFamily="18" charset="0"/>
              </a:rPr>
              <a:t> it is what you leave behind”</a:t>
            </a:r>
            <a:r>
              <a:rPr lang="el-GR" altLang="el-GR" sz="4000">
                <a:latin typeface="Palatino Linotype" panose="02040502050505030304" pitchFamily="18" charset="0"/>
              </a:rPr>
              <a:t> </a:t>
            </a:r>
          </a:p>
          <a:p>
            <a:pPr eaLnBrk="1" hangingPunct="1"/>
            <a:endParaRPr lang="el-GR" altLang="el-GR" sz="400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eaLnBrk="1" hangingPunct="1"/>
            <a:endParaRPr lang="el-GR" altLang="el-GR" sz="400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eaLnBrk="1" hangingPunct="1"/>
            <a:endParaRPr lang="el-GR" altLang="el-GR" sz="400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eaLnBrk="1" hangingPunct="1"/>
            <a:endParaRPr lang="el-GR" altLang="el-GR" sz="400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algn="r" eaLnBrk="1" hangingPunct="1"/>
            <a:r>
              <a:rPr lang="en-US" altLang="el-GR" sz="4000">
                <a:solidFill>
                  <a:srgbClr val="FFFF00"/>
                </a:solidFill>
                <a:latin typeface="Palatino Linotype" panose="02040502050505030304" pitchFamily="18" charset="0"/>
              </a:rPr>
              <a:t>Paul Sugarbaker </a:t>
            </a:r>
            <a:endParaRPr lang="el-GR" altLang="el-GR" sz="400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3D8A7A5-BE08-4F27-B8EE-EDA76AB0C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2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E992595A-117F-4840-80C3-C27FF080D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409575"/>
            <a:ext cx="8105775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eacademy.esgo.org/conference/image.php?cm_id=31394&amp;slide_no=14&amp;type=full">
            <a:extLst>
              <a:ext uri="{FF2B5EF4-FFF2-40B4-BE49-F238E27FC236}">
                <a16:creationId xmlns:a16="http://schemas.microsoft.com/office/drawing/2014/main" id="{CF895466-BA64-4116-81EA-35358E34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620713"/>
            <a:ext cx="7546975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eacademy.esgo.org/conference/image.php?cm_id=31394&amp;slide_no=15&amp;type=full">
            <a:extLst>
              <a:ext uri="{FF2B5EF4-FFF2-40B4-BE49-F238E27FC236}">
                <a16:creationId xmlns:a16="http://schemas.microsoft.com/office/drawing/2014/main" id="{8DB89DA3-577C-4ABD-AF99-D02710C92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6250"/>
            <a:ext cx="7834313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eacademy.esgo.org/conference/image.php?cm_id=31394&amp;slide_no=16&amp;type=full">
            <a:extLst>
              <a:ext uri="{FF2B5EF4-FFF2-40B4-BE49-F238E27FC236}">
                <a16:creationId xmlns:a16="http://schemas.microsoft.com/office/drawing/2014/main" id="{82B01ABD-C232-4BB0-B565-47109B05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63550"/>
            <a:ext cx="7931150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>
            <a:extLst>
              <a:ext uri="{FF2B5EF4-FFF2-40B4-BE49-F238E27FC236}">
                <a16:creationId xmlns:a16="http://schemas.microsoft.com/office/drawing/2014/main" id="{A0214EC5-47C0-4941-BBB6-C440FFF0B14A}"/>
              </a:ext>
            </a:extLst>
          </p:cNvPr>
          <p:cNvSpPr/>
          <p:nvPr/>
        </p:nvSpPr>
        <p:spPr>
          <a:xfrm>
            <a:off x="971550" y="549275"/>
            <a:ext cx="7272338" cy="1511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Complete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debulking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??</a:t>
            </a:r>
            <a:endParaRPr lang="el-G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48131" name="2 - TextBox">
            <a:extLst>
              <a:ext uri="{FF2B5EF4-FFF2-40B4-BE49-F238E27FC236}">
                <a16:creationId xmlns:a16="http://schemas.microsoft.com/office/drawing/2014/main" id="{3AF02C53-C07D-4DBD-A5D0-DBE84F6EE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852738"/>
            <a:ext cx="8097837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l-GR" sz="2400">
                <a:latin typeface="Palatino Linotype" panose="02040502050505030304" pitchFamily="18" charset="0"/>
              </a:rPr>
              <a:t>Optimal debulking  (</a:t>
            </a:r>
            <a:r>
              <a:rPr lang="el-GR" altLang="el-GR" sz="2400">
                <a:latin typeface="Palatino Linotype" panose="02040502050505030304" pitchFamily="18" charset="0"/>
              </a:rPr>
              <a:t>ιδανική ογκομείωση</a:t>
            </a:r>
            <a:r>
              <a:rPr lang="en-US" altLang="el-GR" sz="2400">
                <a:latin typeface="Palatino Linotype" panose="02040502050505030304" pitchFamily="18" charset="0"/>
              </a:rPr>
              <a:t>): </a:t>
            </a:r>
            <a:r>
              <a:rPr lang="el-GR" altLang="el-GR" sz="2400">
                <a:latin typeface="Palatino Linotype" panose="02040502050505030304" pitchFamily="18" charset="0"/>
              </a:rPr>
              <a:t>νόσος &lt; </a:t>
            </a:r>
            <a:r>
              <a:rPr lang="en-US" altLang="el-GR" sz="2400">
                <a:latin typeface="Palatino Linotype" panose="02040502050505030304" pitchFamily="18" charset="0"/>
              </a:rPr>
              <a:t>2cm </a:t>
            </a:r>
          </a:p>
          <a:p>
            <a:pPr eaLnBrk="1" hangingPunct="1"/>
            <a:endParaRPr lang="en-US" altLang="el-GR" sz="2400">
              <a:latin typeface="Palatino Linotype" panose="02040502050505030304" pitchFamily="18" charset="0"/>
            </a:endParaRPr>
          </a:p>
          <a:p>
            <a:pPr eaLnBrk="1" hangingPunct="1"/>
            <a:endParaRPr lang="en-US" altLang="el-GR" sz="2400">
              <a:latin typeface="Palatino Linotype" panose="02040502050505030304" pitchFamily="18" charset="0"/>
            </a:endParaRPr>
          </a:p>
          <a:p>
            <a:pPr eaLnBrk="1" hangingPunct="1"/>
            <a:endParaRPr lang="en-US" altLang="el-GR" sz="2400">
              <a:latin typeface="Palatino Linotype" panose="02040502050505030304" pitchFamily="18" charset="0"/>
            </a:endParaRPr>
          </a:p>
          <a:p>
            <a:pPr eaLnBrk="1" hangingPunct="1"/>
            <a:endParaRPr lang="en-US" altLang="el-GR" sz="2400">
              <a:latin typeface="Palatino Linotype" panose="02040502050505030304" pitchFamily="18" charset="0"/>
            </a:endParaRPr>
          </a:p>
          <a:p>
            <a:pPr eaLnBrk="1" hangingPunct="1"/>
            <a:endParaRPr lang="en-US" altLang="el-GR" sz="2400">
              <a:latin typeface="Palatino Linotype" panose="02040502050505030304" pitchFamily="18" charset="0"/>
            </a:endParaRPr>
          </a:p>
          <a:p>
            <a:pPr eaLnBrk="1" hangingPunct="1"/>
            <a:r>
              <a:rPr lang="en-US" altLang="el-GR" sz="2400">
                <a:latin typeface="Palatino Linotype" panose="02040502050505030304" pitchFamily="18" charset="0"/>
              </a:rPr>
              <a:t>Complete debulking (</a:t>
            </a:r>
            <a:r>
              <a:rPr lang="el-GR" altLang="el-GR" sz="2400">
                <a:latin typeface="Palatino Linotype" panose="02040502050505030304" pitchFamily="18" charset="0"/>
              </a:rPr>
              <a:t>πλήρης ογκομείωση)</a:t>
            </a:r>
            <a:r>
              <a:rPr lang="en-US" altLang="el-GR" sz="2400">
                <a:latin typeface="Palatino Linotype" panose="02040502050505030304" pitchFamily="18" charset="0"/>
              </a:rPr>
              <a:t>: </a:t>
            </a:r>
            <a:r>
              <a:rPr lang="el-GR" altLang="el-GR" sz="2400">
                <a:latin typeface="Palatino Linotype" panose="02040502050505030304" pitchFamily="18" charset="0"/>
              </a:rPr>
              <a:t>νόσος</a:t>
            </a:r>
            <a:r>
              <a:rPr lang="en-US" altLang="el-GR" sz="2400">
                <a:latin typeface="Palatino Linotype" panose="02040502050505030304" pitchFamily="18" charset="0"/>
              </a:rPr>
              <a:t>: 0</a:t>
            </a:r>
            <a:endParaRPr lang="el-GR" altLang="el-GR" sz="2400">
              <a:latin typeface="Palatino Linotype" panose="02040502050505030304" pitchFamily="18" charset="0"/>
            </a:endParaRPr>
          </a:p>
        </p:txBody>
      </p:sp>
      <p:sp>
        <p:nvSpPr>
          <p:cNvPr id="4" name="3 - Βέλος προς τα κάτω">
            <a:extLst>
              <a:ext uri="{FF2B5EF4-FFF2-40B4-BE49-F238E27FC236}">
                <a16:creationId xmlns:a16="http://schemas.microsoft.com/office/drawing/2014/main" id="{EFAC0ED7-BF99-4807-AACD-774573ABF7EB}"/>
              </a:ext>
            </a:extLst>
          </p:cNvPr>
          <p:cNvSpPr/>
          <p:nvPr/>
        </p:nvSpPr>
        <p:spPr>
          <a:xfrm>
            <a:off x="4284663" y="3644900"/>
            <a:ext cx="792162" cy="10795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A3E4F-D087-4628-91BC-39109FBB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1916113"/>
            <a:ext cx="4038600" cy="4525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2400" b="1" dirty="0">
                <a:latin typeface="Palatino Linotype" pitchFamily="18" charset="0"/>
              </a:rPr>
              <a:t>Κλασική χειρουργική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l-GR" sz="2000" dirty="0">
                <a:latin typeface="Palatino Linotype" pitchFamily="18" charset="0"/>
              </a:rPr>
              <a:t>	</a:t>
            </a:r>
            <a:r>
              <a:rPr lang="el-GR" sz="1800" dirty="0">
                <a:latin typeface="Palatino Linotype" pitchFamily="18" charset="0"/>
              </a:rPr>
              <a:t>- </a:t>
            </a:r>
            <a:r>
              <a:rPr lang="en-US" sz="1800" dirty="0">
                <a:latin typeface="Palatino Linotype" pitchFamily="18" charset="0"/>
              </a:rPr>
              <a:t>TAH+BSO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dirty="0">
                <a:latin typeface="Palatino Linotype" pitchFamily="18" charset="0"/>
              </a:rPr>
              <a:t>	- </a:t>
            </a:r>
            <a:r>
              <a:rPr lang="el-GR" sz="1800" dirty="0">
                <a:latin typeface="Palatino Linotype" pitchFamily="18" charset="0"/>
              </a:rPr>
              <a:t>πυελική περιτονεκτομή</a:t>
            </a:r>
            <a:endParaRPr lang="en-US" sz="1800" dirty="0">
              <a:latin typeface="Palatino Linotype" pitchFamily="18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dirty="0">
                <a:latin typeface="Palatino Linotype" pitchFamily="18" charset="0"/>
              </a:rPr>
              <a:t>	- PLND, PAALND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dirty="0">
                <a:latin typeface="Palatino Linotype" pitchFamily="18" charset="0"/>
              </a:rPr>
              <a:t>	- </a:t>
            </a:r>
            <a:r>
              <a:rPr lang="el-GR" sz="1800" dirty="0">
                <a:latin typeface="Palatino Linotype" pitchFamily="18" charset="0"/>
              </a:rPr>
              <a:t>επιπλεκτομή</a:t>
            </a:r>
            <a:endParaRPr lang="en-US" sz="1800" dirty="0">
              <a:latin typeface="Palatino Linotype" pitchFamily="18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dirty="0">
                <a:latin typeface="Palatino Linotype" pitchFamily="18" charset="0"/>
              </a:rPr>
              <a:t>	- </a:t>
            </a:r>
            <a:r>
              <a:rPr lang="el-GR" sz="1800" dirty="0">
                <a:latin typeface="Palatino Linotype" pitchFamily="18" charset="0"/>
              </a:rPr>
              <a:t>σκωληκοειδεκτομή</a:t>
            </a:r>
            <a:endParaRPr lang="en-US" sz="1800" dirty="0">
              <a:latin typeface="Palatino Linotype" pitchFamily="18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dirty="0">
                <a:latin typeface="Palatino Linotype" pitchFamily="18" charset="0"/>
              </a:rPr>
              <a:t>	- </a:t>
            </a:r>
            <a:r>
              <a:rPr lang="el-GR" sz="1800" dirty="0">
                <a:latin typeface="Palatino Linotype" pitchFamily="18" charset="0"/>
              </a:rPr>
              <a:t>πολλαπλές</a:t>
            </a:r>
            <a:r>
              <a:rPr lang="en-US" sz="1800" dirty="0">
                <a:latin typeface="Palatino Linotype" pitchFamily="18" charset="0"/>
              </a:rPr>
              <a:t> </a:t>
            </a:r>
            <a:r>
              <a:rPr lang="el-GR" sz="1800" dirty="0">
                <a:latin typeface="Palatino Linotype" pitchFamily="18" charset="0"/>
              </a:rPr>
              <a:t>βιοψίες</a:t>
            </a:r>
            <a:endParaRPr lang="en-US" sz="1800" dirty="0">
              <a:latin typeface="Palatino Linotype" pitchFamily="18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dirty="0">
                <a:latin typeface="Palatino Linotype" pitchFamily="18" charset="0"/>
              </a:rPr>
              <a:t>	- </a:t>
            </a:r>
            <a:r>
              <a:rPr lang="el-GR" sz="1800" dirty="0">
                <a:latin typeface="Palatino Linotype" pitchFamily="18" charset="0"/>
              </a:rPr>
              <a:t>κυτταρολογική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6B86F5-E728-4366-A315-38959FC34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40200" y="1916113"/>
            <a:ext cx="4787900" cy="4525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2400" b="1" dirty="0">
                <a:latin typeface="Palatino Linotype" pitchFamily="18" charset="0"/>
              </a:rPr>
              <a:t>Εκτεταμένη χειρουργική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l-GR" sz="2000" dirty="0">
                <a:latin typeface="Palatino Linotype" pitchFamily="18" charset="0"/>
              </a:rPr>
              <a:t>	</a:t>
            </a:r>
            <a:r>
              <a:rPr lang="el-GR" sz="1800" dirty="0">
                <a:latin typeface="Palatino Linotype" pitchFamily="18" charset="0"/>
              </a:rPr>
              <a:t>- σπληνεκτομή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l-GR" sz="1800" dirty="0">
                <a:latin typeface="Palatino Linotype" pitchFamily="18" charset="0"/>
              </a:rPr>
              <a:t>	- εξαίρεση ουράς παγκρέατος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l-GR" sz="1800" dirty="0">
                <a:latin typeface="Palatino Linotype" pitchFamily="18" charset="0"/>
              </a:rPr>
              <a:t>	- </a:t>
            </a:r>
            <a:r>
              <a:rPr lang="en-US" sz="1800" dirty="0">
                <a:latin typeface="Palatino Linotype" pitchFamily="18" charset="0"/>
              </a:rPr>
              <a:t>stripping </a:t>
            </a:r>
            <a:r>
              <a:rPr lang="el-GR" sz="1800" dirty="0">
                <a:latin typeface="Palatino Linotype" pitchFamily="18" charset="0"/>
              </a:rPr>
              <a:t>η αφαίρεση 	 	  	  διαφραγματικού περιτοναίου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l-GR" sz="1800" dirty="0">
                <a:latin typeface="Palatino Linotype" pitchFamily="18" charset="0"/>
              </a:rPr>
              <a:t>	- εξαίρεση τμήματος ήπατος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l-GR" sz="1800" dirty="0">
                <a:latin typeface="Palatino Linotype" pitchFamily="18" charset="0"/>
              </a:rPr>
              <a:t>	- εξαίρεση νόσου απο τις πύλες 	   	   του ήπατος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l-GR" sz="1800" dirty="0">
                <a:latin typeface="Palatino Linotype" pitchFamily="18" charset="0"/>
              </a:rPr>
              <a:t>	- χολοκυστεκτομή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l-GR" sz="1800" dirty="0">
                <a:latin typeface="Palatino Linotype" pitchFamily="18" charset="0"/>
              </a:rPr>
              <a:t>	- ολική κολεκτομή</a:t>
            </a:r>
          </a:p>
        </p:txBody>
      </p:sp>
      <p:sp>
        <p:nvSpPr>
          <p:cNvPr id="5" name="4 - Ορθογώνιο">
            <a:extLst>
              <a:ext uri="{FF2B5EF4-FFF2-40B4-BE49-F238E27FC236}">
                <a16:creationId xmlns:a16="http://schemas.microsoft.com/office/drawing/2014/main" id="{51FBE89A-CE1F-493B-936A-C5FB2260B355}"/>
              </a:ext>
            </a:extLst>
          </p:cNvPr>
          <p:cNvSpPr/>
          <p:nvPr/>
        </p:nvSpPr>
        <p:spPr>
          <a:xfrm>
            <a:off x="684213" y="260350"/>
            <a:ext cx="7920037" cy="1296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Τι είδους χειρουργείο χρειάζεται για να επιτευχθεί η πλήρης </a:t>
            </a:r>
            <a:r>
              <a:rPr lang="el-GR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ογκομείωση</a:t>
            </a:r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?</a:t>
            </a:r>
            <a:endParaRPr lang="el-GR" sz="28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>
            <a:extLst>
              <a:ext uri="{FF2B5EF4-FFF2-40B4-BE49-F238E27FC236}">
                <a16:creationId xmlns:a16="http://schemas.microsoft.com/office/drawing/2014/main" id="{AFDF4C86-3150-4D5E-A6C7-A5B274DE6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0"/>
            <a:ext cx="6429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dimitrios\Pictures\2013-11-05\633.JPG">
            <a:extLst>
              <a:ext uri="{FF2B5EF4-FFF2-40B4-BE49-F238E27FC236}">
                <a16:creationId xmlns:a16="http://schemas.microsoft.com/office/drawing/2014/main" id="{5AC9A701-83B0-4082-B288-1ED2EF97C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6911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4000326B-D768-4EF3-A966-5E692A1F7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8001000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dimitrios\Pictures\2013-11-05\508.JPG">
            <a:extLst>
              <a:ext uri="{FF2B5EF4-FFF2-40B4-BE49-F238E27FC236}">
                <a16:creationId xmlns:a16="http://schemas.microsoft.com/office/drawing/2014/main" id="{30315275-7F13-4C20-8113-DD1826E47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>
            <a:extLst>
              <a:ext uri="{FF2B5EF4-FFF2-40B4-BE49-F238E27FC236}">
                <a16:creationId xmlns:a16="http://schemas.microsoft.com/office/drawing/2014/main" id="{0C05703E-CB32-4EC6-A31F-571B666FA8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zh-CN" sz="2800" dirty="0">
                <a:solidFill>
                  <a:srgbClr val="FFFF00"/>
                </a:solidFill>
                <a:latin typeface="Palatino Linotype" pitchFamily="18" charset="0"/>
              </a:rPr>
              <a:t>Κίνηση του περιτοναϊκού υγρού</a:t>
            </a:r>
            <a:r>
              <a:rPr lang="en-US" altLang="zh-CN" sz="2800" dirty="0">
                <a:solidFill>
                  <a:srgbClr val="FFFF00"/>
                </a:solidFill>
                <a:latin typeface="Palatino Linotype" pitchFamily="18" charset="0"/>
              </a:rPr>
              <a:t> </a:t>
            </a:r>
          </a:p>
        </p:txBody>
      </p:sp>
      <p:sp>
        <p:nvSpPr>
          <p:cNvPr id="71685" name="Rectangle 5">
            <a:extLst>
              <a:ext uri="{FF2B5EF4-FFF2-40B4-BE49-F238E27FC236}">
                <a16:creationId xmlns:a16="http://schemas.microsoft.com/office/drawing/2014/main" id="{48EB9768-7416-4AB9-BA38-4469F457786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857375"/>
            <a:ext cx="4978400" cy="4379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l-GR" altLang="zh-CN" sz="2000" dirty="0">
                <a:latin typeface="Palatino Linotype" pitchFamily="18" charset="0"/>
              </a:rPr>
              <a:t>Φυσιολογικό υγρό το οποίο «λιπαίνει» την περιτοναϊκή κοιλότητα</a:t>
            </a:r>
            <a:r>
              <a:rPr lang="en-US" altLang="zh-CN" sz="2000" dirty="0">
                <a:latin typeface="Palatino Linotype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zh-CN" sz="20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altLang="zh-CN" sz="2000" dirty="0">
                <a:latin typeface="Palatino Linotype" pitchFamily="18" charset="0"/>
              </a:rPr>
              <a:t>Αποτελείται από νερό</a:t>
            </a:r>
            <a:r>
              <a:rPr lang="en-US" altLang="zh-CN" sz="2000" dirty="0">
                <a:latin typeface="Palatino Linotype" pitchFamily="18" charset="0"/>
              </a:rPr>
              <a:t>, </a:t>
            </a:r>
            <a:r>
              <a:rPr lang="el-GR" altLang="zh-CN" sz="2000" dirty="0">
                <a:latin typeface="Palatino Linotype" pitchFamily="18" charset="0"/>
              </a:rPr>
              <a:t>ηλεκτρολύτες</a:t>
            </a:r>
            <a:r>
              <a:rPr lang="en-US" altLang="zh-CN" sz="2000" dirty="0">
                <a:latin typeface="Palatino Linotype" pitchFamily="18" charset="0"/>
              </a:rPr>
              <a:t>, </a:t>
            </a:r>
            <a:r>
              <a:rPr lang="el-GR" altLang="zh-CN" sz="2000" dirty="0">
                <a:latin typeface="Palatino Linotype" pitchFamily="18" charset="0"/>
              </a:rPr>
              <a:t>αντισώματα</a:t>
            </a:r>
            <a:r>
              <a:rPr lang="en-US" altLang="zh-CN" sz="2000" dirty="0">
                <a:latin typeface="Palatino Linotype" pitchFamily="18" charset="0"/>
              </a:rPr>
              <a:t>, </a:t>
            </a:r>
            <a:r>
              <a:rPr lang="el-GR" altLang="zh-CN" sz="2000" dirty="0">
                <a:latin typeface="Palatino Linotype" pitchFamily="18" charset="0"/>
              </a:rPr>
              <a:t>λευκά αιμοσφαίρια και άλλες βιοχημικές ουσίες</a:t>
            </a:r>
            <a:endParaRPr lang="en-US" altLang="zh-CN" sz="20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zh-CN" sz="20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altLang="zh-CN" sz="2000" dirty="0">
                <a:latin typeface="Palatino Linotype" pitchFamily="18" charset="0"/>
              </a:rPr>
              <a:t>Σκοπός του να μειώνει την «τριβή» μεταξύ των οργάνων της περιτοναϊκής κοιλότητας </a:t>
            </a:r>
            <a:r>
              <a:rPr lang="en-US" altLang="zh-CN" sz="2000" dirty="0">
                <a:latin typeface="Palatino Linotype" pitchFamily="18" charset="0"/>
              </a:rPr>
              <a:t> </a:t>
            </a:r>
          </a:p>
        </p:txBody>
      </p:sp>
      <p:pic>
        <p:nvPicPr>
          <p:cNvPr id="8196" name="Picture 7" descr="肠系膜窦">
            <a:extLst>
              <a:ext uri="{FF2B5EF4-FFF2-40B4-BE49-F238E27FC236}">
                <a16:creationId xmlns:a16="http://schemas.microsoft.com/office/drawing/2014/main" id="{3A3CF2DC-179A-4C28-8621-FDC5B0BB86CE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700213"/>
            <a:ext cx="3468688" cy="4752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Freeform 8">
            <a:extLst>
              <a:ext uri="{FF2B5EF4-FFF2-40B4-BE49-F238E27FC236}">
                <a16:creationId xmlns:a16="http://schemas.microsoft.com/office/drawing/2014/main" id="{DF87DC4C-D98F-4416-BFB6-28A6A5792421}"/>
              </a:ext>
            </a:extLst>
          </p:cNvPr>
          <p:cNvSpPr>
            <a:spLocks/>
          </p:cNvSpPr>
          <p:nvPr/>
        </p:nvSpPr>
        <p:spPr bwMode="auto">
          <a:xfrm>
            <a:off x="5457825" y="1865313"/>
            <a:ext cx="2438400" cy="631825"/>
          </a:xfrm>
          <a:custGeom>
            <a:avLst/>
            <a:gdLst>
              <a:gd name="T0" fmla="*/ 0 w 1536"/>
              <a:gd name="T1" fmla="*/ 2147483647 h 398"/>
              <a:gd name="T2" fmla="*/ 2147483647 w 1536"/>
              <a:gd name="T3" fmla="*/ 2147483647 h 398"/>
              <a:gd name="T4" fmla="*/ 2147483647 w 1536"/>
              <a:gd name="T5" fmla="*/ 2147483647 h 398"/>
              <a:gd name="T6" fmla="*/ 2147483647 w 1536"/>
              <a:gd name="T7" fmla="*/ 2147483647 h 398"/>
              <a:gd name="T8" fmla="*/ 2147483647 w 1536"/>
              <a:gd name="T9" fmla="*/ 2147483647 h 398"/>
              <a:gd name="T10" fmla="*/ 2147483647 w 1536"/>
              <a:gd name="T11" fmla="*/ 2147483647 h 398"/>
              <a:gd name="T12" fmla="*/ 2147483647 w 1536"/>
              <a:gd name="T13" fmla="*/ 2147483647 h 398"/>
              <a:gd name="T14" fmla="*/ 2147483647 w 1536"/>
              <a:gd name="T15" fmla="*/ 2147483647 h 398"/>
              <a:gd name="T16" fmla="*/ 2147483647 w 1536"/>
              <a:gd name="T17" fmla="*/ 2147483647 h 398"/>
              <a:gd name="T18" fmla="*/ 2147483647 w 1536"/>
              <a:gd name="T19" fmla="*/ 2147483647 h 39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36"/>
              <a:gd name="T31" fmla="*/ 0 h 398"/>
              <a:gd name="T32" fmla="*/ 1536 w 1536"/>
              <a:gd name="T33" fmla="*/ 398 h 39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36" h="398">
                <a:moveTo>
                  <a:pt x="0" y="398"/>
                </a:moveTo>
                <a:cubicBezTo>
                  <a:pt x="17" y="310"/>
                  <a:pt x="45" y="227"/>
                  <a:pt x="73" y="142"/>
                </a:cubicBezTo>
                <a:cubicBezTo>
                  <a:pt x="77" y="129"/>
                  <a:pt x="111" y="110"/>
                  <a:pt x="119" y="105"/>
                </a:cubicBezTo>
                <a:cubicBezTo>
                  <a:pt x="141" y="72"/>
                  <a:pt x="155" y="71"/>
                  <a:pt x="192" y="59"/>
                </a:cubicBezTo>
                <a:cubicBezTo>
                  <a:pt x="281" y="0"/>
                  <a:pt x="403" y="10"/>
                  <a:pt x="503" y="4"/>
                </a:cubicBezTo>
                <a:cubicBezTo>
                  <a:pt x="622" y="7"/>
                  <a:pt x="740" y="9"/>
                  <a:pt x="859" y="14"/>
                </a:cubicBezTo>
                <a:cubicBezTo>
                  <a:pt x="911" y="16"/>
                  <a:pt x="964" y="34"/>
                  <a:pt x="1015" y="41"/>
                </a:cubicBezTo>
                <a:cubicBezTo>
                  <a:pt x="1130" y="57"/>
                  <a:pt x="1246" y="69"/>
                  <a:pt x="1362" y="78"/>
                </a:cubicBezTo>
                <a:cubicBezTo>
                  <a:pt x="1425" y="88"/>
                  <a:pt x="1455" y="96"/>
                  <a:pt x="1499" y="142"/>
                </a:cubicBezTo>
                <a:cubicBezTo>
                  <a:pt x="1508" y="170"/>
                  <a:pt x="1524" y="180"/>
                  <a:pt x="1536" y="206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endParaRPr lang="el-GR" alt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dimitrios\Pictures\2013-11-05\512.JPG">
            <a:extLst>
              <a:ext uri="{FF2B5EF4-FFF2-40B4-BE49-F238E27FC236}">
                <a16:creationId xmlns:a16="http://schemas.microsoft.com/office/drawing/2014/main" id="{EAF3E0FA-67E8-477C-A5A7-5B2AA7940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dimitrios\Pictures\2013-11-05\513.JPG">
            <a:extLst>
              <a:ext uri="{FF2B5EF4-FFF2-40B4-BE49-F238E27FC236}">
                <a16:creationId xmlns:a16="http://schemas.microsoft.com/office/drawing/2014/main" id="{6592CAF0-9442-497A-BD41-71BFC903A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eacademy.esgo.org/conference/image.php?cm_id=31394&amp;slide_no=38&amp;type=full">
            <a:extLst>
              <a:ext uri="{FF2B5EF4-FFF2-40B4-BE49-F238E27FC236}">
                <a16:creationId xmlns:a16="http://schemas.microsoft.com/office/drawing/2014/main" id="{210943D1-C5F7-4676-8218-E0F69DD1A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0513"/>
            <a:ext cx="8361362" cy="627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9" name="Rectangle 3">
            <a:extLst>
              <a:ext uri="{FF2B5EF4-FFF2-40B4-BE49-F238E27FC236}">
                <a16:creationId xmlns:a16="http://schemas.microsoft.com/office/drawing/2014/main" id="{1EDA3474-B5F5-4D60-A658-87489EEC7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860550"/>
            <a:ext cx="8229600" cy="4997450"/>
          </a:xfrm>
        </p:spPr>
        <p:txBody>
          <a:bodyPr/>
          <a:lstStyle/>
          <a:p>
            <a:pPr algn="r" eaLnBrk="1" hangingPunct="1">
              <a:buFont typeface="Wingdings" panose="05000000000000000000" pitchFamily="2" charset="2"/>
              <a:buNone/>
              <a:defRPr/>
            </a:pPr>
            <a:r>
              <a:rPr lang="en-US" sz="1800" dirty="0">
                <a:solidFill>
                  <a:srgbClr val="00FF00"/>
                </a:solidFill>
                <a:latin typeface="Palatino Linotype" pitchFamily="18" charset="0"/>
              </a:rPr>
              <a:t>Rate of comprehensive surgery</a:t>
            </a:r>
          </a:p>
          <a:p>
            <a:pPr algn="r" eaLnBrk="1" hangingPunct="1">
              <a:buFont typeface="Wingdings" panose="05000000000000000000" pitchFamily="2" charset="2"/>
              <a:buNone/>
              <a:defRPr/>
            </a:pPr>
            <a:endParaRPr lang="en-US" sz="1800" dirty="0">
              <a:latin typeface="Palatino Linotype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>
                <a:solidFill>
                  <a:srgbClr val="FF0000"/>
                </a:solidFill>
              </a:rPr>
              <a:t>Annual cases	</a:t>
            </a:r>
            <a:r>
              <a:rPr lang="en-US" sz="2400" dirty="0"/>
              <a:t>	Very low (1)			55%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/>
              <a:t>				Medium (2-9)			65%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/>
              <a:t>				High (&gt;10)			75%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>
                <a:solidFill>
                  <a:srgbClr val="FF0000"/>
                </a:solidFill>
              </a:rPr>
              <a:t>Specialty</a:t>
            </a:r>
            <a:r>
              <a:rPr lang="en-US" sz="2400" dirty="0"/>
              <a:t>		General Surgeon		38%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/>
              <a:t>				Ob </a:t>
            </a:r>
            <a:r>
              <a:rPr lang="en-US" sz="2400" dirty="0" err="1"/>
              <a:t>Gyn</a:t>
            </a:r>
            <a:r>
              <a:rPr lang="en-US" sz="2400" dirty="0"/>
              <a:t>			37%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/>
              <a:t>				</a:t>
            </a:r>
            <a:r>
              <a:rPr lang="en-US" sz="2400" dirty="0" err="1"/>
              <a:t>Gyn</a:t>
            </a:r>
            <a:r>
              <a:rPr lang="en-US" sz="2400" dirty="0"/>
              <a:t> Oncologist		76%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400" dirty="0">
              <a:latin typeface="Palatino Linotype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400" dirty="0">
              <a:latin typeface="Palatino Linotype" pitchFamily="18" charset="0"/>
            </a:endParaRPr>
          </a:p>
          <a:p>
            <a:pPr algn="r" eaLnBrk="1" hangingPunct="1">
              <a:buFont typeface="Wingdings" panose="05000000000000000000" pitchFamily="2" charset="2"/>
              <a:buNone/>
              <a:defRPr/>
            </a:pPr>
            <a:r>
              <a:rPr lang="en-US" sz="1600" dirty="0">
                <a:latin typeface="Palatino Linotype" pitchFamily="18" charset="0"/>
              </a:rPr>
              <a:t>Goff et al  Cancer 2007</a:t>
            </a:r>
            <a:endParaRPr lang="el-GR" sz="1600" dirty="0">
              <a:latin typeface="Palatino Linotype" pitchFamily="18" charset="0"/>
            </a:endParaRPr>
          </a:p>
        </p:txBody>
      </p:sp>
      <p:sp>
        <p:nvSpPr>
          <p:cNvPr id="4" name="3 - Ορθογώνιο">
            <a:extLst>
              <a:ext uri="{FF2B5EF4-FFF2-40B4-BE49-F238E27FC236}">
                <a16:creationId xmlns:a16="http://schemas.microsoft.com/office/drawing/2014/main" id="{1EBDF1B4-7334-415F-89BE-B744317EC84C}"/>
              </a:ext>
            </a:extLst>
          </p:cNvPr>
          <p:cNvSpPr/>
          <p:nvPr/>
        </p:nvSpPr>
        <p:spPr>
          <a:xfrm>
            <a:off x="900113" y="333375"/>
            <a:ext cx="72009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Η σημασία του ειδικού και του χειρουργικού κέντρου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eacademy.esgo.org/conference/image.php?cm_id=31394&amp;slide_no=22&amp;type=full">
            <a:extLst>
              <a:ext uri="{FF2B5EF4-FFF2-40B4-BE49-F238E27FC236}">
                <a16:creationId xmlns:a16="http://schemas.microsoft.com/office/drawing/2014/main" id="{B1748A92-05B1-4BCA-A83C-38A95348D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47675"/>
            <a:ext cx="8075612" cy="60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eacademy.esgo.org/conference/image.php?cm_id=31394&amp;slide_no=23&amp;type=full">
            <a:extLst>
              <a:ext uri="{FF2B5EF4-FFF2-40B4-BE49-F238E27FC236}">
                <a16:creationId xmlns:a16="http://schemas.microsoft.com/office/drawing/2014/main" id="{B3C8B415-3E0B-4670-8C5E-03D121318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34963"/>
            <a:ext cx="8123237" cy="609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DBE97-342F-4150-A19D-DD8945FFD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2214563"/>
            <a:ext cx="8569325" cy="385445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dirty="0"/>
              <a:t>Patients treated by a general surgeon had higher likelihood of an </a:t>
            </a:r>
            <a:r>
              <a:rPr lang="en-US" sz="2400" u="sng" dirty="0" err="1"/>
              <a:t>ostomy</a:t>
            </a:r>
            <a:r>
              <a:rPr lang="en-US" sz="2400" dirty="0"/>
              <a:t> (OR=4.46, P&lt;.0001) </a:t>
            </a:r>
            <a:r>
              <a:rPr lang="en-US" sz="2400" u="sng" dirty="0"/>
              <a:t>and hazard of death </a:t>
            </a:r>
            <a:r>
              <a:rPr lang="en-US" sz="2400" dirty="0"/>
              <a:t>(HR=1.63, P&lt;.0001) compared to gynecologic oncologist/gynecologist</a:t>
            </a:r>
            <a:endParaRPr lang="en-US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l-GR" dirty="0">
                <a:solidFill>
                  <a:srgbClr val="FFFF00"/>
                </a:solidFill>
              </a:rPr>
              <a:t>              </a:t>
            </a:r>
            <a:r>
              <a:rPr lang="en-US" dirty="0">
                <a:solidFill>
                  <a:srgbClr val="FFFF00"/>
                </a:solidFill>
              </a:rPr>
              <a:t>                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l-GR" sz="2400" b="1" dirty="0">
                <a:solidFill>
                  <a:srgbClr val="FFFF00"/>
                </a:solidFill>
              </a:rPr>
              <a:t>       </a:t>
            </a:r>
            <a:r>
              <a:rPr lang="el-GR" sz="2000" b="1" dirty="0">
                <a:solidFill>
                  <a:srgbClr val="FFFF00"/>
                </a:solidFill>
              </a:rPr>
              <a:t>Mercado et al  Gynecol Oncol 2010</a:t>
            </a:r>
            <a:endParaRPr lang="el-GR" sz="2400" b="1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ED8D84-0B0B-426B-AAC9-0686739D814C}"/>
              </a:ext>
            </a:extLst>
          </p:cNvPr>
          <p:cNvSpPr/>
          <p:nvPr/>
        </p:nvSpPr>
        <p:spPr>
          <a:xfrm>
            <a:off x="323850" y="4221163"/>
            <a:ext cx="8569325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There is increasing evidence in the literature that if ovarian surgery  is performed in specialized centers by surgeons trained in this kind of surgery, morbidity is not increased </a:t>
            </a:r>
            <a:endParaRPr 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eaLnBrk="1" hangingPunct="1">
              <a:defRPr/>
            </a:pP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pitchFamily="34" charset="0"/>
              </a:rPr>
              <a:t>				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Aletti et al  J Am Coll Surg 2009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cs typeface="Arial" pitchFamily="34" charset="0"/>
              </a:rPr>
              <a:t> </a:t>
            </a:r>
            <a:endParaRPr lang="el-GR" dirty="0"/>
          </a:p>
        </p:txBody>
      </p:sp>
      <p:sp>
        <p:nvSpPr>
          <p:cNvPr id="6" name="5 - Ορθογώνιο">
            <a:extLst>
              <a:ext uri="{FF2B5EF4-FFF2-40B4-BE49-F238E27FC236}">
                <a16:creationId xmlns:a16="http://schemas.microsoft.com/office/drawing/2014/main" id="{65AF28F1-D8B3-46EF-90D9-0E05CE8CD30F}"/>
              </a:ext>
            </a:extLst>
          </p:cNvPr>
          <p:cNvSpPr/>
          <p:nvPr/>
        </p:nvSpPr>
        <p:spPr>
          <a:xfrm>
            <a:off x="857250" y="500063"/>
            <a:ext cx="7643813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Η σημασία του ειδικού και του χειρουργικού κέντρου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II</a:t>
            </a:r>
            <a:endParaRPr lang="el-G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eacademy.esgo.org/conference/image.php?cm_id=31394&amp;slide_no=24&amp;type=full">
            <a:extLst>
              <a:ext uri="{FF2B5EF4-FFF2-40B4-BE49-F238E27FC236}">
                <a16:creationId xmlns:a16="http://schemas.microsoft.com/office/drawing/2014/main" id="{F6D9330D-CF22-40C2-A1C3-6FCB88BA3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2263"/>
            <a:ext cx="841057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6FD9F046-2581-417E-B60F-7F26C120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843A6825-742E-441B-BCE6-8F07B8EEA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  <a:p>
            <a:pPr>
              <a:defRPr/>
            </a:pPr>
            <a:r>
              <a:rPr lang="el-GR" sz="2400" dirty="0">
                <a:latin typeface="Palatino Linotype" pitchFamily="18" charset="0"/>
              </a:rPr>
              <a:t>Πύελος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sz="2400" dirty="0">
                <a:latin typeface="Palatino Linotype" pitchFamily="18" charset="0"/>
              </a:rPr>
              <a:t>		</a:t>
            </a:r>
            <a:r>
              <a:rPr lang="el-GR" sz="2000" dirty="0">
                <a:latin typeface="Palatino Linotype" pitchFamily="18" charset="0"/>
              </a:rPr>
              <a:t>- ρήξη αναστόμωσης (2-10%)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sz="2000" dirty="0">
                <a:latin typeface="Palatino Linotype" pitchFamily="18" charset="0"/>
              </a:rPr>
              <a:t>		- πυελικό απόστημα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sz="2000" dirty="0">
                <a:latin typeface="Palatino Linotype" pitchFamily="18" charset="0"/>
              </a:rPr>
              <a:t>		- συρίγγια (γαστρεντερικού – ουροποιητικού)</a:t>
            </a:r>
          </a:p>
        </p:txBody>
      </p:sp>
      <p:sp>
        <p:nvSpPr>
          <p:cNvPr id="4" name="3 - Ορθογώνιο">
            <a:extLst>
              <a:ext uri="{FF2B5EF4-FFF2-40B4-BE49-F238E27FC236}">
                <a16:creationId xmlns:a16="http://schemas.microsoft.com/office/drawing/2014/main" id="{F8951DD1-9E43-4715-AA4D-BA48E4E1F827}"/>
              </a:ext>
            </a:extLst>
          </p:cNvPr>
          <p:cNvSpPr/>
          <p:nvPr/>
        </p:nvSpPr>
        <p:spPr>
          <a:xfrm>
            <a:off x="468313" y="260350"/>
            <a:ext cx="8135937" cy="1152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Νοσηρότητα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A6BB4B0A-5372-4326-A229-86EEEC4C4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6762C674-CBD2-413A-B15C-9E9A9E6EC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l-GR" dirty="0"/>
          </a:p>
          <a:p>
            <a:pPr>
              <a:defRPr/>
            </a:pPr>
            <a:r>
              <a:rPr lang="el-GR" sz="2600" dirty="0">
                <a:latin typeface="Palatino Linotype" pitchFamily="18" charset="0"/>
              </a:rPr>
              <a:t>ΔΕ </a:t>
            </a:r>
            <a:r>
              <a:rPr lang="el-GR" sz="2600" dirty="0" err="1">
                <a:latin typeface="Palatino Linotype" pitchFamily="18" charset="0"/>
              </a:rPr>
              <a:t>υποδιαφραγματικός</a:t>
            </a:r>
            <a:r>
              <a:rPr lang="el-GR" sz="2600" dirty="0">
                <a:latin typeface="Palatino Linotype" pitchFamily="18" charset="0"/>
              </a:rPr>
              <a:t> χώρος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l-GR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dirty="0"/>
              <a:t>		</a:t>
            </a:r>
            <a:r>
              <a:rPr lang="el-GR" sz="2400" dirty="0">
                <a:latin typeface="Palatino Linotype" pitchFamily="18" charset="0"/>
              </a:rPr>
              <a:t>- συμπτωματικός υδροθώρακας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sz="2400" dirty="0">
                <a:latin typeface="Palatino Linotype" pitchFamily="18" charset="0"/>
              </a:rPr>
              <a:t>		- πνευμοθώρακας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sz="2400" dirty="0">
                <a:latin typeface="Palatino Linotype" pitchFamily="18" charset="0"/>
              </a:rPr>
              <a:t>		- πνευμονία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sz="2400" dirty="0">
                <a:latin typeface="Palatino Linotype" pitchFamily="18" charset="0"/>
              </a:rPr>
              <a:t>		- </a:t>
            </a:r>
            <a:r>
              <a:rPr lang="el-GR" sz="2400" dirty="0" err="1">
                <a:latin typeface="Palatino Linotype" pitchFamily="18" charset="0"/>
              </a:rPr>
              <a:t>υποδιαφραγματικό</a:t>
            </a:r>
            <a:r>
              <a:rPr lang="el-GR" sz="2400" dirty="0">
                <a:latin typeface="Palatino Linotype" pitchFamily="18" charset="0"/>
              </a:rPr>
              <a:t> απόστημα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l-GR" sz="2400" dirty="0">
              <a:latin typeface="Palatino Linotype" pitchFamily="18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sz="2400" dirty="0">
                <a:latin typeface="Palatino Linotype" pitchFamily="18" charset="0"/>
              </a:rPr>
              <a:t>		- αιμάτωμα ήπατος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sz="2400" dirty="0">
                <a:latin typeface="Palatino Linotype" pitchFamily="18" charset="0"/>
              </a:rPr>
              <a:t>		- </a:t>
            </a:r>
            <a:r>
              <a:rPr lang="el-GR" sz="2400" dirty="0" err="1">
                <a:latin typeface="Palatino Linotype" pitchFamily="18" charset="0"/>
              </a:rPr>
              <a:t>χολόρροια</a:t>
            </a:r>
            <a:endParaRPr lang="el-GR" sz="2400" dirty="0">
              <a:latin typeface="Palatino Linotype" pitchFamily="18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sz="2400" dirty="0">
                <a:latin typeface="Palatino Linotype" pitchFamily="18" charset="0"/>
              </a:rPr>
              <a:t>		</a:t>
            </a:r>
          </a:p>
        </p:txBody>
      </p:sp>
      <p:sp>
        <p:nvSpPr>
          <p:cNvPr id="4" name="3 - Ορθογώνιο">
            <a:extLst>
              <a:ext uri="{FF2B5EF4-FFF2-40B4-BE49-F238E27FC236}">
                <a16:creationId xmlns:a16="http://schemas.microsoft.com/office/drawing/2014/main" id="{15E84C40-0BEC-4031-9800-539ED2DFEE49}"/>
              </a:ext>
            </a:extLst>
          </p:cNvPr>
          <p:cNvSpPr/>
          <p:nvPr/>
        </p:nvSpPr>
        <p:spPr>
          <a:xfrm>
            <a:off x="468313" y="260350"/>
            <a:ext cx="8207375" cy="1152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Νοσηρότητα ΙΙ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2" name="Rectangle 10">
            <a:extLst>
              <a:ext uri="{FF2B5EF4-FFF2-40B4-BE49-F238E27FC236}">
                <a16:creationId xmlns:a16="http://schemas.microsoft.com/office/drawing/2014/main" id="{B1C78F71-9871-48D9-B250-8868CC94D4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zh-CN" sz="2800" dirty="0">
                <a:solidFill>
                  <a:srgbClr val="FFFF00"/>
                </a:solidFill>
                <a:latin typeface="Palatino Linotype" pitchFamily="18" charset="0"/>
              </a:rPr>
              <a:t>Επίπλουν</a:t>
            </a:r>
            <a:endParaRPr lang="en-US" altLang="zh-CN" sz="2800" dirty="0">
              <a:solidFill>
                <a:srgbClr val="FFFF00"/>
              </a:solidFill>
              <a:latin typeface="Palatino Linotype" pitchFamily="18" charset="0"/>
            </a:endParaRP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73645D63-1531-47A8-B04A-3DF3B2B6D28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zh-CN" sz="2000" dirty="0">
                <a:latin typeface="Palatino Linotype" pitchFamily="18" charset="0"/>
              </a:rPr>
              <a:t>Πτυχή του περιτοναίου με 2 «φύλλα» που εκτείνεται από το στομάχι έως την πύελο </a:t>
            </a:r>
            <a:endParaRPr lang="en-US" altLang="zh-CN" sz="2000" dirty="0">
              <a:latin typeface="Palatino Linotype" pitchFamily="18" charset="0"/>
            </a:endParaRPr>
          </a:p>
          <a:p>
            <a:pPr eaLnBrk="1" hangingPunct="1">
              <a:defRPr/>
            </a:pPr>
            <a:endParaRPr lang="en-US" altLang="zh-CN" sz="2000" dirty="0">
              <a:latin typeface="Palatino Linotype" pitchFamily="18" charset="0"/>
            </a:endParaRPr>
          </a:p>
          <a:p>
            <a:pPr eaLnBrk="1" hangingPunct="1">
              <a:defRPr/>
            </a:pPr>
            <a:r>
              <a:rPr lang="el-GR" altLang="zh-CN" sz="2000" dirty="0">
                <a:latin typeface="Palatino Linotype" pitchFamily="18" charset="0"/>
              </a:rPr>
              <a:t>Αγαπημένο όργανο εμφύτευσης ωοθηκικών καρκινικών κυττάρων</a:t>
            </a:r>
            <a:endParaRPr lang="en-US" altLang="zh-CN" sz="2000" dirty="0">
              <a:latin typeface="Palatino Linotype" pitchFamily="18" charset="0"/>
            </a:endParaRPr>
          </a:p>
          <a:p>
            <a:pPr eaLnBrk="1" hangingPunct="1">
              <a:defRPr/>
            </a:pPr>
            <a:endParaRPr lang="en-US" altLang="zh-CN" sz="2000" dirty="0">
              <a:latin typeface="Palatino Linotype" pitchFamily="18" charset="0"/>
            </a:endParaRPr>
          </a:p>
          <a:p>
            <a:pPr eaLnBrk="1" hangingPunct="1">
              <a:defRPr/>
            </a:pPr>
            <a:r>
              <a:rPr lang="el-GR" altLang="zh-CN" sz="2000" dirty="0">
                <a:latin typeface="Palatino Linotype" pitchFamily="18" charset="0"/>
              </a:rPr>
              <a:t>Ιδανικά </a:t>
            </a:r>
            <a:r>
              <a:rPr lang="el-GR" altLang="zh-CN" sz="2000" dirty="0" err="1">
                <a:latin typeface="Palatino Linotype" pitchFamily="18" charset="0"/>
              </a:rPr>
              <a:t>υπερκολική</a:t>
            </a:r>
            <a:r>
              <a:rPr lang="el-GR" altLang="zh-CN" sz="2000" dirty="0">
                <a:latin typeface="Palatino Linotype" pitchFamily="18" charset="0"/>
              </a:rPr>
              <a:t> </a:t>
            </a:r>
            <a:r>
              <a:rPr lang="el-GR" altLang="zh-CN" sz="2000" dirty="0" err="1">
                <a:latin typeface="Palatino Linotype" pitchFamily="18" charset="0"/>
              </a:rPr>
              <a:t>επιπλεκτομία</a:t>
            </a:r>
            <a:r>
              <a:rPr lang="en-US" altLang="zh-CN" sz="2000" dirty="0">
                <a:latin typeface="Palatino Linotype" pitchFamily="18" charset="0"/>
              </a:rPr>
              <a:t>  </a:t>
            </a:r>
          </a:p>
        </p:txBody>
      </p:sp>
      <p:pic>
        <p:nvPicPr>
          <p:cNvPr id="9220" name="Picture 7" descr="大、小网膜">
            <a:extLst>
              <a:ext uri="{FF2B5EF4-FFF2-40B4-BE49-F238E27FC236}">
                <a16:creationId xmlns:a16="http://schemas.microsoft.com/office/drawing/2014/main" id="{BE171CD3-791F-413B-B944-0187F4517992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8738" y="1600200"/>
            <a:ext cx="3057525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A9BE7FAF-DE8B-47FC-83DC-5BF0C5371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E83C8F49-7DB0-41BA-8FC1-07994DD35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  <a:p>
            <a:pPr>
              <a:defRPr/>
            </a:pPr>
            <a:r>
              <a:rPr lang="el-GR" sz="2400" dirty="0">
                <a:latin typeface="Palatino Linotype" pitchFamily="18" charset="0"/>
              </a:rPr>
              <a:t>ΑΡ </a:t>
            </a:r>
            <a:r>
              <a:rPr lang="el-GR" sz="2400" dirty="0" err="1">
                <a:latin typeface="Palatino Linotype" pitchFamily="18" charset="0"/>
              </a:rPr>
              <a:t>υποδιαφραγματικός</a:t>
            </a:r>
            <a:r>
              <a:rPr lang="el-GR" sz="2400" dirty="0">
                <a:latin typeface="Palatino Linotype" pitchFamily="18" charset="0"/>
              </a:rPr>
              <a:t> χώρος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dirty="0"/>
              <a:t>		</a:t>
            </a:r>
            <a:r>
              <a:rPr lang="el-GR" sz="2000" dirty="0">
                <a:latin typeface="Palatino Linotype" pitchFamily="18" charset="0"/>
              </a:rPr>
              <a:t>- απόστημα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sz="2000" dirty="0">
                <a:latin typeface="Palatino Linotype" pitchFamily="18" charset="0"/>
              </a:rPr>
              <a:t>		- αιμορραγία εκ του </a:t>
            </a:r>
            <a:r>
              <a:rPr lang="el-GR" sz="2000" dirty="0" err="1">
                <a:latin typeface="Palatino Linotype" pitchFamily="18" charset="0"/>
              </a:rPr>
              <a:t>σπληνός</a:t>
            </a:r>
            <a:endParaRPr lang="el-GR" sz="2000" dirty="0">
              <a:latin typeface="Palatino Linotype" pitchFamily="18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sz="2000" dirty="0">
                <a:latin typeface="Palatino Linotype" pitchFamily="18" charset="0"/>
              </a:rPr>
              <a:t>		- παγκρεατικό συρίγγιο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sz="2000" dirty="0">
                <a:latin typeface="Palatino Linotype" pitchFamily="18" charset="0"/>
              </a:rPr>
              <a:t>		- στομαχικό συρίγγιο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sz="2000" dirty="0">
                <a:latin typeface="Palatino Linotype" pitchFamily="18" charset="0"/>
              </a:rPr>
              <a:t>		- μετεγχειρητική σήψη</a:t>
            </a:r>
          </a:p>
        </p:txBody>
      </p:sp>
      <p:sp>
        <p:nvSpPr>
          <p:cNvPr id="4" name="3 - Ορθογώνιο">
            <a:extLst>
              <a:ext uri="{FF2B5EF4-FFF2-40B4-BE49-F238E27FC236}">
                <a16:creationId xmlns:a16="http://schemas.microsoft.com/office/drawing/2014/main" id="{17B5F16B-729D-408B-A38C-1013B3939F2E}"/>
              </a:ext>
            </a:extLst>
          </p:cNvPr>
          <p:cNvSpPr/>
          <p:nvPr/>
        </p:nvSpPr>
        <p:spPr>
          <a:xfrm>
            <a:off x="468313" y="260350"/>
            <a:ext cx="8207375" cy="1152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Νοσηρότητα ΙΙΙ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FDCB3DBF-1DE0-4DEB-A055-4AD738D23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74C6FFDF-B9CA-43D3-B9CF-1100EA5A2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  <a:p>
            <a:pPr>
              <a:defRPr/>
            </a:pPr>
            <a:r>
              <a:rPr lang="el-GR" sz="2400" dirty="0" err="1">
                <a:latin typeface="Palatino Linotype" pitchFamily="18" charset="0"/>
              </a:rPr>
              <a:t>Παραορτική</a:t>
            </a:r>
            <a:r>
              <a:rPr lang="el-GR" sz="2400" dirty="0">
                <a:latin typeface="Palatino Linotype" pitchFamily="18" charset="0"/>
              </a:rPr>
              <a:t> περιοχή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dirty="0"/>
              <a:t>		</a:t>
            </a:r>
            <a:r>
              <a:rPr lang="el-GR" sz="2000" dirty="0">
                <a:latin typeface="Palatino Linotype" pitchFamily="18" charset="0"/>
              </a:rPr>
              <a:t>- </a:t>
            </a:r>
            <a:r>
              <a:rPr lang="el-GR" sz="2000" dirty="0" err="1">
                <a:latin typeface="Palatino Linotype" pitchFamily="18" charset="0"/>
              </a:rPr>
              <a:t>λεμφοκύστη</a:t>
            </a:r>
            <a:endParaRPr lang="el-GR" sz="2000" dirty="0">
              <a:latin typeface="Palatino Linotype" pitchFamily="18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sz="2000" dirty="0">
                <a:latin typeface="Palatino Linotype" pitchFamily="18" charset="0"/>
              </a:rPr>
              <a:t>		- αιμάτωμα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sz="2000" dirty="0">
                <a:latin typeface="Palatino Linotype" pitchFamily="18" charset="0"/>
              </a:rPr>
              <a:t>		- απόστημα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sz="2000" dirty="0">
                <a:latin typeface="Palatino Linotype" pitchFamily="18" charset="0"/>
              </a:rPr>
              <a:t>		- </a:t>
            </a:r>
            <a:r>
              <a:rPr lang="el-GR" sz="2000" dirty="0" err="1">
                <a:latin typeface="Palatino Linotype" pitchFamily="18" charset="0"/>
              </a:rPr>
              <a:t>λεμφόρροια</a:t>
            </a:r>
            <a:endParaRPr lang="el-GR" sz="2000" dirty="0">
              <a:latin typeface="Palatino Linotype" pitchFamily="18" charset="0"/>
            </a:endParaRPr>
          </a:p>
        </p:txBody>
      </p:sp>
      <p:sp>
        <p:nvSpPr>
          <p:cNvPr id="4" name="3 - Ορθογώνιο">
            <a:extLst>
              <a:ext uri="{FF2B5EF4-FFF2-40B4-BE49-F238E27FC236}">
                <a16:creationId xmlns:a16="http://schemas.microsoft.com/office/drawing/2014/main" id="{F99E1A64-6D85-43A7-A13B-1FED6C9D4D87}"/>
              </a:ext>
            </a:extLst>
          </p:cNvPr>
          <p:cNvSpPr/>
          <p:nvPr/>
        </p:nvSpPr>
        <p:spPr>
          <a:xfrm>
            <a:off x="468313" y="260350"/>
            <a:ext cx="8207375" cy="1152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Νοσηρότητα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IV</a:t>
            </a:r>
            <a:endParaRPr lang="el-G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- TextBox">
            <a:extLst>
              <a:ext uri="{FF2B5EF4-FFF2-40B4-BE49-F238E27FC236}">
                <a16:creationId xmlns:a16="http://schemas.microsoft.com/office/drawing/2014/main" id="{47C3761C-7CBE-4B3B-9D29-7AC7D2D68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700213"/>
            <a:ext cx="73707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l-GR" sz="4800">
                <a:solidFill>
                  <a:srgbClr val="FFFF00"/>
                </a:solidFill>
                <a:latin typeface="Palatino Linotype" panose="02040502050505030304" pitchFamily="18" charset="0"/>
              </a:rPr>
              <a:t>Overall mortality: 0-6,7%</a:t>
            </a:r>
          </a:p>
          <a:p>
            <a:pPr eaLnBrk="1" hangingPunct="1"/>
            <a:endParaRPr lang="en-US" altLang="el-GR" sz="480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eaLnBrk="1" hangingPunct="1"/>
            <a:r>
              <a:rPr lang="en-US" altLang="el-GR" sz="4800">
                <a:solidFill>
                  <a:srgbClr val="FFFF00"/>
                </a:solidFill>
                <a:latin typeface="Palatino Linotype" panose="02040502050505030304" pitchFamily="18" charset="0"/>
              </a:rPr>
              <a:t>Overall morbidity: 18-34%</a:t>
            </a:r>
            <a:endParaRPr lang="el-GR" altLang="el-GR" sz="480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45361E-0616-4E36-86FF-1BCAAC1E0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Συνεργασία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E73D18A-DDC4-4703-A193-56E255B27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sz="2400" dirty="0">
                <a:latin typeface="Palatino Linotype" pitchFamily="18" charset="0"/>
              </a:rPr>
              <a:t>Γυναικολόγος </a:t>
            </a:r>
            <a:r>
              <a:rPr lang="el-GR" sz="2400" dirty="0" err="1">
                <a:latin typeface="Palatino Linotype" pitchFamily="18" charset="0"/>
              </a:rPr>
              <a:t>ογκολόγος</a:t>
            </a:r>
            <a:endParaRPr lang="el-GR" sz="2400" dirty="0">
              <a:latin typeface="Palatino Linotype" pitchFamily="18" charset="0"/>
            </a:endParaRPr>
          </a:p>
          <a:p>
            <a:pPr>
              <a:defRPr/>
            </a:pPr>
            <a:r>
              <a:rPr lang="el-GR" sz="2400" dirty="0">
                <a:latin typeface="Palatino Linotype" pitchFamily="18" charset="0"/>
              </a:rPr>
              <a:t>Χειρουργός </a:t>
            </a:r>
          </a:p>
          <a:p>
            <a:pPr>
              <a:defRPr/>
            </a:pPr>
            <a:r>
              <a:rPr lang="el-GR" sz="2400" dirty="0">
                <a:latin typeface="Palatino Linotype" pitchFamily="18" charset="0"/>
              </a:rPr>
              <a:t>Ουρολόγος </a:t>
            </a:r>
          </a:p>
          <a:p>
            <a:pPr>
              <a:defRPr/>
            </a:pPr>
            <a:r>
              <a:rPr lang="el-GR" sz="2400" dirty="0">
                <a:latin typeface="Palatino Linotype" pitchFamily="18" charset="0"/>
              </a:rPr>
              <a:t>Αναισθησιολόγος </a:t>
            </a:r>
          </a:p>
          <a:p>
            <a:pPr>
              <a:defRPr/>
            </a:pPr>
            <a:r>
              <a:rPr lang="el-GR" sz="2400" dirty="0">
                <a:latin typeface="Palatino Linotype" pitchFamily="18" charset="0"/>
              </a:rPr>
              <a:t>Μονάδα Εντατικής Θεραπείας</a:t>
            </a:r>
          </a:p>
          <a:p>
            <a:pPr>
              <a:defRPr/>
            </a:pPr>
            <a:r>
              <a:rPr lang="el-GR" sz="2400" dirty="0">
                <a:latin typeface="Palatino Linotype" pitchFamily="18" charset="0"/>
              </a:rPr>
              <a:t>Νοσηλευτική υποστήριξη</a:t>
            </a:r>
          </a:p>
          <a:p>
            <a:pPr>
              <a:defRPr/>
            </a:pPr>
            <a:endParaRPr lang="el-GR" sz="2400" dirty="0">
              <a:latin typeface="Palatino Linotype" pitchFamily="18" charset="0"/>
            </a:endParaRPr>
          </a:p>
          <a:p>
            <a:pPr>
              <a:defRPr/>
            </a:pPr>
            <a:endParaRPr lang="el-GR" sz="2400" dirty="0">
              <a:latin typeface="Palatino Linotype" pitchFamily="18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Palatino Linotype" pitchFamily="18" charset="0"/>
              </a:rPr>
              <a:t>“A la guerre </a:t>
            </a:r>
            <a:r>
              <a:rPr lang="en-US" sz="4000" b="1" dirty="0" err="1">
                <a:solidFill>
                  <a:srgbClr val="FFFF00"/>
                </a:solidFill>
                <a:latin typeface="Palatino Linotype" pitchFamily="18" charset="0"/>
              </a:rPr>
              <a:t>comme</a:t>
            </a:r>
            <a:r>
              <a:rPr lang="en-US" sz="4000" b="1" dirty="0">
                <a:solidFill>
                  <a:srgbClr val="FFFF00"/>
                </a:solidFill>
                <a:latin typeface="Palatino Linotype" pitchFamily="18" charset="0"/>
              </a:rPr>
              <a:t> a la guerre”</a:t>
            </a:r>
            <a:endParaRPr lang="el-GR" sz="4000" b="1" dirty="0">
              <a:solidFill>
                <a:srgbClr val="FFFF0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22A1BD7D-0B2C-4B65-ADF0-378480768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0350"/>
            <a:ext cx="7829550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>
            <a:extLst>
              <a:ext uri="{FF2B5EF4-FFF2-40B4-BE49-F238E27FC236}">
                <a16:creationId xmlns:a16="http://schemas.microsoft.com/office/drawing/2014/main" id="{87C9DF06-1435-4BE2-BB45-78D349AFC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16338"/>
            <a:ext cx="777875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3 - TextBox">
            <a:extLst>
              <a:ext uri="{FF2B5EF4-FFF2-40B4-BE49-F238E27FC236}">
                <a16:creationId xmlns:a16="http://schemas.microsoft.com/office/drawing/2014/main" id="{D3965FFD-CB5F-4618-AA61-5EEE6AC8E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6237288"/>
            <a:ext cx="2973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l-GR" b="1">
                <a:solidFill>
                  <a:srgbClr val="FFFF00"/>
                </a:solidFill>
              </a:rPr>
              <a:t>Vergotte I  N Engl J Med 2010</a:t>
            </a:r>
            <a:endParaRPr lang="el-GR" altLang="el-GR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>
            <a:extLst>
              <a:ext uri="{FF2B5EF4-FFF2-40B4-BE49-F238E27FC236}">
                <a16:creationId xmlns:a16="http://schemas.microsoft.com/office/drawing/2014/main" id="{0782DBA2-77F9-441C-8A2D-2523F28E0D9A}"/>
              </a:ext>
            </a:extLst>
          </p:cNvPr>
          <p:cNvSpPr/>
          <p:nvPr/>
        </p:nvSpPr>
        <p:spPr>
          <a:xfrm>
            <a:off x="1547813" y="404813"/>
            <a:ext cx="6337300" cy="1152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Ενδιάμεση </a:t>
            </a:r>
            <a:r>
              <a:rPr lang="el-GR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κυτταρομείωση</a:t>
            </a:r>
            <a:endParaRPr lang="el-G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69635" name="2 - TextBox">
            <a:extLst>
              <a:ext uri="{FF2B5EF4-FFF2-40B4-BE49-F238E27FC236}">
                <a16:creationId xmlns:a16="http://schemas.microsoft.com/office/drawing/2014/main" id="{6C117E7C-269A-4832-ADD0-F93EBBE98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844675"/>
            <a:ext cx="79232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b="1">
                <a:solidFill>
                  <a:srgbClr val="FFFF00"/>
                </a:solidFill>
                <a:latin typeface="Palatino Linotype" panose="02040502050505030304" pitchFamily="18" charset="0"/>
              </a:rPr>
              <a:t>Κυτταρομείωση που γίνεται μετά από 3 η 4 κύκλους ΧΜΘ και</a:t>
            </a:r>
          </a:p>
          <a:p>
            <a:pPr eaLnBrk="1" hangingPunct="1"/>
            <a:r>
              <a:rPr lang="el-GR" altLang="el-GR" b="1">
                <a:solidFill>
                  <a:srgbClr val="FFFF00"/>
                </a:solidFill>
                <a:latin typeface="Palatino Linotype" panose="02040502050505030304" pitchFamily="18" charset="0"/>
              </a:rPr>
              <a:t>ακολουθείται από άλλους 3 κύκλους ΧΜΘ στα πλαίσια της</a:t>
            </a:r>
          </a:p>
          <a:p>
            <a:pPr eaLnBrk="1" hangingPunct="1"/>
            <a:r>
              <a:rPr lang="el-GR" altLang="el-GR" b="1">
                <a:solidFill>
                  <a:srgbClr val="FFFF00"/>
                </a:solidFill>
                <a:latin typeface="Palatino Linotype" panose="02040502050505030304" pitchFamily="18" charset="0"/>
              </a:rPr>
              <a:t>πρωτογενούς θεραπείας ενός προχωρημένου </a:t>
            </a:r>
            <a:r>
              <a:rPr lang="en-US" altLang="el-GR" b="1">
                <a:solidFill>
                  <a:srgbClr val="FFFF00"/>
                </a:solidFill>
                <a:latin typeface="Palatino Linotype" panose="02040502050505030304" pitchFamily="18" charset="0"/>
              </a:rPr>
              <a:t>Ca </a:t>
            </a:r>
            <a:r>
              <a:rPr lang="el-GR" altLang="el-GR" b="1">
                <a:solidFill>
                  <a:srgbClr val="FFFF00"/>
                </a:solidFill>
                <a:latin typeface="Palatino Linotype" panose="02040502050505030304" pitchFamily="18" charset="0"/>
              </a:rPr>
              <a:t>ωοθηκών  </a:t>
            </a:r>
          </a:p>
        </p:txBody>
      </p:sp>
      <p:sp>
        <p:nvSpPr>
          <p:cNvPr id="69636" name="3 - TextBox">
            <a:extLst>
              <a:ext uri="{FF2B5EF4-FFF2-40B4-BE49-F238E27FC236}">
                <a16:creationId xmlns:a16="http://schemas.microsoft.com/office/drawing/2014/main" id="{8ABE188E-CAAA-4DC5-9A7B-FC2C48703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3644900"/>
            <a:ext cx="8788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el-GR" altLang="el-GR"/>
              <a:t> </a:t>
            </a:r>
            <a:r>
              <a:rPr lang="el-GR" altLang="el-GR" sz="1800">
                <a:latin typeface="Palatino Linotype" panose="02040502050505030304" pitchFamily="18" charset="0"/>
              </a:rPr>
              <a:t>εκτεταμένες διηθήσεις εντερικών ελίκων η διήθηση του μεσεντερίου</a:t>
            </a:r>
          </a:p>
          <a:p>
            <a:pPr eaLnBrk="1" hangingPunct="1"/>
            <a:endParaRPr lang="el-GR" altLang="el-GR" sz="1800">
              <a:latin typeface="Palatino Linotype" panose="0204050205050503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l-GR" altLang="el-GR" sz="1800">
                <a:latin typeface="Palatino Linotype" panose="02040502050505030304" pitchFamily="18" charset="0"/>
              </a:rPr>
              <a:t> όγκος &gt;2εκ. πέριξ της άνω μεσεντερίου η τις πύλες του ήπατος</a:t>
            </a:r>
          </a:p>
          <a:p>
            <a:pPr eaLnBrk="1" hangingPunct="1"/>
            <a:endParaRPr lang="el-GR" altLang="el-GR" sz="1800">
              <a:latin typeface="Palatino Linotype" panose="0204050205050503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l-GR" altLang="el-GR" sz="1800">
                <a:latin typeface="Palatino Linotype" panose="02040502050505030304" pitchFamily="18" charset="0"/>
              </a:rPr>
              <a:t> πολλαπλές ενδοηπατικές μεταστάσεις</a:t>
            </a:r>
          </a:p>
          <a:p>
            <a:pPr eaLnBrk="1" hangingPunct="1"/>
            <a:endParaRPr lang="el-GR" altLang="el-GR" sz="1800">
              <a:latin typeface="Palatino Linotype" panose="0204050205050503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l-GR" altLang="el-GR" sz="1800">
                <a:latin typeface="Palatino Linotype" panose="02040502050505030304" pitchFamily="18" charset="0"/>
              </a:rPr>
              <a:t> κακό </a:t>
            </a:r>
            <a:r>
              <a:rPr lang="en-US" altLang="el-GR" sz="1800">
                <a:latin typeface="Palatino Linotype" panose="02040502050505030304" pitchFamily="18" charset="0"/>
              </a:rPr>
              <a:t>performance status </a:t>
            </a:r>
            <a:r>
              <a:rPr lang="el-GR" altLang="el-GR" sz="1800">
                <a:latin typeface="Palatino Linotype" panose="02040502050505030304" pitchFamily="18" charset="0"/>
              </a:rPr>
              <a:t>της ασθενούς – χαμηλή αλβουμίνη – ηλικία &gt; 80 ετών 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>
            <a:extLst>
              <a:ext uri="{FF2B5EF4-FFF2-40B4-BE49-F238E27FC236}">
                <a16:creationId xmlns:a16="http://schemas.microsoft.com/office/drawing/2014/main" id="{B9B3DD43-23F3-4538-ABC0-4981D9FBCD90}"/>
              </a:ext>
            </a:extLst>
          </p:cNvPr>
          <p:cNvSpPr/>
          <p:nvPr/>
        </p:nvSpPr>
        <p:spPr>
          <a:xfrm>
            <a:off x="1187450" y="333375"/>
            <a:ext cx="6769100" cy="1366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Ερωτήματα σχετικά με το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IDS</a:t>
            </a:r>
            <a:endParaRPr lang="el-G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70659" name="2 - TextBox">
            <a:extLst>
              <a:ext uri="{FF2B5EF4-FFF2-40B4-BE49-F238E27FC236}">
                <a16:creationId xmlns:a16="http://schemas.microsoft.com/office/drawing/2014/main" id="{EB10559C-25CE-4374-B021-F3198E509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420938"/>
            <a:ext cx="698023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l-GR"/>
              <a:t> </a:t>
            </a:r>
            <a:r>
              <a:rPr lang="el-GR" altLang="el-GR" b="1">
                <a:latin typeface="Palatino Linotype" panose="02040502050505030304" pitchFamily="18" charset="0"/>
              </a:rPr>
              <a:t>Ποιο είναι το «ανεγχείρητο» για κάθε χειρουργό??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l-GR" altLang="el-GR" b="1">
              <a:latin typeface="Palatino Linotype" panose="0204050205050503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l-GR" altLang="el-GR" b="1">
                <a:latin typeface="Palatino Linotype" panose="02040502050505030304" pitchFamily="18" charset="0"/>
              </a:rPr>
              <a:t> Χρόνος </a:t>
            </a:r>
            <a:r>
              <a:rPr lang="en-US" altLang="el-GR" b="1">
                <a:latin typeface="Palatino Linotype" panose="02040502050505030304" pitchFamily="18" charset="0"/>
              </a:rPr>
              <a:t>IDS ?? </a:t>
            </a:r>
            <a:r>
              <a:rPr lang="el-GR" altLang="el-GR" b="1">
                <a:latin typeface="Palatino Linotype" panose="02040502050505030304" pitchFamily="18" charset="0"/>
              </a:rPr>
              <a:t>Μετά 3 η 4 κύκλους ΧΜΘ ??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l-GR" altLang="el-GR" b="1">
              <a:latin typeface="Palatino Linotype" panose="0204050205050503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l-GR" altLang="el-GR" b="1">
                <a:latin typeface="Palatino Linotype" panose="02040502050505030304" pitchFamily="18" charset="0"/>
              </a:rPr>
              <a:t> Έχει νόημα σε βιολογικά επιθετική νόσο ??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l-GR" altLang="el-GR" b="1">
              <a:latin typeface="Palatino Linotype" panose="0204050205050503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l-GR" altLang="el-GR" b="1">
                <a:latin typeface="Palatino Linotype" panose="02040502050505030304" pitchFamily="18" charset="0"/>
              </a:rPr>
              <a:t> Τι γίνεται σε προηγούμενα </a:t>
            </a:r>
            <a:r>
              <a:rPr lang="en-US" altLang="el-GR" b="1">
                <a:latin typeface="Palatino Linotype" panose="02040502050505030304" pitchFamily="18" charset="0"/>
              </a:rPr>
              <a:t>suboptimal </a:t>
            </a:r>
            <a:r>
              <a:rPr lang="el-GR" altLang="el-GR" b="1">
                <a:latin typeface="Palatino Linotype" panose="02040502050505030304" pitchFamily="18" charset="0"/>
              </a:rPr>
              <a:t>χειρουργείο ??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592A4FC1-C41E-4015-B40E-74BB03993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351837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B7B04115-B288-4399-A92C-517C38D66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5297B5FF-ECE3-4AE1-8EC2-368011775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>
            <a:extLst>
              <a:ext uri="{FF2B5EF4-FFF2-40B4-BE49-F238E27FC236}">
                <a16:creationId xmlns:a16="http://schemas.microsoft.com/office/drawing/2014/main" id="{7F5F2F7D-8A24-4212-A92A-6F6377E30E1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341438"/>
            <a:ext cx="4038600" cy="5649912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zh-CN" sz="2000" dirty="0">
                <a:latin typeface="Palatino Linotype" pitchFamily="18" charset="0"/>
                <a:ea typeface="宋体" pitchFamily="2" charset="-122"/>
              </a:rPr>
              <a:t>Κρατά το λεπτό έντερο από το οπίσθιο κοιλιακό τοίχωμα</a:t>
            </a:r>
            <a:endParaRPr lang="en-US" altLang="zh-CN" sz="2000" dirty="0">
              <a:latin typeface="Palatino Linotype" pitchFamily="18" charset="0"/>
              <a:ea typeface="宋体" pitchFamily="2" charset="-122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zh-CN" sz="2000" dirty="0">
              <a:latin typeface="Palatino Linotype" pitchFamily="18" charset="0"/>
              <a:ea typeface="宋体" pitchFamily="2" charset="-122"/>
            </a:endParaRPr>
          </a:p>
          <a:p>
            <a:pPr eaLnBrk="1" hangingPunct="1">
              <a:defRPr/>
            </a:pPr>
            <a:r>
              <a:rPr lang="el-GR" altLang="zh-CN" sz="2000" dirty="0">
                <a:latin typeface="Palatino Linotype" pitchFamily="18" charset="0"/>
                <a:ea typeface="宋体" pitchFamily="2" charset="-122"/>
              </a:rPr>
              <a:t>Αποτελείται από 2 περιτοναϊκές πτυχές</a:t>
            </a:r>
            <a:endParaRPr lang="en-US" altLang="zh-CN" sz="2000" dirty="0">
              <a:latin typeface="Palatino Linotype" pitchFamily="18" charset="0"/>
              <a:ea typeface="宋体" pitchFamily="2" charset="-122"/>
            </a:endParaRPr>
          </a:p>
          <a:p>
            <a:pPr eaLnBrk="1" hangingPunct="1">
              <a:defRPr/>
            </a:pPr>
            <a:endParaRPr lang="en-US" altLang="zh-CN" sz="2000" dirty="0">
              <a:latin typeface="Palatino Linotype" pitchFamily="18" charset="0"/>
              <a:ea typeface="宋体" pitchFamily="2" charset="-122"/>
            </a:endParaRPr>
          </a:p>
          <a:p>
            <a:pPr eaLnBrk="1" hangingPunct="1">
              <a:defRPr/>
            </a:pPr>
            <a:r>
              <a:rPr lang="el-GR" altLang="zh-CN" sz="2000" dirty="0" err="1">
                <a:latin typeface="Palatino Linotype" pitchFamily="18" charset="0"/>
                <a:ea typeface="宋体" pitchFamily="2" charset="-122"/>
              </a:rPr>
              <a:t>Παρακολικές</a:t>
            </a:r>
            <a:r>
              <a:rPr lang="el-GR" altLang="zh-CN" sz="2000" dirty="0">
                <a:latin typeface="Palatino Linotype" pitchFamily="18" charset="0"/>
                <a:ea typeface="宋体" pitchFamily="2" charset="-122"/>
              </a:rPr>
              <a:t> αύλακες</a:t>
            </a:r>
            <a:r>
              <a:rPr lang="en-US" altLang="zh-CN" sz="2000" dirty="0">
                <a:latin typeface="Palatino Linotype" pitchFamily="18" charset="0"/>
                <a:ea typeface="宋体" pitchFamily="2" charset="-122"/>
              </a:rPr>
              <a:t>. </a:t>
            </a:r>
            <a:r>
              <a:rPr lang="el-GR" altLang="zh-CN" sz="2000" dirty="0">
                <a:latin typeface="Palatino Linotype" pitchFamily="18" charset="0"/>
                <a:ea typeface="宋体" pitchFamily="2" charset="-122"/>
              </a:rPr>
              <a:t>ΔΕ από την ηπατική καμπή έως το τυφλό και ΑΡ από σιγμοειδές στον σπλήνα</a:t>
            </a:r>
            <a:endParaRPr lang="en-US" altLang="zh-CN" sz="2000" dirty="0">
              <a:latin typeface="Palatino Linotype" pitchFamily="18" charset="0"/>
              <a:ea typeface="宋体" pitchFamily="2" charset="-122"/>
            </a:endParaRPr>
          </a:p>
          <a:p>
            <a:pPr eaLnBrk="1" hangingPunct="1">
              <a:defRPr/>
            </a:pPr>
            <a:endParaRPr lang="en-US" altLang="zh-CN" sz="2000" dirty="0">
              <a:latin typeface="Palatino Linotype" pitchFamily="18" charset="0"/>
              <a:ea typeface="宋体" pitchFamily="2" charset="-122"/>
            </a:endParaRPr>
          </a:p>
          <a:p>
            <a:pPr eaLnBrk="1" hangingPunct="1">
              <a:defRPr/>
            </a:pPr>
            <a:r>
              <a:rPr lang="el-GR" altLang="zh-CN" sz="2000" dirty="0">
                <a:latin typeface="Palatino Linotype" pitchFamily="18" charset="0"/>
                <a:ea typeface="宋体" pitchFamily="2" charset="-122"/>
              </a:rPr>
              <a:t>Μεγαλύτερη η ΔΕ </a:t>
            </a:r>
            <a:r>
              <a:rPr lang="el-GR" altLang="zh-CN" sz="2000" dirty="0" err="1">
                <a:latin typeface="Palatino Linotype" pitchFamily="18" charset="0"/>
                <a:ea typeface="宋体" pitchFamily="2" charset="-122"/>
              </a:rPr>
              <a:t>παρακολική</a:t>
            </a:r>
            <a:r>
              <a:rPr lang="en-US" altLang="zh-CN" sz="2000" dirty="0">
                <a:latin typeface="Palatino Linotype" pitchFamily="18" charset="0"/>
                <a:ea typeface="宋体" pitchFamily="2" charset="-122"/>
              </a:rPr>
              <a:t> (</a:t>
            </a:r>
            <a:r>
              <a:rPr lang="el-GR" altLang="zh-CN" sz="2000" dirty="0">
                <a:latin typeface="Palatino Linotype" pitchFamily="18" charset="0"/>
                <a:ea typeface="宋体" pitchFamily="2" charset="-122"/>
              </a:rPr>
              <a:t>πλειοψηφία των μεταστατικών εστιών στο ΔΕ </a:t>
            </a:r>
            <a:r>
              <a:rPr lang="el-GR" altLang="zh-CN" sz="2000" dirty="0" err="1">
                <a:latin typeface="Palatino Linotype" pitchFamily="18" charset="0"/>
                <a:ea typeface="宋体" pitchFamily="2" charset="-122"/>
              </a:rPr>
              <a:t>ημιδιάφραγμα</a:t>
            </a:r>
            <a:r>
              <a:rPr lang="en-US" altLang="zh-CN" sz="2000" dirty="0">
                <a:latin typeface="Palatino Linotype" pitchFamily="18" charset="0"/>
                <a:ea typeface="宋体" pitchFamily="2" charset="-122"/>
              </a:rPr>
              <a:t>) </a:t>
            </a:r>
          </a:p>
          <a:p>
            <a:pPr eaLnBrk="1" hangingPunct="1">
              <a:defRPr/>
            </a:pPr>
            <a:endParaRPr lang="en-US" altLang="zh-CN" sz="2000" dirty="0">
              <a:latin typeface="Palatino Linotype" pitchFamily="18" charset="0"/>
              <a:ea typeface="宋体" pitchFamily="2" charset="-122"/>
            </a:endParaRPr>
          </a:p>
          <a:p>
            <a:pPr eaLnBrk="1" hangingPunct="1">
              <a:defRPr/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zh-CN" sz="2700" dirty="0">
              <a:ea typeface="宋体" pitchFamily="2" charset="-122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zh-CN" sz="2700" dirty="0">
              <a:ea typeface="宋体" pitchFamily="2" charset="-122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zh-CN" sz="2700" dirty="0">
              <a:ea typeface="宋体" pitchFamily="2" charset="-122"/>
            </a:endParaRPr>
          </a:p>
        </p:txBody>
      </p:sp>
      <p:pic>
        <p:nvPicPr>
          <p:cNvPr id="10243" name="Picture 0" descr="肠系膜">
            <a:extLst>
              <a:ext uri="{FF2B5EF4-FFF2-40B4-BE49-F238E27FC236}">
                <a16:creationId xmlns:a16="http://schemas.microsoft.com/office/drawing/2014/main" id="{AEA4887F-7A1E-4678-BDD3-6D6CFA52F731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628775"/>
            <a:ext cx="4116387" cy="4857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4 - TextBox">
            <a:extLst>
              <a:ext uri="{FF2B5EF4-FFF2-40B4-BE49-F238E27FC236}">
                <a16:creationId xmlns:a16="http://schemas.microsoft.com/office/drawing/2014/main" id="{0DE1071E-3E43-4C97-9287-2E3AFD3EB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76250"/>
            <a:ext cx="2225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2800" b="1">
                <a:solidFill>
                  <a:srgbClr val="FFFF00"/>
                </a:solidFill>
                <a:latin typeface="Palatino Linotype" panose="02040502050505030304" pitchFamily="18" charset="0"/>
              </a:rPr>
              <a:t>Μεσεντέριο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>
            <a:extLst>
              <a:ext uri="{FF2B5EF4-FFF2-40B4-BE49-F238E27FC236}">
                <a16:creationId xmlns:a16="http://schemas.microsoft.com/office/drawing/2014/main" id="{A3BE79FD-9D67-4D9D-8917-DCC7DC5DB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260350"/>
            <a:ext cx="603885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069EE844-2DD8-4BE3-B67F-99197A56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</a:rPr>
              <a:t>What’s best ?</a:t>
            </a:r>
            <a:endParaRPr lang="el-GR" sz="3200" dirty="0">
              <a:solidFill>
                <a:srgbClr val="FFFF00"/>
              </a:solidFill>
            </a:endParaRP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BC7D8E48-A3F0-495E-B152-454D5FE45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916113"/>
            <a:ext cx="8229600" cy="4525962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en-US" b="1" dirty="0"/>
              <a:t>Primary </a:t>
            </a:r>
            <a:r>
              <a:rPr lang="en-US" b="1" dirty="0" err="1"/>
              <a:t>Debulking</a:t>
            </a:r>
            <a:r>
              <a:rPr lang="en-US" b="1" dirty="0"/>
              <a:t> Surgery (PDS)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en-US" b="1" dirty="0"/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en-US" b="1" dirty="0"/>
              <a:t>VS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en-US" b="1" dirty="0"/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en-US" b="1" dirty="0"/>
              <a:t>Interval </a:t>
            </a:r>
            <a:r>
              <a:rPr lang="en-US" b="1" dirty="0" err="1"/>
              <a:t>Debulking</a:t>
            </a:r>
            <a:r>
              <a:rPr lang="en-US" b="1" dirty="0"/>
              <a:t> Surgery (IDS)</a:t>
            </a:r>
            <a:endParaRPr lang="el-GR" b="1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">
            <a:extLst>
              <a:ext uri="{FF2B5EF4-FFF2-40B4-BE49-F238E27FC236}">
                <a16:creationId xmlns:a16="http://schemas.microsoft.com/office/drawing/2014/main" id="{09317FE7-F78F-4B03-BCF6-C03883252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830888"/>
            <a:ext cx="8839200" cy="914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2BBFF"/>
              </a:gs>
              <a:gs pos="100000">
                <a:srgbClr val="9966FF"/>
              </a:gs>
            </a:gsLst>
            <a:lin ang="5400000" scaled="1"/>
          </a:gra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lIns="93600" tIns="46800" rIns="93600" bIns="46800" anchor="ctr"/>
          <a:lstStyle>
            <a:lvl1pPr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endParaRPr lang="nl-NL" altLang="el-GR" sz="2400" b="1">
              <a:solidFill>
                <a:schemeClr val="bg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6803" name="AutoShape 3">
            <a:extLst>
              <a:ext uri="{FF2B5EF4-FFF2-40B4-BE49-F238E27FC236}">
                <a16:creationId xmlns:a16="http://schemas.microsoft.com/office/drawing/2014/main" id="{83796295-44BE-47FD-B4EC-7F016118A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708275"/>
            <a:ext cx="2179638" cy="381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9C6FF"/>
              </a:gs>
              <a:gs pos="100000">
                <a:srgbClr val="9966FF"/>
              </a:gs>
            </a:gsLst>
            <a:lin ang="5400000" scaled="1"/>
          </a:gra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lIns="93600" tIns="46800" rIns="93600" bIns="46800" anchor="ctr"/>
          <a:lstStyle>
            <a:lvl1pPr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nl-NL" altLang="el-GR" sz="24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Randomisation</a:t>
            </a:r>
          </a:p>
        </p:txBody>
      </p:sp>
      <p:sp>
        <p:nvSpPr>
          <p:cNvPr id="76804" name="Rectangle 7">
            <a:extLst>
              <a:ext uri="{FF2B5EF4-FFF2-40B4-BE49-F238E27FC236}">
                <a16:creationId xmlns:a16="http://schemas.microsoft.com/office/drawing/2014/main" id="{37508D7B-7481-4840-B2F6-B32167F02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1916113"/>
            <a:ext cx="8853487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endParaRPr lang="nl-NL" altLang="el-GR" sz="28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nl-NL" altLang="el-GR" b="1">
                <a:latin typeface="Times New Roman" panose="02020603050405020304" pitchFamily="18" charset="0"/>
                <a:cs typeface="Arial" panose="020B0604020202020204" pitchFamily="34" charset="0"/>
              </a:rPr>
              <a:t>Ovarian, tube or peritonal cancer stage IIIc-IV (n = 718)</a:t>
            </a:r>
          </a:p>
        </p:txBody>
      </p:sp>
      <p:sp>
        <p:nvSpPr>
          <p:cNvPr id="76805" name="Rectangle 8">
            <a:extLst>
              <a:ext uri="{FF2B5EF4-FFF2-40B4-BE49-F238E27FC236}">
                <a16:creationId xmlns:a16="http://schemas.microsoft.com/office/drawing/2014/main" id="{3AF73AEE-A004-4302-A9DF-68AE7B687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500438"/>
            <a:ext cx="4048125" cy="425450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CCCC52"/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>
            <a:lvl1pPr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nl-NL" altLang="el-GR" sz="2400" b="1">
                <a:solidFill>
                  <a:srgbClr val="0033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Primary </a:t>
            </a:r>
            <a:r>
              <a:rPr lang="nl-BE" altLang="el-GR" sz="2400" b="1">
                <a:solidFill>
                  <a:srgbClr val="0033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Debulking</a:t>
            </a:r>
            <a:r>
              <a:rPr lang="nl-NL" altLang="el-GR" sz="2400" b="1">
                <a:solidFill>
                  <a:srgbClr val="0033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BE" altLang="el-GR" sz="2400" b="1">
                <a:solidFill>
                  <a:srgbClr val="0033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nl-NL" altLang="el-GR" sz="2400" b="1">
                <a:solidFill>
                  <a:srgbClr val="0033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urgery</a:t>
            </a:r>
            <a:endParaRPr lang="nl-NL" altLang="el-GR">
              <a:solidFill>
                <a:schemeClr val="bg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6806" name="Rectangle 9">
            <a:extLst>
              <a:ext uri="{FF2B5EF4-FFF2-40B4-BE49-F238E27FC236}">
                <a16:creationId xmlns:a16="http://schemas.microsoft.com/office/drawing/2014/main" id="{BF95CB2B-1560-432D-892C-5D4C5AA2F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3500438"/>
            <a:ext cx="4062413" cy="433387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BCBC00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>
            <a:lvl1pPr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nl-NL" altLang="el-GR">
                <a:solidFill>
                  <a:schemeClr val="bg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nl-NL" altLang="el-GR" sz="2400" b="1">
                <a:solidFill>
                  <a:srgbClr val="0033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Neoadjuvant chemothera</a:t>
            </a:r>
            <a:r>
              <a:rPr lang="nl-BE" altLang="el-GR" sz="2400" b="1">
                <a:solidFill>
                  <a:srgbClr val="0033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nl-NL" altLang="el-GR" sz="2400" b="1">
                <a:solidFill>
                  <a:srgbClr val="0033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</a:t>
            </a:r>
            <a:endParaRPr lang="nl-NL" altLang="el-GR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6807" name="Rectangle 10">
            <a:extLst>
              <a:ext uri="{FF2B5EF4-FFF2-40B4-BE49-F238E27FC236}">
                <a16:creationId xmlns:a16="http://schemas.microsoft.com/office/drawing/2014/main" id="{A4AF12B4-5D76-4EC0-8EDC-CECCD1619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157788"/>
            <a:ext cx="26733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nl-NL" altLang="el-GR" b="1" u="sng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&gt; </a:t>
            </a:r>
            <a:r>
              <a:rPr lang="nl-NL" altLang="el-GR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6</a:t>
            </a:r>
            <a:r>
              <a:rPr lang="nl-NL" altLang="el-GR" b="1">
                <a:latin typeface="Times New Roman" panose="02020603050405020304" pitchFamily="18" charset="0"/>
                <a:cs typeface="Arial" panose="020B0604020202020204" pitchFamily="34" charset="0"/>
              </a:rPr>
              <a:t> x Platinum based CT</a:t>
            </a:r>
          </a:p>
        </p:txBody>
      </p:sp>
      <p:sp>
        <p:nvSpPr>
          <p:cNvPr id="76808" name="Rectangle 12">
            <a:extLst>
              <a:ext uri="{FF2B5EF4-FFF2-40B4-BE49-F238E27FC236}">
                <a16:creationId xmlns:a16="http://schemas.microsoft.com/office/drawing/2014/main" id="{ADDD648D-5281-476D-9848-723070E03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4724400"/>
            <a:ext cx="33766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nl-BE" altLang="el-GR" b="1">
                <a:latin typeface="Times New Roman" panose="02020603050405020304" pitchFamily="18" charset="0"/>
                <a:cs typeface="Arial" panose="020B0604020202020204" pitchFamily="34" charset="0"/>
              </a:rPr>
              <a:t>Interval debulking if no PD</a:t>
            </a:r>
            <a:endParaRPr lang="nl-NL" altLang="el-GR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6809" name="Rectangle 13">
            <a:extLst>
              <a:ext uri="{FF2B5EF4-FFF2-40B4-BE49-F238E27FC236}">
                <a16:creationId xmlns:a16="http://schemas.microsoft.com/office/drawing/2014/main" id="{6D7B5EFB-634E-4D97-97B8-E3D0BC229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4076700"/>
            <a:ext cx="2813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nl-NL" altLang="el-GR" b="1">
                <a:latin typeface="Times New Roman" panose="02020603050405020304" pitchFamily="18" charset="0"/>
                <a:cs typeface="Arial" panose="020B0604020202020204" pitchFamily="34" charset="0"/>
              </a:rPr>
              <a:t>3 x Platinum  based CT</a:t>
            </a:r>
          </a:p>
        </p:txBody>
      </p:sp>
      <p:sp>
        <p:nvSpPr>
          <p:cNvPr id="76810" name="Rectangle 14">
            <a:extLst>
              <a:ext uri="{FF2B5EF4-FFF2-40B4-BE49-F238E27FC236}">
                <a16:creationId xmlns:a16="http://schemas.microsoft.com/office/drawing/2014/main" id="{29B54C32-41CB-46F6-84EA-9778FDFA3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1447800"/>
            <a:ext cx="5978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nl-BE" altLang="el-GR" sz="1400">
              <a:solidFill>
                <a:srgbClr val="5E574E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6811" name="Rectangle 15">
            <a:extLst>
              <a:ext uri="{FF2B5EF4-FFF2-40B4-BE49-F238E27FC236}">
                <a16:creationId xmlns:a16="http://schemas.microsoft.com/office/drawing/2014/main" id="{A8152306-4139-4288-AE30-6A0264A9B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5084763"/>
            <a:ext cx="28844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nl-BE" altLang="el-GR" sz="1400">
              <a:solidFill>
                <a:srgbClr val="5E574E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6812" name="Rectangle 16">
            <a:extLst>
              <a:ext uri="{FF2B5EF4-FFF2-40B4-BE49-F238E27FC236}">
                <a16:creationId xmlns:a16="http://schemas.microsoft.com/office/drawing/2014/main" id="{435419E6-9088-41E8-9FED-D4A1AC06C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8275" y="4479925"/>
            <a:ext cx="2741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nl-BE" altLang="el-GR" sz="1400">
              <a:solidFill>
                <a:srgbClr val="5E574E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6813" name="Rectangle 18">
            <a:extLst>
              <a:ext uri="{FF2B5EF4-FFF2-40B4-BE49-F238E27FC236}">
                <a16:creationId xmlns:a16="http://schemas.microsoft.com/office/drawing/2014/main" id="{E6A2E899-F7F8-4FE4-9D0C-5904CAE32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5373688"/>
            <a:ext cx="33766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nl-NL" altLang="el-GR" b="1" u="sng">
                <a:latin typeface="Times New Roman" panose="02020603050405020304" pitchFamily="18" charset="0"/>
                <a:cs typeface="Arial" panose="020B0604020202020204" pitchFamily="34" charset="0"/>
              </a:rPr>
              <a:t>&gt;</a:t>
            </a:r>
            <a:r>
              <a:rPr lang="nl-NL" altLang="el-GR" b="1">
                <a:latin typeface="Times New Roman" panose="02020603050405020304" pitchFamily="18" charset="0"/>
                <a:cs typeface="Arial" panose="020B0604020202020204" pitchFamily="34" charset="0"/>
              </a:rPr>
              <a:t> 3 x Platinum based CT</a:t>
            </a:r>
          </a:p>
        </p:txBody>
      </p:sp>
      <p:sp>
        <p:nvSpPr>
          <p:cNvPr id="76814" name="Rectangle 22">
            <a:extLst>
              <a:ext uri="{FF2B5EF4-FFF2-40B4-BE49-F238E27FC236}">
                <a16:creationId xmlns:a16="http://schemas.microsoft.com/office/drawing/2014/main" id="{D7604115-FC6D-4B89-8377-0B18BAD8D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0" y="5897563"/>
            <a:ext cx="89217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 defTabSz="7620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el-GR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Primary Endpoint: Overall survival </a:t>
            </a:r>
          </a:p>
          <a:p>
            <a:pPr>
              <a:spcBef>
                <a:spcPct val="50000"/>
              </a:spcBef>
            </a:pPr>
            <a:r>
              <a:rPr lang="nl-NL" altLang="el-GR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Secondary endpoints: Progression Free Survival, Quality of Life, </a:t>
            </a:r>
            <a:r>
              <a:rPr lang="nl-BE" altLang="el-GR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nl-NL" altLang="el-GR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omplication</a:t>
            </a:r>
            <a:r>
              <a:rPr lang="nl-BE" altLang="el-GR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</a:t>
            </a:r>
            <a:endParaRPr lang="nl-NL" altLang="el-GR" b="1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6815" name="Line 23">
            <a:extLst>
              <a:ext uri="{FF2B5EF4-FFF2-40B4-BE49-F238E27FC236}">
                <a16:creationId xmlns:a16="http://schemas.microsoft.com/office/drawing/2014/main" id="{6E14CF89-F322-4C7D-96CB-DE51966C49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43213" y="3213100"/>
            <a:ext cx="1266825" cy="22860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76816" name="Line 24">
            <a:extLst>
              <a:ext uri="{FF2B5EF4-FFF2-40B4-BE49-F238E27FC236}">
                <a16:creationId xmlns:a16="http://schemas.microsoft.com/office/drawing/2014/main" id="{34796672-104A-48FA-BD45-B2105F2349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563" y="3213100"/>
            <a:ext cx="1171575" cy="22860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76817" name="Text Box 26">
            <a:extLst>
              <a:ext uri="{FF2B5EF4-FFF2-40B4-BE49-F238E27FC236}">
                <a16:creationId xmlns:a16="http://schemas.microsoft.com/office/drawing/2014/main" id="{4CA6874C-ACDF-451F-8DB3-498B71EAC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7438" y="525463"/>
            <a:ext cx="1698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endParaRPr lang="nl-NL" altLang="el-GR" sz="44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18" name="AutoShape 27">
            <a:extLst>
              <a:ext uri="{FF2B5EF4-FFF2-40B4-BE49-F238E27FC236}">
                <a16:creationId xmlns:a16="http://schemas.microsoft.com/office/drawing/2014/main" id="{18CB4F90-0874-47F6-9993-712C16B6A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95400"/>
            <a:ext cx="8839200" cy="64611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3600" tIns="46800" rIns="93600" bIns="46800" anchor="ctr"/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nl-BE" altLang="el-GR" sz="1400">
              <a:solidFill>
                <a:srgbClr val="5E574E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6819" name="AutoShape 29">
            <a:extLst>
              <a:ext uri="{FF2B5EF4-FFF2-40B4-BE49-F238E27FC236}">
                <a16:creationId xmlns:a16="http://schemas.microsoft.com/office/drawing/2014/main" id="{637686A6-4AE8-4020-83F4-9B0F179A8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150" y="4589463"/>
            <a:ext cx="2813050" cy="381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3600" tIns="46800" rIns="93600" bIns="46800" anchor="ctr"/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nl-BE" altLang="el-GR" sz="1400">
              <a:solidFill>
                <a:srgbClr val="5E574E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6820" name="AutoShape 30">
            <a:extLst>
              <a:ext uri="{FF2B5EF4-FFF2-40B4-BE49-F238E27FC236}">
                <a16:creationId xmlns:a16="http://schemas.microsoft.com/office/drawing/2014/main" id="{3A1AFA23-3FD9-439F-A2F3-B1156278D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4797425"/>
            <a:ext cx="3446463" cy="381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3600" tIns="46800" rIns="93600" bIns="46800" anchor="ctr"/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nl-BE" altLang="el-GR" sz="1400">
              <a:solidFill>
                <a:srgbClr val="5E574E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6821" name="AutoShape 32">
            <a:extLst>
              <a:ext uri="{FF2B5EF4-FFF2-40B4-BE49-F238E27FC236}">
                <a16:creationId xmlns:a16="http://schemas.microsoft.com/office/drawing/2014/main" id="{9A7FDD65-F027-4B99-A0F2-6C3AF5236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5013325"/>
            <a:ext cx="3411537" cy="4572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3600" tIns="46800" rIns="93600" bIns="46800" anchor="ctr"/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nl-BE" altLang="el-GR" sz="1400">
              <a:solidFill>
                <a:srgbClr val="5E574E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Rechte verbindingslijn met pijl 35">
            <a:extLst>
              <a:ext uri="{FF2B5EF4-FFF2-40B4-BE49-F238E27FC236}">
                <a16:creationId xmlns:a16="http://schemas.microsoft.com/office/drawing/2014/main" id="{219A3426-188D-4456-920A-840B561C5F8E}"/>
              </a:ext>
            </a:extLst>
          </p:cNvPr>
          <p:cNvCxnSpPr/>
          <p:nvPr/>
        </p:nvCxnSpPr>
        <p:spPr bwMode="auto">
          <a:xfrm rot="16200000" flipH="1">
            <a:off x="5464969" y="464344"/>
            <a:ext cx="914400" cy="700088"/>
          </a:xfrm>
          <a:prstGeom prst="straightConnector1">
            <a:avLst/>
          </a:prstGeom>
          <a:gradFill rotWithShape="0">
            <a:gsLst>
              <a:gs pos="0">
                <a:schemeClr val="tx2">
                  <a:gamma/>
                  <a:shade val="16078"/>
                  <a:invGamma/>
                </a:schemeClr>
              </a:gs>
              <a:gs pos="100000">
                <a:schemeClr val="tx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AD198D9-30D7-4AA6-A34B-7984BC7E0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4292600"/>
            <a:ext cx="2865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l-GR">
                <a:latin typeface="Arial" panose="020B0604020202020204" pitchFamily="34" charset="0"/>
              </a:rPr>
              <a:t>Interval debulking optional</a:t>
            </a:r>
            <a:endParaRPr lang="el-GR" altLang="el-GR">
              <a:latin typeface="Arial" panose="020B0604020202020204" pitchFamily="34" charset="0"/>
            </a:endParaRPr>
          </a:p>
        </p:txBody>
      </p:sp>
      <p:pic>
        <p:nvPicPr>
          <p:cNvPr id="76824" name="Picture 2">
            <a:extLst>
              <a:ext uri="{FF2B5EF4-FFF2-40B4-BE49-F238E27FC236}">
                <a16:creationId xmlns:a16="http://schemas.microsoft.com/office/drawing/2014/main" id="{D8099D77-3F20-4427-93B9-62F31E4D6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8964612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71" name="Group 3">
            <a:extLst>
              <a:ext uri="{FF2B5EF4-FFF2-40B4-BE49-F238E27FC236}">
                <a16:creationId xmlns:a16="http://schemas.microsoft.com/office/drawing/2014/main" id="{4A57C2D4-D8E9-4D4B-ACC3-70B63642F761}"/>
              </a:ext>
            </a:extLst>
          </p:cNvPr>
          <p:cNvGraphicFramePr>
            <a:graphicFrameLocks noGrp="1"/>
          </p:cNvGraphicFramePr>
          <p:nvPr>
            <p:ph type="tbl" idx="4294967295"/>
          </p:nvPr>
        </p:nvGraphicFramePr>
        <p:xfrm>
          <a:off x="250825" y="2924175"/>
          <a:ext cx="8572500" cy="2816225"/>
        </p:xfrm>
        <a:graphic>
          <a:graphicData uri="http://schemas.openxmlformats.org/drawingml/2006/table">
            <a:tbl>
              <a:tblPr/>
              <a:tblGrid>
                <a:gridCol w="399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8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BE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T="45706" marB="45706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rbel" pitchFamily="34" charset="0"/>
                        </a:rPr>
                        <a:t>PDS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rbel" pitchFamily="34" charset="0"/>
                        </a:rPr>
                        <a:t>(n = 329)</a:t>
                      </a:r>
                    </a:p>
                  </a:txBody>
                  <a:tcPr marT="45706" marB="45706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rbel" pitchFamily="34" charset="0"/>
                        </a:rPr>
                        <a:t>NACT -&gt; IDS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rbel" pitchFamily="34" charset="0"/>
                        </a:rPr>
                        <a:t>(n = 339)*</a:t>
                      </a:r>
                    </a:p>
                  </a:txBody>
                  <a:tcPr marT="45706" marB="45706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Metastases </a:t>
                      </a: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before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&gt; 2 cm</a:t>
                      </a:r>
                    </a:p>
                  </a:txBody>
                  <a:tcPr marT="45706" marB="45706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/>
                        <a:t>95%</a:t>
                      </a:r>
                    </a:p>
                  </a:txBody>
                  <a:tcPr marT="45706" marB="45706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rgbClr val="FF0000"/>
                          </a:solidFill>
                        </a:rPr>
                        <a:t>68%</a:t>
                      </a:r>
                    </a:p>
                  </a:txBody>
                  <a:tcPr marT="45706" marB="45706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3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Metastases </a:t>
                      </a: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before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&gt; 10 cm</a:t>
                      </a:r>
                    </a:p>
                  </a:txBody>
                  <a:tcPr marT="45706" marB="45706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62%</a:t>
                      </a:r>
                    </a:p>
                  </a:txBody>
                  <a:tcPr marT="45706" marB="45706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27%</a:t>
                      </a:r>
                    </a:p>
                  </a:txBody>
                  <a:tcPr marT="45706" marB="45706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3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No </a:t>
                      </a: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residual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after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surgery</a:t>
                      </a:r>
                      <a:endParaRPr kumimoji="0" lang="nl-B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T="45706" marB="45706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21%</a:t>
                      </a:r>
                    </a:p>
                  </a:txBody>
                  <a:tcPr marT="45706" marB="45706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53%</a:t>
                      </a:r>
                    </a:p>
                  </a:txBody>
                  <a:tcPr marT="45706" marB="45706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3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≤ 1 cm </a:t>
                      </a: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after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surgery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</a:t>
                      </a:r>
                    </a:p>
                  </a:txBody>
                  <a:tcPr marT="45706" marB="45706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46%</a:t>
                      </a:r>
                    </a:p>
                  </a:txBody>
                  <a:tcPr marT="45706" marB="45706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82%</a:t>
                      </a:r>
                    </a:p>
                  </a:txBody>
                  <a:tcPr marT="45706" marB="45706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7850" name="Tekstvak 3">
            <a:extLst>
              <a:ext uri="{FF2B5EF4-FFF2-40B4-BE49-F238E27FC236}">
                <a16:creationId xmlns:a16="http://schemas.microsoft.com/office/drawing/2014/main" id="{70EE94AA-E004-4404-BDE8-CC820C714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5857875"/>
            <a:ext cx="61102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nl-BE" altLang="el-GR" sz="1600">
                <a:latin typeface="Verdana" panose="020B0604030504040204" pitchFamily="34" charset="0"/>
                <a:cs typeface="Arial" panose="020B0604020202020204" pitchFamily="34" charset="0"/>
              </a:rPr>
              <a:t>* % calculated on the 306 patients who underwent IDS. </a:t>
            </a:r>
          </a:p>
        </p:txBody>
      </p:sp>
      <p:pic>
        <p:nvPicPr>
          <p:cNvPr id="77851" name="Picture 2">
            <a:extLst>
              <a:ext uri="{FF2B5EF4-FFF2-40B4-BE49-F238E27FC236}">
                <a16:creationId xmlns:a16="http://schemas.microsoft.com/office/drawing/2014/main" id="{F7F5FEB6-9413-40DE-86D1-CA70BB3DA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8964612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40" name="Group 36">
            <a:extLst>
              <a:ext uri="{FF2B5EF4-FFF2-40B4-BE49-F238E27FC236}">
                <a16:creationId xmlns:a16="http://schemas.microsoft.com/office/drawing/2014/main" id="{ADBC1CCF-E86A-4BAC-BC55-9DB64B85E616}"/>
              </a:ext>
            </a:extLst>
          </p:cNvPr>
          <p:cNvGraphicFramePr>
            <a:graphicFrameLocks noGrp="1"/>
          </p:cNvGraphicFramePr>
          <p:nvPr/>
        </p:nvGraphicFramePr>
        <p:xfrm>
          <a:off x="395288" y="1946275"/>
          <a:ext cx="8140700" cy="4911725"/>
        </p:xfrm>
        <a:graphic>
          <a:graphicData uri="http://schemas.openxmlformats.org/drawingml/2006/table">
            <a:tbl>
              <a:tblPr/>
              <a:tblGrid>
                <a:gridCol w="3595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6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B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91443" marR="91443" marT="45722" marB="45722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rbel" pitchFamily="34" charset="0"/>
                        </a:rPr>
                        <a:t>PDS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rbel" pitchFamily="34" charset="0"/>
                        </a:rPr>
                        <a:t>(n = 329)</a:t>
                      </a:r>
                    </a:p>
                  </a:txBody>
                  <a:tcPr marL="91443" marR="91443" marT="45722" marB="45722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rbel" pitchFamily="34" charset="0"/>
                        </a:rPr>
                        <a:t>NACT -&gt; IDS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rbel" pitchFamily="34" charset="0"/>
                        </a:rPr>
                        <a:t>(n = 339)*</a:t>
                      </a:r>
                    </a:p>
                  </a:txBody>
                  <a:tcPr marL="91443" marR="91443" marT="45722" marB="45722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Postoperative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mortality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(&lt; 28 </a:t>
                      </a: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days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) </a:t>
                      </a:r>
                    </a:p>
                  </a:txBody>
                  <a:tcPr marL="91443" marR="91443" marT="45722" marB="45722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2,7%</a:t>
                      </a:r>
                    </a:p>
                  </a:txBody>
                  <a:tcPr marL="91443" marR="91443" marT="45722" marB="45722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0,6%</a:t>
                      </a:r>
                    </a:p>
                  </a:txBody>
                  <a:tcPr marL="91443" marR="91443" marT="45722" marB="45722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7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Postoperative sepsis </a:t>
                      </a:r>
                    </a:p>
                  </a:txBody>
                  <a:tcPr marL="91443" marR="91443" marT="45722" marB="45722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8%</a:t>
                      </a:r>
                    </a:p>
                  </a:txBody>
                  <a:tcPr marL="91443" marR="91443" marT="45722" marB="45722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2%</a:t>
                      </a:r>
                    </a:p>
                  </a:txBody>
                  <a:tcPr marL="91443" marR="91443" marT="45722" marB="45722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7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Fistula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(</a:t>
                      </a: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bowel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/GU)</a:t>
                      </a:r>
                    </a:p>
                  </a:txBody>
                  <a:tcPr marL="91443" marR="91443" marT="45722" marB="45722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1,2% / 0,3%</a:t>
                      </a:r>
                    </a:p>
                  </a:txBody>
                  <a:tcPr marL="91443" marR="91443" marT="45722" marB="45722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0,3% / 0,6%</a:t>
                      </a:r>
                    </a:p>
                  </a:txBody>
                  <a:tcPr marL="91443" marR="91443" marT="45722" marB="45722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7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Operative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time (</a:t>
                      </a: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minutes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)</a:t>
                      </a:r>
                    </a:p>
                  </a:txBody>
                  <a:tcPr marL="91443" marR="91443" marT="45722" marB="45722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180</a:t>
                      </a:r>
                    </a:p>
                  </a:txBody>
                  <a:tcPr marL="91443" marR="91443" marT="45722" marB="45722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180</a:t>
                      </a:r>
                    </a:p>
                  </a:txBody>
                  <a:tcPr marL="91443" marR="91443" marT="45722" marB="45722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7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Red </a:t>
                      </a: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blood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cell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transfusion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</a:t>
                      </a:r>
                    </a:p>
                  </a:txBody>
                  <a:tcPr marL="91443" marR="91443" marT="45722" marB="45722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51%</a:t>
                      </a:r>
                    </a:p>
                  </a:txBody>
                  <a:tcPr marL="91443" marR="91443" marT="45722" marB="45722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53%</a:t>
                      </a:r>
                    </a:p>
                  </a:txBody>
                  <a:tcPr marL="91443" marR="91443" marT="45722" marB="45722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47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Hemorhage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Grade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3/4</a:t>
                      </a:r>
                    </a:p>
                  </a:txBody>
                  <a:tcPr marL="91443" marR="91443" marT="45722" marB="45722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7%</a:t>
                      </a:r>
                    </a:p>
                  </a:txBody>
                  <a:tcPr marL="91443" marR="91443" marT="45722" marB="45722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1%</a:t>
                      </a:r>
                    </a:p>
                  </a:txBody>
                  <a:tcPr marL="91443" marR="91443" marT="45722" marB="45722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47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Venous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Gr 3/4</a:t>
                      </a:r>
                    </a:p>
                  </a:txBody>
                  <a:tcPr marL="91443" marR="91443" marT="45722" marB="45722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2,4%</a:t>
                      </a:r>
                    </a:p>
                  </a:txBody>
                  <a:tcPr marL="91443" marR="91443" marT="45722" marB="45722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0,3%</a:t>
                      </a:r>
                    </a:p>
                  </a:txBody>
                  <a:tcPr marL="91443" marR="91443" marT="45722" marB="45722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8886" name="Picture 2">
            <a:extLst>
              <a:ext uri="{FF2B5EF4-FFF2-40B4-BE49-F238E27FC236}">
                <a16:creationId xmlns:a16="http://schemas.microsoft.com/office/drawing/2014/main" id="{F8AFC559-F145-4606-9B93-287B0F947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Εικόνα 3">
            <a:extLst>
              <a:ext uri="{FF2B5EF4-FFF2-40B4-BE49-F238E27FC236}">
                <a16:creationId xmlns:a16="http://schemas.microsoft.com/office/drawing/2014/main" id="{9A39F2C7-F5D8-416F-8D93-DDB6C7D51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4675"/>
            <a:ext cx="7974012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2">
            <a:extLst>
              <a:ext uri="{FF2B5EF4-FFF2-40B4-BE49-F238E27FC236}">
                <a16:creationId xmlns:a16="http://schemas.microsoft.com/office/drawing/2014/main" id="{2B0A01AD-7F72-4137-AC33-F0FBB23A8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7237412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8654018B-CE34-43CC-941E-D0BBEE0E1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7237412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2">
            <a:extLst>
              <a:ext uri="{FF2B5EF4-FFF2-40B4-BE49-F238E27FC236}">
                <a16:creationId xmlns:a16="http://schemas.microsoft.com/office/drawing/2014/main" id="{1F24BB3C-217D-4FE2-A964-5E8729B7D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33600"/>
            <a:ext cx="797242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- Ευθεία γραμμή σύνδεσης">
            <a:extLst>
              <a:ext uri="{FF2B5EF4-FFF2-40B4-BE49-F238E27FC236}">
                <a16:creationId xmlns:a16="http://schemas.microsoft.com/office/drawing/2014/main" id="{8B14F656-EDDF-4F6B-B39B-02913A0A874F}"/>
              </a:ext>
            </a:extLst>
          </p:cNvPr>
          <p:cNvCxnSpPr/>
          <p:nvPr/>
        </p:nvCxnSpPr>
        <p:spPr>
          <a:xfrm>
            <a:off x="3492500" y="3429000"/>
            <a:ext cx="57467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εία γραμμή σύνδεσης">
            <a:extLst>
              <a:ext uri="{FF2B5EF4-FFF2-40B4-BE49-F238E27FC236}">
                <a16:creationId xmlns:a16="http://schemas.microsoft.com/office/drawing/2014/main" id="{2E962418-6396-4201-9139-A35DDB227F3B}"/>
              </a:ext>
            </a:extLst>
          </p:cNvPr>
          <p:cNvCxnSpPr/>
          <p:nvPr/>
        </p:nvCxnSpPr>
        <p:spPr>
          <a:xfrm>
            <a:off x="5219700" y="3429000"/>
            <a:ext cx="50482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DA50049-B31E-488A-8EAF-2ECC72EA25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l-GR" sz="3200" dirty="0">
                <a:solidFill>
                  <a:srgbClr val="FFFF00"/>
                </a:solidFill>
              </a:rPr>
              <a:t>Conclusions</a:t>
            </a:r>
            <a:endParaRPr lang="el-GR" altLang="el-GR" sz="3200" dirty="0">
              <a:solidFill>
                <a:srgbClr val="FFFF00"/>
              </a:solidFill>
            </a:endParaRP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2D7A1A0-0CA4-4686-A468-3ABF6D433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1784350"/>
            <a:ext cx="8424863" cy="39481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l-GR" sz="2800" dirty="0"/>
              <a:t>NACT + IDS is non inferior to PDS + ACT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altLang="el-GR" sz="2800" dirty="0" err="1"/>
              <a:t>Complete</a:t>
            </a:r>
            <a:r>
              <a:rPr lang="en-US" altLang="el-GR" sz="2800" dirty="0"/>
              <a:t> </a:t>
            </a:r>
            <a:r>
              <a:rPr lang="el-GR" altLang="el-GR" sz="2800" dirty="0" err="1"/>
              <a:t>resection</a:t>
            </a:r>
            <a:r>
              <a:rPr lang="el-GR" altLang="el-GR" sz="2800" dirty="0"/>
              <a:t> of </a:t>
            </a:r>
            <a:r>
              <a:rPr lang="el-GR" altLang="el-GR" sz="2800" dirty="0" err="1"/>
              <a:t>all</a:t>
            </a:r>
            <a:r>
              <a:rPr lang="en-US" altLang="el-GR" sz="2800" dirty="0"/>
              <a:t> </a:t>
            </a:r>
            <a:r>
              <a:rPr lang="el-GR" altLang="el-GR" sz="2800" dirty="0" err="1"/>
              <a:t>macroscopic</a:t>
            </a:r>
            <a:r>
              <a:rPr lang="el-GR" altLang="el-GR" sz="2800" dirty="0"/>
              <a:t> </a:t>
            </a:r>
            <a:r>
              <a:rPr lang="el-GR" altLang="el-GR" sz="2800" dirty="0" err="1"/>
              <a:t>disease</a:t>
            </a:r>
            <a:r>
              <a:rPr lang="el-GR" altLang="el-GR" sz="2800" dirty="0"/>
              <a:t> (</a:t>
            </a:r>
            <a:r>
              <a:rPr lang="el-GR" altLang="el-GR" sz="2800" dirty="0" err="1"/>
              <a:t>at</a:t>
            </a:r>
            <a:r>
              <a:rPr lang="el-GR" altLang="el-GR" sz="2800" dirty="0"/>
              <a:t> </a:t>
            </a:r>
            <a:r>
              <a:rPr lang="el-GR" altLang="el-GR" sz="2800" dirty="0" err="1"/>
              <a:t>primary</a:t>
            </a:r>
            <a:r>
              <a:rPr lang="el-GR" altLang="el-GR" sz="2800" dirty="0"/>
              <a:t> </a:t>
            </a:r>
            <a:r>
              <a:rPr lang="el-GR" altLang="el-GR" sz="2800" dirty="0" err="1"/>
              <a:t>or</a:t>
            </a:r>
            <a:r>
              <a:rPr lang="el-GR" altLang="el-GR" sz="2800" dirty="0"/>
              <a:t> </a:t>
            </a:r>
            <a:r>
              <a:rPr lang="el-GR" altLang="el-GR" sz="2800" dirty="0" err="1"/>
              <a:t>interval</a:t>
            </a:r>
            <a:r>
              <a:rPr lang="el-GR" altLang="el-GR" sz="2800" dirty="0"/>
              <a:t> </a:t>
            </a:r>
            <a:r>
              <a:rPr lang="el-GR" altLang="el-GR" sz="2800" dirty="0" err="1"/>
              <a:t>surgery</a:t>
            </a:r>
            <a:r>
              <a:rPr lang="el-GR" altLang="el-GR" sz="2800" dirty="0"/>
              <a:t>) </a:t>
            </a:r>
            <a:r>
              <a:rPr lang="el-GR" altLang="el-GR" sz="2800" dirty="0" err="1"/>
              <a:t>was</a:t>
            </a:r>
            <a:r>
              <a:rPr lang="en-US" altLang="el-GR" sz="2800" dirty="0"/>
              <a:t> </a:t>
            </a:r>
            <a:r>
              <a:rPr lang="el-GR" altLang="el-GR" sz="2800" dirty="0" err="1"/>
              <a:t>the</a:t>
            </a:r>
            <a:r>
              <a:rPr lang="el-GR" altLang="el-GR" sz="2800" dirty="0"/>
              <a:t> </a:t>
            </a:r>
            <a:r>
              <a:rPr lang="el-GR" altLang="el-GR" sz="2800" dirty="0" err="1"/>
              <a:t>strongest</a:t>
            </a:r>
            <a:r>
              <a:rPr lang="el-GR" altLang="el-GR" sz="2800" dirty="0"/>
              <a:t> </a:t>
            </a:r>
            <a:r>
              <a:rPr lang="el-GR" altLang="el-GR" sz="2800" dirty="0" err="1"/>
              <a:t>independent</a:t>
            </a:r>
            <a:r>
              <a:rPr lang="el-GR" altLang="el-GR" sz="2800" dirty="0"/>
              <a:t> </a:t>
            </a:r>
            <a:r>
              <a:rPr lang="el-GR" altLang="el-GR" sz="2800" dirty="0" err="1"/>
              <a:t>variable</a:t>
            </a:r>
            <a:r>
              <a:rPr lang="el-GR" altLang="el-GR" sz="2800" dirty="0"/>
              <a:t> </a:t>
            </a:r>
            <a:r>
              <a:rPr lang="el-GR" altLang="el-GR" sz="2800" dirty="0" err="1"/>
              <a:t>in</a:t>
            </a:r>
            <a:r>
              <a:rPr lang="el-GR" altLang="el-GR" sz="2800" dirty="0"/>
              <a:t> </a:t>
            </a:r>
            <a:r>
              <a:rPr lang="el-GR" altLang="el-GR" sz="2800" dirty="0" err="1"/>
              <a:t>predicting</a:t>
            </a:r>
            <a:r>
              <a:rPr lang="el-GR" altLang="el-GR" sz="2800" dirty="0"/>
              <a:t> </a:t>
            </a:r>
            <a:r>
              <a:rPr lang="el-GR" altLang="el-GR" sz="2800" dirty="0" err="1"/>
              <a:t>overall</a:t>
            </a:r>
            <a:r>
              <a:rPr lang="el-GR" altLang="el-GR" sz="2800" dirty="0"/>
              <a:t> </a:t>
            </a:r>
            <a:r>
              <a:rPr lang="el-GR" altLang="el-GR" sz="2800" dirty="0" err="1"/>
              <a:t>survival</a:t>
            </a:r>
            <a:r>
              <a:rPr lang="el-GR" altLang="el-GR" sz="2800" dirty="0"/>
              <a:t>. </a:t>
            </a:r>
            <a:endParaRPr lang="en-US" altLang="el-GR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l-GR" altLang="el-GR" sz="2800" dirty="0" err="1"/>
              <a:t>The</a:t>
            </a:r>
            <a:r>
              <a:rPr lang="el-GR" altLang="el-GR" sz="2800" dirty="0"/>
              <a:t> </a:t>
            </a:r>
            <a:r>
              <a:rPr lang="el-GR" altLang="el-GR" sz="2800" dirty="0" err="1"/>
              <a:t>rates</a:t>
            </a:r>
            <a:r>
              <a:rPr lang="el-GR" altLang="el-GR" sz="2800" dirty="0"/>
              <a:t> of </a:t>
            </a:r>
            <a:r>
              <a:rPr lang="el-GR" altLang="el-GR" sz="2800" dirty="0" err="1"/>
              <a:t>postoperative</a:t>
            </a:r>
            <a:r>
              <a:rPr lang="el-GR" altLang="el-GR" sz="2800" dirty="0"/>
              <a:t> </a:t>
            </a:r>
            <a:r>
              <a:rPr lang="el-GR" altLang="el-GR" sz="2800" dirty="0" err="1"/>
              <a:t>adverse</a:t>
            </a:r>
            <a:r>
              <a:rPr lang="el-GR" altLang="el-GR" sz="2800" dirty="0"/>
              <a:t> </a:t>
            </a:r>
            <a:r>
              <a:rPr lang="el-GR" altLang="el-GR" sz="2800" dirty="0" err="1"/>
              <a:t>events</a:t>
            </a:r>
            <a:r>
              <a:rPr lang="el-GR" altLang="el-GR" sz="2800" dirty="0"/>
              <a:t> and </a:t>
            </a:r>
            <a:r>
              <a:rPr lang="el-GR" altLang="el-GR" sz="2800" dirty="0" err="1"/>
              <a:t>mortality</a:t>
            </a:r>
            <a:r>
              <a:rPr lang="el-GR" altLang="el-GR" sz="2800" dirty="0"/>
              <a:t> </a:t>
            </a:r>
            <a:r>
              <a:rPr lang="el-GR" altLang="el-GR" sz="2800" dirty="0" err="1"/>
              <a:t>were</a:t>
            </a:r>
            <a:r>
              <a:rPr lang="el-GR" altLang="el-GR" sz="2800" dirty="0"/>
              <a:t> </a:t>
            </a:r>
            <a:r>
              <a:rPr lang="el-GR" altLang="el-GR" sz="2800" dirty="0" err="1"/>
              <a:t>higher</a:t>
            </a:r>
            <a:r>
              <a:rPr lang="el-GR" altLang="el-GR" sz="2800" dirty="0"/>
              <a:t> </a:t>
            </a:r>
            <a:r>
              <a:rPr lang="el-GR" altLang="el-GR" sz="2800" dirty="0" err="1"/>
              <a:t>after</a:t>
            </a:r>
            <a:r>
              <a:rPr lang="el-GR" altLang="el-GR" sz="2800" dirty="0"/>
              <a:t> </a:t>
            </a:r>
            <a:r>
              <a:rPr lang="el-GR" altLang="el-GR" sz="2800" dirty="0" err="1"/>
              <a:t>primary</a:t>
            </a:r>
            <a:r>
              <a:rPr lang="el-GR" altLang="el-GR" sz="2800" dirty="0"/>
              <a:t> </a:t>
            </a:r>
            <a:r>
              <a:rPr lang="el-GR" altLang="el-GR" sz="2800" dirty="0" err="1"/>
              <a:t>debulking</a:t>
            </a:r>
            <a:r>
              <a:rPr lang="el-GR" altLang="el-GR" sz="2800" dirty="0"/>
              <a:t> </a:t>
            </a:r>
            <a:r>
              <a:rPr lang="el-GR" altLang="el-GR" sz="2800" dirty="0" err="1"/>
              <a:t>than</a:t>
            </a:r>
            <a:r>
              <a:rPr lang="el-GR" altLang="el-GR" sz="2800" dirty="0"/>
              <a:t> </a:t>
            </a:r>
            <a:r>
              <a:rPr lang="el-GR" altLang="el-GR" sz="2800" dirty="0" err="1"/>
              <a:t>after</a:t>
            </a:r>
            <a:r>
              <a:rPr lang="el-GR" altLang="el-GR" sz="2800" dirty="0"/>
              <a:t> </a:t>
            </a:r>
            <a:r>
              <a:rPr lang="el-GR" altLang="el-GR" sz="2800" dirty="0" err="1"/>
              <a:t>interval</a:t>
            </a:r>
            <a:r>
              <a:rPr lang="en-US" altLang="el-GR" sz="2800" dirty="0"/>
              <a:t> </a:t>
            </a:r>
            <a:r>
              <a:rPr lang="el-GR" altLang="el-GR" sz="2800" dirty="0" err="1"/>
              <a:t>debulking</a:t>
            </a:r>
            <a:endParaRPr lang="en-US" altLang="el-GR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l-GR" sz="2800" dirty="0">
                <a:solidFill>
                  <a:srgbClr val="FF0000"/>
                </a:solidFill>
              </a:rPr>
              <a:t>Women with poor PS or a heavy tumor burden might benefit most from this treatment strategy (CHORUS)</a:t>
            </a:r>
            <a:endParaRPr lang="el-GR" altLang="el-GR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146" name="Group 66">
            <a:extLst>
              <a:ext uri="{FF2B5EF4-FFF2-40B4-BE49-F238E27FC236}">
                <a16:creationId xmlns:a16="http://schemas.microsoft.com/office/drawing/2014/main" id="{D9A081BD-FEB5-4A93-B078-8F5A226FE29F}"/>
              </a:ext>
            </a:extLst>
          </p:cNvPr>
          <p:cNvGraphicFramePr>
            <a:graphicFrameLocks noGrp="1"/>
          </p:cNvGraphicFramePr>
          <p:nvPr/>
        </p:nvGraphicFramePr>
        <p:xfrm>
          <a:off x="684213" y="1738313"/>
          <a:ext cx="8064500" cy="5119687"/>
        </p:xfrm>
        <a:graphic>
          <a:graphicData uri="http://schemas.openxmlformats.org/drawingml/2006/table">
            <a:tbl>
              <a:tblPr/>
              <a:tblGrid>
                <a:gridCol w="3258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5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5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9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B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91435" marR="91435" marT="45704" marB="45704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rbel" pitchFamily="34" charset="0"/>
                        </a:rPr>
                        <a:t>Total </a:t>
                      </a:r>
                    </a:p>
                  </a:txBody>
                  <a:tcPr marL="91435" marR="91435" marT="45704" marB="45704" horzOverflow="overflow">
                    <a:lnL w="120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rbel" pitchFamily="34" charset="0"/>
                        </a:rPr>
                        <a:t>PDS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rbel" pitchFamily="34" charset="0"/>
                        </a:rPr>
                        <a:t>(n = 329)</a:t>
                      </a:r>
                    </a:p>
                  </a:txBody>
                  <a:tcPr marL="91435" marR="91435" marT="45704" marB="45704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rbel" pitchFamily="34" charset="0"/>
                        </a:rPr>
                        <a:t>NACT -&gt; IDS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rbel" pitchFamily="34" charset="0"/>
                        </a:rPr>
                        <a:t>(n = 339)*</a:t>
                      </a:r>
                    </a:p>
                  </a:txBody>
                  <a:tcPr marL="91435" marR="91435" marT="45704" marB="45704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Belgium (n=133)</a:t>
                      </a:r>
                    </a:p>
                  </a:txBody>
                  <a:tcPr marL="91435" marR="91435" marT="45704" marB="45704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83%</a:t>
                      </a:r>
                    </a:p>
                  </a:txBody>
                  <a:tcPr marL="91435" marR="91435" marT="45704" marB="45704" horzOverflow="overflow">
                    <a:lnL w="120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72%</a:t>
                      </a:r>
                    </a:p>
                  </a:txBody>
                  <a:tcPr marL="91435" marR="91435" marT="45704" marB="45704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94%</a:t>
                      </a:r>
                    </a:p>
                  </a:txBody>
                  <a:tcPr marL="91435" marR="91435" marT="45704" marB="45704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Argentina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(n=48)</a:t>
                      </a:r>
                    </a:p>
                  </a:txBody>
                  <a:tcPr marL="91435" marR="91435" marT="45704" marB="45704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71%</a:t>
                      </a:r>
                    </a:p>
                  </a:txBody>
                  <a:tcPr marL="91435" marR="91435" marT="45704" marB="45704" horzOverflow="overflow">
                    <a:lnL w="120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68%</a:t>
                      </a:r>
                    </a:p>
                  </a:txBody>
                  <a:tcPr marL="91435" marR="91435" marT="45704" marB="45704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74%</a:t>
                      </a:r>
                    </a:p>
                  </a:txBody>
                  <a:tcPr marL="91435" marR="91435" marT="45704" marB="45704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8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The </a:t>
                      </a: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Netherlands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(n=104)</a:t>
                      </a:r>
                    </a:p>
                  </a:txBody>
                  <a:tcPr marL="91435" marR="91435" marT="45704" marB="45704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59%</a:t>
                      </a:r>
                    </a:p>
                  </a:txBody>
                  <a:tcPr marL="91435" marR="91435" marT="45704" marB="45704" horzOverflow="overflow">
                    <a:lnL w="120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40%</a:t>
                      </a:r>
                    </a:p>
                  </a:txBody>
                  <a:tcPr marL="91435" marR="91435" marT="45704" marB="45704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77%</a:t>
                      </a:r>
                    </a:p>
                  </a:txBody>
                  <a:tcPr marL="91435" marR="91435" marT="45704" marB="45704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Sweden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(n=23)</a:t>
                      </a:r>
                    </a:p>
                  </a:txBody>
                  <a:tcPr marL="91435" marR="91435" marT="45704" marB="45704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59%</a:t>
                      </a:r>
                    </a:p>
                  </a:txBody>
                  <a:tcPr marL="91435" marR="91435" marT="45704" marB="45704" horzOverflow="overflow">
                    <a:lnL w="120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40%</a:t>
                      </a:r>
                    </a:p>
                  </a:txBody>
                  <a:tcPr marL="91435" marR="91435" marT="45704" marB="45704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75%</a:t>
                      </a:r>
                    </a:p>
                  </a:txBody>
                  <a:tcPr marL="91435" marR="91435" marT="45704" marB="45704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Norway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(n=82)</a:t>
                      </a:r>
                    </a:p>
                  </a:txBody>
                  <a:tcPr marL="91435" marR="91435" marT="45704" marB="45704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55%</a:t>
                      </a:r>
                    </a:p>
                  </a:txBody>
                  <a:tcPr marL="91435" marR="91435" marT="45704" marB="45704" horzOverflow="overflow">
                    <a:lnL w="120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35%</a:t>
                      </a:r>
                    </a:p>
                  </a:txBody>
                  <a:tcPr marL="91435" marR="91435" marT="45704" marB="45704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73%</a:t>
                      </a:r>
                    </a:p>
                  </a:txBody>
                  <a:tcPr marL="91435" marR="91435" marT="45704" marB="45704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Italy</a:t>
                      </a: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 (n=38)</a:t>
                      </a:r>
                    </a:p>
                  </a:txBody>
                  <a:tcPr marL="91435" marR="91435" marT="45704" marB="45704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52%</a:t>
                      </a:r>
                    </a:p>
                  </a:txBody>
                  <a:tcPr marL="91435" marR="91435" marT="45704" marB="45704" horzOverflow="overflow">
                    <a:lnL w="120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40%</a:t>
                      </a:r>
                    </a:p>
                  </a:txBody>
                  <a:tcPr marL="91435" marR="91435" marT="45704" marB="45704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64%</a:t>
                      </a:r>
                    </a:p>
                  </a:txBody>
                  <a:tcPr marL="91435" marR="91435" marT="45704" marB="45704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Spain (n=62)</a:t>
                      </a:r>
                    </a:p>
                  </a:txBody>
                  <a:tcPr marL="91435" marR="91435" marT="45704" marB="45704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49%</a:t>
                      </a:r>
                    </a:p>
                  </a:txBody>
                  <a:tcPr marL="91435" marR="91435" marT="45704" marB="45704" horzOverflow="overflow">
                    <a:lnL w="120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44%</a:t>
                      </a:r>
                    </a:p>
                  </a:txBody>
                  <a:tcPr marL="91435" marR="91435" marT="45704" marB="45704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58%</a:t>
                      </a:r>
                    </a:p>
                  </a:txBody>
                  <a:tcPr marL="91435" marR="91435" marT="45704" marB="45704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UK (n=101)</a:t>
                      </a:r>
                    </a:p>
                  </a:txBody>
                  <a:tcPr marL="91435" marR="91435" marT="45704" marB="45704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47%</a:t>
                      </a:r>
                    </a:p>
                  </a:txBody>
                  <a:tcPr marL="91435" marR="91435" marT="45704" marB="45704" horzOverflow="overflow">
                    <a:lnL w="120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37%</a:t>
                      </a:r>
                    </a:p>
                  </a:txBody>
                  <a:tcPr marL="91435" marR="91435" marT="45704" marB="45704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63%</a:t>
                      </a:r>
                    </a:p>
                  </a:txBody>
                  <a:tcPr marL="91435" marR="91435" marT="45704" marB="45704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rPr>
                        <a:t>Canada (n=84)</a:t>
                      </a:r>
                    </a:p>
                  </a:txBody>
                  <a:tcPr marL="91435" marR="91435" marT="45704" marB="45704" horzOverflow="overflow">
                    <a:lnL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44%</a:t>
                      </a:r>
                    </a:p>
                  </a:txBody>
                  <a:tcPr marL="91435" marR="91435" marT="45704" marB="45704" horzOverflow="overflow">
                    <a:lnL w="120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29%</a:t>
                      </a:r>
                    </a:p>
                  </a:txBody>
                  <a:tcPr marL="91435" marR="91435" marT="45704" marB="45704" horzOverflow="overflow">
                    <a:lnL>
                      <a:noFill/>
                    </a:lnL>
                    <a:lnR>
                      <a:noFill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59%</a:t>
                      </a:r>
                    </a:p>
                  </a:txBody>
                  <a:tcPr marL="91435" marR="91435" marT="45704" marB="45704" horzOverflow="overflow">
                    <a:lnL>
                      <a:noFill/>
                    </a:lnL>
                    <a:lnR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3000" name="Picture 2">
            <a:extLst>
              <a:ext uri="{FF2B5EF4-FFF2-40B4-BE49-F238E27FC236}">
                <a16:creationId xmlns:a16="http://schemas.microsoft.com/office/drawing/2014/main" id="{AE7930A9-9599-440A-8031-A6E2B431C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43625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001" name="5 - TextBox">
            <a:extLst>
              <a:ext uri="{FF2B5EF4-FFF2-40B4-BE49-F238E27FC236}">
                <a16:creationId xmlns:a16="http://schemas.microsoft.com/office/drawing/2014/main" id="{533BC9D9-4AAA-46BA-B6C2-7BBD2FF29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981075"/>
            <a:ext cx="289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l-GR">
                <a:solidFill>
                  <a:srgbClr val="FFFF00"/>
                </a:solidFill>
              </a:rPr>
              <a:t>&lt; 1cm residual per country</a:t>
            </a:r>
            <a:endParaRPr lang="el-GR" altLang="el-GR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2 - TextBox">
            <a:extLst>
              <a:ext uri="{FF2B5EF4-FFF2-40B4-BE49-F238E27FC236}">
                <a16:creationId xmlns:a16="http://schemas.microsoft.com/office/drawing/2014/main" id="{2019DD7E-A7B2-4420-87E0-1E2768E68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4071938"/>
            <a:ext cx="73421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l-GR"/>
              <a:t> </a:t>
            </a:r>
            <a:r>
              <a:rPr lang="en-US" altLang="el-GR" b="1"/>
              <a:t>short median operation time of PDS in both trials – suboptimal effort  ???</a:t>
            </a:r>
          </a:p>
          <a:p>
            <a:endParaRPr lang="en-US" altLang="el-GR" b="1"/>
          </a:p>
          <a:p>
            <a:pPr>
              <a:buFont typeface="Arial" panose="020B0604020202020204" pitchFamily="34" charset="0"/>
              <a:buChar char="•"/>
            </a:pPr>
            <a:r>
              <a:rPr lang="en-US" altLang="el-GR" b="1"/>
              <a:t> in both trials, little or no upper abdominal surgery</a:t>
            </a:r>
          </a:p>
          <a:p>
            <a:endParaRPr lang="en-US" altLang="el-GR" b="1"/>
          </a:p>
          <a:p>
            <a:pPr>
              <a:buFont typeface="Arial" panose="020B0604020202020204" pitchFamily="34" charset="0"/>
              <a:buChar char="•"/>
            </a:pPr>
            <a:r>
              <a:rPr lang="en-US" altLang="el-GR" b="1"/>
              <a:t> over 8yrs, 59 institutions, 670pts in the EORTC trial – selection bias ??</a:t>
            </a:r>
          </a:p>
          <a:p>
            <a:pPr>
              <a:buFont typeface="Arial" panose="020B0604020202020204" pitchFamily="34" charset="0"/>
              <a:buChar char="•"/>
            </a:pPr>
            <a:endParaRPr lang="el-GR" altLang="el-GR"/>
          </a:p>
        </p:txBody>
      </p:sp>
      <p:pic>
        <p:nvPicPr>
          <p:cNvPr id="83971" name="Picture 2">
            <a:extLst>
              <a:ext uri="{FF2B5EF4-FFF2-40B4-BE49-F238E27FC236}">
                <a16:creationId xmlns:a16="http://schemas.microsoft.com/office/drawing/2014/main" id="{1FDD3957-BD39-4C30-B015-34B29E870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546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2">
            <a:extLst>
              <a:ext uri="{FF2B5EF4-FFF2-40B4-BE49-F238E27FC236}">
                <a16:creationId xmlns:a16="http://schemas.microsoft.com/office/drawing/2014/main" id="{04442484-397B-479A-B74E-F3A4C848B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773238"/>
            <a:ext cx="72358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>
            <a:extLst>
              <a:ext uri="{FF2B5EF4-FFF2-40B4-BE49-F238E27FC236}">
                <a16:creationId xmlns:a16="http://schemas.microsoft.com/office/drawing/2014/main" id="{859D4135-8E91-4205-96E9-E93FF37FF4E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Καρκίνος ωοθηκών</a:t>
            </a:r>
          </a:p>
        </p:txBody>
      </p:sp>
      <p:graphicFrame>
        <p:nvGraphicFramePr>
          <p:cNvPr id="445474" name="Group 34">
            <a:extLst>
              <a:ext uri="{FF2B5EF4-FFF2-40B4-BE49-F238E27FC236}">
                <a16:creationId xmlns:a16="http://schemas.microsoft.com/office/drawing/2014/main" id="{DF5CDCD7-0B67-49EC-8894-0196A86284F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5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Palatino Linotype" pitchFamily="18" charset="0"/>
                        </a:rPr>
                        <a:t>Stage</a:t>
                      </a:r>
                      <a:endParaRPr kumimoji="0" lang="el-GR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Palatino Linotype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%</a:t>
                      </a:r>
                      <a:endParaRPr kumimoji="0" lang="el-GR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Palatino Linotype" pitchFamily="18" charset="0"/>
                        </a:rPr>
                        <a:t>5-year survival</a:t>
                      </a:r>
                      <a:endParaRPr kumimoji="0" lang="el-GR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Palatino Linotyp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Palatino Linotype" pitchFamily="18" charset="0"/>
                        </a:rPr>
                        <a:t>I - ovary</a:t>
                      </a:r>
                      <a:endParaRPr kumimoji="0" 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Palatino Linotype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Palatino Linotype" pitchFamily="18" charset="0"/>
                        </a:rPr>
                        <a:t>24</a:t>
                      </a:r>
                      <a:endParaRPr kumimoji="0" 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Palatino Linotyp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Palatino Linotype" pitchFamily="18" charset="0"/>
                        </a:rPr>
                        <a:t>95%</a:t>
                      </a:r>
                      <a:endParaRPr kumimoji="0" 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Palatino Linotyp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Palatino Linotype" pitchFamily="18" charset="0"/>
                        </a:rPr>
                        <a:t>II - pelvis</a:t>
                      </a:r>
                      <a:endParaRPr kumimoji="0" 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Palatino Linotype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Palatino Linotype" pitchFamily="18" charset="0"/>
                        </a:rPr>
                        <a:t>6</a:t>
                      </a:r>
                      <a:endParaRPr kumimoji="0" 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Palatino Linotyp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Palatino Linotype" pitchFamily="18" charset="0"/>
                        </a:rPr>
                        <a:t>65%</a:t>
                      </a:r>
                      <a:endParaRPr kumimoji="0" 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Palatino Linotyp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Palatino Linotype" pitchFamily="18" charset="0"/>
                        </a:rPr>
                        <a:t>III - abdomen</a:t>
                      </a:r>
                      <a:endParaRPr kumimoji="0" 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Palatino Linotype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Palatino Linotype" pitchFamily="18" charset="0"/>
                        </a:rPr>
                        <a:t>55</a:t>
                      </a:r>
                      <a:endParaRPr kumimoji="0" 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Palatino Linotyp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Palatino Linotype" pitchFamily="18" charset="0"/>
                        </a:rPr>
                        <a:t>15-30%</a:t>
                      </a:r>
                      <a:endParaRPr kumimoji="0" 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Palatino Linotyp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Palatino Linotype" pitchFamily="18" charset="0"/>
                        </a:rPr>
                        <a:t>IV - distant</a:t>
                      </a:r>
                      <a:endParaRPr kumimoji="0" 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Palatino Linotype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Palatino Linotype" pitchFamily="18" charset="0"/>
                        </a:rPr>
                        <a:t>15</a:t>
                      </a:r>
                      <a:endParaRPr kumimoji="0" 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Palatino Linotyp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Palatino Linotype" pitchFamily="18" charset="0"/>
                        </a:rPr>
                        <a:t>0-20%</a:t>
                      </a:r>
                      <a:endParaRPr kumimoji="0" 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Palatino Linotyp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5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Palatino Linotype" pitchFamily="18" charset="0"/>
                        </a:rPr>
                        <a:t>Overall</a:t>
                      </a:r>
                      <a:endParaRPr kumimoji="0" lang="el-G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Palatino Linotype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Palatino Linotype" pitchFamily="18" charset="0"/>
                        </a:rPr>
                        <a:t>50%</a:t>
                      </a:r>
                      <a:endParaRPr kumimoji="0" 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Palatino Linotyp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Τίτλος 1">
            <a:extLst>
              <a:ext uri="{FF2B5EF4-FFF2-40B4-BE49-F238E27FC236}">
                <a16:creationId xmlns:a16="http://schemas.microsoft.com/office/drawing/2014/main" id="{60D38D3D-F08E-4257-91C4-D152D8CFD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60350"/>
            <a:ext cx="7772400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l-GR" sz="3200" dirty="0">
                <a:solidFill>
                  <a:srgbClr val="FFFF00"/>
                </a:solidFill>
              </a:rPr>
              <a:t>ESMO guidelines 2013</a:t>
            </a:r>
            <a:endParaRPr lang="el-GR" altLang="el-GR" sz="3200" dirty="0">
              <a:solidFill>
                <a:srgbClr val="FFFF00"/>
              </a:solidFill>
            </a:endParaRPr>
          </a:p>
        </p:txBody>
      </p:sp>
      <p:sp>
        <p:nvSpPr>
          <p:cNvPr id="38915" name="Θέση περιεχομένου 2">
            <a:extLst>
              <a:ext uri="{FF2B5EF4-FFF2-40B4-BE49-F238E27FC236}">
                <a16:creationId xmlns:a16="http://schemas.microsoft.com/office/drawing/2014/main" id="{A079A4D4-2CF3-4643-86AD-AE7C8539E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616075"/>
            <a:ext cx="8097837" cy="4572000"/>
          </a:xfrm>
        </p:spPr>
        <p:txBody>
          <a:bodyPr>
            <a:normAutofit/>
          </a:bodyPr>
          <a:lstStyle/>
          <a:p>
            <a:pPr marL="68263" indent="0">
              <a:buFont typeface="Wingdings" panose="05000000000000000000" pitchFamily="2" charset="2"/>
              <a:buNone/>
              <a:defRPr/>
            </a:pPr>
            <a:r>
              <a:rPr lang="en-US" altLang="el-GR" sz="2800" dirty="0"/>
              <a:t>……the use of primary chemotherapy with interval surgery is becoming more widely accepted and is offered </a:t>
            </a:r>
            <a:r>
              <a:rPr lang="en-US" altLang="el-GR" sz="2800" b="1" dirty="0">
                <a:solidFill>
                  <a:srgbClr val="FF0000"/>
                </a:solidFill>
              </a:rPr>
              <a:t>to patients with poor performance status at presentation, low albumin levels and in those with very extensive tumor dissemination…</a:t>
            </a:r>
            <a:endParaRPr lang="el-GR" altLang="el-GR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>
            <a:extLst>
              <a:ext uri="{FF2B5EF4-FFF2-40B4-BE49-F238E27FC236}">
                <a16:creationId xmlns:a16="http://schemas.microsoft.com/office/drawing/2014/main" id="{C04D189A-E031-4C95-8782-BB848DB0F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163" y="441325"/>
            <a:ext cx="9183688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8624" tIns="914112" rIns="558624" bIns="274551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l-GR" b="1">
                <a:solidFill>
                  <a:srgbClr val="FFFF00"/>
                </a:solidFill>
              </a:rPr>
              <a:t>STUDY OF PRIMARY RADICAL CYTOREDUCTIVE SURGERY FOR</a:t>
            </a:r>
          </a:p>
          <a:p>
            <a:pPr algn="ctr"/>
            <a:br>
              <a:rPr lang="en-US" altLang="el-GR" b="1">
                <a:solidFill>
                  <a:srgbClr val="FFFF00"/>
                </a:solidFill>
              </a:rPr>
            </a:br>
            <a:endParaRPr lang="el-GR" altLang="el-GR" sz="600">
              <a:solidFill>
                <a:srgbClr val="FFFF00"/>
              </a:solidFill>
            </a:endParaRPr>
          </a:p>
          <a:p>
            <a:pPr algn="ctr"/>
            <a:r>
              <a:rPr lang="en-US" altLang="el-GR" b="1">
                <a:solidFill>
                  <a:srgbClr val="FFFF00"/>
                </a:solidFill>
              </a:rPr>
              <a:t>ADVANCED EPITHELIAL OVARIAN CANCER</a:t>
            </a:r>
            <a:endParaRPr lang="el-GR" altLang="el-GR" b="1">
              <a:solidFill>
                <a:srgbClr val="FFFF00"/>
              </a:solidFill>
            </a:endParaRPr>
          </a:p>
          <a:p>
            <a:pPr algn="ctr"/>
            <a:endParaRPr lang="el-GR" altLang="el-GR" b="1">
              <a:solidFill>
                <a:srgbClr val="FFFF00"/>
              </a:solidFill>
            </a:endParaRPr>
          </a:p>
          <a:p>
            <a:pPr algn="ctr"/>
            <a:endParaRPr lang="el-GR" altLang="el-GR" sz="600">
              <a:solidFill>
                <a:srgbClr val="FFFF00"/>
              </a:solidFill>
            </a:endParaRPr>
          </a:p>
          <a:p>
            <a:pPr algn="ctr"/>
            <a:r>
              <a:rPr lang="en-US" altLang="el-GR" sz="4800" b="1">
                <a:solidFill>
                  <a:srgbClr val="FFFF00"/>
                </a:solidFill>
              </a:rPr>
              <a:t>TRUST</a:t>
            </a:r>
            <a:endParaRPr lang="el-GR" altLang="el-GR" sz="4800">
              <a:solidFill>
                <a:srgbClr val="FFFF00"/>
              </a:solidFill>
            </a:endParaRPr>
          </a:p>
          <a:p>
            <a:pPr algn="ctr"/>
            <a:r>
              <a:rPr lang="en-US" altLang="el-GR" sz="2400">
                <a:solidFill>
                  <a:srgbClr val="FFFF00"/>
                </a:solidFill>
              </a:rPr>
              <a:t>Protocol ID:</a:t>
            </a:r>
            <a:endParaRPr lang="el-GR" altLang="el-GR" sz="600">
              <a:solidFill>
                <a:srgbClr val="FFFF00"/>
              </a:solidFill>
            </a:endParaRPr>
          </a:p>
          <a:p>
            <a:pPr algn="ctr"/>
            <a:r>
              <a:rPr lang="en-US" altLang="el-GR" sz="2400" b="1">
                <a:solidFill>
                  <a:srgbClr val="FFFF00"/>
                </a:solidFill>
              </a:rPr>
              <a:t>AGO-OVAR OP.7</a:t>
            </a:r>
            <a:endParaRPr lang="el-GR" altLang="el-GR" sz="600">
              <a:solidFill>
                <a:srgbClr val="FFFF00"/>
              </a:solidFill>
            </a:endParaRPr>
          </a:p>
          <a:p>
            <a:pPr algn="ctr"/>
            <a:r>
              <a:rPr lang="en-US" altLang="el-GR" sz="1600">
                <a:solidFill>
                  <a:srgbClr val="FFFF00"/>
                </a:solidFill>
              </a:rPr>
              <a:t>A prospectively randomised open multi-centre study</a:t>
            </a:r>
            <a:endParaRPr lang="el-GR" altLang="el-GR" sz="600">
              <a:solidFill>
                <a:srgbClr val="FFFF00"/>
              </a:solidFill>
            </a:endParaRPr>
          </a:p>
          <a:p>
            <a:pPr algn="ctr"/>
            <a:r>
              <a:rPr lang="en-US" altLang="el-GR" sz="1600">
                <a:solidFill>
                  <a:srgbClr val="FFFF00"/>
                </a:solidFill>
              </a:rPr>
              <a:t>A project of the AGO study group</a:t>
            </a:r>
            <a:endParaRPr lang="el-GR" altLang="el-GR" sz="600">
              <a:solidFill>
                <a:srgbClr val="FFFF00"/>
              </a:solidFill>
            </a:endParaRPr>
          </a:p>
          <a:p>
            <a:pPr algn="ctr"/>
            <a:endParaRPr lang="el-GR" altLang="el-GR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>
            <a:extLst>
              <a:ext uri="{FF2B5EF4-FFF2-40B4-BE49-F238E27FC236}">
                <a16:creationId xmlns:a16="http://schemas.microsoft.com/office/drawing/2014/main" id="{0DA402C9-646A-48BD-8F0E-0304A349659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dirty="0" err="1">
                <a:solidFill>
                  <a:srgbClr val="FFFF00"/>
                </a:solidFill>
                <a:latin typeface="Palatino Linotype" pitchFamily="18" charset="0"/>
              </a:rPr>
              <a:t>Πρώϊμη</a:t>
            </a:r>
            <a:r>
              <a:rPr lang="el-GR" sz="2800" dirty="0">
                <a:solidFill>
                  <a:srgbClr val="FFFF00"/>
                </a:solidFill>
                <a:latin typeface="Palatino Linotype" pitchFamily="18" charset="0"/>
              </a:rPr>
              <a:t> διάγνωση</a:t>
            </a:r>
            <a:r>
              <a:rPr lang="en-US" sz="2800" dirty="0">
                <a:solidFill>
                  <a:srgbClr val="FFFF00"/>
                </a:solidFill>
                <a:latin typeface="Palatino Linotype" pitchFamily="18" charset="0"/>
              </a:rPr>
              <a:t> ??</a:t>
            </a:r>
            <a:endParaRPr lang="el-GR" sz="2800" dirty="0">
              <a:solidFill>
                <a:srgbClr val="FFFF00"/>
              </a:solidFill>
              <a:latin typeface="Palatino Linotype" pitchFamily="18" charset="0"/>
            </a:endParaRPr>
          </a:p>
        </p:txBody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1957D13A-B8BF-4FCC-9CE1-D673B73180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000" dirty="0">
                <a:latin typeface="Palatino Linotype" pitchFamily="18" charset="0"/>
              </a:rPr>
              <a:t>Ο απόλυτος στόχος</a:t>
            </a:r>
            <a:r>
              <a:rPr lang="en-US" sz="2000" dirty="0">
                <a:latin typeface="Palatino Linotype" pitchFamily="18" charset="0"/>
              </a:rPr>
              <a:t>: </a:t>
            </a:r>
            <a:r>
              <a:rPr lang="el-GR" sz="2000" dirty="0" err="1">
                <a:latin typeface="Palatino Linotype" pitchFamily="18" charset="0"/>
              </a:rPr>
              <a:t>πρώϊμη</a:t>
            </a:r>
            <a:r>
              <a:rPr lang="el-GR" sz="2000" dirty="0">
                <a:latin typeface="Palatino Linotype" pitchFamily="18" charset="0"/>
              </a:rPr>
              <a:t> διάγνωση του</a:t>
            </a:r>
            <a:r>
              <a:rPr lang="en-US" sz="2000" dirty="0">
                <a:latin typeface="Palatino Linotype" pitchFamily="18" charset="0"/>
              </a:rPr>
              <a:t> Ca</a:t>
            </a:r>
            <a:r>
              <a:rPr lang="el-GR" sz="2000" dirty="0">
                <a:latin typeface="Palatino Linotype" pitchFamily="18" charset="0"/>
              </a:rPr>
              <a:t> ωοθηκών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defRPr/>
            </a:pPr>
            <a:endParaRPr lang="en-US" sz="2000" dirty="0">
              <a:latin typeface="Palatino Linotype" pitchFamily="18" charset="0"/>
            </a:endParaRPr>
          </a:p>
          <a:p>
            <a:pPr eaLnBrk="1" hangingPunct="1">
              <a:defRPr/>
            </a:pPr>
            <a:r>
              <a:rPr lang="el-GR" sz="2000" dirty="0">
                <a:latin typeface="Palatino Linotype" pitchFamily="18" charset="0"/>
              </a:rPr>
              <a:t>Δεν υπάρχει μέθοδος</a:t>
            </a:r>
            <a:r>
              <a:rPr lang="en-US" sz="2000" dirty="0">
                <a:latin typeface="Palatino Linotype" pitchFamily="18" charset="0"/>
              </a:rPr>
              <a:t> screening</a:t>
            </a:r>
          </a:p>
          <a:p>
            <a:pPr eaLnBrk="1" hangingPunct="1">
              <a:defRPr/>
            </a:pPr>
            <a:endParaRPr lang="en-US" sz="2000" dirty="0">
              <a:latin typeface="Palatino Linotype" pitchFamily="18" charset="0"/>
            </a:endParaRPr>
          </a:p>
          <a:p>
            <a:pPr eaLnBrk="1" hangingPunct="1">
              <a:defRPr/>
            </a:pPr>
            <a:r>
              <a:rPr lang="en-US" sz="2000" dirty="0">
                <a:latin typeface="Palatino Linotype" pitchFamily="18" charset="0"/>
              </a:rPr>
              <a:t>Ca 125 + power </a:t>
            </a:r>
            <a:r>
              <a:rPr lang="en-US" sz="2000" dirty="0" err="1">
                <a:latin typeface="Palatino Linotype" pitchFamily="18" charset="0"/>
              </a:rPr>
              <a:t>doppler</a:t>
            </a:r>
            <a:r>
              <a:rPr lang="en-US" sz="2000" dirty="0">
                <a:latin typeface="Palatino Linotype" pitchFamily="18" charset="0"/>
              </a:rPr>
              <a:t> U/S </a:t>
            </a:r>
            <a:r>
              <a:rPr lang="el-GR" sz="2000" dirty="0">
                <a:latin typeface="Palatino Linotype" pitchFamily="18" charset="0"/>
              </a:rPr>
              <a:t>βοηθά στη διάγνωση κάποιων περιπτώσεων</a:t>
            </a:r>
            <a:endParaRPr lang="en-US" sz="2000" dirty="0">
              <a:latin typeface="Palatino Linotype" pitchFamily="18" charset="0"/>
            </a:endParaRPr>
          </a:p>
          <a:p>
            <a:pPr eaLnBrk="1" hangingPunct="1">
              <a:defRPr/>
            </a:pPr>
            <a:endParaRPr lang="en-US" sz="2000" dirty="0">
              <a:latin typeface="Palatino Linotype" pitchFamily="18" charset="0"/>
            </a:endParaRPr>
          </a:p>
          <a:p>
            <a:pPr eaLnBrk="1" hangingPunct="1">
              <a:defRPr/>
            </a:pPr>
            <a:r>
              <a:rPr lang="el-GR" sz="2000" dirty="0">
                <a:latin typeface="Palatino Linotype" pitchFamily="18" charset="0"/>
              </a:rPr>
              <a:t>Συντηρητική θεραπεία σε αρχικά στάδια</a:t>
            </a:r>
            <a:r>
              <a:rPr lang="en-US" sz="2000" dirty="0">
                <a:latin typeface="Palatino Linotype" pitchFamily="18" charset="0"/>
              </a:rPr>
              <a:t> ? </a:t>
            </a:r>
            <a:endParaRPr lang="el-GR" sz="2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678</TotalTime>
  <Words>1799</Words>
  <Application>Microsoft Office PowerPoint</Application>
  <PresentationFormat>Προβολή στην οθόνη (4:3)</PresentationFormat>
  <Paragraphs>531</Paragraphs>
  <Slides>81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11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81</vt:i4>
      </vt:variant>
    </vt:vector>
  </HeadingPairs>
  <TitlesOfParts>
    <vt:vector size="93" baseType="lpstr">
      <vt:lpstr>Garamond</vt:lpstr>
      <vt:lpstr>Times New Roman</vt:lpstr>
      <vt:lpstr>Arial</vt:lpstr>
      <vt:lpstr>Wingdings</vt:lpstr>
      <vt:lpstr>Calibri</vt:lpstr>
      <vt:lpstr>宋体</vt:lpstr>
      <vt:lpstr>Palatino Linotype</vt:lpstr>
      <vt:lpstr>Arial Unicode MS</vt:lpstr>
      <vt:lpstr>Comic Sans MS</vt:lpstr>
      <vt:lpstr>Verdana</vt:lpstr>
      <vt:lpstr>Corbel</vt:lpstr>
      <vt:lpstr>Stream</vt:lpstr>
      <vt:lpstr>Χειρουργική  στον καρκίνο των ωοθηκών </vt:lpstr>
      <vt:lpstr>Παρουσίαση του PowerPoint</vt:lpstr>
      <vt:lpstr>Επιδημιολογία</vt:lpstr>
      <vt:lpstr>Παρουσίαση του PowerPoint</vt:lpstr>
      <vt:lpstr>Κίνηση του περιτοναϊκού υγρού </vt:lpstr>
      <vt:lpstr>Επίπλουν</vt:lpstr>
      <vt:lpstr>Παρουσίαση του PowerPoint</vt:lpstr>
      <vt:lpstr>Καρκίνος ωοθηκών</vt:lpstr>
      <vt:lpstr>Πρώϊμη διάγνωση ??</vt:lpstr>
      <vt:lpstr>Διερεύνηση εξαρτηματικών όγκων</vt:lpstr>
      <vt:lpstr>Διερεύνηση εξαρτηματικών όγκων II</vt:lpstr>
      <vt:lpstr>Διερεύνηση εξαρτηματικών όγκων III</vt:lpstr>
      <vt:lpstr>Χειρουργική σταδιοποίηση</vt:lpstr>
      <vt:lpstr>Ο ρόλος της λεμφαδενεκτομίας στον πρώϊμο καρκίνο ωοθηκών </vt:lpstr>
      <vt:lpstr>Gynecologic Oncology 80, 56–61 (2001) doi:10.1006/gyno.2000.6027, available online at http://www.idealibrary.com on </vt:lpstr>
      <vt:lpstr>Παρουσίαση του PowerPoint</vt:lpstr>
      <vt:lpstr>Ανεπαρκής σταδιοποίηση ?</vt:lpstr>
      <vt:lpstr>Παρουσίαση του PowerPoint</vt:lpstr>
      <vt:lpstr>Συντηρητική θεραπεία στο Ca ωοθηκών ?</vt:lpstr>
      <vt:lpstr>Συντηρητική θεραπεία στο Ca ωοθηκών ?</vt:lpstr>
      <vt:lpstr>Χειρουργική σταδιοποίηση</vt:lpstr>
      <vt:lpstr>Παράγοντες που επηρεάζουν τη θεραπεία</vt:lpstr>
      <vt:lpstr>Παρουσίαση του PowerPoint</vt:lpstr>
      <vt:lpstr>Παρουσίαση του PowerPoint</vt:lpstr>
      <vt:lpstr>Παρουσίαση του PowerPoint</vt:lpstr>
      <vt:lpstr>Λαπαροσκόπηση στη Γυναικολογική Ογκολογία</vt:lpstr>
      <vt:lpstr>Παρουσίαση του PowerPoint</vt:lpstr>
      <vt:lpstr>Λαπαροσκόπηση </vt:lpstr>
      <vt:lpstr>Λαπαροσκόπηση στον αρχόμενο καρκίνο ωοθηκών</vt:lpstr>
      <vt:lpstr>Παρουσίαση του PowerPoint</vt:lpstr>
      <vt:lpstr>Λαπαροσκοπική σταδιοποίηση  πρώϊμης νόσου</vt:lpstr>
      <vt:lpstr>Λαπαροσκοπική σταδιοποίηση  πρώϊμης νόσου</vt:lpstr>
      <vt:lpstr>Παρουσίαση του PowerPoint</vt:lpstr>
      <vt:lpstr>Λαπαροσκόπηση στο Ca ωοθηκών ??</vt:lpstr>
      <vt:lpstr>Λαπαροσκόπηση - ενδοιασμοί</vt:lpstr>
      <vt:lpstr>Παρουσίαση του PowerPoint</vt:lpstr>
      <vt:lpstr>Προγνωστικοί παράγοντες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Συνεργασία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What’s best ?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Conclusions</vt:lpstr>
      <vt:lpstr>Παρουσίαση του PowerPoint</vt:lpstr>
      <vt:lpstr>Παρουσίαση του PowerPoint</vt:lpstr>
      <vt:lpstr>ESMO guidelines 2013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Surgical staging in conservatively managed ovarian carcinoma</dc:title>
  <dc:creator>Annita</dc:creator>
  <cp:lastModifiedBy>sophia</cp:lastModifiedBy>
  <cp:revision>66</cp:revision>
  <cp:lastPrinted>1601-01-01T00:00:00Z</cp:lastPrinted>
  <dcterms:created xsi:type="dcterms:W3CDTF">2011-01-16T19:39:14Z</dcterms:created>
  <dcterms:modified xsi:type="dcterms:W3CDTF">2018-01-08T06:56:21Z</dcterms:modified>
  <cp:contentStatus>Τελική έκδοση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  <property fmtid="{D5CDD505-2E9C-101B-9397-08002B2CF9AE}" pid="3" name="_MarkAsFinal">
    <vt:bool>true</vt:bool>
  </property>
</Properties>
</file>