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8"/>
  </p:notesMasterIdLst>
  <p:sldIdLst>
    <p:sldId id="256" r:id="rId2"/>
    <p:sldId id="503" r:id="rId3"/>
    <p:sldId id="280" r:id="rId4"/>
    <p:sldId id="281" r:id="rId5"/>
    <p:sldId id="575" r:id="rId6"/>
    <p:sldId id="282" r:id="rId7"/>
    <p:sldId id="612" r:id="rId8"/>
    <p:sldId id="266" r:id="rId9"/>
    <p:sldId id="267" r:id="rId10"/>
    <p:sldId id="577" r:id="rId11"/>
    <p:sldId id="285" r:id="rId12"/>
    <p:sldId id="613" r:id="rId13"/>
    <p:sldId id="284" r:id="rId14"/>
    <p:sldId id="286" r:id="rId15"/>
    <p:sldId id="506" r:id="rId16"/>
    <p:sldId id="541" r:id="rId17"/>
    <p:sldId id="543" r:id="rId18"/>
    <p:sldId id="542" r:id="rId19"/>
    <p:sldId id="405" r:id="rId20"/>
    <p:sldId id="407" r:id="rId21"/>
    <p:sldId id="408" r:id="rId22"/>
    <p:sldId id="545" r:id="rId23"/>
    <p:sldId id="511" r:id="rId24"/>
    <p:sldId id="546" r:id="rId25"/>
    <p:sldId id="512" r:id="rId26"/>
    <p:sldId id="513" r:id="rId27"/>
    <p:sldId id="509" r:id="rId28"/>
    <p:sldId id="556" r:id="rId29"/>
    <p:sldId id="557" r:id="rId30"/>
    <p:sldId id="508" r:id="rId31"/>
    <p:sldId id="558" r:id="rId32"/>
    <p:sldId id="579" r:id="rId33"/>
    <p:sldId id="581" r:id="rId34"/>
    <p:sldId id="516" r:id="rId35"/>
    <p:sldId id="559" r:id="rId36"/>
    <p:sldId id="560" r:id="rId37"/>
    <p:sldId id="561" r:id="rId38"/>
    <p:sldId id="562" r:id="rId39"/>
    <p:sldId id="563" r:id="rId40"/>
    <p:sldId id="564" r:id="rId41"/>
    <p:sldId id="565" r:id="rId42"/>
    <p:sldId id="566" r:id="rId43"/>
    <p:sldId id="567" r:id="rId44"/>
    <p:sldId id="401" r:id="rId45"/>
    <p:sldId id="390" r:id="rId46"/>
    <p:sldId id="520" r:id="rId47"/>
    <p:sldId id="521" r:id="rId48"/>
    <p:sldId id="522" r:id="rId49"/>
    <p:sldId id="523" r:id="rId50"/>
    <p:sldId id="582" r:id="rId51"/>
    <p:sldId id="527" r:id="rId52"/>
    <p:sldId id="583" r:id="rId53"/>
    <p:sldId id="529" r:id="rId54"/>
    <p:sldId id="530" r:id="rId55"/>
    <p:sldId id="531" r:id="rId56"/>
    <p:sldId id="532" r:id="rId57"/>
    <p:sldId id="553" r:id="rId58"/>
    <p:sldId id="533" r:id="rId59"/>
    <p:sldId id="554" r:id="rId60"/>
    <p:sldId id="535" r:id="rId61"/>
    <p:sldId id="584" r:id="rId62"/>
    <p:sldId id="260" r:id="rId63"/>
    <p:sldId id="261" r:id="rId64"/>
    <p:sldId id="262" r:id="rId65"/>
    <p:sldId id="263" r:id="rId66"/>
    <p:sldId id="264" r:id="rId67"/>
    <p:sldId id="265" r:id="rId68"/>
    <p:sldId id="424" r:id="rId69"/>
    <p:sldId id="585" r:id="rId70"/>
    <p:sldId id="586" r:id="rId71"/>
    <p:sldId id="587" r:id="rId72"/>
    <p:sldId id="588" r:id="rId73"/>
    <p:sldId id="589" r:id="rId74"/>
    <p:sldId id="590" r:id="rId75"/>
    <p:sldId id="591" r:id="rId76"/>
    <p:sldId id="592" r:id="rId77"/>
    <p:sldId id="593" r:id="rId78"/>
    <p:sldId id="594" r:id="rId79"/>
    <p:sldId id="595" r:id="rId80"/>
    <p:sldId id="596" r:id="rId81"/>
    <p:sldId id="597" r:id="rId82"/>
    <p:sldId id="598" r:id="rId83"/>
    <p:sldId id="599" r:id="rId84"/>
    <p:sldId id="600" r:id="rId85"/>
    <p:sldId id="601" r:id="rId86"/>
    <p:sldId id="602" r:id="rId87"/>
    <p:sldId id="603" r:id="rId88"/>
    <p:sldId id="604" r:id="rId89"/>
    <p:sldId id="605" r:id="rId90"/>
    <p:sldId id="606" r:id="rId91"/>
    <p:sldId id="607" r:id="rId92"/>
    <p:sldId id="608" r:id="rId93"/>
    <p:sldId id="609" r:id="rId94"/>
    <p:sldId id="610" r:id="rId95"/>
    <p:sldId id="611" r:id="rId96"/>
    <p:sldId id="537" r:id="rId9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C00FF"/>
    <a:srgbClr val="FF0000"/>
    <a:srgbClr val="66CCFF"/>
    <a:srgbClr val="66FFFF"/>
    <a:srgbClr val="FF99FF"/>
    <a:srgbClr val="FF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55" autoAdjust="0"/>
    <p:restoredTop sz="90929"/>
  </p:normalViewPr>
  <p:slideViewPr>
    <p:cSldViewPr>
      <p:cViewPr varScale="1">
        <p:scale>
          <a:sx n="62" d="100"/>
          <a:sy n="62" d="100"/>
        </p:scale>
        <p:origin x="18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27767243-49B9-44F6-A4B8-C26D53006B6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9E50EC53-3362-4DDD-8AC3-FC39953FEA6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21078AE0-F4B8-4CA5-8C09-2669B07293F3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901" name="Rectangle 5">
            <a:extLst>
              <a:ext uri="{FF2B5EF4-FFF2-40B4-BE49-F238E27FC236}">
                <a16:creationId xmlns:a16="http://schemas.microsoft.com/office/drawing/2014/main" id="{0309E80D-28A5-41A3-B3F2-06D24018A25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208902" name="Rectangle 6">
            <a:extLst>
              <a:ext uri="{FF2B5EF4-FFF2-40B4-BE49-F238E27FC236}">
                <a16:creationId xmlns:a16="http://schemas.microsoft.com/office/drawing/2014/main" id="{10D5D7AB-EAC9-4368-859B-417DE1EE76C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8903" name="Rectangle 7">
            <a:extLst>
              <a:ext uri="{FF2B5EF4-FFF2-40B4-BE49-F238E27FC236}">
                <a16:creationId xmlns:a16="http://schemas.microsoft.com/office/drawing/2014/main" id="{F02719AB-0B97-4996-8601-8CE6B0C003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6EB4FFD8-C1CA-4EEF-B88D-C1B23284A923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939A0EE-AF6A-435C-85A2-FD8B8BDB8FC8}"/>
              </a:ext>
            </a:extLst>
          </p:cNvPr>
          <p:cNvSpPr>
            <a:spLocks/>
          </p:cNvSpPr>
          <p:nvPr/>
        </p:nvSpPr>
        <p:spPr bwMode="auto">
          <a:xfrm>
            <a:off x="3024188" y="46038"/>
            <a:ext cx="3144837" cy="1046162"/>
          </a:xfrm>
          <a:custGeom>
            <a:avLst/>
            <a:gdLst/>
            <a:ahLst/>
            <a:cxnLst>
              <a:cxn ang="0">
                <a:pos x="26" y="107"/>
              </a:cxn>
              <a:cxn ang="0">
                <a:pos x="42" y="100"/>
              </a:cxn>
              <a:cxn ang="0">
                <a:pos x="717" y="100"/>
              </a:cxn>
              <a:cxn ang="0">
                <a:pos x="767" y="64"/>
              </a:cxn>
              <a:cxn ang="0">
                <a:pos x="801" y="44"/>
              </a:cxn>
              <a:cxn ang="0">
                <a:pos x="835" y="28"/>
              </a:cxn>
              <a:cxn ang="0">
                <a:pos x="877" y="18"/>
              </a:cxn>
              <a:cxn ang="0">
                <a:pos x="917" y="9"/>
              </a:cxn>
              <a:cxn ang="0">
                <a:pos x="960" y="4"/>
              </a:cxn>
              <a:cxn ang="0">
                <a:pos x="1014" y="0"/>
              </a:cxn>
              <a:cxn ang="0">
                <a:pos x="1076" y="9"/>
              </a:cxn>
              <a:cxn ang="0">
                <a:pos x="1133" y="24"/>
              </a:cxn>
              <a:cxn ang="0">
                <a:pos x="1174" y="44"/>
              </a:cxn>
              <a:cxn ang="0">
                <a:pos x="1219" y="64"/>
              </a:cxn>
              <a:cxn ang="0">
                <a:pos x="1247" y="82"/>
              </a:cxn>
              <a:cxn ang="0">
                <a:pos x="1273" y="103"/>
              </a:cxn>
              <a:cxn ang="0">
                <a:pos x="1919" y="100"/>
              </a:cxn>
              <a:cxn ang="0">
                <a:pos x="1941" y="105"/>
              </a:cxn>
              <a:cxn ang="0">
                <a:pos x="1956" y="116"/>
              </a:cxn>
              <a:cxn ang="0">
                <a:pos x="1970" y="146"/>
              </a:cxn>
              <a:cxn ang="0">
                <a:pos x="1978" y="180"/>
              </a:cxn>
              <a:cxn ang="0">
                <a:pos x="1980" y="220"/>
              </a:cxn>
              <a:cxn ang="0">
                <a:pos x="1980" y="559"/>
              </a:cxn>
              <a:cxn ang="0">
                <a:pos x="1284" y="560"/>
              </a:cxn>
              <a:cxn ang="0">
                <a:pos x="1112" y="656"/>
              </a:cxn>
              <a:cxn ang="0">
                <a:pos x="829" y="658"/>
              </a:cxn>
              <a:cxn ang="0">
                <a:pos x="694" y="554"/>
              </a:cxn>
              <a:cxn ang="0">
                <a:pos x="74" y="559"/>
              </a:cxn>
              <a:cxn ang="0">
                <a:pos x="0" y="559"/>
              </a:cxn>
              <a:cxn ang="0">
                <a:pos x="0" y="243"/>
              </a:cxn>
              <a:cxn ang="0">
                <a:pos x="0" y="196"/>
              </a:cxn>
              <a:cxn ang="0">
                <a:pos x="8" y="151"/>
              </a:cxn>
              <a:cxn ang="0">
                <a:pos x="15" y="128"/>
              </a:cxn>
              <a:cxn ang="0">
                <a:pos x="26" y="107"/>
              </a:cxn>
            </a:cxnLst>
            <a:rect l="0" t="0" r="r" b="b"/>
            <a:pathLst>
              <a:path w="1981" h="659">
                <a:moveTo>
                  <a:pt x="26" y="107"/>
                </a:moveTo>
                <a:lnTo>
                  <a:pt x="42" y="100"/>
                </a:lnTo>
                <a:lnTo>
                  <a:pt x="717" y="100"/>
                </a:lnTo>
                <a:lnTo>
                  <a:pt x="767" y="64"/>
                </a:lnTo>
                <a:lnTo>
                  <a:pt x="801" y="44"/>
                </a:lnTo>
                <a:lnTo>
                  <a:pt x="835" y="28"/>
                </a:lnTo>
                <a:lnTo>
                  <a:pt x="877" y="18"/>
                </a:lnTo>
                <a:lnTo>
                  <a:pt x="917" y="9"/>
                </a:lnTo>
                <a:lnTo>
                  <a:pt x="960" y="4"/>
                </a:lnTo>
                <a:lnTo>
                  <a:pt x="1014" y="0"/>
                </a:lnTo>
                <a:lnTo>
                  <a:pt x="1076" y="9"/>
                </a:lnTo>
                <a:lnTo>
                  <a:pt x="1133" y="24"/>
                </a:lnTo>
                <a:lnTo>
                  <a:pt x="1174" y="44"/>
                </a:lnTo>
                <a:lnTo>
                  <a:pt x="1219" y="64"/>
                </a:lnTo>
                <a:lnTo>
                  <a:pt x="1247" y="82"/>
                </a:lnTo>
                <a:lnTo>
                  <a:pt x="1273" y="103"/>
                </a:lnTo>
                <a:lnTo>
                  <a:pt x="1919" y="100"/>
                </a:lnTo>
                <a:lnTo>
                  <a:pt x="1941" y="105"/>
                </a:lnTo>
                <a:lnTo>
                  <a:pt x="1956" y="116"/>
                </a:lnTo>
                <a:lnTo>
                  <a:pt x="1970" y="146"/>
                </a:lnTo>
                <a:lnTo>
                  <a:pt x="1978" y="180"/>
                </a:lnTo>
                <a:lnTo>
                  <a:pt x="1980" y="220"/>
                </a:lnTo>
                <a:lnTo>
                  <a:pt x="1980" y="559"/>
                </a:lnTo>
                <a:lnTo>
                  <a:pt x="1284" y="560"/>
                </a:lnTo>
                <a:lnTo>
                  <a:pt x="1112" y="656"/>
                </a:lnTo>
                <a:lnTo>
                  <a:pt x="829" y="658"/>
                </a:lnTo>
                <a:lnTo>
                  <a:pt x="694" y="554"/>
                </a:lnTo>
                <a:lnTo>
                  <a:pt x="74" y="559"/>
                </a:lnTo>
                <a:lnTo>
                  <a:pt x="0" y="559"/>
                </a:lnTo>
                <a:lnTo>
                  <a:pt x="0" y="243"/>
                </a:lnTo>
                <a:lnTo>
                  <a:pt x="0" y="196"/>
                </a:lnTo>
                <a:lnTo>
                  <a:pt x="8" y="151"/>
                </a:lnTo>
                <a:lnTo>
                  <a:pt x="15" y="128"/>
                </a:lnTo>
                <a:lnTo>
                  <a:pt x="26" y="107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93DD7AD1-917E-491A-877F-D8697D5C2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675" y="57150"/>
            <a:ext cx="1217613" cy="1079500"/>
          </a:xfrm>
          <a:prstGeom prst="ellipse">
            <a:avLst/>
          </a:prstGeom>
          <a:gradFill rotWithShape="0">
            <a:gsLst>
              <a:gs pos="0">
                <a:srgbClr val="00CC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kumimoji="1" lang="el-GR" b="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579D7394-5E6C-45DF-ABAB-BBECDAFBFC2A}"/>
              </a:ext>
            </a:extLst>
          </p:cNvPr>
          <p:cNvSpPr>
            <a:spLocks/>
          </p:cNvSpPr>
          <p:nvPr/>
        </p:nvSpPr>
        <p:spPr bwMode="auto">
          <a:xfrm>
            <a:off x="3022600" y="684213"/>
            <a:ext cx="3146425" cy="485775"/>
          </a:xfrm>
          <a:custGeom>
            <a:avLst/>
            <a:gdLst/>
            <a:ahLst/>
            <a:cxnLst>
              <a:cxn ang="0">
                <a:pos x="96" y="68"/>
              </a:cxn>
              <a:cxn ang="0">
                <a:pos x="156" y="68"/>
              </a:cxn>
              <a:cxn ang="0">
                <a:pos x="203" y="101"/>
              </a:cxn>
              <a:cxn ang="0">
                <a:pos x="279" y="82"/>
              </a:cxn>
              <a:cxn ang="0">
                <a:pos x="366" y="71"/>
              </a:cxn>
              <a:cxn ang="0">
                <a:pos x="427" y="92"/>
              </a:cxn>
              <a:cxn ang="0">
                <a:pos x="493" y="82"/>
              </a:cxn>
              <a:cxn ang="0">
                <a:pos x="599" y="87"/>
              </a:cxn>
              <a:cxn ang="0">
                <a:pos x="667" y="101"/>
              </a:cxn>
              <a:cxn ang="0">
                <a:pos x="766" y="128"/>
              </a:cxn>
              <a:cxn ang="0">
                <a:pos x="814" y="158"/>
              </a:cxn>
              <a:cxn ang="0">
                <a:pos x="850" y="208"/>
              </a:cxn>
              <a:cxn ang="0">
                <a:pos x="917" y="206"/>
              </a:cxn>
              <a:cxn ang="0">
                <a:pos x="979" y="222"/>
              </a:cxn>
              <a:cxn ang="0">
                <a:pos x="1033" y="210"/>
              </a:cxn>
              <a:cxn ang="0">
                <a:pos x="1091" y="194"/>
              </a:cxn>
              <a:cxn ang="0">
                <a:pos x="1156" y="162"/>
              </a:cxn>
              <a:cxn ang="0">
                <a:pos x="1220" y="109"/>
              </a:cxn>
              <a:cxn ang="0">
                <a:pos x="1291" y="83"/>
              </a:cxn>
              <a:cxn ang="0">
                <a:pos x="1339" y="90"/>
              </a:cxn>
              <a:cxn ang="0">
                <a:pos x="1398" y="91"/>
              </a:cxn>
              <a:cxn ang="0">
                <a:pos x="1480" y="111"/>
              </a:cxn>
              <a:cxn ang="0">
                <a:pos x="1527" y="82"/>
              </a:cxn>
              <a:cxn ang="0">
                <a:pos x="1569" y="88"/>
              </a:cxn>
              <a:cxn ang="0">
                <a:pos x="1642" y="53"/>
              </a:cxn>
              <a:cxn ang="0">
                <a:pos x="1687" y="57"/>
              </a:cxn>
              <a:cxn ang="0">
                <a:pos x="1739" y="11"/>
              </a:cxn>
              <a:cxn ang="0">
                <a:pos x="1792" y="51"/>
              </a:cxn>
              <a:cxn ang="0">
                <a:pos x="1847" y="0"/>
              </a:cxn>
              <a:cxn ang="0">
                <a:pos x="1896" y="61"/>
              </a:cxn>
              <a:cxn ang="0">
                <a:pos x="1946" y="26"/>
              </a:cxn>
              <a:cxn ang="0">
                <a:pos x="1981" y="46"/>
              </a:cxn>
              <a:cxn ang="0">
                <a:pos x="1304" y="230"/>
              </a:cxn>
              <a:cxn ang="0">
                <a:pos x="893" y="305"/>
              </a:cxn>
              <a:cxn ang="0">
                <a:pos x="699" y="157"/>
              </a:cxn>
              <a:cxn ang="0">
                <a:pos x="0" y="31"/>
              </a:cxn>
              <a:cxn ang="0">
                <a:pos x="29" y="53"/>
              </a:cxn>
              <a:cxn ang="0">
                <a:pos x="68" y="61"/>
              </a:cxn>
            </a:cxnLst>
            <a:rect l="0" t="0" r="r" b="b"/>
            <a:pathLst>
              <a:path w="1982" h="306">
                <a:moveTo>
                  <a:pt x="68" y="61"/>
                </a:moveTo>
                <a:lnTo>
                  <a:pt x="96" y="68"/>
                </a:lnTo>
                <a:lnTo>
                  <a:pt x="126" y="61"/>
                </a:lnTo>
                <a:lnTo>
                  <a:pt x="156" y="68"/>
                </a:lnTo>
                <a:lnTo>
                  <a:pt x="178" y="86"/>
                </a:lnTo>
                <a:lnTo>
                  <a:pt x="203" y="101"/>
                </a:lnTo>
                <a:lnTo>
                  <a:pt x="244" y="88"/>
                </a:lnTo>
                <a:lnTo>
                  <a:pt x="279" y="82"/>
                </a:lnTo>
                <a:lnTo>
                  <a:pt x="330" y="82"/>
                </a:lnTo>
                <a:lnTo>
                  <a:pt x="366" y="71"/>
                </a:lnTo>
                <a:lnTo>
                  <a:pt x="398" y="81"/>
                </a:lnTo>
                <a:lnTo>
                  <a:pt x="427" y="92"/>
                </a:lnTo>
                <a:lnTo>
                  <a:pt x="452" y="95"/>
                </a:lnTo>
                <a:lnTo>
                  <a:pt x="493" y="82"/>
                </a:lnTo>
                <a:lnTo>
                  <a:pt x="536" y="82"/>
                </a:lnTo>
                <a:lnTo>
                  <a:pt x="599" y="87"/>
                </a:lnTo>
                <a:lnTo>
                  <a:pt x="625" y="105"/>
                </a:lnTo>
                <a:lnTo>
                  <a:pt x="667" y="101"/>
                </a:lnTo>
                <a:lnTo>
                  <a:pt x="725" y="95"/>
                </a:lnTo>
                <a:lnTo>
                  <a:pt x="766" y="128"/>
                </a:lnTo>
                <a:lnTo>
                  <a:pt x="790" y="135"/>
                </a:lnTo>
                <a:lnTo>
                  <a:pt x="814" y="158"/>
                </a:lnTo>
                <a:lnTo>
                  <a:pt x="826" y="194"/>
                </a:lnTo>
                <a:lnTo>
                  <a:pt x="850" y="208"/>
                </a:lnTo>
                <a:lnTo>
                  <a:pt x="880" y="208"/>
                </a:lnTo>
                <a:lnTo>
                  <a:pt x="917" y="206"/>
                </a:lnTo>
                <a:lnTo>
                  <a:pt x="953" y="208"/>
                </a:lnTo>
                <a:lnTo>
                  <a:pt x="979" y="222"/>
                </a:lnTo>
                <a:lnTo>
                  <a:pt x="999" y="211"/>
                </a:lnTo>
                <a:lnTo>
                  <a:pt x="1033" y="210"/>
                </a:lnTo>
                <a:lnTo>
                  <a:pt x="1065" y="189"/>
                </a:lnTo>
                <a:lnTo>
                  <a:pt x="1091" y="194"/>
                </a:lnTo>
                <a:lnTo>
                  <a:pt x="1136" y="187"/>
                </a:lnTo>
                <a:lnTo>
                  <a:pt x="1156" y="162"/>
                </a:lnTo>
                <a:lnTo>
                  <a:pt x="1208" y="141"/>
                </a:lnTo>
                <a:lnTo>
                  <a:pt x="1220" y="109"/>
                </a:lnTo>
                <a:lnTo>
                  <a:pt x="1246" y="93"/>
                </a:lnTo>
                <a:lnTo>
                  <a:pt x="1291" y="83"/>
                </a:lnTo>
                <a:lnTo>
                  <a:pt x="1315" y="95"/>
                </a:lnTo>
                <a:lnTo>
                  <a:pt x="1339" y="90"/>
                </a:lnTo>
                <a:lnTo>
                  <a:pt x="1368" y="101"/>
                </a:lnTo>
                <a:lnTo>
                  <a:pt x="1398" y="91"/>
                </a:lnTo>
                <a:lnTo>
                  <a:pt x="1455" y="101"/>
                </a:lnTo>
                <a:lnTo>
                  <a:pt x="1480" y="111"/>
                </a:lnTo>
                <a:lnTo>
                  <a:pt x="1508" y="84"/>
                </a:lnTo>
                <a:lnTo>
                  <a:pt x="1527" y="82"/>
                </a:lnTo>
                <a:lnTo>
                  <a:pt x="1549" y="92"/>
                </a:lnTo>
                <a:lnTo>
                  <a:pt x="1569" y="88"/>
                </a:lnTo>
                <a:lnTo>
                  <a:pt x="1596" y="61"/>
                </a:lnTo>
                <a:lnTo>
                  <a:pt x="1642" y="53"/>
                </a:lnTo>
                <a:lnTo>
                  <a:pt x="1664" y="57"/>
                </a:lnTo>
                <a:lnTo>
                  <a:pt x="1687" y="57"/>
                </a:lnTo>
                <a:lnTo>
                  <a:pt x="1720" y="23"/>
                </a:lnTo>
                <a:lnTo>
                  <a:pt x="1739" y="11"/>
                </a:lnTo>
                <a:lnTo>
                  <a:pt x="1764" y="16"/>
                </a:lnTo>
                <a:lnTo>
                  <a:pt x="1792" y="51"/>
                </a:lnTo>
                <a:lnTo>
                  <a:pt x="1820" y="29"/>
                </a:lnTo>
                <a:lnTo>
                  <a:pt x="1847" y="0"/>
                </a:lnTo>
                <a:lnTo>
                  <a:pt x="1870" y="1"/>
                </a:lnTo>
                <a:lnTo>
                  <a:pt x="1896" y="61"/>
                </a:lnTo>
                <a:lnTo>
                  <a:pt x="1917" y="51"/>
                </a:lnTo>
                <a:lnTo>
                  <a:pt x="1946" y="26"/>
                </a:lnTo>
                <a:lnTo>
                  <a:pt x="1969" y="25"/>
                </a:lnTo>
                <a:lnTo>
                  <a:pt x="1981" y="46"/>
                </a:lnTo>
                <a:lnTo>
                  <a:pt x="1981" y="196"/>
                </a:lnTo>
                <a:lnTo>
                  <a:pt x="1304" y="230"/>
                </a:lnTo>
                <a:lnTo>
                  <a:pt x="1098" y="293"/>
                </a:lnTo>
                <a:lnTo>
                  <a:pt x="893" y="305"/>
                </a:lnTo>
                <a:lnTo>
                  <a:pt x="792" y="250"/>
                </a:lnTo>
                <a:lnTo>
                  <a:pt x="699" y="157"/>
                </a:lnTo>
                <a:lnTo>
                  <a:pt x="0" y="141"/>
                </a:lnTo>
                <a:lnTo>
                  <a:pt x="0" y="31"/>
                </a:lnTo>
                <a:lnTo>
                  <a:pt x="12" y="47"/>
                </a:lnTo>
                <a:lnTo>
                  <a:pt x="29" y="53"/>
                </a:lnTo>
                <a:lnTo>
                  <a:pt x="51" y="55"/>
                </a:lnTo>
                <a:lnTo>
                  <a:pt x="68" y="61"/>
                </a:lnTo>
              </a:path>
            </a:pathLst>
          </a:custGeom>
          <a:solidFill>
            <a:srgbClr val="003300"/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85D91857-1700-4A72-84F3-5366E15391C8}"/>
              </a:ext>
            </a:extLst>
          </p:cNvPr>
          <p:cNvSpPr>
            <a:spLocks/>
          </p:cNvSpPr>
          <p:nvPr/>
        </p:nvSpPr>
        <p:spPr bwMode="auto">
          <a:xfrm>
            <a:off x="3022600" y="771525"/>
            <a:ext cx="3146425" cy="490538"/>
          </a:xfrm>
          <a:custGeom>
            <a:avLst/>
            <a:gdLst/>
            <a:ahLst/>
            <a:cxnLst>
              <a:cxn ang="0">
                <a:pos x="42" y="200"/>
              </a:cxn>
              <a:cxn ang="0">
                <a:pos x="714" y="201"/>
              </a:cxn>
              <a:cxn ang="0">
                <a:pos x="772" y="249"/>
              </a:cxn>
              <a:cxn ang="0">
                <a:pos x="844" y="281"/>
              </a:cxn>
              <a:cxn ang="0">
                <a:pos x="932" y="301"/>
              </a:cxn>
              <a:cxn ang="0">
                <a:pos x="1065" y="301"/>
              </a:cxn>
              <a:cxn ang="0">
                <a:pos x="1221" y="253"/>
              </a:cxn>
              <a:cxn ang="0">
                <a:pos x="1287" y="200"/>
              </a:cxn>
              <a:cxn ang="0">
                <a:pos x="1942" y="199"/>
              </a:cxn>
              <a:cxn ang="0">
                <a:pos x="1971" y="184"/>
              </a:cxn>
              <a:cxn ang="0">
                <a:pos x="1981" y="155"/>
              </a:cxn>
              <a:cxn ang="0">
                <a:pos x="1964" y="0"/>
              </a:cxn>
              <a:cxn ang="0">
                <a:pos x="1946" y="29"/>
              </a:cxn>
              <a:cxn ang="0">
                <a:pos x="1931" y="53"/>
              </a:cxn>
              <a:cxn ang="0">
                <a:pos x="1897" y="38"/>
              </a:cxn>
              <a:cxn ang="0">
                <a:pos x="1856" y="23"/>
              </a:cxn>
              <a:cxn ang="0">
                <a:pos x="1805" y="53"/>
              </a:cxn>
              <a:cxn ang="0">
                <a:pos x="1771" y="38"/>
              </a:cxn>
              <a:cxn ang="0">
                <a:pos x="1727" y="31"/>
              </a:cxn>
              <a:cxn ang="0">
                <a:pos x="1705" y="61"/>
              </a:cxn>
              <a:cxn ang="0">
                <a:pos x="1660" y="53"/>
              </a:cxn>
              <a:cxn ang="0">
                <a:pos x="1597" y="61"/>
              </a:cxn>
              <a:cxn ang="0">
                <a:pos x="1538" y="53"/>
              </a:cxn>
              <a:cxn ang="0">
                <a:pos x="1479" y="76"/>
              </a:cxn>
              <a:cxn ang="0">
                <a:pos x="1429" y="55"/>
              </a:cxn>
              <a:cxn ang="0">
                <a:pos x="1344" y="72"/>
              </a:cxn>
              <a:cxn ang="0">
                <a:pos x="1281" y="69"/>
              </a:cxn>
              <a:cxn ang="0">
                <a:pos x="1242" y="130"/>
              </a:cxn>
              <a:cxn ang="0">
                <a:pos x="1214" y="178"/>
              </a:cxn>
              <a:cxn ang="0">
                <a:pos x="1156" y="196"/>
              </a:cxn>
              <a:cxn ang="0">
                <a:pos x="1106" y="213"/>
              </a:cxn>
              <a:cxn ang="0">
                <a:pos x="1005" y="221"/>
              </a:cxn>
              <a:cxn ang="0">
                <a:pos x="883" y="233"/>
              </a:cxn>
              <a:cxn ang="0">
                <a:pos x="792" y="186"/>
              </a:cxn>
              <a:cxn ang="0">
                <a:pos x="721" y="91"/>
              </a:cxn>
              <a:cxn ang="0">
                <a:pos x="634" y="76"/>
              </a:cxn>
              <a:cxn ang="0">
                <a:pos x="526" y="53"/>
              </a:cxn>
              <a:cxn ang="0">
                <a:pos x="415" y="38"/>
              </a:cxn>
              <a:cxn ang="0">
                <a:pos x="339" y="57"/>
              </a:cxn>
              <a:cxn ang="0">
                <a:pos x="295" y="51"/>
              </a:cxn>
              <a:cxn ang="0">
                <a:pos x="231" y="59"/>
              </a:cxn>
              <a:cxn ang="0">
                <a:pos x="162" y="57"/>
              </a:cxn>
              <a:cxn ang="0">
                <a:pos x="90" y="70"/>
              </a:cxn>
              <a:cxn ang="0">
                <a:pos x="18" y="61"/>
              </a:cxn>
              <a:cxn ang="0">
                <a:pos x="2" y="120"/>
              </a:cxn>
              <a:cxn ang="0">
                <a:pos x="14" y="190"/>
              </a:cxn>
            </a:cxnLst>
            <a:rect l="0" t="0" r="r" b="b"/>
            <a:pathLst>
              <a:path w="1982" h="309">
                <a:moveTo>
                  <a:pt x="26" y="196"/>
                </a:moveTo>
                <a:lnTo>
                  <a:pt x="42" y="200"/>
                </a:lnTo>
                <a:lnTo>
                  <a:pt x="61" y="201"/>
                </a:lnTo>
                <a:lnTo>
                  <a:pt x="714" y="201"/>
                </a:lnTo>
                <a:lnTo>
                  <a:pt x="727" y="217"/>
                </a:lnTo>
                <a:lnTo>
                  <a:pt x="772" y="249"/>
                </a:lnTo>
                <a:lnTo>
                  <a:pt x="811" y="267"/>
                </a:lnTo>
                <a:lnTo>
                  <a:pt x="844" y="281"/>
                </a:lnTo>
                <a:lnTo>
                  <a:pt x="887" y="296"/>
                </a:lnTo>
                <a:lnTo>
                  <a:pt x="932" y="301"/>
                </a:lnTo>
                <a:lnTo>
                  <a:pt x="1001" y="308"/>
                </a:lnTo>
                <a:lnTo>
                  <a:pt x="1065" y="301"/>
                </a:lnTo>
                <a:lnTo>
                  <a:pt x="1147" y="285"/>
                </a:lnTo>
                <a:lnTo>
                  <a:pt x="1221" y="253"/>
                </a:lnTo>
                <a:lnTo>
                  <a:pt x="1264" y="221"/>
                </a:lnTo>
                <a:lnTo>
                  <a:pt x="1287" y="200"/>
                </a:lnTo>
                <a:lnTo>
                  <a:pt x="1920" y="201"/>
                </a:lnTo>
                <a:lnTo>
                  <a:pt x="1942" y="199"/>
                </a:lnTo>
                <a:lnTo>
                  <a:pt x="1957" y="195"/>
                </a:lnTo>
                <a:lnTo>
                  <a:pt x="1971" y="184"/>
                </a:lnTo>
                <a:lnTo>
                  <a:pt x="1979" y="170"/>
                </a:lnTo>
                <a:lnTo>
                  <a:pt x="1981" y="155"/>
                </a:lnTo>
                <a:lnTo>
                  <a:pt x="1981" y="23"/>
                </a:lnTo>
                <a:lnTo>
                  <a:pt x="1964" y="0"/>
                </a:lnTo>
                <a:lnTo>
                  <a:pt x="1955" y="7"/>
                </a:lnTo>
                <a:lnTo>
                  <a:pt x="1946" y="29"/>
                </a:lnTo>
                <a:lnTo>
                  <a:pt x="1940" y="55"/>
                </a:lnTo>
                <a:lnTo>
                  <a:pt x="1931" y="53"/>
                </a:lnTo>
                <a:lnTo>
                  <a:pt x="1920" y="51"/>
                </a:lnTo>
                <a:lnTo>
                  <a:pt x="1897" y="38"/>
                </a:lnTo>
                <a:lnTo>
                  <a:pt x="1881" y="27"/>
                </a:lnTo>
                <a:lnTo>
                  <a:pt x="1856" y="23"/>
                </a:lnTo>
                <a:lnTo>
                  <a:pt x="1830" y="35"/>
                </a:lnTo>
                <a:lnTo>
                  <a:pt x="1805" y="53"/>
                </a:lnTo>
                <a:lnTo>
                  <a:pt x="1787" y="40"/>
                </a:lnTo>
                <a:lnTo>
                  <a:pt x="1771" y="38"/>
                </a:lnTo>
                <a:lnTo>
                  <a:pt x="1749" y="27"/>
                </a:lnTo>
                <a:lnTo>
                  <a:pt x="1727" y="31"/>
                </a:lnTo>
                <a:lnTo>
                  <a:pt x="1711" y="44"/>
                </a:lnTo>
                <a:lnTo>
                  <a:pt x="1705" y="61"/>
                </a:lnTo>
                <a:lnTo>
                  <a:pt x="1686" y="53"/>
                </a:lnTo>
                <a:lnTo>
                  <a:pt x="1660" y="53"/>
                </a:lnTo>
                <a:lnTo>
                  <a:pt x="1627" y="46"/>
                </a:lnTo>
                <a:lnTo>
                  <a:pt x="1597" y="61"/>
                </a:lnTo>
                <a:lnTo>
                  <a:pt x="1571" y="39"/>
                </a:lnTo>
                <a:lnTo>
                  <a:pt x="1538" y="53"/>
                </a:lnTo>
                <a:lnTo>
                  <a:pt x="1505" y="89"/>
                </a:lnTo>
                <a:lnTo>
                  <a:pt x="1479" y="76"/>
                </a:lnTo>
                <a:lnTo>
                  <a:pt x="1455" y="62"/>
                </a:lnTo>
                <a:lnTo>
                  <a:pt x="1429" y="55"/>
                </a:lnTo>
                <a:lnTo>
                  <a:pt x="1396" y="61"/>
                </a:lnTo>
                <a:lnTo>
                  <a:pt x="1344" y="72"/>
                </a:lnTo>
                <a:lnTo>
                  <a:pt x="1297" y="60"/>
                </a:lnTo>
                <a:lnTo>
                  <a:pt x="1281" y="69"/>
                </a:lnTo>
                <a:lnTo>
                  <a:pt x="1259" y="91"/>
                </a:lnTo>
                <a:lnTo>
                  <a:pt x="1242" y="130"/>
                </a:lnTo>
                <a:lnTo>
                  <a:pt x="1222" y="150"/>
                </a:lnTo>
                <a:lnTo>
                  <a:pt x="1214" y="178"/>
                </a:lnTo>
                <a:lnTo>
                  <a:pt x="1192" y="190"/>
                </a:lnTo>
                <a:lnTo>
                  <a:pt x="1156" y="196"/>
                </a:lnTo>
                <a:lnTo>
                  <a:pt x="1115" y="199"/>
                </a:lnTo>
                <a:lnTo>
                  <a:pt x="1106" y="213"/>
                </a:lnTo>
                <a:lnTo>
                  <a:pt x="1053" y="209"/>
                </a:lnTo>
                <a:lnTo>
                  <a:pt x="1005" y="221"/>
                </a:lnTo>
                <a:lnTo>
                  <a:pt x="960" y="218"/>
                </a:lnTo>
                <a:lnTo>
                  <a:pt x="883" y="233"/>
                </a:lnTo>
                <a:lnTo>
                  <a:pt x="840" y="196"/>
                </a:lnTo>
                <a:lnTo>
                  <a:pt x="792" y="186"/>
                </a:lnTo>
                <a:lnTo>
                  <a:pt x="742" y="121"/>
                </a:lnTo>
                <a:lnTo>
                  <a:pt x="721" y="91"/>
                </a:lnTo>
                <a:lnTo>
                  <a:pt x="696" y="84"/>
                </a:lnTo>
                <a:lnTo>
                  <a:pt x="634" y="76"/>
                </a:lnTo>
                <a:lnTo>
                  <a:pt x="582" y="68"/>
                </a:lnTo>
                <a:lnTo>
                  <a:pt x="526" y="53"/>
                </a:lnTo>
                <a:lnTo>
                  <a:pt x="475" y="68"/>
                </a:lnTo>
                <a:lnTo>
                  <a:pt x="415" y="38"/>
                </a:lnTo>
                <a:lnTo>
                  <a:pt x="370" y="39"/>
                </a:lnTo>
                <a:lnTo>
                  <a:pt x="339" y="57"/>
                </a:lnTo>
                <a:lnTo>
                  <a:pt x="320" y="42"/>
                </a:lnTo>
                <a:lnTo>
                  <a:pt x="295" y="51"/>
                </a:lnTo>
                <a:lnTo>
                  <a:pt x="263" y="53"/>
                </a:lnTo>
                <a:lnTo>
                  <a:pt x="231" y="59"/>
                </a:lnTo>
                <a:lnTo>
                  <a:pt x="193" y="72"/>
                </a:lnTo>
                <a:lnTo>
                  <a:pt x="162" y="57"/>
                </a:lnTo>
                <a:lnTo>
                  <a:pt x="131" y="64"/>
                </a:lnTo>
                <a:lnTo>
                  <a:pt x="90" y="70"/>
                </a:lnTo>
                <a:lnTo>
                  <a:pt x="65" y="64"/>
                </a:lnTo>
                <a:lnTo>
                  <a:pt x="18" y="61"/>
                </a:lnTo>
                <a:lnTo>
                  <a:pt x="0" y="76"/>
                </a:lnTo>
                <a:lnTo>
                  <a:pt x="2" y="120"/>
                </a:lnTo>
                <a:lnTo>
                  <a:pt x="5" y="157"/>
                </a:lnTo>
                <a:lnTo>
                  <a:pt x="14" y="190"/>
                </a:lnTo>
                <a:lnTo>
                  <a:pt x="26" y="196"/>
                </a:lnTo>
              </a:path>
            </a:pathLst>
          </a:custGeom>
          <a:gradFill rotWithShape="0">
            <a:gsLst>
              <a:gs pos="0">
                <a:srgbClr val="CC6600"/>
              </a:gs>
              <a:gs pos="100000">
                <a:srgbClr val="000000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D0EE7EB0-3CCD-4021-90AB-DDC04318E441}"/>
              </a:ext>
            </a:extLst>
          </p:cNvPr>
          <p:cNvSpPr>
            <a:spLocks/>
          </p:cNvSpPr>
          <p:nvPr/>
        </p:nvSpPr>
        <p:spPr bwMode="auto">
          <a:xfrm>
            <a:off x="3044825" y="850900"/>
            <a:ext cx="3086100" cy="365125"/>
          </a:xfrm>
          <a:custGeom>
            <a:avLst/>
            <a:gdLst/>
            <a:ahLst/>
            <a:cxnLst>
              <a:cxn ang="0">
                <a:pos x="477" y="72"/>
              </a:cxn>
              <a:cxn ang="0">
                <a:pos x="348" y="81"/>
              </a:cxn>
              <a:cxn ang="0">
                <a:pos x="154" y="81"/>
              </a:cxn>
              <a:cxn ang="0">
                <a:pos x="64" y="79"/>
              </a:cxn>
              <a:cxn ang="0">
                <a:pos x="12" y="58"/>
              </a:cxn>
              <a:cxn ang="0">
                <a:pos x="0" y="74"/>
              </a:cxn>
              <a:cxn ang="0">
                <a:pos x="73" y="103"/>
              </a:cxn>
              <a:cxn ang="0">
                <a:pos x="163" y="101"/>
              </a:cxn>
              <a:cxn ang="0">
                <a:pos x="212" y="105"/>
              </a:cxn>
              <a:cxn ang="0">
                <a:pos x="324" y="109"/>
              </a:cxn>
              <a:cxn ang="0">
                <a:pos x="541" y="101"/>
              </a:cxn>
              <a:cxn ang="0">
                <a:pos x="698" y="103"/>
              </a:cxn>
              <a:cxn ang="0">
                <a:pos x="769" y="168"/>
              </a:cxn>
              <a:cxn ang="0">
                <a:pos x="885" y="218"/>
              </a:cxn>
              <a:cxn ang="0">
                <a:pos x="1018" y="229"/>
              </a:cxn>
              <a:cxn ang="0">
                <a:pos x="1154" y="194"/>
              </a:cxn>
              <a:cxn ang="0">
                <a:pos x="1246" y="131"/>
              </a:cxn>
              <a:cxn ang="0">
                <a:pos x="1311" y="107"/>
              </a:cxn>
              <a:cxn ang="0">
                <a:pos x="1485" y="109"/>
              </a:cxn>
              <a:cxn ang="0">
                <a:pos x="1618" y="107"/>
              </a:cxn>
              <a:cxn ang="0">
                <a:pos x="1773" y="107"/>
              </a:cxn>
              <a:cxn ang="0">
                <a:pos x="1919" y="111"/>
              </a:cxn>
              <a:cxn ang="0">
                <a:pos x="1943" y="54"/>
              </a:cxn>
              <a:cxn ang="0">
                <a:pos x="1919" y="60"/>
              </a:cxn>
              <a:cxn ang="0">
                <a:pos x="1857" y="95"/>
              </a:cxn>
              <a:cxn ang="0">
                <a:pos x="1687" y="91"/>
              </a:cxn>
              <a:cxn ang="0">
                <a:pos x="1491" y="93"/>
              </a:cxn>
              <a:cxn ang="0">
                <a:pos x="1349" y="99"/>
              </a:cxn>
              <a:cxn ang="0">
                <a:pos x="1291" y="85"/>
              </a:cxn>
              <a:cxn ang="0">
                <a:pos x="1283" y="52"/>
              </a:cxn>
              <a:cxn ang="0">
                <a:pos x="1265" y="36"/>
              </a:cxn>
              <a:cxn ang="0">
                <a:pos x="1205" y="115"/>
              </a:cxn>
              <a:cxn ang="0">
                <a:pos x="1139" y="162"/>
              </a:cxn>
              <a:cxn ang="0">
                <a:pos x="1063" y="180"/>
              </a:cxn>
              <a:cxn ang="0">
                <a:pos x="980" y="198"/>
              </a:cxn>
              <a:cxn ang="0">
                <a:pos x="883" y="176"/>
              </a:cxn>
              <a:cxn ang="0">
                <a:pos x="825" y="149"/>
              </a:cxn>
              <a:cxn ang="0">
                <a:pos x="771" y="137"/>
              </a:cxn>
              <a:cxn ang="0">
                <a:pos x="730" y="99"/>
              </a:cxn>
              <a:cxn ang="0">
                <a:pos x="685" y="38"/>
              </a:cxn>
              <a:cxn ang="0">
                <a:pos x="655" y="68"/>
              </a:cxn>
              <a:cxn ang="0">
                <a:pos x="537" y="77"/>
              </a:cxn>
            </a:cxnLst>
            <a:rect l="0" t="0" r="r" b="b"/>
            <a:pathLst>
              <a:path w="1944" h="230">
                <a:moveTo>
                  <a:pt x="537" y="77"/>
                </a:moveTo>
                <a:lnTo>
                  <a:pt x="477" y="72"/>
                </a:lnTo>
                <a:lnTo>
                  <a:pt x="416" y="81"/>
                </a:lnTo>
                <a:lnTo>
                  <a:pt x="348" y="81"/>
                </a:lnTo>
                <a:lnTo>
                  <a:pt x="255" y="77"/>
                </a:lnTo>
                <a:lnTo>
                  <a:pt x="154" y="81"/>
                </a:lnTo>
                <a:lnTo>
                  <a:pt x="103" y="83"/>
                </a:lnTo>
                <a:lnTo>
                  <a:pt x="64" y="79"/>
                </a:lnTo>
                <a:lnTo>
                  <a:pt x="25" y="83"/>
                </a:lnTo>
                <a:lnTo>
                  <a:pt x="12" y="58"/>
                </a:lnTo>
                <a:lnTo>
                  <a:pt x="2" y="38"/>
                </a:lnTo>
                <a:lnTo>
                  <a:pt x="0" y="74"/>
                </a:lnTo>
                <a:lnTo>
                  <a:pt x="12" y="107"/>
                </a:lnTo>
                <a:lnTo>
                  <a:pt x="73" y="103"/>
                </a:lnTo>
                <a:lnTo>
                  <a:pt x="128" y="99"/>
                </a:lnTo>
                <a:lnTo>
                  <a:pt x="163" y="101"/>
                </a:lnTo>
                <a:lnTo>
                  <a:pt x="193" y="103"/>
                </a:lnTo>
                <a:lnTo>
                  <a:pt x="212" y="105"/>
                </a:lnTo>
                <a:lnTo>
                  <a:pt x="270" y="103"/>
                </a:lnTo>
                <a:lnTo>
                  <a:pt x="324" y="109"/>
                </a:lnTo>
                <a:lnTo>
                  <a:pt x="451" y="103"/>
                </a:lnTo>
                <a:lnTo>
                  <a:pt x="541" y="101"/>
                </a:lnTo>
                <a:lnTo>
                  <a:pt x="616" y="103"/>
                </a:lnTo>
                <a:lnTo>
                  <a:pt x="698" y="103"/>
                </a:lnTo>
                <a:lnTo>
                  <a:pt x="737" y="147"/>
                </a:lnTo>
                <a:lnTo>
                  <a:pt x="769" y="168"/>
                </a:lnTo>
                <a:lnTo>
                  <a:pt x="836" y="210"/>
                </a:lnTo>
                <a:lnTo>
                  <a:pt x="885" y="218"/>
                </a:lnTo>
                <a:lnTo>
                  <a:pt x="945" y="229"/>
                </a:lnTo>
                <a:lnTo>
                  <a:pt x="1018" y="229"/>
                </a:lnTo>
                <a:lnTo>
                  <a:pt x="1085" y="220"/>
                </a:lnTo>
                <a:lnTo>
                  <a:pt x="1154" y="194"/>
                </a:lnTo>
                <a:lnTo>
                  <a:pt x="1205" y="170"/>
                </a:lnTo>
                <a:lnTo>
                  <a:pt x="1246" y="131"/>
                </a:lnTo>
                <a:lnTo>
                  <a:pt x="1278" y="115"/>
                </a:lnTo>
                <a:lnTo>
                  <a:pt x="1311" y="107"/>
                </a:lnTo>
                <a:lnTo>
                  <a:pt x="1390" y="119"/>
                </a:lnTo>
                <a:lnTo>
                  <a:pt x="1485" y="109"/>
                </a:lnTo>
                <a:lnTo>
                  <a:pt x="1577" y="111"/>
                </a:lnTo>
                <a:lnTo>
                  <a:pt x="1618" y="107"/>
                </a:lnTo>
                <a:lnTo>
                  <a:pt x="1697" y="113"/>
                </a:lnTo>
                <a:lnTo>
                  <a:pt x="1773" y="107"/>
                </a:lnTo>
                <a:lnTo>
                  <a:pt x="1839" y="115"/>
                </a:lnTo>
                <a:lnTo>
                  <a:pt x="1919" y="111"/>
                </a:lnTo>
                <a:lnTo>
                  <a:pt x="1938" y="91"/>
                </a:lnTo>
                <a:lnTo>
                  <a:pt x="1943" y="54"/>
                </a:lnTo>
                <a:lnTo>
                  <a:pt x="1940" y="0"/>
                </a:lnTo>
                <a:lnTo>
                  <a:pt x="1919" y="60"/>
                </a:lnTo>
                <a:lnTo>
                  <a:pt x="1908" y="89"/>
                </a:lnTo>
                <a:lnTo>
                  <a:pt x="1857" y="95"/>
                </a:lnTo>
                <a:lnTo>
                  <a:pt x="1762" y="93"/>
                </a:lnTo>
                <a:lnTo>
                  <a:pt x="1687" y="91"/>
                </a:lnTo>
                <a:lnTo>
                  <a:pt x="1558" y="87"/>
                </a:lnTo>
                <a:lnTo>
                  <a:pt x="1491" y="93"/>
                </a:lnTo>
                <a:lnTo>
                  <a:pt x="1403" y="91"/>
                </a:lnTo>
                <a:lnTo>
                  <a:pt x="1349" y="99"/>
                </a:lnTo>
                <a:lnTo>
                  <a:pt x="1313" y="89"/>
                </a:lnTo>
                <a:lnTo>
                  <a:pt x="1291" y="85"/>
                </a:lnTo>
                <a:lnTo>
                  <a:pt x="1274" y="74"/>
                </a:lnTo>
                <a:lnTo>
                  <a:pt x="1283" y="52"/>
                </a:lnTo>
                <a:lnTo>
                  <a:pt x="1283" y="28"/>
                </a:lnTo>
                <a:lnTo>
                  <a:pt x="1265" y="36"/>
                </a:lnTo>
                <a:lnTo>
                  <a:pt x="1246" y="79"/>
                </a:lnTo>
                <a:lnTo>
                  <a:pt x="1205" y="115"/>
                </a:lnTo>
                <a:lnTo>
                  <a:pt x="1182" y="139"/>
                </a:lnTo>
                <a:lnTo>
                  <a:pt x="1139" y="162"/>
                </a:lnTo>
                <a:lnTo>
                  <a:pt x="1111" y="158"/>
                </a:lnTo>
                <a:lnTo>
                  <a:pt x="1063" y="180"/>
                </a:lnTo>
                <a:lnTo>
                  <a:pt x="1020" y="190"/>
                </a:lnTo>
                <a:lnTo>
                  <a:pt x="980" y="198"/>
                </a:lnTo>
                <a:lnTo>
                  <a:pt x="928" y="174"/>
                </a:lnTo>
                <a:lnTo>
                  <a:pt x="883" y="176"/>
                </a:lnTo>
                <a:lnTo>
                  <a:pt x="866" y="147"/>
                </a:lnTo>
                <a:lnTo>
                  <a:pt x="825" y="149"/>
                </a:lnTo>
                <a:lnTo>
                  <a:pt x="803" y="158"/>
                </a:lnTo>
                <a:lnTo>
                  <a:pt x="771" y="137"/>
                </a:lnTo>
                <a:lnTo>
                  <a:pt x="743" y="123"/>
                </a:lnTo>
                <a:lnTo>
                  <a:pt x="730" y="99"/>
                </a:lnTo>
                <a:lnTo>
                  <a:pt x="707" y="46"/>
                </a:lnTo>
                <a:lnTo>
                  <a:pt x="685" y="38"/>
                </a:lnTo>
                <a:lnTo>
                  <a:pt x="674" y="70"/>
                </a:lnTo>
                <a:lnTo>
                  <a:pt x="655" y="68"/>
                </a:lnTo>
                <a:lnTo>
                  <a:pt x="591" y="89"/>
                </a:lnTo>
                <a:lnTo>
                  <a:pt x="537" y="77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D2468C6D-9A1C-40E4-A790-96BEE9460DD0}"/>
              </a:ext>
            </a:extLst>
          </p:cNvPr>
          <p:cNvSpPr>
            <a:spLocks/>
          </p:cNvSpPr>
          <p:nvPr/>
        </p:nvSpPr>
        <p:spPr bwMode="auto">
          <a:xfrm>
            <a:off x="5057775" y="358775"/>
            <a:ext cx="193675" cy="649288"/>
          </a:xfrm>
          <a:custGeom>
            <a:avLst/>
            <a:gdLst/>
            <a:ahLst/>
            <a:cxnLst>
              <a:cxn ang="0">
                <a:pos x="82" y="10"/>
              </a:cxn>
              <a:cxn ang="0">
                <a:pos x="75" y="40"/>
              </a:cxn>
              <a:cxn ang="0">
                <a:pos x="121" y="44"/>
              </a:cxn>
              <a:cxn ang="0">
                <a:pos x="103" y="98"/>
              </a:cxn>
              <a:cxn ang="0">
                <a:pos x="105" y="140"/>
              </a:cxn>
              <a:cxn ang="0">
                <a:pos x="116" y="176"/>
              </a:cxn>
              <a:cxn ang="0">
                <a:pos x="97" y="214"/>
              </a:cxn>
              <a:cxn ang="0">
                <a:pos x="90" y="252"/>
              </a:cxn>
              <a:cxn ang="0">
                <a:pos x="82" y="290"/>
              </a:cxn>
              <a:cxn ang="0">
                <a:pos x="66" y="316"/>
              </a:cxn>
              <a:cxn ang="0">
                <a:pos x="51" y="342"/>
              </a:cxn>
              <a:cxn ang="0">
                <a:pos x="32" y="368"/>
              </a:cxn>
              <a:cxn ang="0">
                <a:pos x="21" y="386"/>
              </a:cxn>
              <a:cxn ang="0">
                <a:pos x="0" y="408"/>
              </a:cxn>
              <a:cxn ang="0">
                <a:pos x="12" y="368"/>
              </a:cxn>
              <a:cxn ang="0">
                <a:pos x="38" y="340"/>
              </a:cxn>
              <a:cxn ang="0">
                <a:pos x="34" y="308"/>
              </a:cxn>
              <a:cxn ang="0">
                <a:pos x="58" y="268"/>
              </a:cxn>
              <a:cxn ang="0">
                <a:pos x="71" y="220"/>
              </a:cxn>
              <a:cxn ang="0">
                <a:pos x="64" y="174"/>
              </a:cxn>
              <a:cxn ang="0">
                <a:pos x="69" y="136"/>
              </a:cxn>
              <a:cxn ang="0">
                <a:pos x="64" y="110"/>
              </a:cxn>
              <a:cxn ang="0">
                <a:pos x="30" y="58"/>
              </a:cxn>
              <a:cxn ang="0">
                <a:pos x="10" y="6"/>
              </a:cxn>
              <a:cxn ang="0">
                <a:pos x="79" y="0"/>
              </a:cxn>
              <a:cxn ang="0">
                <a:pos x="82" y="10"/>
              </a:cxn>
            </a:cxnLst>
            <a:rect l="0" t="0" r="r" b="b"/>
            <a:pathLst>
              <a:path w="122" h="409">
                <a:moveTo>
                  <a:pt x="82" y="10"/>
                </a:moveTo>
                <a:lnTo>
                  <a:pt x="75" y="40"/>
                </a:lnTo>
                <a:lnTo>
                  <a:pt x="121" y="44"/>
                </a:lnTo>
                <a:lnTo>
                  <a:pt x="103" y="98"/>
                </a:lnTo>
                <a:lnTo>
                  <a:pt x="105" y="140"/>
                </a:lnTo>
                <a:lnTo>
                  <a:pt x="116" y="176"/>
                </a:lnTo>
                <a:lnTo>
                  <a:pt x="97" y="214"/>
                </a:lnTo>
                <a:lnTo>
                  <a:pt x="90" y="252"/>
                </a:lnTo>
                <a:lnTo>
                  <a:pt x="82" y="290"/>
                </a:lnTo>
                <a:lnTo>
                  <a:pt x="66" y="316"/>
                </a:lnTo>
                <a:lnTo>
                  <a:pt x="51" y="342"/>
                </a:lnTo>
                <a:lnTo>
                  <a:pt x="32" y="368"/>
                </a:lnTo>
                <a:lnTo>
                  <a:pt x="21" y="386"/>
                </a:lnTo>
                <a:lnTo>
                  <a:pt x="0" y="408"/>
                </a:lnTo>
                <a:lnTo>
                  <a:pt x="12" y="368"/>
                </a:lnTo>
                <a:lnTo>
                  <a:pt x="38" y="340"/>
                </a:lnTo>
                <a:lnTo>
                  <a:pt x="34" y="308"/>
                </a:lnTo>
                <a:lnTo>
                  <a:pt x="58" y="268"/>
                </a:lnTo>
                <a:lnTo>
                  <a:pt x="71" y="220"/>
                </a:lnTo>
                <a:lnTo>
                  <a:pt x="64" y="174"/>
                </a:lnTo>
                <a:lnTo>
                  <a:pt x="69" y="136"/>
                </a:lnTo>
                <a:lnTo>
                  <a:pt x="64" y="110"/>
                </a:lnTo>
                <a:lnTo>
                  <a:pt x="30" y="58"/>
                </a:lnTo>
                <a:lnTo>
                  <a:pt x="10" y="6"/>
                </a:lnTo>
                <a:lnTo>
                  <a:pt x="79" y="0"/>
                </a:lnTo>
                <a:lnTo>
                  <a:pt x="82" y="1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50000">
                <a:srgbClr val="00CCFF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C5EEC987-73CD-4DD5-B35A-1106EEE1A0FF}"/>
              </a:ext>
            </a:extLst>
          </p:cNvPr>
          <p:cNvSpPr>
            <a:spLocks/>
          </p:cNvSpPr>
          <p:nvPr/>
        </p:nvSpPr>
        <p:spPr bwMode="auto">
          <a:xfrm>
            <a:off x="3052763" y="4763"/>
            <a:ext cx="3092450" cy="642937"/>
          </a:xfrm>
          <a:custGeom>
            <a:avLst/>
            <a:gdLst/>
            <a:ahLst/>
            <a:cxnLst>
              <a:cxn ang="0">
                <a:pos x="0" y="405"/>
              </a:cxn>
              <a:cxn ang="0">
                <a:pos x="8" y="238"/>
              </a:cxn>
              <a:cxn ang="0">
                <a:pos x="37" y="199"/>
              </a:cxn>
              <a:cxn ang="0">
                <a:pos x="88" y="224"/>
              </a:cxn>
              <a:cxn ang="0">
                <a:pos x="135" y="195"/>
              </a:cxn>
              <a:cxn ang="0">
                <a:pos x="185" y="222"/>
              </a:cxn>
              <a:cxn ang="0">
                <a:pos x="242" y="222"/>
              </a:cxn>
              <a:cxn ang="0">
                <a:pos x="330" y="211"/>
              </a:cxn>
              <a:cxn ang="0">
                <a:pos x="395" y="186"/>
              </a:cxn>
              <a:cxn ang="0">
                <a:pos x="458" y="211"/>
              </a:cxn>
              <a:cxn ang="0">
                <a:pos x="495" y="219"/>
              </a:cxn>
              <a:cxn ang="0">
                <a:pos x="573" y="210"/>
              </a:cxn>
              <a:cxn ang="0">
                <a:pos x="712" y="184"/>
              </a:cxn>
              <a:cxn ang="0">
                <a:pos x="791" y="124"/>
              </a:cxn>
              <a:cxn ang="0">
                <a:pos x="776" y="181"/>
              </a:cxn>
              <a:cxn ang="0">
                <a:pos x="842" y="203"/>
              </a:cxn>
              <a:cxn ang="0">
                <a:pos x="887" y="243"/>
              </a:cxn>
              <a:cxn ang="0">
                <a:pos x="929" y="275"/>
              </a:cxn>
              <a:cxn ang="0">
                <a:pos x="955" y="275"/>
              </a:cxn>
              <a:cxn ang="0">
                <a:pos x="921" y="223"/>
              </a:cxn>
              <a:cxn ang="0">
                <a:pos x="889" y="156"/>
              </a:cxn>
              <a:cxn ang="0">
                <a:pos x="867" y="122"/>
              </a:cxn>
              <a:cxn ang="0">
                <a:pos x="910" y="90"/>
              </a:cxn>
              <a:cxn ang="0">
                <a:pos x="849" y="80"/>
              </a:cxn>
              <a:cxn ang="0">
                <a:pos x="951" y="58"/>
              </a:cxn>
              <a:cxn ang="0">
                <a:pos x="1072" y="78"/>
              </a:cxn>
              <a:cxn ang="0">
                <a:pos x="1142" y="86"/>
              </a:cxn>
              <a:cxn ang="0">
                <a:pos x="1225" y="164"/>
              </a:cxn>
              <a:cxn ang="0">
                <a:pos x="1313" y="214"/>
              </a:cxn>
              <a:cxn ang="0">
                <a:pos x="1394" y="217"/>
              </a:cxn>
              <a:cxn ang="0">
                <a:pos x="1471" y="195"/>
              </a:cxn>
              <a:cxn ang="0">
                <a:pos x="1517" y="214"/>
              </a:cxn>
              <a:cxn ang="0">
                <a:pos x="1555" y="198"/>
              </a:cxn>
              <a:cxn ang="0">
                <a:pos x="1608" y="224"/>
              </a:cxn>
              <a:cxn ang="0">
                <a:pos x="1651" y="222"/>
              </a:cxn>
              <a:cxn ang="0">
                <a:pos x="1686" y="199"/>
              </a:cxn>
              <a:cxn ang="0">
                <a:pos x="1742" y="225"/>
              </a:cxn>
              <a:cxn ang="0">
                <a:pos x="1789" y="214"/>
              </a:cxn>
              <a:cxn ang="0">
                <a:pos x="1830" y="229"/>
              </a:cxn>
              <a:cxn ang="0">
                <a:pos x="1898" y="211"/>
              </a:cxn>
              <a:cxn ang="0">
                <a:pos x="1936" y="254"/>
              </a:cxn>
              <a:cxn ang="0">
                <a:pos x="1948" y="238"/>
              </a:cxn>
              <a:cxn ang="0">
                <a:pos x="1940" y="170"/>
              </a:cxn>
              <a:cxn ang="0">
                <a:pos x="1881" y="140"/>
              </a:cxn>
              <a:cxn ang="0">
                <a:pos x="1807" y="152"/>
              </a:cxn>
              <a:cxn ang="0">
                <a:pos x="1742" y="140"/>
              </a:cxn>
              <a:cxn ang="0">
                <a:pos x="1648" y="142"/>
              </a:cxn>
              <a:cxn ang="0">
                <a:pos x="1580" y="140"/>
              </a:cxn>
              <a:cxn ang="0">
                <a:pos x="1514" y="145"/>
              </a:cxn>
              <a:cxn ang="0">
                <a:pos x="1442" y="145"/>
              </a:cxn>
              <a:cxn ang="0">
                <a:pos x="1365" y="146"/>
              </a:cxn>
              <a:cxn ang="0">
                <a:pos x="1310" y="145"/>
              </a:cxn>
              <a:cxn ang="0">
                <a:pos x="1244" y="102"/>
              </a:cxn>
              <a:cxn ang="0">
                <a:pos x="1153" y="39"/>
              </a:cxn>
              <a:cxn ang="0">
                <a:pos x="1008" y="0"/>
              </a:cxn>
              <a:cxn ang="0">
                <a:pos x="821" y="31"/>
              </a:cxn>
              <a:cxn ang="0">
                <a:pos x="676" y="130"/>
              </a:cxn>
              <a:cxn ang="0">
                <a:pos x="558" y="152"/>
              </a:cxn>
              <a:cxn ang="0">
                <a:pos x="395" y="147"/>
              </a:cxn>
              <a:cxn ang="0">
                <a:pos x="234" y="147"/>
              </a:cxn>
              <a:cxn ang="0">
                <a:pos x="51" y="142"/>
              </a:cxn>
              <a:cxn ang="0">
                <a:pos x="4" y="172"/>
              </a:cxn>
              <a:cxn ang="0">
                <a:pos x="0" y="271"/>
              </a:cxn>
            </a:cxnLst>
            <a:rect l="0" t="0" r="r" b="b"/>
            <a:pathLst>
              <a:path w="1948" h="405">
                <a:moveTo>
                  <a:pt x="0" y="271"/>
                </a:moveTo>
                <a:lnTo>
                  <a:pt x="0" y="341"/>
                </a:lnTo>
                <a:lnTo>
                  <a:pt x="0" y="405"/>
                </a:lnTo>
                <a:lnTo>
                  <a:pt x="5" y="353"/>
                </a:lnTo>
                <a:lnTo>
                  <a:pt x="6" y="312"/>
                </a:lnTo>
                <a:lnTo>
                  <a:pt x="8" y="238"/>
                </a:lnTo>
                <a:lnTo>
                  <a:pt x="14" y="202"/>
                </a:lnTo>
                <a:lnTo>
                  <a:pt x="25" y="190"/>
                </a:lnTo>
                <a:lnTo>
                  <a:pt x="37" y="199"/>
                </a:lnTo>
                <a:lnTo>
                  <a:pt x="53" y="201"/>
                </a:lnTo>
                <a:lnTo>
                  <a:pt x="75" y="211"/>
                </a:lnTo>
                <a:lnTo>
                  <a:pt x="88" y="224"/>
                </a:lnTo>
                <a:lnTo>
                  <a:pt x="106" y="224"/>
                </a:lnTo>
                <a:lnTo>
                  <a:pt x="120" y="217"/>
                </a:lnTo>
                <a:lnTo>
                  <a:pt x="135" y="195"/>
                </a:lnTo>
                <a:lnTo>
                  <a:pt x="148" y="197"/>
                </a:lnTo>
                <a:lnTo>
                  <a:pt x="172" y="214"/>
                </a:lnTo>
                <a:lnTo>
                  <a:pt x="185" y="222"/>
                </a:lnTo>
                <a:lnTo>
                  <a:pt x="200" y="229"/>
                </a:lnTo>
                <a:lnTo>
                  <a:pt x="216" y="232"/>
                </a:lnTo>
                <a:lnTo>
                  <a:pt x="242" y="222"/>
                </a:lnTo>
                <a:lnTo>
                  <a:pt x="271" y="243"/>
                </a:lnTo>
                <a:lnTo>
                  <a:pt x="293" y="232"/>
                </a:lnTo>
                <a:lnTo>
                  <a:pt x="330" y="211"/>
                </a:lnTo>
                <a:lnTo>
                  <a:pt x="353" y="211"/>
                </a:lnTo>
                <a:lnTo>
                  <a:pt x="378" y="194"/>
                </a:lnTo>
                <a:lnTo>
                  <a:pt x="395" y="186"/>
                </a:lnTo>
                <a:lnTo>
                  <a:pt x="421" y="208"/>
                </a:lnTo>
                <a:lnTo>
                  <a:pt x="441" y="203"/>
                </a:lnTo>
                <a:lnTo>
                  <a:pt x="458" y="211"/>
                </a:lnTo>
                <a:lnTo>
                  <a:pt x="470" y="211"/>
                </a:lnTo>
                <a:lnTo>
                  <a:pt x="484" y="211"/>
                </a:lnTo>
                <a:lnTo>
                  <a:pt x="495" y="219"/>
                </a:lnTo>
                <a:lnTo>
                  <a:pt x="512" y="211"/>
                </a:lnTo>
                <a:lnTo>
                  <a:pt x="525" y="190"/>
                </a:lnTo>
                <a:lnTo>
                  <a:pt x="573" y="210"/>
                </a:lnTo>
                <a:lnTo>
                  <a:pt x="597" y="234"/>
                </a:lnTo>
                <a:lnTo>
                  <a:pt x="606" y="272"/>
                </a:lnTo>
                <a:lnTo>
                  <a:pt x="712" y="184"/>
                </a:lnTo>
                <a:lnTo>
                  <a:pt x="738" y="152"/>
                </a:lnTo>
                <a:lnTo>
                  <a:pt x="763" y="136"/>
                </a:lnTo>
                <a:lnTo>
                  <a:pt x="791" y="124"/>
                </a:lnTo>
                <a:lnTo>
                  <a:pt x="787" y="148"/>
                </a:lnTo>
                <a:lnTo>
                  <a:pt x="755" y="188"/>
                </a:lnTo>
                <a:lnTo>
                  <a:pt x="776" y="181"/>
                </a:lnTo>
                <a:lnTo>
                  <a:pt x="806" y="166"/>
                </a:lnTo>
                <a:lnTo>
                  <a:pt x="827" y="176"/>
                </a:lnTo>
                <a:lnTo>
                  <a:pt x="842" y="203"/>
                </a:lnTo>
                <a:lnTo>
                  <a:pt x="833" y="225"/>
                </a:lnTo>
                <a:lnTo>
                  <a:pt x="863" y="228"/>
                </a:lnTo>
                <a:lnTo>
                  <a:pt x="887" y="243"/>
                </a:lnTo>
                <a:lnTo>
                  <a:pt x="895" y="262"/>
                </a:lnTo>
                <a:lnTo>
                  <a:pt x="917" y="259"/>
                </a:lnTo>
                <a:lnTo>
                  <a:pt x="929" y="275"/>
                </a:lnTo>
                <a:lnTo>
                  <a:pt x="948" y="305"/>
                </a:lnTo>
                <a:lnTo>
                  <a:pt x="963" y="299"/>
                </a:lnTo>
                <a:lnTo>
                  <a:pt x="955" y="275"/>
                </a:lnTo>
                <a:lnTo>
                  <a:pt x="948" y="250"/>
                </a:lnTo>
                <a:lnTo>
                  <a:pt x="936" y="240"/>
                </a:lnTo>
                <a:lnTo>
                  <a:pt x="921" y="223"/>
                </a:lnTo>
                <a:lnTo>
                  <a:pt x="929" y="186"/>
                </a:lnTo>
                <a:lnTo>
                  <a:pt x="919" y="161"/>
                </a:lnTo>
                <a:lnTo>
                  <a:pt x="889" y="156"/>
                </a:lnTo>
                <a:lnTo>
                  <a:pt x="898" y="136"/>
                </a:lnTo>
                <a:lnTo>
                  <a:pt x="917" y="120"/>
                </a:lnTo>
                <a:lnTo>
                  <a:pt x="867" y="122"/>
                </a:lnTo>
                <a:lnTo>
                  <a:pt x="889" y="110"/>
                </a:lnTo>
                <a:lnTo>
                  <a:pt x="931" y="94"/>
                </a:lnTo>
                <a:lnTo>
                  <a:pt x="910" y="90"/>
                </a:lnTo>
                <a:lnTo>
                  <a:pt x="857" y="104"/>
                </a:lnTo>
                <a:lnTo>
                  <a:pt x="831" y="96"/>
                </a:lnTo>
                <a:lnTo>
                  <a:pt x="849" y="80"/>
                </a:lnTo>
                <a:lnTo>
                  <a:pt x="887" y="76"/>
                </a:lnTo>
                <a:lnTo>
                  <a:pt x="919" y="72"/>
                </a:lnTo>
                <a:lnTo>
                  <a:pt x="951" y="58"/>
                </a:lnTo>
                <a:lnTo>
                  <a:pt x="1006" y="50"/>
                </a:lnTo>
                <a:lnTo>
                  <a:pt x="1046" y="56"/>
                </a:lnTo>
                <a:lnTo>
                  <a:pt x="1072" y="78"/>
                </a:lnTo>
                <a:lnTo>
                  <a:pt x="1098" y="92"/>
                </a:lnTo>
                <a:lnTo>
                  <a:pt x="1117" y="82"/>
                </a:lnTo>
                <a:lnTo>
                  <a:pt x="1142" y="86"/>
                </a:lnTo>
                <a:lnTo>
                  <a:pt x="1174" y="106"/>
                </a:lnTo>
                <a:lnTo>
                  <a:pt x="1202" y="132"/>
                </a:lnTo>
                <a:lnTo>
                  <a:pt x="1225" y="164"/>
                </a:lnTo>
                <a:lnTo>
                  <a:pt x="1264" y="174"/>
                </a:lnTo>
                <a:lnTo>
                  <a:pt x="1294" y="195"/>
                </a:lnTo>
                <a:lnTo>
                  <a:pt x="1313" y="214"/>
                </a:lnTo>
                <a:lnTo>
                  <a:pt x="1341" y="232"/>
                </a:lnTo>
                <a:lnTo>
                  <a:pt x="1373" y="227"/>
                </a:lnTo>
                <a:lnTo>
                  <a:pt x="1394" y="217"/>
                </a:lnTo>
                <a:lnTo>
                  <a:pt x="1433" y="217"/>
                </a:lnTo>
                <a:lnTo>
                  <a:pt x="1454" y="193"/>
                </a:lnTo>
                <a:lnTo>
                  <a:pt x="1471" y="195"/>
                </a:lnTo>
                <a:lnTo>
                  <a:pt x="1483" y="195"/>
                </a:lnTo>
                <a:lnTo>
                  <a:pt x="1499" y="206"/>
                </a:lnTo>
                <a:lnTo>
                  <a:pt x="1517" y="214"/>
                </a:lnTo>
                <a:lnTo>
                  <a:pt x="1530" y="197"/>
                </a:lnTo>
                <a:lnTo>
                  <a:pt x="1544" y="193"/>
                </a:lnTo>
                <a:lnTo>
                  <a:pt x="1555" y="198"/>
                </a:lnTo>
                <a:lnTo>
                  <a:pt x="1569" y="190"/>
                </a:lnTo>
                <a:lnTo>
                  <a:pt x="1593" y="202"/>
                </a:lnTo>
                <a:lnTo>
                  <a:pt x="1608" y="224"/>
                </a:lnTo>
                <a:lnTo>
                  <a:pt x="1626" y="227"/>
                </a:lnTo>
                <a:lnTo>
                  <a:pt x="1637" y="229"/>
                </a:lnTo>
                <a:lnTo>
                  <a:pt x="1651" y="222"/>
                </a:lnTo>
                <a:lnTo>
                  <a:pt x="1662" y="212"/>
                </a:lnTo>
                <a:lnTo>
                  <a:pt x="1671" y="208"/>
                </a:lnTo>
                <a:lnTo>
                  <a:pt x="1686" y="199"/>
                </a:lnTo>
                <a:lnTo>
                  <a:pt x="1703" y="198"/>
                </a:lnTo>
                <a:lnTo>
                  <a:pt x="1718" y="214"/>
                </a:lnTo>
                <a:lnTo>
                  <a:pt x="1742" y="225"/>
                </a:lnTo>
                <a:lnTo>
                  <a:pt x="1764" y="214"/>
                </a:lnTo>
                <a:lnTo>
                  <a:pt x="1774" y="208"/>
                </a:lnTo>
                <a:lnTo>
                  <a:pt x="1789" y="214"/>
                </a:lnTo>
                <a:lnTo>
                  <a:pt x="1799" y="217"/>
                </a:lnTo>
                <a:lnTo>
                  <a:pt x="1814" y="229"/>
                </a:lnTo>
                <a:lnTo>
                  <a:pt x="1830" y="229"/>
                </a:lnTo>
                <a:lnTo>
                  <a:pt x="1848" y="225"/>
                </a:lnTo>
                <a:lnTo>
                  <a:pt x="1871" y="219"/>
                </a:lnTo>
                <a:lnTo>
                  <a:pt x="1898" y="211"/>
                </a:lnTo>
                <a:lnTo>
                  <a:pt x="1916" y="219"/>
                </a:lnTo>
                <a:lnTo>
                  <a:pt x="1927" y="231"/>
                </a:lnTo>
                <a:lnTo>
                  <a:pt x="1936" y="254"/>
                </a:lnTo>
                <a:lnTo>
                  <a:pt x="1942" y="294"/>
                </a:lnTo>
                <a:lnTo>
                  <a:pt x="1948" y="346"/>
                </a:lnTo>
                <a:lnTo>
                  <a:pt x="1948" y="238"/>
                </a:lnTo>
                <a:lnTo>
                  <a:pt x="1948" y="210"/>
                </a:lnTo>
                <a:lnTo>
                  <a:pt x="1945" y="192"/>
                </a:lnTo>
                <a:lnTo>
                  <a:pt x="1940" y="170"/>
                </a:lnTo>
                <a:lnTo>
                  <a:pt x="1930" y="151"/>
                </a:lnTo>
                <a:lnTo>
                  <a:pt x="1910" y="142"/>
                </a:lnTo>
                <a:lnTo>
                  <a:pt x="1881" y="140"/>
                </a:lnTo>
                <a:lnTo>
                  <a:pt x="1858" y="142"/>
                </a:lnTo>
                <a:lnTo>
                  <a:pt x="1832" y="137"/>
                </a:lnTo>
                <a:lnTo>
                  <a:pt x="1807" y="152"/>
                </a:lnTo>
                <a:lnTo>
                  <a:pt x="1781" y="145"/>
                </a:lnTo>
                <a:lnTo>
                  <a:pt x="1759" y="140"/>
                </a:lnTo>
                <a:lnTo>
                  <a:pt x="1742" y="140"/>
                </a:lnTo>
                <a:lnTo>
                  <a:pt x="1698" y="145"/>
                </a:lnTo>
                <a:lnTo>
                  <a:pt x="1674" y="148"/>
                </a:lnTo>
                <a:lnTo>
                  <a:pt x="1648" y="142"/>
                </a:lnTo>
                <a:lnTo>
                  <a:pt x="1623" y="149"/>
                </a:lnTo>
                <a:lnTo>
                  <a:pt x="1592" y="142"/>
                </a:lnTo>
                <a:lnTo>
                  <a:pt x="1580" y="140"/>
                </a:lnTo>
                <a:lnTo>
                  <a:pt x="1555" y="140"/>
                </a:lnTo>
                <a:lnTo>
                  <a:pt x="1531" y="137"/>
                </a:lnTo>
                <a:lnTo>
                  <a:pt x="1514" y="145"/>
                </a:lnTo>
                <a:lnTo>
                  <a:pt x="1500" y="142"/>
                </a:lnTo>
                <a:lnTo>
                  <a:pt x="1469" y="140"/>
                </a:lnTo>
                <a:lnTo>
                  <a:pt x="1442" y="145"/>
                </a:lnTo>
                <a:lnTo>
                  <a:pt x="1417" y="145"/>
                </a:lnTo>
                <a:lnTo>
                  <a:pt x="1389" y="137"/>
                </a:lnTo>
                <a:lnTo>
                  <a:pt x="1365" y="146"/>
                </a:lnTo>
                <a:lnTo>
                  <a:pt x="1346" y="140"/>
                </a:lnTo>
                <a:lnTo>
                  <a:pt x="1328" y="149"/>
                </a:lnTo>
                <a:lnTo>
                  <a:pt x="1310" y="145"/>
                </a:lnTo>
                <a:lnTo>
                  <a:pt x="1287" y="140"/>
                </a:lnTo>
                <a:lnTo>
                  <a:pt x="1274" y="132"/>
                </a:lnTo>
                <a:lnTo>
                  <a:pt x="1244" y="102"/>
                </a:lnTo>
                <a:lnTo>
                  <a:pt x="1211" y="74"/>
                </a:lnTo>
                <a:lnTo>
                  <a:pt x="1181" y="55"/>
                </a:lnTo>
                <a:lnTo>
                  <a:pt x="1153" y="39"/>
                </a:lnTo>
                <a:lnTo>
                  <a:pt x="1110" y="19"/>
                </a:lnTo>
                <a:lnTo>
                  <a:pt x="1057" y="7"/>
                </a:lnTo>
                <a:lnTo>
                  <a:pt x="1008" y="0"/>
                </a:lnTo>
                <a:lnTo>
                  <a:pt x="927" y="3"/>
                </a:lnTo>
                <a:lnTo>
                  <a:pt x="858" y="18"/>
                </a:lnTo>
                <a:lnTo>
                  <a:pt x="821" y="31"/>
                </a:lnTo>
                <a:lnTo>
                  <a:pt x="765" y="60"/>
                </a:lnTo>
                <a:lnTo>
                  <a:pt x="720" y="94"/>
                </a:lnTo>
                <a:lnTo>
                  <a:pt x="676" y="130"/>
                </a:lnTo>
                <a:lnTo>
                  <a:pt x="633" y="142"/>
                </a:lnTo>
                <a:lnTo>
                  <a:pt x="597" y="150"/>
                </a:lnTo>
                <a:lnTo>
                  <a:pt x="558" y="152"/>
                </a:lnTo>
                <a:lnTo>
                  <a:pt x="521" y="147"/>
                </a:lnTo>
                <a:lnTo>
                  <a:pt x="490" y="147"/>
                </a:lnTo>
                <a:lnTo>
                  <a:pt x="395" y="147"/>
                </a:lnTo>
                <a:lnTo>
                  <a:pt x="367" y="145"/>
                </a:lnTo>
                <a:lnTo>
                  <a:pt x="285" y="150"/>
                </a:lnTo>
                <a:lnTo>
                  <a:pt x="234" y="147"/>
                </a:lnTo>
                <a:lnTo>
                  <a:pt x="173" y="140"/>
                </a:lnTo>
                <a:lnTo>
                  <a:pt x="97" y="142"/>
                </a:lnTo>
                <a:lnTo>
                  <a:pt x="51" y="142"/>
                </a:lnTo>
                <a:lnTo>
                  <a:pt x="31" y="145"/>
                </a:lnTo>
                <a:lnTo>
                  <a:pt x="17" y="152"/>
                </a:lnTo>
                <a:lnTo>
                  <a:pt x="4" y="172"/>
                </a:lnTo>
                <a:lnTo>
                  <a:pt x="0" y="203"/>
                </a:lnTo>
                <a:lnTo>
                  <a:pt x="0" y="235"/>
                </a:lnTo>
                <a:lnTo>
                  <a:pt x="0" y="271"/>
                </a:lnTo>
              </a:path>
            </a:pathLst>
          </a:custGeom>
          <a:solidFill>
            <a:srgbClr val="FFFFFF"/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DBFE94D1-A53A-4E29-8019-10DA064EFB40}"/>
              </a:ext>
            </a:extLst>
          </p:cNvPr>
          <p:cNvSpPr>
            <a:spLocks/>
          </p:cNvSpPr>
          <p:nvPr/>
        </p:nvSpPr>
        <p:spPr bwMode="auto">
          <a:xfrm>
            <a:off x="3981450" y="334963"/>
            <a:ext cx="142875" cy="638175"/>
          </a:xfrm>
          <a:custGeom>
            <a:avLst/>
            <a:gdLst/>
            <a:ahLst/>
            <a:cxnLst>
              <a:cxn ang="0">
                <a:pos x="21" y="10"/>
              </a:cxn>
              <a:cxn ang="0">
                <a:pos x="28" y="40"/>
              </a:cxn>
              <a:cxn ang="0">
                <a:pos x="21" y="54"/>
              </a:cxn>
              <a:cxn ang="0">
                <a:pos x="10" y="99"/>
              </a:cxn>
              <a:cxn ang="0">
                <a:pos x="2" y="138"/>
              </a:cxn>
              <a:cxn ang="0">
                <a:pos x="0" y="173"/>
              </a:cxn>
              <a:cxn ang="0">
                <a:pos x="8" y="215"/>
              </a:cxn>
              <a:cxn ang="0">
                <a:pos x="13" y="256"/>
              </a:cxn>
              <a:cxn ang="0">
                <a:pos x="21" y="295"/>
              </a:cxn>
              <a:cxn ang="0">
                <a:pos x="43" y="319"/>
              </a:cxn>
              <a:cxn ang="0">
                <a:pos x="52" y="348"/>
              </a:cxn>
              <a:cxn ang="0">
                <a:pos x="71" y="374"/>
              </a:cxn>
              <a:cxn ang="0">
                <a:pos x="89" y="401"/>
              </a:cxn>
              <a:cxn ang="0">
                <a:pos x="82" y="376"/>
              </a:cxn>
              <a:cxn ang="0">
                <a:pos x="65" y="346"/>
              </a:cxn>
              <a:cxn ang="0">
                <a:pos x="69" y="313"/>
              </a:cxn>
              <a:cxn ang="0">
                <a:pos x="45" y="272"/>
              </a:cxn>
              <a:cxn ang="0">
                <a:pos x="23" y="223"/>
              </a:cxn>
              <a:cxn ang="0">
                <a:pos x="19" y="150"/>
              </a:cxn>
              <a:cxn ang="0">
                <a:pos x="28" y="103"/>
              </a:cxn>
              <a:cxn ang="0">
                <a:pos x="41" y="54"/>
              </a:cxn>
              <a:cxn ang="0">
                <a:pos x="43" y="20"/>
              </a:cxn>
              <a:cxn ang="0">
                <a:pos x="23" y="0"/>
              </a:cxn>
              <a:cxn ang="0">
                <a:pos x="21" y="10"/>
              </a:cxn>
            </a:cxnLst>
            <a:rect l="0" t="0" r="r" b="b"/>
            <a:pathLst>
              <a:path w="90" h="402">
                <a:moveTo>
                  <a:pt x="21" y="10"/>
                </a:moveTo>
                <a:lnTo>
                  <a:pt x="28" y="40"/>
                </a:lnTo>
                <a:lnTo>
                  <a:pt x="21" y="54"/>
                </a:lnTo>
                <a:lnTo>
                  <a:pt x="10" y="99"/>
                </a:lnTo>
                <a:lnTo>
                  <a:pt x="2" y="138"/>
                </a:lnTo>
                <a:lnTo>
                  <a:pt x="0" y="173"/>
                </a:lnTo>
                <a:lnTo>
                  <a:pt x="8" y="215"/>
                </a:lnTo>
                <a:lnTo>
                  <a:pt x="13" y="256"/>
                </a:lnTo>
                <a:lnTo>
                  <a:pt x="21" y="295"/>
                </a:lnTo>
                <a:lnTo>
                  <a:pt x="43" y="319"/>
                </a:lnTo>
                <a:lnTo>
                  <a:pt x="52" y="348"/>
                </a:lnTo>
                <a:lnTo>
                  <a:pt x="71" y="374"/>
                </a:lnTo>
                <a:lnTo>
                  <a:pt x="89" y="401"/>
                </a:lnTo>
                <a:lnTo>
                  <a:pt x="82" y="376"/>
                </a:lnTo>
                <a:lnTo>
                  <a:pt x="65" y="346"/>
                </a:lnTo>
                <a:lnTo>
                  <a:pt x="69" y="313"/>
                </a:lnTo>
                <a:lnTo>
                  <a:pt x="45" y="272"/>
                </a:lnTo>
                <a:lnTo>
                  <a:pt x="23" y="223"/>
                </a:lnTo>
                <a:lnTo>
                  <a:pt x="19" y="150"/>
                </a:lnTo>
                <a:lnTo>
                  <a:pt x="28" y="103"/>
                </a:lnTo>
                <a:lnTo>
                  <a:pt x="41" y="54"/>
                </a:lnTo>
                <a:lnTo>
                  <a:pt x="43" y="20"/>
                </a:lnTo>
                <a:lnTo>
                  <a:pt x="23" y="0"/>
                </a:lnTo>
                <a:lnTo>
                  <a:pt x="21" y="10"/>
                </a:lnTo>
              </a:path>
            </a:pathLst>
          </a:custGeom>
          <a:solidFill>
            <a:srgbClr val="FFFFFF"/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grpSp>
        <p:nvGrpSpPr>
          <p:cNvPr id="12" name="Group 15">
            <a:extLst>
              <a:ext uri="{FF2B5EF4-FFF2-40B4-BE49-F238E27FC236}">
                <a16:creationId xmlns:a16="http://schemas.microsoft.com/office/drawing/2014/main" id="{29F46DDE-00CB-4301-BA34-A4CBC0488384}"/>
              </a:ext>
            </a:extLst>
          </p:cNvPr>
          <p:cNvGrpSpPr>
            <a:grpSpLocks/>
          </p:cNvGrpSpPr>
          <p:nvPr/>
        </p:nvGrpSpPr>
        <p:grpSpPr bwMode="auto">
          <a:xfrm>
            <a:off x="134938" y="209550"/>
            <a:ext cx="2808287" cy="844550"/>
            <a:chOff x="85" y="132"/>
            <a:chExt cx="1769" cy="532"/>
          </a:xfrm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BDC52F25-D87B-47AC-A83D-C4DE69758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" y="132"/>
              <a:ext cx="1761" cy="427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37" y="0"/>
                </a:cxn>
                <a:cxn ang="0">
                  <a:pos x="1706" y="0"/>
                </a:cxn>
                <a:cxn ang="0">
                  <a:pos x="1725" y="4"/>
                </a:cxn>
                <a:cxn ang="0">
                  <a:pos x="1739" y="15"/>
                </a:cxn>
                <a:cxn ang="0">
                  <a:pos x="1751" y="42"/>
                </a:cxn>
                <a:cxn ang="0">
                  <a:pos x="1758" y="74"/>
                </a:cxn>
                <a:cxn ang="0">
                  <a:pos x="1760" y="110"/>
                </a:cxn>
                <a:cxn ang="0">
                  <a:pos x="1760" y="426"/>
                </a:cxn>
                <a:cxn ang="0">
                  <a:pos x="66" y="426"/>
                </a:cxn>
                <a:cxn ang="0">
                  <a:pos x="0" y="426"/>
                </a:cxn>
                <a:cxn ang="0">
                  <a:pos x="0" y="132"/>
                </a:cxn>
                <a:cxn ang="0">
                  <a:pos x="0" y="89"/>
                </a:cxn>
                <a:cxn ang="0">
                  <a:pos x="7" y="47"/>
                </a:cxn>
                <a:cxn ang="0">
                  <a:pos x="13" y="25"/>
                </a:cxn>
                <a:cxn ang="0">
                  <a:pos x="23" y="6"/>
                </a:cxn>
              </a:cxnLst>
              <a:rect l="0" t="0" r="r" b="b"/>
              <a:pathLst>
                <a:path w="1761" h="427">
                  <a:moveTo>
                    <a:pt x="23" y="6"/>
                  </a:moveTo>
                  <a:lnTo>
                    <a:pt x="37" y="0"/>
                  </a:lnTo>
                  <a:lnTo>
                    <a:pt x="1706" y="0"/>
                  </a:lnTo>
                  <a:lnTo>
                    <a:pt x="1725" y="4"/>
                  </a:lnTo>
                  <a:lnTo>
                    <a:pt x="1739" y="15"/>
                  </a:lnTo>
                  <a:lnTo>
                    <a:pt x="1751" y="42"/>
                  </a:lnTo>
                  <a:lnTo>
                    <a:pt x="1758" y="74"/>
                  </a:lnTo>
                  <a:lnTo>
                    <a:pt x="1760" y="110"/>
                  </a:lnTo>
                  <a:lnTo>
                    <a:pt x="1760" y="426"/>
                  </a:lnTo>
                  <a:lnTo>
                    <a:pt x="66" y="426"/>
                  </a:lnTo>
                  <a:lnTo>
                    <a:pt x="0" y="426"/>
                  </a:lnTo>
                  <a:lnTo>
                    <a:pt x="0" y="132"/>
                  </a:lnTo>
                  <a:lnTo>
                    <a:pt x="0" y="89"/>
                  </a:lnTo>
                  <a:lnTo>
                    <a:pt x="7" y="47"/>
                  </a:lnTo>
                  <a:lnTo>
                    <a:pt x="13" y="25"/>
                  </a:lnTo>
                  <a:lnTo>
                    <a:pt x="23" y="6"/>
                  </a:lnTo>
                </a:path>
              </a:pathLst>
            </a:cu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3A23299C-78DD-4763-8171-48077CCAC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" y="412"/>
              <a:ext cx="1761" cy="185"/>
            </a:xfrm>
            <a:custGeom>
              <a:avLst/>
              <a:gdLst/>
              <a:ahLst/>
              <a:cxnLst>
                <a:cxn ang="0">
                  <a:pos x="85" y="63"/>
                </a:cxn>
                <a:cxn ang="0">
                  <a:pos x="138" y="63"/>
                </a:cxn>
                <a:cxn ang="0">
                  <a:pos x="180" y="95"/>
                </a:cxn>
                <a:cxn ang="0">
                  <a:pos x="248" y="76"/>
                </a:cxn>
                <a:cxn ang="0">
                  <a:pos x="325" y="67"/>
                </a:cxn>
                <a:cxn ang="0">
                  <a:pos x="379" y="86"/>
                </a:cxn>
                <a:cxn ang="0">
                  <a:pos x="438" y="76"/>
                </a:cxn>
                <a:cxn ang="0">
                  <a:pos x="532" y="82"/>
                </a:cxn>
                <a:cxn ang="0">
                  <a:pos x="592" y="95"/>
                </a:cxn>
                <a:cxn ang="0">
                  <a:pos x="663" y="57"/>
                </a:cxn>
                <a:cxn ang="0">
                  <a:pos x="716" y="90"/>
                </a:cxn>
                <a:cxn ang="0">
                  <a:pos x="787" y="85"/>
                </a:cxn>
                <a:cxn ang="0">
                  <a:pos x="824" y="90"/>
                </a:cxn>
                <a:cxn ang="0">
                  <a:pos x="857" y="57"/>
                </a:cxn>
                <a:cxn ang="0">
                  <a:pos x="899" y="34"/>
                </a:cxn>
                <a:cxn ang="0">
                  <a:pos x="949" y="31"/>
                </a:cxn>
                <a:cxn ang="0">
                  <a:pos x="991" y="22"/>
                </a:cxn>
                <a:cxn ang="0">
                  <a:pos x="1030" y="48"/>
                </a:cxn>
                <a:cxn ang="0">
                  <a:pos x="1071" y="67"/>
                </a:cxn>
                <a:cxn ang="0">
                  <a:pos x="1138" y="53"/>
                </a:cxn>
                <a:cxn ang="0">
                  <a:pos x="1168" y="89"/>
                </a:cxn>
                <a:cxn ang="0">
                  <a:pos x="1215" y="95"/>
                </a:cxn>
                <a:cxn ang="0">
                  <a:pos x="1293" y="95"/>
                </a:cxn>
                <a:cxn ang="0">
                  <a:pos x="1340" y="79"/>
                </a:cxn>
                <a:cxn ang="0">
                  <a:pos x="1376" y="86"/>
                </a:cxn>
                <a:cxn ang="0">
                  <a:pos x="1418" y="57"/>
                </a:cxn>
                <a:cxn ang="0">
                  <a:pos x="1478" y="53"/>
                </a:cxn>
                <a:cxn ang="0">
                  <a:pos x="1528" y="22"/>
                </a:cxn>
                <a:cxn ang="0">
                  <a:pos x="1567" y="15"/>
                </a:cxn>
                <a:cxn ang="0">
                  <a:pos x="1617" y="27"/>
                </a:cxn>
                <a:cxn ang="0">
                  <a:pos x="1661" y="1"/>
                </a:cxn>
                <a:cxn ang="0">
                  <a:pos x="1703" y="48"/>
                </a:cxn>
                <a:cxn ang="0">
                  <a:pos x="1750" y="24"/>
                </a:cxn>
                <a:cxn ang="0">
                  <a:pos x="1760" y="184"/>
                </a:cxn>
                <a:cxn ang="0">
                  <a:pos x="727" y="149"/>
                </a:cxn>
                <a:cxn ang="0">
                  <a:pos x="0" y="29"/>
                </a:cxn>
                <a:cxn ang="0">
                  <a:pos x="26" y="50"/>
                </a:cxn>
                <a:cxn ang="0">
                  <a:pos x="61" y="57"/>
                </a:cxn>
              </a:cxnLst>
              <a:rect l="0" t="0" r="r" b="b"/>
              <a:pathLst>
                <a:path w="1761" h="185">
                  <a:moveTo>
                    <a:pt x="61" y="57"/>
                  </a:moveTo>
                  <a:lnTo>
                    <a:pt x="85" y="63"/>
                  </a:lnTo>
                  <a:lnTo>
                    <a:pt x="112" y="57"/>
                  </a:lnTo>
                  <a:lnTo>
                    <a:pt x="138" y="63"/>
                  </a:lnTo>
                  <a:lnTo>
                    <a:pt x="158" y="81"/>
                  </a:lnTo>
                  <a:lnTo>
                    <a:pt x="180" y="95"/>
                  </a:lnTo>
                  <a:lnTo>
                    <a:pt x="217" y="82"/>
                  </a:lnTo>
                  <a:lnTo>
                    <a:pt x="248" y="76"/>
                  </a:lnTo>
                  <a:lnTo>
                    <a:pt x="293" y="76"/>
                  </a:lnTo>
                  <a:lnTo>
                    <a:pt x="325" y="67"/>
                  </a:lnTo>
                  <a:lnTo>
                    <a:pt x="354" y="76"/>
                  </a:lnTo>
                  <a:lnTo>
                    <a:pt x="379" y="86"/>
                  </a:lnTo>
                  <a:lnTo>
                    <a:pt x="402" y="89"/>
                  </a:lnTo>
                  <a:lnTo>
                    <a:pt x="438" y="76"/>
                  </a:lnTo>
                  <a:lnTo>
                    <a:pt x="477" y="76"/>
                  </a:lnTo>
                  <a:lnTo>
                    <a:pt x="532" y="82"/>
                  </a:lnTo>
                  <a:lnTo>
                    <a:pt x="555" y="99"/>
                  </a:lnTo>
                  <a:lnTo>
                    <a:pt x="592" y="95"/>
                  </a:lnTo>
                  <a:lnTo>
                    <a:pt x="629" y="67"/>
                  </a:lnTo>
                  <a:lnTo>
                    <a:pt x="663" y="57"/>
                  </a:lnTo>
                  <a:lnTo>
                    <a:pt x="687" y="67"/>
                  </a:lnTo>
                  <a:lnTo>
                    <a:pt x="716" y="90"/>
                  </a:lnTo>
                  <a:lnTo>
                    <a:pt x="750" y="100"/>
                  </a:lnTo>
                  <a:lnTo>
                    <a:pt x="787" y="85"/>
                  </a:lnTo>
                  <a:lnTo>
                    <a:pt x="805" y="79"/>
                  </a:lnTo>
                  <a:lnTo>
                    <a:pt x="824" y="90"/>
                  </a:lnTo>
                  <a:lnTo>
                    <a:pt x="840" y="76"/>
                  </a:lnTo>
                  <a:lnTo>
                    <a:pt x="857" y="57"/>
                  </a:lnTo>
                  <a:lnTo>
                    <a:pt x="877" y="39"/>
                  </a:lnTo>
                  <a:lnTo>
                    <a:pt x="899" y="34"/>
                  </a:lnTo>
                  <a:lnTo>
                    <a:pt x="924" y="39"/>
                  </a:lnTo>
                  <a:lnTo>
                    <a:pt x="949" y="31"/>
                  </a:lnTo>
                  <a:lnTo>
                    <a:pt x="975" y="22"/>
                  </a:lnTo>
                  <a:lnTo>
                    <a:pt x="991" y="22"/>
                  </a:lnTo>
                  <a:lnTo>
                    <a:pt x="1006" y="25"/>
                  </a:lnTo>
                  <a:lnTo>
                    <a:pt x="1030" y="48"/>
                  </a:lnTo>
                  <a:lnTo>
                    <a:pt x="1052" y="44"/>
                  </a:lnTo>
                  <a:lnTo>
                    <a:pt x="1071" y="67"/>
                  </a:lnTo>
                  <a:lnTo>
                    <a:pt x="1107" y="67"/>
                  </a:lnTo>
                  <a:lnTo>
                    <a:pt x="1138" y="53"/>
                  </a:lnTo>
                  <a:lnTo>
                    <a:pt x="1153" y="71"/>
                  </a:lnTo>
                  <a:lnTo>
                    <a:pt x="1168" y="89"/>
                  </a:lnTo>
                  <a:lnTo>
                    <a:pt x="1190" y="84"/>
                  </a:lnTo>
                  <a:lnTo>
                    <a:pt x="1215" y="95"/>
                  </a:lnTo>
                  <a:lnTo>
                    <a:pt x="1242" y="85"/>
                  </a:lnTo>
                  <a:lnTo>
                    <a:pt x="1293" y="95"/>
                  </a:lnTo>
                  <a:lnTo>
                    <a:pt x="1315" y="104"/>
                  </a:lnTo>
                  <a:lnTo>
                    <a:pt x="1340" y="79"/>
                  </a:lnTo>
                  <a:lnTo>
                    <a:pt x="1357" y="77"/>
                  </a:lnTo>
                  <a:lnTo>
                    <a:pt x="1376" y="86"/>
                  </a:lnTo>
                  <a:lnTo>
                    <a:pt x="1394" y="82"/>
                  </a:lnTo>
                  <a:lnTo>
                    <a:pt x="1418" y="57"/>
                  </a:lnTo>
                  <a:lnTo>
                    <a:pt x="1458" y="50"/>
                  </a:lnTo>
                  <a:lnTo>
                    <a:pt x="1478" y="53"/>
                  </a:lnTo>
                  <a:lnTo>
                    <a:pt x="1498" y="53"/>
                  </a:lnTo>
                  <a:lnTo>
                    <a:pt x="1528" y="22"/>
                  </a:lnTo>
                  <a:lnTo>
                    <a:pt x="1545" y="10"/>
                  </a:lnTo>
                  <a:lnTo>
                    <a:pt x="1567" y="15"/>
                  </a:lnTo>
                  <a:lnTo>
                    <a:pt x="1592" y="48"/>
                  </a:lnTo>
                  <a:lnTo>
                    <a:pt x="1617" y="27"/>
                  </a:lnTo>
                  <a:lnTo>
                    <a:pt x="1641" y="0"/>
                  </a:lnTo>
                  <a:lnTo>
                    <a:pt x="1661" y="1"/>
                  </a:lnTo>
                  <a:lnTo>
                    <a:pt x="1685" y="57"/>
                  </a:lnTo>
                  <a:lnTo>
                    <a:pt x="1703" y="48"/>
                  </a:lnTo>
                  <a:lnTo>
                    <a:pt x="1729" y="25"/>
                  </a:lnTo>
                  <a:lnTo>
                    <a:pt x="1750" y="24"/>
                  </a:lnTo>
                  <a:lnTo>
                    <a:pt x="1760" y="43"/>
                  </a:lnTo>
                  <a:lnTo>
                    <a:pt x="1760" y="184"/>
                  </a:lnTo>
                  <a:lnTo>
                    <a:pt x="740" y="144"/>
                  </a:lnTo>
                  <a:lnTo>
                    <a:pt x="727" y="149"/>
                  </a:lnTo>
                  <a:lnTo>
                    <a:pt x="0" y="133"/>
                  </a:lnTo>
                  <a:lnTo>
                    <a:pt x="0" y="29"/>
                  </a:lnTo>
                  <a:lnTo>
                    <a:pt x="10" y="44"/>
                  </a:lnTo>
                  <a:lnTo>
                    <a:pt x="26" y="50"/>
                  </a:lnTo>
                  <a:lnTo>
                    <a:pt x="46" y="51"/>
                  </a:lnTo>
                  <a:lnTo>
                    <a:pt x="61" y="57"/>
                  </a:lnTo>
                </a:path>
              </a:pathLst>
            </a:custGeom>
            <a:solidFill>
              <a:srgbClr val="003300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97CD053-E701-44B2-87CA-C6D3820E0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" y="476"/>
              <a:ext cx="1761" cy="188"/>
            </a:xfrm>
            <a:custGeom>
              <a:avLst/>
              <a:gdLst/>
              <a:ahLst/>
              <a:cxnLst>
                <a:cxn ang="0">
                  <a:pos x="37" y="185"/>
                </a:cxn>
                <a:cxn ang="0">
                  <a:pos x="1706" y="187"/>
                </a:cxn>
                <a:cxn ang="0">
                  <a:pos x="1739" y="181"/>
                </a:cxn>
                <a:cxn ang="0">
                  <a:pos x="1758" y="158"/>
                </a:cxn>
                <a:cxn ang="0">
                  <a:pos x="1760" y="22"/>
                </a:cxn>
                <a:cxn ang="0">
                  <a:pos x="1736" y="6"/>
                </a:cxn>
                <a:cxn ang="0">
                  <a:pos x="1723" y="51"/>
                </a:cxn>
                <a:cxn ang="0">
                  <a:pos x="1706" y="47"/>
                </a:cxn>
                <a:cxn ang="0">
                  <a:pos x="1671" y="25"/>
                </a:cxn>
                <a:cxn ang="0">
                  <a:pos x="1625" y="32"/>
                </a:cxn>
                <a:cxn ang="0">
                  <a:pos x="1588" y="37"/>
                </a:cxn>
                <a:cxn ang="0">
                  <a:pos x="1554" y="25"/>
                </a:cxn>
                <a:cxn ang="0">
                  <a:pos x="1520" y="40"/>
                </a:cxn>
                <a:cxn ang="0">
                  <a:pos x="1498" y="49"/>
                </a:cxn>
                <a:cxn ang="0">
                  <a:pos x="1445" y="43"/>
                </a:cxn>
                <a:cxn ang="0">
                  <a:pos x="1396" y="36"/>
                </a:cxn>
                <a:cxn ang="0">
                  <a:pos x="1337" y="82"/>
                </a:cxn>
                <a:cxn ang="0">
                  <a:pos x="1293" y="58"/>
                </a:cxn>
                <a:cxn ang="0">
                  <a:pos x="1240" y="56"/>
                </a:cxn>
                <a:cxn ang="0">
                  <a:pos x="1153" y="55"/>
                </a:cxn>
                <a:cxn ang="0">
                  <a:pos x="1112" y="49"/>
                </a:cxn>
                <a:cxn ang="0">
                  <a:pos x="1079" y="36"/>
                </a:cxn>
                <a:cxn ang="0">
                  <a:pos x="1006" y="65"/>
                </a:cxn>
                <a:cxn ang="0">
                  <a:pos x="943" y="50"/>
                </a:cxn>
                <a:cxn ang="0">
                  <a:pos x="866" y="58"/>
                </a:cxn>
                <a:cxn ang="0">
                  <a:pos x="804" y="58"/>
                </a:cxn>
                <a:cxn ang="0">
                  <a:pos x="730" y="78"/>
                </a:cxn>
                <a:cxn ang="0">
                  <a:pos x="652" y="68"/>
                </a:cxn>
                <a:cxn ang="0">
                  <a:pos x="563" y="70"/>
                </a:cxn>
                <a:cxn ang="0">
                  <a:pos x="468" y="49"/>
                </a:cxn>
                <a:cxn ang="0">
                  <a:pos x="369" y="35"/>
                </a:cxn>
                <a:cxn ang="0">
                  <a:pos x="301" y="53"/>
                </a:cxn>
                <a:cxn ang="0">
                  <a:pos x="262" y="47"/>
                </a:cxn>
                <a:cxn ang="0">
                  <a:pos x="205" y="55"/>
                </a:cxn>
                <a:cxn ang="0">
                  <a:pos x="143" y="53"/>
                </a:cxn>
                <a:cxn ang="0">
                  <a:pos x="80" y="65"/>
                </a:cxn>
                <a:cxn ang="0">
                  <a:pos x="16" y="56"/>
                </a:cxn>
                <a:cxn ang="0">
                  <a:pos x="2" y="111"/>
                </a:cxn>
                <a:cxn ang="0">
                  <a:pos x="13" y="175"/>
                </a:cxn>
              </a:cxnLst>
              <a:rect l="0" t="0" r="r" b="b"/>
              <a:pathLst>
                <a:path w="1761" h="188">
                  <a:moveTo>
                    <a:pt x="23" y="182"/>
                  </a:moveTo>
                  <a:lnTo>
                    <a:pt x="37" y="185"/>
                  </a:lnTo>
                  <a:lnTo>
                    <a:pt x="54" y="187"/>
                  </a:lnTo>
                  <a:lnTo>
                    <a:pt x="1706" y="187"/>
                  </a:lnTo>
                  <a:lnTo>
                    <a:pt x="1725" y="184"/>
                  </a:lnTo>
                  <a:lnTo>
                    <a:pt x="1739" y="181"/>
                  </a:lnTo>
                  <a:lnTo>
                    <a:pt x="1751" y="170"/>
                  </a:lnTo>
                  <a:lnTo>
                    <a:pt x="1758" y="158"/>
                  </a:lnTo>
                  <a:lnTo>
                    <a:pt x="1760" y="143"/>
                  </a:lnTo>
                  <a:lnTo>
                    <a:pt x="1760" y="22"/>
                  </a:lnTo>
                  <a:lnTo>
                    <a:pt x="1745" y="0"/>
                  </a:lnTo>
                  <a:lnTo>
                    <a:pt x="1736" y="6"/>
                  </a:lnTo>
                  <a:lnTo>
                    <a:pt x="1729" y="27"/>
                  </a:lnTo>
                  <a:lnTo>
                    <a:pt x="1723" y="51"/>
                  </a:lnTo>
                  <a:lnTo>
                    <a:pt x="1716" y="49"/>
                  </a:lnTo>
                  <a:lnTo>
                    <a:pt x="1706" y="47"/>
                  </a:lnTo>
                  <a:lnTo>
                    <a:pt x="1685" y="35"/>
                  </a:lnTo>
                  <a:lnTo>
                    <a:pt x="1671" y="25"/>
                  </a:lnTo>
                  <a:lnTo>
                    <a:pt x="1649" y="22"/>
                  </a:lnTo>
                  <a:lnTo>
                    <a:pt x="1625" y="32"/>
                  </a:lnTo>
                  <a:lnTo>
                    <a:pt x="1603" y="49"/>
                  </a:lnTo>
                  <a:lnTo>
                    <a:pt x="1588" y="37"/>
                  </a:lnTo>
                  <a:lnTo>
                    <a:pt x="1574" y="35"/>
                  </a:lnTo>
                  <a:lnTo>
                    <a:pt x="1554" y="25"/>
                  </a:lnTo>
                  <a:lnTo>
                    <a:pt x="1534" y="28"/>
                  </a:lnTo>
                  <a:lnTo>
                    <a:pt x="1520" y="40"/>
                  </a:lnTo>
                  <a:lnTo>
                    <a:pt x="1514" y="56"/>
                  </a:lnTo>
                  <a:lnTo>
                    <a:pt x="1498" y="49"/>
                  </a:lnTo>
                  <a:lnTo>
                    <a:pt x="1475" y="49"/>
                  </a:lnTo>
                  <a:lnTo>
                    <a:pt x="1445" y="43"/>
                  </a:lnTo>
                  <a:lnTo>
                    <a:pt x="1419" y="56"/>
                  </a:lnTo>
                  <a:lnTo>
                    <a:pt x="1396" y="36"/>
                  </a:lnTo>
                  <a:lnTo>
                    <a:pt x="1366" y="49"/>
                  </a:lnTo>
                  <a:lnTo>
                    <a:pt x="1337" y="82"/>
                  </a:lnTo>
                  <a:lnTo>
                    <a:pt x="1314" y="70"/>
                  </a:lnTo>
                  <a:lnTo>
                    <a:pt x="1293" y="58"/>
                  </a:lnTo>
                  <a:lnTo>
                    <a:pt x="1270" y="51"/>
                  </a:lnTo>
                  <a:lnTo>
                    <a:pt x="1240" y="56"/>
                  </a:lnTo>
                  <a:lnTo>
                    <a:pt x="1194" y="66"/>
                  </a:lnTo>
                  <a:lnTo>
                    <a:pt x="1153" y="55"/>
                  </a:lnTo>
                  <a:lnTo>
                    <a:pt x="1135" y="60"/>
                  </a:lnTo>
                  <a:lnTo>
                    <a:pt x="1112" y="49"/>
                  </a:lnTo>
                  <a:lnTo>
                    <a:pt x="1097" y="38"/>
                  </a:lnTo>
                  <a:lnTo>
                    <a:pt x="1079" y="36"/>
                  </a:lnTo>
                  <a:lnTo>
                    <a:pt x="1047" y="43"/>
                  </a:lnTo>
                  <a:lnTo>
                    <a:pt x="1006" y="65"/>
                  </a:lnTo>
                  <a:lnTo>
                    <a:pt x="972" y="45"/>
                  </a:lnTo>
                  <a:lnTo>
                    <a:pt x="943" y="50"/>
                  </a:lnTo>
                  <a:lnTo>
                    <a:pt x="916" y="78"/>
                  </a:lnTo>
                  <a:lnTo>
                    <a:pt x="866" y="58"/>
                  </a:lnTo>
                  <a:lnTo>
                    <a:pt x="829" y="68"/>
                  </a:lnTo>
                  <a:lnTo>
                    <a:pt x="804" y="58"/>
                  </a:lnTo>
                  <a:lnTo>
                    <a:pt x="767" y="63"/>
                  </a:lnTo>
                  <a:lnTo>
                    <a:pt x="730" y="78"/>
                  </a:lnTo>
                  <a:lnTo>
                    <a:pt x="704" y="73"/>
                  </a:lnTo>
                  <a:lnTo>
                    <a:pt x="652" y="68"/>
                  </a:lnTo>
                  <a:lnTo>
                    <a:pt x="619" y="78"/>
                  </a:lnTo>
                  <a:lnTo>
                    <a:pt x="563" y="70"/>
                  </a:lnTo>
                  <a:lnTo>
                    <a:pt x="517" y="63"/>
                  </a:lnTo>
                  <a:lnTo>
                    <a:pt x="468" y="49"/>
                  </a:lnTo>
                  <a:lnTo>
                    <a:pt x="422" y="63"/>
                  </a:lnTo>
                  <a:lnTo>
                    <a:pt x="369" y="35"/>
                  </a:lnTo>
                  <a:lnTo>
                    <a:pt x="329" y="36"/>
                  </a:lnTo>
                  <a:lnTo>
                    <a:pt x="301" y="53"/>
                  </a:lnTo>
                  <a:lnTo>
                    <a:pt x="284" y="39"/>
                  </a:lnTo>
                  <a:lnTo>
                    <a:pt x="262" y="47"/>
                  </a:lnTo>
                  <a:lnTo>
                    <a:pt x="233" y="49"/>
                  </a:lnTo>
                  <a:lnTo>
                    <a:pt x="205" y="55"/>
                  </a:lnTo>
                  <a:lnTo>
                    <a:pt x="171" y="66"/>
                  </a:lnTo>
                  <a:lnTo>
                    <a:pt x="143" y="53"/>
                  </a:lnTo>
                  <a:lnTo>
                    <a:pt x="116" y="59"/>
                  </a:lnTo>
                  <a:lnTo>
                    <a:pt x="80" y="65"/>
                  </a:lnTo>
                  <a:lnTo>
                    <a:pt x="58" y="59"/>
                  </a:lnTo>
                  <a:lnTo>
                    <a:pt x="16" y="56"/>
                  </a:lnTo>
                  <a:lnTo>
                    <a:pt x="0" y="70"/>
                  </a:lnTo>
                  <a:lnTo>
                    <a:pt x="2" y="111"/>
                  </a:lnTo>
                  <a:lnTo>
                    <a:pt x="4" y="146"/>
                  </a:lnTo>
                  <a:lnTo>
                    <a:pt x="13" y="175"/>
                  </a:lnTo>
                  <a:lnTo>
                    <a:pt x="23" y="182"/>
                  </a:lnTo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2F517738-C31A-4E25-81A3-CFB49DDCB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" y="151"/>
              <a:ext cx="1733" cy="245"/>
            </a:xfrm>
            <a:custGeom>
              <a:avLst/>
              <a:gdLst/>
              <a:ahLst/>
              <a:cxnLst>
                <a:cxn ang="0">
                  <a:pos x="0" y="185"/>
                </a:cxn>
                <a:cxn ang="0">
                  <a:pos x="4" y="196"/>
                </a:cxn>
                <a:cxn ang="0">
                  <a:pos x="7" y="88"/>
                </a:cxn>
                <a:cxn ang="0">
                  <a:pos x="22" y="44"/>
                </a:cxn>
                <a:cxn ang="0">
                  <a:pos x="82" y="39"/>
                </a:cxn>
                <a:cxn ang="0">
                  <a:pos x="198" y="45"/>
                </a:cxn>
                <a:cxn ang="0">
                  <a:pos x="308" y="42"/>
                </a:cxn>
                <a:cxn ang="0">
                  <a:pos x="437" y="45"/>
                </a:cxn>
                <a:cxn ang="0">
                  <a:pos x="525" y="39"/>
                </a:cxn>
                <a:cxn ang="0">
                  <a:pos x="598" y="39"/>
                </a:cxn>
                <a:cxn ang="0">
                  <a:pos x="708" y="51"/>
                </a:cxn>
                <a:cxn ang="0">
                  <a:pos x="788" y="53"/>
                </a:cxn>
                <a:cxn ang="0">
                  <a:pos x="878" y="45"/>
                </a:cxn>
                <a:cxn ang="0">
                  <a:pos x="986" y="61"/>
                </a:cxn>
                <a:cxn ang="0">
                  <a:pos x="1071" y="57"/>
                </a:cxn>
                <a:cxn ang="0">
                  <a:pos x="1150" y="49"/>
                </a:cxn>
                <a:cxn ang="0">
                  <a:pos x="1241" y="54"/>
                </a:cxn>
                <a:cxn ang="0">
                  <a:pos x="1319" y="49"/>
                </a:cxn>
                <a:cxn ang="0">
                  <a:pos x="1395" y="44"/>
                </a:cxn>
                <a:cxn ang="0">
                  <a:pos x="1449" y="48"/>
                </a:cxn>
                <a:cxn ang="0">
                  <a:pos x="1557" y="39"/>
                </a:cxn>
                <a:cxn ang="0">
                  <a:pos x="1665" y="51"/>
                </a:cxn>
                <a:cxn ang="0">
                  <a:pos x="1703" y="71"/>
                </a:cxn>
                <a:cxn ang="0">
                  <a:pos x="1721" y="104"/>
                </a:cxn>
                <a:cxn ang="0">
                  <a:pos x="1732" y="189"/>
                </a:cxn>
                <a:cxn ang="0">
                  <a:pos x="1732" y="63"/>
                </a:cxn>
                <a:cxn ang="0">
                  <a:pos x="1725" y="25"/>
                </a:cxn>
                <a:cxn ang="0">
                  <a:pos x="1606" y="9"/>
                </a:cxn>
                <a:cxn ang="0">
                  <a:pos x="1510" y="2"/>
                </a:cxn>
                <a:cxn ang="0">
                  <a:pos x="1443" y="5"/>
                </a:cxn>
                <a:cxn ang="0">
                  <a:pos x="1349" y="12"/>
                </a:cxn>
                <a:cxn ang="0">
                  <a:pos x="1182" y="9"/>
                </a:cxn>
                <a:cxn ang="0">
                  <a:pos x="1067" y="10"/>
                </a:cxn>
                <a:cxn ang="0">
                  <a:pos x="986" y="9"/>
                </a:cxn>
                <a:cxn ang="0">
                  <a:pos x="923" y="6"/>
                </a:cxn>
                <a:cxn ang="0">
                  <a:pos x="813" y="9"/>
                </a:cxn>
                <a:cxn ang="0">
                  <a:pos x="681" y="10"/>
                </a:cxn>
                <a:cxn ang="0">
                  <a:pos x="531" y="6"/>
                </a:cxn>
                <a:cxn ang="0">
                  <a:pos x="463" y="4"/>
                </a:cxn>
                <a:cxn ang="0">
                  <a:pos x="351" y="4"/>
                </a:cxn>
                <a:cxn ang="0">
                  <a:pos x="208" y="4"/>
                </a:cxn>
                <a:cxn ang="0">
                  <a:pos x="87" y="0"/>
                </a:cxn>
                <a:cxn ang="0">
                  <a:pos x="28" y="2"/>
                </a:cxn>
                <a:cxn ang="0">
                  <a:pos x="4" y="27"/>
                </a:cxn>
                <a:cxn ang="0">
                  <a:pos x="0" y="86"/>
                </a:cxn>
              </a:cxnLst>
              <a:rect l="0" t="0" r="r" b="b"/>
              <a:pathLst>
                <a:path w="1733" h="245">
                  <a:moveTo>
                    <a:pt x="0" y="119"/>
                  </a:moveTo>
                  <a:lnTo>
                    <a:pt x="0" y="185"/>
                  </a:lnTo>
                  <a:lnTo>
                    <a:pt x="0" y="244"/>
                  </a:lnTo>
                  <a:lnTo>
                    <a:pt x="4" y="196"/>
                  </a:lnTo>
                  <a:lnTo>
                    <a:pt x="5" y="157"/>
                  </a:lnTo>
                  <a:lnTo>
                    <a:pt x="7" y="88"/>
                  </a:lnTo>
                  <a:lnTo>
                    <a:pt x="12" y="55"/>
                  </a:lnTo>
                  <a:lnTo>
                    <a:pt x="22" y="44"/>
                  </a:lnTo>
                  <a:lnTo>
                    <a:pt x="48" y="36"/>
                  </a:lnTo>
                  <a:lnTo>
                    <a:pt x="82" y="39"/>
                  </a:lnTo>
                  <a:lnTo>
                    <a:pt x="162" y="39"/>
                  </a:lnTo>
                  <a:lnTo>
                    <a:pt x="198" y="45"/>
                  </a:lnTo>
                  <a:lnTo>
                    <a:pt x="249" y="39"/>
                  </a:lnTo>
                  <a:lnTo>
                    <a:pt x="308" y="42"/>
                  </a:lnTo>
                  <a:lnTo>
                    <a:pt x="351" y="40"/>
                  </a:lnTo>
                  <a:lnTo>
                    <a:pt x="437" y="45"/>
                  </a:lnTo>
                  <a:lnTo>
                    <a:pt x="467" y="44"/>
                  </a:lnTo>
                  <a:lnTo>
                    <a:pt x="525" y="39"/>
                  </a:lnTo>
                  <a:lnTo>
                    <a:pt x="544" y="46"/>
                  </a:lnTo>
                  <a:lnTo>
                    <a:pt x="598" y="39"/>
                  </a:lnTo>
                  <a:lnTo>
                    <a:pt x="680" y="44"/>
                  </a:lnTo>
                  <a:lnTo>
                    <a:pt x="708" y="51"/>
                  </a:lnTo>
                  <a:lnTo>
                    <a:pt x="751" y="45"/>
                  </a:lnTo>
                  <a:lnTo>
                    <a:pt x="788" y="53"/>
                  </a:lnTo>
                  <a:lnTo>
                    <a:pt x="818" y="53"/>
                  </a:lnTo>
                  <a:lnTo>
                    <a:pt x="878" y="45"/>
                  </a:lnTo>
                  <a:lnTo>
                    <a:pt x="935" y="51"/>
                  </a:lnTo>
                  <a:lnTo>
                    <a:pt x="986" y="61"/>
                  </a:lnTo>
                  <a:lnTo>
                    <a:pt x="1002" y="63"/>
                  </a:lnTo>
                  <a:lnTo>
                    <a:pt x="1071" y="57"/>
                  </a:lnTo>
                  <a:lnTo>
                    <a:pt x="1135" y="52"/>
                  </a:lnTo>
                  <a:lnTo>
                    <a:pt x="1150" y="49"/>
                  </a:lnTo>
                  <a:lnTo>
                    <a:pt x="1174" y="51"/>
                  </a:lnTo>
                  <a:lnTo>
                    <a:pt x="1241" y="54"/>
                  </a:lnTo>
                  <a:lnTo>
                    <a:pt x="1292" y="46"/>
                  </a:lnTo>
                  <a:lnTo>
                    <a:pt x="1319" y="49"/>
                  </a:lnTo>
                  <a:lnTo>
                    <a:pt x="1360" y="51"/>
                  </a:lnTo>
                  <a:lnTo>
                    <a:pt x="1395" y="44"/>
                  </a:lnTo>
                  <a:lnTo>
                    <a:pt x="1418" y="39"/>
                  </a:lnTo>
                  <a:lnTo>
                    <a:pt x="1449" y="48"/>
                  </a:lnTo>
                  <a:lnTo>
                    <a:pt x="1514" y="52"/>
                  </a:lnTo>
                  <a:lnTo>
                    <a:pt x="1557" y="39"/>
                  </a:lnTo>
                  <a:lnTo>
                    <a:pt x="1620" y="51"/>
                  </a:lnTo>
                  <a:lnTo>
                    <a:pt x="1665" y="51"/>
                  </a:lnTo>
                  <a:lnTo>
                    <a:pt x="1688" y="51"/>
                  </a:lnTo>
                  <a:lnTo>
                    <a:pt x="1703" y="71"/>
                  </a:lnTo>
                  <a:lnTo>
                    <a:pt x="1713" y="82"/>
                  </a:lnTo>
                  <a:lnTo>
                    <a:pt x="1721" y="104"/>
                  </a:lnTo>
                  <a:lnTo>
                    <a:pt x="1727" y="140"/>
                  </a:lnTo>
                  <a:lnTo>
                    <a:pt x="1732" y="189"/>
                  </a:lnTo>
                  <a:lnTo>
                    <a:pt x="1732" y="88"/>
                  </a:lnTo>
                  <a:lnTo>
                    <a:pt x="1732" y="63"/>
                  </a:lnTo>
                  <a:lnTo>
                    <a:pt x="1729" y="46"/>
                  </a:lnTo>
                  <a:lnTo>
                    <a:pt x="1725" y="25"/>
                  </a:lnTo>
                  <a:lnTo>
                    <a:pt x="1700" y="11"/>
                  </a:lnTo>
                  <a:lnTo>
                    <a:pt x="1606" y="9"/>
                  </a:lnTo>
                  <a:lnTo>
                    <a:pt x="1584" y="2"/>
                  </a:lnTo>
                  <a:lnTo>
                    <a:pt x="1510" y="2"/>
                  </a:lnTo>
                  <a:lnTo>
                    <a:pt x="1488" y="5"/>
                  </a:lnTo>
                  <a:lnTo>
                    <a:pt x="1443" y="5"/>
                  </a:lnTo>
                  <a:lnTo>
                    <a:pt x="1410" y="3"/>
                  </a:lnTo>
                  <a:lnTo>
                    <a:pt x="1349" y="12"/>
                  </a:lnTo>
                  <a:lnTo>
                    <a:pt x="1222" y="5"/>
                  </a:lnTo>
                  <a:lnTo>
                    <a:pt x="1182" y="9"/>
                  </a:lnTo>
                  <a:lnTo>
                    <a:pt x="1112" y="15"/>
                  </a:lnTo>
                  <a:lnTo>
                    <a:pt x="1067" y="10"/>
                  </a:lnTo>
                  <a:lnTo>
                    <a:pt x="1022" y="9"/>
                  </a:lnTo>
                  <a:lnTo>
                    <a:pt x="986" y="9"/>
                  </a:lnTo>
                  <a:lnTo>
                    <a:pt x="947" y="13"/>
                  </a:lnTo>
                  <a:lnTo>
                    <a:pt x="923" y="6"/>
                  </a:lnTo>
                  <a:lnTo>
                    <a:pt x="839" y="9"/>
                  </a:lnTo>
                  <a:lnTo>
                    <a:pt x="813" y="9"/>
                  </a:lnTo>
                  <a:lnTo>
                    <a:pt x="769" y="6"/>
                  </a:lnTo>
                  <a:lnTo>
                    <a:pt x="681" y="10"/>
                  </a:lnTo>
                  <a:lnTo>
                    <a:pt x="603" y="6"/>
                  </a:lnTo>
                  <a:lnTo>
                    <a:pt x="531" y="6"/>
                  </a:lnTo>
                  <a:lnTo>
                    <a:pt x="496" y="9"/>
                  </a:lnTo>
                  <a:lnTo>
                    <a:pt x="463" y="4"/>
                  </a:lnTo>
                  <a:lnTo>
                    <a:pt x="435" y="4"/>
                  </a:lnTo>
                  <a:lnTo>
                    <a:pt x="351" y="4"/>
                  </a:lnTo>
                  <a:lnTo>
                    <a:pt x="253" y="6"/>
                  </a:lnTo>
                  <a:lnTo>
                    <a:pt x="208" y="4"/>
                  </a:lnTo>
                  <a:lnTo>
                    <a:pt x="155" y="6"/>
                  </a:lnTo>
                  <a:lnTo>
                    <a:pt x="87" y="0"/>
                  </a:lnTo>
                  <a:lnTo>
                    <a:pt x="45" y="0"/>
                  </a:lnTo>
                  <a:lnTo>
                    <a:pt x="28" y="2"/>
                  </a:lnTo>
                  <a:lnTo>
                    <a:pt x="15" y="9"/>
                  </a:lnTo>
                  <a:lnTo>
                    <a:pt x="4" y="27"/>
                  </a:lnTo>
                  <a:lnTo>
                    <a:pt x="0" y="56"/>
                  </a:lnTo>
                  <a:lnTo>
                    <a:pt x="0" y="86"/>
                  </a:lnTo>
                  <a:lnTo>
                    <a:pt x="0" y="119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80691463-614A-4D6F-B888-4AB97D173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" y="539"/>
              <a:ext cx="1733" cy="10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4" y="19"/>
                </a:cxn>
                <a:cxn ang="0">
                  <a:pos x="6" y="63"/>
                </a:cxn>
                <a:cxn ang="0">
                  <a:pos x="22" y="80"/>
                </a:cxn>
                <a:cxn ang="0">
                  <a:pos x="48" y="76"/>
                </a:cxn>
                <a:cxn ang="0">
                  <a:pos x="90" y="76"/>
                </a:cxn>
                <a:cxn ang="0">
                  <a:pos x="132" y="78"/>
                </a:cxn>
                <a:cxn ang="0">
                  <a:pos x="156" y="80"/>
                </a:cxn>
                <a:cxn ang="0">
                  <a:pos x="202" y="75"/>
                </a:cxn>
                <a:cxn ang="0">
                  <a:pos x="266" y="80"/>
                </a:cxn>
                <a:cxn ang="0">
                  <a:pos x="336" y="79"/>
                </a:cxn>
                <a:cxn ang="0">
                  <a:pos x="390" y="82"/>
                </a:cxn>
                <a:cxn ang="0">
                  <a:pos x="421" y="81"/>
                </a:cxn>
                <a:cxn ang="0">
                  <a:pos x="525" y="83"/>
                </a:cxn>
                <a:cxn ang="0">
                  <a:pos x="590" y="76"/>
                </a:cxn>
                <a:cxn ang="0">
                  <a:pos x="656" y="78"/>
                </a:cxn>
                <a:cxn ang="0">
                  <a:pos x="708" y="78"/>
                </a:cxn>
                <a:cxn ang="0">
                  <a:pos x="788" y="77"/>
                </a:cxn>
                <a:cxn ang="0">
                  <a:pos x="850" y="71"/>
                </a:cxn>
                <a:cxn ang="0">
                  <a:pos x="942" y="73"/>
                </a:cxn>
                <a:cxn ang="0">
                  <a:pos x="1055" y="76"/>
                </a:cxn>
                <a:cxn ang="0">
                  <a:pos x="1121" y="71"/>
                </a:cxn>
                <a:cxn ang="0">
                  <a:pos x="1150" y="79"/>
                </a:cxn>
                <a:cxn ang="0">
                  <a:pos x="1237" y="79"/>
                </a:cxn>
                <a:cxn ang="0">
                  <a:pos x="1308" y="79"/>
                </a:cxn>
                <a:cxn ang="0">
                  <a:pos x="1332" y="75"/>
                </a:cxn>
                <a:cxn ang="0">
                  <a:pos x="1373" y="80"/>
                </a:cxn>
                <a:cxn ang="0">
                  <a:pos x="1394" y="80"/>
                </a:cxn>
                <a:cxn ang="0">
                  <a:pos x="1451" y="80"/>
                </a:cxn>
                <a:cxn ang="0">
                  <a:pos x="1499" y="77"/>
                </a:cxn>
                <a:cxn ang="0">
                  <a:pos x="1578" y="74"/>
                </a:cxn>
                <a:cxn ang="0">
                  <a:pos x="1687" y="73"/>
                </a:cxn>
                <a:cxn ang="0">
                  <a:pos x="1713" y="65"/>
                </a:cxn>
                <a:cxn ang="0">
                  <a:pos x="1727" y="42"/>
                </a:cxn>
                <a:cxn ang="0">
                  <a:pos x="1732" y="63"/>
                </a:cxn>
                <a:cxn ang="0">
                  <a:pos x="1730" y="80"/>
                </a:cxn>
                <a:cxn ang="0">
                  <a:pos x="1716" y="95"/>
                </a:cxn>
                <a:cxn ang="0">
                  <a:pos x="1606" y="95"/>
                </a:cxn>
                <a:cxn ang="0">
                  <a:pos x="1510" y="97"/>
                </a:cxn>
                <a:cxn ang="0">
                  <a:pos x="1466" y="99"/>
                </a:cxn>
                <a:cxn ang="0">
                  <a:pos x="1416" y="99"/>
                </a:cxn>
                <a:cxn ang="0">
                  <a:pos x="1325" y="93"/>
                </a:cxn>
                <a:cxn ang="0">
                  <a:pos x="1216" y="92"/>
                </a:cxn>
                <a:cxn ang="0">
                  <a:pos x="1125" y="94"/>
                </a:cxn>
                <a:cxn ang="0">
                  <a:pos x="1067" y="94"/>
                </a:cxn>
                <a:cxn ang="0">
                  <a:pos x="1022" y="95"/>
                </a:cxn>
                <a:cxn ang="0">
                  <a:pos x="987" y="97"/>
                </a:cxn>
                <a:cxn ang="0">
                  <a:pos x="947" y="93"/>
                </a:cxn>
                <a:cxn ang="0">
                  <a:pos x="901" y="97"/>
                </a:cxn>
                <a:cxn ang="0">
                  <a:pos x="839" y="97"/>
                </a:cxn>
                <a:cxn ang="0">
                  <a:pos x="791" y="95"/>
                </a:cxn>
                <a:cxn ang="0">
                  <a:pos x="720" y="99"/>
                </a:cxn>
                <a:cxn ang="0">
                  <a:pos x="638" y="99"/>
                </a:cxn>
                <a:cxn ang="0">
                  <a:pos x="563" y="99"/>
                </a:cxn>
                <a:cxn ang="0">
                  <a:pos x="496" y="95"/>
                </a:cxn>
                <a:cxn ang="0">
                  <a:pos x="435" y="97"/>
                </a:cxn>
                <a:cxn ang="0">
                  <a:pos x="326" y="97"/>
                </a:cxn>
                <a:cxn ang="0">
                  <a:pos x="208" y="97"/>
                </a:cxn>
                <a:cxn ang="0">
                  <a:pos x="15" y="95"/>
                </a:cxn>
                <a:cxn ang="0">
                  <a:pos x="0" y="76"/>
                </a:cxn>
                <a:cxn ang="0">
                  <a:pos x="0" y="50"/>
                </a:cxn>
              </a:cxnLst>
              <a:rect l="0" t="0" r="r" b="b"/>
              <a:pathLst>
                <a:path w="1733" h="100">
                  <a:moveTo>
                    <a:pt x="0" y="5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" y="19"/>
                  </a:lnTo>
                  <a:lnTo>
                    <a:pt x="5" y="35"/>
                  </a:lnTo>
                  <a:lnTo>
                    <a:pt x="6" y="63"/>
                  </a:lnTo>
                  <a:lnTo>
                    <a:pt x="12" y="76"/>
                  </a:lnTo>
                  <a:lnTo>
                    <a:pt x="22" y="80"/>
                  </a:lnTo>
                  <a:lnTo>
                    <a:pt x="33" y="77"/>
                  </a:lnTo>
                  <a:lnTo>
                    <a:pt x="48" y="76"/>
                  </a:lnTo>
                  <a:lnTo>
                    <a:pt x="74" y="75"/>
                  </a:lnTo>
                  <a:lnTo>
                    <a:pt x="90" y="76"/>
                  </a:lnTo>
                  <a:lnTo>
                    <a:pt x="103" y="76"/>
                  </a:lnTo>
                  <a:lnTo>
                    <a:pt x="132" y="78"/>
                  </a:lnTo>
                  <a:lnTo>
                    <a:pt x="143" y="79"/>
                  </a:lnTo>
                  <a:lnTo>
                    <a:pt x="156" y="80"/>
                  </a:lnTo>
                  <a:lnTo>
                    <a:pt x="178" y="76"/>
                  </a:lnTo>
                  <a:lnTo>
                    <a:pt x="202" y="75"/>
                  </a:lnTo>
                  <a:lnTo>
                    <a:pt x="231" y="74"/>
                  </a:lnTo>
                  <a:lnTo>
                    <a:pt x="266" y="80"/>
                  </a:lnTo>
                  <a:lnTo>
                    <a:pt x="311" y="82"/>
                  </a:lnTo>
                  <a:lnTo>
                    <a:pt x="336" y="79"/>
                  </a:lnTo>
                  <a:lnTo>
                    <a:pt x="351" y="82"/>
                  </a:lnTo>
                  <a:lnTo>
                    <a:pt x="390" y="82"/>
                  </a:lnTo>
                  <a:lnTo>
                    <a:pt x="404" y="77"/>
                  </a:lnTo>
                  <a:lnTo>
                    <a:pt x="421" y="81"/>
                  </a:lnTo>
                  <a:lnTo>
                    <a:pt x="467" y="80"/>
                  </a:lnTo>
                  <a:lnTo>
                    <a:pt x="525" y="83"/>
                  </a:lnTo>
                  <a:lnTo>
                    <a:pt x="545" y="80"/>
                  </a:lnTo>
                  <a:lnTo>
                    <a:pt x="590" y="76"/>
                  </a:lnTo>
                  <a:lnTo>
                    <a:pt x="620" y="75"/>
                  </a:lnTo>
                  <a:lnTo>
                    <a:pt x="656" y="78"/>
                  </a:lnTo>
                  <a:lnTo>
                    <a:pt x="680" y="80"/>
                  </a:lnTo>
                  <a:lnTo>
                    <a:pt x="708" y="78"/>
                  </a:lnTo>
                  <a:lnTo>
                    <a:pt x="757" y="81"/>
                  </a:lnTo>
                  <a:lnTo>
                    <a:pt x="788" y="77"/>
                  </a:lnTo>
                  <a:lnTo>
                    <a:pt x="818" y="77"/>
                  </a:lnTo>
                  <a:lnTo>
                    <a:pt x="850" y="71"/>
                  </a:lnTo>
                  <a:lnTo>
                    <a:pt x="890" y="77"/>
                  </a:lnTo>
                  <a:lnTo>
                    <a:pt x="942" y="73"/>
                  </a:lnTo>
                  <a:lnTo>
                    <a:pt x="1002" y="73"/>
                  </a:lnTo>
                  <a:lnTo>
                    <a:pt x="1055" y="76"/>
                  </a:lnTo>
                  <a:lnTo>
                    <a:pt x="1086" y="71"/>
                  </a:lnTo>
                  <a:lnTo>
                    <a:pt x="1121" y="71"/>
                  </a:lnTo>
                  <a:lnTo>
                    <a:pt x="1135" y="77"/>
                  </a:lnTo>
                  <a:lnTo>
                    <a:pt x="1150" y="79"/>
                  </a:lnTo>
                  <a:lnTo>
                    <a:pt x="1196" y="76"/>
                  </a:lnTo>
                  <a:lnTo>
                    <a:pt x="1237" y="79"/>
                  </a:lnTo>
                  <a:lnTo>
                    <a:pt x="1292" y="80"/>
                  </a:lnTo>
                  <a:lnTo>
                    <a:pt x="1308" y="79"/>
                  </a:lnTo>
                  <a:lnTo>
                    <a:pt x="1319" y="79"/>
                  </a:lnTo>
                  <a:lnTo>
                    <a:pt x="1332" y="75"/>
                  </a:lnTo>
                  <a:lnTo>
                    <a:pt x="1360" y="78"/>
                  </a:lnTo>
                  <a:lnTo>
                    <a:pt x="1373" y="80"/>
                  </a:lnTo>
                  <a:lnTo>
                    <a:pt x="1382" y="77"/>
                  </a:lnTo>
                  <a:lnTo>
                    <a:pt x="1394" y="80"/>
                  </a:lnTo>
                  <a:lnTo>
                    <a:pt x="1416" y="76"/>
                  </a:lnTo>
                  <a:lnTo>
                    <a:pt x="1451" y="80"/>
                  </a:lnTo>
                  <a:lnTo>
                    <a:pt x="1485" y="74"/>
                  </a:lnTo>
                  <a:lnTo>
                    <a:pt x="1499" y="77"/>
                  </a:lnTo>
                  <a:lnTo>
                    <a:pt x="1514" y="77"/>
                  </a:lnTo>
                  <a:lnTo>
                    <a:pt x="1578" y="74"/>
                  </a:lnTo>
                  <a:lnTo>
                    <a:pt x="1639" y="77"/>
                  </a:lnTo>
                  <a:lnTo>
                    <a:pt x="1687" y="73"/>
                  </a:lnTo>
                  <a:lnTo>
                    <a:pt x="1703" y="70"/>
                  </a:lnTo>
                  <a:lnTo>
                    <a:pt x="1713" y="65"/>
                  </a:lnTo>
                  <a:lnTo>
                    <a:pt x="1721" y="56"/>
                  </a:lnTo>
                  <a:lnTo>
                    <a:pt x="1727" y="42"/>
                  </a:lnTo>
                  <a:lnTo>
                    <a:pt x="1732" y="22"/>
                  </a:lnTo>
                  <a:lnTo>
                    <a:pt x="1732" y="63"/>
                  </a:lnTo>
                  <a:lnTo>
                    <a:pt x="1732" y="73"/>
                  </a:lnTo>
                  <a:lnTo>
                    <a:pt x="1730" y="80"/>
                  </a:lnTo>
                  <a:lnTo>
                    <a:pt x="1725" y="88"/>
                  </a:lnTo>
                  <a:lnTo>
                    <a:pt x="1716" y="95"/>
                  </a:lnTo>
                  <a:lnTo>
                    <a:pt x="1652" y="99"/>
                  </a:lnTo>
                  <a:lnTo>
                    <a:pt x="1606" y="95"/>
                  </a:lnTo>
                  <a:lnTo>
                    <a:pt x="1583" y="97"/>
                  </a:lnTo>
                  <a:lnTo>
                    <a:pt x="1510" y="97"/>
                  </a:lnTo>
                  <a:lnTo>
                    <a:pt x="1488" y="97"/>
                  </a:lnTo>
                  <a:lnTo>
                    <a:pt x="1466" y="99"/>
                  </a:lnTo>
                  <a:lnTo>
                    <a:pt x="1443" y="96"/>
                  </a:lnTo>
                  <a:lnTo>
                    <a:pt x="1416" y="99"/>
                  </a:lnTo>
                  <a:lnTo>
                    <a:pt x="1346" y="97"/>
                  </a:lnTo>
                  <a:lnTo>
                    <a:pt x="1325" y="93"/>
                  </a:lnTo>
                  <a:lnTo>
                    <a:pt x="1260" y="97"/>
                  </a:lnTo>
                  <a:lnTo>
                    <a:pt x="1216" y="92"/>
                  </a:lnTo>
                  <a:lnTo>
                    <a:pt x="1165" y="97"/>
                  </a:lnTo>
                  <a:lnTo>
                    <a:pt x="1125" y="94"/>
                  </a:lnTo>
                  <a:lnTo>
                    <a:pt x="1088" y="97"/>
                  </a:lnTo>
                  <a:lnTo>
                    <a:pt x="1067" y="94"/>
                  </a:lnTo>
                  <a:lnTo>
                    <a:pt x="1048" y="95"/>
                  </a:lnTo>
                  <a:lnTo>
                    <a:pt x="1022" y="95"/>
                  </a:lnTo>
                  <a:lnTo>
                    <a:pt x="1006" y="92"/>
                  </a:lnTo>
                  <a:lnTo>
                    <a:pt x="987" y="97"/>
                  </a:lnTo>
                  <a:lnTo>
                    <a:pt x="967" y="92"/>
                  </a:lnTo>
                  <a:lnTo>
                    <a:pt x="947" y="93"/>
                  </a:lnTo>
                  <a:lnTo>
                    <a:pt x="923" y="95"/>
                  </a:lnTo>
                  <a:lnTo>
                    <a:pt x="901" y="97"/>
                  </a:lnTo>
                  <a:lnTo>
                    <a:pt x="875" y="97"/>
                  </a:lnTo>
                  <a:lnTo>
                    <a:pt x="839" y="97"/>
                  </a:lnTo>
                  <a:lnTo>
                    <a:pt x="813" y="97"/>
                  </a:lnTo>
                  <a:lnTo>
                    <a:pt x="791" y="95"/>
                  </a:lnTo>
                  <a:lnTo>
                    <a:pt x="769" y="95"/>
                  </a:lnTo>
                  <a:lnTo>
                    <a:pt x="720" y="99"/>
                  </a:lnTo>
                  <a:lnTo>
                    <a:pt x="681" y="94"/>
                  </a:lnTo>
                  <a:lnTo>
                    <a:pt x="638" y="99"/>
                  </a:lnTo>
                  <a:lnTo>
                    <a:pt x="603" y="95"/>
                  </a:lnTo>
                  <a:lnTo>
                    <a:pt x="563" y="99"/>
                  </a:lnTo>
                  <a:lnTo>
                    <a:pt x="531" y="95"/>
                  </a:lnTo>
                  <a:lnTo>
                    <a:pt x="496" y="95"/>
                  </a:lnTo>
                  <a:lnTo>
                    <a:pt x="463" y="97"/>
                  </a:lnTo>
                  <a:lnTo>
                    <a:pt x="435" y="97"/>
                  </a:lnTo>
                  <a:lnTo>
                    <a:pt x="351" y="97"/>
                  </a:lnTo>
                  <a:lnTo>
                    <a:pt x="326" y="97"/>
                  </a:lnTo>
                  <a:lnTo>
                    <a:pt x="254" y="95"/>
                  </a:lnTo>
                  <a:lnTo>
                    <a:pt x="208" y="97"/>
                  </a:lnTo>
                  <a:lnTo>
                    <a:pt x="84" y="94"/>
                  </a:lnTo>
                  <a:lnTo>
                    <a:pt x="15" y="95"/>
                  </a:lnTo>
                  <a:lnTo>
                    <a:pt x="3" y="88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grpSp>
        <p:nvGrpSpPr>
          <p:cNvPr id="18" name="Group 21">
            <a:extLst>
              <a:ext uri="{FF2B5EF4-FFF2-40B4-BE49-F238E27FC236}">
                <a16:creationId xmlns:a16="http://schemas.microsoft.com/office/drawing/2014/main" id="{05AD48E1-D0BE-49B1-961F-1D6E083A10EA}"/>
              </a:ext>
            </a:extLst>
          </p:cNvPr>
          <p:cNvGrpSpPr>
            <a:grpSpLocks/>
          </p:cNvGrpSpPr>
          <p:nvPr/>
        </p:nvGrpSpPr>
        <p:grpSpPr bwMode="auto">
          <a:xfrm>
            <a:off x="6243638" y="222250"/>
            <a:ext cx="2795587" cy="866775"/>
            <a:chOff x="3933" y="140"/>
            <a:chExt cx="1761" cy="546"/>
          </a:xfrm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E388D67-AC80-492A-BDB0-C705D9916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140"/>
              <a:ext cx="1761" cy="445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37" y="0"/>
                </a:cxn>
                <a:cxn ang="0">
                  <a:pos x="1706" y="0"/>
                </a:cxn>
                <a:cxn ang="0">
                  <a:pos x="1725" y="4"/>
                </a:cxn>
                <a:cxn ang="0">
                  <a:pos x="1739" y="15"/>
                </a:cxn>
                <a:cxn ang="0">
                  <a:pos x="1751" y="44"/>
                </a:cxn>
                <a:cxn ang="0">
                  <a:pos x="1758" y="77"/>
                </a:cxn>
                <a:cxn ang="0">
                  <a:pos x="1760" y="115"/>
                </a:cxn>
                <a:cxn ang="0">
                  <a:pos x="1760" y="444"/>
                </a:cxn>
                <a:cxn ang="0">
                  <a:pos x="66" y="444"/>
                </a:cxn>
                <a:cxn ang="0">
                  <a:pos x="0" y="444"/>
                </a:cxn>
                <a:cxn ang="0">
                  <a:pos x="0" y="138"/>
                </a:cxn>
                <a:cxn ang="0">
                  <a:pos x="0" y="93"/>
                </a:cxn>
                <a:cxn ang="0">
                  <a:pos x="7" y="49"/>
                </a:cxn>
                <a:cxn ang="0">
                  <a:pos x="13" y="26"/>
                </a:cxn>
                <a:cxn ang="0">
                  <a:pos x="23" y="6"/>
                </a:cxn>
              </a:cxnLst>
              <a:rect l="0" t="0" r="r" b="b"/>
              <a:pathLst>
                <a:path w="1761" h="445">
                  <a:moveTo>
                    <a:pt x="23" y="6"/>
                  </a:moveTo>
                  <a:lnTo>
                    <a:pt x="37" y="0"/>
                  </a:lnTo>
                  <a:lnTo>
                    <a:pt x="1706" y="0"/>
                  </a:lnTo>
                  <a:lnTo>
                    <a:pt x="1725" y="4"/>
                  </a:lnTo>
                  <a:lnTo>
                    <a:pt x="1739" y="15"/>
                  </a:lnTo>
                  <a:lnTo>
                    <a:pt x="1751" y="44"/>
                  </a:lnTo>
                  <a:lnTo>
                    <a:pt x="1758" y="77"/>
                  </a:lnTo>
                  <a:lnTo>
                    <a:pt x="1760" y="115"/>
                  </a:lnTo>
                  <a:lnTo>
                    <a:pt x="1760" y="444"/>
                  </a:lnTo>
                  <a:lnTo>
                    <a:pt x="66" y="444"/>
                  </a:lnTo>
                  <a:lnTo>
                    <a:pt x="0" y="444"/>
                  </a:lnTo>
                  <a:lnTo>
                    <a:pt x="0" y="138"/>
                  </a:lnTo>
                  <a:lnTo>
                    <a:pt x="0" y="93"/>
                  </a:lnTo>
                  <a:lnTo>
                    <a:pt x="7" y="49"/>
                  </a:lnTo>
                  <a:lnTo>
                    <a:pt x="13" y="26"/>
                  </a:lnTo>
                  <a:lnTo>
                    <a:pt x="23" y="6"/>
                  </a:lnTo>
                </a:path>
              </a:pathLst>
            </a:cu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BD5FEFDF-3C2C-4DF7-A1D6-E387E0A58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425"/>
              <a:ext cx="1761" cy="190"/>
            </a:xfrm>
            <a:custGeom>
              <a:avLst/>
              <a:gdLst/>
              <a:ahLst/>
              <a:cxnLst>
                <a:cxn ang="0">
                  <a:pos x="85" y="65"/>
                </a:cxn>
                <a:cxn ang="0">
                  <a:pos x="138" y="65"/>
                </a:cxn>
                <a:cxn ang="0">
                  <a:pos x="180" y="97"/>
                </a:cxn>
                <a:cxn ang="0">
                  <a:pos x="248" y="78"/>
                </a:cxn>
                <a:cxn ang="0">
                  <a:pos x="325" y="69"/>
                </a:cxn>
                <a:cxn ang="0">
                  <a:pos x="379" y="88"/>
                </a:cxn>
                <a:cxn ang="0">
                  <a:pos x="438" y="78"/>
                </a:cxn>
                <a:cxn ang="0">
                  <a:pos x="532" y="84"/>
                </a:cxn>
                <a:cxn ang="0">
                  <a:pos x="592" y="97"/>
                </a:cxn>
                <a:cxn ang="0">
                  <a:pos x="663" y="59"/>
                </a:cxn>
                <a:cxn ang="0">
                  <a:pos x="716" y="93"/>
                </a:cxn>
                <a:cxn ang="0">
                  <a:pos x="787" y="87"/>
                </a:cxn>
                <a:cxn ang="0">
                  <a:pos x="824" y="93"/>
                </a:cxn>
                <a:cxn ang="0">
                  <a:pos x="857" y="59"/>
                </a:cxn>
                <a:cxn ang="0">
                  <a:pos x="899" y="35"/>
                </a:cxn>
                <a:cxn ang="0">
                  <a:pos x="949" y="32"/>
                </a:cxn>
                <a:cxn ang="0">
                  <a:pos x="991" y="23"/>
                </a:cxn>
                <a:cxn ang="0">
                  <a:pos x="1030" y="49"/>
                </a:cxn>
                <a:cxn ang="0">
                  <a:pos x="1071" y="69"/>
                </a:cxn>
                <a:cxn ang="0">
                  <a:pos x="1138" y="55"/>
                </a:cxn>
                <a:cxn ang="0">
                  <a:pos x="1168" y="92"/>
                </a:cxn>
                <a:cxn ang="0">
                  <a:pos x="1215" y="97"/>
                </a:cxn>
                <a:cxn ang="0">
                  <a:pos x="1293" y="97"/>
                </a:cxn>
                <a:cxn ang="0">
                  <a:pos x="1340" y="81"/>
                </a:cxn>
                <a:cxn ang="0">
                  <a:pos x="1376" y="88"/>
                </a:cxn>
                <a:cxn ang="0">
                  <a:pos x="1418" y="59"/>
                </a:cxn>
                <a:cxn ang="0">
                  <a:pos x="1478" y="55"/>
                </a:cxn>
                <a:cxn ang="0">
                  <a:pos x="1528" y="23"/>
                </a:cxn>
                <a:cxn ang="0">
                  <a:pos x="1567" y="15"/>
                </a:cxn>
                <a:cxn ang="0">
                  <a:pos x="1617" y="28"/>
                </a:cxn>
                <a:cxn ang="0">
                  <a:pos x="1661" y="1"/>
                </a:cxn>
                <a:cxn ang="0">
                  <a:pos x="1703" y="49"/>
                </a:cxn>
                <a:cxn ang="0">
                  <a:pos x="1750" y="24"/>
                </a:cxn>
                <a:cxn ang="0">
                  <a:pos x="1760" y="189"/>
                </a:cxn>
                <a:cxn ang="0">
                  <a:pos x="727" y="153"/>
                </a:cxn>
                <a:cxn ang="0">
                  <a:pos x="0" y="30"/>
                </a:cxn>
                <a:cxn ang="0">
                  <a:pos x="26" y="51"/>
                </a:cxn>
                <a:cxn ang="0">
                  <a:pos x="61" y="59"/>
                </a:cxn>
              </a:cxnLst>
              <a:rect l="0" t="0" r="r" b="b"/>
              <a:pathLst>
                <a:path w="1761" h="190">
                  <a:moveTo>
                    <a:pt x="61" y="59"/>
                  </a:moveTo>
                  <a:lnTo>
                    <a:pt x="85" y="65"/>
                  </a:lnTo>
                  <a:lnTo>
                    <a:pt x="112" y="59"/>
                  </a:lnTo>
                  <a:lnTo>
                    <a:pt x="138" y="65"/>
                  </a:lnTo>
                  <a:lnTo>
                    <a:pt x="158" y="83"/>
                  </a:lnTo>
                  <a:lnTo>
                    <a:pt x="180" y="97"/>
                  </a:lnTo>
                  <a:lnTo>
                    <a:pt x="217" y="85"/>
                  </a:lnTo>
                  <a:lnTo>
                    <a:pt x="248" y="78"/>
                  </a:lnTo>
                  <a:lnTo>
                    <a:pt x="293" y="78"/>
                  </a:lnTo>
                  <a:lnTo>
                    <a:pt x="325" y="69"/>
                  </a:lnTo>
                  <a:lnTo>
                    <a:pt x="354" y="78"/>
                  </a:lnTo>
                  <a:lnTo>
                    <a:pt x="379" y="88"/>
                  </a:lnTo>
                  <a:lnTo>
                    <a:pt x="402" y="92"/>
                  </a:lnTo>
                  <a:lnTo>
                    <a:pt x="438" y="78"/>
                  </a:lnTo>
                  <a:lnTo>
                    <a:pt x="477" y="78"/>
                  </a:lnTo>
                  <a:lnTo>
                    <a:pt x="532" y="84"/>
                  </a:lnTo>
                  <a:lnTo>
                    <a:pt x="555" y="102"/>
                  </a:lnTo>
                  <a:lnTo>
                    <a:pt x="592" y="97"/>
                  </a:lnTo>
                  <a:lnTo>
                    <a:pt x="629" y="69"/>
                  </a:lnTo>
                  <a:lnTo>
                    <a:pt x="663" y="59"/>
                  </a:lnTo>
                  <a:lnTo>
                    <a:pt x="687" y="69"/>
                  </a:lnTo>
                  <a:lnTo>
                    <a:pt x="716" y="93"/>
                  </a:lnTo>
                  <a:lnTo>
                    <a:pt x="750" y="102"/>
                  </a:lnTo>
                  <a:lnTo>
                    <a:pt x="787" y="87"/>
                  </a:lnTo>
                  <a:lnTo>
                    <a:pt x="805" y="81"/>
                  </a:lnTo>
                  <a:lnTo>
                    <a:pt x="824" y="93"/>
                  </a:lnTo>
                  <a:lnTo>
                    <a:pt x="840" y="78"/>
                  </a:lnTo>
                  <a:lnTo>
                    <a:pt x="857" y="59"/>
                  </a:lnTo>
                  <a:lnTo>
                    <a:pt x="877" y="40"/>
                  </a:lnTo>
                  <a:lnTo>
                    <a:pt x="899" y="35"/>
                  </a:lnTo>
                  <a:lnTo>
                    <a:pt x="924" y="40"/>
                  </a:lnTo>
                  <a:lnTo>
                    <a:pt x="949" y="32"/>
                  </a:lnTo>
                  <a:lnTo>
                    <a:pt x="975" y="23"/>
                  </a:lnTo>
                  <a:lnTo>
                    <a:pt x="991" y="23"/>
                  </a:lnTo>
                  <a:lnTo>
                    <a:pt x="1006" y="25"/>
                  </a:lnTo>
                  <a:lnTo>
                    <a:pt x="1030" y="49"/>
                  </a:lnTo>
                  <a:lnTo>
                    <a:pt x="1052" y="45"/>
                  </a:lnTo>
                  <a:lnTo>
                    <a:pt x="1071" y="69"/>
                  </a:lnTo>
                  <a:lnTo>
                    <a:pt x="1107" y="69"/>
                  </a:lnTo>
                  <a:lnTo>
                    <a:pt x="1138" y="55"/>
                  </a:lnTo>
                  <a:lnTo>
                    <a:pt x="1153" y="73"/>
                  </a:lnTo>
                  <a:lnTo>
                    <a:pt x="1168" y="92"/>
                  </a:lnTo>
                  <a:lnTo>
                    <a:pt x="1190" y="86"/>
                  </a:lnTo>
                  <a:lnTo>
                    <a:pt x="1215" y="97"/>
                  </a:lnTo>
                  <a:lnTo>
                    <a:pt x="1242" y="87"/>
                  </a:lnTo>
                  <a:lnTo>
                    <a:pt x="1293" y="97"/>
                  </a:lnTo>
                  <a:lnTo>
                    <a:pt x="1315" y="107"/>
                  </a:lnTo>
                  <a:lnTo>
                    <a:pt x="1340" y="81"/>
                  </a:lnTo>
                  <a:lnTo>
                    <a:pt x="1357" y="79"/>
                  </a:lnTo>
                  <a:lnTo>
                    <a:pt x="1376" y="88"/>
                  </a:lnTo>
                  <a:lnTo>
                    <a:pt x="1394" y="85"/>
                  </a:lnTo>
                  <a:lnTo>
                    <a:pt x="1418" y="59"/>
                  </a:lnTo>
                  <a:lnTo>
                    <a:pt x="1458" y="51"/>
                  </a:lnTo>
                  <a:lnTo>
                    <a:pt x="1478" y="55"/>
                  </a:lnTo>
                  <a:lnTo>
                    <a:pt x="1498" y="55"/>
                  </a:lnTo>
                  <a:lnTo>
                    <a:pt x="1528" y="23"/>
                  </a:lnTo>
                  <a:lnTo>
                    <a:pt x="1545" y="10"/>
                  </a:lnTo>
                  <a:lnTo>
                    <a:pt x="1567" y="15"/>
                  </a:lnTo>
                  <a:lnTo>
                    <a:pt x="1592" y="49"/>
                  </a:lnTo>
                  <a:lnTo>
                    <a:pt x="1617" y="28"/>
                  </a:lnTo>
                  <a:lnTo>
                    <a:pt x="1641" y="0"/>
                  </a:lnTo>
                  <a:lnTo>
                    <a:pt x="1661" y="1"/>
                  </a:lnTo>
                  <a:lnTo>
                    <a:pt x="1685" y="59"/>
                  </a:lnTo>
                  <a:lnTo>
                    <a:pt x="1703" y="49"/>
                  </a:lnTo>
                  <a:lnTo>
                    <a:pt x="1729" y="25"/>
                  </a:lnTo>
                  <a:lnTo>
                    <a:pt x="1750" y="24"/>
                  </a:lnTo>
                  <a:lnTo>
                    <a:pt x="1760" y="44"/>
                  </a:lnTo>
                  <a:lnTo>
                    <a:pt x="1760" y="189"/>
                  </a:lnTo>
                  <a:lnTo>
                    <a:pt x="740" y="148"/>
                  </a:lnTo>
                  <a:lnTo>
                    <a:pt x="727" y="153"/>
                  </a:lnTo>
                  <a:lnTo>
                    <a:pt x="0" y="136"/>
                  </a:lnTo>
                  <a:lnTo>
                    <a:pt x="0" y="30"/>
                  </a:lnTo>
                  <a:lnTo>
                    <a:pt x="10" y="46"/>
                  </a:lnTo>
                  <a:lnTo>
                    <a:pt x="26" y="51"/>
                  </a:lnTo>
                  <a:lnTo>
                    <a:pt x="46" y="53"/>
                  </a:lnTo>
                  <a:lnTo>
                    <a:pt x="61" y="59"/>
                  </a:lnTo>
                </a:path>
              </a:pathLst>
            </a:custGeom>
            <a:solidFill>
              <a:srgbClr val="003300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DFC65D8F-79CE-4613-B138-D387D454C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489"/>
              <a:ext cx="1761" cy="197"/>
            </a:xfrm>
            <a:custGeom>
              <a:avLst/>
              <a:gdLst/>
              <a:ahLst/>
              <a:cxnLst>
                <a:cxn ang="0">
                  <a:pos x="37" y="194"/>
                </a:cxn>
                <a:cxn ang="0">
                  <a:pos x="1706" y="196"/>
                </a:cxn>
                <a:cxn ang="0">
                  <a:pos x="1739" y="189"/>
                </a:cxn>
                <a:cxn ang="0">
                  <a:pos x="1758" y="165"/>
                </a:cxn>
                <a:cxn ang="0">
                  <a:pos x="1760" y="23"/>
                </a:cxn>
                <a:cxn ang="0">
                  <a:pos x="1736" y="7"/>
                </a:cxn>
                <a:cxn ang="0">
                  <a:pos x="1723" y="53"/>
                </a:cxn>
                <a:cxn ang="0">
                  <a:pos x="1706" y="50"/>
                </a:cxn>
                <a:cxn ang="0">
                  <a:pos x="1671" y="26"/>
                </a:cxn>
                <a:cxn ang="0">
                  <a:pos x="1625" y="34"/>
                </a:cxn>
                <a:cxn ang="0">
                  <a:pos x="1588" y="39"/>
                </a:cxn>
                <a:cxn ang="0">
                  <a:pos x="1554" y="26"/>
                </a:cxn>
                <a:cxn ang="0">
                  <a:pos x="1520" y="42"/>
                </a:cxn>
                <a:cxn ang="0">
                  <a:pos x="1498" y="52"/>
                </a:cxn>
                <a:cxn ang="0">
                  <a:pos x="1445" y="45"/>
                </a:cxn>
                <a:cxn ang="0">
                  <a:pos x="1396" y="37"/>
                </a:cxn>
                <a:cxn ang="0">
                  <a:pos x="1337" y="86"/>
                </a:cxn>
                <a:cxn ang="0">
                  <a:pos x="1293" y="61"/>
                </a:cxn>
                <a:cxn ang="0">
                  <a:pos x="1240" y="59"/>
                </a:cxn>
                <a:cxn ang="0">
                  <a:pos x="1153" y="58"/>
                </a:cxn>
                <a:cxn ang="0">
                  <a:pos x="1112" y="52"/>
                </a:cxn>
                <a:cxn ang="0">
                  <a:pos x="1079" y="37"/>
                </a:cxn>
                <a:cxn ang="0">
                  <a:pos x="1006" y="68"/>
                </a:cxn>
                <a:cxn ang="0">
                  <a:pos x="943" y="53"/>
                </a:cxn>
                <a:cxn ang="0">
                  <a:pos x="866" y="61"/>
                </a:cxn>
                <a:cxn ang="0">
                  <a:pos x="804" y="61"/>
                </a:cxn>
                <a:cxn ang="0">
                  <a:pos x="730" y="82"/>
                </a:cxn>
                <a:cxn ang="0">
                  <a:pos x="652" y="71"/>
                </a:cxn>
                <a:cxn ang="0">
                  <a:pos x="563" y="73"/>
                </a:cxn>
                <a:cxn ang="0">
                  <a:pos x="468" y="52"/>
                </a:cxn>
                <a:cxn ang="0">
                  <a:pos x="369" y="37"/>
                </a:cxn>
                <a:cxn ang="0">
                  <a:pos x="301" y="55"/>
                </a:cxn>
                <a:cxn ang="0">
                  <a:pos x="262" y="50"/>
                </a:cxn>
                <a:cxn ang="0">
                  <a:pos x="205" y="57"/>
                </a:cxn>
                <a:cxn ang="0">
                  <a:pos x="143" y="55"/>
                </a:cxn>
                <a:cxn ang="0">
                  <a:pos x="80" y="68"/>
                </a:cxn>
                <a:cxn ang="0">
                  <a:pos x="16" y="59"/>
                </a:cxn>
                <a:cxn ang="0">
                  <a:pos x="2" y="116"/>
                </a:cxn>
                <a:cxn ang="0">
                  <a:pos x="13" y="184"/>
                </a:cxn>
              </a:cxnLst>
              <a:rect l="0" t="0" r="r" b="b"/>
              <a:pathLst>
                <a:path w="1761" h="197">
                  <a:moveTo>
                    <a:pt x="23" y="191"/>
                  </a:moveTo>
                  <a:lnTo>
                    <a:pt x="37" y="194"/>
                  </a:lnTo>
                  <a:lnTo>
                    <a:pt x="54" y="196"/>
                  </a:lnTo>
                  <a:lnTo>
                    <a:pt x="1706" y="196"/>
                  </a:lnTo>
                  <a:lnTo>
                    <a:pt x="1725" y="193"/>
                  </a:lnTo>
                  <a:lnTo>
                    <a:pt x="1739" y="189"/>
                  </a:lnTo>
                  <a:lnTo>
                    <a:pt x="1751" y="178"/>
                  </a:lnTo>
                  <a:lnTo>
                    <a:pt x="1758" y="165"/>
                  </a:lnTo>
                  <a:lnTo>
                    <a:pt x="1760" y="150"/>
                  </a:lnTo>
                  <a:lnTo>
                    <a:pt x="1760" y="23"/>
                  </a:lnTo>
                  <a:lnTo>
                    <a:pt x="1745" y="0"/>
                  </a:lnTo>
                  <a:lnTo>
                    <a:pt x="1736" y="7"/>
                  </a:lnTo>
                  <a:lnTo>
                    <a:pt x="1729" y="28"/>
                  </a:lnTo>
                  <a:lnTo>
                    <a:pt x="1723" y="53"/>
                  </a:lnTo>
                  <a:lnTo>
                    <a:pt x="1716" y="52"/>
                  </a:lnTo>
                  <a:lnTo>
                    <a:pt x="1706" y="50"/>
                  </a:lnTo>
                  <a:lnTo>
                    <a:pt x="1685" y="37"/>
                  </a:lnTo>
                  <a:lnTo>
                    <a:pt x="1671" y="26"/>
                  </a:lnTo>
                  <a:lnTo>
                    <a:pt x="1649" y="23"/>
                  </a:lnTo>
                  <a:lnTo>
                    <a:pt x="1625" y="34"/>
                  </a:lnTo>
                  <a:lnTo>
                    <a:pt x="1603" y="52"/>
                  </a:lnTo>
                  <a:lnTo>
                    <a:pt x="1588" y="39"/>
                  </a:lnTo>
                  <a:lnTo>
                    <a:pt x="1574" y="37"/>
                  </a:lnTo>
                  <a:lnTo>
                    <a:pt x="1554" y="26"/>
                  </a:lnTo>
                  <a:lnTo>
                    <a:pt x="1534" y="30"/>
                  </a:lnTo>
                  <a:lnTo>
                    <a:pt x="1520" y="42"/>
                  </a:lnTo>
                  <a:lnTo>
                    <a:pt x="1514" y="59"/>
                  </a:lnTo>
                  <a:lnTo>
                    <a:pt x="1498" y="52"/>
                  </a:lnTo>
                  <a:lnTo>
                    <a:pt x="1475" y="52"/>
                  </a:lnTo>
                  <a:lnTo>
                    <a:pt x="1445" y="45"/>
                  </a:lnTo>
                  <a:lnTo>
                    <a:pt x="1419" y="59"/>
                  </a:lnTo>
                  <a:lnTo>
                    <a:pt x="1396" y="37"/>
                  </a:lnTo>
                  <a:lnTo>
                    <a:pt x="1366" y="52"/>
                  </a:lnTo>
                  <a:lnTo>
                    <a:pt x="1337" y="86"/>
                  </a:lnTo>
                  <a:lnTo>
                    <a:pt x="1314" y="73"/>
                  </a:lnTo>
                  <a:lnTo>
                    <a:pt x="1293" y="61"/>
                  </a:lnTo>
                  <a:lnTo>
                    <a:pt x="1270" y="53"/>
                  </a:lnTo>
                  <a:lnTo>
                    <a:pt x="1240" y="59"/>
                  </a:lnTo>
                  <a:lnTo>
                    <a:pt x="1194" y="69"/>
                  </a:lnTo>
                  <a:lnTo>
                    <a:pt x="1153" y="58"/>
                  </a:lnTo>
                  <a:lnTo>
                    <a:pt x="1135" y="63"/>
                  </a:lnTo>
                  <a:lnTo>
                    <a:pt x="1112" y="52"/>
                  </a:lnTo>
                  <a:lnTo>
                    <a:pt x="1097" y="40"/>
                  </a:lnTo>
                  <a:lnTo>
                    <a:pt x="1079" y="37"/>
                  </a:lnTo>
                  <a:lnTo>
                    <a:pt x="1047" y="45"/>
                  </a:lnTo>
                  <a:lnTo>
                    <a:pt x="1006" y="68"/>
                  </a:lnTo>
                  <a:lnTo>
                    <a:pt x="972" y="47"/>
                  </a:lnTo>
                  <a:lnTo>
                    <a:pt x="943" y="53"/>
                  </a:lnTo>
                  <a:lnTo>
                    <a:pt x="916" y="82"/>
                  </a:lnTo>
                  <a:lnTo>
                    <a:pt x="866" y="61"/>
                  </a:lnTo>
                  <a:lnTo>
                    <a:pt x="829" y="71"/>
                  </a:lnTo>
                  <a:lnTo>
                    <a:pt x="804" y="61"/>
                  </a:lnTo>
                  <a:lnTo>
                    <a:pt x="767" y="66"/>
                  </a:lnTo>
                  <a:lnTo>
                    <a:pt x="730" y="82"/>
                  </a:lnTo>
                  <a:lnTo>
                    <a:pt x="704" y="76"/>
                  </a:lnTo>
                  <a:lnTo>
                    <a:pt x="652" y="71"/>
                  </a:lnTo>
                  <a:lnTo>
                    <a:pt x="619" y="82"/>
                  </a:lnTo>
                  <a:lnTo>
                    <a:pt x="563" y="73"/>
                  </a:lnTo>
                  <a:lnTo>
                    <a:pt x="517" y="66"/>
                  </a:lnTo>
                  <a:lnTo>
                    <a:pt x="468" y="52"/>
                  </a:lnTo>
                  <a:lnTo>
                    <a:pt x="422" y="66"/>
                  </a:lnTo>
                  <a:lnTo>
                    <a:pt x="369" y="37"/>
                  </a:lnTo>
                  <a:lnTo>
                    <a:pt x="329" y="37"/>
                  </a:lnTo>
                  <a:lnTo>
                    <a:pt x="301" y="55"/>
                  </a:lnTo>
                  <a:lnTo>
                    <a:pt x="284" y="41"/>
                  </a:lnTo>
                  <a:lnTo>
                    <a:pt x="262" y="50"/>
                  </a:lnTo>
                  <a:lnTo>
                    <a:pt x="233" y="52"/>
                  </a:lnTo>
                  <a:lnTo>
                    <a:pt x="205" y="57"/>
                  </a:lnTo>
                  <a:lnTo>
                    <a:pt x="171" y="69"/>
                  </a:lnTo>
                  <a:lnTo>
                    <a:pt x="143" y="55"/>
                  </a:lnTo>
                  <a:lnTo>
                    <a:pt x="116" y="62"/>
                  </a:lnTo>
                  <a:lnTo>
                    <a:pt x="80" y="68"/>
                  </a:lnTo>
                  <a:lnTo>
                    <a:pt x="58" y="62"/>
                  </a:lnTo>
                  <a:lnTo>
                    <a:pt x="16" y="59"/>
                  </a:lnTo>
                  <a:lnTo>
                    <a:pt x="0" y="73"/>
                  </a:lnTo>
                  <a:lnTo>
                    <a:pt x="2" y="116"/>
                  </a:lnTo>
                  <a:lnTo>
                    <a:pt x="4" y="153"/>
                  </a:lnTo>
                  <a:lnTo>
                    <a:pt x="13" y="184"/>
                  </a:lnTo>
                  <a:lnTo>
                    <a:pt x="23" y="191"/>
                  </a:lnTo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6C72C13E-7F04-45BC-90BB-212055C6F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152"/>
              <a:ext cx="1733" cy="254"/>
            </a:xfrm>
            <a:custGeom>
              <a:avLst/>
              <a:gdLst/>
              <a:ahLst/>
              <a:cxnLst>
                <a:cxn ang="0">
                  <a:pos x="0" y="191"/>
                </a:cxn>
                <a:cxn ang="0">
                  <a:pos x="4" y="203"/>
                </a:cxn>
                <a:cxn ang="0">
                  <a:pos x="7" y="92"/>
                </a:cxn>
                <a:cxn ang="0">
                  <a:pos x="22" y="46"/>
                </a:cxn>
                <a:cxn ang="0">
                  <a:pos x="82" y="40"/>
                </a:cxn>
                <a:cxn ang="0">
                  <a:pos x="198" y="46"/>
                </a:cxn>
                <a:cxn ang="0">
                  <a:pos x="308" y="44"/>
                </a:cxn>
                <a:cxn ang="0">
                  <a:pos x="437" y="46"/>
                </a:cxn>
                <a:cxn ang="0">
                  <a:pos x="525" y="40"/>
                </a:cxn>
                <a:cxn ang="0">
                  <a:pos x="598" y="40"/>
                </a:cxn>
                <a:cxn ang="0">
                  <a:pos x="708" y="53"/>
                </a:cxn>
                <a:cxn ang="0">
                  <a:pos x="788" y="55"/>
                </a:cxn>
                <a:cxn ang="0">
                  <a:pos x="878" y="46"/>
                </a:cxn>
                <a:cxn ang="0">
                  <a:pos x="986" y="63"/>
                </a:cxn>
                <a:cxn ang="0">
                  <a:pos x="1071" y="59"/>
                </a:cxn>
                <a:cxn ang="0">
                  <a:pos x="1150" y="51"/>
                </a:cxn>
                <a:cxn ang="0">
                  <a:pos x="1241" y="56"/>
                </a:cxn>
                <a:cxn ang="0">
                  <a:pos x="1319" y="51"/>
                </a:cxn>
                <a:cxn ang="0">
                  <a:pos x="1395" y="46"/>
                </a:cxn>
                <a:cxn ang="0">
                  <a:pos x="1449" y="50"/>
                </a:cxn>
                <a:cxn ang="0">
                  <a:pos x="1557" y="40"/>
                </a:cxn>
                <a:cxn ang="0">
                  <a:pos x="1665" y="53"/>
                </a:cxn>
                <a:cxn ang="0">
                  <a:pos x="1703" y="74"/>
                </a:cxn>
                <a:cxn ang="0">
                  <a:pos x="1721" y="107"/>
                </a:cxn>
                <a:cxn ang="0">
                  <a:pos x="1732" y="196"/>
                </a:cxn>
                <a:cxn ang="0">
                  <a:pos x="1732" y="65"/>
                </a:cxn>
                <a:cxn ang="0">
                  <a:pos x="1725" y="26"/>
                </a:cxn>
                <a:cxn ang="0">
                  <a:pos x="1606" y="9"/>
                </a:cxn>
                <a:cxn ang="0">
                  <a:pos x="1510" y="2"/>
                </a:cxn>
                <a:cxn ang="0">
                  <a:pos x="1443" y="6"/>
                </a:cxn>
                <a:cxn ang="0">
                  <a:pos x="1349" y="13"/>
                </a:cxn>
                <a:cxn ang="0">
                  <a:pos x="1182" y="9"/>
                </a:cxn>
                <a:cxn ang="0">
                  <a:pos x="1067" y="10"/>
                </a:cxn>
                <a:cxn ang="0">
                  <a:pos x="986" y="9"/>
                </a:cxn>
                <a:cxn ang="0">
                  <a:pos x="923" y="7"/>
                </a:cxn>
                <a:cxn ang="0">
                  <a:pos x="813" y="9"/>
                </a:cxn>
                <a:cxn ang="0">
                  <a:pos x="681" y="10"/>
                </a:cxn>
                <a:cxn ang="0">
                  <a:pos x="531" y="7"/>
                </a:cxn>
                <a:cxn ang="0">
                  <a:pos x="463" y="4"/>
                </a:cxn>
                <a:cxn ang="0">
                  <a:pos x="351" y="4"/>
                </a:cxn>
                <a:cxn ang="0">
                  <a:pos x="208" y="4"/>
                </a:cxn>
                <a:cxn ang="0">
                  <a:pos x="87" y="0"/>
                </a:cxn>
                <a:cxn ang="0">
                  <a:pos x="28" y="2"/>
                </a:cxn>
                <a:cxn ang="0">
                  <a:pos x="4" y="28"/>
                </a:cxn>
                <a:cxn ang="0">
                  <a:pos x="0" y="89"/>
                </a:cxn>
              </a:cxnLst>
              <a:rect l="0" t="0" r="r" b="b"/>
              <a:pathLst>
                <a:path w="1733" h="254">
                  <a:moveTo>
                    <a:pt x="0" y="123"/>
                  </a:moveTo>
                  <a:lnTo>
                    <a:pt x="0" y="191"/>
                  </a:lnTo>
                  <a:lnTo>
                    <a:pt x="0" y="253"/>
                  </a:lnTo>
                  <a:lnTo>
                    <a:pt x="4" y="203"/>
                  </a:lnTo>
                  <a:lnTo>
                    <a:pt x="5" y="163"/>
                  </a:lnTo>
                  <a:lnTo>
                    <a:pt x="7" y="92"/>
                  </a:lnTo>
                  <a:lnTo>
                    <a:pt x="12" y="57"/>
                  </a:lnTo>
                  <a:lnTo>
                    <a:pt x="22" y="46"/>
                  </a:lnTo>
                  <a:lnTo>
                    <a:pt x="48" y="38"/>
                  </a:lnTo>
                  <a:lnTo>
                    <a:pt x="82" y="40"/>
                  </a:lnTo>
                  <a:lnTo>
                    <a:pt x="162" y="40"/>
                  </a:lnTo>
                  <a:lnTo>
                    <a:pt x="198" y="46"/>
                  </a:lnTo>
                  <a:lnTo>
                    <a:pt x="249" y="40"/>
                  </a:lnTo>
                  <a:lnTo>
                    <a:pt x="308" y="44"/>
                  </a:lnTo>
                  <a:lnTo>
                    <a:pt x="351" y="42"/>
                  </a:lnTo>
                  <a:lnTo>
                    <a:pt x="437" y="46"/>
                  </a:lnTo>
                  <a:lnTo>
                    <a:pt x="467" y="46"/>
                  </a:lnTo>
                  <a:lnTo>
                    <a:pt x="525" y="40"/>
                  </a:lnTo>
                  <a:lnTo>
                    <a:pt x="544" y="48"/>
                  </a:lnTo>
                  <a:lnTo>
                    <a:pt x="598" y="40"/>
                  </a:lnTo>
                  <a:lnTo>
                    <a:pt x="680" y="46"/>
                  </a:lnTo>
                  <a:lnTo>
                    <a:pt x="708" y="53"/>
                  </a:lnTo>
                  <a:lnTo>
                    <a:pt x="751" y="46"/>
                  </a:lnTo>
                  <a:lnTo>
                    <a:pt x="788" y="55"/>
                  </a:lnTo>
                  <a:lnTo>
                    <a:pt x="818" y="55"/>
                  </a:lnTo>
                  <a:lnTo>
                    <a:pt x="878" y="46"/>
                  </a:lnTo>
                  <a:lnTo>
                    <a:pt x="935" y="53"/>
                  </a:lnTo>
                  <a:lnTo>
                    <a:pt x="986" y="63"/>
                  </a:lnTo>
                  <a:lnTo>
                    <a:pt x="1002" y="65"/>
                  </a:lnTo>
                  <a:lnTo>
                    <a:pt x="1071" y="59"/>
                  </a:lnTo>
                  <a:lnTo>
                    <a:pt x="1135" y="54"/>
                  </a:lnTo>
                  <a:lnTo>
                    <a:pt x="1150" y="51"/>
                  </a:lnTo>
                  <a:lnTo>
                    <a:pt x="1174" y="53"/>
                  </a:lnTo>
                  <a:lnTo>
                    <a:pt x="1241" y="56"/>
                  </a:lnTo>
                  <a:lnTo>
                    <a:pt x="1292" y="48"/>
                  </a:lnTo>
                  <a:lnTo>
                    <a:pt x="1319" y="51"/>
                  </a:lnTo>
                  <a:lnTo>
                    <a:pt x="1360" y="53"/>
                  </a:lnTo>
                  <a:lnTo>
                    <a:pt x="1395" y="46"/>
                  </a:lnTo>
                  <a:lnTo>
                    <a:pt x="1418" y="40"/>
                  </a:lnTo>
                  <a:lnTo>
                    <a:pt x="1449" y="50"/>
                  </a:lnTo>
                  <a:lnTo>
                    <a:pt x="1514" y="53"/>
                  </a:lnTo>
                  <a:lnTo>
                    <a:pt x="1557" y="40"/>
                  </a:lnTo>
                  <a:lnTo>
                    <a:pt x="1620" y="53"/>
                  </a:lnTo>
                  <a:lnTo>
                    <a:pt x="1665" y="53"/>
                  </a:lnTo>
                  <a:lnTo>
                    <a:pt x="1688" y="53"/>
                  </a:lnTo>
                  <a:lnTo>
                    <a:pt x="1703" y="74"/>
                  </a:lnTo>
                  <a:lnTo>
                    <a:pt x="1713" y="85"/>
                  </a:lnTo>
                  <a:lnTo>
                    <a:pt x="1721" y="107"/>
                  </a:lnTo>
                  <a:lnTo>
                    <a:pt x="1727" y="145"/>
                  </a:lnTo>
                  <a:lnTo>
                    <a:pt x="1732" y="196"/>
                  </a:lnTo>
                  <a:lnTo>
                    <a:pt x="1732" y="92"/>
                  </a:lnTo>
                  <a:lnTo>
                    <a:pt x="1732" y="65"/>
                  </a:lnTo>
                  <a:lnTo>
                    <a:pt x="1729" y="47"/>
                  </a:lnTo>
                  <a:lnTo>
                    <a:pt x="1725" y="26"/>
                  </a:lnTo>
                  <a:lnTo>
                    <a:pt x="1700" y="12"/>
                  </a:lnTo>
                  <a:lnTo>
                    <a:pt x="1606" y="9"/>
                  </a:lnTo>
                  <a:lnTo>
                    <a:pt x="1584" y="2"/>
                  </a:lnTo>
                  <a:lnTo>
                    <a:pt x="1510" y="2"/>
                  </a:lnTo>
                  <a:lnTo>
                    <a:pt x="1488" y="5"/>
                  </a:lnTo>
                  <a:lnTo>
                    <a:pt x="1443" y="6"/>
                  </a:lnTo>
                  <a:lnTo>
                    <a:pt x="1410" y="3"/>
                  </a:lnTo>
                  <a:lnTo>
                    <a:pt x="1349" y="13"/>
                  </a:lnTo>
                  <a:lnTo>
                    <a:pt x="1222" y="6"/>
                  </a:lnTo>
                  <a:lnTo>
                    <a:pt x="1182" y="9"/>
                  </a:lnTo>
                  <a:lnTo>
                    <a:pt x="1112" y="15"/>
                  </a:lnTo>
                  <a:lnTo>
                    <a:pt x="1067" y="10"/>
                  </a:lnTo>
                  <a:lnTo>
                    <a:pt x="1022" y="9"/>
                  </a:lnTo>
                  <a:lnTo>
                    <a:pt x="986" y="9"/>
                  </a:lnTo>
                  <a:lnTo>
                    <a:pt x="947" y="14"/>
                  </a:lnTo>
                  <a:lnTo>
                    <a:pt x="923" y="7"/>
                  </a:lnTo>
                  <a:lnTo>
                    <a:pt x="839" y="9"/>
                  </a:lnTo>
                  <a:lnTo>
                    <a:pt x="813" y="9"/>
                  </a:lnTo>
                  <a:lnTo>
                    <a:pt x="769" y="7"/>
                  </a:lnTo>
                  <a:lnTo>
                    <a:pt x="681" y="10"/>
                  </a:lnTo>
                  <a:lnTo>
                    <a:pt x="603" y="7"/>
                  </a:lnTo>
                  <a:lnTo>
                    <a:pt x="531" y="7"/>
                  </a:lnTo>
                  <a:lnTo>
                    <a:pt x="496" y="9"/>
                  </a:lnTo>
                  <a:lnTo>
                    <a:pt x="463" y="4"/>
                  </a:lnTo>
                  <a:lnTo>
                    <a:pt x="435" y="4"/>
                  </a:lnTo>
                  <a:lnTo>
                    <a:pt x="351" y="4"/>
                  </a:lnTo>
                  <a:lnTo>
                    <a:pt x="253" y="7"/>
                  </a:lnTo>
                  <a:lnTo>
                    <a:pt x="208" y="4"/>
                  </a:lnTo>
                  <a:lnTo>
                    <a:pt x="155" y="7"/>
                  </a:lnTo>
                  <a:lnTo>
                    <a:pt x="87" y="0"/>
                  </a:lnTo>
                  <a:lnTo>
                    <a:pt x="45" y="0"/>
                  </a:lnTo>
                  <a:lnTo>
                    <a:pt x="28" y="2"/>
                  </a:lnTo>
                  <a:lnTo>
                    <a:pt x="15" y="9"/>
                  </a:lnTo>
                  <a:lnTo>
                    <a:pt x="4" y="28"/>
                  </a:lnTo>
                  <a:lnTo>
                    <a:pt x="0" y="58"/>
                  </a:lnTo>
                  <a:lnTo>
                    <a:pt x="0" y="89"/>
                  </a:lnTo>
                  <a:lnTo>
                    <a:pt x="0" y="123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182088DA-0112-4395-8028-901F6450B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556"/>
              <a:ext cx="1733" cy="103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4" y="20"/>
                </a:cxn>
                <a:cxn ang="0">
                  <a:pos x="6" y="65"/>
                </a:cxn>
                <a:cxn ang="0">
                  <a:pos x="22" y="83"/>
                </a:cxn>
                <a:cxn ang="0">
                  <a:pos x="48" y="78"/>
                </a:cxn>
                <a:cxn ang="0">
                  <a:pos x="90" y="78"/>
                </a:cxn>
                <a:cxn ang="0">
                  <a:pos x="132" y="80"/>
                </a:cxn>
                <a:cxn ang="0">
                  <a:pos x="156" y="82"/>
                </a:cxn>
                <a:cxn ang="0">
                  <a:pos x="202" y="77"/>
                </a:cxn>
                <a:cxn ang="0">
                  <a:pos x="266" y="82"/>
                </a:cxn>
                <a:cxn ang="0">
                  <a:pos x="336" y="82"/>
                </a:cxn>
                <a:cxn ang="0">
                  <a:pos x="390" y="85"/>
                </a:cxn>
                <a:cxn ang="0">
                  <a:pos x="421" y="83"/>
                </a:cxn>
                <a:cxn ang="0">
                  <a:pos x="525" y="85"/>
                </a:cxn>
                <a:cxn ang="0">
                  <a:pos x="590" y="78"/>
                </a:cxn>
                <a:cxn ang="0">
                  <a:pos x="656" y="80"/>
                </a:cxn>
                <a:cxn ang="0">
                  <a:pos x="708" y="80"/>
                </a:cxn>
                <a:cxn ang="0">
                  <a:pos x="788" y="79"/>
                </a:cxn>
                <a:cxn ang="0">
                  <a:pos x="850" y="74"/>
                </a:cxn>
                <a:cxn ang="0">
                  <a:pos x="942" y="75"/>
                </a:cxn>
                <a:cxn ang="0">
                  <a:pos x="1055" y="78"/>
                </a:cxn>
                <a:cxn ang="0">
                  <a:pos x="1121" y="74"/>
                </a:cxn>
                <a:cxn ang="0">
                  <a:pos x="1150" y="81"/>
                </a:cxn>
                <a:cxn ang="0">
                  <a:pos x="1237" y="81"/>
                </a:cxn>
                <a:cxn ang="0">
                  <a:pos x="1308" y="81"/>
                </a:cxn>
                <a:cxn ang="0">
                  <a:pos x="1332" y="77"/>
                </a:cxn>
                <a:cxn ang="0">
                  <a:pos x="1373" y="82"/>
                </a:cxn>
                <a:cxn ang="0">
                  <a:pos x="1394" y="83"/>
                </a:cxn>
                <a:cxn ang="0">
                  <a:pos x="1451" y="82"/>
                </a:cxn>
                <a:cxn ang="0">
                  <a:pos x="1499" y="80"/>
                </a:cxn>
                <a:cxn ang="0">
                  <a:pos x="1578" y="76"/>
                </a:cxn>
                <a:cxn ang="0">
                  <a:pos x="1687" y="75"/>
                </a:cxn>
                <a:cxn ang="0">
                  <a:pos x="1713" y="67"/>
                </a:cxn>
                <a:cxn ang="0">
                  <a:pos x="1727" y="43"/>
                </a:cxn>
                <a:cxn ang="0">
                  <a:pos x="1732" y="65"/>
                </a:cxn>
                <a:cxn ang="0">
                  <a:pos x="1730" y="82"/>
                </a:cxn>
                <a:cxn ang="0">
                  <a:pos x="1716" y="98"/>
                </a:cxn>
                <a:cxn ang="0">
                  <a:pos x="1606" y="98"/>
                </a:cxn>
                <a:cxn ang="0">
                  <a:pos x="1510" y="100"/>
                </a:cxn>
                <a:cxn ang="0">
                  <a:pos x="1466" y="102"/>
                </a:cxn>
                <a:cxn ang="0">
                  <a:pos x="1416" y="102"/>
                </a:cxn>
                <a:cxn ang="0">
                  <a:pos x="1325" y="96"/>
                </a:cxn>
                <a:cxn ang="0">
                  <a:pos x="1216" y="95"/>
                </a:cxn>
                <a:cxn ang="0">
                  <a:pos x="1125" y="97"/>
                </a:cxn>
                <a:cxn ang="0">
                  <a:pos x="1067" y="97"/>
                </a:cxn>
                <a:cxn ang="0">
                  <a:pos x="1022" y="98"/>
                </a:cxn>
                <a:cxn ang="0">
                  <a:pos x="987" y="100"/>
                </a:cxn>
                <a:cxn ang="0">
                  <a:pos x="947" y="96"/>
                </a:cxn>
                <a:cxn ang="0">
                  <a:pos x="901" y="100"/>
                </a:cxn>
                <a:cxn ang="0">
                  <a:pos x="839" y="100"/>
                </a:cxn>
                <a:cxn ang="0">
                  <a:pos x="791" y="98"/>
                </a:cxn>
                <a:cxn ang="0">
                  <a:pos x="720" y="102"/>
                </a:cxn>
                <a:cxn ang="0">
                  <a:pos x="638" y="102"/>
                </a:cxn>
                <a:cxn ang="0">
                  <a:pos x="563" y="102"/>
                </a:cxn>
                <a:cxn ang="0">
                  <a:pos x="496" y="98"/>
                </a:cxn>
                <a:cxn ang="0">
                  <a:pos x="435" y="100"/>
                </a:cxn>
                <a:cxn ang="0">
                  <a:pos x="326" y="100"/>
                </a:cxn>
                <a:cxn ang="0">
                  <a:pos x="208" y="100"/>
                </a:cxn>
                <a:cxn ang="0">
                  <a:pos x="15" y="98"/>
                </a:cxn>
                <a:cxn ang="0">
                  <a:pos x="0" y="78"/>
                </a:cxn>
                <a:cxn ang="0">
                  <a:pos x="0" y="52"/>
                </a:cxn>
              </a:cxnLst>
              <a:rect l="0" t="0" r="r" b="b"/>
              <a:pathLst>
                <a:path w="1733" h="103">
                  <a:moveTo>
                    <a:pt x="0" y="52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" y="20"/>
                  </a:lnTo>
                  <a:lnTo>
                    <a:pt x="5" y="36"/>
                  </a:lnTo>
                  <a:lnTo>
                    <a:pt x="6" y="65"/>
                  </a:lnTo>
                  <a:lnTo>
                    <a:pt x="12" y="78"/>
                  </a:lnTo>
                  <a:lnTo>
                    <a:pt x="22" y="83"/>
                  </a:lnTo>
                  <a:lnTo>
                    <a:pt x="33" y="80"/>
                  </a:lnTo>
                  <a:lnTo>
                    <a:pt x="48" y="78"/>
                  </a:lnTo>
                  <a:lnTo>
                    <a:pt x="74" y="77"/>
                  </a:lnTo>
                  <a:lnTo>
                    <a:pt x="90" y="78"/>
                  </a:lnTo>
                  <a:lnTo>
                    <a:pt x="103" y="78"/>
                  </a:lnTo>
                  <a:lnTo>
                    <a:pt x="132" y="80"/>
                  </a:lnTo>
                  <a:lnTo>
                    <a:pt x="143" y="81"/>
                  </a:lnTo>
                  <a:lnTo>
                    <a:pt x="156" y="82"/>
                  </a:lnTo>
                  <a:lnTo>
                    <a:pt x="178" y="78"/>
                  </a:lnTo>
                  <a:lnTo>
                    <a:pt x="202" y="77"/>
                  </a:lnTo>
                  <a:lnTo>
                    <a:pt x="231" y="76"/>
                  </a:lnTo>
                  <a:lnTo>
                    <a:pt x="266" y="82"/>
                  </a:lnTo>
                  <a:lnTo>
                    <a:pt x="311" y="85"/>
                  </a:lnTo>
                  <a:lnTo>
                    <a:pt x="336" y="82"/>
                  </a:lnTo>
                  <a:lnTo>
                    <a:pt x="351" y="85"/>
                  </a:lnTo>
                  <a:lnTo>
                    <a:pt x="390" y="85"/>
                  </a:lnTo>
                  <a:lnTo>
                    <a:pt x="404" y="80"/>
                  </a:lnTo>
                  <a:lnTo>
                    <a:pt x="421" y="83"/>
                  </a:lnTo>
                  <a:lnTo>
                    <a:pt x="467" y="83"/>
                  </a:lnTo>
                  <a:lnTo>
                    <a:pt x="525" y="85"/>
                  </a:lnTo>
                  <a:lnTo>
                    <a:pt x="545" y="82"/>
                  </a:lnTo>
                  <a:lnTo>
                    <a:pt x="590" y="78"/>
                  </a:lnTo>
                  <a:lnTo>
                    <a:pt x="620" y="77"/>
                  </a:lnTo>
                  <a:lnTo>
                    <a:pt x="656" y="80"/>
                  </a:lnTo>
                  <a:lnTo>
                    <a:pt x="680" y="83"/>
                  </a:lnTo>
                  <a:lnTo>
                    <a:pt x="708" y="80"/>
                  </a:lnTo>
                  <a:lnTo>
                    <a:pt x="757" y="83"/>
                  </a:lnTo>
                  <a:lnTo>
                    <a:pt x="788" y="79"/>
                  </a:lnTo>
                  <a:lnTo>
                    <a:pt x="818" y="79"/>
                  </a:lnTo>
                  <a:lnTo>
                    <a:pt x="850" y="74"/>
                  </a:lnTo>
                  <a:lnTo>
                    <a:pt x="890" y="80"/>
                  </a:lnTo>
                  <a:lnTo>
                    <a:pt x="942" y="75"/>
                  </a:lnTo>
                  <a:lnTo>
                    <a:pt x="1002" y="75"/>
                  </a:lnTo>
                  <a:lnTo>
                    <a:pt x="1055" y="78"/>
                  </a:lnTo>
                  <a:lnTo>
                    <a:pt x="1086" y="73"/>
                  </a:lnTo>
                  <a:lnTo>
                    <a:pt x="1121" y="74"/>
                  </a:lnTo>
                  <a:lnTo>
                    <a:pt x="1135" y="80"/>
                  </a:lnTo>
                  <a:lnTo>
                    <a:pt x="1150" y="81"/>
                  </a:lnTo>
                  <a:lnTo>
                    <a:pt x="1196" y="78"/>
                  </a:lnTo>
                  <a:lnTo>
                    <a:pt x="1237" y="81"/>
                  </a:lnTo>
                  <a:lnTo>
                    <a:pt x="1292" y="82"/>
                  </a:lnTo>
                  <a:lnTo>
                    <a:pt x="1308" y="81"/>
                  </a:lnTo>
                  <a:lnTo>
                    <a:pt x="1319" y="81"/>
                  </a:lnTo>
                  <a:lnTo>
                    <a:pt x="1332" y="77"/>
                  </a:lnTo>
                  <a:lnTo>
                    <a:pt x="1360" y="80"/>
                  </a:lnTo>
                  <a:lnTo>
                    <a:pt x="1373" y="82"/>
                  </a:lnTo>
                  <a:lnTo>
                    <a:pt x="1382" y="80"/>
                  </a:lnTo>
                  <a:lnTo>
                    <a:pt x="1394" y="83"/>
                  </a:lnTo>
                  <a:lnTo>
                    <a:pt x="1416" y="78"/>
                  </a:lnTo>
                  <a:lnTo>
                    <a:pt x="1451" y="82"/>
                  </a:lnTo>
                  <a:lnTo>
                    <a:pt x="1485" y="76"/>
                  </a:lnTo>
                  <a:lnTo>
                    <a:pt x="1499" y="80"/>
                  </a:lnTo>
                  <a:lnTo>
                    <a:pt x="1514" y="80"/>
                  </a:lnTo>
                  <a:lnTo>
                    <a:pt x="1578" y="76"/>
                  </a:lnTo>
                  <a:lnTo>
                    <a:pt x="1639" y="80"/>
                  </a:lnTo>
                  <a:lnTo>
                    <a:pt x="1687" y="75"/>
                  </a:lnTo>
                  <a:lnTo>
                    <a:pt x="1703" y="72"/>
                  </a:lnTo>
                  <a:lnTo>
                    <a:pt x="1713" y="67"/>
                  </a:lnTo>
                  <a:lnTo>
                    <a:pt x="1721" y="58"/>
                  </a:lnTo>
                  <a:lnTo>
                    <a:pt x="1727" y="43"/>
                  </a:lnTo>
                  <a:lnTo>
                    <a:pt x="1732" y="23"/>
                  </a:lnTo>
                  <a:lnTo>
                    <a:pt x="1732" y="65"/>
                  </a:lnTo>
                  <a:lnTo>
                    <a:pt x="1732" y="75"/>
                  </a:lnTo>
                  <a:lnTo>
                    <a:pt x="1730" y="82"/>
                  </a:lnTo>
                  <a:lnTo>
                    <a:pt x="1725" y="91"/>
                  </a:lnTo>
                  <a:lnTo>
                    <a:pt x="1716" y="98"/>
                  </a:lnTo>
                  <a:lnTo>
                    <a:pt x="1652" y="102"/>
                  </a:lnTo>
                  <a:lnTo>
                    <a:pt x="1606" y="98"/>
                  </a:lnTo>
                  <a:lnTo>
                    <a:pt x="1583" y="100"/>
                  </a:lnTo>
                  <a:lnTo>
                    <a:pt x="1510" y="100"/>
                  </a:lnTo>
                  <a:lnTo>
                    <a:pt x="1488" y="100"/>
                  </a:lnTo>
                  <a:lnTo>
                    <a:pt x="1466" y="102"/>
                  </a:lnTo>
                  <a:lnTo>
                    <a:pt x="1443" y="99"/>
                  </a:lnTo>
                  <a:lnTo>
                    <a:pt x="1416" y="102"/>
                  </a:lnTo>
                  <a:lnTo>
                    <a:pt x="1346" y="100"/>
                  </a:lnTo>
                  <a:lnTo>
                    <a:pt x="1325" y="96"/>
                  </a:lnTo>
                  <a:lnTo>
                    <a:pt x="1260" y="100"/>
                  </a:lnTo>
                  <a:lnTo>
                    <a:pt x="1216" y="95"/>
                  </a:lnTo>
                  <a:lnTo>
                    <a:pt x="1165" y="100"/>
                  </a:lnTo>
                  <a:lnTo>
                    <a:pt x="1125" y="97"/>
                  </a:lnTo>
                  <a:lnTo>
                    <a:pt x="1088" y="100"/>
                  </a:lnTo>
                  <a:lnTo>
                    <a:pt x="1067" y="97"/>
                  </a:lnTo>
                  <a:lnTo>
                    <a:pt x="1048" y="98"/>
                  </a:lnTo>
                  <a:lnTo>
                    <a:pt x="1022" y="98"/>
                  </a:lnTo>
                  <a:lnTo>
                    <a:pt x="1006" y="95"/>
                  </a:lnTo>
                  <a:lnTo>
                    <a:pt x="987" y="100"/>
                  </a:lnTo>
                  <a:lnTo>
                    <a:pt x="967" y="95"/>
                  </a:lnTo>
                  <a:lnTo>
                    <a:pt x="947" y="96"/>
                  </a:lnTo>
                  <a:lnTo>
                    <a:pt x="923" y="98"/>
                  </a:lnTo>
                  <a:lnTo>
                    <a:pt x="901" y="100"/>
                  </a:lnTo>
                  <a:lnTo>
                    <a:pt x="875" y="100"/>
                  </a:lnTo>
                  <a:lnTo>
                    <a:pt x="839" y="100"/>
                  </a:lnTo>
                  <a:lnTo>
                    <a:pt x="813" y="100"/>
                  </a:lnTo>
                  <a:lnTo>
                    <a:pt x="791" y="98"/>
                  </a:lnTo>
                  <a:lnTo>
                    <a:pt x="769" y="98"/>
                  </a:lnTo>
                  <a:lnTo>
                    <a:pt x="720" y="102"/>
                  </a:lnTo>
                  <a:lnTo>
                    <a:pt x="681" y="97"/>
                  </a:lnTo>
                  <a:lnTo>
                    <a:pt x="638" y="102"/>
                  </a:lnTo>
                  <a:lnTo>
                    <a:pt x="603" y="98"/>
                  </a:lnTo>
                  <a:lnTo>
                    <a:pt x="563" y="102"/>
                  </a:lnTo>
                  <a:lnTo>
                    <a:pt x="531" y="98"/>
                  </a:lnTo>
                  <a:lnTo>
                    <a:pt x="496" y="98"/>
                  </a:lnTo>
                  <a:lnTo>
                    <a:pt x="463" y="100"/>
                  </a:lnTo>
                  <a:lnTo>
                    <a:pt x="435" y="100"/>
                  </a:lnTo>
                  <a:lnTo>
                    <a:pt x="351" y="100"/>
                  </a:lnTo>
                  <a:lnTo>
                    <a:pt x="326" y="100"/>
                  </a:lnTo>
                  <a:lnTo>
                    <a:pt x="254" y="98"/>
                  </a:lnTo>
                  <a:lnTo>
                    <a:pt x="208" y="100"/>
                  </a:lnTo>
                  <a:lnTo>
                    <a:pt x="84" y="97"/>
                  </a:lnTo>
                  <a:lnTo>
                    <a:pt x="15" y="98"/>
                  </a:lnTo>
                  <a:lnTo>
                    <a:pt x="3" y="90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3099" name="Rectangle 2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  <a:ln w="12700" cap="sq">
            <a:headEnd type="none" w="sm" len="sm"/>
            <a:tailEnd type="none" w="sm" len="sm"/>
          </a:ln>
        </p:spPr>
        <p:txBody>
          <a:bodyPr lIns="91440" tIns="45720" rIns="91440" bIns="45720"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ln w="12700" cap="sq">
            <a:headEnd type="none" w="sm" len="sm"/>
            <a:tailEnd type="none" w="sm" len="sm"/>
          </a:ln>
        </p:spPr>
        <p:txBody>
          <a:bodyPr lIns="91440" tIns="45720" rIns="91440" bIns="45720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C1798199-8C30-422B-BAB3-4F4CE174BCC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5" name="Rectangle 30">
            <a:extLst>
              <a:ext uri="{FF2B5EF4-FFF2-40B4-BE49-F238E27FC236}">
                <a16:creationId xmlns:a16="http://schemas.microsoft.com/office/drawing/2014/main" id="{3DC2DE09-FE76-44D1-AAE9-47ACDEF295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6" name="Rectangle 31">
            <a:extLst>
              <a:ext uri="{FF2B5EF4-FFF2-40B4-BE49-F238E27FC236}">
                <a16:creationId xmlns:a16="http://schemas.microsoft.com/office/drawing/2014/main" id="{0F7B3A5E-4F89-493B-80D7-E56F9176E8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00DD8-5945-418E-985A-1D0FEF902C3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7391847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10619BA4-F839-49E7-BAA5-D3BE3856A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CFED95C3-1B08-47AF-99CB-EB993F547B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0A23490A-0A83-4D14-A437-788922E4F5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126AC-C71E-44C8-BE84-11A32320A335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7047715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07200" y="889000"/>
            <a:ext cx="2224088" cy="536257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34938" y="889000"/>
            <a:ext cx="6519862" cy="536257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5228F1D6-704C-4433-B155-5B220BD59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65925E58-3198-4F4F-825E-162B686FBF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54D9A72F-DDCA-4FE9-B18C-8BDE0A421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E12601-5B41-4B1F-9390-F1D6CA86B63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777530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74A7D553-973C-4687-A65B-62E76F3B3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65BE8A45-8E87-4263-BBE0-92C2E68E4D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0B658BDB-F6C1-4441-8334-B997C6DC18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84E631-C591-4C40-886A-19C492569FE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676753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5E605CED-400B-40B4-BFF8-11926DAB38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BDEFEF8C-A0DC-4BEA-B811-F00C97EA21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CA7A4B66-62BC-47AC-9080-AD93DBCBD8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FEF45-A177-4D2B-880E-DA328D7B8C3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3467143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59313" y="2116138"/>
            <a:ext cx="4371975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032D39C1-DFFF-4FBA-9CA5-D27E6E546D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818AFADD-F8ED-4CF9-9330-36CC95F0E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7B6CA61C-A326-4E53-9819-8FAB0F96B0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75EEC-D2EA-4E7D-A075-2E57115A13D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420890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217F560E-BD7D-4B2D-94EC-AF731FE9FE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81B8B57C-46A3-4286-BBD6-7706F245B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29">
            <a:extLst>
              <a:ext uri="{FF2B5EF4-FFF2-40B4-BE49-F238E27FC236}">
                <a16:creationId xmlns:a16="http://schemas.microsoft.com/office/drawing/2014/main" id="{838A6F2D-4B71-4BF6-B84A-D876754607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6BDF3-AA67-444A-8D2D-BDE3F51374DB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2747329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335CF303-C6A6-4099-BD9B-6F86F0D54B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A3B6B176-731D-4A0C-8E8D-0949320C13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2B3C62FE-D420-40B2-9745-5E474018E5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00BAB-903C-43D7-9D68-27A3E6922F9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881008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2A4D365B-19D2-49E4-AE0D-773987832A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64375F36-1E27-4343-B842-F86F748526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3327F9BF-9C4C-4EFA-B0CD-78CC38FD52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4CE14-BFA4-494F-BE68-1344BD81C03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419380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22D3A296-89BF-4CD7-8E79-117431EBE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C596AF23-1D9D-4785-8E9F-3279C906D9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BBD4F2D7-64DD-4D2F-B138-0258D8E0A7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50FF3-0C84-44F8-AED1-FEAA110A5EE3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4464188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53EC1EB8-88EF-40DB-B903-E9C0169901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8F00BE08-C5EF-45AA-885C-A96C93F07B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585ED7E0-2898-4C0D-A39F-3546F2015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EEE3C-94EB-4C07-89E7-8F14F3DFB3F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5980845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CC"/>
            </a:gs>
            <a:gs pos="50000">
              <a:srgbClr val="66CCFF"/>
            </a:gs>
            <a:gs pos="100000">
              <a:srgbClr val="FF99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43E45FA-333F-4A64-83D0-CBD350B7AD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889000"/>
            <a:ext cx="88852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τον τίτλο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EF88FA4-30EF-406C-BEEC-16DCB28C1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4938" y="2116138"/>
            <a:ext cx="8896350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2055" name="Freeform 7">
            <a:extLst>
              <a:ext uri="{FF2B5EF4-FFF2-40B4-BE49-F238E27FC236}">
                <a16:creationId xmlns:a16="http://schemas.microsoft.com/office/drawing/2014/main" id="{A9934FEB-B790-4FF1-B8F8-BF30C5629A91}"/>
              </a:ext>
            </a:extLst>
          </p:cNvPr>
          <p:cNvSpPr>
            <a:spLocks/>
          </p:cNvSpPr>
          <p:nvPr/>
        </p:nvSpPr>
        <p:spPr bwMode="auto">
          <a:xfrm>
            <a:off x="3587750" y="53975"/>
            <a:ext cx="1982788" cy="654050"/>
          </a:xfrm>
          <a:custGeom>
            <a:avLst/>
            <a:gdLst/>
            <a:ahLst/>
            <a:cxnLst>
              <a:cxn ang="0">
                <a:pos x="16" y="67"/>
              </a:cxn>
              <a:cxn ang="0">
                <a:pos x="26" y="62"/>
              </a:cxn>
              <a:cxn ang="0">
                <a:pos x="452" y="62"/>
              </a:cxn>
              <a:cxn ang="0">
                <a:pos x="483" y="40"/>
              </a:cxn>
              <a:cxn ang="0">
                <a:pos x="505" y="27"/>
              </a:cxn>
              <a:cxn ang="0">
                <a:pos x="526" y="17"/>
              </a:cxn>
              <a:cxn ang="0">
                <a:pos x="552" y="11"/>
              </a:cxn>
              <a:cxn ang="0">
                <a:pos x="578" y="5"/>
              </a:cxn>
              <a:cxn ang="0">
                <a:pos x="605" y="2"/>
              </a:cxn>
              <a:cxn ang="0">
                <a:pos x="639" y="0"/>
              </a:cxn>
              <a:cxn ang="0">
                <a:pos x="678" y="5"/>
              </a:cxn>
              <a:cxn ang="0">
                <a:pos x="714" y="15"/>
              </a:cxn>
              <a:cxn ang="0">
                <a:pos x="740" y="27"/>
              </a:cxn>
              <a:cxn ang="0">
                <a:pos x="768" y="40"/>
              </a:cxn>
              <a:cxn ang="0">
                <a:pos x="786" y="51"/>
              </a:cxn>
              <a:cxn ang="0">
                <a:pos x="802" y="64"/>
              </a:cxn>
              <a:cxn ang="0">
                <a:pos x="1209" y="62"/>
              </a:cxn>
              <a:cxn ang="0">
                <a:pos x="1223" y="66"/>
              </a:cxn>
              <a:cxn ang="0">
                <a:pos x="1233" y="73"/>
              </a:cxn>
              <a:cxn ang="0">
                <a:pos x="1242" y="91"/>
              </a:cxn>
              <a:cxn ang="0">
                <a:pos x="1246" y="112"/>
              </a:cxn>
              <a:cxn ang="0">
                <a:pos x="1248" y="137"/>
              </a:cxn>
              <a:cxn ang="0">
                <a:pos x="1248" y="349"/>
              </a:cxn>
              <a:cxn ang="0">
                <a:pos x="809" y="350"/>
              </a:cxn>
              <a:cxn ang="0">
                <a:pos x="700" y="409"/>
              </a:cxn>
              <a:cxn ang="0">
                <a:pos x="523" y="411"/>
              </a:cxn>
              <a:cxn ang="0">
                <a:pos x="437" y="346"/>
              </a:cxn>
              <a:cxn ang="0">
                <a:pos x="46" y="349"/>
              </a:cxn>
              <a:cxn ang="0">
                <a:pos x="0" y="349"/>
              </a:cxn>
              <a:cxn ang="0">
                <a:pos x="0" y="152"/>
              </a:cxn>
              <a:cxn ang="0">
                <a:pos x="0" y="123"/>
              </a:cxn>
              <a:cxn ang="0">
                <a:pos x="5" y="94"/>
              </a:cxn>
              <a:cxn ang="0">
                <a:pos x="9" y="80"/>
              </a:cxn>
              <a:cxn ang="0">
                <a:pos x="16" y="67"/>
              </a:cxn>
            </a:cxnLst>
            <a:rect l="0" t="0" r="r" b="b"/>
            <a:pathLst>
              <a:path w="1249" h="412">
                <a:moveTo>
                  <a:pt x="16" y="67"/>
                </a:moveTo>
                <a:lnTo>
                  <a:pt x="26" y="62"/>
                </a:lnTo>
                <a:lnTo>
                  <a:pt x="452" y="62"/>
                </a:lnTo>
                <a:lnTo>
                  <a:pt x="483" y="40"/>
                </a:lnTo>
                <a:lnTo>
                  <a:pt x="505" y="27"/>
                </a:lnTo>
                <a:lnTo>
                  <a:pt x="526" y="17"/>
                </a:lnTo>
                <a:lnTo>
                  <a:pt x="552" y="11"/>
                </a:lnTo>
                <a:lnTo>
                  <a:pt x="578" y="5"/>
                </a:lnTo>
                <a:lnTo>
                  <a:pt x="605" y="2"/>
                </a:lnTo>
                <a:lnTo>
                  <a:pt x="639" y="0"/>
                </a:lnTo>
                <a:lnTo>
                  <a:pt x="678" y="5"/>
                </a:lnTo>
                <a:lnTo>
                  <a:pt x="714" y="15"/>
                </a:lnTo>
                <a:lnTo>
                  <a:pt x="740" y="27"/>
                </a:lnTo>
                <a:lnTo>
                  <a:pt x="768" y="40"/>
                </a:lnTo>
                <a:lnTo>
                  <a:pt x="786" y="51"/>
                </a:lnTo>
                <a:lnTo>
                  <a:pt x="802" y="64"/>
                </a:lnTo>
                <a:lnTo>
                  <a:pt x="1209" y="62"/>
                </a:lnTo>
                <a:lnTo>
                  <a:pt x="1223" y="66"/>
                </a:lnTo>
                <a:lnTo>
                  <a:pt x="1233" y="73"/>
                </a:lnTo>
                <a:lnTo>
                  <a:pt x="1242" y="91"/>
                </a:lnTo>
                <a:lnTo>
                  <a:pt x="1246" y="112"/>
                </a:lnTo>
                <a:lnTo>
                  <a:pt x="1248" y="137"/>
                </a:lnTo>
                <a:lnTo>
                  <a:pt x="1248" y="349"/>
                </a:lnTo>
                <a:lnTo>
                  <a:pt x="809" y="350"/>
                </a:lnTo>
                <a:lnTo>
                  <a:pt x="700" y="409"/>
                </a:lnTo>
                <a:lnTo>
                  <a:pt x="523" y="411"/>
                </a:lnTo>
                <a:lnTo>
                  <a:pt x="437" y="346"/>
                </a:lnTo>
                <a:lnTo>
                  <a:pt x="46" y="349"/>
                </a:lnTo>
                <a:lnTo>
                  <a:pt x="0" y="349"/>
                </a:lnTo>
                <a:lnTo>
                  <a:pt x="0" y="152"/>
                </a:lnTo>
                <a:lnTo>
                  <a:pt x="0" y="123"/>
                </a:lnTo>
                <a:lnTo>
                  <a:pt x="5" y="94"/>
                </a:lnTo>
                <a:lnTo>
                  <a:pt x="9" y="80"/>
                </a:lnTo>
                <a:lnTo>
                  <a:pt x="16" y="67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2056" name="Oval 8">
            <a:extLst>
              <a:ext uri="{FF2B5EF4-FFF2-40B4-BE49-F238E27FC236}">
                <a16:creationId xmlns:a16="http://schemas.microsoft.com/office/drawing/2014/main" id="{C64704B8-8EF1-421A-B7D3-5AC26195E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61913"/>
            <a:ext cx="766762" cy="673100"/>
          </a:xfrm>
          <a:prstGeom prst="ellipse">
            <a:avLst/>
          </a:prstGeom>
          <a:gradFill rotWithShape="0">
            <a:gsLst>
              <a:gs pos="0">
                <a:srgbClr val="00CC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kumimoji="1" lang="el-GR" b="0"/>
          </a:p>
        </p:txBody>
      </p:sp>
      <p:sp>
        <p:nvSpPr>
          <p:cNvPr id="2057" name="Freeform 9">
            <a:extLst>
              <a:ext uri="{FF2B5EF4-FFF2-40B4-BE49-F238E27FC236}">
                <a16:creationId xmlns:a16="http://schemas.microsoft.com/office/drawing/2014/main" id="{160D7E3C-6A73-42D4-8D4C-6004B8A3D45D}"/>
              </a:ext>
            </a:extLst>
          </p:cNvPr>
          <p:cNvSpPr>
            <a:spLocks/>
          </p:cNvSpPr>
          <p:nvPr/>
        </p:nvSpPr>
        <p:spPr bwMode="auto">
          <a:xfrm>
            <a:off x="3586163" y="452438"/>
            <a:ext cx="1984375" cy="304800"/>
          </a:xfrm>
          <a:custGeom>
            <a:avLst/>
            <a:gdLst/>
            <a:ahLst/>
            <a:cxnLst>
              <a:cxn ang="0">
                <a:pos x="60" y="42"/>
              </a:cxn>
              <a:cxn ang="0">
                <a:pos x="98" y="42"/>
              </a:cxn>
              <a:cxn ang="0">
                <a:pos x="128" y="63"/>
              </a:cxn>
              <a:cxn ang="0">
                <a:pos x="176" y="51"/>
              </a:cxn>
              <a:cxn ang="0">
                <a:pos x="231" y="45"/>
              </a:cxn>
              <a:cxn ang="0">
                <a:pos x="269" y="57"/>
              </a:cxn>
              <a:cxn ang="0">
                <a:pos x="311" y="51"/>
              </a:cxn>
              <a:cxn ang="0">
                <a:pos x="378" y="54"/>
              </a:cxn>
              <a:cxn ang="0">
                <a:pos x="420" y="63"/>
              </a:cxn>
              <a:cxn ang="0">
                <a:pos x="483" y="80"/>
              </a:cxn>
              <a:cxn ang="0">
                <a:pos x="513" y="99"/>
              </a:cxn>
              <a:cxn ang="0">
                <a:pos x="536" y="130"/>
              </a:cxn>
              <a:cxn ang="0">
                <a:pos x="578" y="129"/>
              </a:cxn>
              <a:cxn ang="0">
                <a:pos x="617" y="139"/>
              </a:cxn>
              <a:cxn ang="0">
                <a:pos x="651" y="131"/>
              </a:cxn>
              <a:cxn ang="0">
                <a:pos x="688" y="121"/>
              </a:cxn>
              <a:cxn ang="0">
                <a:pos x="728" y="101"/>
              </a:cxn>
              <a:cxn ang="0">
                <a:pos x="769" y="68"/>
              </a:cxn>
              <a:cxn ang="0">
                <a:pos x="814" y="52"/>
              </a:cxn>
              <a:cxn ang="0">
                <a:pos x="844" y="56"/>
              </a:cxn>
              <a:cxn ang="0">
                <a:pos x="881" y="57"/>
              </a:cxn>
              <a:cxn ang="0">
                <a:pos x="933" y="69"/>
              </a:cxn>
              <a:cxn ang="0">
                <a:pos x="963" y="51"/>
              </a:cxn>
              <a:cxn ang="0">
                <a:pos x="989" y="55"/>
              </a:cxn>
              <a:cxn ang="0">
                <a:pos x="1035" y="33"/>
              </a:cxn>
              <a:cxn ang="0">
                <a:pos x="1063" y="35"/>
              </a:cxn>
              <a:cxn ang="0">
                <a:pos x="1096" y="6"/>
              </a:cxn>
              <a:cxn ang="0">
                <a:pos x="1130" y="32"/>
              </a:cxn>
              <a:cxn ang="0">
                <a:pos x="1164" y="0"/>
              </a:cxn>
              <a:cxn ang="0">
                <a:pos x="1195" y="38"/>
              </a:cxn>
              <a:cxn ang="0">
                <a:pos x="1227" y="16"/>
              </a:cxn>
              <a:cxn ang="0">
                <a:pos x="1249" y="28"/>
              </a:cxn>
              <a:cxn ang="0">
                <a:pos x="822" y="144"/>
              </a:cxn>
              <a:cxn ang="0">
                <a:pos x="563" y="191"/>
              </a:cxn>
              <a:cxn ang="0">
                <a:pos x="441" y="98"/>
              </a:cxn>
              <a:cxn ang="0">
                <a:pos x="0" y="19"/>
              </a:cxn>
              <a:cxn ang="0">
                <a:pos x="18" y="33"/>
              </a:cxn>
              <a:cxn ang="0">
                <a:pos x="43" y="38"/>
              </a:cxn>
            </a:cxnLst>
            <a:rect l="0" t="0" r="r" b="b"/>
            <a:pathLst>
              <a:path w="1250" h="192">
                <a:moveTo>
                  <a:pt x="43" y="38"/>
                </a:moveTo>
                <a:lnTo>
                  <a:pt x="60" y="42"/>
                </a:lnTo>
                <a:lnTo>
                  <a:pt x="79" y="38"/>
                </a:lnTo>
                <a:lnTo>
                  <a:pt x="98" y="42"/>
                </a:lnTo>
                <a:lnTo>
                  <a:pt x="112" y="54"/>
                </a:lnTo>
                <a:lnTo>
                  <a:pt x="128" y="63"/>
                </a:lnTo>
                <a:lnTo>
                  <a:pt x="154" y="55"/>
                </a:lnTo>
                <a:lnTo>
                  <a:pt x="176" y="51"/>
                </a:lnTo>
                <a:lnTo>
                  <a:pt x="208" y="51"/>
                </a:lnTo>
                <a:lnTo>
                  <a:pt x="231" y="45"/>
                </a:lnTo>
                <a:lnTo>
                  <a:pt x="251" y="50"/>
                </a:lnTo>
                <a:lnTo>
                  <a:pt x="269" y="57"/>
                </a:lnTo>
                <a:lnTo>
                  <a:pt x="285" y="60"/>
                </a:lnTo>
                <a:lnTo>
                  <a:pt x="311" y="51"/>
                </a:lnTo>
                <a:lnTo>
                  <a:pt x="338" y="51"/>
                </a:lnTo>
                <a:lnTo>
                  <a:pt x="378" y="54"/>
                </a:lnTo>
                <a:lnTo>
                  <a:pt x="394" y="66"/>
                </a:lnTo>
                <a:lnTo>
                  <a:pt x="420" y="63"/>
                </a:lnTo>
                <a:lnTo>
                  <a:pt x="457" y="60"/>
                </a:lnTo>
                <a:lnTo>
                  <a:pt x="483" y="80"/>
                </a:lnTo>
                <a:lnTo>
                  <a:pt x="498" y="84"/>
                </a:lnTo>
                <a:lnTo>
                  <a:pt x="513" y="99"/>
                </a:lnTo>
                <a:lnTo>
                  <a:pt x="521" y="121"/>
                </a:lnTo>
                <a:lnTo>
                  <a:pt x="536" y="130"/>
                </a:lnTo>
                <a:lnTo>
                  <a:pt x="555" y="130"/>
                </a:lnTo>
                <a:lnTo>
                  <a:pt x="578" y="129"/>
                </a:lnTo>
                <a:lnTo>
                  <a:pt x="601" y="130"/>
                </a:lnTo>
                <a:lnTo>
                  <a:pt x="617" y="139"/>
                </a:lnTo>
                <a:lnTo>
                  <a:pt x="630" y="132"/>
                </a:lnTo>
                <a:lnTo>
                  <a:pt x="651" y="131"/>
                </a:lnTo>
                <a:lnTo>
                  <a:pt x="672" y="118"/>
                </a:lnTo>
                <a:lnTo>
                  <a:pt x="688" y="121"/>
                </a:lnTo>
                <a:lnTo>
                  <a:pt x="716" y="117"/>
                </a:lnTo>
                <a:lnTo>
                  <a:pt x="728" y="101"/>
                </a:lnTo>
                <a:lnTo>
                  <a:pt x="761" y="88"/>
                </a:lnTo>
                <a:lnTo>
                  <a:pt x="769" y="68"/>
                </a:lnTo>
                <a:lnTo>
                  <a:pt x="786" y="58"/>
                </a:lnTo>
                <a:lnTo>
                  <a:pt x="814" y="52"/>
                </a:lnTo>
                <a:lnTo>
                  <a:pt x="829" y="60"/>
                </a:lnTo>
                <a:lnTo>
                  <a:pt x="844" y="56"/>
                </a:lnTo>
                <a:lnTo>
                  <a:pt x="862" y="63"/>
                </a:lnTo>
                <a:lnTo>
                  <a:pt x="881" y="57"/>
                </a:lnTo>
                <a:lnTo>
                  <a:pt x="917" y="63"/>
                </a:lnTo>
                <a:lnTo>
                  <a:pt x="933" y="69"/>
                </a:lnTo>
                <a:lnTo>
                  <a:pt x="951" y="53"/>
                </a:lnTo>
                <a:lnTo>
                  <a:pt x="963" y="51"/>
                </a:lnTo>
                <a:lnTo>
                  <a:pt x="977" y="57"/>
                </a:lnTo>
                <a:lnTo>
                  <a:pt x="989" y="55"/>
                </a:lnTo>
                <a:lnTo>
                  <a:pt x="1006" y="38"/>
                </a:lnTo>
                <a:lnTo>
                  <a:pt x="1035" y="33"/>
                </a:lnTo>
                <a:lnTo>
                  <a:pt x="1049" y="35"/>
                </a:lnTo>
                <a:lnTo>
                  <a:pt x="1063" y="35"/>
                </a:lnTo>
                <a:lnTo>
                  <a:pt x="1084" y="15"/>
                </a:lnTo>
                <a:lnTo>
                  <a:pt x="1096" y="6"/>
                </a:lnTo>
                <a:lnTo>
                  <a:pt x="1112" y="10"/>
                </a:lnTo>
                <a:lnTo>
                  <a:pt x="1130" y="32"/>
                </a:lnTo>
                <a:lnTo>
                  <a:pt x="1148" y="18"/>
                </a:lnTo>
                <a:lnTo>
                  <a:pt x="1164" y="0"/>
                </a:lnTo>
                <a:lnTo>
                  <a:pt x="1179" y="1"/>
                </a:lnTo>
                <a:lnTo>
                  <a:pt x="1195" y="38"/>
                </a:lnTo>
                <a:lnTo>
                  <a:pt x="1209" y="32"/>
                </a:lnTo>
                <a:lnTo>
                  <a:pt x="1227" y="16"/>
                </a:lnTo>
                <a:lnTo>
                  <a:pt x="1241" y="16"/>
                </a:lnTo>
                <a:lnTo>
                  <a:pt x="1249" y="28"/>
                </a:lnTo>
                <a:lnTo>
                  <a:pt x="1249" y="122"/>
                </a:lnTo>
                <a:lnTo>
                  <a:pt x="822" y="144"/>
                </a:lnTo>
                <a:lnTo>
                  <a:pt x="692" y="183"/>
                </a:lnTo>
                <a:lnTo>
                  <a:pt x="563" y="191"/>
                </a:lnTo>
                <a:lnTo>
                  <a:pt x="499" y="156"/>
                </a:lnTo>
                <a:lnTo>
                  <a:pt x="441" y="98"/>
                </a:lnTo>
                <a:lnTo>
                  <a:pt x="0" y="88"/>
                </a:lnTo>
                <a:lnTo>
                  <a:pt x="0" y="19"/>
                </a:lnTo>
                <a:lnTo>
                  <a:pt x="7" y="30"/>
                </a:lnTo>
                <a:lnTo>
                  <a:pt x="18" y="33"/>
                </a:lnTo>
                <a:lnTo>
                  <a:pt x="32" y="34"/>
                </a:lnTo>
                <a:lnTo>
                  <a:pt x="43" y="38"/>
                </a:lnTo>
              </a:path>
            </a:pathLst>
          </a:custGeom>
          <a:solidFill>
            <a:srgbClr val="003300"/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2058" name="Freeform 10">
            <a:extLst>
              <a:ext uri="{FF2B5EF4-FFF2-40B4-BE49-F238E27FC236}">
                <a16:creationId xmlns:a16="http://schemas.microsoft.com/office/drawing/2014/main" id="{721C7A51-8953-4835-A696-22C68652B616}"/>
              </a:ext>
            </a:extLst>
          </p:cNvPr>
          <p:cNvSpPr>
            <a:spLocks/>
          </p:cNvSpPr>
          <p:nvPr/>
        </p:nvSpPr>
        <p:spPr bwMode="auto">
          <a:xfrm>
            <a:off x="3586163" y="508000"/>
            <a:ext cx="1984375" cy="306388"/>
          </a:xfrm>
          <a:custGeom>
            <a:avLst/>
            <a:gdLst/>
            <a:ahLst/>
            <a:cxnLst>
              <a:cxn ang="0">
                <a:pos x="26" y="125"/>
              </a:cxn>
              <a:cxn ang="0">
                <a:pos x="450" y="125"/>
              </a:cxn>
              <a:cxn ang="0">
                <a:pos x="487" y="155"/>
              </a:cxn>
              <a:cxn ang="0">
                <a:pos x="532" y="175"/>
              </a:cxn>
              <a:cxn ang="0">
                <a:pos x="587" y="188"/>
              </a:cxn>
              <a:cxn ang="0">
                <a:pos x="672" y="188"/>
              </a:cxn>
              <a:cxn ang="0">
                <a:pos x="769" y="158"/>
              </a:cxn>
              <a:cxn ang="0">
                <a:pos x="811" y="125"/>
              </a:cxn>
              <a:cxn ang="0">
                <a:pos x="1224" y="124"/>
              </a:cxn>
              <a:cxn ang="0">
                <a:pos x="1243" y="114"/>
              </a:cxn>
              <a:cxn ang="0">
                <a:pos x="1249" y="96"/>
              </a:cxn>
              <a:cxn ang="0">
                <a:pos x="1238" y="0"/>
              </a:cxn>
              <a:cxn ang="0">
                <a:pos x="1227" y="18"/>
              </a:cxn>
              <a:cxn ang="0">
                <a:pos x="1218" y="33"/>
              </a:cxn>
              <a:cxn ang="0">
                <a:pos x="1196" y="24"/>
              </a:cxn>
              <a:cxn ang="0">
                <a:pos x="1170" y="14"/>
              </a:cxn>
              <a:cxn ang="0">
                <a:pos x="1138" y="33"/>
              </a:cxn>
              <a:cxn ang="0">
                <a:pos x="1117" y="24"/>
              </a:cxn>
              <a:cxn ang="0">
                <a:pos x="1089" y="19"/>
              </a:cxn>
              <a:cxn ang="0">
                <a:pos x="1074" y="38"/>
              </a:cxn>
              <a:cxn ang="0">
                <a:pos x="1046" y="33"/>
              </a:cxn>
              <a:cxn ang="0">
                <a:pos x="1007" y="38"/>
              </a:cxn>
              <a:cxn ang="0">
                <a:pos x="969" y="33"/>
              </a:cxn>
              <a:cxn ang="0">
                <a:pos x="932" y="47"/>
              </a:cxn>
              <a:cxn ang="0">
                <a:pos x="901" y="34"/>
              </a:cxn>
              <a:cxn ang="0">
                <a:pos x="847" y="44"/>
              </a:cxn>
              <a:cxn ang="0">
                <a:pos x="807" y="43"/>
              </a:cxn>
              <a:cxn ang="0">
                <a:pos x="783" y="81"/>
              </a:cxn>
              <a:cxn ang="0">
                <a:pos x="765" y="111"/>
              </a:cxn>
              <a:cxn ang="0">
                <a:pos x="729" y="122"/>
              </a:cxn>
              <a:cxn ang="0">
                <a:pos x="697" y="132"/>
              </a:cxn>
              <a:cxn ang="0">
                <a:pos x="634" y="137"/>
              </a:cxn>
              <a:cxn ang="0">
                <a:pos x="556" y="145"/>
              </a:cxn>
              <a:cxn ang="0">
                <a:pos x="499" y="116"/>
              </a:cxn>
              <a:cxn ang="0">
                <a:pos x="454" y="57"/>
              </a:cxn>
              <a:cxn ang="0">
                <a:pos x="399" y="47"/>
              </a:cxn>
              <a:cxn ang="0">
                <a:pos x="332" y="33"/>
              </a:cxn>
              <a:cxn ang="0">
                <a:pos x="262" y="24"/>
              </a:cxn>
              <a:cxn ang="0">
                <a:pos x="214" y="35"/>
              </a:cxn>
              <a:cxn ang="0">
                <a:pos x="186" y="32"/>
              </a:cxn>
              <a:cxn ang="0">
                <a:pos x="145" y="37"/>
              </a:cxn>
              <a:cxn ang="0">
                <a:pos x="102" y="35"/>
              </a:cxn>
              <a:cxn ang="0">
                <a:pos x="57" y="43"/>
              </a:cxn>
              <a:cxn ang="0">
                <a:pos x="11" y="38"/>
              </a:cxn>
              <a:cxn ang="0">
                <a:pos x="1" y="74"/>
              </a:cxn>
              <a:cxn ang="0">
                <a:pos x="9" y="118"/>
              </a:cxn>
            </a:cxnLst>
            <a:rect l="0" t="0" r="r" b="b"/>
            <a:pathLst>
              <a:path w="1250" h="193">
                <a:moveTo>
                  <a:pt x="16" y="122"/>
                </a:moveTo>
                <a:lnTo>
                  <a:pt x="26" y="125"/>
                </a:lnTo>
                <a:lnTo>
                  <a:pt x="38" y="125"/>
                </a:lnTo>
                <a:lnTo>
                  <a:pt x="450" y="125"/>
                </a:lnTo>
                <a:lnTo>
                  <a:pt x="458" y="135"/>
                </a:lnTo>
                <a:lnTo>
                  <a:pt x="487" y="155"/>
                </a:lnTo>
                <a:lnTo>
                  <a:pt x="511" y="166"/>
                </a:lnTo>
                <a:lnTo>
                  <a:pt x="532" y="175"/>
                </a:lnTo>
                <a:lnTo>
                  <a:pt x="559" y="184"/>
                </a:lnTo>
                <a:lnTo>
                  <a:pt x="587" y="188"/>
                </a:lnTo>
                <a:lnTo>
                  <a:pt x="631" y="192"/>
                </a:lnTo>
                <a:lnTo>
                  <a:pt x="672" y="188"/>
                </a:lnTo>
                <a:lnTo>
                  <a:pt x="723" y="178"/>
                </a:lnTo>
                <a:lnTo>
                  <a:pt x="769" y="158"/>
                </a:lnTo>
                <a:lnTo>
                  <a:pt x="797" y="137"/>
                </a:lnTo>
                <a:lnTo>
                  <a:pt x="811" y="125"/>
                </a:lnTo>
                <a:lnTo>
                  <a:pt x="1210" y="125"/>
                </a:lnTo>
                <a:lnTo>
                  <a:pt x="1224" y="124"/>
                </a:lnTo>
                <a:lnTo>
                  <a:pt x="1234" y="121"/>
                </a:lnTo>
                <a:lnTo>
                  <a:pt x="1243" y="114"/>
                </a:lnTo>
                <a:lnTo>
                  <a:pt x="1247" y="106"/>
                </a:lnTo>
                <a:lnTo>
                  <a:pt x="1249" y="96"/>
                </a:lnTo>
                <a:lnTo>
                  <a:pt x="1249" y="14"/>
                </a:lnTo>
                <a:lnTo>
                  <a:pt x="1238" y="0"/>
                </a:lnTo>
                <a:lnTo>
                  <a:pt x="1232" y="4"/>
                </a:lnTo>
                <a:lnTo>
                  <a:pt x="1227" y="18"/>
                </a:lnTo>
                <a:lnTo>
                  <a:pt x="1223" y="34"/>
                </a:lnTo>
                <a:lnTo>
                  <a:pt x="1218" y="33"/>
                </a:lnTo>
                <a:lnTo>
                  <a:pt x="1211" y="32"/>
                </a:lnTo>
                <a:lnTo>
                  <a:pt x="1196" y="24"/>
                </a:lnTo>
                <a:lnTo>
                  <a:pt x="1186" y="17"/>
                </a:lnTo>
                <a:lnTo>
                  <a:pt x="1170" y="14"/>
                </a:lnTo>
                <a:lnTo>
                  <a:pt x="1153" y="21"/>
                </a:lnTo>
                <a:lnTo>
                  <a:pt x="1138" y="33"/>
                </a:lnTo>
                <a:lnTo>
                  <a:pt x="1126" y="25"/>
                </a:lnTo>
                <a:lnTo>
                  <a:pt x="1117" y="24"/>
                </a:lnTo>
                <a:lnTo>
                  <a:pt x="1103" y="17"/>
                </a:lnTo>
                <a:lnTo>
                  <a:pt x="1089" y="19"/>
                </a:lnTo>
                <a:lnTo>
                  <a:pt x="1079" y="27"/>
                </a:lnTo>
                <a:lnTo>
                  <a:pt x="1074" y="38"/>
                </a:lnTo>
                <a:lnTo>
                  <a:pt x="1063" y="33"/>
                </a:lnTo>
                <a:lnTo>
                  <a:pt x="1046" y="33"/>
                </a:lnTo>
                <a:lnTo>
                  <a:pt x="1025" y="28"/>
                </a:lnTo>
                <a:lnTo>
                  <a:pt x="1007" y="38"/>
                </a:lnTo>
                <a:lnTo>
                  <a:pt x="990" y="24"/>
                </a:lnTo>
                <a:lnTo>
                  <a:pt x="969" y="33"/>
                </a:lnTo>
                <a:lnTo>
                  <a:pt x="949" y="55"/>
                </a:lnTo>
                <a:lnTo>
                  <a:pt x="932" y="47"/>
                </a:lnTo>
                <a:lnTo>
                  <a:pt x="917" y="39"/>
                </a:lnTo>
                <a:lnTo>
                  <a:pt x="901" y="34"/>
                </a:lnTo>
                <a:lnTo>
                  <a:pt x="880" y="38"/>
                </a:lnTo>
                <a:lnTo>
                  <a:pt x="847" y="44"/>
                </a:lnTo>
                <a:lnTo>
                  <a:pt x="818" y="37"/>
                </a:lnTo>
                <a:lnTo>
                  <a:pt x="807" y="43"/>
                </a:lnTo>
                <a:lnTo>
                  <a:pt x="794" y="57"/>
                </a:lnTo>
                <a:lnTo>
                  <a:pt x="783" y="81"/>
                </a:lnTo>
                <a:lnTo>
                  <a:pt x="771" y="93"/>
                </a:lnTo>
                <a:lnTo>
                  <a:pt x="765" y="111"/>
                </a:lnTo>
                <a:lnTo>
                  <a:pt x="752" y="118"/>
                </a:lnTo>
                <a:lnTo>
                  <a:pt x="729" y="122"/>
                </a:lnTo>
                <a:lnTo>
                  <a:pt x="703" y="124"/>
                </a:lnTo>
                <a:lnTo>
                  <a:pt x="697" y="132"/>
                </a:lnTo>
                <a:lnTo>
                  <a:pt x="663" y="130"/>
                </a:lnTo>
                <a:lnTo>
                  <a:pt x="634" y="137"/>
                </a:lnTo>
                <a:lnTo>
                  <a:pt x="605" y="136"/>
                </a:lnTo>
                <a:lnTo>
                  <a:pt x="556" y="145"/>
                </a:lnTo>
                <a:lnTo>
                  <a:pt x="529" y="122"/>
                </a:lnTo>
                <a:lnTo>
                  <a:pt x="499" y="116"/>
                </a:lnTo>
                <a:lnTo>
                  <a:pt x="468" y="76"/>
                </a:lnTo>
                <a:lnTo>
                  <a:pt x="454" y="57"/>
                </a:lnTo>
                <a:lnTo>
                  <a:pt x="439" y="52"/>
                </a:lnTo>
                <a:lnTo>
                  <a:pt x="399" y="47"/>
                </a:lnTo>
                <a:lnTo>
                  <a:pt x="367" y="42"/>
                </a:lnTo>
                <a:lnTo>
                  <a:pt x="332" y="33"/>
                </a:lnTo>
                <a:lnTo>
                  <a:pt x="299" y="42"/>
                </a:lnTo>
                <a:lnTo>
                  <a:pt x="262" y="24"/>
                </a:lnTo>
                <a:lnTo>
                  <a:pt x="233" y="24"/>
                </a:lnTo>
                <a:lnTo>
                  <a:pt x="214" y="35"/>
                </a:lnTo>
                <a:lnTo>
                  <a:pt x="202" y="26"/>
                </a:lnTo>
                <a:lnTo>
                  <a:pt x="186" y="32"/>
                </a:lnTo>
                <a:lnTo>
                  <a:pt x="165" y="33"/>
                </a:lnTo>
                <a:lnTo>
                  <a:pt x="145" y="37"/>
                </a:lnTo>
                <a:lnTo>
                  <a:pt x="122" y="44"/>
                </a:lnTo>
                <a:lnTo>
                  <a:pt x="102" y="35"/>
                </a:lnTo>
                <a:lnTo>
                  <a:pt x="82" y="40"/>
                </a:lnTo>
                <a:lnTo>
                  <a:pt x="57" y="43"/>
                </a:lnTo>
                <a:lnTo>
                  <a:pt x="41" y="40"/>
                </a:lnTo>
                <a:lnTo>
                  <a:pt x="11" y="38"/>
                </a:lnTo>
                <a:lnTo>
                  <a:pt x="0" y="47"/>
                </a:lnTo>
                <a:lnTo>
                  <a:pt x="1" y="74"/>
                </a:lnTo>
                <a:lnTo>
                  <a:pt x="3" y="98"/>
                </a:lnTo>
                <a:lnTo>
                  <a:pt x="9" y="118"/>
                </a:lnTo>
                <a:lnTo>
                  <a:pt x="16" y="122"/>
                </a:lnTo>
              </a:path>
            </a:pathLst>
          </a:custGeom>
          <a:gradFill rotWithShape="0">
            <a:gsLst>
              <a:gs pos="0">
                <a:srgbClr val="CC6600"/>
              </a:gs>
              <a:gs pos="100000">
                <a:srgbClr val="000000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2059" name="Freeform 11">
            <a:extLst>
              <a:ext uri="{FF2B5EF4-FFF2-40B4-BE49-F238E27FC236}">
                <a16:creationId xmlns:a16="http://schemas.microsoft.com/office/drawing/2014/main" id="{0D227D53-2AC9-4387-BD01-42211680A353}"/>
              </a:ext>
            </a:extLst>
          </p:cNvPr>
          <p:cNvSpPr>
            <a:spLocks/>
          </p:cNvSpPr>
          <p:nvPr/>
        </p:nvSpPr>
        <p:spPr bwMode="auto">
          <a:xfrm>
            <a:off x="3598863" y="557213"/>
            <a:ext cx="1947862" cy="228600"/>
          </a:xfrm>
          <a:custGeom>
            <a:avLst/>
            <a:gdLst/>
            <a:ahLst/>
            <a:cxnLst>
              <a:cxn ang="0">
                <a:pos x="301" y="45"/>
              </a:cxn>
              <a:cxn ang="0">
                <a:pos x="219" y="50"/>
              </a:cxn>
              <a:cxn ang="0">
                <a:pos x="97" y="50"/>
              </a:cxn>
              <a:cxn ang="0">
                <a:pos x="40" y="49"/>
              </a:cxn>
              <a:cxn ang="0">
                <a:pos x="8" y="36"/>
              </a:cxn>
              <a:cxn ang="0">
                <a:pos x="0" y="46"/>
              </a:cxn>
              <a:cxn ang="0">
                <a:pos x="46" y="64"/>
              </a:cxn>
              <a:cxn ang="0">
                <a:pos x="103" y="63"/>
              </a:cxn>
              <a:cxn ang="0">
                <a:pos x="134" y="65"/>
              </a:cxn>
              <a:cxn ang="0">
                <a:pos x="204" y="68"/>
              </a:cxn>
              <a:cxn ang="0">
                <a:pos x="341" y="63"/>
              </a:cxn>
              <a:cxn ang="0">
                <a:pos x="440" y="64"/>
              </a:cxn>
              <a:cxn ang="0">
                <a:pos x="485" y="105"/>
              </a:cxn>
              <a:cxn ang="0">
                <a:pos x="558" y="136"/>
              </a:cxn>
              <a:cxn ang="0">
                <a:pos x="642" y="143"/>
              </a:cxn>
              <a:cxn ang="0">
                <a:pos x="728" y="121"/>
              </a:cxn>
              <a:cxn ang="0">
                <a:pos x="786" y="82"/>
              </a:cxn>
              <a:cxn ang="0">
                <a:pos x="827" y="67"/>
              </a:cxn>
              <a:cxn ang="0">
                <a:pos x="937" y="68"/>
              </a:cxn>
              <a:cxn ang="0">
                <a:pos x="1021" y="67"/>
              </a:cxn>
              <a:cxn ang="0">
                <a:pos x="1118" y="67"/>
              </a:cxn>
              <a:cxn ang="0">
                <a:pos x="1211" y="69"/>
              </a:cxn>
              <a:cxn ang="0">
                <a:pos x="1226" y="34"/>
              </a:cxn>
              <a:cxn ang="0">
                <a:pos x="1211" y="37"/>
              </a:cxn>
              <a:cxn ang="0">
                <a:pos x="1171" y="59"/>
              </a:cxn>
              <a:cxn ang="0">
                <a:pos x="1064" y="56"/>
              </a:cxn>
              <a:cxn ang="0">
                <a:pos x="941" y="58"/>
              </a:cxn>
              <a:cxn ang="0">
                <a:pos x="851" y="62"/>
              </a:cxn>
              <a:cxn ang="0">
                <a:pos x="815" y="53"/>
              </a:cxn>
              <a:cxn ang="0">
                <a:pos x="809" y="32"/>
              </a:cxn>
              <a:cxn ang="0">
                <a:pos x="798" y="22"/>
              </a:cxn>
              <a:cxn ang="0">
                <a:pos x="760" y="72"/>
              </a:cxn>
              <a:cxn ang="0">
                <a:pos x="718" y="101"/>
              </a:cxn>
              <a:cxn ang="0">
                <a:pos x="671" y="112"/>
              </a:cxn>
              <a:cxn ang="0">
                <a:pos x="618" y="124"/>
              </a:cxn>
              <a:cxn ang="0">
                <a:pos x="557" y="110"/>
              </a:cxn>
              <a:cxn ang="0">
                <a:pos x="520" y="93"/>
              </a:cxn>
              <a:cxn ang="0">
                <a:pos x="486" y="86"/>
              </a:cxn>
              <a:cxn ang="0">
                <a:pos x="461" y="62"/>
              </a:cxn>
              <a:cxn ang="0">
                <a:pos x="432" y="24"/>
              </a:cxn>
              <a:cxn ang="0">
                <a:pos x="413" y="43"/>
              </a:cxn>
              <a:cxn ang="0">
                <a:pos x="339" y="48"/>
              </a:cxn>
            </a:cxnLst>
            <a:rect l="0" t="0" r="r" b="b"/>
            <a:pathLst>
              <a:path w="1227" h="144">
                <a:moveTo>
                  <a:pt x="339" y="48"/>
                </a:moveTo>
                <a:lnTo>
                  <a:pt x="301" y="45"/>
                </a:lnTo>
                <a:lnTo>
                  <a:pt x="263" y="50"/>
                </a:lnTo>
                <a:lnTo>
                  <a:pt x="219" y="50"/>
                </a:lnTo>
                <a:lnTo>
                  <a:pt x="161" y="48"/>
                </a:lnTo>
                <a:lnTo>
                  <a:pt x="97" y="50"/>
                </a:lnTo>
                <a:lnTo>
                  <a:pt x="65" y="51"/>
                </a:lnTo>
                <a:lnTo>
                  <a:pt x="40" y="49"/>
                </a:lnTo>
                <a:lnTo>
                  <a:pt x="16" y="51"/>
                </a:lnTo>
                <a:lnTo>
                  <a:pt x="8" y="36"/>
                </a:lnTo>
                <a:lnTo>
                  <a:pt x="1" y="24"/>
                </a:lnTo>
                <a:lnTo>
                  <a:pt x="0" y="46"/>
                </a:lnTo>
                <a:lnTo>
                  <a:pt x="8" y="67"/>
                </a:lnTo>
                <a:lnTo>
                  <a:pt x="46" y="64"/>
                </a:lnTo>
                <a:lnTo>
                  <a:pt x="81" y="62"/>
                </a:lnTo>
                <a:lnTo>
                  <a:pt x="103" y="63"/>
                </a:lnTo>
                <a:lnTo>
                  <a:pt x="122" y="64"/>
                </a:lnTo>
                <a:lnTo>
                  <a:pt x="134" y="65"/>
                </a:lnTo>
                <a:lnTo>
                  <a:pt x="170" y="64"/>
                </a:lnTo>
                <a:lnTo>
                  <a:pt x="204" y="68"/>
                </a:lnTo>
                <a:lnTo>
                  <a:pt x="284" y="64"/>
                </a:lnTo>
                <a:lnTo>
                  <a:pt x="341" y="63"/>
                </a:lnTo>
                <a:lnTo>
                  <a:pt x="389" y="64"/>
                </a:lnTo>
                <a:lnTo>
                  <a:pt x="440" y="64"/>
                </a:lnTo>
                <a:lnTo>
                  <a:pt x="465" y="92"/>
                </a:lnTo>
                <a:lnTo>
                  <a:pt x="485" y="105"/>
                </a:lnTo>
                <a:lnTo>
                  <a:pt x="527" y="131"/>
                </a:lnTo>
                <a:lnTo>
                  <a:pt x="558" y="136"/>
                </a:lnTo>
                <a:lnTo>
                  <a:pt x="596" y="143"/>
                </a:lnTo>
                <a:lnTo>
                  <a:pt x="642" y="143"/>
                </a:lnTo>
                <a:lnTo>
                  <a:pt x="684" y="137"/>
                </a:lnTo>
                <a:lnTo>
                  <a:pt x="728" y="121"/>
                </a:lnTo>
                <a:lnTo>
                  <a:pt x="760" y="106"/>
                </a:lnTo>
                <a:lnTo>
                  <a:pt x="786" y="82"/>
                </a:lnTo>
                <a:lnTo>
                  <a:pt x="806" y="72"/>
                </a:lnTo>
                <a:lnTo>
                  <a:pt x="827" y="67"/>
                </a:lnTo>
                <a:lnTo>
                  <a:pt x="877" y="74"/>
                </a:lnTo>
                <a:lnTo>
                  <a:pt x="937" y="68"/>
                </a:lnTo>
                <a:lnTo>
                  <a:pt x="995" y="69"/>
                </a:lnTo>
                <a:lnTo>
                  <a:pt x="1021" y="67"/>
                </a:lnTo>
                <a:lnTo>
                  <a:pt x="1071" y="70"/>
                </a:lnTo>
                <a:lnTo>
                  <a:pt x="1118" y="67"/>
                </a:lnTo>
                <a:lnTo>
                  <a:pt x="1160" y="72"/>
                </a:lnTo>
                <a:lnTo>
                  <a:pt x="1211" y="69"/>
                </a:lnTo>
                <a:lnTo>
                  <a:pt x="1223" y="56"/>
                </a:lnTo>
                <a:lnTo>
                  <a:pt x="1226" y="34"/>
                </a:lnTo>
                <a:lnTo>
                  <a:pt x="1224" y="0"/>
                </a:lnTo>
                <a:lnTo>
                  <a:pt x="1211" y="37"/>
                </a:lnTo>
                <a:lnTo>
                  <a:pt x="1204" y="55"/>
                </a:lnTo>
                <a:lnTo>
                  <a:pt x="1171" y="59"/>
                </a:lnTo>
                <a:lnTo>
                  <a:pt x="1112" y="58"/>
                </a:lnTo>
                <a:lnTo>
                  <a:pt x="1064" y="56"/>
                </a:lnTo>
                <a:lnTo>
                  <a:pt x="983" y="54"/>
                </a:lnTo>
                <a:lnTo>
                  <a:pt x="941" y="58"/>
                </a:lnTo>
                <a:lnTo>
                  <a:pt x="885" y="56"/>
                </a:lnTo>
                <a:lnTo>
                  <a:pt x="851" y="62"/>
                </a:lnTo>
                <a:lnTo>
                  <a:pt x="828" y="55"/>
                </a:lnTo>
                <a:lnTo>
                  <a:pt x="815" y="53"/>
                </a:lnTo>
                <a:lnTo>
                  <a:pt x="804" y="46"/>
                </a:lnTo>
                <a:lnTo>
                  <a:pt x="809" y="32"/>
                </a:lnTo>
                <a:lnTo>
                  <a:pt x="809" y="17"/>
                </a:lnTo>
                <a:lnTo>
                  <a:pt x="798" y="22"/>
                </a:lnTo>
                <a:lnTo>
                  <a:pt x="786" y="49"/>
                </a:lnTo>
                <a:lnTo>
                  <a:pt x="760" y="72"/>
                </a:lnTo>
                <a:lnTo>
                  <a:pt x="745" y="87"/>
                </a:lnTo>
                <a:lnTo>
                  <a:pt x="718" y="101"/>
                </a:lnTo>
                <a:lnTo>
                  <a:pt x="701" y="98"/>
                </a:lnTo>
                <a:lnTo>
                  <a:pt x="671" y="112"/>
                </a:lnTo>
                <a:lnTo>
                  <a:pt x="644" y="118"/>
                </a:lnTo>
                <a:lnTo>
                  <a:pt x="618" y="124"/>
                </a:lnTo>
                <a:lnTo>
                  <a:pt x="585" y="108"/>
                </a:lnTo>
                <a:lnTo>
                  <a:pt x="557" y="110"/>
                </a:lnTo>
                <a:lnTo>
                  <a:pt x="546" y="92"/>
                </a:lnTo>
                <a:lnTo>
                  <a:pt x="520" y="93"/>
                </a:lnTo>
                <a:lnTo>
                  <a:pt x="507" y="98"/>
                </a:lnTo>
                <a:lnTo>
                  <a:pt x="486" y="86"/>
                </a:lnTo>
                <a:lnTo>
                  <a:pt x="469" y="77"/>
                </a:lnTo>
                <a:lnTo>
                  <a:pt x="461" y="62"/>
                </a:lnTo>
                <a:lnTo>
                  <a:pt x="446" y="29"/>
                </a:lnTo>
                <a:lnTo>
                  <a:pt x="432" y="24"/>
                </a:lnTo>
                <a:lnTo>
                  <a:pt x="425" y="44"/>
                </a:lnTo>
                <a:lnTo>
                  <a:pt x="413" y="43"/>
                </a:lnTo>
                <a:lnTo>
                  <a:pt x="372" y="55"/>
                </a:lnTo>
                <a:lnTo>
                  <a:pt x="339" y="48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2060" name="Freeform 12">
            <a:extLst>
              <a:ext uri="{FF2B5EF4-FFF2-40B4-BE49-F238E27FC236}">
                <a16:creationId xmlns:a16="http://schemas.microsoft.com/office/drawing/2014/main" id="{2C9A46E1-FA97-4740-97DA-00DE94B2B654}"/>
              </a:ext>
            </a:extLst>
          </p:cNvPr>
          <p:cNvSpPr>
            <a:spLocks/>
          </p:cNvSpPr>
          <p:nvPr/>
        </p:nvSpPr>
        <p:spPr bwMode="auto">
          <a:xfrm>
            <a:off x="4868863" y="249238"/>
            <a:ext cx="122237" cy="406400"/>
          </a:xfrm>
          <a:custGeom>
            <a:avLst/>
            <a:gdLst/>
            <a:ahLst/>
            <a:cxnLst>
              <a:cxn ang="0">
                <a:pos x="51" y="6"/>
              </a:cxn>
              <a:cxn ang="0">
                <a:pos x="47" y="25"/>
              </a:cxn>
              <a:cxn ang="0">
                <a:pos x="76" y="27"/>
              </a:cxn>
              <a:cxn ang="0">
                <a:pos x="65" y="61"/>
              </a:cxn>
              <a:cxn ang="0">
                <a:pos x="66" y="87"/>
              </a:cxn>
              <a:cxn ang="0">
                <a:pos x="73" y="110"/>
              </a:cxn>
              <a:cxn ang="0">
                <a:pos x="61" y="133"/>
              </a:cxn>
              <a:cxn ang="0">
                <a:pos x="57" y="157"/>
              </a:cxn>
              <a:cxn ang="0">
                <a:pos x="51" y="181"/>
              </a:cxn>
              <a:cxn ang="0">
                <a:pos x="42" y="197"/>
              </a:cxn>
              <a:cxn ang="0">
                <a:pos x="32" y="213"/>
              </a:cxn>
              <a:cxn ang="0">
                <a:pos x="20" y="230"/>
              </a:cxn>
              <a:cxn ang="0">
                <a:pos x="13" y="241"/>
              </a:cxn>
              <a:cxn ang="0">
                <a:pos x="0" y="255"/>
              </a:cxn>
              <a:cxn ang="0">
                <a:pos x="8" y="230"/>
              </a:cxn>
              <a:cxn ang="0">
                <a:pos x="24" y="212"/>
              </a:cxn>
              <a:cxn ang="0">
                <a:pos x="21" y="192"/>
              </a:cxn>
              <a:cxn ang="0">
                <a:pos x="36" y="167"/>
              </a:cxn>
              <a:cxn ang="0">
                <a:pos x="44" y="137"/>
              </a:cxn>
              <a:cxn ang="0">
                <a:pos x="40" y="108"/>
              </a:cxn>
              <a:cxn ang="0">
                <a:pos x="43" y="85"/>
              </a:cxn>
              <a:cxn ang="0">
                <a:pos x="40" y="68"/>
              </a:cxn>
              <a:cxn ang="0">
                <a:pos x="19" y="36"/>
              </a:cxn>
              <a:cxn ang="0">
                <a:pos x="6" y="3"/>
              </a:cxn>
              <a:cxn ang="0">
                <a:pos x="50" y="0"/>
              </a:cxn>
              <a:cxn ang="0">
                <a:pos x="51" y="6"/>
              </a:cxn>
            </a:cxnLst>
            <a:rect l="0" t="0" r="r" b="b"/>
            <a:pathLst>
              <a:path w="77" h="256">
                <a:moveTo>
                  <a:pt x="51" y="6"/>
                </a:moveTo>
                <a:lnTo>
                  <a:pt x="47" y="25"/>
                </a:lnTo>
                <a:lnTo>
                  <a:pt x="76" y="27"/>
                </a:lnTo>
                <a:lnTo>
                  <a:pt x="65" y="61"/>
                </a:lnTo>
                <a:lnTo>
                  <a:pt x="66" y="87"/>
                </a:lnTo>
                <a:lnTo>
                  <a:pt x="73" y="110"/>
                </a:lnTo>
                <a:lnTo>
                  <a:pt x="61" y="133"/>
                </a:lnTo>
                <a:lnTo>
                  <a:pt x="57" y="157"/>
                </a:lnTo>
                <a:lnTo>
                  <a:pt x="51" y="181"/>
                </a:lnTo>
                <a:lnTo>
                  <a:pt x="42" y="197"/>
                </a:lnTo>
                <a:lnTo>
                  <a:pt x="32" y="213"/>
                </a:lnTo>
                <a:lnTo>
                  <a:pt x="20" y="230"/>
                </a:lnTo>
                <a:lnTo>
                  <a:pt x="13" y="241"/>
                </a:lnTo>
                <a:lnTo>
                  <a:pt x="0" y="255"/>
                </a:lnTo>
                <a:lnTo>
                  <a:pt x="8" y="230"/>
                </a:lnTo>
                <a:lnTo>
                  <a:pt x="24" y="212"/>
                </a:lnTo>
                <a:lnTo>
                  <a:pt x="21" y="192"/>
                </a:lnTo>
                <a:lnTo>
                  <a:pt x="36" y="167"/>
                </a:lnTo>
                <a:lnTo>
                  <a:pt x="44" y="137"/>
                </a:lnTo>
                <a:lnTo>
                  <a:pt x="40" y="108"/>
                </a:lnTo>
                <a:lnTo>
                  <a:pt x="43" y="85"/>
                </a:lnTo>
                <a:lnTo>
                  <a:pt x="40" y="68"/>
                </a:lnTo>
                <a:lnTo>
                  <a:pt x="19" y="36"/>
                </a:lnTo>
                <a:lnTo>
                  <a:pt x="6" y="3"/>
                </a:lnTo>
                <a:lnTo>
                  <a:pt x="50" y="0"/>
                </a:lnTo>
                <a:lnTo>
                  <a:pt x="51" y="6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50000">
                <a:srgbClr val="00CCFF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2061" name="Freeform 13">
            <a:extLst>
              <a:ext uri="{FF2B5EF4-FFF2-40B4-BE49-F238E27FC236}">
                <a16:creationId xmlns:a16="http://schemas.microsoft.com/office/drawing/2014/main" id="{65AD6E14-7056-431D-B30B-CF06EA6D5B81}"/>
              </a:ext>
            </a:extLst>
          </p:cNvPr>
          <p:cNvSpPr>
            <a:spLocks/>
          </p:cNvSpPr>
          <p:nvPr/>
        </p:nvSpPr>
        <p:spPr bwMode="auto">
          <a:xfrm>
            <a:off x="3605213" y="19050"/>
            <a:ext cx="1951037" cy="411163"/>
          </a:xfrm>
          <a:custGeom>
            <a:avLst/>
            <a:gdLst/>
            <a:ahLst/>
            <a:cxnLst>
              <a:cxn ang="0">
                <a:pos x="0" y="259"/>
              </a:cxn>
              <a:cxn ang="0">
                <a:pos x="5" y="154"/>
              </a:cxn>
              <a:cxn ang="0">
                <a:pos x="23" y="130"/>
              </a:cxn>
              <a:cxn ang="0">
                <a:pos x="56" y="146"/>
              </a:cxn>
              <a:cxn ang="0">
                <a:pos x="85" y="128"/>
              </a:cxn>
              <a:cxn ang="0">
                <a:pos x="117" y="144"/>
              </a:cxn>
              <a:cxn ang="0">
                <a:pos x="152" y="144"/>
              </a:cxn>
              <a:cxn ang="0">
                <a:pos x="208" y="138"/>
              </a:cxn>
              <a:cxn ang="0">
                <a:pos x="249" y="122"/>
              </a:cxn>
              <a:cxn ang="0">
                <a:pos x="289" y="138"/>
              </a:cxn>
              <a:cxn ang="0">
                <a:pos x="312" y="143"/>
              </a:cxn>
              <a:cxn ang="0">
                <a:pos x="362" y="137"/>
              </a:cxn>
              <a:cxn ang="0">
                <a:pos x="449" y="121"/>
              </a:cxn>
              <a:cxn ang="0">
                <a:pos x="499" y="83"/>
              </a:cxn>
              <a:cxn ang="0">
                <a:pos x="489" y="119"/>
              </a:cxn>
              <a:cxn ang="0">
                <a:pos x="531" y="132"/>
              </a:cxn>
              <a:cxn ang="0">
                <a:pos x="559" y="158"/>
              </a:cxn>
              <a:cxn ang="0">
                <a:pos x="586" y="178"/>
              </a:cxn>
              <a:cxn ang="0">
                <a:pos x="602" y="178"/>
              </a:cxn>
              <a:cxn ang="0">
                <a:pos x="581" y="145"/>
              </a:cxn>
              <a:cxn ang="0">
                <a:pos x="561" y="103"/>
              </a:cxn>
              <a:cxn ang="0">
                <a:pos x="547" y="82"/>
              </a:cxn>
              <a:cxn ang="0">
                <a:pos x="574" y="62"/>
              </a:cxn>
              <a:cxn ang="0">
                <a:pos x="535" y="56"/>
              </a:cxn>
              <a:cxn ang="0">
                <a:pos x="600" y="42"/>
              </a:cxn>
              <a:cxn ang="0">
                <a:pos x="676" y="55"/>
              </a:cxn>
              <a:cxn ang="0">
                <a:pos x="721" y="60"/>
              </a:cxn>
              <a:cxn ang="0">
                <a:pos x="773" y="108"/>
              </a:cxn>
              <a:cxn ang="0">
                <a:pos x="828" y="139"/>
              </a:cxn>
              <a:cxn ang="0">
                <a:pos x="879" y="141"/>
              </a:cxn>
              <a:cxn ang="0">
                <a:pos x="928" y="128"/>
              </a:cxn>
              <a:cxn ang="0">
                <a:pos x="957" y="139"/>
              </a:cxn>
              <a:cxn ang="0">
                <a:pos x="981" y="130"/>
              </a:cxn>
              <a:cxn ang="0">
                <a:pos x="1015" y="146"/>
              </a:cxn>
              <a:cxn ang="0">
                <a:pos x="1041" y="144"/>
              </a:cxn>
              <a:cxn ang="0">
                <a:pos x="1063" y="130"/>
              </a:cxn>
              <a:cxn ang="0">
                <a:pos x="1099" y="146"/>
              </a:cxn>
              <a:cxn ang="0">
                <a:pos x="1128" y="139"/>
              </a:cxn>
              <a:cxn ang="0">
                <a:pos x="1154" y="149"/>
              </a:cxn>
              <a:cxn ang="0">
                <a:pos x="1197" y="138"/>
              </a:cxn>
              <a:cxn ang="0">
                <a:pos x="1221" y="165"/>
              </a:cxn>
              <a:cxn ang="0">
                <a:pos x="1229" y="154"/>
              </a:cxn>
              <a:cxn ang="0">
                <a:pos x="1224" y="112"/>
              </a:cxn>
              <a:cxn ang="0">
                <a:pos x="1187" y="93"/>
              </a:cxn>
              <a:cxn ang="0">
                <a:pos x="1140" y="101"/>
              </a:cxn>
              <a:cxn ang="0">
                <a:pos x="1099" y="93"/>
              </a:cxn>
              <a:cxn ang="0">
                <a:pos x="1040" y="95"/>
              </a:cxn>
              <a:cxn ang="0">
                <a:pos x="996" y="93"/>
              </a:cxn>
              <a:cxn ang="0">
                <a:pos x="955" y="96"/>
              </a:cxn>
              <a:cxn ang="0">
                <a:pos x="909" y="96"/>
              </a:cxn>
              <a:cxn ang="0">
                <a:pos x="861" y="97"/>
              </a:cxn>
              <a:cxn ang="0">
                <a:pos x="826" y="96"/>
              </a:cxn>
              <a:cxn ang="0">
                <a:pos x="785" y="69"/>
              </a:cxn>
              <a:cxn ang="0">
                <a:pos x="727" y="30"/>
              </a:cxn>
              <a:cxn ang="0">
                <a:pos x="644" y="2"/>
              </a:cxn>
              <a:cxn ang="0">
                <a:pos x="560" y="8"/>
              </a:cxn>
              <a:cxn ang="0">
                <a:pos x="474" y="45"/>
              </a:cxn>
              <a:cxn ang="0">
                <a:pos x="399" y="95"/>
              </a:cxn>
              <a:cxn ang="0">
                <a:pos x="328" y="97"/>
              </a:cxn>
              <a:cxn ang="0">
                <a:pos x="231" y="96"/>
              </a:cxn>
              <a:cxn ang="0">
                <a:pos x="109" y="93"/>
              </a:cxn>
              <a:cxn ang="0">
                <a:pos x="19" y="96"/>
              </a:cxn>
              <a:cxn ang="0">
                <a:pos x="0" y="132"/>
              </a:cxn>
            </a:cxnLst>
            <a:rect l="0" t="0" r="r" b="b"/>
            <a:pathLst>
              <a:path w="1229" h="259">
                <a:moveTo>
                  <a:pt x="0" y="175"/>
                </a:moveTo>
                <a:lnTo>
                  <a:pt x="0" y="219"/>
                </a:lnTo>
                <a:lnTo>
                  <a:pt x="0" y="259"/>
                </a:lnTo>
                <a:lnTo>
                  <a:pt x="3" y="226"/>
                </a:lnTo>
                <a:lnTo>
                  <a:pt x="4" y="201"/>
                </a:lnTo>
                <a:lnTo>
                  <a:pt x="5" y="154"/>
                </a:lnTo>
                <a:lnTo>
                  <a:pt x="8" y="132"/>
                </a:lnTo>
                <a:lnTo>
                  <a:pt x="16" y="124"/>
                </a:lnTo>
                <a:lnTo>
                  <a:pt x="23" y="130"/>
                </a:lnTo>
                <a:lnTo>
                  <a:pt x="33" y="131"/>
                </a:lnTo>
                <a:lnTo>
                  <a:pt x="47" y="138"/>
                </a:lnTo>
                <a:lnTo>
                  <a:pt x="56" y="146"/>
                </a:lnTo>
                <a:lnTo>
                  <a:pt x="66" y="146"/>
                </a:lnTo>
                <a:lnTo>
                  <a:pt x="75" y="141"/>
                </a:lnTo>
                <a:lnTo>
                  <a:pt x="85" y="128"/>
                </a:lnTo>
                <a:lnTo>
                  <a:pt x="93" y="129"/>
                </a:lnTo>
                <a:lnTo>
                  <a:pt x="108" y="139"/>
                </a:lnTo>
                <a:lnTo>
                  <a:pt x="117" y="144"/>
                </a:lnTo>
                <a:lnTo>
                  <a:pt x="126" y="149"/>
                </a:lnTo>
                <a:lnTo>
                  <a:pt x="136" y="151"/>
                </a:lnTo>
                <a:lnTo>
                  <a:pt x="152" y="144"/>
                </a:lnTo>
                <a:lnTo>
                  <a:pt x="171" y="158"/>
                </a:lnTo>
                <a:lnTo>
                  <a:pt x="185" y="151"/>
                </a:lnTo>
                <a:lnTo>
                  <a:pt x="208" y="138"/>
                </a:lnTo>
                <a:lnTo>
                  <a:pt x="222" y="138"/>
                </a:lnTo>
                <a:lnTo>
                  <a:pt x="238" y="127"/>
                </a:lnTo>
                <a:lnTo>
                  <a:pt x="249" y="122"/>
                </a:lnTo>
                <a:lnTo>
                  <a:pt x="265" y="136"/>
                </a:lnTo>
                <a:lnTo>
                  <a:pt x="278" y="132"/>
                </a:lnTo>
                <a:lnTo>
                  <a:pt x="289" y="138"/>
                </a:lnTo>
                <a:lnTo>
                  <a:pt x="296" y="138"/>
                </a:lnTo>
                <a:lnTo>
                  <a:pt x="305" y="138"/>
                </a:lnTo>
                <a:lnTo>
                  <a:pt x="312" y="143"/>
                </a:lnTo>
                <a:lnTo>
                  <a:pt x="323" y="138"/>
                </a:lnTo>
                <a:lnTo>
                  <a:pt x="331" y="124"/>
                </a:lnTo>
                <a:lnTo>
                  <a:pt x="362" y="137"/>
                </a:lnTo>
                <a:lnTo>
                  <a:pt x="376" y="152"/>
                </a:lnTo>
                <a:lnTo>
                  <a:pt x="382" y="176"/>
                </a:lnTo>
                <a:lnTo>
                  <a:pt x="449" y="121"/>
                </a:lnTo>
                <a:lnTo>
                  <a:pt x="465" y="101"/>
                </a:lnTo>
                <a:lnTo>
                  <a:pt x="481" y="91"/>
                </a:lnTo>
                <a:lnTo>
                  <a:pt x="499" y="83"/>
                </a:lnTo>
                <a:lnTo>
                  <a:pt x="496" y="98"/>
                </a:lnTo>
                <a:lnTo>
                  <a:pt x="476" y="123"/>
                </a:lnTo>
                <a:lnTo>
                  <a:pt x="489" y="119"/>
                </a:lnTo>
                <a:lnTo>
                  <a:pt x="508" y="110"/>
                </a:lnTo>
                <a:lnTo>
                  <a:pt x="522" y="116"/>
                </a:lnTo>
                <a:lnTo>
                  <a:pt x="531" y="132"/>
                </a:lnTo>
                <a:lnTo>
                  <a:pt x="526" y="146"/>
                </a:lnTo>
                <a:lnTo>
                  <a:pt x="544" y="148"/>
                </a:lnTo>
                <a:lnTo>
                  <a:pt x="559" y="158"/>
                </a:lnTo>
                <a:lnTo>
                  <a:pt x="565" y="170"/>
                </a:lnTo>
                <a:lnTo>
                  <a:pt x="578" y="167"/>
                </a:lnTo>
                <a:lnTo>
                  <a:pt x="586" y="178"/>
                </a:lnTo>
                <a:lnTo>
                  <a:pt x="598" y="196"/>
                </a:lnTo>
                <a:lnTo>
                  <a:pt x="608" y="193"/>
                </a:lnTo>
                <a:lnTo>
                  <a:pt x="602" y="178"/>
                </a:lnTo>
                <a:lnTo>
                  <a:pt x="598" y="162"/>
                </a:lnTo>
                <a:lnTo>
                  <a:pt x="590" y="156"/>
                </a:lnTo>
                <a:lnTo>
                  <a:pt x="581" y="145"/>
                </a:lnTo>
                <a:lnTo>
                  <a:pt x="586" y="122"/>
                </a:lnTo>
                <a:lnTo>
                  <a:pt x="579" y="106"/>
                </a:lnTo>
                <a:lnTo>
                  <a:pt x="561" y="103"/>
                </a:lnTo>
                <a:lnTo>
                  <a:pt x="566" y="91"/>
                </a:lnTo>
                <a:lnTo>
                  <a:pt x="578" y="81"/>
                </a:lnTo>
                <a:lnTo>
                  <a:pt x="547" y="82"/>
                </a:lnTo>
                <a:lnTo>
                  <a:pt x="561" y="75"/>
                </a:lnTo>
                <a:lnTo>
                  <a:pt x="587" y="64"/>
                </a:lnTo>
                <a:lnTo>
                  <a:pt x="574" y="62"/>
                </a:lnTo>
                <a:lnTo>
                  <a:pt x="540" y="71"/>
                </a:lnTo>
                <a:lnTo>
                  <a:pt x="524" y="65"/>
                </a:lnTo>
                <a:lnTo>
                  <a:pt x="535" y="56"/>
                </a:lnTo>
                <a:lnTo>
                  <a:pt x="559" y="53"/>
                </a:lnTo>
                <a:lnTo>
                  <a:pt x="579" y="50"/>
                </a:lnTo>
                <a:lnTo>
                  <a:pt x="600" y="42"/>
                </a:lnTo>
                <a:lnTo>
                  <a:pt x="635" y="37"/>
                </a:lnTo>
                <a:lnTo>
                  <a:pt x="660" y="41"/>
                </a:lnTo>
                <a:lnTo>
                  <a:pt x="676" y="55"/>
                </a:lnTo>
                <a:lnTo>
                  <a:pt x="692" y="63"/>
                </a:lnTo>
                <a:lnTo>
                  <a:pt x="704" y="57"/>
                </a:lnTo>
                <a:lnTo>
                  <a:pt x="721" y="60"/>
                </a:lnTo>
                <a:lnTo>
                  <a:pt x="741" y="72"/>
                </a:lnTo>
                <a:lnTo>
                  <a:pt x="758" y="88"/>
                </a:lnTo>
                <a:lnTo>
                  <a:pt x="773" y="108"/>
                </a:lnTo>
                <a:lnTo>
                  <a:pt x="797" y="115"/>
                </a:lnTo>
                <a:lnTo>
                  <a:pt x="816" y="128"/>
                </a:lnTo>
                <a:lnTo>
                  <a:pt x="828" y="139"/>
                </a:lnTo>
                <a:lnTo>
                  <a:pt x="846" y="151"/>
                </a:lnTo>
                <a:lnTo>
                  <a:pt x="866" y="147"/>
                </a:lnTo>
                <a:lnTo>
                  <a:pt x="879" y="141"/>
                </a:lnTo>
                <a:lnTo>
                  <a:pt x="904" y="141"/>
                </a:lnTo>
                <a:lnTo>
                  <a:pt x="917" y="126"/>
                </a:lnTo>
                <a:lnTo>
                  <a:pt x="928" y="128"/>
                </a:lnTo>
                <a:lnTo>
                  <a:pt x="936" y="128"/>
                </a:lnTo>
                <a:lnTo>
                  <a:pt x="946" y="134"/>
                </a:lnTo>
                <a:lnTo>
                  <a:pt x="957" y="139"/>
                </a:lnTo>
                <a:lnTo>
                  <a:pt x="965" y="129"/>
                </a:lnTo>
                <a:lnTo>
                  <a:pt x="974" y="126"/>
                </a:lnTo>
                <a:lnTo>
                  <a:pt x="981" y="130"/>
                </a:lnTo>
                <a:lnTo>
                  <a:pt x="989" y="124"/>
                </a:lnTo>
                <a:lnTo>
                  <a:pt x="1005" y="132"/>
                </a:lnTo>
                <a:lnTo>
                  <a:pt x="1015" y="146"/>
                </a:lnTo>
                <a:lnTo>
                  <a:pt x="1025" y="147"/>
                </a:lnTo>
                <a:lnTo>
                  <a:pt x="1032" y="149"/>
                </a:lnTo>
                <a:lnTo>
                  <a:pt x="1041" y="144"/>
                </a:lnTo>
                <a:lnTo>
                  <a:pt x="1048" y="138"/>
                </a:lnTo>
                <a:lnTo>
                  <a:pt x="1054" y="136"/>
                </a:lnTo>
                <a:lnTo>
                  <a:pt x="1063" y="130"/>
                </a:lnTo>
                <a:lnTo>
                  <a:pt x="1074" y="130"/>
                </a:lnTo>
                <a:lnTo>
                  <a:pt x="1084" y="139"/>
                </a:lnTo>
                <a:lnTo>
                  <a:pt x="1099" y="146"/>
                </a:lnTo>
                <a:lnTo>
                  <a:pt x="1112" y="139"/>
                </a:lnTo>
                <a:lnTo>
                  <a:pt x="1119" y="136"/>
                </a:lnTo>
                <a:lnTo>
                  <a:pt x="1128" y="139"/>
                </a:lnTo>
                <a:lnTo>
                  <a:pt x="1135" y="141"/>
                </a:lnTo>
                <a:lnTo>
                  <a:pt x="1144" y="149"/>
                </a:lnTo>
                <a:lnTo>
                  <a:pt x="1154" y="149"/>
                </a:lnTo>
                <a:lnTo>
                  <a:pt x="1166" y="146"/>
                </a:lnTo>
                <a:lnTo>
                  <a:pt x="1180" y="143"/>
                </a:lnTo>
                <a:lnTo>
                  <a:pt x="1197" y="138"/>
                </a:lnTo>
                <a:lnTo>
                  <a:pt x="1209" y="143"/>
                </a:lnTo>
                <a:lnTo>
                  <a:pt x="1216" y="150"/>
                </a:lnTo>
                <a:lnTo>
                  <a:pt x="1221" y="165"/>
                </a:lnTo>
                <a:lnTo>
                  <a:pt x="1225" y="189"/>
                </a:lnTo>
                <a:lnTo>
                  <a:pt x="1229" y="222"/>
                </a:lnTo>
                <a:lnTo>
                  <a:pt x="1229" y="154"/>
                </a:lnTo>
                <a:lnTo>
                  <a:pt x="1229" y="137"/>
                </a:lnTo>
                <a:lnTo>
                  <a:pt x="1227" y="126"/>
                </a:lnTo>
                <a:lnTo>
                  <a:pt x="1224" y="112"/>
                </a:lnTo>
                <a:lnTo>
                  <a:pt x="1218" y="100"/>
                </a:lnTo>
                <a:lnTo>
                  <a:pt x="1205" y="95"/>
                </a:lnTo>
                <a:lnTo>
                  <a:pt x="1187" y="93"/>
                </a:lnTo>
                <a:lnTo>
                  <a:pt x="1172" y="95"/>
                </a:lnTo>
                <a:lnTo>
                  <a:pt x="1156" y="91"/>
                </a:lnTo>
                <a:lnTo>
                  <a:pt x="1140" y="101"/>
                </a:lnTo>
                <a:lnTo>
                  <a:pt x="1124" y="96"/>
                </a:lnTo>
                <a:lnTo>
                  <a:pt x="1110" y="93"/>
                </a:lnTo>
                <a:lnTo>
                  <a:pt x="1099" y="93"/>
                </a:lnTo>
                <a:lnTo>
                  <a:pt x="1071" y="96"/>
                </a:lnTo>
                <a:lnTo>
                  <a:pt x="1056" y="98"/>
                </a:lnTo>
                <a:lnTo>
                  <a:pt x="1040" y="95"/>
                </a:lnTo>
                <a:lnTo>
                  <a:pt x="1024" y="99"/>
                </a:lnTo>
                <a:lnTo>
                  <a:pt x="1004" y="95"/>
                </a:lnTo>
                <a:lnTo>
                  <a:pt x="996" y="93"/>
                </a:lnTo>
                <a:lnTo>
                  <a:pt x="981" y="93"/>
                </a:lnTo>
                <a:lnTo>
                  <a:pt x="966" y="91"/>
                </a:lnTo>
                <a:lnTo>
                  <a:pt x="955" y="96"/>
                </a:lnTo>
                <a:lnTo>
                  <a:pt x="946" y="95"/>
                </a:lnTo>
                <a:lnTo>
                  <a:pt x="926" y="93"/>
                </a:lnTo>
                <a:lnTo>
                  <a:pt x="909" y="96"/>
                </a:lnTo>
                <a:lnTo>
                  <a:pt x="894" y="96"/>
                </a:lnTo>
                <a:lnTo>
                  <a:pt x="876" y="91"/>
                </a:lnTo>
                <a:lnTo>
                  <a:pt x="861" y="97"/>
                </a:lnTo>
                <a:lnTo>
                  <a:pt x="849" y="93"/>
                </a:lnTo>
                <a:lnTo>
                  <a:pt x="838" y="99"/>
                </a:lnTo>
                <a:lnTo>
                  <a:pt x="826" y="96"/>
                </a:lnTo>
                <a:lnTo>
                  <a:pt x="812" y="93"/>
                </a:lnTo>
                <a:lnTo>
                  <a:pt x="804" y="88"/>
                </a:lnTo>
                <a:lnTo>
                  <a:pt x="785" y="69"/>
                </a:lnTo>
                <a:lnTo>
                  <a:pt x="764" y="52"/>
                </a:lnTo>
                <a:lnTo>
                  <a:pt x="745" y="40"/>
                </a:lnTo>
                <a:lnTo>
                  <a:pt x="727" y="30"/>
                </a:lnTo>
                <a:lnTo>
                  <a:pt x="700" y="17"/>
                </a:lnTo>
                <a:lnTo>
                  <a:pt x="672" y="8"/>
                </a:lnTo>
                <a:lnTo>
                  <a:pt x="644" y="2"/>
                </a:lnTo>
                <a:lnTo>
                  <a:pt x="617" y="0"/>
                </a:lnTo>
                <a:lnTo>
                  <a:pt x="591" y="2"/>
                </a:lnTo>
                <a:lnTo>
                  <a:pt x="560" y="8"/>
                </a:lnTo>
                <a:lnTo>
                  <a:pt x="528" y="17"/>
                </a:lnTo>
                <a:lnTo>
                  <a:pt x="500" y="29"/>
                </a:lnTo>
                <a:lnTo>
                  <a:pt x="474" y="45"/>
                </a:lnTo>
                <a:lnTo>
                  <a:pt x="452" y="63"/>
                </a:lnTo>
                <a:lnTo>
                  <a:pt x="426" y="87"/>
                </a:lnTo>
                <a:lnTo>
                  <a:pt x="399" y="95"/>
                </a:lnTo>
                <a:lnTo>
                  <a:pt x="376" y="99"/>
                </a:lnTo>
                <a:lnTo>
                  <a:pt x="352" y="101"/>
                </a:lnTo>
                <a:lnTo>
                  <a:pt x="328" y="97"/>
                </a:lnTo>
                <a:lnTo>
                  <a:pt x="309" y="97"/>
                </a:lnTo>
                <a:lnTo>
                  <a:pt x="249" y="97"/>
                </a:lnTo>
                <a:lnTo>
                  <a:pt x="231" y="96"/>
                </a:lnTo>
                <a:lnTo>
                  <a:pt x="180" y="99"/>
                </a:lnTo>
                <a:lnTo>
                  <a:pt x="148" y="97"/>
                </a:lnTo>
                <a:lnTo>
                  <a:pt x="109" y="93"/>
                </a:lnTo>
                <a:lnTo>
                  <a:pt x="61" y="95"/>
                </a:lnTo>
                <a:lnTo>
                  <a:pt x="32" y="95"/>
                </a:lnTo>
                <a:lnTo>
                  <a:pt x="19" y="96"/>
                </a:lnTo>
                <a:lnTo>
                  <a:pt x="10" y="101"/>
                </a:lnTo>
                <a:lnTo>
                  <a:pt x="2" y="113"/>
                </a:lnTo>
                <a:lnTo>
                  <a:pt x="0" y="132"/>
                </a:lnTo>
                <a:lnTo>
                  <a:pt x="0" y="152"/>
                </a:lnTo>
                <a:lnTo>
                  <a:pt x="0" y="175"/>
                </a:lnTo>
              </a:path>
            </a:pathLst>
          </a:custGeom>
          <a:solidFill>
            <a:srgbClr val="FFFFFF"/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2062" name="Freeform 14">
            <a:extLst>
              <a:ext uri="{FF2B5EF4-FFF2-40B4-BE49-F238E27FC236}">
                <a16:creationId xmlns:a16="http://schemas.microsoft.com/office/drawing/2014/main" id="{FEB71D69-5A64-4231-8197-8E3EE00AACAE}"/>
              </a:ext>
            </a:extLst>
          </p:cNvPr>
          <p:cNvSpPr>
            <a:spLocks/>
          </p:cNvSpPr>
          <p:nvPr/>
        </p:nvSpPr>
        <p:spPr bwMode="auto">
          <a:xfrm>
            <a:off x="4191000" y="234950"/>
            <a:ext cx="90488" cy="400050"/>
          </a:xfrm>
          <a:custGeom>
            <a:avLst/>
            <a:gdLst/>
            <a:ahLst/>
            <a:cxnLst>
              <a:cxn ang="0">
                <a:pos x="13" y="6"/>
              </a:cxn>
              <a:cxn ang="0">
                <a:pos x="17" y="25"/>
              </a:cxn>
              <a:cxn ang="0">
                <a:pos x="13" y="34"/>
              </a:cxn>
              <a:cxn ang="0">
                <a:pos x="6" y="62"/>
              </a:cxn>
              <a:cxn ang="0">
                <a:pos x="1" y="86"/>
              </a:cxn>
              <a:cxn ang="0">
                <a:pos x="0" y="108"/>
              </a:cxn>
              <a:cxn ang="0">
                <a:pos x="5" y="135"/>
              </a:cxn>
              <a:cxn ang="0">
                <a:pos x="8" y="160"/>
              </a:cxn>
              <a:cxn ang="0">
                <a:pos x="13" y="184"/>
              </a:cxn>
              <a:cxn ang="0">
                <a:pos x="27" y="200"/>
              </a:cxn>
              <a:cxn ang="0">
                <a:pos x="32" y="217"/>
              </a:cxn>
              <a:cxn ang="0">
                <a:pos x="45" y="234"/>
              </a:cxn>
              <a:cxn ang="0">
                <a:pos x="56" y="251"/>
              </a:cxn>
              <a:cxn ang="0">
                <a:pos x="51" y="235"/>
              </a:cxn>
              <a:cxn ang="0">
                <a:pos x="40" y="216"/>
              </a:cxn>
              <a:cxn ang="0">
                <a:pos x="43" y="196"/>
              </a:cxn>
              <a:cxn ang="0">
                <a:pos x="28" y="170"/>
              </a:cxn>
              <a:cxn ang="0">
                <a:pos x="15" y="140"/>
              </a:cxn>
              <a:cxn ang="0">
                <a:pos x="12" y="94"/>
              </a:cxn>
              <a:cxn ang="0">
                <a:pos x="17" y="64"/>
              </a:cxn>
              <a:cxn ang="0">
                <a:pos x="25" y="34"/>
              </a:cxn>
              <a:cxn ang="0">
                <a:pos x="27" y="12"/>
              </a:cxn>
              <a:cxn ang="0">
                <a:pos x="15" y="0"/>
              </a:cxn>
              <a:cxn ang="0">
                <a:pos x="13" y="6"/>
              </a:cxn>
            </a:cxnLst>
            <a:rect l="0" t="0" r="r" b="b"/>
            <a:pathLst>
              <a:path w="57" h="252">
                <a:moveTo>
                  <a:pt x="13" y="6"/>
                </a:moveTo>
                <a:lnTo>
                  <a:pt x="17" y="25"/>
                </a:lnTo>
                <a:lnTo>
                  <a:pt x="13" y="34"/>
                </a:lnTo>
                <a:lnTo>
                  <a:pt x="6" y="62"/>
                </a:lnTo>
                <a:lnTo>
                  <a:pt x="1" y="86"/>
                </a:lnTo>
                <a:lnTo>
                  <a:pt x="0" y="108"/>
                </a:lnTo>
                <a:lnTo>
                  <a:pt x="5" y="135"/>
                </a:lnTo>
                <a:lnTo>
                  <a:pt x="8" y="160"/>
                </a:lnTo>
                <a:lnTo>
                  <a:pt x="13" y="184"/>
                </a:lnTo>
                <a:lnTo>
                  <a:pt x="27" y="200"/>
                </a:lnTo>
                <a:lnTo>
                  <a:pt x="32" y="217"/>
                </a:lnTo>
                <a:lnTo>
                  <a:pt x="45" y="234"/>
                </a:lnTo>
                <a:lnTo>
                  <a:pt x="56" y="251"/>
                </a:lnTo>
                <a:lnTo>
                  <a:pt x="51" y="235"/>
                </a:lnTo>
                <a:lnTo>
                  <a:pt x="40" y="216"/>
                </a:lnTo>
                <a:lnTo>
                  <a:pt x="43" y="196"/>
                </a:lnTo>
                <a:lnTo>
                  <a:pt x="28" y="170"/>
                </a:lnTo>
                <a:lnTo>
                  <a:pt x="15" y="140"/>
                </a:lnTo>
                <a:lnTo>
                  <a:pt x="12" y="94"/>
                </a:lnTo>
                <a:lnTo>
                  <a:pt x="17" y="64"/>
                </a:lnTo>
                <a:lnTo>
                  <a:pt x="25" y="34"/>
                </a:lnTo>
                <a:lnTo>
                  <a:pt x="27" y="12"/>
                </a:lnTo>
                <a:lnTo>
                  <a:pt x="15" y="0"/>
                </a:lnTo>
                <a:lnTo>
                  <a:pt x="13" y="6"/>
                </a:lnTo>
              </a:path>
            </a:pathLst>
          </a:custGeom>
          <a:solidFill>
            <a:srgbClr val="FFFFFF"/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grpSp>
        <p:nvGrpSpPr>
          <p:cNvPr id="8204" name="Group 15">
            <a:extLst>
              <a:ext uri="{FF2B5EF4-FFF2-40B4-BE49-F238E27FC236}">
                <a16:creationId xmlns:a16="http://schemas.microsoft.com/office/drawing/2014/main" id="{B83038D2-777F-406B-84FA-9970F5799B1C}"/>
              </a:ext>
            </a:extLst>
          </p:cNvPr>
          <p:cNvGrpSpPr>
            <a:grpSpLocks/>
          </p:cNvGrpSpPr>
          <p:nvPr/>
        </p:nvGrpSpPr>
        <p:grpSpPr bwMode="auto">
          <a:xfrm>
            <a:off x="63500" y="153988"/>
            <a:ext cx="3435350" cy="520700"/>
            <a:chOff x="40" y="97"/>
            <a:chExt cx="2164" cy="328"/>
          </a:xfrm>
        </p:grpSpPr>
        <p:sp>
          <p:nvSpPr>
            <p:cNvPr id="2064" name="Freeform 16">
              <a:extLst>
                <a:ext uri="{FF2B5EF4-FFF2-40B4-BE49-F238E27FC236}">
                  <a16:creationId xmlns:a16="http://schemas.microsoft.com/office/drawing/2014/main" id="{DDF1B48D-3ACE-4D5C-8F9A-FE186C438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" y="97"/>
              <a:ext cx="2164" cy="267"/>
            </a:xfrm>
            <a:custGeom>
              <a:avLst/>
              <a:gdLst/>
              <a:ahLst/>
              <a:cxnLst>
                <a:cxn ang="0">
                  <a:pos x="29" y="3"/>
                </a:cxn>
                <a:cxn ang="0">
                  <a:pos x="46" y="0"/>
                </a:cxn>
                <a:cxn ang="0">
                  <a:pos x="2096" y="0"/>
                </a:cxn>
                <a:cxn ang="0">
                  <a:pos x="2120" y="2"/>
                </a:cxn>
                <a:cxn ang="0">
                  <a:pos x="2137" y="9"/>
                </a:cxn>
                <a:cxn ang="0">
                  <a:pos x="2152" y="26"/>
                </a:cxn>
                <a:cxn ang="0">
                  <a:pos x="2160" y="46"/>
                </a:cxn>
                <a:cxn ang="0">
                  <a:pos x="2163" y="69"/>
                </a:cxn>
                <a:cxn ang="0">
                  <a:pos x="2163" y="266"/>
                </a:cxn>
                <a:cxn ang="0">
                  <a:pos x="81" y="266"/>
                </a:cxn>
                <a:cxn ang="0">
                  <a:pos x="0" y="266"/>
                </a:cxn>
                <a:cxn ang="0">
                  <a:pos x="0" y="82"/>
                </a:cxn>
                <a:cxn ang="0">
                  <a:pos x="1" y="55"/>
                </a:cxn>
                <a:cxn ang="0">
                  <a:pos x="9" y="29"/>
                </a:cxn>
                <a:cxn ang="0">
                  <a:pos x="16" y="15"/>
                </a:cxn>
                <a:cxn ang="0">
                  <a:pos x="29" y="3"/>
                </a:cxn>
              </a:cxnLst>
              <a:rect l="0" t="0" r="r" b="b"/>
              <a:pathLst>
                <a:path w="2164" h="267">
                  <a:moveTo>
                    <a:pt x="29" y="3"/>
                  </a:moveTo>
                  <a:lnTo>
                    <a:pt x="46" y="0"/>
                  </a:lnTo>
                  <a:lnTo>
                    <a:pt x="2096" y="0"/>
                  </a:lnTo>
                  <a:lnTo>
                    <a:pt x="2120" y="2"/>
                  </a:lnTo>
                  <a:lnTo>
                    <a:pt x="2137" y="9"/>
                  </a:lnTo>
                  <a:lnTo>
                    <a:pt x="2152" y="26"/>
                  </a:lnTo>
                  <a:lnTo>
                    <a:pt x="2160" y="46"/>
                  </a:lnTo>
                  <a:lnTo>
                    <a:pt x="2163" y="69"/>
                  </a:lnTo>
                  <a:lnTo>
                    <a:pt x="2163" y="266"/>
                  </a:lnTo>
                  <a:lnTo>
                    <a:pt x="81" y="266"/>
                  </a:lnTo>
                  <a:lnTo>
                    <a:pt x="0" y="266"/>
                  </a:lnTo>
                  <a:lnTo>
                    <a:pt x="0" y="82"/>
                  </a:lnTo>
                  <a:lnTo>
                    <a:pt x="1" y="55"/>
                  </a:lnTo>
                  <a:lnTo>
                    <a:pt x="9" y="29"/>
                  </a:lnTo>
                  <a:lnTo>
                    <a:pt x="16" y="15"/>
                  </a:lnTo>
                  <a:lnTo>
                    <a:pt x="29" y="3"/>
                  </a:lnTo>
                </a:path>
              </a:pathLst>
            </a:cu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065" name="Freeform 17">
              <a:extLst>
                <a:ext uri="{FF2B5EF4-FFF2-40B4-BE49-F238E27FC236}">
                  <a16:creationId xmlns:a16="http://schemas.microsoft.com/office/drawing/2014/main" id="{4EB6D43D-C6E5-4F3E-991A-E583603B9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" y="268"/>
              <a:ext cx="2164" cy="115"/>
            </a:xfrm>
            <a:custGeom>
              <a:avLst/>
              <a:gdLst/>
              <a:ahLst/>
              <a:cxnLst>
                <a:cxn ang="0">
                  <a:pos x="105" y="39"/>
                </a:cxn>
                <a:cxn ang="0">
                  <a:pos x="170" y="39"/>
                </a:cxn>
                <a:cxn ang="0">
                  <a:pos x="221" y="58"/>
                </a:cxn>
                <a:cxn ang="0">
                  <a:pos x="305" y="47"/>
                </a:cxn>
                <a:cxn ang="0">
                  <a:pos x="400" y="41"/>
                </a:cxn>
                <a:cxn ang="0">
                  <a:pos x="466" y="53"/>
                </a:cxn>
                <a:cxn ang="0">
                  <a:pos x="538" y="47"/>
                </a:cxn>
                <a:cxn ang="0">
                  <a:pos x="654" y="50"/>
                </a:cxn>
                <a:cxn ang="0">
                  <a:pos x="728" y="58"/>
                </a:cxn>
                <a:cxn ang="0">
                  <a:pos x="815" y="35"/>
                </a:cxn>
                <a:cxn ang="0">
                  <a:pos x="880" y="56"/>
                </a:cxn>
                <a:cxn ang="0">
                  <a:pos x="968" y="52"/>
                </a:cxn>
                <a:cxn ang="0">
                  <a:pos x="1013" y="56"/>
                </a:cxn>
                <a:cxn ang="0">
                  <a:pos x="1053" y="35"/>
                </a:cxn>
                <a:cxn ang="0">
                  <a:pos x="1105" y="21"/>
                </a:cxn>
                <a:cxn ang="0">
                  <a:pos x="1167" y="19"/>
                </a:cxn>
                <a:cxn ang="0">
                  <a:pos x="1218" y="13"/>
                </a:cxn>
                <a:cxn ang="0">
                  <a:pos x="1265" y="29"/>
                </a:cxn>
                <a:cxn ang="0">
                  <a:pos x="1316" y="41"/>
                </a:cxn>
                <a:cxn ang="0">
                  <a:pos x="1399" y="33"/>
                </a:cxn>
                <a:cxn ang="0">
                  <a:pos x="1436" y="55"/>
                </a:cxn>
                <a:cxn ang="0">
                  <a:pos x="1493" y="58"/>
                </a:cxn>
                <a:cxn ang="0">
                  <a:pos x="1589" y="58"/>
                </a:cxn>
                <a:cxn ang="0">
                  <a:pos x="1647" y="49"/>
                </a:cxn>
                <a:cxn ang="0">
                  <a:pos x="1691" y="53"/>
                </a:cxn>
                <a:cxn ang="0">
                  <a:pos x="1743" y="35"/>
                </a:cxn>
                <a:cxn ang="0">
                  <a:pos x="1817" y="33"/>
                </a:cxn>
                <a:cxn ang="0">
                  <a:pos x="1878" y="13"/>
                </a:cxn>
                <a:cxn ang="0">
                  <a:pos x="1926" y="9"/>
                </a:cxn>
                <a:cxn ang="0">
                  <a:pos x="1988" y="17"/>
                </a:cxn>
                <a:cxn ang="0">
                  <a:pos x="2042" y="1"/>
                </a:cxn>
                <a:cxn ang="0">
                  <a:pos x="2093" y="29"/>
                </a:cxn>
                <a:cxn ang="0">
                  <a:pos x="2150" y="14"/>
                </a:cxn>
                <a:cxn ang="0">
                  <a:pos x="2163" y="114"/>
                </a:cxn>
                <a:cxn ang="0">
                  <a:pos x="893" y="92"/>
                </a:cxn>
                <a:cxn ang="0">
                  <a:pos x="0" y="18"/>
                </a:cxn>
                <a:cxn ang="0">
                  <a:pos x="32" y="31"/>
                </a:cxn>
                <a:cxn ang="0">
                  <a:pos x="75" y="35"/>
                </a:cxn>
              </a:cxnLst>
              <a:rect l="0" t="0" r="r" b="b"/>
              <a:pathLst>
                <a:path w="2164" h="115">
                  <a:moveTo>
                    <a:pt x="75" y="35"/>
                  </a:moveTo>
                  <a:lnTo>
                    <a:pt x="105" y="39"/>
                  </a:lnTo>
                  <a:lnTo>
                    <a:pt x="138" y="35"/>
                  </a:lnTo>
                  <a:lnTo>
                    <a:pt x="170" y="39"/>
                  </a:lnTo>
                  <a:lnTo>
                    <a:pt x="195" y="50"/>
                  </a:lnTo>
                  <a:lnTo>
                    <a:pt x="221" y="58"/>
                  </a:lnTo>
                  <a:lnTo>
                    <a:pt x="266" y="51"/>
                  </a:lnTo>
                  <a:lnTo>
                    <a:pt x="305" y="47"/>
                  </a:lnTo>
                  <a:lnTo>
                    <a:pt x="360" y="47"/>
                  </a:lnTo>
                  <a:lnTo>
                    <a:pt x="400" y="41"/>
                  </a:lnTo>
                  <a:lnTo>
                    <a:pt x="435" y="47"/>
                  </a:lnTo>
                  <a:lnTo>
                    <a:pt x="466" y="53"/>
                  </a:lnTo>
                  <a:lnTo>
                    <a:pt x="494" y="55"/>
                  </a:lnTo>
                  <a:lnTo>
                    <a:pt x="538" y="47"/>
                  </a:lnTo>
                  <a:lnTo>
                    <a:pt x="586" y="47"/>
                  </a:lnTo>
                  <a:lnTo>
                    <a:pt x="654" y="50"/>
                  </a:lnTo>
                  <a:lnTo>
                    <a:pt x="683" y="61"/>
                  </a:lnTo>
                  <a:lnTo>
                    <a:pt x="728" y="58"/>
                  </a:lnTo>
                  <a:lnTo>
                    <a:pt x="773" y="41"/>
                  </a:lnTo>
                  <a:lnTo>
                    <a:pt x="815" y="35"/>
                  </a:lnTo>
                  <a:lnTo>
                    <a:pt x="844" y="41"/>
                  </a:lnTo>
                  <a:lnTo>
                    <a:pt x="880" y="56"/>
                  </a:lnTo>
                  <a:lnTo>
                    <a:pt x="921" y="62"/>
                  </a:lnTo>
                  <a:lnTo>
                    <a:pt x="968" y="52"/>
                  </a:lnTo>
                  <a:lnTo>
                    <a:pt x="989" y="49"/>
                  </a:lnTo>
                  <a:lnTo>
                    <a:pt x="1013" y="56"/>
                  </a:lnTo>
                  <a:lnTo>
                    <a:pt x="1032" y="47"/>
                  </a:lnTo>
                  <a:lnTo>
                    <a:pt x="1053" y="35"/>
                  </a:lnTo>
                  <a:lnTo>
                    <a:pt x="1078" y="24"/>
                  </a:lnTo>
                  <a:lnTo>
                    <a:pt x="1105" y="21"/>
                  </a:lnTo>
                  <a:lnTo>
                    <a:pt x="1136" y="24"/>
                  </a:lnTo>
                  <a:lnTo>
                    <a:pt x="1167" y="19"/>
                  </a:lnTo>
                  <a:lnTo>
                    <a:pt x="1198" y="13"/>
                  </a:lnTo>
                  <a:lnTo>
                    <a:pt x="1218" y="13"/>
                  </a:lnTo>
                  <a:lnTo>
                    <a:pt x="1237" y="15"/>
                  </a:lnTo>
                  <a:lnTo>
                    <a:pt x="1265" y="29"/>
                  </a:lnTo>
                  <a:lnTo>
                    <a:pt x="1293" y="27"/>
                  </a:lnTo>
                  <a:lnTo>
                    <a:pt x="1316" y="41"/>
                  </a:lnTo>
                  <a:lnTo>
                    <a:pt x="1361" y="41"/>
                  </a:lnTo>
                  <a:lnTo>
                    <a:pt x="1399" y="33"/>
                  </a:lnTo>
                  <a:lnTo>
                    <a:pt x="1417" y="44"/>
                  </a:lnTo>
                  <a:lnTo>
                    <a:pt x="1436" y="55"/>
                  </a:lnTo>
                  <a:lnTo>
                    <a:pt x="1462" y="52"/>
                  </a:lnTo>
                  <a:lnTo>
                    <a:pt x="1493" y="58"/>
                  </a:lnTo>
                  <a:lnTo>
                    <a:pt x="1526" y="52"/>
                  </a:lnTo>
                  <a:lnTo>
                    <a:pt x="1589" y="58"/>
                  </a:lnTo>
                  <a:lnTo>
                    <a:pt x="1616" y="64"/>
                  </a:lnTo>
                  <a:lnTo>
                    <a:pt x="1647" y="49"/>
                  </a:lnTo>
                  <a:lnTo>
                    <a:pt x="1667" y="48"/>
                  </a:lnTo>
                  <a:lnTo>
                    <a:pt x="1691" y="53"/>
                  </a:lnTo>
                  <a:lnTo>
                    <a:pt x="1714" y="51"/>
                  </a:lnTo>
                  <a:lnTo>
                    <a:pt x="1743" y="35"/>
                  </a:lnTo>
                  <a:lnTo>
                    <a:pt x="1793" y="31"/>
                  </a:lnTo>
                  <a:lnTo>
                    <a:pt x="1817" y="33"/>
                  </a:lnTo>
                  <a:lnTo>
                    <a:pt x="1842" y="33"/>
                  </a:lnTo>
                  <a:lnTo>
                    <a:pt x="1878" y="13"/>
                  </a:lnTo>
                  <a:lnTo>
                    <a:pt x="1899" y="6"/>
                  </a:lnTo>
                  <a:lnTo>
                    <a:pt x="1926" y="9"/>
                  </a:lnTo>
                  <a:lnTo>
                    <a:pt x="1957" y="29"/>
                  </a:lnTo>
                  <a:lnTo>
                    <a:pt x="1988" y="17"/>
                  </a:lnTo>
                  <a:lnTo>
                    <a:pt x="2017" y="0"/>
                  </a:lnTo>
                  <a:lnTo>
                    <a:pt x="2042" y="1"/>
                  </a:lnTo>
                  <a:lnTo>
                    <a:pt x="2071" y="35"/>
                  </a:lnTo>
                  <a:lnTo>
                    <a:pt x="2093" y="29"/>
                  </a:lnTo>
                  <a:lnTo>
                    <a:pt x="2125" y="15"/>
                  </a:lnTo>
                  <a:lnTo>
                    <a:pt x="2150" y="14"/>
                  </a:lnTo>
                  <a:lnTo>
                    <a:pt x="2163" y="26"/>
                  </a:lnTo>
                  <a:lnTo>
                    <a:pt x="2163" y="114"/>
                  </a:lnTo>
                  <a:lnTo>
                    <a:pt x="909" y="89"/>
                  </a:lnTo>
                  <a:lnTo>
                    <a:pt x="893" y="92"/>
                  </a:lnTo>
                  <a:lnTo>
                    <a:pt x="0" y="82"/>
                  </a:lnTo>
                  <a:lnTo>
                    <a:pt x="0" y="18"/>
                  </a:lnTo>
                  <a:lnTo>
                    <a:pt x="13" y="27"/>
                  </a:lnTo>
                  <a:lnTo>
                    <a:pt x="32" y="31"/>
                  </a:lnTo>
                  <a:lnTo>
                    <a:pt x="56" y="32"/>
                  </a:lnTo>
                  <a:lnTo>
                    <a:pt x="75" y="35"/>
                  </a:lnTo>
                </a:path>
              </a:pathLst>
            </a:custGeom>
            <a:solidFill>
              <a:srgbClr val="003300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066" name="Freeform 18">
              <a:extLst>
                <a:ext uri="{FF2B5EF4-FFF2-40B4-BE49-F238E27FC236}">
                  <a16:creationId xmlns:a16="http://schemas.microsoft.com/office/drawing/2014/main" id="{04AA6ED5-B6A9-402C-981A-204A010C9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" y="307"/>
              <a:ext cx="2164" cy="118"/>
            </a:xfrm>
            <a:custGeom>
              <a:avLst/>
              <a:gdLst/>
              <a:ahLst/>
              <a:cxnLst>
                <a:cxn ang="0">
                  <a:pos x="46" y="116"/>
                </a:cxn>
                <a:cxn ang="0">
                  <a:pos x="2096" y="117"/>
                </a:cxn>
                <a:cxn ang="0">
                  <a:pos x="2137" y="113"/>
                </a:cxn>
                <a:cxn ang="0">
                  <a:pos x="2160" y="98"/>
                </a:cxn>
                <a:cxn ang="0">
                  <a:pos x="2163" y="13"/>
                </a:cxn>
                <a:cxn ang="0">
                  <a:pos x="2134" y="4"/>
                </a:cxn>
                <a:cxn ang="0">
                  <a:pos x="2118" y="32"/>
                </a:cxn>
                <a:cxn ang="0">
                  <a:pos x="2097" y="29"/>
                </a:cxn>
                <a:cxn ang="0">
                  <a:pos x="2054" y="16"/>
                </a:cxn>
                <a:cxn ang="0">
                  <a:pos x="1998" y="20"/>
                </a:cxn>
                <a:cxn ang="0">
                  <a:pos x="1951" y="23"/>
                </a:cxn>
                <a:cxn ang="0">
                  <a:pos x="1910" y="16"/>
                </a:cxn>
                <a:cxn ang="0">
                  <a:pos x="1868" y="25"/>
                </a:cxn>
                <a:cxn ang="0">
                  <a:pos x="1841" y="31"/>
                </a:cxn>
                <a:cxn ang="0">
                  <a:pos x="1776" y="26"/>
                </a:cxn>
                <a:cxn ang="0">
                  <a:pos x="1716" y="22"/>
                </a:cxn>
                <a:cxn ang="0">
                  <a:pos x="1644" y="51"/>
                </a:cxn>
                <a:cxn ang="0">
                  <a:pos x="1589" y="36"/>
                </a:cxn>
                <a:cxn ang="0">
                  <a:pos x="1524" y="35"/>
                </a:cxn>
                <a:cxn ang="0">
                  <a:pos x="1417" y="34"/>
                </a:cxn>
                <a:cxn ang="0">
                  <a:pos x="1367" y="31"/>
                </a:cxn>
                <a:cxn ang="0">
                  <a:pos x="1327" y="22"/>
                </a:cxn>
                <a:cxn ang="0">
                  <a:pos x="1237" y="41"/>
                </a:cxn>
                <a:cxn ang="0">
                  <a:pos x="1159" y="31"/>
                </a:cxn>
                <a:cxn ang="0">
                  <a:pos x="1065" y="36"/>
                </a:cxn>
                <a:cxn ang="0">
                  <a:pos x="988" y="36"/>
                </a:cxn>
                <a:cxn ang="0">
                  <a:pos x="897" y="48"/>
                </a:cxn>
                <a:cxn ang="0">
                  <a:pos x="801" y="42"/>
                </a:cxn>
                <a:cxn ang="0">
                  <a:pos x="692" y="44"/>
                </a:cxn>
                <a:cxn ang="0">
                  <a:pos x="575" y="31"/>
                </a:cxn>
                <a:cxn ang="0">
                  <a:pos x="454" y="22"/>
                </a:cxn>
                <a:cxn ang="0">
                  <a:pos x="371" y="33"/>
                </a:cxn>
                <a:cxn ang="0">
                  <a:pos x="322" y="29"/>
                </a:cxn>
                <a:cxn ang="0">
                  <a:pos x="252" y="34"/>
                </a:cxn>
                <a:cxn ang="0">
                  <a:pos x="176" y="33"/>
                </a:cxn>
                <a:cxn ang="0">
                  <a:pos x="99" y="40"/>
                </a:cxn>
                <a:cxn ang="0">
                  <a:pos x="20" y="35"/>
                </a:cxn>
                <a:cxn ang="0">
                  <a:pos x="2" y="69"/>
                </a:cxn>
                <a:cxn ang="0">
                  <a:pos x="16" y="110"/>
                </a:cxn>
              </a:cxnLst>
              <a:rect l="0" t="0" r="r" b="b"/>
              <a:pathLst>
                <a:path w="2164" h="118">
                  <a:moveTo>
                    <a:pt x="29" y="114"/>
                  </a:moveTo>
                  <a:lnTo>
                    <a:pt x="46" y="116"/>
                  </a:lnTo>
                  <a:lnTo>
                    <a:pt x="66" y="117"/>
                  </a:lnTo>
                  <a:lnTo>
                    <a:pt x="2096" y="117"/>
                  </a:lnTo>
                  <a:lnTo>
                    <a:pt x="2120" y="115"/>
                  </a:lnTo>
                  <a:lnTo>
                    <a:pt x="2137" y="113"/>
                  </a:lnTo>
                  <a:lnTo>
                    <a:pt x="2152" y="106"/>
                  </a:lnTo>
                  <a:lnTo>
                    <a:pt x="2160" y="98"/>
                  </a:lnTo>
                  <a:lnTo>
                    <a:pt x="2163" y="90"/>
                  </a:lnTo>
                  <a:lnTo>
                    <a:pt x="2163" y="13"/>
                  </a:lnTo>
                  <a:lnTo>
                    <a:pt x="2144" y="0"/>
                  </a:lnTo>
                  <a:lnTo>
                    <a:pt x="2134" y="4"/>
                  </a:lnTo>
                  <a:lnTo>
                    <a:pt x="2125" y="17"/>
                  </a:lnTo>
                  <a:lnTo>
                    <a:pt x="2118" y="32"/>
                  </a:lnTo>
                  <a:lnTo>
                    <a:pt x="2109" y="31"/>
                  </a:lnTo>
                  <a:lnTo>
                    <a:pt x="2097" y="29"/>
                  </a:lnTo>
                  <a:lnTo>
                    <a:pt x="2071" y="22"/>
                  </a:lnTo>
                  <a:lnTo>
                    <a:pt x="2054" y="16"/>
                  </a:lnTo>
                  <a:lnTo>
                    <a:pt x="2027" y="13"/>
                  </a:lnTo>
                  <a:lnTo>
                    <a:pt x="1998" y="20"/>
                  </a:lnTo>
                  <a:lnTo>
                    <a:pt x="1970" y="31"/>
                  </a:lnTo>
                  <a:lnTo>
                    <a:pt x="1951" y="23"/>
                  </a:lnTo>
                  <a:lnTo>
                    <a:pt x="1934" y="22"/>
                  </a:lnTo>
                  <a:lnTo>
                    <a:pt x="1910" y="16"/>
                  </a:lnTo>
                  <a:lnTo>
                    <a:pt x="1885" y="18"/>
                  </a:lnTo>
                  <a:lnTo>
                    <a:pt x="1868" y="25"/>
                  </a:lnTo>
                  <a:lnTo>
                    <a:pt x="1861" y="35"/>
                  </a:lnTo>
                  <a:lnTo>
                    <a:pt x="1841" y="31"/>
                  </a:lnTo>
                  <a:lnTo>
                    <a:pt x="1813" y="31"/>
                  </a:lnTo>
                  <a:lnTo>
                    <a:pt x="1776" y="26"/>
                  </a:lnTo>
                  <a:lnTo>
                    <a:pt x="1744" y="35"/>
                  </a:lnTo>
                  <a:lnTo>
                    <a:pt x="1716" y="22"/>
                  </a:lnTo>
                  <a:lnTo>
                    <a:pt x="1679" y="31"/>
                  </a:lnTo>
                  <a:lnTo>
                    <a:pt x="1644" y="51"/>
                  </a:lnTo>
                  <a:lnTo>
                    <a:pt x="1614" y="44"/>
                  </a:lnTo>
                  <a:lnTo>
                    <a:pt x="1589" y="36"/>
                  </a:lnTo>
                  <a:lnTo>
                    <a:pt x="1560" y="32"/>
                  </a:lnTo>
                  <a:lnTo>
                    <a:pt x="1524" y="35"/>
                  </a:lnTo>
                  <a:lnTo>
                    <a:pt x="1467" y="41"/>
                  </a:lnTo>
                  <a:lnTo>
                    <a:pt x="1417" y="34"/>
                  </a:lnTo>
                  <a:lnTo>
                    <a:pt x="1395" y="38"/>
                  </a:lnTo>
                  <a:lnTo>
                    <a:pt x="1367" y="31"/>
                  </a:lnTo>
                  <a:lnTo>
                    <a:pt x="1348" y="23"/>
                  </a:lnTo>
                  <a:lnTo>
                    <a:pt x="1327" y="22"/>
                  </a:lnTo>
                  <a:lnTo>
                    <a:pt x="1287" y="26"/>
                  </a:lnTo>
                  <a:lnTo>
                    <a:pt x="1237" y="41"/>
                  </a:lnTo>
                  <a:lnTo>
                    <a:pt x="1194" y="28"/>
                  </a:lnTo>
                  <a:lnTo>
                    <a:pt x="1159" y="31"/>
                  </a:lnTo>
                  <a:lnTo>
                    <a:pt x="1125" y="48"/>
                  </a:lnTo>
                  <a:lnTo>
                    <a:pt x="1065" y="36"/>
                  </a:lnTo>
                  <a:lnTo>
                    <a:pt x="1019" y="42"/>
                  </a:lnTo>
                  <a:lnTo>
                    <a:pt x="988" y="36"/>
                  </a:lnTo>
                  <a:lnTo>
                    <a:pt x="943" y="39"/>
                  </a:lnTo>
                  <a:lnTo>
                    <a:pt x="897" y="48"/>
                  </a:lnTo>
                  <a:lnTo>
                    <a:pt x="866" y="45"/>
                  </a:lnTo>
                  <a:lnTo>
                    <a:pt x="801" y="42"/>
                  </a:lnTo>
                  <a:lnTo>
                    <a:pt x="760" y="48"/>
                  </a:lnTo>
                  <a:lnTo>
                    <a:pt x="692" y="44"/>
                  </a:lnTo>
                  <a:lnTo>
                    <a:pt x="636" y="39"/>
                  </a:lnTo>
                  <a:lnTo>
                    <a:pt x="575" y="31"/>
                  </a:lnTo>
                  <a:lnTo>
                    <a:pt x="518" y="39"/>
                  </a:lnTo>
                  <a:lnTo>
                    <a:pt x="454" y="22"/>
                  </a:lnTo>
                  <a:lnTo>
                    <a:pt x="404" y="22"/>
                  </a:lnTo>
                  <a:lnTo>
                    <a:pt x="371" y="33"/>
                  </a:lnTo>
                  <a:lnTo>
                    <a:pt x="349" y="24"/>
                  </a:lnTo>
                  <a:lnTo>
                    <a:pt x="322" y="29"/>
                  </a:lnTo>
                  <a:lnTo>
                    <a:pt x="287" y="31"/>
                  </a:lnTo>
                  <a:lnTo>
                    <a:pt x="252" y="34"/>
                  </a:lnTo>
                  <a:lnTo>
                    <a:pt x="211" y="41"/>
                  </a:lnTo>
                  <a:lnTo>
                    <a:pt x="176" y="33"/>
                  </a:lnTo>
                  <a:lnTo>
                    <a:pt x="143" y="37"/>
                  </a:lnTo>
                  <a:lnTo>
                    <a:pt x="99" y="40"/>
                  </a:lnTo>
                  <a:lnTo>
                    <a:pt x="71" y="37"/>
                  </a:lnTo>
                  <a:lnTo>
                    <a:pt x="20" y="35"/>
                  </a:lnTo>
                  <a:lnTo>
                    <a:pt x="0" y="44"/>
                  </a:lnTo>
                  <a:lnTo>
                    <a:pt x="2" y="69"/>
                  </a:lnTo>
                  <a:lnTo>
                    <a:pt x="5" y="91"/>
                  </a:lnTo>
                  <a:lnTo>
                    <a:pt x="16" y="110"/>
                  </a:lnTo>
                  <a:lnTo>
                    <a:pt x="29" y="114"/>
                  </a:lnTo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067" name="Freeform 19">
              <a:extLst>
                <a:ext uri="{FF2B5EF4-FFF2-40B4-BE49-F238E27FC236}">
                  <a16:creationId xmlns:a16="http://schemas.microsoft.com/office/drawing/2014/main" id="{5DDE1403-CE93-402C-8BF7-4513E425E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" y="104"/>
              <a:ext cx="2130" cy="153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5" y="122"/>
                </a:cxn>
                <a:cxn ang="0">
                  <a:pos x="9" y="55"/>
                </a:cxn>
                <a:cxn ang="0">
                  <a:pos x="28" y="27"/>
                </a:cxn>
                <a:cxn ang="0">
                  <a:pos x="101" y="24"/>
                </a:cxn>
                <a:cxn ang="0">
                  <a:pos x="243" y="28"/>
                </a:cxn>
                <a:cxn ang="0">
                  <a:pos x="378" y="26"/>
                </a:cxn>
                <a:cxn ang="0">
                  <a:pos x="537" y="28"/>
                </a:cxn>
                <a:cxn ang="0">
                  <a:pos x="645" y="24"/>
                </a:cxn>
                <a:cxn ang="0">
                  <a:pos x="735" y="24"/>
                </a:cxn>
                <a:cxn ang="0">
                  <a:pos x="870" y="31"/>
                </a:cxn>
                <a:cxn ang="0">
                  <a:pos x="968" y="33"/>
                </a:cxn>
                <a:cxn ang="0">
                  <a:pos x="1080" y="28"/>
                </a:cxn>
                <a:cxn ang="0">
                  <a:pos x="1212" y="38"/>
                </a:cxn>
                <a:cxn ang="0">
                  <a:pos x="1316" y="35"/>
                </a:cxn>
                <a:cxn ang="0">
                  <a:pos x="1414" y="30"/>
                </a:cxn>
                <a:cxn ang="0">
                  <a:pos x="1526" y="34"/>
                </a:cxn>
                <a:cxn ang="0">
                  <a:pos x="1621" y="30"/>
                </a:cxn>
                <a:cxn ang="0">
                  <a:pos x="1714" y="27"/>
                </a:cxn>
                <a:cxn ang="0">
                  <a:pos x="1781" y="30"/>
                </a:cxn>
                <a:cxn ang="0">
                  <a:pos x="1914" y="24"/>
                </a:cxn>
                <a:cxn ang="0">
                  <a:pos x="2046" y="31"/>
                </a:cxn>
                <a:cxn ang="0">
                  <a:pos x="2094" y="44"/>
                </a:cxn>
                <a:cxn ang="0">
                  <a:pos x="2115" y="64"/>
                </a:cxn>
                <a:cxn ang="0">
                  <a:pos x="2129" y="117"/>
                </a:cxn>
                <a:cxn ang="0">
                  <a:pos x="2129" y="39"/>
                </a:cxn>
                <a:cxn ang="0">
                  <a:pos x="2120" y="15"/>
                </a:cxn>
                <a:cxn ang="0">
                  <a:pos x="1974" y="5"/>
                </a:cxn>
                <a:cxn ang="0">
                  <a:pos x="1856" y="1"/>
                </a:cxn>
                <a:cxn ang="0">
                  <a:pos x="1774" y="3"/>
                </a:cxn>
                <a:cxn ang="0">
                  <a:pos x="1658" y="7"/>
                </a:cxn>
                <a:cxn ang="0">
                  <a:pos x="1453" y="5"/>
                </a:cxn>
                <a:cxn ang="0">
                  <a:pos x="1312" y="6"/>
                </a:cxn>
                <a:cxn ang="0">
                  <a:pos x="1212" y="5"/>
                </a:cxn>
                <a:cxn ang="0">
                  <a:pos x="1135" y="4"/>
                </a:cxn>
                <a:cxn ang="0">
                  <a:pos x="1000" y="5"/>
                </a:cxn>
                <a:cxn ang="0">
                  <a:pos x="837" y="6"/>
                </a:cxn>
                <a:cxn ang="0">
                  <a:pos x="652" y="4"/>
                </a:cxn>
                <a:cxn ang="0">
                  <a:pos x="569" y="2"/>
                </a:cxn>
                <a:cxn ang="0">
                  <a:pos x="431" y="2"/>
                </a:cxn>
                <a:cxn ang="0">
                  <a:pos x="256" y="2"/>
                </a:cxn>
                <a:cxn ang="0">
                  <a:pos x="107" y="0"/>
                </a:cxn>
                <a:cxn ang="0">
                  <a:pos x="34" y="1"/>
                </a:cxn>
                <a:cxn ang="0">
                  <a:pos x="5" y="17"/>
                </a:cxn>
                <a:cxn ang="0">
                  <a:pos x="0" y="53"/>
                </a:cxn>
              </a:cxnLst>
              <a:rect l="0" t="0" r="r" b="b"/>
              <a:pathLst>
                <a:path w="2130" h="153">
                  <a:moveTo>
                    <a:pt x="0" y="74"/>
                  </a:moveTo>
                  <a:lnTo>
                    <a:pt x="0" y="115"/>
                  </a:lnTo>
                  <a:lnTo>
                    <a:pt x="0" y="152"/>
                  </a:lnTo>
                  <a:lnTo>
                    <a:pt x="5" y="122"/>
                  </a:lnTo>
                  <a:lnTo>
                    <a:pt x="7" y="98"/>
                  </a:lnTo>
                  <a:lnTo>
                    <a:pt x="9" y="55"/>
                  </a:lnTo>
                  <a:lnTo>
                    <a:pt x="15" y="34"/>
                  </a:lnTo>
                  <a:lnTo>
                    <a:pt x="28" y="27"/>
                  </a:lnTo>
                  <a:lnTo>
                    <a:pt x="60" y="22"/>
                  </a:lnTo>
                  <a:lnTo>
                    <a:pt x="101" y="24"/>
                  </a:lnTo>
                  <a:lnTo>
                    <a:pt x="200" y="24"/>
                  </a:lnTo>
                  <a:lnTo>
                    <a:pt x="243" y="28"/>
                  </a:lnTo>
                  <a:lnTo>
                    <a:pt x="306" y="24"/>
                  </a:lnTo>
                  <a:lnTo>
                    <a:pt x="378" y="26"/>
                  </a:lnTo>
                  <a:lnTo>
                    <a:pt x="431" y="25"/>
                  </a:lnTo>
                  <a:lnTo>
                    <a:pt x="537" y="28"/>
                  </a:lnTo>
                  <a:lnTo>
                    <a:pt x="574" y="27"/>
                  </a:lnTo>
                  <a:lnTo>
                    <a:pt x="645" y="24"/>
                  </a:lnTo>
                  <a:lnTo>
                    <a:pt x="669" y="29"/>
                  </a:lnTo>
                  <a:lnTo>
                    <a:pt x="735" y="24"/>
                  </a:lnTo>
                  <a:lnTo>
                    <a:pt x="836" y="27"/>
                  </a:lnTo>
                  <a:lnTo>
                    <a:pt x="870" y="31"/>
                  </a:lnTo>
                  <a:lnTo>
                    <a:pt x="923" y="28"/>
                  </a:lnTo>
                  <a:lnTo>
                    <a:pt x="968" y="33"/>
                  </a:lnTo>
                  <a:lnTo>
                    <a:pt x="1006" y="33"/>
                  </a:lnTo>
                  <a:lnTo>
                    <a:pt x="1080" y="28"/>
                  </a:lnTo>
                  <a:lnTo>
                    <a:pt x="1150" y="31"/>
                  </a:lnTo>
                  <a:lnTo>
                    <a:pt x="1212" y="38"/>
                  </a:lnTo>
                  <a:lnTo>
                    <a:pt x="1232" y="39"/>
                  </a:lnTo>
                  <a:lnTo>
                    <a:pt x="1316" y="35"/>
                  </a:lnTo>
                  <a:lnTo>
                    <a:pt x="1395" y="32"/>
                  </a:lnTo>
                  <a:lnTo>
                    <a:pt x="1414" y="30"/>
                  </a:lnTo>
                  <a:lnTo>
                    <a:pt x="1444" y="31"/>
                  </a:lnTo>
                  <a:lnTo>
                    <a:pt x="1526" y="34"/>
                  </a:lnTo>
                  <a:lnTo>
                    <a:pt x="1589" y="29"/>
                  </a:lnTo>
                  <a:lnTo>
                    <a:pt x="1621" y="30"/>
                  </a:lnTo>
                  <a:lnTo>
                    <a:pt x="1672" y="31"/>
                  </a:lnTo>
                  <a:lnTo>
                    <a:pt x="1714" y="27"/>
                  </a:lnTo>
                  <a:lnTo>
                    <a:pt x="1743" y="24"/>
                  </a:lnTo>
                  <a:lnTo>
                    <a:pt x="1781" y="30"/>
                  </a:lnTo>
                  <a:lnTo>
                    <a:pt x="1861" y="32"/>
                  </a:lnTo>
                  <a:lnTo>
                    <a:pt x="1914" y="24"/>
                  </a:lnTo>
                  <a:lnTo>
                    <a:pt x="1991" y="31"/>
                  </a:lnTo>
                  <a:lnTo>
                    <a:pt x="2046" y="31"/>
                  </a:lnTo>
                  <a:lnTo>
                    <a:pt x="2075" y="31"/>
                  </a:lnTo>
                  <a:lnTo>
                    <a:pt x="2094" y="44"/>
                  </a:lnTo>
                  <a:lnTo>
                    <a:pt x="2106" y="51"/>
                  </a:lnTo>
                  <a:lnTo>
                    <a:pt x="2115" y="64"/>
                  </a:lnTo>
                  <a:lnTo>
                    <a:pt x="2122" y="87"/>
                  </a:lnTo>
                  <a:lnTo>
                    <a:pt x="2129" y="117"/>
                  </a:lnTo>
                  <a:lnTo>
                    <a:pt x="2129" y="55"/>
                  </a:lnTo>
                  <a:lnTo>
                    <a:pt x="2129" y="39"/>
                  </a:lnTo>
                  <a:lnTo>
                    <a:pt x="2125" y="28"/>
                  </a:lnTo>
                  <a:lnTo>
                    <a:pt x="2120" y="15"/>
                  </a:lnTo>
                  <a:lnTo>
                    <a:pt x="2090" y="7"/>
                  </a:lnTo>
                  <a:lnTo>
                    <a:pt x="1974" y="5"/>
                  </a:lnTo>
                  <a:lnTo>
                    <a:pt x="1947" y="1"/>
                  </a:lnTo>
                  <a:lnTo>
                    <a:pt x="1856" y="1"/>
                  </a:lnTo>
                  <a:lnTo>
                    <a:pt x="1829" y="3"/>
                  </a:lnTo>
                  <a:lnTo>
                    <a:pt x="1774" y="3"/>
                  </a:lnTo>
                  <a:lnTo>
                    <a:pt x="1733" y="2"/>
                  </a:lnTo>
                  <a:lnTo>
                    <a:pt x="1658" y="7"/>
                  </a:lnTo>
                  <a:lnTo>
                    <a:pt x="1502" y="3"/>
                  </a:lnTo>
                  <a:lnTo>
                    <a:pt x="1453" y="5"/>
                  </a:lnTo>
                  <a:lnTo>
                    <a:pt x="1367" y="9"/>
                  </a:lnTo>
                  <a:lnTo>
                    <a:pt x="1312" y="6"/>
                  </a:lnTo>
                  <a:lnTo>
                    <a:pt x="1257" y="5"/>
                  </a:lnTo>
                  <a:lnTo>
                    <a:pt x="1212" y="5"/>
                  </a:lnTo>
                  <a:lnTo>
                    <a:pt x="1164" y="8"/>
                  </a:lnTo>
                  <a:lnTo>
                    <a:pt x="1135" y="4"/>
                  </a:lnTo>
                  <a:lnTo>
                    <a:pt x="1031" y="5"/>
                  </a:lnTo>
                  <a:lnTo>
                    <a:pt x="1000" y="5"/>
                  </a:lnTo>
                  <a:lnTo>
                    <a:pt x="945" y="4"/>
                  </a:lnTo>
                  <a:lnTo>
                    <a:pt x="837" y="6"/>
                  </a:lnTo>
                  <a:lnTo>
                    <a:pt x="741" y="4"/>
                  </a:lnTo>
                  <a:lnTo>
                    <a:pt x="652" y="4"/>
                  </a:lnTo>
                  <a:lnTo>
                    <a:pt x="610" y="5"/>
                  </a:lnTo>
                  <a:lnTo>
                    <a:pt x="569" y="2"/>
                  </a:lnTo>
                  <a:lnTo>
                    <a:pt x="535" y="2"/>
                  </a:lnTo>
                  <a:lnTo>
                    <a:pt x="431" y="2"/>
                  </a:lnTo>
                  <a:lnTo>
                    <a:pt x="312" y="4"/>
                  </a:lnTo>
                  <a:lnTo>
                    <a:pt x="256" y="2"/>
                  </a:lnTo>
                  <a:lnTo>
                    <a:pt x="190" y="4"/>
                  </a:lnTo>
                  <a:lnTo>
                    <a:pt x="107" y="0"/>
                  </a:lnTo>
                  <a:lnTo>
                    <a:pt x="56" y="0"/>
                  </a:lnTo>
                  <a:lnTo>
                    <a:pt x="34" y="1"/>
                  </a:lnTo>
                  <a:lnTo>
                    <a:pt x="19" y="5"/>
                  </a:lnTo>
                  <a:lnTo>
                    <a:pt x="5" y="17"/>
                  </a:lnTo>
                  <a:lnTo>
                    <a:pt x="1" y="35"/>
                  </a:lnTo>
                  <a:lnTo>
                    <a:pt x="0" y="53"/>
                  </a:lnTo>
                  <a:lnTo>
                    <a:pt x="0" y="74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068" name="Freeform 20">
              <a:extLst>
                <a:ext uri="{FF2B5EF4-FFF2-40B4-BE49-F238E27FC236}">
                  <a16:creationId xmlns:a16="http://schemas.microsoft.com/office/drawing/2014/main" id="{E12FE456-DE72-4884-8517-3BAD73B12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" y="347"/>
              <a:ext cx="2128" cy="6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6" y="12"/>
                </a:cxn>
                <a:cxn ang="0">
                  <a:pos x="8" y="39"/>
                </a:cxn>
                <a:cxn ang="0">
                  <a:pos x="27" y="49"/>
                </a:cxn>
                <a:cxn ang="0">
                  <a:pos x="59" y="47"/>
                </a:cxn>
                <a:cxn ang="0">
                  <a:pos x="110" y="47"/>
                </a:cxn>
                <a:cxn ang="0">
                  <a:pos x="162" y="48"/>
                </a:cxn>
                <a:cxn ang="0">
                  <a:pos x="192" y="49"/>
                </a:cxn>
                <a:cxn ang="0">
                  <a:pos x="248" y="46"/>
                </a:cxn>
                <a:cxn ang="0">
                  <a:pos x="327" y="49"/>
                </a:cxn>
                <a:cxn ang="0">
                  <a:pos x="413" y="49"/>
                </a:cxn>
                <a:cxn ang="0">
                  <a:pos x="479" y="50"/>
                </a:cxn>
                <a:cxn ang="0">
                  <a:pos x="517" y="50"/>
                </a:cxn>
                <a:cxn ang="0">
                  <a:pos x="645" y="51"/>
                </a:cxn>
                <a:cxn ang="0">
                  <a:pos x="725" y="47"/>
                </a:cxn>
                <a:cxn ang="0">
                  <a:pos x="805" y="48"/>
                </a:cxn>
                <a:cxn ang="0">
                  <a:pos x="869" y="48"/>
                </a:cxn>
                <a:cxn ang="0">
                  <a:pos x="968" y="47"/>
                </a:cxn>
                <a:cxn ang="0">
                  <a:pos x="1044" y="44"/>
                </a:cxn>
                <a:cxn ang="0">
                  <a:pos x="1157" y="45"/>
                </a:cxn>
                <a:cxn ang="0">
                  <a:pos x="1295" y="47"/>
                </a:cxn>
                <a:cxn ang="0">
                  <a:pos x="1377" y="44"/>
                </a:cxn>
                <a:cxn ang="0">
                  <a:pos x="1412" y="48"/>
                </a:cxn>
                <a:cxn ang="0">
                  <a:pos x="1519" y="48"/>
                </a:cxn>
                <a:cxn ang="0">
                  <a:pos x="1606" y="48"/>
                </a:cxn>
                <a:cxn ang="0">
                  <a:pos x="1636" y="46"/>
                </a:cxn>
                <a:cxn ang="0">
                  <a:pos x="1686" y="49"/>
                </a:cxn>
                <a:cxn ang="0">
                  <a:pos x="1712" y="49"/>
                </a:cxn>
                <a:cxn ang="0">
                  <a:pos x="1782" y="49"/>
                </a:cxn>
                <a:cxn ang="0">
                  <a:pos x="1841" y="47"/>
                </a:cxn>
                <a:cxn ang="0">
                  <a:pos x="1937" y="45"/>
                </a:cxn>
                <a:cxn ang="0">
                  <a:pos x="2072" y="45"/>
                </a:cxn>
                <a:cxn ang="0">
                  <a:pos x="2104" y="40"/>
                </a:cxn>
                <a:cxn ang="0">
                  <a:pos x="2120" y="26"/>
                </a:cxn>
                <a:cxn ang="0">
                  <a:pos x="2127" y="39"/>
                </a:cxn>
                <a:cxn ang="0">
                  <a:pos x="2124" y="49"/>
                </a:cxn>
                <a:cxn ang="0">
                  <a:pos x="2107" y="58"/>
                </a:cxn>
                <a:cxn ang="0">
                  <a:pos x="1972" y="58"/>
                </a:cxn>
                <a:cxn ang="0">
                  <a:pos x="1854" y="60"/>
                </a:cxn>
                <a:cxn ang="0">
                  <a:pos x="1800" y="61"/>
                </a:cxn>
                <a:cxn ang="0">
                  <a:pos x="1739" y="61"/>
                </a:cxn>
                <a:cxn ang="0">
                  <a:pos x="1628" y="57"/>
                </a:cxn>
                <a:cxn ang="0">
                  <a:pos x="1493" y="56"/>
                </a:cxn>
                <a:cxn ang="0">
                  <a:pos x="1382" y="58"/>
                </a:cxn>
                <a:cxn ang="0">
                  <a:pos x="1310" y="58"/>
                </a:cxn>
                <a:cxn ang="0">
                  <a:pos x="1256" y="58"/>
                </a:cxn>
                <a:cxn ang="0">
                  <a:pos x="1212" y="59"/>
                </a:cxn>
                <a:cxn ang="0">
                  <a:pos x="1163" y="57"/>
                </a:cxn>
                <a:cxn ang="0">
                  <a:pos x="1106" y="60"/>
                </a:cxn>
                <a:cxn ang="0">
                  <a:pos x="1030" y="59"/>
                </a:cxn>
                <a:cxn ang="0">
                  <a:pos x="971" y="59"/>
                </a:cxn>
                <a:cxn ang="0">
                  <a:pos x="885" y="61"/>
                </a:cxn>
                <a:cxn ang="0">
                  <a:pos x="784" y="61"/>
                </a:cxn>
                <a:cxn ang="0">
                  <a:pos x="692" y="61"/>
                </a:cxn>
                <a:cxn ang="0">
                  <a:pos x="609" y="58"/>
                </a:cxn>
                <a:cxn ang="0">
                  <a:pos x="534" y="59"/>
                </a:cxn>
                <a:cxn ang="0">
                  <a:pos x="401" y="60"/>
                </a:cxn>
                <a:cxn ang="0">
                  <a:pos x="256" y="59"/>
                </a:cxn>
                <a:cxn ang="0">
                  <a:pos x="19" y="58"/>
                </a:cxn>
                <a:cxn ang="0">
                  <a:pos x="1" y="46"/>
                </a:cxn>
                <a:cxn ang="0">
                  <a:pos x="0" y="31"/>
                </a:cxn>
              </a:cxnLst>
              <a:rect l="0" t="0" r="r" b="b"/>
              <a:pathLst>
                <a:path w="2128" h="62">
                  <a:moveTo>
                    <a:pt x="0" y="31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6" y="12"/>
                  </a:lnTo>
                  <a:lnTo>
                    <a:pt x="7" y="21"/>
                  </a:lnTo>
                  <a:lnTo>
                    <a:pt x="8" y="39"/>
                  </a:lnTo>
                  <a:lnTo>
                    <a:pt x="15" y="47"/>
                  </a:lnTo>
                  <a:lnTo>
                    <a:pt x="27" y="49"/>
                  </a:lnTo>
                  <a:lnTo>
                    <a:pt x="40" y="47"/>
                  </a:lnTo>
                  <a:lnTo>
                    <a:pt x="59" y="47"/>
                  </a:lnTo>
                  <a:lnTo>
                    <a:pt x="91" y="46"/>
                  </a:lnTo>
                  <a:lnTo>
                    <a:pt x="110" y="47"/>
                  </a:lnTo>
                  <a:lnTo>
                    <a:pt x="127" y="47"/>
                  </a:lnTo>
                  <a:lnTo>
                    <a:pt x="162" y="48"/>
                  </a:lnTo>
                  <a:lnTo>
                    <a:pt x="175" y="48"/>
                  </a:lnTo>
                  <a:lnTo>
                    <a:pt x="192" y="49"/>
                  </a:lnTo>
                  <a:lnTo>
                    <a:pt x="219" y="47"/>
                  </a:lnTo>
                  <a:lnTo>
                    <a:pt x="248" y="46"/>
                  </a:lnTo>
                  <a:lnTo>
                    <a:pt x="284" y="45"/>
                  </a:lnTo>
                  <a:lnTo>
                    <a:pt x="327" y="49"/>
                  </a:lnTo>
                  <a:lnTo>
                    <a:pt x="383" y="50"/>
                  </a:lnTo>
                  <a:lnTo>
                    <a:pt x="413" y="49"/>
                  </a:lnTo>
                  <a:lnTo>
                    <a:pt x="431" y="50"/>
                  </a:lnTo>
                  <a:lnTo>
                    <a:pt x="479" y="50"/>
                  </a:lnTo>
                  <a:lnTo>
                    <a:pt x="496" y="47"/>
                  </a:lnTo>
                  <a:lnTo>
                    <a:pt x="517" y="50"/>
                  </a:lnTo>
                  <a:lnTo>
                    <a:pt x="574" y="49"/>
                  </a:lnTo>
                  <a:lnTo>
                    <a:pt x="645" y="51"/>
                  </a:lnTo>
                  <a:lnTo>
                    <a:pt x="669" y="49"/>
                  </a:lnTo>
                  <a:lnTo>
                    <a:pt x="725" y="47"/>
                  </a:lnTo>
                  <a:lnTo>
                    <a:pt x="762" y="46"/>
                  </a:lnTo>
                  <a:lnTo>
                    <a:pt x="805" y="48"/>
                  </a:lnTo>
                  <a:lnTo>
                    <a:pt x="835" y="49"/>
                  </a:lnTo>
                  <a:lnTo>
                    <a:pt x="869" y="48"/>
                  </a:lnTo>
                  <a:lnTo>
                    <a:pt x="929" y="50"/>
                  </a:lnTo>
                  <a:lnTo>
                    <a:pt x="968" y="47"/>
                  </a:lnTo>
                  <a:lnTo>
                    <a:pt x="1005" y="47"/>
                  </a:lnTo>
                  <a:lnTo>
                    <a:pt x="1044" y="44"/>
                  </a:lnTo>
                  <a:lnTo>
                    <a:pt x="1093" y="47"/>
                  </a:lnTo>
                  <a:lnTo>
                    <a:pt x="1157" y="45"/>
                  </a:lnTo>
                  <a:lnTo>
                    <a:pt x="1230" y="45"/>
                  </a:lnTo>
                  <a:lnTo>
                    <a:pt x="1295" y="47"/>
                  </a:lnTo>
                  <a:lnTo>
                    <a:pt x="1334" y="43"/>
                  </a:lnTo>
                  <a:lnTo>
                    <a:pt x="1377" y="44"/>
                  </a:lnTo>
                  <a:lnTo>
                    <a:pt x="1394" y="47"/>
                  </a:lnTo>
                  <a:lnTo>
                    <a:pt x="1412" y="48"/>
                  </a:lnTo>
                  <a:lnTo>
                    <a:pt x="1469" y="47"/>
                  </a:lnTo>
                  <a:lnTo>
                    <a:pt x="1519" y="48"/>
                  </a:lnTo>
                  <a:lnTo>
                    <a:pt x="1587" y="49"/>
                  </a:lnTo>
                  <a:lnTo>
                    <a:pt x="1606" y="48"/>
                  </a:lnTo>
                  <a:lnTo>
                    <a:pt x="1619" y="48"/>
                  </a:lnTo>
                  <a:lnTo>
                    <a:pt x="1636" y="46"/>
                  </a:lnTo>
                  <a:lnTo>
                    <a:pt x="1670" y="48"/>
                  </a:lnTo>
                  <a:lnTo>
                    <a:pt x="1686" y="49"/>
                  </a:lnTo>
                  <a:lnTo>
                    <a:pt x="1698" y="47"/>
                  </a:lnTo>
                  <a:lnTo>
                    <a:pt x="1712" y="49"/>
                  </a:lnTo>
                  <a:lnTo>
                    <a:pt x="1739" y="47"/>
                  </a:lnTo>
                  <a:lnTo>
                    <a:pt x="1782" y="49"/>
                  </a:lnTo>
                  <a:lnTo>
                    <a:pt x="1824" y="45"/>
                  </a:lnTo>
                  <a:lnTo>
                    <a:pt x="1841" y="47"/>
                  </a:lnTo>
                  <a:lnTo>
                    <a:pt x="1859" y="47"/>
                  </a:lnTo>
                  <a:lnTo>
                    <a:pt x="1937" y="45"/>
                  </a:lnTo>
                  <a:lnTo>
                    <a:pt x="2013" y="47"/>
                  </a:lnTo>
                  <a:lnTo>
                    <a:pt x="2072" y="45"/>
                  </a:lnTo>
                  <a:lnTo>
                    <a:pt x="2092" y="43"/>
                  </a:lnTo>
                  <a:lnTo>
                    <a:pt x="2104" y="40"/>
                  </a:lnTo>
                  <a:lnTo>
                    <a:pt x="2113" y="34"/>
                  </a:lnTo>
                  <a:lnTo>
                    <a:pt x="2120" y="26"/>
                  </a:lnTo>
                  <a:lnTo>
                    <a:pt x="2127" y="13"/>
                  </a:lnTo>
                  <a:lnTo>
                    <a:pt x="2127" y="39"/>
                  </a:lnTo>
                  <a:lnTo>
                    <a:pt x="2127" y="45"/>
                  </a:lnTo>
                  <a:lnTo>
                    <a:pt x="2124" y="49"/>
                  </a:lnTo>
                  <a:lnTo>
                    <a:pt x="2118" y="54"/>
                  </a:lnTo>
                  <a:lnTo>
                    <a:pt x="2107" y="58"/>
                  </a:lnTo>
                  <a:lnTo>
                    <a:pt x="2029" y="61"/>
                  </a:lnTo>
                  <a:lnTo>
                    <a:pt x="1972" y="58"/>
                  </a:lnTo>
                  <a:lnTo>
                    <a:pt x="1945" y="60"/>
                  </a:lnTo>
                  <a:lnTo>
                    <a:pt x="1854" y="60"/>
                  </a:lnTo>
                  <a:lnTo>
                    <a:pt x="1828" y="59"/>
                  </a:lnTo>
                  <a:lnTo>
                    <a:pt x="1800" y="61"/>
                  </a:lnTo>
                  <a:lnTo>
                    <a:pt x="1772" y="59"/>
                  </a:lnTo>
                  <a:lnTo>
                    <a:pt x="1739" y="61"/>
                  </a:lnTo>
                  <a:lnTo>
                    <a:pt x="1653" y="60"/>
                  </a:lnTo>
                  <a:lnTo>
                    <a:pt x="1628" y="57"/>
                  </a:lnTo>
                  <a:lnTo>
                    <a:pt x="1547" y="60"/>
                  </a:lnTo>
                  <a:lnTo>
                    <a:pt x="1493" y="56"/>
                  </a:lnTo>
                  <a:lnTo>
                    <a:pt x="1430" y="60"/>
                  </a:lnTo>
                  <a:lnTo>
                    <a:pt x="1382" y="58"/>
                  </a:lnTo>
                  <a:lnTo>
                    <a:pt x="1336" y="60"/>
                  </a:lnTo>
                  <a:lnTo>
                    <a:pt x="1310" y="58"/>
                  </a:lnTo>
                  <a:lnTo>
                    <a:pt x="1287" y="58"/>
                  </a:lnTo>
                  <a:lnTo>
                    <a:pt x="1256" y="58"/>
                  </a:lnTo>
                  <a:lnTo>
                    <a:pt x="1235" y="57"/>
                  </a:lnTo>
                  <a:lnTo>
                    <a:pt x="1212" y="59"/>
                  </a:lnTo>
                  <a:lnTo>
                    <a:pt x="1188" y="57"/>
                  </a:lnTo>
                  <a:lnTo>
                    <a:pt x="1163" y="57"/>
                  </a:lnTo>
                  <a:lnTo>
                    <a:pt x="1134" y="59"/>
                  </a:lnTo>
                  <a:lnTo>
                    <a:pt x="1106" y="60"/>
                  </a:lnTo>
                  <a:lnTo>
                    <a:pt x="1075" y="60"/>
                  </a:lnTo>
                  <a:lnTo>
                    <a:pt x="1030" y="59"/>
                  </a:lnTo>
                  <a:lnTo>
                    <a:pt x="998" y="60"/>
                  </a:lnTo>
                  <a:lnTo>
                    <a:pt x="971" y="59"/>
                  </a:lnTo>
                  <a:lnTo>
                    <a:pt x="945" y="59"/>
                  </a:lnTo>
                  <a:lnTo>
                    <a:pt x="885" y="61"/>
                  </a:lnTo>
                  <a:lnTo>
                    <a:pt x="837" y="58"/>
                  </a:lnTo>
                  <a:lnTo>
                    <a:pt x="784" y="61"/>
                  </a:lnTo>
                  <a:lnTo>
                    <a:pt x="740" y="59"/>
                  </a:lnTo>
                  <a:lnTo>
                    <a:pt x="692" y="61"/>
                  </a:lnTo>
                  <a:lnTo>
                    <a:pt x="652" y="59"/>
                  </a:lnTo>
                  <a:lnTo>
                    <a:pt x="609" y="58"/>
                  </a:lnTo>
                  <a:lnTo>
                    <a:pt x="569" y="59"/>
                  </a:lnTo>
                  <a:lnTo>
                    <a:pt x="534" y="59"/>
                  </a:lnTo>
                  <a:lnTo>
                    <a:pt x="431" y="59"/>
                  </a:lnTo>
                  <a:lnTo>
                    <a:pt x="401" y="60"/>
                  </a:lnTo>
                  <a:lnTo>
                    <a:pt x="311" y="59"/>
                  </a:lnTo>
                  <a:lnTo>
                    <a:pt x="256" y="59"/>
                  </a:lnTo>
                  <a:lnTo>
                    <a:pt x="103" y="58"/>
                  </a:lnTo>
                  <a:lnTo>
                    <a:pt x="19" y="58"/>
                  </a:lnTo>
                  <a:lnTo>
                    <a:pt x="4" y="54"/>
                  </a:lnTo>
                  <a:lnTo>
                    <a:pt x="1" y="46"/>
                  </a:lnTo>
                  <a:lnTo>
                    <a:pt x="0" y="39"/>
                  </a:lnTo>
                  <a:lnTo>
                    <a:pt x="0" y="31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grpSp>
        <p:nvGrpSpPr>
          <p:cNvPr id="8205" name="Group 21">
            <a:extLst>
              <a:ext uri="{FF2B5EF4-FFF2-40B4-BE49-F238E27FC236}">
                <a16:creationId xmlns:a16="http://schemas.microsoft.com/office/drawing/2014/main" id="{CDBDBD10-608F-4319-AABC-2620EEC86859}"/>
              </a:ext>
            </a:extLst>
          </p:cNvPr>
          <p:cNvGrpSpPr>
            <a:grpSpLocks/>
          </p:cNvGrpSpPr>
          <p:nvPr/>
        </p:nvGrpSpPr>
        <p:grpSpPr bwMode="auto">
          <a:xfrm>
            <a:off x="5646738" y="153988"/>
            <a:ext cx="3435350" cy="552450"/>
            <a:chOff x="3557" y="97"/>
            <a:chExt cx="2164" cy="348"/>
          </a:xfrm>
        </p:grpSpPr>
        <p:sp>
          <p:nvSpPr>
            <p:cNvPr id="2070" name="Freeform 22">
              <a:extLst>
                <a:ext uri="{FF2B5EF4-FFF2-40B4-BE49-F238E27FC236}">
                  <a16:creationId xmlns:a16="http://schemas.microsoft.com/office/drawing/2014/main" id="{12CEB4AC-4BA2-4B62-AD1E-DD018ED9E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97"/>
              <a:ext cx="2164" cy="284"/>
            </a:xfrm>
            <a:custGeom>
              <a:avLst/>
              <a:gdLst/>
              <a:ahLst/>
              <a:cxnLst>
                <a:cxn ang="0">
                  <a:pos x="29" y="4"/>
                </a:cxn>
                <a:cxn ang="0">
                  <a:pos x="46" y="0"/>
                </a:cxn>
                <a:cxn ang="0">
                  <a:pos x="2096" y="0"/>
                </a:cxn>
                <a:cxn ang="0">
                  <a:pos x="2120" y="3"/>
                </a:cxn>
                <a:cxn ang="0">
                  <a:pos x="2137" y="10"/>
                </a:cxn>
                <a:cxn ang="0">
                  <a:pos x="2152" y="28"/>
                </a:cxn>
                <a:cxn ang="0">
                  <a:pos x="2160" y="49"/>
                </a:cxn>
                <a:cxn ang="0">
                  <a:pos x="2163" y="73"/>
                </a:cxn>
                <a:cxn ang="0">
                  <a:pos x="2163" y="283"/>
                </a:cxn>
                <a:cxn ang="0">
                  <a:pos x="81" y="283"/>
                </a:cxn>
                <a:cxn ang="0">
                  <a:pos x="0" y="283"/>
                </a:cxn>
                <a:cxn ang="0">
                  <a:pos x="0" y="87"/>
                </a:cxn>
                <a:cxn ang="0">
                  <a:pos x="1" y="59"/>
                </a:cxn>
                <a:cxn ang="0">
                  <a:pos x="9" y="31"/>
                </a:cxn>
                <a:cxn ang="0">
                  <a:pos x="16" y="16"/>
                </a:cxn>
                <a:cxn ang="0">
                  <a:pos x="29" y="4"/>
                </a:cxn>
              </a:cxnLst>
              <a:rect l="0" t="0" r="r" b="b"/>
              <a:pathLst>
                <a:path w="2164" h="284">
                  <a:moveTo>
                    <a:pt x="29" y="4"/>
                  </a:moveTo>
                  <a:lnTo>
                    <a:pt x="46" y="0"/>
                  </a:lnTo>
                  <a:lnTo>
                    <a:pt x="2096" y="0"/>
                  </a:lnTo>
                  <a:lnTo>
                    <a:pt x="2120" y="3"/>
                  </a:lnTo>
                  <a:lnTo>
                    <a:pt x="2137" y="10"/>
                  </a:lnTo>
                  <a:lnTo>
                    <a:pt x="2152" y="28"/>
                  </a:lnTo>
                  <a:lnTo>
                    <a:pt x="2160" y="49"/>
                  </a:lnTo>
                  <a:lnTo>
                    <a:pt x="2163" y="73"/>
                  </a:lnTo>
                  <a:lnTo>
                    <a:pt x="2163" y="283"/>
                  </a:lnTo>
                  <a:lnTo>
                    <a:pt x="81" y="283"/>
                  </a:lnTo>
                  <a:lnTo>
                    <a:pt x="0" y="283"/>
                  </a:lnTo>
                  <a:lnTo>
                    <a:pt x="0" y="87"/>
                  </a:lnTo>
                  <a:lnTo>
                    <a:pt x="1" y="59"/>
                  </a:lnTo>
                  <a:lnTo>
                    <a:pt x="9" y="31"/>
                  </a:lnTo>
                  <a:lnTo>
                    <a:pt x="16" y="16"/>
                  </a:lnTo>
                  <a:lnTo>
                    <a:pt x="29" y="4"/>
                  </a:lnTo>
                </a:path>
              </a:pathLst>
            </a:cu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071" name="Freeform 23">
              <a:extLst>
                <a:ext uri="{FF2B5EF4-FFF2-40B4-BE49-F238E27FC236}">
                  <a16:creationId xmlns:a16="http://schemas.microsoft.com/office/drawing/2014/main" id="{F4909FF8-EB3C-43B1-B8D9-63E94B6D4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78"/>
              <a:ext cx="2164" cy="123"/>
            </a:xfrm>
            <a:custGeom>
              <a:avLst/>
              <a:gdLst/>
              <a:ahLst/>
              <a:cxnLst>
                <a:cxn ang="0">
                  <a:pos x="105" y="42"/>
                </a:cxn>
                <a:cxn ang="0">
                  <a:pos x="170" y="42"/>
                </a:cxn>
                <a:cxn ang="0">
                  <a:pos x="221" y="63"/>
                </a:cxn>
                <a:cxn ang="0">
                  <a:pos x="305" y="50"/>
                </a:cxn>
                <a:cxn ang="0">
                  <a:pos x="400" y="44"/>
                </a:cxn>
                <a:cxn ang="0">
                  <a:pos x="466" y="57"/>
                </a:cxn>
                <a:cxn ang="0">
                  <a:pos x="538" y="50"/>
                </a:cxn>
                <a:cxn ang="0">
                  <a:pos x="654" y="54"/>
                </a:cxn>
                <a:cxn ang="0">
                  <a:pos x="728" y="63"/>
                </a:cxn>
                <a:cxn ang="0">
                  <a:pos x="815" y="38"/>
                </a:cxn>
                <a:cxn ang="0">
                  <a:pos x="880" y="60"/>
                </a:cxn>
                <a:cxn ang="0">
                  <a:pos x="968" y="56"/>
                </a:cxn>
                <a:cxn ang="0">
                  <a:pos x="1013" y="60"/>
                </a:cxn>
                <a:cxn ang="0">
                  <a:pos x="1053" y="38"/>
                </a:cxn>
                <a:cxn ang="0">
                  <a:pos x="1105" y="22"/>
                </a:cxn>
                <a:cxn ang="0">
                  <a:pos x="1167" y="21"/>
                </a:cxn>
                <a:cxn ang="0">
                  <a:pos x="1218" y="14"/>
                </a:cxn>
                <a:cxn ang="0">
                  <a:pos x="1265" y="32"/>
                </a:cxn>
                <a:cxn ang="0">
                  <a:pos x="1316" y="44"/>
                </a:cxn>
                <a:cxn ang="0">
                  <a:pos x="1399" y="35"/>
                </a:cxn>
                <a:cxn ang="0">
                  <a:pos x="1436" y="59"/>
                </a:cxn>
                <a:cxn ang="0">
                  <a:pos x="1493" y="63"/>
                </a:cxn>
                <a:cxn ang="0">
                  <a:pos x="1589" y="63"/>
                </a:cxn>
                <a:cxn ang="0">
                  <a:pos x="1647" y="52"/>
                </a:cxn>
                <a:cxn ang="0">
                  <a:pos x="1691" y="57"/>
                </a:cxn>
                <a:cxn ang="0">
                  <a:pos x="1743" y="38"/>
                </a:cxn>
                <a:cxn ang="0">
                  <a:pos x="1817" y="35"/>
                </a:cxn>
                <a:cxn ang="0">
                  <a:pos x="1878" y="14"/>
                </a:cxn>
                <a:cxn ang="0">
                  <a:pos x="1926" y="10"/>
                </a:cxn>
                <a:cxn ang="0">
                  <a:pos x="1988" y="18"/>
                </a:cxn>
                <a:cxn ang="0">
                  <a:pos x="2042" y="1"/>
                </a:cxn>
                <a:cxn ang="0">
                  <a:pos x="2093" y="32"/>
                </a:cxn>
                <a:cxn ang="0">
                  <a:pos x="2150" y="16"/>
                </a:cxn>
                <a:cxn ang="0">
                  <a:pos x="2163" y="122"/>
                </a:cxn>
                <a:cxn ang="0">
                  <a:pos x="893" y="99"/>
                </a:cxn>
                <a:cxn ang="0">
                  <a:pos x="0" y="19"/>
                </a:cxn>
                <a:cxn ang="0">
                  <a:pos x="32" y="33"/>
                </a:cxn>
                <a:cxn ang="0">
                  <a:pos x="75" y="38"/>
                </a:cxn>
              </a:cxnLst>
              <a:rect l="0" t="0" r="r" b="b"/>
              <a:pathLst>
                <a:path w="2164" h="123">
                  <a:moveTo>
                    <a:pt x="75" y="38"/>
                  </a:moveTo>
                  <a:lnTo>
                    <a:pt x="105" y="42"/>
                  </a:lnTo>
                  <a:lnTo>
                    <a:pt x="138" y="38"/>
                  </a:lnTo>
                  <a:lnTo>
                    <a:pt x="170" y="42"/>
                  </a:lnTo>
                  <a:lnTo>
                    <a:pt x="195" y="53"/>
                  </a:lnTo>
                  <a:lnTo>
                    <a:pt x="221" y="63"/>
                  </a:lnTo>
                  <a:lnTo>
                    <a:pt x="266" y="54"/>
                  </a:lnTo>
                  <a:lnTo>
                    <a:pt x="305" y="50"/>
                  </a:lnTo>
                  <a:lnTo>
                    <a:pt x="360" y="50"/>
                  </a:lnTo>
                  <a:lnTo>
                    <a:pt x="400" y="44"/>
                  </a:lnTo>
                  <a:lnTo>
                    <a:pt x="435" y="50"/>
                  </a:lnTo>
                  <a:lnTo>
                    <a:pt x="466" y="57"/>
                  </a:lnTo>
                  <a:lnTo>
                    <a:pt x="494" y="59"/>
                  </a:lnTo>
                  <a:lnTo>
                    <a:pt x="538" y="50"/>
                  </a:lnTo>
                  <a:lnTo>
                    <a:pt x="586" y="50"/>
                  </a:lnTo>
                  <a:lnTo>
                    <a:pt x="654" y="54"/>
                  </a:lnTo>
                  <a:lnTo>
                    <a:pt x="683" y="65"/>
                  </a:lnTo>
                  <a:lnTo>
                    <a:pt x="728" y="63"/>
                  </a:lnTo>
                  <a:lnTo>
                    <a:pt x="773" y="44"/>
                  </a:lnTo>
                  <a:lnTo>
                    <a:pt x="815" y="38"/>
                  </a:lnTo>
                  <a:lnTo>
                    <a:pt x="844" y="44"/>
                  </a:lnTo>
                  <a:lnTo>
                    <a:pt x="880" y="60"/>
                  </a:lnTo>
                  <a:lnTo>
                    <a:pt x="921" y="66"/>
                  </a:lnTo>
                  <a:lnTo>
                    <a:pt x="968" y="56"/>
                  </a:lnTo>
                  <a:lnTo>
                    <a:pt x="989" y="52"/>
                  </a:lnTo>
                  <a:lnTo>
                    <a:pt x="1013" y="60"/>
                  </a:lnTo>
                  <a:lnTo>
                    <a:pt x="1032" y="50"/>
                  </a:lnTo>
                  <a:lnTo>
                    <a:pt x="1053" y="38"/>
                  </a:lnTo>
                  <a:lnTo>
                    <a:pt x="1078" y="26"/>
                  </a:lnTo>
                  <a:lnTo>
                    <a:pt x="1105" y="22"/>
                  </a:lnTo>
                  <a:lnTo>
                    <a:pt x="1136" y="26"/>
                  </a:lnTo>
                  <a:lnTo>
                    <a:pt x="1167" y="21"/>
                  </a:lnTo>
                  <a:lnTo>
                    <a:pt x="1198" y="14"/>
                  </a:lnTo>
                  <a:lnTo>
                    <a:pt x="1218" y="14"/>
                  </a:lnTo>
                  <a:lnTo>
                    <a:pt x="1237" y="16"/>
                  </a:lnTo>
                  <a:lnTo>
                    <a:pt x="1265" y="32"/>
                  </a:lnTo>
                  <a:lnTo>
                    <a:pt x="1293" y="29"/>
                  </a:lnTo>
                  <a:lnTo>
                    <a:pt x="1316" y="44"/>
                  </a:lnTo>
                  <a:lnTo>
                    <a:pt x="1361" y="44"/>
                  </a:lnTo>
                  <a:lnTo>
                    <a:pt x="1399" y="35"/>
                  </a:lnTo>
                  <a:lnTo>
                    <a:pt x="1417" y="47"/>
                  </a:lnTo>
                  <a:lnTo>
                    <a:pt x="1436" y="59"/>
                  </a:lnTo>
                  <a:lnTo>
                    <a:pt x="1462" y="56"/>
                  </a:lnTo>
                  <a:lnTo>
                    <a:pt x="1493" y="63"/>
                  </a:lnTo>
                  <a:lnTo>
                    <a:pt x="1526" y="56"/>
                  </a:lnTo>
                  <a:lnTo>
                    <a:pt x="1589" y="63"/>
                  </a:lnTo>
                  <a:lnTo>
                    <a:pt x="1616" y="69"/>
                  </a:lnTo>
                  <a:lnTo>
                    <a:pt x="1647" y="52"/>
                  </a:lnTo>
                  <a:lnTo>
                    <a:pt x="1667" y="51"/>
                  </a:lnTo>
                  <a:lnTo>
                    <a:pt x="1691" y="57"/>
                  </a:lnTo>
                  <a:lnTo>
                    <a:pt x="1714" y="54"/>
                  </a:lnTo>
                  <a:lnTo>
                    <a:pt x="1743" y="38"/>
                  </a:lnTo>
                  <a:lnTo>
                    <a:pt x="1793" y="33"/>
                  </a:lnTo>
                  <a:lnTo>
                    <a:pt x="1817" y="35"/>
                  </a:lnTo>
                  <a:lnTo>
                    <a:pt x="1842" y="35"/>
                  </a:lnTo>
                  <a:lnTo>
                    <a:pt x="1878" y="14"/>
                  </a:lnTo>
                  <a:lnTo>
                    <a:pt x="1899" y="6"/>
                  </a:lnTo>
                  <a:lnTo>
                    <a:pt x="1926" y="10"/>
                  </a:lnTo>
                  <a:lnTo>
                    <a:pt x="1957" y="32"/>
                  </a:lnTo>
                  <a:lnTo>
                    <a:pt x="1988" y="18"/>
                  </a:lnTo>
                  <a:lnTo>
                    <a:pt x="2017" y="0"/>
                  </a:lnTo>
                  <a:lnTo>
                    <a:pt x="2042" y="1"/>
                  </a:lnTo>
                  <a:lnTo>
                    <a:pt x="2071" y="38"/>
                  </a:lnTo>
                  <a:lnTo>
                    <a:pt x="2093" y="32"/>
                  </a:lnTo>
                  <a:lnTo>
                    <a:pt x="2125" y="16"/>
                  </a:lnTo>
                  <a:lnTo>
                    <a:pt x="2150" y="16"/>
                  </a:lnTo>
                  <a:lnTo>
                    <a:pt x="2163" y="28"/>
                  </a:lnTo>
                  <a:lnTo>
                    <a:pt x="2163" y="122"/>
                  </a:lnTo>
                  <a:lnTo>
                    <a:pt x="909" y="95"/>
                  </a:lnTo>
                  <a:lnTo>
                    <a:pt x="893" y="99"/>
                  </a:lnTo>
                  <a:lnTo>
                    <a:pt x="0" y="88"/>
                  </a:lnTo>
                  <a:lnTo>
                    <a:pt x="0" y="19"/>
                  </a:lnTo>
                  <a:lnTo>
                    <a:pt x="13" y="29"/>
                  </a:lnTo>
                  <a:lnTo>
                    <a:pt x="32" y="33"/>
                  </a:lnTo>
                  <a:lnTo>
                    <a:pt x="56" y="34"/>
                  </a:lnTo>
                  <a:lnTo>
                    <a:pt x="75" y="38"/>
                  </a:lnTo>
                </a:path>
              </a:pathLst>
            </a:custGeom>
            <a:solidFill>
              <a:srgbClr val="003300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072" name="Freeform 24">
              <a:extLst>
                <a:ext uri="{FF2B5EF4-FFF2-40B4-BE49-F238E27FC236}">
                  <a16:creationId xmlns:a16="http://schemas.microsoft.com/office/drawing/2014/main" id="{0DB0665B-D51A-4867-B2BB-249EA4B14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320"/>
              <a:ext cx="2164" cy="125"/>
            </a:xfrm>
            <a:custGeom>
              <a:avLst/>
              <a:gdLst/>
              <a:ahLst/>
              <a:cxnLst>
                <a:cxn ang="0">
                  <a:pos x="46" y="123"/>
                </a:cxn>
                <a:cxn ang="0">
                  <a:pos x="2096" y="124"/>
                </a:cxn>
                <a:cxn ang="0">
                  <a:pos x="2137" y="120"/>
                </a:cxn>
                <a:cxn ang="0">
                  <a:pos x="2160" y="104"/>
                </a:cxn>
                <a:cxn ang="0">
                  <a:pos x="2163" y="14"/>
                </a:cxn>
                <a:cxn ang="0">
                  <a:pos x="2134" y="4"/>
                </a:cxn>
                <a:cxn ang="0">
                  <a:pos x="2118" y="34"/>
                </a:cxn>
                <a:cxn ang="0">
                  <a:pos x="2097" y="31"/>
                </a:cxn>
                <a:cxn ang="0">
                  <a:pos x="2054" y="17"/>
                </a:cxn>
                <a:cxn ang="0">
                  <a:pos x="1998" y="21"/>
                </a:cxn>
                <a:cxn ang="0">
                  <a:pos x="1951" y="25"/>
                </a:cxn>
                <a:cxn ang="0">
                  <a:pos x="1910" y="17"/>
                </a:cxn>
                <a:cxn ang="0">
                  <a:pos x="1868" y="27"/>
                </a:cxn>
                <a:cxn ang="0">
                  <a:pos x="1841" y="33"/>
                </a:cxn>
                <a:cxn ang="0">
                  <a:pos x="1776" y="28"/>
                </a:cxn>
                <a:cxn ang="0">
                  <a:pos x="1716" y="24"/>
                </a:cxn>
                <a:cxn ang="0">
                  <a:pos x="1644" y="54"/>
                </a:cxn>
                <a:cxn ang="0">
                  <a:pos x="1589" y="38"/>
                </a:cxn>
                <a:cxn ang="0">
                  <a:pos x="1524" y="37"/>
                </a:cxn>
                <a:cxn ang="0">
                  <a:pos x="1417" y="36"/>
                </a:cxn>
                <a:cxn ang="0">
                  <a:pos x="1367" y="33"/>
                </a:cxn>
                <a:cxn ang="0">
                  <a:pos x="1327" y="24"/>
                </a:cxn>
                <a:cxn ang="0">
                  <a:pos x="1237" y="43"/>
                </a:cxn>
                <a:cxn ang="0">
                  <a:pos x="1159" y="33"/>
                </a:cxn>
                <a:cxn ang="0">
                  <a:pos x="1065" y="38"/>
                </a:cxn>
                <a:cxn ang="0">
                  <a:pos x="988" y="38"/>
                </a:cxn>
                <a:cxn ang="0">
                  <a:pos x="897" y="51"/>
                </a:cxn>
                <a:cxn ang="0">
                  <a:pos x="801" y="45"/>
                </a:cxn>
                <a:cxn ang="0">
                  <a:pos x="692" y="46"/>
                </a:cxn>
                <a:cxn ang="0">
                  <a:pos x="575" y="33"/>
                </a:cxn>
                <a:cxn ang="0">
                  <a:pos x="454" y="23"/>
                </a:cxn>
                <a:cxn ang="0">
                  <a:pos x="371" y="35"/>
                </a:cxn>
                <a:cxn ang="0">
                  <a:pos x="322" y="31"/>
                </a:cxn>
                <a:cxn ang="0">
                  <a:pos x="252" y="36"/>
                </a:cxn>
                <a:cxn ang="0">
                  <a:pos x="176" y="35"/>
                </a:cxn>
                <a:cxn ang="0">
                  <a:pos x="99" y="43"/>
                </a:cxn>
                <a:cxn ang="0">
                  <a:pos x="20" y="37"/>
                </a:cxn>
                <a:cxn ang="0">
                  <a:pos x="2" y="73"/>
                </a:cxn>
                <a:cxn ang="0">
                  <a:pos x="16" y="116"/>
                </a:cxn>
              </a:cxnLst>
              <a:rect l="0" t="0" r="r" b="b"/>
              <a:pathLst>
                <a:path w="2164" h="125">
                  <a:moveTo>
                    <a:pt x="29" y="120"/>
                  </a:moveTo>
                  <a:lnTo>
                    <a:pt x="46" y="123"/>
                  </a:lnTo>
                  <a:lnTo>
                    <a:pt x="66" y="124"/>
                  </a:lnTo>
                  <a:lnTo>
                    <a:pt x="2096" y="124"/>
                  </a:lnTo>
                  <a:lnTo>
                    <a:pt x="2120" y="122"/>
                  </a:lnTo>
                  <a:lnTo>
                    <a:pt x="2137" y="120"/>
                  </a:lnTo>
                  <a:lnTo>
                    <a:pt x="2152" y="113"/>
                  </a:lnTo>
                  <a:lnTo>
                    <a:pt x="2160" y="104"/>
                  </a:lnTo>
                  <a:lnTo>
                    <a:pt x="2163" y="95"/>
                  </a:lnTo>
                  <a:lnTo>
                    <a:pt x="2163" y="14"/>
                  </a:lnTo>
                  <a:lnTo>
                    <a:pt x="2144" y="0"/>
                  </a:lnTo>
                  <a:lnTo>
                    <a:pt x="2134" y="4"/>
                  </a:lnTo>
                  <a:lnTo>
                    <a:pt x="2125" y="18"/>
                  </a:lnTo>
                  <a:lnTo>
                    <a:pt x="2118" y="34"/>
                  </a:lnTo>
                  <a:lnTo>
                    <a:pt x="2109" y="33"/>
                  </a:lnTo>
                  <a:lnTo>
                    <a:pt x="2097" y="31"/>
                  </a:lnTo>
                  <a:lnTo>
                    <a:pt x="2071" y="23"/>
                  </a:lnTo>
                  <a:lnTo>
                    <a:pt x="2054" y="17"/>
                  </a:lnTo>
                  <a:lnTo>
                    <a:pt x="2027" y="14"/>
                  </a:lnTo>
                  <a:lnTo>
                    <a:pt x="1998" y="21"/>
                  </a:lnTo>
                  <a:lnTo>
                    <a:pt x="1970" y="33"/>
                  </a:lnTo>
                  <a:lnTo>
                    <a:pt x="1951" y="25"/>
                  </a:lnTo>
                  <a:lnTo>
                    <a:pt x="1934" y="23"/>
                  </a:lnTo>
                  <a:lnTo>
                    <a:pt x="1910" y="17"/>
                  </a:lnTo>
                  <a:lnTo>
                    <a:pt x="1885" y="19"/>
                  </a:lnTo>
                  <a:lnTo>
                    <a:pt x="1868" y="27"/>
                  </a:lnTo>
                  <a:lnTo>
                    <a:pt x="1861" y="37"/>
                  </a:lnTo>
                  <a:lnTo>
                    <a:pt x="1841" y="33"/>
                  </a:lnTo>
                  <a:lnTo>
                    <a:pt x="1813" y="33"/>
                  </a:lnTo>
                  <a:lnTo>
                    <a:pt x="1776" y="28"/>
                  </a:lnTo>
                  <a:lnTo>
                    <a:pt x="1744" y="37"/>
                  </a:lnTo>
                  <a:lnTo>
                    <a:pt x="1716" y="24"/>
                  </a:lnTo>
                  <a:lnTo>
                    <a:pt x="1679" y="33"/>
                  </a:lnTo>
                  <a:lnTo>
                    <a:pt x="1644" y="54"/>
                  </a:lnTo>
                  <a:lnTo>
                    <a:pt x="1614" y="46"/>
                  </a:lnTo>
                  <a:lnTo>
                    <a:pt x="1589" y="38"/>
                  </a:lnTo>
                  <a:lnTo>
                    <a:pt x="1560" y="34"/>
                  </a:lnTo>
                  <a:lnTo>
                    <a:pt x="1524" y="37"/>
                  </a:lnTo>
                  <a:lnTo>
                    <a:pt x="1467" y="44"/>
                  </a:lnTo>
                  <a:lnTo>
                    <a:pt x="1417" y="36"/>
                  </a:lnTo>
                  <a:lnTo>
                    <a:pt x="1395" y="40"/>
                  </a:lnTo>
                  <a:lnTo>
                    <a:pt x="1367" y="33"/>
                  </a:lnTo>
                  <a:lnTo>
                    <a:pt x="1348" y="25"/>
                  </a:lnTo>
                  <a:lnTo>
                    <a:pt x="1327" y="24"/>
                  </a:lnTo>
                  <a:lnTo>
                    <a:pt x="1287" y="28"/>
                  </a:lnTo>
                  <a:lnTo>
                    <a:pt x="1237" y="43"/>
                  </a:lnTo>
                  <a:lnTo>
                    <a:pt x="1194" y="30"/>
                  </a:lnTo>
                  <a:lnTo>
                    <a:pt x="1159" y="33"/>
                  </a:lnTo>
                  <a:lnTo>
                    <a:pt x="1125" y="51"/>
                  </a:lnTo>
                  <a:lnTo>
                    <a:pt x="1065" y="38"/>
                  </a:lnTo>
                  <a:lnTo>
                    <a:pt x="1019" y="45"/>
                  </a:lnTo>
                  <a:lnTo>
                    <a:pt x="988" y="38"/>
                  </a:lnTo>
                  <a:lnTo>
                    <a:pt x="943" y="42"/>
                  </a:lnTo>
                  <a:lnTo>
                    <a:pt x="897" y="51"/>
                  </a:lnTo>
                  <a:lnTo>
                    <a:pt x="866" y="48"/>
                  </a:lnTo>
                  <a:lnTo>
                    <a:pt x="801" y="45"/>
                  </a:lnTo>
                  <a:lnTo>
                    <a:pt x="760" y="51"/>
                  </a:lnTo>
                  <a:lnTo>
                    <a:pt x="692" y="46"/>
                  </a:lnTo>
                  <a:lnTo>
                    <a:pt x="636" y="42"/>
                  </a:lnTo>
                  <a:lnTo>
                    <a:pt x="575" y="33"/>
                  </a:lnTo>
                  <a:lnTo>
                    <a:pt x="518" y="42"/>
                  </a:lnTo>
                  <a:lnTo>
                    <a:pt x="454" y="23"/>
                  </a:lnTo>
                  <a:lnTo>
                    <a:pt x="404" y="24"/>
                  </a:lnTo>
                  <a:lnTo>
                    <a:pt x="371" y="35"/>
                  </a:lnTo>
                  <a:lnTo>
                    <a:pt x="349" y="26"/>
                  </a:lnTo>
                  <a:lnTo>
                    <a:pt x="322" y="31"/>
                  </a:lnTo>
                  <a:lnTo>
                    <a:pt x="287" y="33"/>
                  </a:lnTo>
                  <a:lnTo>
                    <a:pt x="252" y="36"/>
                  </a:lnTo>
                  <a:lnTo>
                    <a:pt x="211" y="44"/>
                  </a:lnTo>
                  <a:lnTo>
                    <a:pt x="176" y="35"/>
                  </a:lnTo>
                  <a:lnTo>
                    <a:pt x="143" y="39"/>
                  </a:lnTo>
                  <a:lnTo>
                    <a:pt x="99" y="43"/>
                  </a:lnTo>
                  <a:lnTo>
                    <a:pt x="71" y="39"/>
                  </a:lnTo>
                  <a:lnTo>
                    <a:pt x="20" y="37"/>
                  </a:lnTo>
                  <a:lnTo>
                    <a:pt x="0" y="46"/>
                  </a:lnTo>
                  <a:lnTo>
                    <a:pt x="2" y="73"/>
                  </a:lnTo>
                  <a:lnTo>
                    <a:pt x="5" y="96"/>
                  </a:lnTo>
                  <a:lnTo>
                    <a:pt x="16" y="116"/>
                  </a:lnTo>
                  <a:lnTo>
                    <a:pt x="29" y="120"/>
                  </a:lnTo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073" name="Freeform 25">
              <a:extLst>
                <a:ext uri="{FF2B5EF4-FFF2-40B4-BE49-F238E27FC236}">
                  <a16:creationId xmlns:a16="http://schemas.microsoft.com/office/drawing/2014/main" id="{3533A5D9-15B7-48EB-A74F-6146B0B2A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0" y="104"/>
              <a:ext cx="2129" cy="162"/>
            </a:xfrm>
            <a:custGeom>
              <a:avLst/>
              <a:gdLst/>
              <a:ahLst/>
              <a:cxnLst>
                <a:cxn ang="0">
                  <a:pos x="0" y="122"/>
                </a:cxn>
                <a:cxn ang="0">
                  <a:pos x="5" y="129"/>
                </a:cxn>
                <a:cxn ang="0">
                  <a:pos x="9" y="58"/>
                </a:cxn>
                <a:cxn ang="0">
                  <a:pos x="28" y="29"/>
                </a:cxn>
                <a:cxn ang="0">
                  <a:pos x="101" y="25"/>
                </a:cxn>
                <a:cxn ang="0">
                  <a:pos x="243" y="29"/>
                </a:cxn>
                <a:cxn ang="0">
                  <a:pos x="378" y="28"/>
                </a:cxn>
                <a:cxn ang="0">
                  <a:pos x="537" y="29"/>
                </a:cxn>
                <a:cxn ang="0">
                  <a:pos x="645" y="25"/>
                </a:cxn>
                <a:cxn ang="0">
                  <a:pos x="735" y="25"/>
                </a:cxn>
                <a:cxn ang="0">
                  <a:pos x="870" y="33"/>
                </a:cxn>
                <a:cxn ang="0">
                  <a:pos x="968" y="35"/>
                </a:cxn>
                <a:cxn ang="0">
                  <a:pos x="1079" y="29"/>
                </a:cxn>
                <a:cxn ang="0">
                  <a:pos x="1212" y="40"/>
                </a:cxn>
                <a:cxn ang="0">
                  <a:pos x="1316" y="37"/>
                </a:cxn>
                <a:cxn ang="0">
                  <a:pos x="1414" y="32"/>
                </a:cxn>
                <a:cxn ang="0">
                  <a:pos x="1525" y="36"/>
                </a:cxn>
                <a:cxn ang="0">
                  <a:pos x="1621" y="32"/>
                </a:cxn>
                <a:cxn ang="0">
                  <a:pos x="1714" y="29"/>
                </a:cxn>
                <a:cxn ang="0">
                  <a:pos x="1781" y="32"/>
                </a:cxn>
                <a:cxn ang="0">
                  <a:pos x="1913" y="25"/>
                </a:cxn>
                <a:cxn ang="0">
                  <a:pos x="2046" y="33"/>
                </a:cxn>
                <a:cxn ang="0">
                  <a:pos x="2093" y="47"/>
                </a:cxn>
                <a:cxn ang="0">
                  <a:pos x="2115" y="68"/>
                </a:cxn>
                <a:cxn ang="0">
                  <a:pos x="2128" y="124"/>
                </a:cxn>
                <a:cxn ang="0">
                  <a:pos x="2128" y="41"/>
                </a:cxn>
                <a:cxn ang="0">
                  <a:pos x="2120" y="16"/>
                </a:cxn>
                <a:cxn ang="0">
                  <a:pos x="1974" y="6"/>
                </a:cxn>
                <a:cxn ang="0">
                  <a:pos x="1855" y="1"/>
                </a:cxn>
                <a:cxn ang="0">
                  <a:pos x="1774" y="3"/>
                </a:cxn>
                <a:cxn ang="0">
                  <a:pos x="1658" y="8"/>
                </a:cxn>
                <a:cxn ang="0">
                  <a:pos x="1453" y="6"/>
                </a:cxn>
                <a:cxn ang="0">
                  <a:pos x="1311" y="6"/>
                </a:cxn>
                <a:cxn ang="0">
                  <a:pos x="1212" y="6"/>
                </a:cxn>
                <a:cxn ang="0">
                  <a:pos x="1135" y="4"/>
                </a:cxn>
                <a:cxn ang="0">
                  <a:pos x="1000" y="6"/>
                </a:cxn>
                <a:cxn ang="0">
                  <a:pos x="837" y="6"/>
                </a:cxn>
                <a:cxn ang="0">
                  <a:pos x="652" y="4"/>
                </a:cxn>
                <a:cxn ang="0">
                  <a:pos x="569" y="2"/>
                </a:cxn>
                <a:cxn ang="0">
                  <a:pos x="431" y="2"/>
                </a:cxn>
                <a:cxn ang="0">
                  <a:pos x="256" y="2"/>
                </a:cxn>
                <a:cxn ang="0">
                  <a:pos x="107" y="0"/>
                </a:cxn>
                <a:cxn ang="0">
                  <a:pos x="34" y="1"/>
                </a:cxn>
                <a:cxn ang="0">
                  <a:pos x="5" y="18"/>
                </a:cxn>
                <a:cxn ang="0">
                  <a:pos x="0" y="56"/>
                </a:cxn>
              </a:cxnLst>
              <a:rect l="0" t="0" r="r" b="b"/>
              <a:pathLst>
                <a:path w="2129" h="162">
                  <a:moveTo>
                    <a:pt x="0" y="78"/>
                  </a:moveTo>
                  <a:lnTo>
                    <a:pt x="0" y="122"/>
                  </a:lnTo>
                  <a:lnTo>
                    <a:pt x="0" y="161"/>
                  </a:lnTo>
                  <a:lnTo>
                    <a:pt x="5" y="129"/>
                  </a:lnTo>
                  <a:lnTo>
                    <a:pt x="7" y="104"/>
                  </a:lnTo>
                  <a:lnTo>
                    <a:pt x="9" y="58"/>
                  </a:lnTo>
                  <a:lnTo>
                    <a:pt x="15" y="36"/>
                  </a:lnTo>
                  <a:lnTo>
                    <a:pt x="28" y="29"/>
                  </a:lnTo>
                  <a:lnTo>
                    <a:pt x="60" y="24"/>
                  </a:lnTo>
                  <a:lnTo>
                    <a:pt x="101" y="25"/>
                  </a:lnTo>
                  <a:lnTo>
                    <a:pt x="200" y="25"/>
                  </a:lnTo>
                  <a:lnTo>
                    <a:pt x="243" y="29"/>
                  </a:lnTo>
                  <a:lnTo>
                    <a:pt x="306" y="25"/>
                  </a:lnTo>
                  <a:lnTo>
                    <a:pt x="378" y="28"/>
                  </a:lnTo>
                  <a:lnTo>
                    <a:pt x="431" y="27"/>
                  </a:lnTo>
                  <a:lnTo>
                    <a:pt x="537" y="29"/>
                  </a:lnTo>
                  <a:lnTo>
                    <a:pt x="574" y="29"/>
                  </a:lnTo>
                  <a:lnTo>
                    <a:pt x="645" y="25"/>
                  </a:lnTo>
                  <a:lnTo>
                    <a:pt x="669" y="30"/>
                  </a:lnTo>
                  <a:lnTo>
                    <a:pt x="735" y="25"/>
                  </a:lnTo>
                  <a:lnTo>
                    <a:pt x="836" y="29"/>
                  </a:lnTo>
                  <a:lnTo>
                    <a:pt x="870" y="33"/>
                  </a:lnTo>
                  <a:lnTo>
                    <a:pt x="923" y="29"/>
                  </a:lnTo>
                  <a:lnTo>
                    <a:pt x="968" y="35"/>
                  </a:lnTo>
                  <a:lnTo>
                    <a:pt x="1006" y="35"/>
                  </a:lnTo>
                  <a:lnTo>
                    <a:pt x="1079" y="29"/>
                  </a:lnTo>
                  <a:lnTo>
                    <a:pt x="1149" y="33"/>
                  </a:lnTo>
                  <a:lnTo>
                    <a:pt x="1212" y="40"/>
                  </a:lnTo>
                  <a:lnTo>
                    <a:pt x="1231" y="41"/>
                  </a:lnTo>
                  <a:lnTo>
                    <a:pt x="1316" y="37"/>
                  </a:lnTo>
                  <a:lnTo>
                    <a:pt x="1395" y="34"/>
                  </a:lnTo>
                  <a:lnTo>
                    <a:pt x="1414" y="32"/>
                  </a:lnTo>
                  <a:lnTo>
                    <a:pt x="1443" y="33"/>
                  </a:lnTo>
                  <a:lnTo>
                    <a:pt x="1525" y="36"/>
                  </a:lnTo>
                  <a:lnTo>
                    <a:pt x="1588" y="30"/>
                  </a:lnTo>
                  <a:lnTo>
                    <a:pt x="1621" y="32"/>
                  </a:lnTo>
                  <a:lnTo>
                    <a:pt x="1671" y="33"/>
                  </a:lnTo>
                  <a:lnTo>
                    <a:pt x="1714" y="29"/>
                  </a:lnTo>
                  <a:lnTo>
                    <a:pt x="1742" y="25"/>
                  </a:lnTo>
                  <a:lnTo>
                    <a:pt x="1781" y="32"/>
                  </a:lnTo>
                  <a:lnTo>
                    <a:pt x="1860" y="34"/>
                  </a:lnTo>
                  <a:lnTo>
                    <a:pt x="1913" y="25"/>
                  </a:lnTo>
                  <a:lnTo>
                    <a:pt x="1990" y="33"/>
                  </a:lnTo>
                  <a:lnTo>
                    <a:pt x="2046" y="33"/>
                  </a:lnTo>
                  <a:lnTo>
                    <a:pt x="2075" y="33"/>
                  </a:lnTo>
                  <a:lnTo>
                    <a:pt x="2093" y="47"/>
                  </a:lnTo>
                  <a:lnTo>
                    <a:pt x="2105" y="54"/>
                  </a:lnTo>
                  <a:lnTo>
                    <a:pt x="2115" y="68"/>
                  </a:lnTo>
                  <a:lnTo>
                    <a:pt x="2122" y="92"/>
                  </a:lnTo>
                  <a:lnTo>
                    <a:pt x="2128" y="124"/>
                  </a:lnTo>
                  <a:lnTo>
                    <a:pt x="2128" y="58"/>
                  </a:lnTo>
                  <a:lnTo>
                    <a:pt x="2128" y="41"/>
                  </a:lnTo>
                  <a:lnTo>
                    <a:pt x="2125" y="30"/>
                  </a:lnTo>
                  <a:lnTo>
                    <a:pt x="2120" y="16"/>
                  </a:lnTo>
                  <a:lnTo>
                    <a:pt x="2089" y="7"/>
                  </a:lnTo>
                  <a:lnTo>
                    <a:pt x="1974" y="6"/>
                  </a:lnTo>
                  <a:lnTo>
                    <a:pt x="1946" y="1"/>
                  </a:lnTo>
                  <a:lnTo>
                    <a:pt x="1855" y="1"/>
                  </a:lnTo>
                  <a:lnTo>
                    <a:pt x="1829" y="3"/>
                  </a:lnTo>
                  <a:lnTo>
                    <a:pt x="1774" y="3"/>
                  </a:lnTo>
                  <a:lnTo>
                    <a:pt x="1733" y="2"/>
                  </a:lnTo>
                  <a:lnTo>
                    <a:pt x="1658" y="8"/>
                  </a:lnTo>
                  <a:lnTo>
                    <a:pt x="1501" y="3"/>
                  </a:lnTo>
                  <a:lnTo>
                    <a:pt x="1453" y="6"/>
                  </a:lnTo>
                  <a:lnTo>
                    <a:pt x="1366" y="10"/>
                  </a:lnTo>
                  <a:lnTo>
                    <a:pt x="1311" y="6"/>
                  </a:lnTo>
                  <a:lnTo>
                    <a:pt x="1256" y="6"/>
                  </a:lnTo>
                  <a:lnTo>
                    <a:pt x="1212" y="6"/>
                  </a:lnTo>
                  <a:lnTo>
                    <a:pt x="1164" y="9"/>
                  </a:lnTo>
                  <a:lnTo>
                    <a:pt x="1135" y="4"/>
                  </a:lnTo>
                  <a:lnTo>
                    <a:pt x="1031" y="6"/>
                  </a:lnTo>
                  <a:lnTo>
                    <a:pt x="1000" y="6"/>
                  </a:lnTo>
                  <a:lnTo>
                    <a:pt x="945" y="4"/>
                  </a:lnTo>
                  <a:lnTo>
                    <a:pt x="837" y="6"/>
                  </a:lnTo>
                  <a:lnTo>
                    <a:pt x="741" y="4"/>
                  </a:lnTo>
                  <a:lnTo>
                    <a:pt x="652" y="4"/>
                  </a:lnTo>
                  <a:lnTo>
                    <a:pt x="610" y="6"/>
                  </a:lnTo>
                  <a:lnTo>
                    <a:pt x="569" y="2"/>
                  </a:lnTo>
                  <a:lnTo>
                    <a:pt x="535" y="2"/>
                  </a:lnTo>
                  <a:lnTo>
                    <a:pt x="431" y="2"/>
                  </a:lnTo>
                  <a:lnTo>
                    <a:pt x="312" y="4"/>
                  </a:lnTo>
                  <a:lnTo>
                    <a:pt x="256" y="2"/>
                  </a:lnTo>
                  <a:lnTo>
                    <a:pt x="190" y="4"/>
                  </a:lnTo>
                  <a:lnTo>
                    <a:pt x="107" y="0"/>
                  </a:lnTo>
                  <a:lnTo>
                    <a:pt x="56" y="0"/>
                  </a:lnTo>
                  <a:lnTo>
                    <a:pt x="34" y="1"/>
                  </a:lnTo>
                  <a:lnTo>
                    <a:pt x="19" y="6"/>
                  </a:lnTo>
                  <a:lnTo>
                    <a:pt x="5" y="18"/>
                  </a:lnTo>
                  <a:lnTo>
                    <a:pt x="1" y="37"/>
                  </a:lnTo>
                  <a:lnTo>
                    <a:pt x="0" y="56"/>
                  </a:lnTo>
                  <a:lnTo>
                    <a:pt x="0" y="78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074" name="Freeform 26">
              <a:extLst>
                <a:ext uri="{FF2B5EF4-FFF2-40B4-BE49-F238E27FC236}">
                  <a16:creationId xmlns:a16="http://schemas.microsoft.com/office/drawing/2014/main" id="{28DF1035-5810-4DA0-9730-C10B7EB50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4" y="363"/>
              <a:ext cx="2128" cy="6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6" y="12"/>
                </a:cxn>
                <a:cxn ang="0">
                  <a:pos x="8" y="40"/>
                </a:cxn>
                <a:cxn ang="0">
                  <a:pos x="27" y="52"/>
                </a:cxn>
                <a:cxn ang="0">
                  <a:pos x="59" y="49"/>
                </a:cxn>
                <a:cxn ang="0">
                  <a:pos x="110" y="49"/>
                </a:cxn>
                <a:cxn ang="0">
                  <a:pos x="162" y="50"/>
                </a:cxn>
                <a:cxn ang="0">
                  <a:pos x="192" y="51"/>
                </a:cxn>
                <a:cxn ang="0">
                  <a:pos x="248" y="48"/>
                </a:cxn>
                <a:cxn ang="0">
                  <a:pos x="327" y="51"/>
                </a:cxn>
                <a:cxn ang="0">
                  <a:pos x="413" y="51"/>
                </a:cxn>
                <a:cxn ang="0">
                  <a:pos x="479" y="53"/>
                </a:cxn>
                <a:cxn ang="0">
                  <a:pos x="517" y="52"/>
                </a:cxn>
                <a:cxn ang="0">
                  <a:pos x="645" y="53"/>
                </a:cxn>
                <a:cxn ang="0">
                  <a:pos x="725" y="49"/>
                </a:cxn>
                <a:cxn ang="0">
                  <a:pos x="805" y="50"/>
                </a:cxn>
                <a:cxn ang="0">
                  <a:pos x="869" y="50"/>
                </a:cxn>
                <a:cxn ang="0">
                  <a:pos x="968" y="49"/>
                </a:cxn>
                <a:cxn ang="0">
                  <a:pos x="1044" y="46"/>
                </a:cxn>
                <a:cxn ang="0">
                  <a:pos x="1157" y="47"/>
                </a:cxn>
                <a:cxn ang="0">
                  <a:pos x="1295" y="49"/>
                </a:cxn>
                <a:cxn ang="0">
                  <a:pos x="1377" y="46"/>
                </a:cxn>
                <a:cxn ang="0">
                  <a:pos x="1412" y="51"/>
                </a:cxn>
                <a:cxn ang="0">
                  <a:pos x="1519" y="51"/>
                </a:cxn>
                <a:cxn ang="0">
                  <a:pos x="1606" y="51"/>
                </a:cxn>
                <a:cxn ang="0">
                  <a:pos x="1636" y="48"/>
                </a:cxn>
                <a:cxn ang="0">
                  <a:pos x="1686" y="51"/>
                </a:cxn>
                <a:cxn ang="0">
                  <a:pos x="1712" y="52"/>
                </a:cxn>
                <a:cxn ang="0">
                  <a:pos x="1782" y="51"/>
                </a:cxn>
                <a:cxn ang="0">
                  <a:pos x="1841" y="50"/>
                </a:cxn>
                <a:cxn ang="0">
                  <a:pos x="1937" y="48"/>
                </a:cxn>
                <a:cxn ang="0">
                  <a:pos x="2072" y="47"/>
                </a:cxn>
                <a:cxn ang="0">
                  <a:pos x="2104" y="42"/>
                </a:cxn>
                <a:cxn ang="0">
                  <a:pos x="2120" y="27"/>
                </a:cxn>
                <a:cxn ang="0">
                  <a:pos x="2127" y="40"/>
                </a:cxn>
                <a:cxn ang="0">
                  <a:pos x="2124" y="51"/>
                </a:cxn>
                <a:cxn ang="0">
                  <a:pos x="2107" y="61"/>
                </a:cxn>
                <a:cxn ang="0">
                  <a:pos x="1972" y="61"/>
                </a:cxn>
                <a:cxn ang="0">
                  <a:pos x="1854" y="63"/>
                </a:cxn>
                <a:cxn ang="0">
                  <a:pos x="1800" y="64"/>
                </a:cxn>
                <a:cxn ang="0">
                  <a:pos x="1739" y="64"/>
                </a:cxn>
                <a:cxn ang="0">
                  <a:pos x="1628" y="60"/>
                </a:cxn>
                <a:cxn ang="0">
                  <a:pos x="1493" y="59"/>
                </a:cxn>
                <a:cxn ang="0">
                  <a:pos x="1382" y="61"/>
                </a:cxn>
                <a:cxn ang="0">
                  <a:pos x="1310" y="61"/>
                </a:cxn>
                <a:cxn ang="0">
                  <a:pos x="1256" y="61"/>
                </a:cxn>
                <a:cxn ang="0">
                  <a:pos x="1212" y="62"/>
                </a:cxn>
                <a:cxn ang="0">
                  <a:pos x="1163" y="60"/>
                </a:cxn>
                <a:cxn ang="0">
                  <a:pos x="1106" y="63"/>
                </a:cxn>
                <a:cxn ang="0">
                  <a:pos x="1030" y="62"/>
                </a:cxn>
                <a:cxn ang="0">
                  <a:pos x="971" y="62"/>
                </a:cxn>
                <a:cxn ang="0">
                  <a:pos x="885" y="64"/>
                </a:cxn>
                <a:cxn ang="0">
                  <a:pos x="784" y="64"/>
                </a:cxn>
                <a:cxn ang="0">
                  <a:pos x="692" y="64"/>
                </a:cxn>
                <a:cxn ang="0">
                  <a:pos x="609" y="61"/>
                </a:cxn>
                <a:cxn ang="0">
                  <a:pos x="534" y="62"/>
                </a:cxn>
                <a:cxn ang="0">
                  <a:pos x="401" y="63"/>
                </a:cxn>
                <a:cxn ang="0">
                  <a:pos x="256" y="62"/>
                </a:cxn>
                <a:cxn ang="0">
                  <a:pos x="19" y="61"/>
                </a:cxn>
                <a:cxn ang="0">
                  <a:pos x="1" y="49"/>
                </a:cxn>
                <a:cxn ang="0">
                  <a:pos x="0" y="32"/>
                </a:cxn>
              </a:cxnLst>
              <a:rect l="0" t="0" r="r" b="b"/>
              <a:pathLst>
                <a:path w="2128" h="65">
                  <a:moveTo>
                    <a:pt x="0" y="32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6" y="12"/>
                  </a:lnTo>
                  <a:lnTo>
                    <a:pt x="7" y="22"/>
                  </a:lnTo>
                  <a:lnTo>
                    <a:pt x="8" y="40"/>
                  </a:lnTo>
                  <a:lnTo>
                    <a:pt x="15" y="49"/>
                  </a:lnTo>
                  <a:lnTo>
                    <a:pt x="27" y="52"/>
                  </a:lnTo>
                  <a:lnTo>
                    <a:pt x="40" y="50"/>
                  </a:lnTo>
                  <a:lnTo>
                    <a:pt x="59" y="49"/>
                  </a:lnTo>
                  <a:lnTo>
                    <a:pt x="91" y="48"/>
                  </a:lnTo>
                  <a:lnTo>
                    <a:pt x="110" y="49"/>
                  </a:lnTo>
                  <a:lnTo>
                    <a:pt x="127" y="49"/>
                  </a:lnTo>
                  <a:lnTo>
                    <a:pt x="162" y="50"/>
                  </a:lnTo>
                  <a:lnTo>
                    <a:pt x="175" y="51"/>
                  </a:lnTo>
                  <a:lnTo>
                    <a:pt x="192" y="51"/>
                  </a:lnTo>
                  <a:lnTo>
                    <a:pt x="219" y="49"/>
                  </a:lnTo>
                  <a:lnTo>
                    <a:pt x="248" y="48"/>
                  </a:lnTo>
                  <a:lnTo>
                    <a:pt x="284" y="48"/>
                  </a:lnTo>
                  <a:lnTo>
                    <a:pt x="327" y="51"/>
                  </a:lnTo>
                  <a:lnTo>
                    <a:pt x="383" y="53"/>
                  </a:lnTo>
                  <a:lnTo>
                    <a:pt x="413" y="51"/>
                  </a:lnTo>
                  <a:lnTo>
                    <a:pt x="431" y="53"/>
                  </a:lnTo>
                  <a:lnTo>
                    <a:pt x="479" y="53"/>
                  </a:lnTo>
                  <a:lnTo>
                    <a:pt x="496" y="50"/>
                  </a:lnTo>
                  <a:lnTo>
                    <a:pt x="517" y="52"/>
                  </a:lnTo>
                  <a:lnTo>
                    <a:pt x="574" y="52"/>
                  </a:lnTo>
                  <a:lnTo>
                    <a:pt x="645" y="53"/>
                  </a:lnTo>
                  <a:lnTo>
                    <a:pt x="669" y="51"/>
                  </a:lnTo>
                  <a:lnTo>
                    <a:pt x="725" y="49"/>
                  </a:lnTo>
                  <a:lnTo>
                    <a:pt x="762" y="48"/>
                  </a:lnTo>
                  <a:lnTo>
                    <a:pt x="805" y="50"/>
                  </a:lnTo>
                  <a:lnTo>
                    <a:pt x="835" y="52"/>
                  </a:lnTo>
                  <a:lnTo>
                    <a:pt x="869" y="50"/>
                  </a:lnTo>
                  <a:lnTo>
                    <a:pt x="929" y="52"/>
                  </a:lnTo>
                  <a:lnTo>
                    <a:pt x="968" y="49"/>
                  </a:lnTo>
                  <a:lnTo>
                    <a:pt x="1005" y="49"/>
                  </a:lnTo>
                  <a:lnTo>
                    <a:pt x="1044" y="46"/>
                  </a:lnTo>
                  <a:lnTo>
                    <a:pt x="1093" y="50"/>
                  </a:lnTo>
                  <a:lnTo>
                    <a:pt x="1157" y="47"/>
                  </a:lnTo>
                  <a:lnTo>
                    <a:pt x="1230" y="47"/>
                  </a:lnTo>
                  <a:lnTo>
                    <a:pt x="1295" y="49"/>
                  </a:lnTo>
                  <a:lnTo>
                    <a:pt x="1334" y="46"/>
                  </a:lnTo>
                  <a:lnTo>
                    <a:pt x="1377" y="46"/>
                  </a:lnTo>
                  <a:lnTo>
                    <a:pt x="1394" y="50"/>
                  </a:lnTo>
                  <a:lnTo>
                    <a:pt x="1412" y="51"/>
                  </a:lnTo>
                  <a:lnTo>
                    <a:pt x="1469" y="49"/>
                  </a:lnTo>
                  <a:lnTo>
                    <a:pt x="1519" y="51"/>
                  </a:lnTo>
                  <a:lnTo>
                    <a:pt x="1587" y="51"/>
                  </a:lnTo>
                  <a:lnTo>
                    <a:pt x="1606" y="51"/>
                  </a:lnTo>
                  <a:lnTo>
                    <a:pt x="1619" y="51"/>
                  </a:lnTo>
                  <a:lnTo>
                    <a:pt x="1636" y="48"/>
                  </a:lnTo>
                  <a:lnTo>
                    <a:pt x="1670" y="50"/>
                  </a:lnTo>
                  <a:lnTo>
                    <a:pt x="1686" y="51"/>
                  </a:lnTo>
                  <a:lnTo>
                    <a:pt x="1698" y="50"/>
                  </a:lnTo>
                  <a:lnTo>
                    <a:pt x="1712" y="52"/>
                  </a:lnTo>
                  <a:lnTo>
                    <a:pt x="1739" y="49"/>
                  </a:lnTo>
                  <a:lnTo>
                    <a:pt x="1782" y="51"/>
                  </a:lnTo>
                  <a:lnTo>
                    <a:pt x="1824" y="48"/>
                  </a:lnTo>
                  <a:lnTo>
                    <a:pt x="1841" y="50"/>
                  </a:lnTo>
                  <a:lnTo>
                    <a:pt x="1859" y="50"/>
                  </a:lnTo>
                  <a:lnTo>
                    <a:pt x="1937" y="48"/>
                  </a:lnTo>
                  <a:lnTo>
                    <a:pt x="2013" y="50"/>
                  </a:lnTo>
                  <a:lnTo>
                    <a:pt x="2072" y="47"/>
                  </a:lnTo>
                  <a:lnTo>
                    <a:pt x="2092" y="45"/>
                  </a:lnTo>
                  <a:lnTo>
                    <a:pt x="2104" y="42"/>
                  </a:lnTo>
                  <a:lnTo>
                    <a:pt x="2113" y="36"/>
                  </a:lnTo>
                  <a:lnTo>
                    <a:pt x="2120" y="27"/>
                  </a:lnTo>
                  <a:lnTo>
                    <a:pt x="2127" y="14"/>
                  </a:lnTo>
                  <a:lnTo>
                    <a:pt x="2127" y="40"/>
                  </a:lnTo>
                  <a:lnTo>
                    <a:pt x="2127" y="47"/>
                  </a:lnTo>
                  <a:lnTo>
                    <a:pt x="2124" y="51"/>
                  </a:lnTo>
                  <a:lnTo>
                    <a:pt x="2118" y="57"/>
                  </a:lnTo>
                  <a:lnTo>
                    <a:pt x="2107" y="61"/>
                  </a:lnTo>
                  <a:lnTo>
                    <a:pt x="2029" y="64"/>
                  </a:lnTo>
                  <a:lnTo>
                    <a:pt x="1972" y="61"/>
                  </a:lnTo>
                  <a:lnTo>
                    <a:pt x="1945" y="63"/>
                  </a:lnTo>
                  <a:lnTo>
                    <a:pt x="1854" y="63"/>
                  </a:lnTo>
                  <a:lnTo>
                    <a:pt x="1828" y="62"/>
                  </a:lnTo>
                  <a:lnTo>
                    <a:pt x="1800" y="64"/>
                  </a:lnTo>
                  <a:lnTo>
                    <a:pt x="1772" y="62"/>
                  </a:lnTo>
                  <a:lnTo>
                    <a:pt x="1739" y="64"/>
                  </a:lnTo>
                  <a:lnTo>
                    <a:pt x="1653" y="63"/>
                  </a:lnTo>
                  <a:lnTo>
                    <a:pt x="1628" y="60"/>
                  </a:lnTo>
                  <a:lnTo>
                    <a:pt x="1547" y="63"/>
                  </a:lnTo>
                  <a:lnTo>
                    <a:pt x="1493" y="59"/>
                  </a:lnTo>
                  <a:lnTo>
                    <a:pt x="1430" y="63"/>
                  </a:lnTo>
                  <a:lnTo>
                    <a:pt x="1382" y="61"/>
                  </a:lnTo>
                  <a:lnTo>
                    <a:pt x="1336" y="63"/>
                  </a:lnTo>
                  <a:lnTo>
                    <a:pt x="1310" y="61"/>
                  </a:lnTo>
                  <a:lnTo>
                    <a:pt x="1287" y="61"/>
                  </a:lnTo>
                  <a:lnTo>
                    <a:pt x="1256" y="61"/>
                  </a:lnTo>
                  <a:lnTo>
                    <a:pt x="1235" y="60"/>
                  </a:lnTo>
                  <a:lnTo>
                    <a:pt x="1212" y="62"/>
                  </a:lnTo>
                  <a:lnTo>
                    <a:pt x="1188" y="60"/>
                  </a:lnTo>
                  <a:lnTo>
                    <a:pt x="1163" y="60"/>
                  </a:lnTo>
                  <a:lnTo>
                    <a:pt x="1134" y="62"/>
                  </a:lnTo>
                  <a:lnTo>
                    <a:pt x="1106" y="63"/>
                  </a:lnTo>
                  <a:lnTo>
                    <a:pt x="1075" y="63"/>
                  </a:lnTo>
                  <a:lnTo>
                    <a:pt x="1030" y="62"/>
                  </a:lnTo>
                  <a:lnTo>
                    <a:pt x="998" y="63"/>
                  </a:lnTo>
                  <a:lnTo>
                    <a:pt x="971" y="62"/>
                  </a:lnTo>
                  <a:lnTo>
                    <a:pt x="945" y="62"/>
                  </a:lnTo>
                  <a:lnTo>
                    <a:pt x="885" y="64"/>
                  </a:lnTo>
                  <a:lnTo>
                    <a:pt x="837" y="61"/>
                  </a:lnTo>
                  <a:lnTo>
                    <a:pt x="784" y="64"/>
                  </a:lnTo>
                  <a:lnTo>
                    <a:pt x="740" y="62"/>
                  </a:lnTo>
                  <a:lnTo>
                    <a:pt x="692" y="64"/>
                  </a:lnTo>
                  <a:lnTo>
                    <a:pt x="652" y="62"/>
                  </a:lnTo>
                  <a:lnTo>
                    <a:pt x="609" y="61"/>
                  </a:lnTo>
                  <a:lnTo>
                    <a:pt x="569" y="62"/>
                  </a:lnTo>
                  <a:lnTo>
                    <a:pt x="534" y="62"/>
                  </a:lnTo>
                  <a:lnTo>
                    <a:pt x="431" y="62"/>
                  </a:lnTo>
                  <a:lnTo>
                    <a:pt x="401" y="63"/>
                  </a:lnTo>
                  <a:lnTo>
                    <a:pt x="311" y="62"/>
                  </a:lnTo>
                  <a:lnTo>
                    <a:pt x="256" y="62"/>
                  </a:lnTo>
                  <a:lnTo>
                    <a:pt x="103" y="61"/>
                  </a:lnTo>
                  <a:lnTo>
                    <a:pt x="19" y="61"/>
                  </a:lnTo>
                  <a:lnTo>
                    <a:pt x="4" y="56"/>
                  </a:lnTo>
                  <a:lnTo>
                    <a:pt x="1" y="49"/>
                  </a:lnTo>
                  <a:lnTo>
                    <a:pt x="0" y="41"/>
                  </a:lnTo>
                  <a:lnTo>
                    <a:pt x="0" y="32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2075" name="Rectangle 27">
            <a:extLst>
              <a:ext uri="{FF2B5EF4-FFF2-40B4-BE49-F238E27FC236}">
                <a16:creationId xmlns:a16="http://schemas.microsoft.com/office/drawing/2014/main" id="{7B92EA65-30AA-4239-811C-E2739AF4B8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76" name="Rectangle 28">
            <a:extLst>
              <a:ext uri="{FF2B5EF4-FFF2-40B4-BE49-F238E27FC236}">
                <a16:creationId xmlns:a16="http://schemas.microsoft.com/office/drawing/2014/main" id="{DF3BD41B-6E32-4A70-8214-73C42D8069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77" name="Rectangle 29">
            <a:extLst>
              <a:ext uri="{FF2B5EF4-FFF2-40B4-BE49-F238E27FC236}">
                <a16:creationId xmlns:a16="http://schemas.microsoft.com/office/drawing/2014/main" id="{A804FD3B-3D4E-4D4E-8878-BF340D5CFC5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97E9091F-3DE8-4E30-84A9-7B2D09E36305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1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0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1">
            <a:extLst>
              <a:ext uri="{FF2B5EF4-FFF2-40B4-BE49-F238E27FC236}">
                <a16:creationId xmlns:a16="http://schemas.microsoft.com/office/drawing/2014/main" id="{D3761A2F-F45D-4ED4-9FA1-783F7C1ED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D232AB6C-D44B-4E87-8328-694D958ED2C6}" type="slidenum">
              <a:rPr lang="el-GR" altLang="el-GR" sz="1400" b="0"/>
              <a:pPr eaLnBrk="1" hangingPunct="1"/>
              <a:t>1</a:t>
            </a:fld>
            <a:endParaRPr lang="el-GR" altLang="el-GR" sz="1400" b="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5CDB187-FB23-4877-A7CC-3A51DBA22F5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628775"/>
            <a:ext cx="9144000" cy="1944688"/>
          </a:xfrm>
          <a:ln w="9525"/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l-GR" b="1" dirty="0">
                <a:solidFill>
                  <a:srgbClr val="660033"/>
                </a:solidFill>
              </a:rPr>
              <a:t>HPV </a:t>
            </a:r>
            <a:r>
              <a:rPr lang="el-GR" altLang="el-GR" b="1" dirty="0">
                <a:solidFill>
                  <a:srgbClr val="660033"/>
                </a:solidFill>
              </a:rPr>
              <a:t>λοίμωξη και </a:t>
            </a:r>
            <a:r>
              <a:rPr lang="el-GR" altLang="el-GR" b="1" dirty="0" err="1">
                <a:solidFill>
                  <a:srgbClr val="660033"/>
                </a:solidFill>
              </a:rPr>
              <a:t>προδιηθητική</a:t>
            </a:r>
            <a:r>
              <a:rPr lang="el-GR" altLang="el-GR" b="1">
                <a:solidFill>
                  <a:srgbClr val="660033"/>
                </a:solidFill>
              </a:rPr>
              <a:t> τραχηλική νεοπλασία</a:t>
            </a:r>
            <a:br>
              <a:rPr lang="el-GR" altLang="el-GR" b="1">
                <a:solidFill>
                  <a:srgbClr val="660033"/>
                </a:solidFill>
              </a:rPr>
            </a:br>
            <a:endParaRPr lang="el-GR" altLang="el-GR" b="1">
              <a:solidFill>
                <a:srgbClr val="660033"/>
              </a:solidFill>
            </a:endParaRP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4C100B35-733D-4F61-99BC-9047EEF04D8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3860800"/>
            <a:ext cx="9144000" cy="2736850"/>
          </a:xfrm>
          <a:ln w="9525"/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l-GR" sz="2800" b="1" i="1" dirty="0">
                <a:solidFill>
                  <a:schemeClr val="bg1"/>
                </a:solidFill>
              </a:rPr>
              <a:t> </a:t>
            </a:r>
            <a:r>
              <a:rPr lang="el-GR" altLang="el-GR" sz="2400" b="1" dirty="0" err="1">
                <a:solidFill>
                  <a:schemeClr val="bg1"/>
                </a:solidFill>
              </a:rPr>
              <a:t>Τσέτσα</a:t>
            </a:r>
            <a:r>
              <a:rPr lang="el-GR" altLang="el-GR" sz="2400" b="1" dirty="0">
                <a:solidFill>
                  <a:schemeClr val="bg1"/>
                </a:solidFill>
              </a:rPr>
              <a:t> Παρασκευή</a:t>
            </a:r>
            <a:r>
              <a:rPr lang="en-US" altLang="el-GR" sz="2400" b="1" dirty="0">
                <a:solidFill>
                  <a:schemeClr val="bg1"/>
                </a:solidFill>
              </a:rPr>
              <a:t>-</a:t>
            </a:r>
            <a:r>
              <a:rPr lang="el-GR" altLang="el-GR" sz="2400" b="1" dirty="0" err="1">
                <a:solidFill>
                  <a:schemeClr val="bg1"/>
                </a:solidFill>
              </a:rPr>
              <a:t>Χρυσοβαλάντω</a:t>
            </a:r>
            <a:endParaRPr lang="el-GR" altLang="el-GR" sz="2400" b="1" dirty="0">
              <a:solidFill>
                <a:schemeClr val="bg1"/>
              </a:solidFill>
            </a:endParaRPr>
          </a:p>
          <a:p>
            <a:pPr eaLnBrk="1" hangingPunct="1"/>
            <a:r>
              <a:rPr lang="el-GR" altLang="el-GR" sz="2400" b="1" dirty="0">
                <a:solidFill>
                  <a:schemeClr val="bg1"/>
                </a:solidFill>
              </a:rPr>
              <a:t>Μαιευτήρας Γυναικολόγος</a:t>
            </a:r>
          </a:p>
          <a:p>
            <a:pPr eaLnBrk="1" hangingPunct="1"/>
            <a:r>
              <a:rPr lang="el-GR" altLang="el-GR" sz="2400" b="1" dirty="0">
                <a:solidFill>
                  <a:schemeClr val="bg1"/>
                </a:solidFill>
              </a:rPr>
              <a:t> </a:t>
            </a:r>
            <a:r>
              <a:rPr lang="el-GR" altLang="el-GR" sz="2400" b="1" dirty="0" err="1">
                <a:solidFill>
                  <a:schemeClr val="bg1"/>
                </a:solidFill>
              </a:rPr>
              <a:t>Αμ</a:t>
            </a:r>
            <a:r>
              <a:rPr lang="el-GR" altLang="el-GR" sz="2400" b="1" dirty="0">
                <a:solidFill>
                  <a:schemeClr val="bg1"/>
                </a:solidFill>
              </a:rPr>
              <a:t>. Επιστημονική Συνεργάτης   </a:t>
            </a:r>
          </a:p>
          <a:p>
            <a:pPr eaLnBrk="1" hangingPunct="1"/>
            <a:r>
              <a:rPr lang="el-GR" altLang="el-GR" sz="2400" b="1" dirty="0">
                <a:solidFill>
                  <a:schemeClr val="bg1"/>
                </a:solidFill>
              </a:rPr>
              <a:t>Α΄ Μαιευτικής και Γυναικολογικής Κλινικής ΕΚΠΑ</a:t>
            </a:r>
          </a:p>
          <a:p>
            <a:pPr eaLnBrk="1" hangingPunct="1"/>
            <a:r>
              <a:rPr lang="el-GR" altLang="el-GR" sz="2400" b="1" dirty="0">
                <a:solidFill>
                  <a:schemeClr val="bg1"/>
                </a:solidFill>
              </a:rPr>
              <a:t>Νοσοκομείο «Αλεξάνδρα»</a:t>
            </a:r>
          </a:p>
          <a:p>
            <a:pPr eaLnBrk="1" hangingPunct="1"/>
            <a:r>
              <a:rPr lang="el-GR" altLang="el-GR" sz="2400" b="1" dirty="0">
                <a:solidFill>
                  <a:schemeClr val="bg1"/>
                </a:solidFill>
              </a:rPr>
              <a:t>10/01/2018</a:t>
            </a:r>
            <a:endParaRPr lang="en-US" altLang="el-GR" sz="2400" b="1" dirty="0">
              <a:solidFill>
                <a:schemeClr val="bg1"/>
              </a:solidFill>
            </a:endParaRPr>
          </a:p>
          <a:p>
            <a:pPr eaLnBrk="1" hangingPunct="1"/>
            <a:endParaRPr lang="el-GR" altLang="el-GR" sz="2400" b="1" dirty="0">
              <a:solidFill>
                <a:schemeClr val="bg1"/>
              </a:solidFill>
            </a:endParaRPr>
          </a:p>
          <a:p>
            <a:pPr eaLnBrk="1" hangingPunct="1"/>
            <a:endParaRPr lang="el-GR" altLang="el-GR" sz="2800" b="1" i="1" dirty="0">
              <a:solidFill>
                <a:schemeClr val="bg1"/>
              </a:solidFill>
            </a:endParaRPr>
          </a:p>
          <a:p>
            <a:pPr eaLnBrk="1" hangingPunct="1"/>
            <a:endParaRPr lang="en-US" altLang="el-GR" sz="2800" b="1" i="1" dirty="0">
              <a:solidFill>
                <a:schemeClr val="bg1"/>
              </a:solidFill>
            </a:endParaRPr>
          </a:p>
          <a:p>
            <a:pPr eaLnBrk="1" hangingPunct="1"/>
            <a:endParaRPr lang="el-GR" altLang="el-GR" i="1" dirty="0"/>
          </a:p>
          <a:p>
            <a:pPr eaLnBrk="1" hangingPunct="1"/>
            <a:endParaRPr lang="el-GR" altLang="el-GR" i="1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Θέση αριθμού διαφάνειας 3">
            <a:extLst>
              <a:ext uri="{FF2B5EF4-FFF2-40B4-BE49-F238E27FC236}">
                <a16:creationId xmlns:a16="http://schemas.microsoft.com/office/drawing/2014/main" id="{09DBBE59-2B2F-4BA5-9071-B78CE86F1CBA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31F3DC19-670C-4936-BA08-8EF2FF385CFD}" type="slidenum">
              <a:rPr lang="el-GR" altLang="el-GR" sz="1400" b="0"/>
              <a:pPr algn="r" eaLnBrk="1" hangingPunct="1"/>
              <a:t>10</a:t>
            </a:fld>
            <a:endParaRPr lang="el-GR" altLang="el-GR" sz="1400" b="0"/>
          </a:p>
        </p:txBody>
      </p:sp>
      <p:pic>
        <p:nvPicPr>
          <p:cNvPr id="111621" name="1 - Εικόνα" descr="IMG-9.jpg">
            <a:extLst>
              <a:ext uri="{FF2B5EF4-FFF2-40B4-BE49-F238E27FC236}">
                <a16:creationId xmlns:a16="http://schemas.microsoft.com/office/drawing/2014/main" id="{2FA464A6-5C8D-4964-921C-08612E8344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98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Rectangle 5">
            <a:extLst>
              <a:ext uri="{FF2B5EF4-FFF2-40B4-BE49-F238E27FC236}">
                <a16:creationId xmlns:a16="http://schemas.microsoft.com/office/drawing/2014/main" id="{C070EBF6-A2A4-482F-928F-F897CF945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133600"/>
            <a:ext cx="6985000" cy="47244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 b="0"/>
          </a:p>
        </p:txBody>
      </p:sp>
      <p:pic>
        <p:nvPicPr>
          <p:cNvPr id="111623" name="1 - Εικόνα" descr="IMG-1.jpg">
            <a:extLst>
              <a:ext uri="{FF2B5EF4-FFF2-40B4-BE49-F238E27FC236}">
                <a16:creationId xmlns:a16="http://schemas.microsoft.com/office/drawing/2014/main" id="{BA7CADBD-5080-48EA-8555-F72AFCA32A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914400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3 - Θέση αριθμού διαφάνειας">
            <a:extLst>
              <a:ext uri="{FF2B5EF4-FFF2-40B4-BE49-F238E27FC236}">
                <a16:creationId xmlns:a16="http://schemas.microsoft.com/office/drawing/2014/main" id="{094E76A7-F012-48A5-A6FB-4A63937B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4EEF165D-8274-4965-8D52-AC34FAF791E7}" type="slidenum">
              <a:rPr lang="el-GR" altLang="el-GR" sz="1400" b="0"/>
              <a:pPr eaLnBrk="1" hangingPunct="1"/>
              <a:t>11</a:t>
            </a:fld>
            <a:endParaRPr lang="el-GR" altLang="el-GR" sz="1400" b="0"/>
          </a:p>
        </p:txBody>
      </p:sp>
      <p:sp>
        <p:nvSpPr>
          <p:cNvPr id="3076" name="Rectangle 2">
            <a:extLst>
              <a:ext uri="{FF2B5EF4-FFF2-40B4-BE49-F238E27FC236}">
                <a16:creationId xmlns:a16="http://schemas.microsoft.com/office/drawing/2014/main" id="{5899A69E-643A-470A-9971-17492809C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188" y="476250"/>
            <a:ext cx="62992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4400" i="1">
                <a:solidFill>
                  <a:schemeClr val="accent2"/>
                </a:solidFill>
              </a:rPr>
              <a:t>Πλακώδης μετάπλαση</a:t>
            </a:r>
            <a:endParaRPr lang="en-GB" altLang="el-GR" sz="4400" i="1">
              <a:solidFill>
                <a:schemeClr val="accent2"/>
              </a:solidFill>
            </a:endParaRPr>
          </a:p>
        </p:txBody>
      </p:sp>
      <p:graphicFrame>
        <p:nvGraphicFramePr>
          <p:cNvPr id="3074" name="Object 3">
            <a:extLst>
              <a:ext uri="{FF2B5EF4-FFF2-40B4-BE49-F238E27FC236}">
                <a16:creationId xmlns:a16="http://schemas.microsoft.com/office/drawing/2014/main" id="{78D1821B-162E-4E2E-995D-CBA6D15FD2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1700213"/>
          <a:ext cx="7561263" cy="489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Image" r:id="rId3" imgW="9533446" imgH="5403048" progId="PhotoDeluxeBusiness.Image.1">
                  <p:embed/>
                </p:oleObj>
              </mc:Choice>
              <mc:Fallback>
                <p:oleObj name="Image" r:id="rId3" imgW="9533446" imgH="5403048" progId="PhotoDeluxeBusiness.Image.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700213"/>
                        <a:ext cx="7561263" cy="489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4">
            <a:extLst>
              <a:ext uri="{FF2B5EF4-FFF2-40B4-BE49-F238E27FC236}">
                <a16:creationId xmlns:a16="http://schemas.microsoft.com/office/drawing/2014/main" id="{815CBBF7-1E1E-41C2-A2A0-F7936D6D4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38" y="2895600"/>
            <a:ext cx="2235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l-GR" sz="1600">
                <a:solidFill>
                  <a:schemeClr val="bg2"/>
                </a:solidFill>
                <a:latin typeface="Arial" panose="020B0604020202020204" pitchFamily="34" charset="0"/>
              </a:rPr>
              <a:t>Columnar Epithelium</a:t>
            </a:r>
          </a:p>
        </p:txBody>
      </p:sp>
      <p:sp>
        <p:nvSpPr>
          <p:cNvPr id="3078" name="Text Box 5">
            <a:extLst>
              <a:ext uri="{FF2B5EF4-FFF2-40B4-BE49-F238E27FC236}">
                <a16:creationId xmlns:a16="http://schemas.microsoft.com/office/drawing/2014/main" id="{BE5C67B8-EB0B-4494-9377-61BE1C99B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943600"/>
            <a:ext cx="154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l-GR" sz="1600">
                <a:solidFill>
                  <a:schemeClr val="bg2"/>
                </a:solidFill>
                <a:latin typeface="Arial" panose="020B0604020202020204" pitchFamily="34" charset="0"/>
              </a:rPr>
              <a:t>Gland crypts</a:t>
            </a:r>
          </a:p>
        </p:txBody>
      </p:sp>
      <p:sp>
        <p:nvSpPr>
          <p:cNvPr id="3079" name="Text Box 6">
            <a:extLst>
              <a:ext uri="{FF2B5EF4-FFF2-40B4-BE49-F238E27FC236}">
                <a16:creationId xmlns:a16="http://schemas.microsoft.com/office/drawing/2014/main" id="{104EEA1F-9908-4D3C-8513-CDE999622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2209800"/>
            <a:ext cx="2598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l-GR" sz="1600">
                <a:solidFill>
                  <a:schemeClr val="bg2"/>
                </a:solidFill>
                <a:latin typeface="Arial" panose="020B0604020202020204" pitchFamily="34" charset="0"/>
              </a:rPr>
              <a:t>Squamous Epithelium</a:t>
            </a:r>
          </a:p>
        </p:txBody>
      </p:sp>
      <p:sp>
        <p:nvSpPr>
          <p:cNvPr id="3080" name="Text Box 7">
            <a:extLst>
              <a:ext uri="{FF2B5EF4-FFF2-40B4-BE49-F238E27FC236}">
                <a16:creationId xmlns:a16="http://schemas.microsoft.com/office/drawing/2014/main" id="{8303E7DA-1DF0-4704-AD51-7F0686230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600" y="2286000"/>
            <a:ext cx="180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l-GR" sz="1600">
                <a:solidFill>
                  <a:schemeClr val="bg2"/>
                </a:solidFill>
                <a:latin typeface="Arial" panose="020B0604020202020204" pitchFamily="34" charset="0"/>
              </a:rPr>
              <a:t>Gland Openings</a:t>
            </a:r>
          </a:p>
        </p:txBody>
      </p:sp>
      <p:sp>
        <p:nvSpPr>
          <p:cNvPr id="3081" name="Text Box 8">
            <a:extLst>
              <a:ext uri="{FF2B5EF4-FFF2-40B4-BE49-F238E27FC236}">
                <a16:creationId xmlns:a16="http://schemas.microsoft.com/office/drawing/2014/main" id="{A558F816-4E78-4B23-8049-19FF8D75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590800"/>
            <a:ext cx="2192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l-GR" sz="1600">
                <a:solidFill>
                  <a:schemeClr val="bg2"/>
                </a:solidFill>
                <a:latin typeface="Arial" panose="020B0604020202020204" pitchFamily="34" charset="0"/>
              </a:rPr>
              <a:t>Nabothian follicles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2" descr="diagramfinal">
            <a:extLst>
              <a:ext uri="{FF2B5EF4-FFF2-40B4-BE49-F238E27FC236}">
                <a16:creationId xmlns:a16="http://schemas.microsoft.com/office/drawing/2014/main" id="{944407FF-B4A9-4302-A5D6-D571B646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3 - Θέση αριθμού διαφάνειας">
            <a:extLst>
              <a:ext uri="{FF2B5EF4-FFF2-40B4-BE49-F238E27FC236}">
                <a16:creationId xmlns:a16="http://schemas.microsoft.com/office/drawing/2014/main" id="{90E6B14D-5E1B-4528-8960-0CA60894B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3F31E7F-4C2D-4514-9B32-3479D8969C56}" type="slidenum">
              <a:rPr lang="el-GR" altLang="el-GR" sz="1400" b="0"/>
              <a:pPr eaLnBrk="1" hangingPunct="1"/>
              <a:t>13</a:t>
            </a:fld>
            <a:endParaRPr lang="el-GR" altLang="el-GR" sz="1400" b="0"/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152AE4F6-860B-46A9-A825-AC8EFC65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76250"/>
            <a:ext cx="88392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3200">
                <a:solidFill>
                  <a:srgbClr val="FF3300"/>
                </a:solidFill>
              </a:rPr>
              <a:t>Πως μεταβάλλεται το τραχηλικό επιθήλιο με την ηλικία και την ορμονική κατάσταση της γυναίκας</a:t>
            </a:r>
            <a:endParaRPr lang="en-GB" altLang="el-GR" sz="3200">
              <a:solidFill>
                <a:srgbClr val="FF3300"/>
              </a:solidFill>
            </a:endParaRPr>
          </a:p>
        </p:txBody>
      </p:sp>
      <p:graphicFrame>
        <p:nvGraphicFramePr>
          <p:cNvPr id="4098" name="Object 3">
            <a:extLst>
              <a:ext uri="{FF2B5EF4-FFF2-40B4-BE49-F238E27FC236}">
                <a16:creationId xmlns:a16="http://schemas.microsoft.com/office/drawing/2014/main" id="{C6F18596-4FA8-4A80-9224-D787CA078C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828800"/>
          <a:ext cx="91440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Image" r:id="rId3" imgW="9518205" imgH="6043184" progId="PhotoDeluxeBusiness.Image.1">
                  <p:embed/>
                </p:oleObj>
              </mc:Choice>
              <mc:Fallback>
                <p:oleObj name="Image" r:id="rId3" imgW="9518205" imgH="6043184" progId="PhotoDeluxeBusiness.Image.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4815"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914400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4">
            <a:extLst>
              <a:ext uri="{FF2B5EF4-FFF2-40B4-BE49-F238E27FC236}">
                <a16:creationId xmlns:a16="http://schemas.microsoft.com/office/drawing/2014/main" id="{01DE0B21-EAB6-4326-8259-7E5E46460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86400"/>
            <a:ext cx="1123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GB" altLang="el-GR" sz="1200" b="0">
                <a:solidFill>
                  <a:schemeClr val="bg2"/>
                </a:solidFill>
                <a:latin typeface="Book Antiqua" panose="02040602050305030304" pitchFamily="18" charset="0"/>
              </a:rPr>
              <a:t>Pre-menarche</a:t>
            </a:r>
          </a:p>
        </p:txBody>
      </p:sp>
      <p:sp>
        <p:nvSpPr>
          <p:cNvPr id="4102" name="Text Box 5">
            <a:extLst>
              <a:ext uri="{FF2B5EF4-FFF2-40B4-BE49-F238E27FC236}">
                <a16:creationId xmlns:a16="http://schemas.microsoft.com/office/drawing/2014/main" id="{751DC4FB-F2A8-42FA-9E04-CD35E349B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486400"/>
            <a:ext cx="11969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GB" altLang="el-GR" sz="1200" b="0">
                <a:solidFill>
                  <a:schemeClr val="bg2"/>
                </a:solidFill>
                <a:latin typeface="Book Antiqua" panose="02040602050305030304" pitchFamily="18" charset="0"/>
              </a:rPr>
              <a:t>Post-Menarche</a:t>
            </a:r>
          </a:p>
        </p:txBody>
      </p:sp>
      <p:sp>
        <p:nvSpPr>
          <p:cNvPr id="4103" name="Text Box 6">
            <a:extLst>
              <a:ext uri="{FF2B5EF4-FFF2-40B4-BE49-F238E27FC236}">
                <a16:creationId xmlns:a16="http://schemas.microsoft.com/office/drawing/2014/main" id="{ACAD6232-E36B-4982-B3AF-1C6A9BDE8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486400"/>
            <a:ext cx="1238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GB" altLang="el-GR" sz="1200" b="0">
                <a:solidFill>
                  <a:schemeClr val="bg2"/>
                </a:solidFill>
                <a:latin typeface="Book Antiqua" panose="02040602050305030304" pitchFamily="18" charset="0"/>
              </a:rPr>
              <a:t>Pre-menopause</a:t>
            </a:r>
          </a:p>
        </p:txBody>
      </p:sp>
      <p:sp>
        <p:nvSpPr>
          <p:cNvPr id="4104" name="Text Box 7">
            <a:extLst>
              <a:ext uri="{FF2B5EF4-FFF2-40B4-BE49-F238E27FC236}">
                <a16:creationId xmlns:a16="http://schemas.microsoft.com/office/drawing/2014/main" id="{59DAAE9A-3221-4146-A4F2-62C421995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486400"/>
            <a:ext cx="1301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GB" altLang="el-GR" sz="1200" b="0">
                <a:solidFill>
                  <a:schemeClr val="bg2"/>
                </a:solidFill>
                <a:latin typeface="Book Antiqua" panose="02040602050305030304" pitchFamily="18" charset="0"/>
              </a:rPr>
              <a:t>Post-menopause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3 - Θέση αριθμού διαφάνειας">
            <a:extLst>
              <a:ext uri="{FF2B5EF4-FFF2-40B4-BE49-F238E27FC236}">
                <a16:creationId xmlns:a16="http://schemas.microsoft.com/office/drawing/2014/main" id="{56017636-C9F6-4E7F-909D-30447D99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DA8F4CC2-08E6-41F4-A7C1-19D59F402098}" type="slidenum">
              <a:rPr lang="el-GR" altLang="el-GR" sz="1400" b="0"/>
              <a:pPr eaLnBrk="1" hangingPunct="1"/>
              <a:t>14</a:t>
            </a:fld>
            <a:endParaRPr lang="el-GR" altLang="el-GR" sz="1400" b="0"/>
          </a:p>
        </p:txBody>
      </p:sp>
      <p:sp>
        <p:nvSpPr>
          <p:cNvPr id="5124" name="Rectangle 1026">
            <a:extLst>
              <a:ext uri="{FF2B5EF4-FFF2-40B4-BE49-F238E27FC236}">
                <a16:creationId xmlns:a16="http://schemas.microsoft.com/office/drawing/2014/main" id="{3B24F7F2-2812-424F-8B1E-9E6D17C59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4400" i="1">
                <a:solidFill>
                  <a:srgbClr val="CC00CC"/>
                </a:solidFill>
              </a:rPr>
              <a:t>Ζώνη μεταπλάσεως</a:t>
            </a:r>
            <a:endParaRPr lang="en-GB" altLang="el-GR" sz="4400" i="1">
              <a:solidFill>
                <a:srgbClr val="CC00CC"/>
              </a:solidFill>
            </a:endParaRPr>
          </a:p>
        </p:txBody>
      </p:sp>
      <p:graphicFrame>
        <p:nvGraphicFramePr>
          <p:cNvPr id="5122" name="Object 2048">
            <a:extLst>
              <a:ext uri="{FF2B5EF4-FFF2-40B4-BE49-F238E27FC236}">
                <a16:creationId xmlns:a16="http://schemas.microsoft.com/office/drawing/2014/main" id="{E6D91901-6E1B-4AE7-8F7C-B1DB3FF342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2286000"/>
          <a:ext cx="8001000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Image" r:id="rId3" imgW="9624894" imgH="4793395" progId="PhotoDeluxeBusiness.Image.1">
                  <p:embed/>
                </p:oleObj>
              </mc:Choice>
              <mc:Fallback>
                <p:oleObj name="Image" r:id="rId3" imgW="9624894" imgH="4793395" progId="PhotoDeluxeBusiness.Image.1">
                  <p:embed/>
                  <p:pic>
                    <p:nvPicPr>
                      <p:cNvPr id="0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86000"/>
                        <a:ext cx="8001000" cy="354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3 - Θέση αριθμού διαφάνειας">
            <a:extLst>
              <a:ext uri="{FF2B5EF4-FFF2-40B4-BE49-F238E27FC236}">
                <a16:creationId xmlns:a16="http://schemas.microsoft.com/office/drawing/2014/main" id="{E08C4147-2FBF-4EE9-8D2B-E79A25C3B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AE77A317-8750-470B-B766-3C6CEA59F690}" type="slidenum">
              <a:rPr lang="el-GR" altLang="el-GR" sz="1400" b="0"/>
              <a:pPr eaLnBrk="1" hangingPunct="1"/>
              <a:t>15</a:t>
            </a:fld>
            <a:endParaRPr lang="el-GR" altLang="el-GR" sz="1400" b="0"/>
          </a:p>
        </p:txBody>
      </p:sp>
      <p:pic>
        <p:nvPicPr>
          <p:cNvPr id="18435" name="Picture 4" descr="2">
            <a:extLst>
              <a:ext uri="{FF2B5EF4-FFF2-40B4-BE49-F238E27FC236}">
                <a16:creationId xmlns:a16="http://schemas.microsoft.com/office/drawing/2014/main" id="{AEBD2431-3C42-4117-B1AB-CF094354D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3 - Θέση αριθμού διαφάνειας">
            <a:extLst>
              <a:ext uri="{FF2B5EF4-FFF2-40B4-BE49-F238E27FC236}">
                <a16:creationId xmlns:a16="http://schemas.microsoft.com/office/drawing/2014/main" id="{5A5685C2-B306-4E9A-B3BD-49674A89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29946918-8F2B-4A35-8338-7EB22CA93810}" type="slidenum">
              <a:rPr lang="el-GR" altLang="el-GR" sz="1400" b="0"/>
              <a:pPr eaLnBrk="1" hangingPunct="1"/>
              <a:t>16</a:t>
            </a:fld>
            <a:endParaRPr lang="el-GR" altLang="el-GR" sz="1400" b="0"/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CD3774C3-CD3D-4290-970D-AB5256666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3600">
                <a:solidFill>
                  <a:srgbClr val="FFFF00"/>
                </a:solidFill>
              </a:rPr>
              <a:t>Ζώνη μεταπλάσεως</a:t>
            </a:r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C41FD572-169F-4F25-90F8-C2E975EB9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84313"/>
            <a:ext cx="77152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>
                <a:solidFill>
                  <a:schemeClr val="bg2"/>
                </a:solidFill>
              </a:rPr>
              <a:t>IFCPC Classification</a:t>
            </a:r>
          </a:p>
          <a:p>
            <a:pPr algn="ctr"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l-GR" altLang="el-GR">
                <a:solidFill>
                  <a:schemeClr val="bg2"/>
                </a:solidFill>
              </a:rPr>
              <a:t>Τύπος 1</a:t>
            </a: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n-US" altLang="el-GR">
                <a:solidFill>
                  <a:schemeClr val="bg2"/>
                </a:solidFill>
              </a:rPr>
              <a:t>T-Z </a:t>
            </a:r>
            <a:r>
              <a:rPr lang="el-GR" altLang="el-GR">
                <a:solidFill>
                  <a:schemeClr val="bg2"/>
                </a:solidFill>
              </a:rPr>
              <a:t>πλήρως εξωτραχηλική</a:t>
            </a: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>
                <a:solidFill>
                  <a:schemeClr val="bg2"/>
                </a:solidFill>
              </a:rPr>
              <a:t>Πλήρως ορατή</a:t>
            </a: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>
                <a:solidFill>
                  <a:schemeClr val="bg2"/>
                </a:solidFill>
              </a:rPr>
              <a:t>Μικρή η μεγάλη έκταση</a:t>
            </a:r>
          </a:p>
        </p:txBody>
      </p:sp>
      <p:grpSp>
        <p:nvGrpSpPr>
          <p:cNvPr id="15365" name="Group 6">
            <a:extLst>
              <a:ext uri="{FF2B5EF4-FFF2-40B4-BE49-F238E27FC236}">
                <a16:creationId xmlns:a16="http://schemas.microsoft.com/office/drawing/2014/main" id="{13F51C18-729D-4CFF-977C-8DEEE4ACE316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3357563"/>
            <a:ext cx="3384550" cy="2184400"/>
            <a:chOff x="2290" y="1797"/>
            <a:chExt cx="2132" cy="1376"/>
          </a:xfrm>
        </p:grpSpPr>
        <p:grpSp>
          <p:nvGrpSpPr>
            <p:cNvPr id="15366" name="Group 7">
              <a:extLst>
                <a:ext uri="{FF2B5EF4-FFF2-40B4-BE49-F238E27FC236}">
                  <a16:creationId xmlns:a16="http://schemas.microsoft.com/office/drawing/2014/main" id="{9159086A-8821-4C56-9F13-6E9A8675F2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0" y="1797"/>
              <a:ext cx="2132" cy="1360"/>
              <a:chOff x="2290" y="1797"/>
              <a:chExt cx="2132" cy="1360"/>
            </a:xfrm>
          </p:grpSpPr>
          <p:sp>
            <p:nvSpPr>
              <p:cNvPr id="15369" name="Freeform 8">
                <a:extLst>
                  <a:ext uri="{FF2B5EF4-FFF2-40B4-BE49-F238E27FC236}">
                    <a16:creationId xmlns:a16="http://schemas.microsoft.com/office/drawing/2014/main" id="{8AF57E91-EAC8-4ADE-82DA-45C77E4DF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1797"/>
                <a:ext cx="907" cy="1360"/>
              </a:xfrm>
              <a:custGeom>
                <a:avLst/>
                <a:gdLst>
                  <a:gd name="T0" fmla="*/ 681 w 741"/>
                  <a:gd name="T1" fmla="*/ 0 h 1262"/>
                  <a:gd name="T2" fmla="*/ 726 w 741"/>
                  <a:gd name="T3" fmla="*/ 181 h 1262"/>
                  <a:gd name="T4" fmla="*/ 726 w 741"/>
                  <a:gd name="T5" fmla="*/ 726 h 1262"/>
                  <a:gd name="T6" fmla="*/ 635 w 741"/>
                  <a:gd name="T7" fmla="*/ 998 h 1262"/>
                  <a:gd name="T8" fmla="*/ 409 w 741"/>
                  <a:gd name="T9" fmla="*/ 1224 h 1262"/>
                  <a:gd name="T10" fmla="*/ 182 w 741"/>
                  <a:gd name="T11" fmla="*/ 1224 h 1262"/>
                  <a:gd name="T12" fmla="*/ 0 w 741"/>
                  <a:gd name="T13" fmla="*/ 998 h 12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1"/>
                  <a:gd name="T22" fmla="*/ 0 h 1262"/>
                  <a:gd name="T23" fmla="*/ 741 w 741"/>
                  <a:gd name="T24" fmla="*/ 1262 h 12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1" h="1262">
                    <a:moveTo>
                      <a:pt x="681" y="0"/>
                    </a:moveTo>
                    <a:cubicBezTo>
                      <a:pt x="700" y="30"/>
                      <a:pt x="719" y="60"/>
                      <a:pt x="726" y="181"/>
                    </a:cubicBezTo>
                    <a:cubicBezTo>
                      <a:pt x="733" y="302"/>
                      <a:pt x="741" y="590"/>
                      <a:pt x="726" y="726"/>
                    </a:cubicBezTo>
                    <a:cubicBezTo>
                      <a:pt x="711" y="862"/>
                      <a:pt x="688" y="915"/>
                      <a:pt x="635" y="998"/>
                    </a:cubicBezTo>
                    <a:cubicBezTo>
                      <a:pt x="582" y="1081"/>
                      <a:pt x="484" y="1186"/>
                      <a:pt x="409" y="1224"/>
                    </a:cubicBezTo>
                    <a:cubicBezTo>
                      <a:pt x="334" y="1262"/>
                      <a:pt x="250" y="1262"/>
                      <a:pt x="182" y="1224"/>
                    </a:cubicBezTo>
                    <a:cubicBezTo>
                      <a:pt x="114" y="1186"/>
                      <a:pt x="30" y="1035"/>
                      <a:pt x="0" y="998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5370" name="Freeform 9">
                <a:extLst>
                  <a:ext uri="{FF2B5EF4-FFF2-40B4-BE49-F238E27FC236}">
                    <a16:creationId xmlns:a16="http://schemas.microsoft.com/office/drawing/2014/main" id="{3B158096-EB9E-4E11-AE7B-3CA028451CD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15" y="1797"/>
                <a:ext cx="907" cy="1360"/>
              </a:xfrm>
              <a:custGeom>
                <a:avLst/>
                <a:gdLst>
                  <a:gd name="T0" fmla="*/ 681 w 741"/>
                  <a:gd name="T1" fmla="*/ 0 h 1262"/>
                  <a:gd name="T2" fmla="*/ 726 w 741"/>
                  <a:gd name="T3" fmla="*/ 181 h 1262"/>
                  <a:gd name="T4" fmla="*/ 726 w 741"/>
                  <a:gd name="T5" fmla="*/ 726 h 1262"/>
                  <a:gd name="T6" fmla="*/ 635 w 741"/>
                  <a:gd name="T7" fmla="*/ 998 h 1262"/>
                  <a:gd name="T8" fmla="*/ 409 w 741"/>
                  <a:gd name="T9" fmla="*/ 1224 h 1262"/>
                  <a:gd name="T10" fmla="*/ 182 w 741"/>
                  <a:gd name="T11" fmla="*/ 1224 h 1262"/>
                  <a:gd name="T12" fmla="*/ 0 w 741"/>
                  <a:gd name="T13" fmla="*/ 998 h 12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1"/>
                  <a:gd name="T22" fmla="*/ 0 h 1262"/>
                  <a:gd name="T23" fmla="*/ 741 w 741"/>
                  <a:gd name="T24" fmla="*/ 1262 h 12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1" h="1262">
                    <a:moveTo>
                      <a:pt x="681" y="0"/>
                    </a:moveTo>
                    <a:cubicBezTo>
                      <a:pt x="700" y="30"/>
                      <a:pt x="719" y="60"/>
                      <a:pt x="726" y="181"/>
                    </a:cubicBezTo>
                    <a:cubicBezTo>
                      <a:pt x="733" y="302"/>
                      <a:pt x="741" y="590"/>
                      <a:pt x="726" y="726"/>
                    </a:cubicBezTo>
                    <a:cubicBezTo>
                      <a:pt x="711" y="862"/>
                      <a:pt x="688" y="915"/>
                      <a:pt x="635" y="998"/>
                    </a:cubicBezTo>
                    <a:cubicBezTo>
                      <a:pt x="582" y="1081"/>
                      <a:pt x="484" y="1186"/>
                      <a:pt x="409" y="1224"/>
                    </a:cubicBezTo>
                    <a:cubicBezTo>
                      <a:pt x="334" y="1262"/>
                      <a:pt x="250" y="1262"/>
                      <a:pt x="182" y="1224"/>
                    </a:cubicBezTo>
                    <a:cubicBezTo>
                      <a:pt x="114" y="1186"/>
                      <a:pt x="30" y="1035"/>
                      <a:pt x="0" y="998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5371" name="Line 10">
                <a:extLst>
                  <a:ext uri="{FF2B5EF4-FFF2-40B4-BE49-F238E27FC236}">
                    <a16:creationId xmlns:a16="http://schemas.microsoft.com/office/drawing/2014/main" id="{A868C347-261C-4821-A57B-3D85885ED3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6" y="2251"/>
                <a:ext cx="72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15367" name="Freeform 11">
              <a:extLst>
                <a:ext uri="{FF2B5EF4-FFF2-40B4-BE49-F238E27FC236}">
                  <a16:creationId xmlns:a16="http://schemas.microsoft.com/office/drawing/2014/main" id="{9784C65B-8676-4FB7-BDFC-FC3DA6E32270}"/>
                </a:ext>
              </a:extLst>
            </p:cNvPr>
            <p:cNvSpPr>
              <a:spLocks/>
            </p:cNvSpPr>
            <p:nvPr/>
          </p:nvSpPr>
          <p:spPr bwMode="auto">
            <a:xfrm rot="290334">
              <a:off x="2601" y="2795"/>
              <a:ext cx="506" cy="378"/>
            </a:xfrm>
            <a:custGeom>
              <a:avLst/>
              <a:gdLst>
                <a:gd name="T0" fmla="*/ 506 w 506"/>
                <a:gd name="T1" fmla="*/ 0 h 378"/>
                <a:gd name="T2" fmla="*/ 415 w 506"/>
                <a:gd name="T3" fmla="*/ 136 h 378"/>
                <a:gd name="T4" fmla="*/ 279 w 506"/>
                <a:gd name="T5" fmla="*/ 272 h 378"/>
                <a:gd name="T6" fmla="*/ 98 w 506"/>
                <a:gd name="T7" fmla="*/ 363 h 378"/>
                <a:gd name="T8" fmla="*/ 7 w 506"/>
                <a:gd name="T9" fmla="*/ 363 h 3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6"/>
                <a:gd name="T16" fmla="*/ 0 h 378"/>
                <a:gd name="T17" fmla="*/ 506 w 506"/>
                <a:gd name="T18" fmla="*/ 378 h 3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6" h="378">
                  <a:moveTo>
                    <a:pt x="506" y="0"/>
                  </a:moveTo>
                  <a:cubicBezTo>
                    <a:pt x="479" y="45"/>
                    <a:pt x="453" y="91"/>
                    <a:pt x="415" y="136"/>
                  </a:cubicBezTo>
                  <a:cubicBezTo>
                    <a:pt x="377" y="181"/>
                    <a:pt x="332" y="234"/>
                    <a:pt x="279" y="272"/>
                  </a:cubicBezTo>
                  <a:cubicBezTo>
                    <a:pt x="226" y="310"/>
                    <a:pt x="143" y="348"/>
                    <a:pt x="98" y="363"/>
                  </a:cubicBezTo>
                  <a:cubicBezTo>
                    <a:pt x="53" y="378"/>
                    <a:pt x="0" y="370"/>
                    <a:pt x="7" y="363"/>
                  </a:cubicBezTo>
                </a:path>
              </a:pathLst>
            </a:custGeom>
            <a:noFill/>
            <a:ln w="508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368" name="Freeform 12">
              <a:extLst>
                <a:ext uri="{FF2B5EF4-FFF2-40B4-BE49-F238E27FC236}">
                  <a16:creationId xmlns:a16="http://schemas.microsoft.com/office/drawing/2014/main" id="{C5100973-507E-4BBE-BEAE-480C9567430E}"/>
                </a:ext>
              </a:extLst>
            </p:cNvPr>
            <p:cNvSpPr>
              <a:spLocks/>
            </p:cNvSpPr>
            <p:nvPr/>
          </p:nvSpPr>
          <p:spPr bwMode="auto">
            <a:xfrm rot="21435853" flipH="1">
              <a:off x="3606" y="2750"/>
              <a:ext cx="499" cy="408"/>
            </a:xfrm>
            <a:custGeom>
              <a:avLst/>
              <a:gdLst>
                <a:gd name="T0" fmla="*/ 506 w 506"/>
                <a:gd name="T1" fmla="*/ 0 h 378"/>
                <a:gd name="T2" fmla="*/ 415 w 506"/>
                <a:gd name="T3" fmla="*/ 136 h 378"/>
                <a:gd name="T4" fmla="*/ 279 w 506"/>
                <a:gd name="T5" fmla="*/ 272 h 378"/>
                <a:gd name="T6" fmla="*/ 98 w 506"/>
                <a:gd name="T7" fmla="*/ 363 h 378"/>
                <a:gd name="T8" fmla="*/ 7 w 506"/>
                <a:gd name="T9" fmla="*/ 363 h 3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6"/>
                <a:gd name="T16" fmla="*/ 0 h 378"/>
                <a:gd name="T17" fmla="*/ 506 w 506"/>
                <a:gd name="T18" fmla="*/ 378 h 3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6" h="378">
                  <a:moveTo>
                    <a:pt x="506" y="0"/>
                  </a:moveTo>
                  <a:cubicBezTo>
                    <a:pt x="479" y="45"/>
                    <a:pt x="453" y="91"/>
                    <a:pt x="415" y="136"/>
                  </a:cubicBezTo>
                  <a:cubicBezTo>
                    <a:pt x="377" y="181"/>
                    <a:pt x="332" y="234"/>
                    <a:pt x="279" y="272"/>
                  </a:cubicBezTo>
                  <a:cubicBezTo>
                    <a:pt x="226" y="310"/>
                    <a:pt x="143" y="348"/>
                    <a:pt x="98" y="363"/>
                  </a:cubicBezTo>
                  <a:cubicBezTo>
                    <a:pt x="53" y="378"/>
                    <a:pt x="0" y="370"/>
                    <a:pt x="7" y="363"/>
                  </a:cubicBezTo>
                </a:path>
              </a:pathLst>
            </a:custGeom>
            <a:noFill/>
            <a:ln w="508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3 - Θέση αριθμού διαφάνειας">
            <a:extLst>
              <a:ext uri="{FF2B5EF4-FFF2-40B4-BE49-F238E27FC236}">
                <a16:creationId xmlns:a16="http://schemas.microsoft.com/office/drawing/2014/main" id="{EEC2A884-5EB7-4B80-B740-CF2D1238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522AD3A-CD25-4F98-A5DA-7FF34BFB28B7}" type="slidenum">
              <a:rPr lang="el-GR" altLang="el-GR" sz="1400" b="0"/>
              <a:pPr eaLnBrk="1" hangingPunct="1"/>
              <a:t>17</a:t>
            </a:fld>
            <a:endParaRPr lang="el-GR" altLang="el-GR" sz="1400" b="0"/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A54BC894-EE06-4288-BE64-09FD87DB1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lang="el-GR" altLang="el-GR" sz="4000" b="0">
              <a:solidFill>
                <a:srgbClr val="FFFF00"/>
              </a:solidFill>
            </a:endParaRPr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B8476D50-0521-42E8-8009-377750E20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>
                <a:solidFill>
                  <a:schemeClr val="bg2"/>
                </a:solidFill>
              </a:rPr>
              <a:t>IFCPC Classification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>
                <a:solidFill>
                  <a:schemeClr val="bg2"/>
                </a:solidFill>
              </a:rPr>
              <a:t>T</a:t>
            </a:r>
            <a:r>
              <a:rPr lang="el-GR" altLang="el-GR">
                <a:solidFill>
                  <a:schemeClr val="bg2"/>
                </a:solidFill>
              </a:rPr>
              <a:t>ύπος 2</a:t>
            </a: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n-US" altLang="el-GR">
                <a:solidFill>
                  <a:schemeClr val="bg2"/>
                </a:solidFill>
              </a:rPr>
              <a:t>T-Z </a:t>
            </a:r>
            <a:r>
              <a:rPr lang="el-GR" altLang="el-GR">
                <a:solidFill>
                  <a:schemeClr val="bg2"/>
                </a:solidFill>
              </a:rPr>
              <a:t>έχει τμήμα ενδοτραχηλικό</a:t>
            </a: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>
                <a:solidFill>
                  <a:schemeClr val="bg2"/>
                </a:solidFill>
              </a:rPr>
              <a:t>Είναι πλήρως ορατή</a:t>
            </a: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>
                <a:solidFill>
                  <a:schemeClr val="bg2"/>
                </a:solidFill>
              </a:rPr>
              <a:t>Μπορεί να έχει και εξωτραχηλικό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l-GR" altLang="el-GR">
                <a:solidFill>
                  <a:schemeClr val="bg2"/>
                </a:solidFill>
              </a:rPr>
              <a:t>     τμήμα μεγάλο ή μικρό</a:t>
            </a:r>
          </a:p>
        </p:txBody>
      </p:sp>
      <p:grpSp>
        <p:nvGrpSpPr>
          <p:cNvPr id="16389" name="Group 6">
            <a:extLst>
              <a:ext uri="{FF2B5EF4-FFF2-40B4-BE49-F238E27FC236}">
                <a16:creationId xmlns:a16="http://schemas.microsoft.com/office/drawing/2014/main" id="{CBC0368F-AADE-4032-AC83-0D3C32FCC242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3502025"/>
            <a:ext cx="3384550" cy="2159000"/>
            <a:chOff x="2608" y="2069"/>
            <a:chExt cx="2132" cy="1360"/>
          </a:xfrm>
        </p:grpSpPr>
        <p:grpSp>
          <p:nvGrpSpPr>
            <p:cNvPr id="16391" name="Group 7">
              <a:extLst>
                <a:ext uri="{FF2B5EF4-FFF2-40B4-BE49-F238E27FC236}">
                  <a16:creationId xmlns:a16="http://schemas.microsoft.com/office/drawing/2014/main" id="{1628CDD1-FE4E-4BDA-942A-0E5900014E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8" y="2069"/>
              <a:ext cx="2132" cy="1360"/>
              <a:chOff x="2290" y="1797"/>
              <a:chExt cx="2132" cy="1360"/>
            </a:xfrm>
          </p:grpSpPr>
          <p:sp>
            <p:nvSpPr>
              <p:cNvPr id="16394" name="Freeform 8">
                <a:extLst>
                  <a:ext uri="{FF2B5EF4-FFF2-40B4-BE49-F238E27FC236}">
                    <a16:creationId xmlns:a16="http://schemas.microsoft.com/office/drawing/2014/main" id="{93C5FF88-37F0-4827-A2A6-6744B572C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1797"/>
                <a:ext cx="907" cy="1360"/>
              </a:xfrm>
              <a:custGeom>
                <a:avLst/>
                <a:gdLst>
                  <a:gd name="T0" fmla="*/ 681 w 741"/>
                  <a:gd name="T1" fmla="*/ 0 h 1262"/>
                  <a:gd name="T2" fmla="*/ 726 w 741"/>
                  <a:gd name="T3" fmla="*/ 181 h 1262"/>
                  <a:gd name="T4" fmla="*/ 726 w 741"/>
                  <a:gd name="T5" fmla="*/ 726 h 1262"/>
                  <a:gd name="T6" fmla="*/ 635 w 741"/>
                  <a:gd name="T7" fmla="*/ 998 h 1262"/>
                  <a:gd name="T8" fmla="*/ 409 w 741"/>
                  <a:gd name="T9" fmla="*/ 1224 h 1262"/>
                  <a:gd name="T10" fmla="*/ 182 w 741"/>
                  <a:gd name="T11" fmla="*/ 1224 h 1262"/>
                  <a:gd name="T12" fmla="*/ 0 w 741"/>
                  <a:gd name="T13" fmla="*/ 998 h 12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1"/>
                  <a:gd name="T22" fmla="*/ 0 h 1262"/>
                  <a:gd name="T23" fmla="*/ 741 w 741"/>
                  <a:gd name="T24" fmla="*/ 1262 h 12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1" h="1262">
                    <a:moveTo>
                      <a:pt x="681" y="0"/>
                    </a:moveTo>
                    <a:cubicBezTo>
                      <a:pt x="700" y="30"/>
                      <a:pt x="719" y="60"/>
                      <a:pt x="726" y="181"/>
                    </a:cubicBezTo>
                    <a:cubicBezTo>
                      <a:pt x="733" y="302"/>
                      <a:pt x="741" y="590"/>
                      <a:pt x="726" y="726"/>
                    </a:cubicBezTo>
                    <a:cubicBezTo>
                      <a:pt x="711" y="862"/>
                      <a:pt x="688" y="915"/>
                      <a:pt x="635" y="998"/>
                    </a:cubicBezTo>
                    <a:cubicBezTo>
                      <a:pt x="582" y="1081"/>
                      <a:pt x="484" y="1186"/>
                      <a:pt x="409" y="1224"/>
                    </a:cubicBezTo>
                    <a:cubicBezTo>
                      <a:pt x="334" y="1262"/>
                      <a:pt x="250" y="1262"/>
                      <a:pt x="182" y="1224"/>
                    </a:cubicBezTo>
                    <a:cubicBezTo>
                      <a:pt x="114" y="1186"/>
                      <a:pt x="30" y="1035"/>
                      <a:pt x="0" y="998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395" name="Freeform 9">
                <a:extLst>
                  <a:ext uri="{FF2B5EF4-FFF2-40B4-BE49-F238E27FC236}">
                    <a16:creationId xmlns:a16="http://schemas.microsoft.com/office/drawing/2014/main" id="{665EAFD2-CEF6-4477-9B6D-3B99CB9C67B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15" y="1797"/>
                <a:ext cx="907" cy="1360"/>
              </a:xfrm>
              <a:custGeom>
                <a:avLst/>
                <a:gdLst>
                  <a:gd name="T0" fmla="*/ 681 w 741"/>
                  <a:gd name="T1" fmla="*/ 0 h 1262"/>
                  <a:gd name="T2" fmla="*/ 726 w 741"/>
                  <a:gd name="T3" fmla="*/ 181 h 1262"/>
                  <a:gd name="T4" fmla="*/ 726 w 741"/>
                  <a:gd name="T5" fmla="*/ 726 h 1262"/>
                  <a:gd name="T6" fmla="*/ 635 w 741"/>
                  <a:gd name="T7" fmla="*/ 998 h 1262"/>
                  <a:gd name="T8" fmla="*/ 409 w 741"/>
                  <a:gd name="T9" fmla="*/ 1224 h 1262"/>
                  <a:gd name="T10" fmla="*/ 182 w 741"/>
                  <a:gd name="T11" fmla="*/ 1224 h 1262"/>
                  <a:gd name="T12" fmla="*/ 0 w 741"/>
                  <a:gd name="T13" fmla="*/ 998 h 12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1"/>
                  <a:gd name="T22" fmla="*/ 0 h 1262"/>
                  <a:gd name="T23" fmla="*/ 741 w 741"/>
                  <a:gd name="T24" fmla="*/ 1262 h 12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1" h="1262">
                    <a:moveTo>
                      <a:pt x="681" y="0"/>
                    </a:moveTo>
                    <a:cubicBezTo>
                      <a:pt x="700" y="30"/>
                      <a:pt x="719" y="60"/>
                      <a:pt x="726" y="181"/>
                    </a:cubicBezTo>
                    <a:cubicBezTo>
                      <a:pt x="733" y="302"/>
                      <a:pt x="741" y="590"/>
                      <a:pt x="726" y="726"/>
                    </a:cubicBezTo>
                    <a:cubicBezTo>
                      <a:pt x="711" y="862"/>
                      <a:pt x="688" y="915"/>
                      <a:pt x="635" y="998"/>
                    </a:cubicBezTo>
                    <a:cubicBezTo>
                      <a:pt x="582" y="1081"/>
                      <a:pt x="484" y="1186"/>
                      <a:pt x="409" y="1224"/>
                    </a:cubicBezTo>
                    <a:cubicBezTo>
                      <a:pt x="334" y="1262"/>
                      <a:pt x="250" y="1262"/>
                      <a:pt x="182" y="1224"/>
                    </a:cubicBezTo>
                    <a:cubicBezTo>
                      <a:pt x="114" y="1186"/>
                      <a:pt x="30" y="1035"/>
                      <a:pt x="0" y="998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396" name="Line 10">
                <a:extLst>
                  <a:ext uri="{FF2B5EF4-FFF2-40B4-BE49-F238E27FC236}">
                    <a16:creationId xmlns:a16="http://schemas.microsoft.com/office/drawing/2014/main" id="{63ECDF06-3891-470E-A8CE-010952DED5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6" y="2251"/>
                <a:ext cx="72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16392" name="Freeform 11">
              <a:extLst>
                <a:ext uri="{FF2B5EF4-FFF2-40B4-BE49-F238E27FC236}">
                  <a16:creationId xmlns:a16="http://schemas.microsoft.com/office/drawing/2014/main" id="{BC63ACE3-A614-413C-B6CF-014ED296D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2594"/>
              <a:ext cx="396" cy="783"/>
            </a:xfrm>
            <a:custGeom>
              <a:avLst/>
              <a:gdLst>
                <a:gd name="T0" fmla="*/ 373 w 396"/>
                <a:gd name="T1" fmla="*/ 0 h 783"/>
                <a:gd name="T2" fmla="*/ 358 w 396"/>
                <a:gd name="T3" fmla="*/ 220 h 783"/>
                <a:gd name="T4" fmla="*/ 354 w 396"/>
                <a:gd name="T5" fmla="*/ 237 h 783"/>
                <a:gd name="T6" fmla="*/ 352 w 396"/>
                <a:gd name="T7" fmla="*/ 328 h 783"/>
                <a:gd name="T8" fmla="*/ 343 w 396"/>
                <a:gd name="T9" fmla="*/ 376 h 783"/>
                <a:gd name="T10" fmla="*/ 325 w 396"/>
                <a:gd name="T11" fmla="*/ 429 h 783"/>
                <a:gd name="T12" fmla="*/ 306 w 396"/>
                <a:gd name="T13" fmla="*/ 460 h 783"/>
                <a:gd name="T14" fmla="*/ 280 w 396"/>
                <a:gd name="T15" fmla="*/ 499 h 783"/>
                <a:gd name="T16" fmla="*/ 255 w 396"/>
                <a:gd name="T17" fmla="*/ 531 h 783"/>
                <a:gd name="T18" fmla="*/ 202 w 396"/>
                <a:gd name="T19" fmla="*/ 601 h 783"/>
                <a:gd name="T20" fmla="*/ 171 w 396"/>
                <a:gd name="T21" fmla="*/ 637 h 783"/>
                <a:gd name="T22" fmla="*/ 151 w 396"/>
                <a:gd name="T23" fmla="*/ 658 h 783"/>
                <a:gd name="T24" fmla="*/ 135 w 396"/>
                <a:gd name="T25" fmla="*/ 673 h 783"/>
                <a:gd name="T26" fmla="*/ 97 w 396"/>
                <a:gd name="T27" fmla="*/ 703 h 783"/>
                <a:gd name="T28" fmla="*/ 42 w 396"/>
                <a:gd name="T29" fmla="*/ 754 h 783"/>
                <a:gd name="T30" fmla="*/ 25 w 396"/>
                <a:gd name="T31" fmla="*/ 759 h 783"/>
                <a:gd name="T32" fmla="*/ 16 w 396"/>
                <a:gd name="T33" fmla="*/ 763 h 783"/>
                <a:gd name="T34" fmla="*/ 0 w 396"/>
                <a:gd name="T35" fmla="*/ 783 h 78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96"/>
                <a:gd name="T55" fmla="*/ 0 h 783"/>
                <a:gd name="T56" fmla="*/ 396 w 396"/>
                <a:gd name="T57" fmla="*/ 783 h 78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96" h="783">
                  <a:moveTo>
                    <a:pt x="373" y="0"/>
                  </a:moveTo>
                  <a:cubicBezTo>
                    <a:pt x="372" y="162"/>
                    <a:pt x="396" y="143"/>
                    <a:pt x="358" y="220"/>
                  </a:cubicBezTo>
                  <a:cubicBezTo>
                    <a:pt x="357" y="226"/>
                    <a:pt x="355" y="231"/>
                    <a:pt x="354" y="237"/>
                  </a:cubicBezTo>
                  <a:cubicBezTo>
                    <a:pt x="355" y="261"/>
                    <a:pt x="363" y="306"/>
                    <a:pt x="352" y="328"/>
                  </a:cubicBezTo>
                  <a:cubicBezTo>
                    <a:pt x="350" y="344"/>
                    <a:pt x="347" y="360"/>
                    <a:pt x="343" y="376"/>
                  </a:cubicBezTo>
                  <a:cubicBezTo>
                    <a:pt x="341" y="396"/>
                    <a:pt x="335" y="412"/>
                    <a:pt x="325" y="429"/>
                  </a:cubicBezTo>
                  <a:cubicBezTo>
                    <a:pt x="323" y="439"/>
                    <a:pt x="314" y="454"/>
                    <a:pt x="306" y="460"/>
                  </a:cubicBezTo>
                  <a:cubicBezTo>
                    <a:pt x="300" y="474"/>
                    <a:pt x="289" y="487"/>
                    <a:pt x="280" y="499"/>
                  </a:cubicBezTo>
                  <a:cubicBezTo>
                    <a:pt x="278" y="511"/>
                    <a:pt x="262" y="521"/>
                    <a:pt x="255" y="531"/>
                  </a:cubicBezTo>
                  <a:cubicBezTo>
                    <a:pt x="239" y="555"/>
                    <a:pt x="228" y="586"/>
                    <a:pt x="202" y="601"/>
                  </a:cubicBezTo>
                  <a:cubicBezTo>
                    <a:pt x="195" y="612"/>
                    <a:pt x="182" y="629"/>
                    <a:pt x="171" y="637"/>
                  </a:cubicBezTo>
                  <a:cubicBezTo>
                    <a:pt x="166" y="645"/>
                    <a:pt x="159" y="653"/>
                    <a:pt x="151" y="658"/>
                  </a:cubicBezTo>
                  <a:cubicBezTo>
                    <a:pt x="147" y="664"/>
                    <a:pt x="141" y="669"/>
                    <a:pt x="135" y="673"/>
                  </a:cubicBezTo>
                  <a:cubicBezTo>
                    <a:pt x="128" y="685"/>
                    <a:pt x="112" y="700"/>
                    <a:pt x="97" y="703"/>
                  </a:cubicBezTo>
                  <a:cubicBezTo>
                    <a:pt x="77" y="718"/>
                    <a:pt x="60" y="736"/>
                    <a:pt x="42" y="754"/>
                  </a:cubicBezTo>
                  <a:cubicBezTo>
                    <a:pt x="39" y="757"/>
                    <a:pt x="29" y="758"/>
                    <a:pt x="25" y="759"/>
                  </a:cubicBezTo>
                  <a:cubicBezTo>
                    <a:pt x="22" y="761"/>
                    <a:pt x="19" y="761"/>
                    <a:pt x="16" y="763"/>
                  </a:cubicBezTo>
                  <a:cubicBezTo>
                    <a:pt x="10" y="767"/>
                    <a:pt x="5" y="778"/>
                    <a:pt x="0" y="783"/>
                  </a:cubicBezTo>
                </a:path>
              </a:pathLst>
            </a:custGeom>
            <a:noFill/>
            <a:ln w="508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393" name="Freeform 12">
              <a:extLst>
                <a:ext uri="{FF2B5EF4-FFF2-40B4-BE49-F238E27FC236}">
                  <a16:creationId xmlns:a16="http://schemas.microsoft.com/office/drawing/2014/main" id="{C08C629C-C1EE-48B2-853D-454AF7D31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657"/>
              <a:ext cx="277" cy="642"/>
            </a:xfrm>
            <a:custGeom>
              <a:avLst/>
              <a:gdLst>
                <a:gd name="T0" fmla="*/ 7 w 277"/>
                <a:gd name="T1" fmla="*/ 0 h 642"/>
                <a:gd name="T2" fmla="*/ 12 w 277"/>
                <a:gd name="T3" fmla="*/ 162 h 642"/>
                <a:gd name="T4" fmla="*/ 18 w 277"/>
                <a:gd name="T5" fmla="*/ 210 h 642"/>
                <a:gd name="T6" fmla="*/ 30 w 277"/>
                <a:gd name="T7" fmla="*/ 267 h 642"/>
                <a:gd name="T8" fmla="*/ 39 w 277"/>
                <a:gd name="T9" fmla="*/ 295 h 642"/>
                <a:gd name="T10" fmla="*/ 45 w 277"/>
                <a:gd name="T11" fmla="*/ 336 h 642"/>
                <a:gd name="T12" fmla="*/ 63 w 277"/>
                <a:gd name="T13" fmla="*/ 382 h 642"/>
                <a:gd name="T14" fmla="*/ 69 w 277"/>
                <a:gd name="T15" fmla="*/ 400 h 642"/>
                <a:gd name="T16" fmla="*/ 82 w 277"/>
                <a:gd name="T17" fmla="*/ 421 h 642"/>
                <a:gd name="T18" fmla="*/ 115 w 277"/>
                <a:gd name="T19" fmla="*/ 474 h 642"/>
                <a:gd name="T20" fmla="*/ 129 w 277"/>
                <a:gd name="T21" fmla="*/ 495 h 642"/>
                <a:gd name="T22" fmla="*/ 138 w 277"/>
                <a:gd name="T23" fmla="*/ 502 h 642"/>
                <a:gd name="T24" fmla="*/ 150 w 277"/>
                <a:gd name="T25" fmla="*/ 520 h 642"/>
                <a:gd name="T26" fmla="*/ 183 w 277"/>
                <a:gd name="T27" fmla="*/ 561 h 642"/>
                <a:gd name="T28" fmla="*/ 195 w 277"/>
                <a:gd name="T29" fmla="*/ 568 h 642"/>
                <a:gd name="T30" fmla="*/ 213 w 277"/>
                <a:gd name="T31" fmla="*/ 577 h 642"/>
                <a:gd name="T32" fmla="*/ 237 w 277"/>
                <a:gd name="T33" fmla="*/ 598 h 642"/>
                <a:gd name="T34" fmla="*/ 250 w 277"/>
                <a:gd name="T35" fmla="*/ 612 h 642"/>
                <a:gd name="T36" fmla="*/ 259 w 277"/>
                <a:gd name="T37" fmla="*/ 624 h 642"/>
                <a:gd name="T38" fmla="*/ 277 w 277"/>
                <a:gd name="T39" fmla="*/ 642 h 6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7"/>
                <a:gd name="T61" fmla="*/ 0 h 642"/>
                <a:gd name="T62" fmla="*/ 277 w 277"/>
                <a:gd name="T63" fmla="*/ 642 h 64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7" h="642">
                  <a:moveTo>
                    <a:pt x="7" y="0"/>
                  </a:moveTo>
                  <a:cubicBezTo>
                    <a:pt x="8" y="49"/>
                    <a:pt x="0" y="110"/>
                    <a:pt x="12" y="162"/>
                  </a:cubicBezTo>
                  <a:cubicBezTo>
                    <a:pt x="13" y="172"/>
                    <a:pt x="13" y="199"/>
                    <a:pt x="18" y="210"/>
                  </a:cubicBezTo>
                  <a:cubicBezTo>
                    <a:pt x="21" y="228"/>
                    <a:pt x="23" y="250"/>
                    <a:pt x="30" y="267"/>
                  </a:cubicBezTo>
                  <a:cubicBezTo>
                    <a:pt x="32" y="279"/>
                    <a:pt x="30" y="288"/>
                    <a:pt x="39" y="295"/>
                  </a:cubicBezTo>
                  <a:cubicBezTo>
                    <a:pt x="42" y="309"/>
                    <a:pt x="38" y="324"/>
                    <a:pt x="45" y="336"/>
                  </a:cubicBezTo>
                  <a:cubicBezTo>
                    <a:pt x="46" y="353"/>
                    <a:pt x="56" y="366"/>
                    <a:pt x="63" y="382"/>
                  </a:cubicBezTo>
                  <a:cubicBezTo>
                    <a:pt x="64" y="388"/>
                    <a:pt x="66" y="394"/>
                    <a:pt x="69" y="400"/>
                  </a:cubicBezTo>
                  <a:cubicBezTo>
                    <a:pt x="71" y="408"/>
                    <a:pt x="75" y="416"/>
                    <a:pt x="82" y="421"/>
                  </a:cubicBezTo>
                  <a:cubicBezTo>
                    <a:pt x="93" y="439"/>
                    <a:pt x="103" y="458"/>
                    <a:pt x="115" y="474"/>
                  </a:cubicBezTo>
                  <a:cubicBezTo>
                    <a:pt x="120" y="480"/>
                    <a:pt x="124" y="490"/>
                    <a:pt x="129" y="495"/>
                  </a:cubicBezTo>
                  <a:cubicBezTo>
                    <a:pt x="132" y="498"/>
                    <a:pt x="138" y="502"/>
                    <a:pt x="138" y="502"/>
                  </a:cubicBezTo>
                  <a:cubicBezTo>
                    <a:pt x="139" y="509"/>
                    <a:pt x="144" y="516"/>
                    <a:pt x="150" y="520"/>
                  </a:cubicBezTo>
                  <a:cubicBezTo>
                    <a:pt x="160" y="533"/>
                    <a:pt x="166" y="554"/>
                    <a:pt x="183" y="561"/>
                  </a:cubicBezTo>
                  <a:cubicBezTo>
                    <a:pt x="187" y="566"/>
                    <a:pt x="189" y="567"/>
                    <a:pt x="195" y="568"/>
                  </a:cubicBezTo>
                  <a:cubicBezTo>
                    <a:pt x="201" y="571"/>
                    <a:pt x="206" y="576"/>
                    <a:pt x="213" y="577"/>
                  </a:cubicBezTo>
                  <a:cubicBezTo>
                    <a:pt x="222" y="582"/>
                    <a:pt x="228" y="592"/>
                    <a:pt x="237" y="598"/>
                  </a:cubicBezTo>
                  <a:cubicBezTo>
                    <a:pt x="241" y="604"/>
                    <a:pt x="244" y="607"/>
                    <a:pt x="250" y="612"/>
                  </a:cubicBezTo>
                  <a:cubicBezTo>
                    <a:pt x="253" y="617"/>
                    <a:pt x="254" y="621"/>
                    <a:pt x="259" y="624"/>
                  </a:cubicBezTo>
                  <a:cubicBezTo>
                    <a:pt x="263" y="633"/>
                    <a:pt x="275" y="638"/>
                    <a:pt x="277" y="642"/>
                  </a:cubicBezTo>
                </a:path>
              </a:pathLst>
            </a:custGeom>
            <a:noFill/>
            <a:ln w="508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390" name="Rectangle 13">
            <a:extLst>
              <a:ext uri="{FF2B5EF4-FFF2-40B4-BE49-F238E27FC236}">
                <a16:creationId xmlns:a16="http://schemas.microsoft.com/office/drawing/2014/main" id="{1E1DA1D8-DC5E-4F31-BD5C-3CDE0B4EA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620713"/>
            <a:ext cx="4321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3600">
                <a:solidFill>
                  <a:srgbClr val="FFFF00"/>
                </a:solidFill>
              </a:rPr>
              <a:t>Ζώνη μεταπλάσεως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3 - Θέση αριθμού διαφάνειας">
            <a:extLst>
              <a:ext uri="{FF2B5EF4-FFF2-40B4-BE49-F238E27FC236}">
                <a16:creationId xmlns:a16="http://schemas.microsoft.com/office/drawing/2014/main" id="{1A49D00C-0BCE-4FE7-83DE-099D77C6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A4CADC19-4479-41F5-9506-7F4BA3A8091A}" type="slidenum">
              <a:rPr lang="el-GR" altLang="el-GR" sz="1400" b="0"/>
              <a:pPr eaLnBrk="1" hangingPunct="1"/>
              <a:t>18</a:t>
            </a:fld>
            <a:endParaRPr lang="el-GR" altLang="el-GR" sz="1400" b="0"/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6E25CDF0-B064-4C33-8864-13823C50B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3600">
                <a:solidFill>
                  <a:srgbClr val="FFFF00"/>
                </a:solidFill>
              </a:rPr>
              <a:t>Ζώνη μεταπλάσεως</a:t>
            </a:r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C03E517B-032C-4D43-AA3C-EB01DC868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843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>
                <a:solidFill>
                  <a:schemeClr val="bg2"/>
                </a:solidFill>
              </a:rPr>
              <a:t>IFCPC Classification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l-GR" altLang="el-GR">
                <a:solidFill>
                  <a:schemeClr val="bg2"/>
                </a:solidFill>
              </a:rPr>
              <a:t>Τύπος 3</a:t>
            </a: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n-US" altLang="el-GR">
                <a:solidFill>
                  <a:schemeClr val="bg2"/>
                </a:solidFill>
              </a:rPr>
              <a:t>T-Z </a:t>
            </a:r>
            <a:r>
              <a:rPr lang="el-GR" altLang="el-GR">
                <a:solidFill>
                  <a:schemeClr val="bg2"/>
                </a:solidFill>
              </a:rPr>
              <a:t>έχει ενδοτραχηλικό τμήμα</a:t>
            </a: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>
                <a:solidFill>
                  <a:schemeClr val="bg2"/>
                </a:solidFill>
              </a:rPr>
              <a:t>Δεν είναι πλήρως ορατή</a:t>
            </a:r>
            <a:endParaRPr lang="en-US" altLang="el-GR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>
                <a:solidFill>
                  <a:schemeClr val="bg2"/>
                </a:solidFill>
              </a:rPr>
              <a:t>Μπορεί να έχει εξωτραχηλικό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l-GR" altLang="el-GR">
                <a:solidFill>
                  <a:schemeClr val="bg2"/>
                </a:solidFill>
              </a:rPr>
              <a:t>    τμήμα άλλοτε μεγάλο και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l-GR" altLang="el-GR">
                <a:solidFill>
                  <a:schemeClr val="bg2"/>
                </a:solidFill>
              </a:rPr>
              <a:t>    άλλοτε μικρό</a:t>
            </a:r>
          </a:p>
        </p:txBody>
      </p:sp>
      <p:grpSp>
        <p:nvGrpSpPr>
          <p:cNvPr id="17413" name="Group 6">
            <a:extLst>
              <a:ext uri="{FF2B5EF4-FFF2-40B4-BE49-F238E27FC236}">
                <a16:creationId xmlns:a16="http://schemas.microsoft.com/office/drawing/2014/main" id="{FBA6EEFC-30D4-4A1F-87E8-2DAB9779DF62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644900"/>
            <a:ext cx="3384550" cy="2159000"/>
            <a:chOff x="2290" y="1797"/>
            <a:chExt cx="2132" cy="1360"/>
          </a:xfrm>
        </p:grpSpPr>
        <p:sp>
          <p:nvSpPr>
            <p:cNvPr id="17416" name="Freeform 7">
              <a:extLst>
                <a:ext uri="{FF2B5EF4-FFF2-40B4-BE49-F238E27FC236}">
                  <a16:creationId xmlns:a16="http://schemas.microsoft.com/office/drawing/2014/main" id="{F534455D-3DF2-4722-9DE9-26414A0EC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797"/>
              <a:ext cx="907" cy="1360"/>
            </a:xfrm>
            <a:custGeom>
              <a:avLst/>
              <a:gdLst>
                <a:gd name="T0" fmla="*/ 681 w 741"/>
                <a:gd name="T1" fmla="*/ 0 h 1262"/>
                <a:gd name="T2" fmla="*/ 726 w 741"/>
                <a:gd name="T3" fmla="*/ 181 h 1262"/>
                <a:gd name="T4" fmla="*/ 726 w 741"/>
                <a:gd name="T5" fmla="*/ 726 h 1262"/>
                <a:gd name="T6" fmla="*/ 635 w 741"/>
                <a:gd name="T7" fmla="*/ 998 h 1262"/>
                <a:gd name="T8" fmla="*/ 409 w 741"/>
                <a:gd name="T9" fmla="*/ 1224 h 1262"/>
                <a:gd name="T10" fmla="*/ 182 w 741"/>
                <a:gd name="T11" fmla="*/ 1224 h 1262"/>
                <a:gd name="T12" fmla="*/ 0 w 741"/>
                <a:gd name="T13" fmla="*/ 998 h 12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1"/>
                <a:gd name="T22" fmla="*/ 0 h 1262"/>
                <a:gd name="T23" fmla="*/ 741 w 741"/>
                <a:gd name="T24" fmla="*/ 1262 h 126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1" h="1262">
                  <a:moveTo>
                    <a:pt x="681" y="0"/>
                  </a:moveTo>
                  <a:cubicBezTo>
                    <a:pt x="700" y="30"/>
                    <a:pt x="719" y="60"/>
                    <a:pt x="726" y="181"/>
                  </a:cubicBezTo>
                  <a:cubicBezTo>
                    <a:pt x="733" y="302"/>
                    <a:pt x="741" y="590"/>
                    <a:pt x="726" y="726"/>
                  </a:cubicBezTo>
                  <a:cubicBezTo>
                    <a:pt x="711" y="862"/>
                    <a:pt x="688" y="915"/>
                    <a:pt x="635" y="998"/>
                  </a:cubicBezTo>
                  <a:cubicBezTo>
                    <a:pt x="582" y="1081"/>
                    <a:pt x="484" y="1186"/>
                    <a:pt x="409" y="1224"/>
                  </a:cubicBezTo>
                  <a:cubicBezTo>
                    <a:pt x="334" y="1262"/>
                    <a:pt x="250" y="1262"/>
                    <a:pt x="182" y="1224"/>
                  </a:cubicBezTo>
                  <a:cubicBezTo>
                    <a:pt x="114" y="1186"/>
                    <a:pt x="30" y="1035"/>
                    <a:pt x="0" y="998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417" name="Freeform 8">
              <a:extLst>
                <a:ext uri="{FF2B5EF4-FFF2-40B4-BE49-F238E27FC236}">
                  <a16:creationId xmlns:a16="http://schemas.microsoft.com/office/drawing/2014/main" id="{EF7188FC-B662-4CAF-A54E-E2B8533DD82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15" y="1797"/>
              <a:ext cx="907" cy="1360"/>
            </a:xfrm>
            <a:custGeom>
              <a:avLst/>
              <a:gdLst>
                <a:gd name="T0" fmla="*/ 681 w 741"/>
                <a:gd name="T1" fmla="*/ 0 h 1262"/>
                <a:gd name="T2" fmla="*/ 726 w 741"/>
                <a:gd name="T3" fmla="*/ 181 h 1262"/>
                <a:gd name="T4" fmla="*/ 726 w 741"/>
                <a:gd name="T5" fmla="*/ 726 h 1262"/>
                <a:gd name="T6" fmla="*/ 635 w 741"/>
                <a:gd name="T7" fmla="*/ 998 h 1262"/>
                <a:gd name="T8" fmla="*/ 409 w 741"/>
                <a:gd name="T9" fmla="*/ 1224 h 1262"/>
                <a:gd name="T10" fmla="*/ 182 w 741"/>
                <a:gd name="T11" fmla="*/ 1224 h 1262"/>
                <a:gd name="T12" fmla="*/ 0 w 741"/>
                <a:gd name="T13" fmla="*/ 998 h 12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1"/>
                <a:gd name="T22" fmla="*/ 0 h 1262"/>
                <a:gd name="T23" fmla="*/ 741 w 741"/>
                <a:gd name="T24" fmla="*/ 1262 h 126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1" h="1262">
                  <a:moveTo>
                    <a:pt x="681" y="0"/>
                  </a:moveTo>
                  <a:cubicBezTo>
                    <a:pt x="700" y="30"/>
                    <a:pt x="719" y="60"/>
                    <a:pt x="726" y="181"/>
                  </a:cubicBezTo>
                  <a:cubicBezTo>
                    <a:pt x="733" y="302"/>
                    <a:pt x="741" y="590"/>
                    <a:pt x="726" y="726"/>
                  </a:cubicBezTo>
                  <a:cubicBezTo>
                    <a:pt x="711" y="862"/>
                    <a:pt x="688" y="915"/>
                    <a:pt x="635" y="998"/>
                  </a:cubicBezTo>
                  <a:cubicBezTo>
                    <a:pt x="582" y="1081"/>
                    <a:pt x="484" y="1186"/>
                    <a:pt x="409" y="1224"/>
                  </a:cubicBezTo>
                  <a:cubicBezTo>
                    <a:pt x="334" y="1262"/>
                    <a:pt x="250" y="1262"/>
                    <a:pt x="182" y="1224"/>
                  </a:cubicBezTo>
                  <a:cubicBezTo>
                    <a:pt x="114" y="1186"/>
                    <a:pt x="30" y="1035"/>
                    <a:pt x="0" y="998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418" name="Line 9">
              <a:extLst>
                <a:ext uri="{FF2B5EF4-FFF2-40B4-BE49-F238E27FC236}">
                  <a16:creationId xmlns:a16="http://schemas.microsoft.com/office/drawing/2014/main" id="{2A4C7C6B-E048-4278-8574-AFA067C819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2251"/>
              <a:ext cx="72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7414" name="Freeform 10">
            <a:extLst>
              <a:ext uri="{FF2B5EF4-FFF2-40B4-BE49-F238E27FC236}">
                <a16:creationId xmlns:a16="http://schemas.microsoft.com/office/drawing/2014/main" id="{9A3A6204-527D-4F3A-939E-7FC3095FD727}"/>
              </a:ext>
            </a:extLst>
          </p:cNvPr>
          <p:cNvSpPr>
            <a:spLocks/>
          </p:cNvSpPr>
          <p:nvPr/>
        </p:nvSpPr>
        <p:spPr bwMode="auto">
          <a:xfrm>
            <a:off x="5202238" y="3673475"/>
            <a:ext cx="801687" cy="2112963"/>
          </a:xfrm>
          <a:custGeom>
            <a:avLst/>
            <a:gdLst>
              <a:gd name="T0" fmla="*/ 9 w 505"/>
              <a:gd name="T1" fmla="*/ 1328 h 1331"/>
              <a:gd name="T2" fmla="*/ 37 w 505"/>
              <a:gd name="T3" fmla="*/ 1324 h 1331"/>
              <a:gd name="T4" fmla="*/ 93 w 505"/>
              <a:gd name="T5" fmla="*/ 1308 h 1331"/>
              <a:gd name="T6" fmla="*/ 147 w 505"/>
              <a:gd name="T7" fmla="*/ 1274 h 1331"/>
              <a:gd name="T8" fmla="*/ 165 w 505"/>
              <a:gd name="T9" fmla="*/ 1262 h 1331"/>
              <a:gd name="T10" fmla="*/ 191 w 505"/>
              <a:gd name="T11" fmla="*/ 1246 h 1331"/>
              <a:gd name="T12" fmla="*/ 203 w 505"/>
              <a:gd name="T13" fmla="*/ 1242 h 1331"/>
              <a:gd name="T14" fmla="*/ 221 w 505"/>
              <a:gd name="T15" fmla="*/ 1230 h 1331"/>
              <a:gd name="T16" fmla="*/ 285 w 505"/>
              <a:gd name="T17" fmla="*/ 1176 h 1331"/>
              <a:gd name="T18" fmla="*/ 321 w 505"/>
              <a:gd name="T19" fmla="*/ 1128 h 1331"/>
              <a:gd name="T20" fmla="*/ 347 w 505"/>
              <a:gd name="T21" fmla="*/ 1102 h 1331"/>
              <a:gd name="T22" fmla="*/ 377 w 505"/>
              <a:gd name="T23" fmla="*/ 1070 h 1331"/>
              <a:gd name="T24" fmla="*/ 395 w 505"/>
              <a:gd name="T25" fmla="*/ 1046 h 1331"/>
              <a:gd name="T26" fmla="*/ 433 w 505"/>
              <a:gd name="T27" fmla="*/ 984 h 1331"/>
              <a:gd name="T28" fmla="*/ 443 w 505"/>
              <a:gd name="T29" fmla="*/ 966 h 1331"/>
              <a:gd name="T30" fmla="*/ 447 w 505"/>
              <a:gd name="T31" fmla="*/ 960 h 1331"/>
              <a:gd name="T32" fmla="*/ 457 w 505"/>
              <a:gd name="T33" fmla="*/ 940 h 1331"/>
              <a:gd name="T34" fmla="*/ 467 w 505"/>
              <a:gd name="T35" fmla="*/ 916 h 1331"/>
              <a:gd name="T36" fmla="*/ 483 w 505"/>
              <a:gd name="T37" fmla="*/ 830 h 1331"/>
              <a:gd name="T38" fmla="*/ 485 w 505"/>
              <a:gd name="T39" fmla="*/ 716 h 1331"/>
              <a:gd name="T40" fmla="*/ 491 w 505"/>
              <a:gd name="T41" fmla="*/ 696 h 1331"/>
              <a:gd name="T42" fmla="*/ 501 w 505"/>
              <a:gd name="T43" fmla="*/ 358 h 1331"/>
              <a:gd name="T44" fmla="*/ 499 w 505"/>
              <a:gd name="T45" fmla="*/ 122 h 1331"/>
              <a:gd name="T46" fmla="*/ 451 w 505"/>
              <a:gd name="T47" fmla="*/ 0 h 133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05"/>
              <a:gd name="T73" fmla="*/ 0 h 1331"/>
              <a:gd name="T74" fmla="*/ 505 w 505"/>
              <a:gd name="T75" fmla="*/ 1331 h 133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05" h="1331">
                <a:moveTo>
                  <a:pt x="9" y="1328"/>
                </a:moveTo>
                <a:cubicBezTo>
                  <a:pt x="26" y="1322"/>
                  <a:pt x="0" y="1331"/>
                  <a:pt x="37" y="1324"/>
                </a:cubicBezTo>
                <a:cubicBezTo>
                  <a:pt x="56" y="1321"/>
                  <a:pt x="74" y="1313"/>
                  <a:pt x="93" y="1308"/>
                </a:cubicBezTo>
                <a:cubicBezTo>
                  <a:pt x="110" y="1296"/>
                  <a:pt x="128" y="1283"/>
                  <a:pt x="147" y="1274"/>
                </a:cubicBezTo>
                <a:cubicBezTo>
                  <a:pt x="154" y="1270"/>
                  <a:pt x="157" y="1265"/>
                  <a:pt x="165" y="1262"/>
                </a:cubicBezTo>
                <a:cubicBezTo>
                  <a:pt x="174" y="1256"/>
                  <a:pt x="182" y="1252"/>
                  <a:pt x="191" y="1246"/>
                </a:cubicBezTo>
                <a:cubicBezTo>
                  <a:pt x="195" y="1244"/>
                  <a:pt x="203" y="1242"/>
                  <a:pt x="203" y="1242"/>
                </a:cubicBezTo>
                <a:cubicBezTo>
                  <a:pt x="209" y="1236"/>
                  <a:pt x="213" y="1233"/>
                  <a:pt x="221" y="1230"/>
                </a:cubicBezTo>
                <a:cubicBezTo>
                  <a:pt x="240" y="1211"/>
                  <a:pt x="262" y="1191"/>
                  <a:pt x="285" y="1176"/>
                </a:cubicBezTo>
                <a:cubicBezTo>
                  <a:pt x="292" y="1161"/>
                  <a:pt x="307" y="1137"/>
                  <a:pt x="321" y="1128"/>
                </a:cubicBezTo>
                <a:cubicBezTo>
                  <a:pt x="327" y="1119"/>
                  <a:pt x="337" y="1108"/>
                  <a:pt x="347" y="1102"/>
                </a:cubicBezTo>
                <a:cubicBezTo>
                  <a:pt x="352" y="1095"/>
                  <a:pt x="370" y="1072"/>
                  <a:pt x="377" y="1070"/>
                </a:cubicBezTo>
                <a:cubicBezTo>
                  <a:pt x="383" y="1061"/>
                  <a:pt x="388" y="1053"/>
                  <a:pt x="395" y="1046"/>
                </a:cubicBezTo>
                <a:cubicBezTo>
                  <a:pt x="402" y="1026"/>
                  <a:pt x="419" y="998"/>
                  <a:pt x="433" y="984"/>
                </a:cubicBezTo>
                <a:cubicBezTo>
                  <a:pt x="437" y="973"/>
                  <a:pt x="434" y="980"/>
                  <a:pt x="443" y="966"/>
                </a:cubicBezTo>
                <a:cubicBezTo>
                  <a:pt x="444" y="964"/>
                  <a:pt x="447" y="960"/>
                  <a:pt x="447" y="960"/>
                </a:cubicBezTo>
                <a:cubicBezTo>
                  <a:pt x="449" y="951"/>
                  <a:pt x="450" y="947"/>
                  <a:pt x="457" y="940"/>
                </a:cubicBezTo>
                <a:cubicBezTo>
                  <a:pt x="460" y="931"/>
                  <a:pt x="464" y="925"/>
                  <a:pt x="467" y="916"/>
                </a:cubicBezTo>
                <a:cubicBezTo>
                  <a:pt x="468" y="890"/>
                  <a:pt x="467" y="853"/>
                  <a:pt x="483" y="830"/>
                </a:cubicBezTo>
                <a:cubicBezTo>
                  <a:pt x="484" y="792"/>
                  <a:pt x="484" y="754"/>
                  <a:pt x="485" y="716"/>
                </a:cubicBezTo>
                <a:cubicBezTo>
                  <a:pt x="485" y="709"/>
                  <a:pt x="491" y="696"/>
                  <a:pt x="491" y="696"/>
                </a:cubicBezTo>
                <a:cubicBezTo>
                  <a:pt x="505" y="585"/>
                  <a:pt x="479" y="467"/>
                  <a:pt x="501" y="358"/>
                </a:cubicBezTo>
                <a:cubicBezTo>
                  <a:pt x="500" y="279"/>
                  <a:pt x="500" y="201"/>
                  <a:pt x="499" y="122"/>
                </a:cubicBezTo>
                <a:cubicBezTo>
                  <a:pt x="498" y="91"/>
                  <a:pt x="451" y="38"/>
                  <a:pt x="451" y="0"/>
                </a:cubicBezTo>
              </a:path>
            </a:pathLst>
          </a:cu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15" name="Freeform 11">
            <a:extLst>
              <a:ext uri="{FF2B5EF4-FFF2-40B4-BE49-F238E27FC236}">
                <a16:creationId xmlns:a16="http://schemas.microsoft.com/office/drawing/2014/main" id="{170C814B-F6A7-465C-ABD5-184DF41D817D}"/>
              </a:ext>
            </a:extLst>
          </p:cNvPr>
          <p:cNvSpPr>
            <a:spLocks/>
          </p:cNvSpPr>
          <p:nvPr/>
        </p:nvSpPr>
        <p:spPr bwMode="auto">
          <a:xfrm>
            <a:off x="6478588" y="3895725"/>
            <a:ext cx="350837" cy="1593850"/>
          </a:xfrm>
          <a:custGeom>
            <a:avLst/>
            <a:gdLst>
              <a:gd name="T0" fmla="*/ 221 w 221"/>
              <a:gd name="T1" fmla="*/ 1004 h 1004"/>
              <a:gd name="T2" fmla="*/ 185 w 221"/>
              <a:gd name="T3" fmla="*/ 964 h 1004"/>
              <a:gd name="T4" fmla="*/ 153 w 221"/>
              <a:gd name="T5" fmla="*/ 926 h 1004"/>
              <a:gd name="T6" fmla="*/ 115 w 221"/>
              <a:gd name="T7" fmla="*/ 864 h 1004"/>
              <a:gd name="T8" fmla="*/ 95 w 221"/>
              <a:gd name="T9" fmla="*/ 834 h 1004"/>
              <a:gd name="T10" fmla="*/ 79 w 221"/>
              <a:gd name="T11" fmla="*/ 786 h 1004"/>
              <a:gd name="T12" fmla="*/ 67 w 221"/>
              <a:gd name="T13" fmla="*/ 768 h 1004"/>
              <a:gd name="T14" fmla="*/ 63 w 221"/>
              <a:gd name="T15" fmla="*/ 756 h 1004"/>
              <a:gd name="T16" fmla="*/ 47 w 221"/>
              <a:gd name="T17" fmla="*/ 636 h 1004"/>
              <a:gd name="T18" fmla="*/ 39 w 221"/>
              <a:gd name="T19" fmla="*/ 600 h 1004"/>
              <a:gd name="T20" fmla="*/ 33 w 221"/>
              <a:gd name="T21" fmla="*/ 580 h 1004"/>
              <a:gd name="T22" fmla="*/ 43 w 221"/>
              <a:gd name="T23" fmla="*/ 174 h 1004"/>
              <a:gd name="T24" fmla="*/ 43 w 221"/>
              <a:gd name="T25" fmla="*/ 86 h 1004"/>
              <a:gd name="T26" fmla="*/ 45 w 221"/>
              <a:gd name="T27" fmla="*/ 0 h 10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1"/>
              <a:gd name="T43" fmla="*/ 0 h 1004"/>
              <a:gd name="T44" fmla="*/ 221 w 221"/>
              <a:gd name="T45" fmla="*/ 1004 h 10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1" h="1004">
                <a:moveTo>
                  <a:pt x="221" y="1004"/>
                </a:moveTo>
                <a:cubicBezTo>
                  <a:pt x="209" y="992"/>
                  <a:pt x="199" y="974"/>
                  <a:pt x="185" y="964"/>
                </a:cubicBezTo>
                <a:cubicBezTo>
                  <a:pt x="176" y="951"/>
                  <a:pt x="163" y="938"/>
                  <a:pt x="153" y="926"/>
                </a:cubicBezTo>
                <a:cubicBezTo>
                  <a:pt x="137" y="907"/>
                  <a:pt x="128" y="884"/>
                  <a:pt x="115" y="864"/>
                </a:cubicBezTo>
                <a:cubicBezTo>
                  <a:pt x="109" y="854"/>
                  <a:pt x="99" y="845"/>
                  <a:pt x="95" y="834"/>
                </a:cubicBezTo>
                <a:cubicBezTo>
                  <a:pt x="90" y="818"/>
                  <a:pt x="84" y="802"/>
                  <a:pt x="79" y="786"/>
                </a:cubicBezTo>
                <a:cubicBezTo>
                  <a:pt x="77" y="779"/>
                  <a:pt x="71" y="774"/>
                  <a:pt x="67" y="768"/>
                </a:cubicBezTo>
                <a:cubicBezTo>
                  <a:pt x="65" y="764"/>
                  <a:pt x="63" y="756"/>
                  <a:pt x="63" y="756"/>
                </a:cubicBezTo>
                <a:cubicBezTo>
                  <a:pt x="61" y="714"/>
                  <a:pt x="57" y="676"/>
                  <a:pt x="47" y="636"/>
                </a:cubicBezTo>
                <a:cubicBezTo>
                  <a:pt x="44" y="624"/>
                  <a:pt x="41" y="612"/>
                  <a:pt x="39" y="600"/>
                </a:cubicBezTo>
                <a:cubicBezTo>
                  <a:pt x="38" y="593"/>
                  <a:pt x="33" y="580"/>
                  <a:pt x="33" y="580"/>
                </a:cubicBezTo>
                <a:cubicBezTo>
                  <a:pt x="18" y="447"/>
                  <a:pt x="0" y="303"/>
                  <a:pt x="43" y="174"/>
                </a:cubicBezTo>
                <a:cubicBezTo>
                  <a:pt x="48" y="130"/>
                  <a:pt x="43" y="181"/>
                  <a:pt x="43" y="86"/>
                </a:cubicBezTo>
                <a:cubicBezTo>
                  <a:pt x="43" y="57"/>
                  <a:pt x="45" y="0"/>
                  <a:pt x="45" y="0"/>
                </a:cubicBezTo>
              </a:path>
            </a:pathLst>
          </a:cu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3 - Θέση αριθμού διαφάνειας">
            <a:extLst>
              <a:ext uri="{FF2B5EF4-FFF2-40B4-BE49-F238E27FC236}">
                <a16:creationId xmlns:a16="http://schemas.microsoft.com/office/drawing/2014/main" id="{08997AA1-3D8C-4828-9795-6C492584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BEA3223B-1A2F-45A3-BBD0-3A72E1C38E69}" type="slidenum">
              <a:rPr lang="el-GR" altLang="el-GR" sz="1400" b="0"/>
              <a:pPr eaLnBrk="1" hangingPunct="1"/>
              <a:t>19</a:t>
            </a:fld>
            <a:endParaRPr lang="el-GR" altLang="el-GR" sz="1400" b="0"/>
          </a:p>
        </p:txBody>
      </p:sp>
      <p:pic>
        <p:nvPicPr>
          <p:cNvPr id="19459" name="Picture 2" descr="3">
            <a:extLst>
              <a:ext uri="{FF2B5EF4-FFF2-40B4-BE49-F238E27FC236}">
                <a16:creationId xmlns:a16="http://schemas.microsoft.com/office/drawing/2014/main" id="{C4F466D1-B5F7-459E-AA8A-BEB5D1C64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5 - Θέση αριθμού διαφάνειας">
            <a:extLst>
              <a:ext uri="{FF2B5EF4-FFF2-40B4-BE49-F238E27FC236}">
                <a16:creationId xmlns:a16="http://schemas.microsoft.com/office/drawing/2014/main" id="{8FCDE6C9-F8BE-4232-BCA4-507CE1DF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83B678D7-3264-49CB-9098-02CE9A018C86}" type="slidenum">
              <a:rPr lang="el-GR" altLang="el-GR" sz="1400" b="0"/>
              <a:pPr eaLnBrk="1" hangingPunct="1"/>
              <a:t>2</a:t>
            </a:fld>
            <a:endParaRPr lang="el-GR" altLang="el-GR" sz="1400" b="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2DDD09B-B992-42C8-A271-BAD68C2D9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938" y="333375"/>
            <a:ext cx="8613775" cy="792163"/>
          </a:xfrm>
        </p:spPr>
        <p:txBody>
          <a:bodyPr/>
          <a:lstStyle/>
          <a:p>
            <a:pPr eaLnBrk="1" hangingPunct="1"/>
            <a:r>
              <a:rPr lang="el-GR" altLang="el-GR" sz="3200" b="1">
                <a:solidFill>
                  <a:srgbClr val="FF9900"/>
                </a:solidFill>
              </a:rPr>
              <a:t>Αντικείμενο της παρουσίασης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6BBB46F-9309-46FB-91AF-6C087D5B5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8820150" cy="62372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400" b="1">
                <a:solidFill>
                  <a:srgbClr val="660066"/>
                </a:solidFill>
              </a:rPr>
              <a:t>Ορισμός τραχηλικής ενδοεπιθηλιακής νεοπλασίας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660066"/>
                </a:solidFill>
              </a:rPr>
              <a:t>     1950</a:t>
            </a:r>
            <a:r>
              <a:rPr lang="en-US" altLang="el-GR" sz="2400" b="1">
                <a:solidFill>
                  <a:srgbClr val="660066"/>
                </a:solidFill>
              </a:rPr>
              <a:t>:</a:t>
            </a:r>
            <a:r>
              <a:rPr lang="el-GR" altLang="el-GR" sz="2400" b="1">
                <a:solidFill>
                  <a:srgbClr val="660066"/>
                </a:solidFill>
              </a:rPr>
              <a:t>εισαγωγή όρου δυσπλασία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660066"/>
                </a:solidFill>
              </a:rPr>
              <a:t>     1967</a:t>
            </a:r>
            <a:r>
              <a:rPr lang="en-US" altLang="el-GR" sz="2400" b="1">
                <a:solidFill>
                  <a:srgbClr val="660066"/>
                </a:solidFill>
              </a:rPr>
              <a:t>:</a:t>
            </a:r>
            <a:r>
              <a:rPr lang="el-GR" altLang="el-GR" sz="2400" b="1">
                <a:solidFill>
                  <a:srgbClr val="660066"/>
                </a:solidFill>
              </a:rPr>
              <a:t>εισαγωγή όρου τραχηλική ενδοεπιθηλιακή νεοπλασία από τον </a:t>
            </a:r>
            <a:r>
              <a:rPr lang="en-US" altLang="el-GR" sz="2400" b="1">
                <a:solidFill>
                  <a:srgbClr val="660066"/>
                </a:solidFill>
              </a:rPr>
              <a:t>Richard</a:t>
            </a:r>
            <a:endParaRPr lang="el-GR" altLang="el-GR" sz="2400" b="1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2400" b="1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400" b="1">
                <a:solidFill>
                  <a:srgbClr val="990033"/>
                </a:solidFill>
              </a:rPr>
              <a:t>Ο τράχηλος γενικά –η ζώνη μετάπλασης </a:t>
            </a:r>
            <a:r>
              <a:rPr lang="en-US" altLang="el-GR" sz="2400" b="1">
                <a:solidFill>
                  <a:srgbClr val="990033"/>
                </a:solidFill>
              </a:rPr>
              <a:t>–</a:t>
            </a:r>
            <a:r>
              <a:rPr lang="el-GR" altLang="el-GR" sz="2400" b="1">
                <a:solidFill>
                  <a:srgbClr val="990033"/>
                </a:solidFill>
              </a:rPr>
              <a:t>οι τρείς τύποι της ζώνης μετάπλασης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990033"/>
                </a:solidFill>
              </a:rPr>
              <a:t>    Ονοματολογία  των προκαρκινικών καταστάσεων-ταξινόμηση κυτταρολογικών –ιστολογικών ευρημάτων</a:t>
            </a:r>
          </a:p>
          <a:p>
            <a:pPr eaLnBrk="1" hangingPunct="1">
              <a:lnSpc>
                <a:spcPct val="80000"/>
              </a:lnSpc>
            </a:pPr>
            <a:endParaRPr lang="el-GR" altLang="el-GR" sz="2400" b="1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400" b="1">
                <a:solidFill>
                  <a:schemeClr val="bg2"/>
                </a:solidFill>
              </a:rPr>
              <a:t>Η καθιερωμένη τριάδα της διαγνωστικής αλυσίδας της προδιηθητικής τραχηλικής νεοπλασίας.Η κολποσκόπηση σαν κύρια μέθοδος διάγνωσης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2400" b="1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2400" b="1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400" b="1">
                <a:solidFill>
                  <a:srgbClr val="003300"/>
                </a:solidFill>
              </a:rPr>
              <a:t>Κλινική σημασία των </a:t>
            </a:r>
            <a:r>
              <a:rPr lang="en-US" altLang="el-GR" sz="2400" b="1">
                <a:solidFill>
                  <a:srgbClr val="003300"/>
                </a:solidFill>
              </a:rPr>
              <a:t>LSIL </a:t>
            </a:r>
            <a:r>
              <a:rPr lang="el-GR" altLang="el-GR" sz="2400" b="1">
                <a:solidFill>
                  <a:srgbClr val="003300"/>
                </a:solidFill>
              </a:rPr>
              <a:t>και </a:t>
            </a:r>
            <a:r>
              <a:rPr lang="en-US" altLang="el-GR" sz="2400" b="1">
                <a:solidFill>
                  <a:srgbClr val="003300"/>
                </a:solidFill>
              </a:rPr>
              <a:t>HSIL</a:t>
            </a:r>
            <a:endParaRPr lang="el-GR" altLang="el-GR" sz="2400" b="1">
              <a:solidFill>
                <a:srgbClr val="0033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400" b="1">
                <a:solidFill>
                  <a:srgbClr val="003300"/>
                </a:solidFill>
              </a:rPr>
              <a:t>Συμπεράσματα</a:t>
            </a:r>
          </a:p>
          <a:p>
            <a:pPr eaLnBrk="1" hangingPunct="1">
              <a:lnSpc>
                <a:spcPct val="80000"/>
              </a:lnSpc>
            </a:pPr>
            <a:endParaRPr lang="el-GR" altLang="el-GR" sz="2400" b="1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2400" b="1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2400" b="1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l-GR" altLang="el-GR" sz="2400" b="1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l-GR" altLang="el-GR" sz="2400" b="1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2400" b="1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l-GR" altLang="el-GR" sz="2400" b="1">
              <a:solidFill>
                <a:srgbClr val="990033"/>
              </a:solidFill>
            </a:endParaRPr>
          </a:p>
        </p:txBody>
      </p:sp>
      <p:sp>
        <p:nvSpPr>
          <p:cNvPr id="11269" name="Rectangle 4">
            <a:extLst>
              <a:ext uri="{FF2B5EF4-FFF2-40B4-BE49-F238E27FC236}">
                <a16:creationId xmlns:a16="http://schemas.microsoft.com/office/drawing/2014/main" id="{9708399B-0363-4112-BCCD-BAFFD8477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99FF"/>
              </a:gs>
              <a:gs pos="50000">
                <a:srgbClr val="764776"/>
              </a:gs>
              <a:gs pos="100000">
                <a:srgbClr val="FF99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2800" i="1"/>
              <a:t>Αντικείμενο της παρουσίασης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3 - Θέση αριθμού διαφάνειας">
            <a:extLst>
              <a:ext uri="{FF2B5EF4-FFF2-40B4-BE49-F238E27FC236}">
                <a16:creationId xmlns:a16="http://schemas.microsoft.com/office/drawing/2014/main" id="{F196E4AD-7B45-4AB9-B7A0-BA94C5345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D9EB810C-F96B-483B-9034-66EAE3C2DADA}" type="slidenum">
              <a:rPr lang="el-GR" altLang="el-GR" sz="1400" b="0"/>
              <a:pPr eaLnBrk="1" hangingPunct="1"/>
              <a:t>20</a:t>
            </a:fld>
            <a:endParaRPr lang="el-GR" altLang="el-GR" sz="1400" b="0"/>
          </a:p>
        </p:txBody>
      </p:sp>
      <p:pic>
        <p:nvPicPr>
          <p:cNvPr id="20483" name="Picture 2" descr="5">
            <a:extLst>
              <a:ext uri="{FF2B5EF4-FFF2-40B4-BE49-F238E27FC236}">
                <a16:creationId xmlns:a16="http://schemas.microsoft.com/office/drawing/2014/main" id="{B5307A33-B249-41D0-8222-BA5726D6F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3 - Θέση αριθμού διαφάνειας">
            <a:extLst>
              <a:ext uri="{FF2B5EF4-FFF2-40B4-BE49-F238E27FC236}">
                <a16:creationId xmlns:a16="http://schemas.microsoft.com/office/drawing/2014/main" id="{959D920B-FC1C-4FF3-9E3F-0FE38E85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9B04F000-00FE-40CA-ACD9-AB712F311643}" type="slidenum">
              <a:rPr lang="el-GR" altLang="el-GR" sz="1400" b="0"/>
              <a:pPr eaLnBrk="1" hangingPunct="1"/>
              <a:t>21</a:t>
            </a:fld>
            <a:endParaRPr lang="el-GR" altLang="el-GR" sz="1400" b="0"/>
          </a:p>
        </p:txBody>
      </p:sp>
      <p:pic>
        <p:nvPicPr>
          <p:cNvPr id="21507" name="Picture 2" descr="9">
            <a:extLst>
              <a:ext uri="{FF2B5EF4-FFF2-40B4-BE49-F238E27FC236}">
                <a16:creationId xmlns:a16="http://schemas.microsoft.com/office/drawing/2014/main" id="{E8B4AFDE-971A-46A0-8BB1-E5588F38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5250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3 - Θέση αριθμού διαφάνειας">
            <a:extLst>
              <a:ext uri="{FF2B5EF4-FFF2-40B4-BE49-F238E27FC236}">
                <a16:creationId xmlns:a16="http://schemas.microsoft.com/office/drawing/2014/main" id="{1C9C0F43-87C6-48C0-A06A-C8F147E40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73B29D34-DB9E-400E-BF38-57360AD16C9A}" type="slidenum">
              <a:rPr lang="el-GR" altLang="el-GR" sz="1400" b="0"/>
              <a:pPr eaLnBrk="1" hangingPunct="1"/>
              <a:t>22</a:t>
            </a:fld>
            <a:endParaRPr lang="el-GR" altLang="el-GR" sz="1400" b="0"/>
          </a:p>
        </p:txBody>
      </p:sp>
      <p:graphicFrame>
        <p:nvGraphicFramePr>
          <p:cNvPr id="356354" name="Group 2">
            <a:extLst>
              <a:ext uri="{FF2B5EF4-FFF2-40B4-BE49-F238E27FC236}">
                <a16:creationId xmlns:a16="http://schemas.microsoft.com/office/drawing/2014/main" id="{A75E2801-66A5-4CBD-B5E9-635EC7A585B7}"/>
              </a:ext>
            </a:extLst>
          </p:cNvPr>
          <p:cNvGraphicFramePr>
            <a:graphicFrameLocks noGrp="1"/>
          </p:cNvGraphicFramePr>
          <p:nvPr/>
        </p:nvGraphicFramePr>
        <p:xfrm>
          <a:off x="0" y="2565400"/>
          <a:ext cx="9144000" cy="4032250"/>
        </p:xfrm>
        <a:graphic>
          <a:graphicData uri="http://schemas.openxmlformats.org/drawingml/2006/table">
            <a:tbl>
              <a:tblPr/>
              <a:tblGrid>
                <a:gridCol w="4554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9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0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HPV-CIN1</a:t>
                      </a: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(LSIL)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CC"/>
                        </a:gs>
                        <a:gs pos="100000">
                          <a:srgbClr val="66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Απλή λοίμωξη –ήπιου βαθμού δυσπλασία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CC"/>
                        </a:gs>
                        <a:gs pos="100000">
                          <a:srgbClr val="66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CIN </a:t>
                      </a:r>
                      <a:r>
                        <a:rPr kumimoji="0" lang="el-G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kumimoji="0" lang="el-G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HSIL)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CC"/>
                        </a:gs>
                        <a:gs pos="100000">
                          <a:srgbClr val="66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Μετρίου βαθμού δυσπλασία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CC"/>
                        </a:gs>
                        <a:gs pos="100000">
                          <a:srgbClr val="66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0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CIN </a:t>
                      </a:r>
                      <a:r>
                        <a:rPr kumimoji="0" lang="el-G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(HSIL)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CC"/>
                        </a:gs>
                        <a:gs pos="100000">
                          <a:srgbClr val="66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Βαριά δυσπλασία ή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in-situ</a:t>
                      </a:r>
                      <a:r>
                        <a:rPr kumimoji="0" lang="el-G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καρκίνος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CC"/>
                        </a:gs>
                        <a:gs pos="100000">
                          <a:srgbClr val="66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45" name="Rectangle 16">
            <a:extLst>
              <a:ext uri="{FF2B5EF4-FFF2-40B4-BE49-F238E27FC236}">
                <a16:creationId xmlns:a16="http://schemas.microsoft.com/office/drawing/2014/main" id="{000D5458-7A7E-45C0-93BB-9C75638E025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132138" y="812800"/>
            <a:ext cx="4105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3200">
                <a:solidFill>
                  <a:srgbClr val="FF0066"/>
                </a:solidFill>
              </a:rPr>
              <a:t>     </a:t>
            </a:r>
            <a:r>
              <a:rPr lang="el-GR" altLang="el-GR" sz="3600">
                <a:solidFill>
                  <a:srgbClr val="FF0066"/>
                </a:solidFill>
              </a:rPr>
              <a:t>ΟΡΟΛΟΓΙΑ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3 - Θέση αριθμού διαφάνειας">
            <a:extLst>
              <a:ext uri="{FF2B5EF4-FFF2-40B4-BE49-F238E27FC236}">
                <a16:creationId xmlns:a16="http://schemas.microsoft.com/office/drawing/2014/main" id="{A24E59BB-0888-473C-86DD-A8C5DA2D0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4EDD0171-615B-413B-AB37-F4AF3537AC8C}" type="slidenum">
              <a:rPr lang="el-GR" altLang="el-GR" sz="1400" b="0"/>
              <a:pPr eaLnBrk="1" hangingPunct="1"/>
              <a:t>23</a:t>
            </a:fld>
            <a:endParaRPr lang="el-GR" altLang="el-GR" sz="1400" b="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6E3532A7-90CC-428F-BF8E-2AEB5EAD8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143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4400">
                <a:solidFill>
                  <a:srgbClr val="FFFF00"/>
                </a:solidFill>
              </a:rPr>
              <a:t>Η εξέλιξη της ορολογίας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C5B7BDD9-4BD1-4086-90D7-4F68E92A5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819400"/>
            <a:ext cx="7239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 sz="3200">
                <a:solidFill>
                  <a:schemeClr val="bg1"/>
                </a:solidFill>
              </a:rPr>
              <a:t>Κατηγορίες κατά Παπανικολάου </a:t>
            </a:r>
            <a:endParaRPr lang="en-US" altLang="el-GR" sz="3200">
              <a:solidFill>
                <a:schemeClr val="bg1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 sz="3200">
                <a:solidFill>
                  <a:schemeClr val="bg1"/>
                </a:solidFill>
              </a:rPr>
              <a:t>Δυσπλασία και καρκίνος </a:t>
            </a:r>
            <a:r>
              <a:rPr lang="en-US" altLang="el-GR" sz="3200">
                <a:solidFill>
                  <a:schemeClr val="bg1"/>
                </a:solidFill>
              </a:rPr>
              <a:t>in situ</a:t>
            </a: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n-US" altLang="el-GR" sz="3200">
                <a:solidFill>
                  <a:schemeClr val="bg1"/>
                </a:solidFill>
              </a:rPr>
              <a:t>T</a:t>
            </a:r>
            <a:r>
              <a:rPr lang="el-GR" altLang="el-GR" sz="3200">
                <a:solidFill>
                  <a:schemeClr val="bg1"/>
                </a:solidFill>
              </a:rPr>
              <a:t>ο σύστημα </a:t>
            </a:r>
            <a:r>
              <a:rPr lang="en-US" altLang="el-GR" sz="3200">
                <a:solidFill>
                  <a:schemeClr val="bg1"/>
                </a:solidFill>
              </a:rPr>
              <a:t>CIN ( CIN3 = Ca in situ )</a:t>
            </a: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n-US" altLang="el-GR" sz="3200">
                <a:solidFill>
                  <a:schemeClr val="bg1"/>
                </a:solidFill>
              </a:rPr>
              <a:t>To </a:t>
            </a:r>
            <a:r>
              <a:rPr lang="el-GR" altLang="el-GR" sz="3200">
                <a:solidFill>
                  <a:schemeClr val="bg1"/>
                </a:solidFill>
              </a:rPr>
              <a:t>σύστημα </a:t>
            </a:r>
            <a:r>
              <a:rPr lang="en-US" altLang="el-GR" sz="3200">
                <a:solidFill>
                  <a:schemeClr val="bg1"/>
                </a:solidFill>
              </a:rPr>
              <a:t>Bethesda</a:t>
            </a:r>
            <a:endParaRPr lang="el-GR" altLang="el-GR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3 - Θέση αριθμού διαφάνειας">
            <a:extLst>
              <a:ext uri="{FF2B5EF4-FFF2-40B4-BE49-F238E27FC236}">
                <a16:creationId xmlns:a16="http://schemas.microsoft.com/office/drawing/2014/main" id="{46825FF8-A9F7-48CA-A4C5-4C5F23A4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1F9F8512-0517-463B-8CCD-B99CCCB5B0D5}" type="slidenum">
              <a:rPr lang="el-GR" altLang="el-GR" sz="1400" b="0"/>
              <a:pPr eaLnBrk="1" hangingPunct="1"/>
              <a:t>24</a:t>
            </a:fld>
            <a:endParaRPr lang="el-GR" altLang="el-GR" sz="1400" b="0"/>
          </a:p>
        </p:txBody>
      </p:sp>
      <p:graphicFrame>
        <p:nvGraphicFramePr>
          <p:cNvPr id="6146" name="Object 2">
            <a:extLst>
              <a:ext uri="{FF2B5EF4-FFF2-40B4-BE49-F238E27FC236}">
                <a16:creationId xmlns:a16="http://schemas.microsoft.com/office/drawing/2014/main" id="{F5D9DF1E-A9DA-42D0-A482-DF8BF33A39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Φωτογραφία του Photo Editor" r:id="rId3" imgW="13171429" imgH="7314286" progId="MSPhotoEd.3">
                  <p:embed/>
                </p:oleObj>
              </mc:Choice>
              <mc:Fallback>
                <p:oleObj name="Φωτογραφία του Photo Editor" r:id="rId3" imgW="13171429" imgH="731428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3 - Θέση αριθμού διαφάνειας">
            <a:extLst>
              <a:ext uri="{FF2B5EF4-FFF2-40B4-BE49-F238E27FC236}">
                <a16:creationId xmlns:a16="http://schemas.microsoft.com/office/drawing/2014/main" id="{8C0F12F5-D24D-4D77-8052-CA252327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66F9CA3F-6F5B-4709-94BB-184591730473}" type="slidenum">
              <a:rPr lang="el-GR" altLang="el-GR" sz="1400" b="0"/>
              <a:pPr eaLnBrk="1" hangingPunct="1"/>
              <a:t>25</a:t>
            </a:fld>
            <a:endParaRPr lang="el-GR" altLang="el-GR" sz="1400" b="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D2F7EECA-BA51-4EA0-88ED-ADCBF749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066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4400">
                <a:solidFill>
                  <a:srgbClr val="FFFF00"/>
                </a:solidFill>
              </a:rPr>
              <a:t>Το σύστημα </a:t>
            </a:r>
            <a:r>
              <a:rPr lang="en-US" altLang="el-GR" sz="4400">
                <a:solidFill>
                  <a:srgbClr val="FFFF00"/>
                </a:solidFill>
              </a:rPr>
              <a:t>Bethesda (T.B.S)</a:t>
            </a:r>
            <a:endParaRPr lang="el-GR" altLang="el-GR" sz="4400">
              <a:solidFill>
                <a:srgbClr val="FFFF00"/>
              </a:solidFill>
            </a:endParaRP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FAAACC7B-DC97-48E3-98FF-39DE8CA88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90800"/>
            <a:ext cx="83820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n-US" altLang="el-GR" sz="3200">
                <a:solidFill>
                  <a:schemeClr val="bg1"/>
                </a:solidFill>
              </a:rPr>
              <a:t>ASC</a:t>
            </a:r>
            <a:r>
              <a:rPr lang="el-GR" altLang="el-GR" sz="3200">
                <a:solidFill>
                  <a:schemeClr val="bg1"/>
                </a:solidFill>
              </a:rPr>
              <a:t> (</a:t>
            </a:r>
            <a:r>
              <a:rPr lang="en-US" altLang="el-GR" sz="3200">
                <a:solidFill>
                  <a:schemeClr val="bg1"/>
                </a:solidFill>
              </a:rPr>
              <a:t>ASC-US </a:t>
            </a:r>
            <a:r>
              <a:rPr lang="el-GR" altLang="el-GR" sz="3200">
                <a:solidFill>
                  <a:schemeClr val="bg1"/>
                </a:solidFill>
              </a:rPr>
              <a:t>και </a:t>
            </a:r>
            <a:r>
              <a:rPr lang="en-US" altLang="el-GR" sz="3200">
                <a:solidFill>
                  <a:schemeClr val="bg1"/>
                </a:solidFill>
              </a:rPr>
              <a:t>ASC-H) &amp; AGC (AG-NOS </a:t>
            </a:r>
            <a:r>
              <a:rPr lang="el-GR" altLang="el-GR" sz="3200">
                <a:solidFill>
                  <a:schemeClr val="bg1"/>
                </a:solidFill>
              </a:rPr>
              <a:t>και </a:t>
            </a:r>
            <a:r>
              <a:rPr lang="en-US" altLang="el-GR" sz="3200">
                <a:solidFill>
                  <a:schemeClr val="bg1"/>
                </a:solidFill>
              </a:rPr>
              <a:t>AGC-FN)</a:t>
            </a: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n-US" altLang="el-GR" sz="3200">
                <a:solidFill>
                  <a:schemeClr val="bg1"/>
                </a:solidFill>
              </a:rPr>
              <a:t>LSIL</a:t>
            </a: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n-US" altLang="el-GR" sz="3200">
                <a:solidFill>
                  <a:schemeClr val="bg1"/>
                </a:solidFill>
              </a:rPr>
              <a:t>HSIL</a:t>
            </a: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 sz="3200">
                <a:solidFill>
                  <a:schemeClr val="bg1"/>
                </a:solidFill>
              </a:rPr>
              <a:t>Επιθηλιακός καρκίνος  και αδενοκαρκίνωμα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3 - Θέση αριθμού διαφάνειας">
            <a:extLst>
              <a:ext uri="{FF2B5EF4-FFF2-40B4-BE49-F238E27FC236}">
                <a16:creationId xmlns:a16="http://schemas.microsoft.com/office/drawing/2014/main" id="{CD63ED18-37B9-472D-86B4-417BCECF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5C268A8F-658D-4CAE-AE15-C5676D781C0B}" type="slidenum">
              <a:rPr lang="el-GR" altLang="el-GR" sz="1400" b="0"/>
              <a:pPr eaLnBrk="1" hangingPunct="1"/>
              <a:t>26</a:t>
            </a:fld>
            <a:endParaRPr lang="el-GR" altLang="el-GR" sz="1400" b="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A5C9373-D1C7-46CC-B6D1-39E131716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1052513"/>
            <a:ext cx="3919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l-GR">
                <a:solidFill>
                  <a:srgbClr val="FFFF00"/>
                </a:solidFill>
              </a:rPr>
              <a:t>The Bethesda system (T.B.S)</a:t>
            </a:r>
            <a:endParaRPr lang="el-GR" altLang="el-GR">
              <a:solidFill>
                <a:srgbClr val="FFFF00"/>
              </a:solidFill>
            </a:endParaRPr>
          </a:p>
        </p:txBody>
      </p:sp>
      <p:graphicFrame>
        <p:nvGraphicFramePr>
          <p:cNvPr id="320515" name="Group 3">
            <a:extLst>
              <a:ext uri="{FF2B5EF4-FFF2-40B4-BE49-F238E27FC236}">
                <a16:creationId xmlns:a16="http://schemas.microsoft.com/office/drawing/2014/main" id="{40A789C5-F46E-428C-A354-A425F2C62F4D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573463"/>
          <a:ext cx="7772400" cy="1684337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423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ASCUS</a:t>
                      </a:r>
                      <a:endParaRPr kumimoji="0" lang="el-GR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HPV + CIN1</a:t>
                      </a:r>
                      <a:endParaRPr kumimoji="0" lang="el-GR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CIN2-3</a:t>
                      </a:r>
                      <a:endParaRPr kumimoji="0" lang="el-GR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LSIL</a:t>
                      </a:r>
                      <a:endParaRPr kumimoji="0" lang="el-GR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HSIL</a:t>
                      </a:r>
                      <a:endParaRPr kumimoji="0" lang="el-GR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3 - Θέση αριθμού διαφάνειας">
            <a:extLst>
              <a:ext uri="{FF2B5EF4-FFF2-40B4-BE49-F238E27FC236}">
                <a16:creationId xmlns:a16="http://schemas.microsoft.com/office/drawing/2014/main" id="{3E1A460E-3B23-4C19-8BB4-AD023C78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AA53185D-1E63-4A48-8A50-6C608D4A4A91}" type="slidenum">
              <a:rPr lang="el-GR" altLang="el-GR" sz="1400" b="0"/>
              <a:pPr eaLnBrk="1" hangingPunct="1"/>
              <a:t>27</a:t>
            </a:fld>
            <a:endParaRPr lang="el-GR" altLang="el-GR" sz="1400" b="0"/>
          </a:p>
        </p:txBody>
      </p:sp>
      <p:pic>
        <p:nvPicPr>
          <p:cNvPr id="28675" name="Picture 4" descr="34">
            <a:extLst>
              <a:ext uri="{FF2B5EF4-FFF2-40B4-BE49-F238E27FC236}">
                <a16:creationId xmlns:a16="http://schemas.microsoft.com/office/drawing/2014/main" id="{716A87E1-49AD-4A6D-95C0-7256E611C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Θέση αριθμού διαφάνειας 3">
            <a:extLst>
              <a:ext uri="{FF2B5EF4-FFF2-40B4-BE49-F238E27FC236}">
                <a16:creationId xmlns:a16="http://schemas.microsoft.com/office/drawing/2014/main" id="{861A0CC6-8B0C-4E07-B5D6-170545862140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B1E6F334-07CD-4C7A-86D3-3078AA83EC7C}" type="slidenum">
              <a:rPr lang="el-GR" altLang="el-GR" sz="1400" b="0"/>
              <a:pPr algn="r" eaLnBrk="1" hangingPunct="1"/>
              <a:t>28</a:t>
            </a:fld>
            <a:endParaRPr lang="el-GR" altLang="el-GR" sz="1400" b="0"/>
          </a:p>
        </p:txBody>
      </p:sp>
      <p:sp>
        <p:nvSpPr>
          <p:cNvPr id="7" name="5 - Θέση αριθμού διαφάνειας">
            <a:extLst>
              <a:ext uri="{FF2B5EF4-FFF2-40B4-BE49-F238E27FC236}">
                <a16:creationId xmlns:a16="http://schemas.microsoft.com/office/drawing/2014/main" id="{0D60C282-1A36-4762-B664-E072FB6AD4B3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0A432A2D-F9E4-455C-A380-FBC8A19AC29A}" type="slidenum">
              <a:rPr lang="el-GR" altLang="el-GR" sz="1400" b="0"/>
              <a:pPr algn="r" eaLnBrk="1" hangingPunct="1"/>
              <a:t>28</a:t>
            </a:fld>
            <a:endParaRPr lang="el-GR" altLang="el-GR" sz="1400" b="0"/>
          </a:p>
        </p:txBody>
      </p:sp>
      <p:sp>
        <p:nvSpPr>
          <p:cNvPr id="90119" name="Rectangle 2">
            <a:extLst>
              <a:ext uri="{FF2B5EF4-FFF2-40B4-BE49-F238E27FC236}">
                <a16:creationId xmlns:a16="http://schemas.microsoft.com/office/drawing/2014/main" id="{A64115C9-9B83-4C02-925F-F9A02022F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1008062"/>
          </a:xfrm>
          <a:prstGeom prst="rect">
            <a:avLst/>
          </a:prstGeom>
          <a:solidFill>
            <a:srgbClr val="99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800">
                <a:solidFill>
                  <a:schemeClr val="tx1"/>
                </a:solidFill>
                <a:latin typeface="Bookman Old Style" panose="02050604050505020204" pitchFamily="18" charset="0"/>
              </a:rPr>
              <a:t>Παράγοντες κινδύνου για </a:t>
            </a:r>
            <a:r>
              <a:rPr lang="en-US" altLang="el-GR" sz="2800">
                <a:solidFill>
                  <a:schemeClr val="tx1"/>
                </a:solidFill>
                <a:latin typeface="Bookman Old Style" panose="02050604050505020204" pitchFamily="18" charset="0"/>
              </a:rPr>
              <a:t>HPV </a:t>
            </a:r>
            <a:r>
              <a:rPr lang="el-GR" altLang="el-GR" sz="2800">
                <a:solidFill>
                  <a:schemeClr val="tx1"/>
                </a:solidFill>
                <a:latin typeface="Bookman Old Style" panose="02050604050505020204" pitchFamily="18" charset="0"/>
              </a:rPr>
              <a:t>λοίμωξη</a:t>
            </a:r>
          </a:p>
        </p:txBody>
      </p:sp>
      <p:sp>
        <p:nvSpPr>
          <p:cNvPr id="90120" name="Rectangle 3">
            <a:extLst>
              <a:ext uri="{FF2B5EF4-FFF2-40B4-BE49-F238E27FC236}">
                <a16:creationId xmlns:a16="http://schemas.microsoft.com/office/drawing/2014/main" id="{D39C4B49-D056-4164-A5EB-432945060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1341438"/>
            <a:ext cx="889635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400">
                <a:solidFill>
                  <a:srgbClr val="000099"/>
                </a:solidFill>
                <a:latin typeface="Bookman Old Style" panose="02050604050505020204" pitchFamily="18" charset="0"/>
              </a:rPr>
              <a:t>Σεξουαλική έκθεση</a:t>
            </a:r>
            <a:r>
              <a:rPr lang="en-US" altLang="el-GR" sz="240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r>
              <a:rPr lang="el-GR" altLang="el-GR" sz="2400">
                <a:solidFill>
                  <a:srgbClr val="000099"/>
                </a:solidFill>
                <a:latin typeface="Bookman Old Style" panose="02050604050505020204" pitchFamily="18" charset="0"/>
              </a:rPr>
              <a:t> παράγων κινδύνου</a:t>
            </a:r>
            <a:r>
              <a:rPr lang="en-US" altLang="el-GR" sz="2400">
                <a:solidFill>
                  <a:srgbClr val="000099"/>
                </a:solidFill>
                <a:latin typeface="Bookman Old Style" panose="02050604050505020204" pitchFamily="18" charset="0"/>
              </a:rPr>
              <a:t>.</a:t>
            </a:r>
            <a:r>
              <a:rPr lang="el-GR" altLang="el-GR" sz="2400">
                <a:solidFill>
                  <a:srgbClr val="000099"/>
                </a:solidFill>
                <a:latin typeface="Bookman Old Style" panose="02050604050505020204" pitchFamily="18" charset="0"/>
              </a:rPr>
              <a:t>αφορά 75% του σεξουαλικά ενεργού πληθυσμού</a:t>
            </a:r>
            <a:endParaRPr lang="en-US" altLang="el-GR" sz="240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l-GR" sz="240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eaLnBrk="1" hangingPunct="1"/>
            <a:r>
              <a:rPr lang="el-GR" altLang="el-GR" sz="2400">
                <a:solidFill>
                  <a:srgbClr val="000099"/>
                </a:solidFill>
                <a:latin typeface="Bookman Old Style" panose="02050604050505020204" pitchFamily="18" charset="0"/>
              </a:rPr>
              <a:t>Τα ποσοστά </a:t>
            </a:r>
            <a:r>
              <a:rPr lang="en-US" altLang="el-GR" sz="2400">
                <a:solidFill>
                  <a:srgbClr val="000099"/>
                </a:solidFill>
                <a:latin typeface="Bookman Old Style" panose="02050604050505020204" pitchFamily="18" charset="0"/>
              </a:rPr>
              <a:t>HPV </a:t>
            </a:r>
            <a:r>
              <a:rPr lang="el-GR" altLang="el-GR" sz="2400">
                <a:solidFill>
                  <a:srgbClr val="000099"/>
                </a:solidFill>
                <a:latin typeface="Bookman Old Style" panose="02050604050505020204" pitchFamily="18" charset="0"/>
              </a:rPr>
              <a:t>στις έφηβες είναι πιο υψηλά ,αγγίζοντας το 82% σε κάποιες ομάδες.</a:t>
            </a:r>
            <a:r>
              <a:rPr lang="en-US" altLang="el-GR" sz="2400">
                <a:solidFill>
                  <a:srgbClr val="000099"/>
                </a:solidFill>
                <a:latin typeface="Bookman Old Style" panose="02050604050505020204" pitchFamily="18" charset="0"/>
              </a:rPr>
              <a:t> </a:t>
            </a:r>
            <a:endParaRPr lang="el-GR" altLang="el-GR" sz="240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l-GR" altLang="el-GR" sz="240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eaLnBrk="1" hangingPunct="1"/>
            <a:r>
              <a:rPr lang="el-GR" altLang="el-GR" sz="2400">
                <a:solidFill>
                  <a:srgbClr val="000099"/>
                </a:solidFill>
                <a:latin typeface="Bookman Old Style" panose="02050604050505020204" pitchFamily="18" charset="0"/>
              </a:rPr>
              <a:t>&gt;50% θα αποκτήσουν </a:t>
            </a:r>
            <a:r>
              <a:rPr lang="en-US" altLang="el-GR" sz="2400">
                <a:solidFill>
                  <a:srgbClr val="000099"/>
                </a:solidFill>
                <a:latin typeface="Bookman Old Style" panose="02050604050505020204" pitchFamily="18" charset="0"/>
              </a:rPr>
              <a:t>HPV 3-4 </a:t>
            </a:r>
            <a:r>
              <a:rPr lang="el-GR" altLang="el-GR" sz="2400">
                <a:solidFill>
                  <a:srgbClr val="000099"/>
                </a:solidFill>
                <a:latin typeface="Bookman Old Style" panose="02050604050505020204" pitchFamily="18" charset="0"/>
              </a:rPr>
              <a:t>έτη, από την έναρξη των επαφών.</a:t>
            </a:r>
            <a:endParaRPr lang="en-US" altLang="el-GR" sz="240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l-GR" altLang="el-GR" sz="240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eaLnBrk="1" hangingPunct="1"/>
            <a:r>
              <a:rPr lang="el-GR" altLang="el-GR" sz="2400">
                <a:solidFill>
                  <a:schemeClr val="bg2"/>
                </a:solidFill>
                <a:latin typeface="Bookman Old Style" panose="02050604050505020204" pitchFamily="18" charset="0"/>
              </a:rPr>
              <a:t>Παράγοντες κινδύνου</a:t>
            </a:r>
            <a:r>
              <a:rPr lang="en-US" altLang="el-GR" sz="2400">
                <a:solidFill>
                  <a:schemeClr val="bg2"/>
                </a:solidFill>
                <a:latin typeface="Bookman Old Style" panose="02050604050505020204" pitchFamily="18" charset="0"/>
              </a:rPr>
              <a:t>:</a:t>
            </a:r>
            <a:r>
              <a:rPr lang="en-US" altLang="el-GR" sz="2400">
                <a:solidFill>
                  <a:srgbClr val="CC00CC"/>
                </a:solidFill>
                <a:latin typeface="Bookman Old Style" panose="02050604050505020204" pitchFamily="18" charset="0"/>
              </a:rPr>
              <a:t> 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πρώιμη έναρξη σεξ.επαφών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, 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αριθμός σεξ.συντρόφων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, 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αριθμός συντρόφων του συντρόφου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,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νέος σεξ.σύντροφος</a:t>
            </a:r>
            <a:r>
              <a:rPr lang="el-GR" altLang="el-GR" sz="2000">
                <a:solidFill>
                  <a:srgbClr val="CC0099"/>
                </a:solidFill>
                <a:latin typeface="Arial" panose="020B0604020202020204" pitchFamily="34" charset="0"/>
              </a:rPr>
              <a:t> το τελευταίο 4 μηνο 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, 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ανοσολογική απάντηση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 , 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ηλικία 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(&lt;25 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έτη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),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κάπνισμα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, 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διατροφή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, 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αντισυλληπτικά δισκία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, 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ασταθής χρήση προφυλακτικού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, 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ιστορικό οξυτενών κονδυλωμάτων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, 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ή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 HSV </a:t>
            </a:r>
            <a:r>
              <a:rPr lang="el-GR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λοίμωξη</a:t>
            </a:r>
            <a:r>
              <a:rPr lang="en-US" altLang="el-GR" sz="2000">
                <a:solidFill>
                  <a:srgbClr val="CC0099"/>
                </a:solidFill>
                <a:latin typeface="Bookman Old Style" panose="02050604050505020204" pitchFamily="18" charset="0"/>
              </a:rPr>
              <a:t>.</a:t>
            </a:r>
            <a:endParaRPr lang="el-GR" altLang="el-GR" sz="2000">
              <a:solidFill>
                <a:srgbClr val="CC0099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- Θέση αριθμού διαφάνειας">
            <a:extLst>
              <a:ext uri="{FF2B5EF4-FFF2-40B4-BE49-F238E27FC236}">
                <a16:creationId xmlns:a16="http://schemas.microsoft.com/office/drawing/2014/main" id="{BDF97BFA-E725-4EDE-9858-A3925FA977B7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CF7D50E3-6FD8-4009-B840-180B7C8A293A}" type="slidenum">
              <a:rPr lang="el-GR" altLang="el-GR" sz="1400" b="0"/>
              <a:pPr algn="r" eaLnBrk="1" hangingPunct="1"/>
              <a:t>29</a:t>
            </a:fld>
            <a:endParaRPr lang="el-GR" altLang="el-GR" sz="1400" b="0"/>
          </a:p>
        </p:txBody>
      </p:sp>
      <p:pic>
        <p:nvPicPr>
          <p:cNvPr id="91141" name="Picture 2">
            <a:extLst>
              <a:ext uri="{FF2B5EF4-FFF2-40B4-BE49-F238E27FC236}">
                <a16:creationId xmlns:a16="http://schemas.microsoft.com/office/drawing/2014/main" id="{AAA02C77-F5D8-425C-8520-AB85F8D61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357313"/>
            <a:ext cx="659765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1142" name="Rectangle 3">
            <a:extLst>
              <a:ext uri="{FF2B5EF4-FFF2-40B4-BE49-F238E27FC236}">
                <a16:creationId xmlns:a16="http://schemas.microsoft.com/office/drawing/2014/main" id="{9EAA2DDD-4489-4BA0-8EEC-5D7BB3640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878513"/>
            <a:ext cx="4572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1400">
                <a:solidFill>
                  <a:srgbClr val="3333FF"/>
                </a:solidFill>
              </a:rPr>
              <a:t>Cumulative incidence of human papillomavirus (HPV) infection</a:t>
            </a:r>
          </a:p>
          <a:p>
            <a:pPr eaLnBrk="1" hangingPunct="1"/>
            <a:r>
              <a:rPr lang="el-GR" altLang="el-GR" sz="1400">
                <a:solidFill>
                  <a:srgbClr val="3333FF"/>
                </a:solidFill>
              </a:rPr>
              <a:t>from time of first sexual intercourse</a:t>
            </a:r>
            <a:r>
              <a:rPr lang="el-GR" altLang="el-GR" sz="1400" b="0"/>
              <a:t>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3 - Θέση αριθμού διαφάνειας">
            <a:extLst>
              <a:ext uri="{FF2B5EF4-FFF2-40B4-BE49-F238E27FC236}">
                <a16:creationId xmlns:a16="http://schemas.microsoft.com/office/drawing/2014/main" id="{30305CCB-45D4-469C-BA8E-B3DB8ADD1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DDD9EC26-05BF-4129-A8EF-F0FB0655C8AD}" type="slidenum">
              <a:rPr lang="el-GR" altLang="el-GR" sz="1400" b="0"/>
              <a:pPr eaLnBrk="1" hangingPunct="1"/>
              <a:t>3</a:t>
            </a:fld>
            <a:endParaRPr lang="el-GR" altLang="el-GR" sz="1400" b="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0C48B0C6-2023-4A8C-8613-1CA574206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76250"/>
            <a:ext cx="88392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4400" i="1">
                <a:solidFill>
                  <a:srgbClr val="FF3300"/>
                </a:solidFill>
              </a:rPr>
              <a:t>Ο τράχηλος αποτελείται από</a:t>
            </a:r>
            <a:endParaRPr lang="en-GB" altLang="el-GR" sz="4400" i="1">
              <a:solidFill>
                <a:srgbClr val="FF3300"/>
              </a:solidFill>
            </a:endParaRP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3A004380-8D7C-41A6-86E3-45554EC1B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981200"/>
            <a:ext cx="4648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 sz="3200">
                <a:solidFill>
                  <a:srgbClr val="D60093"/>
                </a:solidFill>
              </a:rPr>
              <a:t>Πλακώδες επιθήλιο</a:t>
            </a:r>
            <a:endParaRPr lang="en-GB" altLang="el-GR" sz="3200">
              <a:solidFill>
                <a:srgbClr val="D60093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 sz="3200">
                <a:solidFill>
                  <a:srgbClr val="D60093"/>
                </a:solidFill>
              </a:rPr>
              <a:t>Κυλινδρικό επιθήλιο</a:t>
            </a:r>
            <a:endParaRPr lang="en-GB" altLang="el-GR" sz="3200">
              <a:solidFill>
                <a:srgbClr val="D60093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 sz="3200">
                <a:solidFill>
                  <a:srgbClr val="D60093"/>
                </a:solidFill>
              </a:rPr>
              <a:t>Στρώμα</a:t>
            </a:r>
            <a:endParaRPr lang="en-GB" altLang="el-GR" sz="3200">
              <a:solidFill>
                <a:srgbClr val="D60093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3 - Θέση αριθμού διαφάνειας">
            <a:extLst>
              <a:ext uri="{FF2B5EF4-FFF2-40B4-BE49-F238E27FC236}">
                <a16:creationId xmlns:a16="http://schemas.microsoft.com/office/drawing/2014/main" id="{A0A48229-7759-4885-94DF-5454EBD84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DD057C-4009-4393-A5AF-450167BB215B}" type="slidenum">
              <a:rPr lang="el-GR" altLang="el-GR" sz="1400" b="0"/>
              <a:pPr eaLnBrk="1" hangingPunct="1"/>
              <a:t>30</a:t>
            </a:fld>
            <a:endParaRPr lang="el-GR" altLang="el-GR" sz="1400" b="0"/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B27D5BD8-36F2-4B9D-B140-1466A4861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3522663"/>
            <a:ext cx="917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l-GR" sz="2000">
                <a:solidFill>
                  <a:srgbClr val="000066"/>
                </a:solidFill>
              </a:rPr>
              <a:t>Norm</a:t>
            </a:r>
          </a:p>
          <a:p>
            <a:pPr algn="ctr" eaLnBrk="1" hangingPunct="1"/>
            <a:r>
              <a:rPr lang="en-GB" altLang="el-GR" sz="2000">
                <a:solidFill>
                  <a:srgbClr val="000066"/>
                </a:solidFill>
              </a:rPr>
              <a:t>Cervix</a:t>
            </a:r>
            <a:endParaRPr lang="el-GR" altLang="el-GR" sz="2000">
              <a:solidFill>
                <a:srgbClr val="000066"/>
              </a:solidFill>
            </a:endParaRPr>
          </a:p>
        </p:txBody>
      </p:sp>
      <p:sp>
        <p:nvSpPr>
          <p:cNvPr id="26628" name="Text Box 5">
            <a:extLst>
              <a:ext uri="{FF2B5EF4-FFF2-40B4-BE49-F238E27FC236}">
                <a16:creationId xmlns:a16="http://schemas.microsoft.com/office/drawing/2014/main" id="{DF72AF06-4367-4B59-B254-42D20ABD2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25" y="3306763"/>
            <a:ext cx="10715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l-GR" sz="2000">
                <a:solidFill>
                  <a:srgbClr val="000066"/>
                </a:solidFill>
              </a:rPr>
              <a:t>HPV</a:t>
            </a:r>
          </a:p>
          <a:p>
            <a:pPr algn="ctr" eaLnBrk="1" hangingPunct="1"/>
            <a:r>
              <a:rPr lang="en-GB" altLang="el-GR" sz="2000">
                <a:solidFill>
                  <a:srgbClr val="000066"/>
                </a:solidFill>
              </a:rPr>
              <a:t>Infected</a:t>
            </a:r>
          </a:p>
          <a:p>
            <a:pPr algn="ctr" eaLnBrk="1" hangingPunct="1"/>
            <a:r>
              <a:rPr lang="en-GB" altLang="el-GR" sz="2000">
                <a:solidFill>
                  <a:srgbClr val="000066"/>
                </a:solidFill>
              </a:rPr>
              <a:t>Cervix</a:t>
            </a:r>
            <a:endParaRPr lang="el-GR" altLang="el-GR" sz="2000">
              <a:solidFill>
                <a:srgbClr val="000066"/>
              </a:solidFill>
            </a:endParaRPr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D25686F4-BAC1-492B-AB46-86D184640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3451225"/>
            <a:ext cx="974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l-GR" sz="2000">
                <a:solidFill>
                  <a:srgbClr val="000066"/>
                </a:solidFill>
              </a:rPr>
              <a:t>Pre-</a:t>
            </a:r>
          </a:p>
          <a:p>
            <a:pPr algn="ctr" eaLnBrk="1" hangingPunct="1"/>
            <a:r>
              <a:rPr lang="en-GB" altLang="el-GR" sz="2000">
                <a:solidFill>
                  <a:srgbClr val="000066"/>
                </a:solidFill>
              </a:rPr>
              <a:t>Cancer</a:t>
            </a:r>
            <a:endParaRPr lang="el-GR" altLang="el-GR" sz="2000">
              <a:solidFill>
                <a:srgbClr val="000066"/>
              </a:solidFill>
            </a:endParaRPr>
          </a:p>
        </p:txBody>
      </p:sp>
      <p:sp>
        <p:nvSpPr>
          <p:cNvPr id="26630" name="Text Box 7">
            <a:extLst>
              <a:ext uri="{FF2B5EF4-FFF2-40B4-BE49-F238E27FC236}">
                <a16:creationId xmlns:a16="http://schemas.microsoft.com/office/drawing/2014/main" id="{0A084E1B-D08C-43FE-9FA6-D97FCE2A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838" y="3590925"/>
            <a:ext cx="1289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l-GR" sz="2800">
                <a:solidFill>
                  <a:srgbClr val="000066"/>
                </a:solidFill>
              </a:rPr>
              <a:t>Cancer</a:t>
            </a:r>
            <a:endParaRPr lang="el-GR" altLang="el-GR" sz="2800">
              <a:solidFill>
                <a:srgbClr val="000066"/>
              </a:solidFill>
            </a:endParaRPr>
          </a:p>
        </p:txBody>
      </p:sp>
      <p:sp>
        <p:nvSpPr>
          <p:cNvPr id="26631" name="Line 8">
            <a:extLst>
              <a:ext uri="{FF2B5EF4-FFF2-40B4-BE49-F238E27FC236}">
                <a16:creationId xmlns:a16="http://schemas.microsoft.com/office/drawing/2014/main" id="{47A7887E-B07A-4295-AAC5-8C4156DAF7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5" y="3744913"/>
            <a:ext cx="935038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6632" name="Line 9">
            <a:extLst>
              <a:ext uri="{FF2B5EF4-FFF2-40B4-BE49-F238E27FC236}">
                <a16:creationId xmlns:a16="http://schemas.microsoft.com/office/drawing/2014/main" id="{1865F324-5129-4D27-B315-E96B24017A1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403350" y="3960813"/>
            <a:ext cx="935038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6633" name="Line 10">
            <a:extLst>
              <a:ext uri="{FF2B5EF4-FFF2-40B4-BE49-F238E27FC236}">
                <a16:creationId xmlns:a16="http://schemas.microsoft.com/office/drawing/2014/main" id="{CC3D78FA-62D9-4B69-A91A-06BA8DC671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1788" y="3744913"/>
            <a:ext cx="935037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6634" name="Line 11">
            <a:extLst>
              <a:ext uri="{FF2B5EF4-FFF2-40B4-BE49-F238E27FC236}">
                <a16:creationId xmlns:a16="http://schemas.microsoft.com/office/drawing/2014/main" id="{4A43985F-ADE5-49D9-B64E-16A9FFAFFDF1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4068763" y="3960813"/>
            <a:ext cx="935037" cy="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6635" name="Line 12">
            <a:extLst>
              <a:ext uri="{FF2B5EF4-FFF2-40B4-BE49-F238E27FC236}">
                <a16:creationId xmlns:a16="http://schemas.microsoft.com/office/drawing/2014/main" id="{BDF22441-5958-4F14-B5F7-19E4528EBDB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688" y="3817938"/>
            <a:ext cx="935037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6636" name="Line 13">
            <a:extLst>
              <a:ext uri="{FF2B5EF4-FFF2-40B4-BE49-F238E27FC236}">
                <a16:creationId xmlns:a16="http://schemas.microsoft.com/office/drawing/2014/main" id="{1DDDC740-74FC-4067-AD14-BCC67D165892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2965450" y="4846638"/>
            <a:ext cx="47625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6637" name="Text Box 14">
            <a:extLst>
              <a:ext uri="{FF2B5EF4-FFF2-40B4-BE49-F238E27FC236}">
                <a16:creationId xmlns:a16="http://schemas.microsoft.com/office/drawing/2014/main" id="{C4A92B7A-A823-4897-AB6A-672810BA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5232400"/>
            <a:ext cx="4243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l-GR" sz="2000">
                <a:solidFill>
                  <a:srgbClr val="000066"/>
                </a:solidFill>
              </a:rPr>
              <a:t>Mild Cytologic</a:t>
            </a:r>
          </a:p>
          <a:p>
            <a:pPr algn="ctr" eaLnBrk="1" hangingPunct="1"/>
            <a:r>
              <a:rPr lang="en-GB" altLang="el-GR" sz="2000">
                <a:solidFill>
                  <a:srgbClr val="000066"/>
                </a:solidFill>
              </a:rPr>
              <a:t>Abnormalities and/or Seroconversion</a:t>
            </a:r>
            <a:endParaRPr lang="el-GR" altLang="el-GR" sz="2000">
              <a:solidFill>
                <a:srgbClr val="000066"/>
              </a:solidFill>
            </a:endParaRPr>
          </a:p>
        </p:txBody>
      </p:sp>
      <p:sp>
        <p:nvSpPr>
          <p:cNvPr id="26638" name="Text Box 15">
            <a:extLst>
              <a:ext uri="{FF2B5EF4-FFF2-40B4-BE49-F238E27FC236}">
                <a16:creationId xmlns:a16="http://schemas.microsoft.com/office/drawing/2014/main" id="{B4D21D2B-D853-4082-9160-A843E5442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6308725"/>
            <a:ext cx="47863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l-GR" sz="1000" b="0" i="1">
                <a:solidFill>
                  <a:srgbClr val="000066"/>
                </a:solidFill>
              </a:rPr>
              <a:t>Source: Mark Schiffman (2003) Human Papillomavirus, Epidemiology and Public Health </a:t>
            </a:r>
            <a:endParaRPr lang="el-GR" altLang="el-GR" sz="1000" b="0" i="1">
              <a:solidFill>
                <a:srgbClr val="000066"/>
              </a:solidFill>
            </a:endParaRPr>
          </a:p>
        </p:txBody>
      </p:sp>
      <p:sp>
        <p:nvSpPr>
          <p:cNvPr id="26639" name="Text Box 16">
            <a:extLst>
              <a:ext uri="{FF2B5EF4-FFF2-40B4-BE49-F238E27FC236}">
                <a16:creationId xmlns:a16="http://schemas.microsoft.com/office/drawing/2014/main" id="{6FB695D6-8DA9-4FC5-8F10-5488D6ED8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3216275"/>
            <a:ext cx="1155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l-GR" sz="2000">
                <a:solidFill>
                  <a:srgbClr val="FF0066"/>
                </a:solidFill>
              </a:rPr>
              <a:t>Infection</a:t>
            </a:r>
            <a:endParaRPr lang="el-GR" altLang="el-GR" sz="2000">
              <a:solidFill>
                <a:srgbClr val="FF0066"/>
              </a:solidFill>
            </a:endParaRPr>
          </a:p>
        </p:txBody>
      </p:sp>
      <p:sp>
        <p:nvSpPr>
          <p:cNvPr id="26640" name="Text Box 17">
            <a:extLst>
              <a:ext uri="{FF2B5EF4-FFF2-40B4-BE49-F238E27FC236}">
                <a16:creationId xmlns:a16="http://schemas.microsoft.com/office/drawing/2014/main" id="{39AE1748-0CFE-4164-84FD-DC92BFBD2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3216275"/>
            <a:ext cx="1466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l-GR" sz="2000">
                <a:solidFill>
                  <a:srgbClr val="FF0066"/>
                </a:solidFill>
              </a:rPr>
              <a:t>Progression</a:t>
            </a:r>
            <a:endParaRPr lang="el-GR" altLang="el-GR" sz="2000">
              <a:solidFill>
                <a:srgbClr val="FF0066"/>
              </a:solidFill>
            </a:endParaRPr>
          </a:p>
        </p:txBody>
      </p:sp>
      <p:sp>
        <p:nvSpPr>
          <p:cNvPr id="26641" name="Text Box 18">
            <a:extLst>
              <a:ext uri="{FF2B5EF4-FFF2-40B4-BE49-F238E27FC236}">
                <a16:creationId xmlns:a16="http://schemas.microsoft.com/office/drawing/2014/main" id="{FEFF4857-F278-4746-9C5E-038365FF5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3213100"/>
            <a:ext cx="1114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l-GR" sz="2000">
                <a:solidFill>
                  <a:srgbClr val="FF0066"/>
                </a:solidFill>
              </a:rPr>
              <a:t>Invasion</a:t>
            </a:r>
            <a:endParaRPr lang="el-GR" altLang="el-GR" sz="2000">
              <a:solidFill>
                <a:srgbClr val="FF0066"/>
              </a:solidFill>
            </a:endParaRPr>
          </a:p>
        </p:txBody>
      </p:sp>
      <p:sp>
        <p:nvSpPr>
          <p:cNvPr id="26642" name="Text Box 19">
            <a:extLst>
              <a:ext uri="{FF2B5EF4-FFF2-40B4-BE49-F238E27FC236}">
                <a16:creationId xmlns:a16="http://schemas.microsoft.com/office/drawing/2014/main" id="{8EAE5524-45A5-4CA7-BD31-B21F8806E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4090988"/>
            <a:ext cx="1065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l-GR" sz="1600">
                <a:solidFill>
                  <a:srgbClr val="000066"/>
                </a:solidFill>
              </a:rPr>
              <a:t>Clearance</a:t>
            </a:r>
            <a:endParaRPr lang="el-GR" altLang="el-GR" sz="1600">
              <a:solidFill>
                <a:srgbClr val="000066"/>
              </a:solidFill>
            </a:endParaRPr>
          </a:p>
        </p:txBody>
      </p:sp>
      <p:sp>
        <p:nvSpPr>
          <p:cNvPr id="26643" name="Text Box 20">
            <a:extLst>
              <a:ext uri="{FF2B5EF4-FFF2-40B4-BE49-F238E27FC236}">
                <a16:creationId xmlns:a16="http://schemas.microsoft.com/office/drawing/2014/main" id="{6CB7A8C7-601A-4C58-A298-156F58439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4078288"/>
            <a:ext cx="1133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l-GR" sz="1600">
                <a:solidFill>
                  <a:srgbClr val="000066"/>
                </a:solidFill>
              </a:rPr>
              <a:t>Regression</a:t>
            </a:r>
            <a:endParaRPr lang="el-GR" altLang="el-GR" sz="1600">
              <a:solidFill>
                <a:srgbClr val="000066"/>
              </a:solidFill>
            </a:endParaRPr>
          </a:p>
        </p:txBody>
      </p:sp>
      <p:sp>
        <p:nvSpPr>
          <p:cNvPr id="26644" name="AutoShape 21">
            <a:extLst>
              <a:ext uri="{FF2B5EF4-FFF2-40B4-BE49-F238E27FC236}">
                <a16:creationId xmlns:a16="http://schemas.microsoft.com/office/drawing/2014/main" id="{89F1724B-E88C-484B-A795-52E0AA00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1700213"/>
            <a:ext cx="2016125" cy="1944687"/>
          </a:xfrm>
          <a:custGeom>
            <a:avLst/>
            <a:gdLst>
              <a:gd name="T0" fmla="*/ 673628 w 21600"/>
              <a:gd name="T1" fmla="*/ 55009 h 21600"/>
              <a:gd name="T2" fmla="*/ 464735 w 21600"/>
              <a:gd name="T3" fmla="*/ 1741215 h 21600"/>
              <a:gd name="T4" fmla="*/ 702470 w 21600"/>
              <a:gd name="T5" fmla="*/ 134057 h 21600"/>
              <a:gd name="T6" fmla="*/ 2213164 w 21600"/>
              <a:gd name="T7" fmla="*/ 1327339 h 21600"/>
              <a:gd name="T8" fmla="*/ 1844381 w 21600"/>
              <a:gd name="T9" fmla="*/ 1516676 h 21600"/>
              <a:gd name="T10" fmla="*/ 1647996 w 21600"/>
              <a:gd name="T11" fmla="*/ 116087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238" y="13682"/>
                </a:moveTo>
                <a:cubicBezTo>
                  <a:pt x="20523" y="12748"/>
                  <a:pt x="20669" y="11776"/>
                  <a:pt x="20669" y="10800"/>
                </a:cubicBezTo>
                <a:cubicBezTo>
                  <a:pt x="20669" y="5349"/>
                  <a:pt x="16250" y="931"/>
                  <a:pt x="10800" y="931"/>
                </a:cubicBezTo>
                <a:cubicBezTo>
                  <a:pt x="5349" y="931"/>
                  <a:pt x="931" y="5349"/>
                  <a:pt x="931" y="10800"/>
                </a:cubicBezTo>
                <a:cubicBezTo>
                  <a:pt x="930" y="14064"/>
                  <a:pt x="2544" y="17117"/>
                  <a:pt x="5242" y="18955"/>
                </a:cubicBezTo>
                <a:lnTo>
                  <a:pt x="4717" y="19724"/>
                </a:lnTo>
                <a:cubicBezTo>
                  <a:pt x="1766" y="17712"/>
                  <a:pt x="0" y="14371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869"/>
                  <a:pt x="21441" y="12932"/>
                  <a:pt x="21128" y="13954"/>
                </a:cubicBezTo>
                <a:lnTo>
                  <a:pt x="23711" y="14743"/>
                </a:lnTo>
                <a:lnTo>
                  <a:pt x="19760" y="16846"/>
                </a:lnTo>
                <a:lnTo>
                  <a:pt x="17656" y="12894"/>
                </a:lnTo>
                <a:lnTo>
                  <a:pt x="20238" y="13682"/>
                </a:lnTo>
                <a:close/>
              </a:path>
            </a:pathLst>
          </a:cu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6645" name="Text Box 22">
            <a:extLst>
              <a:ext uri="{FF2B5EF4-FFF2-40B4-BE49-F238E27FC236}">
                <a16:creationId xmlns:a16="http://schemas.microsoft.com/office/drawing/2014/main" id="{EEAA917D-F1BF-49F7-8C02-B468AEB1C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2208213"/>
            <a:ext cx="1395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l-GR" sz="2000">
                <a:solidFill>
                  <a:srgbClr val="000066"/>
                </a:solidFill>
              </a:rPr>
              <a:t>Persistence</a:t>
            </a:r>
          </a:p>
          <a:p>
            <a:pPr algn="ctr" eaLnBrk="1" hangingPunct="1"/>
            <a:r>
              <a:rPr lang="en-GB" altLang="el-GR" sz="2000">
                <a:solidFill>
                  <a:srgbClr val="000066"/>
                </a:solidFill>
              </a:rPr>
              <a:t>(&gt;1 year)</a:t>
            </a:r>
            <a:endParaRPr lang="el-GR" altLang="el-GR" sz="2000">
              <a:solidFill>
                <a:srgbClr val="000066"/>
              </a:solidFill>
            </a:endParaRPr>
          </a:p>
        </p:txBody>
      </p:sp>
      <p:sp>
        <p:nvSpPr>
          <p:cNvPr id="26646" name="Text Box 23">
            <a:extLst>
              <a:ext uri="{FF2B5EF4-FFF2-40B4-BE49-F238E27FC236}">
                <a16:creationId xmlns:a16="http://schemas.microsoft.com/office/drawing/2014/main" id="{5BF55906-8B36-4AB6-AA30-DCC00F304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5813"/>
            <a:ext cx="92916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l-GR" altLang="el-GR" sz="1800" b="0">
              <a:latin typeface="Arial" panose="020B0604020202020204" pitchFamily="34" charset="0"/>
            </a:endParaRPr>
          </a:p>
        </p:txBody>
      </p:sp>
      <p:sp>
        <p:nvSpPr>
          <p:cNvPr id="26647" name="Rectangle 24">
            <a:extLst>
              <a:ext uri="{FF2B5EF4-FFF2-40B4-BE49-F238E27FC236}">
                <a16:creationId xmlns:a16="http://schemas.microsoft.com/office/drawing/2014/main" id="{7CE3E9D5-51EC-40BF-B5F0-7A0A65979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685800"/>
            <a:ext cx="76819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l-GR" sz="3200" i="1">
                <a:solidFill>
                  <a:srgbClr val="008000"/>
                </a:solidFill>
              </a:rPr>
              <a:t>Natural History of Cervical Carcinogenesis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3 - Θέση αριθμού διαφάνειας">
            <a:extLst>
              <a:ext uri="{FF2B5EF4-FFF2-40B4-BE49-F238E27FC236}">
                <a16:creationId xmlns:a16="http://schemas.microsoft.com/office/drawing/2014/main" id="{AB55674E-62C8-4A49-BDDB-A2E6B4C5AF68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638CC6A9-9066-460A-AAF2-185C723640BD}" type="slidenum">
              <a:rPr lang="el-GR" altLang="el-GR" sz="1400" b="0"/>
              <a:pPr algn="r" eaLnBrk="1" hangingPunct="1"/>
              <a:t>31</a:t>
            </a:fld>
            <a:endParaRPr lang="el-GR" altLang="el-GR" sz="1400" b="0"/>
          </a:p>
        </p:txBody>
      </p:sp>
      <p:sp>
        <p:nvSpPr>
          <p:cNvPr id="323586" name="Text Box 2">
            <a:extLst>
              <a:ext uri="{FF2B5EF4-FFF2-40B4-BE49-F238E27FC236}">
                <a16:creationId xmlns:a16="http://schemas.microsoft.com/office/drawing/2014/main" id="{8ABE28EF-6EE0-4748-91A9-E7CF05273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813"/>
            <a:ext cx="9180513" cy="79168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CC00FF"/>
              </a:gs>
            </a:gsLst>
            <a:path path="shape">
              <a:fillToRect l="50000" t="50000" r="50000" b="50000"/>
            </a:path>
          </a:gradFill>
          <a:ln w="222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br>
              <a:rPr lang="en-US" altLang="el-G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altLang="el-GR" sz="2800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Παράγοντες εξέλιξης σε διηθητικό καρκίνο τραχήλου</a:t>
            </a:r>
          </a:p>
          <a:p>
            <a:pPr eaLnBrk="1" hangingPunct="1"/>
            <a:endParaRPr lang="el-GR" altLang="el-GR" sz="2800" u="sng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r>
              <a:rPr lang="el-GR" altLang="el-GR" sz="2800" i="1" u="sng">
                <a:solidFill>
                  <a:srgbClr val="FF0000"/>
                </a:solidFill>
              </a:rPr>
              <a:t> </a:t>
            </a:r>
            <a:endParaRPr lang="en-US" altLang="el-GR" sz="2800" i="1" u="sng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endParaRPr lang="en-GB" altLang="el-GR" sz="2800" i="1" u="sng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  <a:buFontTx/>
              <a:buChar char="•"/>
            </a:pPr>
            <a:r>
              <a:rPr lang="el-GR" altLang="el-GR" b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l-GR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Τύποι </a:t>
            </a:r>
            <a:r>
              <a:rPr lang="en-US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HPV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</a:pPr>
            <a:endParaRPr lang="en-US" altLang="el-GR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  <a:buFontTx/>
              <a:buChar char="•"/>
            </a:pPr>
            <a:r>
              <a:rPr lang="en-US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Επιμένουσα </a:t>
            </a:r>
            <a:r>
              <a:rPr lang="en-US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HPV </a:t>
            </a:r>
            <a:r>
              <a:rPr lang="el-GR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λοίμωξη</a:t>
            </a:r>
            <a:endParaRPr lang="en-US" altLang="el-GR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</a:pPr>
            <a:endParaRPr lang="el-GR" altLang="el-GR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  <a:buFontTx/>
              <a:buChar char="•"/>
            </a:pPr>
            <a:r>
              <a:rPr lang="en-US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Ιικό φορτίο</a:t>
            </a:r>
            <a:endParaRPr lang="en-US" altLang="el-GR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</a:pPr>
            <a:endParaRPr lang="el-GR" altLang="el-GR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  <a:buFontTx/>
              <a:buChar char="•"/>
            </a:pPr>
            <a:r>
              <a:rPr lang="en-US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Ανοσολογική απάντηση-φορεία </a:t>
            </a:r>
            <a:r>
              <a:rPr lang="en-US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HIV </a:t>
            </a:r>
            <a:r>
              <a:rPr lang="el-GR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ή </a:t>
            </a:r>
            <a:r>
              <a:rPr lang="en-US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HCV-</a:t>
            </a:r>
            <a:r>
              <a:rPr lang="el-GR" altLang="el-GR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αυτοάνοσα νοσήματα</a:t>
            </a:r>
            <a:endParaRPr lang="en-US" altLang="el-GR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</a:pPr>
            <a:endParaRPr lang="el-GR" altLang="el-GR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</a:pPr>
            <a:endParaRPr lang="en-US" altLang="el-GR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</a:pPr>
            <a:endParaRPr lang="en-US" altLang="el-GR" b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</a:pPr>
            <a:r>
              <a:rPr lang="en-US" altLang="el-GR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</a:t>
            </a:r>
            <a:r>
              <a:rPr lang="el-GR" altLang="el-GR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</a:pPr>
            <a:endParaRPr lang="el-GR" altLang="el-GR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</a:pPr>
            <a:r>
              <a:rPr lang="en-US" altLang="el-GR" sz="1200" b="0" i="1">
                <a:solidFill>
                  <a:schemeClr val="hlink"/>
                </a:solidFill>
                <a:latin typeface="Verdana" panose="020B0604030504040204" pitchFamily="34" charset="0"/>
              </a:rPr>
              <a:t>						</a:t>
            </a:r>
            <a:endParaRPr lang="el-GR" altLang="el-GR" sz="1200" b="0">
              <a:latin typeface="Verdana" panose="020B0604030504040204" pitchFamily="34" charset="0"/>
            </a:endParaRPr>
          </a:p>
        </p:txBody>
      </p:sp>
      <p:sp>
        <p:nvSpPr>
          <p:cNvPr id="92166" name="Rectangle 3">
            <a:extLst>
              <a:ext uri="{FF2B5EF4-FFF2-40B4-BE49-F238E27FC236}">
                <a16:creationId xmlns:a16="http://schemas.microsoft.com/office/drawing/2014/main" id="{CB683434-222A-4C37-B93B-400E6AF2E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6092825"/>
            <a:ext cx="3240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150000"/>
            </a:pPr>
            <a:r>
              <a:rPr lang="en-US" altLang="el-GR" sz="1800" i="1">
                <a:solidFill>
                  <a:schemeClr val="bg1"/>
                </a:solidFill>
              </a:rPr>
              <a:t>Ylitalo-Josefson Lancet 2000</a:t>
            </a:r>
            <a:endParaRPr lang="en-GB" altLang="el-GR" sz="1800" i="1">
              <a:solidFill>
                <a:schemeClr val="bg1"/>
              </a:solidFill>
            </a:endParaRPr>
          </a:p>
        </p:txBody>
      </p:sp>
      <p:sp>
        <p:nvSpPr>
          <p:cNvPr id="416779" name="Rectangle 11">
            <a:extLst>
              <a:ext uri="{FF2B5EF4-FFF2-40B4-BE49-F238E27FC236}">
                <a16:creationId xmlns:a16="http://schemas.microsoft.com/office/drawing/2014/main" id="{51B2C931-FCC6-48C6-AD46-E12EE2D78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8413"/>
            <a:ext cx="9144000" cy="86518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66"/>
              </a:gs>
              <a:gs pos="100000">
                <a:schemeClr val="accent1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l-GR" sz="2000">
                <a:solidFill>
                  <a:schemeClr val="bg2"/>
                </a:solidFill>
                <a:latin typeface="Bookman Old Style" pitchFamily="18" charset="0"/>
              </a:rPr>
              <a:t>Κάπνισμα</a:t>
            </a:r>
            <a:r>
              <a:rPr lang="en-US" sz="2000">
                <a:solidFill>
                  <a:schemeClr val="bg2"/>
                </a:solidFill>
                <a:latin typeface="Bookman Old Style" pitchFamily="18" charset="0"/>
              </a:rPr>
              <a:t>:</a:t>
            </a:r>
            <a:r>
              <a:rPr lang="el-GR" sz="2000">
                <a:solidFill>
                  <a:schemeClr val="bg2"/>
                </a:solidFill>
                <a:latin typeface="Bookman Old Style" pitchFamily="18" charset="0"/>
              </a:rPr>
              <a:t>τοπική καταστολή ανοσοποιητικού και</a:t>
            </a:r>
            <a:r>
              <a:rPr lang="en-US" sz="2000">
                <a:solidFill>
                  <a:schemeClr val="bg2"/>
                </a:solidFill>
                <a:latin typeface="Bookman Old Style" pitchFamily="18" charset="0"/>
              </a:rPr>
              <a:t>/</a:t>
            </a:r>
            <a:r>
              <a:rPr lang="el-GR" sz="2000">
                <a:solidFill>
                  <a:schemeClr val="bg2"/>
                </a:solidFill>
                <a:latin typeface="Bookman Old Style" pitchFamily="18" charset="0"/>
              </a:rPr>
              <a:t>ή</a:t>
            </a:r>
            <a:r>
              <a:rPr lang="en-US" sz="2000">
                <a:solidFill>
                  <a:schemeClr val="bg2"/>
                </a:solidFill>
                <a:latin typeface="Bookman Old Style" pitchFamily="18" charset="0"/>
              </a:rPr>
              <a:t> </a:t>
            </a:r>
          </a:p>
          <a:p>
            <a:pPr algn="ctr">
              <a:defRPr/>
            </a:pPr>
            <a:r>
              <a:rPr lang="el-GR" sz="2000">
                <a:solidFill>
                  <a:schemeClr val="bg2"/>
                </a:solidFill>
                <a:latin typeface="Bookman Old Style" pitchFamily="18" charset="0"/>
              </a:rPr>
              <a:t>τοπικό καρκινογόνο αποτέλεσμα.</a:t>
            </a:r>
          </a:p>
        </p:txBody>
      </p:sp>
      <p:sp>
        <p:nvSpPr>
          <p:cNvPr id="416775" name="Rectangle 7">
            <a:extLst>
              <a:ext uri="{FF2B5EF4-FFF2-40B4-BE49-F238E27FC236}">
                <a16:creationId xmlns:a16="http://schemas.microsoft.com/office/drawing/2014/main" id="{EE8F76B3-BCEA-479B-89AF-12AFAADC8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6925"/>
            <a:ext cx="9144000" cy="792163"/>
          </a:xfrm>
          <a:prstGeom prst="rect">
            <a:avLst/>
          </a:prstGeom>
          <a:gradFill rotWithShape="1">
            <a:gsLst>
              <a:gs pos="0">
                <a:srgbClr val="FFCCCC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2000">
                <a:solidFill>
                  <a:schemeClr val="accent2"/>
                </a:solidFill>
                <a:latin typeface="Bookman Old Style" panose="02050604050505020204" pitchFamily="18" charset="0"/>
              </a:rPr>
              <a:t> </a:t>
            </a:r>
            <a:r>
              <a:rPr lang="el-GR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Η </a:t>
            </a:r>
            <a:r>
              <a:rPr lang="en-US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HSV </a:t>
            </a:r>
            <a:r>
              <a:rPr lang="el-GR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λοίμωξη και οι χλαμυδιακές λοιμώξεις</a:t>
            </a:r>
            <a:r>
              <a:rPr lang="en-US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,</a:t>
            </a:r>
          </a:p>
          <a:p>
            <a:pPr algn="ctr" eaLnBrk="1" hangingPunct="1"/>
            <a:r>
              <a:rPr lang="el-GR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ενισχύουν την επιμονή της </a:t>
            </a:r>
            <a:r>
              <a:rPr lang="en-US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HPV </a:t>
            </a:r>
            <a:r>
              <a:rPr lang="el-GR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λοίμωξης</a:t>
            </a:r>
            <a:r>
              <a:rPr lang="el-GR" altLang="el-GR" sz="2000">
                <a:solidFill>
                  <a:schemeClr val="accent2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>
            <a:extLst>
              <a:ext uri="{FF2B5EF4-FFF2-40B4-BE49-F238E27FC236}">
                <a16:creationId xmlns:a16="http://schemas.microsoft.com/office/drawing/2014/main" id="{39A0848E-1B71-4146-A970-B59453706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0713"/>
            <a:ext cx="7772400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r>
              <a:rPr lang="el-GR" altLang="el-GR">
                <a:effectLst>
                  <a:outerShdw blurRad="38100" dist="38100" dir="2700000" algn="tl">
                    <a:srgbClr val="000000"/>
                  </a:outerShdw>
                </a:effectLst>
              </a:rPr>
              <a:t>Φυσική ιστορία των </a:t>
            </a:r>
            <a:r>
              <a:rPr lang="en-GB" altLang="el-GR">
                <a:effectLst>
                  <a:outerShdw blurRad="38100" dist="38100" dir="2700000" algn="tl">
                    <a:srgbClr val="000000"/>
                  </a:outerShdw>
                </a:effectLst>
              </a:rPr>
              <a:t>CIN</a:t>
            </a:r>
            <a:endParaRPr lang="en-GB" altLang="el-GR" b="0"/>
          </a:p>
        </p:txBody>
      </p:sp>
      <p:graphicFrame>
        <p:nvGraphicFramePr>
          <p:cNvPr id="113669" name="Object 5">
            <a:extLst>
              <a:ext uri="{FF2B5EF4-FFF2-40B4-BE49-F238E27FC236}">
                <a16:creationId xmlns:a16="http://schemas.microsoft.com/office/drawing/2014/main" id="{79874095-6C20-40FA-B70C-6B4548B821BA}"/>
              </a:ext>
            </a:extLst>
          </p:cNvPr>
          <p:cNvGraphicFramePr>
            <a:graphicFrameLocks/>
          </p:cNvGraphicFramePr>
          <p:nvPr/>
        </p:nvGraphicFramePr>
        <p:xfrm>
          <a:off x="614363" y="2060575"/>
          <a:ext cx="7773987" cy="439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6" name="Document" r:id="rId3" imgW="7950708" imgH="4343400" progId="Word.Document.8">
                  <p:embed/>
                </p:oleObj>
              </mc:Choice>
              <mc:Fallback>
                <p:oleObj name="Document" r:id="rId3" imgW="7950708" imgH="4343400" progId="Word.Document.8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" y="2060575"/>
                        <a:ext cx="7773987" cy="4392613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0" name="Line 6">
            <a:extLst>
              <a:ext uri="{FF2B5EF4-FFF2-40B4-BE49-F238E27FC236}">
                <a16:creationId xmlns:a16="http://schemas.microsoft.com/office/drawing/2014/main" id="{587704E2-0FFB-4C3E-88F1-85A018257A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8" y="1524000"/>
            <a:ext cx="83042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3671" name="Line 7">
            <a:extLst>
              <a:ext uri="{FF2B5EF4-FFF2-40B4-BE49-F238E27FC236}">
                <a16:creationId xmlns:a16="http://schemas.microsoft.com/office/drawing/2014/main" id="{1D92621E-4FB4-45FD-BFF8-0C1BB5AA94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363" y="2708275"/>
            <a:ext cx="77739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3672" name="Line 8">
            <a:extLst>
              <a:ext uri="{FF2B5EF4-FFF2-40B4-BE49-F238E27FC236}">
                <a16:creationId xmlns:a16="http://schemas.microsoft.com/office/drawing/2014/main" id="{1DEA2EF2-28A8-40D4-BF95-43495E7352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363" y="5867400"/>
            <a:ext cx="7773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3673" name="Rectangle 9">
            <a:extLst>
              <a:ext uri="{FF2B5EF4-FFF2-40B4-BE49-F238E27FC236}">
                <a16:creationId xmlns:a16="http://schemas.microsoft.com/office/drawing/2014/main" id="{FE7F73A2-BE82-40DD-BA93-D5459288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096000"/>
            <a:ext cx="838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l-GR" altLang="el-GR" b="0">
              <a:latin typeface="Arial" panose="020B0604020202020204" pitchFamily="34" charset="0"/>
            </a:endParaRPr>
          </a:p>
        </p:txBody>
      </p:sp>
      <p:sp>
        <p:nvSpPr>
          <p:cNvPr id="113674" name="Rectangle 10">
            <a:extLst>
              <a:ext uri="{FF2B5EF4-FFF2-40B4-BE49-F238E27FC236}">
                <a16:creationId xmlns:a16="http://schemas.microsoft.com/office/drawing/2014/main" id="{270D9ABD-B371-408E-A4CB-7F0D3D2F8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6019800"/>
            <a:ext cx="746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l-GR" sz="1800" b="0">
                <a:latin typeface="Arial" panose="020B0604020202020204" pitchFamily="34" charset="0"/>
              </a:rPr>
              <a:t>Ostor AG. Int J Gynecol Pathol 1993; 12(2): 186-92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1 - Εικόνα" descr="IMG-12 copy.jpg">
            <a:extLst>
              <a:ext uri="{FF2B5EF4-FFF2-40B4-BE49-F238E27FC236}">
                <a16:creationId xmlns:a16="http://schemas.microsoft.com/office/drawing/2014/main" id="{2F5124F8-CE07-453E-A48B-3B22EB86A8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Rectangle 4">
            <a:extLst>
              <a:ext uri="{FF2B5EF4-FFF2-40B4-BE49-F238E27FC236}">
                <a16:creationId xmlns:a16="http://schemas.microsoft.com/office/drawing/2014/main" id="{383973A9-86E9-428C-B9D6-E83946CD8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6925"/>
            <a:ext cx="9144000" cy="981075"/>
          </a:xfrm>
          <a:prstGeom prst="rect">
            <a:avLst/>
          </a:prstGeom>
          <a:gradFill rotWithShape="1">
            <a:gsLst>
              <a:gs pos="0">
                <a:srgbClr val="CC00CC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000">
                <a:solidFill>
                  <a:schemeClr val="accent2"/>
                </a:solidFill>
                <a:latin typeface="Bookman Old Style" panose="02050604050505020204" pitchFamily="18" charset="0"/>
              </a:rPr>
              <a:t>LSIL rates in women&lt;25:higher to those  finding in adult women.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000">
                <a:solidFill>
                  <a:schemeClr val="accent2"/>
                </a:solidFill>
                <a:latin typeface="Bookman Old Style" panose="02050604050505020204" pitchFamily="18" charset="0"/>
              </a:rPr>
              <a:t>HSIL rates in women&lt;25:similar to those finding in adult women.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000">
                <a:solidFill>
                  <a:schemeClr val="accent2"/>
                </a:solidFill>
                <a:latin typeface="Bookman Old Style" panose="02050604050505020204" pitchFamily="18" charset="0"/>
              </a:rPr>
              <a:t>Cancer almost never occurs.</a:t>
            </a:r>
            <a:endParaRPr lang="el-GR" altLang="el-GR" sz="200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3 - Θέση αριθμού διαφάνειας">
            <a:extLst>
              <a:ext uri="{FF2B5EF4-FFF2-40B4-BE49-F238E27FC236}">
                <a16:creationId xmlns:a16="http://schemas.microsoft.com/office/drawing/2014/main" id="{27ED4D29-7B4A-4FEB-8908-EA4FC4AC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14B75B9D-0F39-4D08-936A-B1FB4DAB2240}" type="slidenum">
              <a:rPr lang="el-GR" altLang="el-GR" sz="1400" b="0"/>
              <a:pPr eaLnBrk="1" hangingPunct="1"/>
              <a:t>34</a:t>
            </a:fld>
            <a:endParaRPr lang="el-GR" altLang="el-GR" sz="1400" b="0"/>
          </a:p>
        </p:txBody>
      </p:sp>
      <p:sp>
        <p:nvSpPr>
          <p:cNvPr id="29699" name="Oval 4">
            <a:extLst>
              <a:ext uri="{FF2B5EF4-FFF2-40B4-BE49-F238E27FC236}">
                <a16:creationId xmlns:a16="http://schemas.microsoft.com/office/drawing/2014/main" id="{5E1CD74F-642F-493B-9741-A4F521428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2513"/>
            <a:ext cx="4643438" cy="2520950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2800">
                <a:solidFill>
                  <a:srgbClr val="800080"/>
                </a:solidFill>
              </a:rPr>
              <a:t>Κυτταρολογία</a:t>
            </a:r>
          </a:p>
        </p:txBody>
      </p:sp>
      <p:sp>
        <p:nvSpPr>
          <p:cNvPr id="29700" name="Oval 5">
            <a:extLst>
              <a:ext uri="{FF2B5EF4-FFF2-40B4-BE49-F238E27FC236}">
                <a16:creationId xmlns:a16="http://schemas.microsoft.com/office/drawing/2014/main" id="{EEBEDAA7-D207-4C15-B3E7-05F336B4D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052513"/>
            <a:ext cx="4427537" cy="2520950"/>
          </a:xfrm>
          <a:prstGeom prst="ellipse">
            <a:avLst/>
          </a:prstGeom>
          <a:gradFill rotWithShape="1">
            <a:gsLst>
              <a:gs pos="0">
                <a:srgbClr val="FF66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rgbClr val="FF505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2800">
                <a:solidFill>
                  <a:srgbClr val="800080"/>
                </a:solidFill>
              </a:rPr>
              <a:t>κολποσκόπηση</a:t>
            </a:r>
          </a:p>
        </p:txBody>
      </p:sp>
      <p:sp>
        <p:nvSpPr>
          <p:cNvPr id="29701" name="Oval 6">
            <a:extLst>
              <a:ext uri="{FF2B5EF4-FFF2-40B4-BE49-F238E27FC236}">
                <a16:creationId xmlns:a16="http://schemas.microsoft.com/office/drawing/2014/main" id="{1BA4C161-BF64-4C47-9324-335FC9F0F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3573463"/>
            <a:ext cx="5184775" cy="29527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9966FF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2800">
                <a:solidFill>
                  <a:srgbClr val="800080"/>
                </a:solidFill>
              </a:rPr>
              <a:t>ιστολογία</a:t>
            </a:r>
          </a:p>
        </p:txBody>
      </p:sp>
      <p:sp>
        <p:nvSpPr>
          <p:cNvPr id="29702" name="AutoShape 8">
            <a:extLst>
              <a:ext uri="{FF2B5EF4-FFF2-40B4-BE49-F238E27FC236}">
                <a16:creationId xmlns:a16="http://schemas.microsoft.com/office/drawing/2014/main" id="{42F10EB7-4FEC-4ECE-A181-4E6F89D63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227647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9703" name="AutoShape 9">
            <a:extLst>
              <a:ext uri="{FF2B5EF4-FFF2-40B4-BE49-F238E27FC236}">
                <a16:creationId xmlns:a16="http://schemas.microsoft.com/office/drawing/2014/main" id="{35AB079E-C1C9-4B36-89DA-21060E357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3357563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9704" name="WordArt 10">
            <a:extLst>
              <a:ext uri="{FF2B5EF4-FFF2-40B4-BE49-F238E27FC236}">
                <a16:creationId xmlns:a16="http://schemas.microsoft.com/office/drawing/2014/main" id="{A31F3F72-C382-49FC-931B-5A182852A5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8038" y="620713"/>
            <a:ext cx="2736850" cy="7826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2800" kern="10">
                <a:ln w="12700" cap="sq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Διάγνωση</a:t>
            </a:r>
          </a:p>
        </p:txBody>
      </p:sp>
      <p:sp>
        <p:nvSpPr>
          <p:cNvPr id="29706" name="Oval 10">
            <a:extLst>
              <a:ext uri="{FF2B5EF4-FFF2-40B4-BE49-F238E27FC236}">
                <a16:creationId xmlns:a16="http://schemas.microsoft.com/office/drawing/2014/main" id="{C8996C17-5387-4AC3-92B0-DB3040357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213100"/>
            <a:ext cx="2160588" cy="1439863"/>
          </a:xfrm>
          <a:prstGeom prst="ellipse">
            <a:avLst/>
          </a:prstGeom>
          <a:gradFill rotWithShape="1">
            <a:gsLst>
              <a:gs pos="0">
                <a:srgbClr val="FF8200"/>
              </a:gs>
              <a:gs pos="5001">
                <a:srgbClr val="FF0000"/>
              </a:gs>
              <a:gs pos="17501">
                <a:srgbClr val="BA0066"/>
              </a:gs>
              <a:gs pos="35000">
                <a:srgbClr val="66008F"/>
              </a:gs>
              <a:gs pos="50000">
                <a:srgbClr val="000082"/>
              </a:gs>
              <a:gs pos="65000">
                <a:srgbClr val="66008F"/>
              </a:gs>
              <a:gs pos="82500">
                <a:srgbClr val="BA0066"/>
              </a:gs>
              <a:gs pos="95000">
                <a:srgbClr val="FF0000"/>
              </a:gs>
              <a:gs pos="100000">
                <a:srgbClr val="FF8200"/>
              </a:gs>
            </a:gsLst>
            <a:lin ang="5400000" scaled="1"/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HPV test</a:t>
            </a:r>
            <a:endParaRPr lang="el-GR" altLang="el-GR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30">
            <a:extLst>
              <a:ext uri="{FF2B5EF4-FFF2-40B4-BE49-F238E27FC236}">
                <a16:creationId xmlns:a16="http://schemas.microsoft.com/office/drawing/2014/main" id="{8B23B519-0BD4-484D-9210-820985CDAB7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5203" r="2499" b="8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>
            <a:extLst>
              <a:ext uri="{FF2B5EF4-FFF2-40B4-BE49-F238E27FC236}">
                <a16:creationId xmlns:a16="http://schemas.microsoft.com/office/drawing/2014/main" id="{6A9B9CF2-A3F6-4E12-A945-7EFFDBDE0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92150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l-GR" altLang="el-GR" sz="2800">
                <a:solidFill>
                  <a:srgbClr val="FF3399"/>
                </a:solidFill>
                <a:latin typeface="Bookman Old Style" panose="02050604050505020204" pitchFamily="18" charset="0"/>
              </a:rPr>
              <a:t>Πηγές λαθών στο συμβατικό τέστ Παπανικολάου</a:t>
            </a:r>
          </a:p>
        </p:txBody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4FC7FE05-CA67-4855-A25B-C94A0C067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700213"/>
            <a:ext cx="87852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None/>
            </a:pPr>
            <a:r>
              <a:rPr lang="el-GR" altLang="el-GR" sz="2400">
                <a:solidFill>
                  <a:schemeClr val="bg2"/>
                </a:solidFill>
                <a:latin typeface="Bookman Old Style" panose="02050604050505020204" pitchFamily="18" charset="0"/>
              </a:rPr>
              <a:t>Λάθη στην συλλογή και προετοιμασία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l-GR" altLang="el-GR" sz="2400">
                <a:solidFill>
                  <a:schemeClr val="bg2"/>
                </a:solidFill>
                <a:latin typeface="Bookman Old Style" panose="02050604050505020204" pitchFamily="18" charset="0"/>
              </a:rPr>
              <a:t>    </a:t>
            </a:r>
            <a:r>
              <a:rPr lang="el-GR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τα κύτταρα δεν συλλέγονται επαρκώς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l-GR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     τα κύτταρα που συλλέγονται δεν μετα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l-GR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     φέρονται όλα στο πλακίδιο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l-GR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     φτωχή συντήρηση</a:t>
            </a:r>
          </a:p>
          <a:p>
            <a:pPr lvl="1">
              <a:buFont typeface="Wingdings" panose="05000000000000000000" pitchFamily="2" charset="2"/>
              <a:buNone/>
            </a:pPr>
            <a:endParaRPr lang="el-GR" altLang="el-GR" sz="2000">
              <a:solidFill>
                <a:schemeClr val="bg2"/>
              </a:solidFill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None/>
            </a:pPr>
            <a:endParaRPr lang="el-GR" altLang="el-GR" sz="2000">
              <a:solidFill>
                <a:schemeClr val="bg2"/>
              </a:solidFill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None/>
            </a:pPr>
            <a:r>
              <a:rPr lang="el-GR" altLang="el-GR" sz="2400">
                <a:solidFill>
                  <a:schemeClr val="bg2"/>
                </a:solidFill>
                <a:latin typeface="Bookman Old Style" panose="02050604050505020204" pitchFamily="18" charset="0"/>
              </a:rPr>
              <a:t>Λάθη στο </a:t>
            </a:r>
            <a:r>
              <a:rPr lang="en-US" altLang="el-GR" sz="2400">
                <a:solidFill>
                  <a:schemeClr val="bg2"/>
                </a:solidFill>
                <a:latin typeface="Bookman Old Style" panose="02050604050505020204" pitchFamily="18" charset="0"/>
              </a:rPr>
              <a:t>screening </a:t>
            </a:r>
            <a:r>
              <a:rPr lang="el-GR" altLang="el-GR" sz="2400">
                <a:solidFill>
                  <a:schemeClr val="bg2"/>
                </a:solidFill>
                <a:latin typeface="Bookman Old Style" panose="02050604050505020204" pitchFamily="18" charset="0"/>
              </a:rPr>
              <a:t>και στην ερμηνεία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l-GR" altLang="el-GR" sz="2400">
                <a:solidFill>
                  <a:schemeClr val="bg2"/>
                </a:solidFill>
                <a:latin typeface="Bookman Old Style" panose="02050604050505020204" pitchFamily="18" charset="0"/>
              </a:rPr>
              <a:t>     </a:t>
            </a:r>
            <a:r>
              <a:rPr lang="el-GR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παθολογικά κύτταρα&lt;&lt; διαφεύγουν &gt;&gt;από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l-GR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      τον κυτταρολόγο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l-GR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      τα κύτταρα ταξινομούνται εσφαλμένα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l-GR" altLang="el-GR" sz="2000">
                <a:solidFill>
                  <a:schemeClr val="bg2"/>
                </a:solidFill>
                <a:latin typeface="Bookman Old Style" panose="02050604050505020204" pitchFamily="18" charset="0"/>
              </a:rPr>
              <a:t>      </a:t>
            </a:r>
            <a:endParaRPr lang="el-GR" altLang="el-GR" sz="2400">
              <a:solidFill>
                <a:schemeClr val="bg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4214" name="Oval 6">
            <a:extLst>
              <a:ext uri="{FF2B5EF4-FFF2-40B4-BE49-F238E27FC236}">
                <a16:creationId xmlns:a16="http://schemas.microsoft.com/office/drawing/2014/main" id="{AB440CE2-D47C-4DAB-89E1-BBF0F514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1773238"/>
            <a:ext cx="2447925" cy="1439862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l-GR" altLang="el-GR" sz="1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των ψευδώς</a:t>
            </a:r>
          </a:p>
          <a:p>
            <a:pPr algn="ctr"/>
            <a:r>
              <a:rPr lang="el-GR" altLang="el-GR" sz="1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αρνητικών</a:t>
            </a:r>
          </a:p>
        </p:txBody>
      </p:sp>
      <p:sp>
        <p:nvSpPr>
          <p:cNvPr id="94215" name="Oval 7">
            <a:extLst>
              <a:ext uri="{FF2B5EF4-FFF2-40B4-BE49-F238E27FC236}">
                <a16:creationId xmlns:a16="http://schemas.microsoft.com/office/drawing/2014/main" id="{132E34C8-5915-48B5-A534-57C7BAE73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4076700"/>
            <a:ext cx="1944687" cy="2376488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l-GR" altLang="el-GR"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 των ψευδώς </a:t>
            </a:r>
          </a:p>
          <a:p>
            <a:pPr algn="ctr"/>
            <a:r>
              <a:rPr lang="el-GR" altLang="el-GR"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αρνητικών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>
            <a:extLst>
              <a:ext uri="{FF2B5EF4-FFF2-40B4-BE49-F238E27FC236}">
                <a16:creationId xmlns:a16="http://schemas.microsoft.com/office/drawing/2014/main" id="{AC919F5A-1DC6-4670-B958-3AE71DDE7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2150"/>
            <a:ext cx="91440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l-GR" altLang="el-GR" sz="2400">
                <a:solidFill>
                  <a:schemeClr val="bg2"/>
                </a:solidFill>
                <a:latin typeface="Bookman Old Style" panose="02050604050505020204" pitchFamily="18" charset="0"/>
              </a:rPr>
              <a:t>Ευαισθησία του τέστ Παπανικολάου</a:t>
            </a:r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0D0991D3-C5D8-4653-A157-B57FE02FF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412875"/>
            <a:ext cx="8785225" cy="287338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l-GR" altLang="el-GR" sz="180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endParaRPr lang="el-GR" altLang="el-GR" sz="180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endParaRPr lang="el-GR" altLang="el-GR" sz="18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38" name="Text Box 6">
            <a:extLst>
              <a:ext uri="{FF2B5EF4-FFF2-40B4-BE49-F238E27FC236}">
                <a16:creationId xmlns:a16="http://schemas.microsoft.com/office/drawing/2014/main" id="{99BC4113-3E9C-4714-AF3D-0809E233B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1773238"/>
            <a:ext cx="3349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0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39" name="Text Box 7">
            <a:extLst>
              <a:ext uri="{FF2B5EF4-FFF2-40B4-BE49-F238E27FC236}">
                <a16:creationId xmlns:a16="http://schemas.microsoft.com/office/drawing/2014/main" id="{A5853574-F6A6-46C9-A8DE-72513C450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1844675"/>
            <a:ext cx="720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95240" name="Text Box 8">
            <a:extLst>
              <a:ext uri="{FF2B5EF4-FFF2-40B4-BE49-F238E27FC236}">
                <a16:creationId xmlns:a16="http://schemas.microsoft.com/office/drawing/2014/main" id="{F1A053E4-3EA9-4214-958D-629A99F90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57413"/>
            <a:ext cx="12588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AHCPR</a:t>
            </a:r>
          </a:p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Screening population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41" name="Text Box 9">
            <a:extLst>
              <a:ext uri="{FF2B5EF4-FFF2-40B4-BE49-F238E27FC236}">
                <a16:creationId xmlns:a16="http://schemas.microsoft.com/office/drawing/2014/main" id="{FDC7CBC3-8A3D-4A9D-9663-981BAB4B5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3175"/>
            <a:ext cx="12588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Fahey screening</a:t>
            </a:r>
          </a:p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population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42" name="Text Box 10">
            <a:extLst>
              <a:ext uri="{FF2B5EF4-FFF2-40B4-BE49-F238E27FC236}">
                <a16:creationId xmlns:a16="http://schemas.microsoft.com/office/drawing/2014/main" id="{C8F1256E-1BF8-4E82-9DE1-0902D633F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5613400"/>
            <a:ext cx="10668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Fahey high</a:t>
            </a:r>
          </a:p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Prevalence</a:t>
            </a:r>
          </a:p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population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43" name="Rectangle 11">
            <a:extLst>
              <a:ext uri="{FF2B5EF4-FFF2-40B4-BE49-F238E27FC236}">
                <a16:creationId xmlns:a16="http://schemas.microsoft.com/office/drawing/2014/main" id="{440AF398-9B80-4350-9606-741CC6392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420938"/>
            <a:ext cx="3960813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5244" name="Rectangle 12">
            <a:extLst>
              <a:ext uri="{FF2B5EF4-FFF2-40B4-BE49-F238E27FC236}">
                <a16:creationId xmlns:a16="http://schemas.microsoft.com/office/drawing/2014/main" id="{1C84E6C5-7BFE-4C89-A43F-BD1819D99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860800"/>
            <a:ext cx="2879725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5245" name="Rectangle 13">
            <a:extLst>
              <a:ext uri="{FF2B5EF4-FFF2-40B4-BE49-F238E27FC236}">
                <a16:creationId xmlns:a16="http://schemas.microsoft.com/office/drawing/2014/main" id="{A355FF80-4EF1-4264-B1F9-A1B6BC1E947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867400" y="5949950"/>
            <a:ext cx="223361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5246" name="Text Box 14">
            <a:extLst>
              <a:ext uri="{FF2B5EF4-FFF2-40B4-BE49-F238E27FC236}">
                <a16:creationId xmlns:a16="http://schemas.microsoft.com/office/drawing/2014/main" id="{ABFD71F0-F603-413D-9865-D20761527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492375"/>
            <a:ext cx="43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altLang="el-GR" sz="1200" b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47" name="Text Box 15">
            <a:extLst>
              <a:ext uri="{FF2B5EF4-FFF2-40B4-BE49-F238E27FC236}">
                <a16:creationId xmlns:a16="http://schemas.microsoft.com/office/drawing/2014/main" id="{6AE3FE64-499F-4A3E-994E-C94F4EA53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2373313"/>
            <a:ext cx="384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37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48" name="Text Box 16">
            <a:extLst>
              <a:ext uri="{FF2B5EF4-FFF2-40B4-BE49-F238E27FC236}">
                <a16:creationId xmlns:a16="http://schemas.microsoft.com/office/drawing/2014/main" id="{8E4E5739-00CC-4100-A804-8079587A3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975" y="2349500"/>
            <a:ext cx="384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66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49" name="Oval 17">
            <a:extLst>
              <a:ext uri="{FF2B5EF4-FFF2-40B4-BE49-F238E27FC236}">
                <a16:creationId xmlns:a16="http://schemas.microsoft.com/office/drawing/2014/main" id="{DB61A576-D626-4C3B-9D72-FB462FA5F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276475"/>
            <a:ext cx="360362" cy="4318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5250" name="Text Box 18">
            <a:extLst>
              <a:ext uri="{FF2B5EF4-FFF2-40B4-BE49-F238E27FC236}">
                <a16:creationId xmlns:a16="http://schemas.microsoft.com/office/drawing/2014/main" id="{63E66B1E-3B04-4C50-A999-780A92118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1868488"/>
            <a:ext cx="668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51%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51" name="Oval 19">
            <a:extLst>
              <a:ext uri="{FF2B5EF4-FFF2-40B4-BE49-F238E27FC236}">
                <a16:creationId xmlns:a16="http://schemas.microsoft.com/office/drawing/2014/main" id="{886092D4-E67F-4B7F-8060-4D496814A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644900"/>
            <a:ext cx="360363" cy="431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5252" name="Text Box 20">
            <a:extLst>
              <a:ext uri="{FF2B5EF4-FFF2-40B4-BE49-F238E27FC236}">
                <a16:creationId xmlns:a16="http://schemas.microsoft.com/office/drawing/2014/main" id="{1422748A-1B26-4E85-999D-1E4E736F2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36671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el-GR" sz="18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53" name="Text Box 21">
            <a:extLst>
              <a:ext uri="{FF2B5EF4-FFF2-40B4-BE49-F238E27FC236}">
                <a16:creationId xmlns:a16="http://schemas.microsoft.com/office/drawing/2014/main" id="{8788CD07-923D-4A5B-AB99-BE66C5B0C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38830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el-GR" sz="18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54" name="Text Box 22">
            <a:extLst>
              <a:ext uri="{FF2B5EF4-FFF2-40B4-BE49-F238E27FC236}">
                <a16:creationId xmlns:a16="http://schemas.microsoft.com/office/drawing/2014/main" id="{0FCE865C-1FDE-4353-BEB2-3A80CA3A7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3716338"/>
            <a:ext cx="431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49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55" name="Text Box 23">
            <a:extLst>
              <a:ext uri="{FF2B5EF4-FFF2-40B4-BE49-F238E27FC236}">
                <a16:creationId xmlns:a16="http://schemas.microsoft.com/office/drawing/2014/main" id="{DDC828C3-98FD-4ABE-8475-4F5209CB1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13" y="3813175"/>
            <a:ext cx="384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67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56" name="Text Box 24">
            <a:extLst>
              <a:ext uri="{FF2B5EF4-FFF2-40B4-BE49-F238E27FC236}">
                <a16:creationId xmlns:a16="http://schemas.microsoft.com/office/drawing/2014/main" id="{3D917863-ED9C-44D5-8AD4-D3B531259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3236913"/>
            <a:ext cx="5270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58%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57" name="Text Box 25">
            <a:extLst>
              <a:ext uri="{FF2B5EF4-FFF2-40B4-BE49-F238E27FC236}">
                <a16:creationId xmlns:a16="http://schemas.microsoft.com/office/drawing/2014/main" id="{F0973C69-9D2C-44F4-BFDA-E891B8CC5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6021388"/>
            <a:ext cx="5032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58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58" name="Text Box 26">
            <a:extLst>
              <a:ext uri="{FF2B5EF4-FFF2-40B4-BE49-F238E27FC236}">
                <a16:creationId xmlns:a16="http://schemas.microsoft.com/office/drawing/2014/main" id="{EBC789F1-DFFB-4C56-AC6A-B526E9568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6021388"/>
            <a:ext cx="431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73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59" name="Oval 27">
            <a:extLst>
              <a:ext uri="{FF2B5EF4-FFF2-40B4-BE49-F238E27FC236}">
                <a16:creationId xmlns:a16="http://schemas.microsoft.com/office/drawing/2014/main" id="{411F0A6F-603F-42B3-8F16-79D284AB9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5805488"/>
            <a:ext cx="360363" cy="431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5260" name="Text Box 28">
            <a:extLst>
              <a:ext uri="{FF2B5EF4-FFF2-40B4-BE49-F238E27FC236}">
                <a16:creationId xmlns:a16="http://schemas.microsoft.com/office/drawing/2014/main" id="{936769E8-8367-4DCC-B0F8-70F8394EC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13" y="5468938"/>
            <a:ext cx="5270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66%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5261" name="Text Box 29">
            <a:extLst>
              <a:ext uri="{FF2B5EF4-FFF2-40B4-BE49-F238E27FC236}">
                <a16:creationId xmlns:a16="http://schemas.microsoft.com/office/drawing/2014/main" id="{C084082D-977A-4093-8A6D-674B804FB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477000"/>
            <a:ext cx="6048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l-GR" sz="1200">
                <a:latin typeface="Bookman Old Style" panose="02050604050505020204" pitchFamily="18" charset="0"/>
                <a:cs typeface="Arial" panose="020B0604020202020204" pitchFamily="34" charset="0"/>
              </a:rPr>
              <a:t>Mean sensitivity of conventional pap smear( % ) 95 % CI</a:t>
            </a:r>
            <a:endParaRPr lang="el-GR" altLang="el-GR" sz="12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 descr="scrape_obtain">
            <a:extLst>
              <a:ext uri="{FF2B5EF4-FFF2-40B4-BE49-F238E27FC236}">
                <a16:creationId xmlns:a16="http://schemas.microsoft.com/office/drawing/2014/main" id="{44DE9A42-1FAE-408B-9D43-849B35A140B4}"/>
              </a:ext>
            </a:extLst>
          </p:cNvPr>
          <p:cNvSpPr>
            <a:spLocks noGrp="1" noChangeAspect="1" noChangeArrowheads="1"/>
          </p:cNvSpPr>
          <p:nvPr/>
        </p:nvSpPr>
        <p:spPr bwMode="auto">
          <a:xfrm>
            <a:off x="3348038" y="981075"/>
            <a:ext cx="2736850" cy="2592388"/>
          </a:xfrm>
          <a:prstGeom prst="rect">
            <a:avLst/>
          </a:prstGeom>
          <a:blipFill dpi="0" rotWithShape="1">
            <a:blip r:embed="rId2"/>
            <a:srcRect/>
            <a:stretch>
              <a:fillRect r="-1069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6261" name="Rectangle 5" descr="scrape_rinse">
            <a:extLst>
              <a:ext uri="{FF2B5EF4-FFF2-40B4-BE49-F238E27FC236}">
                <a16:creationId xmlns:a16="http://schemas.microsoft.com/office/drawing/2014/main" id="{0DBBB3DD-954C-472E-8397-2F4171FF72B7}"/>
              </a:ext>
            </a:extLst>
          </p:cNvPr>
          <p:cNvSpPr>
            <a:spLocks noGrp="1" noChangeAspect="1" noChangeArrowheads="1"/>
          </p:cNvSpPr>
          <p:nvPr/>
        </p:nvSpPr>
        <p:spPr bwMode="auto">
          <a:xfrm>
            <a:off x="6084888" y="981075"/>
            <a:ext cx="2879725" cy="2592388"/>
          </a:xfrm>
          <a:prstGeom prst="rect">
            <a:avLst/>
          </a:prstGeom>
          <a:blipFill dpi="0" rotWithShape="1">
            <a:blip r:embed="rId3"/>
            <a:srcRect/>
            <a:stretch>
              <a:fillRect r="-520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6262" name="Rectangle 6" descr="scrape_obtain2">
            <a:extLst>
              <a:ext uri="{FF2B5EF4-FFF2-40B4-BE49-F238E27FC236}">
                <a16:creationId xmlns:a16="http://schemas.microsoft.com/office/drawing/2014/main" id="{1111D7E0-D433-4086-8EFC-FA6E64B2640C}"/>
              </a:ext>
            </a:extLst>
          </p:cNvPr>
          <p:cNvSpPr>
            <a:spLocks noGrp="1" noChangeAspect="1" noChangeArrowheads="1"/>
          </p:cNvSpPr>
          <p:nvPr/>
        </p:nvSpPr>
        <p:spPr bwMode="auto">
          <a:xfrm>
            <a:off x="3203575" y="4005263"/>
            <a:ext cx="2881313" cy="2592387"/>
          </a:xfrm>
          <a:prstGeom prst="rect">
            <a:avLst/>
          </a:prstGeom>
          <a:blipFill dpi="0" rotWithShape="1">
            <a:blip r:embed="rId4"/>
            <a:srcRect/>
            <a:stretch>
              <a:fillRect r="-514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6263" name="Rectangle 7" descr="scrape_rinse2">
            <a:extLst>
              <a:ext uri="{FF2B5EF4-FFF2-40B4-BE49-F238E27FC236}">
                <a16:creationId xmlns:a16="http://schemas.microsoft.com/office/drawing/2014/main" id="{88955498-853B-49E0-8483-FDBDA1CFD0DC}"/>
              </a:ext>
            </a:extLst>
          </p:cNvPr>
          <p:cNvSpPr>
            <a:spLocks noGrp="1" noChangeAspect="1" noChangeArrowheads="1"/>
          </p:cNvSpPr>
          <p:nvPr/>
        </p:nvSpPr>
        <p:spPr bwMode="auto">
          <a:xfrm>
            <a:off x="6084888" y="4005263"/>
            <a:ext cx="2663825" cy="2592387"/>
          </a:xfrm>
          <a:prstGeom prst="rect">
            <a:avLst/>
          </a:prstGeom>
          <a:blipFill dpi="0" rotWithShape="1">
            <a:blip r:embed="rId5"/>
            <a:srcRect/>
            <a:stretch>
              <a:fillRect r="-1373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6264" name="Oval 8">
            <a:extLst>
              <a:ext uri="{FF2B5EF4-FFF2-40B4-BE49-F238E27FC236}">
                <a16:creationId xmlns:a16="http://schemas.microsoft.com/office/drawing/2014/main" id="{E676820E-515B-4B0D-9CD9-2FCE9D414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36838"/>
            <a:ext cx="2736850" cy="2952750"/>
          </a:xfrm>
          <a:prstGeom prst="ellipse">
            <a:avLst/>
          </a:prstGeom>
          <a:solidFill>
            <a:srgbClr val="FF00FF">
              <a:alpha val="9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l-GR" altLang="el-GR" sz="1800" b="0">
                <a:latin typeface="Arial" panose="020B0604020202020204" pitchFamily="34" charset="0"/>
                <a:cs typeface="Arial" panose="020B0604020202020204" pitchFamily="34" charset="0"/>
              </a:rPr>
              <a:t>ΛΗΨΗ  </a:t>
            </a:r>
          </a:p>
          <a:p>
            <a:pPr algn="ctr"/>
            <a:r>
              <a:rPr lang="el-GR" altLang="el-GR" sz="1800" b="0">
                <a:latin typeface="Arial" panose="020B0604020202020204" pitchFamily="34" charset="0"/>
                <a:cs typeface="Arial" panose="020B0604020202020204" pitchFamily="34" charset="0"/>
              </a:rPr>
              <a:t>ΚΥΤΤΑΡΟΛΟΓΙΚΟΥ</a:t>
            </a:r>
          </a:p>
          <a:p>
            <a:pPr algn="ctr"/>
            <a:r>
              <a:rPr lang="el-GR" altLang="el-GR" sz="1800" b="0">
                <a:latin typeface="Arial" panose="020B0604020202020204" pitchFamily="34" charset="0"/>
                <a:cs typeface="Arial" panose="020B0604020202020204" pitchFamily="34" charset="0"/>
              </a:rPr>
              <a:t>ΕΠΙΧΡΙΣΜΑΤΟΣ</a:t>
            </a:r>
          </a:p>
          <a:p>
            <a:pPr algn="ctr"/>
            <a:r>
              <a:rPr lang="el-GR" altLang="el-GR" sz="1800" b="0">
                <a:latin typeface="Arial" panose="020B0604020202020204" pitchFamily="34" charset="0"/>
                <a:cs typeface="Arial" panose="020B0604020202020204" pitchFamily="34" charset="0"/>
              </a:rPr>
              <a:t>ΚΑΤΑ</a:t>
            </a:r>
          </a:p>
          <a:p>
            <a:pPr algn="ctr"/>
            <a:r>
              <a:rPr lang="el-GR" altLang="el-GR" sz="1800" b="0">
                <a:latin typeface="Arial" panose="020B0604020202020204" pitchFamily="34" charset="0"/>
                <a:cs typeface="Arial" panose="020B0604020202020204" pitchFamily="34" charset="0"/>
              </a:rPr>
              <a:t>ΠΑΠΑΝΙΚΟΛΑΟΥ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>
            <a:extLst>
              <a:ext uri="{FF2B5EF4-FFF2-40B4-BE49-F238E27FC236}">
                <a16:creationId xmlns:a16="http://schemas.microsoft.com/office/drawing/2014/main" id="{C2C21744-21E0-4409-BB4F-B9270D78A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600"/>
            <a:ext cx="8686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 eaLnBrk="0" hangingPunct="0"/>
            <a:r>
              <a:rPr lang="en-GB" altLang="el-GR" sz="360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Improving Cervical Screening</a:t>
            </a:r>
            <a:endParaRPr lang="en-GB" altLang="el-GR" sz="3600">
              <a:solidFill>
                <a:srgbClr val="CC00FF"/>
              </a:solidFill>
              <a:latin typeface="Arial" panose="020B0604020202020204" pitchFamily="34" charset="0"/>
            </a:endParaRPr>
          </a:p>
        </p:txBody>
      </p:sp>
      <p:sp>
        <p:nvSpPr>
          <p:cNvPr id="97285" name="Rectangle 5">
            <a:extLst>
              <a:ext uri="{FF2B5EF4-FFF2-40B4-BE49-F238E27FC236}">
                <a16:creationId xmlns:a16="http://schemas.microsoft.com/office/drawing/2014/main" id="{95484143-5FA2-4B46-B951-1EC96A218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362200"/>
            <a:ext cx="8534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l-GR" sz="2800">
                <a:solidFill>
                  <a:srgbClr val="FF0000"/>
                </a:solidFill>
                <a:latin typeface="Arial" panose="020B0604020202020204" pitchFamily="34" charset="0"/>
              </a:rPr>
              <a:t>Improve cytological screening</a:t>
            </a:r>
            <a:endParaRPr lang="el-GR" altLang="el-GR" sz="28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20000"/>
              </a:spcBef>
            </a:pPr>
            <a:endParaRPr lang="en-GB" altLang="el-GR" sz="28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20000"/>
              </a:spcBef>
            </a:pPr>
            <a:endParaRPr lang="en-GB" altLang="el-GR" sz="28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altLang="el-GR" sz="2800">
                <a:solidFill>
                  <a:srgbClr val="FF0000"/>
                </a:solidFill>
                <a:latin typeface="Arial" panose="020B0604020202020204" pitchFamily="34" charset="0"/>
              </a:rPr>
              <a:t>	Use additional tests (Adjunctive)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3 - Θέση αριθμού διαφάνειας">
            <a:extLst>
              <a:ext uri="{FF2B5EF4-FFF2-40B4-BE49-F238E27FC236}">
                <a16:creationId xmlns:a16="http://schemas.microsoft.com/office/drawing/2014/main" id="{13D50CE2-7B45-4725-A2E1-63635D01E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0ACEE561-57DE-4C8A-B0CB-915C154878CF}" type="slidenum">
              <a:rPr lang="el-GR" altLang="el-GR" sz="1400" b="0"/>
              <a:pPr eaLnBrk="1" hangingPunct="1"/>
              <a:t>4</a:t>
            </a:fld>
            <a:endParaRPr lang="el-GR" altLang="el-GR" sz="1400" b="0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AF1FAE94-DF31-462D-8226-425AF4AE6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60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4400">
                <a:solidFill>
                  <a:srgbClr val="FF0000"/>
                </a:solidFill>
              </a:rPr>
              <a:t>Φυσιολογικό πλακώδες επιθήλιο</a:t>
            </a:r>
            <a:endParaRPr lang="en-GB" altLang="el-GR" sz="4400">
              <a:solidFill>
                <a:srgbClr val="FF0000"/>
              </a:solidFill>
            </a:endParaRPr>
          </a:p>
        </p:txBody>
      </p:sp>
      <p:graphicFrame>
        <p:nvGraphicFramePr>
          <p:cNvPr id="1026" name="Object 3">
            <a:extLst>
              <a:ext uri="{FF2B5EF4-FFF2-40B4-BE49-F238E27FC236}">
                <a16:creationId xmlns:a16="http://schemas.microsoft.com/office/drawing/2014/main" id="{3F0CF6B7-53D0-40B8-B0BF-B8595AE8A2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844675"/>
          <a:ext cx="9144000" cy="501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3" imgW="8550381" imgH="4160881" progId="PhotoDeluxeBusiness.Image.1">
                  <p:embed/>
                </p:oleObj>
              </mc:Choice>
              <mc:Fallback>
                <p:oleObj name="Image" r:id="rId3" imgW="8550381" imgH="4160881" progId="PhotoDeluxeBusiness.Image.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44675"/>
                        <a:ext cx="9144000" cy="501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2">
            <a:extLst>
              <a:ext uri="{FF2B5EF4-FFF2-40B4-BE49-F238E27FC236}">
                <a16:creationId xmlns:a16="http://schemas.microsoft.com/office/drawing/2014/main" id="{D8230604-8EF1-4ED3-9012-D9958B8A802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4099" r="3333" b="8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3" name="Rectangle 5">
            <a:extLst>
              <a:ext uri="{FF2B5EF4-FFF2-40B4-BE49-F238E27FC236}">
                <a16:creationId xmlns:a16="http://schemas.microsoft.com/office/drawing/2014/main" id="{9730BF4E-92C2-4D9B-A558-D7784D44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2150"/>
            <a:ext cx="9144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l-GR" sz="3200">
                <a:solidFill>
                  <a:srgbClr val="660066"/>
                </a:solidFill>
                <a:latin typeface="Bookman Old Style" panose="02050604050505020204" pitchFamily="18" charset="0"/>
              </a:rPr>
              <a:t>                  </a:t>
            </a:r>
            <a:r>
              <a:rPr lang="el-GR" altLang="el-GR" sz="3600" u="sng">
                <a:solidFill>
                  <a:srgbClr val="FFFF00"/>
                </a:solidFill>
                <a:latin typeface="Bookman Old Style" panose="02050604050505020204" pitchFamily="18" charset="0"/>
              </a:rPr>
              <a:t>HPV-DNA Testing</a:t>
            </a:r>
          </a:p>
          <a:p>
            <a:endParaRPr lang="el-GR" altLang="el-GR" sz="3600" u="sng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el-GR" altLang="el-GR" sz="3600" u="sng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el-GR" altLang="el-GR" sz="3600" u="sng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r>
              <a:rPr lang="el-GR" altLang="el-GR" sz="2800">
                <a:solidFill>
                  <a:srgbClr val="D60093"/>
                </a:solidFill>
                <a:latin typeface="Bookman Old Style" panose="02050604050505020204" pitchFamily="18" charset="0"/>
              </a:rPr>
              <a:t>1.Σαν μέθοδος διάγνωσης –</a:t>
            </a:r>
            <a:r>
              <a:rPr lang="en-US" altLang="el-GR" sz="2800">
                <a:solidFill>
                  <a:srgbClr val="D60093"/>
                </a:solidFill>
                <a:latin typeface="Bookman Old Style" panose="02050604050505020204" pitchFamily="18" charset="0"/>
              </a:rPr>
              <a:t>screening </a:t>
            </a:r>
            <a:r>
              <a:rPr lang="el-GR" altLang="el-GR" sz="2800">
                <a:solidFill>
                  <a:srgbClr val="D60093"/>
                </a:solidFill>
                <a:latin typeface="Bookman Old Style" panose="02050604050505020204" pitchFamily="18" charset="0"/>
              </a:rPr>
              <a:t>της τραχηλικής ενδοεπιθηλιακής νεοπλασίας</a:t>
            </a:r>
            <a:endParaRPr lang="en-US" altLang="el-GR" sz="2800">
              <a:solidFill>
                <a:srgbClr val="D60093"/>
              </a:solidFill>
              <a:latin typeface="Bookman Old Style" panose="02050604050505020204" pitchFamily="18" charset="0"/>
            </a:endParaRPr>
          </a:p>
          <a:p>
            <a:endParaRPr lang="el-GR" altLang="el-GR" sz="2800">
              <a:solidFill>
                <a:srgbClr val="D60093"/>
              </a:solidFill>
              <a:latin typeface="Bookman Old Style" panose="02050604050505020204" pitchFamily="18" charset="0"/>
            </a:endParaRPr>
          </a:p>
          <a:p>
            <a:r>
              <a:rPr lang="el-GR" altLang="el-GR" sz="2800">
                <a:solidFill>
                  <a:srgbClr val="D60093"/>
                </a:solidFill>
                <a:latin typeface="Bookman Old Style" panose="02050604050505020204" pitchFamily="18" charset="0"/>
              </a:rPr>
              <a:t>2.Στα τέστ Παπανικολάου συμβατά με </a:t>
            </a:r>
            <a:r>
              <a:rPr lang="en-US" altLang="el-GR" sz="2800">
                <a:solidFill>
                  <a:srgbClr val="D60093"/>
                </a:solidFill>
                <a:latin typeface="Bookman Old Style" panose="02050604050505020204" pitchFamily="18" charset="0"/>
              </a:rPr>
              <a:t>ASCUS.</a:t>
            </a:r>
            <a:endParaRPr lang="el-GR" altLang="el-GR" sz="2800">
              <a:solidFill>
                <a:srgbClr val="D60093"/>
              </a:solidFill>
              <a:latin typeface="Bookman Old Style" panose="02050604050505020204" pitchFamily="18" charset="0"/>
            </a:endParaRPr>
          </a:p>
          <a:p>
            <a:r>
              <a:rPr lang="el-GR" altLang="el-GR" sz="2800">
                <a:solidFill>
                  <a:srgbClr val="D60093"/>
                </a:solidFill>
                <a:latin typeface="Bookman Old Style" panose="02050604050505020204" pitchFamily="18" charset="0"/>
              </a:rPr>
              <a:t>(5-7%)</a:t>
            </a:r>
            <a:endParaRPr lang="en-US" altLang="el-GR" sz="2800">
              <a:solidFill>
                <a:srgbClr val="D60093"/>
              </a:solidFill>
              <a:latin typeface="Bookman Old Style" panose="02050604050505020204" pitchFamily="18" charset="0"/>
            </a:endParaRPr>
          </a:p>
          <a:p>
            <a:endParaRPr lang="el-GR" altLang="el-GR" sz="2800">
              <a:solidFill>
                <a:srgbClr val="D60093"/>
              </a:solidFill>
              <a:latin typeface="Bookman Old Style" panose="02050604050505020204" pitchFamily="18" charset="0"/>
            </a:endParaRPr>
          </a:p>
          <a:p>
            <a:r>
              <a:rPr lang="el-GR" altLang="el-GR" sz="2800">
                <a:solidFill>
                  <a:srgbClr val="D60093"/>
                </a:solidFill>
                <a:latin typeface="Bookman Old Style" panose="02050604050505020204" pitchFamily="18" charset="0"/>
              </a:rPr>
              <a:t>3.Σαν μέθοδος ελέγχου υποτροπιάζουσας ή υπολειπόμενης νόσου μετά αφαιρετική θεραπεία </a:t>
            </a:r>
            <a:r>
              <a:rPr lang="en-US" altLang="el-GR" sz="2800">
                <a:solidFill>
                  <a:srgbClr val="D60093"/>
                </a:solidFill>
                <a:latin typeface="Bookman Old Style" panose="02050604050505020204" pitchFamily="18" charset="0"/>
              </a:rPr>
              <a:t>CIN</a:t>
            </a:r>
            <a:endParaRPr lang="el-GR" altLang="el-GR" sz="2800">
              <a:solidFill>
                <a:srgbClr val="D60093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>
            <a:extLst>
              <a:ext uri="{FF2B5EF4-FFF2-40B4-BE49-F238E27FC236}">
                <a16:creationId xmlns:a16="http://schemas.microsoft.com/office/drawing/2014/main" id="{15A7B875-5BC4-4048-8416-56C371F3E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921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l-GR" altLang="el-GR" sz="3200">
                <a:solidFill>
                  <a:srgbClr val="FF3300"/>
                </a:solidFill>
              </a:rPr>
              <a:t>Τι πρέπει να περιμένουμε απο ένα </a:t>
            </a:r>
            <a:r>
              <a:rPr lang="en-US" altLang="el-GR" sz="3200">
                <a:solidFill>
                  <a:srgbClr val="FF3300"/>
                </a:solidFill>
              </a:rPr>
              <a:t>HPV-DNA test</a:t>
            </a:r>
            <a:r>
              <a:rPr lang="en-GB" altLang="el-GR" sz="3200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0C40CA58-16F9-469F-9AB9-CCF27E943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33600"/>
            <a:ext cx="82296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l-GR" altLang="el-GR" sz="2400">
                <a:solidFill>
                  <a:schemeClr val="bg2"/>
                </a:solidFill>
              </a:rPr>
              <a:t>Καλύτερη ανίχνευση των υψηλόβαθμων αλλοιώσεων σε σχέση με την κυτταρολογία</a:t>
            </a:r>
            <a:endParaRPr lang="en-GB" altLang="el-GR" sz="2400">
              <a:solidFill>
                <a:schemeClr val="bg2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endParaRPr lang="en-GB" altLang="el-GR" sz="2400">
              <a:solidFill>
                <a:schemeClr val="bg2"/>
              </a:solidFill>
            </a:endParaRPr>
          </a:p>
          <a:p>
            <a:pPr algn="ctr"/>
            <a:r>
              <a:rPr lang="el-GR" altLang="el-GR" sz="2400">
                <a:solidFill>
                  <a:schemeClr val="bg2"/>
                </a:solidFill>
              </a:rPr>
              <a:t> ένα αρνητικό </a:t>
            </a:r>
            <a:r>
              <a:rPr lang="en-GB" altLang="el-GR" sz="2400">
                <a:solidFill>
                  <a:schemeClr val="bg2"/>
                </a:solidFill>
              </a:rPr>
              <a:t>HPV </a:t>
            </a:r>
            <a:r>
              <a:rPr lang="el-GR" altLang="el-GR" sz="2400">
                <a:solidFill>
                  <a:schemeClr val="bg2"/>
                </a:solidFill>
              </a:rPr>
              <a:t>τέστ</a:t>
            </a:r>
            <a:r>
              <a:rPr lang="en-GB" altLang="el-GR" sz="2400">
                <a:solidFill>
                  <a:schemeClr val="bg2"/>
                </a:solidFill>
              </a:rPr>
              <a:t> </a:t>
            </a:r>
            <a:r>
              <a:rPr lang="el-GR" altLang="el-GR" sz="2400">
                <a:solidFill>
                  <a:schemeClr val="bg2"/>
                </a:solidFill>
              </a:rPr>
              <a:t>πρέπει να αποκλέιει πιθανότητα εμφάνισης διηθητικού καρκίνου τραχήλου </a:t>
            </a:r>
            <a:r>
              <a:rPr lang="en-GB" altLang="el-GR" sz="2400">
                <a:solidFill>
                  <a:schemeClr val="bg2"/>
                </a:solidFill>
              </a:rPr>
              <a:t> </a:t>
            </a:r>
            <a:r>
              <a:rPr lang="el-GR" altLang="el-GR" sz="2400">
                <a:solidFill>
                  <a:schemeClr val="bg2"/>
                </a:solidFill>
              </a:rPr>
              <a:t>για 5-10 έτη</a:t>
            </a:r>
            <a:endParaRPr lang="en-GB" altLang="el-GR" sz="2400">
              <a:solidFill>
                <a:schemeClr val="bg2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endParaRPr lang="en-GB" altLang="el-GR" sz="2400">
              <a:solidFill>
                <a:schemeClr val="bg2"/>
              </a:solidFill>
            </a:endParaRPr>
          </a:p>
          <a:p>
            <a:pPr algn="ctr"/>
            <a:r>
              <a:rPr lang="el-GR" altLang="el-GR" sz="2400">
                <a:solidFill>
                  <a:schemeClr val="bg2"/>
                </a:solidFill>
              </a:rPr>
              <a:t>Σχέση κόστους οφέλους</a:t>
            </a:r>
            <a:endParaRPr lang="en-GB" altLang="el-GR" sz="2400">
              <a:solidFill>
                <a:schemeClr val="bg2"/>
              </a:solidFill>
            </a:endParaRPr>
          </a:p>
          <a:p>
            <a:endParaRPr lang="en-GB" altLang="el-GR" sz="2400">
              <a:solidFill>
                <a:schemeClr val="bg2"/>
              </a:solidFill>
            </a:endParaRPr>
          </a:p>
          <a:p>
            <a:endParaRPr lang="en-GB" altLang="el-GR" sz="24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0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0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0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7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80" name="Object 4">
            <a:extLst>
              <a:ext uri="{FF2B5EF4-FFF2-40B4-BE49-F238E27FC236}">
                <a16:creationId xmlns:a16="http://schemas.microsoft.com/office/drawing/2014/main" id="{A65290F6-68BE-4BFF-B26D-E17087784E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508250"/>
          <a:ext cx="37338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9" name="Photo Editor Photo" r:id="rId3" imgW="1428949" imgH="1580952" progId="MSPhotoEd.3">
                  <p:embed/>
                </p:oleObj>
              </mc:Choice>
              <mc:Fallback>
                <p:oleObj name="Photo Editor Photo" r:id="rId3" imgW="1428949" imgH="158095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08250"/>
                        <a:ext cx="37338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accent2"/>
                                </a:gs>
                                <a:gs pos="100000">
                                  <a:srgbClr val="FF00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8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1" name="Object 5">
            <a:extLst>
              <a:ext uri="{FF2B5EF4-FFF2-40B4-BE49-F238E27FC236}">
                <a16:creationId xmlns:a16="http://schemas.microsoft.com/office/drawing/2014/main" id="{20FA1260-A036-40DF-9CBC-194E0F1208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2508250"/>
          <a:ext cx="40386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0" name="Picture" r:id="rId5" imgW="448056" imgH="571500" progId="Word.Picture.8">
                  <p:embed/>
                </p:oleObj>
              </mc:Choice>
              <mc:Fallback>
                <p:oleObj name="Picture" r:id="rId5" imgW="448056" imgH="57150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508250"/>
                        <a:ext cx="4038600" cy="434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2" name="Oval 6">
            <a:extLst>
              <a:ext uri="{FF2B5EF4-FFF2-40B4-BE49-F238E27FC236}">
                <a16:creationId xmlns:a16="http://schemas.microsoft.com/office/drawing/2014/main" id="{CD8E3C0D-B8A7-42AA-86D5-369EAAC9E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6613"/>
            <a:ext cx="8351838" cy="1346200"/>
          </a:xfrm>
          <a:prstGeom prst="ellipse">
            <a:avLst/>
          </a:prstGeom>
          <a:gradFill rotWithShape="1">
            <a:gsLst>
              <a:gs pos="0">
                <a:srgbClr val="FF99CC"/>
              </a:gs>
              <a:gs pos="100000">
                <a:srgbClr val="66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l-GR" altLang="el-GR" sz="3200">
                <a:latin typeface="Bookman Old Style" panose="02050604050505020204" pitchFamily="18" charset="0"/>
                <a:cs typeface="Arial" panose="020B0604020202020204" pitchFamily="34" charset="0"/>
              </a:rPr>
              <a:t>Κολποσκόπηση</a:t>
            </a:r>
          </a:p>
        </p:txBody>
      </p:sp>
      <p:grpSp>
        <p:nvGrpSpPr>
          <p:cNvPr id="101383" name="Group 7">
            <a:extLst>
              <a:ext uri="{FF2B5EF4-FFF2-40B4-BE49-F238E27FC236}">
                <a16:creationId xmlns:a16="http://schemas.microsoft.com/office/drawing/2014/main" id="{C8ADC45E-A7B2-426A-A93F-2C8D2F3F22CC}"/>
              </a:ext>
            </a:extLst>
          </p:cNvPr>
          <p:cNvGrpSpPr>
            <a:grpSpLocks/>
          </p:cNvGrpSpPr>
          <p:nvPr/>
        </p:nvGrpSpPr>
        <p:grpSpPr bwMode="auto">
          <a:xfrm>
            <a:off x="6300788" y="188913"/>
            <a:ext cx="2374900" cy="2030412"/>
            <a:chOff x="1632" y="1248"/>
            <a:chExt cx="2682" cy="2286"/>
          </a:xfrm>
        </p:grpSpPr>
        <p:sp>
          <p:nvSpPr>
            <p:cNvPr id="101384" name="Gear">
              <a:extLst>
                <a:ext uri="{FF2B5EF4-FFF2-40B4-BE49-F238E27FC236}">
                  <a16:creationId xmlns:a16="http://schemas.microsoft.com/office/drawing/2014/main" id="{7759C3C0-9A91-49AE-828B-3E9FDEB8C97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0000">
                <a:alpha val="97000"/>
              </a:srgbClr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  <a:contourClr>
                <a:srgbClr val="FF00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l-GR"/>
            </a:p>
          </p:txBody>
        </p:sp>
        <p:sp>
          <p:nvSpPr>
            <p:cNvPr id="101385" name="AutoShape 9">
              <a:extLst>
                <a:ext uri="{FF2B5EF4-FFF2-40B4-BE49-F238E27FC236}">
                  <a16:creationId xmlns:a16="http://schemas.microsoft.com/office/drawing/2014/main" id="{01E959F6-7487-4279-AC94-8005C6D178E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0000">
                <a:alpha val="97000"/>
              </a:srgbClr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  <a:contourClr>
                <a:srgbClr val="FF00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l-GR"/>
            </a:p>
          </p:txBody>
        </p:sp>
        <p:sp>
          <p:nvSpPr>
            <p:cNvPr id="101386" name="AutoShape 10">
              <a:extLst>
                <a:ext uri="{FF2B5EF4-FFF2-40B4-BE49-F238E27FC236}">
                  <a16:creationId xmlns:a16="http://schemas.microsoft.com/office/drawing/2014/main" id="{2C8BCD6F-3887-4027-B9CE-448AF03E620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0000">
                <a:alpha val="97000"/>
              </a:srgbClr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  <a:contourClr>
                <a:srgbClr val="FF00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l-GR"/>
            </a:p>
          </p:txBody>
        </p:sp>
      </p:grp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3 - Θέση αριθμού διαφάνειας">
            <a:extLst>
              <a:ext uri="{FF2B5EF4-FFF2-40B4-BE49-F238E27FC236}">
                <a16:creationId xmlns:a16="http://schemas.microsoft.com/office/drawing/2014/main" id="{19E4EB48-11AD-48D3-BE7B-FAE004EE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2144FC2E-3EEC-413E-A460-EB7A08512810}" type="slidenum">
              <a:rPr lang="el-GR" altLang="el-GR" sz="1400" b="0"/>
              <a:pPr eaLnBrk="1" hangingPunct="1"/>
              <a:t>44</a:t>
            </a:fld>
            <a:endParaRPr lang="el-GR" altLang="el-GR" sz="1400" b="0"/>
          </a:p>
        </p:txBody>
      </p:sp>
      <p:sp>
        <p:nvSpPr>
          <p:cNvPr id="7173" name="Oval 2">
            <a:extLst>
              <a:ext uri="{FF2B5EF4-FFF2-40B4-BE49-F238E27FC236}">
                <a16:creationId xmlns:a16="http://schemas.microsoft.com/office/drawing/2014/main" id="{A2218D9F-9BBA-46D4-82DA-ABA9B78AD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1075"/>
            <a:ext cx="9144000" cy="158432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l-GR" sz="2000">
                <a:solidFill>
                  <a:schemeClr val="bg1"/>
                </a:solidFill>
              </a:rPr>
              <a:t>Zoom </a:t>
            </a:r>
            <a:r>
              <a:rPr lang="el-GR" altLang="el-GR" sz="2000">
                <a:solidFill>
                  <a:schemeClr val="bg1"/>
                </a:solidFill>
              </a:rPr>
              <a:t>και δυνατότητα μεγεθύνσεως 6-40 Χ.Διαθέτει 2 φίλτρα διαφανές και </a:t>
            </a:r>
          </a:p>
          <a:p>
            <a:pPr algn="ctr" eaLnBrk="1" hangingPunct="1"/>
            <a:r>
              <a:rPr lang="el-GR" altLang="el-GR" sz="2000">
                <a:solidFill>
                  <a:schemeClr val="bg1"/>
                </a:solidFill>
              </a:rPr>
              <a:t>πράσινο για τη μελέτη της αγγείωσης.</a:t>
            </a:r>
          </a:p>
          <a:p>
            <a:pPr algn="ctr" eaLnBrk="1" hangingPunct="1"/>
            <a:r>
              <a:rPr lang="el-GR" altLang="el-GR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174" name="Rectangle 3">
            <a:extLst>
              <a:ext uri="{FF2B5EF4-FFF2-40B4-BE49-F238E27FC236}">
                <a16:creationId xmlns:a16="http://schemas.microsoft.com/office/drawing/2014/main" id="{4426E8BE-33A6-44F9-A9C6-3D9BF10FA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0" y="90805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graphicFrame>
        <p:nvGraphicFramePr>
          <p:cNvPr id="7170" name="Object 4">
            <a:extLst>
              <a:ext uri="{FF2B5EF4-FFF2-40B4-BE49-F238E27FC236}">
                <a16:creationId xmlns:a16="http://schemas.microsoft.com/office/drawing/2014/main" id="{1A2DE203-961C-49E5-9088-3983134BDF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2508250"/>
          <a:ext cx="40386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Picture" r:id="rId3" imgW="448056" imgH="571500" progId="Word.Picture.8">
                  <p:embed/>
                </p:oleObj>
              </mc:Choice>
              <mc:Fallback>
                <p:oleObj name="Picture" r:id="rId3" imgW="448056" imgH="57150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508250"/>
                        <a:ext cx="4038600" cy="434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5">
            <a:extLst>
              <a:ext uri="{FF2B5EF4-FFF2-40B4-BE49-F238E27FC236}">
                <a16:creationId xmlns:a16="http://schemas.microsoft.com/office/drawing/2014/main" id="{0217AA66-5BC5-4E2D-8344-9B01A2F131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508250"/>
          <a:ext cx="37338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Photo Editor Photo" r:id="rId5" imgW="1428949" imgH="1580952" progId="MSPhotoEd.3">
                  <p:embed/>
                </p:oleObj>
              </mc:Choice>
              <mc:Fallback>
                <p:oleObj name="Photo Editor Photo" r:id="rId5" imgW="1428949" imgH="1580952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08250"/>
                        <a:ext cx="37338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accent2"/>
                                </a:gs>
                                <a:gs pos="100000">
                                  <a:srgbClr val="FF00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8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Rectangle 6">
            <a:extLst>
              <a:ext uri="{FF2B5EF4-FFF2-40B4-BE49-F238E27FC236}">
                <a16:creationId xmlns:a16="http://schemas.microsoft.com/office/drawing/2014/main" id="{73FFE7ED-B6C5-41DB-BE05-CA95C051C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0">
            <a:gsLst>
              <a:gs pos="0">
                <a:srgbClr val="CCFF33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b="0">
                <a:solidFill>
                  <a:schemeClr val="bg2"/>
                </a:solidFill>
              </a:rPr>
              <a:t>Ένα στερεοσκοπικό οπτικό σύστημα παρατήρησης που περιλαμβάνει </a:t>
            </a:r>
          </a:p>
          <a:p>
            <a:pPr algn="ctr" eaLnBrk="1" hangingPunct="1"/>
            <a:r>
              <a:rPr lang="el-GR" altLang="el-GR" b="0">
                <a:solidFill>
                  <a:schemeClr val="bg2"/>
                </a:solidFill>
              </a:rPr>
              <a:t>1.συγκλίνοντες φακούς 2.διοπτρικό μικροσκόπιο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3 - Θέση αριθμού διαφάνειας">
            <a:extLst>
              <a:ext uri="{FF2B5EF4-FFF2-40B4-BE49-F238E27FC236}">
                <a16:creationId xmlns:a16="http://schemas.microsoft.com/office/drawing/2014/main" id="{B0C2AD19-17E3-43BE-A45D-5E8FEDE8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6242EDCA-9C7F-4549-85DC-0B366059E1F2}" type="slidenum">
              <a:rPr lang="el-GR" altLang="el-GR" sz="1400" b="0"/>
              <a:pPr eaLnBrk="1" hangingPunct="1"/>
              <a:t>45</a:t>
            </a:fld>
            <a:endParaRPr lang="el-GR" altLang="el-GR" sz="1400" b="0"/>
          </a:p>
        </p:txBody>
      </p:sp>
      <p:sp>
        <p:nvSpPr>
          <p:cNvPr id="31747" name="Rectangle 2" descr="Picture 011">
            <a:extLst>
              <a:ext uri="{FF2B5EF4-FFF2-40B4-BE49-F238E27FC236}">
                <a16:creationId xmlns:a16="http://schemas.microsoft.com/office/drawing/2014/main" id="{FD9D59D8-5AAD-4CBE-A577-2CB6E9E9BD6B}"/>
              </a:ext>
            </a:extLst>
          </p:cNvPr>
          <p:cNvSpPr>
            <a:spLocks noGrp="1" noChangeAspect="1"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3 - Θέση αριθμού διαφάνειας">
            <a:extLst>
              <a:ext uri="{FF2B5EF4-FFF2-40B4-BE49-F238E27FC236}">
                <a16:creationId xmlns:a16="http://schemas.microsoft.com/office/drawing/2014/main" id="{1B6BE780-BEF6-4ED9-BCFB-359D35D8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8606D693-5CED-4F82-AB7A-7920E7CCA331}" type="slidenum">
              <a:rPr lang="el-GR" altLang="el-GR" sz="1400" b="0"/>
              <a:pPr eaLnBrk="1" hangingPunct="1"/>
              <a:t>46</a:t>
            </a:fld>
            <a:endParaRPr lang="el-GR" altLang="el-GR" sz="1400" b="0"/>
          </a:p>
        </p:txBody>
      </p:sp>
      <p:sp>
        <p:nvSpPr>
          <p:cNvPr id="32771" name="Rectangle 4" descr="Picture 015">
            <a:extLst>
              <a:ext uri="{FF2B5EF4-FFF2-40B4-BE49-F238E27FC236}">
                <a16:creationId xmlns:a16="http://schemas.microsoft.com/office/drawing/2014/main" id="{5FADEBDC-F770-4BED-930A-D42D5BA70439}"/>
              </a:ext>
            </a:extLst>
          </p:cNvPr>
          <p:cNvSpPr>
            <a:spLocks noGrp="1" noChangeAspect="1"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3 - Θέση αριθμού διαφάνειας">
            <a:extLst>
              <a:ext uri="{FF2B5EF4-FFF2-40B4-BE49-F238E27FC236}">
                <a16:creationId xmlns:a16="http://schemas.microsoft.com/office/drawing/2014/main" id="{15D83FCD-CF4D-45B8-A9A0-7C79210B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7025F5F8-884C-4207-BC96-F6C132D78B1A}" type="slidenum">
              <a:rPr lang="el-GR" altLang="el-GR" sz="1400" b="0"/>
              <a:pPr eaLnBrk="1" hangingPunct="1"/>
              <a:t>47</a:t>
            </a:fld>
            <a:endParaRPr lang="el-GR" altLang="el-GR" sz="1400" b="0"/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7512880A-57E0-41A5-A2AA-EA3843785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052513"/>
            <a:ext cx="6840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>
              <a:solidFill>
                <a:schemeClr val="bg2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5B7574-2FAA-483B-9071-36C485E2F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921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3200">
                <a:solidFill>
                  <a:schemeClr val="bg2"/>
                </a:solidFill>
                <a:latin typeface="Bookman Old Style" panose="02050604050505020204" pitchFamily="18" charset="0"/>
              </a:rPr>
              <a:t>Τι πρέπει να αξιολογεί ο κολποσκόπος</a:t>
            </a:r>
          </a:p>
        </p:txBody>
      </p:sp>
      <p:sp>
        <p:nvSpPr>
          <p:cNvPr id="329734" name="Rectangle 6">
            <a:extLst>
              <a:ext uri="{FF2B5EF4-FFF2-40B4-BE49-F238E27FC236}">
                <a16:creationId xmlns:a16="http://schemas.microsoft.com/office/drawing/2014/main" id="{D09A88E9-62A4-4844-8522-C53A43C7B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700213"/>
            <a:ext cx="82296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75000"/>
              <a:buFont typeface="Wingdings" pitchFamily="2" charset="2"/>
              <a:buChar char="v"/>
              <a:defRPr/>
            </a:pPr>
            <a:r>
              <a:rPr lang="el-GR" b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Γραμμή μετάπτωσης</a:t>
            </a:r>
            <a:endParaRPr lang="en-US" b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marL="342900" indent="-342900">
              <a:spcBef>
                <a:spcPct val="20000"/>
              </a:spcBef>
              <a:buSzPct val="75000"/>
              <a:buFont typeface="Wingdings" pitchFamily="2" charset="2"/>
              <a:buChar char="v"/>
              <a:defRPr/>
            </a:pPr>
            <a:r>
              <a:rPr lang="el-GR" b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Θέση και έκταση της βλάβης</a:t>
            </a:r>
            <a:endParaRPr lang="en-US" b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marL="342900" indent="-342900">
              <a:spcBef>
                <a:spcPct val="20000"/>
              </a:spcBef>
              <a:buSzPct val="75000"/>
              <a:buFont typeface="Wingdings" pitchFamily="2" charset="2"/>
              <a:buChar char="v"/>
              <a:defRPr/>
            </a:pPr>
            <a:r>
              <a:rPr lang="el-GR" b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Θέση λήψης κολποσκοπικά κατευθυνόμενης βιοψίας</a:t>
            </a:r>
            <a:endParaRPr lang="en-US" b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marL="342900" indent="-342900">
              <a:spcBef>
                <a:spcPct val="20000"/>
              </a:spcBef>
              <a:buSzPct val="75000"/>
              <a:buFont typeface="Wingdings" pitchFamily="2" charset="2"/>
              <a:buChar char="v"/>
              <a:defRPr/>
            </a:pPr>
            <a:r>
              <a:rPr lang="el-GR" b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Χαρακτηριστικά σημεία σοβαρής βλάβης</a:t>
            </a:r>
            <a:endParaRPr lang="en-US" b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marL="742950" lvl="1" indent="-285750">
              <a:spcBef>
                <a:spcPct val="20000"/>
              </a:spcBef>
              <a:buSzPct val="75000"/>
              <a:buFont typeface="Wingdings" pitchFamily="2" charset="2"/>
              <a:buChar char="v"/>
              <a:defRPr/>
            </a:pPr>
            <a:r>
              <a:rPr lang="el-GR" b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Ανώμαλη αγγείωση</a:t>
            </a:r>
            <a:endParaRPr lang="en-US" b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marL="742950" lvl="1" indent="-285750">
              <a:spcBef>
                <a:spcPct val="20000"/>
              </a:spcBef>
              <a:buSzPct val="75000"/>
              <a:buFont typeface="Wingdings" pitchFamily="2" charset="2"/>
              <a:buChar char="v"/>
              <a:defRPr/>
            </a:pPr>
            <a:r>
              <a:rPr lang="el-GR" sz="2800" b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Βαθμός λευκού οξικού οξέος</a:t>
            </a:r>
            <a:endParaRPr lang="en-US" sz="2800" b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marL="742950" lvl="1" indent="-285750">
              <a:spcBef>
                <a:spcPct val="20000"/>
              </a:spcBef>
              <a:buSzPct val="75000"/>
              <a:buFont typeface="Wingdings" pitchFamily="2" charset="2"/>
              <a:buChar char="v"/>
              <a:defRPr/>
            </a:pPr>
            <a:r>
              <a:rPr lang="el-GR" b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Μωσαϊκό</a:t>
            </a:r>
            <a:endParaRPr lang="en-US" b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marL="742950" lvl="1" indent="-285750">
              <a:spcBef>
                <a:spcPct val="20000"/>
              </a:spcBef>
              <a:buSzPct val="75000"/>
              <a:buFont typeface="Wingdings" pitchFamily="2" charset="2"/>
              <a:buChar char="v"/>
              <a:defRPr/>
            </a:pPr>
            <a:r>
              <a:rPr lang="el-GR" b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διάστιξη</a:t>
            </a:r>
            <a:endParaRPr lang="en-US" b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marL="742950" lvl="1" indent="-285750">
              <a:spcBef>
                <a:spcPct val="20000"/>
              </a:spcBef>
              <a:buSzPct val="75000"/>
              <a:buFont typeface="Wingdings" pitchFamily="2" charset="2"/>
              <a:buChar char="v"/>
              <a:defRPr/>
            </a:pPr>
            <a:r>
              <a:rPr lang="el-GR" b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Υπέγερση επιφάνειας</a:t>
            </a:r>
            <a:endParaRPr lang="en-US" b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marL="342900" indent="-342900">
              <a:spcBef>
                <a:spcPct val="20000"/>
              </a:spcBef>
              <a:buSzPct val="75000"/>
              <a:buFont typeface="Wingdings" pitchFamily="2" charset="2"/>
              <a:buChar char="v"/>
              <a:defRPr/>
            </a:pPr>
            <a:endParaRPr lang="en-US" b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marL="342900" indent="-342900">
              <a:spcBef>
                <a:spcPct val="20000"/>
              </a:spcBef>
              <a:buSzPct val="75000"/>
              <a:buFont typeface="Wingdings" pitchFamily="2" charset="2"/>
              <a:buChar char="v"/>
              <a:defRPr/>
            </a:pPr>
            <a:endParaRPr lang="el-GR" b="0">
              <a:solidFill>
                <a:srgbClr val="3333CC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3 - Θέση αριθμού διαφάνειας">
            <a:extLst>
              <a:ext uri="{FF2B5EF4-FFF2-40B4-BE49-F238E27FC236}">
                <a16:creationId xmlns:a16="http://schemas.microsoft.com/office/drawing/2014/main" id="{05144963-557F-499B-96BA-47E47021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BDE26CE6-BBC8-41BF-AD12-E13F655645C2}" type="slidenum">
              <a:rPr lang="el-GR" altLang="el-GR" sz="1400" b="0"/>
              <a:pPr eaLnBrk="1" hangingPunct="1"/>
              <a:t>48</a:t>
            </a:fld>
            <a:endParaRPr lang="el-GR" altLang="el-GR" sz="1400" b="0"/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C23D4332-70D4-46F3-B6B5-FF3FA8A2C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3600" i="1">
                <a:solidFill>
                  <a:srgbClr val="FF0066"/>
                </a:solidFill>
              </a:rPr>
              <a:t>Οι δυσκολίες που συναντούμε</a:t>
            </a:r>
            <a:endParaRPr lang="en-US" altLang="el-GR" sz="3600" i="1">
              <a:solidFill>
                <a:srgbClr val="FF0066"/>
              </a:solidFill>
            </a:endParaRPr>
          </a:p>
        </p:txBody>
      </p:sp>
      <p:sp>
        <p:nvSpPr>
          <p:cNvPr id="34820" name="Rectangle 5">
            <a:extLst>
              <a:ext uri="{FF2B5EF4-FFF2-40B4-BE49-F238E27FC236}">
                <a16:creationId xmlns:a16="http://schemas.microsoft.com/office/drawing/2014/main" id="{0FE98880-E7B4-4F3D-9262-BF98DA18D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 sz="2800">
                <a:solidFill>
                  <a:srgbClr val="660033"/>
                </a:solidFill>
              </a:rPr>
              <a:t>Ορατότητα του άνω ορίου της ζώνης μεταπλάσης(γραμμή μετάπτωσης)</a:t>
            </a:r>
            <a:endParaRPr lang="en-US" altLang="el-GR" sz="2800">
              <a:solidFill>
                <a:srgbClr val="660033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endParaRPr lang="en-US" altLang="el-GR" sz="2800">
              <a:solidFill>
                <a:srgbClr val="660033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 sz="2800">
                <a:solidFill>
                  <a:srgbClr val="660033"/>
                </a:solidFill>
              </a:rPr>
              <a:t>Ενδοτραχηλικός διαστολέας </a:t>
            </a:r>
            <a:r>
              <a:rPr lang="en-US" altLang="el-GR" sz="2800">
                <a:solidFill>
                  <a:srgbClr val="660033"/>
                </a:solidFill>
              </a:rPr>
              <a:t>(Kogan`s)</a:t>
            </a:r>
          </a:p>
          <a:p>
            <a:pPr lvl="1"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endParaRPr lang="en-US" altLang="el-GR" sz="2800">
              <a:solidFill>
                <a:srgbClr val="660033"/>
              </a:solidFill>
            </a:endParaRPr>
          </a:p>
          <a:p>
            <a:pPr lvl="1"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 sz="2800">
                <a:solidFill>
                  <a:srgbClr val="660033"/>
                </a:solidFill>
              </a:rPr>
              <a:t>Ενδοτραχηλικός διαστολέας</a:t>
            </a:r>
            <a:r>
              <a:rPr lang="en-US" altLang="el-GR" sz="2800">
                <a:solidFill>
                  <a:srgbClr val="660033"/>
                </a:solidFill>
              </a:rPr>
              <a:t>(Desjardins)</a:t>
            </a:r>
          </a:p>
          <a:p>
            <a:pPr lvl="1"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endParaRPr lang="en-US" altLang="el-GR" sz="2800">
              <a:solidFill>
                <a:srgbClr val="660033"/>
              </a:solidFill>
            </a:endParaRPr>
          </a:p>
          <a:p>
            <a:pPr lvl="1"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 sz="2800">
                <a:solidFill>
                  <a:srgbClr val="660033"/>
                </a:solidFill>
              </a:rPr>
              <a:t>Βαμβακοφόροι στυλεοί</a:t>
            </a:r>
            <a:endParaRPr lang="en-US" altLang="el-GR" sz="2800">
              <a:solidFill>
                <a:srgbClr val="660033"/>
              </a:solidFill>
            </a:endParaRPr>
          </a:p>
          <a:p>
            <a:pPr lvl="1"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endParaRPr lang="en-US" altLang="el-GR" sz="2800">
              <a:solidFill>
                <a:srgbClr val="660033"/>
              </a:solidFill>
            </a:endParaRPr>
          </a:p>
          <a:p>
            <a:pPr lvl="1" eaLnBrk="1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r>
              <a:rPr lang="el-GR" altLang="el-GR" sz="2800">
                <a:solidFill>
                  <a:srgbClr val="660033"/>
                </a:solidFill>
              </a:rPr>
              <a:t>Χρήση οιστρογόνων κολπικά</a:t>
            </a:r>
            <a:endParaRPr lang="en-US" altLang="el-GR" sz="280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3 - Θέση αριθμού διαφάνειας">
            <a:extLst>
              <a:ext uri="{FF2B5EF4-FFF2-40B4-BE49-F238E27FC236}">
                <a16:creationId xmlns:a16="http://schemas.microsoft.com/office/drawing/2014/main" id="{A63DA723-E901-4C1F-BE56-A3AE515D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652F476A-C703-4268-8C5B-D7035D32FCC7}" type="slidenum">
              <a:rPr lang="el-GR" altLang="el-GR" sz="1400" b="0"/>
              <a:pPr eaLnBrk="1" hangingPunct="1"/>
              <a:t>49</a:t>
            </a:fld>
            <a:endParaRPr lang="el-GR" altLang="el-GR" sz="1400" b="0"/>
          </a:p>
        </p:txBody>
      </p:sp>
      <p:pic>
        <p:nvPicPr>
          <p:cNvPr id="35843" name="Picture 4" descr="35">
            <a:extLst>
              <a:ext uri="{FF2B5EF4-FFF2-40B4-BE49-F238E27FC236}">
                <a16:creationId xmlns:a16="http://schemas.microsoft.com/office/drawing/2014/main" id="{90B164BA-694E-4FC9-B9C8-93A845F5A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r="65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2" descr="σάρωση0007">
            <a:extLst>
              <a:ext uri="{FF2B5EF4-FFF2-40B4-BE49-F238E27FC236}">
                <a16:creationId xmlns:a16="http://schemas.microsoft.com/office/drawing/2014/main" id="{88A8FBD6-3038-4937-ACEA-0F3474D1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Θέση αριθμού διαφάνειας 3">
            <a:extLst>
              <a:ext uri="{FF2B5EF4-FFF2-40B4-BE49-F238E27FC236}">
                <a16:creationId xmlns:a16="http://schemas.microsoft.com/office/drawing/2014/main" id="{A765CFFA-7D90-4E5F-A0CA-D87FFCACB9C2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C9BBD572-892E-46FB-B60E-56A9032DF9AA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50</a:t>
            </a:fld>
            <a:endParaRPr lang="el-GR" altLang="el-GR" sz="1400" b="0"/>
          </a:p>
        </p:txBody>
      </p:sp>
      <p:sp>
        <p:nvSpPr>
          <p:cNvPr id="116741" name="Rectangle 2">
            <a:extLst>
              <a:ext uri="{FF2B5EF4-FFF2-40B4-BE49-F238E27FC236}">
                <a16:creationId xmlns:a16="http://schemas.microsoft.com/office/drawing/2014/main" id="{2F7AE1A7-13EF-48DF-9495-8E71A8DF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l-GR" sz="4000">
                <a:solidFill>
                  <a:schemeClr val="bg2"/>
                </a:solidFill>
              </a:rPr>
              <a:t>Λευκό οξικό οξύ(</a:t>
            </a:r>
            <a:r>
              <a:rPr lang="en-US" altLang="el-GR" sz="4000">
                <a:solidFill>
                  <a:schemeClr val="bg2"/>
                </a:solidFill>
              </a:rPr>
              <a:t>ACW)</a:t>
            </a:r>
          </a:p>
        </p:txBody>
      </p:sp>
      <p:sp>
        <p:nvSpPr>
          <p:cNvPr id="116742" name="Rectangle 3">
            <a:extLst>
              <a:ext uri="{FF2B5EF4-FFF2-40B4-BE49-F238E27FC236}">
                <a16:creationId xmlns:a16="http://schemas.microsoft.com/office/drawing/2014/main" id="{30CA39DE-DD6E-4C2C-9CFE-29372C68F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6613"/>
            <a:ext cx="8686800" cy="525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800">
                <a:solidFill>
                  <a:srgbClr val="FFFF00"/>
                </a:solidFill>
              </a:rPr>
              <a:t>Αντανακλά την αυξημένη πυκνότητα των πυρήνων των κυττάρων</a:t>
            </a:r>
            <a:r>
              <a:rPr lang="el-GR" altLang="el-GR" sz="2400" b="0" i="1">
                <a:solidFill>
                  <a:srgbClr val="660033"/>
                </a:solidFill>
              </a:rPr>
              <a:t>.</a:t>
            </a:r>
            <a:endParaRPr lang="en-US" altLang="el-GR" sz="2400" b="0" i="1">
              <a:solidFill>
                <a:srgbClr val="660033"/>
              </a:solidFill>
            </a:endParaRPr>
          </a:p>
          <a:p>
            <a:pPr eaLnBrk="1" hangingPunct="1"/>
            <a:r>
              <a:rPr lang="el-GR" altLang="el-GR" sz="2400" i="1">
                <a:solidFill>
                  <a:srgbClr val="CC0000"/>
                </a:solidFill>
              </a:rPr>
              <a:t>Τραχηλική ενδοεπιθηλιακή νεοπλασία</a:t>
            </a:r>
            <a:endParaRPr lang="en-GB" altLang="el-GR" sz="2400" i="1">
              <a:solidFill>
                <a:srgbClr val="CC0000"/>
              </a:solidFill>
            </a:endParaRPr>
          </a:p>
          <a:p>
            <a:pPr eaLnBrk="1" hangingPunct="1"/>
            <a:r>
              <a:rPr lang="en-US" altLang="el-GR" sz="2400" i="1">
                <a:solidFill>
                  <a:srgbClr val="CC0000"/>
                </a:solidFill>
              </a:rPr>
              <a:t>HPV </a:t>
            </a:r>
            <a:r>
              <a:rPr lang="el-GR" altLang="el-GR" sz="2400" i="1">
                <a:solidFill>
                  <a:srgbClr val="CC0000"/>
                </a:solidFill>
              </a:rPr>
              <a:t>λοίμωξη</a:t>
            </a:r>
            <a:endParaRPr lang="en-GB" altLang="el-GR" sz="2400" i="1">
              <a:solidFill>
                <a:srgbClr val="CC0000"/>
              </a:solidFill>
            </a:endParaRPr>
          </a:p>
          <a:p>
            <a:pPr eaLnBrk="1" hangingPunct="1"/>
            <a:r>
              <a:rPr lang="el-GR" altLang="el-GR" sz="2400" i="1">
                <a:solidFill>
                  <a:srgbClr val="CC0000"/>
                </a:solidFill>
              </a:rPr>
              <a:t>Συνδυασμός </a:t>
            </a:r>
            <a:r>
              <a:rPr lang="en-US" altLang="el-GR" sz="2400" i="1">
                <a:solidFill>
                  <a:srgbClr val="CC0000"/>
                </a:solidFill>
              </a:rPr>
              <a:t>CIN-HPV</a:t>
            </a:r>
            <a:endParaRPr lang="en-GB" altLang="el-GR" sz="2400" i="1">
              <a:solidFill>
                <a:srgbClr val="CC0000"/>
              </a:solidFill>
            </a:endParaRPr>
          </a:p>
          <a:p>
            <a:pPr eaLnBrk="1" hangingPunct="1"/>
            <a:r>
              <a:rPr lang="el-GR" altLang="el-GR" sz="2400" i="1">
                <a:solidFill>
                  <a:srgbClr val="CC0000"/>
                </a:solidFill>
              </a:rPr>
              <a:t>Άωρη πλακώδης μετάπλαση</a:t>
            </a:r>
            <a:r>
              <a:rPr lang="en-GB" altLang="el-GR" sz="2400" i="1">
                <a:solidFill>
                  <a:srgbClr val="CC0000"/>
                </a:solidFill>
              </a:rPr>
              <a:t>*</a:t>
            </a:r>
          </a:p>
          <a:p>
            <a:pPr eaLnBrk="1" hangingPunct="1"/>
            <a:r>
              <a:rPr lang="el-GR" altLang="el-GR" sz="2400" i="1">
                <a:solidFill>
                  <a:srgbClr val="CC0000"/>
                </a:solidFill>
              </a:rPr>
              <a:t>Επιθήλιο μετά θεραπεία</a:t>
            </a:r>
            <a:r>
              <a:rPr lang="en-GB" altLang="el-GR" sz="2400" i="1">
                <a:solidFill>
                  <a:srgbClr val="CC0000"/>
                </a:solidFill>
              </a:rPr>
              <a:t>*</a:t>
            </a:r>
          </a:p>
          <a:p>
            <a:pPr eaLnBrk="1" hangingPunct="1"/>
            <a:r>
              <a:rPr lang="el-GR" altLang="el-GR" sz="2400" i="1">
                <a:solidFill>
                  <a:srgbClr val="CC0000"/>
                </a:solidFill>
              </a:rPr>
              <a:t>Συγγενής ζώνη μεταπλάσεως</a:t>
            </a:r>
            <a:r>
              <a:rPr lang="en-GB" altLang="el-GR" sz="2400" i="1">
                <a:solidFill>
                  <a:srgbClr val="CC0000"/>
                </a:solidFill>
              </a:rPr>
              <a:t> </a:t>
            </a:r>
          </a:p>
          <a:p>
            <a:pPr eaLnBrk="1" hangingPunct="1"/>
            <a:r>
              <a:rPr lang="el-GR" altLang="el-GR" sz="2400" i="1">
                <a:solidFill>
                  <a:srgbClr val="CC0000"/>
                </a:solidFill>
              </a:rPr>
              <a:t>φλεγμονή</a:t>
            </a:r>
            <a:r>
              <a:rPr lang="en-GB" altLang="el-GR" sz="2400" i="1">
                <a:solidFill>
                  <a:srgbClr val="CC0000"/>
                </a:solidFill>
              </a:rPr>
              <a:t>*</a:t>
            </a:r>
          </a:p>
          <a:p>
            <a:pPr eaLnBrk="1" hangingPunct="1"/>
            <a:r>
              <a:rPr lang="en-GB" altLang="el-GR" sz="2400" i="1">
                <a:solidFill>
                  <a:srgbClr val="CC0000"/>
                </a:solidFill>
              </a:rPr>
              <a:t>A</a:t>
            </a:r>
            <a:r>
              <a:rPr lang="el-GR" altLang="el-GR" sz="2400" i="1">
                <a:solidFill>
                  <a:srgbClr val="CC0000"/>
                </a:solidFill>
              </a:rPr>
              <a:t>δενοκαρκίνωμα</a:t>
            </a:r>
            <a:r>
              <a:rPr lang="en-GB" altLang="el-GR" sz="2400" i="1">
                <a:solidFill>
                  <a:srgbClr val="CC0000"/>
                </a:solidFill>
              </a:rPr>
              <a:t>/a</a:t>
            </a:r>
            <a:r>
              <a:rPr lang="el-GR" altLang="el-GR" sz="2400" i="1">
                <a:solidFill>
                  <a:srgbClr val="CC0000"/>
                </a:solidFill>
              </a:rPr>
              <a:t>δενοκαρκίνωμα </a:t>
            </a:r>
            <a:r>
              <a:rPr lang="en-GB" altLang="el-GR" sz="2400" i="1">
                <a:solidFill>
                  <a:srgbClr val="CC0000"/>
                </a:solidFill>
              </a:rPr>
              <a:t> in situ</a:t>
            </a:r>
          </a:p>
          <a:p>
            <a:pPr eaLnBrk="1" hangingPunct="1"/>
            <a:r>
              <a:rPr lang="el-GR" altLang="el-GR" sz="2400" i="1">
                <a:solidFill>
                  <a:srgbClr val="CC0000"/>
                </a:solidFill>
              </a:rPr>
              <a:t>Διηθητικό πλακώδες καρκίνωμα</a:t>
            </a:r>
            <a:endParaRPr lang="en-GB" altLang="el-GR" sz="2400" i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600" i="1">
                <a:solidFill>
                  <a:srgbClr val="CC0000"/>
                </a:solidFill>
              </a:rPr>
              <a:t>   </a:t>
            </a:r>
            <a:endParaRPr lang="el-GR" altLang="el-GR" sz="100" i="1">
              <a:solidFill>
                <a:srgbClr val="CC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l-GR" sz="2400" b="0" i="1">
                <a:solidFill>
                  <a:srgbClr val="CC0000"/>
                </a:solidFill>
              </a:rPr>
              <a:t>*</a:t>
            </a:r>
            <a:r>
              <a:rPr lang="el-GR" altLang="el-GR" sz="2400" b="0" i="1">
                <a:solidFill>
                  <a:srgbClr val="CC0000"/>
                </a:solidFill>
              </a:rPr>
              <a:t>συχνές καταστάσεις αλλά όχι πάντα</a:t>
            </a:r>
            <a:r>
              <a:rPr lang="en-GB" altLang="el-GR" sz="2400" b="0" i="1">
                <a:solidFill>
                  <a:srgbClr val="CC0000"/>
                </a:solidFill>
              </a:rPr>
              <a:t>, aceto-white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l-GR" sz="2400" i="1">
              <a:solidFill>
                <a:srgbClr val="CC0000"/>
              </a:solidFill>
            </a:endParaRPr>
          </a:p>
          <a:p>
            <a:pPr eaLnBrk="1" hangingPunct="1"/>
            <a:endParaRPr lang="en-US" altLang="el-GR" sz="2400" i="1">
              <a:solidFill>
                <a:srgbClr val="CC0000"/>
              </a:solidFill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l-GR" sz="2400" b="0" i="1">
              <a:solidFill>
                <a:srgbClr val="660033"/>
              </a:solidFill>
            </a:endParaRPr>
          </a:p>
          <a:p>
            <a:pPr lvl="1" eaLnBrk="1" hangingPunct="1"/>
            <a:endParaRPr lang="en-US" altLang="el-GR" sz="2400" b="0" i="1">
              <a:solidFill>
                <a:srgbClr val="660033"/>
              </a:solidFill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l-GR" sz="2400" b="0" i="1">
              <a:solidFill>
                <a:srgbClr val="660033"/>
              </a:solidFill>
            </a:endParaRPr>
          </a:p>
          <a:p>
            <a:pPr lvl="1" eaLnBrk="1" hangingPunct="1"/>
            <a:endParaRPr lang="en-US" altLang="el-GR" sz="2400" b="0" i="1">
              <a:solidFill>
                <a:srgbClr val="660033"/>
              </a:solidFill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l-GR" sz="2400" b="0" i="1">
              <a:solidFill>
                <a:srgbClr val="660033"/>
              </a:solidFill>
            </a:endParaRPr>
          </a:p>
        </p:txBody>
      </p:sp>
      <p:cxnSp>
        <p:nvCxnSpPr>
          <p:cNvPr id="116743" name="AutoShape 4">
            <a:extLst>
              <a:ext uri="{FF2B5EF4-FFF2-40B4-BE49-F238E27FC236}">
                <a16:creationId xmlns:a16="http://schemas.microsoft.com/office/drawing/2014/main" id="{B2C806A7-1BA5-4CC9-A9D6-4CE7AEEA396B}"/>
              </a:ext>
            </a:extLst>
          </p:cNvPr>
          <p:cNvCxnSpPr>
            <a:cxnSpLocks noChangeShapeType="1"/>
            <a:stCxn id="116742" idx="3"/>
            <a:endCxn id="116742" idx="3"/>
          </p:cNvCxnSpPr>
          <p:nvPr/>
        </p:nvCxnSpPr>
        <p:spPr bwMode="auto">
          <a:xfrm>
            <a:off x="8686800" y="3467100"/>
            <a:ext cx="0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6744" name="Εικόνα 1">
            <a:extLst>
              <a:ext uri="{FF2B5EF4-FFF2-40B4-BE49-F238E27FC236}">
                <a16:creationId xmlns:a16="http://schemas.microsoft.com/office/drawing/2014/main" id="{3064BEAE-F3A0-4DA8-9FD8-60655CE04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133600"/>
            <a:ext cx="471646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Rectangle 9">
            <a:extLst>
              <a:ext uri="{FF2B5EF4-FFF2-40B4-BE49-F238E27FC236}">
                <a16:creationId xmlns:a16="http://schemas.microsoft.com/office/drawing/2014/main" id="{00BDEDF7-BA30-4C66-8455-5E7268548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37288"/>
            <a:ext cx="9144000" cy="6207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l-GR" altLang="el-GR" sz="2000" spc="-100" dirty="0">
                <a:solidFill>
                  <a:schemeClr val="bg2"/>
                </a:solidFill>
              </a:rPr>
              <a:t>♫</a:t>
            </a:r>
            <a:r>
              <a:rPr lang="el-GR" altLang="el-GR" sz="2000" spc="-100" dirty="0">
                <a:solidFill>
                  <a:schemeClr val="bg2"/>
                </a:solidFill>
                <a:latin typeface="Baskerville Old Face" panose="02020602080505020303" pitchFamily="18" charset="0"/>
              </a:rPr>
              <a:t>Μην εμπιστεύεσαι πάντα αυτό που βλέπεις. Το αλάτι μοιάζει πολύ με την ζάχαρη.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3 - Θέση αριθμού διαφάνειας">
            <a:extLst>
              <a:ext uri="{FF2B5EF4-FFF2-40B4-BE49-F238E27FC236}">
                <a16:creationId xmlns:a16="http://schemas.microsoft.com/office/drawing/2014/main" id="{EF61BECC-02AB-4551-94ED-1D252914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1EE9AC3F-107F-46E3-BFC3-E5088D72B3F5}" type="slidenum">
              <a:rPr lang="el-GR" altLang="el-GR" sz="1400" b="0"/>
              <a:pPr eaLnBrk="1" hangingPunct="1"/>
              <a:t>51</a:t>
            </a:fld>
            <a:endParaRPr lang="el-GR" altLang="el-GR" sz="1400" b="0"/>
          </a:p>
        </p:txBody>
      </p:sp>
      <p:pic>
        <p:nvPicPr>
          <p:cNvPr id="39939" name="Picture 4">
            <a:extLst>
              <a:ext uri="{FF2B5EF4-FFF2-40B4-BE49-F238E27FC236}">
                <a16:creationId xmlns:a16="http://schemas.microsoft.com/office/drawing/2014/main" id="{F119471E-FA6A-43CF-BC7F-67A047EAA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Θέση αριθμού διαφάνειας 3">
            <a:extLst>
              <a:ext uri="{FF2B5EF4-FFF2-40B4-BE49-F238E27FC236}">
                <a16:creationId xmlns:a16="http://schemas.microsoft.com/office/drawing/2014/main" id="{D8ACB7D4-C27F-4554-90E6-018CA8A3FA1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EBA7E0C5-5ADD-4C97-9F15-92CD382C335E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52</a:t>
            </a:fld>
            <a:endParaRPr lang="el-GR" altLang="el-GR" sz="1400" b="0"/>
          </a:p>
        </p:txBody>
      </p:sp>
      <p:sp>
        <p:nvSpPr>
          <p:cNvPr id="118789" name="Rectangle 2">
            <a:extLst>
              <a:ext uri="{FF2B5EF4-FFF2-40B4-BE49-F238E27FC236}">
                <a16:creationId xmlns:a16="http://schemas.microsoft.com/office/drawing/2014/main" id="{DA1A3F27-9F5D-4A52-9AD3-84DFDA116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4000">
                <a:solidFill>
                  <a:schemeClr val="bg2"/>
                </a:solidFill>
              </a:rPr>
              <a:t>I</a:t>
            </a:r>
            <a:r>
              <a:rPr lang="el-GR" altLang="el-GR" sz="4000">
                <a:solidFill>
                  <a:schemeClr val="bg2"/>
                </a:solidFill>
              </a:rPr>
              <a:t>ωδοαρνητικότητα</a:t>
            </a:r>
            <a:endParaRPr lang="en-US" altLang="el-GR" sz="4000">
              <a:solidFill>
                <a:schemeClr val="bg2"/>
              </a:solidFill>
            </a:endParaRPr>
          </a:p>
        </p:txBody>
      </p:sp>
      <p:sp>
        <p:nvSpPr>
          <p:cNvPr id="118790" name="Rectangle 3">
            <a:extLst>
              <a:ext uri="{FF2B5EF4-FFF2-40B4-BE49-F238E27FC236}">
                <a16:creationId xmlns:a16="http://schemas.microsoft.com/office/drawing/2014/main" id="{881383CD-36B2-4943-A351-E6410DACE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76475"/>
            <a:ext cx="82296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l-GR" altLang="el-GR">
                <a:solidFill>
                  <a:srgbClr val="9900CC"/>
                </a:solidFill>
              </a:rPr>
              <a:t>     Περιοχές με αυξημένη πυρηνική πυκνότητα(στερούνται γλυκογόνου)</a:t>
            </a:r>
            <a:endParaRPr lang="en-US" altLang="el-GR">
              <a:solidFill>
                <a:srgbClr val="9900CC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l-GR">
              <a:solidFill>
                <a:srgbClr val="9900CC"/>
              </a:solidFill>
            </a:endParaRPr>
          </a:p>
          <a:p>
            <a:pPr eaLnBrk="1" hangingPunct="1"/>
            <a:r>
              <a:rPr lang="el-GR" altLang="el-GR">
                <a:solidFill>
                  <a:srgbClr val="9900CC"/>
                </a:solidFill>
              </a:rPr>
              <a:t>Άωρη πλακώδης μετάπλαση</a:t>
            </a:r>
            <a:endParaRPr lang="en-US" altLang="el-GR">
              <a:solidFill>
                <a:srgbClr val="9900CC"/>
              </a:solidFill>
            </a:endParaRPr>
          </a:p>
          <a:p>
            <a:pPr eaLnBrk="1" hangingPunct="1"/>
            <a:r>
              <a:rPr lang="en-US" altLang="el-GR">
                <a:solidFill>
                  <a:srgbClr val="9900CC"/>
                </a:solidFill>
              </a:rPr>
              <a:t>CIN</a:t>
            </a:r>
          </a:p>
          <a:p>
            <a:pPr eaLnBrk="1" hangingPunct="1"/>
            <a:r>
              <a:rPr lang="en-US" altLang="el-GR">
                <a:solidFill>
                  <a:srgbClr val="9900CC"/>
                </a:solidFill>
              </a:rPr>
              <a:t>HPV</a:t>
            </a:r>
          </a:p>
          <a:p>
            <a:pPr eaLnBrk="1" hangingPunct="1"/>
            <a:r>
              <a:rPr lang="el-GR" altLang="el-GR">
                <a:solidFill>
                  <a:srgbClr val="9900CC"/>
                </a:solidFill>
              </a:rPr>
              <a:t>Ατροφία</a:t>
            </a:r>
            <a:endParaRPr lang="en-US" altLang="el-GR">
              <a:solidFill>
                <a:srgbClr val="9900CC"/>
              </a:solidFill>
            </a:endParaRPr>
          </a:p>
          <a:p>
            <a:pPr eaLnBrk="1" hangingPunct="1"/>
            <a:r>
              <a:rPr lang="el-GR" altLang="el-GR">
                <a:solidFill>
                  <a:srgbClr val="9900CC"/>
                </a:solidFill>
              </a:rPr>
              <a:t>Συγγενής ζώνη μεταπλάσεως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l-GR">
              <a:solidFill>
                <a:srgbClr val="9900CC"/>
              </a:solidFill>
            </a:endParaRPr>
          </a:p>
          <a:p>
            <a:pPr eaLnBrk="1" hangingPunct="1"/>
            <a:endParaRPr lang="en-US" altLang="el-GR">
              <a:solidFill>
                <a:srgbClr val="9900CC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l-GR">
              <a:solidFill>
                <a:srgbClr val="9900CC"/>
              </a:solidFill>
            </a:endParaRPr>
          </a:p>
        </p:txBody>
      </p:sp>
      <p:sp>
        <p:nvSpPr>
          <p:cNvPr id="118791" name="Oval 6">
            <a:extLst>
              <a:ext uri="{FF2B5EF4-FFF2-40B4-BE49-F238E27FC236}">
                <a16:creationId xmlns:a16="http://schemas.microsoft.com/office/drawing/2014/main" id="{B44C386E-4AA2-4F08-AB90-9C27562BF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5"/>
            <a:ext cx="8964613" cy="914400"/>
          </a:xfrm>
          <a:prstGeom prst="ellipse">
            <a:avLst/>
          </a:prstGeom>
          <a:gradFill rotWithShape="1">
            <a:gsLst>
              <a:gs pos="0">
                <a:srgbClr val="005CBF"/>
              </a:gs>
              <a:gs pos="25000">
                <a:srgbClr val="0087E6">
                  <a:alpha val="88000"/>
                </a:srgbClr>
              </a:gs>
              <a:gs pos="75000">
                <a:srgbClr val="21D6E0">
                  <a:alpha val="63999"/>
                </a:srgbClr>
              </a:gs>
              <a:gs pos="100000">
                <a:srgbClr val="03D4A8">
                  <a:alpha val="51999"/>
                </a:srgbClr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l-GR" altLang="el-GR">
                <a:solidFill>
                  <a:schemeClr val="bg1"/>
                </a:solidFill>
                <a:latin typeface="Broadway" panose="04040905080B02020502" pitchFamily="82" charset="0"/>
              </a:rPr>
              <a:t>Χρήση γλυκόφιλων διαλυμάτων </a:t>
            </a:r>
            <a:r>
              <a:rPr lang="en-US" altLang="el-GR">
                <a:solidFill>
                  <a:schemeClr val="bg1"/>
                </a:solidFill>
                <a:latin typeface="Broadway" panose="04040905080B02020502" pitchFamily="82" charset="0"/>
              </a:rPr>
              <a:t>LUGOL </a:t>
            </a:r>
            <a:r>
              <a:rPr lang="el-GR" altLang="el-GR">
                <a:solidFill>
                  <a:schemeClr val="bg1"/>
                </a:solidFill>
                <a:latin typeface="Broadway" panose="04040905080B02020502" pitchFamily="82" charset="0"/>
              </a:rPr>
              <a:t>και </a:t>
            </a:r>
            <a:r>
              <a:rPr lang="en-US" altLang="el-GR">
                <a:solidFill>
                  <a:schemeClr val="bg2"/>
                </a:solidFill>
                <a:latin typeface="Broadway" panose="04040905080B02020502" pitchFamily="82" charset="0"/>
              </a:rPr>
              <a:t>SCHILLER</a:t>
            </a:r>
            <a:r>
              <a:rPr lang="en-US" altLang="el-GR">
                <a:solidFill>
                  <a:schemeClr val="bg1"/>
                </a:solidFill>
                <a:latin typeface="Broadway" panose="04040905080B02020502" pitchFamily="82" charset="0"/>
              </a:rPr>
              <a:t>.</a:t>
            </a:r>
            <a:endParaRPr lang="el-GR" altLang="el-GR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3 - Θέση αριθμού διαφάνειας">
            <a:extLst>
              <a:ext uri="{FF2B5EF4-FFF2-40B4-BE49-F238E27FC236}">
                <a16:creationId xmlns:a16="http://schemas.microsoft.com/office/drawing/2014/main" id="{D341FEA2-2ECD-4504-96B3-49B27B02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149BF21C-428F-4F2B-AC98-E9D62151E3BE}" type="slidenum">
              <a:rPr lang="el-GR" altLang="el-GR" sz="1400" b="0"/>
              <a:pPr eaLnBrk="1" hangingPunct="1"/>
              <a:t>53</a:t>
            </a:fld>
            <a:endParaRPr lang="el-GR" altLang="el-GR" sz="1400" b="0"/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12DAC38C-CC1E-420E-BA6A-6B47FE9C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3 - Θέση αριθμού διαφάνειας">
            <a:extLst>
              <a:ext uri="{FF2B5EF4-FFF2-40B4-BE49-F238E27FC236}">
                <a16:creationId xmlns:a16="http://schemas.microsoft.com/office/drawing/2014/main" id="{F1607F9B-F61A-4511-B3D5-A8720003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09F1D0D1-4BEA-488E-AE6C-138DDD966D75}" type="slidenum">
              <a:rPr lang="el-GR" altLang="el-GR" sz="1400" b="0"/>
              <a:pPr eaLnBrk="1" hangingPunct="1"/>
              <a:t>54</a:t>
            </a:fld>
            <a:endParaRPr lang="el-GR" altLang="el-GR" sz="1400" b="0"/>
          </a:p>
        </p:txBody>
      </p:sp>
      <p:pic>
        <p:nvPicPr>
          <p:cNvPr id="43011" name="Picture 4" descr="10">
            <a:extLst>
              <a:ext uri="{FF2B5EF4-FFF2-40B4-BE49-F238E27FC236}">
                <a16:creationId xmlns:a16="http://schemas.microsoft.com/office/drawing/2014/main" id="{8037DA00-1BC8-4635-B5C5-AB7E374D3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Oval 5">
            <a:extLst>
              <a:ext uri="{FF2B5EF4-FFF2-40B4-BE49-F238E27FC236}">
                <a16:creationId xmlns:a16="http://schemas.microsoft.com/office/drawing/2014/main" id="{30213956-7E66-4E5E-B3D5-2C9B845A6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33800"/>
            <a:ext cx="2743200" cy="2817813"/>
          </a:xfrm>
          <a:prstGeom prst="ellipse">
            <a:avLst/>
          </a:prstGeom>
          <a:gradFill rotWithShape="0">
            <a:gsLst>
              <a:gs pos="0">
                <a:srgbClr val="8C3D91"/>
              </a:gs>
              <a:gs pos="12000">
                <a:srgbClr val="7005D4"/>
              </a:gs>
              <a:gs pos="30000">
                <a:srgbClr val="181CC7"/>
              </a:gs>
              <a:gs pos="60001">
                <a:srgbClr val="0A128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3200" i="1"/>
              <a:t>διάστιξη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3 - Θέση αριθμού διαφάνειας">
            <a:extLst>
              <a:ext uri="{FF2B5EF4-FFF2-40B4-BE49-F238E27FC236}">
                <a16:creationId xmlns:a16="http://schemas.microsoft.com/office/drawing/2014/main" id="{D51DCECC-3FF2-45B1-8C92-AEC20540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74EF33C8-DECA-445A-96AD-F601BDE26A44}" type="slidenum">
              <a:rPr lang="el-GR" altLang="el-GR" sz="1400" b="0"/>
              <a:pPr eaLnBrk="1" hangingPunct="1"/>
              <a:t>55</a:t>
            </a:fld>
            <a:endParaRPr lang="el-GR" altLang="el-GR" sz="1400" b="0"/>
          </a:p>
        </p:txBody>
      </p:sp>
      <p:sp>
        <p:nvSpPr>
          <p:cNvPr id="44035" name="Rectangle 4">
            <a:extLst>
              <a:ext uri="{FF2B5EF4-FFF2-40B4-BE49-F238E27FC236}">
                <a16:creationId xmlns:a16="http://schemas.microsoft.com/office/drawing/2014/main" id="{AADB08B5-D015-40B5-9E7C-5B2179AED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4400" i="1">
                <a:solidFill>
                  <a:srgbClr val="CC00FF"/>
                </a:solidFill>
              </a:rPr>
              <a:t>διάστιξη</a:t>
            </a:r>
            <a:endParaRPr lang="en-GB" altLang="el-GR" sz="4400" i="1">
              <a:solidFill>
                <a:srgbClr val="CC00FF"/>
              </a:solidFill>
            </a:endParaRPr>
          </a:p>
        </p:txBody>
      </p:sp>
      <p:pic>
        <p:nvPicPr>
          <p:cNvPr id="44036" name="Picture 5" descr="The image “http://lib-sh.lsumc.edu/fammed/atlases/punct-xs.jpg” cannot be displayed, because it contains errors.">
            <a:extLst>
              <a:ext uri="{FF2B5EF4-FFF2-40B4-BE49-F238E27FC236}">
                <a16:creationId xmlns:a16="http://schemas.microsoft.com/office/drawing/2014/main" id="{80BC5638-D028-43D0-A8CB-DAC20626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68580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3 - Θέση αριθμού διαφάνειας">
            <a:extLst>
              <a:ext uri="{FF2B5EF4-FFF2-40B4-BE49-F238E27FC236}">
                <a16:creationId xmlns:a16="http://schemas.microsoft.com/office/drawing/2014/main" id="{4C6CF16F-F668-411E-A134-C252D76E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7FEB4C02-F0DD-4D2F-B6D2-E9B61A484B59}" type="slidenum">
              <a:rPr lang="el-GR" altLang="el-GR" sz="1400" b="0"/>
              <a:pPr eaLnBrk="1" hangingPunct="1"/>
              <a:t>56</a:t>
            </a:fld>
            <a:endParaRPr lang="el-GR" altLang="el-GR" sz="1400" b="0"/>
          </a:p>
        </p:txBody>
      </p:sp>
      <p:pic>
        <p:nvPicPr>
          <p:cNvPr id="45059" name="Picture 4" descr="13">
            <a:extLst>
              <a:ext uri="{FF2B5EF4-FFF2-40B4-BE49-F238E27FC236}">
                <a16:creationId xmlns:a16="http://schemas.microsoft.com/office/drawing/2014/main" id="{3475B75B-060C-4C7D-B74C-C131CCBC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Θέση αριθμού διαφάνειας 3">
            <a:extLst>
              <a:ext uri="{FF2B5EF4-FFF2-40B4-BE49-F238E27FC236}">
                <a16:creationId xmlns:a16="http://schemas.microsoft.com/office/drawing/2014/main" id="{35EA19B4-1EFB-4237-861F-3B306907370D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1570AFEA-FE6D-4437-B750-8227B8EE2A85}" type="slidenum">
              <a:rPr lang="el-GR" altLang="el-GR" sz="1400" b="0"/>
              <a:pPr algn="r" eaLnBrk="1" hangingPunct="1"/>
              <a:t>57</a:t>
            </a:fld>
            <a:endParaRPr lang="el-GR" altLang="el-GR" sz="1400" b="0"/>
          </a:p>
        </p:txBody>
      </p:sp>
      <p:pic>
        <p:nvPicPr>
          <p:cNvPr id="87045" name="Picture 5">
            <a:extLst>
              <a:ext uri="{FF2B5EF4-FFF2-40B4-BE49-F238E27FC236}">
                <a16:creationId xmlns:a16="http://schemas.microsoft.com/office/drawing/2014/main" id="{6ED9E35D-8210-4C46-A333-E46BD0B9B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80513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6" name="Rectangle 6">
            <a:extLst>
              <a:ext uri="{FF2B5EF4-FFF2-40B4-BE49-F238E27FC236}">
                <a16:creationId xmlns:a16="http://schemas.microsoft.com/office/drawing/2014/main" id="{891B828C-53E7-4152-A919-5D4A49202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1125538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9000">
                <a:srgbClr val="CC99FF"/>
              </a:gs>
              <a:gs pos="64000">
                <a:srgbClr val="9966FF"/>
              </a:gs>
              <a:gs pos="82001">
                <a:srgbClr val="99CC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38100" cap="sq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>
                <a:solidFill>
                  <a:srgbClr val="000066"/>
                </a:solidFill>
              </a:rPr>
              <a:t>Μέγεθος αυλου τριχοειδούς</a:t>
            </a:r>
          </a:p>
          <a:p>
            <a:pPr algn="ctr" eaLnBrk="1" hangingPunct="1"/>
            <a:r>
              <a:rPr lang="el-GR" altLang="el-GR">
                <a:solidFill>
                  <a:srgbClr val="000066"/>
                </a:solidFill>
              </a:rPr>
              <a:t>Αποστάσεις μεταξύ των αγγείων</a:t>
            </a:r>
          </a:p>
          <a:p>
            <a:pPr algn="ctr" eaLnBrk="1" hangingPunct="1"/>
            <a:r>
              <a:rPr lang="el-GR" altLang="el-GR">
                <a:solidFill>
                  <a:srgbClr val="000066"/>
                </a:solidFill>
              </a:rPr>
              <a:t>Συμμετρια-ασυμμετρία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3 - Θέση αριθμού διαφάνειας">
            <a:extLst>
              <a:ext uri="{FF2B5EF4-FFF2-40B4-BE49-F238E27FC236}">
                <a16:creationId xmlns:a16="http://schemas.microsoft.com/office/drawing/2014/main" id="{74E43806-EE3C-4B8F-B4E5-79D8378B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C59801E6-2C68-483B-911C-73C263541A58}" type="slidenum">
              <a:rPr lang="el-GR" altLang="el-GR" sz="1400" b="0"/>
              <a:pPr eaLnBrk="1" hangingPunct="1"/>
              <a:t>58</a:t>
            </a:fld>
            <a:endParaRPr lang="el-GR" altLang="el-GR" sz="1400" b="0"/>
          </a:p>
        </p:txBody>
      </p:sp>
      <p:sp>
        <p:nvSpPr>
          <p:cNvPr id="46083" name="Rectangle 4">
            <a:extLst>
              <a:ext uri="{FF2B5EF4-FFF2-40B4-BE49-F238E27FC236}">
                <a16:creationId xmlns:a16="http://schemas.microsoft.com/office/drawing/2014/main" id="{8EAD8FEB-4910-4412-B630-3C3F52AA5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4400" i="1">
                <a:solidFill>
                  <a:srgbClr val="CC3300"/>
                </a:solidFill>
              </a:rPr>
              <a:t>μωσαϊκό</a:t>
            </a:r>
            <a:endParaRPr lang="en-GB" altLang="el-GR" sz="4400" i="1">
              <a:solidFill>
                <a:srgbClr val="CC3300"/>
              </a:solidFill>
            </a:endParaRPr>
          </a:p>
        </p:txBody>
      </p:sp>
      <p:pic>
        <p:nvPicPr>
          <p:cNvPr id="46084" name="Picture 5">
            <a:extLst>
              <a:ext uri="{FF2B5EF4-FFF2-40B4-BE49-F238E27FC236}">
                <a16:creationId xmlns:a16="http://schemas.microsoft.com/office/drawing/2014/main" id="{800B0172-C7EE-40B9-8979-52191B087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096000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mosaicmagnified">
            <a:extLst>
              <a:ext uri="{FF2B5EF4-FFF2-40B4-BE49-F238E27FC236}">
                <a16:creationId xmlns:a16="http://schemas.microsoft.com/office/drawing/2014/main" id="{4788D536-37E6-4C1D-AC6A-1EB9B6D75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6">
            <a:extLst>
              <a:ext uri="{FF2B5EF4-FFF2-40B4-BE49-F238E27FC236}">
                <a16:creationId xmlns:a16="http://schemas.microsoft.com/office/drawing/2014/main" id="{618C045C-3071-477B-B377-42C7F9579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3995738" cy="1125538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9000">
                <a:srgbClr val="CC99FF"/>
              </a:gs>
              <a:gs pos="64000">
                <a:srgbClr val="9966FF"/>
              </a:gs>
              <a:gs pos="82001">
                <a:srgbClr val="99CC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38100" cap="sq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l-GR" sz="2000">
                <a:solidFill>
                  <a:srgbClr val="000066"/>
                </a:solidFill>
              </a:rPr>
              <a:t>♦Μέγεθος αυλου τριχοειδούς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l-GR" sz="2000">
                <a:solidFill>
                  <a:srgbClr val="000066"/>
                </a:solidFill>
              </a:rPr>
              <a:t>♦Αποστάσεις μεταξύ των αγγείων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l-GR" sz="2000">
                <a:solidFill>
                  <a:srgbClr val="000066"/>
                </a:solidFill>
              </a:rPr>
              <a:t>♦Συμμετρια-ασυμμετρία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3 - Θέση αριθμού διαφάνειας">
            <a:extLst>
              <a:ext uri="{FF2B5EF4-FFF2-40B4-BE49-F238E27FC236}">
                <a16:creationId xmlns:a16="http://schemas.microsoft.com/office/drawing/2014/main" id="{F8AFB249-D984-4D44-8F68-603AE6B6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4FE606A4-05F0-4702-A838-898896E7ACC8}" type="slidenum">
              <a:rPr lang="el-GR" altLang="el-GR" sz="1400" b="0"/>
              <a:pPr eaLnBrk="1" hangingPunct="1"/>
              <a:t>6</a:t>
            </a:fld>
            <a:endParaRPr lang="el-GR" altLang="el-GR" sz="1400" b="0"/>
          </a:p>
        </p:txBody>
      </p:sp>
      <p:sp>
        <p:nvSpPr>
          <p:cNvPr id="2052" name="Rectangle 2">
            <a:extLst>
              <a:ext uri="{FF2B5EF4-FFF2-40B4-BE49-F238E27FC236}">
                <a16:creationId xmlns:a16="http://schemas.microsoft.com/office/drawing/2014/main" id="{87F097F6-DCAF-4DEB-AFA7-F343F55ED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4400">
                <a:solidFill>
                  <a:srgbClr val="FF0000"/>
                </a:solidFill>
              </a:rPr>
              <a:t>Φυσιολογικό κυλινδρικό επιθήλιο</a:t>
            </a:r>
            <a:endParaRPr lang="en-GB" altLang="el-GR" sz="4400">
              <a:solidFill>
                <a:srgbClr val="FF0000"/>
              </a:solidFill>
            </a:endParaRPr>
          </a:p>
        </p:txBody>
      </p:sp>
      <p:graphicFrame>
        <p:nvGraphicFramePr>
          <p:cNvPr id="2050" name="Object 3">
            <a:extLst>
              <a:ext uri="{FF2B5EF4-FFF2-40B4-BE49-F238E27FC236}">
                <a16:creationId xmlns:a16="http://schemas.microsoft.com/office/drawing/2014/main" id="{A7F7720D-85F1-4667-8A81-93B8072B0B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752600"/>
          <a:ext cx="91440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Image" r:id="rId3" imgW="8329382" imgH="5151566" progId="PhotoDeluxeBusiness.Image.1">
                  <p:embed/>
                </p:oleObj>
              </mc:Choice>
              <mc:Fallback>
                <p:oleObj name="Image" r:id="rId3" imgW="8329382" imgH="5151566" progId="PhotoDeluxeBusiness.Image.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2600"/>
                        <a:ext cx="91440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3 - Θέση αριθμού διαφάνειας">
            <a:extLst>
              <a:ext uri="{FF2B5EF4-FFF2-40B4-BE49-F238E27FC236}">
                <a16:creationId xmlns:a16="http://schemas.microsoft.com/office/drawing/2014/main" id="{7FCDD1BA-44B6-4A19-9824-E15099110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08044687-F6D5-4D5A-8B58-BF6C1886CDF5}" type="slidenum">
              <a:rPr lang="el-GR" altLang="el-GR" sz="1400" b="0"/>
              <a:pPr eaLnBrk="1" hangingPunct="1"/>
              <a:t>60</a:t>
            </a:fld>
            <a:endParaRPr lang="el-GR" altLang="el-GR" sz="1400" b="0"/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EB261508-AADD-4ECB-ACF3-66CED4852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1075"/>
            <a:ext cx="44958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4000" i="1">
                <a:solidFill>
                  <a:schemeClr val="bg1"/>
                </a:solidFill>
              </a:rPr>
              <a:t>Άτυπα αγγεία </a:t>
            </a:r>
          </a:p>
        </p:txBody>
      </p:sp>
      <p:sp>
        <p:nvSpPr>
          <p:cNvPr id="48132" name="Rectangle 5">
            <a:extLst>
              <a:ext uri="{FF2B5EF4-FFF2-40B4-BE49-F238E27FC236}">
                <a16:creationId xmlns:a16="http://schemas.microsoft.com/office/drawing/2014/main" id="{1172E220-3B65-48A0-9FA6-93E809E1C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713"/>
            <a:ext cx="892810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SzPct val="75000"/>
            </a:pPr>
            <a:r>
              <a:rPr lang="el-GR" altLang="el-GR" sz="2800">
                <a:solidFill>
                  <a:srgbClr val="FF0000"/>
                </a:solidFill>
              </a:rPr>
              <a:t>       </a:t>
            </a:r>
          </a:p>
          <a:p>
            <a:pPr eaLnBrk="1" hangingPunct="1">
              <a:spcBef>
                <a:spcPct val="20000"/>
              </a:spcBef>
              <a:buSzPct val="75000"/>
            </a:pPr>
            <a:endParaRPr lang="el-GR" altLang="el-GR" sz="2800">
              <a:solidFill>
                <a:srgbClr val="FF0000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</a:pPr>
            <a:r>
              <a:rPr lang="el-GR" altLang="el-GR" sz="280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48133" name="Oval 6">
            <a:extLst>
              <a:ext uri="{FF2B5EF4-FFF2-40B4-BE49-F238E27FC236}">
                <a16:creationId xmlns:a16="http://schemas.microsoft.com/office/drawing/2014/main" id="{D2FD664A-ACDA-4CBC-94B7-D25848458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33825"/>
            <a:ext cx="9142413" cy="26955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FFFF99"/>
              </a:gs>
            </a:gsLst>
            <a:lin ang="5400000" scaled="1"/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>
                <a:solidFill>
                  <a:srgbClr val="006600"/>
                </a:solidFill>
              </a:rPr>
              <a:t>Περίεργα σχήματα όπως δίκην φουρκέτας,δίκην κόμμα,δίκην </a:t>
            </a:r>
          </a:p>
          <a:p>
            <a:pPr algn="ctr" eaLnBrk="1" hangingPunct="1"/>
            <a:r>
              <a:rPr lang="el-GR" altLang="el-GR">
                <a:solidFill>
                  <a:srgbClr val="006600"/>
                </a:solidFill>
              </a:rPr>
              <a:t>κομμένων κορμών δένδρων,</a:t>
            </a:r>
          </a:p>
          <a:p>
            <a:pPr algn="ctr" eaLnBrk="1" hangingPunct="1"/>
            <a:r>
              <a:rPr lang="el-GR" altLang="el-GR">
                <a:solidFill>
                  <a:srgbClr val="006600"/>
                </a:solidFill>
              </a:rPr>
              <a:t>δίκην κινεζικών ιδεογραμμάτων</a:t>
            </a:r>
            <a:r>
              <a:rPr lang="en-US" altLang="el-GR">
                <a:solidFill>
                  <a:srgbClr val="006600"/>
                </a:solidFill>
              </a:rPr>
              <a:t>,</a:t>
            </a:r>
            <a:r>
              <a:rPr lang="el-GR" altLang="el-GR">
                <a:solidFill>
                  <a:srgbClr val="006600"/>
                </a:solidFill>
              </a:rPr>
              <a:t>δίκην αγκύλης,</a:t>
            </a:r>
          </a:p>
          <a:p>
            <a:pPr algn="ctr" eaLnBrk="1" hangingPunct="1"/>
            <a:r>
              <a:rPr lang="el-GR" altLang="el-GR">
                <a:solidFill>
                  <a:srgbClr val="006600"/>
                </a:solidFill>
              </a:rPr>
              <a:t>δίκην σπειροειδούς ελατηρίου ή βίδας κ.ο.κ</a:t>
            </a:r>
          </a:p>
        </p:txBody>
      </p:sp>
      <p:pic>
        <p:nvPicPr>
          <p:cNvPr id="48134" name="Picture 7" descr="25">
            <a:extLst>
              <a:ext uri="{FF2B5EF4-FFF2-40B4-BE49-F238E27FC236}">
                <a16:creationId xmlns:a16="http://schemas.microsoft.com/office/drawing/2014/main" id="{8F465587-2E2D-4466-9F53-F93CCE63D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8013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Θέση αριθμού διαφάνειας 3">
            <a:extLst>
              <a:ext uri="{FF2B5EF4-FFF2-40B4-BE49-F238E27FC236}">
                <a16:creationId xmlns:a16="http://schemas.microsoft.com/office/drawing/2014/main" id="{55F456A1-CB87-4A10-AFF0-BC10B1FE6532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2DBDB803-EECD-4272-BE1C-B86CAD7893E9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61</a:t>
            </a:fld>
            <a:endParaRPr lang="el-GR" altLang="el-GR" sz="1400" b="0"/>
          </a:p>
        </p:txBody>
      </p:sp>
      <p:sp>
        <p:nvSpPr>
          <p:cNvPr id="119813" name="Rectangle 2">
            <a:extLst>
              <a:ext uri="{FF2B5EF4-FFF2-40B4-BE49-F238E27FC236}">
                <a16:creationId xmlns:a16="http://schemas.microsoft.com/office/drawing/2014/main" id="{726E46F0-7F16-40E2-868C-8533DDB76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8200"/>
            <a:ext cx="91440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l-GR">
                <a:solidFill>
                  <a:schemeClr val="bg2"/>
                </a:solidFill>
              </a:rPr>
              <a:t>Ταξινόμηση κολποσκοπικών ευρημάτων  </a:t>
            </a:r>
            <a:r>
              <a:rPr lang="en-US" altLang="el-GR">
                <a:solidFill>
                  <a:schemeClr val="bg2"/>
                </a:solidFill>
              </a:rPr>
              <a:t>(IFCPC) 2002</a:t>
            </a:r>
            <a:endParaRPr lang="el-GR" altLang="el-GR">
              <a:solidFill>
                <a:schemeClr val="bg2"/>
              </a:solidFill>
            </a:endParaRP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BEB2A86B-7943-4357-A682-7D65D7D96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4675"/>
            <a:ext cx="3635375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2700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7272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1844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6416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3098800" indent="-812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556000" indent="-812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4013200" indent="-812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4470400" indent="-812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SzPct val="75000"/>
              <a:buFontTx/>
              <a:buAutoNum type="romanUcPeriod"/>
              <a:defRPr/>
            </a:pPr>
            <a:r>
              <a:rPr lang="el-GR" altLang="el-GR" sz="2800" dirty="0">
                <a:solidFill>
                  <a:srgbClr val="4D4D4D"/>
                </a:solidFill>
              </a:rPr>
              <a:t>Φυσιολογική ή αρνητική κολποσκόπηση</a:t>
            </a:r>
            <a:endParaRPr lang="en-US" altLang="el-GR" sz="2800" dirty="0">
              <a:solidFill>
                <a:srgbClr val="4D4D4D"/>
              </a:solidFill>
            </a:endParaRPr>
          </a:p>
          <a:p>
            <a:pPr>
              <a:spcBef>
                <a:spcPct val="20000"/>
              </a:spcBef>
              <a:buSzPct val="75000"/>
              <a:buFontTx/>
              <a:buAutoNum type="romanUcPeriod"/>
              <a:defRPr/>
            </a:pPr>
            <a:endParaRPr lang="en-US" altLang="el-GR" sz="2800" dirty="0">
              <a:solidFill>
                <a:srgbClr val="4D4D4D"/>
              </a:solidFill>
            </a:endParaRPr>
          </a:p>
          <a:p>
            <a:pPr marL="1076325" indent="-631825">
              <a:spcBef>
                <a:spcPct val="20000"/>
              </a:spcBef>
              <a:buSzPct val="75000"/>
              <a:defRPr/>
            </a:pPr>
            <a:r>
              <a:rPr lang="en-US" altLang="el-GR" sz="2000" dirty="0">
                <a:solidFill>
                  <a:srgbClr val="A50021"/>
                </a:solidFill>
              </a:rPr>
              <a:t>☻</a:t>
            </a:r>
            <a:r>
              <a:rPr lang="el-GR" altLang="el-GR" sz="2000" dirty="0">
                <a:solidFill>
                  <a:srgbClr val="A50021"/>
                </a:solidFill>
              </a:rPr>
              <a:t>αυθεντικό πλακώδες </a:t>
            </a:r>
          </a:p>
          <a:p>
            <a:pPr marL="1076325" indent="-631825">
              <a:spcBef>
                <a:spcPct val="20000"/>
              </a:spcBef>
              <a:buSzPct val="75000"/>
              <a:defRPr/>
            </a:pPr>
            <a:r>
              <a:rPr lang="el-GR" altLang="el-GR" sz="2000" dirty="0">
                <a:solidFill>
                  <a:srgbClr val="A50021"/>
                </a:solidFill>
              </a:rPr>
              <a:t>    επιθήλιο</a:t>
            </a:r>
          </a:p>
          <a:p>
            <a:pPr marL="1076325" indent="-631825">
              <a:spcBef>
                <a:spcPct val="20000"/>
              </a:spcBef>
              <a:buSzPct val="75000"/>
              <a:defRPr/>
            </a:pPr>
            <a:r>
              <a:rPr lang="en-US" altLang="el-GR" sz="2000" dirty="0">
                <a:solidFill>
                  <a:srgbClr val="A50021"/>
                </a:solidFill>
              </a:rPr>
              <a:t>►</a:t>
            </a:r>
            <a:r>
              <a:rPr lang="el-GR" altLang="el-GR" sz="2000" dirty="0">
                <a:solidFill>
                  <a:srgbClr val="A50021"/>
                </a:solidFill>
              </a:rPr>
              <a:t>κυλινδρικό επιθήλιο</a:t>
            </a:r>
            <a:endParaRPr lang="en-US" altLang="el-GR" sz="2000" dirty="0">
              <a:solidFill>
                <a:srgbClr val="A50021"/>
              </a:solidFill>
            </a:endParaRPr>
          </a:p>
          <a:p>
            <a:pPr marL="1076325" indent="-631825">
              <a:spcBef>
                <a:spcPct val="20000"/>
              </a:spcBef>
              <a:buSzPct val="75000"/>
              <a:defRPr/>
            </a:pPr>
            <a:r>
              <a:rPr lang="en-US" altLang="el-GR" sz="2000" dirty="0">
                <a:solidFill>
                  <a:srgbClr val="A50021"/>
                </a:solidFill>
              </a:rPr>
              <a:t>♣</a:t>
            </a:r>
            <a:r>
              <a:rPr lang="el-GR" altLang="el-GR" sz="2000" dirty="0">
                <a:solidFill>
                  <a:srgbClr val="A50021"/>
                </a:solidFill>
              </a:rPr>
              <a:t> ζώνη μεταπλάσεως</a:t>
            </a:r>
            <a:endParaRPr lang="en-US" altLang="el-GR" sz="2000" dirty="0">
              <a:solidFill>
                <a:srgbClr val="A50021"/>
              </a:solidFill>
            </a:endParaRPr>
          </a:p>
          <a:p>
            <a:pPr>
              <a:spcBef>
                <a:spcPct val="20000"/>
              </a:spcBef>
              <a:buSzPct val="75000"/>
              <a:buFontTx/>
              <a:buAutoNum type="romanUcPeriod"/>
              <a:defRPr/>
            </a:pPr>
            <a:endParaRPr lang="en-US" altLang="el-GR" sz="2000" dirty="0">
              <a:solidFill>
                <a:srgbClr val="A50021"/>
              </a:solidFill>
            </a:endParaRPr>
          </a:p>
          <a:p>
            <a:pPr>
              <a:spcBef>
                <a:spcPct val="20000"/>
              </a:spcBef>
              <a:buSzPct val="75000"/>
              <a:buFontTx/>
              <a:buAutoNum type="romanUcPeriod"/>
              <a:defRPr/>
            </a:pPr>
            <a:endParaRPr lang="en-US" altLang="el-GR" sz="2000" dirty="0">
              <a:solidFill>
                <a:srgbClr val="A50021"/>
              </a:solidFill>
            </a:endParaRPr>
          </a:p>
          <a:p>
            <a:pPr>
              <a:spcBef>
                <a:spcPct val="20000"/>
              </a:spcBef>
              <a:buSzPct val="75000"/>
              <a:defRPr/>
            </a:pPr>
            <a:endParaRPr lang="en-US" altLang="el-GR" sz="3200" dirty="0">
              <a:solidFill>
                <a:srgbClr val="FF5050"/>
              </a:solidFill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3 - Θέση αριθμού διαφάνειας">
            <a:extLst>
              <a:ext uri="{FF2B5EF4-FFF2-40B4-BE49-F238E27FC236}">
                <a16:creationId xmlns:a16="http://schemas.microsoft.com/office/drawing/2014/main" id="{A97FBF3A-5CCB-4E3F-BF6D-24E915E3C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7330AD49-43A6-4A48-BCDE-C7FE7EAD5E63}" type="slidenum">
              <a:rPr lang="el-GR" altLang="el-GR" sz="1400" b="0"/>
              <a:pPr eaLnBrk="1" hangingPunct="1"/>
              <a:t>62</a:t>
            </a:fld>
            <a:endParaRPr lang="el-GR" altLang="el-GR" sz="1400" b="0"/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0E784FEB-B5FA-45BA-AD45-85424129B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3 - Θέση αριθμού διαφάνειας">
            <a:extLst>
              <a:ext uri="{FF2B5EF4-FFF2-40B4-BE49-F238E27FC236}">
                <a16:creationId xmlns:a16="http://schemas.microsoft.com/office/drawing/2014/main" id="{B4BF8BB7-1719-4B8A-A1B2-5CCE708C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A84B89C8-0900-4FE1-84C1-1FAA41F87BF5}" type="slidenum">
              <a:rPr lang="el-GR" altLang="el-GR" sz="1400" b="0"/>
              <a:pPr eaLnBrk="1" hangingPunct="1"/>
              <a:t>63</a:t>
            </a:fld>
            <a:endParaRPr lang="el-GR" altLang="el-GR" sz="1400" b="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88FDC13B-9A20-440A-94AB-7110FA5D7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891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3600">
                <a:solidFill>
                  <a:schemeClr val="accent2"/>
                </a:solidFill>
              </a:rPr>
              <a:t>Ταξινόμηση κολποσκοπικών ευρημάτων</a:t>
            </a:r>
            <a:r>
              <a:rPr lang="en-US" altLang="el-GR" sz="3600">
                <a:solidFill>
                  <a:schemeClr val="accent2"/>
                </a:solidFill>
              </a:rPr>
              <a:t> </a:t>
            </a:r>
            <a:r>
              <a:rPr lang="el-GR" altLang="el-GR" sz="3600">
                <a:solidFill>
                  <a:schemeClr val="accent2"/>
                </a:solidFill>
              </a:rPr>
              <a:t>κατά </a:t>
            </a:r>
            <a:r>
              <a:rPr lang="en-US" altLang="el-GR" sz="3600">
                <a:solidFill>
                  <a:schemeClr val="accent2"/>
                </a:solidFill>
              </a:rPr>
              <a:t>IFCCP 2002</a:t>
            </a:r>
            <a:r>
              <a:rPr lang="el-GR" altLang="el-GR" sz="3600">
                <a:solidFill>
                  <a:schemeClr val="accent2"/>
                </a:solidFill>
              </a:rPr>
              <a:t>(συνέχεια)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6D7EFC3F-4901-4F49-B80E-CEB360D8D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752600"/>
            <a:ext cx="89154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12800" indent="-8128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2800">
                <a:solidFill>
                  <a:srgbClr val="FF5050"/>
                </a:solidFill>
              </a:rPr>
              <a:t>II.</a:t>
            </a:r>
            <a:r>
              <a:rPr lang="el-GR" altLang="el-GR" sz="2800">
                <a:solidFill>
                  <a:srgbClr val="FF5050"/>
                </a:solidFill>
              </a:rPr>
              <a:t>     Μη φυσιολογικά κολποσκοπικά ευρήματα</a:t>
            </a:r>
            <a:endParaRPr lang="en-US" altLang="el-GR" sz="2800">
              <a:solidFill>
                <a:srgbClr val="FF505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endParaRPr lang="en-US" altLang="el-GR">
              <a:solidFill>
                <a:srgbClr val="FF505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1600">
                <a:solidFill>
                  <a:srgbClr val="FF5050"/>
                </a:solidFill>
              </a:rPr>
              <a:t>	</a:t>
            </a:r>
            <a:r>
              <a:rPr lang="el-GR" altLang="el-GR" sz="2000">
                <a:solidFill>
                  <a:srgbClr val="FF5050"/>
                </a:solidFill>
              </a:rPr>
              <a:t>επίπεδο και ήπιο λευκό επιθήλιο</a:t>
            </a:r>
            <a:endParaRPr lang="en-US" altLang="el-GR" sz="2000">
              <a:solidFill>
                <a:srgbClr val="FF505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2000">
                <a:solidFill>
                  <a:srgbClr val="FF5050"/>
                </a:solidFill>
              </a:rPr>
              <a:t>	</a:t>
            </a:r>
            <a:r>
              <a:rPr lang="el-GR" altLang="el-GR" sz="2000">
                <a:solidFill>
                  <a:srgbClr val="FF5050"/>
                </a:solidFill>
              </a:rPr>
              <a:t>πυκνό λευκό επιθήλιο</a:t>
            </a:r>
            <a:r>
              <a:rPr lang="en-US" altLang="el-GR" sz="2000">
                <a:solidFill>
                  <a:srgbClr val="FF5050"/>
                </a:solidFill>
              </a:rPr>
              <a:t>*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2000">
                <a:solidFill>
                  <a:srgbClr val="FF5050"/>
                </a:solidFill>
              </a:rPr>
              <a:t>	</a:t>
            </a:r>
            <a:r>
              <a:rPr lang="el-GR" altLang="el-GR" sz="2000">
                <a:solidFill>
                  <a:srgbClr val="FF5050"/>
                </a:solidFill>
              </a:rPr>
              <a:t>λεπτό μωσαϊκό</a:t>
            </a:r>
            <a:endParaRPr lang="en-US" altLang="el-GR" sz="2000">
              <a:solidFill>
                <a:srgbClr val="FF505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2000">
                <a:solidFill>
                  <a:srgbClr val="FF5050"/>
                </a:solidFill>
              </a:rPr>
              <a:t>	</a:t>
            </a:r>
            <a:r>
              <a:rPr lang="el-GR" altLang="el-GR" sz="2000">
                <a:solidFill>
                  <a:srgbClr val="FF5050"/>
                </a:solidFill>
              </a:rPr>
              <a:t>αδρό μωσαϊκό</a:t>
            </a:r>
            <a:r>
              <a:rPr lang="en-US" altLang="el-GR" sz="2000">
                <a:solidFill>
                  <a:srgbClr val="FF5050"/>
                </a:solidFill>
              </a:rPr>
              <a:t>*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2000">
                <a:solidFill>
                  <a:srgbClr val="FF5050"/>
                </a:solidFill>
              </a:rPr>
              <a:t>	</a:t>
            </a:r>
            <a:r>
              <a:rPr lang="el-GR" altLang="el-GR" sz="2000">
                <a:solidFill>
                  <a:srgbClr val="FF5050"/>
                </a:solidFill>
              </a:rPr>
              <a:t>λεπτή διάστιξη</a:t>
            </a:r>
            <a:endParaRPr lang="en-US" altLang="el-GR" sz="2000">
              <a:solidFill>
                <a:srgbClr val="FF505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2000">
                <a:solidFill>
                  <a:srgbClr val="FF5050"/>
                </a:solidFill>
              </a:rPr>
              <a:t>	</a:t>
            </a:r>
            <a:r>
              <a:rPr lang="el-GR" altLang="el-GR" sz="2000">
                <a:solidFill>
                  <a:srgbClr val="FF5050"/>
                </a:solidFill>
              </a:rPr>
              <a:t>αδρή διάστιξη</a:t>
            </a:r>
            <a:r>
              <a:rPr lang="en-US" altLang="el-GR" sz="2000">
                <a:solidFill>
                  <a:srgbClr val="FF5050"/>
                </a:solidFill>
              </a:rPr>
              <a:t>*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2000">
                <a:solidFill>
                  <a:srgbClr val="FF5050"/>
                </a:solidFill>
              </a:rPr>
              <a:t>	</a:t>
            </a:r>
            <a:r>
              <a:rPr lang="el-GR" altLang="el-GR" sz="2000">
                <a:solidFill>
                  <a:srgbClr val="FF5050"/>
                </a:solidFill>
              </a:rPr>
              <a:t>μερικώς θετική αντίδραση στο </a:t>
            </a:r>
            <a:r>
              <a:rPr lang="en-US" altLang="el-GR" sz="2000">
                <a:solidFill>
                  <a:srgbClr val="FF5050"/>
                </a:solidFill>
              </a:rPr>
              <a:t>lugol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2000">
                <a:solidFill>
                  <a:srgbClr val="FF5050"/>
                </a:solidFill>
              </a:rPr>
              <a:t>	</a:t>
            </a:r>
            <a:r>
              <a:rPr lang="el-GR" altLang="el-GR" sz="2000">
                <a:solidFill>
                  <a:srgbClr val="FF5050"/>
                </a:solidFill>
              </a:rPr>
              <a:t>αρνητική αντίδραση στο </a:t>
            </a:r>
            <a:r>
              <a:rPr lang="en-US" altLang="el-GR" sz="2000">
                <a:solidFill>
                  <a:srgbClr val="FF5050"/>
                </a:solidFill>
              </a:rPr>
              <a:t>lugol*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2000">
                <a:solidFill>
                  <a:srgbClr val="FF5050"/>
                </a:solidFill>
              </a:rPr>
              <a:t>	</a:t>
            </a:r>
            <a:r>
              <a:rPr lang="el-GR" altLang="el-GR" sz="2000">
                <a:solidFill>
                  <a:srgbClr val="FF5050"/>
                </a:solidFill>
              </a:rPr>
              <a:t>άτυπα αγγεία</a:t>
            </a:r>
            <a:r>
              <a:rPr lang="en-US" altLang="el-GR" sz="2000">
                <a:solidFill>
                  <a:srgbClr val="FF5050"/>
                </a:solidFill>
              </a:rPr>
              <a:t>*			</a:t>
            </a:r>
            <a:r>
              <a:rPr lang="en-US" altLang="el-GR" sz="1600">
                <a:solidFill>
                  <a:srgbClr val="FF5050"/>
                </a:solidFill>
              </a:rPr>
              <a:t>* </a:t>
            </a:r>
            <a:r>
              <a:rPr lang="el-GR" altLang="el-GR" sz="1600">
                <a:solidFill>
                  <a:srgbClr val="FF5050"/>
                </a:solidFill>
              </a:rPr>
              <a:t>μείζονες αλλοιώσεις</a:t>
            </a:r>
            <a:endParaRPr lang="en-US" altLang="el-GR" sz="1600">
              <a:solidFill>
                <a:srgbClr val="FF505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1600">
                <a:solidFill>
                  <a:srgbClr val="FF5050"/>
                </a:solidFill>
              </a:rPr>
              <a:t>				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2800">
                <a:solidFill>
                  <a:srgbClr val="FF5050"/>
                </a:solidFill>
              </a:rPr>
              <a:t>III.	</a:t>
            </a:r>
            <a:r>
              <a:rPr lang="el-GR" altLang="el-GR" sz="2800">
                <a:solidFill>
                  <a:srgbClr val="FF5050"/>
                </a:solidFill>
              </a:rPr>
              <a:t>Κολποσκοπικά χαρακτηριστικά συμβατά με διηθητικό καρκίνο</a:t>
            </a:r>
            <a:r>
              <a:rPr lang="en-US" altLang="el-GR" sz="1600">
                <a:solidFill>
                  <a:srgbClr val="FF5050"/>
                </a:solidFill>
              </a:rPr>
              <a:t>					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</a:pPr>
            <a:endParaRPr lang="en-US" altLang="el-GR" sz="1600">
              <a:solidFill>
                <a:srgbClr val="FF505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l-GR" sz="1600">
                <a:solidFill>
                  <a:srgbClr val="FF5050"/>
                </a:solidFill>
              </a:rPr>
              <a:t>					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3 - Θέση αριθμού διαφάνειας">
            <a:extLst>
              <a:ext uri="{FF2B5EF4-FFF2-40B4-BE49-F238E27FC236}">
                <a16:creationId xmlns:a16="http://schemas.microsoft.com/office/drawing/2014/main" id="{7AFE04F6-8464-4302-9030-A2DB87FC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7A74607-1418-4641-993F-D9A364A3F443}" type="slidenum">
              <a:rPr lang="el-GR" altLang="el-GR" sz="1400" b="0"/>
              <a:pPr eaLnBrk="1" hangingPunct="1"/>
              <a:t>64</a:t>
            </a:fld>
            <a:endParaRPr lang="el-GR" altLang="el-GR" sz="1400" b="0"/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7B1AF110-1E04-4914-A599-9BE4329C3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3 - Θέση αριθμού διαφάνειας">
            <a:extLst>
              <a:ext uri="{FF2B5EF4-FFF2-40B4-BE49-F238E27FC236}">
                <a16:creationId xmlns:a16="http://schemas.microsoft.com/office/drawing/2014/main" id="{C9B9A31A-5519-4536-AAD2-CD6ACF0F1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A19485D8-381F-4C51-BB12-D7C9EB9C471B}" type="slidenum">
              <a:rPr lang="el-GR" altLang="el-GR" sz="1400" b="0"/>
              <a:pPr eaLnBrk="1" hangingPunct="1"/>
              <a:t>65</a:t>
            </a:fld>
            <a:endParaRPr lang="el-GR" altLang="el-GR" sz="1400" b="0"/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909D76CC-E760-43F9-B544-C2ADC0D6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3 - Θέση αριθμού διαφάνειας">
            <a:extLst>
              <a:ext uri="{FF2B5EF4-FFF2-40B4-BE49-F238E27FC236}">
                <a16:creationId xmlns:a16="http://schemas.microsoft.com/office/drawing/2014/main" id="{14953E2A-9068-4C67-AE53-3FB43CCA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3830968-EF3B-417D-BD5D-39DD431F3F85}" type="slidenum">
              <a:rPr lang="el-GR" altLang="el-GR" sz="1400" b="0"/>
              <a:pPr eaLnBrk="1" hangingPunct="1"/>
              <a:t>66</a:t>
            </a:fld>
            <a:endParaRPr lang="el-GR" altLang="el-GR" sz="1400" b="0"/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F9BBB389-1E87-4288-B610-8334EBC9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3 - Θέση αριθμού διαφάνειας">
            <a:extLst>
              <a:ext uri="{FF2B5EF4-FFF2-40B4-BE49-F238E27FC236}">
                <a16:creationId xmlns:a16="http://schemas.microsoft.com/office/drawing/2014/main" id="{AF475ECD-0AEB-4210-8B36-305E0F0C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09A72CE-7A8C-48A4-99CC-E502D22C6240}" type="slidenum">
              <a:rPr lang="el-GR" altLang="el-GR" sz="1400" b="0"/>
              <a:pPr eaLnBrk="1" hangingPunct="1"/>
              <a:t>67</a:t>
            </a:fld>
            <a:endParaRPr lang="el-GR" altLang="el-GR" sz="1400" b="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A017FB5-8DB1-46E1-A3E5-0E8D0A65D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9144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3600">
                <a:solidFill>
                  <a:srgbClr val="FFFF00"/>
                </a:solidFill>
              </a:rPr>
              <a:t>Ταξινόμηση κολποσκοπικών ευρημάτων</a:t>
            </a:r>
            <a:r>
              <a:rPr lang="en-US" altLang="el-GR" sz="3600">
                <a:solidFill>
                  <a:srgbClr val="FFFF00"/>
                </a:solidFill>
              </a:rPr>
              <a:t> </a:t>
            </a:r>
            <a:r>
              <a:rPr lang="el-GR" altLang="el-GR" sz="3600">
                <a:solidFill>
                  <a:srgbClr val="FFFF00"/>
                </a:solidFill>
              </a:rPr>
              <a:t>κατά </a:t>
            </a:r>
            <a:r>
              <a:rPr lang="en-US" altLang="el-GR" sz="3600">
                <a:solidFill>
                  <a:srgbClr val="FFFF00"/>
                </a:solidFill>
              </a:rPr>
              <a:t>IFCCP 2002 (</a:t>
            </a:r>
            <a:r>
              <a:rPr lang="el-GR" altLang="el-GR" sz="3600">
                <a:solidFill>
                  <a:srgbClr val="FFFF00"/>
                </a:solidFill>
              </a:rPr>
              <a:t>συνέχεια)</a:t>
            </a:r>
          </a:p>
        </p:txBody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0ACBC9B9-32C7-45E8-A06C-30F3A0DB7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590800"/>
            <a:ext cx="7859712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12800" indent="-8128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SzPct val="75000"/>
              <a:buFontTx/>
              <a:buAutoNum type="romanUcPeriod" startAt="4"/>
            </a:pPr>
            <a:r>
              <a:rPr lang="el-GR" altLang="el-GR" sz="3200">
                <a:solidFill>
                  <a:srgbClr val="000000"/>
                </a:solidFill>
              </a:rPr>
              <a:t>Μη ικανοποιητική κολποσκόπηση</a:t>
            </a:r>
            <a:endParaRPr lang="en-US" altLang="el-GR" sz="320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</a:pPr>
            <a:r>
              <a:rPr lang="en-US" altLang="el-GR" sz="3200">
                <a:solidFill>
                  <a:srgbClr val="000000"/>
                </a:solidFill>
              </a:rPr>
              <a:t>	</a:t>
            </a:r>
            <a:r>
              <a:rPr lang="el-GR" altLang="el-GR" sz="2000">
                <a:solidFill>
                  <a:srgbClr val="000000"/>
                </a:solidFill>
              </a:rPr>
              <a:t>μη ορατή ζώνη μεταπτώσεως,έντονη φλεγμονή,</a:t>
            </a:r>
            <a:r>
              <a:rPr lang="en-US" altLang="el-GR" sz="2000">
                <a:solidFill>
                  <a:srgbClr val="000000"/>
                </a:solidFill>
              </a:rPr>
              <a:t> </a:t>
            </a:r>
            <a:r>
              <a:rPr lang="el-GR" altLang="el-GR" sz="2000">
                <a:solidFill>
                  <a:srgbClr val="000000"/>
                </a:solidFill>
              </a:rPr>
              <a:t>σοβαρή ατροφία βλεννογόνων</a:t>
            </a:r>
            <a:r>
              <a:rPr lang="en-US" altLang="el-GR" sz="2000">
                <a:solidFill>
                  <a:srgbClr val="000000"/>
                </a:solidFill>
              </a:rPr>
              <a:t>, </a:t>
            </a:r>
            <a:r>
              <a:rPr lang="el-GR" altLang="el-GR" sz="2000">
                <a:solidFill>
                  <a:srgbClr val="000000"/>
                </a:solidFill>
              </a:rPr>
              <a:t>τραυματισμός,τράχηλος που δε δύναται να επισκοπηθεί</a:t>
            </a:r>
            <a:endParaRPr lang="en-US" altLang="el-GR" sz="320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  <a:buFontTx/>
              <a:buAutoNum type="romanUcPeriod" startAt="5"/>
            </a:pPr>
            <a:r>
              <a:rPr lang="el-GR" altLang="el-GR" sz="3200">
                <a:solidFill>
                  <a:srgbClr val="000000"/>
                </a:solidFill>
              </a:rPr>
              <a:t>Παράδοξα ευρήματα</a:t>
            </a:r>
            <a:endParaRPr lang="en-US" altLang="el-GR" sz="320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SzPct val="75000"/>
            </a:pPr>
            <a:r>
              <a:rPr lang="en-US" altLang="el-GR" sz="3200">
                <a:solidFill>
                  <a:srgbClr val="000000"/>
                </a:solidFill>
              </a:rPr>
              <a:t>	</a:t>
            </a:r>
            <a:r>
              <a:rPr lang="el-GR" altLang="el-GR" sz="2000">
                <a:solidFill>
                  <a:srgbClr val="000000"/>
                </a:solidFill>
              </a:rPr>
              <a:t>κονδυλώματα,υπερκεράτωση,εκτρόπιο,</a:t>
            </a:r>
            <a:br>
              <a:rPr lang="en-US" altLang="el-GR" sz="2000">
                <a:solidFill>
                  <a:srgbClr val="000000"/>
                </a:solidFill>
              </a:rPr>
            </a:br>
            <a:r>
              <a:rPr lang="el-GR" altLang="el-GR" sz="2000">
                <a:solidFill>
                  <a:srgbClr val="000000"/>
                </a:solidFill>
              </a:rPr>
              <a:t>φλεγμονή,ατροφία,φθαρτοποίηση,πολύποδες</a:t>
            </a:r>
            <a:endParaRPr lang="el-GR" altLang="el-GR" sz="3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3 - Θέση αριθμού διαφάνειας">
            <a:extLst>
              <a:ext uri="{FF2B5EF4-FFF2-40B4-BE49-F238E27FC236}">
                <a16:creationId xmlns:a16="http://schemas.microsoft.com/office/drawing/2014/main" id="{6EED94A7-5835-493B-A7F5-981165BA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80BD190-2D5F-404C-B529-D329A2DF824D}" type="slidenum">
              <a:rPr lang="el-GR" altLang="el-GR" sz="1400" b="0"/>
              <a:pPr eaLnBrk="1" hangingPunct="1"/>
              <a:t>68</a:t>
            </a:fld>
            <a:endParaRPr lang="el-GR" altLang="el-GR" sz="1400" b="0"/>
          </a:p>
        </p:txBody>
      </p:sp>
      <p:pic>
        <p:nvPicPr>
          <p:cNvPr id="56323" name="Picture 2" descr="5">
            <a:extLst>
              <a:ext uri="{FF2B5EF4-FFF2-40B4-BE49-F238E27FC236}">
                <a16:creationId xmlns:a16="http://schemas.microsoft.com/office/drawing/2014/main" id="{1C2CFF7F-78EB-4E70-82AF-72E3C6D7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Oval 3">
            <a:extLst>
              <a:ext uri="{FF2B5EF4-FFF2-40B4-BE49-F238E27FC236}">
                <a16:creationId xmlns:a16="http://schemas.microsoft.com/office/drawing/2014/main" id="{A9C87C2C-35A4-4BFF-9008-FB6454E82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04813"/>
            <a:ext cx="2233613" cy="1295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/>
              <a:t>λευκοπλακία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Θέση αριθμού διαφάνειας 4">
            <a:extLst>
              <a:ext uri="{FF2B5EF4-FFF2-40B4-BE49-F238E27FC236}">
                <a16:creationId xmlns:a16="http://schemas.microsoft.com/office/drawing/2014/main" id="{E1D04422-88A4-4B38-B379-C06DE19F969B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643BD56F-BCA9-4E26-B607-09D5766CE0FF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69</a:t>
            </a:fld>
            <a:endParaRPr lang="el-GR" altLang="el-GR" sz="1400" b="0"/>
          </a:p>
        </p:txBody>
      </p:sp>
      <p:pic>
        <p:nvPicPr>
          <p:cNvPr id="120837" name="Picture 7">
            <a:extLst>
              <a:ext uri="{FF2B5EF4-FFF2-40B4-BE49-F238E27FC236}">
                <a16:creationId xmlns:a16="http://schemas.microsoft.com/office/drawing/2014/main" id="{04274830-68DA-4ECE-917D-F806EB3C7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Rectangle 6">
            <a:extLst>
              <a:ext uri="{FF2B5EF4-FFF2-40B4-BE49-F238E27FC236}">
                <a16:creationId xmlns:a16="http://schemas.microsoft.com/office/drawing/2014/main" id="{1BC2DB5C-8535-423D-8867-A9FE739E9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8964613" cy="47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l-GR" altLang="el-GR">
                <a:solidFill>
                  <a:srgbClr val="990099"/>
                </a:solidFill>
              </a:rPr>
              <a:t>Established by the Nomenclature Committee of the IFCPC</a:t>
            </a:r>
          </a:p>
          <a:p>
            <a:r>
              <a:rPr lang="el-GR" altLang="el-GR">
                <a:solidFill>
                  <a:srgbClr val="990099"/>
                </a:solidFill>
              </a:rPr>
              <a:t>• Previous terminologies: 1975, 1990, 2002</a:t>
            </a:r>
          </a:p>
          <a:p>
            <a:r>
              <a:rPr lang="el-GR" altLang="el-GR">
                <a:solidFill>
                  <a:srgbClr val="990099"/>
                </a:solidFill>
              </a:rPr>
              <a:t>• The committee critically analyzed each colposcopic sign, aiming to create an</a:t>
            </a:r>
            <a:r>
              <a:rPr lang="en-US" altLang="el-GR">
                <a:solidFill>
                  <a:srgbClr val="990099"/>
                </a:solidFill>
              </a:rPr>
              <a:t> </a:t>
            </a:r>
            <a:r>
              <a:rPr lang="el-GR" altLang="el-GR">
                <a:solidFill>
                  <a:srgbClr val="990099"/>
                </a:solidFill>
              </a:rPr>
              <a:t> evidence-based terminology</a:t>
            </a:r>
          </a:p>
          <a:p>
            <a:endParaRPr lang="el-GR" altLang="el-GR">
              <a:solidFill>
                <a:srgbClr val="990099"/>
              </a:solidFill>
            </a:endParaRPr>
          </a:p>
          <a:p>
            <a:r>
              <a:rPr lang="el-GR" altLang="el-GR">
                <a:solidFill>
                  <a:srgbClr val="990099"/>
                </a:solidFill>
              </a:rPr>
              <a:t>• 5 sections:</a:t>
            </a:r>
          </a:p>
          <a:p>
            <a:r>
              <a:rPr lang="el-GR" altLang="el-GR">
                <a:solidFill>
                  <a:srgbClr val="990099"/>
                </a:solidFill>
              </a:rPr>
              <a:t>• General assessment</a:t>
            </a:r>
          </a:p>
          <a:p>
            <a:r>
              <a:rPr lang="el-GR" altLang="el-GR">
                <a:solidFill>
                  <a:srgbClr val="990099"/>
                </a:solidFill>
              </a:rPr>
              <a:t>• Normal colposcopic findings</a:t>
            </a:r>
          </a:p>
          <a:p>
            <a:r>
              <a:rPr lang="el-GR" altLang="el-GR">
                <a:solidFill>
                  <a:srgbClr val="990099"/>
                </a:solidFill>
              </a:rPr>
              <a:t>• Abnormal colposcopic findings</a:t>
            </a:r>
          </a:p>
          <a:p>
            <a:r>
              <a:rPr lang="el-GR" altLang="el-GR">
                <a:solidFill>
                  <a:srgbClr val="990099"/>
                </a:solidFill>
              </a:rPr>
              <a:t>• Suspicious for invasion</a:t>
            </a:r>
          </a:p>
          <a:p>
            <a:r>
              <a:rPr lang="el-GR" altLang="el-GR">
                <a:solidFill>
                  <a:srgbClr val="990099"/>
                </a:solidFill>
              </a:rPr>
              <a:t>• Miscellaneous findings</a:t>
            </a:r>
            <a:endParaRPr lang="en-US" altLang="el-GR">
              <a:solidFill>
                <a:srgbClr val="990099"/>
              </a:solidFill>
            </a:endParaRPr>
          </a:p>
          <a:p>
            <a:endParaRPr lang="el-GR" altLang="el-GR">
              <a:solidFill>
                <a:srgbClr val="990099"/>
              </a:solidFill>
            </a:endParaRPr>
          </a:p>
          <a:p>
            <a:r>
              <a:rPr lang="el-GR" altLang="el-GR" sz="2000" b="0" i="1">
                <a:solidFill>
                  <a:srgbClr val="FFFF00"/>
                </a:solidFill>
              </a:rPr>
              <a:t>Bornstein et al. Obstet Gynecol 2012;120:166-72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EIKONA POY ECAXNA">
            <a:extLst>
              <a:ext uri="{FF2B5EF4-FFF2-40B4-BE49-F238E27FC236}">
                <a16:creationId xmlns:a16="http://schemas.microsoft.com/office/drawing/2014/main" id="{E6D8FBD4-83F7-4CBB-A4FB-2C10FC60C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>
            <a:extLst>
              <a:ext uri="{FF2B5EF4-FFF2-40B4-BE49-F238E27FC236}">
                <a16:creationId xmlns:a16="http://schemas.microsoft.com/office/drawing/2014/main" id="{3793E1E3-A89F-49E4-A37E-69E77A2E5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solidFill>
            <a:srgbClr val="FF00FF"/>
          </a:solidFill>
          <a:ln w="317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1" name="Rectangle 6">
            <a:extLst>
              <a:ext uri="{FF2B5EF4-FFF2-40B4-BE49-F238E27FC236}">
                <a16:creationId xmlns:a16="http://schemas.microsoft.com/office/drawing/2014/main" id="{4150B07A-AC09-4757-BF5B-65F6E8528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477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l-GR" sz="4000">
                <a:solidFill>
                  <a:schemeClr val="bg2"/>
                </a:solidFill>
              </a:rPr>
              <a:t>I.General assesment</a:t>
            </a:r>
            <a:endParaRPr lang="el-GR" altLang="el-GR" sz="40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Θέση αριθμού διαφάνειας 3">
            <a:extLst>
              <a:ext uri="{FF2B5EF4-FFF2-40B4-BE49-F238E27FC236}">
                <a16:creationId xmlns:a16="http://schemas.microsoft.com/office/drawing/2014/main" id="{A0C33F3E-D4C9-4870-9476-517F9D722AB7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8FC2FDA5-583E-41FE-BD05-3C33F6AD9A56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71</a:t>
            </a:fld>
            <a:endParaRPr lang="el-GR" altLang="el-GR" sz="1400" b="0"/>
          </a:p>
        </p:txBody>
      </p:sp>
      <p:sp>
        <p:nvSpPr>
          <p:cNvPr id="122885" name="TextBox 4">
            <a:extLst>
              <a:ext uri="{FF2B5EF4-FFF2-40B4-BE49-F238E27FC236}">
                <a16:creationId xmlns:a16="http://schemas.microsoft.com/office/drawing/2014/main" id="{19DC0DAA-1B52-471F-BD78-4EC66EA5C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84313"/>
            <a:ext cx="8713787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400">
                <a:solidFill>
                  <a:srgbClr val="009900"/>
                </a:solidFill>
              </a:rPr>
              <a:t> </a:t>
            </a:r>
            <a:r>
              <a:rPr lang="en-US" altLang="el-GR" sz="2800">
                <a:solidFill>
                  <a:srgbClr val="FFFF00"/>
                </a:solidFill>
              </a:rPr>
              <a:t>II.</a:t>
            </a:r>
            <a:r>
              <a:rPr lang="el-GR" altLang="el-GR" sz="2800">
                <a:solidFill>
                  <a:srgbClr val="FFFF00"/>
                </a:solidFill>
              </a:rPr>
              <a:t> </a:t>
            </a:r>
            <a:r>
              <a:rPr lang="en-US" altLang="el-GR" sz="2800">
                <a:solidFill>
                  <a:srgbClr val="FFFF00"/>
                </a:solidFill>
              </a:rPr>
              <a:t>Normal colposcopic findings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l-GR" altLang="el-GR" sz="28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000">
                <a:solidFill>
                  <a:srgbClr val="0000CC"/>
                </a:solidFill>
              </a:rPr>
              <a:t>Original squamous epithelium:</a:t>
            </a:r>
            <a:endParaRPr lang="el-GR" altLang="el-GR" sz="20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l-GR" sz="2000">
                <a:solidFill>
                  <a:srgbClr val="0000CC"/>
                </a:solidFill>
              </a:rPr>
              <a:t> Mature</a:t>
            </a:r>
          </a:p>
          <a:p>
            <a:pPr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l-GR" sz="2000">
                <a:solidFill>
                  <a:srgbClr val="0000CC"/>
                </a:solidFill>
              </a:rPr>
              <a:t>Atrophic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l-GR" sz="20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000">
                <a:solidFill>
                  <a:srgbClr val="0000CC"/>
                </a:solidFill>
              </a:rPr>
              <a:t>Columnar epithelium</a:t>
            </a:r>
            <a:endParaRPr lang="el-GR" altLang="el-GR" sz="20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l-GR" sz="2000">
                <a:solidFill>
                  <a:srgbClr val="0000CC"/>
                </a:solidFill>
              </a:rPr>
              <a:t> Ectopy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l-GR" sz="20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000">
                <a:solidFill>
                  <a:schemeClr val="accent2"/>
                </a:solidFill>
              </a:rPr>
              <a:t>Metaplastic squamous epithelium</a:t>
            </a:r>
            <a:endParaRPr lang="el-GR" altLang="el-GR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l-GR" sz="2000">
                <a:solidFill>
                  <a:schemeClr val="accent2"/>
                </a:solidFill>
              </a:rPr>
              <a:t>Nabothian cysts</a:t>
            </a:r>
          </a:p>
          <a:p>
            <a:pPr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l-GR" sz="2000">
                <a:solidFill>
                  <a:schemeClr val="accent2"/>
                </a:solidFill>
              </a:rPr>
              <a:t>Crypt (gland) openings</a:t>
            </a:r>
            <a:r>
              <a:rPr lang="en-US" altLang="el-GR" sz="2000" b="0">
                <a:solidFill>
                  <a:schemeClr val="bg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l-GR" sz="2000" b="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000">
                <a:solidFill>
                  <a:schemeClr val="accent2"/>
                </a:solidFill>
              </a:rPr>
              <a:t>Deciduosis in pregnancy</a:t>
            </a:r>
            <a:endParaRPr lang="el-GR" altLang="el-GR" sz="2000" b="0"/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2" descr="3">
            <a:extLst>
              <a:ext uri="{FF2B5EF4-FFF2-40B4-BE49-F238E27FC236}">
                <a16:creationId xmlns:a16="http://schemas.microsoft.com/office/drawing/2014/main" id="{93358BEA-3887-4E22-99F4-01D42949F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2" descr="5">
            <a:extLst>
              <a:ext uri="{FF2B5EF4-FFF2-40B4-BE49-F238E27FC236}">
                <a16:creationId xmlns:a16="http://schemas.microsoft.com/office/drawing/2014/main" id="{D8AEF39B-877C-419C-8406-4C4678E03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2" descr="9">
            <a:extLst>
              <a:ext uri="{FF2B5EF4-FFF2-40B4-BE49-F238E27FC236}">
                <a16:creationId xmlns:a16="http://schemas.microsoft.com/office/drawing/2014/main" id="{0C263616-D5D4-45DB-A401-B1FC1ED91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Θέση αριθμού διαφάνειας 3">
            <a:extLst>
              <a:ext uri="{FF2B5EF4-FFF2-40B4-BE49-F238E27FC236}">
                <a16:creationId xmlns:a16="http://schemas.microsoft.com/office/drawing/2014/main" id="{216930F7-80C2-4F47-BAE0-6C301FC11422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B7F87C88-99CC-41D5-8494-B8C2D99BB5A1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75</a:t>
            </a:fld>
            <a:endParaRPr lang="el-GR" altLang="el-GR" sz="1400" b="0"/>
          </a:p>
        </p:txBody>
      </p:sp>
      <p:sp>
        <p:nvSpPr>
          <p:cNvPr id="126981" name="1 - TextBox">
            <a:extLst>
              <a:ext uri="{FF2B5EF4-FFF2-40B4-BE49-F238E27FC236}">
                <a16:creationId xmlns:a16="http://schemas.microsoft.com/office/drawing/2014/main" id="{C74F88D5-53DF-4047-9619-387FD9230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88975"/>
            <a:ext cx="8497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800">
                <a:solidFill>
                  <a:srgbClr val="FFFF00"/>
                </a:solidFill>
              </a:rPr>
              <a:t>III.</a:t>
            </a:r>
            <a:r>
              <a:rPr lang="el-GR" altLang="el-GR" sz="2800">
                <a:solidFill>
                  <a:srgbClr val="FFFF00"/>
                </a:solidFill>
              </a:rPr>
              <a:t> </a:t>
            </a:r>
            <a:r>
              <a:rPr lang="en-US" altLang="el-GR" sz="2800">
                <a:solidFill>
                  <a:srgbClr val="FFFF00"/>
                </a:solidFill>
              </a:rPr>
              <a:t>Abnormal colposcopic findings</a:t>
            </a:r>
            <a:endParaRPr lang="el-GR" altLang="el-GR" sz="2800">
              <a:solidFill>
                <a:srgbClr val="FFFF00"/>
              </a:solidFill>
            </a:endParaRPr>
          </a:p>
        </p:txBody>
      </p:sp>
      <p:graphicFrame>
        <p:nvGraphicFramePr>
          <p:cNvPr id="274459" name="Group 27">
            <a:extLst>
              <a:ext uri="{FF2B5EF4-FFF2-40B4-BE49-F238E27FC236}">
                <a16:creationId xmlns:a16="http://schemas.microsoft.com/office/drawing/2014/main" id="{5F71B3E9-0D7A-4D74-A802-50B8DB19FC54}"/>
              </a:ext>
            </a:extLst>
          </p:cNvPr>
          <p:cNvGraphicFramePr>
            <a:graphicFrameLocks noGrp="1"/>
          </p:cNvGraphicFramePr>
          <p:nvPr/>
        </p:nvGraphicFramePr>
        <p:xfrm>
          <a:off x="0" y="1412875"/>
          <a:ext cx="9144000" cy="5445125"/>
        </p:xfrm>
        <a:graphic>
          <a:graphicData uri="http://schemas.openxmlformats.org/drawingml/2006/table">
            <a:tbl>
              <a:tblPr/>
              <a:tblGrid>
                <a:gridCol w="267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3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 principles</a:t>
                      </a:r>
                      <a:endParaRPr kumimoji="0" lang="el-GR" altLang="el-G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1"/>
                        </a:gs>
                        <a:gs pos="100000">
                          <a:srgbClr val="99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Location of the lesion</a:t>
                      </a:r>
                      <a:r>
                        <a:rPr kumimoji="0" lang="en-US" alt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Inside or outside the T-zone, Location of the lesion by clock position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Size of the lesion</a:t>
                      </a:r>
                      <a:r>
                        <a:rPr kumimoji="0" lang="en-US" alt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Number of cervical quadrants the lesion covers, Size of the lesion in percentage of cervix,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1"/>
                        </a:gs>
                        <a:gs pos="100000">
                          <a:srgbClr val="99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Grade 1 (Minor)</a:t>
                      </a:r>
                      <a:endParaRPr kumimoji="0" lang="el-GR" altLang="el-GR" sz="2400" b="1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1"/>
                        </a:gs>
                        <a:gs pos="100000">
                          <a:srgbClr val="99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Thin aceto-white epithelium Irregular, geographic border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1"/>
                        </a:gs>
                        <a:gs pos="100000">
                          <a:srgbClr val="99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Fine mosaic, Fine punctuation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1"/>
                        </a:gs>
                        <a:gs pos="100000">
                          <a:srgbClr val="99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Grade 2 (Major)</a:t>
                      </a:r>
                      <a:endParaRPr kumimoji="0" lang="el-GR" altLang="el-GR" sz="2400" b="1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1"/>
                        </a:gs>
                        <a:gs pos="100000">
                          <a:srgbClr val="99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Dense aceto-white epithelium,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Rapid appearance of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acetowhitening,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Cuffed crypt (gland) openings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1"/>
                        </a:gs>
                        <a:gs pos="100000">
                          <a:srgbClr val="99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Coarse mosaic, Coarse punctuation, Sharp border, Inner border sign, Ridge sign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1"/>
                        </a:gs>
                        <a:gs pos="100000">
                          <a:srgbClr val="99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 specific</a:t>
                      </a:r>
                      <a:endParaRPr kumimoji="0" lang="el-GR" altLang="el-GR" sz="2400" b="1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1"/>
                        </a:gs>
                        <a:gs pos="100000">
                          <a:srgbClr val="99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Leukoplakia (keratosis, hyperkeratosis), Erosion</a:t>
                      </a:r>
                      <a:r>
                        <a:rPr kumimoji="0" lang="el-GR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Lugol's</a:t>
                      </a:r>
                      <a:r>
                        <a:rPr kumimoji="0" lang="en-US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staining (Schiller's test): stained/non-stained</a:t>
                      </a:r>
                      <a:endParaRPr kumimoji="0" lang="el-GR" alt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1"/>
                        </a:gs>
                        <a:gs pos="100000">
                          <a:srgbClr val="99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Θέση αριθμού διαφάνειας 3">
            <a:extLst>
              <a:ext uri="{FF2B5EF4-FFF2-40B4-BE49-F238E27FC236}">
                <a16:creationId xmlns:a16="http://schemas.microsoft.com/office/drawing/2014/main" id="{6FA94FB5-F609-4414-AEDD-EFBECF27CD3E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81B5D373-8F7D-43C2-9690-E8C9D39DA7C9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76</a:t>
            </a:fld>
            <a:endParaRPr lang="el-GR" altLang="el-GR" sz="1400" b="0"/>
          </a:p>
        </p:txBody>
      </p:sp>
      <p:sp>
        <p:nvSpPr>
          <p:cNvPr id="128005" name="1 - TextBox">
            <a:extLst>
              <a:ext uri="{FF2B5EF4-FFF2-40B4-BE49-F238E27FC236}">
                <a16:creationId xmlns:a16="http://schemas.microsoft.com/office/drawing/2014/main" id="{E0A836DB-0326-4AA3-B614-CA4D44BE4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275"/>
            <a:ext cx="91440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l-GR" sz="2800">
                <a:solidFill>
                  <a:srgbClr val="FFFF00"/>
                </a:solidFill>
              </a:rPr>
              <a:t>IV. Suspicious for invasion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  <a:buFontTx/>
              <a:buNone/>
            </a:pPr>
            <a:endParaRPr lang="en-US" altLang="el-GR" sz="1800">
              <a:solidFill>
                <a:srgbClr val="FFFF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l-GR" sz="2400">
                <a:solidFill>
                  <a:srgbClr val="A50021"/>
                </a:solidFill>
              </a:rPr>
              <a:t>  Atypical vessels</a:t>
            </a:r>
            <a:endParaRPr lang="el-GR" altLang="el-GR" sz="2400">
              <a:solidFill>
                <a:srgbClr val="A50021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l-GR" sz="2400">
                <a:solidFill>
                  <a:srgbClr val="CC0000"/>
                </a:solidFill>
              </a:rPr>
              <a:t>  Additional signs</a:t>
            </a:r>
            <a:r>
              <a:rPr lang="en-US" altLang="el-GR" sz="2400">
                <a:solidFill>
                  <a:schemeClr val="bg1"/>
                </a:solidFill>
              </a:rPr>
              <a:t>: Fragile vessels, Irregular surface, Exophytic </a:t>
            </a:r>
            <a:r>
              <a:rPr lang="el-GR" altLang="el-GR" sz="2400">
                <a:solidFill>
                  <a:schemeClr val="bg1"/>
                </a:solidFill>
              </a:rPr>
              <a:t>			        </a:t>
            </a:r>
            <a:r>
              <a:rPr lang="en-US" altLang="el-GR" sz="2400">
                <a:solidFill>
                  <a:schemeClr val="bg1"/>
                </a:solidFill>
              </a:rPr>
              <a:t>lesion, Necrosis, Ulceration (necrotic), </a:t>
            </a:r>
            <a:r>
              <a:rPr lang="el-GR" altLang="el-GR" sz="2400">
                <a:solidFill>
                  <a:schemeClr val="bg1"/>
                </a:solidFill>
              </a:rPr>
              <a:t>   			        </a:t>
            </a:r>
            <a:r>
              <a:rPr lang="en-US" altLang="el-GR" sz="2400">
                <a:solidFill>
                  <a:schemeClr val="bg1"/>
                </a:solidFill>
              </a:rPr>
              <a:t>tumor/gross neoplasm</a:t>
            </a:r>
            <a:endParaRPr lang="el-GR" altLang="el-GR" sz="240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  <a:buFontTx/>
              <a:buNone/>
            </a:pPr>
            <a:endParaRPr lang="en-US" altLang="el-GR" sz="240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l-GR" sz="2400">
                <a:solidFill>
                  <a:srgbClr val="A50021"/>
                </a:solidFill>
              </a:rPr>
              <a:t>                                     </a:t>
            </a:r>
            <a:r>
              <a:rPr lang="en-US" altLang="el-GR" sz="2800">
                <a:solidFill>
                  <a:srgbClr val="FFFF00"/>
                </a:solidFill>
              </a:rPr>
              <a:t> V.</a:t>
            </a:r>
            <a:r>
              <a:rPr lang="el-GR" altLang="el-GR" sz="2800">
                <a:solidFill>
                  <a:srgbClr val="FFFF00"/>
                </a:solidFill>
              </a:rPr>
              <a:t> </a:t>
            </a:r>
            <a:r>
              <a:rPr lang="en-US" altLang="el-GR" sz="2800">
                <a:solidFill>
                  <a:srgbClr val="FFFF00"/>
                </a:solidFill>
              </a:rPr>
              <a:t>Miscellaneous finding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l-GR" sz="2400">
                <a:solidFill>
                  <a:schemeClr val="bg1"/>
                </a:solidFill>
              </a:rPr>
              <a:t>Congenital transformation zone, Condyloma, Polyp (Ectocervical/ endocervical)</a:t>
            </a:r>
            <a:r>
              <a:rPr lang="el-GR" altLang="el-GR" sz="2400">
                <a:solidFill>
                  <a:schemeClr val="bg1"/>
                </a:solidFill>
              </a:rPr>
              <a:t>,</a:t>
            </a:r>
            <a:r>
              <a:rPr lang="en-US" altLang="el-GR" sz="2400">
                <a:solidFill>
                  <a:schemeClr val="bg1"/>
                </a:solidFill>
              </a:rPr>
              <a:t> Inflammation, Stenosis, Congenital anomaly, Post treatment consequence, Endometriosis</a:t>
            </a:r>
            <a:endParaRPr lang="el-GR" altLang="el-GR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Case4a">
            <a:extLst>
              <a:ext uri="{FF2B5EF4-FFF2-40B4-BE49-F238E27FC236}">
                <a16:creationId xmlns:a16="http://schemas.microsoft.com/office/drawing/2014/main" id="{CE6DCCB4-CCB7-4B43-B891-50A439FCF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Case4b">
            <a:extLst>
              <a:ext uri="{FF2B5EF4-FFF2-40B4-BE49-F238E27FC236}">
                <a16:creationId xmlns:a16="http://schemas.microsoft.com/office/drawing/2014/main" id="{061129B1-A0E7-4E96-A7C3-194B1085E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Θέση αριθμού διαφάνειας 3">
            <a:extLst>
              <a:ext uri="{FF2B5EF4-FFF2-40B4-BE49-F238E27FC236}">
                <a16:creationId xmlns:a16="http://schemas.microsoft.com/office/drawing/2014/main" id="{BC20F462-FE53-488D-8C22-ACC530B1A4F3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5C20522D-E5C5-4A0D-8E48-DE85EE49604D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79</a:t>
            </a:fld>
            <a:endParaRPr lang="el-GR" altLang="el-GR" sz="1400" b="0"/>
          </a:p>
        </p:txBody>
      </p:sp>
      <p:pic>
        <p:nvPicPr>
          <p:cNvPr id="131077" name="Picture 4">
            <a:extLst>
              <a:ext uri="{FF2B5EF4-FFF2-40B4-BE49-F238E27FC236}">
                <a16:creationId xmlns:a16="http://schemas.microsoft.com/office/drawing/2014/main" id="{A7735FD7-9208-4E53-AB5E-F6241F5678E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078" name="Rectangle 5">
            <a:extLst>
              <a:ext uri="{FF2B5EF4-FFF2-40B4-BE49-F238E27FC236}">
                <a16:creationId xmlns:a16="http://schemas.microsoft.com/office/drawing/2014/main" id="{614E2A7E-D7DA-48B2-862F-589DF3E83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0"/>
            <a:ext cx="52927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l-GR" sz="2400">
                <a:solidFill>
                  <a:srgbClr val="FFFF00"/>
                </a:solidFill>
              </a:rPr>
              <a:t>Coarse punctation and wide irregular mosaics of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l-GR" sz="2400">
                <a:solidFill>
                  <a:srgbClr val="FFFF00"/>
                </a:solidFill>
              </a:rPr>
              <a:t>differing size</a:t>
            </a:r>
          </a:p>
        </p:txBody>
      </p:sp>
      <p:sp>
        <p:nvSpPr>
          <p:cNvPr id="131079" name="AutoShape 6">
            <a:extLst>
              <a:ext uri="{FF2B5EF4-FFF2-40B4-BE49-F238E27FC236}">
                <a16:creationId xmlns:a16="http://schemas.microsoft.com/office/drawing/2014/main" id="{D93E3DAE-1C32-43E8-B6A3-9F348A1FB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5084763"/>
            <a:ext cx="1120775" cy="414337"/>
          </a:xfrm>
          <a:prstGeom prst="leftArrow">
            <a:avLst>
              <a:gd name="adj1" fmla="val 50000"/>
              <a:gd name="adj2" fmla="val 67625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l-GR" altLang="el-GR" sz="2400" b="0"/>
          </a:p>
        </p:txBody>
      </p:sp>
      <p:sp>
        <p:nvSpPr>
          <p:cNvPr id="131080" name="Rectangle 7">
            <a:extLst>
              <a:ext uri="{FF2B5EF4-FFF2-40B4-BE49-F238E27FC236}">
                <a16:creationId xmlns:a16="http://schemas.microsoft.com/office/drawing/2014/main" id="{FCE7566F-93F3-4514-B6C3-BFF33FDA6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5229225"/>
            <a:ext cx="1295400" cy="1008063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400">
                <a:solidFill>
                  <a:srgbClr val="FFFF00"/>
                </a:solidFill>
              </a:rPr>
              <a:t>Pollarded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400">
                <a:solidFill>
                  <a:srgbClr val="FFFF00"/>
                </a:solidFill>
              </a:rPr>
              <a:t>vessels</a:t>
            </a:r>
            <a:endParaRPr lang="el-GR" altLang="el-GR" sz="2400">
              <a:solidFill>
                <a:srgbClr val="FFFF00"/>
              </a:solidFill>
            </a:endParaRPr>
          </a:p>
        </p:txBody>
      </p:sp>
      <p:pic>
        <p:nvPicPr>
          <p:cNvPr id="131081" name="Εικόνα 1">
            <a:extLst>
              <a:ext uri="{FF2B5EF4-FFF2-40B4-BE49-F238E27FC236}">
                <a16:creationId xmlns:a16="http://schemas.microsoft.com/office/drawing/2014/main" id="{3F06324D-BF40-4D05-96AF-941B5EA99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50"/>
            <a:ext cx="31686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3 - Θέση αριθμού διαφάνειας">
            <a:extLst>
              <a:ext uri="{FF2B5EF4-FFF2-40B4-BE49-F238E27FC236}">
                <a16:creationId xmlns:a16="http://schemas.microsoft.com/office/drawing/2014/main" id="{0C8ABFF6-0C12-4D81-9D43-B83FFB67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5DA686BB-98FE-4B09-8EE1-87B6D35E115B}" type="slidenum">
              <a:rPr lang="el-GR" altLang="el-GR" sz="1400" b="0"/>
              <a:pPr eaLnBrk="1" hangingPunct="1"/>
              <a:t>8</a:t>
            </a:fld>
            <a:endParaRPr lang="el-GR" altLang="el-GR" sz="1400" b="0"/>
          </a:p>
        </p:txBody>
      </p:sp>
      <p:pic>
        <p:nvPicPr>
          <p:cNvPr id="13315" name="Picture 2" descr="5AfinalNoText">
            <a:extLst>
              <a:ext uri="{FF2B5EF4-FFF2-40B4-BE49-F238E27FC236}">
                <a16:creationId xmlns:a16="http://schemas.microsoft.com/office/drawing/2014/main" id="{4A26647B-A24E-4698-8FED-FD20FF31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135937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E6337DA6-9F52-403E-8E72-47597B867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838200"/>
            <a:ext cx="8604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sz="2800" i="1">
                <a:solidFill>
                  <a:srgbClr val="336600"/>
                </a:solidFill>
              </a:rPr>
              <a:t>Η ΔΗΜΙΟΥΡΓΙΑ ΤΗΣ ΖΩΝΗΣ ΜΕΤΑΠΛΑΣΗΣ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66C797E4-5C2E-474A-85D7-65EAC225E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805488"/>
            <a:ext cx="83994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i="1">
                <a:solidFill>
                  <a:srgbClr val="FF3300"/>
                </a:solidFill>
              </a:rPr>
              <a:t>Αρχική γραμμή μετάπτωσης των δύο επιθηλίων</a:t>
            </a:r>
            <a:br>
              <a:rPr lang="el-GR" altLang="el-GR" i="1">
                <a:solidFill>
                  <a:srgbClr val="FF3300"/>
                </a:solidFill>
              </a:rPr>
            </a:br>
            <a:r>
              <a:rPr lang="en-US" altLang="el-GR" i="1">
                <a:solidFill>
                  <a:srgbClr val="FF3300"/>
                </a:solidFill>
              </a:rPr>
              <a:t>Squamo Columnar Junction (S.C.J)</a:t>
            </a:r>
            <a:endParaRPr lang="el-GR" altLang="el-GR" i="1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Θέση αριθμού διαφάνειας 3">
            <a:extLst>
              <a:ext uri="{FF2B5EF4-FFF2-40B4-BE49-F238E27FC236}">
                <a16:creationId xmlns:a16="http://schemas.microsoft.com/office/drawing/2014/main" id="{69661CFD-308A-41EF-BB33-6CE29ECCBB0C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FEAB0E62-5E9A-460A-B4BA-3F18E2620374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80</a:t>
            </a:fld>
            <a:endParaRPr lang="el-GR" altLang="el-GR" sz="1400" b="0"/>
          </a:p>
        </p:txBody>
      </p:sp>
      <p:pic>
        <p:nvPicPr>
          <p:cNvPr id="132101" name="Picture 2" descr="43">
            <a:extLst>
              <a:ext uri="{FF2B5EF4-FFF2-40B4-BE49-F238E27FC236}">
                <a16:creationId xmlns:a16="http://schemas.microsoft.com/office/drawing/2014/main" id="{CAE75544-E056-49F3-9249-683AE3FB4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2" name="Rectangle 3">
            <a:extLst>
              <a:ext uri="{FF2B5EF4-FFF2-40B4-BE49-F238E27FC236}">
                <a16:creationId xmlns:a16="http://schemas.microsoft.com/office/drawing/2014/main" id="{6EC98CCE-A198-4023-837F-50CE77C5B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188913"/>
            <a:ext cx="42497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l-GR" sz="2000">
                <a:solidFill>
                  <a:srgbClr val="FF3399"/>
                </a:solidFill>
              </a:rPr>
              <a:t>Dense aceto‐white change within columnar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l-GR" sz="2000">
                <a:solidFill>
                  <a:srgbClr val="FF3399"/>
                </a:solidFill>
              </a:rPr>
              <a:t>epithelium may indicate glandular disease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Θέση αριθμού διαφάνειας 3">
            <a:extLst>
              <a:ext uri="{FF2B5EF4-FFF2-40B4-BE49-F238E27FC236}">
                <a16:creationId xmlns:a16="http://schemas.microsoft.com/office/drawing/2014/main" id="{A723306B-B78F-49C2-A440-B09CEB2C603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E07F7CEE-9222-4709-A05E-C2376533CEA6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81</a:t>
            </a:fld>
            <a:endParaRPr lang="el-GR" altLang="el-GR" sz="1400" b="0"/>
          </a:p>
        </p:txBody>
      </p:sp>
      <p:sp>
        <p:nvSpPr>
          <p:cNvPr id="133125" name="Rectangle 4">
            <a:extLst>
              <a:ext uri="{FF2B5EF4-FFF2-40B4-BE49-F238E27FC236}">
                <a16:creationId xmlns:a16="http://schemas.microsoft.com/office/drawing/2014/main" id="{F8F7AB3D-AA67-419A-9C5A-5123CB40B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915400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l-GR" sz="2800">
                <a:solidFill>
                  <a:srgbClr val="FFFF00"/>
                </a:solidFill>
              </a:rPr>
              <a:t>Μέχρι που φθάνει η κολποσκόπηση</a:t>
            </a:r>
            <a:endParaRPr lang="en-GB" altLang="el-GR" sz="2800">
              <a:solidFill>
                <a:srgbClr val="FFFF00"/>
              </a:solidFill>
            </a:endParaRPr>
          </a:p>
        </p:txBody>
      </p:sp>
      <p:sp>
        <p:nvSpPr>
          <p:cNvPr id="133126" name="Rectangle 5">
            <a:extLst>
              <a:ext uri="{FF2B5EF4-FFF2-40B4-BE49-F238E27FC236}">
                <a16:creationId xmlns:a16="http://schemas.microsoft.com/office/drawing/2014/main" id="{08C4719B-F79A-4B6B-B764-4308836F6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644900"/>
            <a:ext cx="8763000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000" i="1">
                <a:solidFill>
                  <a:srgbClr val="006600"/>
                </a:solidFill>
              </a:rPr>
              <a:t>Η κολποσκόπηση μπορεί </a:t>
            </a:r>
            <a:endParaRPr lang="en-GB" altLang="el-GR" sz="2000" i="1">
              <a:solidFill>
                <a:srgbClr val="006600"/>
              </a:solidFill>
            </a:endParaRPr>
          </a:p>
          <a:p>
            <a:pPr lvl="1" eaLnBrk="1" hangingPunct="1"/>
            <a:r>
              <a:rPr lang="el-GR" altLang="el-GR" sz="2000" i="1">
                <a:solidFill>
                  <a:srgbClr val="006600"/>
                </a:solidFill>
              </a:rPr>
              <a:t>Να διαγνώσει το </a:t>
            </a:r>
            <a:r>
              <a:rPr lang="en-US" altLang="el-GR" sz="2000" i="1">
                <a:solidFill>
                  <a:srgbClr val="006600"/>
                </a:solidFill>
              </a:rPr>
              <a:t>CIN.</a:t>
            </a:r>
            <a:endParaRPr lang="en-GB" altLang="el-GR" sz="2000" i="1">
              <a:solidFill>
                <a:srgbClr val="006600"/>
              </a:solidFill>
            </a:endParaRPr>
          </a:p>
          <a:p>
            <a:pPr lvl="1" eaLnBrk="1" hangingPunct="1"/>
            <a:r>
              <a:rPr lang="en-GB" altLang="el-GR" sz="2000" i="1">
                <a:solidFill>
                  <a:srgbClr val="006600"/>
                </a:solidFill>
              </a:rPr>
              <a:t>N</a:t>
            </a:r>
            <a:r>
              <a:rPr lang="el-GR" altLang="el-GR" sz="2000" i="1">
                <a:solidFill>
                  <a:srgbClr val="006600"/>
                </a:solidFill>
              </a:rPr>
              <a:t>α διαγνώσει το βαθμό της δυσπλασίας</a:t>
            </a:r>
            <a:endParaRPr lang="en-GB" altLang="el-GR" sz="2000" i="1">
              <a:solidFill>
                <a:srgbClr val="006600"/>
              </a:solidFill>
            </a:endParaRPr>
          </a:p>
          <a:p>
            <a:pPr lvl="1" eaLnBrk="1" hangingPunct="1"/>
            <a:r>
              <a:rPr lang="el-GR" altLang="el-GR" sz="2000" i="1">
                <a:solidFill>
                  <a:srgbClr val="006600"/>
                </a:solidFill>
              </a:rPr>
              <a:t>Να αποκλείσει πιθανή διήθηση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GB" altLang="el-GR" sz="2000" i="1">
              <a:solidFill>
                <a:srgbClr val="006600"/>
              </a:solidFill>
            </a:endParaRPr>
          </a:p>
          <a:p>
            <a:pPr eaLnBrk="1" hangingPunct="1"/>
            <a:r>
              <a:rPr lang="el-GR" altLang="el-GR" sz="2000" i="1">
                <a:solidFill>
                  <a:srgbClr val="006600"/>
                </a:solidFill>
              </a:rPr>
              <a:t>Μα δεν μπορεί να </a:t>
            </a:r>
            <a:endParaRPr lang="en-GB" altLang="el-GR" sz="2000" i="1">
              <a:solidFill>
                <a:srgbClr val="006600"/>
              </a:solidFill>
            </a:endParaRPr>
          </a:p>
          <a:p>
            <a:pPr lvl="1" eaLnBrk="1" hangingPunct="1"/>
            <a:r>
              <a:rPr lang="el-GR" altLang="el-GR" sz="2000" i="1">
                <a:solidFill>
                  <a:srgbClr val="006600"/>
                </a:solidFill>
              </a:rPr>
              <a:t>Διαγνώσει το αδενοκαρκίνωμα ή το </a:t>
            </a:r>
            <a:r>
              <a:rPr lang="en-US" altLang="el-GR" sz="2000" i="1">
                <a:solidFill>
                  <a:srgbClr val="006600"/>
                </a:solidFill>
              </a:rPr>
              <a:t>in situ </a:t>
            </a:r>
            <a:endParaRPr lang="en-GB" altLang="el-GR" sz="2000" i="1">
              <a:solidFill>
                <a:srgbClr val="006600"/>
              </a:solidFill>
            </a:endParaRPr>
          </a:p>
          <a:p>
            <a:pPr lvl="1" eaLnBrk="1" hangingPunct="1"/>
            <a:r>
              <a:rPr lang="en-GB" altLang="el-GR" sz="2000" i="1">
                <a:solidFill>
                  <a:srgbClr val="006600"/>
                </a:solidFill>
              </a:rPr>
              <a:t>N</a:t>
            </a:r>
            <a:r>
              <a:rPr lang="el-GR" altLang="el-GR" sz="2000" i="1">
                <a:solidFill>
                  <a:srgbClr val="006600"/>
                </a:solidFill>
              </a:rPr>
              <a:t>α βρεί βλάβες που κρύβονται στο ενδοτραχηλικό κανάλι.</a:t>
            </a:r>
            <a:endParaRPr lang="en-GB" altLang="el-GR" sz="2000" i="1">
              <a:solidFill>
                <a:srgbClr val="006600"/>
              </a:solidFill>
            </a:endParaRPr>
          </a:p>
        </p:txBody>
      </p:sp>
      <p:pic>
        <p:nvPicPr>
          <p:cNvPr id="133127" name="Picture 6">
            <a:extLst>
              <a:ext uri="{FF2B5EF4-FFF2-40B4-BE49-F238E27FC236}">
                <a16:creationId xmlns:a16="http://schemas.microsoft.com/office/drawing/2014/main" id="{E5C0CB25-64AD-4DCE-AECC-6B42C309F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412875"/>
            <a:ext cx="208915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8" name="AutoShape 5">
            <a:extLst>
              <a:ext uri="{FF2B5EF4-FFF2-40B4-BE49-F238E27FC236}">
                <a16:creationId xmlns:a16="http://schemas.microsoft.com/office/drawing/2014/main" id="{622A8CBD-5E76-4C40-84D2-5A83117CC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268413"/>
            <a:ext cx="4679950" cy="2447925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CCFF"/>
              </a:gs>
              <a:gs pos="100000">
                <a:srgbClr val="FFFF99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l-GR" sz="2400">
              <a:solidFill>
                <a:schemeClr val="bg2"/>
              </a:solidFill>
              <a:latin typeface="Lucida Console" panose="020B0609040504020204" pitchFamily="49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400">
                <a:solidFill>
                  <a:schemeClr val="bg2"/>
                </a:solidFill>
                <a:latin typeface="Lucida Console" panose="020B0609040504020204" pitchFamily="49" charset="0"/>
              </a:rPr>
              <a:t>“</a:t>
            </a:r>
            <a:r>
              <a:rPr lang="en-US" altLang="el-GR" sz="1800">
                <a:solidFill>
                  <a:schemeClr val="bg2"/>
                </a:solidFill>
                <a:latin typeface="Lucida Console" panose="020B0609040504020204" pitchFamily="49" charset="0"/>
              </a:rPr>
              <a:t>Colposcopy is the greatest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1800">
                <a:solidFill>
                  <a:schemeClr val="bg2"/>
                </a:solidFill>
                <a:latin typeface="Lucida Console" panose="020B0609040504020204" pitchFamily="49" charset="0"/>
              </a:rPr>
              <a:t>medical procedure ever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1800">
                <a:solidFill>
                  <a:schemeClr val="bg2"/>
                </a:solidFill>
                <a:latin typeface="Lucida Console" panose="020B0609040504020204" pitchFamily="49" charset="0"/>
              </a:rPr>
              <a:t>devised’’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l-GR" sz="1800">
              <a:solidFill>
                <a:schemeClr val="bg2"/>
              </a:solidFill>
              <a:latin typeface="Lucida Console" panose="020B0609040504020204" pitchFamily="49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l-GR" sz="1800">
              <a:solidFill>
                <a:schemeClr val="bg2"/>
              </a:solidFill>
              <a:latin typeface="Lucida Console" panose="020B0609040504020204" pitchFamily="49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1800">
                <a:solidFill>
                  <a:schemeClr val="bg2"/>
                </a:solidFill>
                <a:latin typeface="Lucida Console" panose="020B0609040504020204" pitchFamily="49" charset="0"/>
              </a:rPr>
              <a:t>                    --ASCCP</a:t>
            </a:r>
            <a:endParaRPr lang="el-GR" altLang="el-GR" sz="1800">
              <a:solidFill>
                <a:schemeClr val="bg2"/>
              </a:solidFill>
              <a:latin typeface="Lucida Console" panose="020B0609040504020204" pitchFamily="49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l-GR" altLang="el-GR" sz="1800">
              <a:solidFill>
                <a:srgbClr val="660066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Θέση αριθμού διαφάνειας 3">
            <a:extLst>
              <a:ext uri="{FF2B5EF4-FFF2-40B4-BE49-F238E27FC236}">
                <a16:creationId xmlns:a16="http://schemas.microsoft.com/office/drawing/2014/main" id="{E3F27213-F765-4F28-887F-4675A58ABD76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C8312279-781D-46FB-886F-7AAC1069EE46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82</a:t>
            </a:fld>
            <a:endParaRPr lang="el-GR" altLang="el-GR" sz="1400" b="0"/>
          </a:p>
        </p:txBody>
      </p:sp>
      <p:sp>
        <p:nvSpPr>
          <p:cNvPr id="134149" name="Rectangle 4">
            <a:extLst>
              <a:ext uri="{FF2B5EF4-FFF2-40B4-BE49-F238E27FC236}">
                <a16:creationId xmlns:a16="http://schemas.microsoft.com/office/drawing/2014/main" id="{B0651E74-5A02-4CDC-85E5-9350937BC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835025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800" i="1">
                <a:solidFill>
                  <a:srgbClr val="FFFF00"/>
                </a:solidFill>
                <a:latin typeface="Bookman Old Style" panose="02050604050505020204" pitchFamily="18" charset="0"/>
              </a:rPr>
              <a:t>H </a:t>
            </a:r>
            <a:r>
              <a:rPr lang="el-GR" altLang="el-GR" sz="2800" i="1">
                <a:solidFill>
                  <a:srgbClr val="FFFF00"/>
                </a:solidFill>
                <a:latin typeface="Bookman Old Style" panose="02050604050505020204" pitchFamily="18" charset="0"/>
              </a:rPr>
              <a:t>κολποσκόπηση είναι μια καλή εξέταση με ένα περιθώριο σφάλματος</a:t>
            </a:r>
          </a:p>
        </p:txBody>
      </p:sp>
      <p:sp>
        <p:nvSpPr>
          <p:cNvPr id="134150" name="Rectangle 5">
            <a:extLst>
              <a:ext uri="{FF2B5EF4-FFF2-40B4-BE49-F238E27FC236}">
                <a16:creationId xmlns:a16="http://schemas.microsoft.com/office/drawing/2014/main" id="{F9A688A4-7545-4E74-9772-2B1ECECF2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700213"/>
            <a:ext cx="8447088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000">
                <a:solidFill>
                  <a:srgbClr val="3333CC"/>
                </a:solidFill>
                <a:latin typeface="Bookman Old Style" panose="02050604050505020204" pitchFamily="18" charset="0"/>
              </a:rPr>
              <a:t>Η ιστολογική διάγνωση του βιοπτικού υλικού που λαμβάνεται κατά την κολποσκόπηση θεωρείται ο χρυσός κανόνας ή </a:t>
            </a:r>
            <a:r>
              <a:rPr lang="en-US" altLang="el-GR" sz="2000">
                <a:solidFill>
                  <a:srgbClr val="3333CC"/>
                </a:solidFill>
                <a:latin typeface="Bookman Old Style" panose="02050604050505020204" pitchFamily="18" charset="0"/>
              </a:rPr>
              <a:t>&lt;&lt;gold standard&gt;&gt;.</a:t>
            </a:r>
          </a:p>
          <a:p>
            <a:pPr eaLnBrk="1" hangingPunct="1"/>
            <a:r>
              <a:rPr lang="el-GR" altLang="el-GR" sz="2400">
                <a:solidFill>
                  <a:srgbClr val="FF3399"/>
                </a:solidFill>
                <a:latin typeface="Bookman Old Style" panose="02050604050505020204" pitchFamily="18" charset="0"/>
              </a:rPr>
              <a:t>Αλλά τι γίνεται άν υπάρχει λάθος και στο </a:t>
            </a:r>
            <a:r>
              <a:rPr lang="en-US" altLang="el-GR" sz="2400">
                <a:solidFill>
                  <a:srgbClr val="FF3399"/>
                </a:solidFill>
                <a:latin typeface="Bookman Old Style" panose="02050604050505020204" pitchFamily="18" charset="0"/>
              </a:rPr>
              <a:t>gold standard;</a:t>
            </a:r>
            <a:endParaRPr lang="en-US" altLang="el-GR" sz="2400">
              <a:solidFill>
                <a:srgbClr val="3333CC"/>
              </a:solidFill>
              <a:latin typeface="Bookman Old Style" panose="02050604050505020204" pitchFamily="18" charset="0"/>
            </a:endParaRPr>
          </a:p>
          <a:p>
            <a:pPr eaLnBrk="1" hangingPunct="1"/>
            <a:endParaRPr lang="en-US" altLang="el-GR" sz="2400">
              <a:solidFill>
                <a:srgbClr val="3333CC"/>
              </a:solidFill>
              <a:latin typeface="Bookman Old Style" panose="020506040505050202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l-GR" sz="2400">
              <a:solidFill>
                <a:srgbClr val="3333CC"/>
              </a:solidFill>
              <a:latin typeface="Bookman Old Style" panose="02050604050505020204" pitchFamily="18" charset="0"/>
            </a:endParaRPr>
          </a:p>
          <a:p>
            <a:pPr eaLnBrk="1" hangingPunct="1"/>
            <a:endParaRPr lang="en-US" altLang="el-GR" sz="2400">
              <a:latin typeface="Bookman Old Style" panose="02050604050505020204" pitchFamily="18" charset="0"/>
            </a:endParaRPr>
          </a:p>
          <a:p>
            <a:pPr eaLnBrk="1" hangingPunct="1"/>
            <a:r>
              <a:rPr lang="el-GR" altLang="el-GR" sz="1600">
                <a:solidFill>
                  <a:schemeClr val="bg2"/>
                </a:solidFill>
                <a:latin typeface="Bookman Old Style" panose="02050604050505020204" pitchFamily="18" charset="0"/>
              </a:rPr>
              <a:t>Λάθη παθολογοανατόμων.</a:t>
            </a:r>
          </a:p>
          <a:p>
            <a:pPr eaLnBrk="1" hangingPunct="1"/>
            <a:r>
              <a:rPr lang="el-GR" altLang="el-GR" sz="1600">
                <a:solidFill>
                  <a:schemeClr val="bg2"/>
                </a:solidFill>
                <a:latin typeface="Bookman Old Style" panose="02050604050505020204" pitchFamily="18" charset="0"/>
              </a:rPr>
              <a:t>Διαφωνία ως πρός τον βαθμό του </a:t>
            </a:r>
            <a:r>
              <a:rPr lang="en-US" altLang="el-GR" sz="1600">
                <a:solidFill>
                  <a:schemeClr val="bg2"/>
                </a:solidFill>
                <a:latin typeface="Bookman Old Style" panose="02050604050505020204" pitchFamily="18" charset="0"/>
              </a:rPr>
              <a:t>CIN</a:t>
            </a:r>
            <a:r>
              <a:rPr lang="el-GR" altLang="el-GR" sz="1600">
                <a:solidFill>
                  <a:schemeClr val="bg2"/>
                </a:solidFill>
                <a:latin typeface="Bookman Old Style" panose="02050604050505020204" pitchFamily="18" charset="0"/>
              </a:rPr>
              <a:t>.</a:t>
            </a:r>
            <a:endParaRPr lang="en-US" altLang="el-GR" sz="1600">
              <a:solidFill>
                <a:schemeClr val="bg2"/>
              </a:solidFill>
              <a:latin typeface="Bookman Old Style" panose="02050604050505020204" pitchFamily="18" charset="0"/>
            </a:endParaRPr>
          </a:p>
          <a:p>
            <a:pPr eaLnBrk="1" hangingPunct="1"/>
            <a:r>
              <a:rPr lang="el-GR" altLang="el-GR" sz="1600">
                <a:solidFill>
                  <a:schemeClr val="bg2"/>
                </a:solidFill>
                <a:latin typeface="Bookman Old Style" panose="02050604050505020204" pitchFamily="18" charset="0"/>
              </a:rPr>
              <a:t>Διαφωνία ανάλογα με την εμπειρία του παθολογοανατόμου. </a:t>
            </a:r>
          </a:p>
          <a:p>
            <a:pPr eaLnBrk="1" hangingPunct="1"/>
            <a:r>
              <a:rPr lang="el-GR" altLang="el-GR" sz="1600">
                <a:solidFill>
                  <a:schemeClr val="bg2"/>
                </a:solidFill>
                <a:latin typeface="Bookman Old Style" panose="02050604050505020204" pitchFamily="18" charset="0"/>
              </a:rPr>
              <a:t>Διαφωνία αναλόγως του αριθμου των τομών.</a:t>
            </a:r>
          </a:p>
          <a:p>
            <a:pPr eaLnBrk="1" hangingPunct="1"/>
            <a:r>
              <a:rPr lang="el-GR" altLang="el-GR" sz="1600">
                <a:solidFill>
                  <a:schemeClr val="bg2"/>
                </a:solidFill>
                <a:latin typeface="Bookman Old Style" panose="02050604050505020204" pitchFamily="18" charset="0"/>
              </a:rPr>
              <a:t>Λήψη μικρών ιστοτεμαχίων χωρίς στρώμα - όχι από την περιοχή της μέγιστης βλάβης</a:t>
            </a:r>
            <a:r>
              <a:rPr lang="en-US" altLang="el-GR" sz="1600">
                <a:solidFill>
                  <a:schemeClr val="bg2"/>
                </a:solidFill>
                <a:latin typeface="Bookman Old Style" panose="02050604050505020204" pitchFamily="18" charset="0"/>
              </a:rPr>
              <a:t> </a:t>
            </a:r>
            <a:r>
              <a:rPr lang="el-GR" altLang="el-GR" sz="1600">
                <a:solidFill>
                  <a:schemeClr val="bg2"/>
                </a:solidFill>
                <a:latin typeface="Bookman Old Style" panose="02050604050505020204" pitchFamily="18" charset="0"/>
              </a:rPr>
              <a:t>- βλάβη στο κανάλι που δεν είναι εφικτή η λήψη βιοψίας.</a:t>
            </a:r>
            <a:endParaRPr lang="el-GR" altLang="el-GR" sz="2800">
              <a:solidFill>
                <a:srgbClr val="FF33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4151" name="Picture 1026" descr="σάρωση0025">
            <a:extLst>
              <a:ext uri="{FF2B5EF4-FFF2-40B4-BE49-F238E27FC236}">
                <a16:creationId xmlns:a16="http://schemas.microsoft.com/office/drawing/2014/main" id="{428233DB-CD84-4FC5-B670-A890169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429000"/>
            <a:ext cx="28813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2" name="Rectangle 7">
            <a:extLst>
              <a:ext uri="{FF2B5EF4-FFF2-40B4-BE49-F238E27FC236}">
                <a16:creationId xmlns:a16="http://schemas.microsoft.com/office/drawing/2014/main" id="{89637C2A-ACB3-4450-B46F-C0C646A6F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644900"/>
            <a:ext cx="5040312" cy="720725"/>
          </a:xfrm>
          <a:prstGeom prst="rect">
            <a:avLst/>
          </a:prstGeom>
          <a:gradFill rotWithShape="1">
            <a:gsLst>
              <a:gs pos="0">
                <a:srgbClr val="FF8200"/>
              </a:gs>
              <a:gs pos="10001">
                <a:srgbClr val="FF0000"/>
              </a:gs>
              <a:gs pos="35001">
                <a:srgbClr val="BA0066"/>
              </a:gs>
              <a:gs pos="70000">
                <a:srgbClr val="66008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12700" cap="sq">
            <a:solidFill>
              <a:srgbClr val="80008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l-GR" sz="2800" i="1"/>
              <a:t>The alloyed gold standard</a:t>
            </a:r>
            <a:endParaRPr lang="el-GR" altLang="el-GR" sz="2800" i="1"/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3 - Θέση αριθμού διαφάνειας">
            <a:extLst>
              <a:ext uri="{FF2B5EF4-FFF2-40B4-BE49-F238E27FC236}">
                <a16:creationId xmlns:a16="http://schemas.microsoft.com/office/drawing/2014/main" id="{EEB4855E-841B-443C-A729-D0A8BEBE5EF1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8965A10A-2E58-4B46-9C05-8A2443DD96F4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83</a:t>
            </a:fld>
            <a:endParaRPr lang="el-GR" altLang="el-GR" sz="1400" b="0"/>
          </a:p>
        </p:txBody>
      </p:sp>
      <p:pic>
        <p:nvPicPr>
          <p:cNvPr id="135173" name="1 - Εικόνα" descr="IMG_0001-4.jpg">
            <a:extLst>
              <a:ext uri="{FF2B5EF4-FFF2-40B4-BE49-F238E27FC236}">
                <a16:creationId xmlns:a16="http://schemas.microsoft.com/office/drawing/2014/main" id="{A9A8ACD8-692E-4FC7-84AE-3CA1C841EB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5 - Θέση αριθμού διαφάνειας">
            <a:extLst>
              <a:ext uri="{FF2B5EF4-FFF2-40B4-BE49-F238E27FC236}">
                <a16:creationId xmlns:a16="http://schemas.microsoft.com/office/drawing/2014/main" id="{961185F7-D57E-4A0A-9393-E3B5938D738B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E1E5B0F8-FA5A-4520-9259-BB96596111FA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84</a:t>
            </a:fld>
            <a:endParaRPr lang="el-GR" altLang="el-GR" sz="1400" b="0"/>
          </a:p>
        </p:txBody>
      </p:sp>
      <p:sp>
        <p:nvSpPr>
          <p:cNvPr id="136197" name="Rectangle 2">
            <a:extLst>
              <a:ext uri="{FF2B5EF4-FFF2-40B4-BE49-F238E27FC236}">
                <a16:creationId xmlns:a16="http://schemas.microsoft.com/office/drawing/2014/main" id="{61248493-33F1-47CA-9BAF-900257AC8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549275"/>
            <a:ext cx="88852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l-GR" sz="3200">
                <a:solidFill>
                  <a:srgbClr val="660033"/>
                </a:solidFill>
                <a:latin typeface="Bookman Old Style" panose="02050604050505020204" pitchFamily="18" charset="0"/>
              </a:rPr>
              <a:t>American Cancer Society </a:t>
            </a:r>
            <a:br>
              <a:rPr lang="el-GR" altLang="el-GR" sz="3200">
                <a:solidFill>
                  <a:srgbClr val="660033"/>
                </a:solidFill>
                <a:latin typeface="Bookman Old Style" panose="02050604050505020204" pitchFamily="18" charset="0"/>
              </a:rPr>
            </a:br>
            <a:r>
              <a:rPr lang="el-GR" altLang="el-GR" sz="3200">
                <a:solidFill>
                  <a:srgbClr val="660033"/>
                </a:solidFill>
                <a:latin typeface="Bookman Old Style" panose="02050604050505020204" pitchFamily="18" charset="0"/>
              </a:rPr>
              <a:t>Συστάσεις για την έναρξη του </a:t>
            </a:r>
            <a:r>
              <a:rPr lang="en-US" altLang="el-GR" sz="3200">
                <a:solidFill>
                  <a:srgbClr val="660033"/>
                </a:solidFill>
                <a:latin typeface="Bookman Old Style" panose="02050604050505020204" pitchFamily="18" charset="0"/>
              </a:rPr>
              <a:t>screening</a:t>
            </a:r>
            <a:endParaRPr lang="el-GR" altLang="el-GR" sz="3200">
              <a:solidFill>
                <a:srgbClr val="66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6198" name="Rectangle 3">
            <a:extLst>
              <a:ext uri="{FF2B5EF4-FFF2-40B4-BE49-F238E27FC236}">
                <a16:creationId xmlns:a16="http://schemas.microsoft.com/office/drawing/2014/main" id="{B4CFCB85-AEDD-476B-A654-FBE3BC633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1844675"/>
            <a:ext cx="88963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el-GR" sz="2000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Αποφυγή έναρξης 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screening </a:t>
            </a: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σε μικρή ηλικία.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2000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Το 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 screening</a:t>
            </a: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 για τον καρκίνο του τραχήλου πρέπει να ξεκινά μέσα σε 3 έτη από την έναρξη των σεξουαλικών επαφών. Το 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screening </a:t>
            </a: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δεν πρέπει να ξεκινά μετά τα 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 21 </a:t>
            </a: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έτη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. </a:t>
            </a: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( 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ASCCP,consensus 2006</a:t>
            </a: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2000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l-GR" sz="2000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Η έναρξη του 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screening </a:t>
            </a: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πρέπει να γίνεται στην ηλικία των 21 ετών.Γυναίκες κάτω των 21 ετών δεν οφείλουν να ξεκινήσουν το 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screening </a:t>
            </a: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ανεξαρτήτως ηλικίας έναρξης των σεξουαλικών τους επαφών.(με κάποιες εξαιρέσεις).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 </a:t>
            </a: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( 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ACS/ASCCP/ASCP Guidelines ,consensus 2012 ,published 2013 )</a:t>
            </a:r>
          </a:p>
          <a:p>
            <a:pPr eaLnBrk="1" hangingPunct="1">
              <a:lnSpc>
                <a:spcPct val="80000"/>
              </a:lnSpc>
            </a:pPr>
            <a:endParaRPr lang="en-US" altLang="el-GR" sz="2000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Το 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screening </a:t>
            </a:r>
            <a:r>
              <a:rPr lang="el-GR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δεν υποκαθιστά την γυναικολογική εξέταση</a:t>
            </a:r>
            <a:r>
              <a:rPr lang="en-US" altLang="el-GR" sz="2000">
                <a:solidFill>
                  <a:srgbClr val="800000"/>
                </a:solidFill>
                <a:latin typeface="Bookman Old Style" panose="020506040505050202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2000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2000">
              <a:solidFill>
                <a:srgbClr val="80000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>
            <a:extLst>
              <a:ext uri="{FF2B5EF4-FFF2-40B4-BE49-F238E27FC236}">
                <a16:creationId xmlns:a16="http://schemas.microsoft.com/office/drawing/2014/main" id="{47C0FB78-8ED0-4660-9663-8C9889627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484313"/>
            <a:ext cx="5049838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21" name="Rectangle 5">
            <a:extLst>
              <a:ext uri="{FF2B5EF4-FFF2-40B4-BE49-F238E27FC236}">
                <a16:creationId xmlns:a16="http://schemas.microsoft.com/office/drawing/2014/main" id="{DE61CE05-0BD1-4878-A683-CB6573291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5300663"/>
            <a:ext cx="4787900" cy="1557337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CCFFCC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l-GR" sz="1400">
                <a:solidFill>
                  <a:schemeClr val="bg2"/>
                </a:solidFill>
              </a:rPr>
              <a:t>The median time between age of peak detection</a:t>
            </a:r>
          </a:p>
          <a:p>
            <a:pPr algn="ctr"/>
            <a:r>
              <a:rPr lang="en-US" altLang="el-GR" sz="1400">
                <a:solidFill>
                  <a:schemeClr val="bg2"/>
                </a:solidFill>
              </a:rPr>
              <a:t>of CIN3 (29 years) and age of microinvasive </a:t>
            </a:r>
          </a:p>
          <a:p>
            <a:pPr algn="ctr"/>
            <a:r>
              <a:rPr lang="en-US" altLang="el-GR" sz="1400">
                <a:solidFill>
                  <a:schemeClr val="bg2"/>
                </a:solidFill>
              </a:rPr>
              <a:t>cancer (42 years) gives reassurance that the oncogenic </a:t>
            </a:r>
          </a:p>
          <a:p>
            <a:pPr algn="ctr"/>
            <a:r>
              <a:rPr lang="en-US" altLang="el-GR" sz="1400">
                <a:solidFill>
                  <a:schemeClr val="bg2"/>
                </a:solidFill>
              </a:rPr>
              <a:t>process typically spans many years</a:t>
            </a:r>
          </a:p>
          <a:p>
            <a:pPr algn="ctr"/>
            <a:r>
              <a:rPr lang="en-US" altLang="el-GR" sz="1400">
                <a:solidFill>
                  <a:schemeClr val="bg2"/>
                </a:solidFill>
              </a:rPr>
              <a:t>(Kitchener HC, Castle</a:t>
            </a:r>
          </a:p>
          <a:p>
            <a:pPr algn="ctr"/>
            <a:r>
              <a:rPr lang="en-US" altLang="el-GR" sz="1400">
                <a:solidFill>
                  <a:schemeClr val="bg2"/>
                </a:solidFill>
              </a:rPr>
              <a:t>PE, Cox JT, Vaccine 2006)</a:t>
            </a:r>
            <a:endParaRPr lang="el-GR" altLang="el-GR" sz="1400">
              <a:solidFill>
                <a:schemeClr val="bg2"/>
              </a:solidFill>
            </a:endParaRPr>
          </a:p>
        </p:txBody>
      </p:sp>
      <p:sp>
        <p:nvSpPr>
          <p:cNvPr id="137222" name="Oval 6">
            <a:extLst>
              <a:ext uri="{FF2B5EF4-FFF2-40B4-BE49-F238E27FC236}">
                <a16:creationId xmlns:a16="http://schemas.microsoft.com/office/drawing/2014/main" id="{2C1F385D-405F-4E51-BBC1-3A49DE84C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66675"/>
            <a:ext cx="7920038" cy="914400"/>
          </a:xfrm>
          <a:prstGeom prst="ellipse">
            <a:avLst/>
          </a:prstGeom>
          <a:gradFill rotWithShape="1">
            <a:gsLst>
              <a:gs pos="0">
                <a:srgbClr val="F8B049"/>
              </a:gs>
              <a:gs pos="100000">
                <a:srgbClr val="FC9FCB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l-GR" sz="2800">
                <a:solidFill>
                  <a:schemeClr val="bg2"/>
                </a:solidFill>
              </a:rPr>
              <a:t>Screening</a:t>
            </a:r>
            <a:r>
              <a:rPr lang="el-GR" altLang="el-GR" sz="2800">
                <a:solidFill>
                  <a:schemeClr val="bg2"/>
                </a:solidFill>
              </a:rPr>
              <a:t> </a:t>
            </a:r>
            <a:r>
              <a:rPr lang="en-US" altLang="el-GR" sz="2800">
                <a:solidFill>
                  <a:schemeClr val="bg2"/>
                </a:solidFill>
              </a:rPr>
              <a:t>-</a:t>
            </a:r>
            <a:r>
              <a:rPr lang="el-GR" altLang="el-GR" sz="2800">
                <a:solidFill>
                  <a:schemeClr val="bg2"/>
                </a:solidFill>
              </a:rPr>
              <a:t> διαγνωστική προσέγγιση - θεραπεία</a:t>
            </a:r>
          </a:p>
        </p:txBody>
      </p:sp>
      <p:sp>
        <p:nvSpPr>
          <p:cNvPr id="137223" name="Rectangle 7">
            <a:extLst>
              <a:ext uri="{FF2B5EF4-FFF2-40B4-BE49-F238E27FC236}">
                <a16:creationId xmlns:a16="http://schemas.microsoft.com/office/drawing/2014/main" id="{11EE1F82-2594-41F0-8DAF-9216BA8F8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341438"/>
            <a:ext cx="3529012" cy="4895850"/>
          </a:xfrm>
          <a:prstGeom prst="rect">
            <a:avLst/>
          </a:prstGeom>
          <a:solidFill>
            <a:srgbClr val="FFFF99"/>
          </a:solidFill>
          <a:ln w="104775" cap="sq">
            <a:solidFill>
              <a:srgbClr val="0033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l-GR" altLang="el-GR">
                <a:solidFill>
                  <a:srgbClr val="003399"/>
                </a:solidFill>
              </a:rPr>
              <a:t>► ηλικία &lt;21 ετών</a:t>
            </a:r>
          </a:p>
          <a:p>
            <a:endParaRPr lang="el-GR" altLang="el-GR">
              <a:solidFill>
                <a:srgbClr val="003399"/>
              </a:solidFill>
            </a:endParaRPr>
          </a:p>
          <a:p>
            <a:endParaRPr lang="el-GR" altLang="el-GR">
              <a:solidFill>
                <a:srgbClr val="003399"/>
              </a:solidFill>
            </a:endParaRPr>
          </a:p>
          <a:p>
            <a:r>
              <a:rPr lang="el-GR" altLang="el-GR">
                <a:solidFill>
                  <a:srgbClr val="003399"/>
                </a:solidFill>
              </a:rPr>
              <a:t>► 21-30 ετών</a:t>
            </a:r>
          </a:p>
          <a:p>
            <a:r>
              <a:rPr lang="el-GR" altLang="el-GR">
                <a:solidFill>
                  <a:srgbClr val="003399"/>
                </a:solidFill>
              </a:rPr>
              <a:t>     (21-24 , 25-30)</a:t>
            </a:r>
          </a:p>
          <a:p>
            <a:endParaRPr lang="el-GR" altLang="el-GR">
              <a:solidFill>
                <a:srgbClr val="003399"/>
              </a:solidFill>
            </a:endParaRPr>
          </a:p>
          <a:p>
            <a:endParaRPr lang="el-GR" altLang="el-GR">
              <a:solidFill>
                <a:srgbClr val="003399"/>
              </a:solidFill>
            </a:endParaRPr>
          </a:p>
          <a:p>
            <a:r>
              <a:rPr lang="el-GR" altLang="el-GR">
                <a:solidFill>
                  <a:srgbClr val="003399"/>
                </a:solidFill>
              </a:rPr>
              <a:t>► 30-65 ετών</a:t>
            </a:r>
          </a:p>
          <a:p>
            <a:endParaRPr lang="el-GR" altLang="el-GR">
              <a:solidFill>
                <a:srgbClr val="003399"/>
              </a:solidFill>
            </a:endParaRPr>
          </a:p>
          <a:p>
            <a:endParaRPr lang="el-GR" altLang="el-GR">
              <a:solidFill>
                <a:srgbClr val="003399"/>
              </a:solidFill>
            </a:endParaRPr>
          </a:p>
          <a:p>
            <a:r>
              <a:rPr lang="el-GR" altLang="el-GR">
                <a:solidFill>
                  <a:srgbClr val="003399"/>
                </a:solidFill>
              </a:rPr>
              <a:t>► &gt; 65 ετών</a:t>
            </a:r>
          </a:p>
        </p:txBody>
      </p:sp>
      <p:sp>
        <p:nvSpPr>
          <p:cNvPr id="137224" name="Rectangle 8">
            <a:extLst>
              <a:ext uri="{FF2B5EF4-FFF2-40B4-BE49-F238E27FC236}">
                <a16:creationId xmlns:a16="http://schemas.microsoft.com/office/drawing/2014/main" id="{68E26DA9-F2D4-463F-B8C9-8E97EB908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6381750"/>
            <a:ext cx="1873250" cy="47625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l-GR" sz="1400">
                <a:solidFill>
                  <a:schemeClr val="bg2"/>
                </a:solidFill>
              </a:rPr>
              <a:t>ASCCP Guidelines 2012</a:t>
            </a:r>
            <a:endParaRPr lang="el-GR" altLang="el-GR" sz="14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2">
            <a:extLst>
              <a:ext uri="{FF2B5EF4-FFF2-40B4-BE49-F238E27FC236}">
                <a16:creationId xmlns:a16="http://schemas.microsoft.com/office/drawing/2014/main" id="{C640E60C-5768-43A0-BDFD-1987051FD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620713"/>
            <a:ext cx="888523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l-GR" sz="3600">
                <a:solidFill>
                  <a:srgbClr val="A50021"/>
                </a:solidFill>
              </a:rPr>
              <a:t>Screening</a:t>
            </a:r>
            <a:r>
              <a:rPr lang="el-GR" altLang="el-GR" sz="3600">
                <a:solidFill>
                  <a:srgbClr val="A50021"/>
                </a:solidFill>
              </a:rPr>
              <a:t> στις </a:t>
            </a:r>
            <a:r>
              <a:rPr lang="en-US" altLang="el-GR" sz="3600">
                <a:solidFill>
                  <a:srgbClr val="A50021"/>
                </a:solidFill>
              </a:rPr>
              <a:t> </a:t>
            </a:r>
            <a:r>
              <a:rPr lang="el-GR" altLang="el-GR" sz="3600">
                <a:solidFill>
                  <a:srgbClr val="A50021"/>
                </a:solidFill>
              </a:rPr>
              <a:t>ηλικίες 21-29</a:t>
            </a:r>
          </a:p>
        </p:txBody>
      </p:sp>
      <p:sp>
        <p:nvSpPr>
          <p:cNvPr id="138245" name="Rectangle 3">
            <a:extLst>
              <a:ext uri="{FF2B5EF4-FFF2-40B4-BE49-F238E27FC236}">
                <a16:creationId xmlns:a16="http://schemas.microsoft.com/office/drawing/2014/main" id="{8A6775CA-1829-4A3B-890C-8E5EBEF91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557338"/>
            <a:ext cx="8497888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l-GR" altLang="el-GR" sz="2400">
                <a:solidFill>
                  <a:srgbClr val="003300"/>
                </a:solidFill>
              </a:rPr>
              <a:t>Τεστ Παπανικολάου κάθε 3 χρόνια</a:t>
            </a:r>
          </a:p>
          <a:p>
            <a:pPr>
              <a:lnSpc>
                <a:spcPct val="90000"/>
              </a:lnSpc>
            </a:pPr>
            <a:endParaRPr lang="el-GR" altLang="el-GR" sz="2400">
              <a:solidFill>
                <a:srgbClr val="0033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l-GR" sz="2400">
                <a:solidFill>
                  <a:srgbClr val="003300"/>
                </a:solidFill>
              </a:rPr>
              <a:t>HPV testing :  </a:t>
            </a:r>
            <a:r>
              <a:rPr lang="el-GR" altLang="el-GR" sz="2400">
                <a:solidFill>
                  <a:srgbClr val="003300"/>
                </a:solidFill>
              </a:rPr>
              <a:t>δεν πρέπει να χρησιμοποιείται για μαζικό πληθυσμιακό έλεγχο ούτε μόνο του ούτε σε συνδυασμό με τέστ Παπανικολάου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l-GR" altLang="el-GR" sz="1100">
              <a:solidFill>
                <a:srgbClr val="003300"/>
              </a:solidFill>
            </a:endParaRPr>
          </a:p>
          <a:p>
            <a:pPr>
              <a:lnSpc>
                <a:spcPct val="90000"/>
              </a:lnSpc>
            </a:pPr>
            <a:r>
              <a:rPr lang="el-GR" altLang="el-GR" sz="1800">
                <a:solidFill>
                  <a:srgbClr val="003300"/>
                </a:solidFill>
              </a:rPr>
              <a:t>Αν εκ’ παραδρομής γίνει το αποτέλεσμα του δεν πρέπει να επηρεάσει την επακόλουθη διαχείριση της γυναίκας</a:t>
            </a:r>
          </a:p>
        </p:txBody>
      </p:sp>
      <p:pic>
        <p:nvPicPr>
          <p:cNvPr id="138246" name="1 - Εικόνα" descr="IMG-12.jpg">
            <a:extLst>
              <a:ext uri="{FF2B5EF4-FFF2-40B4-BE49-F238E27FC236}">
                <a16:creationId xmlns:a16="http://schemas.microsoft.com/office/drawing/2014/main" id="{6227BEA8-A9DD-4F57-BF2C-3E275EB406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221163"/>
            <a:ext cx="4824412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2">
            <a:extLst>
              <a:ext uri="{FF2B5EF4-FFF2-40B4-BE49-F238E27FC236}">
                <a16:creationId xmlns:a16="http://schemas.microsoft.com/office/drawing/2014/main" id="{C11540EB-6C4A-4AEF-80F6-5DF8825A6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692150"/>
            <a:ext cx="8885237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l-GR" sz="3200">
                <a:solidFill>
                  <a:srgbClr val="A50021"/>
                </a:solidFill>
              </a:rPr>
              <a:t>Screening </a:t>
            </a:r>
            <a:r>
              <a:rPr lang="el-GR" altLang="el-GR" sz="3200">
                <a:solidFill>
                  <a:srgbClr val="A50021"/>
                </a:solidFill>
              </a:rPr>
              <a:t>στις ηλικίες 30-65</a:t>
            </a:r>
          </a:p>
        </p:txBody>
      </p:sp>
      <p:sp>
        <p:nvSpPr>
          <p:cNvPr id="139269" name="Rectangle 3">
            <a:extLst>
              <a:ext uri="{FF2B5EF4-FFF2-40B4-BE49-F238E27FC236}">
                <a16:creationId xmlns:a16="http://schemas.microsoft.com/office/drawing/2014/main" id="{6AC92635-73B5-4A3F-AFDF-48E5F9385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1438"/>
            <a:ext cx="8780463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l-GR" altLang="el-GR" sz="2400">
                <a:solidFill>
                  <a:srgbClr val="800080"/>
                </a:solidFill>
              </a:rPr>
              <a:t>Προτιμάται ο συνδυαμός τέστ Παπανικολάου και Η</a:t>
            </a:r>
            <a:r>
              <a:rPr lang="en-US" altLang="el-GR" sz="2400">
                <a:solidFill>
                  <a:srgbClr val="800080"/>
                </a:solidFill>
              </a:rPr>
              <a:t>PV </a:t>
            </a:r>
            <a:r>
              <a:rPr lang="el-GR" altLang="el-GR" sz="2400">
                <a:solidFill>
                  <a:srgbClr val="800080"/>
                </a:solidFill>
              </a:rPr>
              <a:t>τέστ</a:t>
            </a:r>
            <a:r>
              <a:rPr lang="en-US" altLang="el-GR" sz="2400">
                <a:solidFill>
                  <a:srgbClr val="800080"/>
                </a:solidFill>
              </a:rPr>
              <a:t> </a:t>
            </a:r>
            <a:r>
              <a:rPr lang="el-GR" altLang="el-GR" sz="2400">
                <a:solidFill>
                  <a:srgbClr val="800080"/>
                </a:solidFill>
              </a:rPr>
              <a:t>(</a:t>
            </a:r>
            <a:r>
              <a:rPr lang="en-US" altLang="el-GR" sz="2400">
                <a:solidFill>
                  <a:srgbClr val="800080"/>
                </a:solidFill>
              </a:rPr>
              <a:t>co-testing ) </a:t>
            </a:r>
            <a:r>
              <a:rPr lang="el-GR" altLang="el-GR" sz="2400">
                <a:solidFill>
                  <a:srgbClr val="800080"/>
                </a:solidFill>
              </a:rPr>
              <a:t>κάθε 5 χρόνια</a:t>
            </a:r>
          </a:p>
          <a:p>
            <a:pPr>
              <a:buFont typeface="Wingdings" panose="05000000000000000000" pitchFamily="2" charset="2"/>
              <a:buNone/>
            </a:pPr>
            <a:endParaRPr lang="el-GR" altLang="el-GR" sz="2400">
              <a:solidFill>
                <a:srgbClr val="800080"/>
              </a:solidFill>
            </a:endParaRPr>
          </a:p>
          <a:p>
            <a:r>
              <a:rPr lang="el-GR" altLang="el-GR" sz="2400">
                <a:solidFill>
                  <a:srgbClr val="800080"/>
                </a:solidFill>
              </a:rPr>
              <a:t>Είναι αποδεκτός ο έλεγχος με τέστ Παπανικολάου μόνο κάθε 3 χρόνια</a:t>
            </a:r>
          </a:p>
          <a:p>
            <a:pPr>
              <a:buFont typeface="Wingdings" panose="05000000000000000000" pitchFamily="2" charset="2"/>
              <a:buNone/>
            </a:pPr>
            <a:endParaRPr lang="el-GR" altLang="el-GR" sz="2400">
              <a:solidFill>
                <a:srgbClr val="80008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l-GR" altLang="el-GR" sz="2400">
              <a:solidFill>
                <a:srgbClr val="80008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l-GR" altLang="el-GR" sz="2400">
                <a:solidFill>
                  <a:srgbClr val="800080"/>
                </a:solidFill>
              </a:rPr>
              <a:t>                                        </a:t>
            </a:r>
          </a:p>
          <a:p>
            <a:pPr>
              <a:buFont typeface="Wingdings" panose="05000000000000000000" pitchFamily="2" charset="2"/>
              <a:buNone/>
            </a:pPr>
            <a:r>
              <a:rPr lang="el-GR" altLang="el-GR" sz="2400">
                <a:solidFill>
                  <a:srgbClr val="800080"/>
                </a:solidFill>
              </a:rPr>
              <a:t> </a:t>
            </a:r>
            <a:r>
              <a:rPr lang="en-US" altLang="el-GR" sz="2400">
                <a:solidFill>
                  <a:srgbClr val="800080"/>
                </a:solidFill>
              </a:rPr>
              <a:t>Rationale:</a:t>
            </a:r>
            <a:endParaRPr lang="el-GR" altLang="el-GR" sz="2400">
              <a:solidFill>
                <a:srgbClr val="80008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l-GR" altLang="el-GR" sz="2400">
                <a:solidFill>
                  <a:srgbClr val="800080"/>
                </a:solidFill>
              </a:rPr>
              <a:t>     </a:t>
            </a:r>
            <a:r>
              <a:rPr lang="el-GR" altLang="el-GR" sz="1800">
                <a:solidFill>
                  <a:srgbClr val="008000"/>
                </a:solidFill>
              </a:rPr>
              <a:t>το </a:t>
            </a:r>
            <a:r>
              <a:rPr lang="en-US" altLang="el-GR" sz="1800">
                <a:solidFill>
                  <a:srgbClr val="008000"/>
                </a:solidFill>
              </a:rPr>
              <a:t>co –testing </a:t>
            </a:r>
            <a:r>
              <a:rPr lang="el-GR" altLang="el-GR" sz="1800">
                <a:solidFill>
                  <a:srgbClr val="008000"/>
                </a:solidFill>
              </a:rPr>
              <a:t>σε αυτές τις ηλικίες διαγιγνώσκει 17-31 % περισσότερα </a:t>
            </a:r>
            <a:r>
              <a:rPr lang="en-US" altLang="el-GR" sz="1800">
                <a:solidFill>
                  <a:srgbClr val="008000"/>
                </a:solidFill>
              </a:rPr>
              <a:t>CIN3 </a:t>
            </a:r>
            <a:r>
              <a:rPr lang="el-GR" altLang="el-GR" sz="1800">
                <a:solidFill>
                  <a:srgbClr val="008000"/>
                </a:solidFill>
              </a:rPr>
              <a:t>απ’ότι το τέστ Παπανικολάου όταν γίνεται μόνο του.Το </a:t>
            </a:r>
            <a:r>
              <a:rPr lang="en-US" altLang="el-GR" sz="1800">
                <a:solidFill>
                  <a:srgbClr val="008000"/>
                </a:solidFill>
              </a:rPr>
              <a:t>HPV-testing </a:t>
            </a:r>
            <a:r>
              <a:rPr lang="el-GR" altLang="el-GR" sz="1800">
                <a:solidFill>
                  <a:srgbClr val="008000"/>
                </a:solidFill>
              </a:rPr>
              <a:t>υπερέχει της κυτταρολογίας στη διάγνωση του αδενοκαρκινώματος του τραχήλου της μήτρας(το οποίο έχει αυξητική τάση και χειρότερη πρόγνωση)</a:t>
            </a:r>
          </a:p>
        </p:txBody>
      </p:sp>
      <p:pic>
        <p:nvPicPr>
          <p:cNvPr id="139270" name="Picture 4">
            <a:extLst>
              <a:ext uri="{FF2B5EF4-FFF2-40B4-BE49-F238E27FC236}">
                <a16:creationId xmlns:a16="http://schemas.microsoft.com/office/drawing/2014/main" id="{A14E64C6-F9E8-4198-BB8F-B30F6DF2C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97200"/>
            <a:ext cx="3455987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2">
            <a:extLst>
              <a:ext uri="{FF2B5EF4-FFF2-40B4-BE49-F238E27FC236}">
                <a16:creationId xmlns:a16="http://schemas.microsoft.com/office/drawing/2014/main" id="{775C2BB5-2FB8-4154-B192-6B0B48C12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889000"/>
            <a:ext cx="8885237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l-GR" altLang="el-GR" sz="3200">
                <a:solidFill>
                  <a:srgbClr val="FFFF66"/>
                </a:solidFill>
              </a:rPr>
              <a:t>Πότε σταματά το </a:t>
            </a:r>
            <a:r>
              <a:rPr lang="en-US" altLang="el-GR" sz="3200">
                <a:solidFill>
                  <a:srgbClr val="FFFF66"/>
                </a:solidFill>
              </a:rPr>
              <a:t>screening</a:t>
            </a:r>
            <a:endParaRPr lang="el-GR" altLang="el-GR" sz="3200">
              <a:solidFill>
                <a:srgbClr val="FFFF66"/>
              </a:solidFill>
            </a:endParaRPr>
          </a:p>
        </p:txBody>
      </p:sp>
      <p:sp>
        <p:nvSpPr>
          <p:cNvPr id="140293" name="Rectangle 3">
            <a:extLst>
              <a:ext uri="{FF2B5EF4-FFF2-40B4-BE49-F238E27FC236}">
                <a16:creationId xmlns:a16="http://schemas.microsoft.com/office/drawing/2014/main" id="{1D4E5ADF-3363-4E55-A6E8-321A37C6D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2116138"/>
            <a:ext cx="8896350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l-GR" altLang="el-GR" sz="2000">
                <a:solidFill>
                  <a:srgbClr val="A50021"/>
                </a:solidFill>
              </a:rPr>
              <a:t>Στην ηλικία των 65 ετών σε γυναίκες με επαρκείς προηγούμενους ελέγχους και που δεν αναφέρεται από το ιστορικό τους </a:t>
            </a:r>
            <a:r>
              <a:rPr lang="en-US" altLang="el-GR" sz="2000">
                <a:solidFill>
                  <a:srgbClr val="A50021"/>
                </a:solidFill>
              </a:rPr>
              <a:t>CIN2 +,</a:t>
            </a:r>
            <a:r>
              <a:rPr lang="el-GR" altLang="el-GR" sz="2000">
                <a:solidFill>
                  <a:srgbClr val="A50021"/>
                </a:solidFill>
              </a:rPr>
              <a:t>τα τελευταία 20 χρόνια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2000">
              <a:solidFill>
                <a:srgbClr val="A50021"/>
              </a:solidFill>
            </a:endParaRPr>
          </a:p>
          <a:p>
            <a:pPr>
              <a:lnSpc>
                <a:spcPct val="80000"/>
              </a:lnSpc>
            </a:pPr>
            <a:r>
              <a:rPr lang="el-GR" altLang="el-GR" sz="2000">
                <a:solidFill>
                  <a:srgbClr val="A50021"/>
                </a:solidFill>
              </a:rPr>
              <a:t>Ως επαρκής προηγούμενος έλεγχος θεωρείται</a:t>
            </a:r>
            <a:r>
              <a:rPr lang="en-US" altLang="el-GR" sz="2000">
                <a:solidFill>
                  <a:srgbClr val="A50021"/>
                </a:solidFill>
              </a:rPr>
              <a:t>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l-GR" sz="2000">
                <a:solidFill>
                  <a:srgbClr val="A50021"/>
                </a:solidFill>
              </a:rPr>
              <a:t>    </a:t>
            </a:r>
            <a:r>
              <a:rPr lang="en-US" altLang="el-GR" sz="1800">
                <a:solidFill>
                  <a:srgbClr val="003300"/>
                </a:solidFill>
              </a:rPr>
              <a:t>3 </a:t>
            </a:r>
            <a:r>
              <a:rPr lang="el-GR" altLang="el-GR" sz="1800">
                <a:solidFill>
                  <a:srgbClr val="003300"/>
                </a:solidFill>
              </a:rPr>
              <a:t>διαδοχικά τέστ Παπανικολάου η 2 διαδοχικά αρνητικά </a:t>
            </a:r>
            <a:r>
              <a:rPr lang="en-US" altLang="el-GR" sz="1800">
                <a:solidFill>
                  <a:srgbClr val="003300"/>
                </a:solidFill>
              </a:rPr>
              <a:t>co-testing (</a:t>
            </a:r>
            <a:r>
              <a:rPr lang="el-GR" altLang="el-GR" sz="1800">
                <a:solidFill>
                  <a:srgbClr val="003300"/>
                </a:solidFill>
              </a:rPr>
              <a:t>μέσα στη 10ετία και το πιο πρόσφατο στην τελευταία  5 ετια)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180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180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003300"/>
                </a:solidFill>
              </a:rPr>
              <a:t>☻</a:t>
            </a:r>
            <a:r>
              <a:rPr lang="en-US" altLang="el-GR" sz="1800" i="1">
                <a:solidFill>
                  <a:srgbClr val="FF3300"/>
                </a:solidFill>
              </a:rPr>
              <a:t>E</a:t>
            </a:r>
            <a:r>
              <a:rPr lang="el-GR" altLang="el-GR" sz="1800" i="1">
                <a:solidFill>
                  <a:srgbClr val="FF3300"/>
                </a:solidFill>
              </a:rPr>
              <a:t>ΑΝ ΥΠΑΡΧΕΙ ΙΣΤΟΡΙΚΟ </a:t>
            </a:r>
            <a:r>
              <a:rPr lang="en-US" altLang="el-GR" sz="1800" i="1">
                <a:solidFill>
                  <a:srgbClr val="FF3300"/>
                </a:solidFill>
              </a:rPr>
              <a:t>CIN 2 ,CIN 3 H AIS </a:t>
            </a:r>
            <a:r>
              <a:rPr lang="el-GR" altLang="el-GR" sz="1800" i="1">
                <a:solidFill>
                  <a:srgbClr val="FF3300"/>
                </a:solidFill>
              </a:rPr>
              <a:t>Ο ΕΛΕΓΧΟΣ ΣΥΝΕΧΙΖΕΤΑΙ ΓΙΑ ΜΙΑ 20 ΕΤΙΑ ΑΠΌ ΤΗΝ ΕΜΦΑΝΙΣΗ ΑΥΤΩΝ ΤΩΝ ΑΛΛΟΙΩΣΕΩΝ ,ΑΚΟΜΗ ΚΑΙ ΑΝ Η ΓΥΝΑΙΚΑ ΞΕΠΕΡΑΣΕΙ ΤΗΝ ΗΛΙΚΙΑ ΤΩΝ 65 ΕΤΩΝ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1800" i="1">
              <a:solidFill>
                <a:srgbClr val="FF3300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1800" i="1">
                <a:solidFill>
                  <a:srgbClr val="FF3300"/>
                </a:solidFill>
              </a:rPr>
              <a:t>♣</a:t>
            </a:r>
            <a:r>
              <a:rPr lang="el-GR" altLang="el-GR" sz="2000">
                <a:solidFill>
                  <a:srgbClr val="808000"/>
                </a:solidFill>
              </a:rPr>
              <a:t>Ο έλεγχος δεν ξαναρχίζει μετά τα 65 ακόμη και σε περίπτωση που η γυναίκα αναφέρει ότι  υπάρχεί νέος σεξουαλικός σύντροφος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2000">
              <a:solidFill>
                <a:srgbClr val="808000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2000">
              <a:solidFill>
                <a:srgbClr val="808000"/>
              </a:solidFill>
            </a:endParaRP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>
            <a:extLst>
              <a:ext uri="{FF2B5EF4-FFF2-40B4-BE49-F238E27FC236}">
                <a16:creationId xmlns:a16="http://schemas.microsoft.com/office/drawing/2014/main" id="{9EBAF212-8CED-4ADC-AE37-400E78D94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052513"/>
            <a:ext cx="7632700" cy="1512887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l-GR" altLang="el-GR" sz="2800">
                <a:solidFill>
                  <a:srgbClr val="663300"/>
                </a:solidFill>
              </a:rPr>
              <a:t>ASCCP 2013 Guidelines for Managing</a:t>
            </a:r>
          </a:p>
          <a:p>
            <a:pPr algn="ctr"/>
            <a:r>
              <a:rPr lang="el-GR" altLang="el-GR" sz="2800">
                <a:solidFill>
                  <a:srgbClr val="663300"/>
                </a:solidFill>
              </a:rPr>
              <a:t>Abnormal Cervical Cancer Screening Tests</a:t>
            </a:r>
          </a:p>
        </p:txBody>
      </p:sp>
      <p:pic>
        <p:nvPicPr>
          <p:cNvPr id="141317" name="Picture 5">
            <a:extLst>
              <a:ext uri="{FF2B5EF4-FFF2-40B4-BE49-F238E27FC236}">
                <a16:creationId xmlns:a16="http://schemas.microsoft.com/office/drawing/2014/main" id="{EAE504EF-527F-4E5A-9229-436F3583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373688"/>
            <a:ext cx="1258887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8" name="Picture 6" descr="c2ee4e657c6a4799cf9d679e3be2aa72">
            <a:extLst>
              <a:ext uri="{FF2B5EF4-FFF2-40B4-BE49-F238E27FC236}">
                <a16:creationId xmlns:a16="http://schemas.microsoft.com/office/drawing/2014/main" id="{B0FC298B-BD76-4596-B4C8-74607BD79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924175"/>
            <a:ext cx="4572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3 - Θέση αριθμού διαφάνειας">
            <a:extLst>
              <a:ext uri="{FF2B5EF4-FFF2-40B4-BE49-F238E27FC236}">
                <a16:creationId xmlns:a16="http://schemas.microsoft.com/office/drawing/2014/main" id="{CE981F10-C6FD-4CFE-8A95-3DC0A221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02052B82-9404-4D49-977C-E0EDF038B4B1}" type="slidenum">
              <a:rPr lang="el-GR" altLang="el-GR" sz="1400" b="0"/>
              <a:pPr eaLnBrk="1" hangingPunct="1"/>
              <a:t>9</a:t>
            </a:fld>
            <a:endParaRPr lang="el-GR" altLang="el-GR" sz="1400" b="0"/>
          </a:p>
        </p:txBody>
      </p:sp>
      <p:pic>
        <p:nvPicPr>
          <p:cNvPr id="14339" name="Picture 2" descr="5BfinalNoText">
            <a:extLst>
              <a:ext uri="{FF2B5EF4-FFF2-40B4-BE49-F238E27FC236}">
                <a16:creationId xmlns:a16="http://schemas.microsoft.com/office/drawing/2014/main" id="{691C7F94-3F21-446E-BCBB-4C6407CF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2073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>
            <a:extLst>
              <a:ext uri="{FF2B5EF4-FFF2-40B4-BE49-F238E27FC236}">
                <a16:creationId xmlns:a16="http://schemas.microsoft.com/office/drawing/2014/main" id="{765C8A95-F264-480D-A932-03A01AD30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34050"/>
            <a:ext cx="7747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i="1">
                <a:solidFill>
                  <a:srgbClr val="FF3300"/>
                </a:solidFill>
              </a:rPr>
              <a:t>Αρχική γραμμή μετάπτωσης των δύο επιθηλίων</a:t>
            </a:r>
            <a:br>
              <a:rPr lang="el-GR" altLang="el-GR" i="1">
                <a:solidFill>
                  <a:srgbClr val="FF3300"/>
                </a:solidFill>
              </a:rPr>
            </a:br>
            <a:r>
              <a:rPr lang="en-US" altLang="el-GR" i="1">
                <a:solidFill>
                  <a:srgbClr val="FF3300"/>
                </a:solidFill>
              </a:rPr>
              <a:t>Squamo Columnar Junction (S.C.J)</a:t>
            </a:r>
            <a:endParaRPr lang="el-GR" altLang="el-GR" i="1">
              <a:solidFill>
                <a:srgbClr val="FF3300"/>
              </a:solidFill>
            </a:endParaRPr>
          </a:p>
        </p:txBody>
      </p:sp>
      <p:pic>
        <p:nvPicPr>
          <p:cNvPr id="14342" name="Εικόνα 1">
            <a:extLst>
              <a:ext uri="{FF2B5EF4-FFF2-40B4-BE49-F238E27FC236}">
                <a16:creationId xmlns:a16="http://schemas.microsoft.com/office/drawing/2014/main" id="{3A872030-A703-4A0E-A18E-03C47CBC2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0"/>
            <a:ext cx="2487613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2">
            <a:extLst>
              <a:ext uri="{FF2B5EF4-FFF2-40B4-BE49-F238E27FC236}">
                <a16:creationId xmlns:a16="http://schemas.microsoft.com/office/drawing/2014/main" id="{77BFEAC9-1817-4CA6-87A1-7DA94EF43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692150"/>
            <a:ext cx="88852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l-GR" altLang="el-GR" sz="2800">
                <a:solidFill>
                  <a:srgbClr val="A50021"/>
                </a:solidFill>
              </a:rPr>
              <a:t>Αρχές των κατευθυντήριων οδηγιών διαχείρισης παθολογικών κυτταρολογικών ευρημάτων</a:t>
            </a:r>
          </a:p>
        </p:txBody>
      </p:sp>
      <p:sp>
        <p:nvSpPr>
          <p:cNvPr id="142341" name="Rectangle 3">
            <a:extLst>
              <a:ext uri="{FF2B5EF4-FFF2-40B4-BE49-F238E27FC236}">
                <a16:creationId xmlns:a16="http://schemas.microsoft.com/office/drawing/2014/main" id="{1A12C84D-0885-4C9D-98BF-5CD61EC33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2116138"/>
            <a:ext cx="8896350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l-GR" altLang="el-GR" sz="2000">
                <a:solidFill>
                  <a:srgbClr val="4D4D4D"/>
                </a:solidFill>
              </a:rPr>
              <a:t>Μη ρεαλιστική η πρόληψη του 100% των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l-GR" altLang="el-GR" sz="2000">
                <a:solidFill>
                  <a:srgbClr val="4D4D4D"/>
                </a:solidFill>
              </a:rPr>
              <a:t>   καρκινων του τραχήλου της μήτρας(κανένα </a:t>
            </a:r>
            <a:r>
              <a:rPr lang="en-US" altLang="el-GR" sz="2000">
                <a:solidFill>
                  <a:srgbClr val="4D4D4D"/>
                </a:solidFill>
              </a:rPr>
              <a:t>screening test </a:t>
            </a:r>
            <a:r>
              <a:rPr lang="el-GR" altLang="el-GR" sz="2000">
                <a:solidFill>
                  <a:srgbClr val="4D4D4D"/>
                </a:solidFill>
              </a:rPr>
              <a:t>δεν έχει 100% ευαισθησία και ειδικότητα,υποτροπές μετά θεραπεία ,εμμένουσα λοίμωξη από ογκογόνα στελέχη </a:t>
            </a:r>
            <a:r>
              <a:rPr lang="en-US" altLang="el-GR" sz="2000">
                <a:solidFill>
                  <a:srgbClr val="4D4D4D"/>
                </a:solidFill>
              </a:rPr>
              <a:t>HPV)</a:t>
            </a:r>
            <a:endParaRPr lang="el-GR" altLang="el-GR" sz="2000">
              <a:solidFill>
                <a:srgbClr val="4D4D4D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l-GR" sz="2000">
              <a:solidFill>
                <a:srgbClr val="4D4D4D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l-GR" sz="2000">
                <a:solidFill>
                  <a:srgbClr val="4D4D4D"/>
                </a:solidFill>
              </a:rPr>
              <a:t>►</a:t>
            </a:r>
            <a:r>
              <a:rPr lang="el-GR" altLang="el-GR" sz="2000">
                <a:solidFill>
                  <a:srgbClr val="4D4D4D"/>
                </a:solidFill>
              </a:rPr>
              <a:t>Γυναίκες με παρόμοιο κίνδυνο εμφάνισης καρκίνου</a:t>
            </a:r>
            <a:r>
              <a:rPr lang="en-US" altLang="el-GR" sz="2000">
                <a:solidFill>
                  <a:srgbClr val="4D4D4D"/>
                </a:solidFill>
              </a:rPr>
              <a:t> </a:t>
            </a:r>
            <a:r>
              <a:rPr lang="el-GR" altLang="el-GR" sz="2000">
                <a:solidFill>
                  <a:srgbClr val="4D4D4D"/>
                </a:solidFill>
              </a:rPr>
              <a:t>βάσει της κυτταρολογίας έχουν την ίδια διαχείριση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l-GR" altLang="el-GR" sz="2000">
                <a:solidFill>
                  <a:srgbClr val="4D4D4D"/>
                </a:solidFill>
              </a:rPr>
              <a:t>     χαμηλού κινδύνου</a:t>
            </a:r>
            <a:r>
              <a:rPr lang="en-US" altLang="el-GR" sz="2000">
                <a:solidFill>
                  <a:srgbClr val="4D4D4D"/>
                </a:solidFill>
              </a:rPr>
              <a:t>:ASC-US , LSIL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l-GR" sz="2000">
                <a:solidFill>
                  <a:srgbClr val="4D4D4D"/>
                </a:solidFill>
              </a:rPr>
              <a:t>     Y</a:t>
            </a:r>
            <a:r>
              <a:rPr lang="el-GR" altLang="el-GR" sz="2000">
                <a:solidFill>
                  <a:srgbClr val="4D4D4D"/>
                </a:solidFill>
              </a:rPr>
              <a:t>ψηλού κινδύνου</a:t>
            </a:r>
            <a:r>
              <a:rPr lang="en-US" altLang="el-GR" sz="2000">
                <a:solidFill>
                  <a:srgbClr val="4D4D4D"/>
                </a:solidFill>
              </a:rPr>
              <a:t>:ASC-H  ,  HSIL , AGC</a:t>
            </a:r>
            <a:endParaRPr lang="el-GR" altLang="el-GR" sz="2000">
              <a:solidFill>
                <a:srgbClr val="4D4D4D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l-GR" sz="2000">
              <a:solidFill>
                <a:srgbClr val="4D4D4D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l-GR" sz="2000">
                <a:solidFill>
                  <a:srgbClr val="4D4D4D"/>
                </a:solidFill>
              </a:rPr>
              <a:t>♠</a:t>
            </a:r>
            <a:r>
              <a:rPr lang="el-GR" altLang="el-GR" sz="2000">
                <a:solidFill>
                  <a:srgbClr val="4D4D4D"/>
                </a:solidFill>
              </a:rPr>
              <a:t> αποφυγή υπερθεραπείας ( πιθανές βραχυπρόθεσμες ψυχολογικές επιπτώσεις ,επιπτώσεις στην σεξουαλική ζωή καθώς και μεσομακροπρόθεσμες επιπτώσεις σε μελλοντικές κυήσεις)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l-GR" sz="2000">
              <a:solidFill>
                <a:srgbClr val="4D4D4D"/>
              </a:solidFill>
            </a:endParaRPr>
          </a:p>
        </p:txBody>
      </p:sp>
      <p:pic>
        <p:nvPicPr>
          <p:cNvPr id="142342" name="Picture 4">
            <a:extLst>
              <a:ext uri="{FF2B5EF4-FFF2-40B4-BE49-F238E27FC236}">
                <a16:creationId xmlns:a16="http://schemas.microsoft.com/office/drawing/2014/main" id="{7CD39224-2421-407B-81DD-DE1CA9FC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707063"/>
            <a:ext cx="1116012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5 - Θέση αριθμού διαφάνειας">
            <a:extLst>
              <a:ext uri="{FF2B5EF4-FFF2-40B4-BE49-F238E27FC236}">
                <a16:creationId xmlns:a16="http://schemas.microsoft.com/office/drawing/2014/main" id="{88924015-7A39-48DB-8E23-F42DD78B0A6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353B7BD1-DA32-43F6-89F4-6B9AD75FF5E4}" type="slidenum">
              <a:rPr lang="el-GR" altLang="el-GR" sz="1400" b="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91</a:t>
            </a:fld>
            <a:endParaRPr lang="el-GR" altLang="el-GR" sz="1400" b="0"/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2D1FB667-DFA0-4992-8553-1851C5A8C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9144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l-GR" altLang="el-GR" sz="2400" dirty="0">
                <a:latin typeface="Bookman Old Style" panose="02050604050505020204" pitchFamily="18" charset="0"/>
              </a:rPr>
              <a:t>Διαχείριση παθολογικών κυτταρολογικών ευρημάτων </a:t>
            </a:r>
          </a:p>
          <a:p>
            <a:pPr>
              <a:defRPr/>
            </a:pPr>
            <a:r>
              <a:rPr lang="el-GR" altLang="el-GR" sz="2400" dirty="0">
                <a:latin typeface="Bookman Old Style" panose="02050604050505020204" pitchFamily="18" charset="0"/>
              </a:rPr>
              <a:t>σε γυναίκες ηλικίας 21-24 ετών</a:t>
            </a:r>
            <a:br>
              <a:rPr lang="en-US" altLang="el-GR" sz="2400" dirty="0">
                <a:latin typeface="Bookman Old Style" panose="02050604050505020204" pitchFamily="18" charset="0"/>
              </a:rPr>
            </a:br>
            <a:r>
              <a:rPr lang="en-US" altLang="el-GR" sz="2400" dirty="0">
                <a:latin typeface="Bookman Old Style" panose="02050604050505020204" pitchFamily="18" charset="0"/>
              </a:rPr>
              <a:t>(rationale for changes in management)</a:t>
            </a:r>
            <a:endParaRPr lang="el-GR" alt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143366" name="Rectangle 3">
            <a:extLst>
              <a:ext uri="{FF2B5EF4-FFF2-40B4-BE49-F238E27FC236}">
                <a16:creationId xmlns:a16="http://schemas.microsoft.com/office/drawing/2014/main" id="{0E5B484F-8EA2-4E4D-8C1D-2BA9F64C8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412875"/>
            <a:ext cx="8780463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HPV-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μεταδίδεται αμέσως μετά την έναρξη των επαφών</a:t>
            </a: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    O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ι νέες κοπέλες (21-24)  έχουν μεγαλύτερα ποσοστά 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 HPV 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και σχετιζόμενων 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LSIL.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♦  O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ι περισσότερες 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HPV 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λοιμώξεις και τα 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 LSIL 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υποστρέφουν αυτόματα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♣  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Νέες κοπέλες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 (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πολλαπλοί σύντροφοι ταυτόχρονα 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–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διαδοχικές  μονογαμικές σχέσεις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                        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συχνές νέες λοιμώξεις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♦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   H 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σπάνια εμφάνιση του 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CIN3 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και η σπάνια εξέλιξη αυτού σε διηθητικό καρκίνο σε αυτή την ηλικιακή ομάδα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2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●  K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ίνδυνος επέμβασης έναντι προσδοκόμενου οφέλους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 ( 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επαναλαμβανόμενες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 HPV-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επαναλαμβανόμενες παθολογικές κυτταρολογικές διαγνώσεις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-</a:t>
            </a:r>
            <a:r>
              <a:rPr lang="el-GR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επαναλαμβανόμενες θεραπείες</a:t>
            </a:r>
            <a:r>
              <a:rPr lang="en-US" altLang="el-GR" sz="1800">
                <a:solidFill>
                  <a:srgbClr val="800080"/>
                </a:solidFill>
                <a:latin typeface="Bookman Old Style" panose="02050604050505020204" pitchFamily="18" charset="0"/>
              </a:rPr>
              <a:t> 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l-GR" sz="1800">
              <a:solidFill>
                <a:srgbClr val="80008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53638" name="AutoShape 6">
            <a:extLst>
              <a:ext uri="{FF2B5EF4-FFF2-40B4-BE49-F238E27FC236}">
                <a16:creationId xmlns:a16="http://schemas.microsoft.com/office/drawing/2014/main" id="{AA646FB6-492E-43EF-9E8F-E36F6D9C3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1844675"/>
            <a:ext cx="485775" cy="504825"/>
          </a:xfrm>
          <a:prstGeom prst="downArrow">
            <a:avLst>
              <a:gd name="adj1" fmla="val 50000"/>
              <a:gd name="adj2" fmla="val 2598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l-GR" sz="1800" b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53639" name="AutoShape 7">
            <a:extLst>
              <a:ext uri="{FF2B5EF4-FFF2-40B4-BE49-F238E27FC236}">
                <a16:creationId xmlns:a16="http://schemas.microsoft.com/office/drawing/2014/main" id="{73A4BDBA-E758-4832-8FF2-8E0EABEB4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4221163"/>
            <a:ext cx="485775" cy="576262"/>
          </a:xfrm>
          <a:prstGeom prst="downArrow">
            <a:avLst>
              <a:gd name="adj1" fmla="val 50000"/>
              <a:gd name="adj2" fmla="val 25899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l-GR" sz="1800" b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2">
            <a:extLst>
              <a:ext uri="{FF2B5EF4-FFF2-40B4-BE49-F238E27FC236}">
                <a16:creationId xmlns:a16="http://schemas.microsoft.com/office/drawing/2014/main" id="{03122C78-4D7D-4421-A001-2D88BE3F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889000"/>
            <a:ext cx="4941887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l-GR">
                <a:solidFill>
                  <a:srgbClr val="FF66CC"/>
                </a:solidFill>
              </a:rPr>
              <a:t>The  GOOD</a:t>
            </a:r>
            <a:endParaRPr lang="el-GR" altLang="el-GR">
              <a:solidFill>
                <a:srgbClr val="FF66CC"/>
              </a:solidFill>
            </a:endParaRPr>
          </a:p>
        </p:txBody>
      </p:sp>
      <p:sp>
        <p:nvSpPr>
          <p:cNvPr id="144389" name="Rectangle 3">
            <a:extLst>
              <a:ext uri="{FF2B5EF4-FFF2-40B4-BE49-F238E27FC236}">
                <a16:creationId xmlns:a16="http://schemas.microsoft.com/office/drawing/2014/main" id="{123ABD53-4C62-4E57-94AD-7A7A540C3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4149725"/>
            <a:ext cx="889635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l-GR" altLang="el-GR" sz="2400">
                <a:solidFill>
                  <a:srgbClr val="660066"/>
                </a:solidFill>
              </a:rPr>
              <a:t>Το </a:t>
            </a:r>
            <a:r>
              <a:rPr lang="en-US" altLang="el-GR" sz="2400">
                <a:solidFill>
                  <a:srgbClr val="660066"/>
                </a:solidFill>
              </a:rPr>
              <a:t>CIN 1 </a:t>
            </a:r>
            <a:r>
              <a:rPr lang="el-GR" altLang="el-GR" sz="2400">
                <a:solidFill>
                  <a:srgbClr val="660066"/>
                </a:solidFill>
              </a:rPr>
              <a:t>αποτελεί μια παροδική ή και μόνιμη λοίμωξη από ιούς </a:t>
            </a:r>
            <a:r>
              <a:rPr lang="en-US" altLang="el-GR" sz="2400">
                <a:solidFill>
                  <a:srgbClr val="660066"/>
                </a:solidFill>
              </a:rPr>
              <a:t>HPV </a:t>
            </a:r>
            <a:r>
              <a:rPr lang="el-GR" altLang="el-GR" sz="2400">
                <a:solidFill>
                  <a:srgbClr val="660066"/>
                </a:solidFill>
              </a:rPr>
              <a:t>με ελάχιστο κίνδυνο εξέλιξης σε διηθητικό καρκίνο τραχήλου μήτρας</a:t>
            </a:r>
          </a:p>
        </p:txBody>
      </p:sp>
      <p:sp>
        <p:nvSpPr>
          <p:cNvPr id="144390" name="Rectangle 4">
            <a:extLst>
              <a:ext uri="{FF2B5EF4-FFF2-40B4-BE49-F238E27FC236}">
                <a16:creationId xmlns:a16="http://schemas.microsoft.com/office/drawing/2014/main" id="{F8BF5824-1EE5-4B4E-AA5F-C0EDAEDA4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276475"/>
            <a:ext cx="4968875" cy="1512888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9000">
                <a:srgbClr val="CC99FF"/>
              </a:gs>
              <a:gs pos="64000">
                <a:srgbClr val="9966FF"/>
              </a:gs>
              <a:gs pos="82001">
                <a:srgbClr val="99CC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l-GR" sz="2800">
                <a:solidFill>
                  <a:srgbClr val="000066"/>
                </a:solidFill>
              </a:rPr>
              <a:t>&lt;&lt;The Dog That Didn’t Bite&gt;&gt;</a:t>
            </a:r>
          </a:p>
          <a:p>
            <a:pPr algn="ctr"/>
            <a:r>
              <a:rPr lang="en-US" altLang="el-GR" sz="2800">
                <a:solidFill>
                  <a:srgbClr val="000066"/>
                </a:solidFill>
              </a:rPr>
              <a:t>LSIL</a:t>
            </a:r>
            <a:endParaRPr lang="el-GR" altLang="el-GR" sz="2800">
              <a:solidFill>
                <a:srgbClr val="000066"/>
              </a:solidFill>
            </a:endParaRPr>
          </a:p>
        </p:txBody>
      </p:sp>
      <p:sp>
        <p:nvSpPr>
          <p:cNvPr id="144391" name="Oval 5">
            <a:extLst>
              <a:ext uri="{FF2B5EF4-FFF2-40B4-BE49-F238E27FC236}">
                <a16:creationId xmlns:a16="http://schemas.microsoft.com/office/drawing/2014/main" id="{198A4904-CC8C-4E83-BC36-9E60BCF0C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5734050"/>
            <a:ext cx="6697663" cy="914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l-GR" altLang="el-GR" sz="2800">
                <a:solidFill>
                  <a:srgbClr val="A50021"/>
                </a:solidFill>
              </a:rPr>
              <a:t>ΜΗΝ ΤΟ ΘΕΡΑΠΕΥΕΙΣ</a:t>
            </a:r>
          </a:p>
        </p:txBody>
      </p:sp>
      <p:pic>
        <p:nvPicPr>
          <p:cNvPr id="144392" name="Picture 7" descr="bichon-frise-a201210171424161">
            <a:extLst>
              <a:ext uri="{FF2B5EF4-FFF2-40B4-BE49-F238E27FC236}">
                <a16:creationId xmlns:a16="http://schemas.microsoft.com/office/drawing/2014/main" id="{B5EF71C0-4201-423D-BB47-92CFA6779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92150"/>
            <a:ext cx="3563937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2">
            <a:extLst>
              <a:ext uri="{FF2B5EF4-FFF2-40B4-BE49-F238E27FC236}">
                <a16:creationId xmlns:a16="http://schemas.microsoft.com/office/drawing/2014/main" id="{852A0237-4AE5-4AE3-901E-D5589DBFF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765175"/>
            <a:ext cx="45085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l-GR">
                <a:solidFill>
                  <a:srgbClr val="A50021"/>
                </a:solidFill>
              </a:rPr>
              <a:t>The  BAD</a:t>
            </a:r>
            <a:endParaRPr lang="el-GR" altLang="el-GR">
              <a:solidFill>
                <a:srgbClr val="A50021"/>
              </a:solidFill>
            </a:endParaRPr>
          </a:p>
        </p:txBody>
      </p:sp>
      <p:sp>
        <p:nvSpPr>
          <p:cNvPr id="145413" name="Rectangle 3">
            <a:extLst>
              <a:ext uri="{FF2B5EF4-FFF2-40B4-BE49-F238E27FC236}">
                <a16:creationId xmlns:a16="http://schemas.microsoft.com/office/drawing/2014/main" id="{74EEDBA2-DEDD-4DFF-A88E-43D589C45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284538"/>
            <a:ext cx="8896350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l-GR" sz="2000">
                <a:solidFill>
                  <a:srgbClr val="A50021"/>
                </a:solidFill>
              </a:rPr>
              <a:t>T</a:t>
            </a:r>
            <a:r>
              <a:rPr lang="el-GR" altLang="el-GR" sz="2000">
                <a:solidFill>
                  <a:srgbClr val="A50021"/>
                </a:solidFill>
              </a:rPr>
              <a:t>ο </a:t>
            </a:r>
            <a:r>
              <a:rPr lang="en-US" altLang="el-GR" sz="2000">
                <a:solidFill>
                  <a:srgbClr val="A50021"/>
                </a:solidFill>
              </a:rPr>
              <a:t>CIN 2 </a:t>
            </a:r>
            <a:r>
              <a:rPr lang="el-GR" altLang="el-GR" sz="2000">
                <a:solidFill>
                  <a:srgbClr val="A50021"/>
                </a:solidFill>
              </a:rPr>
              <a:t>είναι η πιο ασταθής και συνάμμα &lt;&lt;προκλητική &gt;&gt;διάγνωση.Είναι κάτι μεταξύ </a:t>
            </a:r>
            <a:r>
              <a:rPr lang="en-US" altLang="el-GR" sz="2000">
                <a:solidFill>
                  <a:srgbClr val="A50021"/>
                </a:solidFill>
              </a:rPr>
              <a:t>CIN 1 </a:t>
            </a:r>
            <a:r>
              <a:rPr lang="el-GR" altLang="el-GR" sz="2000">
                <a:solidFill>
                  <a:srgbClr val="A50021"/>
                </a:solidFill>
              </a:rPr>
              <a:t>και </a:t>
            </a:r>
            <a:r>
              <a:rPr lang="en-US" altLang="el-GR" sz="2000">
                <a:solidFill>
                  <a:srgbClr val="A50021"/>
                </a:solidFill>
              </a:rPr>
              <a:t>CIN3.</a:t>
            </a:r>
            <a:endParaRPr lang="el-GR" altLang="el-GR" sz="2000">
              <a:solidFill>
                <a:srgbClr val="A50021"/>
              </a:solidFill>
            </a:endParaRPr>
          </a:p>
          <a:p>
            <a:pPr>
              <a:lnSpc>
                <a:spcPct val="80000"/>
              </a:lnSpc>
            </a:pPr>
            <a:endParaRPr lang="en-US" altLang="el-GR" sz="2000">
              <a:solidFill>
                <a:srgbClr val="A50021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l-GR" sz="2000">
                <a:solidFill>
                  <a:srgbClr val="A50021"/>
                </a:solidFill>
              </a:rPr>
              <a:t>50%  </a:t>
            </a:r>
            <a:r>
              <a:rPr lang="el-GR" altLang="el-GR" sz="2000">
                <a:solidFill>
                  <a:srgbClr val="A50021"/>
                </a:solidFill>
              </a:rPr>
              <a:t>αυτών υποστρέφουν ενώ ο κίνδυνος εξέλιξης σε διηθητικό καρκίνο τραχήλου μήτρας είναι πολύ μικρός αλλά υπαρκτός</a:t>
            </a:r>
          </a:p>
          <a:p>
            <a:pPr>
              <a:lnSpc>
                <a:spcPct val="80000"/>
              </a:lnSpc>
            </a:pPr>
            <a:endParaRPr lang="el-GR" altLang="el-GR" sz="2000">
              <a:solidFill>
                <a:srgbClr val="A50021"/>
              </a:solidFill>
            </a:endParaRPr>
          </a:p>
          <a:p>
            <a:pPr>
              <a:lnSpc>
                <a:spcPct val="80000"/>
              </a:lnSpc>
            </a:pPr>
            <a:r>
              <a:rPr lang="el-GR" altLang="el-GR" sz="2000">
                <a:solidFill>
                  <a:srgbClr val="A50021"/>
                </a:solidFill>
              </a:rPr>
              <a:t>Αποδεκτή ή παρακολούθησή του κυρίως σε νέες γυναίκες(21-24)</a:t>
            </a:r>
          </a:p>
        </p:txBody>
      </p:sp>
      <p:sp>
        <p:nvSpPr>
          <p:cNvPr id="145414" name="Rectangle 4">
            <a:extLst>
              <a:ext uri="{FF2B5EF4-FFF2-40B4-BE49-F238E27FC236}">
                <a16:creationId xmlns:a16="http://schemas.microsoft.com/office/drawing/2014/main" id="{FA7CE737-9528-4BEB-8EC4-1E1AA7975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700213"/>
            <a:ext cx="4679950" cy="1512887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l-GR"/>
              <a:t>&lt;&lt;The Dog That sometimes Bites&gt;&gt;</a:t>
            </a:r>
          </a:p>
          <a:p>
            <a:pPr algn="ctr"/>
            <a:r>
              <a:rPr lang="en-US" altLang="el-GR"/>
              <a:t>HSIL –CIN2</a:t>
            </a:r>
            <a:endParaRPr lang="el-GR" altLang="el-GR"/>
          </a:p>
        </p:txBody>
      </p:sp>
      <p:sp>
        <p:nvSpPr>
          <p:cNvPr id="145415" name="Oval 5">
            <a:extLst>
              <a:ext uri="{FF2B5EF4-FFF2-40B4-BE49-F238E27FC236}">
                <a16:creationId xmlns:a16="http://schemas.microsoft.com/office/drawing/2014/main" id="{F3998776-690B-46F3-9D85-271AC1695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5949950"/>
            <a:ext cx="6840538" cy="719138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l-GR" altLang="el-GR">
                <a:solidFill>
                  <a:schemeClr val="bg2"/>
                </a:solidFill>
              </a:rPr>
              <a:t>Θεράπευσε ή παρακολούθησε κατά περίσταση</a:t>
            </a:r>
          </a:p>
        </p:txBody>
      </p:sp>
      <p:pic>
        <p:nvPicPr>
          <p:cNvPr id="145416" name="Picture 6" descr="Rottweiler-picture">
            <a:extLst>
              <a:ext uri="{FF2B5EF4-FFF2-40B4-BE49-F238E27FC236}">
                <a16:creationId xmlns:a16="http://schemas.microsoft.com/office/drawing/2014/main" id="{E043818A-039F-4492-BBB9-61567BA7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0350"/>
            <a:ext cx="42116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Rectangle 2">
            <a:extLst>
              <a:ext uri="{FF2B5EF4-FFF2-40B4-BE49-F238E27FC236}">
                <a16:creationId xmlns:a16="http://schemas.microsoft.com/office/drawing/2014/main" id="{D33C2C2C-DC74-45B8-AA90-7E331304E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889000"/>
            <a:ext cx="4652962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l-GR">
                <a:solidFill>
                  <a:schemeClr val="bg2"/>
                </a:solidFill>
              </a:rPr>
              <a:t>The  UGLY</a:t>
            </a:r>
            <a:endParaRPr lang="el-GR" altLang="el-GR">
              <a:solidFill>
                <a:schemeClr val="bg2"/>
              </a:solidFill>
            </a:endParaRPr>
          </a:p>
        </p:txBody>
      </p:sp>
      <p:sp>
        <p:nvSpPr>
          <p:cNvPr id="146437" name="Rectangle 3">
            <a:extLst>
              <a:ext uri="{FF2B5EF4-FFF2-40B4-BE49-F238E27FC236}">
                <a16:creationId xmlns:a16="http://schemas.microsoft.com/office/drawing/2014/main" id="{C31A94C0-A9D3-4823-A02E-F69B613B1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644900"/>
            <a:ext cx="889635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l-GR" altLang="el-GR" sz="2400">
                <a:solidFill>
                  <a:schemeClr val="bg2"/>
                </a:solidFill>
              </a:rPr>
              <a:t>Το </a:t>
            </a:r>
            <a:r>
              <a:rPr lang="en-US" altLang="el-GR" sz="2400">
                <a:solidFill>
                  <a:schemeClr val="bg2"/>
                </a:solidFill>
              </a:rPr>
              <a:t>CIN 3 </a:t>
            </a:r>
            <a:r>
              <a:rPr lang="el-GR" altLang="el-GR" sz="2400">
                <a:solidFill>
                  <a:schemeClr val="bg2"/>
                </a:solidFill>
              </a:rPr>
              <a:t>αποτελεί αληθή προκαρκινική κατάσταση μια και ποσοστό εξέλιξης αυτών σε καρκίνο είναι 30-50% σε μια 30 ετία.</a:t>
            </a:r>
          </a:p>
          <a:p>
            <a:r>
              <a:rPr lang="el-GR" altLang="el-GR" sz="2400">
                <a:solidFill>
                  <a:schemeClr val="bg2"/>
                </a:solidFill>
              </a:rPr>
              <a:t>Μη αποδεκτή η παρακολούθηση εφ’όσον δε μπορεί κανείς να προβλέψει ποια απ’ αυτά θα εξελιχθούν σε καρκίνο.</a:t>
            </a:r>
          </a:p>
        </p:txBody>
      </p:sp>
      <p:sp>
        <p:nvSpPr>
          <p:cNvPr id="146438" name="Rectangle 4">
            <a:extLst>
              <a:ext uri="{FF2B5EF4-FFF2-40B4-BE49-F238E27FC236}">
                <a16:creationId xmlns:a16="http://schemas.microsoft.com/office/drawing/2014/main" id="{45F2B8F7-7B19-479E-A1F2-17686C323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89138"/>
            <a:ext cx="5076825" cy="1368425"/>
          </a:xfrm>
          <a:prstGeom prst="rect">
            <a:avLst/>
          </a:prstGeom>
          <a:gradFill rotWithShape="1">
            <a:gsLst>
              <a:gs pos="0">
                <a:srgbClr val="FF8200"/>
              </a:gs>
              <a:gs pos="10001">
                <a:srgbClr val="FF0000"/>
              </a:gs>
              <a:gs pos="35001">
                <a:srgbClr val="BA0066"/>
              </a:gs>
              <a:gs pos="70000">
                <a:srgbClr val="66008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l-GR">
                <a:solidFill>
                  <a:srgbClr val="00FFFF"/>
                </a:solidFill>
              </a:rPr>
              <a:t>&lt;&lt;The Dog That Barks and bites&gt;&gt;</a:t>
            </a:r>
          </a:p>
          <a:p>
            <a:pPr algn="ctr"/>
            <a:endParaRPr lang="en-US" altLang="el-GR">
              <a:solidFill>
                <a:srgbClr val="00FFFF"/>
              </a:solidFill>
            </a:endParaRPr>
          </a:p>
          <a:p>
            <a:pPr algn="ctr"/>
            <a:r>
              <a:rPr lang="en-US" altLang="el-GR">
                <a:solidFill>
                  <a:srgbClr val="00FFFF"/>
                </a:solidFill>
              </a:rPr>
              <a:t>HSIL  - CIN 3</a:t>
            </a:r>
            <a:endParaRPr lang="el-GR" altLang="el-GR">
              <a:solidFill>
                <a:srgbClr val="00FFFF"/>
              </a:solidFill>
            </a:endParaRPr>
          </a:p>
        </p:txBody>
      </p:sp>
      <p:sp>
        <p:nvSpPr>
          <p:cNvPr id="146439" name="Oval 5">
            <a:extLst>
              <a:ext uri="{FF2B5EF4-FFF2-40B4-BE49-F238E27FC236}">
                <a16:creationId xmlns:a16="http://schemas.microsoft.com/office/drawing/2014/main" id="{6653BA92-A46B-42AB-A0DF-1E598E03D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5805488"/>
            <a:ext cx="4608512" cy="792162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l-GR" altLang="el-GR">
                <a:solidFill>
                  <a:srgbClr val="800080"/>
                </a:solidFill>
              </a:rPr>
              <a:t>Θεράπευσε πάντα</a:t>
            </a:r>
          </a:p>
        </p:txBody>
      </p:sp>
      <p:pic>
        <p:nvPicPr>
          <p:cNvPr id="146440" name="Picture 6" descr="skilos">
            <a:extLst>
              <a:ext uri="{FF2B5EF4-FFF2-40B4-BE49-F238E27FC236}">
                <a16:creationId xmlns:a16="http://schemas.microsoft.com/office/drawing/2014/main" id="{B185A9D7-2102-4FB2-AE0D-ED4EC9CD7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8913"/>
            <a:ext cx="37449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2">
            <a:extLst>
              <a:ext uri="{FF2B5EF4-FFF2-40B4-BE49-F238E27FC236}">
                <a16:creationId xmlns:a16="http://schemas.microsoft.com/office/drawing/2014/main" id="{73AB5544-9C12-4DFF-82E4-5121B0389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889000"/>
            <a:ext cx="8885237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l-GR" altLang="el-GR" sz="2800">
                <a:solidFill>
                  <a:srgbClr val="800080"/>
                </a:solidFill>
              </a:rPr>
              <a:t>Διαχείριση βάσει κινδύνου</a:t>
            </a:r>
            <a:r>
              <a:rPr lang="el-GR" altLang="el-GR" sz="4000" b="0"/>
              <a:t> </a:t>
            </a:r>
            <a:br>
              <a:rPr lang="el-GR" altLang="el-GR" sz="4000" b="0"/>
            </a:br>
            <a:r>
              <a:rPr lang="el-GR" altLang="el-GR" sz="3200">
                <a:solidFill>
                  <a:srgbClr val="A50021"/>
                </a:solidFill>
              </a:rPr>
              <a:t>ΕΞΑΤΟΜΙΚΕΥΣΗ</a:t>
            </a:r>
          </a:p>
        </p:txBody>
      </p:sp>
      <p:sp>
        <p:nvSpPr>
          <p:cNvPr id="147461" name="Rectangle 3">
            <a:extLst>
              <a:ext uri="{FF2B5EF4-FFF2-40B4-BE49-F238E27FC236}">
                <a16:creationId xmlns:a16="http://schemas.microsoft.com/office/drawing/2014/main" id="{36CE8F15-B960-49A0-8205-A8C9785CE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1844675"/>
            <a:ext cx="88963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l-GR" altLang="el-GR" sz="2400">
                <a:solidFill>
                  <a:schemeClr val="bg2"/>
                </a:solidFill>
              </a:rPr>
              <a:t>Υψηλός κίνδυνος &gt;&gt; θεραπεία</a:t>
            </a:r>
          </a:p>
          <a:p>
            <a:r>
              <a:rPr lang="el-GR" altLang="el-GR" sz="2400">
                <a:solidFill>
                  <a:srgbClr val="663300"/>
                </a:solidFill>
              </a:rPr>
              <a:t>Χαμηλός κίνδυνος&gt;&gt;παρακολούθηση</a:t>
            </a:r>
          </a:p>
          <a:p>
            <a:r>
              <a:rPr lang="el-GR" altLang="el-GR" sz="2400">
                <a:solidFill>
                  <a:srgbClr val="990033"/>
                </a:solidFill>
              </a:rPr>
              <a:t>Ενδιάμεσος κίνδυνος&gt;&gt; η διαχείριση εξαρτάται από το επίπεδο του κινδύνου (ιστορικό,ηλικία,κυτταρολογία,</a:t>
            </a:r>
            <a:r>
              <a:rPr lang="en-US" altLang="el-GR" sz="2400">
                <a:solidFill>
                  <a:srgbClr val="990033"/>
                </a:solidFill>
              </a:rPr>
              <a:t>HPV-test</a:t>
            </a:r>
            <a:r>
              <a:rPr lang="el-GR" altLang="el-GR" sz="2400">
                <a:solidFill>
                  <a:srgbClr val="990033"/>
                </a:solidFill>
              </a:rPr>
              <a:t>,θετικότητα στα </a:t>
            </a:r>
            <a:r>
              <a:rPr lang="en-US" altLang="el-GR" sz="2400">
                <a:solidFill>
                  <a:srgbClr val="990033"/>
                </a:solidFill>
              </a:rPr>
              <a:t>HPV 16 </a:t>
            </a:r>
            <a:r>
              <a:rPr lang="el-GR" altLang="el-GR" sz="2400">
                <a:solidFill>
                  <a:srgbClr val="990033"/>
                </a:solidFill>
              </a:rPr>
              <a:t>και 18, άλλοι βιοδείκτες,κολποσκοπική εντύπωση</a:t>
            </a:r>
            <a:r>
              <a:rPr lang="en-US" altLang="el-GR" sz="2400">
                <a:solidFill>
                  <a:srgbClr val="990033"/>
                </a:solidFill>
              </a:rPr>
              <a:t>,</a:t>
            </a:r>
            <a:r>
              <a:rPr lang="el-GR" altLang="el-GR" sz="2400">
                <a:solidFill>
                  <a:srgbClr val="990033"/>
                </a:solidFill>
              </a:rPr>
              <a:t>ιστολογική)</a:t>
            </a:r>
          </a:p>
          <a:p>
            <a:pPr>
              <a:buFont typeface="Wingdings" panose="05000000000000000000" pitchFamily="2" charset="2"/>
              <a:buNone/>
            </a:pPr>
            <a:r>
              <a:rPr lang="el-GR" altLang="el-GR" sz="2400">
                <a:solidFill>
                  <a:srgbClr val="990033"/>
                </a:solidFill>
              </a:rPr>
              <a:t>   ☻παρακολούθηση ανά τακτά διαστήματα</a:t>
            </a:r>
            <a:r>
              <a:rPr lang="el-GR" altLang="el-GR" sz="2400">
                <a:solidFill>
                  <a:srgbClr val="009900"/>
                </a:solidFill>
              </a:rPr>
              <a:t>  </a:t>
            </a:r>
          </a:p>
        </p:txBody>
      </p:sp>
      <p:sp>
        <p:nvSpPr>
          <p:cNvPr id="147462" name="AutoShape 4">
            <a:extLst>
              <a:ext uri="{FF2B5EF4-FFF2-40B4-BE49-F238E27FC236}">
                <a16:creationId xmlns:a16="http://schemas.microsoft.com/office/drawing/2014/main" id="{6008C06A-5B58-4775-BA5C-E11FA2A45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5084763"/>
            <a:ext cx="3384550" cy="1368425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l-GR" altLang="el-GR">
                <a:solidFill>
                  <a:schemeClr val="bg2"/>
                </a:solidFill>
              </a:rPr>
              <a:t>Κίνδυνοι από παρέμβαση</a:t>
            </a:r>
          </a:p>
          <a:p>
            <a:pPr algn="ctr"/>
            <a:r>
              <a:rPr lang="el-GR" altLang="el-GR">
                <a:solidFill>
                  <a:schemeClr val="bg2"/>
                </a:solidFill>
              </a:rPr>
              <a:t>θεραπεία</a:t>
            </a:r>
          </a:p>
        </p:txBody>
      </p:sp>
      <p:sp>
        <p:nvSpPr>
          <p:cNvPr id="147463" name="AutoShape 5">
            <a:extLst>
              <a:ext uri="{FF2B5EF4-FFF2-40B4-BE49-F238E27FC236}">
                <a16:creationId xmlns:a16="http://schemas.microsoft.com/office/drawing/2014/main" id="{CAEFB09B-0B39-4D7F-B513-29AF87F25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5157788"/>
            <a:ext cx="3455988" cy="1223962"/>
          </a:xfrm>
          <a:prstGeom prst="horizontalScroll">
            <a:avLst>
              <a:gd name="adj" fmla="val 12500"/>
            </a:avLst>
          </a:prstGeom>
          <a:solidFill>
            <a:srgbClr val="00FF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l-GR" altLang="el-GR">
                <a:solidFill>
                  <a:srgbClr val="000066"/>
                </a:solidFill>
              </a:rPr>
              <a:t>Κίνδυνος για εξέλιξη σε </a:t>
            </a:r>
          </a:p>
          <a:p>
            <a:pPr algn="ctr"/>
            <a:r>
              <a:rPr lang="el-GR" altLang="el-GR">
                <a:solidFill>
                  <a:srgbClr val="000066"/>
                </a:solidFill>
              </a:rPr>
              <a:t>καρκίνο</a:t>
            </a:r>
          </a:p>
        </p:txBody>
      </p:sp>
      <p:sp>
        <p:nvSpPr>
          <p:cNvPr id="147464" name="Oval 6">
            <a:extLst>
              <a:ext uri="{FF2B5EF4-FFF2-40B4-BE49-F238E27FC236}">
                <a16:creationId xmlns:a16="http://schemas.microsoft.com/office/drawing/2014/main" id="{9B1CD4E9-4C58-481D-A99F-18B6B8C10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5445125"/>
            <a:ext cx="1274762" cy="863600"/>
          </a:xfrm>
          <a:prstGeom prst="ellipse">
            <a:avLst/>
          </a:prstGeom>
          <a:solidFill>
            <a:srgbClr val="FF00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l-GR">
                <a:solidFill>
                  <a:schemeClr val="bg2"/>
                </a:solidFill>
              </a:rPr>
              <a:t>vs</a:t>
            </a:r>
            <a:endParaRPr lang="el-GR" altLang="el-GR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3 - Θέση αριθμού διαφάνειας">
            <a:extLst>
              <a:ext uri="{FF2B5EF4-FFF2-40B4-BE49-F238E27FC236}">
                <a16:creationId xmlns:a16="http://schemas.microsoft.com/office/drawing/2014/main" id="{F4E9F2EE-342F-4B28-A1B1-7A408255F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186AAB70-7613-49D2-AC38-AA34E818D720}" type="slidenum">
              <a:rPr lang="el-GR" altLang="el-GR" sz="1400" b="0"/>
              <a:pPr eaLnBrk="1" hangingPunct="1"/>
              <a:t>96</a:t>
            </a:fld>
            <a:endParaRPr lang="el-GR" altLang="el-GR" sz="1400" b="0"/>
          </a:p>
        </p:txBody>
      </p:sp>
      <p:sp>
        <p:nvSpPr>
          <p:cNvPr id="73731" name="WordArt 2">
            <a:extLst>
              <a:ext uri="{FF2B5EF4-FFF2-40B4-BE49-F238E27FC236}">
                <a16:creationId xmlns:a16="http://schemas.microsoft.com/office/drawing/2014/main" id="{A9981BE1-9B70-4FCB-8FE6-F9D1E9FB1C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362200"/>
            <a:ext cx="8305800" cy="2057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l-GR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Comic Sans MS" panose="030F0702030302020204" pitchFamily="66" charset="0"/>
              </a:rPr>
              <a:t>Σας ευχαριστώ!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Οροσειρά">
  <a:themeElements>
    <a:clrScheme name="Οροσειρά 1">
      <a:dk1>
        <a:srgbClr val="000000"/>
      </a:dk1>
      <a:lt1>
        <a:srgbClr val="FFFFCC"/>
      </a:lt1>
      <a:dk2>
        <a:srgbClr val="000066"/>
      </a:dk2>
      <a:lt2>
        <a:srgbClr val="FFFFCC"/>
      </a:lt2>
      <a:accent1>
        <a:srgbClr val="00CC99"/>
      </a:accent1>
      <a:accent2>
        <a:srgbClr val="3333CC"/>
      </a:accent2>
      <a:accent3>
        <a:srgbClr val="AAAAB8"/>
      </a:accent3>
      <a:accent4>
        <a:srgbClr val="DADAAE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Οροσειρά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Οροσειρά 1">
        <a:dk1>
          <a:srgbClr val="000000"/>
        </a:dk1>
        <a:lt1>
          <a:srgbClr val="FFFFCC"/>
        </a:lt1>
        <a:dk2>
          <a:srgbClr val="000066"/>
        </a:dk2>
        <a:lt2>
          <a:srgbClr val="FFFFCC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DADAAE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Οροσειρά 2">
        <a:dk1>
          <a:srgbClr val="000000"/>
        </a:dk1>
        <a:lt1>
          <a:srgbClr val="FFFFCC"/>
        </a:lt1>
        <a:dk2>
          <a:srgbClr val="000000"/>
        </a:dk2>
        <a:lt2>
          <a:srgbClr val="000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Οροσειρά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Οροσειρά 4">
        <a:dk1>
          <a:srgbClr val="000000"/>
        </a:dk1>
        <a:lt1>
          <a:srgbClr val="99FFFF"/>
        </a:lt1>
        <a:dk2>
          <a:srgbClr val="333300"/>
        </a:dk2>
        <a:lt2>
          <a:srgbClr val="99FFFF"/>
        </a:lt2>
        <a:accent1>
          <a:srgbClr val="FFCC66"/>
        </a:accent1>
        <a:accent2>
          <a:srgbClr val="0000FF"/>
        </a:accent2>
        <a:accent3>
          <a:srgbClr val="ADADAA"/>
        </a:accent3>
        <a:accent4>
          <a:srgbClr val="82DADA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Οροσειρά 5">
        <a:dk1>
          <a:srgbClr val="868686"/>
        </a:dk1>
        <a:lt1>
          <a:srgbClr val="FFFF99"/>
        </a:lt1>
        <a:dk2>
          <a:srgbClr val="993300"/>
        </a:dk2>
        <a:lt2>
          <a:srgbClr val="99FFFF"/>
        </a:lt2>
        <a:accent1>
          <a:srgbClr val="CBCBCB"/>
        </a:accent1>
        <a:accent2>
          <a:srgbClr val="0066FF"/>
        </a:accent2>
        <a:accent3>
          <a:srgbClr val="CAADAA"/>
        </a:accent3>
        <a:accent4>
          <a:srgbClr val="DADA82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2416</Words>
  <Application>Microsoft Office PowerPoint</Application>
  <PresentationFormat>Προβολή στην οθόνη (4:3)</PresentationFormat>
  <Paragraphs>597</Paragraphs>
  <Slides>96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5</vt:i4>
      </vt:variant>
      <vt:variant>
        <vt:lpstr>Τίτλοι διαφανειών</vt:lpstr>
      </vt:variant>
      <vt:variant>
        <vt:i4>96</vt:i4>
      </vt:variant>
    </vt:vector>
  </HeadingPairs>
  <TitlesOfParts>
    <vt:vector size="112" baseType="lpstr">
      <vt:lpstr>Times New Roman</vt:lpstr>
      <vt:lpstr>Arial</vt:lpstr>
      <vt:lpstr>Wingdings</vt:lpstr>
      <vt:lpstr>Book Antiqua</vt:lpstr>
      <vt:lpstr>Bookman Old Style</vt:lpstr>
      <vt:lpstr>Verdana</vt:lpstr>
      <vt:lpstr>Baskerville Old Face</vt:lpstr>
      <vt:lpstr>Broadway</vt:lpstr>
      <vt:lpstr>Lucida Console</vt:lpstr>
      <vt:lpstr>Bradley Hand ITC</vt:lpstr>
      <vt:lpstr>Οροσειρά</vt:lpstr>
      <vt:lpstr>Adobe PhotoDeluxe Business Edition Image</vt:lpstr>
      <vt:lpstr>Φωτογραφία του MS Photo Editor 3.0</vt:lpstr>
      <vt:lpstr>Έγγραφο του Microsoft Word 97 - 2003</vt:lpstr>
      <vt:lpstr>Microsoft Photo Editor 3.0 Photo</vt:lpstr>
      <vt:lpstr>Microsoft Word Picture</vt:lpstr>
      <vt:lpstr>HPV λοίμωξη και προδιηθητική τραχηλική νεοπλασία </vt:lpstr>
      <vt:lpstr>Αντικείμενο της παρουσίασης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ΕΙΣΑΓΩΓΗ ΚΑΙ ΒΑΣΙΚΕΣ ΑΡΧΕΣ ΚΟΛΠΟΣΚΟΠΗΣΗΣ</dc:title>
  <dc:creator>sophia</dc:creator>
  <cp:lastModifiedBy>sophia</cp:lastModifiedBy>
  <cp:revision>140</cp:revision>
  <dcterms:modified xsi:type="dcterms:W3CDTF">2018-01-08T08:31:50Z</dcterms:modified>
  <cp:contentStatus>Τελική έκδοση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