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2" r:id="rId4"/>
    <p:sldId id="259" r:id="rId5"/>
    <p:sldId id="263" r:id="rId6"/>
    <p:sldId id="264" r:id="rId7"/>
    <p:sldId id="265" r:id="rId8"/>
    <p:sldId id="258" r:id="rId9"/>
    <p:sldId id="261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8ADC7-5381-4B2A-A91A-BFA2B90C5256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F1B5E-189F-44E6-A11D-0115AF289A8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D07F3-8AA8-4228-9EEC-DAC356711084}" type="slidenum">
              <a:rPr lang="el-GR"/>
              <a:pPr/>
              <a:t>3</a:t>
            </a:fld>
            <a:endParaRPr lang="el-GR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09CC4-A2DA-428A-AABD-95FC8673AEF2}" type="slidenum">
              <a:rPr lang="el-GR"/>
              <a:pPr/>
              <a:t>4</a:t>
            </a:fld>
            <a:endParaRPr lang="el-GR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CDC2B5-57C5-4461-BFA0-74F3DC63815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F602F-3346-4418-BD98-DDE6F13824AD}" type="datetimeFigureOut">
              <a:rPr lang="en-GB" smtClean="0"/>
              <a:t>25/11/2011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10283-FAF2-48BA-837D-CA71F6E07F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file:///C:\My%20Documents\MEDIA%20EFFECTS%20PRESENTATION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808311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Η </a:t>
            </a:r>
            <a:r>
              <a:rPr lang="el-GR" sz="2800" b="1" dirty="0" smtClean="0"/>
              <a:t>ΘΕΜΑΤΟΛΟΓΙΑ </a:t>
            </a:r>
            <a:r>
              <a:rPr lang="el-GR" sz="2800" b="1" dirty="0" smtClean="0"/>
              <a:t>ΣΤΑ ΜΕΣΑ ΕΠΙΚΟΙΝΩΝΙΑΣ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ΤΕΠΑΚ- ΤΜΗΜΑ ΕΠΙΚΟΙΝΩΝΙΑΣ ΚΑΙ ΣΠΟΥΔΩΝ ΔΙΑΔΙΚΤΥΟΥ</a:t>
            </a:r>
            <a:br>
              <a:rPr lang="el-GR" sz="2800" dirty="0" smtClean="0"/>
            </a:br>
            <a:r>
              <a:rPr lang="el-GR" sz="2800" dirty="0" smtClean="0"/>
              <a:t>25 Νοεμβρίου 2011</a:t>
            </a:r>
            <a:endParaRPr lang="en-GB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3528" y="4509120"/>
            <a:ext cx="8352928" cy="1944216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ΝΙΚΟΣ ΔΕΜΕΡΤΖΗΣ</a:t>
            </a:r>
          </a:p>
          <a:p>
            <a:r>
              <a:rPr lang="el-GR" sz="2400" dirty="0" smtClean="0">
                <a:solidFill>
                  <a:schemeClr val="tx1"/>
                </a:solidFill>
              </a:rPr>
              <a:t>ΕΘΝΙΚΟ ΚΑΙ ΚΑΠΟΔΙΣΤΡΙΑΚΟ ΠΑΝΕΠΙΣΤΗΜΙΟ ΑΘΗΝΩΝ </a:t>
            </a:r>
          </a:p>
          <a:p>
            <a:endParaRPr lang="el-GR" sz="2400" dirty="0">
              <a:solidFill>
                <a:schemeClr val="tx1"/>
              </a:solidFill>
            </a:endParaRPr>
          </a:p>
          <a:p>
            <a:endParaRPr lang="el-GR" sz="2400" dirty="0" smtClean="0">
              <a:solidFill>
                <a:schemeClr val="tx1"/>
              </a:solidFill>
            </a:endParaRP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45224"/>
            <a:ext cx="1081087" cy="1174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ΘΕΜΑΤΟΛΟΓΙΑ ΤΩΝ ΜΕΣΩΝ – ΔΗΜΟΣΙΑ ΘΕΜΑΤΟΛΟΓΙΑ: ΕΠΙΠΕΔΑ ΕΠΊΔΡΑΣΗΣ</a:t>
            </a:r>
            <a:endParaRPr lang="en-GB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α)  την επίδραση ενός </a:t>
            </a:r>
            <a:r>
              <a:rPr lang="el-GR" i="1" dirty="0"/>
              <a:t>συνόλου θεμάτων</a:t>
            </a:r>
            <a:r>
              <a:rPr lang="el-GR" dirty="0"/>
              <a:t> στην κοινή </a:t>
            </a:r>
            <a:r>
              <a:rPr lang="el-GR" dirty="0" smtClean="0"/>
              <a:t>γνώμη </a:t>
            </a:r>
          </a:p>
          <a:p>
            <a:pPr>
              <a:buNone/>
            </a:pPr>
            <a:r>
              <a:rPr lang="el-GR" dirty="0" smtClean="0"/>
              <a:t>β</a:t>
            </a:r>
            <a:r>
              <a:rPr lang="el-GR" dirty="0"/>
              <a:t>) την επιρροή ενός </a:t>
            </a:r>
            <a:r>
              <a:rPr lang="el-GR" i="1" dirty="0"/>
              <a:t>μεμονωμένου θέματος </a:t>
            </a:r>
            <a:r>
              <a:rPr lang="el-GR" dirty="0"/>
              <a:t>στην κοινή </a:t>
            </a:r>
            <a:r>
              <a:rPr lang="el-GR" dirty="0" smtClean="0"/>
              <a:t>γνώμη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/>
              <a:t>γ) τις επιδράσεις ενός </a:t>
            </a:r>
            <a:r>
              <a:rPr lang="el-GR" i="1" dirty="0"/>
              <a:t>συνόλου θεμάτων </a:t>
            </a:r>
            <a:r>
              <a:rPr lang="el-GR" dirty="0"/>
              <a:t>σε ένα μόνο άτομο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/>
              <a:t>δ) την επίδραση ενός </a:t>
            </a:r>
            <a:r>
              <a:rPr lang="el-GR" i="1" dirty="0"/>
              <a:t>μεμονωμένου θέματος</a:t>
            </a:r>
            <a:r>
              <a:rPr lang="el-GR" dirty="0"/>
              <a:t> σε ένα μόνο </a:t>
            </a:r>
            <a:r>
              <a:rPr lang="el-GR" dirty="0" smtClean="0"/>
              <a:t>άτομο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ΧΡΟΝΟΣ ΕΠΙΔΡΑΣΗΣ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l-GR" dirty="0" smtClean="0"/>
              <a:t>ΕΦΗΜΕΡΙΔΕΣ</a:t>
            </a:r>
          </a:p>
          <a:p>
            <a:pPr lvl="8">
              <a:buNone/>
            </a:pPr>
            <a:r>
              <a:rPr lang="el-GR" dirty="0" smtClean="0"/>
              <a:t>	       ΣΧΕΤΙΚΗ ΚΑΘΥΣΤΕΡΗΣΗ </a:t>
            </a:r>
          </a:p>
          <a:p>
            <a:pPr lvl="8">
              <a:buNone/>
            </a:pPr>
            <a:r>
              <a:rPr lang="el-GR" dirty="0"/>
              <a:t>	 </a:t>
            </a:r>
            <a:r>
              <a:rPr lang="el-GR" dirty="0" smtClean="0"/>
              <a:t>       ΜΕΓΑΛΥΤΕΡΗ ΔΙΑΡΚΕΙΑ</a:t>
            </a:r>
            <a:endParaRPr lang="el-GR" dirty="0"/>
          </a:p>
          <a:p>
            <a:pPr>
              <a:buNone/>
            </a:pPr>
            <a:r>
              <a:rPr lang="el-GR" dirty="0" smtClean="0"/>
              <a:t>  </a:t>
            </a:r>
          </a:p>
          <a:p>
            <a:r>
              <a:rPr lang="el-GR" dirty="0" smtClean="0"/>
              <a:t>ΤΗΛΕΟΡΑΣΗ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				        </a:t>
            </a:r>
            <a:r>
              <a:rPr lang="el-GR" sz="2000" dirty="0" smtClean="0"/>
              <a:t>ΑΜΕΣΗ ΕΠΙΔΡΑΣΗ</a:t>
            </a:r>
          </a:p>
          <a:p>
            <a:pPr>
              <a:buNone/>
            </a:pPr>
            <a:r>
              <a:rPr lang="el-GR" sz="2000" dirty="0"/>
              <a:t>	</a:t>
            </a:r>
            <a:r>
              <a:rPr lang="el-GR" sz="2000" dirty="0" smtClean="0"/>
              <a:t>				              ΜΙΚΡΗ ΔΙΑΡΚΕΙΑ	</a:t>
            </a:r>
            <a:r>
              <a:rPr lang="el-GR" dirty="0" smtClean="0"/>
              <a:t>               </a:t>
            </a:r>
            <a:endParaRPr lang="en-GB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563888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4 - Δεξιό βέλος"/>
          <p:cNvSpPr/>
          <p:nvPr/>
        </p:nvSpPr>
        <p:spPr>
          <a:xfrm>
            <a:off x="3491880" y="40050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ΟΡΙΑ ΤΗΣ ΕΠΙΔΡΑΣΗΣ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Ενδιάμεσες μεταβλητές ως προς:</a:t>
            </a:r>
          </a:p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Το κοινό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Τα θέματα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ΑΝΑΓΚΗ ΠΡΟΣΑΝΑΤΟΛΙΣΜΟΥ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ΓΝΩΣΗ - ΑΒΕΒΑΙΟΤΗΤΑ</a:t>
            </a:r>
          </a:p>
          <a:p>
            <a:r>
              <a:rPr lang="el-GR" dirty="0" smtClean="0"/>
              <a:t> ΕΝΔΙΑΦΕΡΟΝ – ΣΥΝΑΦΕΙΑ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ΕΝΤΟΝΗ – ΜΕΤΡΙΑ – ΧΑΜΗΛΗ ΕΞΑΡΤΗΣΗ ΑΠΌ ΤΗΝ ΘΕΜΑΤΟΛΟΓΙΑ ΤΩΝ ΜΕΣΩΝ</a:t>
            </a:r>
          </a:p>
          <a:p>
            <a:endParaRPr lang="en-GB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995936" y="2852936"/>
            <a:ext cx="4846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ΙΔΙΟΤΗΤΕΣ ΤΟΥ ΚΟΙΝΟΥ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l-GR" dirty="0" smtClean="0"/>
              <a:t>ΠΟΛΙΤΙΚΗ ΔΑΗΜΟΣΥΝΗ/ΓΝΩΣΗ</a:t>
            </a:r>
          </a:p>
          <a:p>
            <a:r>
              <a:rPr lang="el-GR" dirty="0" smtClean="0"/>
              <a:t>ΠΟΛΙΤΙΚΗ ΕΠΑΡΚΕΙΑ</a:t>
            </a:r>
          </a:p>
          <a:p>
            <a:r>
              <a:rPr lang="el-GR" dirty="0" smtClean="0"/>
              <a:t>ΕΜΠΙΣΤΟΣΥΝΗ ΣΤΑ ΜΕΣΑ</a:t>
            </a:r>
          </a:p>
          <a:p>
            <a:r>
              <a:rPr lang="el-GR" dirty="0" smtClean="0"/>
              <a:t>ΚΟΙΝΩΝΙΚΟ-ΔΗΜΟΓΡΑΦΙΚΑ ΧΑΡΑΚΤΗΡΙΣΤΙΚΑ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ΙΔΙΟΤΗΤΕΣ ΤΩΝ ΘΕΜΑΤΩΝ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ΜΗ ΠΑΡΕΙΣΦΡΗΤΙΚΑ (+)  </a:t>
            </a:r>
            <a:r>
              <a:rPr lang="en-GB" sz="2800" i="1" dirty="0" smtClean="0"/>
              <a:t>VS</a:t>
            </a:r>
            <a:r>
              <a:rPr lang="el-GR" sz="2800" dirty="0" smtClean="0"/>
              <a:t>   ΠΑΡΕΙΣΦΡΗΤΙΚΑ (-)</a:t>
            </a:r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l-GR" sz="2800" dirty="0" smtClean="0"/>
              <a:t>ΣΥΓΚΕΚΡΙΜΕΝΑ   (+)    </a:t>
            </a:r>
            <a:r>
              <a:rPr lang="en-GB" sz="2800" i="1" dirty="0" smtClean="0"/>
              <a:t>VS	 </a:t>
            </a:r>
            <a:r>
              <a:rPr lang="el-GR" sz="2800" dirty="0" smtClean="0"/>
              <a:t>ΑΦΗΡΗΜΕΝΑ</a:t>
            </a:r>
            <a:r>
              <a:rPr lang="el-GR" sz="2800" i="1" dirty="0"/>
              <a:t> </a:t>
            </a:r>
            <a:r>
              <a:rPr lang="el-GR" sz="2800" dirty="0"/>
              <a:t> </a:t>
            </a:r>
            <a:r>
              <a:rPr lang="el-GR" sz="2800" dirty="0" smtClean="0"/>
              <a:t>(-)</a:t>
            </a:r>
            <a:r>
              <a:rPr lang="en-GB" sz="2800" i="1" dirty="0" smtClean="0"/>
              <a:t> 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ΕΡΕΥΝΑ ΘΕΜΑΤΟΛΟΓΙΑΣ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ΙΕΡΑΡΧΙΚΗ ΜΕΘΟΔΟΛΟΓΙΑ</a:t>
            </a:r>
          </a:p>
          <a:p>
            <a:endParaRPr lang="el-GR" dirty="0"/>
          </a:p>
          <a:p>
            <a:r>
              <a:rPr lang="el-GR" dirty="0" smtClean="0"/>
              <a:t>ΔΙΑΧΡΟΝΙΚΗ ΜΕΘΟΔΟΛΟΓΙΑ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r>
              <a:rPr lang="el-GR" dirty="0" smtClean="0"/>
              <a:t>ΠΟΛΥΜΕΘΟΔΟΛΟΓΙΚΗ ΠΡΟΣΕΓΓΙΣΗ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	</a:t>
            </a:r>
            <a:r>
              <a:rPr lang="el-GR" dirty="0" smtClean="0"/>
              <a:t>	ΣΥΜΠΛΗΡΩΜΑΤΙΚΗ </a:t>
            </a:r>
            <a:r>
              <a:rPr lang="el-GR" sz="2600" dirty="0" smtClean="0"/>
              <a:t>(συναφή ερωτήματα)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	</a:t>
            </a:r>
            <a:r>
              <a:rPr lang="el-GR" dirty="0" smtClean="0"/>
              <a:t>       ΕΠΙΚΕΝΤΡΩΜΕΝΗ </a:t>
            </a:r>
            <a:r>
              <a:rPr lang="el-GR" sz="2800" dirty="0" smtClean="0"/>
              <a:t>(ταυτόσημο ερώτημα)</a:t>
            </a:r>
          </a:p>
          <a:p>
            <a:endParaRPr lang="en-GB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67944" y="32849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ΓΙΑΤΙ ΜΕΛΕΤΑΜΕ ΤΑ ΜΕΣΑ ΕΠΙΚΟΙΝΩΝΙΑΣ</a:t>
            </a:r>
            <a:r>
              <a:rPr lang="en-GB" dirty="0" smtClean="0"/>
              <a:t>;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 smtClean="0"/>
              <a:t>ΚΥΡΙΩΣ ΛΟΓΩ ΤΩΝ ΕΠΙΔΡΑΣΕΩΝ ΤΟΥΣ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419600"/>
          </a:xfrm>
        </p:spPr>
        <p:txBody>
          <a:bodyPr/>
          <a:lstStyle/>
          <a:p>
            <a:pPr>
              <a:buClr>
                <a:srgbClr val="FFCC99"/>
              </a:buClr>
              <a:buFont typeface="Wingdings" pitchFamily="2" charset="2"/>
              <a:buChar char="Ø"/>
            </a:pPr>
            <a:r>
              <a:rPr lang="en-US" b="1" dirty="0"/>
              <a:t>micro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b="1" dirty="0"/>
              <a:t>macro</a:t>
            </a:r>
            <a:endParaRPr lang="en-US" dirty="0"/>
          </a:p>
          <a:p>
            <a:pPr>
              <a:buClr>
                <a:srgbClr val="FFCC99"/>
              </a:buClr>
              <a:buFont typeface="Wingdings" pitchFamily="2" charset="2"/>
              <a:buChar char="Ø"/>
            </a:pPr>
            <a:r>
              <a:rPr lang="el-GR" b="1" dirty="0"/>
              <a:t>μεταστροφή</a:t>
            </a:r>
            <a:r>
              <a:rPr lang="el-GR" dirty="0"/>
              <a:t> </a:t>
            </a:r>
            <a:r>
              <a:rPr lang="el-GR" dirty="0" err="1"/>
              <a:t>vs</a:t>
            </a:r>
            <a:r>
              <a:rPr lang="el-GR" dirty="0"/>
              <a:t> </a:t>
            </a:r>
            <a:r>
              <a:rPr lang="el-GR" b="1" dirty="0"/>
              <a:t>σταθεροποίηση</a:t>
            </a:r>
            <a:endParaRPr lang="el-GR" dirty="0"/>
          </a:p>
          <a:p>
            <a:pPr>
              <a:buClr>
                <a:srgbClr val="FFCC99"/>
              </a:buClr>
              <a:buFont typeface="Wingdings" pitchFamily="2" charset="2"/>
              <a:buChar char="Ø"/>
            </a:pPr>
            <a:r>
              <a:rPr lang="el-GR" b="1" dirty="0"/>
              <a:t>μακροπρόθεσμες </a:t>
            </a:r>
            <a:r>
              <a:rPr lang="el-GR" dirty="0" err="1"/>
              <a:t>vs</a:t>
            </a:r>
            <a:r>
              <a:rPr lang="el-GR" dirty="0"/>
              <a:t> </a:t>
            </a:r>
            <a:r>
              <a:rPr lang="el-GR" b="1" dirty="0"/>
              <a:t>βραχυπρόθεσμες</a:t>
            </a:r>
            <a:endParaRPr lang="el-GR" dirty="0"/>
          </a:p>
          <a:p>
            <a:pPr>
              <a:buClr>
                <a:srgbClr val="FFCC99"/>
              </a:buClr>
              <a:buFont typeface="Wingdings" pitchFamily="2" charset="2"/>
              <a:buChar char="Ø"/>
            </a:pPr>
            <a:r>
              <a:rPr lang="el-GR" b="1" dirty="0"/>
              <a:t>σωρευτικές </a:t>
            </a:r>
            <a:r>
              <a:rPr lang="el-GR" dirty="0" err="1"/>
              <a:t>vs</a:t>
            </a:r>
            <a:r>
              <a:rPr lang="el-GR" b="1" dirty="0"/>
              <a:t> </a:t>
            </a:r>
            <a:r>
              <a:rPr lang="el-GR" dirty="0"/>
              <a:t> </a:t>
            </a:r>
            <a:r>
              <a:rPr lang="el-GR" b="1" dirty="0"/>
              <a:t>μη </a:t>
            </a:r>
            <a:r>
              <a:rPr lang="el-GR" b="1" dirty="0" smtClean="0"/>
              <a:t>σωρευτικές</a:t>
            </a:r>
            <a:endParaRPr lang="el-GR" dirty="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11560" y="609600"/>
            <a:ext cx="6020801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600" b="1" dirty="0"/>
              <a:t>ΤΑ ΕΙΔΗ ΤΩΝ ΕΠΙΔΡΑΣΕΩΝ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ph/>
          </p:nvPr>
        </p:nvGraphicFramePr>
        <p:xfrm>
          <a:off x="755576" y="1628800"/>
          <a:ext cx="7772400" cy="4503738"/>
        </p:xfrm>
        <a:graphic>
          <a:graphicData uri="http://schemas.openxmlformats.org/presentationml/2006/ole">
            <p:oleObj spid="_x0000_s1026" name="Document" r:id="rId4" imgW="6049080" imgH="3504960" progId="Word.Document.8">
              <p:link updateAutomatic="1"/>
            </p:oleObj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5536" y="457200"/>
            <a:ext cx="8424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 dirty="0" smtClean="0">
                <a:solidFill>
                  <a:srgbClr val="FFCC00"/>
                </a:solidFill>
              </a:rPr>
              <a:t> </a:t>
            </a:r>
            <a:r>
              <a:rPr lang="el-GR" sz="2400" b="1" dirty="0" smtClean="0"/>
              <a:t>ΘΕΩΡΗΤΙΚΑ ΜΟΝΤΕΛΑ ΓΙΑ ΤΙΣ  </a:t>
            </a:r>
            <a:r>
              <a:rPr lang="el-GR" sz="2400" b="1" dirty="0"/>
              <a:t>ΕΠΙΔΡΑΣΕΙΣ ΤΩΝ ΜΜΕ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ΜΟΝΤΕΛΑ ΙΣΧΥΡΩΝ  ΕΠΙΔΡΑΣΕΩΝ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ΣΠΕΙΡΟΕΙΔΗΣ ΓΡΑΜΜΗ ΤΗΣ ΣΙΩΠΗΣ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ΚΑΛΛΙΕΡΓΕΙΑ ΠΡΟΤΥΠΩΝ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ΘΕΜΑΤΟΛΟΓΙΑ ΤΩΝ ΜΕΣΩΝ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85800" y="188640"/>
            <a:ext cx="7772400" cy="59073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sz="3600" b="1" u="sng" dirty="0" smtClean="0"/>
              <a:t>ΠΕΡΙ ΘΕΜΑΤΟΛΟΓΙΑΣ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ΓΕΝΙΚΗ ΕΝΝΟΙΑ:</a:t>
            </a:r>
          </a:p>
          <a:p>
            <a:pPr>
              <a:buNone/>
            </a:pPr>
            <a:endParaRPr lang="el-GR" dirty="0"/>
          </a:p>
          <a:p>
            <a:pPr algn="just">
              <a:buNone/>
            </a:pPr>
            <a:r>
              <a:rPr lang="el-GR" dirty="0" smtClean="0"/>
              <a:t>	 </a:t>
            </a:r>
            <a:r>
              <a:rPr lang="el-GR" i="1" dirty="0"/>
              <a:t>θεματολογία/ημερήσια διάταξη </a:t>
            </a:r>
            <a:r>
              <a:rPr lang="el-GR" dirty="0"/>
              <a:t>(</a:t>
            </a:r>
            <a:r>
              <a:rPr lang="el-GR" dirty="0" err="1"/>
              <a:t>agenda</a:t>
            </a:r>
            <a:r>
              <a:rPr lang="el-GR" dirty="0"/>
              <a:t>) </a:t>
            </a:r>
            <a:r>
              <a:rPr lang="el-GR" dirty="0" smtClean="0"/>
              <a:t>είναι ένα </a:t>
            </a:r>
            <a:r>
              <a:rPr lang="el-GR" dirty="0"/>
              <a:t>γενικό σύνολο πολιτικών αντιπαραθέσεων, οι οποίες σε τρέχοντα χρόνο νομίμως απασχολούν και εμπίπτουν στη δικαιοδοσία των οργάνων </a:t>
            </a:r>
            <a:r>
              <a:rPr lang="el-GR" dirty="0" smtClean="0"/>
              <a:t>της πολιτείας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ΘΕΜΑΤΟΛΟΓΙΑ ΤΩΝ ΜΕΣΩΝ</a:t>
            </a:r>
          </a:p>
          <a:p>
            <a:pPr algn="just">
              <a:buNone/>
            </a:pPr>
            <a:r>
              <a:rPr lang="el-GR" sz="2400" dirty="0" smtClean="0"/>
              <a:t>	</a:t>
            </a:r>
            <a:endParaRPr lang="en-GB" sz="2400" dirty="0" smtClean="0"/>
          </a:p>
          <a:p>
            <a:pPr algn="just">
              <a:buNone/>
            </a:pPr>
            <a:endParaRPr lang="en-GB" sz="2400" dirty="0"/>
          </a:p>
          <a:p>
            <a:pPr algn="just">
              <a:buNone/>
            </a:pPr>
            <a:r>
              <a:rPr lang="en-GB" sz="2400" dirty="0" smtClean="0"/>
              <a:t>     </a:t>
            </a:r>
            <a:r>
              <a:rPr lang="el-GR" sz="2400" dirty="0" smtClean="0"/>
              <a:t>Μια αιτιώδης </a:t>
            </a:r>
            <a:r>
              <a:rPr lang="el-GR" sz="2400" dirty="0"/>
              <a:t>συνάρτηση ανάμεσα στην έμφαση που δίδουν τα ΜΜΕ σε ορισμένα δημόσια θέματα και στις απόψεις του κοινού περί του τι αξίζει να προσεχθεί και τι όχι.</a:t>
            </a:r>
            <a:endParaRPr lang="en-GB" sz="2400" dirty="0" smtClean="0"/>
          </a:p>
          <a:p>
            <a:pPr algn="just">
              <a:buNone/>
            </a:pPr>
            <a:endParaRPr lang="en-GB" sz="2400" dirty="0"/>
          </a:p>
          <a:p>
            <a:pPr algn="just">
              <a:buNone/>
            </a:pPr>
            <a:r>
              <a:rPr lang="el-GR" sz="2400" dirty="0" smtClean="0"/>
              <a:t>	«</a:t>
            </a:r>
            <a:r>
              <a:rPr lang="el-GR" sz="2400" dirty="0"/>
              <a:t>Τ</a:t>
            </a:r>
            <a:r>
              <a:rPr lang="el-GR" sz="2400" dirty="0" smtClean="0"/>
              <a:t>α </a:t>
            </a:r>
            <a:r>
              <a:rPr lang="el-GR" sz="2400" dirty="0"/>
              <a:t>προβλήματα  που δέχονται τη μεγαλύτερη προσοχή των εθνικών δελτίων ειδήσεων γίνονται αυτά τα οποία το κοινό των εφημερίδων και της τηλεόρασης θεωρούν ως τα πλέον σημαντικά προβλήματα του έθνους</a:t>
            </a:r>
            <a:r>
              <a:rPr lang="el-GR" sz="2400" dirty="0" smtClean="0"/>
              <a:t>» (</a:t>
            </a:r>
            <a:r>
              <a:rPr lang="en-GB" sz="2400" dirty="0" err="1" smtClean="0"/>
              <a:t>Iyenger</a:t>
            </a:r>
            <a:r>
              <a:rPr lang="en-GB" sz="2400" dirty="0" smtClean="0"/>
              <a:t>-Kinder)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7" name="Group 113"/>
          <p:cNvGraphicFramePr>
            <a:graphicFrameLocks noGrp="1"/>
          </p:cNvGraphicFramePr>
          <p:nvPr/>
        </p:nvGraphicFramePr>
        <p:xfrm>
          <a:off x="323528" y="188639"/>
          <a:ext cx="8379569" cy="6480722"/>
        </p:xfrm>
        <a:graphic>
          <a:graphicData uri="http://schemas.openxmlformats.org/drawingml/2006/table">
            <a:tbl>
              <a:tblPr/>
              <a:tblGrid>
                <a:gridCol w="5209014"/>
                <a:gridCol w="3170555"/>
              </a:tblGrid>
              <a:tr h="677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Θεωρητικές και Μεθοδολογικές Καινοτομίες στη μελέτη της ημερήσιας διάταξης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Έκδοση στην οποία πρωτοδημοσιεύτηκε η επιστημονική καινοτομία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7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Υπόθεση της σχέσης μεταξύ της θεματολογίας των ΜΜΕ και της δημόσιας θεματολογίας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Walter Lippmann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(1922)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5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Αναγνώριση της συμβολικής λειτουργίας των Μέσων, δια της οποίας αποδίδεται εξέχουσα σημασία σε επιμέρους θέματα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Paul F. Lazarsfeld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και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Robert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Κ.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Merton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(1948 /1964)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53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Η μεταφορική διατύπωση περί του καθορισμού της ημερήσιας διάταξης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Bernard C. Cohen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(1963)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6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Η οριστική ονομασία: ημερήσια διάταξη/θεματολογία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Maxwell McCombs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και</a:t>
                      </a: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Donald Shaw </a:t>
                      </a: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(1972)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1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Μελέτη του καθορισμού της δημόσιας θεματολογίας για μια ομάδα ιεραρχημένων θεμάτων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Maxwell McCombs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και</a:t>
                      </a: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Donald Shaw </a:t>
                      </a: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(1972)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60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Εφαρμογή ενός μοντέλου για τη διαδικασία καθορισμού της πολιτικής θεματολογίας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Roger W. Cobb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και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Charles D. Elder </a:t>
                      </a: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(1972/ 1983)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14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Διαχρονική μελέτη της ημερήσιας διάταξης σε μακροσκοπικό επίπεδο ανάλυσης και διερεύνηση της σχέσης των αντικειμενικών δεικτών πραγματικότητας με τη ημερήσια διάταξη των ΜΜΕ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G. Ray Funkhouser (1973a)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Πειραματική διερεύνηση του καθορισμού της ημερήσιας διάταξης σε μικροσκοπικό επίπεδο ανάλυσης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Shanto</a:t>
                      </a: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de-DE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iyengar</a:t>
                      </a: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και</a:t>
                      </a: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Donald R. Kinder (1987)</a:t>
                      </a:r>
                      <a:endParaRPr kumimoji="0" lang="de-D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pinaka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63" y="333375"/>
            <a:ext cx="7405687" cy="628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395</Words>
  <Application>Microsoft Office PowerPoint</Application>
  <PresentationFormat>Προβολή στην οθόνη (4:3)</PresentationFormat>
  <Paragraphs>100</Paragraphs>
  <Slides>16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Συνδέσεις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8" baseType="lpstr">
      <vt:lpstr>Θέμα του Office</vt:lpstr>
      <vt:lpstr>C:\My Documents\MEDIA EFFECTS PRESENTATION.doc</vt:lpstr>
      <vt:lpstr>Η ΘΕΜΑΤΟΛΟΓΙΑ ΣΤΑ ΜΕΣΑ ΕΠΙΚΟΙΝΩΝΙΑΣ  ΤΕΠΑΚ- ΤΜΗΜΑ ΕΠΙΚΟΙΝΩΝΙΑΣ ΚΑΙ ΣΠΟΥΔΩΝ ΔΙΑΔΙΚΤΥΟΥ 25 Νοεμβρίου 2011</vt:lpstr>
      <vt:lpstr>ΓΙΑΤΙ ΜΕΛΕΤΑΜΕ ΤΑ ΜΕΣΑ ΕΠΙΚΟΙΝΩΝΙΑΣ;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ΘΕΜΑΤΟΛΟΓΙΑ ΤΩΝ ΜΕΣΩΝ – ΔΗΜΟΣΙΑ ΘΕΜΑΤΟΛΟΓΙΑ: ΕΠΙΠΕΔΑ ΕΠΊΔΡΑΣΗΣ</vt:lpstr>
      <vt:lpstr>ΧΡΟΝΟΣ ΕΠΙΔΡΑΣΗΣ</vt:lpstr>
      <vt:lpstr>ΤΑ ΟΡΙΑ ΤΗΣ ΕΠΙΔΡΑΣΗΣ</vt:lpstr>
      <vt:lpstr>ΑΝΑΓΚΗ ΠΡΟΣΑΝΑΤΟΛΙΣΜΟΥ</vt:lpstr>
      <vt:lpstr>ΙΔΙΟΤΗΤΕΣ ΤΟΥ ΚΟΙΝΟΥ</vt:lpstr>
      <vt:lpstr>ΙΔΙΟΤΗΤΕΣ ΤΩΝ ΘΕΜΑΤΩΝ</vt:lpstr>
      <vt:lpstr>ΕΡΕΥΝΑ ΘΕΜΑΤΟΛΟΓΙΑΣ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ΘΕΜΑΤΟΛΟΓΙΑ ΣΤΑ ΜΕΣΑ ΕΠΙΚΟΙΝΩΝΙΑΣ  ΤΕΠΑΚ- ΤΜΗΜΑ ΕΠΙΚΟΙΝΩΝΙΑΣ ΚΑΙ ΣΠΟΥΔΩΝ ΔΙΑΔΙΚΤΥΟΥ 25 Νοεμβρίου 2011</dc:title>
  <dc:creator>PROEDROS DS</dc:creator>
  <cp:lastModifiedBy>PROEDROS DS</cp:lastModifiedBy>
  <cp:revision>7</cp:revision>
  <dcterms:created xsi:type="dcterms:W3CDTF">2011-11-25T07:06:12Z</dcterms:created>
  <dcterms:modified xsi:type="dcterms:W3CDTF">2011-11-25T10:46:18Z</dcterms:modified>
</cp:coreProperties>
</file>