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77" r:id="rId2"/>
    <p:sldId id="258" r:id="rId3"/>
    <p:sldId id="279" r:id="rId4"/>
    <p:sldId id="264" r:id="rId5"/>
    <p:sldId id="262" r:id="rId6"/>
    <p:sldId id="263" r:id="rId7"/>
    <p:sldId id="260" r:id="rId8"/>
    <p:sldId id="267" r:id="rId9"/>
    <p:sldId id="280" r:id="rId10"/>
    <p:sldId id="266" r:id="rId11"/>
    <p:sldId id="259" r:id="rId12"/>
    <p:sldId id="268" r:id="rId13"/>
    <p:sldId id="269" r:id="rId14"/>
    <p:sldId id="270" r:id="rId15"/>
    <p:sldId id="271" r:id="rId16"/>
    <p:sldId id="272" r:id="rId17"/>
    <p:sldId id="273" r:id="rId18"/>
    <p:sldId id="275" r:id="rId19"/>
    <p:sldId id="261" r:id="rId20"/>
    <p:sldId id="276" r:id="rId21"/>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a:srgbClr val="008080"/>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28" autoAdjust="0"/>
    <p:restoredTop sz="91912" autoAdjust="0"/>
  </p:normalViewPr>
  <p:slideViewPr>
    <p:cSldViewPr snapToGrid="0">
      <p:cViewPr varScale="1">
        <p:scale>
          <a:sx n="59" d="100"/>
          <a:sy n="59" d="100"/>
        </p:scale>
        <p:origin x="928" y="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demert@o365.uoa.gr" userId="ef01aa4a-27a0-4be5-aced-533283c7307e" providerId="ADAL" clId="{AA630752-2EEB-4633-A971-923C288C4681}"/>
    <pc:docChg chg="custSel modSld">
      <pc:chgData name="ndemert@o365.uoa.gr" userId="ef01aa4a-27a0-4be5-aced-533283c7307e" providerId="ADAL" clId="{AA630752-2EEB-4633-A971-923C288C4681}" dt="2022-07-15T08:09:02.166" v="67" actId="20577"/>
      <pc:docMkLst>
        <pc:docMk/>
      </pc:docMkLst>
      <pc:sldChg chg="modSp mod">
        <pc:chgData name="ndemert@o365.uoa.gr" userId="ef01aa4a-27a0-4be5-aced-533283c7307e" providerId="ADAL" clId="{AA630752-2EEB-4633-A971-923C288C4681}" dt="2022-07-15T07:17:40.613" v="6" actId="207"/>
        <pc:sldMkLst>
          <pc:docMk/>
          <pc:sldMk cId="3023688041" sldId="258"/>
        </pc:sldMkLst>
        <pc:spChg chg="mod">
          <ac:chgData name="ndemert@o365.uoa.gr" userId="ef01aa4a-27a0-4be5-aced-533283c7307e" providerId="ADAL" clId="{AA630752-2EEB-4633-A971-923C288C4681}" dt="2022-07-15T07:17:40.613" v="6" actId="207"/>
          <ac:spMkLst>
            <pc:docMk/>
            <pc:sldMk cId="3023688041" sldId="258"/>
            <ac:spMk id="3" creationId="{9290BE1C-C1B7-459A-8B34-965EA83FEA1D}"/>
          </ac:spMkLst>
        </pc:spChg>
      </pc:sldChg>
      <pc:sldChg chg="modSp mod">
        <pc:chgData name="ndemert@o365.uoa.gr" userId="ef01aa4a-27a0-4be5-aced-533283c7307e" providerId="ADAL" clId="{AA630752-2EEB-4633-A971-923C288C4681}" dt="2022-07-15T07:40:56.204" v="28" actId="20577"/>
        <pc:sldMkLst>
          <pc:docMk/>
          <pc:sldMk cId="3778349237" sldId="259"/>
        </pc:sldMkLst>
        <pc:spChg chg="mod">
          <ac:chgData name="ndemert@o365.uoa.gr" userId="ef01aa4a-27a0-4be5-aced-533283c7307e" providerId="ADAL" clId="{AA630752-2EEB-4633-A971-923C288C4681}" dt="2022-07-15T07:40:56.204" v="28" actId="20577"/>
          <ac:spMkLst>
            <pc:docMk/>
            <pc:sldMk cId="3778349237" sldId="259"/>
            <ac:spMk id="2" creationId="{54ED6027-A703-4E23-904A-EBB84452223B}"/>
          </ac:spMkLst>
        </pc:spChg>
      </pc:sldChg>
      <pc:sldChg chg="modSp mod">
        <pc:chgData name="ndemert@o365.uoa.gr" userId="ef01aa4a-27a0-4be5-aced-533283c7307e" providerId="ADAL" clId="{AA630752-2EEB-4633-A971-923C288C4681}" dt="2022-07-15T07:28:25.174" v="26" actId="20577"/>
        <pc:sldMkLst>
          <pc:docMk/>
          <pc:sldMk cId="3402173357" sldId="260"/>
        </pc:sldMkLst>
        <pc:spChg chg="mod">
          <ac:chgData name="ndemert@o365.uoa.gr" userId="ef01aa4a-27a0-4be5-aced-533283c7307e" providerId="ADAL" clId="{AA630752-2EEB-4633-A971-923C288C4681}" dt="2022-07-15T07:28:25.174" v="26" actId="20577"/>
          <ac:spMkLst>
            <pc:docMk/>
            <pc:sldMk cId="3402173357" sldId="260"/>
            <ac:spMk id="3" creationId="{9290BE1C-C1B7-459A-8B34-965EA83FEA1D}"/>
          </ac:spMkLst>
        </pc:spChg>
      </pc:sldChg>
      <pc:sldChg chg="modSp mod">
        <pc:chgData name="ndemert@o365.uoa.gr" userId="ef01aa4a-27a0-4be5-aced-533283c7307e" providerId="ADAL" clId="{AA630752-2EEB-4633-A971-923C288C4681}" dt="2022-07-15T07:45:31.005" v="45" actId="20577"/>
        <pc:sldMkLst>
          <pc:docMk/>
          <pc:sldMk cId="3183733891" sldId="268"/>
        </pc:sldMkLst>
        <pc:spChg chg="mod">
          <ac:chgData name="ndemert@o365.uoa.gr" userId="ef01aa4a-27a0-4be5-aced-533283c7307e" providerId="ADAL" clId="{AA630752-2EEB-4633-A971-923C288C4681}" dt="2022-07-15T07:45:31.005" v="45" actId="20577"/>
          <ac:spMkLst>
            <pc:docMk/>
            <pc:sldMk cId="3183733891" sldId="268"/>
            <ac:spMk id="3" creationId="{382C8A82-CAF5-0384-17B8-5C5C182FE58D}"/>
          </ac:spMkLst>
        </pc:spChg>
      </pc:sldChg>
      <pc:sldChg chg="modSp mod">
        <pc:chgData name="ndemert@o365.uoa.gr" userId="ef01aa4a-27a0-4be5-aced-533283c7307e" providerId="ADAL" clId="{AA630752-2EEB-4633-A971-923C288C4681}" dt="2022-07-15T07:51:59.550" v="66" actId="1076"/>
        <pc:sldMkLst>
          <pc:docMk/>
          <pc:sldMk cId="1078538699" sldId="269"/>
        </pc:sldMkLst>
        <pc:spChg chg="mod">
          <ac:chgData name="ndemert@o365.uoa.gr" userId="ef01aa4a-27a0-4be5-aced-533283c7307e" providerId="ADAL" clId="{AA630752-2EEB-4633-A971-923C288C4681}" dt="2022-07-15T07:50:55.312" v="65" actId="27636"/>
          <ac:spMkLst>
            <pc:docMk/>
            <pc:sldMk cId="1078538699" sldId="269"/>
            <ac:spMk id="3" creationId="{48DFB518-05DC-96D1-1EFF-00B13335504B}"/>
          </ac:spMkLst>
        </pc:spChg>
        <pc:spChg chg="mod">
          <ac:chgData name="ndemert@o365.uoa.gr" userId="ef01aa4a-27a0-4be5-aced-533283c7307e" providerId="ADAL" clId="{AA630752-2EEB-4633-A971-923C288C4681}" dt="2022-07-15T07:51:59.550" v="66" actId="1076"/>
          <ac:spMkLst>
            <pc:docMk/>
            <pc:sldMk cId="1078538699" sldId="269"/>
            <ac:spMk id="4" creationId="{4755E0B5-B4B8-3FDB-883C-AEBA439C35A7}"/>
          </ac:spMkLst>
        </pc:spChg>
      </pc:sldChg>
      <pc:sldChg chg="modSp mod">
        <pc:chgData name="ndemert@o365.uoa.gr" userId="ef01aa4a-27a0-4be5-aced-533283c7307e" providerId="ADAL" clId="{AA630752-2EEB-4633-A971-923C288C4681}" dt="2022-07-15T08:09:02.166" v="67" actId="20577"/>
        <pc:sldMkLst>
          <pc:docMk/>
          <pc:sldMk cId="1140068644" sldId="276"/>
        </pc:sldMkLst>
        <pc:spChg chg="mod">
          <ac:chgData name="ndemert@o365.uoa.gr" userId="ef01aa4a-27a0-4be5-aced-533283c7307e" providerId="ADAL" clId="{AA630752-2EEB-4633-A971-923C288C4681}" dt="2022-07-15T08:09:02.166" v="67" actId="20577"/>
          <ac:spMkLst>
            <pc:docMk/>
            <pc:sldMk cId="1140068644" sldId="276"/>
            <ac:spMk id="3" creationId="{9290BE1C-C1B7-459A-8B34-965EA83FEA1D}"/>
          </ac:spMkLst>
        </pc:spChg>
      </pc:sldChg>
    </pc:docChg>
  </pc:docChgLst>
  <pc:docChgLst>
    <pc:chgData name="ndemert@o365.uoa.gr" userId="ef01aa4a-27a0-4be5-aced-533283c7307e" providerId="ADAL" clId="{D39A09AD-BE44-4E17-A026-7EB2024536CB}"/>
    <pc:docChg chg="undo custSel addSld modSld sldOrd">
      <pc:chgData name="ndemert@o365.uoa.gr" userId="ef01aa4a-27a0-4be5-aced-533283c7307e" providerId="ADAL" clId="{D39A09AD-BE44-4E17-A026-7EB2024536CB}" dt="2022-06-21T07:22:13.126" v="354" actId="1076"/>
      <pc:docMkLst>
        <pc:docMk/>
      </pc:docMkLst>
      <pc:sldChg chg="addSp modSp mod ord">
        <pc:chgData name="ndemert@o365.uoa.gr" userId="ef01aa4a-27a0-4be5-aced-533283c7307e" providerId="ADAL" clId="{D39A09AD-BE44-4E17-A026-7EB2024536CB}" dt="2022-06-20T18:00:30.145" v="345"/>
        <pc:sldMkLst>
          <pc:docMk/>
          <pc:sldMk cId="912397356" sldId="257"/>
        </pc:sldMkLst>
        <pc:spChg chg="mod">
          <ac:chgData name="ndemert@o365.uoa.gr" userId="ef01aa4a-27a0-4be5-aced-533283c7307e" providerId="ADAL" clId="{D39A09AD-BE44-4E17-A026-7EB2024536CB}" dt="2022-06-20T14:41:52.154" v="36" actId="20577"/>
          <ac:spMkLst>
            <pc:docMk/>
            <pc:sldMk cId="912397356" sldId="257"/>
            <ac:spMk id="2" creationId="{54ED6027-A703-4E23-904A-EBB84452223B}"/>
          </ac:spMkLst>
        </pc:spChg>
        <pc:spChg chg="mod">
          <ac:chgData name="ndemert@o365.uoa.gr" userId="ef01aa4a-27a0-4be5-aced-533283c7307e" providerId="ADAL" clId="{D39A09AD-BE44-4E17-A026-7EB2024536CB}" dt="2022-06-20T14:38:29.201" v="2" actId="20577"/>
          <ac:spMkLst>
            <pc:docMk/>
            <pc:sldMk cId="912397356" sldId="257"/>
            <ac:spMk id="3" creationId="{9290BE1C-C1B7-459A-8B34-965EA83FEA1D}"/>
          </ac:spMkLst>
        </pc:spChg>
        <pc:spChg chg="mod">
          <ac:chgData name="ndemert@o365.uoa.gr" userId="ef01aa4a-27a0-4be5-aced-533283c7307e" providerId="ADAL" clId="{D39A09AD-BE44-4E17-A026-7EB2024536CB}" dt="2022-06-20T14:41:23.452" v="26" actId="6549"/>
          <ac:spMkLst>
            <pc:docMk/>
            <pc:sldMk cId="912397356" sldId="257"/>
            <ac:spMk id="5" creationId="{AC0764EF-7789-4311-AE7C-16794FE4101E}"/>
          </ac:spMkLst>
        </pc:spChg>
        <pc:picChg chg="add mod">
          <ac:chgData name="ndemert@o365.uoa.gr" userId="ef01aa4a-27a0-4be5-aced-533283c7307e" providerId="ADAL" clId="{D39A09AD-BE44-4E17-A026-7EB2024536CB}" dt="2022-06-20T14:39:15.188" v="9" actId="14100"/>
          <ac:picMkLst>
            <pc:docMk/>
            <pc:sldMk cId="912397356" sldId="257"/>
            <ac:picMk id="6" creationId="{3FCF7F6A-4ED1-942E-96E0-DF22CCF18A25}"/>
          </ac:picMkLst>
        </pc:picChg>
      </pc:sldChg>
      <pc:sldChg chg="modSp mod">
        <pc:chgData name="ndemert@o365.uoa.gr" userId="ef01aa4a-27a0-4be5-aced-533283c7307e" providerId="ADAL" clId="{D39A09AD-BE44-4E17-A026-7EB2024536CB}" dt="2022-06-20T17:03:19.550" v="233" actId="12"/>
        <pc:sldMkLst>
          <pc:docMk/>
          <pc:sldMk cId="3023688041" sldId="258"/>
        </pc:sldMkLst>
        <pc:spChg chg="mod">
          <ac:chgData name="ndemert@o365.uoa.gr" userId="ef01aa4a-27a0-4be5-aced-533283c7307e" providerId="ADAL" clId="{D39A09AD-BE44-4E17-A026-7EB2024536CB}" dt="2022-06-20T17:02:44.664" v="229" actId="20577"/>
          <ac:spMkLst>
            <pc:docMk/>
            <pc:sldMk cId="3023688041" sldId="258"/>
            <ac:spMk id="2" creationId="{54ED6027-A703-4E23-904A-EBB84452223B}"/>
          </ac:spMkLst>
        </pc:spChg>
        <pc:spChg chg="mod">
          <ac:chgData name="ndemert@o365.uoa.gr" userId="ef01aa4a-27a0-4be5-aced-533283c7307e" providerId="ADAL" clId="{D39A09AD-BE44-4E17-A026-7EB2024536CB}" dt="2022-06-20T17:03:19.550" v="233" actId="12"/>
          <ac:spMkLst>
            <pc:docMk/>
            <pc:sldMk cId="3023688041" sldId="258"/>
            <ac:spMk id="3" creationId="{9290BE1C-C1B7-459A-8B34-965EA83FEA1D}"/>
          </ac:spMkLst>
        </pc:spChg>
        <pc:spChg chg="mod">
          <ac:chgData name="ndemert@o365.uoa.gr" userId="ef01aa4a-27a0-4be5-aced-533283c7307e" providerId="ADAL" clId="{D39A09AD-BE44-4E17-A026-7EB2024536CB}" dt="2022-06-20T15:47:07.449" v="105" actId="255"/>
          <ac:spMkLst>
            <pc:docMk/>
            <pc:sldMk cId="3023688041" sldId="258"/>
            <ac:spMk id="5" creationId="{AC0764EF-7789-4311-AE7C-16794FE4101E}"/>
          </ac:spMkLst>
        </pc:spChg>
      </pc:sldChg>
      <pc:sldChg chg="delSp modSp mod ord">
        <pc:chgData name="ndemert@o365.uoa.gr" userId="ef01aa4a-27a0-4be5-aced-533283c7307e" providerId="ADAL" clId="{D39A09AD-BE44-4E17-A026-7EB2024536CB}" dt="2022-06-20T18:00:14.329" v="343" actId="255"/>
        <pc:sldMkLst>
          <pc:docMk/>
          <pc:sldMk cId="3402173357" sldId="260"/>
        </pc:sldMkLst>
        <pc:spChg chg="mod">
          <ac:chgData name="ndemert@o365.uoa.gr" userId="ef01aa4a-27a0-4be5-aced-533283c7307e" providerId="ADAL" clId="{D39A09AD-BE44-4E17-A026-7EB2024536CB}" dt="2022-06-20T17:54:59" v="273" actId="20577"/>
          <ac:spMkLst>
            <pc:docMk/>
            <pc:sldMk cId="3402173357" sldId="260"/>
            <ac:spMk id="2" creationId="{54ED6027-A703-4E23-904A-EBB84452223B}"/>
          </ac:spMkLst>
        </pc:spChg>
        <pc:spChg chg="mod">
          <ac:chgData name="ndemert@o365.uoa.gr" userId="ef01aa4a-27a0-4be5-aced-533283c7307e" providerId="ADAL" clId="{D39A09AD-BE44-4E17-A026-7EB2024536CB}" dt="2022-06-20T18:00:14.329" v="343" actId="255"/>
          <ac:spMkLst>
            <pc:docMk/>
            <pc:sldMk cId="3402173357" sldId="260"/>
            <ac:spMk id="3" creationId="{9290BE1C-C1B7-459A-8B34-965EA83FEA1D}"/>
          </ac:spMkLst>
        </pc:spChg>
        <pc:spChg chg="mod">
          <ac:chgData name="ndemert@o365.uoa.gr" userId="ef01aa4a-27a0-4be5-aced-533283c7307e" providerId="ADAL" clId="{D39A09AD-BE44-4E17-A026-7EB2024536CB}" dt="2022-06-20T17:03:59.393" v="234"/>
          <ac:spMkLst>
            <pc:docMk/>
            <pc:sldMk cId="3402173357" sldId="260"/>
            <ac:spMk id="5" creationId="{AC0764EF-7789-4311-AE7C-16794FE4101E}"/>
          </ac:spMkLst>
        </pc:spChg>
        <pc:graphicFrameChg chg="del modGraphic">
          <ac:chgData name="ndemert@o365.uoa.gr" userId="ef01aa4a-27a0-4be5-aced-533283c7307e" providerId="ADAL" clId="{D39A09AD-BE44-4E17-A026-7EB2024536CB}" dt="2022-06-20T17:55:25.272" v="278" actId="478"/>
          <ac:graphicFrameMkLst>
            <pc:docMk/>
            <pc:sldMk cId="3402173357" sldId="260"/>
            <ac:graphicFrameMk id="11" creationId="{8A2E6A42-22E1-424A-9FD3-78ADADB0D7D4}"/>
          </ac:graphicFrameMkLst>
        </pc:graphicFrameChg>
        <pc:picChg chg="del">
          <ac:chgData name="ndemert@o365.uoa.gr" userId="ef01aa4a-27a0-4be5-aced-533283c7307e" providerId="ADAL" clId="{D39A09AD-BE44-4E17-A026-7EB2024536CB}" dt="2022-06-20T17:55:28.659" v="279" actId="478"/>
          <ac:picMkLst>
            <pc:docMk/>
            <pc:sldMk cId="3402173357" sldId="260"/>
            <ac:picMk id="7" creationId="{866D7E4E-AE5C-4DF3-A5CD-B11F24C74385}"/>
          </ac:picMkLst>
        </pc:picChg>
        <pc:picChg chg="del mod">
          <ac:chgData name="ndemert@o365.uoa.gr" userId="ef01aa4a-27a0-4be5-aced-533283c7307e" providerId="ADAL" clId="{D39A09AD-BE44-4E17-A026-7EB2024536CB}" dt="2022-06-20T17:55:31.465" v="281" actId="478"/>
          <ac:picMkLst>
            <pc:docMk/>
            <pc:sldMk cId="3402173357" sldId="260"/>
            <ac:picMk id="10" creationId="{08629BE0-5E13-440D-AFAB-620447C8E3C0}"/>
          </ac:picMkLst>
        </pc:picChg>
      </pc:sldChg>
      <pc:sldChg chg="modSp mod">
        <pc:chgData name="ndemert@o365.uoa.gr" userId="ef01aa4a-27a0-4be5-aced-533283c7307e" providerId="ADAL" clId="{D39A09AD-BE44-4E17-A026-7EB2024536CB}" dt="2022-06-20T14:49:34.418" v="87" actId="20577"/>
        <pc:sldMkLst>
          <pc:docMk/>
          <pc:sldMk cId="1651733681" sldId="261"/>
        </pc:sldMkLst>
        <pc:spChg chg="mod">
          <ac:chgData name="ndemert@o365.uoa.gr" userId="ef01aa4a-27a0-4be5-aced-533283c7307e" providerId="ADAL" clId="{D39A09AD-BE44-4E17-A026-7EB2024536CB}" dt="2022-06-20T14:47:33.192" v="73" actId="20577"/>
          <ac:spMkLst>
            <pc:docMk/>
            <pc:sldMk cId="1651733681" sldId="261"/>
            <ac:spMk id="2" creationId="{54ED6027-A703-4E23-904A-EBB84452223B}"/>
          </ac:spMkLst>
        </pc:spChg>
        <pc:spChg chg="mod">
          <ac:chgData name="ndemert@o365.uoa.gr" userId="ef01aa4a-27a0-4be5-aced-533283c7307e" providerId="ADAL" clId="{D39A09AD-BE44-4E17-A026-7EB2024536CB}" dt="2022-06-20T14:49:34.418" v="87" actId="20577"/>
          <ac:spMkLst>
            <pc:docMk/>
            <pc:sldMk cId="1651733681" sldId="261"/>
            <ac:spMk id="3" creationId="{9290BE1C-C1B7-459A-8B34-965EA83FEA1D}"/>
          </ac:spMkLst>
        </pc:spChg>
        <pc:spChg chg="mod">
          <ac:chgData name="ndemert@o365.uoa.gr" userId="ef01aa4a-27a0-4be5-aced-533283c7307e" providerId="ADAL" clId="{D39A09AD-BE44-4E17-A026-7EB2024536CB}" dt="2022-06-20T14:49:21.980" v="86" actId="255"/>
          <ac:spMkLst>
            <pc:docMk/>
            <pc:sldMk cId="1651733681" sldId="261"/>
            <ac:spMk id="5" creationId="{AC0764EF-7789-4311-AE7C-16794FE4101E}"/>
          </ac:spMkLst>
        </pc:spChg>
      </pc:sldChg>
      <pc:sldChg chg="addSp delSp modSp new mod">
        <pc:chgData name="ndemert@o365.uoa.gr" userId="ef01aa4a-27a0-4be5-aced-533283c7307e" providerId="ADAL" clId="{D39A09AD-BE44-4E17-A026-7EB2024536CB}" dt="2022-06-21T07:22:13.126" v="354" actId="1076"/>
        <pc:sldMkLst>
          <pc:docMk/>
          <pc:sldMk cId="4054943824" sldId="262"/>
        </pc:sldMkLst>
        <pc:spChg chg="del">
          <ac:chgData name="ndemert@o365.uoa.gr" userId="ef01aa4a-27a0-4be5-aced-533283c7307e" providerId="ADAL" clId="{D39A09AD-BE44-4E17-A026-7EB2024536CB}" dt="2022-06-21T07:21:51.065" v="346"/>
          <ac:spMkLst>
            <pc:docMk/>
            <pc:sldMk cId="4054943824" sldId="262"/>
            <ac:spMk id="3" creationId="{A3011629-1755-E41C-8562-E06912357974}"/>
          </ac:spMkLst>
        </pc:spChg>
        <pc:picChg chg="add mod">
          <ac:chgData name="ndemert@o365.uoa.gr" userId="ef01aa4a-27a0-4be5-aced-533283c7307e" providerId="ADAL" clId="{D39A09AD-BE44-4E17-A026-7EB2024536CB}" dt="2022-06-21T07:22:13.126" v="354" actId="1076"/>
          <ac:picMkLst>
            <pc:docMk/>
            <pc:sldMk cId="4054943824" sldId="262"/>
            <ac:picMk id="5" creationId="{FF326ED6-C4B3-9E63-8B32-DD551A33F0D4}"/>
          </ac:picMkLst>
        </pc:picChg>
      </pc:sldChg>
    </pc:docChg>
  </pc:docChgLst>
  <pc:docChgLst>
    <pc:chgData name="Nicolas Demertzis" userId="ef01aa4a-27a0-4be5-aced-533283c7307e" providerId="ADAL" clId="{AA630752-2EEB-4633-A971-923C288C4681}"/>
    <pc:docChg chg="custSel modSld">
      <pc:chgData name="Nicolas Demertzis" userId="ef01aa4a-27a0-4be5-aced-533283c7307e" providerId="ADAL" clId="{AA630752-2EEB-4633-A971-923C288C4681}" dt="2022-07-06T11:57:04.522" v="17" actId="20577"/>
      <pc:docMkLst>
        <pc:docMk/>
      </pc:docMkLst>
      <pc:sldChg chg="modSp mod">
        <pc:chgData name="Nicolas Demertzis" userId="ef01aa4a-27a0-4be5-aced-533283c7307e" providerId="ADAL" clId="{AA630752-2EEB-4633-A971-923C288C4681}" dt="2022-07-06T11:57:04.522" v="17" actId="20577"/>
        <pc:sldMkLst>
          <pc:docMk/>
          <pc:sldMk cId="1140068644" sldId="276"/>
        </pc:sldMkLst>
        <pc:spChg chg="mod">
          <ac:chgData name="Nicolas Demertzis" userId="ef01aa4a-27a0-4be5-aced-533283c7307e" providerId="ADAL" clId="{AA630752-2EEB-4633-A971-923C288C4681}" dt="2022-07-06T11:57:04.522" v="17" actId="20577"/>
          <ac:spMkLst>
            <pc:docMk/>
            <pc:sldMk cId="1140068644" sldId="276"/>
            <ac:spMk id="3" creationId="{9290BE1C-C1B7-459A-8B34-965EA83FEA1D}"/>
          </ac:spMkLst>
        </pc:spChg>
      </pc:sldChg>
    </pc:docChg>
  </pc:docChgLst>
  <pc:docChgLst>
    <pc:chgData name="ndemert@o365.uoa.gr" userId="ef01aa4a-27a0-4be5-aced-533283c7307e" providerId="ADAL" clId="{3D408ED9-EF41-416B-B44F-04749BF794B1}"/>
    <pc:docChg chg="undo custSel addSld delSld modSld sldOrd">
      <pc:chgData name="ndemert@o365.uoa.gr" userId="ef01aa4a-27a0-4be5-aced-533283c7307e" providerId="ADAL" clId="{3D408ED9-EF41-416B-B44F-04749BF794B1}" dt="2022-06-27T06:43:09.397" v="309" actId="2696"/>
      <pc:docMkLst>
        <pc:docMk/>
      </pc:docMkLst>
      <pc:sldChg chg="del">
        <pc:chgData name="ndemert@o365.uoa.gr" userId="ef01aa4a-27a0-4be5-aced-533283c7307e" providerId="ADAL" clId="{3D408ED9-EF41-416B-B44F-04749BF794B1}" dt="2022-06-27T05:06:58.828" v="1" actId="2696"/>
        <pc:sldMkLst>
          <pc:docMk/>
          <pc:sldMk cId="604426844" sldId="256"/>
        </pc:sldMkLst>
      </pc:sldChg>
      <pc:sldChg chg="modSp del mod">
        <pc:chgData name="ndemert@o365.uoa.gr" userId="ef01aa4a-27a0-4be5-aced-533283c7307e" providerId="ADAL" clId="{3D408ED9-EF41-416B-B44F-04749BF794B1}" dt="2022-06-27T06:38:01.759" v="305" actId="2696"/>
        <pc:sldMkLst>
          <pc:docMk/>
          <pc:sldMk cId="912397356" sldId="257"/>
        </pc:sldMkLst>
        <pc:spChg chg="mod">
          <ac:chgData name="ndemert@o365.uoa.gr" userId="ef01aa4a-27a0-4be5-aced-533283c7307e" providerId="ADAL" clId="{3D408ED9-EF41-416B-B44F-04749BF794B1}" dt="2022-06-27T06:35:29.162" v="291" actId="21"/>
          <ac:spMkLst>
            <pc:docMk/>
            <pc:sldMk cId="912397356" sldId="257"/>
            <ac:spMk id="5" creationId="{AC0764EF-7789-4311-AE7C-16794FE4101E}"/>
          </ac:spMkLst>
        </pc:spChg>
      </pc:sldChg>
      <pc:sldChg chg="delSp modSp mod ord">
        <pc:chgData name="ndemert@o365.uoa.gr" userId="ef01aa4a-27a0-4be5-aced-533283c7307e" providerId="ADAL" clId="{3D408ED9-EF41-416B-B44F-04749BF794B1}" dt="2022-06-27T06:37:45.137" v="304" actId="20577"/>
        <pc:sldMkLst>
          <pc:docMk/>
          <pc:sldMk cId="3778349237" sldId="259"/>
        </pc:sldMkLst>
        <pc:spChg chg="mod">
          <ac:chgData name="ndemert@o365.uoa.gr" userId="ef01aa4a-27a0-4be5-aced-533283c7307e" providerId="ADAL" clId="{3D408ED9-EF41-416B-B44F-04749BF794B1}" dt="2022-06-27T06:37:45.137" v="304" actId="20577"/>
          <ac:spMkLst>
            <pc:docMk/>
            <pc:sldMk cId="3778349237" sldId="259"/>
            <ac:spMk id="2" creationId="{54ED6027-A703-4E23-904A-EBB84452223B}"/>
          </ac:spMkLst>
        </pc:spChg>
        <pc:spChg chg="del mod">
          <ac:chgData name="ndemert@o365.uoa.gr" userId="ef01aa4a-27a0-4be5-aced-533283c7307e" providerId="ADAL" clId="{3D408ED9-EF41-416B-B44F-04749BF794B1}" dt="2022-06-27T06:37:04.667" v="299" actId="478"/>
          <ac:spMkLst>
            <pc:docMk/>
            <pc:sldMk cId="3778349237" sldId="259"/>
            <ac:spMk id="3" creationId="{9290BE1C-C1B7-459A-8B34-965EA83FEA1D}"/>
          </ac:spMkLst>
        </pc:spChg>
      </pc:sldChg>
      <pc:sldChg chg="modSp mod ord">
        <pc:chgData name="ndemert@o365.uoa.gr" userId="ef01aa4a-27a0-4be5-aced-533283c7307e" providerId="ADAL" clId="{3D408ED9-EF41-416B-B44F-04749BF794B1}" dt="2022-06-27T06:28:33.493" v="287" actId="27636"/>
        <pc:sldMkLst>
          <pc:docMk/>
          <pc:sldMk cId="3402173357" sldId="260"/>
        </pc:sldMkLst>
        <pc:spChg chg="mod">
          <ac:chgData name="ndemert@o365.uoa.gr" userId="ef01aa4a-27a0-4be5-aced-533283c7307e" providerId="ADAL" clId="{3D408ED9-EF41-416B-B44F-04749BF794B1}" dt="2022-06-27T06:25:29.264" v="259" actId="2711"/>
          <ac:spMkLst>
            <pc:docMk/>
            <pc:sldMk cId="3402173357" sldId="260"/>
            <ac:spMk id="2" creationId="{54ED6027-A703-4E23-904A-EBB84452223B}"/>
          </ac:spMkLst>
        </pc:spChg>
        <pc:spChg chg="mod">
          <ac:chgData name="ndemert@o365.uoa.gr" userId="ef01aa4a-27a0-4be5-aced-533283c7307e" providerId="ADAL" clId="{3D408ED9-EF41-416B-B44F-04749BF794B1}" dt="2022-06-27T06:28:33.493" v="287" actId="27636"/>
          <ac:spMkLst>
            <pc:docMk/>
            <pc:sldMk cId="3402173357" sldId="260"/>
            <ac:spMk id="3" creationId="{9290BE1C-C1B7-459A-8B34-965EA83FEA1D}"/>
          </ac:spMkLst>
        </pc:spChg>
      </pc:sldChg>
      <pc:sldChg chg="ord">
        <pc:chgData name="ndemert@o365.uoa.gr" userId="ef01aa4a-27a0-4be5-aced-533283c7307e" providerId="ADAL" clId="{3D408ED9-EF41-416B-B44F-04749BF794B1}" dt="2022-06-27T06:24:06.726" v="255"/>
        <pc:sldMkLst>
          <pc:docMk/>
          <pc:sldMk cId="4054943824" sldId="262"/>
        </pc:sldMkLst>
      </pc:sldChg>
      <pc:sldChg chg="ord">
        <pc:chgData name="ndemert@o365.uoa.gr" userId="ef01aa4a-27a0-4be5-aced-533283c7307e" providerId="ADAL" clId="{3D408ED9-EF41-416B-B44F-04749BF794B1}" dt="2022-06-27T06:24:11.105" v="257"/>
        <pc:sldMkLst>
          <pc:docMk/>
          <pc:sldMk cId="3757886693" sldId="263"/>
        </pc:sldMkLst>
      </pc:sldChg>
      <pc:sldChg chg="ord">
        <pc:chgData name="ndemert@o365.uoa.gr" userId="ef01aa4a-27a0-4be5-aced-533283c7307e" providerId="ADAL" clId="{3D408ED9-EF41-416B-B44F-04749BF794B1}" dt="2022-06-27T06:23:59.333" v="253"/>
        <pc:sldMkLst>
          <pc:docMk/>
          <pc:sldMk cId="723976569" sldId="264"/>
        </pc:sldMkLst>
      </pc:sldChg>
      <pc:sldChg chg="del">
        <pc:chgData name="ndemert@o365.uoa.gr" userId="ef01aa4a-27a0-4be5-aced-533283c7307e" providerId="ADAL" clId="{3D408ED9-EF41-416B-B44F-04749BF794B1}" dt="2022-06-27T05:10:00.973" v="8" actId="2696"/>
        <pc:sldMkLst>
          <pc:docMk/>
          <pc:sldMk cId="3328042899" sldId="265"/>
        </pc:sldMkLst>
      </pc:sldChg>
      <pc:sldChg chg="ord">
        <pc:chgData name="ndemert@o365.uoa.gr" userId="ef01aa4a-27a0-4be5-aced-533283c7307e" providerId="ADAL" clId="{3D408ED9-EF41-416B-B44F-04749BF794B1}" dt="2022-06-27T05:27:45.503" v="160"/>
        <pc:sldMkLst>
          <pc:docMk/>
          <pc:sldMk cId="2458528194" sldId="266"/>
        </pc:sldMkLst>
      </pc:sldChg>
      <pc:sldChg chg="ord">
        <pc:chgData name="ndemert@o365.uoa.gr" userId="ef01aa4a-27a0-4be5-aced-533283c7307e" providerId="ADAL" clId="{3D408ED9-EF41-416B-B44F-04749BF794B1}" dt="2022-06-27T05:27:38.379" v="158"/>
        <pc:sldMkLst>
          <pc:docMk/>
          <pc:sldMk cId="3556513893" sldId="267"/>
        </pc:sldMkLst>
      </pc:sldChg>
      <pc:sldChg chg="delSp modSp mod">
        <pc:chgData name="ndemert@o365.uoa.gr" userId="ef01aa4a-27a0-4be5-aced-533283c7307e" providerId="ADAL" clId="{3D408ED9-EF41-416B-B44F-04749BF794B1}" dt="2022-06-27T06:42:22.425" v="308" actId="14100"/>
        <pc:sldMkLst>
          <pc:docMk/>
          <pc:sldMk cId="3520902592" sldId="273"/>
        </pc:sldMkLst>
        <pc:spChg chg="del">
          <ac:chgData name="ndemert@o365.uoa.gr" userId="ef01aa4a-27a0-4be5-aced-533283c7307e" providerId="ADAL" clId="{3D408ED9-EF41-416B-B44F-04749BF794B1}" dt="2022-06-27T06:42:04.530" v="306" actId="478"/>
          <ac:spMkLst>
            <pc:docMk/>
            <pc:sldMk cId="3520902592" sldId="273"/>
            <ac:spMk id="2" creationId="{54ED6027-A703-4E23-904A-EBB84452223B}"/>
          </ac:spMkLst>
        </pc:spChg>
        <pc:spChg chg="mod">
          <ac:chgData name="ndemert@o365.uoa.gr" userId="ef01aa4a-27a0-4be5-aced-533283c7307e" providerId="ADAL" clId="{3D408ED9-EF41-416B-B44F-04749BF794B1}" dt="2022-06-27T06:42:22.425" v="308" actId="14100"/>
          <ac:spMkLst>
            <pc:docMk/>
            <pc:sldMk cId="3520902592" sldId="273"/>
            <ac:spMk id="6" creationId="{9ECFBAB5-B2D7-5F65-1F53-B1685B188ED0}"/>
          </ac:spMkLst>
        </pc:spChg>
      </pc:sldChg>
      <pc:sldChg chg="del">
        <pc:chgData name="ndemert@o365.uoa.gr" userId="ef01aa4a-27a0-4be5-aced-533283c7307e" providerId="ADAL" clId="{3D408ED9-EF41-416B-B44F-04749BF794B1}" dt="2022-06-27T06:43:09.397" v="309" actId="2696"/>
        <pc:sldMkLst>
          <pc:docMk/>
          <pc:sldMk cId="229103760" sldId="274"/>
        </pc:sldMkLst>
      </pc:sldChg>
      <pc:sldChg chg="add">
        <pc:chgData name="ndemert@o365.uoa.gr" userId="ef01aa4a-27a0-4be5-aced-533283c7307e" providerId="ADAL" clId="{3D408ED9-EF41-416B-B44F-04749BF794B1}" dt="2022-06-27T05:06:52.913" v="0"/>
        <pc:sldMkLst>
          <pc:docMk/>
          <pc:sldMk cId="3129737432" sldId="277"/>
        </pc:sldMkLst>
      </pc:sldChg>
      <pc:sldChg chg="modSp new del mod">
        <pc:chgData name="ndemert@o365.uoa.gr" userId="ef01aa4a-27a0-4be5-aced-533283c7307e" providerId="ADAL" clId="{3D408ED9-EF41-416B-B44F-04749BF794B1}" dt="2022-06-27T06:31:01.733" v="288" actId="2696"/>
        <pc:sldMkLst>
          <pc:docMk/>
          <pc:sldMk cId="2262785099" sldId="278"/>
        </pc:sldMkLst>
        <pc:spChg chg="mod">
          <ac:chgData name="ndemert@o365.uoa.gr" userId="ef01aa4a-27a0-4be5-aced-533283c7307e" providerId="ADAL" clId="{3D408ED9-EF41-416B-B44F-04749BF794B1}" dt="2022-06-27T05:15:32.569" v="52" actId="14100"/>
          <ac:spMkLst>
            <pc:docMk/>
            <pc:sldMk cId="2262785099" sldId="278"/>
            <ac:spMk id="2" creationId="{9F2AF5CE-30F2-5853-8204-96F5B2C2E24F}"/>
          </ac:spMkLst>
        </pc:spChg>
        <pc:spChg chg="mod">
          <ac:chgData name="ndemert@o365.uoa.gr" userId="ef01aa4a-27a0-4be5-aced-533283c7307e" providerId="ADAL" clId="{3D408ED9-EF41-416B-B44F-04749BF794B1}" dt="2022-06-27T05:24:28.182" v="156" actId="255"/>
          <ac:spMkLst>
            <pc:docMk/>
            <pc:sldMk cId="2262785099" sldId="278"/>
            <ac:spMk id="3" creationId="{125D249A-64A8-6375-1A04-185AFC65843F}"/>
          </ac:spMkLst>
        </pc:spChg>
      </pc:sldChg>
      <pc:sldChg chg="modSp mod">
        <pc:chgData name="ndemert@o365.uoa.gr" userId="ef01aa4a-27a0-4be5-aced-533283c7307e" providerId="ADAL" clId="{3D408ED9-EF41-416B-B44F-04749BF794B1}" dt="2022-06-27T06:19:53.002" v="251" actId="2711"/>
        <pc:sldMkLst>
          <pc:docMk/>
          <pc:sldMk cId="327355346" sldId="279"/>
        </pc:sldMkLst>
        <pc:spChg chg="mod">
          <ac:chgData name="ndemert@o365.uoa.gr" userId="ef01aa4a-27a0-4be5-aced-533283c7307e" providerId="ADAL" clId="{3D408ED9-EF41-416B-B44F-04749BF794B1}" dt="2022-06-27T06:19:53.002" v="251" actId="2711"/>
          <ac:spMkLst>
            <pc:docMk/>
            <pc:sldMk cId="327355346" sldId="279"/>
            <ac:spMk id="2" creationId="{54ED6027-A703-4E23-904A-EBB84452223B}"/>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A02386-E71C-431B-B099-DB6EAEC64ABD}" type="datetimeFigureOut">
              <a:rPr lang="el-GR" smtClean="0"/>
              <a:t>15/7/2022</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7B9414-2D32-4126-85A8-DA32687CA839}" type="slidenum">
              <a:rPr lang="el-GR" smtClean="0"/>
              <a:t>‹#›</a:t>
            </a:fld>
            <a:endParaRPr lang="el-GR"/>
          </a:p>
        </p:txBody>
      </p:sp>
    </p:spTree>
    <p:extLst>
      <p:ext uri="{BB962C8B-B14F-4D97-AF65-F5344CB8AC3E}">
        <p14:creationId xmlns:p14="http://schemas.microsoft.com/office/powerpoint/2010/main" val="5696809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1272AB-E22B-4CF4-81FB-00C884B4FB9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l-GR"/>
          </a:p>
        </p:txBody>
      </p:sp>
      <p:sp>
        <p:nvSpPr>
          <p:cNvPr id="3" name="Subtitle 2">
            <a:extLst>
              <a:ext uri="{FF2B5EF4-FFF2-40B4-BE49-F238E27FC236}">
                <a16:creationId xmlns:a16="http://schemas.microsoft.com/office/drawing/2014/main" id="{64C377FD-28E8-45C7-9C83-C15461C754A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l-GR"/>
          </a:p>
        </p:txBody>
      </p:sp>
      <p:sp>
        <p:nvSpPr>
          <p:cNvPr id="4" name="Date Placeholder 3">
            <a:extLst>
              <a:ext uri="{FF2B5EF4-FFF2-40B4-BE49-F238E27FC236}">
                <a16:creationId xmlns:a16="http://schemas.microsoft.com/office/drawing/2014/main" id="{7E9550A6-3A69-47AE-9E39-69627880BC25}"/>
              </a:ext>
            </a:extLst>
          </p:cNvPr>
          <p:cNvSpPr>
            <a:spLocks noGrp="1"/>
          </p:cNvSpPr>
          <p:nvPr>
            <p:ph type="dt" sz="half" idx="10"/>
          </p:nvPr>
        </p:nvSpPr>
        <p:spPr/>
        <p:txBody>
          <a:bodyPr/>
          <a:lstStyle/>
          <a:p>
            <a:fld id="{24D41710-DD91-4B74-82EA-ACB86B3D8CFA}" type="datetimeFigureOut">
              <a:rPr lang="el-GR" smtClean="0"/>
              <a:t>15/7/2022</a:t>
            </a:fld>
            <a:endParaRPr lang="el-GR"/>
          </a:p>
        </p:txBody>
      </p:sp>
      <p:sp>
        <p:nvSpPr>
          <p:cNvPr id="5" name="Footer Placeholder 4">
            <a:extLst>
              <a:ext uri="{FF2B5EF4-FFF2-40B4-BE49-F238E27FC236}">
                <a16:creationId xmlns:a16="http://schemas.microsoft.com/office/drawing/2014/main" id="{7D278233-D680-436C-AB1C-A8617371EB75}"/>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141CB20D-9F2C-40BF-B3CF-A1888096EA47}"/>
              </a:ext>
            </a:extLst>
          </p:cNvPr>
          <p:cNvSpPr>
            <a:spLocks noGrp="1"/>
          </p:cNvSpPr>
          <p:nvPr>
            <p:ph type="sldNum" sz="quarter" idx="12"/>
          </p:nvPr>
        </p:nvSpPr>
        <p:spPr/>
        <p:txBody>
          <a:bodyPr/>
          <a:lstStyle/>
          <a:p>
            <a:fld id="{2F7A85E2-BD14-4E1F-AE7B-FFE676218B42}" type="slidenum">
              <a:rPr lang="el-GR" smtClean="0"/>
              <a:t>‹#›</a:t>
            </a:fld>
            <a:endParaRPr lang="el-GR"/>
          </a:p>
        </p:txBody>
      </p:sp>
    </p:spTree>
    <p:extLst>
      <p:ext uri="{BB962C8B-B14F-4D97-AF65-F5344CB8AC3E}">
        <p14:creationId xmlns:p14="http://schemas.microsoft.com/office/powerpoint/2010/main" val="1044084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AAA114-8038-4045-97F4-BFC6372FE8E3}"/>
              </a:ext>
            </a:extLst>
          </p:cNvPr>
          <p:cNvSpPr>
            <a:spLocks noGrp="1"/>
          </p:cNvSpPr>
          <p:nvPr>
            <p:ph type="title"/>
          </p:nvPr>
        </p:nvSpPr>
        <p:spPr/>
        <p:txBody>
          <a:bodyPr/>
          <a:lstStyle/>
          <a:p>
            <a:r>
              <a:rPr lang="en-US"/>
              <a:t>Click to edit Master title style</a:t>
            </a:r>
            <a:endParaRPr lang="el-GR"/>
          </a:p>
        </p:txBody>
      </p:sp>
      <p:sp>
        <p:nvSpPr>
          <p:cNvPr id="3" name="Vertical Text Placeholder 2">
            <a:extLst>
              <a:ext uri="{FF2B5EF4-FFF2-40B4-BE49-F238E27FC236}">
                <a16:creationId xmlns:a16="http://schemas.microsoft.com/office/drawing/2014/main" id="{93DA4550-C642-4874-ACAE-B03046828C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6F150268-F6BC-489E-824F-949A658C06D4}"/>
              </a:ext>
            </a:extLst>
          </p:cNvPr>
          <p:cNvSpPr>
            <a:spLocks noGrp="1"/>
          </p:cNvSpPr>
          <p:nvPr>
            <p:ph type="dt" sz="half" idx="10"/>
          </p:nvPr>
        </p:nvSpPr>
        <p:spPr/>
        <p:txBody>
          <a:bodyPr/>
          <a:lstStyle/>
          <a:p>
            <a:fld id="{24D41710-DD91-4B74-82EA-ACB86B3D8CFA}" type="datetimeFigureOut">
              <a:rPr lang="el-GR" smtClean="0"/>
              <a:t>15/7/2022</a:t>
            </a:fld>
            <a:endParaRPr lang="el-GR"/>
          </a:p>
        </p:txBody>
      </p:sp>
      <p:sp>
        <p:nvSpPr>
          <p:cNvPr id="5" name="Footer Placeholder 4">
            <a:extLst>
              <a:ext uri="{FF2B5EF4-FFF2-40B4-BE49-F238E27FC236}">
                <a16:creationId xmlns:a16="http://schemas.microsoft.com/office/drawing/2014/main" id="{64D3992A-ABB4-4600-8D02-EC493055104B}"/>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132C4D99-EFFB-4031-97B5-A41DC0DE7490}"/>
              </a:ext>
            </a:extLst>
          </p:cNvPr>
          <p:cNvSpPr>
            <a:spLocks noGrp="1"/>
          </p:cNvSpPr>
          <p:nvPr>
            <p:ph type="sldNum" sz="quarter" idx="12"/>
          </p:nvPr>
        </p:nvSpPr>
        <p:spPr/>
        <p:txBody>
          <a:bodyPr/>
          <a:lstStyle/>
          <a:p>
            <a:fld id="{2F7A85E2-BD14-4E1F-AE7B-FFE676218B42}" type="slidenum">
              <a:rPr lang="el-GR" smtClean="0"/>
              <a:t>‹#›</a:t>
            </a:fld>
            <a:endParaRPr lang="el-GR"/>
          </a:p>
        </p:txBody>
      </p:sp>
    </p:spTree>
    <p:extLst>
      <p:ext uri="{BB962C8B-B14F-4D97-AF65-F5344CB8AC3E}">
        <p14:creationId xmlns:p14="http://schemas.microsoft.com/office/powerpoint/2010/main" val="656099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E841FF7-3A79-4CD6-8B89-83016307A10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l-GR"/>
          </a:p>
        </p:txBody>
      </p:sp>
      <p:sp>
        <p:nvSpPr>
          <p:cNvPr id="3" name="Vertical Text Placeholder 2">
            <a:extLst>
              <a:ext uri="{FF2B5EF4-FFF2-40B4-BE49-F238E27FC236}">
                <a16:creationId xmlns:a16="http://schemas.microsoft.com/office/drawing/2014/main" id="{97E61997-BE04-4EE8-BB24-0738ED6AA0B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ABB8F91B-D286-42FC-8037-D0C24F8668E1}"/>
              </a:ext>
            </a:extLst>
          </p:cNvPr>
          <p:cNvSpPr>
            <a:spLocks noGrp="1"/>
          </p:cNvSpPr>
          <p:nvPr>
            <p:ph type="dt" sz="half" idx="10"/>
          </p:nvPr>
        </p:nvSpPr>
        <p:spPr/>
        <p:txBody>
          <a:bodyPr/>
          <a:lstStyle/>
          <a:p>
            <a:fld id="{24D41710-DD91-4B74-82EA-ACB86B3D8CFA}" type="datetimeFigureOut">
              <a:rPr lang="el-GR" smtClean="0"/>
              <a:t>15/7/2022</a:t>
            </a:fld>
            <a:endParaRPr lang="el-GR"/>
          </a:p>
        </p:txBody>
      </p:sp>
      <p:sp>
        <p:nvSpPr>
          <p:cNvPr id="5" name="Footer Placeholder 4">
            <a:extLst>
              <a:ext uri="{FF2B5EF4-FFF2-40B4-BE49-F238E27FC236}">
                <a16:creationId xmlns:a16="http://schemas.microsoft.com/office/drawing/2014/main" id="{B1FF7619-4B3F-4778-BB17-7C2B194B096E}"/>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9BC0BB96-9DDA-4044-89ED-1800C44FED86}"/>
              </a:ext>
            </a:extLst>
          </p:cNvPr>
          <p:cNvSpPr>
            <a:spLocks noGrp="1"/>
          </p:cNvSpPr>
          <p:nvPr>
            <p:ph type="sldNum" sz="quarter" idx="12"/>
          </p:nvPr>
        </p:nvSpPr>
        <p:spPr/>
        <p:txBody>
          <a:bodyPr/>
          <a:lstStyle/>
          <a:p>
            <a:fld id="{2F7A85E2-BD14-4E1F-AE7B-FFE676218B42}" type="slidenum">
              <a:rPr lang="el-GR" smtClean="0"/>
              <a:t>‹#›</a:t>
            </a:fld>
            <a:endParaRPr lang="el-GR"/>
          </a:p>
        </p:txBody>
      </p:sp>
    </p:spTree>
    <p:extLst>
      <p:ext uri="{BB962C8B-B14F-4D97-AF65-F5344CB8AC3E}">
        <p14:creationId xmlns:p14="http://schemas.microsoft.com/office/powerpoint/2010/main" val="34284735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EFE3B3-ABF7-46DE-AF24-2D550796CA4A}"/>
              </a:ext>
            </a:extLst>
          </p:cNvPr>
          <p:cNvSpPr>
            <a:spLocks noGrp="1"/>
          </p:cNvSpPr>
          <p:nvPr>
            <p:ph type="title"/>
          </p:nvPr>
        </p:nvSpPr>
        <p:spPr/>
        <p:txBody>
          <a:bodyPr/>
          <a:lstStyle/>
          <a:p>
            <a:r>
              <a:rPr lang="en-US"/>
              <a:t>Click to edit Master title style</a:t>
            </a:r>
            <a:endParaRPr lang="el-GR"/>
          </a:p>
        </p:txBody>
      </p:sp>
      <p:sp>
        <p:nvSpPr>
          <p:cNvPr id="3" name="Content Placeholder 2">
            <a:extLst>
              <a:ext uri="{FF2B5EF4-FFF2-40B4-BE49-F238E27FC236}">
                <a16:creationId xmlns:a16="http://schemas.microsoft.com/office/drawing/2014/main" id="{1ABEC450-0B5A-4BA7-9E20-ABB49D995AD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918AAFD9-28DA-4257-89B0-E5319D38C101}"/>
              </a:ext>
            </a:extLst>
          </p:cNvPr>
          <p:cNvSpPr>
            <a:spLocks noGrp="1"/>
          </p:cNvSpPr>
          <p:nvPr>
            <p:ph type="dt" sz="half" idx="10"/>
          </p:nvPr>
        </p:nvSpPr>
        <p:spPr/>
        <p:txBody>
          <a:bodyPr/>
          <a:lstStyle/>
          <a:p>
            <a:fld id="{24D41710-DD91-4B74-82EA-ACB86B3D8CFA}" type="datetimeFigureOut">
              <a:rPr lang="el-GR" smtClean="0"/>
              <a:t>15/7/2022</a:t>
            </a:fld>
            <a:endParaRPr lang="el-GR"/>
          </a:p>
        </p:txBody>
      </p:sp>
      <p:sp>
        <p:nvSpPr>
          <p:cNvPr id="5" name="Footer Placeholder 4">
            <a:extLst>
              <a:ext uri="{FF2B5EF4-FFF2-40B4-BE49-F238E27FC236}">
                <a16:creationId xmlns:a16="http://schemas.microsoft.com/office/drawing/2014/main" id="{8BDF66B3-95FB-42D5-AAAD-00D3482E22C4}"/>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491B97DB-E4ED-47EF-A6BF-D99B52CB62BF}"/>
              </a:ext>
            </a:extLst>
          </p:cNvPr>
          <p:cNvSpPr>
            <a:spLocks noGrp="1"/>
          </p:cNvSpPr>
          <p:nvPr>
            <p:ph type="sldNum" sz="quarter" idx="12"/>
          </p:nvPr>
        </p:nvSpPr>
        <p:spPr/>
        <p:txBody>
          <a:bodyPr/>
          <a:lstStyle/>
          <a:p>
            <a:fld id="{2F7A85E2-BD14-4E1F-AE7B-FFE676218B42}" type="slidenum">
              <a:rPr lang="el-GR" smtClean="0"/>
              <a:t>‹#›</a:t>
            </a:fld>
            <a:endParaRPr lang="el-GR"/>
          </a:p>
        </p:txBody>
      </p:sp>
    </p:spTree>
    <p:extLst>
      <p:ext uri="{BB962C8B-B14F-4D97-AF65-F5344CB8AC3E}">
        <p14:creationId xmlns:p14="http://schemas.microsoft.com/office/powerpoint/2010/main" val="22229238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A4CE74-73E0-479E-AB0D-96710130F07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l-GR"/>
          </a:p>
        </p:txBody>
      </p:sp>
      <p:sp>
        <p:nvSpPr>
          <p:cNvPr id="3" name="Text Placeholder 2">
            <a:extLst>
              <a:ext uri="{FF2B5EF4-FFF2-40B4-BE49-F238E27FC236}">
                <a16:creationId xmlns:a16="http://schemas.microsoft.com/office/drawing/2014/main" id="{478C6D75-23F0-4C29-9CF0-76D3F98E87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F669465-13EF-45AB-8926-ECC04FE4F6C7}"/>
              </a:ext>
            </a:extLst>
          </p:cNvPr>
          <p:cNvSpPr>
            <a:spLocks noGrp="1"/>
          </p:cNvSpPr>
          <p:nvPr>
            <p:ph type="dt" sz="half" idx="10"/>
          </p:nvPr>
        </p:nvSpPr>
        <p:spPr/>
        <p:txBody>
          <a:bodyPr/>
          <a:lstStyle/>
          <a:p>
            <a:fld id="{24D41710-DD91-4B74-82EA-ACB86B3D8CFA}" type="datetimeFigureOut">
              <a:rPr lang="el-GR" smtClean="0"/>
              <a:t>15/7/2022</a:t>
            </a:fld>
            <a:endParaRPr lang="el-GR"/>
          </a:p>
        </p:txBody>
      </p:sp>
      <p:sp>
        <p:nvSpPr>
          <p:cNvPr id="5" name="Footer Placeholder 4">
            <a:extLst>
              <a:ext uri="{FF2B5EF4-FFF2-40B4-BE49-F238E27FC236}">
                <a16:creationId xmlns:a16="http://schemas.microsoft.com/office/drawing/2014/main" id="{B6A57740-3836-46E8-9C02-AF7210A6D5B0}"/>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87F5C1CF-0D72-4B1F-9336-C12C183205B8}"/>
              </a:ext>
            </a:extLst>
          </p:cNvPr>
          <p:cNvSpPr>
            <a:spLocks noGrp="1"/>
          </p:cNvSpPr>
          <p:nvPr>
            <p:ph type="sldNum" sz="quarter" idx="12"/>
          </p:nvPr>
        </p:nvSpPr>
        <p:spPr/>
        <p:txBody>
          <a:bodyPr/>
          <a:lstStyle/>
          <a:p>
            <a:fld id="{2F7A85E2-BD14-4E1F-AE7B-FFE676218B42}" type="slidenum">
              <a:rPr lang="el-GR" smtClean="0"/>
              <a:t>‹#›</a:t>
            </a:fld>
            <a:endParaRPr lang="el-GR"/>
          </a:p>
        </p:txBody>
      </p:sp>
    </p:spTree>
    <p:extLst>
      <p:ext uri="{BB962C8B-B14F-4D97-AF65-F5344CB8AC3E}">
        <p14:creationId xmlns:p14="http://schemas.microsoft.com/office/powerpoint/2010/main" val="7951740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A40BA-7E94-423E-838E-D638B046D99A}"/>
              </a:ext>
            </a:extLst>
          </p:cNvPr>
          <p:cNvSpPr>
            <a:spLocks noGrp="1"/>
          </p:cNvSpPr>
          <p:nvPr>
            <p:ph type="title"/>
          </p:nvPr>
        </p:nvSpPr>
        <p:spPr/>
        <p:txBody>
          <a:bodyPr/>
          <a:lstStyle/>
          <a:p>
            <a:r>
              <a:rPr lang="en-US"/>
              <a:t>Click to edit Master title style</a:t>
            </a:r>
            <a:endParaRPr lang="el-GR"/>
          </a:p>
        </p:txBody>
      </p:sp>
      <p:sp>
        <p:nvSpPr>
          <p:cNvPr id="3" name="Content Placeholder 2">
            <a:extLst>
              <a:ext uri="{FF2B5EF4-FFF2-40B4-BE49-F238E27FC236}">
                <a16:creationId xmlns:a16="http://schemas.microsoft.com/office/drawing/2014/main" id="{D50E4244-0CCF-49C3-A05A-FD8086BFDC8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a:extLst>
              <a:ext uri="{FF2B5EF4-FFF2-40B4-BE49-F238E27FC236}">
                <a16:creationId xmlns:a16="http://schemas.microsoft.com/office/drawing/2014/main" id="{4767DF2D-061B-4F76-ABCF-AADAFB51B15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Date Placeholder 4">
            <a:extLst>
              <a:ext uri="{FF2B5EF4-FFF2-40B4-BE49-F238E27FC236}">
                <a16:creationId xmlns:a16="http://schemas.microsoft.com/office/drawing/2014/main" id="{8A07AD75-E4BA-4C5B-A5DD-9A1B077F7C72}"/>
              </a:ext>
            </a:extLst>
          </p:cNvPr>
          <p:cNvSpPr>
            <a:spLocks noGrp="1"/>
          </p:cNvSpPr>
          <p:nvPr>
            <p:ph type="dt" sz="half" idx="10"/>
          </p:nvPr>
        </p:nvSpPr>
        <p:spPr/>
        <p:txBody>
          <a:bodyPr/>
          <a:lstStyle/>
          <a:p>
            <a:fld id="{24D41710-DD91-4B74-82EA-ACB86B3D8CFA}" type="datetimeFigureOut">
              <a:rPr lang="el-GR" smtClean="0"/>
              <a:t>15/7/2022</a:t>
            </a:fld>
            <a:endParaRPr lang="el-GR"/>
          </a:p>
        </p:txBody>
      </p:sp>
      <p:sp>
        <p:nvSpPr>
          <p:cNvPr id="6" name="Footer Placeholder 5">
            <a:extLst>
              <a:ext uri="{FF2B5EF4-FFF2-40B4-BE49-F238E27FC236}">
                <a16:creationId xmlns:a16="http://schemas.microsoft.com/office/drawing/2014/main" id="{EC9D72F6-7198-42FC-836E-46FBA9B85C5B}"/>
              </a:ext>
            </a:extLst>
          </p:cNvPr>
          <p:cNvSpPr>
            <a:spLocks noGrp="1"/>
          </p:cNvSpPr>
          <p:nvPr>
            <p:ph type="ftr" sz="quarter" idx="11"/>
          </p:nvPr>
        </p:nvSpPr>
        <p:spPr/>
        <p:txBody>
          <a:bodyPr/>
          <a:lstStyle/>
          <a:p>
            <a:endParaRPr lang="el-GR"/>
          </a:p>
        </p:txBody>
      </p:sp>
      <p:sp>
        <p:nvSpPr>
          <p:cNvPr id="7" name="Slide Number Placeholder 6">
            <a:extLst>
              <a:ext uri="{FF2B5EF4-FFF2-40B4-BE49-F238E27FC236}">
                <a16:creationId xmlns:a16="http://schemas.microsoft.com/office/drawing/2014/main" id="{52B7B83E-2601-49C2-9EB0-D0F7D986FB68}"/>
              </a:ext>
            </a:extLst>
          </p:cNvPr>
          <p:cNvSpPr>
            <a:spLocks noGrp="1"/>
          </p:cNvSpPr>
          <p:nvPr>
            <p:ph type="sldNum" sz="quarter" idx="12"/>
          </p:nvPr>
        </p:nvSpPr>
        <p:spPr/>
        <p:txBody>
          <a:bodyPr/>
          <a:lstStyle/>
          <a:p>
            <a:fld id="{2F7A85E2-BD14-4E1F-AE7B-FFE676218B42}" type="slidenum">
              <a:rPr lang="el-GR" smtClean="0"/>
              <a:t>‹#›</a:t>
            </a:fld>
            <a:endParaRPr lang="el-GR"/>
          </a:p>
        </p:txBody>
      </p:sp>
    </p:spTree>
    <p:extLst>
      <p:ext uri="{BB962C8B-B14F-4D97-AF65-F5344CB8AC3E}">
        <p14:creationId xmlns:p14="http://schemas.microsoft.com/office/powerpoint/2010/main" val="33242976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31EB72-01AB-4123-9E45-CA3FAF247B5C}"/>
              </a:ext>
            </a:extLst>
          </p:cNvPr>
          <p:cNvSpPr>
            <a:spLocks noGrp="1"/>
          </p:cNvSpPr>
          <p:nvPr>
            <p:ph type="title"/>
          </p:nvPr>
        </p:nvSpPr>
        <p:spPr>
          <a:xfrm>
            <a:off x="839788" y="365125"/>
            <a:ext cx="10515600" cy="1325563"/>
          </a:xfrm>
        </p:spPr>
        <p:txBody>
          <a:bodyPr/>
          <a:lstStyle/>
          <a:p>
            <a:r>
              <a:rPr lang="en-US"/>
              <a:t>Click to edit Master title style</a:t>
            </a:r>
            <a:endParaRPr lang="el-GR"/>
          </a:p>
        </p:txBody>
      </p:sp>
      <p:sp>
        <p:nvSpPr>
          <p:cNvPr id="3" name="Text Placeholder 2">
            <a:extLst>
              <a:ext uri="{FF2B5EF4-FFF2-40B4-BE49-F238E27FC236}">
                <a16:creationId xmlns:a16="http://schemas.microsoft.com/office/drawing/2014/main" id="{882B3AD7-CF86-454E-B92C-8E63F17CE49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DC61CB0-6BDE-4E50-8CA9-6CFA5FB04AE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Text Placeholder 4">
            <a:extLst>
              <a:ext uri="{FF2B5EF4-FFF2-40B4-BE49-F238E27FC236}">
                <a16:creationId xmlns:a16="http://schemas.microsoft.com/office/drawing/2014/main" id="{CD5E7A87-8A0B-4C23-94ED-7C114AE0BB4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23F63F7-BD66-4261-886F-1B1BC0B5F58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7" name="Date Placeholder 6">
            <a:extLst>
              <a:ext uri="{FF2B5EF4-FFF2-40B4-BE49-F238E27FC236}">
                <a16:creationId xmlns:a16="http://schemas.microsoft.com/office/drawing/2014/main" id="{90A06C1D-3CF1-4ACB-AD5B-5811B8C6CF53}"/>
              </a:ext>
            </a:extLst>
          </p:cNvPr>
          <p:cNvSpPr>
            <a:spLocks noGrp="1"/>
          </p:cNvSpPr>
          <p:nvPr>
            <p:ph type="dt" sz="half" idx="10"/>
          </p:nvPr>
        </p:nvSpPr>
        <p:spPr/>
        <p:txBody>
          <a:bodyPr/>
          <a:lstStyle/>
          <a:p>
            <a:fld id="{24D41710-DD91-4B74-82EA-ACB86B3D8CFA}" type="datetimeFigureOut">
              <a:rPr lang="el-GR" smtClean="0"/>
              <a:t>15/7/2022</a:t>
            </a:fld>
            <a:endParaRPr lang="el-GR"/>
          </a:p>
        </p:txBody>
      </p:sp>
      <p:sp>
        <p:nvSpPr>
          <p:cNvPr id="8" name="Footer Placeholder 7">
            <a:extLst>
              <a:ext uri="{FF2B5EF4-FFF2-40B4-BE49-F238E27FC236}">
                <a16:creationId xmlns:a16="http://schemas.microsoft.com/office/drawing/2014/main" id="{590D0C62-AF42-4DA4-967A-155FA675086F}"/>
              </a:ext>
            </a:extLst>
          </p:cNvPr>
          <p:cNvSpPr>
            <a:spLocks noGrp="1"/>
          </p:cNvSpPr>
          <p:nvPr>
            <p:ph type="ftr" sz="quarter" idx="11"/>
          </p:nvPr>
        </p:nvSpPr>
        <p:spPr/>
        <p:txBody>
          <a:bodyPr/>
          <a:lstStyle/>
          <a:p>
            <a:endParaRPr lang="el-GR"/>
          </a:p>
        </p:txBody>
      </p:sp>
      <p:sp>
        <p:nvSpPr>
          <p:cNvPr id="9" name="Slide Number Placeholder 8">
            <a:extLst>
              <a:ext uri="{FF2B5EF4-FFF2-40B4-BE49-F238E27FC236}">
                <a16:creationId xmlns:a16="http://schemas.microsoft.com/office/drawing/2014/main" id="{9B9C6179-AC2F-49A4-A30D-48510B13D911}"/>
              </a:ext>
            </a:extLst>
          </p:cNvPr>
          <p:cNvSpPr>
            <a:spLocks noGrp="1"/>
          </p:cNvSpPr>
          <p:nvPr>
            <p:ph type="sldNum" sz="quarter" idx="12"/>
          </p:nvPr>
        </p:nvSpPr>
        <p:spPr/>
        <p:txBody>
          <a:bodyPr/>
          <a:lstStyle/>
          <a:p>
            <a:fld id="{2F7A85E2-BD14-4E1F-AE7B-FFE676218B42}" type="slidenum">
              <a:rPr lang="el-GR" smtClean="0"/>
              <a:t>‹#›</a:t>
            </a:fld>
            <a:endParaRPr lang="el-GR"/>
          </a:p>
        </p:txBody>
      </p:sp>
    </p:spTree>
    <p:extLst>
      <p:ext uri="{BB962C8B-B14F-4D97-AF65-F5344CB8AC3E}">
        <p14:creationId xmlns:p14="http://schemas.microsoft.com/office/powerpoint/2010/main" val="36914880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B5BF70-D6FE-4A0E-B8E3-F4365080A88E}"/>
              </a:ext>
            </a:extLst>
          </p:cNvPr>
          <p:cNvSpPr>
            <a:spLocks noGrp="1"/>
          </p:cNvSpPr>
          <p:nvPr>
            <p:ph type="title"/>
          </p:nvPr>
        </p:nvSpPr>
        <p:spPr/>
        <p:txBody>
          <a:bodyPr/>
          <a:lstStyle/>
          <a:p>
            <a:r>
              <a:rPr lang="en-US"/>
              <a:t>Click to edit Master title style</a:t>
            </a:r>
            <a:endParaRPr lang="el-GR"/>
          </a:p>
        </p:txBody>
      </p:sp>
      <p:sp>
        <p:nvSpPr>
          <p:cNvPr id="3" name="Date Placeholder 2">
            <a:extLst>
              <a:ext uri="{FF2B5EF4-FFF2-40B4-BE49-F238E27FC236}">
                <a16:creationId xmlns:a16="http://schemas.microsoft.com/office/drawing/2014/main" id="{7F39C35B-7F65-44AB-B04E-29D3D66BF900}"/>
              </a:ext>
            </a:extLst>
          </p:cNvPr>
          <p:cNvSpPr>
            <a:spLocks noGrp="1"/>
          </p:cNvSpPr>
          <p:nvPr>
            <p:ph type="dt" sz="half" idx="10"/>
          </p:nvPr>
        </p:nvSpPr>
        <p:spPr/>
        <p:txBody>
          <a:bodyPr/>
          <a:lstStyle/>
          <a:p>
            <a:fld id="{24D41710-DD91-4B74-82EA-ACB86B3D8CFA}" type="datetimeFigureOut">
              <a:rPr lang="el-GR" smtClean="0"/>
              <a:t>15/7/2022</a:t>
            </a:fld>
            <a:endParaRPr lang="el-GR"/>
          </a:p>
        </p:txBody>
      </p:sp>
      <p:sp>
        <p:nvSpPr>
          <p:cNvPr id="4" name="Footer Placeholder 3">
            <a:extLst>
              <a:ext uri="{FF2B5EF4-FFF2-40B4-BE49-F238E27FC236}">
                <a16:creationId xmlns:a16="http://schemas.microsoft.com/office/drawing/2014/main" id="{4539EE1C-A3A0-4FE0-9CC5-2E2B4F0F77F6}"/>
              </a:ext>
            </a:extLst>
          </p:cNvPr>
          <p:cNvSpPr>
            <a:spLocks noGrp="1"/>
          </p:cNvSpPr>
          <p:nvPr>
            <p:ph type="ftr" sz="quarter" idx="11"/>
          </p:nvPr>
        </p:nvSpPr>
        <p:spPr/>
        <p:txBody>
          <a:bodyPr/>
          <a:lstStyle/>
          <a:p>
            <a:endParaRPr lang="el-GR"/>
          </a:p>
        </p:txBody>
      </p:sp>
      <p:sp>
        <p:nvSpPr>
          <p:cNvPr id="5" name="Slide Number Placeholder 4">
            <a:extLst>
              <a:ext uri="{FF2B5EF4-FFF2-40B4-BE49-F238E27FC236}">
                <a16:creationId xmlns:a16="http://schemas.microsoft.com/office/drawing/2014/main" id="{27A9CAD2-4256-42B0-BA76-D7005C5DC06D}"/>
              </a:ext>
            </a:extLst>
          </p:cNvPr>
          <p:cNvSpPr>
            <a:spLocks noGrp="1"/>
          </p:cNvSpPr>
          <p:nvPr>
            <p:ph type="sldNum" sz="quarter" idx="12"/>
          </p:nvPr>
        </p:nvSpPr>
        <p:spPr/>
        <p:txBody>
          <a:bodyPr/>
          <a:lstStyle/>
          <a:p>
            <a:fld id="{2F7A85E2-BD14-4E1F-AE7B-FFE676218B42}" type="slidenum">
              <a:rPr lang="el-GR" smtClean="0"/>
              <a:t>‹#›</a:t>
            </a:fld>
            <a:endParaRPr lang="el-GR"/>
          </a:p>
        </p:txBody>
      </p:sp>
    </p:spTree>
    <p:extLst>
      <p:ext uri="{BB962C8B-B14F-4D97-AF65-F5344CB8AC3E}">
        <p14:creationId xmlns:p14="http://schemas.microsoft.com/office/powerpoint/2010/main" val="12746330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3473E48-1617-465D-AA8B-0AF8966ED580}"/>
              </a:ext>
            </a:extLst>
          </p:cNvPr>
          <p:cNvSpPr>
            <a:spLocks noGrp="1"/>
          </p:cNvSpPr>
          <p:nvPr>
            <p:ph type="dt" sz="half" idx="10"/>
          </p:nvPr>
        </p:nvSpPr>
        <p:spPr/>
        <p:txBody>
          <a:bodyPr/>
          <a:lstStyle/>
          <a:p>
            <a:fld id="{24D41710-DD91-4B74-82EA-ACB86B3D8CFA}" type="datetimeFigureOut">
              <a:rPr lang="el-GR" smtClean="0"/>
              <a:t>15/7/2022</a:t>
            </a:fld>
            <a:endParaRPr lang="el-GR"/>
          </a:p>
        </p:txBody>
      </p:sp>
      <p:sp>
        <p:nvSpPr>
          <p:cNvPr id="3" name="Footer Placeholder 2">
            <a:extLst>
              <a:ext uri="{FF2B5EF4-FFF2-40B4-BE49-F238E27FC236}">
                <a16:creationId xmlns:a16="http://schemas.microsoft.com/office/drawing/2014/main" id="{2B461062-AF82-4B47-B4CE-7AE5FF966CE1}"/>
              </a:ext>
            </a:extLst>
          </p:cNvPr>
          <p:cNvSpPr>
            <a:spLocks noGrp="1"/>
          </p:cNvSpPr>
          <p:nvPr>
            <p:ph type="ftr" sz="quarter" idx="11"/>
          </p:nvPr>
        </p:nvSpPr>
        <p:spPr/>
        <p:txBody>
          <a:bodyPr/>
          <a:lstStyle/>
          <a:p>
            <a:endParaRPr lang="el-GR"/>
          </a:p>
        </p:txBody>
      </p:sp>
      <p:sp>
        <p:nvSpPr>
          <p:cNvPr id="4" name="Slide Number Placeholder 3">
            <a:extLst>
              <a:ext uri="{FF2B5EF4-FFF2-40B4-BE49-F238E27FC236}">
                <a16:creationId xmlns:a16="http://schemas.microsoft.com/office/drawing/2014/main" id="{9DDD1A24-709A-41E6-930E-7D0A7DCAA61D}"/>
              </a:ext>
            </a:extLst>
          </p:cNvPr>
          <p:cNvSpPr>
            <a:spLocks noGrp="1"/>
          </p:cNvSpPr>
          <p:nvPr>
            <p:ph type="sldNum" sz="quarter" idx="12"/>
          </p:nvPr>
        </p:nvSpPr>
        <p:spPr/>
        <p:txBody>
          <a:bodyPr/>
          <a:lstStyle/>
          <a:p>
            <a:fld id="{2F7A85E2-BD14-4E1F-AE7B-FFE676218B42}" type="slidenum">
              <a:rPr lang="el-GR" smtClean="0"/>
              <a:t>‹#›</a:t>
            </a:fld>
            <a:endParaRPr lang="el-GR"/>
          </a:p>
        </p:txBody>
      </p:sp>
    </p:spTree>
    <p:extLst>
      <p:ext uri="{BB962C8B-B14F-4D97-AF65-F5344CB8AC3E}">
        <p14:creationId xmlns:p14="http://schemas.microsoft.com/office/powerpoint/2010/main" val="39994650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17C354-9B8D-4364-AF94-93B713C2428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l-GR"/>
          </a:p>
        </p:txBody>
      </p:sp>
      <p:sp>
        <p:nvSpPr>
          <p:cNvPr id="3" name="Content Placeholder 2">
            <a:extLst>
              <a:ext uri="{FF2B5EF4-FFF2-40B4-BE49-F238E27FC236}">
                <a16:creationId xmlns:a16="http://schemas.microsoft.com/office/drawing/2014/main" id="{61156A0D-8224-412D-97AD-780297249C8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Text Placeholder 3">
            <a:extLst>
              <a:ext uri="{FF2B5EF4-FFF2-40B4-BE49-F238E27FC236}">
                <a16:creationId xmlns:a16="http://schemas.microsoft.com/office/drawing/2014/main" id="{EE4F6B86-4EFA-4E39-A929-409A212B79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D2BA0A6-1D0C-47C1-86E0-B95E32E870B2}"/>
              </a:ext>
            </a:extLst>
          </p:cNvPr>
          <p:cNvSpPr>
            <a:spLocks noGrp="1"/>
          </p:cNvSpPr>
          <p:nvPr>
            <p:ph type="dt" sz="half" idx="10"/>
          </p:nvPr>
        </p:nvSpPr>
        <p:spPr/>
        <p:txBody>
          <a:bodyPr/>
          <a:lstStyle/>
          <a:p>
            <a:fld id="{24D41710-DD91-4B74-82EA-ACB86B3D8CFA}" type="datetimeFigureOut">
              <a:rPr lang="el-GR" smtClean="0"/>
              <a:t>15/7/2022</a:t>
            </a:fld>
            <a:endParaRPr lang="el-GR"/>
          </a:p>
        </p:txBody>
      </p:sp>
      <p:sp>
        <p:nvSpPr>
          <p:cNvPr id="6" name="Footer Placeholder 5">
            <a:extLst>
              <a:ext uri="{FF2B5EF4-FFF2-40B4-BE49-F238E27FC236}">
                <a16:creationId xmlns:a16="http://schemas.microsoft.com/office/drawing/2014/main" id="{9E956B44-3403-4D4C-B645-E10FC0D49895}"/>
              </a:ext>
            </a:extLst>
          </p:cNvPr>
          <p:cNvSpPr>
            <a:spLocks noGrp="1"/>
          </p:cNvSpPr>
          <p:nvPr>
            <p:ph type="ftr" sz="quarter" idx="11"/>
          </p:nvPr>
        </p:nvSpPr>
        <p:spPr/>
        <p:txBody>
          <a:bodyPr/>
          <a:lstStyle/>
          <a:p>
            <a:endParaRPr lang="el-GR"/>
          </a:p>
        </p:txBody>
      </p:sp>
      <p:sp>
        <p:nvSpPr>
          <p:cNvPr id="7" name="Slide Number Placeholder 6">
            <a:extLst>
              <a:ext uri="{FF2B5EF4-FFF2-40B4-BE49-F238E27FC236}">
                <a16:creationId xmlns:a16="http://schemas.microsoft.com/office/drawing/2014/main" id="{47A86A67-7D40-4D05-BAF1-B600203357DB}"/>
              </a:ext>
            </a:extLst>
          </p:cNvPr>
          <p:cNvSpPr>
            <a:spLocks noGrp="1"/>
          </p:cNvSpPr>
          <p:nvPr>
            <p:ph type="sldNum" sz="quarter" idx="12"/>
          </p:nvPr>
        </p:nvSpPr>
        <p:spPr/>
        <p:txBody>
          <a:bodyPr/>
          <a:lstStyle/>
          <a:p>
            <a:fld id="{2F7A85E2-BD14-4E1F-AE7B-FFE676218B42}" type="slidenum">
              <a:rPr lang="el-GR" smtClean="0"/>
              <a:t>‹#›</a:t>
            </a:fld>
            <a:endParaRPr lang="el-GR"/>
          </a:p>
        </p:txBody>
      </p:sp>
    </p:spTree>
    <p:extLst>
      <p:ext uri="{BB962C8B-B14F-4D97-AF65-F5344CB8AC3E}">
        <p14:creationId xmlns:p14="http://schemas.microsoft.com/office/powerpoint/2010/main" val="3484646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D88038-AC00-4026-AC1D-1BD7B5D14F6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l-GR"/>
          </a:p>
        </p:txBody>
      </p:sp>
      <p:sp>
        <p:nvSpPr>
          <p:cNvPr id="3" name="Picture Placeholder 2">
            <a:extLst>
              <a:ext uri="{FF2B5EF4-FFF2-40B4-BE49-F238E27FC236}">
                <a16:creationId xmlns:a16="http://schemas.microsoft.com/office/drawing/2014/main" id="{66FAA157-D277-426D-A127-2451E6A22BA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a:extLst>
              <a:ext uri="{FF2B5EF4-FFF2-40B4-BE49-F238E27FC236}">
                <a16:creationId xmlns:a16="http://schemas.microsoft.com/office/drawing/2014/main" id="{E3AC5F07-0CF6-4546-8368-AF12E7564D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367388C-4399-4DC0-A547-579F12AA4EE4}"/>
              </a:ext>
            </a:extLst>
          </p:cNvPr>
          <p:cNvSpPr>
            <a:spLocks noGrp="1"/>
          </p:cNvSpPr>
          <p:nvPr>
            <p:ph type="dt" sz="half" idx="10"/>
          </p:nvPr>
        </p:nvSpPr>
        <p:spPr/>
        <p:txBody>
          <a:bodyPr/>
          <a:lstStyle/>
          <a:p>
            <a:fld id="{24D41710-DD91-4B74-82EA-ACB86B3D8CFA}" type="datetimeFigureOut">
              <a:rPr lang="el-GR" smtClean="0"/>
              <a:t>15/7/2022</a:t>
            </a:fld>
            <a:endParaRPr lang="el-GR"/>
          </a:p>
        </p:txBody>
      </p:sp>
      <p:sp>
        <p:nvSpPr>
          <p:cNvPr id="6" name="Footer Placeholder 5">
            <a:extLst>
              <a:ext uri="{FF2B5EF4-FFF2-40B4-BE49-F238E27FC236}">
                <a16:creationId xmlns:a16="http://schemas.microsoft.com/office/drawing/2014/main" id="{1735BD12-9FAA-4AE4-B067-9C194A0BB400}"/>
              </a:ext>
            </a:extLst>
          </p:cNvPr>
          <p:cNvSpPr>
            <a:spLocks noGrp="1"/>
          </p:cNvSpPr>
          <p:nvPr>
            <p:ph type="ftr" sz="quarter" idx="11"/>
          </p:nvPr>
        </p:nvSpPr>
        <p:spPr/>
        <p:txBody>
          <a:bodyPr/>
          <a:lstStyle/>
          <a:p>
            <a:endParaRPr lang="el-GR"/>
          </a:p>
        </p:txBody>
      </p:sp>
      <p:sp>
        <p:nvSpPr>
          <p:cNvPr id="7" name="Slide Number Placeholder 6">
            <a:extLst>
              <a:ext uri="{FF2B5EF4-FFF2-40B4-BE49-F238E27FC236}">
                <a16:creationId xmlns:a16="http://schemas.microsoft.com/office/drawing/2014/main" id="{92C78BF9-DF2F-4D4F-A62E-A5ABCEABCBBE}"/>
              </a:ext>
            </a:extLst>
          </p:cNvPr>
          <p:cNvSpPr>
            <a:spLocks noGrp="1"/>
          </p:cNvSpPr>
          <p:nvPr>
            <p:ph type="sldNum" sz="quarter" idx="12"/>
          </p:nvPr>
        </p:nvSpPr>
        <p:spPr/>
        <p:txBody>
          <a:bodyPr/>
          <a:lstStyle/>
          <a:p>
            <a:fld id="{2F7A85E2-BD14-4E1F-AE7B-FFE676218B42}" type="slidenum">
              <a:rPr lang="el-GR" smtClean="0"/>
              <a:t>‹#›</a:t>
            </a:fld>
            <a:endParaRPr lang="el-GR"/>
          </a:p>
        </p:txBody>
      </p:sp>
    </p:spTree>
    <p:extLst>
      <p:ext uri="{BB962C8B-B14F-4D97-AF65-F5344CB8AC3E}">
        <p14:creationId xmlns:p14="http://schemas.microsoft.com/office/powerpoint/2010/main" val="39609265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B060897-C6EC-403D-94FF-4477BF641D8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l-GR"/>
          </a:p>
        </p:txBody>
      </p:sp>
      <p:sp>
        <p:nvSpPr>
          <p:cNvPr id="3" name="Text Placeholder 2">
            <a:extLst>
              <a:ext uri="{FF2B5EF4-FFF2-40B4-BE49-F238E27FC236}">
                <a16:creationId xmlns:a16="http://schemas.microsoft.com/office/drawing/2014/main" id="{85918D82-2B3E-4A15-A721-351C25FB34C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4616FCF6-D28F-4349-BB63-52359A12EB1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D41710-DD91-4B74-82EA-ACB86B3D8CFA}" type="datetimeFigureOut">
              <a:rPr lang="el-GR" smtClean="0"/>
              <a:t>15/7/2022</a:t>
            </a:fld>
            <a:endParaRPr lang="el-GR"/>
          </a:p>
        </p:txBody>
      </p:sp>
      <p:sp>
        <p:nvSpPr>
          <p:cNvPr id="5" name="Footer Placeholder 4">
            <a:extLst>
              <a:ext uri="{FF2B5EF4-FFF2-40B4-BE49-F238E27FC236}">
                <a16:creationId xmlns:a16="http://schemas.microsoft.com/office/drawing/2014/main" id="{E5B2E1AF-4F12-42C3-B1A4-60D038808E9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a:extLst>
              <a:ext uri="{FF2B5EF4-FFF2-40B4-BE49-F238E27FC236}">
                <a16:creationId xmlns:a16="http://schemas.microsoft.com/office/drawing/2014/main" id="{40FCE8DC-F9C9-4535-9DCE-E7831A25624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7A85E2-BD14-4E1F-AE7B-FFE676218B42}" type="slidenum">
              <a:rPr lang="el-GR" smtClean="0"/>
              <a:t>‹#›</a:t>
            </a:fld>
            <a:endParaRPr lang="el-GR"/>
          </a:p>
        </p:txBody>
      </p:sp>
    </p:spTree>
    <p:extLst>
      <p:ext uri="{BB962C8B-B14F-4D97-AF65-F5344CB8AC3E}">
        <p14:creationId xmlns:p14="http://schemas.microsoft.com/office/powerpoint/2010/main" val="21054248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s://www.nytimes.com/2021/10/07/world/stacey-abrams-vote-right.html"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C8874C-1A35-4684-A605-121E1F05ABBF}"/>
              </a:ext>
            </a:extLst>
          </p:cNvPr>
          <p:cNvSpPr>
            <a:spLocks noGrp="1"/>
          </p:cNvSpPr>
          <p:nvPr>
            <p:ph type="ctrTitle"/>
          </p:nvPr>
        </p:nvSpPr>
        <p:spPr>
          <a:xfrm>
            <a:off x="266218" y="202559"/>
            <a:ext cx="11864050" cy="2314936"/>
          </a:xfrm>
          <a:ln w="12700">
            <a:solidFill>
              <a:schemeClr val="accent1"/>
            </a:solidFill>
          </a:ln>
        </p:spPr>
        <p:txBody>
          <a:bodyPr>
            <a:normAutofit fontScale="90000"/>
          </a:bodyPr>
          <a:lstStyle/>
          <a:p>
            <a:br>
              <a:rPr lang="en-US" b="1" dirty="0">
                <a:solidFill>
                  <a:srgbClr val="444444"/>
                </a:solidFill>
                <a:effectLst/>
                <a:latin typeface="Fjalla One" panose="020B0604020202020204" pitchFamily="2" charset="0"/>
              </a:rPr>
            </a:br>
            <a:br>
              <a:rPr lang="en-US" b="1" dirty="0">
                <a:solidFill>
                  <a:srgbClr val="444444"/>
                </a:solidFill>
                <a:effectLst/>
                <a:latin typeface="Fjalla One" panose="020B0604020202020204" pitchFamily="2" charset="0"/>
              </a:rPr>
            </a:br>
            <a:r>
              <a:rPr lang="en-US" sz="7300" b="1" dirty="0">
                <a:solidFill>
                  <a:srgbClr val="444444"/>
                </a:solidFill>
                <a:effectLst/>
                <a:latin typeface="+mn-lt"/>
              </a:rPr>
              <a:t>ISPP 2022 Annual Meeting</a:t>
            </a:r>
            <a:br>
              <a:rPr lang="en-US" sz="4000" b="1" dirty="0">
                <a:solidFill>
                  <a:srgbClr val="444444"/>
                </a:solidFill>
                <a:effectLst/>
                <a:latin typeface="+mn-lt"/>
              </a:rPr>
            </a:br>
            <a:br>
              <a:rPr lang="en-US" sz="4000" b="1" dirty="0">
                <a:effectLst/>
                <a:latin typeface="+mn-lt"/>
              </a:rPr>
            </a:br>
            <a:r>
              <a:rPr lang="en-US" sz="4000" b="1" dirty="0">
                <a:solidFill>
                  <a:srgbClr val="444444"/>
                </a:solidFill>
                <a:effectLst/>
                <a:latin typeface="+mn-lt"/>
              </a:rPr>
              <a:t>14-17 July 2022 </a:t>
            </a:r>
            <a:br>
              <a:rPr lang="en-US" sz="4000" b="1" dirty="0">
                <a:effectLst/>
                <a:latin typeface="+mn-lt"/>
              </a:rPr>
            </a:br>
            <a:r>
              <a:rPr lang="en-US" sz="4000" b="1" dirty="0">
                <a:solidFill>
                  <a:srgbClr val="444444"/>
                </a:solidFill>
                <a:effectLst/>
                <a:latin typeface="+mn-lt"/>
              </a:rPr>
              <a:t>Athens, Greece</a:t>
            </a:r>
            <a:endParaRPr lang="en-US" sz="4000" b="1" dirty="0">
              <a:effectLst/>
              <a:latin typeface="+mn-lt"/>
            </a:endParaRPr>
          </a:p>
        </p:txBody>
      </p:sp>
      <p:sp>
        <p:nvSpPr>
          <p:cNvPr id="3" name="Subtitle 2">
            <a:extLst>
              <a:ext uri="{FF2B5EF4-FFF2-40B4-BE49-F238E27FC236}">
                <a16:creationId xmlns:a16="http://schemas.microsoft.com/office/drawing/2014/main" id="{1D8356A5-9FCE-4F6D-9628-08737EBF8358}"/>
              </a:ext>
            </a:extLst>
          </p:cNvPr>
          <p:cNvSpPr>
            <a:spLocks noGrp="1"/>
          </p:cNvSpPr>
          <p:nvPr>
            <p:ph type="subTitle" idx="1"/>
          </p:nvPr>
        </p:nvSpPr>
        <p:spPr>
          <a:xfrm>
            <a:off x="104172" y="3602037"/>
            <a:ext cx="12026096" cy="3255963"/>
          </a:xfrm>
          <a:ln w="12700">
            <a:solidFill>
              <a:schemeClr val="accent1"/>
            </a:solidFill>
          </a:ln>
        </p:spPr>
        <p:txBody>
          <a:bodyPr>
            <a:noAutofit/>
          </a:bodyPr>
          <a:lstStyle/>
          <a:p>
            <a:pPr>
              <a:lnSpc>
                <a:spcPct val="100000"/>
              </a:lnSpc>
            </a:pPr>
            <a:r>
              <a:rPr lang="en-US" sz="3800" b="1" dirty="0">
                <a:effectLst/>
                <a:latin typeface="Calibri" panose="020F0502020204030204" pitchFamily="34" charset="0"/>
                <a:ea typeface="Calibri" panose="020F0502020204030204" pitchFamily="34" charset="0"/>
                <a:cs typeface="Arial" panose="020B0604020202020204" pitchFamily="34" charset="0"/>
              </a:rPr>
              <a:t>Challenges</a:t>
            </a:r>
            <a:r>
              <a:rPr lang="en-US" sz="3800" b="1">
                <a:effectLst/>
                <a:latin typeface="Calibri" panose="020F0502020204030204" pitchFamily="34" charset="0"/>
                <a:ea typeface="Calibri" panose="020F0502020204030204" pitchFamily="34" charset="0"/>
                <a:cs typeface="Arial" panose="020B0604020202020204" pitchFamily="34" charset="0"/>
              </a:rPr>
              <a:t>, paradoxes, </a:t>
            </a:r>
            <a:r>
              <a:rPr lang="en-US" sz="3800" b="1" dirty="0">
                <a:effectLst/>
                <a:latin typeface="Calibri" panose="020F0502020204030204" pitchFamily="34" charset="0"/>
                <a:ea typeface="Calibri" panose="020F0502020204030204" pitchFamily="34" charset="0"/>
                <a:cs typeface="Arial" panose="020B0604020202020204" pitchFamily="34" charset="0"/>
              </a:rPr>
              <a:t>and the emotionality of democracy</a:t>
            </a:r>
            <a:endParaRPr lang="el-GR" sz="3800" b="1" dirty="0">
              <a:effectLst/>
              <a:latin typeface="Calibri" panose="020F0502020204030204" pitchFamily="34" charset="0"/>
              <a:ea typeface="Calibri" panose="020F0502020204030204" pitchFamily="34" charset="0"/>
              <a:cs typeface="Arial" panose="020B0604020202020204" pitchFamily="34" charset="0"/>
            </a:endParaRPr>
          </a:p>
          <a:p>
            <a:pPr>
              <a:lnSpc>
                <a:spcPct val="100000"/>
              </a:lnSpc>
            </a:pPr>
            <a:endParaRPr lang="en-US" sz="3800" b="1" dirty="0"/>
          </a:p>
          <a:p>
            <a:pPr>
              <a:lnSpc>
                <a:spcPct val="100000"/>
              </a:lnSpc>
            </a:pPr>
            <a:r>
              <a:rPr lang="en-US" sz="2800" b="1" dirty="0">
                <a:solidFill>
                  <a:schemeClr val="tx1"/>
                </a:solidFill>
              </a:rPr>
              <a:t>Nicolas Demertzis</a:t>
            </a:r>
          </a:p>
          <a:p>
            <a:pPr>
              <a:lnSpc>
                <a:spcPct val="100000"/>
              </a:lnSpc>
            </a:pPr>
            <a:r>
              <a:rPr lang="en-US" sz="2800" b="1" dirty="0">
                <a:solidFill>
                  <a:schemeClr val="tx1"/>
                </a:solidFill>
              </a:rPr>
              <a:t> National Centre for Social Research (EKKE)</a:t>
            </a:r>
          </a:p>
          <a:p>
            <a:pPr>
              <a:lnSpc>
                <a:spcPct val="100000"/>
              </a:lnSpc>
            </a:pPr>
            <a:r>
              <a:rPr lang="en-US" sz="2800" b="1" dirty="0">
                <a:solidFill>
                  <a:schemeClr val="tx1"/>
                </a:solidFill>
              </a:rPr>
              <a:t>National and </a:t>
            </a:r>
            <a:r>
              <a:rPr lang="en-US" sz="2800" b="1" dirty="0" err="1">
                <a:solidFill>
                  <a:schemeClr val="tx1"/>
                </a:solidFill>
              </a:rPr>
              <a:t>Kapodistrian</a:t>
            </a:r>
            <a:r>
              <a:rPr lang="en-US" sz="2800" b="1" dirty="0">
                <a:solidFill>
                  <a:schemeClr val="tx1"/>
                </a:solidFill>
              </a:rPr>
              <a:t> University of Athens</a:t>
            </a:r>
          </a:p>
        </p:txBody>
      </p:sp>
    </p:spTree>
    <p:extLst>
      <p:ext uri="{BB962C8B-B14F-4D97-AF65-F5344CB8AC3E}">
        <p14:creationId xmlns:p14="http://schemas.microsoft.com/office/powerpoint/2010/main" val="31297374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8A688A8-E418-D76C-0277-DB093C6EBA20}"/>
              </a:ext>
            </a:extLst>
          </p:cNvPr>
          <p:cNvSpPr>
            <a:spLocks noGrp="1"/>
          </p:cNvSpPr>
          <p:nvPr>
            <p:ph type="title"/>
          </p:nvPr>
        </p:nvSpPr>
        <p:spPr>
          <a:xfrm>
            <a:off x="275943" y="43284"/>
            <a:ext cx="11481401" cy="1560833"/>
          </a:xfrm>
        </p:spPr>
        <p:txBody>
          <a:bodyPr>
            <a:normAutofit fontScale="90000"/>
          </a:bodyPr>
          <a:lstStyle/>
          <a:p>
            <a:pPr algn="ctr"/>
            <a:r>
              <a:rPr lang="en-US" b="1" dirty="0">
                <a:latin typeface="+mn-lt"/>
              </a:rPr>
              <a:t>Stacey Abrams </a:t>
            </a:r>
            <a:r>
              <a:rPr lang="en-US" sz="2800" b="1" dirty="0">
                <a:latin typeface="+mn-lt"/>
              </a:rPr>
              <a:t>(former senior state legislator and key voting rights activist)</a:t>
            </a:r>
            <a:br>
              <a:rPr lang="en-US" sz="2400" dirty="0"/>
            </a:br>
            <a:r>
              <a:rPr lang="en-US" sz="3600" dirty="0"/>
              <a:t>“</a:t>
            </a:r>
            <a:r>
              <a:rPr lang="en-US" sz="3600" dirty="0">
                <a:effectLst/>
                <a:latin typeface="Calibri" panose="020F0502020204030204" pitchFamily="34" charset="0"/>
                <a:ea typeface="Calibri" panose="020F0502020204030204" pitchFamily="34" charset="0"/>
                <a:cs typeface="Arial" panose="020B0604020202020204" pitchFamily="34" charset="0"/>
              </a:rPr>
              <a:t>in the USA 600 bills undermining minority votes and voices are moving through 48 states”</a:t>
            </a:r>
            <a:br>
              <a:rPr lang="en-US" sz="3600" dirty="0">
                <a:effectLst/>
                <a:latin typeface="Calibri" panose="020F0502020204030204" pitchFamily="34" charset="0"/>
                <a:ea typeface="Calibri" panose="020F0502020204030204" pitchFamily="34" charset="0"/>
                <a:cs typeface="Arial" panose="020B0604020202020204" pitchFamily="34" charset="0"/>
              </a:rPr>
            </a:br>
            <a:r>
              <a:rPr lang="en-US" sz="1800" dirty="0">
                <a:effectLst/>
                <a:latin typeface="Calibri" panose="020F0502020204030204" pitchFamily="34" charset="0"/>
                <a:ea typeface="Calibri" panose="020F0502020204030204" pitchFamily="34" charset="0"/>
                <a:cs typeface="Arial" panose="020B0604020202020204" pitchFamily="34" charset="0"/>
              </a:rPr>
              <a:t>(</a:t>
            </a:r>
            <a:r>
              <a:rPr lang="en-US" sz="1800" u="sng" dirty="0">
                <a:solidFill>
                  <a:srgbClr val="0563C1"/>
                </a:solidFill>
                <a:effectLst/>
                <a:latin typeface="Calibri" panose="020F0502020204030204" pitchFamily="34" charset="0"/>
                <a:ea typeface="Calibri" panose="020F0502020204030204" pitchFamily="34" charset="0"/>
                <a:cs typeface="Arial" panose="020B0604020202020204" pitchFamily="34" charset="0"/>
                <a:hlinkClick r:id="rId2"/>
              </a:rPr>
              <a:t>https://www.nytimes.com/2021/10/07/world/stacey-abrams-vote-right.html</a:t>
            </a:r>
            <a:r>
              <a:rPr lang="en-US" sz="1800" dirty="0">
                <a:effectLst/>
                <a:latin typeface="Calibri" panose="020F0502020204030204" pitchFamily="34" charset="0"/>
                <a:ea typeface="Calibri" panose="020F0502020204030204" pitchFamily="34" charset="0"/>
                <a:cs typeface="Arial" panose="020B0604020202020204" pitchFamily="34" charset="0"/>
              </a:rPr>
              <a:t>). </a:t>
            </a:r>
            <a:endParaRPr lang="el-GR" sz="3600" b="1" dirty="0">
              <a:latin typeface="+mn-lt"/>
            </a:endParaRPr>
          </a:p>
        </p:txBody>
      </p:sp>
      <p:pic>
        <p:nvPicPr>
          <p:cNvPr id="5" name="Θέση περιεχομένου 4" descr="Εικόνα που περιέχει άτομο, όρθιος, παιχνίδι&#10;&#10;Περιγραφή που δημιουργήθηκε αυτόματα">
            <a:extLst>
              <a:ext uri="{FF2B5EF4-FFF2-40B4-BE49-F238E27FC236}">
                <a16:creationId xmlns:a16="http://schemas.microsoft.com/office/drawing/2014/main" id="{50EF1CC8-D8B2-CA6A-F6B3-7FD8A2E6B172}"/>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439233" y="2131796"/>
            <a:ext cx="7918639" cy="4793837"/>
          </a:xfrm>
        </p:spPr>
      </p:pic>
    </p:spTree>
    <p:extLst>
      <p:ext uri="{BB962C8B-B14F-4D97-AF65-F5344CB8AC3E}">
        <p14:creationId xmlns:p14="http://schemas.microsoft.com/office/powerpoint/2010/main" val="24585281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D6027-A703-4E23-904A-EBB84452223B}"/>
              </a:ext>
            </a:extLst>
          </p:cNvPr>
          <p:cNvSpPr>
            <a:spLocks noGrp="1"/>
          </p:cNvSpPr>
          <p:nvPr>
            <p:ph type="title"/>
          </p:nvPr>
        </p:nvSpPr>
        <p:spPr>
          <a:xfrm>
            <a:off x="3229608" y="369183"/>
            <a:ext cx="8189120" cy="1267539"/>
          </a:xfrm>
          <a:noFill/>
          <a:ln w="12700">
            <a:solidFill>
              <a:schemeClr val="accent1"/>
            </a:solidFill>
          </a:ln>
        </p:spPr>
        <p:txBody>
          <a:bodyPr>
            <a:noAutofit/>
          </a:bodyPr>
          <a:lstStyle/>
          <a:p>
            <a:pPr algn="ctr"/>
            <a:br>
              <a:rPr lang="en-US" sz="2400" b="1" dirty="0">
                <a:effectLst/>
                <a:latin typeface="Calibri" panose="020F0502020204030204" pitchFamily="34" charset="0"/>
                <a:ea typeface="Calibri" panose="020F0502020204030204" pitchFamily="34" charset="0"/>
                <a:cs typeface="Arial" panose="020B0604020202020204" pitchFamily="34" charset="0"/>
              </a:rPr>
            </a:br>
            <a:r>
              <a:rPr lang="en-US" sz="2400" b="1" dirty="0">
                <a:effectLst/>
                <a:latin typeface="Calibri" panose="020F0502020204030204" pitchFamily="34" charset="0"/>
                <a:ea typeface="Calibri" panose="020F0502020204030204" pitchFamily="34" charset="0"/>
                <a:cs typeface="Arial" panose="020B0604020202020204" pitchFamily="34" charset="0"/>
              </a:rPr>
              <a:t>The richest 10% of the global population currently take 52% of global income</a:t>
            </a:r>
            <a:br>
              <a:rPr lang="en-US" sz="2400" b="1" dirty="0">
                <a:effectLst/>
                <a:latin typeface="Calibri" panose="020F0502020204030204" pitchFamily="34" charset="0"/>
                <a:ea typeface="Calibri" panose="020F0502020204030204" pitchFamily="34" charset="0"/>
                <a:cs typeface="Arial" panose="020B0604020202020204" pitchFamily="34" charset="0"/>
              </a:rPr>
            </a:br>
            <a:r>
              <a:rPr lang="en-US" sz="2400" b="1" dirty="0">
                <a:solidFill>
                  <a:srgbClr val="FF0000"/>
                </a:solidFill>
                <a:effectLst/>
                <a:latin typeface="Calibri" panose="020F0502020204030204" pitchFamily="34" charset="0"/>
                <a:ea typeface="Calibri" panose="020F0502020204030204" pitchFamily="34" charset="0"/>
                <a:cs typeface="Arial" panose="020B0604020202020204" pitchFamily="34" charset="0"/>
              </a:rPr>
              <a:t>Bases of injustice and grievance politics</a:t>
            </a:r>
            <a:br>
              <a:rPr lang="el-GR" sz="2400" b="1" dirty="0">
                <a:solidFill>
                  <a:srgbClr val="FF0000"/>
                </a:solidFill>
              </a:rPr>
            </a:br>
            <a:br>
              <a:rPr lang="el-GR" sz="2800" dirty="0"/>
            </a:br>
            <a:endParaRPr lang="el-GR" sz="2400" b="1" dirty="0"/>
          </a:p>
        </p:txBody>
      </p:sp>
      <p:sp>
        <p:nvSpPr>
          <p:cNvPr id="4" name="Rectangle 3">
            <a:extLst>
              <a:ext uri="{FF2B5EF4-FFF2-40B4-BE49-F238E27FC236}">
                <a16:creationId xmlns:a16="http://schemas.microsoft.com/office/drawing/2014/main" id="{0CC027C5-A77D-4DC2-88F3-A22C364133CD}"/>
              </a:ext>
            </a:extLst>
          </p:cNvPr>
          <p:cNvSpPr/>
          <p:nvPr/>
        </p:nvSpPr>
        <p:spPr>
          <a:xfrm>
            <a:off x="838199" y="301644"/>
            <a:ext cx="2326480" cy="6127750"/>
          </a:xfrm>
          <a:prstGeom prst="rect">
            <a:avLst/>
          </a:prstGeom>
          <a:solidFill>
            <a:schemeClr val="accent1">
              <a:lumMod val="40000"/>
              <a:lumOff val="60000"/>
            </a:schemeClr>
          </a:solidFill>
          <a:ln w="12700">
            <a:solidFill>
              <a:schemeClr val="accent1"/>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l-GR"/>
          </a:p>
        </p:txBody>
      </p:sp>
      <p:sp>
        <p:nvSpPr>
          <p:cNvPr id="5" name="Flowchart: Connector 4">
            <a:extLst>
              <a:ext uri="{FF2B5EF4-FFF2-40B4-BE49-F238E27FC236}">
                <a16:creationId xmlns:a16="http://schemas.microsoft.com/office/drawing/2014/main" id="{AC0764EF-7789-4311-AE7C-16794FE4101E}"/>
              </a:ext>
            </a:extLst>
          </p:cNvPr>
          <p:cNvSpPr/>
          <p:nvPr/>
        </p:nvSpPr>
        <p:spPr>
          <a:xfrm>
            <a:off x="838199" y="1547446"/>
            <a:ext cx="2326481" cy="3127356"/>
          </a:xfrm>
          <a:prstGeom prst="flowChartConnector">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just">
              <a:lnSpc>
                <a:spcPct val="107000"/>
              </a:lnSpc>
              <a:spcBef>
                <a:spcPts val="0"/>
              </a:spcBef>
              <a:spcAft>
                <a:spcPts val="0"/>
              </a:spcAft>
            </a:pPr>
            <a:r>
              <a:rPr lang="en-US" sz="2000" b="1" dirty="0">
                <a:effectLst/>
                <a:latin typeface="Calibri" panose="020F0502020204030204" pitchFamily="34" charset="0"/>
                <a:ea typeface="Calibri" panose="020F0502020204030204" pitchFamily="34" charset="0"/>
                <a:cs typeface="Arial" panose="020B0604020202020204" pitchFamily="34" charset="0"/>
              </a:rPr>
              <a:t>Challenge #2: </a:t>
            </a:r>
            <a:r>
              <a:rPr lang="en-US" sz="1800" dirty="0">
                <a:effectLst/>
                <a:latin typeface="Calibri" panose="020F0502020204030204" pitchFamily="34" charset="0"/>
                <a:ea typeface="Calibri" panose="020F0502020204030204" pitchFamily="34" charset="0"/>
                <a:cs typeface="Arial" panose="020B0604020202020204" pitchFamily="34" charset="0"/>
              </a:rPr>
              <a:t>Discrepancy between political and socio-economic equality</a:t>
            </a:r>
            <a:endParaRPr lang="el-GR" sz="18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6" name="Εικόνα 5" descr="Global income inequality: How big is gap between richest and poorest? |  World Economic Forum">
            <a:extLst>
              <a:ext uri="{FF2B5EF4-FFF2-40B4-BE49-F238E27FC236}">
                <a16:creationId xmlns:a16="http://schemas.microsoft.com/office/drawing/2014/main" id="{EB3CFF77-6CB7-B165-E3C4-1CF1290A617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164678" y="1725998"/>
            <a:ext cx="8189121" cy="4860210"/>
          </a:xfrm>
          <a:prstGeom prst="rect">
            <a:avLst/>
          </a:prstGeom>
          <a:noFill/>
          <a:ln>
            <a:noFill/>
          </a:ln>
        </p:spPr>
      </p:pic>
    </p:spTree>
    <p:extLst>
      <p:ext uri="{BB962C8B-B14F-4D97-AF65-F5344CB8AC3E}">
        <p14:creationId xmlns:p14="http://schemas.microsoft.com/office/powerpoint/2010/main" val="37783492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69F2C36-99A5-3D5B-CD47-12F46A4AF002}"/>
              </a:ext>
            </a:extLst>
          </p:cNvPr>
          <p:cNvSpPr>
            <a:spLocks noGrp="1"/>
          </p:cNvSpPr>
          <p:nvPr>
            <p:ph type="title"/>
          </p:nvPr>
        </p:nvSpPr>
        <p:spPr>
          <a:xfrm>
            <a:off x="838200" y="48696"/>
            <a:ext cx="10515600" cy="632341"/>
          </a:xfrm>
        </p:spPr>
        <p:txBody>
          <a:bodyPr>
            <a:normAutofit fontScale="90000"/>
          </a:bodyPr>
          <a:lstStyle/>
          <a:p>
            <a:pPr algn="ctr"/>
            <a:r>
              <a:rPr lang="en-US" sz="4000" b="1">
                <a:effectLst/>
                <a:latin typeface="Calibri" panose="020F0502020204030204" pitchFamily="34" charset="0"/>
                <a:ea typeface="Calibri" panose="020F0502020204030204" pitchFamily="34" charset="0"/>
                <a:cs typeface="Arial" panose="020B0604020202020204" pitchFamily="34" charset="0"/>
              </a:rPr>
              <a:t>felt social injustice and victimization</a:t>
            </a:r>
            <a:endParaRPr lang="el-GR" sz="4000" b="1" dirty="0"/>
          </a:p>
        </p:txBody>
      </p:sp>
      <p:sp>
        <p:nvSpPr>
          <p:cNvPr id="3" name="Θέση περιεχομένου 2">
            <a:extLst>
              <a:ext uri="{FF2B5EF4-FFF2-40B4-BE49-F238E27FC236}">
                <a16:creationId xmlns:a16="http://schemas.microsoft.com/office/drawing/2014/main" id="{382C8A82-CAF5-0384-17B8-5C5C182FE58D}"/>
              </a:ext>
            </a:extLst>
          </p:cNvPr>
          <p:cNvSpPr>
            <a:spLocks noGrp="1"/>
          </p:cNvSpPr>
          <p:nvPr>
            <p:ph idx="1"/>
          </p:nvPr>
        </p:nvSpPr>
        <p:spPr>
          <a:xfrm>
            <a:off x="838200" y="725026"/>
            <a:ext cx="10515600" cy="6025397"/>
          </a:xfrm>
        </p:spPr>
        <p:txBody>
          <a:bodyPr>
            <a:normAutofit fontScale="47500" lnSpcReduction="20000"/>
          </a:bodyPr>
          <a:lstStyle/>
          <a:p>
            <a:r>
              <a:rPr lang="en-US" sz="5300" b="1" dirty="0">
                <a:solidFill>
                  <a:srgbClr val="FF0000"/>
                </a:solidFill>
                <a:effectLst/>
                <a:latin typeface="Calibri" panose="020F0502020204030204" pitchFamily="34" charset="0"/>
                <a:ea typeface="Calibri" panose="020F0502020204030204" pitchFamily="34" charset="0"/>
                <a:cs typeface="Arial" panose="020B0604020202020204" pitchFamily="34" charset="0"/>
              </a:rPr>
              <a:t>Discontent, disillusionment, distrust, anger, hopelessness, low internal and external efficacy, political apathy and alienation. </a:t>
            </a:r>
          </a:p>
          <a:p>
            <a:endParaRPr lang="en-US" sz="5100" dirty="0">
              <a:latin typeface="Calibri" panose="020F0502020204030204" pitchFamily="34" charset="0"/>
              <a:cs typeface="Arial" panose="020B0604020202020204" pitchFamily="34" charset="0"/>
            </a:endParaRPr>
          </a:p>
          <a:p>
            <a:pPr marL="0" indent="0">
              <a:buNone/>
            </a:pPr>
            <a:r>
              <a:rPr lang="en-US" sz="7600" b="1" i="1" dirty="0">
                <a:effectLst/>
                <a:latin typeface="Calibri" panose="020F0502020204030204" pitchFamily="34" charset="0"/>
                <a:ea typeface="Calibri" panose="020F0502020204030204" pitchFamily="34" charset="0"/>
                <a:cs typeface="Arial" panose="020B0604020202020204" pitchFamily="34" charset="0"/>
              </a:rPr>
              <a:t>Ressentiment </a:t>
            </a:r>
            <a:r>
              <a:rPr lang="en-US" sz="4400" dirty="0">
                <a:effectLst/>
                <a:latin typeface="Calibri" panose="020F0502020204030204" pitchFamily="34" charset="0"/>
                <a:ea typeface="Calibri" panose="020F0502020204030204" pitchFamily="34" charset="0"/>
                <a:cs typeface="Arial" panose="020B0604020202020204" pitchFamily="34" charset="0"/>
              </a:rPr>
              <a:t>: </a:t>
            </a:r>
            <a:r>
              <a:rPr lang="en-US" sz="5900" dirty="0">
                <a:solidFill>
                  <a:srgbClr val="000000"/>
                </a:solidFill>
                <a:ea typeface="Calibri" panose="020F0502020204030204" pitchFamily="34" charset="0"/>
              </a:rPr>
              <a:t>U</a:t>
            </a:r>
            <a:r>
              <a:rPr lang="en-US" sz="5900" dirty="0">
                <a:solidFill>
                  <a:srgbClr val="000000"/>
                </a:solidFill>
                <a:effectLst/>
                <a:ea typeface="Calibri" panose="020F0502020204030204" pitchFamily="34" charset="0"/>
              </a:rPr>
              <a:t>npleasant complex moral </a:t>
            </a:r>
          </a:p>
          <a:p>
            <a:pPr marL="0" indent="0">
              <a:buNone/>
            </a:pPr>
            <a:r>
              <a:rPr lang="en-US" sz="5900" dirty="0">
                <a:solidFill>
                  <a:srgbClr val="000000"/>
                </a:solidFill>
                <a:effectLst/>
                <a:ea typeface="Calibri" panose="020F0502020204030204" pitchFamily="34" charset="0"/>
              </a:rPr>
              <a:t>sentiment with no specific addressees,</a:t>
            </a:r>
          </a:p>
          <a:p>
            <a:pPr marL="0" indent="0">
              <a:buNone/>
            </a:pPr>
            <a:r>
              <a:rPr lang="en-US" sz="5900" dirty="0">
                <a:solidFill>
                  <a:srgbClr val="000000"/>
                </a:solidFill>
                <a:effectLst/>
                <a:ea typeface="Calibri" panose="020F0502020204030204" pitchFamily="34" charset="0"/>
              </a:rPr>
              <a:t> experienced by </a:t>
            </a:r>
            <a:r>
              <a:rPr lang="en-US" sz="5900" dirty="0">
                <a:solidFill>
                  <a:srgbClr val="000000"/>
                </a:solidFill>
                <a:ea typeface="Calibri" panose="020F0502020204030204" pitchFamily="34" charset="0"/>
              </a:rPr>
              <a:t>relegated</a:t>
            </a:r>
            <a:r>
              <a:rPr lang="en-US" sz="5900" dirty="0">
                <a:solidFill>
                  <a:srgbClr val="000000"/>
                </a:solidFill>
                <a:effectLst/>
                <a:ea typeface="Calibri" panose="020F0502020204030204" pitchFamily="34" charset="0"/>
              </a:rPr>
              <a:t> individuals</a:t>
            </a:r>
          </a:p>
          <a:p>
            <a:pPr marL="0" indent="0">
              <a:buNone/>
            </a:pPr>
            <a:r>
              <a:rPr lang="en-US" sz="5900" dirty="0">
                <a:solidFill>
                  <a:srgbClr val="000000"/>
                </a:solidFill>
                <a:effectLst/>
                <a:ea typeface="Calibri" panose="020F0502020204030204" pitchFamily="34" charset="0"/>
              </a:rPr>
              <a:t> including a chronic reliving of</a:t>
            </a:r>
          </a:p>
          <a:p>
            <a:pPr marL="0" indent="0">
              <a:buNone/>
            </a:pPr>
            <a:r>
              <a:rPr lang="en-US" sz="5900" dirty="0">
                <a:solidFill>
                  <a:srgbClr val="000000"/>
                </a:solidFill>
                <a:effectLst/>
                <a:ea typeface="Calibri" panose="020F0502020204030204" pitchFamily="34" charset="0"/>
              </a:rPr>
              <a:t> repressed and endless vengeance, </a:t>
            </a:r>
          </a:p>
          <a:p>
            <a:pPr marL="0" indent="0">
              <a:buNone/>
            </a:pPr>
            <a:r>
              <a:rPr lang="en-US" sz="5900" dirty="0">
                <a:solidFill>
                  <a:srgbClr val="000000"/>
                </a:solidFill>
                <a:effectLst/>
                <a:ea typeface="Calibri" panose="020F0502020204030204" pitchFamily="34" charset="0"/>
              </a:rPr>
              <a:t>hostility, hatred, envy, </a:t>
            </a:r>
            <a:r>
              <a:rPr lang="en-US" sz="5900" i="1" dirty="0">
                <a:solidFill>
                  <a:srgbClr val="000000"/>
                </a:solidFill>
                <a:effectLst/>
                <a:ea typeface="Calibri" panose="020F0502020204030204" pitchFamily="34" charset="0"/>
              </a:rPr>
              <a:t>Schadenfreude</a:t>
            </a:r>
            <a:r>
              <a:rPr lang="en-US" sz="5900" dirty="0">
                <a:solidFill>
                  <a:srgbClr val="000000"/>
                </a:solidFill>
                <a:effectLst/>
                <a:ea typeface="Calibri" panose="020F0502020204030204" pitchFamily="34" charset="0"/>
              </a:rPr>
              <a:t>,</a:t>
            </a:r>
          </a:p>
          <a:p>
            <a:pPr marL="0" indent="0">
              <a:buNone/>
            </a:pPr>
            <a:r>
              <a:rPr lang="en-US" sz="5900" dirty="0">
                <a:solidFill>
                  <a:srgbClr val="000000"/>
                </a:solidFill>
                <a:effectLst/>
                <a:ea typeface="Calibri" panose="020F0502020204030204" pitchFamily="34" charset="0"/>
              </a:rPr>
              <a:t> and resentment due to the powerlessness</a:t>
            </a:r>
          </a:p>
          <a:p>
            <a:pPr marL="0" indent="0">
              <a:buNone/>
            </a:pPr>
            <a:r>
              <a:rPr lang="en-US" sz="5900" dirty="0">
                <a:solidFill>
                  <a:srgbClr val="000000"/>
                </a:solidFill>
                <a:effectLst/>
                <a:ea typeface="Calibri" panose="020F0502020204030204" pitchFamily="34" charset="0"/>
              </a:rPr>
              <a:t> of the subject in expressing them, and</a:t>
            </a:r>
          </a:p>
          <a:p>
            <a:pPr marL="0" indent="0">
              <a:buNone/>
            </a:pPr>
            <a:r>
              <a:rPr lang="en-US" sz="5900" dirty="0">
                <a:solidFill>
                  <a:srgbClr val="000000"/>
                </a:solidFill>
                <a:effectLst/>
                <a:ea typeface="Calibri" panose="020F0502020204030204" pitchFamily="34" charset="0"/>
              </a:rPr>
              <a:t> resulting, at the level of moral values, </a:t>
            </a:r>
          </a:p>
          <a:p>
            <a:pPr marL="0" indent="0">
              <a:buNone/>
            </a:pPr>
            <a:r>
              <a:rPr lang="en-US" sz="5900" dirty="0">
                <a:solidFill>
                  <a:srgbClr val="000000"/>
                </a:solidFill>
                <a:effectLst/>
                <a:ea typeface="Calibri" panose="020F0502020204030204" pitchFamily="34" charset="0"/>
              </a:rPr>
              <a:t>in the disavowal of what is unconsciously</a:t>
            </a:r>
          </a:p>
          <a:p>
            <a:pPr marL="0" indent="0">
              <a:buNone/>
            </a:pPr>
            <a:r>
              <a:rPr lang="en-US" sz="5900" dirty="0">
                <a:solidFill>
                  <a:srgbClr val="000000"/>
                </a:solidFill>
                <a:effectLst/>
                <a:ea typeface="Calibri" panose="020F0502020204030204" pitchFamily="34" charset="0"/>
              </a:rPr>
              <a:t> desired.</a:t>
            </a:r>
          </a:p>
          <a:p>
            <a:endParaRPr lang="el-GR" sz="4400" dirty="0"/>
          </a:p>
        </p:txBody>
      </p:sp>
      <p:pic>
        <p:nvPicPr>
          <p:cNvPr id="4" name="Picture 4">
            <a:extLst>
              <a:ext uri="{FF2B5EF4-FFF2-40B4-BE49-F238E27FC236}">
                <a16:creationId xmlns:a16="http://schemas.microsoft.com/office/drawing/2014/main" id="{5239E0C2-5CE6-9F21-08E1-2170D7F9352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21000" y="1644837"/>
            <a:ext cx="3632800" cy="5105587"/>
          </a:xfrm>
          <a:prstGeom prst="rect">
            <a:avLst/>
          </a:prstGeom>
        </p:spPr>
      </p:pic>
    </p:spTree>
    <p:extLst>
      <p:ext uri="{BB962C8B-B14F-4D97-AF65-F5344CB8AC3E}">
        <p14:creationId xmlns:p14="http://schemas.microsoft.com/office/powerpoint/2010/main" val="31837338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62890CF-FC4F-286E-983D-45EB38FD0776}"/>
              </a:ext>
            </a:extLst>
          </p:cNvPr>
          <p:cNvSpPr>
            <a:spLocks noGrp="1"/>
          </p:cNvSpPr>
          <p:nvPr>
            <p:ph type="title"/>
          </p:nvPr>
        </p:nvSpPr>
        <p:spPr/>
        <p:txBody>
          <a:bodyPr/>
          <a:lstStyle/>
          <a:p>
            <a:pPr algn="ctr"/>
            <a:r>
              <a:rPr lang="en-US" dirty="0"/>
              <a:t> </a:t>
            </a:r>
            <a:r>
              <a:rPr lang="en-US" b="1" dirty="0">
                <a:latin typeface="+mn-lt"/>
              </a:rPr>
              <a:t>(political) cynicism as an emotional climate</a:t>
            </a:r>
            <a:br>
              <a:rPr lang="en-US" b="1" dirty="0">
                <a:latin typeface="+mn-lt"/>
              </a:rPr>
            </a:br>
            <a:r>
              <a:rPr lang="en-US" dirty="0">
                <a:effectLst/>
                <a:latin typeface="+mn-lt"/>
                <a:ea typeface="Calibri" panose="020F0502020204030204" pitchFamily="34" charset="0"/>
                <a:cs typeface="Arial" panose="020B0604020202020204" pitchFamily="34" charset="0"/>
              </a:rPr>
              <a:t>not reduced to distrust</a:t>
            </a:r>
            <a:endParaRPr lang="el-GR" b="1" dirty="0">
              <a:latin typeface="+mn-lt"/>
            </a:endParaRPr>
          </a:p>
        </p:txBody>
      </p:sp>
      <p:sp>
        <p:nvSpPr>
          <p:cNvPr id="3" name="Θέση περιεχομένου 2">
            <a:extLst>
              <a:ext uri="{FF2B5EF4-FFF2-40B4-BE49-F238E27FC236}">
                <a16:creationId xmlns:a16="http://schemas.microsoft.com/office/drawing/2014/main" id="{48DFB518-05DC-96D1-1EFF-00B13335504B}"/>
              </a:ext>
            </a:extLst>
          </p:cNvPr>
          <p:cNvSpPr>
            <a:spLocks noGrp="1"/>
          </p:cNvSpPr>
          <p:nvPr>
            <p:ph idx="1"/>
          </p:nvPr>
        </p:nvSpPr>
        <p:spPr>
          <a:xfrm>
            <a:off x="838200" y="2353633"/>
            <a:ext cx="10515600" cy="3823330"/>
          </a:xfrm>
        </p:spPr>
        <p:txBody>
          <a:bodyPr>
            <a:normAutofit lnSpcReduction="10000"/>
          </a:bodyPr>
          <a:lstStyle/>
          <a:p>
            <a:pPr marL="0" indent="0">
              <a:buNone/>
            </a:pPr>
            <a:r>
              <a:rPr lang="en-US" sz="4400" dirty="0">
                <a:effectLst/>
                <a:latin typeface="Calibri" panose="020F0502020204030204" pitchFamily="34" charset="0"/>
                <a:ea typeface="Calibri" panose="020F0502020204030204" pitchFamily="34" charset="0"/>
                <a:cs typeface="Arial" panose="020B0604020202020204" pitchFamily="34" charset="0"/>
              </a:rPr>
              <a:t>sarcasm, irony, mocking, nihilism, bad faith, aloofness, resignation, indignation, fatalism, hopelessness, and powerlessness.</a:t>
            </a:r>
          </a:p>
          <a:p>
            <a:endParaRPr lang="en-US" sz="4400" dirty="0">
              <a:latin typeface="Calibri" panose="020F0502020204030204" pitchFamily="34" charset="0"/>
              <a:cs typeface="Arial" panose="020B0604020202020204" pitchFamily="34" charset="0"/>
            </a:endParaRPr>
          </a:p>
          <a:p>
            <a:pPr marL="0" indent="0" algn="ctr">
              <a:buNone/>
            </a:pPr>
            <a:r>
              <a:rPr lang="en-GB" sz="48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legitimation through disbelief</a:t>
            </a:r>
          </a:p>
          <a:p>
            <a:pPr marL="0" indent="0" algn="ctr">
              <a:buNone/>
            </a:pPr>
            <a:r>
              <a:rPr lang="en-US" sz="2400" dirty="0"/>
              <a:t>Goldfarb (1991)</a:t>
            </a:r>
            <a:endParaRPr lang="el-GR" sz="2400" dirty="0"/>
          </a:p>
        </p:txBody>
      </p:sp>
      <p:sp>
        <p:nvSpPr>
          <p:cNvPr id="4" name="Βέλος: Κάτω 3">
            <a:extLst>
              <a:ext uri="{FF2B5EF4-FFF2-40B4-BE49-F238E27FC236}">
                <a16:creationId xmlns:a16="http://schemas.microsoft.com/office/drawing/2014/main" id="{4755E0B5-B4B8-3FDB-883C-AEBA439C35A7}"/>
              </a:ext>
            </a:extLst>
          </p:cNvPr>
          <p:cNvSpPr/>
          <p:nvPr/>
        </p:nvSpPr>
        <p:spPr>
          <a:xfrm>
            <a:off x="5251938" y="4020114"/>
            <a:ext cx="757491" cy="71420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10785386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D6027-A703-4E23-904A-EBB84452223B}"/>
              </a:ext>
            </a:extLst>
          </p:cNvPr>
          <p:cNvSpPr>
            <a:spLocks noGrp="1"/>
          </p:cNvSpPr>
          <p:nvPr>
            <p:ph type="title"/>
          </p:nvPr>
        </p:nvSpPr>
        <p:spPr>
          <a:xfrm>
            <a:off x="3256662" y="369183"/>
            <a:ext cx="8189120" cy="626377"/>
          </a:xfrm>
          <a:noFill/>
          <a:ln w="12700">
            <a:solidFill>
              <a:schemeClr val="accent1"/>
            </a:solidFill>
          </a:ln>
        </p:spPr>
        <p:txBody>
          <a:bodyPr>
            <a:noAutofit/>
          </a:bodyPr>
          <a:lstStyle/>
          <a:p>
            <a:pPr algn="ctr"/>
            <a:r>
              <a:rPr lang="en-US" sz="4800" b="1" dirty="0" err="1">
                <a:effectLst/>
                <a:latin typeface="Calibri" panose="020F0502020204030204" pitchFamily="34" charset="0"/>
                <a:ea typeface="Calibri" panose="020F0502020204030204" pitchFamily="34" charset="0"/>
              </a:rPr>
              <a:t>Infodemic</a:t>
            </a:r>
            <a:r>
              <a:rPr lang="en-US" sz="4800" b="1" dirty="0">
                <a:latin typeface="Calibri" panose="020F0502020204030204" pitchFamily="34" charset="0"/>
                <a:ea typeface="Calibri" panose="020F0502020204030204" pitchFamily="34" charset="0"/>
              </a:rPr>
              <a:t> / Post-truth</a:t>
            </a:r>
            <a:endParaRPr lang="el-GR" sz="4800" b="1" dirty="0"/>
          </a:p>
        </p:txBody>
      </p:sp>
      <p:sp>
        <p:nvSpPr>
          <p:cNvPr id="4" name="Rectangle 3">
            <a:extLst>
              <a:ext uri="{FF2B5EF4-FFF2-40B4-BE49-F238E27FC236}">
                <a16:creationId xmlns:a16="http://schemas.microsoft.com/office/drawing/2014/main" id="{0CC027C5-A77D-4DC2-88F3-A22C364133CD}"/>
              </a:ext>
            </a:extLst>
          </p:cNvPr>
          <p:cNvSpPr/>
          <p:nvPr/>
        </p:nvSpPr>
        <p:spPr>
          <a:xfrm>
            <a:off x="838199" y="301644"/>
            <a:ext cx="2326480" cy="6127750"/>
          </a:xfrm>
          <a:prstGeom prst="rect">
            <a:avLst/>
          </a:prstGeom>
          <a:solidFill>
            <a:schemeClr val="accent1">
              <a:lumMod val="40000"/>
              <a:lumOff val="60000"/>
            </a:schemeClr>
          </a:solidFill>
          <a:ln w="12700">
            <a:solidFill>
              <a:schemeClr val="accent1"/>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l-GR"/>
          </a:p>
        </p:txBody>
      </p:sp>
      <p:sp>
        <p:nvSpPr>
          <p:cNvPr id="5" name="Flowchart: Connector 4">
            <a:extLst>
              <a:ext uri="{FF2B5EF4-FFF2-40B4-BE49-F238E27FC236}">
                <a16:creationId xmlns:a16="http://schemas.microsoft.com/office/drawing/2014/main" id="{AC0764EF-7789-4311-AE7C-16794FE4101E}"/>
              </a:ext>
            </a:extLst>
          </p:cNvPr>
          <p:cNvSpPr/>
          <p:nvPr/>
        </p:nvSpPr>
        <p:spPr>
          <a:xfrm>
            <a:off x="870662" y="1547446"/>
            <a:ext cx="2326481" cy="3127356"/>
          </a:xfrm>
          <a:prstGeom prst="flowChartConnector">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just">
              <a:lnSpc>
                <a:spcPct val="107000"/>
              </a:lnSpc>
              <a:spcBef>
                <a:spcPts val="0"/>
              </a:spcBef>
              <a:spcAft>
                <a:spcPts val="0"/>
              </a:spcAft>
            </a:pPr>
            <a:r>
              <a:rPr lang="en-US" sz="2000" b="1" dirty="0">
                <a:effectLst/>
                <a:latin typeface="Calibri" panose="020F0502020204030204" pitchFamily="34" charset="0"/>
                <a:ea typeface="Calibri" panose="020F0502020204030204" pitchFamily="34" charset="0"/>
                <a:cs typeface="Arial" panose="020B0604020202020204" pitchFamily="34" charset="0"/>
              </a:rPr>
              <a:t>Challenge #3:</a:t>
            </a:r>
            <a:r>
              <a:rPr lang="en-US" sz="1800" dirty="0">
                <a:effectLst/>
                <a:latin typeface="Calibri" panose="020F0502020204030204" pitchFamily="34" charset="0"/>
                <a:ea typeface="Calibri" panose="020F0502020204030204" pitchFamily="34" charset="0"/>
                <a:cs typeface="Arial" panose="020B0604020202020204" pitchFamily="34" charset="0"/>
              </a:rPr>
              <a:t> The crisis of public knowledge and public communication</a:t>
            </a:r>
            <a:endParaRPr lang="el-GR" sz="18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07000"/>
              </a:lnSpc>
              <a:spcBef>
                <a:spcPts val="0"/>
              </a:spcBef>
              <a:spcAft>
                <a:spcPts val="0"/>
              </a:spcAft>
            </a:pPr>
            <a:r>
              <a:rPr lang="en-US" sz="1800" dirty="0">
                <a:effectLst/>
                <a:latin typeface="Calibri" panose="020F0502020204030204" pitchFamily="34" charset="0"/>
                <a:ea typeface="Calibri" panose="020F0502020204030204" pitchFamily="34" charset="0"/>
                <a:cs typeface="Arial" panose="020B0604020202020204" pitchFamily="34" charset="0"/>
              </a:rPr>
              <a:t> </a:t>
            </a:r>
            <a:endParaRPr lang="el-GR" sz="18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7" name="Picture 2">
            <a:extLst>
              <a:ext uri="{FF2B5EF4-FFF2-40B4-BE49-F238E27FC236}">
                <a16:creationId xmlns:a16="http://schemas.microsoft.com/office/drawing/2014/main" id="{3961DE57-9193-A14C-E412-B9DA3973B2E5}"/>
              </a:ext>
            </a:extLst>
          </p:cNvPr>
          <p:cNvPicPr>
            <a:picLocks noGrp="1" noChangeAspect="1"/>
          </p:cNvPicPr>
          <p:nvPr>
            <p:ph idx="1"/>
          </p:nvPr>
        </p:nvPicPr>
        <p:blipFill>
          <a:blip r:embed="rId2"/>
          <a:stretch>
            <a:fillRect/>
          </a:stretch>
        </p:blipFill>
        <p:spPr>
          <a:xfrm>
            <a:off x="3376247" y="1183702"/>
            <a:ext cx="8332402" cy="5197033"/>
          </a:xfrm>
          <a:prstGeom prst="rect">
            <a:avLst/>
          </a:prstGeom>
        </p:spPr>
      </p:pic>
    </p:spTree>
    <p:extLst>
      <p:ext uri="{BB962C8B-B14F-4D97-AF65-F5344CB8AC3E}">
        <p14:creationId xmlns:p14="http://schemas.microsoft.com/office/powerpoint/2010/main" val="23846147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65BB29A-722F-7E4A-2873-7D4473C7C49A}"/>
              </a:ext>
            </a:extLst>
          </p:cNvPr>
          <p:cNvSpPr>
            <a:spLocks noGrp="1"/>
          </p:cNvSpPr>
          <p:nvPr>
            <p:ph type="title"/>
          </p:nvPr>
        </p:nvSpPr>
        <p:spPr>
          <a:xfrm>
            <a:off x="838200" y="365126"/>
            <a:ext cx="10515600" cy="971306"/>
          </a:xfrm>
        </p:spPr>
        <p:txBody>
          <a:bodyPr>
            <a:normAutofit/>
          </a:bodyPr>
          <a:lstStyle/>
          <a:p>
            <a:pPr algn="ctr"/>
            <a:r>
              <a:rPr lang="en-US" sz="5400" b="1" dirty="0">
                <a:latin typeface="Calibri" panose="020F0502020204030204" pitchFamily="34" charset="0"/>
                <a:ea typeface="Calibri" panose="020F0502020204030204" pitchFamily="34" charset="0"/>
                <a:cs typeface="Arial" panose="020B0604020202020204" pitchFamily="34" charset="0"/>
              </a:rPr>
              <a:t>T</a:t>
            </a:r>
            <a:r>
              <a:rPr lang="en-US" sz="5400" b="1" dirty="0">
                <a:effectLst/>
                <a:latin typeface="Calibri" panose="020F0502020204030204" pitchFamily="34" charset="0"/>
                <a:ea typeface="Calibri" panose="020F0502020204030204" pitchFamily="34" charset="0"/>
                <a:cs typeface="Arial" panose="020B0604020202020204" pitchFamily="34" charset="0"/>
              </a:rPr>
              <a:t>he iron cage of  digital era </a:t>
            </a:r>
            <a:endParaRPr lang="el-GR" sz="5400" b="1" dirty="0"/>
          </a:p>
        </p:txBody>
      </p:sp>
      <p:sp>
        <p:nvSpPr>
          <p:cNvPr id="3" name="Θέση περιεχομένου 2">
            <a:extLst>
              <a:ext uri="{FF2B5EF4-FFF2-40B4-BE49-F238E27FC236}">
                <a16:creationId xmlns:a16="http://schemas.microsoft.com/office/drawing/2014/main" id="{C12656A0-1137-F031-66B4-8FD23F4E4C4D}"/>
              </a:ext>
            </a:extLst>
          </p:cNvPr>
          <p:cNvSpPr>
            <a:spLocks noGrp="1"/>
          </p:cNvSpPr>
          <p:nvPr>
            <p:ph idx="1"/>
          </p:nvPr>
        </p:nvSpPr>
        <p:spPr/>
        <p:txBody>
          <a:bodyPr>
            <a:normAutofit/>
          </a:bodyPr>
          <a:lstStyle/>
          <a:p>
            <a:r>
              <a:rPr lang="en-US" sz="3200" dirty="0">
                <a:effectLst/>
                <a:latin typeface="Calibri" panose="020F0502020204030204" pitchFamily="34" charset="0"/>
                <a:ea typeface="Calibri" panose="020F0502020204030204" pitchFamily="34" charset="0"/>
              </a:rPr>
              <a:t>GAFAM (Google, Amazon, Facebook, Apple, and Microsoft)</a:t>
            </a:r>
          </a:p>
          <a:p>
            <a:endParaRPr lang="en-US" sz="3200" dirty="0">
              <a:effectLst/>
              <a:latin typeface="Calibri" panose="020F0502020204030204" pitchFamily="34" charset="0"/>
              <a:ea typeface="Calibri" panose="020F0502020204030204" pitchFamily="34" charset="0"/>
            </a:endParaRPr>
          </a:p>
          <a:p>
            <a:pPr>
              <a:buFont typeface="Wingdings" panose="05000000000000000000" pitchFamily="2" charset="2"/>
              <a:buChar char="Ø"/>
            </a:pPr>
            <a:r>
              <a:rPr lang="en-US" sz="3200" dirty="0">
                <a:effectLst/>
                <a:latin typeface="Calibri" panose="020F0502020204030204" pitchFamily="34" charset="0"/>
                <a:ea typeface="Calibri" panose="020F0502020204030204" pitchFamily="34" charset="0"/>
                <a:cs typeface="Arial" panose="020B0604020202020204" pitchFamily="34" charset="0"/>
              </a:rPr>
              <a:t>affinity profiling </a:t>
            </a:r>
            <a:endParaRPr lang="en-US" sz="3200" dirty="0">
              <a:latin typeface="Calibri" panose="020F0502020204030204" pitchFamily="34" charset="0"/>
              <a:ea typeface="Calibri" panose="020F0502020204030204" pitchFamily="34" charset="0"/>
              <a:cs typeface="Arial" panose="020B0604020202020204" pitchFamily="34" charset="0"/>
            </a:endParaRPr>
          </a:p>
          <a:p>
            <a:pPr>
              <a:buFont typeface="Wingdings" panose="05000000000000000000" pitchFamily="2" charset="2"/>
              <a:buChar char="Ø"/>
            </a:pPr>
            <a:r>
              <a:rPr lang="en-US" sz="3200" dirty="0">
                <a:effectLst/>
                <a:latin typeface="Calibri" panose="020F0502020204030204" pitchFamily="34" charset="0"/>
                <a:ea typeface="Calibri" panose="020F0502020204030204" pitchFamily="34" charset="0"/>
                <a:cs typeface="Arial" panose="020B0604020202020204" pitchFamily="34" charset="0"/>
              </a:rPr>
              <a:t>surveillance advertising</a:t>
            </a:r>
          </a:p>
          <a:p>
            <a:pPr>
              <a:buFont typeface="Wingdings" panose="05000000000000000000" pitchFamily="2" charset="2"/>
              <a:buChar char="Ø"/>
            </a:pPr>
            <a:r>
              <a:rPr lang="en-US" sz="3200" dirty="0">
                <a:effectLst/>
                <a:latin typeface="Calibri" panose="020F0502020204030204" pitchFamily="34" charset="0"/>
                <a:ea typeface="Calibri" panose="020F0502020204030204" pitchFamily="34" charset="0"/>
                <a:cs typeface="Arial" panose="020B0604020202020204" pitchFamily="34" charset="0"/>
              </a:rPr>
              <a:t>surveillance capitalism/</a:t>
            </a:r>
            <a:r>
              <a:rPr lang="en-US" sz="3200" dirty="0">
                <a:effectLst/>
                <a:ea typeface="MS Mincho" panose="02020609040205080304" pitchFamily="49" charset="-128"/>
                <a:cs typeface="Times New Roman" panose="02020603050405020304" pitchFamily="18" charset="0"/>
              </a:rPr>
              <a:t>platform capitalism’ -</a:t>
            </a:r>
            <a:r>
              <a:rPr lang="en-US" sz="3200" dirty="0">
                <a:effectLst/>
                <a:ea typeface="Calibri" panose="020F0502020204030204" pitchFamily="34" charset="0"/>
                <a:cs typeface="Arial" panose="020B0604020202020204" pitchFamily="34" charset="0"/>
              </a:rPr>
              <a:t> </a:t>
            </a:r>
            <a:r>
              <a:rPr lang="en-US" sz="3200" dirty="0">
                <a:effectLst/>
                <a:latin typeface="Calibri" panose="020F0502020204030204" pitchFamily="34" charset="0"/>
                <a:ea typeface="Calibri" panose="020F0502020204030204" pitchFamily="34" charset="0"/>
                <a:cs typeface="Arial" panose="020B0604020202020204" pitchFamily="34" charset="0"/>
              </a:rPr>
              <a:t>dataveillance and the datafication of society </a:t>
            </a:r>
            <a:r>
              <a:rPr lang="en-US" sz="3200" dirty="0">
                <a:effectLst/>
                <a:ea typeface="Calibri" panose="020F0502020204030204" pitchFamily="34" charset="0"/>
                <a:cs typeface="Arial" panose="020B0604020202020204" pitchFamily="34" charset="0"/>
              </a:rPr>
              <a:t>(</a:t>
            </a:r>
            <a:r>
              <a:rPr lang="en-US" sz="3200" dirty="0">
                <a:effectLst/>
                <a:ea typeface="MS Mincho" panose="02020609040205080304" pitchFamily="49" charset="-128"/>
                <a:cs typeface="Times New Roman" panose="02020603050405020304" pitchFamily="18" charset="0"/>
              </a:rPr>
              <a:t>Srnicek 2017; </a:t>
            </a:r>
            <a:r>
              <a:rPr lang="en-US" sz="3200" dirty="0" err="1">
                <a:effectLst/>
                <a:ea typeface="Calibri" panose="020F0502020204030204" pitchFamily="34" charset="0"/>
                <a:cs typeface="Arial" panose="020B0604020202020204" pitchFamily="34" charset="0"/>
              </a:rPr>
              <a:t>Zuboff</a:t>
            </a:r>
            <a:r>
              <a:rPr lang="en-US" sz="3200" dirty="0">
                <a:effectLst/>
                <a:ea typeface="Calibri" panose="020F0502020204030204" pitchFamily="34" charset="0"/>
                <a:cs typeface="Arial" panose="020B0604020202020204" pitchFamily="34" charset="0"/>
              </a:rPr>
              <a:t> </a:t>
            </a:r>
            <a:r>
              <a:rPr lang="en-US" sz="3200" dirty="0">
                <a:effectLst/>
                <a:latin typeface="Calibri" panose="020F0502020204030204" pitchFamily="34" charset="0"/>
                <a:ea typeface="Calibri" panose="020F0502020204030204" pitchFamily="34" charset="0"/>
                <a:cs typeface="Arial" panose="020B0604020202020204" pitchFamily="34" charset="0"/>
              </a:rPr>
              <a:t>2021)</a:t>
            </a:r>
          </a:p>
          <a:p>
            <a:pPr>
              <a:buFont typeface="Wingdings" panose="05000000000000000000" pitchFamily="2" charset="2"/>
              <a:buChar char="Ø"/>
            </a:pPr>
            <a:r>
              <a:rPr lang="en-US" sz="3200" dirty="0">
                <a:effectLst/>
                <a:latin typeface="Calibri" panose="020F0502020204030204" pitchFamily="34" charset="0"/>
                <a:ea typeface="Calibri" panose="020F0502020204030204" pitchFamily="34" charset="0"/>
                <a:cs typeface="Arial" panose="020B0604020202020204" pitchFamily="34" charset="0"/>
              </a:rPr>
              <a:t>privacy paradox (Norberg et al. 2007)</a:t>
            </a:r>
          </a:p>
        </p:txBody>
      </p:sp>
    </p:spTree>
    <p:extLst>
      <p:ext uri="{BB962C8B-B14F-4D97-AF65-F5344CB8AC3E}">
        <p14:creationId xmlns:p14="http://schemas.microsoft.com/office/powerpoint/2010/main" val="16266869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D6027-A703-4E23-904A-EBB84452223B}"/>
              </a:ext>
            </a:extLst>
          </p:cNvPr>
          <p:cNvSpPr>
            <a:spLocks noGrp="1"/>
          </p:cNvSpPr>
          <p:nvPr>
            <p:ph type="title"/>
          </p:nvPr>
        </p:nvSpPr>
        <p:spPr>
          <a:xfrm>
            <a:off x="3256662" y="369183"/>
            <a:ext cx="8189120" cy="1562419"/>
          </a:xfrm>
          <a:noFill/>
          <a:ln w="12700">
            <a:solidFill>
              <a:schemeClr val="accent1"/>
            </a:solidFill>
          </a:ln>
        </p:spPr>
        <p:txBody>
          <a:bodyPr>
            <a:noAutofit/>
          </a:bodyPr>
          <a:lstStyle/>
          <a:p>
            <a:pPr algn="ctr"/>
            <a:r>
              <a:rPr lang="en-US" sz="4800" b="1" dirty="0">
                <a:latin typeface="Calibri" panose="020F0502020204030204" pitchFamily="34" charset="0"/>
                <a:ea typeface="Calibri" panose="020F0502020204030204" pitchFamily="34" charset="0"/>
                <a:cs typeface="Arial" panose="020B0604020202020204" pitchFamily="34" charset="0"/>
              </a:rPr>
              <a:t>E</a:t>
            </a:r>
            <a:r>
              <a:rPr lang="en-US" sz="4800" b="1" dirty="0">
                <a:effectLst/>
                <a:latin typeface="Calibri" panose="020F0502020204030204" pitchFamily="34" charset="0"/>
                <a:ea typeface="Calibri" panose="020F0502020204030204" pitchFamily="34" charset="0"/>
                <a:cs typeface="Arial" panose="020B0604020202020204" pitchFamily="34" charset="0"/>
              </a:rPr>
              <a:t>ra of </a:t>
            </a:r>
            <a:r>
              <a:rPr lang="en-US" sz="4800" b="1" dirty="0" err="1">
                <a:effectLst/>
                <a:latin typeface="Calibri" panose="020F0502020204030204" pitchFamily="34" charset="0"/>
                <a:ea typeface="Calibri" panose="020F0502020204030204" pitchFamily="34" charset="0"/>
                <a:cs typeface="Arial" panose="020B0604020202020204" pitchFamily="34" charset="0"/>
              </a:rPr>
              <a:t>unpeace</a:t>
            </a:r>
            <a:r>
              <a:rPr lang="en-US" sz="4800" b="1" dirty="0">
                <a:effectLst/>
                <a:latin typeface="Calibri" panose="020F0502020204030204" pitchFamily="34" charset="0"/>
                <a:ea typeface="Calibri" panose="020F0502020204030204" pitchFamily="34" charset="0"/>
                <a:cs typeface="Arial" panose="020B0604020202020204" pitchFamily="34" charset="0"/>
              </a:rPr>
              <a:t> </a:t>
            </a:r>
            <a:br>
              <a:rPr lang="en-US" sz="4800" b="1" dirty="0">
                <a:effectLst/>
                <a:latin typeface="Calibri" panose="020F0502020204030204" pitchFamily="34" charset="0"/>
                <a:ea typeface="Calibri" panose="020F0502020204030204" pitchFamily="34" charset="0"/>
                <a:cs typeface="Arial" panose="020B0604020202020204" pitchFamily="34" charset="0"/>
              </a:rPr>
            </a:br>
            <a:r>
              <a:rPr lang="en-US" sz="2400" b="1" dirty="0">
                <a:effectLst/>
                <a:latin typeface="Calibri" panose="020F0502020204030204" pitchFamily="34" charset="0"/>
                <a:ea typeface="Calibri" panose="020F0502020204030204" pitchFamily="34" charset="0"/>
                <a:cs typeface="Arial" panose="020B0604020202020204" pitchFamily="34" charset="0"/>
              </a:rPr>
              <a:t>Mark Leonard (2021)</a:t>
            </a:r>
            <a:r>
              <a:rPr lang="en-US" sz="2400" dirty="0">
                <a:effectLst/>
                <a:latin typeface="Calibri" panose="020F0502020204030204" pitchFamily="34" charset="0"/>
                <a:ea typeface="Calibri" panose="020F0502020204030204" pitchFamily="34" charset="0"/>
                <a:cs typeface="Arial" panose="020B0604020202020204" pitchFamily="34" charset="0"/>
              </a:rPr>
              <a:t> </a:t>
            </a:r>
            <a:endParaRPr lang="el-GR" sz="2400" b="1" dirty="0"/>
          </a:p>
        </p:txBody>
      </p:sp>
      <p:sp>
        <p:nvSpPr>
          <p:cNvPr id="4" name="Rectangle 3">
            <a:extLst>
              <a:ext uri="{FF2B5EF4-FFF2-40B4-BE49-F238E27FC236}">
                <a16:creationId xmlns:a16="http://schemas.microsoft.com/office/drawing/2014/main" id="{0CC027C5-A77D-4DC2-88F3-A22C364133CD}"/>
              </a:ext>
            </a:extLst>
          </p:cNvPr>
          <p:cNvSpPr/>
          <p:nvPr/>
        </p:nvSpPr>
        <p:spPr>
          <a:xfrm>
            <a:off x="838199" y="301644"/>
            <a:ext cx="2326480" cy="6127750"/>
          </a:xfrm>
          <a:prstGeom prst="rect">
            <a:avLst/>
          </a:prstGeom>
          <a:solidFill>
            <a:schemeClr val="accent1">
              <a:lumMod val="40000"/>
              <a:lumOff val="60000"/>
            </a:schemeClr>
          </a:solidFill>
          <a:ln w="12700">
            <a:solidFill>
              <a:schemeClr val="accent1"/>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l-GR"/>
          </a:p>
        </p:txBody>
      </p:sp>
      <p:sp>
        <p:nvSpPr>
          <p:cNvPr id="5" name="Flowchart: Connector 4">
            <a:extLst>
              <a:ext uri="{FF2B5EF4-FFF2-40B4-BE49-F238E27FC236}">
                <a16:creationId xmlns:a16="http://schemas.microsoft.com/office/drawing/2014/main" id="{AC0764EF-7789-4311-AE7C-16794FE4101E}"/>
              </a:ext>
            </a:extLst>
          </p:cNvPr>
          <p:cNvSpPr/>
          <p:nvPr/>
        </p:nvSpPr>
        <p:spPr>
          <a:xfrm>
            <a:off x="870662" y="1547446"/>
            <a:ext cx="2326481" cy="3127356"/>
          </a:xfrm>
          <a:prstGeom prst="flowChartConnector">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just">
              <a:lnSpc>
                <a:spcPct val="107000"/>
              </a:lnSpc>
              <a:spcBef>
                <a:spcPts val="0"/>
              </a:spcBef>
              <a:spcAft>
                <a:spcPts val="0"/>
              </a:spcAft>
            </a:pPr>
            <a:r>
              <a:rPr lang="en-US" sz="2000" b="1" dirty="0">
                <a:effectLst/>
                <a:latin typeface="Calibri" panose="020F0502020204030204" pitchFamily="34" charset="0"/>
                <a:ea typeface="Calibri" panose="020F0502020204030204" pitchFamily="34" charset="0"/>
                <a:cs typeface="Arial" panose="020B0604020202020204" pitchFamily="34" charset="0"/>
              </a:rPr>
              <a:t>Challenge #4:</a:t>
            </a:r>
            <a:r>
              <a:rPr lang="en-US" sz="1800" dirty="0">
                <a:effectLst/>
                <a:latin typeface="Calibri" panose="020F0502020204030204" pitchFamily="34" charset="0"/>
                <a:ea typeface="Calibri" panose="020F0502020204030204" pitchFamily="34" charset="0"/>
                <a:cs typeface="Arial" panose="020B0604020202020204" pitchFamily="34" charset="0"/>
              </a:rPr>
              <a:t> New world war confrontation</a:t>
            </a:r>
            <a:endParaRPr lang="el-GR" sz="18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07000"/>
              </a:lnSpc>
              <a:spcBef>
                <a:spcPts val="0"/>
              </a:spcBef>
              <a:spcAft>
                <a:spcPts val="0"/>
              </a:spcAft>
            </a:pPr>
            <a:r>
              <a:rPr lang="en-US" sz="1800" dirty="0">
                <a:effectLst/>
                <a:latin typeface="Calibri" panose="020F0502020204030204" pitchFamily="34" charset="0"/>
                <a:ea typeface="Calibri" panose="020F0502020204030204" pitchFamily="34" charset="0"/>
                <a:cs typeface="Arial" panose="020B0604020202020204" pitchFamily="34" charset="0"/>
              </a:rPr>
              <a:t> </a:t>
            </a:r>
            <a:endParaRPr lang="el-GR"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Θέση περιεχομένου 5">
            <a:extLst>
              <a:ext uri="{FF2B5EF4-FFF2-40B4-BE49-F238E27FC236}">
                <a16:creationId xmlns:a16="http://schemas.microsoft.com/office/drawing/2014/main" id="{9ECFBAB5-B2D7-5F65-1F53-B1685B188ED0}"/>
              </a:ext>
            </a:extLst>
          </p:cNvPr>
          <p:cNvSpPr>
            <a:spLocks noGrp="1"/>
          </p:cNvSpPr>
          <p:nvPr>
            <p:ph idx="1"/>
          </p:nvPr>
        </p:nvSpPr>
        <p:spPr>
          <a:xfrm>
            <a:off x="3468226" y="2223777"/>
            <a:ext cx="7885573" cy="3953185"/>
          </a:xfrm>
        </p:spPr>
        <p:txBody>
          <a:bodyPr>
            <a:normAutofit/>
          </a:bodyPr>
          <a:lstStyle/>
          <a:p>
            <a:r>
              <a:rPr lang="en-US" dirty="0">
                <a:effectLst/>
                <a:latin typeface="Calibri" panose="020F0502020204030204" pitchFamily="34" charset="0"/>
                <a:ea typeface="Calibri" panose="020F0502020204030204" pitchFamily="34" charset="0"/>
                <a:cs typeface="Arial" panose="020B0604020202020204" pitchFamily="34" charset="0"/>
              </a:rPr>
              <a:t>intertwining of natural disasters, disease, poverty, climate change and war</a:t>
            </a:r>
          </a:p>
          <a:p>
            <a:r>
              <a:rPr lang="en-US" dirty="0">
                <a:effectLst/>
                <a:latin typeface="Calibri" panose="020F0502020204030204" pitchFamily="34" charset="0"/>
                <a:ea typeface="Calibri" panose="020F0502020204030204" pitchFamily="34" charset="0"/>
                <a:cs typeface="Arial" panose="020B0604020202020204" pitchFamily="34" charset="0"/>
              </a:rPr>
              <a:t>“new wars</a:t>
            </a:r>
            <a:r>
              <a:rPr lang="en-US" dirty="0">
                <a:latin typeface="Calibri" panose="020F0502020204030204" pitchFamily="34" charset="0"/>
                <a:ea typeface="Calibri" panose="020F0502020204030204" pitchFamily="34" charset="0"/>
                <a:cs typeface="Arial" panose="020B0604020202020204" pitchFamily="34" charset="0"/>
              </a:rPr>
              <a:t>” </a:t>
            </a:r>
            <a:r>
              <a:rPr lang="en-US" dirty="0">
                <a:effectLst/>
                <a:latin typeface="Calibri" panose="020F0502020204030204" pitchFamily="34" charset="0"/>
                <a:ea typeface="Calibri" panose="020F0502020204030204" pitchFamily="34" charset="0"/>
                <a:cs typeface="Arial" panose="020B0604020202020204" pitchFamily="34" charset="0"/>
              </a:rPr>
              <a:t>(Kaldor 2006; </a:t>
            </a:r>
            <a:r>
              <a:rPr lang="en-US" dirty="0" err="1">
                <a:effectLst/>
                <a:latin typeface="Calibri" panose="020F0502020204030204" pitchFamily="34" charset="0"/>
                <a:ea typeface="Calibri" panose="020F0502020204030204" pitchFamily="34" charset="0"/>
                <a:cs typeface="Arial" panose="020B0604020202020204" pitchFamily="34" charset="0"/>
              </a:rPr>
              <a:t>M</a:t>
            </a:r>
            <a:r>
              <a:rPr lang="en-US" dirty="0" err="1">
                <a:effectLst/>
                <a:latin typeface="Calibri" panose="020F0502020204030204" pitchFamily="34" charset="0"/>
                <a:ea typeface="Calibri" panose="020F0502020204030204" pitchFamily="34" charset="0"/>
              </a:rPr>
              <a:t>ü</a:t>
            </a:r>
            <a:r>
              <a:rPr lang="en-US" dirty="0" err="1">
                <a:effectLst/>
                <a:latin typeface="Calibri" panose="020F0502020204030204" pitchFamily="34" charset="0"/>
                <a:ea typeface="Calibri" panose="020F0502020204030204" pitchFamily="34" charset="0"/>
                <a:cs typeface="Arial" panose="020B0604020202020204" pitchFamily="34" charset="0"/>
              </a:rPr>
              <a:t>nkler</a:t>
            </a:r>
            <a:r>
              <a:rPr lang="en-US" dirty="0">
                <a:effectLst/>
                <a:latin typeface="Calibri" panose="020F0502020204030204" pitchFamily="34" charset="0"/>
                <a:ea typeface="Calibri" panose="020F0502020204030204" pitchFamily="34" charset="0"/>
                <a:cs typeface="Arial" panose="020B0604020202020204" pitchFamily="34" charset="0"/>
              </a:rPr>
              <a:t> 2003)</a:t>
            </a:r>
          </a:p>
          <a:p>
            <a:r>
              <a:rPr lang="en-US" dirty="0">
                <a:effectLst/>
                <a:latin typeface="Calibri" panose="020F0502020204030204" pitchFamily="34" charset="0"/>
                <a:ea typeface="Calibri" panose="020F0502020204030204" pitchFamily="34" charset="0"/>
                <a:cs typeface="Arial" panose="020B0604020202020204" pitchFamily="34" charset="0"/>
              </a:rPr>
              <a:t>“moral tribes” (Haidt 2013)</a:t>
            </a:r>
            <a:endParaRPr lang="en-US" dirty="0">
              <a:latin typeface="Calibri" panose="020F0502020204030204" pitchFamily="34" charset="0"/>
              <a:ea typeface="Calibri" panose="020F0502020204030204" pitchFamily="34" charset="0"/>
              <a:cs typeface="Arial" panose="020B0604020202020204" pitchFamily="34" charset="0"/>
            </a:endParaRPr>
          </a:p>
          <a:p>
            <a:r>
              <a:rPr lang="en-US" dirty="0">
                <a:effectLst/>
                <a:latin typeface="Calibri" panose="020F0502020204030204" pitchFamily="34" charset="0"/>
                <a:ea typeface="Calibri" panose="020F0502020204030204" pitchFamily="34" charset="0"/>
                <a:cs typeface="Arial" panose="020B0604020202020204" pitchFamily="34" charset="0"/>
              </a:rPr>
              <a:t>“political tribalism” (</a:t>
            </a:r>
            <a:r>
              <a:rPr lang="en-US" dirty="0" err="1">
                <a:effectLst/>
                <a:latin typeface="Calibri" panose="020F0502020204030204" pitchFamily="34" charset="0"/>
                <a:ea typeface="Calibri" panose="020F0502020204030204" pitchFamily="34" charset="0"/>
              </a:rPr>
              <a:t>Krekó</a:t>
            </a:r>
            <a:r>
              <a:rPr lang="en-US" dirty="0">
                <a:effectLst/>
                <a:latin typeface="Calibri" panose="020F0502020204030204" pitchFamily="34" charset="0"/>
                <a:ea typeface="Calibri" panose="020F0502020204030204" pitchFamily="34" charset="0"/>
              </a:rPr>
              <a:t> 2021)</a:t>
            </a:r>
          </a:p>
          <a:p>
            <a:r>
              <a:rPr lang="en-US" dirty="0">
                <a:effectLst/>
                <a:latin typeface="Calibri" panose="020F0502020204030204" pitchFamily="34" charset="0"/>
                <a:ea typeface="Calibri" panose="020F0502020204030204" pitchFamily="34" charset="0"/>
              </a:rPr>
              <a:t> authoritarian reflexes (Inglehart 1997) </a:t>
            </a:r>
            <a:endParaRPr lang="el-GR" dirty="0"/>
          </a:p>
        </p:txBody>
      </p:sp>
    </p:spTree>
    <p:extLst>
      <p:ext uri="{BB962C8B-B14F-4D97-AF65-F5344CB8AC3E}">
        <p14:creationId xmlns:p14="http://schemas.microsoft.com/office/powerpoint/2010/main" val="24868890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CC027C5-A77D-4DC2-88F3-A22C364133CD}"/>
              </a:ext>
            </a:extLst>
          </p:cNvPr>
          <p:cNvSpPr/>
          <p:nvPr/>
        </p:nvSpPr>
        <p:spPr>
          <a:xfrm>
            <a:off x="838199" y="301644"/>
            <a:ext cx="2326480" cy="6127750"/>
          </a:xfrm>
          <a:prstGeom prst="rect">
            <a:avLst/>
          </a:prstGeom>
          <a:solidFill>
            <a:schemeClr val="accent1">
              <a:lumMod val="40000"/>
              <a:lumOff val="60000"/>
            </a:schemeClr>
          </a:solidFill>
          <a:ln w="12700">
            <a:solidFill>
              <a:schemeClr val="accent1"/>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l-GR"/>
          </a:p>
        </p:txBody>
      </p:sp>
      <p:sp>
        <p:nvSpPr>
          <p:cNvPr id="5" name="Flowchart: Connector 4">
            <a:extLst>
              <a:ext uri="{FF2B5EF4-FFF2-40B4-BE49-F238E27FC236}">
                <a16:creationId xmlns:a16="http://schemas.microsoft.com/office/drawing/2014/main" id="{AC0764EF-7789-4311-AE7C-16794FE4101E}"/>
              </a:ext>
            </a:extLst>
          </p:cNvPr>
          <p:cNvSpPr/>
          <p:nvPr/>
        </p:nvSpPr>
        <p:spPr>
          <a:xfrm>
            <a:off x="870662" y="1547446"/>
            <a:ext cx="2326481" cy="3127356"/>
          </a:xfrm>
          <a:prstGeom prst="flowChartConnector">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just">
              <a:lnSpc>
                <a:spcPct val="107000"/>
              </a:lnSpc>
              <a:spcBef>
                <a:spcPts val="0"/>
              </a:spcBef>
              <a:spcAft>
                <a:spcPts val="0"/>
              </a:spcAft>
            </a:pPr>
            <a:r>
              <a:rPr lang="en-US" sz="2400" b="1" dirty="0">
                <a:effectLst/>
                <a:latin typeface="Calibri" panose="020F0502020204030204" pitchFamily="34" charset="0"/>
                <a:ea typeface="Calibri" panose="020F0502020204030204" pitchFamily="34" charset="0"/>
              </a:rPr>
              <a:t>Paradoxes in democracy</a:t>
            </a:r>
            <a:endParaRPr lang="el-GR" sz="2400" b="1"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Θέση περιεχομένου 5">
            <a:extLst>
              <a:ext uri="{FF2B5EF4-FFF2-40B4-BE49-F238E27FC236}">
                <a16:creationId xmlns:a16="http://schemas.microsoft.com/office/drawing/2014/main" id="{9ECFBAB5-B2D7-5F65-1F53-B1685B188ED0}"/>
              </a:ext>
            </a:extLst>
          </p:cNvPr>
          <p:cNvSpPr>
            <a:spLocks noGrp="1"/>
          </p:cNvSpPr>
          <p:nvPr>
            <p:ph idx="1"/>
          </p:nvPr>
        </p:nvSpPr>
        <p:spPr>
          <a:xfrm>
            <a:off x="3468226" y="1024359"/>
            <a:ext cx="7885573" cy="5152603"/>
          </a:xfrm>
        </p:spPr>
        <p:txBody>
          <a:bodyPr>
            <a:normAutofit/>
          </a:bodyPr>
          <a:lstStyle/>
          <a:p>
            <a:r>
              <a:rPr lang="en-US" dirty="0">
                <a:solidFill>
                  <a:srgbClr val="FF0000"/>
                </a:solidFill>
                <a:effectLst/>
                <a:latin typeface="Calibri" panose="020F0502020204030204" pitchFamily="34" charset="0"/>
                <a:ea typeface="Calibri" panose="020F0502020204030204" pitchFamily="34" charset="0"/>
                <a:cs typeface="Arial" panose="020B0604020202020204" pitchFamily="34" charset="0"/>
              </a:rPr>
              <a:t>Freedom vs equality </a:t>
            </a:r>
            <a:r>
              <a:rPr lang="en-US" dirty="0">
                <a:effectLst/>
                <a:latin typeface="Calibri" panose="020F0502020204030204" pitchFamily="34" charset="0"/>
                <a:ea typeface="Calibri" panose="020F0502020204030204" pitchFamily="34" charset="0"/>
                <a:cs typeface="Arial" panose="020B0604020202020204" pitchFamily="34" charset="0"/>
              </a:rPr>
              <a:t>(</a:t>
            </a:r>
            <a:r>
              <a:rPr lang="en-US" dirty="0" err="1">
                <a:effectLst/>
                <a:latin typeface="Calibri" panose="020F0502020204030204" pitchFamily="34" charset="0"/>
                <a:ea typeface="Calibri" panose="020F0502020204030204" pitchFamily="34" charset="0"/>
                <a:cs typeface="Arial" panose="020B0604020202020204" pitchFamily="34" charset="0"/>
              </a:rPr>
              <a:t>Bobbio</a:t>
            </a:r>
            <a:r>
              <a:rPr lang="en-US" dirty="0">
                <a:effectLst/>
                <a:latin typeface="Calibri" panose="020F0502020204030204" pitchFamily="34" charset="0"/>
                <a:ea typeface="Calibri" panose="020F0502020204030204" pitchFamily="34" charset="0"/>
                <a:cs typeface="Arial" panose="020B0604020202020204" pitchFamily="34" charset="0"/>
              </a:rPr>
              <a:t> 199;</a:t>
            </a:r>
            <a:r>
              <a:rPr lang="en-US" dirty="0">
                <a:effectLst/>
                <a:latin typeface="Calibri" panose="020F0502020204030204" pitchFamily="34" charset="0"/>
                <a:ea typeface="Calibri" panose="020F0502020204030204" pitchFamily="34" charset="0"/>
              </a:rPr>
              <a:t> Macpherson 1977; </a:t>
            </a:r>
            <a:r>
              <a:rPr lang="en-US" dirty="0" err="1">
                <a:effectLst/>
                <a:latin typeface="Calibri" panose="020F0502020204030204" pitchFamily="34" charset="0"/>
                <a:ea typeface="Calibri" panose="020F0502020204030204" pitchFamily="34" charset="0"/>
              </a:rPr>
              <a:t>Mouffe</a:t>
            </a:r>
            <a:r>
              <a:rPr lang="en-US" dirty="0">
                <a:effectLst/>
                <a:latin typeface="Calibri" panose="020F0502020204030204" pitchFamily="34" charset="0"/>
                <a:ea typeface="Calibri" panose="020F0502020204030204" pitchFamily="34" charset="0"/>
              </a:rPr>
              <a:t> 2000</a:t>
            </a:r>
            <a:r>
              <a:rPr lang="en-US" dirty="0">
                <a:effectLst/>
                <a:latin typeface="Calibri" panose="020F0502020204030204" pitchFamily="34" charset="0"/>
                <a:ea typeface="Calibri" panose="020F0502020204030204" pitchFamily="34" charset="0"/>
                <a:cs typeface="Arial" panose="020B0604020202020204" pitchFamily="34" charset="0"/>
              </a:rPr>
              <a:t>)</a:t>
            </a:r>
          </a:p>
          <a:p>
            <a:r>
              <a:rPr lang="en-US" dirty="0">
                <a:solidFill>
                  <a:srgbClr val="FF0000"/>
                </a:solidFill>
                <a:effectLst/>
                <a:latin typeface="Calibri" panose="020F0502020204030204" pitchFamily="34" charset="0"/>
                <a:ea typeface="Calibri" panose="020F0502020204030204" pitchFamily="34" charset="0"/>
              </a:rPr>
              <a:t>Illiberal values vs desire for democracy </a:t>
            </a:r>
            <a:r>
              <a:rPr lang="en-US" dirty="0">
                <a:effectLst/>
                <a:latin typeface="Calibri" panose="020F0502020204030204" pitchFamily="34" charset="0"/>
                <a:ea typeface="Calibri" panose="020F0502020204030204" pitchFamily="34" charset="0"/>
                <a:cs typeface="Arial" panose="020B0604020202020204" pitchFamily="34" charset="0"/>
              </a:rPr>
              <a:t>(</a:t>
            </a:r>
            <a:r>
              <a:rPr lang="en-US" dirty="0" err="1">
                <a:effectLst/>
                <a:latin typeface="Calibri" panose="020F0502020204030204" pitchFamily="34" charset="0"/>
                <a:ea typeface="Calibri" panose="020F0502020204030204" pitchFamily="34" charset="0"/>
              </a:rPr>
              <a:t>Welzel</a:t>
            </a:r>
            <a:r>
              <a:rPr lang="en-US" dirty="0">
                <a:effectLst/>
                <a:latin typeface="Calibri" panose="020F0502020204030204" pitchFamily="34" charset="0"/>
                <a:ea typeface="Calibri" panose="020F0502020204030204" pitchFamily="34" charset="0"/>
              </a:rPr>
              <a:t> &amp;  Kirsch 2017; Kruse, </a:t>
            </a:r>
            <a:r>
              <a:rPr lang="en-US" dirty="0" err="1">
                <a:effectLst/>
                <a:latin typeface="Calibri" panose="020F0502020204030204" pitchFamily="34" charset="0"/>
                <a:ea typeface="Calibri" panose="020F0502020204030204" pitchFamily="34" charset="0"/>
              </a:rPr>
              <a:t>Ravlik</a:t>
            </a:r>
            <a:r>
              <a:rPr lang="en-US" dirty="0">
                <a:effectLst/>
                <a:latin typeface="Calibri" panose="020F0502020204030204" pitchFamily="34" charset="0"/>
                <a:ea typeface="Calibri" panose="020F0502020204030204" pitchFamily="34" charset="0"/>
              </a:rPr>
              <a:t> &amp; </a:t>
            </a:r>
            <a:r>
              <a:rPr lang="en-US" dirty="0" err="1">
                <a:effectLst/>
                <a:latin typeface="Calibri" panose="020F0502020204030204" pitchFamily="34" charset="0"/>
                <a:ea typeface="Calibri" panose="020F0502020204030204" pitchFamily="34" charset="0"/>
              </a:rPr>
              <a:t>Welzel</a:t>
            </a:r>
            <a:r>
              <a:rPr lang="en-US" dirty="0">
                <a:effectLst/>
                <a:latin typeface="Calibri" panose="020F0502020204030204" pitchFamily="34" charset="0"/>
                <a:ea typeface="Calibri" panose="020F0502020204030204" pitchFamily="34" charset="0"/>
              </a:rPr>
              <a:t> 2017; </a:t>
            </a:r>
            <a:r>
              <a:rPr lang="en-US" dirty="0" err="1">
                <a:effectLst/>
                <a:latin typeface="Calibri" panose="020F0502020204030204" pitchFamily="34" charset="0"/>
                <a:ea typeface="Calibri" panose="020F0502020204030204" pitchFamily="34" charset="0"/>
              </a:rPr>
              <a:t>Welzel</a:t>
            </a:r>
            <a:r>
              <a:rPr lang="en-US" dirty="0">
                <a:effectLst/>
                <a:latin typeface="Calibri" panose="020F0502020204030204" pitchFamily="34" charset="0"/>
                <a:ea typeface="Calibri" panose="020F0502020204030204" pitchFamily="34" charset="0"/>
              </a:rPr>
              <a:t> and Moreno Alvarez 2014)</a:t>
            </a:r>
            <a:endParaRPr lang="en-US" dirty="0">
              <a:effectLst/>
              <a:latin typeface="Calibri" panose="020F0502020204030204" pitchFamily="34" charset="0"/>
              <a:ea typeface="Calibri" panose="020F0502020204030204" pitchFamily="34" charset="0"/>
              <a:cs typeface="Arial" panose="020B0604020202020204" pitchFamily="34" charset="0"/>
            </a:endParaRPr>
          </a:p>
          <a:p>
            <a:r>
              <a:rPr lang="en-US" dirty="0">
                <a:solidFill>
                  <a:srgbClr val="FF0000"/>
                </a:solidFill>
                <a:effectLst/>
                <a:latin typeface="Calibri" panose="020F0502020204030204" pitchFamily="34" charset="0"/>
                <a:ea typeface="Calibri" panose="020F0502020204030204" pitchFamily="34" charset="0"/>
              </a:rPr>
              <a:t>The “tripling” of the citizen </a:t>
            </a:r>
            <a:r>
              <a:rPr lang="en-US" dirty="0">
                <a:effectLst/>
                <a:latin typeface="Calibri" panose="020F0502020204030204" pitchFamily="34" charset="0"/>
                <a:ea typeface="Calibri" panose="020F0502020204030204" pitchFamily="34" charset="0"/>
              </a:rPr>
              <a:t>(</a:t>
            </a:r>
            <a:r>
              <a:rPr lang="en-US" dirty="0" err="1">
                <a:effectLst/>
                <a:latin typeface="Calibri" panose="020F0502020204030204" pitchFamily="34" charset="0"/>
                <a:ea typeface="Calibri" panose="020F0502020204030204" pitchFamily="34" charset="0"/>
              </a:rPr>
              <a:t>Aglietta</a:t>
            </a:r>
            <a:r>
              <a:rPr lang="en-US" dirty="0">
                <a:effectLst/>
                <a:latin typeface="Calibri" panose="020F0502020204030204" pitchFamily="34" charset="0"/>
                <a:ea typeface="Calibri" panose="020F0502020204030204" pitchFamily="34" charset="0"/>
              </a:rPr>
              <a:t> 2000; </a:t>
            </a:r>
            <a:r>
              <a:rPr lang="en-US" dirty="0" err="1">
                <a:effectLst/>
                <a:latin typeface="Calibri" panose="020F0502020204030204" pitchFamily="34" charset="0"/>
                <a:ea typeface="Calibri" panose="020F0502020204030204" pitchFamily="34" charset="0"/>
              </a:rPr>
              <a:t>Katsoulis</a:t>
            </a:r>
            <a:r>
              <a:rPr lang="en-US" dirty="0">
                <a:effectLst/>
                <a:latin typeface="Calibri" panose="020F0502020204030204" pitchFamily="34" charset="0"/>
                <a:ea typeface="Calibri" panose="020F0502020204030204" pitchFamily="34" charset="0"/>
              </a:rPr>
              <a:t> 2012)</a:t>
            </a:r>
          </a:p>
          <a:p>
            <a:endParaRPr lang="el-GR" dirty="0"/>
          </a:p>
        </p:txBody>
      </p:sp>
    </p:spTree>
    <p:extLst>
      <p:ext uri="{BB962C8B-B14F-4D97-AF65-F5344CB8AC3E}">
        <p14:creationId xmlns:p14="http://schemas.microsoft.com/office/powerpoint/2010/main" val="35209025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D6027-A703-4E23-904A-EBB84452223B}"/>
              </a:ext>
            </a:extLst>
          </p:cNvPr>
          <p:cNvSpPr>
            <a:spLocks noGrp="1"/>
          </p:cNvSpPr>
          <p:nvPr>
            <p:ph type="title"/>
          </p:nvPr>
        </p:nvSpPr>
        <p:spPr>
          <a:xfrm>
            <a:off x="3164679" y="311019"/>
            <a:ext cx="8189120" cy="537699"/>
          </a:xfrm>
          <a:noFill/>
          <a:ln w="12700">
            <a:solidFill>
              <a:srgbClr val="006666"/>
            </a:solidFill>
          </a:ln>
        </p:spPr>
        <p:txBody>
          <a:bodyPr>
            <a:noAutofit/>
          </a:bodyPr>
          <a:lstStyle/>
          <a:p>
            <a:pPr algn="ctr"/>
            <a:r>
              <a:rPr lang="en-US" sz="3200" b="1" dirty="0">
                <a:latin typeface="+mn-lt"/>
              </a:rPr>
              <a:t>Basic tenets about democracy and its future</a:t>
            </a:r>
            <a:endParaRPr lang="el-GR" sz="3200" b="1" dirty="0">
              <a:latin typeface="+mn-lt"/>
            </a:endParaRPr>
          </a:p>
        </p:txBody>
      </p:sp>
      <p:sp>
        <p:nvSpPr>
          <p:cNvPr id="3" name="Content Placeholder 2">
            <a:extLst>
              <a:ext uri="{FF2B5EF4-FFF2-40B4-BE49-F238E27FC236}">
                <a16:creationId xmlns:a16="http://schemas.microsoft.com/office/drawing/2014/main" id="{9290BE1C-C1B7-459A-8B34-965EA83FEA1D}"/>
              </a:ext>
            </a:extLst>
          </p:cNvPr>
          <p:cNvSpPr>
            <a:spLocks noGrp="1"/>
          </p:cNvSpPr>
          <p:nvPr>
            <p:ph idx="1"/>
          </p:nvPr>
        </p:nvSpPr>
        <p:spPr>
          <a:xfrm>
            <a:off x="3164678" y="1071563"/>
            <a:ext cx="8890251" cy="5475417"/>
          </a:xfrm>
          <a:ln w="12700">
            <a:solidFill>
              <a:schemeClr val="tx1"/>
            </a:solidFill>
          </a:ln>
        </p:spPr>
        <p:txBody>
          <a:bodyPr>
            <a:noAutofit/>
          </a:bodyPr>
          <a:lstStyle/>
          <a:p>
            <a:pPr algn="just">
              <a:buFont typeface="Wingdings" panose="05000000000000000000" pitchFamily="2" charset="2"/>
              <a:buChar char="ü"/>
            </a:pPr>
            <a:r>
              <a:rPr lang="en-US" sz="1800" dirty="0">
                <a:effectLst/>
                <a:latin typeface="Calibri" panose="020F0502020204030204" pitchFamily="34" charset="0"/>
                <a:ea typeface="Calibri" panose="020F0502020204030204" pitchFamily="34" charset="0"/>
              </a:rPr>
              <a:t> </a:t>
            </a:r>
            <a:r>
              <a:rPr lang="en-US" dirty="0">
                <a:effectLst/>
                <a:latin typeface="Calibri" panose="020F0502020204030204" pitchFamily="34" charset="0"/>
                <a:ea typeface="Calibri" panose="020F0502020204030204" pitchFamily="34" charset="0"/>
              </a:rPr>
              <a:t>open-ended political project wavering between democratization and de-democratization (Tilly 2007). </a:t>
            </a:r>
          </a:p>
          <a:p>
            <a:pPr algn="just">
              <a:buFont typeface="Wingdings" panose="05000000000000000000" pitchFamily="2" charset="2"/>
              <a:buChar char="ü"/>
            </a:pPr>
            <a:endParaRPr lang="en-US" sz="1800" dirty="0">
              <a:latin typeface="Calibri" panose="020F0502020204030204" pitchFamily="34" charset="0"/>
              <a:ea typeface="Calibri" panose="020F0502020204030204" pitchFamily="34" charset="0"/>
              <a:cs typeface="Arial" panose="020B0604020202020204" pitchFamily="34" charset="0"/>
            </a:endParaRPr>
          </a:p>
          <a:p>
            <a:pPr algn="just">
              <a:buFont typeface="Wingdings" panose="05000000000000000000" pitchFamily="2" charset="2"/>
              <a:buChar char="ü"/>
            </a:pPr>
            <a:r>
              <a:rPr lang="en-US" dirty="0">
                <a:effectLst/>
                <a:latin typeface="Calibri" panose="020F0502020204030204" pitchFamily="34" charset="0"/>
                <a:ea typeface="Calibri" panose="020F0502020204030204" pitchFamily="34" charset="0"/>
                <a:cs typeface="Arial" panose="020B0604020202020204" pitchFamily="34" charset="0"/>
              </a:rPr>
              <a:t>neo-liberalism is at pains to fulfil its promises regarding the satisfaction of citizens’  needs, demands and preferences</a:t>
            </a:r>
          </a:p>
          <a:p>
            <a:pPr algn="just">
              <a:buFont typeface="Wingdings" panose="05000000000000000000" pitchFamily="2" charset="2"/>
              <a:buChar char="ü"/>
            </a:pPr>
            <a:r>
              <a:rPr lang="en-US" dirty="0">
                <a:effectLst/>
                <a:latin typeface="Calibri" panose="020F0502020204030204" pitchFamily="34" charset="0"/>
                <a:ea typeface="Calibri" panose="020F0502020204030204" pitchFamily="34" charset="0"/>
              </a:rPr>
              <a:t>Need for lowering wealth disparities and redistribution of esteem premised on </a:t>
            </a:r>
            <a:r>
              <a:rPr lang="en-US" sz="1800" dirty="0">
                <a:effectLst/>
                <a:latin typeface="Calibri" panose="020F0502020204030204" pitchFamily="34" charset="0"/>
                <a:ea typeface="Calibri" panose="020F0502020204030204" pitchFamily="34" charset="0"/>
                <a:cs typeface="Arial" panose="020B0604020202020204" pitchFamily="34" charset="0"/>
              </a:rPr>
              <a:t> </a:t>
            </a:r>
            <a:r>
              <a:rPr lang="en-US" dirty="0">
                <a:effectLst/>
                <a:latin typeface="Calibri" panose="020F0502020204030204" pitchFamily="34" charset="0"/>
                <a:ea typeface="Calibri" panose="020F0502020204030204" pitchFamily="34" charset="0"/>
                <a:cs typeface="Arial" panose="020B0604020202020204" pitchFamily="34" charset="0"/>
              </a:rPr>
              <a:t>equal opportunities but and  equal conditions (Sandel 2020)</a:t>
            </a:r>
          </a:p>
          <a:p>
            <a:pPr algn="just">
              <a:buFont typeface="Wingdings" panose="05000000000000000000" pitchFamily="2" charset="2"/>
              <a:buChar char="ü"/>
            </a:pPr>
            <a:r>
              <a:rPr lang="en-US" dirty="0">
                <a:effectLst/>
                <a:latin typeface="Calibri" panose="020F0502020204030204" pitchFamily="34" charset="0"/>
                <a:ea typeface="Calibri" panose="020F0502020204030204" pitchFamily="34" charset="0"/>
              </a:rPr>
              <a:t>as democrats we have to rapport with ambivalence, ambiguity and undecidability</a:t>
            </a:r>
          </a:p>
          <a:p>
            <a:pPr algn="just">
              <a:buFont typeface="Wingdings" panose="05000000000000000000" pitchFamily="2" charset="2"/>
              <a:buChar char="ü"/>
            </a:pPr>
            <a:r>
              <a:rPr lang="en-US" dirty="0">
                <a:effectLst/>
                <a:latin typeface="Calibri" panose="020F0502020204030204" pitchFamily="34" charset="0"/>
                <a:ea typeface="Calibri" panose="020F0502020204030204" pitchFamily="34" charset="0"/>
              </a:rPr>
              <a:t>“emotional public sphere” and “parliament of feelings” (Richards 2007)</a:t>
            </a:r>
          </a:p>
          <a:p>
            <a:pPr algn="just">
              <a:buFont typeface="Wingdings" panose="05000000000000000000" pitchFamily="2" charset="2"/>
              <a:buChar char="ü"/>
            </a:pPr>
            <a:endParaRPr lang="en-US"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0CC027C5-A77D-4DC2-88F3-A22C364133CD}"/>
              </a:ext>
            </a:extLst>
          </p:cNvPr>
          <p:cNvSpPr/>
          <p:nvPr/>
        </p:nvSpPr>
        <p:spPr>
          <a:xfrm>
            <a:off x="838200" y="365125"/>
            <a:ext cx="2326480" cy="6127750"/>
          </a:xfrm>
          <a:prstGeom prst="rect">
            <a:avLst/>
          </a:prstGeom>
          <a:solidFill>
            <a:srgbClr val="006666"/>
          </a:solidFill>
          <a:ln w="12700">
            <a:solidFill>
              <a:srgbClr val="006666"/>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l-GR"/>
          </a:p>
        </p:txBody>
      </p:sp>
      <p:sp>
        <p:nvSpPr>
          <p:cNvPr id="5" name="Flowchart: Connector 4">
            <a:extLst>
              <a:ext uri="{FF2B5EF4-FFF2-40B4-BE49-F238E27FC236}">
                <a16:creationId xmlns:a16="http://schemas.microsoft.com/office/drawing/2014/main" id="{AC0764EF-7789-4311-AE7C-16794FE4101E}"/>
              </a:ext>
            </a:extLst>
          </p:cNvPr>
          <p:cNvSpPr/>
          <p:nvPr/>
        </p:nvSpPr>
        <p:spPr>
          <a:xfrm>
            <a:off x="838199" y="2131796"/>
            <a:ext cx="2326481" cy="2386097"/>
          </a:xfrm>
          <a:prstGeom prst="flowChartConnector">
            <a:avLst/>
          </a:prstGeom>
          <a:solidFill>
            <a:srgbClr val="008080"/>
          </a:solidFill>
          <a:ln>
            <a:solidFill>
              <a:srgbClr val="008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just">
              <a:lnSpc>
                <a:spcPct val="107000"/>
              </a:lnSpc>
              <a:spcBef>
                <a:spcPts val="0"/>
              </a:spcBef>
              <a:spcAft>
                <a:spcPts val="0"/>
              </a:spcAft>
            </a:pPr>
            <a:r>
              <a:rPr lang="en-US" sz="2800" dirty="0">
                <a:effectLst/>
                <a:latin typeface="Calibri" panose="020F0502020204030204" pitchFamily="34" charset="0"/>
                <a:ea typeface="Calibri" panose="020F0502020204030204" pitchFamily="34" charset="0"/>
                <a:cs typeface="Calibri" panose="020F0502020204030204" pitchFamily="34" charset="0"/>
              </a:rPr>
              <a:t>Towards</a:t>
            </a:r>
          </a:p>
          <a:p>
            <a:pPr marL="0" marR="0" algn="just">
              <a:lnSpc>
                <a:spcPct val="107000"/>
              </a:lnSpc>
              <a:spcBef>
                <a:spcPts val="0"/>
              </a:spcBef>
              <a:spcAft>
                <a:spcPts val="0"/>
              </a:spcAft>
            </a:pPr>
            <a:r>
              <a:rPr lang="en-US" sz="2800" dirty="0">
                <a:effectLst/>
                <a:latin typeface="Calibri" panose="020F0502020204030204" pitchFamily="34" charset="0"/>
                <a:ea typeface="Calibri" panose="020F0502020204030204" pitchFamily="34" charset="0"/>
                <a:cs typeface="Calibri" panose="020F0502020204030204" pitchFamily="34" charset="0"/>
              </a:rPr>
              <a:t> an appraisal</a:t>
            </a:r>
            <a:endParaRPr lang="el-GR"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978766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D6027-A703-4E23-904A-EBB84452223B}"/>
              </a:ext>
            </a:extLst>
          </p:cNvPr>
          <p:cNvSpPr>
            <a:spLocks noGrp="1"/>
          </p:cNvSpPr>
          <p:nvPr>
            <p:ph type="title"/>
          </p:nvPr>
        </p:nvSpPr>
        <p:spPr>
          <a:xfrm>
            <a:off x="3164680" y="365126"/>
            <a:ext cx="8189120" cy="706438"/>
          </a:xfrm>
          <a:noFill/>
          <a:ln w="12700">
            <a:solidFill>
              <a:schemeClr val="accent1"/>
            </a:solidFill>
          </a:ln>
        </p:spPr>
        <p:txBody>
          <a:bodyPr>
            <a:normAutofit/>
          </a:bodyPr>
          <a:lstStyle/>
          <a:p>
            <a:pPr algn="ctr"/>
            <a:r>
              <a:rPr lang="en-US" sz="3600" b="1" dirty="0"/>
              <a:t>Democratic emotional reflexivity I</a:t>
            </a:r>
            <a:endParaRPr lang="el-GR" sz="3600" b="1" dirty="0"/>
          </a:p>
        </p:txBody>
      </p:sp>
      <p:sp>
        <p:nvSpPr>
          <p:cNvPr id="3" name="Content Placeholder 2">
            <a:extLst>
              <a:ext uri="{FF2B5EF4-FFF2-40B4-BE49-F238E27FC236}">
                <a16:creationId xmlns:a16="http://schemas.microsoft.com/office/drawing/2014/main" id="{9290BE1C-C1B7-459A-8B34-965EA83FEA1D}"/>
              </a:ext>
            </a:extLst>
          </p:cNvPr>
          <p:cNvSpPr>
            <a:spLocks noGrp="1"/>
          </p:cNvSpPr>
          <p:nvPr>
            <p:ph idx="1"/>
          </p:nvPr>
        </p:nvSpPr>
        <p:spPr>
          <a:xfrm>
            <a:off x="3164679" y="1071564"/>
            <a:ext cx="8189120" cy="5421310"/>
          </a:xfrm>
        </p:spPr>
        <p:txBody>
          <a:bodyPr>
            <a:normAutofit lnSpcReduction="10000"/>
          </a:bodyPr>
          <a:lstStyle/>
          <a:p>
            <a:pPr marL="0" indent="0" algn="just">
              <a:buNone/>
            </a:pPr>
            <a:r>
              <a:rPr lang="en-US" sz="1800" dirty="0">
                <a:effectLst/>
                <a:latin typeface="Calibri" panose="020F0502020204030204" pitchFamily="34" charset="0"/>
                <a:ea typeface="Calibri" panose="020F0502020204030204" pitchFamily="34" charset="0"/>
                <a:cs typeface="Calibri" panose="020F0502020204030204" pitchFamily="34" charset="0"/>
              </a:rPr>
              <a:t> </a:t>
            </a:r>
          </a:p>
          <a:p>
            <a:pPr marL="0" indent="0" algn="just">
              <a:buNone/>
            </a:pPr>
            <a:r>
              <a:rPr lang="en-US" i="1" dirty="0">
                <a:effectLst/>
                <a:latin typeface="Calibri" panose="020F0502020204030204" pitchFamily="34" charset="0"/>
                <a:ea typeface="Calibri" panose="020F0502020204030204" pitchFamily="34" charset="0"/>
                <a:cs typeface="Arial" panose="020B0604020202020204" pitchFamily="34" charset="0"/>
              </a:rPr>
              <a:t>The freedom which we enjoy in our government extends also to our ordinary life. There, far from exercising a jealous surveillance over each other, we do not feel called upon to be angry with our </a:t>
            </a:r>
            <a:r>
              <a:rPr lang="en-US" i="1" dirty="0" err="1">
                <a:effectLst/>
                <a:latin typeface="Calibri" panose="020F0502020204030204" pitchFamily="34" charset="0"/>
                <a:ea typeface="Calibri" panose="020F0502020204030204" pitchFamily="34" charset="0"/>
                <a:cs typeface="Arial" panose="020B0604020202020204" pitchFamily="34" charset="0"/>
              </a:rPr>
              <a:t>neighbour</a:t>
            </a:r>
            <a:r>
              <a:rPr lang="en-US" i="1" dirty="0">
                <a:effectLst/>
                <a:latin typeface="Calibri" panose="020F0502020204030204" pitchFamily="34" charset="0"/>
                <a:ea typeface="Calibri" panose="020F0502020204030204" pitchFamily="34" charset="0"/>
                <a:cs typeface="Arial" panose="020B0604020202020204" pitchFamily="34" charset="0"/>
              </a:rPr>
              <a:t> for doing what he likes, or even to indulge in those injurious looks which cannot fail to be offensive, although they inflict no positive penalty. But all this ease in our private relations does not make us lawless as citizens. Against this fear is our chief safeguard, teaching us to obey the magistrates and the laws, particularly such as regard the protection of the injured, whether they are actually on the statute book, or belong to that code which, although unwritten, yet cannot be broken without acknowledged disgrace.</a:t>
            </a:r>
            <a:r>
              <a:rPr lang="en-US" i="1" dirty="0">
                <a:effectLst/>
                <a:latin typeface="Calibri" panose="020F0502020204030204" pitchFamily="34" charset="0"/>
                <a:ea typeface="Calibri" panose="020F0502020204030204" pitchFamily="34" charset="0"/>
                <a:cs typeface="Calibri" panose="020F0502020204030204" pitchFamily="34" charset="0"/>
              </a:rPr>
              <a:t>     </a:t>
            </a:r>
            <a:endParaRPr lang="el-GR" dirty="0"/>
          </a:p>
        </p:txBody>
      </p:sp>
      <p:sp>
        <p:nvSpPr>
          <p:cNvPr id="4" name="Rectangle 3">
            <a:extLst>
              <a:ext uri="{FF2B5EF4-FFF2-40B4-BE49-F238E27FC236}">
                <a16:creationId xmlns:a16="http://schemas.microsoft.com/office/drawing/2014/main" id="{0CC027C5-A77D-4DC2-88F3-A22C364133CD}"/>
              </a:ext>
            </a:extLst>
          </p:cNvPr>
          <p:cNvSpPr/>
          <p:nvPr/>
        </p:nvSpPr>
        <p:spPr>
          <a:xfrm>
            <a:off x="838200" y="365125"/>
            <a:ext cx="2326480" cy="6127750"/>
          </a:xfrm>
          <a:prstGeom prst="rect">
            <a:avLst/>
          </a:prstGeom>
          <a:solidFill>
            <a:schemeClr val="accent1">
              <a:lumMod val="40000"/>
              <a:lumOff val="60000"/>
            </a:schemeClr>
          </a:solidFill>
          <a:ln w="12700">
            <a:solidFill>
              <a:schemeClr val="accent1"/>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l-GR"/>
          </a:p>
        </p:txBody>
      </p:sp>
      <p:sp>
        <p:nvSpPr>
          <p:cNvPr id="5" name="Flowchart: Connector 4">
            <a:extLst>
              <a:ext uri="{FF2B5EF4-FFF2-40B4-BE49-F238E27FC236}">
                <a16:creationId xmlns:a16="http://schemas.microsoft.com/office/drawing/2014/main" id="{AC0764EF-7789-4311-AE7C-16794FE4101E}"/>
              </a:ext>
            </a:extLst>
          </p:cNvPr>
          <p:cNvSpPr/>
          <p:nvPr/>
        </p:nvSpPr>
        <p:spPr>
          <a:xfrm>
            <a:off x="838199" y="2643837"/>
            <a:ext cx="2326481" cy="1570326"/>
          </a:xfrm>
          <a:prstGeom prst="flowChartConnector">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effectLst/>
                <a:latin typeface="Calibri" panose="020F0502020204030204" pitchFamily="34" charset="0"/>
                <a:ea typeface="Calibri" panose="020F0502020204030204" pitchFamily="34" charset="0"/>
              </a:rPr>
              <a:t>Pericles’ Epitaph</a:t>
            </a:r>
          </a:p>
          <a:p>
            <a:pPr algn="ctr"/>
            <a:r>
              <a:rPr lang="en-US" sz="2800" dirty="0">
                <a:effectLst/>
                <a:latin typeface="Calibri" panose="020F0502020204030204" pitchFamily="34" charset="0"/>
                <a:ea typeface="Calibri" panose="020F0502020204030204" pitchFamily="34" charset="0"/>
              </a:rPr>
              <a:t>430 BC</a:t>
            </a:r>
            <a:endParaRPr lang="el-GR" sz="2800" dirty="0"/>
          </a:p>
        </p:txBody>
      </p:sp>
    </p:spTree>
    <p:extLst>
      <p:ext uri="{BB962C8B-B14F-4D97-AF65-F5344CB8AC3E}">
        <p14:creationId xmlns:p14="http://schemas.microsoft.com/office/powerpoint/2010/main" val="16517336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D6027-A703-4E23-904A-EBB84452223B}"/>
              </a:ext>
            </a:extLst>
          </p:cNvPr>
          <p:cNvSpPr>
            <a:spLocks noGrp="1"/>
          </p:cNvSpPr>
          <p:nvPr>
            <p:ph type="title"/>
          </p:nvPr>
        </p:nvSpPr>
        <p:spPr>
          <a:xfrm>
            <a:off x="3164680" y="365126"/>
            <a:ext cx="8189120" cy="537699"/>
          </a:xfrm>
          <a:noFill/>
          <a:ln w="12700">
            <a:solidFill>
              <a:srgbClr val="006666"/>
            </a:solidFill>
          </a:ln>
        </p:spPr>
        <p:txBody>
          <a:bodyPr>
            <a:normAutofit fontScale="90000"/>
          </a:bodyPr>
          <a:lstStyle/>
          <a:p>
            <a:pPr algn="ctr"/>
            <a:r>
              <a:rPr lang="en-US" sz="3600" b="1" dirty="0"/>
              <a:t>Basic perspectives</a:t>
            </a:r>
            <a:endParaRPr lang="el-GR" sz="3600" b="1" dirty="0"/>
          </a:p>
        </p:txBody>
      </p:sp>
      <p:sp>
        <p:nvSpPr>
          <p:cNvPr id="3" name="Content Placeholder 2">
            <a:extLst>
              <a:ext uri="{FF2B5EF4-FFF2-40B4-BE49-F238E27FC236}">
                <a16:creationId xmlns:a16="http://schemas.microsoft.com/office/drawing/2014/main" id="{9290BE1C-C1B7-459A-8B34-965EA83FEA1D}"/>
              </a:ext>
            </a:extLst>
          </p:cNvPr>
          <p:cNvSpPr>
            <a:spLocks noGrp="1"/>
          </p:cNvSpPr>
          <p:nvPr>
            <p:ph idx="1"/>
          </p:nvPr>
        </p:nvSpPr>
        <p:spPr>
          <a:xfrm>
            <a:off x="3164679" y="1071564"/>
            <a:ext cx="8189120" cy="5421310"/>
          </a:xfrm>
          <a:ln w="12700">
            <a:solidFill>
              <a:schemeClr val="tx1"/>
            </a:solidFill>
          </a:ln>
        </p:spPr>
        <p:txBody>
          <a:bodyPr>
            <a:noAutofit/>
          </a:bodyPr>
          <a:lstStyle/>
          <a:p>
            <a:pPr algn="just">
              <a:buFont typeface="Wingdings" panose="05000000000000000000" pitchFamily="2" charset="2"/>
              <a:buChar char="ü"/>
            </a:pPr>
            <a:r>
              <a:rPr lang="en-US" sz="2500" dirty="0">
                <a:effectLst/>
                <a:latin typeface="Calibri" panose="020F0502020204030204" pitchFamily="34" charset="0"/>
                <a:ea typeface="Calibri" panose="020F0502020204030204" pitchFamily="34" charset="0"/>
                <a:cs typeface="Arial" panose="020B0604020202020204" pitchFamily="34" charset="0"/>
              </a:rPr>
              <a:t>the history of democracy is still being made</a:t>
            </a:r>
          </a:p>
          <a:p>
            <a:pPr algn="just">
              <a:buFont typeface="Wingdings" panose="05000000000000000000" pitchFamily="2" charset="2"/>
              <a:buChar char="ü"/>
            </a:pPr>
            <a:r>
              <a:rPr lang="en-US" sz="2500" dirty="0">
                <a:effectLst/>
                <a:latin typeface="Calibri" panose="020F0502020204030204" pitchFamily="34" charset="0"/>
                <a:ea typeface="Calibri" panose="020F0502020204030204" pitchFamily="34" charset="0"/>
                <a:cs typeface="Arial" panose="020B0604020202020204" pitchFamily="34" charset="0"/>
              </a:rPr>
              <a:t>resists any sort of totalization, suture and closing-up</a:t>
            </a:r>
          </a:p>
          <a:p>
            <a:pPr algn="just">
              <a:buFont typeface="Wingdings" panose="05000000000000000000" pitchFamily="2" charset="2"/>
              <a:buChar char="ü"/>
            </a:pPr>
            <a:r>
              <a:rPr lang="en-US" sz="2500" dirty="0">
                <a:effectLst/>
                <a:latin typeface="Calibri" panose="020F0502020204030204" pitchFamily="34" charset="0"/>
                <a:ea typeface="Calibri" panose="020F0502020204030204" pitchFamily="34" charset="0"/>
                <a:cs typeface="Arial" panose="020B0604020202020204" pitchFamily="34" charset="0"/>
              </a:rPr>
              <a:t>peaceful mediation of overt and covert societal conflicts</a:t>
            </a:r>
            <a:endParaRPr lang="en-US" sz="2500" dirty="0">
              <a:latin typeface="Calibri" panose="020F0502020204030204" pitchFamily="34" charset="0"/>
              <a:cs typeface="Arial" panose="020B0604020202020204" pitchFamily="34" charset="0"/>
            </a:endParaRPr>
          </a:p>
          <a:p>
            <a:pPr algn="just">
              <a:buFont typeface="Wingdings" panose="05000000000000000000" pitchFamily="2" charset="2"/>
              <a:buChar char="ü"/>
            </a:pPr>
            <a:r>
              <a:rPr lang="en-US" sz="2500" dirty="0">
                <a:effectLst/>
                <a:latin typeface="Calibri" panose="020F0502020204030204" pitchFamily="34" charset="0"/>
                <a:ea typeface="Calibri" panose="020F0502020204030204" pitchFamily="34" charset="0"/>
                <a:cs typeface="Arial" panose="020B0604020202020204" pitchFamily="34" charset="0"/>
              </a:rPr>
              <a:t>Theories/models (Schmidt 2000; Held 1996; Tilly 2007; </a:t>
            </a:r>
            <a:r>
              <a:rPr lang="en-US" sz="2500" dirty="0" err="1">
                <a:effectLst/>
                <a:latin typeface="Calibri" panose="020F0502020204030204" pitchFamily="34" charset="0"/>
                <a:ea typeface="Calibri" panose="020F0502020204030204" pitchFamily="34" charset="0"/>
                <a:cs typeface="Arial" panose="020B0604020202020204" pitchFamily="34" charset="0"/>
              </a:rPr>
              <a:t>Vanhanen</a:t>
            </a:r>
            <a:r>
              <a:rPr lang="en-US" sz="2500" dirty="0">
                <a:effectLst/>
                <a:latin typeface="Calibri" panose="020F0502020204030204" pitchFamily="34" charset="0"/>
                <a:ea typeface="Calibri" panose="020F0502020204030204" pitchFamily="34" charset="0"/>
                <a:cs typeface="Arial" panose="020B0604020202020204" pitchFamily="34" charset="0"/>
              </a:rPr>
              <a:t> 1997; Dahl 1971, 1998; Kean 2010)</a:t>
            </a:r>
            <a:endParaRPr lang="en-US" sz="2500" dirty="0">
              <a:latin typeface="Calibri" panose="020F0502020204030204" pitchFamily="34" charset="0"/>
              <a:ea typeface="Calibri" panose="020F0502020204030204" pitchFamily="34" charset="0"/>
              <a:cs typeface="Arial" panose="020B0604020202020204" pitchFamily="34" charset="0"/>
            </a:endParaRPr>
          </a:p>
          <a:p>
            <a:pPr algn="just">
              <a:buFont typeface="Wingdings" panose="05000000000000000000" pitchFamily="2" charset="2"/>
              <a:buChar char="ü"/>
            </a:pPr>
            <a:r>
              <a:rPr lang="en-US" sz="2500" dirty="0">
                <a:effectLst/>
                <a:latin typeface="Calibri" panose="020F0502020204030204" pitchFamily="34" charset="0"/>
                <a:ea typeface="Calibri" panose="020F0502020204030204" pitchFamily="34" charset="0"/>
                <a:cs typeface="Arial" panose="020B0604020202020204" pitchFamily="34" charset="0"/>
              </a:rPr>
              <a:t>methods addressing and assessing democracy (V-Dem Institute 2020; Freedom House 2022)</a:t>
            </a:r>
            <a:endParaRPr lang="en-US" sz="2500" dirty="0">
              <a:latin typeface="Calibri" panose="020F0502020204030204" pitchFamily="34" charset="0"/>
              <a:cs typeface="Arial" panose="020B0604020202020204" pitchFamily="34" charset="0"/>
            </a:endParaRPr>
          </a:p>
          <a:p>
            <a:pPr algn="just">
              <a:buFont typeface="Wingdings" panose="05000000000000000000" pitchFamily="2" charset="2"/>
              <a:buChar char="ü"/>
            </a:pPr>
            <a:r>
              <a:rPr lang="en-US" sz="25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democracy is an essentially contested concept</a:t>
            </a:r>
            <a:endParaRPr lang="en-US" sz="2500" dirty="0">
              <a:solidFill>
                <a:srgbClr val="FF0000"/>
              </a:solidFill>
              <a:latin typeface="Calibri" panose="020F0502020204030204" pitchFamily="34" charset="0"/>
              <a:cs typeface="Arial" panose="020B0604020202020204" pitchFamily="34" charset="0"/>
            </a:endParaRPr>
          </a:p>
          <a:p>
            <a:pPr algn="just">
              <a:buFont typeface="Wingdings" panose="05000000000000000000" pitchFamily="2" charset="2"/>
              <a:buChar char="ü"/>
            </a:pPr>
            <a:r>
              <a:rPr lang="en-US" sz="2500" dirty="0">
                <a:effectLst/>
                <a:latin typeface="Calibri" panose="020F0502020204030204" pitchFamily="34" charset="0"/>
                <a:ea typeface="Calibri" panose="020F0502020204030204" pitchFamily="34" charset="0"/>
                <a:cs typeface="Arial" panose="020B0604020202020204" pitchFamily="34" charset="0"/>
              </a:rPr>
              <a:t>democracy as a regime: relations between state and citizens (demos) as well as between state and organized political actors and stakeholders</a:t>
            </a:r>
            <a:endParaRPr lang="el-GR" sz="2500" dirty="0"/>
          </a:p>
        </p:txBody>
      </p:sp>
      <p:sp>
        <p:nvSpPr>
          <p:cNvPr id="4" name="Rectangle 3">
            <a:extLst>
              <a:ext uri="{FF2B5EF4-FFF2-40B4-BE49-F238E27FC236}">
                <a16:creationId xmlns:a16="http://schemas.microsoft.com/office/drawing/2014/main" id="{0CC027C5-A77D-4DC2-88F3-A22C364133CD}"/>
              </a:ext>
            </a:extLst>
          </p:cNvPr>
          <p:cNvSpPr/>
          <p:nvPr/>
        </p:nvSpPr>
        <p:spPr>
          <a:xfrm>
            <a:off x="838200" y="365125"/>
            <a:ext cx="2326480" cy="6127750"/>
          </a:xfrm>
          <a:prstGeom prst="rect">
            <a:avLst/>
          </a:prstGeom>
          <a:solidFill>
            <a:srgbClr val="006666"/>
          </a:solidFill>
          <a:ln w="12700">
            <a:solidFill>
              <a:srgbClr val="006666"/>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l-GR"/>
          </a:p>
        </p:txBody>
      </p:sp>
      <p:sp>
        <p:nvSpPr>
          <p:cNvPr id="5" name="Flowchart: Connector 4">
            <a:extLst>
              <a:ext uri="{FF2B5EF4-FFF2-40B4-BE49-F238E27FC236}">
                <a16:creationId xmlns:a16="http://schemas.microsoft.com/office/drawing/2014/main" id="{AC0764EF-7789-4311-AE7C-16794FE4101E}"/>
              </a:ext>
            </a:extLst>
          </p:cNvPr>
          <p:cNvSpPr/>
          <p:nvPr/>
        </p:nvSpPr>
        <p:spPr>
          <a:xfrm>
            <a:off x="838199" y="2643837"/>
            <a:ext cx="2326481" cy="1570326"/>
          </a:xfrm>
          <a:prstGeom prst="flowChartConnector">
            <a:avLst/>
          </a:prstGeom>
          <a:solidFill>
            <a:srgbClr val="008080"/>
          </a:solidFill>
          <a:ln>
            <a:solidFill>
              <a:srgbClr val="008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Preliminary</a:t>
            </a:r>
            <a:endParaRPr lang="el-GR" sz="2400" dirty="0"/>
          </a:p>
        </p:txBody>
      </p:sp>
    </p:spTree>
    <p:extLst>
      <p:ext uri="{BB962C8B-B14F-4D97-AF65-F5344CB8AC3E}">
        <p14:creationId xmlns:p14="http://schemas.microsoft.com/office/powerpoint/2010/main" val="30236880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D6027-A703-4E23-904A-EBB84452223B}"/>
              </a:ext>
            </a:extLst>
          </p:cNvPr>
          <p:cNvSpPr>
            <a:spLocks noGrp="1"/>
          </p:cNvSpPr>
          <p:nvPr>
            <p:ph type="title"/>
          </p:nvPr>
        </p:nvSpPr>
        <p:spPr>
          <a:xfrm>
            <a:off x="3164679" y="365126"/>
            <a:ext cx="8830733" cy="706438"/>
          </a:xfrm>
          <a:noFill/>
          <a:ln w="12700">
            <a:solidFill>
              <a:schemeClr val="accent1"/>
            </a:solidFill>
          </a:ln>
        </p:spPr>
        <p:txBody>
          <a:bodyPr>
            <a:normAutofit/>
          </a:bodyPr>
          <a:lstStyle/>
          <a:p>
            <a:pPr algn="ctr"/>
            <a:r>
              <a:rPr lang="en-US" sz="4000" b="1" dirty="0">
                <a:effectLst/>
                <a:latin typeface="Calibri" panose="020F0502020204030204" pitchFamily="34" charset="0"/>
                <a:ea typeface="Calibri" panose="020F0502020204030204" pitchFamily="34" charset="0"/>
              </a:rPr>
              <a:t>The emotional regime of democracy</a:t>
            </a:r>
            <a:endParaRPr lang="el-GR" sz="4000" b="1" dirty="0"/>
          </a:p>
        </p:txBody>
      </p:sp>
      <p:sp>
        <p:nvSpPr>
          <p:cNvPr id="3" name="Content Placeholder 2">
            <a:extLst>
              <a:ext uri="{FF2B5EF4-FFF2-40B4-BE49-F238E27FC236}">
                <a16:creationId xmlns:a16="http://schemas.microsoft.com/office/drawing/2014/main" id="{9290BE1C-C1B7-459A-8B34-965EA83FEA1D}"/>
              </a:ext>
            </a:extLst>
          </p:cNvPr>
          <p:cNvSpPr>
            <a:spLocks noGrp="1"/>
          </p:cNvSpPr>
          <p:nvPr>
            <p:ph idx="1"/>
          </p:nvPr>
        </p:nvSpPr>
        <p:spPr>
          <a:xfrm>
            <a:off x="3164678" y="1071564"/>
            <a:ext cx="9027321" cy="5421310"/>
          </a:xfrm>
        </p:spPr>
        <p:txBody>
          <a:bodyPr>
            <a:normAutofit lnSpcReduction="10000"/>
          </a:bodyPr>
          <a:lstStyle/>
          <a:p>
            <a:pPr marL="0" indent="0" algn="just">
              <a:buNone/>
            </a:pPr>
            <a:r>
              <a:rPr lang="en-US" sz="1800" dirty="0">
                <a:effectLst/>
                <a:latin typeface="Calibri" panose="020F0502020204030204" pitchFamily="34" charset="0"/>
                <a:ea typeface="Calibri" panose="020F0502020204030204" pitchFamily="34" charset="0"/>
                <a:cs typeface="Calibri" panose="020F0502020204030204" pitchFamily="34" charset="0"/>
              </a:rPr>
              <a:t> </a:t>
            </a:r>
          </a:p>
          <a:p>
            <a:pPr algn="just">
              <a:buFont typeface="Wingdings" panose="05000000000000000000" pitchFamily="2" charset="2"/>
              <a:buChar char="Ø"/>
            </a:pPr>
            <a:r>
              <a:rPr lang="en-US" dirty="0">
                <a:effectLst/>
                <a:latin typeface="Calibri" panose="020F0502020204030204" pitchFamily="34" charset="0"/>
                <a:ea typeface="Calibri" panose="020F0502020204030204" pitchFamily="34" charset="0"/>
              </a:rPr>
              <a:t>feeling rules facilitating the combination of closeness and distance, phronesis and pathos, toleration and solidarity</a:t>
            </a:r>
            <a:r>
              <a:rPr lang="en-US" i="1" dirty="0">
                <a:effectLst/>
                <a:latin typeface="Calibri" panose="020F0502020204030204" pitchFamily="34" charset="0"/>
                <a:ea typeface="Calibri" panose="020F0502020204030204" pitchFamily="34" charset="0"/>
                <a:cs typeface="Calibri" panose="020F0502020204030204" pitchFamily="34" charset="0"/>
              </a:rPr>
              <a:t>    </a:t>
            </a:r>
          </a:p>
          <a:p>
            <a:pPr algn="just">
              <a:buFont typeface="Wingdings" panose="05000000000000000000" pitchFamily="2" charset="2"/>
              <a:buChar char="Ø"/>
            </a:pPr>
            <a:r>
              <a:rPr lang="en-US" dirty="0">
                <a:effectLst/>
                <a:latin typeface="Calibri" panose="020F0502020204030204" pitchFamily="34" charset="0"/>
                <a:ea typeface="Calibri" panose="020F0502020204030204" pitchFamily="34" charset="0"/>
              </a:rPr>
              <a:t>Bringing back the republican virtues of toleration, humility, dignity of work, solidarity, and justice</a:t>
            </a:r>
          </a:p>
          <a:p>
            <a:pPr algn="just">
              <a:buFont typeface="Wingdings" panose="05000000000000000000" pitchFamily="2" charset="2"/>
              <a:buChar char="Ø"/>
            </a:pPr>
            <a:r>
              <a:rPr lang="en-US" dirty="0">
                <a:effectLst/>
                <a:latin typeface="Calibri" panose="020F0502020204030204" pitchFamily="34" charset="0"/>
                <a:ea typeface="Calibri" panose="020F0502020204030204" pitchFamily="34" charset="0"/>
              </a:rPr>
              <a:t>democratic emotionality vis-à-vis  demagogic emotional manipulation- emotional public sphere (</a:t>
            </a:r>
            <a:r>
              <a:rPr lang="en-US" sz="2400">
                <a:effectLst/>
                <a:latin typeface="Calibri" panose="020F0502020204030204" pitchFamily="34" charset="0"/>
                <a:ea typeface="Calibri" panose="020F0502020204030204" pitchFamily="34" charset="0"/>
              </a:rPr>
              <a:t>Richards 2007</a:t>
            </a:r>
            <a:r>
              <a:rPr lang="en-US" sz="2400" dirty="0">
                <a:effectLst/>
                <a:latin typeface="Calibri" panose="020F0502020204030204" pitchFamily="34" charset="0"/>
                <a:ea typeface="Calibri" panose="020F0502020204030204" pitchFamily="34" charset="0"/>
              </a:rPr>
              <a:t>) </a:t>
            </a:r>
          </a:p>
          <a:p>
            <a:pPr marL="0" indent="0" algn="ctr">
              <a:buNone/>
            </a:pPr>
            <a:r>
              <a:rPr lang="en-US" sz="3600" dirty="0">
                <a:solidFill>
                  <a:srgbClr val="FF0000"/>
                </a:solidFill>
                <a:effectLst/>
                <a:latin typeface="Calibri" panose="020F0502020204030204" pitchFamily="34" charset="0"/>
                <a:ea typeface="Calibri" panose="020F0502020204030204" pitchFamily="34" charset="0"/>
              </a:rPr>
              <a:t>democracy is the regime that we do not love albeit we cannot but want it</a:t>
            </a:r>
          </a:p>
          <a:p>
            <a:pPr marL="0" indent="0" algn="ctr">
              <a:buNone/>
            </a:pPr>
            <a:r>
              <a:rPr lang="en-US" sz="2400" dirty="0">
                <a:effectLst/>
                <a:latin typeface="Calibri" panose="020F0502020204030204" pitchFamily="34" charset="0"/>
                <a:ea typeface="Calibri" panose="020F0502020204030204" pitchFamily="34" charset="0"/>
              </a:rPr>
              <a:t>Wendy Brown (2007); </a:t>
            </a:r>
            <a:r>
              <a:rPr lang="en-US" sz="2400" dirty="0" err="1">
                <a:effectLst/>
                <a:latin typeface="Calibri" panose="020F0502020204030204" pitchFamily="34" charset="0"/>
                <a:ea typeface="Calibri" panose="020F0502020204030204" pitchFamily="34" charset="0"/>
              </a:rPr>
              <a:t>Revault</a:t>
            </a:r>
            <a:r>
              <a:rPr lang="en-US" sz="2400" dirty="0">
                <a:effectLst/>
                <a:latin typeface="Calibri" panose="020F0502020204030204" pitchFamily="34" charset="0"/>
                <a:ea typeface="Calibri" panose="020F0502020204030204" pitchFamily="34" charset="0"/>
              </a:rPr>
              <a:t> d’ </a:t>
            </a:r>
            <a:r>
              <a:rPr lang="en-US" sz="2400" dirty="0" err="1">
                <a:effectLst/>
                <a:latin typeface="Calibri" panose="020F0502020204030204" pitchFamily="34" charset="0"/>
                <a:ea typeface="Calibri" panose="020F0502020204030204" pitchFamily="34" charset="0"/>
              </a:rPr>
              <a:t>Allonnes</a:t>
            </a:r>
            <a:r>
              <a:rPr lang="en-US" sz="2400" dirty="0">
                <a:effectLst/>
                <a:latin typeface="Calibri" panose="020F0502020204030204" pitchFamily="34" charset="0"/>
                <a:ea typeface="Calibri" panose="020F0502020204030204" pitchFamily="34" charset="0"/>
              </a:rPr>
              <a:t> (2010) </a:t>
            </a:r>
          </a:p>
          <a:p>
            <a:pPr marL="0" indent="0" algn="ctr">
              <a:buNone/>
            </a:pPr>
            <a:r>
              <a:rPr lang="en-US" sz="3600" dirty="0" err="1">
                <a:solidFill>
                  <a:srgbClr val="FF0000"/>
                </a:solidFill>
                <a:effectLst/>
                <a:latin typeface="Calibri" panose="020F0502020204030204" pitchFamily="34" charset="0"/>
                <a:ea typeface="Calibri" panose="020F0502020204030204" pitchFamily="34" charset="0"/>
              </a:rPr>
              <a:t>demokratische</a:t>
            </a:r>
            <a:r>
              <a:rPr lang="en-US" sz="3600" dirty="0">
                <a:solidFill>
                  <a:srgbClr val="FF0000"/>
                </a:solidFill>
                <a:effectLst/>
                <a:latin typeface="Calibri" panose="020F0502020204030204" pitchFamily="34" charset="0"/>
                <a:ea typeface="Calibri" panose="020F0502020204030204" pitchFamily="34" charset="0"/>
              </a:rPr>
              <a:t> </a:t>
            </a:r>
            <a:r>
              <a:rPr lang="en-US" sz="3600" dirty="0" err="1">
                <a:solidFill>
                  <a:srgbClr val="FF0000"/>
                </a:solidFill>
                <a:effectLst/>
                <a:latin typeface="Calibri" panose="020F0502020204030204" pitchFamily="34" charset="0"/>
                <a:ea typeface="Calibri" panose="020F0502020204030204" pitchFamily="34" charset="0"/>
              </a:rPr>
              <a:t>Sittlichkeit</a:t>
            </a:r>
            <a:endParaRPr lang="en-US" sz="3600" dirty="0">
              <a:solidFill>
                <a:srgbClr val="FF0000"/>
              </a:solidFill>
              <a:effectLst/>
              <a:latin typeface="Calibri" panose="020F0502020204030204" pitchFamily="34" charset="0"/>
              <a:ea typeface="Calibri" panose="020F0502020204030204" pitchFamily="34" charset="0"/>
            </a:endParaRPr>
          </a:p>
          <a:p>
            <a:pPr marL="0" indent="0" algn="ctr">
              <a:buNone/>
            </a:pPr>
            <a:r>
              <a:rPr lang="en-US" sz="2400" dirty="0" err="1">
                <a:effectLst/>
                <a:latin typeface="Calibri" panose="020F0502020204030204" pitchFamily="34" charset="0"/>
                <a:ea typeface="Calibri" panose="020F0502020204030204" pitchFamily="34" charset="0"/>
              </a:rPr>
              <a:t>Wellmer</a:t>
            </a:r>
            <a:r>
              <a:rPr lang="en-US" sz="2400" dirty="0">
                <a:effectLst/>
                <a:latin typeface="Calibri" panose="020F0502020204030204" pitchFamily="34" charset="0"/>
                <a:ea typeface="Calibri" panose="020F0502020204030204" pitchFamily="34" charset="0"/>
              </a:rPr>
              <a:t> (2001) </a:t>
            </a:r>
            <a:endParaRPr lang="en-US" sz="2400" dirty="0">
              <a:solidFill>
                <a:srgbClr val="FF0000"/>
              </a:solidFill>
              <a:effectLst/>
              <a:latin typeface="Calibri" panose="020F0502020204030204" pitchFamily="34" charset="0"/>
              <a:ea typeface="Calibri" panose="020F0502020204030204" pitchFamily="34" charset="0"/>
            </a:endParaRPr>
          </a:p>
          <a:p>
            <a:pPr marL="0" indent="0" algn="ctr">
              <a:buNone/>
            </a:pPr>
            <a:endParaRPr lang="el-GR" sz="1800" dirty="0">
              <a:solidFill>
                <a:srgbClr val="FF0000"/>
              </a:solidFill>
            </a:endParaRPr>
          </a:p>
        </p:txBody>
      </p:sp>
      <p:sp>
        <p:nvSpPr>
          <p:cNvPr id="4" name="Rectangle 3">
            <a:extLst>
              <a:ext uri="{FF2B5EF4-FFF2-40B4-BE49-F238E27FC236}">
                <a16:creationId xmlns:a16="http://schemas.microsoft.com/office/drawing/2014/main" id="{0CC027C5-A77D-4DC2-88F3-A22C364133CD}"/>
              </a:ext>
            </a:extLst>
          </p:cNvPr>
          <p:cNvSpPr/>
          <p:nvPr/>
        </p:nvSpPr>
        <p:spPr>
          <a:xfrm>
            <a:off x="838198" y="365124"/>
            <a:ext cx="2326480" cy="6127750"/>
          </a:xfrm>
          <a:prstGeom prst="rect">
            <a:avLst/>
          </a:prstGeom>
          <a:solidFill>
            <a:schemeClr val="accent1">
              <a:lumMod val="40000"/>
              <a:lumOff val="60000"/>
            </a:schemeClr>
          </a:solidFill>
          <a:ln w="12700">
            <a:solidFill>
              <a:schemeClr val="accent1"/>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l-GR"/>
          </a:p>
        </p:txBody>
      </p:sp>
      <p:sp>
        <p:nvSpPr>
          <p:cNvPr id="5" name="Flowchart: Connector 4">
            <a:extLst>
              <a:ext uri="{FF2B5EF4-FFF2-40B4-BE49-F238E27FC236}">
                <a16:creationId xmlns:a16="http://schemas.microsoft.com/office/drawing/2014/main" id="{AC0764EF-7789-4311-AE7C-16794FE4101E}"/>
              </a:ext>
            </a:extLst>
          </p:cNvPr>
          <p:cNvSpPr/>
          <p:nvPr/>
        </p:nvSpPr>
        <p:spPr>
          <a:xfrm>
            <a:off x="838199" y="2499721"/>
            <a:ext cx="2326481" cy="1714442"/>
          </a:xfrm>
          <a:prstGeom prst="flowChartConnector">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effectLst/>
                <a:latin typeface="Calibri" panose="020F0502020204030204" pitchFamily="34" charset="0"/>
                <a:ea typeface="Calibri" panose="020F0502020204030204" pitchFamily="34" charset="0"/>
              </a:rPr>
              <a:t>Against post-modern ‘</a:t>
            </a:r>
            <a:r>
              <a:rPr lang="en-US" sz="2400" b="1" dirty="0" err="1">
                <a:effectLst/>
                <a:latin typeface="Calibri" panose="020F0502020204030204" pitchFamily="34" charset="0"/>
                <a:ea typeface="Calibri" panose="020F0502020204030204" pitchFamily="34" charset="0"/>
              </a:rPr>
              <a:t>emocracy</a:t>
            </a:r>
            <a:r>
              <a:rPr lang="en-US" sz="2400" b="1" dirty="0">
                <a:effectLst/>
                <a:latin typeface="Calibri" panose="020F0502020204030204" pitchFamily="34" charset="0"/>
                <a:ea typeface="Calibri" panose="020F0502020204030204" pitchFamily="34" charset="0"/>
              </a:rPr>
              <a:t>’</a:t>
            </a:r>
            <a:endParaRPr lang="el-GR" sz="2400" b="1" dirty="0"/>
          </a:p>
        </p:txBody>
      </p:sp>
    </p:spTree>
    <p:extLst>
      <p:ext uri="{BB962C8B-B14F-4D97-AF65-F5344CB8AC3E}">
        <p14:creationId xmlns:p14="http://schemas.microsoft.com/office/powerpoint/2010/main" val="11400686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D6027-A703-4E23-904A-EBB84452223B}"/>
              </a:ext>
            </a:extLst>
          </p:cNvPr>
          <p:cNvSpPr>
            <a:spLocks noGrp="1"/>
          </p:cNvSpPr>
          <p:nvPr>
            <p:ph type="title"/>
          </p:nvPr>
        </p:nvSpPr>
        <p:spPr>
          <a:xfrm>
            <a:off x="3164680" y="365126"/>
            <a:ext cx="8189120" cy="706438"/>
          </a:xfrm>
          <a:noFill/>
          <a:ln w="12700">
            <a:solidFill>
              <a:schemeClr val="accent1"/>
            </a:solidFill>
          </a:ln>
        </p:spPr>
        <p:txBody>
          <a:bodyPr>
            <a:normAutofit/>
          </a:bodyPr>
          <a:lstStyle/>
          <a:p>
            <a:pPr algn="ctr"/>
            <a:r>
              <a:rPr lang="en-US" sz="3600" b="1" dirty="0">
                <a:latin typeface="+mn-lt"/>
              </a:rPr>
              <a:t>Queries about democracy</a:t>
            </a:r>
            <a:endParaRPr lang="el-GR" sz="3600" b="1" dirty="0">
              <a:latin typeface="+mn-lt"/>
            </a:endParaRPr>
          </a:p>
        </p:txBody>
      </p:sp>
      <p:sp>
        <p:nvSpPr>
          <p:cNvPr id="3" name="Content Placeholder 2">
            <a:extLst>
              <a:ext uri="{FF2B5EF4-FFF2-40B4-BE49-F238E27FC236}">
                <a16:creationId xmlns:a16="http://schemas.microsoft.com/office/drawing/2014/main" id="{9290BE1C-C1B7-459A-8B34-965EA83FEA1D}"/>
              </a:ext>
            </a:extLst>
          </p:cNvPr>
          <p:cNvSpPr>
            <a:spLocks noGrp="1"/>
          </p:cNvSpPr>
          <p:nvPr>
            <p:ph idx="1"/>
          </p:nvPr>
        </p:nvSpPr>
        <p:spPr>
          <a:xfrm>
            <a:off x="3164679" y="1071564"/>
            <a:ext cx="8189120" cy="5421310"/>
          </a:xfrm>
        </p:spPr>
        <p:txBody>
          <a:bodyPr>
            <a:normAutofit/>
          </a:bodyPr>
          <a:lstStyle/>
          <a:p>
            <a:pPr algn="just">
              <a:buFont typeface="Courier New" panose="02070309020205020404" pitchFamily="49" charset="0"/>
              <a:buChar char="o"/>
            </a:pPr>
            <a:r>
              <a:rPr lang="en-US" sz="1800" dirty="0">
                <a:effectLst/>
                <a:latin typeface="Calibri" panose="020F0502020204030204" pitchFamily="34" charset="0"/>
                <a:ea typeface="Calibri" panose="020F0502020204030204" pitchFamily="34" charset="0"/>
              </a:rPr>
              <a:t>“</a:t>
            </a:r>
            <a:r>
              <a:rPr lang="en-US" sz="3600" dirty="0">
                <a:effectLst/>
                <a:latin typeface="Calibri" panose="020F0502020204030204" pitchFamily="34" charset="0"/>
                <a:ea typeface="Calibri" panose="020F0502020204030204" pitchFamily="34" charset="0"/>
              </a:rPr>
              <a:t>existential crisis of liberal democracy”,  “decline of democracy”, “slow-motion death of democracy</a:t>
            </a:r>
            <a:r>
              <a:rPr lang="en-US" sz="3600" dirty="0">
                <a:effectLst/>
                <a:latin typeface="Calibri" panose="020F0502020204030204" pitchFamily="34" charset="0"/>
                <a:ea typeface="Calibri" panose="020F0502020204030204" pitchFamily="34" charset="0"/>
                <a:cs typeface="Arial" panose="020B0604020202020204" pitchFamily="34" charset="0"/>
              </a:rPr>
              <a:t> Era of Democratic Anxiety”</a:t>
            </a:r>
          </a:p>
          <a:p>
            <a:pPr algn="just">
              <a:buFont typeface="Courier New" panose="02070309020205020404" pitchFamily="49" charset="0"/>
              <a:buChar char="o"/>
            </a:pPr>
            <a:r>
              <a:rPr lang="en-US" sz="2400" dirty="0">
                <a:latin typeface="Calibri" panose="020F0502020204030204" pitchFamily="34" charset="0"/>
                <a:cs typeface="Arial" panose="020B0604020202020204" pitchFamily="34" charset="0"/>
              </a:rPr>
              <a:t>[</a:t>
            </a:r>
            <a:r>
              <a:rPr lang="en-US" sz="2400" dirty="0">
                <a:effectLst/>
                <a:latin typeface="Calibri" panose="020F0502020204030204" pitchFamily="34" charset="0"/>
                <a:ea typeface="Calibri" panose="020F0502020204030204" pitchFamily="34" charset="0"/>
                <a:cs typeface="Arial" panose="020B0604020202020204" pitchFamily="34" charset="0"/>
              </a:rPr>
              <a:t>Freedom House, V-Dem, Pew Research Center, and the </a:t>
            </a:r>
            <a:r>
              <a:rPr lang="en-US" sz="2400" dirty="0">
                <a:effectLst/>
                <a:latin typeface="Calibri" panose="020F0502020204030204" pitchFamily="34" charset="0"/>
                <a:ea typeface="Calibri" panose="020F0502020204030204" pitchFamily="34" charset="0"/>
              </a:rPr>
              <a:t>Bertelsmann Stiftung </a:t>
            </a:r>
            <a:r>
              <a:rPr lang="en-US" sz="2400" dirty="0">
                <a:latin typeface="Calibri" panose="020F0502020204030204" pitchFamily="34" charset="0"/>
                <a:ea typeface="Calibri" panose="020F0502020204030204" pitchFamily="34" charset="0"/>
                <a:cs typeface="Arial" panose="020B0604020202020204" pitchFamily="34" charset="0"/>
              </a:rPr>
              <a:t>]</a:t>
            </a:r>
          </a:p>
          <a:p>
            <a:pPr algn="just">
              <a:buFont typeface="Courier New" panose="02070309020205020404" pitchFamily="49" charset="0"/>
              <a:buChar char="o"/>
            </a:pPr>
            <a:endParaRPr lang="en-US" sz="2400" dirty="0">
              <a:latin typeface="Calibri" panose="020F0502020204030204" pitchFamily="34" charset="0"/>
              <a:cs typeface="Arial" panose="020B0604020202020204" pitchFamily="34" charset="0"/>
            </a:endParaRPr>
          </a:p>
          <a:p>
            <a:pPr algn="just">
              <a:buFont typeface="Courier New" panose="02070309020205020404" pitchFamily="49" charset="0"/>
              <a:buChar char="o"/>
            </a:pPr>
            <a:r>
              <a:rPr lang="en-US" sz="3200" dirty="0">
                <a:effectLst/>
                <a:latin typeface="Calibri" panose="020F0502020204030204" pitchFamily="34" charset="0"/>
                <a:ea typeface="Calibri" panose="020F0502020204030204" pitchFamily="34" charset="0"/>
                <a:cs typeface="Arial" panose="020B0604020202020204" pitchFamily="34" charset="0"/>
              </a:rPr>
              <a:t>Marshall Plan for the recovery of Democracy</a:t>
            </a:r>
            <a:endParaRPr lang="en-US" sz="3200" dirty="0"/>
          </a:p>
        </p:txBody>
      </p:sp>
      <p:sp>
        <p:nvSpPr>
          <p:cNvPr id="4" name="Rectangle 3">
            <a:extLst>
              <a:ext uri="{FF2B5EF4-FFF2-40B4-BE49-F238E27FC236}">
                <a16:creationId xmlns:a16="http://schemas.microsoft.com/office/drawing/2014/main" id="{0CC027C5-A77D-4DC2-88F3-A22C364133CD}"/>
              </a:ext>
            </a:extLst>
          </p:cNvPr>
          <p:cNvSpPr/>
          <p:nvPr/>
        </p:nvSpPr>
        <p:spPr>
          <a:xfrm>
            <a:off x="838200" y="365125"/>
            <a:ext cx="2326480" cy="6127750"/>
          </a:xfrm>
          <a:prstGeom prst="rect">
            <a:avLst/>
          </a:prstGeom>
          <a:solidFill>
            <a:schemeClr val="accent1">
              <a:lumMod val="40000"/>
              <a:lumOff val="60000"/>
            </a:schemeClr>
          </a:solidFill>
          <a:ln w="12700">
            <a:solidFill>
              <a:schemeClr val="accent1"/>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l-GR"/>
          </a:p>
        </p:txBody>
      </p:sp>
      <p:sp>
        <p:nvSpPr>
          <p:cNvPr id="5" name="Flowchart: Connector 4">
            <a:extLst>
              <a:ext uri="{FF2B5EF4-FFF2-40B4-BE49-F238E27FC236}">
                <a16:creationId xmlns:a16="http://schemas.microsoft.com/office/drawing/2014/main" id="{AC0764EF-7789-4311-AE7C-16794FE4101E}"/>
              </a:ext>
            </a:extLst>
          </p:cNvPr>
          <p:cNvSpPr/>
          <p:nvPr/>
        </p:nvSpPr>
        <p:spPr>
          <a:xfrm>
            <a:off x="838199" y="2643837"/>
            <a:ext cx="2326481" cy="1570326"/>
          </a:xfrm>
          <a:prstGeom prst="flowChartConnector">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07000"/>
              </a:lnSpc>
              <a:spcBef>
                <a:spcPts val="0"/>
              </a:spcBef>
              <a:spcAft>
                <a:spcPts val="0"/>
              </a:spcAft>
            </a:pPr>
            <a:r>
              <a:rPr lang="en-US" sz="1800" dirty="0">
                <a:effectLst/>
                <a:latin typeface="Calibri" panose="020F0502020204030204" pitchFamily="34" charset="0"/>
                <a:ea typeface="Calibri" panose="020F0502020204030204" pitchFamily="34" charset="0"/>
                <a:cs typeface="Arial" panose="020B0604020202020204" pitchFamily="34" charset="0"/>
              </a:rPr>
              <a:t>Challenge #1 : Democracy in the wane?</a:t>
            </a:r>
            <a:endParaRPr lang="el-GR" sz="1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273553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315ED3A-C2A4-7287-E2DF-662E6095629A}"/>
              </a:ext>
            </a:extLst>
          </p:cNvPr>
          <p:cNvSpPr>
            <a:spLocks noGrp="1"/>
          </p:cNvSpPr>
          <p:nvPr>
            <p:ph type="title"/>
          </p:nvPr>
        </p:nvSpPr>
        <p:spPr>
          <a:xfrm>
            <a:off x="838200" y="86570"/>
            <a:ext cx="10515600" cy="589761"/>
          </a:xfrm>
        </p:spPr>
        <p:txBody>
          <a:bodyPr>
            <a:normAutofit fontScale="90000"/>
          </a:bodyPr>
          <a:lstStyle/>
          <a:p>
            <a:pPr algn="ctr"/>
            <a:r>
              <a:rPr lang="en-US" dirty="0"/>
              <a:t> </a:t>
            </a:r>
            <a:r>
              <a:rPr lang="en-US" b="1" dirty="0">
                <a:latin typeface="+mn-lt"/>
              </a:rPr>
              <a:t>V- Dem</a:t>
            </a:r>
            <a:endParaRPr lang="el-GR" b="1" dirty="0">
              <a:latin typeface="+mn-lt"/>
            </a:endParaRPr>
          </a:p>
        </p:txBody>
      </p:sp>
      <p:pic>
        <p:nvPicPr>
          <p:cNvPr id="5" name="Θέση περιεχομένου 4">
            <a:extLst>
              <a:ext uri="{FF2B5EF4-FFF2-40B4-BE49-F238E27FC236}">
                <a16:creationId xmlns:a16="http://schemas.microsoft.com/office/drawing/2014/main" id="{0AF11465-ACEB-BFA4-C655-3C9AAA064EB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4301" y="811598"/>
            <a:ext cx="11865557" cy="6046402"/>
          </a:xfrm>
        </p:spPr>
      </p:pic>
    </p:spTree>
    <p:extLst>
      <p:ext uri="{BB962C8B-B14F-4D97-AF65-F5344CB8AC3E}">
        <p14:creationId xmlns:p14="http://schemas.microsoft.com/office/powerpoint/2010/main" val="7239765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0D08E54-BF72-DE66-54AE-4A0D7A77AB9A}"/>
              </a:ext>
            </a:extLst>
          </p:cNvPr>
          <p:cNvSpPr>
            <a:spLocks noGrp="1"/>
          </p:cNvSpPr>
          <p:nvPr>
            <p:ph type="title"/>
          </p:nvPr>
        </p:nvSpPr>
        <p:spPr/>
        <p:txBody>
          <a:bodyPr/>
          <a:lstStyle/>
          <a:p>
            <a:endParaRPr lang="el-GR"/>
          </a:p>
        </p:txBody>
      </p:sp>
      <p:pic>
        <p:nvPicPr>
          <p:cNvPr id="5" name="Θέση περιεχομένου 4" descr="Εικόνα που περιέχει χάρτης&#10;&#10;Περιγραφή που δημιουργήθηκε αυτόματα">
            <a:extLst>
              <a:ext uri="{FF2B5EF4-FFF2-40B4-BE49-F238E27FC236}">
                <a16:creationId xmlns:a16="http://schemas.microsoft.com/office/drawing/2014/main" id="{FF326ED6-C4B3-9E63-8B32-DD551A33F0D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24090" y="66246"/>
            <a:ext cx="11424213" cy="6725508"/>
          </a:xfrm>
        </p:spPr>
      </p:pic>
    </p:spTree>
    <p:extLst>
      <p:ext uri="{BB962C8B-B14F-4D97-AF65-F5344CB8AC3E}">
        <p14:creationId xmlns:p14="http://schemas.microsoft.com/office/powerpoint/2010/main" val="40549438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824E53E-D6D5-CC57-AD37-3B964188C825}"/>
              </a:ext>
            </a:extLst>
          </p:cNvPr>
          <p:cNvSpPr>
            <a:spLocks noGrp="1"/>
          </p:cNvSpPr>
          <p:nvPr>
            <p:ph type="title"/>
          </p:nvPr>
        </p:nvSpPr>
        <p:spPr>
          <a:xfrm>
            <a:off x="838200" y="365126"/>
            <a:ext cx="10515600" cy="689952"/>
          </a:xfrm>
        </p:spPr>
        <p:txBody>
          <a:bodyPr>
            <a:normAutofit fontScale="90000"/>
          </a:bodyPr>
          <a:lstStyle/>
          <a:p>
            <a:pPr algn="ctr"/>
            <a:r>
              <a:rPr lang="en-US" dirty="0"/>
              <a:t> </a:t>
            </a:r>
            <a:r>
              <a:rPr lang="en-US" b="1" dirty="0">
                <a:latin typeface="+mn-lt"/>
              </a:rPr>
              <a:t>Freedom House (2022)</a:t>
            </a:r>
            <a:endParaRPr lang="el-GR" b="1" dirty="0">
              <a:latin typeface="+mn-lt"/>
            </a:endParaRPr>
          </a:p>
        </p:txBody>
      </p:sp>
      <p:pic>
        <p:nvPicPr>
          <p:cNvPr id="5" name="Θέση περιεχομένου 4">
            <a:extLst>
              <a:ext uri="{FF2B5EF4-FFF2-40B4-BE49-F238E27FC236}">
                <a16:creationId xmlns:a16="http://schemas.microsoft.com/office/drawing/2014/main" id="{1E1CF052-5195-730B-E916-CCC9205C372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 y="1211986"/>
            <a:ext cx="12428264" cy="5686594"/>
          </a:xfrm>
        </p:spPr>
      </p:pic>
    </p:spTree>
    <p:extLst>
      <p:ext uri="{BB962C8B-B14F-4D97-AF65-F5344CB8AC3E}">
        <p14:creationId xmlns:p14="http://schemas.microsoft.com/office/powerpoint/2010/main" val="37578866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D6027-A703-4E23-904A-EBB84452223B}"/>
              </a:ext>
            </a:extLst>
          </p:cNvPr>
          <p:cNvSpPr>
            <a:spLocks noGrp="1"/>
          </p:cNvSpPr>
          <p:nvPr>
            <p:ph type="title"/>
          </p:nvPr>
        </p:nvSpPr>
        <p:spPr>
          <a:xfrm>
            <a:off x="3005305" y="496181"/>
            <a:ext cx="8189120" cy="706438"/>
          </a:xfrm>
          <a:noFill/>
          <a:ln w="12700">
            <a:solidFill>
              <a:schemeClr val="accent1"/>
            </a:solidFill>
          </a:ln>
        </p:spPr>
        <p:txBody>
          <a:bodyPr>
            <a:normAutofit/>
          </a:bodyPr>
          <a:lstStyle/>
          <a:p>
            <a:pPr algn="ctr"/>
            <a:r>
              <a:rPr lang="en-US" sz="3600" b="1" dirty="0">
                <a:latin typeface="+mn-lt"/>
              </a:rPr>
              <a:t>Old and new concerns</a:t>
            </a:r>
            <a:endParaRPr lang="el-GR" sz="3600" b="1" dirty="0">
              <a:latin typeface="+mn-lt"/>
            </a:endParaRPr>
          </a:p>
        </p:txBody>
      </p:sp>
      <p:sp>
        <p:nvSpPr>
          <p:cNvPr id="3" name="Content Placeholder 2">
            <a:extLst>
              <a:ext uri="{FF2B5EF4-FFF2-40B4-BE49-F238E27FC236}">
                <a16:creationId xmlns:a16="http://schemas.microsoft.com/office/drawing/2014/main" id="{9290BE1C-C1B7-459A-8B34-965EA83FEA1D}"/>
              </a:ext>
            </a:extLst>
          </p:cNvPr>
          <p:cNvSpPr>
            <a:spLocks noGrp="1"/>
          </p:cNvSpPr>
          <p:nvPr>
            <p:ph idx="1"/>
          </p:nvPr>
        </p:nvSpPr>
        <p:spPr>
          <a:xfrm>
            <a:off x="3164680" y="1071563"/>
            <a:ext cx="8189120" cy="5583537"/>
          </a:xfrm>
        </p:spPr>
        <p:txBody>
          <a:bodyPr>
            <a:normAutofit lnSpcReduction="10000"/>
          </a:bodyPr>
          <a:lstStyle/>
          <a:p>
            <a:pPr algn="just">
              <a:buFont typeface="Courier New" panose="02070309020205020404" pitchFamily="49" charset="0"/>
              <a:buChar char="o"/>
            </a:pPr>
            <a:endParaRPr lang="en-US" sz="1800" dirty="0">
              <a:effectLst/>
              <a:latin typeface="Calibri" panose="020F0502020204030204" pitchFamily="34" charset="0"/>
              <a:ea typeface="Calibri" panose="020F0502020204030204" pitchFamily="34" charset="0"/>
            </a:endParaRPr>
          </a:p>
          <a:p>
            <a:r>
              <a:rPr lang="en-US" dirty="0"/>
              <a:t>Marxist critique</a:t>
            </a:r>
          </a:p>
          <a:p>
            <a:r>
              <a:rPr lang="en-US" dirty="0" err="1">
                <a:effectLst/>
                <a:latin typeface="Calibri" panose="020F0502020204030204" pitchFamily="34" charset="0"/>
                <a:ea typeface="Calibri" panose="020F0502020204030204" pitchFamily="34" charset="0"/>
                <a:cs typeface="Arial" panose="020B0604020202020204" pitchFamily="34" charset="0"/>
              </a:rPr>
              <a:t>Michels</a:t>
            </a:r>
            <a:r>
              <a:rPr lang="en-US" dirty="0">
                <a:effectLst/>
                <a:latin typeface="Calibri" panose="020F0502020204030204" pitchFamily="34" charset="0"/>
                <a:ea typeface="Calibri" panose="020F0502020204030204" pitchFamily="34" charset="0"/>
                <a:cs typeface="Arial" panose="020B0604020202020204" pitchFamily="34" charset="0"/>
              </a:rPr>
              <a:t>, </a:t>
            </a:r>
            <a:r>
              <a:rPr lang="en-US" dirty="0" err="1">
                <a:effectLst/>
                <a:latin typeface="Calibri" panose="020F0502020204030204" pitchFamily="34" charset="0"/>
                <a:ea typeface="Calibri" panose="020F0502020204030204" pitchFamily="34" charset="0"/>
                <a:cs typeface="Arial" panose="020B0604020202020204" pitchFamily="34" charset="0"/>
              </a:rPr>
              <a:t>Mosca</a:t>
            </a:r>
            <a:r>
              <a:rPr lang="en-US" dirty="0">
                <a:effectLst/>
                <a:latin typeface="Calibri" panose="020F0502020204030204" pitchFamily="34" charset="0"/>
                <a:ea typeface="Calibri" panose="020F0502020204030204" pitchFamily="34" charset="0"/>
                <a:cs typeface="Arial" panose="020B0604020202020204" pitchFamily="34" charset="0"/>
              </a:rPr>
              <a:t>,  Pareto </a:t>
            </a:r>
          </a:p>
          <a:p>
            <a:pPr algn="just"/>
            <a:r>
              <a:rPr lang="en-US" dirty="0">
                <a:effectLst/>
                <a:latin typeface="Calibri" panose="020F0502020204030204" pitchFamily="34" charset="0"/>
                <a:ea typeface="Calibri" panose="020F0502020204030204" pitchFamily="34" charset="0"/>
              </a:rPr>
              <a:t>“</a:t>
            </a:r>
            <a:r>
              <a:rPr lang="en-US" dirty="0">
                <a:effectLst/>
                <a:latin typeface="Calibri" panose="020F0502020204030204" pitchFamily="34" charset="0"/>
                <a:ea typeface="Calibri" panose="020F0502020204030204" pitchFamily="34" charset="0"/>
                <a:cs typeface="Arial" panose="020B0604020202020204" pitchFamily="34" charset="0"/>
              </a:rPr>
              <a:t>community of masses</a:t>
            </a:r>
            <a:r>
              <a:rPr lang="el-GR" dirty="0">
                <a:effectLst/>
                <a:latin typeface="Calibri" panose="020F0502020204030204" pitchFamily="34" charset="0"/>
                <a:ea typeface="Calibri" panose="020F0502020204030204" pitchFamily="34" charset="0"/>
                <a:cs typeface="Arial" panose="020B0604020202020204" pitchFamily="34" charset="0"/>
              </a:rPr>
              <a:t>» </a:t>
            </a:r>
            <a:r>
              <a:rPr lang="en-US" dirty="0">
                <a:effectLst/>
                <a:latin typeface="Calibri" panose="020F0502020204030204" pitchFamily="34" charset="0"/>
                <a:ea typeface="Calibri" panose="020F0502020204030204" pitchFamily="34" charset="0"/>
                <a:cs typeface="Arial" panose="020B0604020202020204" pitchFamily="34" charset="0"/>
              </a:rPr>
              <a:t> Mills </a:t>
            </a:r>
            <a:r>
              <a:rPr lang="el-GR" dirty="0">
                <a:effectLst/>
                <a:latin typeface="Calibri" panose="020F0502020204030204" pitchFamily="34" charset="0"/>
                <a:ea typeface="Calibri" panose="020F0502020204030204" pitchFamily="34" charset="0"/>
                <a:cs typeface="Arial" panose="020B0604020202020204" pitchFamily="34" charset="0"/>
              </a:rPr>
              <a:t>(</a:t>
            </a:r>
            <a:r>
              <a:rPr lang="en-US" dirty="0">
                <a:effectLst/>
                <a:latin typeface="Calibri" panose="020F0502020204030204" pitchFamily="34" charset="0"/>
                <a:ea typeface="Calibri" panose="020F0502020204030204" pitchFamily="34" charset="0"/>
                <a:cs typeface="Arial" panose="020B0604020202020204" pitchFamily="34" charset="0"/>
              </a:rPr>
              <a:t>1956</a:t>
            </a:r>
            <a:r>
              <a:rPr lang="el-GR" dirty="0">
                <a:effectLst/>
                <a:latin typeface="Calibri" panose="020F0502020204030204" pitchFamily="34" charset="0"/>
                <a:ea typeface="Calibri" panose="020F0502020204030204" pitchFamily="34" charset="0"/>
                <a:cs typeface="Arial" panose="020B0604020202020204" pitchFamily="34" charset="0"/>
              </a:rPr>
              <a:t>)</a:t>
            </a:r>
          </a:p>
          <a:p>
            <a:pPr algn="just"/>
            <a:r>
              <a:rPr lang="el-GR" dirty="0">
                <a:effectLst/>
                <a:latin typeface="Calibri" panose="020F0502020204030204" pitchFamily="34" charset="0"/>
                <a:ea typeface="Calibri" panose="020F0502020204030204" pitchFamily="34" charset="0"/>
              </a:rPr>
              <a:t>«</a:t>
            </a:r>
            <a:r>
              <a:rPr lang="en-US" dirty="0">
                <a:effectLst/>
                <a:latin typeface="Calibri" panose="020F0502020204030204" pitchFamily="34" charset="0"/>
                <a:ea typeface="Calibri" panose="020F0502020204030204" pitchFamily="34" charset="0"/>
              </a:rPr>
              <a:t>Manufactured Will</a:t>
            </a:r>
            <a:r>
              <a:rPr lang="el-GR" dirty="0">
                <a:effectLst/>
                <a:latin typeface="Calibri" panose="020F0502020204030204" pitchFamily="34" charset="0"/>
                <a:ea typeface="Calibri" panose="020F0502020204030204" pitchFamily="34" charset="0"/>
              </a:rPr>
              <a:t>»</a:t>
            </a:r>
            <a:r>
              <a:rPr lang="en-US" dirty="0">
                <a:effectLst/>
                <a:latin typeface="Calibri" panose="020F0502020204030204" pitchFamily="34" charset="0"/>
                <a:ea typeface="Calibri" panose="020F0502020204030204" pitchFamily="34" charset="0"/>
              </a:rPr>
              <a:t> (Schumpeter 2003/1943)</a:t>
            </a:r>
          </a:p>
          <a:p>
            <a:pPr algn="just"/>
            <a:r>
              <a:rPr lang="en-US" dirty="0">
                <a:effectLst/>
                <a:latin typeface="Calibri" panose="020F0502020204030204" pitchFamily="34" charset="0"/>
                <a:ea typeface="Calibri" panose="020F0502020204030204" pitchFamily="34" charset="0"/>
              </a:rPr>
              <a:t>“inverted totalitarianism” </a:t>
            </a:r>
            <a:r>
              <a:rPr lang="en-US" dirty="0">
                <a:latin typeface="Calibri" panose="020F0502020204030204" pitchFamily="34" charset="0"/>
                <a:ea typeface="Calibri" panose="020F0502020204030204" pitchFamily="34" charset="0"/>
              </a:rPr>
              <a:t>(</a:t>
            </a:r>
            <a:r>
              <a:rPr lang="en-US" dirty="0">
                <a:effectLst/>
                <a:latin typeface="Calibri" panose="020F0502020204030204" pitchFamily="34" charset="0"/>
                <a:ea typeface="Calibri" panose="020F0502020204030204" pitchFamily="34" charset="0"/>
              </a:rPr>
              <a:t>Wolin</a:t>
            </a:r>
            <a:r>
              <a:rPr lang="en-US" dirty="0">
                <a:latin typeface="Calibri" panose="020F0502020204030204" pitchFamily="34" charset="0"/>
                <a:ea typeface="Calibri" panose="020F0502020204030204" pitchFamily="34" charset="0"/>
              </a:rPr>
              <a:t> 2008)</a:t>
            </a:r>
          </a:p>
          <a:p>
            <a:pPr algn="just"/>
            <a:r>
              <a:rPr lang="en-US" dirty="0">
                <a:effectLst/>
                <a:latin typeface="Calibri" panose="020F0502020204030204" pitchFamily="34" charset="0"/>
                <a:ea typeface="Calibri" panose="020F0502020204030204" pitchFamily="34" charset="0"/>
              </a:rPr>
              <a:t>“post-democracy” (Crouch 2004)</a:t>
            </a:r>
          </a:p>
          <a:p>
            <a:pPr algn="just"/>
            <a:r>
              <a:rPr lang="en-US" dirty="0">
                <a:effectLst/>
                <a:latin typeface="Calibri" panose="020F0502020204030204" pitchFamily="34" charset="0"/>
                <a:ea typeface="Calibri" panose="020F0502020204030204" pitchFamily="34" charset="0"/>
              </a:rPr>
              <a:t>“phantom democracy” (Bloggs 2011)</a:t>
            </a:r>
          </a:p>
          <a:p>
            <a:pPr algn="just"/>
            <a:r>
              <a:rPr lang="en-US" sz="2800" dirty="0">
                <a:effectLst/>
                <a:latin typeface="Calibri" panose="020F0502020204030204" pitchFamily="34" charset="0"/>
                <a:ea typeface="Calibri" panose="020F0502020204030204" pitchFamily="34" charset="0"/>
              </a:rPr>
              <a:t>“competitive authoritarianism”</a:t>
            </a:r>
            <a:r>
              <a:rPr lang="en-US" sz="3000" dirty="0">
                <a:effectLst/>
                <a:latin typeface="Calibri" panose="020F0502020204030204" pitchFamily="34" charset="0"/>
                <a:ea typeface="Calibri" panose="020F0502020204030204" pitchFamily="34" charset="0"/>
              </a:rPr>
              <a:t> (</a:t>
            </a:r>
            <a:r>
              <a:rPr lang="en-US" sz="3000" dirty="0" err="1">
                <a:effectLst/>
                <a:latin typeface="Calibri" panose="020F0502020204030204" pitchFamily="34" charset="0"/>
                <a:ea typeface="Calibri" panose="020F0502020204030204" pitchFamily="34" charset="0"/>
              </a:rPr>
              <a:t>Levitsky</a:t>
            </a:r>
            <a:r>
              <a:rPr lang="en-US" sz="3000" dirty="0">
                <a:effectLst/>
                <a:latin typeface="Calibri" panose="020F0502020204030204" pitchFamily="34" charset="0"/>
                <a:ea typeface="Calibri" panose="020F0502020204030204" pitchFamily="34" charset="0"/>
              </a:rPr>
              <a:t> and Way 2010)</a:t>
            </a:r>
          </a:p>
          <a:p>
            <a:pPr algn="just"/>
            <a:r>
              <a:rPr lang="en-US" dirty="0">
                <a:effectLst/>
                <a:latin typeface="Calibri" panose="020F0502020204030204" pitchFamily="34" charset="0"/>
                <a:ea typeface="Calibri" panose="020F0502020204030204" pitchFamily="34" charset="0"/>
              </a:rPr>
              <a:t>“ </a:t>
            </a:r>
            <a:r>
              <a:rPr lang="en-US" dirty="0"/>
              <a:t>“New Despotism” (Kean 2020)</a:t>
            </a:r>
          </a:p>
          <a:p>
            <a:pPr algn="just"/>
            <a:r>
              <a:rPr lang="en-US" dirty="0">
                <a:effectLst/>
                <a:latin typeface="Calibri" panose="020F0502020204030204" pitchFamily="34" charset="0"/>
                <a:ea typeface="Calibri" panose="020F0502020204030204" pitchFamily="34" charset="0"/>
              </a:rPr>
              <a:t>authoritarian statism” (</a:t>
            </a:r>
            <a:r>
              <a:rPr lang="en-US" dirty="0" err="1">
                <a:effectLst/>
                <a:latin typeface="Calibri" panose="020F0502020204030204" pitchFamily="34" charset="0"/>
                <a:ea typeface="Calibri" panose="020F0502020204030204" pitchFamily="34" charset="0"/>
              </a:rPr>
              <a:t>Poulantzas</a:t>
            </a:r>
            <a:r>
              <a:rPr lang="en-US" dirty="0">
                <a:effectLst/>
                <a:latin typeface="Calibri" panose="020F0502020204030204" pitchFamily="34" charset="0"/>
                <a:ea typeface="Calibri" panose="020F0502020204030204" pitchFamily="34" charset="0"/>
              </a:rPr>
              <a:t> 1978</a:t>
            </a:r>
            <a:r>
              <a:rPr lang="en-US" dirty="0">
                <a:latin typeface="Calibri" panose="020F0502020204030204" pitchFamily="34" charset="0"/>
                <a:ea typeface="Calibri" panose="020F0502020204030204" pitchFamily="34" charset="0"/>
              </a:rPr>
              <a:t>)</a:t>
            </a:r>
          </a:p>
          <a:p>
            <a:pPr algn="just">
              <a:buFont typeface="Courier New" panose="02070309020205020404" pitchFamily="49" charset="0"/>
              <a:buChar char="o"/>
            </a:pPr>
            <a:endParaRPr lang="en-US" dirty="0"/>
          </a:p>
        </p:txBody>
      </p:sp>
      <p:sp>
        <p:nvSpPr>
          <p:cNvPr id="4" name="Rectangle 3">
            <a:extLst>
              <a:ext uri="{FF2B5EF4-FFF2-40B4-BE49-F238E27FC236}">
                <a16:creationId xmlns:a16="http://schemas.microsoft.com/office/drawing/2014/main" id="{0CC027C5-A77D-4DC2-88F3-A22C364133CD}"/>
              </a:ext>
            </a:extLst>
          </p:cNvPr>
          <p:cNvSpPr/>
          <p:nvPr/>
        </p:nvSpPr>
        <p:spPr>
          <a:xfrm>
            <a:off x="838200" y="365123"/>
            <a:ext cx="2326480" cy="6241281"/>
          </a:xfrm>
          <a:prstGeom prst="rect">
            <a:avLst/>
          </a:prstGeom>
          <a:solidFill>
            <a:schemeClr val="accent1">
              <a:lumMod val="40000"/>
              <a:lumOff val="60000"/>
            </a:schemeClr>
          </a:solidFill>
          <a:ln w="12700">
            <a:solidFill>
              <a:schemeClr val="accent1"/>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l-GR"/>
          </a:p>
        </p:txBody>
      </p:sp>
      <p:sp>
        <p:nvSpPr>
          <p:cNvPr id="5" name="Flowchart: Connector 4">
            <a:extLst>
              <a:ext uri="{FF2B5EF4-FFF2-40B4-BE49-F238E27FC236}">
                <a16:creationId xmlns:a16="http://schemas.microsoft.com/office/drawing/2014/main" id="{AC0764EF-7789-4311-AE7C-16794FE4101E}"/>
              </a:ext>
            </a:extLst>
          </p:cNvPr>
          <p:cNvSpPr/>
          <p:nvPr/>
        </p:nvSpPr>
        <p:spPr>
          <a:xfrm>
            <a:off x="838199" y="2643837"/>
            <a:ext cx="2326481" cy="1570326"/>
          </a:xfrm>
          <a:prstGeom prst="flowChartConnector">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07000"/>
              </a:lnSpc>
              <a:spcBef>
                <a:spcPts val="0"/>
              </a:spcBef>
              <a:spcAft>
                <a:spcPts val="0"/>
              </a:spcAft>
            </a:pPr>
            <a:r>
              <a:rPr lang="en-US" sz="2000" b="1" dirty="0">
                <a:effectLst/>
                <a:latin typeface="Calibri" panose="020F0502020204030204" pitchFamily="34" charset="0"/>
                <a:ea typeface="Calibri" panose="020F0502020204030204" pitchFamily="34" charset="0"/>
                <a:cs typeface="Arial" panose="020B0604020202020204" pitchFamily="34" charset="0"/>
              </a:rPr>
              <a:t>Challenge #1</a:t>
            </a:r>
            <a:r>
              <a:rPr lang="el-GR" sz="2000" b="1" dirty="0">
                <a:latin typeface="Calibri" panose="020F0502020204030204" pitchFamily="34" charset="0"/>
                <a:ea typeface="Calibri" panose="020F0502020204030204" pitchFamily="34" charset="0"/>
                <a:cs typeface="Arial" panose="020B0604020202020204" pitchFamily="34" charset="0"/>
              </a:rPr>
              <a:t>:</a:t>
            </a:r>
            <a:r>
              <a:rPr lang="en-US" sz="2000" b="1" dirty="0">
                <a:effectLst/>
                <a:latin typeface="Calibri" panose="020F0502020204030204" pitchFamily="34" charset="0"/>
                <a:ea typeface="Calibri" panose="020F0502020204030204" pitchFamily="34" charset="0"/>
                <a:cs typeface="Arial" panose="020B0604020202020204" pitchFamily="34" charset="0"/>
              </a:rPr>
              <a:t> </a:t>
            </a:r>
            <a:r>
              <a:rPr lang="en-US" sz="1800" dirty="0">
                <a:effectLst/>
                <a:latin typeface="Calibri" panose="020F0502020204030204" pitchFamily="34" charset="0"/>
                <a:ea typeface="Calibri" panose="020F0502020204030204" pitchFamily="34" charset="0"/>
                <a:cs typeface="Arial" panose="020B0604020202020204" pitchFamily="34" charset="0"/>
              </a:rPr>
              <a:t> Democracy in the wane?</a:t>
            </a:r>
            <a:endParaRPr lang="el-GR" sz="1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4021733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488E5AAA-C25B-46D6-23FA-3E8A4F87187A}"/>
              </a:ext>
            </a:extLst>
          </p:cNvPr>
          <p:cNvSpPr>
            <a:spLocks noGrp="1"/>
          </p:cNvSpPr>
          <p:nvPr>
            <p:ph type="title"/>
          </p:nvPr>
        </p:nvSpPr>
        <p:spPr>
          <a:xfrm>
            <a:off x="1028700" y="1967266"/>
            <a:ext cx="2926486" cy="2547257"/>
          </a:xfrm>
          <a:noFill/>
        </p:spPr>
        <p:txBody>
          <a:bodyPr vert="horz" lIns="91440" tIns="45720" rIns="91440" bIns="45720" rtlCol="0" anchor="ctr">
            <a:normAutofit/>
          </a:bodyPr>
          <a:lstStyle/>
          <a:p>
            <a:pPr algn="ctr"/>
            <a:r>
              <a:rPr lang="en-US" sz="3100" kern="1200" dirty="0">
                <a:solidFill>
                  <a:srgbClr val="FFFFFF"/>
                </a:solidFill>
                <a:latin typeface="+mj-lt"/>
                <a:ea typeface="+mj-ea"/>
                <a:cs typeface="+mj-cs"/>
              </a:rPr>
              <a:t> </a:t>
            </a:r>
            <a:r>
              <a:rPr lang="en-US" sz="3100" b="1" kern="1200" dirty="0">
                <a:solidFill>
                  <a:srgbClr val="FFFFFF"/>
                </a:solidFill>
                <a:latin typeface="+mj-lt"/>
                <a:ea typeface="+mj-ea"/>
                <a:cs typeface="+mj-cs"/>
              </a:rPr>
              <a:t>A </a:t>
            </a:r>
            <a:r>
              <a:rPr lang="en-US" sz="3100" b="1" kern="1200" dirty="0">
                <a:solidFill>
                  <a:srgbClr val="FFFFFF"/>
                </a:solidFill>
                <a:effectLst/>
                <a:latin typeface="+mj-lt"/>
                <a:ea typeface="+mj-ea"/>
                <a:cs typeface="+mj-cs"/>
              </a:rPr>
              <a:t>third wave of </a:t>
            </a:r>
            <a:r>
              <a:rPr lang="en-US" sz="3100" b="1" kern="1200" dirty="0" err="1">
                <a:solidFill>
                  <a:srgbClr val="FFFFFF"/>
                </a:solidFill>
                <a:effectLst/>
                <a:latin typeface="+mj-lt"/>
                <a:ea typeface="+mj-ea"/>
                <a:cs typeface="+mj-cs"/>
              </a:rPr>
              <a:t>autocratization</a:t>
            </a:r>
            <a:r>
              <a:rPr lang="en-US" sz="3100" b="1" kern="1200" dirty="0">
                <a:solidFill>
                  <a:srgbClr val="FFFFFF"/>
                </a:solidFill>
                <a:latin typeface="+mj-lt"/>
                <a:ea typeface="+mj-ea"/>
                <a:cs typeface="+mj-cs"/>
              </a:rPr>
              <a:t> </a:t>
            </a:r>
            <a:r>
              <a:rPr lang="en-US" sz="3100" kern="1200" dirty="0">
                <a:solidFill>
                  <a:srgbClr val="FFFFFF"/>
                </a:solidFill>
                <a:latin typeface="+mj-lt"/>
                <a:ea typeface="+mj-ea"/>
                <a:cs typeface="+mj-cs"/>
              </a:rPr>
              <a:t>?</a:t>
            </a:r>
            <a:br>
              <a:rPr lang="en-US" sz="3100" kern="1200" dirty="0">
                <a:solidFill>
                  <a:srgbClr val="FFFFFF"/>
                </a:solidFill>
                <a:latin typeface="+mj-lt"/>
                <a:ea typeface="+mj-ea"/>
                <a:cs typeface="+mj-cs"/>
              </a:rPr>
            </a:br>
            <a:br>
              <a:rPr lang="en-US" sz="3100" kern="1200" dirty="0">
                <a:solidFill>
                  <a:srgbClr val="FFFFFF"/>
                </a:solidFill>
                <a:latin typeface="+mj-lt"/>
                <a:ea typeface="+mj-ea"/>
                <a:cs typeface="+mj-cs"/>
              </a:rPr>
            </a:br>
            <a:r>
              <a:rPr lang="en-US" sz="3100" kern="1200" dirty="0">
                <a:solidFill>
                  <a:srgbClr val="FFFFFF"/>
                </a:solidFill>
                <a:latin typeface="+mj-lt"/>
                <a:ea typeface="+mj-ea"/>
                <a:cs typeface="+mj-cs"/>
              </a:rPr>
              <a:t>(V-DEM)</a:t>
            </a:r>
          </a:p>
        </p:txBody>
      </p:sp>
      <p:pic>
        <p:nvPicPr>
          <p:cNvPr id="5" name="Θέση περιεχομένου 4">
            <a:extLst>
              <a:ext uri="{FF2B5EF4-FFF2-40B4-BE49-F238E27FC236}">
                <a16:creationId xmlns:a16="http://schemas.microsoft.com/office/drawing/2014/main" id="{8E03F2E0-62FB-3251-DCBE-5A745846262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404270" y="48696"/>
            <a:ext cx="7618196" cy="6703796"/>
          </a:xfrm>
          <a:prstGeom prst="rect">
            <a:avLst/>
          </a:prstGeom>
        </p:spPr>
      </p:pic>
    </p:spTree>
    <p:extLst>
      <p:ext uri="{BB962C8B-B14F-4D97-AF65-F5344CB8AC3E}">
        <p14:creationId xmlns:p14="http://schemas.microsoft.com/office/powerpoint/2010/main" val="35565138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D6027-A703-4E23-904A-EBB84452223B}"/>
              </a:ext>
            </a:extLst>
          </p:cNvPr>
          <p:cNvSpPr>
            <a:spLocks noGrp="1"/>
          </p:cNvSpPr>
          <p:nvPr>
            <p:ph type="title"/>
          </p:nvPr>
        </p:nvSpPr>
        <p:spPr>
          <a:xfrm>
            <a:off x="3005305" y="496181"/>
            <a:ext cx="8189120" cy="706438"/>
          </a:xfrm>
          <a:noFill/>
          <a:ln w="12700">
            <a:solidFill>
              <a:schemeClr val="accent1"/>
            </a:solidFill>
          </a:ln>
        </p:spPr>
        <p:txBody>
          <a:bodyPr>
            <a:normAutofit/>
          </a:bodyPr>
          <a:lstStyle/>
          <a:p>
            <a:pPr algn="ctr"/>
            <a:r>
              <a:rPr lang="en-US" sz="3600" b="1" dirty="0">
                <a:latin typeface="+mn-lt"/>
              </a:rPr>
              <a:t>Old and new concerns</a:t>
            </a:r>
            <a:endParaRPr lang="el-GR" sz="3600" b="1" dirty="0">
              <a:latin typeface="+mn-lt"/>
            </a:endParaRPr>
          </a:p>
        </p:txBody>
      </p:sp>
      <p:sp>
        <p:nvSpPr>
          <p:cNvPr id="3" name="Content Placeholder 2">
            <a:extLst>
              <a:ext uri="{FF2B5EF4-FFF2-40B4-BE49-F238E27FC236}">
                <a16:creationId xmlns:a16="http://schemas.microsoft.com/office/drawing/2014/main" id="{9290BE1C-C1B7-459A-8B34-965EA83FEA1D}"/>
              </a:ext>
            </a:extLst>
          </p:cNvPr>
          <p:cNvSpPr>
            <a:spLocks noGrp="1"/>
          </p:cNvSpPr>
          <p:nvPr>
            <p:ph idx="1"/>
          </p:nvPr>
        </p:nvSpPr>
        <p:spPr>
          <a:xfrm>
            <a:off x="3164680" y="1071563"/>
            <a:ext cx="8189120" cy="5583537"/>
          </a:xfrm>
        </p:spPr>
        <p:txBody>
          <a:bodyPr>
            <a:normAutofit lnSpcReduction="10000"/>
          </a:bodyPr>
          <a:lstStyle/>
          <a:p>
            <a:pPr algn="just">
              <a:buFont typeface="Courier New" panose="02070309020205020404" pitchFamily="49" charset="0"/>
              <a:buChar char="o"/>
            </a:pPr>
            <a:endParaRPr lang="en-US" sz="1800" dirty="0">
              <a:effectLst/>
              <a:latin typeface="Calibri" panose="020F0502020204030204" pitchFamily="34" charset="0"/>
              <a:ea typeface="Calibri" panose="020F0502020204030204" pitchFamily="34" charset="0"/>
            </a:endParaRPr>
          </a:p>
          <a:p>
            <a:r>
              <a:rPr lang="en-US" dirty="0"/>
              <a:t>Marxist critique</a:t>
            </a:r>
          </a:p>
          <a:p>
            <a:r>
              <a:rPr lang="en-US" dirty="0" err="1">
                <a:effectLst/>
                <a:latin typeface="Calibri" panose="020F0502020204030204" pitchFamily="34" charset="0"/>
                <a:ea typeface="Calibri" panose="020F0502020204030204" pitchFamily="34" charset="0"/>
                <a:cs typeface="Arial" panose="020B0604020202020204" pitchFamily="34" charset="0"/>
              </a:rPr>
              <a:t>Michels</a:t>
            </a:r>
            <a:r>
              <a:rPr lang="en-US" dirty="0">
                <a:effectLst/>
                <a:latin typeface="Calibri" panose="020F0502020204030204" pitchFamily="34" charset="0"/>
                <a:ea typeface="Calibri" panose="020F0502020204030204" pitchFamily="34" charset="0"/>
                <a:cs typeface="Arial" panose="020B0604020202020204" pitchFamily="34" charset="0"/>
              </a:rPr>
              <a:t>, </a:t>
            </a:r>
            <a:r>
              <a:rPr lang="en-US" dirty="0" err="1">
                <a:effectLst/>
                <a:latin typeface="Calibri" panose="020F0502020204030204" pitchFamily="34" charset="0"/>
                <a:ea typeface="Calibri" panose="020F0502020204030204" pitchFamily="34" charset="0"/>
                <a:cs typeface="Arial" panose="020B0604020202020204" pitchFamily="34" charset="0"/>
              </a:rPr>
              <a:t>Mosca</a:t>
            </a:r>
            <a:r>
              <a:rPr lang="en-US" dirty="0">
                <a:effectLst/>
                <a:latin typeface="Calibri" panose="020F0502020204030204" pitchFamily="34" charset="0"/>
                <a:ea typeface="Calibri" panose="020F0502020204030204" pitchFamily="34" charset="0"/>
                <a:cs typeface="Arial" panose="020B0604020202020204" pitchFamily="34" charset="0"/>
              </a:rPr>
              <a:t>,  Pareto </a:t>
            </a:r>
          </a:p>
          <a:p>
            <a:pPr algn="just"/>
            <a:r>
              <a:rPr lang="en-US" dirty="0">
                <a:effectLst/>
                <a:latin typeface="Calibri" panose="020F0502020204030204" pitchFamily="34" charset="0"/>
                <a:ea typeface="Calibri" panose="020F0502020204030204" pitchFamily="34" charset="0"/>
              </a:rPr>
              <a:t>“</a:t>
            </a:r>
            <a:r>
              <a:rPr lang="en-US" dirty="0">
                <a:effectLst/>
                <a:latin typeface="Calibri" panose="020F0502020204030204" pitchFamily="34" charset="0"/>
                <a:ea typeface="Calibri" panose="020F0502020204030204" pitchFamily="34" charset="0"/>
                <a:cs typeface="Arial" panose="020B0604020202020204" pitchFamily="34" charset="0"/>
              </a:rPr>
              <a:t>community of masses</a:t>
            </a:r>
            <a:r>
              <a:rPr lang="el-GR" dirty="0">
                <a:effectLst/>
                <a:latin typeface="Calibri" panose="020F0502020204030204" pitchFamily="34" charset="0"/>
                <a:ea typeface="Calibri" panose="020F0502020204030204" pitchFamily="34" charset="0"/>
                <a:cs typeface="Arial" panose="020B0604020202020204" pitchFamily="34" charset="0"/>
              </a:rPr>
              <a:t>» </a:t>
            </a:r>
            <a:r>
              <a:rPr lang="en-US" dirty="0">
                <a:effectLst/>
                <a:latin typeface="Calibri" panose="020F0502020204030204" pitchFamily="34" charset="0"/>
                <a:ea typeface="Calibri" panose="020F0502020204030204" pitchFamily="34" charset="0"/>
                <a:cs typeface="Arial" panose="020B0604020202020204" pitchFamily="34" charset="0"/>
              </a:rPr>
              <a:t>Robert </a:t>
            </a:r>
            <a:r>
              <a:rPr lang="en-US" dirty="0" err="1">
                <a:effectLst/>
                <a:latin typeface="Calibri" panose="020F0502020204030204" pitchFamily="34" charset="0"/>
                <a:ea typeface="Calibri" panose="020F0502020204030204" pitchFamily="34" charset="0"/>
                <a:cs typeface="Arial" panose="020B0604020202020204" pitchFamily="34" charset="0"/>
              </a:rPr>
              <a:t>Michels</a:t>
            </a:r>
            <a:r>
              <a:rPr lang="en-US" dirty="0">
                <a:effectLst/>
                <a:latin typeface="Calibri" panose="020F0502020204030204" pitchFamily="34" charset="0"/>
                <a:ea typeface="Calibri" panose="020F0502020204030204" pitchFamily="34" charset="0"/>
                <a:cs typeface="Arial" panose="020B0604020202020204" pitchFamily="34" charset="0"/>
              </a:rPr>
              <a:t> </a:t>
            </a:r>
            <a:r>
              <a:rPr lang="el-GR" dirty="0">
                <a:effectLst/>
                <a:latin typeface="Calibri" panose="020F0502020204030204" pitchFamily="34" charset="0"/>
                <a:ea typeface="Calibri" panose="020F0502020204030204" pitchFamily="34" charset="0"/>
                <a:cs typeface="Arial" panose="020B0604020202020204" pitchFamily="34" charset="0"/>
              </a:rPr>
              <a:t>(</a:t>
            </a:r>
            <a:r>
              <a:rPr lang="en-US" dirty="0">
                <a:effectLst/>
                <a:latin typeface="Calibri" panose="020F0502020204030204" pitchFamily="34" charset="0"/>
                <a:ea typeface="Calibri" panose="020F0502020204030204" pitchFamily="34" charset="0"/>
                <a:cs typeface="Arial" panose="020B0604020202020204" pitchFamily="34" charset="0"/>
              </a:rPr>
              <a:t>1915</a:t>
            </a:r>
            <a:r>
              <a:rPr lang="el-GR" dirty="0">
                <a:effectLst/>
                <a:latin typeface="Calibri" panose="020F0502020204030204" pitchFamily="34" charset="0"/>
                <a:ea typeface="Calibri" panose="020F0502020204030204" pitchFamily="34" charset="0"/>
                <a:cs typeface="Arial" panose="020B0604020202020204" pitchFamily="34" charset="0"/>
              </a:rPr>
              <a:t>)</a:t>
            </a:r>
          </a:p>
          <a:p>
            <a:pPr algn="just"/>
            <a:r>
              <a:rPr lang="el-GR" dirty="0">
                <a:effectLst/>
                <a:latin typeface="Calibri" panose="020F0502020204030204" pitchFamily="34" charset="0"/>
                <a:ea typeface="Calibri" panose="020F0502020204030204" pitchFamily="34" charset="0"/>
              </a:rPr>
              <a:t>«</a:t>
            </a:r>
            <a:r>
              <a:rPr lang="en-US" dirty="0">
                <a:effectLst/>
                <a:latin typeface="Calibri" panose="020F0502020204030204" pitchFamily="34" charset="0"/>
                <a:ea typeface="Calibri" panose="020F0502020204030204" pitchFamily="34" charset="0"/>
              </a:rPr>
              <a:t>Manufactured Will</a:t>
            </a:r>
            <a:r>
              <a:rPr lang="el-GR" dirty="0">
                <a:effectLst/>
                <a:latin typeface="Calibri" panose="020F0502020204030204" pitchFamily="34" charset="0"/>
                <a:ea typeface="Calibri" panose="020F0502020204030204" pitchFamily="34" charset="0"/>
              </a:rPr>
              <a:t>»</a:t>
            </a:r>
            <a:r>
              <a:rPr lang="en-US" dirty="0">
                <a:effectLst/>
                <a:latin typeface="Calibri" panose="020F0502020204030204" pitchFamily="34" charset="0"/>
                <a:ea typeface="Calibri" panose="020F0502020204030204" pitchFamily="34" charset="0"/>
              </a:rPr>
              <a:t> (Schumpeter 2003/1943)</a:t>
            </a:r>
          </a:p>
          <a:p>
            <a:pPr algn="just"/>
            <a:r>
              <a:rPr lang="en-US" dirty="0">
                <a:effectLst/>
                <a:latin typeface="Calibri" panose="020F0502020204030204" pitchFamily="34" charset="0"/>
                <a:ea typeface="Calibri" panose="020F0502020204030204" pitchFamily="34" charset="0"/>
              </a:rPr>
              <a:t>“inverted totalitarianism” </a:t>
            </a:r>
            <a:r>
              <a:rPr lang="en-US" dirty="0">
                <a:latin typeface="Calibri" panose="020F0502020204030204" pitchFamily="34" charset="0"/>
                <a:ea typeface="Calibri" panose="020F0502020204030204" pitchFamily="34" charset="0"/>
              </a:rPr>
              <a:t>(</a:t>
            </a:r>
            <a:r>
              <a:rPr lang="en-US" dirty="0">
                <a:effectLst/>
                <a:latin typeface="Calibri" panose="020F0502020204030204" pitchFamily="34" charset="0"/>
                <a:ea typeface="Calibri" panose="020F0502020204030204" pitchFamily="34" charset="0"/>
              </a:rPr>
              <a:t>Wolin</a:t>
            </a:r>
            <a:r>
              <a:rPr lang="en-US" dirty="0">
                <a:latin typeface="Calibri" panose="020F0502020204030204" pitchFamily="34" charset="0"/>
                <a:ea typeface="Calibri" panose="020F0502020204030204" pitchFamily="34" charset="0"/>
              </a:rPr>
              <a:t> 2008)</a:t>
            </a:r>
          </a:p>
          <a:p>
            <a:pPr algn="just"/>
            <a:r>
              <a:rPr lang="en-US" dirty="0">
                <a:effectLst/>
                <a:latin typeface="Calibri" panose="020F0502020204030204" pitchFamily="34" charset="0"/>
                <a:ea typeface="Calibri" panose="020F0502020204030204" pitchFamily="34" charset="0"/>
              </a:rPr>
              <a:t>“post-democracy” (Crouch 2004)</a:t>
            </a:r>
          </a:p>
          <a:p>
            <a:pPr algn="just"/>
            <a:r>
              <a:rPr lang="en-US" dirty="0">
                <a:effectLst/>
                <a:latin typeface="Calibri" panose="020F0502020204030204" pitchFamily="34" charset="0"/>
                <a:ea typeface="Calibri" panose="020F0502020204030204" pitchFamily="34" charset="0"/>
              </a:rPr>
              <a:t>“phantom democracy” (Bloggs 2011)</a:t>
            </a:r>
          </a:p>
          <a:p>
            <a:pPr algn="just"/>
            <a:r>
              <a:rPr lang="en-US" sz="2800" dirty="0">
                <a:effectLst/>
                <a:latin typeface="Calibri" panose="020F0502020204030204" pitchFamily="34" charset="0"/>
                <a:ea typeface="Calibri" panose="020F0502020204030204" pitchFamily="34" charset="0"/>
              </a:rPr>
              <a:t>“competitive authoritarianism”</a:t>
            </a:r>
            <a:r>
              <a:rPr lang="en-US" sz="3000" dirty="0">
                <a:effectLst/>
                <a:latin typeface="Calibri" panose="020F0502020204030204" pitchFamily="34" charset="0"/>
                <a:ea typeface="Calibri" panose="020F0502020204030204" pitchFamily="34" charset="0"/>
              </a:rPr>
              <a:t> (</a:t>
            </a:r>
            <a:r>
              <a:rPr lang="en-US" sz="3000" dirty="0" err="1">
                <a:effectLst/>
                <a:latin typeface="Calibri" panose="020F0502020204030204" pitchFamily="34" charset="0"/>
                <a:ea typeface="Calibri" panose="020F0502020204030204" pitchFamily="34" charset="0"/>
              </a:rPr>
              <a:t>Levitsky</a:t>
            </a:r>
            <a:r>
              <a:rPr lang="en-US" sz="3000" dirty="0">
                <a:effectLst/>
                <a:latin typeface="Calibri" panose="020F0502020204030204" pitchFamily="34" charset="0"/>
                <a:ea typeface="Calibri" panose="020F0502020204030204" pitchFamily="34" charset="0"/>
              </a:rPr>
              <a:t> and Way 2010)</a:t>
            </a:r>
          </a:p>
          <a:p>
            <a:pPr algn="just"/>
            <a:r>
              <a:rPr lang="en-US" dirty="0">
                <a:effectLst/>
                <a:latin typeface="Calibri" panose="020F0502020204030204" pitchFamily="34" charset="0"/>
                <a:ea typeface="Calibri" panose="020F0502020204030204" pitchFamily="34" charset="0"/>
              </a:rPr>
              <a:t>“ </a:t>
            </a:r>
            <a:r>
              <a:rPr lang="en-US" dirty="0"/>
              <a:t>“New Despotism” (Kean 2020)</a:t>
            </a:r>
          </a:p>
          <a:p>
            <a:pPr algn="just"/>
            <a:r>
              <a:rPr lang="en-US" dirty="0">
                <a:effectLst/>
                <a:latin typeface="Calibri" panose="020F0502020204030204" pitchFamily="34" charset="0"/>
                <a:ea typeface="Calibri" panose="020F0502020204030204" pitchFamily="34" charset="0"/>
              </a:rPr>
              <a:t>authoritarian statism” (</a:t>
            </a:r>
            <a:r>
              <a:rPr lang="en-US" dirty="0" err="1">
                <a:effectLst/>
                <a:latin typeface="Calibri" panose="020F0502020204030204" pitchFamily="34" charset="0"/>
                <a:ea typeface="Calibri" panose="020F0502020204030204" pitchFamily="34" charset="0"/>
              </a:rPr>
              <a:t>Poulantzas</a:t>
            </a:r>
            <a:r>
              <a:rPr lang="en-US" dirty="0">
                <a:effectLst/>
                <a:latin typeface="Calibri" panose="020F0502020204030204" pitchFamily="34" charset="0"/>
                <a:ea typeface="Calibri" panose="020F0502020204030204" pitchFamily="34" charset="0"/>
              </a:rPr>
              <a:t> 1978</a:t>
            </a:r>
            <a:r>
              <a:rPr lang="en-US" dirty="0">
                <a:latin typeface="Calibri" panose="020F0502020204030204" pitchFamily="34" charset="0"/>
                <a:ea typeface="Calibri" panose="020F0502020204030204" pitchFamily="34" charset="0"/>
              </a:rPr>
              <a:t>)</a:t>
            </a:r>
          </a:p>
          <a:p>
            <a:pPr algn="just">
              <a:buFont typeface="Courier New" panose="02070309020205020404" pitchFamily="49" charset="0"/>
              <a:buChar char="o"/>
            </a:pPr>
            <a:endParaRPr lang="en-US" dirty="0"/>
          </a:p>
        </p:txBody>
      </p:sp>
      <p:sp>
        <p:nvSpPr>
          <p:cNvPr id="4" name="Rectangle 3">
            <a:extLst>
              <a:ext uri="{FF2B5EF4-FFF2-40B4-BE49-F238E27FC236}">
                <a16:creationId xmlns:a16="http://schemas.microsoft.com/office/drawing/2014/main" id="{0CC027C5-A77D-4DC2-88F3-A22C364133CD}"/>
              </a:ext>
            </a:extLst>
          </p:cNvPr>
          <p:cNvSpPr/>
          <p:nvPr/>
        </p:nvSpPr>
        <p:spPr>
          <a:xfrm>
            <a:off x="838200" y="365123"/>
            <a:ext cx="2326480" cy="6241281"/>
          </a:xfrm>
          <a:prstGeom prst="rect">
            <a:avLst/>
          </a:prstGeom>
          <a:solidFill>
            <a:schemeClr val="accent1">
              <a:lumMod val="40000"/>
              <a:lumOff val="60000"/>
            </a:schemeClr>
          </a:solidFill>
          <a:ln w="12700">
            <a:solidFill>
              <a:schemeClr val="accent1"/>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l-GR"/>
          </a:p>
        </p:txBody>
      </p:sp>
      <p:sp>
        <p:nvSpPr>
          <p:cNvPr id="5" name="Flowchart: Connector 4">
            <a:extLst>
              <a:ext uri="{FF2B5EF4-FFF2-40B4-BE49-F238E27FC236}">
                <a16:creationId xmlns:a16="http://schemas.microsoft.com/office/drawing/2014/main" id="{AC0764EF-7789-4311-AE7C-16794FE4101E}"/>
              </a:ext>
            </a:extLst>
          </p:cNvPr>
          <p:cNvSpPr/>
          <p:nvPr/>
        </p:nvSpPr>
        <p:spPr>
          <a:xfrm>
            <a:off x="838199" y="2643837"/>
            <a:ext cx="2326481" cy="1570326"/>
          </a:xfrm>
          <a:prstGeom prst="flowChartConnector">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107000"/>
              </a:lnSpc>
              <a:spcBef>
                <a:spcPts val="0"/>
              </a:spcBef>
              <a:spcAft>
                <a:spcPts val="0"/>
              </a:spcAft>
            </a:pPr>
            <a:r>
              <a:rPr lang="en-US" sz="2000" b="1" dirty="0">
                <a:effectLst/>
                <a:latin typeface="Calibri" panose="020F0502020204030204" pitchFamily="34" charset="0"/>
                <a:ea typeface="Calibri" panose="020F0502020204030204" pitchFamily="34" charset="0"/>
                <a:cs typeface="Arial" panose="020B0604020202020204" pitchFamily="34" charset="0"/>
              </a:rPr>
              <a:t>Challenge #1</a:t>
            </a:r>
            <a:r>
              <a:rPr lang="el-GR" sz="2000" b="1" dirty="0">
                <a:latin typeface="Calibri" panose="020F0502020204030204" pitchFamily="34" charset="0"/>
                <a:ea typeface="Calibri" panose="020F0502020204030204" pitchFamily="34" charset="0"/>
                <a:cs typeface="Arial" panose="020B0604020202020204" pitchFamily="34" charset="0"/>
              </a:rPr>
              <a:t>:</a:t>
            </a:r>
            <a:r>
              <a:rPr lang="en-US" sz="2000" b="1" dirty="0">
                <a:effectLst/>
                <a:latin typeface="Calibri" panose="020F0502020204030204" pitchFamily="34" charset="0"/>
                <a:ea typeface="Calibri" panose="020F0502020204030204" pitchFamily="34" charset="0"/>
                <a:cs typeface="Arial" panose="020B0604020202020204" pitchFamily="34" charset="0"/>
              </a:rPr>
              <a:t> </a:t>
            </a:r>
            <a:r>
              <a:rPr lang="en-US" sz="1800" dirty="0">
                <a:effectLst/>
                <a:latin typeface="Calibri" panose="020F0502020204030204" pitchFamily="34" charset="0"/>
                <a:ea typeface="Calibri" panose="020F0502020204030204" pitchFamily="34" charset="0"/>
                <a:cs typeface="Arial" panose="020B0604020202020204" pitchFamily="34" charset="0"/>
              </a:rPr>
              <a:t> Democracy in the wane?</a:t>
            </a:r>
            <a:endParaRPr lang="el-GR" sz="1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8339908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3618</TotalTime>
  <Words>1133</Words>
  <Application>Microsoft Office PowerPoint</Application>
  <PresentationFormat>Ευρεία οθόνη</PresentationFormat>
  <Paragraphs>118</Paragraphs>
  <Slides>20</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20</vt:i4>
      </vt:variant>
    </vt:vector>
  </HeadingPairs>
  <TitlesOfParts>
    <vt:vector size="27" baseType="lpstr">
      <vt:lpstr>Arial</vt:lpstr>
      <vt:lpstr>Calibri</vt:lpstr>
      <vt:lpstr>Calibri Light</vt:lpstr>
      <vt:lpstr>Courier New</vt:lpstr>
      <vt:lpstr>Fjalla One</vt:lpstr>
      <vt:lpstr>Wingdings</vt:lpstr>
      <vt:lpstr>Office Theme</vt:lpstr>
      <vt:lpstr>  ISPP 2022 Annual Meeting  14-17 July 2022  Athens, Greece</vt:lpstr>
      <vt:lpstr>Basic perspectives</vt:lpstr>
      <vt:lpstr>Queries about democracy</vt:lpstr>
      <vt:lpstr> V- Dem</vt:lpstr>
      <vt:lpstr>Παρουσίαση του PowerPoint</vt:lpstr>
      <vt:lpstr> Freedom House (2022)</vt:lpstr>
      <vt:lpstr>Old and new concerns</vt:lpstr>
      <vt:lpstr> A third wave of autocratization ?  (V-DEM)</vt:lpstr>
      <vt:lpstr>Old and new concerns</vt:lpstr>
      <vt:lpstr>Stacey Abrams (former senior state legislator and key voting rights activist) “in the USA 600 bills undermining minority votes and voices are moving through 48 states” (https://www.nytimes.com/2021/10/07/world/stacey-abrams-vote-right.html). </vt:lpstr>
      <vt:lpstr> The richest 10% of the global population currently take 52% of global income Bases of injustice and grievance politics  </vt:lpstr>
      <vt:lpstr>felt social injustice and victimization</vt:lpstr>
      <vt:lpstr> (political) cynicism as an emotional climate not reduced to distrust</vt:lpstr>
      <vt:lpstr>Infodemic / Post-truth</vt:lpstr>
      <vt:lpstr>The iron cage of  digital era </vt:lpstr>
      <vt:lpstr>Era of unpeace  Mark Leonard (2021) </vt:lpstr>
      <vt:lpstr>Παρουσίαση του PowerPoint</vt:lpstr>
      <vt:lpstr>Basic tenets about democracy and its future</vt:lpstr>
      <vt:lpstr>Democratic emotional reflexivity I</vt:lpstr>
      <vt:lpstr>The emotional regime of democracy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ISR Evaluation Report  2018-2021</dc:title>
  <dc:creator>George Papadoudis</dc:creator>
  <cp:lastModifiedBy>ndemert@o365.uoa.gr</cp:lastModifiedBy>
  <cp:revision>29</cp:revision>
  <dcterms:created xsi:type="dcterms:W3CDTF">2022-04-26T07:39:48Z</dcterms:created>
  <dcterms:modified xsi:type="dcterms:W3CDTF">2022-07-15T08:09:12Z</dcterms:modified>
</cp:coreProperties>
</file>