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68" r:id="rId4"/>
    <p:sldId id="276" r:id="rId5"/>
    <p:sldId id="277" r:id="rId6"/>
    <p:sldId id="278" r:id="rId7"/>
    <p:sldId id="279" r:id="rId8"/>
    <p:sldId id="269" r:id="rId9"/>
    <p:sldId id="270" r:id="rId10"/>
    <p:sldId id="280" r:id="rId11"/>
    <p:sldId id="257" r:id="rId12"/>
    <p:sldId id="258" r:id="rId13"/>
    <p:sldId id="272" r:id="rId14"/>
    <p:sldId id="273" r:id="rId15"/>
    <p:sldId id="274" r:id="rId16"/>
    <p:sldId id="275"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4" d="100"/>
          <a:sy n="64" d="100"/>
        </p:scale>
        <p:origin x="75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D7ACDD-1A56-F2C6-6E2E-DC36974E9D5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182AE38-17CF-327A-BEF8-653F70A31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6426EC5-167D-0847-307F-DFB1D52BFF59}"/>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5" name="Θέση υποσέλιδου 4">
            <a:extLst>
              <a:ext uri="{FF2B5EF4-FFF2-40B4-BE49-F238E27FC236}">
                <a16:creationId xmlns:a16="http://schemas.microsoft.com/office/drawing/2014/main" id="{8B712128-7D76-2C6D-BB95-654BD8522F5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16E6173-9CF2-4AA1-770F-2FBA5C3F5C04}"/>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357085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CEA6FB-AA36-5900-8B20-F74BFE3706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AEFAC1B-ACB5-704C-D090-C121BB1B723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025AB03-1D9B-6D36-7166-37563A343780}"/>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5" name="Θέση υποσέλιδου 4">
            <a:extLst>
              <a:ext uri="{FF2B5EF4-FFF2-40B4-BE49-F238E27FC236}">
                <a16:creationId xmlns:a16="http://schemas.microsoft.com/office/drawing/2014/main" id="{62D09EA8-5ECE-BBC9-07BA-D49ED89809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8E15004-0207-4CA9-EC6E-8923D30A5F7D}"/>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266625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4A938AA-4280-D4EA-6835-F6D15DA25A4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F313788-B36B-0A31-0D07-7BC56259175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6A2E184-19A6-4BED-EE65-6DA11F264975}"/>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5" name="Θέση υποσέλιδου 4">
            <a:extLst>
              <a:ext uri="{FF2B5EF4-FFF2-40B4-BE49-F238E27FC236}">
                <a16:creationId xmlns:a16="http://schemas.microsoft.com/office/drawing/2014/main" id="{A0E9C0E1-633B-BE62-770F-8BB7A203004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999D83-BB4B-5092-B2BD-FC1816C3D0FA}"/>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415172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9722FC-D603-DF76-AAC7-3F2FA68A605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BEE940-55AB-859B-656B-21870306717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CFEB3C-2028-7820-C20E-FC8D5AC90B8C}"/>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5" name="Θέση υποσέλιδου 4">
            <a:extLst>
              <a:ext uri="{FF2B5EF4-FFF2-40B4-BE49-F238E27FC236}">
                <a16:creationId xmlns:a16="http://schemas.microsoft.com/office/drawing/2014/main" id="{9E61E5A8-EEB5-CEB4-26B1-20229058E4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946E982-CC8D-3210-A96F-286CE15E3CEE}"/>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301445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CF1544-2CE1-D2C3-AF66-E38604C1F9E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805B93F-9D89-3BC7-A80C-4EFF50B7B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819BA54-E515-6A65-5AE7-1D474FC89B4B}"/>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5" name="Θέση υποσέλιδου 4">
            <a:extLst>
              <a:ext uri="{FF2B5EF4-FFF2-40B4-BE49-F238E27FC236}">
                <a16:creationId xmlns:a16="http://schemas.microsoft.com/office/drawing/2014/main" id="{733CA388-9B5A-A6B7-078A-94184AE4368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566EAB-C540-7C15-B0D8-2329816B63A1}"/>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34697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8E237-6A32-C1C1-7A47-CE63E13AE91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CE38D32-CFF1-048B-4907-2728EF8E254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83F427-286C-05E3-1AA0-12270E6318C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18AD4F5-A79D-6222-48E4-9E0FA0A1BCF9}"/>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6" name="Θέση υποσέλιδου 5">
            <a:extLst>
              <a:ext uri="{FF2B5EF4-FFF2-40B4-BE49-F238E27FC236}">
                <a16:creationId xmlns:a16="http://schemas.microsoft.com/office/drawing/2014/main" id="{B0CB339F-CC8F-E83C-8F4F-EA828B2B851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D3691C5-B432-3DB6-475B-F25ED275DC73}"/>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106763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CEAD31-736E-646C-7E02-F8B045B124E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E150235-4A8D-CD0F-6DB0-0D38D551F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48D4BC2-F1D1-E100-E270-112068F3E72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3C4DD86-299C-B2D4-2FA6-7551A14EC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867A8BC-895F-7D82-D61E-95E6A779EA9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5461E2C-21FD-C251-80D5-A78B1D3268F3}"/>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8" name="Θέση υποσέλιδου 7">
            <a:extLst>
              <a:ext uri="{FF2B5EF4-FFF2-40B4-BE49-F238E27FC236}">
                <a16:creationId xmlns:a16="http://schemas.microsoft.com/office/drawing/2014/main" id="{2A258756-3AE0-493B-BA6C-A56A428C2A6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54A64DF-12BB-687C-1810-EBD9F46BFE7A}"/>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390436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FC6690-8A56-F1A3-F588-941035E1C09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00381A3-2903-3CB6-BEC2-00B688BF479D}"/>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4" name="Θέση υποσέλιδου 3">
            <a:extLst>
              <a:ext uri="{FF2B5EF4-FFF2-40B4-BE49-F238E27FC236}">
                <a16:creationId xmlns:a16="http://schemas.microsoft.com/office/drawing/2014/main" id="{1C984CF9-2FBD-975D-B1A9-86C6C78EDA2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306282D-D3DF-0E1A-549E-3467641103F8}"/>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259475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92DF36D-B0D1-3F6E-6348-98AA43AA78EF}"/>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3" name="Θέση υποσέλιδου 2">
            <a:extLst>
              <a:ext uri="{FF2B5EF4-FFF2-40B4-BE49-F238E27FC236}">
                <a16:creationId xmlns:a16="http://schemas.microsoft.com/office/drawing/2014/main" id="{2DF11068-A3B9-EF04-EDEA-3076E02B0F6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DDD8620-D2F2-17C7-D835-D01939AD0355}"/>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61842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2C7187-6066-7D55-7556-64365CA1D72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C3BE9A4-4CB1-3A5D-2B95-E4B6D1112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453E89C-4D65-DDFA-66A5-BFC7CCF50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BFBDFB9-A2C0-2114-EB9A-EB390A5D9E6D}"/>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6" name="Θέση υποσέλιδου 5">
            <a:extLst>
              <a:ext uri="{FF2B5EF4-FFF2-40B4-BE49-F238E27FC236}">
                <a16:creationId xmlns:a16="http://schemas.microsoft.com/office/drawing/2014/main" id="{33533775-AAC0-8DCB-866E-BB3FA2DE679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58E5380-F548-7B17-DE59-91A01692B9E8}"/>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84369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4E130-3031-D82D-E103-937F526D815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7863A95-E41B-43C5-34A4-B8A55950F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E3264BA-D467-7E96-11B6-B01558B3A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F861E64-B628-C56A-7277-CBC255EB9330}"/>
              </a:ext>
            </a:extLst>
          </p:cNvPr>
          <p:cNvSpPr>
            <a:spLocks noGrp="1"/>
          </p:cNvSpPr>
          <p:nvPr>
            <p:ph type="dt" sz="half" idx="10"/>
          </p:nvPr>
        </p:nvSpPr>
        <p:spPr/>
        <p:txBody>
          <a:bodyPr/>
          <a:lstStyle/>
          <a:p>
            <a:fld id="{13EA8476-325D-448C-9073-B9B5F698BB6B}" type="datetimeFigureOut">
              <a:rPr lang="el-GR" smtClean="0"/>
              <a:t>18/7/2022</a:t>
            </a:fld>
            <a:endParaRPr lang="el-GR"/>
          </a:p>
        </p:txBody>
      </p:sp>
      <p:sp>
        <p:nvSpPr>
          <p:cNvPr id="6" name="Θέση υποσέλιδου 5">
            <a:extLst>
              <a:ext uri="{FF2B5EF4-FFF2-40B4-BE49-F238E27FC236}">
                <a16:creationId xmlns:a16="http://schemas.microsoft.com/office/drawing/2014/main" id="{A903BD50-2DDD-E082-5158-CC3E7E2FB33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D4D9460-6F95-2D07-0BCF-D87943FF89BF}"/>
              </a:ext>
            </a:extLst>
          </p:cNvPr>
          <p:cNvSpPr>
            <a:spLocks noGrp="1"/>
          </p:cNvSpPr>
          <p:nvPr>
            <p:ph type="sldNum" sz="quarter" idx="12"/>
          </p:nvPr>
        </p:nvSpPr>
        <p:spPr/>
        <p:txBody>
          <a:bodyPr/>
          <a:lstStyle/>
          <a:p>
            <a:fld id="{B0E77514-ACAD-40BE-80FE-373A808D327B}" type="slidenum">
              <a:rPr lang="el-GR" smtClean="0"/>
              <a:t>‹#›</a:t>
            </a:fld>
            <a:endParaRPr lang="el-GR"/>
          </a:p>
        </p:txBody>
      </p:sp>
    </p:spTree>
    <p:extLst>
      <p:ext uri="{BB962C8B-B14F-4D97-AF65-F5344CB8AC3E}">
        <p14:creationId xmlns:p14="http://schemas.microsoft.com/office/powerpoint/2010/main" val="414598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7A08EAE-A70D-AB49-D7B2-91DAE2FCB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EC4D1EF-5D4A-5928-D950-93C9A9CE8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83B774E-2C8F-0EA8-87F1-F9DF9EC21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A8476-325D-448C-9073-B9B5F698BB6B}" type="datetimeFigureOut">
              <a:rPr lang="el-GR" smtClean="0"/>
              <a:t>18/7/2022</a:t>
            </a:fld>
            <a:endParaRPr lang="el-GR"/>
          </a:p>
        </p:txBody>
      </p:sp>
      <p:sp>
        <p:nvSpPr>
          <p:cNvPr id="5" name="Θέση υποσέλιδου 4">
            <a:extLst>
              <a:ext uri="{FF2B5EF4-FFF2-40B4-BE49-F238E27FC236}">
                <a16:creationId xmlns:a16="http://schemas.microsoft.com/office/drawing/2014/main" id="{2D94681D-E9F2-A6D6-E265-448CE0749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E2ABAE1-977D-8FB9-01DA-20A23D68D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77514-ACAD-40BE-80FE-373A808D327B}" type="slidenum">
              <a:rPr lang="el-GR" smtClean="0"/>
              <a:t>‹#›</a:t>
            </a:fld>
            <a:endParaRPr lang="el-GR"/>
          </a:p>
        </p:txBody>
      </p:sp>
    </p:spTree>
    <p:extLst>
      <p:ext uri="{BB962C8B-B14F-4D97-AF65-F5344CB8AC3E}">
        <p14:creationId xmlns:p14="http://schemas.microsoft.com/office/powerpoint/2010/main" val="261771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79D53A-5A5F-2464-B403-8583433AA906}"/>
              </a:ext>
            </a:extLst>
          </p:cNvPr>
          <p:cNvSpPr>
            <a:spLocks noGrp="1"/>
          </p:cNvSpPr>
          <p:nvPr>
            <p:ph type="ctrTitle"/>
          </p:nvPr>
        </p:nvSpPr>
        <p:spPr>
          <a:xfrm>
            <a:off x="720587" y="402535"/>
            <a:ext cx="11325639" cy="2375452"/>
          </a:xfrm>
        </p:spPr>
        <p:txBody>
          <a:bodyPr>
            <a:normAutofit fontScale="90000"/>
          </a:bodyPr>
          <a:lstStyle/>
          <a:p>
            <a:r>
              <a:rPr lang="en-US" sz="4800" b="1" dirty="0">
                <a:solidFill>
                  <a:srgbClr val="2F5496"/>
                </a:solidFill>
                <a:effectLst/>
                <a:latin typeface="Times New Roman" panose="02020603050405020304" pitchFamily="18" charset="0"/>
                <a:ea typeface="Times New Roman" panose="02020603050405020304" pitchFamily="18" charset="0"/>
              </a:rPr>
              <a:t>SUMMER SCHOOL ON REFUGEE AND MIGRATION STUDIES 2022</a:t>
            </a:r>
            <a:br>
              <a:rPr lang="en-US" sz="4800" b="1" dirty="0">
                <a:solidFill>
                  <a:srgbClr val="2F5496"/>
                </a:solidFill>
                <a:effectLst/>
                <a:latin typeface="Times New Roman" panose="02020603050405020304" pitchFamily="18" charset="0"/>
                <a:ea typeface="Times New Roman" panose="02020603050405020304" pitchFamily="18" charset="0"/>
              </a:rPr>
            </a:br>
            <a:r>
              <a:rPr lang="en-US" sz="3100" b="1" dirty="0">
                <a:solidFill>
                  <a:srgbClr val="444444"/>
                </a:solidFill>
                <a:latin typeface="+mn-lt"/>
                <a:ea typeface="Times New Roman" panose="02020603050405020304" pitchFamily="18" charset="0"/>
              </a:rPr>
              <a:t>19</a:t>
            </a:r>
            <a:r>
              <a:rPr lang="en-US" sz="3100" b="1" dirty="0">
                <a:solidFill>
                  <a:srgbClr val="444444"/>
                </a:solidFill>
                <a:effectLst/>
                <a:latin typeface="+mn-lt"/>
              </a:rPr>
              <a:t> July 2022 </a:t>
            </a:r>
            <a:br>
              <a:rPr lang="el-GR" sz="1800" dirty="0">
                <a:effectLst/>
                <a:latin typeface="Times New Roman" panose="02020603050405020304" pitchFamily="18" charset="0"/>
                <a:ea typeface="Times New Roman" panose="02020603050405020304" pitchFamily="18" charset="0"/>
              </a:rPr>
            </a:br>
            <a:endParaRPr lang="el-GR" dirty="0"/>
          </a:p>
        </p:txBody>
      </p:sp>
      <p:sp>
        <p:nvSpPr>
          <p:cNvPr id="3" name="Υπότιτλος 2">
            <a:extLst>
              <a:ext uri="{FF2B5EF4-FFF2-40B4-BE49-F238E27FC236}">
                <a16:creationId xmlns:a16="http://schemas.microsoft.com/office/drawing/2014/main" id="{68E4E89F-EDB4-E127-0384-04DFB111F4A6}"/>
              </a:ext>
            </a:extLst>
          </p:cNvPr>
          <p:cNvSpPr>
            <a:spLocks noGrp="1"/>
          </p:cNvSpPr>
          <p:nvPr>
            <p:ph type="subTitle" idx="1"/>
          </p:nvPr>
        </p:nvSpPr>
        <p:spPr>
          <a:xfrm>
            <a:off x="571499" y="2857499"/>
            <a:ext cx="11325639" cy="3558209"/>
          </a:xfrm>
        </p:spPr>
        <p:txBody>
          <a:bodyPr/>
          <a:lstStyle/>
          <a:p>
            <a:r>
              <a:rPr lang="en-US" sz="4000" b="1" dirty="0">
                <a:effectLst/>
                <a:latin typeface="Times New Roman" panose="02020603050405020304" pitchFamily="18" charset="0"/>
                <a:ea typeface="Times New Roman" panose="02020603050405020304" pitchFamily="18" charset="0"/>
              </a:rPr>
              <a:t>The refugee problem as a social construction: An agenda theory perspective</a:t>
            </a:r>
          </a:p>
          <a:p>
            <a:endParaRPr lang="en-US" sz="4000" b="1" dirty="0">
              <a:latin typeface="Times New Roman" panose="02020603050405020304" pitchFamily="18" charset="0"/>
              <a:ea typeface="Times New Roman" panose="02020603050405020304" pitchFamily="18" charset="0"/>
            </a:endParaRPr>
          </a:p>
          <a:p>
            <a:pPr>
              <a:lnSpc>
                <a:spcPct val="100000"/>
              </a:lnSpc>
            </a:pPr>
            <a:r>
              <a:rPr lang="en-US" sz="2800" b="1" dirty="0">
                <a:solidFill>
                  <a:schemeClr val="tx1"/>
                </a:solidFill>
              </a:rPr>
              <a:t>Nicolas Demertzis</a:t>
            </a:r>
          </a:p>
          <a:p>
            <a:pPr>
              <a:lnSpc>
                <a:spcPct val="100000"/>
              </a:lnSpc>
            </a:pPr>
            <a:r>
              <a:rPr lang="en-US" sz="2800" b="1" dirty="0">
                <a:solidFill>
                  <a:schemeClr val="tx1"/>
                </a:solidFill>
              </a:rPr>
              <a:t> National Centre for Social Research (EKKE)</a:t>
            </a:r>
          </a:p>
          <a:p>
            <a:pPr>
              <a:lnSpc>
                <a:spcPct val="100000"/>
              </a:lnSpc>
            </a:pPr>
            <a:r>
              <a:rPr lang="en-US" sz="2800" b="1" dirty="0">
                <a:solidFill>
                  <a:schemeClr val="tx1"/>
                </a:solidFill>
              </a:rPr>
              <a:t>National and </a:t>
            </a:r>
            <a:r>
              <a:rPr lang="en-US" sz="2800" b="1" dirty="0" err="1">
                <a:solidFill>
                  <a:schemeClr val="tx1"/>
                </a:solidFill>
              </a:rPr>
              <a:t>Kapodistrian</a:t>
            </a:r>
            <a:r>
              <a:rPr lang="en-US" sz="2800" b="1" dirty="0">
                <a:solidFill>
                  <a:schemeClr val="tx1"/>
                </a:solidFill>
              </a:rPr>
              <a:t> University of Athens</a:t>
            </a:r>
          </a:p>
          <a:p>
            <a:endParaRPr lang="el-GR" sz="4000" b="1"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60051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E5CEB3-1766-493F-F6E3-C28F80FC09A2}"/>
              </a:ext>
            </a:extLst>
          </p:cNvPr>
          <p:cNvSpPr>
            <a:spLocks noGrp="1"/>
          </p:cNvSpPr>
          <p:nvPr>
            <p:ph type="title"/>
          </p:nvPr>
        </p:nvSpPr>
        <p:spPr>
          <a:xfrm>
            <a:off x="208721" y="129209"/>
            <a:ext cx="11782839" cy="1033669"/>
          </a:xfrm>
        </p:spPr>
        <p:txBody>
          <a:bodyPr>
            <a:normAutofit/>
          </a:bodyPr>
          <a:lstStyle/>
          <a:p>
            <a:r>
              <a:rPr lang="en-US" sz="2000" b="1" i="0" u="none" strike="noStrike" baseline="0" dirty="0">
                <a:solidFill>
                  <a:srgbClr val="FF0000"/>
                </a:solidFill>
                <a:latin typeface="ArialUnicodeMS"/>
              </a:rPr>
              <a:t>Rosa M. Sanchez Salgado (2021): Emotions in the European Union's decision making: the reform of the Dublin System in the context of the refugee crisis, </a:t>
            </a:r>
            <a:r>
              <a:rPr lang="en-US" sz="2000" b="1" i="1" u="none" strike="noStrike" baseline="0" dirty="0">
                <a:latin typeface="ArialUnicodeMS"/>
              </a:rPr>
              <a:t>Innovation</a:t>
            </a:r>
            <a:r>
              <a:rPr lang="en-US" sz="2000" b="1" i="0" u="none" strike="noStrike" baseline="0" dirty="0">
                <a:latin typeface="ArialUnicodeMS"/>
              </a:rPr>
              <a:t>: </a:t>
            </a:r>
            <a:r>
              <a:rPr lang="en-US" sz="2000" b="1" i="1" u="none" strike="noStrike" baseline="0" dirty="0">
                <a:latin typeface="ArialUnicodeMS"/>
              </a:rPr>
              <a:t>The European Journal of Social Science Research</a:t>
            </a:r>
            <a:r>
              <a:rPr lang="en-US" sz="2000" b="1" i="0" u="none" strike="noStrike" baseline="0" dirty="0">
                <a:latin typeface="ArialUnicodeMS"/>
              </a:rPr>
              <a:t>, DOI: 10.1080/13511610.2021.1968355</a:t>
            </a:r>
            <a:endParaRPr lang="el-GR" sz="2000" b="1" dirty="0"/>
          </a:p>
        </p:txBody>
      </p:sp>
      <p:pic>
        <p:nvPicPr>
          <p:cNvPr id="4" name="Θέση περιεχομένου 3">
            <a:extLst>
              <a:ext uri="{FF2B5EF4-FFF2-40B4-BE49-F238E27FC236}">
                <a16:creationId xmlns:a16="http://schemas.microsoft.com/office/drawing/2014/main" id="{029BE3A4-A183-D79B-3E11-698D0C836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930" y="1289844"/>
            <a:ext cx="11484665" cy="5372100"/>
          </a:xfrm>
          <a:prstGeom prst="rect">
            <a:avLst/>
          </a:prstGeom>
        </p:spPr>
      </p:pic>
    </p:spTree>
    <p:extLst>
      <p:ext uri="{BB962C8B-B14F-4D97-AF65-F5344CB8AC3E}">
        <p14:creationId xmlns:p14="http://schemas.microsoft.com/office/powerpoint/2010/main" val="319742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19A15-9C86-A6DD-577E-A41154083430}"/>
              </a:ext>
            </a:extLst>
          </p:cNvPr>
          <p:cNvSpPr>
            <a:spLocks noGrp="1"/>
          </p:cNvSpPr>
          <p:nvPr>
            <p:ph type="title"/>
          </p:nvPr>
        </p:nvSpPr>
        <p:spPr>
          <a:xfrm>
            <a:off x="793474" y="313083"/>
            <a:ext cx="10515600" cy="323021"/>
          </a:xfrm>
        </p:spPr>
        <p:txBody>
          <a:bodyPr>
            <a:normAutofit fontScale="90000"/>
          </a:bodyPr>
          <a:lstStyle/>
          <a:p>
            <a:br>
              <a:rPr lang="en-US" sz="2000" b="1" i="0" u="none" strike="noStrike" baseline="0" dirty="0">
                <a:solidFill>
                  <a:srgbClr val="FF0000"/>
                </a:solidFill>
                <a:latin typeface="ArialUnicodeMS"/>
              </a:rPr>
            </a:br>
            <a:br>
              <a:rPr lang="en-US" sz="2000" b="1" i="0" u="none" strike="noStrike" baseline="0" dirty="0">
                <a:solidFill>
                  <a:srgbClr val="FF0000"/>
                </a:solidFill>
                <a:latin typeface="ArialUnicodeMS"/>
              </a:rPr>
            </a:br>
            <a:r>
              <a:rPr lang="en-US" sz="2000" b="1" i="0" u="none" strike="noStrike" baseline="0" dirty="0">
                <a:solidFill>
                  <a:srgbClr val="FF0000"/>
                </a:solidFill>
                <a:latin typeface="ArialUnicodeMS"/>
              </a:rPr>
              <a:t>Rosa M. Sanchez Salgado (2021): Emotions in the European Union's decision making: the reform of the Dublin System in the context of the refugee crisis, </a:t>
            </a:r>
            <a:r>
              <a:rPr lang="en-US" sz="2000" b="1" i="1" u="none" strike="noStrike" baseline="0" dirty="0">
                <a:latin typeface="ArialUnicodeMS"/>
              </a:rPr>
              <a:t>Innovation</a:t>
            </a:r>
            <a:r>
              <a:rPr lang="en-US" sz="2000" b="1" i="0" u="none" strike="noStrike" baseline="0" dirty="0">
                <a:latin typeface="ArialUnicodeMS"/>
              </a:rPr>
              <a:t>: </a:t>
            </a:r>
            <a:r>
              <a:rPr lang="en-US" sz="2000" b="1" i="1" u="none" strike="noStrike" baseline="0" dirty="0">
                <a:latin typeface="ArialUnicodeMS"/>
              </a:rPr>
              <a:t>The European Journal of Social Science Research</a:t>
            </a:r>
            <a:r>
              <a:rPr lang="en-US" sz="2000" b="1" i="0" u="none" strike="noStrike" baseline="0" dirty="0">
                <a:latin typeface="ArialUnicodeMS"/>
              </a:rPr>
              <a:t>, DOI: 10.1080/13511610.2021.1968355</a:t>
            </a:r>
            <a:endParaRPr lang="el-GR" sz="2000" dirty="0"/>
          </a:p>
        </p:txBody>
      </p:sp>
      <p:pic>
        <p:nvPicPr>
          <p:cNvPr id="7" name="Θέση περιεχομένου 6">
            <a:extLst>
              <a:ext uri="{FF2B5EF4-FFF2-40B4-BE49-F238E27FC236}">
                <a16:creationId xmlns:a16="http://schemas.microsoft.com/office/drawing/2014/main" id="{B4C13789-A08C-612D-E4C0-A02AE0B70E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169" y="1217542"/>
            <a:ext cx="11479696" cy="5327375"/>
          </a:xfrm>
        </p:spPr>
      </p:pic>
    </p:spTree>
    <p:extLst>
      <p:ext uri="{BB962C8B-B14F-4D97-AF65-F5344CB8AC3E}">
        <p14:creationId xmlns:p14="http://schemas.microsoft.com/office/powerpoint/2010/main" val="333290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C1005E-E061-EA02-2CE2-9D72EC3FC3BE}"/>
              </a:ext>
            </a:extLst>
          </p:cNvPr>
          <p:cNvSpPr>
            <a:spLocks noGrp="1"/>
          </p:cNvSpPr>
          <p:nvPr>
            <p:ph type="title"/>
          </p:nvPr>
        </p:nvSpPr>
        <p:spPr>
          <a:xfrm>
            <a:off x="332961" y="198784"/>
            <a:ext cx="11524422" cy="432352"/>
          </a:xfrm>
        </p:spPr>
        <p:txBody>
          <a:bodyPr>
            <a:noAutofit/>
          </a:bodyPr>
          <a:lstStyle/>
          <a:p>
            <a:br>
              <a:rPr lang="en-US" sz="1800" b="1" i="0" u="none" strike="noStrike" baseline="0" dirty="0">
                <a:solidFill>
                  <a:srgbClr val="FF0000"/>
                </a:solidFill>
                <a:latin typeface="+mn-lt"/>
              </a:rPr>
            </a:br>
            <a:r>
              <a:rPr lang="en-US" sz="1800" b="1" i="0" u="none" strike="noStrike" baseline="0" dirty="0">
                <a:solidFill>
                  <a:srgbClr val="FF0000"/>
                </a:solidFill>
                <a:latin typeface="+mn-lt"/>
              </a:rPr>
              <a:t>Rosa M. Sanchez Salgado (2021): Emotions in the European Union's decision making: the reform of the Dublin System in the context of the refugee crisis, </a:t>
            </a:r>
            <a:r>
              <a:rPr lang="en-US" sz="1800" b="1" i="1" u="none" strike="noStrike" baseline="0" dirty="0">
                <a:latin typeface="+mn-lt"/>
              </a:rPr>
              <a:t>Innovation</a:t>
            </a:r>
            <a:r>
              <a:rPr lang="en-US" sz="1800" b="1" i="0" u="none" strike="noStrike" baseline="0" dirty="0">
                <a:latin typeface="+mn-lt"/>
              </a:rPr>
              <a:t>: </a:t>
            </a:r>
            <a:r>
              <a:rPr lang="en-US" sz="1800" b="1" i="1" u="none" strike="noStrike" baseline="0" dirty="0">
                <a:latin typeface="+mn-lt"/>
              </a:rPr>
              <a:t>The European Journal of Social Science Research</a:t>
            </a:r>
            <a:r>
              <a:rPr lang="en-US" sz="1800" b="1" i="0" u="none" strike="noStrike" baseline="0" dirty="0">
                <a:latin typeface="+mn-lt"/>
              </a:rPr>
              <a:t>, DOI: 10.1080/13511610.2021.1968355</a:t>
            </a:r>
            <a:endParaRPr lang="el-GR" sz="1800" dirty="0">
              <a:latin typeface="+mn-lt"/>
            </a:endParaRPr>
          </a:p>
        </p:txBody>
      </p:sp>
      <p:pic>
        <p:nvPicPr>
          <p:cNvPr id="5" name="Θέση περιεχομένου 4">
            <a:extLst>
              <a:ext uri="{FF2B5EF4-FFF2-40B4-BE49-F238E27FC236}">
                <a16:creationId xmlns:a16="http://schemas.microsoft.com/office/drawing/2014/main" id="{3CEDD77A-CFAC-9C6E-BA27-2106887E00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716" y="1282149"/>
            <a:ext cx="11297054" cy="5764696"/>
          </a:xfrm>
        </p:spPr>
      </p:pic>
    </p:spTree>
    <p:extLst>
      <p:ext uri="{BB962C8B-B14F-4D97-AF65-F5344CB8AC3E}">
        <p14:creationId xmlns:p14="http://schemas.microsoft.com/office/powerpoint/2010/main" val="101796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3F761F-FAA0-BE6D-0052-CFF3CE85A2FC}"/>
              </a:ext>
            </a:extLst>
          </p:cNvPr>
          <p:cNvSpPr>
            <a:spLocks noGrp="1"/>
          </p:cNvSpPr>
          <p:nvPr>
            <p:ph type="title"/>
          </p:nvPr>
        </p:nvSpPr>
        <p:spPr>
          <a:xfrm>
            <a:off x="159026" y="64605"/>
            <a:ext cx="11887200" cy="1013791"/>
          </a:xfrm>
        </p:spPr>
        <p:txBody>
          <a:bodyPr>
            <a:normAutofit/>
          </a:bodyPr>
          <a:lstStyle/>
          <a:p>
            <a:r>
              <a:rPr lang="en-US" sz="1800" b="1" i="0" u="none" strike="noStrike" baseline="0" dirty="0" err="1">
                <a:solidFill>
                  <a:srgbClr val="FF0000"/>
                </a:solidFill>
                <a:latin typeface="Palatino-Roman"/>
              </a:rPr>
              <a:t>Milioni</a:t>
            </a:r>
            <a:r>
              <a:rPr lang="en-US" sz="1800" b="1" i="0" u="none" strike="noStrike" baseline="0" dirty="0">
                <a:solidFill>
                  <a:srgbClr val="FF0000"/>
                </a:solidFill>
                <a:latin typeface="Palatino-Roman"/>
              </a:rPr>
              <a:t>, Dimitra L. &amp; Konstantinos </a:t>
            </a:r>
            <a:r>
              <a:rPr lang="en-US" sz="1800" b="1" i="0" u="none" strike="noStrike" baseline="0" dirty="0" err="1">
                <a:solidFill>
                  <a:srgbClr val="FF0000"/>
                </a:solidFill>
                <a:latin typeface="Palatino-Roman"/>
              </a:rPr>
              <a:t>Vadratsikas</a:t>
            </a:r>
            <a:r>
              <a:rPr lang="en-US" sz="1800" b="1" i="0" u="none" strike="noStrike" baseline="0" dirty="0">
                <a:solidFill>
                  <a:srgbClr val="FF0000"/>
                </a:solidFill>
                <a:latin typeface="Palatino-Roman"/>
              </a:rPr>
              <a:t> (2016). The (golden) dawn of</a:t>
            </a:r>
            <a:br>
              <a:rPr lang="en-US" sz="1800" b="1" i="0" u="none" strike="noStrike" baseline="0" dirty="0">
                <a:solidFill>
                  <a:srgbClr val="FF0000"/>
                </a:solidFill>
                <a:latin typeface="Palatino-Roman"/>
              </a:rPr>
            </a:br>
            <a:r>
              <a:rPr lang="en-US" sz="1800" b="1" i="0" u="none" strike="noStrike" baseline="0" dirty="0">
                <a:solidFill>
                  <a:srgbClr val="FF0000"/>
                </a:solidFill>
                <a:latin typeface="Palatino-Roman"/>
              </a:rPr>
              <a:t>audiences? Assessing the audience empowerment thesis through a framing analysis of immigration in the Greek media. </a:t>
            </a:r>
            <a:r>
              <a:rPr lang="en-US" sz="1800" b="1" i="1" u="none" strike="noStrike" baseline="0" dirty="0">
                <a:solidFill>
                  <a:srgbClr val="FF0000"/>
                </a:solidFill>
                <a:latin typeface="Palatino-Italic"/>
              </a:rPr>
              <a:t>Interactions: Studies in Communication &amp; Culture</a:t>
            </a:r>
            <a:r>
              <a:rPr lang="en-US" sz="1800" b="1" i="0" u="none" strike="noStrike" baseline="0" dirty="0">
                <a:solidFill>
                  <a:srgbClr val="FF0000"/>
                </a:solidFill>
                <a:latin typeface="Palatino-Roman"/>
              </a:rPr>
              <a:t>, 7(1) 59-83, </a:t>
            </a:r>
            <a:r>
              <a:rPr lang="en-US" sz="1800" b="1" i="0" u="none" strike="noStrike" baseline="0" dirty="0" err="1">
                <a:solidFill>
                  <a:srgbClr val="FF0000"/>
                </a:solidFill>
                <a:latin typeface="Palatino-Roman"/>
              </a:rPr>
              <a:t>doi</a:t>
            </a:r>
            <a:r>
              <a:rPr lang="en-US" sz="1800" b="1" i="0" u="none" strike="noStrike" baseline="0" dirty="0">
                <a:solidFill>
                  <a:srgbClr val="FF0000"/>
                </a:solidFill>
                <a:latin typeface="Palatino-Roman"/>
              </a:rPr>
              <a:t>: 10.1386/iscc.7.1.59_1.</a:t>
            </a:r>
            <a:endParaRPr lang="el-GR" b="1" dirty="0">
              <a:solidFill>
                <a:srgbClr val="FF0000"/>
              </a:solidFill>
            </a:endParaRPr>
          </a:p>
        </p:txBody>
      </p:sp>
      <p:pic>
        <p:nvPicPr>
          <p:cNvPr id="5" name="Θέση περιεχομένου 4">
            <a:extLst>
              <a:ext uri="{FF2B5EF4-FFF2-40B4-BE49-F238E27FC236}">
                <a16:creationId xmlns:a16="http://schemas.microsoft.com/office/drawing/2014/main" id="{ADB6A614-F7F2-B57F-8C42-088D5D8B4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74" y="1128091"/>
            <a:ext cx="11748052" cy="5555973"/>
          </a:xfrm>
        </p:spPr>
      </p:pic>
    </p:spTree>
    <p:extLst>
      <p:ext uri="{BB962C8B-B14F-4D97-AF65-F5344CB8AC3E}">
        <p14:creationId xmlns:p14="http://schemas.microsoft.com/office/powerpoint/2010/main" val="96195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4C1C04-1516-80B4-FCD4-CAB12A77B833}"/>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2C9A8D6B-05F7-BD35-1265-7BA0C419A9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261" y="188843"/>
            <a:ext cx="10296939" cy="5988120"/>
          </a:xfrm>
        </p:spPr>
      </p:pic>
    </p:spTree>
    <p:extLst>
      <p:ext uri="{BB962C8B-B14F-4D97-AF65-F5344CB8AC3E}">
        <p14:creationId xmlns:p14="http://schemas.microsoft.com/office/powerpoint/2010/main" val="8964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2BEB1A-5A7B-3272-6C7C-D7D054AAFCE0}"/>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492617B-5086-F437-E2F2-B22F54AFA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778" y="34788"/>
            <a:ext cx="11355457" cy="6733760"/>
          </a:xfrm>
        </p:spPr>
      </p:pic>
    </p:spTree>
    <p:extLst>
      <p:ext uri="{BB962C8B-B14F-4D97-AF65-F5344CB8AC3E}">
        <p14:creationId xmlns:p14="http://schemas.microsoft.com/office/powerpoint/2010/main" val="89539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E74553-3D3F-16F8-63A8-9AFE229A9B8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2A9ABE9D-88E4-0D6D-E9A9-75318F00F6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70" y="0"/>
            <a:ext cx="11668539" cy="6713883"/>
          </a:xfrm>
        </p:spPr>
      </p:pic>
    </p:spTree>
    <p:extLst>
      <p:ext uri="{BB962C8B-B14F-4D97-AF65-F5344CB8AC3E}">
        <p14:creationId xmlns:p14="http://schemas.microsoft.com/office/powerpoint/2010/main" val="243038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EA54D-E1AC-2A12-6ED9-431B1D381EDE}"/>
              </a:ext>
            </a:extLst>
          </p:cNvPr>
          <p:cNvSpPr>
            <a:spLocks noGrp="1"/>
          </p:cNvSpPr>
          <p:nvPr>
            <p:ph type="title"/>
          </p:nvPr>
        </p:nvSpPr>
        <p:spPr>
          <a:xfrm>
            <a:off x="838200" y="365126"/>
            <a:ext cx="10515600" cy="921992"/>
          </a:xfrm>
        </p:spPr>
        <p:txBody>
          <a:bodyPr>
            <a:normAutofit fontScale="90000"/>
          </a:bodyPr>
          <a:lstStyle/>
          <a:p>
            <a:pPr algn="ctr"/>
            <a:r>
              <a:rPr lang="en-US" b="1" dirty="0">
                <a:latin typeface="+mn-lt"/>
              </a:rPr>
              <a:t>Social Construction of Reality </a:t>
            </a:r>
            <a:br>
              <a:rPr lang="en-US" b="1" dirty="0"/>
            </a:br>
            <a:endParaRPr lang="el-GR" dirty="0"/>
          </a:p>
        </p:txBody>
      </p:sp>
      <p:sp>
        <p:nvSpPr>
          <p:cNvPr id="3" name="Θέση περιεχομένου 2">
            <a:extLst>
              <a:ext uri="{FF2B5EF4-FFF2-40B4-BE49-F238E27FC236}">
                <a16:creationId xmlns:a16="http://schemas.microsoft.com/office/drawing/2014/main" id="{0D3BED30-4C40-9985-0AAC-FD24383901A8}"/>
              </a:ext>
            </a:extLst>
          </p:cNvPr>
          <p:cNvSpPr>
            <a:spLocks noGrp="1"/>
          </p:cNvSpPr>
          <p:nvPr>
            <p:ph idx="1"/>
          </p:nvPr>
        </p:nvSpPr>
        <p:spPr>
          <a:xfrm>
            <a:off x="437321" y="1138030"/>
            <a:ext cx="11325639" cy="5038933"/>
          </a:xfrm>
        </p:spPr>
        <p:txBody>
          <a:bodyPr/>
          <a:lstStyle/>
          <a:p>
            <a:r>
              <a:rPr lang="en-US" b="1" i="1" dirty="0"/>
              <a:t>Thomas theorem</a:t>
            </a:r>
            <a:r>
              <a:rPr lang="en-US" dirty="0"/>
              <a:t> : “If men define situations as real, they are real in their consequences” (Thomas and Thomas 1928).</a:t>
            </a:r>
          </a:p>
          <a:p>
            <a:endParaRPr lang="en-US" dirty="0"/>
          </a:p>
          <a:p>
            <a:r>
              <a:rPr lang="en-US" b="1" dirty="0"/>
              <a:t>Peter Berger and Thomas </a:t>
            </a:r>
            <a:r>
              <a:rPr lang="en-US" b="1" dirty="0" err="1"/>
              <a:t>Luckmann</a:t>
            </a:r>
            <a:r>
              <a:rPr lang="en-US" b="1" dirty="0"/>
              <a:t> (1966): </a:t>
            </a:r>
            <a:r>
              <a:rPr lang="en-US" dirty="0"/>
              <a:t>society is created by humans and human interaction = </a:t>
            </a:r>
            <a:r>
              <a:rPr lang="en-US" dirty="0" err="1"/>
              <a:t>habitualization</a:t>
            </a:r>
            <a:r>
              <a:rPr lang="en-US" dirty="0"/>
              <a:t> - we construct our own society but we also accept it as it is because others have created it before us (moral codes and social norms).</a:t>
            </a:r>
          </a:p>
          <a:p>
            <a:endParaRPr lang="en-US" dirty="0"/>
          </a:p>
          <a:p>
            <a:r>
              <a:rPr lang="en-US" b="1" dirty="0"/>
              <a:t>Social constructionism </a:t>
            </a:r>
            <a:r>
              <a:rPr lang="en-US" dirty="0"/>
              <a:t>: discursive constitution of social reality – social reality is independent of each particular individual but not external or extrinsic ort exogenous to her</a:t>
            </a:r>
            <a:endParaRPr lang="el-GR" dirty="0"/>
          </a:p>
        </p:txBody>
      </p:sp>
    </p:spTree>
    <p:extLst>
      <p:ext uri="{BB962C8B-B14F-4D97-AF65-F5344CB8AC3E}">
        <p14:creationId xmlns:p14="http://schemas.microsoft.com/office/powerpoint/2010/main" val="251054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pPr algn="ctr"/>
            <a:br>
              <a:rPr lang="el-GR" b="1" dirty="0"/>
            </a:br>
            <a:br>
              <a:rPr lang="el-GR" b="1" dirty="0"/>
            </a:br>
            <a:r>
              <a:rPr lang="en-US" b="1" dirty="0">
                <a:latin typeface="+mn-lt"/>
              </a:rPr>
              <a:t>FRAMING</a:t>
            </a:r>
            <a:br>
              <a:rPr lang="el-GR" b="1" dirty="0">
                <a:latin typeface="+mn-lt"/>
              </a:rPr>
            </a:br>
            <a:br>
              <a:rPr lang="el-GR" b="1" dirty="0">
                <a:latin typeface="+mn-lt"/>
              </a:rPr>
            </a:br>
            <a:endParaRPr lang="el-GR" b="1" dirty="0">
              <a:latin typeface="+mn-lt"/>
            </a:endParaRPr>
          </a:p>
        </p:txBody>
      </p:sp>
      <p:sp>
        <p:nvSpPr>
          <p:cNvPr id="3" name="Content Placeholder 2"/>
          <p:cNvSpPr>
            <a:spLocks noGrp="1"/>
          </p:cNvSpPr>
          <p:nvPr>
            <p:ph idx="1"/>
          </p:nvPr>
        </p:nvSpPr>
        <p:spPr/>
        <p:txBody>
          <a:bodyPr/>
          <a:lstStyle/>
          <a:p>
            <a:pPr>
              <a:buNone/>
            </a:pPr>
            <a:r>
              <a:rPr lang="en-US" b="1" dirty="0">
                <a:solidFill>
                  <a:srgbClr val="FF0000"/>
                </a:solidFill>
              </a:rPr>
              <a:t>Erving Goffman</a:t>
            </a:r>
            <a:r>
              <a:rPr lang="el-GR" b="1" dirty="0">
                <a:solidFill>
                  <a:srgbClr val="FF0000"/>
                </a:solidFill>
              </a:rPr>
              <a:t> </a:t>
            </a:r>
            <a:r>
              <a:rPr lang="en-US" b="1" dirty="0">
                <a:solidFill>
                  <a:srgbClr val="FF0000"/>
                </a:solidFill>
              </a:rPr>
              <a:t>(1974)</a:t>
            </a:r>
            <a:r>
              <a:rPr lang="el-GR" b="1" dirty="0">
                <a:solidFill>
                  <a:srgbClr val="FF0000"/>
                </a:solidFill>
              </a:rPr>
              <a:t>. </a:t>
            </a:r>
            <a:r>
              <a:rPr lang="en-US" b="1" i="1" dirty="0">
                <a:solidFill>
                  <a:srgbClr val="FF0000"/>
                </a:solidFill>
              </a:rPr>
              <a:t>Frame Analysis. An essay on the organization of experience</a:t>
            </a:r>
          </a:p>
          <a:p>
            <a:pPr>
              <a:buNone/>
            </a:pPr>
            <a:endParaRPr lang="el-GR" dirty="0"/>
          </a:p>
          <a:p>
            <a:pPr>
              <a:buNone/>
            </a:pPr>
            <a:r>
              <a:rPr lang="en-US" dirty="0"/>
              <a:t>Frame analysis is about how we make sense of things. How we understand “what is going on?” This process involves framing, which is the application of certain cognitive procedures onto given situations.</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83874"/>
            <a:ext cx="7772400" cy="859735"/>
          </a:xfrm>
        </p:spPr>
        <p:txBody>
          <a:bodyPr>
            <a:normAutofit fontScale="90000"/>
          </a:bodyPr>
          <a:lstStyle/>
          <a:p>
            <a:r>
              <a:rPr lang="en-US" dirty="0">
                <a:latin typeface="+mn-lt"/>
              </a:rPr>
              <a:t>Framing R. </a:t>
            </a:r>
            <a:r>
              <a:rPr lang="en-US" dirty="0" err="1">
                <a:latin typeface="+mn-lt"/>
              </a:rPr>
              <a:t>Entman</a:t>
            </a:r>
            <a:r>
              <a:rPr lang="en-US" dirty="0">
                <a:latin typeface="+mn-lt"/>
              </a:rPr>
              <a:t> (1993)</a:t>
            </a:r>
            <a:endParaRPr lang="el-GR" dirty="0">
              <a:latin typeface="+mn-lt"/>
            </a:endParaRPr>
          </a:p>
        </p:txBody>
      </p:sp>
      <p:sp>
        <p:nvSpPr>
          <p:cNvPr id="5" name="Subtitle 4"/>
          <p:cNvSpPr>
            <a:spLocks noGrp="1"/>
          </p:cNvSpPr>
          <p:nvPr>
            <p:ph type="subTitle" idx="1"/>
          </p:nvPr>
        </p:nvSpPr>
        <p:spPr>
          <a:xfrm>
            <a:off x="949187" y="1684683"/>
            <a:ext cx="10028583" cy="4563717"/>
          </a:xfrm>
        </p:spPr>
        <p:txBody>
          <a:bodyPr>
            <a:no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To frame is to select some aspects of a perceived reality and make them more salient in a communicating text, in such a way as to promote a particular problem definition, causal interpretation, moral evaluation, and/or treatment recommendation for the item described.</a:t>
            </a:r>
            <a:endParaRPr lang="el-GR"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FF6-8611-4270-A007-4B5C9704740E}"/>
              </a:ext>
            </a:extLst>
          </p:cNvPr>
          <p:cNvSpPr>
            <a:spLocks noGrp="1"/>
          </p:cNvSpPr>
          <p:nvPr>
            <p:ph type="title"/>
          </p:nvPr>
        </p:nvSpPr>
        <p:spPr>
          <a:xfrm>
            <a:off x="1981200" y="274638"/>
            <a:ext cx="8229600" cy="639762"/>
          </a:xfrm>
        </p:spPr>
        <p:txBody>
          <a:bodyPr>
            <a:normAutofit fontScale="90000"/>
          </a:bodyPr>
          <a:lstStyle/>
          <a:p>
            <a:pPr algn="ctr"/>
            <a:r>
              <a:rPr lang="en-US" b="1" dirty="0">
                <a:latin typeface="+mn-lt"/>
              </a:rPr>
              <a:t>Media Frames Typologies I</a:t>
            </a:r>
          </a:p>
        </p:txBody>
      </p:sp>
      <p:sp>
        <p:nvSpPr>
          <p:cNvPr id="3" name="Content Placeholder 2">
            <a:extLst>
              <a:ext uri="{FF2B5EF4-FFF2-40B4-BE49-F238E27FC236}">
                <a16:creationId xmlns:a16="http://schemas.microsoft.com/office/drawing/2014/main" id="{D6419DF6-9CDF-4133-A276-2E4AB9F8C3FD}"/>
              </a:ext>
            </a:extLst>
          </p:cNvPr>
          <p:cNvSpPr>
            <a:spLocks noGrp="1"/>
          </p:cNvSpPr>
          <p:nvPr>
            <p:ph idx="1"/>
          </p:nvPr>
        </p:nvSpPr>
        <p:spPr>
          <a:xfrm>
            <a:off x="1981200" y="1143000"/>
            <a:ext cx="8229600" cy="5638800"/>
          </a:xfrm>
        </p:spPr>
        <p:txBody>
          <a:bodyPr>
            <a:normAutofit/>
          </a:bodyPr>
          <a:lstStyle/>
          <a:p>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Master frames – generic frames</a:t>
            </a: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broad interpretations of reality e.g., politics as a game, democracy as a way of human association  </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Subframes – issue specific frames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lower-ranged interpretations of reality specifying mega frames; e.g., politics as </a:t>
            </a:r>
            <a:r>
              <a:rPr lang="en-US" sz="3200" i="1" dirty="0">
                <a:latin typeface="Calibri" panose="020F0502020204030204" pitchFamily="34" charset="0"/>
                <a:ea typeface="Calibri" panose="020F0502020204030204" pitchFamily="34" charset="0"/>
                <a:cs typeface="Times New Roman" panose="02020603050405020304" pitchFamily="18" charset="0"/>
              </a:rPr>
              <a:t>horse</a:t>
            </a:r>
            <a:r>
              <a:rPr lang="el-GR" sz="3200" i="1" dirty="0">
                <a:latin typeface="Calibri" panose="020F0502020204030204" pitchFamily="34" charset="0"/>
                <a:ea typeface="Calibri" panose="020F0502020204030204" pitchFamily="34" charset="0"/>
                <a:cs typeface="Times New Roman" panose="02020603050405020304" pitchFamily="18" charset="0"/>
              </a:rPr>
              <a:t>-</a:t>
            </a:r>
            <a:r>
              <a:rPr lang="en-US" sz="3200" i="1" dirty="0">
                <a:latin typeface="Calibri" panose="020F0502020204030204" pitchFamily="34" charset="0"/>
                <a:ea typeface="Calibri" panose="020F0502020204030204" pitchFamily="34" charset="0"/>
                <a:cs typeface="Times New Roman" panose="02020603050405020304" pitchFamily="18" charset="0"/>
              </a:rPr>
              <a:t>race </a:t>
            </a:r>
            <a:r>
              <a:rPr lang="en-US" sz="3200" dirty="0">
                <a:latin typeface="Calibri" panose="020F0502020204030204" pitchFamily="34" charset="0"/>
                <a:ea typeface="Calibri" panose="020F0502020204030204" pitchFamily="34" charset="0"/>
                <a:cs typeface="Times New Roman" panose="02020603050405020304" pitchFamily="18" charset="0"/>
              </a:rPr>
              <a:t>or</a:t>
            </a:r>
            <a:r>
              <a:rPr lang="en-US" sz="3200" i="1" dirty="0">
                <a:latin typeface="Calibri" panose="020F0502020204030204" pitchFamily="34" charset="0"/>
                <a:ea typeface="Calibri" panose="020F0502020204030204" pitchFamily="34" charset="0"/>
                <a:cs typeface="Times New Roman" panose="02020603050405020304" pitchFamily="18" charset="0"/>
              </a:rPr>
              <a:t> strategy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9516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9FA4E-23DE-27AC-0575-ADC2634BD6CB}"/>
              </a:ext>
            </a:extLst>
          </p:cNvPr>
          <p:cNvSpPr>
            <a:spLocks noGrp="1"/>
          </p:cNvSpPr>
          <p:nvPr>
            <p:ph type="title"/>
          </p:nvPr>
        </p:nvSpPr>
        <p:spPr>
          <a:xfrm>
            <a:off x="838200" y="178905"/>
            <a:ext cx="10515600" cy="1078396"/>
          </a:xfrm>
        </p:spPr>
        <p:txBody>
          <a:bodyPr>
            <a:normAutofit fontScale="90000"/>
          </a:bodyPr>
          <a:lstStyle/>
          <a:p>
            <a:pPr algn="ctr"/>
            <a:r>
              <a:rPr lang="en-US" b="1" dirty="0">
                <a:latin typeface="+mn-lt"/>
              </a:rPr>
              <a:t>Media Frames Typologies II</a:t>
            </a:r>
            <a:br>
              <a:rPr lang="en-US" b="1" dirty="0">
                <a:latin typeface="+mn-lt"/>
              </a:rPr>
            </a:br>
            <a:r>
              <a:rPr lang="en-US" sz="4000" dirty="0"/>
              <a:t> </a:t>
            </a:r>
            <a:r>
              <a:rPr lang="el-GR" sz="4000" b="1" dirty="0"/>
              <a:t>(</a:t>
            </a:r>
            <a:r>
              <a:rPr lang="en-US" sz="4000" b="1" dirty="0">
                <a:latin typeface="+mn-lt"/>
              </a:rPr>
              <a:t>Iyengar</a:t>
            </a:r>
            <a:r>
              <a:rPr lang="el-GR" sz="4000" b="1" dirty="0"/>
              <a:t> </a:t>
            </a:r>
            <a:r>
              <a:rPr lang="el-GR" sz="4000" b="1" dirty="0">
                <a:latin typeface="+mn-lt"/>
              </a:rPr>
              <a:t>1991</a:t>
            </a:r>
            <a:r>
              <a:rPr lang="en-US" sz="4000" b="1" dirty="0"/>
              <a:t>)</a:t>
            </a:r>
            <a:endParaRPr lang="el-GR" sz="4000" b="1" dirty="0"/>
          </a:p>
        </p:txBody>
      </p:sp>
      <p:sp>
        <p:nvSpPr>
          <p:cNvPr id="3" name="Θέση περιεχομένου 2">
            <a:extLst>
              <a:ext uri="{FF2B5EF4-FFF2-40B4-BE49-F238E27FC236}">
                <a16:creationId xmlns:a16="http://schemas.microsoft.com/office/drawing/2014/main" id="{15327288-4DA5-19E2-0B6B-D1CF3243F29C}"/>
              </a:ext>
            </a:extLst>
          </p:cNvPr>
          <p:cNvSpPr>
            <a:spLocks noGrp="1"/>
          </p:cNvSpPr>
          <p:nvPr>
            <p:ph idx="1"/>
          </p:nvPr>
        </p:nvSpPr>
        <p:spPr>
          <a:xfrm>
            <a:off x="838200" y="1436204"/>
            <a:ext cx="10515600" cy="4740759"/>
          </a:xfrm>
        </p:spPr>
        <p:txBody>
          <a:bodyPr>
            <a:no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The </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thematic news frame</a:t>
            </a:r>
            <a:r>
              <a:rPr lang="en-US" sz="3200" dirty="0">
                <a:effectLst/>
                <a:latin typeface="Calibri" panose="020F0502020204030204" pitchFamily="34" charset="0"/>
                <a:ea typeface="Calibri" panose="020F0502020204030204" pitchFamily="34" charset="0"/>
                <a:cs typeface="Times New Roman" panose="02020603050405020304" pitchFamily="18" charset="0"/>
              </a:rPr>
              <a:t>, by contrast, depicts political issues more broadly and abstractly by placing them in some appropriate context-historical, geographical, or otherwise. A thematic report on poverty might present information about recent trends in the rate of poverty and the areas with the greatest concentration of poor people.</a:t>
            </a:r>
            <a:endParaRPr lang="en-US" sz="3200" dirty="0">
              <a:latin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The </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episodic news frame</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depicts issues in terms of specific instances- for example, a terrorist bombing, a homeless person, or a case of illegal drug usage. Episodic reports are essentially illustrations of issues.</a:t>
            </a:r>
            <a:endParaRPr lang="el-GR" sz="3200" dirty="0"/>
          </a:p>
        </p:txBody>
      </p:sp>
    </p:spTree>
    <p:extLst>
      <p:ext uri="{BB962C8B-B14F-4D97-AF65-F5344CB8AC3E}">
        <p14:creationId xmlns:p14="http://schemas.microsoft.com/office/powerpoint/2010/main" val="381352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F2E47-DCBC-4690-DE80-FA805C9B2A30}"/>
              </a:ext>
            </a:extLst>
          </p:cNvPr>
          <p:cNvSpPr>
            <a:spLocks noGrp="1"/>
          </p:cNvSpPr>
          <p:nvPr>
            <p:ph type="title"/>
          </p:nvPr>
        </p:nvSpPr>
        <p:spPr>
          <a:xfrm>
            <a:off x="838200" y="134179"/>
            <a:ext cx="10515600" cy="1162878"/>
          </a:xfrm>
        </p:spPr>
        <p:txBody>
          <a:bodyPr>
            <a:normAutofit fontScale="90000"/>
          </a:bodyPr>
          <a:lstStyle/>
          <a:p>
            <a:pPr algn="ctr"/>
            <a:br>
              <a:rPr lang="en-US" b="1" dirty="0">
                <a:latin typeface="+mn-lt"/>
              </a:rPr>
            </a:br>
            <a:br>
              <a:rPr lang="en-US" b="1" dirty="0">
                <a:latin typeface="+mn-lt"/>
              </a:rPr>
            </a:br>
            <a:br>
              <a:rPr lang="en-US" b="1" dirty="0">
                <a:latin typeface="+mn-lt"/>
              </a:rPr>
            </a:br>
            <a:r>
              <a:rPr lang="en-US" b="1" dirty="0">
                <a:latin typeface="+mn-lt"/>
              </a:rPr>
              <a:t>Media Frames Typologies III</a:t>
            </a:r>
            <a:br>
              <a:rPr lang="en-US" b="1" dirty="0">
                <a:latin typeface="+mn-lt"/>
              </a:rPr>
            </a:br>
            <a:r>
              <a:rPr lang="en-US" b="1" dirty="0">
                <a:latin typeface="+mn-lt"/>
              </a:rPr>
              <a:t>(</a:t>
            </a:r>
            <a:r>
              <a:rPr lang="en-US" sz="3600" b="1" dirty="0" err="1">
                <a:latin typeface="+mn-lt"/>
              </a:rPr>
              <a:t>Semetko</a:t>
            </a:r>
            <a:r>
              <a:rPr lang="en-US" sz="3600" b="1" dirty="0">
                <a:latin typeface="+mn-lt"/>
              </a:rPr>
              <a:t> and Valkenburg</a:t>
            </a:r>
            <a:r>
              <a:rPr lang="el-GR" sz="3600" b="1" dirty="0">
                <a:latin typeface="+mn-lt"/>
              </a:rPr>
              <a:t> </a:t>
            </a:r>
            <a:r>
              <a:rPr lang="en-US" sz="3600" b="1" dirty="0">
                <a:latin typeface="+mn-lt"/>
              </a:rPr>
              <a:t>2</a:t>
            </a:r>
            <a:r>
              <a:rPr lang="el-GR" sz="3600" b="1" dirty="0">
                <a:latin typeface="+mn-lt"/>
              </a:rPr>
              <a:t>000</a:t>
            </a:r>
            <a:r>
              <a:rPr lang="en-US" sz="3600" b="1" dirty="0">
                <a:latin typeface="+mn-lt"/>
              </a:rPr>
              <a:t>)</a:t>
            </a:r>
            <a:br>
              <a:rPr lang="en-US" b="1" dirty="0">
                <a:latin typeface="+mn-lt"/>
              </a:rPr>
            </a:br>
            <a:br>
              <a:rPr lang="en-US" b="1" dirty="0">
                <a:latin typeface="+mn-lt"/>
              </a:rPr>
            </a:br>
            <a:br>
              <a:rPr lang="en-US" b="1" dirty="0">
                <a:latin typeface="+mn-lt"/>
              </a:rPr>
            </a:br>
            <a:endParaRPr lang="el-GR" dirty="0"/>
          </a:p>
        </p:txBody>
      </p:sp>
      <p:sp>
        <p:nvSpPr>
          <p:cNvPr id="3" name="Θέση περιεχομένου 2">
            <a:extLst>
              <a:ext uri="{FF2B5EF4-FFF2-40B4-BE49-F238E27FC236}">
                <a16:creationId xmlns:a16="http://schemas.microsoft.com/office/drawing/2014/main" id="{5628868F-2243-27E5-909A-EE64CD02117E}"/>
              </a:ext>
            </a:extLst>
          </p:cNvPr>
          <p:cNvSpPr>
            <a:spLocks noGrp="1"/>
          </p:cNvSpPr>
          <p:nvPr>
            <p:ph idx="1"/>
          </p:nvPr>
        </p:nvSpPr>
        <p:spPr>
          <a:xfrm>
            <a:off x="838200" y="1391478"/>
            <a:ext cx="10515600" cy="5332343"/>
          </a:xfrm>
        </p:spPr>
        <p:txBody>
          <a:bodyPr>
            <a:noAutofit/>
          </a:bodyPr>
          <a:lstStyle/>
          <a:p>
            <a:r>
              <a:rPr lang="en-US"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Conflict frame</a:t>
            </a:r>
            <a:r>
              <a:rPr lang="en-US" dirty="0">
                <a:effectLst/>
                <a:latin typeface="Calibri" panose="020F0502020204030204" pitchFamily="34" charset="0"/>
                <a:ea typeface="Calibri" panose="020F0502020204030204" pitchFamily="34" charset="0"/>
                <a:cs typeface="Times New Roman" panose="02020603050405020304" pitchFamily="18" charset="0"/>
              </a:rPr>
              <a:t>. This frame emphasizes conflict between individuals, groups, or institutions as a means of capturing audience interest.</a:t>
            </a:r>
          </a:p>
          <a:p>
            <a:r>
              <a:rPr lang="en-US"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Human interest frame</a:t>
            </a:r>
            <a:r>
              <a:rPr lang="en-US" dirty="0">
                <a:effectLst/>
                <a:latin typeface="Calibri" panose="020F0502020204030204" pitchFamily="34" charset="0"/>
                <a:ea typeface="Calibri" panose="020F0502020204030204" pitchFamily="34" charset="0"/>
                <a:cs typeface="Times New Roman" panose="02020603050405020304" pitchFamily="18" charset="0"/>
              </a:rPr>
              <a:t>. This frame brings a human face or an emotional angle to the presentation of an event, issue, or problem.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Economic consequences frame</a:t>
            </a:r>
            <a:r>
              <a:rPr lang="en-US" dirty="0">
                <a:effectLst/>
                <a:latin typeface="Calibri" panose="020F0502020204030204" pitchFamily="34" charset="0"/>
                <a:ea typeface="Calibri" panose="020F0502020204030204" pitchFamily="34" charset="0"/>
                <a:cs typeface="Times New Roman" panose="02020603050405020304" pitchFamily="18" charset="0"/>
              </a:rPr>
              <a:t>. This frame reports an event, problem, or issue in terms of the consequences it will have economically on an individual, group, institution, region, or country.</a:t>
            </a:r>
          </a:p>
          <a:p>
            <a:r>
              <a:rPr lang="en-US"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Morality frame</a:t>
            </a:r>
            <a:r>
              <a:rPr lang="en-US" i="1" dirty="0">
                <a:effectLst/>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 This frame puts the event, problem, or issue in the context of religious tenets or moral prescriptions.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Responsibility frame</a:t>
            </a:r>
            <a:r>
              <a:rPr lang="en-US" i="1" dirty="0">
                <a:effectLst/>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 This frame presents an issue or problem in such a way as to attribute responsibility for its cause or solution to either the government or to an individual or group.</a:t>
            </a:r>
            <a:endParaRPr lang="el-GR" dirty="0"/>
          </a:p>
        </p:txBody>
      </p:sp>
    </p:spTree>
    <p:extLst>
      <p:ext uri="{BB962C8B-B14F-4D97-AF65-F5344CB8AC3E}">
        <p14:creationId xmlns:p14="http://schemas.microsoft.com/office/powerpoint/2010/main" val="193628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071112431_1"/>
          <p:cNvPicPr>
            <a:picLocks noChangeAspect="1" noChangeArrowheads="1"/>
          </p:cNvPicPr>
          <p:nvPr/>
        </p:nvPicPr>
        <p:blipFill>
          <a:blip r:embed="rId2" cstate="print"/>
          <a:srcRect/>
          <a:stretch>
            <a:fillRect/>
          </a:stretch>
        </p:blipFill>
        <p:spPr>
          <a:xfrm>
            <a:off x="2057400" y="1676401"/>
            <a:ext cx="8229600" cy="4752527"/>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0" name="Rectangle 4"/>
          <p:cNvSpPr>
            <a:spLocks noGrp="1" noChangeArrowheads="1"/>
          </p:cNvSpPr>
          <p:nvPr>
            <p:ph type="title"/>
          </p:nvPr>
        </p:nvSpPr>
        <p:spPr>
          <a:xfrm>
            <a:off x="1847850" y="1"/>
            <a:ext cx="8229600" cy="981075"/>
          </a:xfrm>
        </p:spPr>
        <p:txBody>
          <a:bodyPr>
            <a:normAutofit fontScale="90000"/>
          </a:bodyPr>
          <a:lstStyle/>
          <a:p>
            <a:pPr algn="ctr"/>
            <a:r>
              <a:rPr lang="en-US" sz="4000" b="1" dirty="0">
                <a:latin typeface="+mn-lt"/>
              </a:rPr>
              <a:t>Examples of frames and media framing</a:t>
            </a:r>
            <a:endParaRPr lang="el-GR" sz="4000" b="1" dirty="0">
              <a:latin typeface="+mn-lt"/>
            </a:endParaRPr>
          </a:p>
        </p:txBody>
      </p:sp>
      <p:pic>
        <p:nvPicPr>
          <p:cNvPr id="413702" name="Picture 6" descr="11071112520_2"/>
          <p:cNvPicPr>
            <a:picLocks noGrp="1" noChangeAspect="1" noChangeArrowheads="1"/>
          </p:cNvPicPr>
          <p:nvPr>
            <p:ph idx="1"/>
          </p:nvPr>
        </p:nvPicPr>
        <p:blipFill>
          <a:blip r:embed="rId2" cstate="print"/>
          <a:srcRect/>
          <a:stretch>
            <a:fillRect/>
          </a:stretch>
        </p:blipFill>
        <p:spPr>
          <a:xfrm>
            <a:off x="-99391" y="908050"/>
            <a:ext cx="12076043" cy="5949950"/>
          </a:xfrm>
          <a:noFill/>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766</Words>
  <Application>Microsoft Office PowerPoint</Application>
  <PresentationFormat>Ευρεία οθόνη</PresentationFormat>
  <Paragraphs>38</Paragraphs>
  <Slides>16</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16</vt:i4>
      </vt:variant>
    </vt:vector>
  </HeadingPairs>
  <TitlesOfParts>
    <vt:vector size="24" baseType="lpstr">
      <vt:lpstr>Arial</vt:lpstr>
      <vt:lpstr>ArialUnicodeMS</vt:lpstr>
      <vt:lpstr>Calibri</vt:lpstr>
      <vt:lpstr>Calibri Light</vt:lpstr>
      <vt:lpstr>Palatino-Italic</vt:lpstr>
      <vt:lpstr>Palatino-Roman</vt:lpstr>
      <vt:lpstr>Times New Roman</vt:lpstr>
      <vt:lpstr>Θέμα του Office</vt:lpstr>
      <vt:lpstr>SUMMER SCHOOL ON REFUGEE AND MIGRATION STUDIES 2022 19 July 2022  </vt:lpstr>
      <vt:lpstr>Social Construction of Reality  </vt:lpstr>
      <vt:lpstr>  FRAMING  </vt:lpstr>
      <vt:lpstr>Framing R. Entman (1993)</vt:lpstr>
      <vt:lpstr>Media Frames Typologies I</vt:lpstr>
      <vt:lpstr>Media Frames Typologies II  (Iyengar 1991)</vt:lpstr>
      <vt:lpstr>   Media Frames Typologies III (Semetko and Valkenburg 2000)   </vt:lpstr>
      <vt:lpstr>Παρουσίαση του PowerPoint</vt:lpstr>
      <vt:lpstr>Examples of frames and media framing</vt:lpstr>
      <vt:lpstr>Rosa M. Sanchez Salgado (2021): Emotions in the European Union's decision making: the reform of the Dublin System in the context of the refugee crisis, Innovation: The European Journal of Social Science Research, DOI: 10.1080/13511610.2021.1968355</vt:lpstr>
      <vt:lpstr>  Rosa M. Sanchez Salgado (2021): Emotions in the European Union's decision making: the reform of the Dublin System in the context of the refugee crisis, Innovation: The European Journal of Social Science Research, DOI: 10.1080/13511610.2021.1968355</vt:lpstr>
      <vt:lpstr> Rosa M. Sanchez Salgado (2021): Emotions in the European Union's decision making: the reform of the Dublin System in the context of the refugee crisis, Innovation: The European Journal of Social Science Research, DOI: 10.1080/13511610.2021.1968355</vt:lpstr>
      <vt:lpstr>Milioni, Dimitra L. &amp; Konstantinos Vadratsikas (2016). The (golden) dawn of audiences? Assessing the audience empowerment thesis through a framing analysis of immigration in the Greek media. Interactions: Studies in Communication &amp; Culture, 7(1) 59-83, doi: 10.1386/iscc.7.1.59_1.</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dc:title>
  <dc:creator>ndemert@o365.uoa.gr</dc:creator>
  <cp:lastModifiedBy>ndemert@o365.uoa.gr</cp:lastModifiedBy>
  <cp:revision>4</cp:revision>
  <dcterms:created xsi:type="dcterms:W3CDTF">2022-07-18T15:36:05Z</dcterms:created>
  <dcterms:modified xsi:type="dcterms:W3CDTF">2022-07-19T04:37:01Z</dcterms:modified>
</cp:coreProperties>
</file>