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63" r:id="rId3"/>
    <p:sldId id="278" r:id="rId4"/>
    <p:sldId id="258" r:id="rId5"/>
    <p:sldId id="260" r:id="rId6"/>
    <p:sldId id="271" r:id="rId7"/>
    <p:sldId id="265" r:id="rId8"/>
    <p:sldId id="279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5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B8314-582F-4569-ACF6-D2720071AB2E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4DF8F-1806-4E02-AFD3-BA7678B47D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74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1843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347AB3-0AC6-4805-8EB9-EF0E2CC3FEA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1843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347AB3-0AC6-4805-8EB9-EF0E2CC3FEA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140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E64692-4BD1-38E0-3EEA-26EB65B92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4789687-4223-B3CA-FBEF-31C83AC39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8C49D3-C535-D447-C794-4DF539DE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F08E17-404E-8691-7FC9-9F34D1B9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0B360C7-4E35-6770-246A-0E05E06E1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26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034A72-928C-D117-D7A7-48BCB8CD1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C272587-9AFD-2D30-5C7B-152AAD0FF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8D0046-9D6F-AE4B-2566-D43FC0653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B9CBAC-5426-9959-F7D0-BB22E1DB7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E7D513-E2B3-5353-230E-60381842A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020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9E7D6B0-C4BA-C5BB-F284-44040EB7D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27648F-773D-01FD-1A82-B6B32B8CC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AAD637-CD80-B004-4F83-031C00B28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5E36BE-3766-005A-B84A-32733439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F5B236-3725-42D4-27F4-62F34A0E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1844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4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CD263-7241-432B-B478-400401C1A9CB}" type="datetimeFigureOut">
              <a:rPr lang="en-US"/>
              <a:pPr>
                <a:defRPr/>
              </a:pPr>
              <a:t>7/9/2022</a:t>
            </a:fld>
            <a:endParaRPr lang="en-US" dirty="0"/>
          </a:p>
        </p:txBody>
      </p:sp>
      <p:sp>
        <p:nvSpPr>
          <p:cNvPr id="5" name="Rectangl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8DD8D-991B-4CD1-AA06-F953E6E732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9076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0D80E3-DC74-936B-4D4F-74A4432A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1CAA5E-5278-3D15-4268-7A6A81646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B616E5-CB68-3A62-E4E5-8D87CCB4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024ADD-64DF-358A-581F-C65CA6A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F7A0F9A-A50F-B5BE-12F3-AD8712620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09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6EA991-C472-3925-C542-86BBBC858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91497C1-0EB8-D75F-0C48-EE29B622F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91126B-FF12-9777-0A88-6ABBF334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016677C-2CF3-AE3F-5DB2-3136869F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044F779-7A9B-DCB9-8775-BB8A3B4F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278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A2F972-8A81-CE24-DD4A-E9EF94B7F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672A59-3879-7B80-3E9B-DE0029180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176D34D-05D7-F77C-872C-25607645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FF6A017-B6DD-CA52-BB5B-BAD9B38C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20BE151-E2E7-9D63-9276-BFAACD3E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1C5502D-797B-E128-0914-D99A0729C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717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133AA1-5910-762B-1055-639AE547F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CDA3FDD-9E14-28AF-C691-682FBBEB7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5A87B51-91D6-AB8A-B178-9E4BE4B07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8B585A2-AB6C-2A74-9EB5-5C58224F0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01C3E7E-EF4F-DCFF-C5C4-E74B3970F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6DFD137-9399-B35C-9999-34BF7780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87DCAE6-6361-5A04-253E-87CAACCB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8473C1E-990F-F313-323E-2C0658C9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906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121A78-7778-A2AA-3C2D-CC9FF875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AA5DC-FBE5-D3FD-0123-EB86139C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C6114B9-E658-B98A-2EF8-5399DC77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04FC88C-5B43-235C-90D0-E580C9DB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321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87FA28B-FCFF-062C-D67C-430E70BE8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8AE8066-0831-FF9A-6402-570BF8156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8F45528-3C3C-D8EC-9A62-A503D7DA7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353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689C45-190A-8233-B7EF-004A360B5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F70355-8F9E-2E01-BDDA-82C519F5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C5CE857-6ABE-DA13-6C85-8C532FD41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FE82C0-02F8-ED61-452A-712F28CD9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281139-D2A8-C1A3-F889-05716DEF9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BE333A1-677A-8EB8-FBE0-3223CE88A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359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6E7ED6-CD4A-D780-013E-82CF1B36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DCC60DF-BBD9-E8DE-9671-B47EBF7BB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C154376-B6AC-CC61-4029-E0C099314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04C02B8-2F1F-8922-1688-FCE78F63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5091935-612C-80B5-DA35-ABF7435C4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E06AB40-9107-15BB-EDB6-D8F2AD08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753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AB80D51-2E28-C623-F0D9-4F1378AE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1359A5-7B0D-099B-919F-87727E449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0B9463F-1536-A357-A62A-F156C5229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F5635-51C5-4310-9F6C-04F74B9B1F99}" type="datetimeFigureOut">
              <a:rPr lang="el-GR" smtClean="0"/>
              <a:t>9/7/2022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141665-B135-C991-46B2-A7D102927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321E04A-77BB-2022-7C81-159F043C5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AD484-5FE6-4416-A248-E9AD215BD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587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forgivenessalliance.org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874C-1A35-4684-A605-121E1F05A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218" y="212498"/>
            <a:ext cx="11864050" cy="2314936"/>
          </a:xfrm>
          <a:ln w="127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444444"/>
                </a:solidFill>
                <a:effectLst/>
                <a:latin typeface="Fjalla One" panose="020B0604020202020204" pitchFamily="2" charset="0"/>
              </a:rPr>
            </a:br>
            <a:br>
              <a:rPr lang="en-US" b="1" dirty="0">
                <a:solidFill>
                  <a:srgbClr val="444444"/>
                </a:solidFill>
                <a:effectLst/>
                <a:latin typeface="Fjalla One" panose="020B0604020202020204" pitchFamily="2" charset="0"/>
              </a:rPr>
            </a:br>
            <a:r>
              <a:rPr lang="en-US" sz="7300" b="1" dirty="0">
                <a:solidFill>
                  <a:srgbClr val="444444"/>
                </a:solidFill>
                <a:effectLst/>
                <a:latin typeface="+mn-lt"/>
              </a:rPr>
              <a:t>ISPP 2022 Annual Meeting</a:t>
            </a:r>
            <a:br>
              <a:rPr lang="en-US" sz="4000" b="1" dirty="0">
                <a:solidFill>
                  <a:srgbClr val="444444"/>
                </a:solidFill>
                <a:effectLst/>
                <a:latin typeface="+mn-lt"/>
              </a:rPr>
            </a:br>
            <a:br>
              <a:rPr lang="en-US" sz="4000" b="1" dirty="0">
                <a:effectLst/>
                <a:latin typeface="+mn-lt"/>
              </a:rPr>
            </a:br>
            <a:r>
              <a:rPr lang="en-US" sz="4000" b="1" dirty="0">
                <a:solidFill>
                  <a:srgbClr val="444444"/>
                </a:solidFill>
                <a:effectLst/>
                <a:latin typeface="+mn-lt"/>
              </a:rPr>
              <a:t>14-17 July 2022 </a:t>
            </a:r>
            <a:br>
              <a:rPr lang="en-US" sz="4000" b="1" dirty="0">
                <a:effectLst/>
                <a:latin typeface="+mn-lt"/>
              </a:rPr>
            </a:br>
            <a:r>
              <a:rPr lang="en-US" sz="4000" b="1" dirty="0">
                <a:solidFill>
                  <a:srgbClr val="444444"/>
                </a:solidFill>
                <a:effectLst/>
                <a:latin typeface="+mn-lt"/>
              </a:rPr>
              <a:t>Athens, Greece</a:t>
            </a:r>
            <a:endParaRPr lang="en-US" sz="4000" b="1" dirty="0">
              <a:effectLst/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356A5-9FCE-4F6D-9628-08737EBF8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172" y="3602037"/>
            <a:ext cx="12026096" cy="3255963"/>
          </a:xfrm>
          <a:ln w="127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Memory, victims, and responses to traumas</a:t>
            </a:r>
            <a:endParaRPr lang="el-GR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3800" b="1" dirty="0"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</a:rPr>
              <a:t>Nicolas Demertzis</a:t>
            </a:r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</a:rPr>
              <a:t> National Centre for Social Research (EKKE)</a:t>
            </a:r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</a:rPr>
              <a:t>National and </a:t>
            </a:r>
            <a:r>
              <a:rPr lang="en-US" sz="2800" b="1" dirty="0" err="1">
                <a:solidFill>
                  <a:schemeClr val="tx1"/>
                </a:solidFill>
              </a:rPr>
              <a:t>Kapodistrian</a:t>
            </a:r>
            <a:r>
              <a:rPr lang="en-US" sz="2800" b="1" dirty="0">
                <a:solidFill>
                  <a:schemeClr val="tx1"/>
                </a:solidFill>
              </a:rPr>
              <a:t> University of Athens</a:t>
            </a:r>
          </a:p>
        </p:txBody>
      </p:sp>
    </p:spTree>
    <p:extLst>
      <p:ext uri="{BB962C8B-B14F-4D97-AF65-F5344CB8AC3E}">
        <p14:creationId xmlns:p14="http://schemas.microsoft.com/office/powerpoint/2010/main" val="3129737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3526B-C7EA-4573-BD58-08F3ACA4F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82" y="134472"/>
            <a:ext cx="11725836" cy="510988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ause(s), object, and the state of  mind of the </a:t>
            </a:r>
            <a:r>
              <a:rPr lang="en-US" sz="2800" b="1" i="1" dirty="0"/>
              <a:t>ressentiment-</a:t>
            </a:r>
            <a:r>
              <a:rPr lang="en-US" sz="2800" b="1" dirty="0" err="1"/>
              <a:t>ful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subject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45FB-BD13-4974-B997-C28FF7E93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1" y="977154"/>
            <a:ext cx="11824447" cy="5746374"/>
          </a:xfrm>
        </p:spPr>
        <p:txBody>
          <a:bodyPr>
            <a:normAutofit/>
          </a:bodyPr>
          <a:lstStyle/>
          <a:p>
            <a:r>
              <a:rPr lang="en-US" dirty="0"/>
              <a:t>Causes/drivers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comparison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Perceived gap between actual social position and nominal citizenship rights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nefficacy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Irrevocable sense of injustice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Object(s)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Objectlessness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Micro =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‘lasting mental 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attitude’ or ‘a venomous mass’ of negative affect (Scheler 1961)</a:t>
            </a:r>
          </a:p>
          <a:p>
            <a:pPr marL="57150" marR="0" indent="-28575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Macro/collective level = 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emotional climate</a:t>
            </a:r>
          </a:p>
          <a:p>
            <a:pPr marL="57150" marR="0" indent="-28575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 mind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 algn="just">
              <a:lnSpc>
                <a:spcPts val="1215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ntra-psychic mechanism of transvaluation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3589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11E37-FDD9-41DB-BFFC-1A399870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65" y="224119"/>
            <a:ext cx="11430000" cy="779928"/>
          </a:xfrm>
        </p:spPr>
        <p:txBody>
          <a:bodyPr>
            <a:no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ransvaluation as a case of reaction formation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CCB98-6D29-4D3B-AF91-3D1EF47F2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047" y="1317812"/>
            <a:ext cx="11761694" cy="4859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e-valuation and re-evaluation open-ended process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administered by two defense repression mechanisms: </a:t>
            </a:r>
          </a:p>
          <a:p>
            <a:pPr marL="0" indent="0">
              <a:buNone/>
            </a:pPr>
            <a:endParaRPr lang="en-US" sz="4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egation (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Verneinung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repression of the representation of the object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Disavowal (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Verleugnung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denial of unbearable and/or traumatic and tangible elements of external reality recognized in the first place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858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78904" y="800100"/>
            <a:ext cx="11777870" cy="5959287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dirty="0"/>
              <a:t>master signifier pointing to the moral economy of contemporary societies and replacing ‘progress’ </a:t>
            </a:r>
            <a:endParaRPr lang="en-GB" dirty="0">
              <a:solidFill>
                <a:srgbClr val="000000"/>
              </a:solidFill>
            </a:endParaRPr>
          </a:p>
          <a:p>
            <a:pPr lvl="0">
              <a:buNone/>
            </a:pPr>
            <a:r>
              <a:rPr lang="en-US" dirty="0"/>
              <a:t>Emergence of the public figure of the legitimate victim - social construction of the  victim</a:t>
            </a:r>
          </a:p>
          <a:p>
            <a:pPr>
              <a:buNone/>
            </a:pPr>
            <a:r>
              <a:rPr lang="en-US" dirty="0"/>
              <a:t>new relationship between mourning, time, memory, and moral obligation to the unfortunate (</a:t>
            </a:r>
            <a:r>
              <a:rPr lang="en-US" dirty="0" err="1"/>
              <a:t>Fassin</a:t>
            </a:r>
            <a:r>
              <a:rPr lang="en-US" dirty="0"/>
              <a:t> and </a:t>
            </a:r>
            <a:r>
              <a:rPr lang="en-US" dirty="0" err="1"/>
              <a:t>Rechtman</a:t>
            </a:r>
            <a:r>
              <a:rPr lang="en-US" dirty="0"/>
              <a:t> 2009).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states, groups, nationalities, ethnicities, movements, etc. want to take the position of the victim without currently being one. they wish that they had been victims in the past, without wishing to be in the present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“Drama trauma” (or the retroactive negotiation over the meaning of the trauma): victims, perpetrators and blame attribution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GB" dirty="0">
                <a:solidFill>
                  <a:srgbClr val="000000"/>
                </a:solidFill>
              </a:rPr>
              <a:t>Identity, (selective) memory, affect </a:t>
            </a: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GB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98613"/>
            <a:ext cx="10972800" cy="54246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Trauma: a shared metaphor we live by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>
            <a:extLst>
              <a:ext uri="{FF2B5EF4-FFF2-40B4-BE49-F238E27FC236}">
                <a16:creationId xmlns:a16="http://schemas.microsoft.com/office/drawing/2014/main" id="{3D0F5BD6-C5AB-8CB1-640F-821AEC3DD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2330"/>
            <a:ext cx="10515600" cy="536216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r</a:t>
            </a:r>
            <a:r>
              <a:rPr lang="en-US" sz="36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eminiscence</a:t>
            </a:r>
            <a:r>
              <a:rPr lang="en-US" sz="3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repetition compulsions )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				 </a:t>
            </a:r>
            <a:r>
              <a:rPr lang="en-US" sz="3600" dirty="0">
                <a:effectLst/>
                <a:ea typeface="Times New Roman" panose="02020603050405020304" pitchFamily="18" charset="0"/>
              </a:rPr>
              <a:t>vs</a:t>
            </a:r>
            <a:r>
              <a:rPr lang="en-US" sz="3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en-US" sz="36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recollection</a:t>
            </a:r>
            <a:r>
              <a:rPr lang="en-US" sz="3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integrating  past wounds into a new script) </a:t>
            </a:r>
          </a:p>
          <a:p>
            <a:endParaRPr lang="en-US" sz="36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literal memory 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(melancholy, sadness, resentment)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ea typeface="Calibri" panose="020F0502020204030204" pitchFamily="34" charset="0"/>
              </a:rPr>
              <a:t>				v</a:t>
            </a:r>
            <a:r>
              <a:rPr lang="en-US" sz="3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exemplary memory</a:t>
            </a:r>
            <a:r>
              <a:rPr lang="en-US" sz="3600" dirty="0">
                <a:effectLst/>
                <a:ea typeface="Calibri" panose="020F0502020204030204" pitchFamily="34" charset="0"/>
              </a:rPr>
              <a:t> (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successful mourning, magnanimity)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l-GR" sz="3200" dirty="0">
              <a:effectLst/>
              <a:ea typeface="Times New Roman" panose="02020603050405020304" pitchFamily="18" charset="0"/>
            </a:endParaRPr>
          </a:p>
          <a:p>
            <a:endParaRPr lang="el-GR" sz="3600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B1AB4D4-F6F1-AF33-E397-F2F35F159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85807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/>
                <a:latin typeface="+mn-lt"/>
                <a:ea typeface="Times New Roman" panose="02020603050405020304" pitchFamily="18" charset="0"/>
              </a:rPr>
              <a:t>Memorization and emotionalization </a:t>
            </a:r>
            <a:endParaRPr lang="el-GR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0854759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44071" y="1916113"/>
            <a:ext cx="9466729" cy="421005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GB" sz="4400" dirty="0">
                <a:solidFill>
                  <a:srgbClr val="000000"/>
                </a:solidFill>
              </a:rPr>
              <a:t>Vengeance, retaliation, resentment </a:t>
            </a:r>
            <a:r>
              <a:rPr lang="en-GB" sz="3200" dirty="0">
                <a:solidFill>
                  <a:srgbClr val="000000"/>
                </a:solidFill>
              </a:rPr>
              <a:t>(qua 						righteous moral anger)</a:t>
            </a:r>
          </a:p>
          <a:p>
            <a:pPr>
              <a:spcBef>
                <a:spcPct val="0"/>
              </a:spcBef>
            </a:pPr>
            <a:r>
              <a:rPr lang="en-GB" sz="4400" dirty="0">
                <a:solidFill>
                  <a:srgbClr val="FF0000"/>
                </a:solidFill>
              </a:rPr>
              <a:t>Demand for justice</a:t>
            </a:r>
          </a:p>
          <a:p>
            <a:pPr>
              <a:spcBef>
                <a:spcPct val="0"/>
              </a:spcBef>
            </a:pPr>
            <a:r>
              <a:rPr lang="en-GB" sz="4400" dirty="0">
                <a:solidFill>
                  <a:srgbClr val="FF0000"/>
                </a:solidFill>
              </a:rPr>
              <a:t>Forgiveness </a:t>
            </a:r>
          </a:p>
          <a:p>
            <a:pPr>
              <a:spcBef>
                <a:spcPct val="0"/>
              </a:spcBef>
            </a:pPr>
            <a:r>
              <a:rPr lang="en-GB" sz="4400" dirty="0">
                <a:solidFill>
                  <a:srgbClr val="FF0000"/>
                </a:solidFill>
              </a:rPr>
              <a:t>Unforgiveness</a:t>
            </a:r>
            <a:r>
              <a:rPr lang="el-GR" sz="4400" dirty="0">
                <a:solidFill>
                  <a:srgbClr val="FF0000"/>
                </a:solidFill>
              </a:rPr>
              <a:t>/</a:t>
            </a:r>
            <a:r>
              <a:rPr lang="en-GB" sz="4400" i="1" dirty="0">
                <a:solidFill>
                  <a:srgbClr val="FF0000"/>
                </a:solidFill>
              </a:rPr>
              <a:t>Ressentiment</a:t>
            </a:r>
          </a:p>
        </p:txBody>
      </p:sp>
      <p:sp>
        <p:nvSpPr>
          <p:cNvPr id="15362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>
                <a:latin typeface="+mn-lt"/>
              </a:rPr>
              <a:t>Victims’ possible reactions to trauma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609600" y="83015"/>
            <a:ext cx="10972800" cy="622371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Responses to trauma </a:t>
            </a:r>
          </a:p>
        </p:txBody>
      </p:sp>
      <p:grpSp>
        <p:nvGrpSpPr>
          <p:cNvPr id="17410" name="6 - Ομάδα"/>
          <p:cNvGrpSpPr>
            <a:grpSpLocks/>
          </p:cNvGrpSpPr>
          <p:nvPr/>
        </p:nvGrpSpPr>
        <p:grpSpPr bwMode="auto">
          <a:xfrm>
            <a:off x="3586584" y="1314560"/>
            <a:ext cx="6029428" cy="5298400"/>
            <a:chOff x="1723159" y="1510358"/>
            <a:chExt cx="5896754" cy="3759122"/>
          </a:xfrm>
        </p:grpSpPr>
        <p:sp>
          <p:nvSpPr>
            <p:cNvPr id="8" name="7 - Ελεύθερη σχεδίαση"/>
            <p:cNvSpPr/>
            <p:nvPr/>
          </p:nvSpPr>
          <p:spPr>
            <a:xfrm rot="1742363">
              <a:off x="3412454" y="4028507"/>
              <a:ext cx="785599" cy="6723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3662"/>
                  </a:moveTo>
                  <a:lnTo>
                    <a:pt x="785673" y="33662"/>
                  </a:lnTo>
                </a:path>
              </a:pathLst>
            </a:custGeom>
            <a:noFill/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- Ελεύθερη σχεδίαση"/>
            <p:cNvSpPr/>
            <p:nvPr/>
          </p:nvSpPr>
          <p:spPr>
            <a:xfrm rot="19857637">
              <a:off x="3412454" y="2761223"/>
              <a:ext cx="785599" cy="6723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3662"/>
                  </a:moveTo>
                  <a:lnTo>
                    <a:pt x="785673" y="33662"/>
                  </a:lnTo>
                </a:path>
              </a:pathLst>
            </a:custGeom>
            <a:noFill/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9 - Έλλειψη"/>
            <p:cNvSpPr/>
            <p:nvPr/>
          </p:nvSpPr>
          <p:spPr>
            <a:xfrm>
              <a:off x="1723159" y="2277405"/>
              <a:ext cx="1984283" cy="2591573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GB" dirty="0"/>
            </a:p>
            <a:p>
              <a:pPr>
                <a:defRPr/>
              </a:pPr>
              <a:endParaRPr lang="en-GB" dirty="0"/>
            </a:p>
            <a:p>
              <a:pPr>
                <a:defRPr/>
              </a:pPr>
              <a:r>
                <a:rPr lang="en-GB" dirty="0"/>
                <a:t>        </a:t>
              </a:r>
              <a:r>
                <a:rPr lang="en-GB" sz="3200" dirty="0"/>
                <a:t>Trauma</a:t>
              </a:r>
            </a:p>
          </p:txBody>
        </p:sp>
        <p:sp>
          <p:nvSpPr>
            <p:cNvPr id="11" name="10 - Ελεύθερη σχεδίαση"/>
            <p:cNvSpPr/>
            <p:nvPr/>
          </p:nvSpPr>
          <p:spPr>
            <a:xfrm>
              <a:off x="4052888" y="1510358"/>
              <a:ext cx="3029060" cy="1596424"/>
            </a:xfrm>
            <a:custGeom>
              <a:avLst/>
              <a:gdLst>
                <a:gd name="connsiteX0" fmla="*/ 0 w 1368028"/>
                <a:gd name="connsiteY0" fmla="*/ 684014 h 1368028"/>
                <a:gd name="connsiteX1" fmla="*/ 200344 w 1368028"/>
                <a:gd name="connsiteY1" fmla="*/ 200343 h 1368028"/>
                <a:gd name="connsiteX2" fmla="*/ 684015 w 1368028"/>
                <a:gd name="connsiteY2" fmla="*/ 1 h 1368028"/>
                <a:gd name="connsiteX3" fmla="*/ 1167686 w 1368028"/>
                <a:gd name="connsiteY3" fmla="*/ 200345 h 1368028"/>
                <a:gd name="connsiteX4" fmla="*/ 1368028 w 1368028"/>
                <a:gd name="connsiteY4" fmla="*/ 684016 h 1368028"/>
                <a:gd name="connsiteX5" fmla="*/ 1167685 w 1368028"/>
                <a:gd name="connsiteY5" fmla="*/ 1167687 h 1368028"/>
                <a:gd name="connsiteX6" fmla="*/ 684014 w 1368028"/>
                <a:gd name="connsiteY6" fmla="*/ 1368030 h 1368028"/>
                <a:gd name="connsiteX7" fmla="*/ 200343 w 1368028"/>
                <a:gd name="connsiteY7" fmla="*/ 1167687 h 1368028"/>
                <a:gd name="connsiteX8" fmla="*/ 0 w 1368028"/>
                <a:gd name="connsiteY8" fmla="*/ 684016 h 1368028"/>
                <a:gd name="connsiteX9" fmla="*/ 0 w 1368028"/>
                <a:gd name="connsiteY9" fmla="*/ 684014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8028" h="1368028">
                  <a:moveTo>
                    <a:pt x="0" y="684014"/>
                  </a:moveTo>
                  <a:cubicBezTo>
                    <a:pt x="0" y="502602"/>
                    <a:pt x="72066" y="328621"/>
                    <a:pt x="200344" y="200343"/>
                  </a:cubicBezTo>
                  <a:cubicBezTo>
                    <a:pt x="328622" y="72066"/>
                    <a:pt x="502604" y="0"/>
                    <a:pt x="684015" y="1"/>
                  </a:cubicBezTo>
                  <a:cubicBezTo>
                    <a:pt x="865427" y="1"/>
                    <a:pt x="1039408" y="72067"/>
                    <a:pt x="1167686" y="200345"/>
                  </a:cubicBezTo>
                  <a:cubicBezTo>
                    <a:pt x="1295963" y="328623"/>
                    <a:pt x="1368029" y="502605"/>
                    <a:pt x="1368028" y="684016"/>
                  </a:cubicBezTo>
                  <a:cubicBezTo>
                    <a:pt x="1368028" y="865428"/>
                    <a:pt x="1295962" y="1039410"/>
                    <a:pt x="1167685" y="1167687"/>
                  </a:cubicBezTo>
                  <a:cubicBezTo>
                    <a:pt x="1039407" y="1295965"/>
                    <a:pt x="865426" y="1368030"/>
                    <a:pt x="684014" y="1368030"/>
                  </a:cubicBezTo>
                  <a:cubicBezTo>
                    <a:pt x="502602" y="1368030"/>
                    <a:pt x="328620" y="1295964"/>
                    <a:pt x="200343" y="1167687"/>
                  </a:cubicBezTo>
                  <a:cubicBezTo>
                    <a:pt x="72066" y="1039409"/>
                    <a:pt x="0" y="865428"/>
                    <a:pt x="0" y="684016"/>
                  </a:cubicBezTo>
                  <a:lnTo>
                    <a:pt x="0" y="684014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40348" tIns="240348" rIns="240348" bIns="240348" spcCol="1270" anchor="ctr"/>
            <a:lstStyle/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2000" dirty="0"/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3100" dirty="0"/>
                <a:t>Seek for justice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400" dirty="0"/>
                <a:t>Retributive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400" dirty="0"/>
                <a:t>Restorative/reparative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2000" dirty="0"/>
            </a:p>
          </p:txBody>
        </p:sp>
        <p:sp>
          <p:nvSpPr>
            <p:cNvPr id="12" name="11 - Ελεύθερη σχεδίαση"/>
            <p:cNvSpPr/>
            <p:nvPr/>
          </p:nvSpPr>
          <p:spPr>
            <a:xfrm>
              <a:off x="3923249" y="1556792"/>
              <a:ext cx="2052495" cy="1368140"/>
            </a:xfrm>
            <a:custGeom>
              <a:avLst/>
              <a:gdLst>
                <a:gd name="connsiteX0" fmla="*/ 0 w 2052042"/>
                <a:gd name="connsiteY0" fmla="*/ 0 h 1368028"/>
                <a:gd name="connsiteX1" fmla="*/ 2052042 w 2052042"/>
                <a:gd name="connsiteY1" fmla="*/ 0 h 1368028"/>
                <a:gd name="connsiteX2" fmla="*/ 2052042 w 2052042"/>
                <a:gd name="connsiteY2" fmla="*/ 1368028 h 1368028"/>
                <a:gd name="connsiteX3" fmla="*/ 0 w 2052042"/>
                <a:gd name="connsiteY3" fmla="*/ 1368028 h 1368028"/>
                <a:gd name="connsiteX4" fmla="*/ 0 w 2052042"/>
                <a:gd name="connsiteY4" fmla="*/ 0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042" h="1368028">
                  <a:moveTo>
                    <a:pt x="0" y="0"/>
                  </a:moveTo>
                  <a:lnTo>
                    <a:pt x="2052042" y="0"/>
                  </a:lnTo>
                  <a:lnTo>
                    <a:pt x="2052042" y="1368028"/>
                  </a:lnTo>
                  <a:lnTo>
                    <a:pt x="0" y="13680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 dirty="0"/>
            </a:p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 dirty="0"/>
            </a:p>
          </p:txBody>
        </p:sp>
        <p:sp>
          <p:nvSpPr>
            <p:cNvPr id="13" name="12 - Ελεύθερη σχεδίαση"/>
            <p:cNvSpPr/>
            <p:nvPr/>
          </p:nvSpPr>
          <p:spPr>
            <a:xfrm>
              <a:off x="4062980" y="3901340"/>
              <a:ext cx="3102031" cy="1368140"/>
            </a:xfrm>
            <a:custGeom>
              <a:avLst/>
              <a:gdLst>
                <a:gd name="connsiteX0" fmla="*/ 0 w 1368028"/>
                <a:gd name="connsiteY0" fmla="*/ 684014 h 1368028"/>
                <a:gd name="connsiteX1" fmla="*/ 200344 w 1368028"/>
                <a:gd name="connsiteY1" fmla="*/ 200343 h 1368028"/>
                <a:gd name="connsiteX2" fmla="*/ 684015 w 1368028"/>
                <a:gd name="connsiteY2" fmla="*/ 1 h 1368028"/>
                <a:gd name="connsiteX3" fmla="*/ 1167686 w 1368028"/>
                <a:gd name="connsiteY3" fmla="*/ 200345 h 1368028"/>
                <a:gd name="connsiteX4" fmla="*/ 1368028 w 1368028"/>
                <a:gd name="connsiteY4" fmla="*/ 684016 h 1368028"/>
                <a:gd name="connsiteX5" fmla="*/ 1167685 w 1368028"/>
                <a:gd name="connsiteY5" fmla="*/ 1167687 h 1368028"/>
                <a:gd name="connsiteX6" fmla="*/ 684014 w 1368028"/>
                <a:gd name="connsiteY6" fmla="*/ 1368030 h 1368028"/>
                <a:gd name="connsiteX7" fmla="*/ 200343 w 1368028"/>
                <a:gd name="connsiteY7" fmla="*/ 1167687 h 1368028"/>
                <a:gd name="connsiteX8" fmla="*/ 0 w 1368028"/>
                <a:gd name="connsiteY8" fmla="*/ 684016 h 1368028"/>
                <a:gd name="connsiteX9" fmla="*/ 0 w 1368028"/>
                <a:gd name="connsiteY9" fmla="*/ 684014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8028" h="1368028">
                  <a:moveTo>
                    <a:pt x="0" y="684014"/>
                  </a:moveTo>
                  <a:cubicBezTo>
                    <a:pt x="0" y="502602"/>
                    <a:pt x="72066" y="328621"/>
                    <a:pt x="200344" y="200343"/>
                  </a:cubicBezTo>
                  <a:cubicBezTo>
                    <a:pt x="328622" y="72066"/>
                    <a:pt x="502604" y="0"/>
                    <a:pt x="684015" y="1"/>
                  </a:cubicBezTo>
                  <a:cubicBezTo>
                    <a:pt x="865427" y="1"/>
                    <a:pt x="1039408" y="72067"/>
                    <a:pt x="1167686" y="200345"/>
                  </a:cubicBezTo>
                  <a:cubicBezTo>
                    <a:pt x="1295963" y="328623"/>
                    <a:pt x="1368029" y="502605"/>
                    <a:pt x="1368028" y="684016"/>
                  </a:cubicBezTo>
                  <a:cubicBezTo>
                    <a:pt x="1368028" y="865428"/>
                    <a:pt x="1295962" y="1039410"/>
                    <a:pt x="1167685" y="1167687"/>
                  </a:cubicBezTo>
                  <a:cubicBezTo>
                    <a:pt x="1039407" y="1295965"/>
                    <a:pt x="865426" y="1368030"/>
                    <a:pt x="684014" y="1368030"/>
                  </a:cubicBezTo>
                  <a:cubicBezTo>
                    <a:pt x="502602" y="1368030"/>
                    <a:pt x="328620" y="1295964"/>
                    <a:pt x="200343" y="1167687"/>
                  </a:cubicBezTo>
                  <a:cubicBezTo>
                    <a:pt x="72066" y="1039409"/>
                    <a:pt x="0" y="865428"/>
                    <a:pt x="0" y="684016"/>
                  </a:cubicBezTo>
                  <a:lnTo>
                    <a:pt x="0" y="684014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11773" tIns="211773" rIns="211773" bIns="211773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3200" dirty="0"/>
                <a:t>Forgiveness</a:t>
              </a:r>
              <a:r>
                <a:rPr lang="en-GB" dirty="0"/>
                <a:t> </a:t>
              </a:r>
            </a:p>
          </p:txBody>
        </p:sp>
        <p:sp>
          <p:nvSpPr>
            <p:cNvPr id="14" name="13 - Ελεύθερη σχεδίαση"/>
            <p:cNvSpPr/>
            <p:nvPr/>
          </p:nvSpPr>
          <p:spPr>
            <a:xfrm>
              <a:off x="5567418" y="3901340"/>
              <a:ext cx="2052495" cy="1368140"/>
            </a:xfrm>
            <a:custGeom>
              <a:avLst/>
              <a:gdLst>
                <a:gd name="connsiteX0" fmla="*/ 0 w 2052042"/>
                <a:gd name="connsiteY0" fmla="*/ 0 h 1368028"/>
                <a:gd name="connsiteX1" fmla="*/ 2052042 w 2052042"/>
                <a:gd name="connsiteY1" fmla="*/ 0 h 1368028"/>
                <a:gd name="connsiteX2" fmla="*/ 2052042 w 2052042"/>
                <a:gd name="connsiteY2" fmla="*/ 1368028 h 1368028"/>
                <a:gd name="connsiteX3" fmla="*/ 0 w 2052042"/>
                <a:gd name="connsiteY3" fmla="*/ 1368028 h 1368028"/>
                <a:gd name="connsiteX4" fmla="*/ 0 w 2052042"/>
                <a:gd name="connsiteY4" fmla="*/ 0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042" h="1368028">
                  <a:moveTo>
                    <a:pt x="0" y="0"/>
                  </a:moveTo>
                  <a:lnTo>
                    <a:pt x="2052042" y="0"/>
                  </a:lnTo>
                  <a:lnTo>
                    <a:pt x="2052042" y="1368028"/>
                  </a:lnTo>
                  <a:lnTo>
                    <a:pt x="0" y="13680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/>
            </a:p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/>
            </a:p>
          </p:txBody>
        </p:sp>
      </p:grpSp>
      <p:sp>
        <p:nvSpPr>
          <p:cNvPr id="19" name="18 - Βέλος προς τα κάτω"/>
          <p:cNvSpPr/>
          <p:nvPr/>
        </p:nvSpPr>
        <p:spPr>
          <a:xfrm>
            <a:off x="6501233" y="3678985"/>
            <a:ext cx="649287" cy="865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19 - Βέλος προς τα κάτω"/>
          <p:cNvSpPr/>
          <p:nvPr/>
        </p:nvSpPr>
        <p:spPr>
          <a:xfrm rot="10800000">
            <a:off x="7807745" y="3564684"/>
            <a:ext cx="576262" cy="86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A0D6AF16-F24F-48F2-85B1-754DBB4AD311}"/>
              </a:ext>
            </a:extLst>
          </p:cNvPr>
          <p:cNvSpPr/>
          <p:nvPr/>
        </p:nvSpPr>
        <p:spPr>
          <a:xfrm>
            <a:off x="2599383" y="3905390"/>
            <a:ext cx="895351" cy="4123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0ED43F2-F8A4-47B8-A70E-F95FC700B0B6}"/>
              </a:ext>
            </a:extLst>
          </p:cNvPr>
          <p:cNvSpPr/>
          <p:nvPr/>
        </p:nvSpPr>
        <p:spPr>
          <a:xfrm>
            <a:off x="477079" y="3483722"/>
            <a:ext cx="2098910" cy="12385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Non-forgiveness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609600" y="80683"/>
            <a:ext cx="10972800" cy="34962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</a:t>
            </a:r>
            <a:r>
              <a:rPr lang="en-US" sz="4000" b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onstituency </a:t>
            </a:r>
            <a:r>
              <a:rPr lang="en-GB" sz="4000" b="1" dirty="0">
                <a:latin typeface="+mn-lt"/>
              </a:rPr>
              <a:t>of forgiveness</a:t>
            </a:r>
          </a:p>
        </p:txBody>
      </p:sp>
      <p:sp>
        <p:nvSpPr>
          <p:cNvPr id="5" name="3 - Ορθογώνιο">
            <a:extLst>
              <a:ext uri="{FF2B5EF4-FFF2-40B4-BE49-F238E27FC236}">
                <a16:creationId xmlns:a16="http://schemas.microsoft.com/office/drawing/2014/main" id="{30BF6A6C-4395-4E08-A578-2D58C526A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875" y="510988"/>
            <a:ext cx="12049125" cy="6266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70000" lnSpcReduction="20000"/>
          </a:bodyPr>
          <a:lstStyle/>
          <a:p>
            <a:pPr marL="0" indent="0" algn="ctr">
              <a:buNone/>
              <a:defRPr/>
            </a:pPr>
            <a:endParaRPr lang="en-GB" sz="3600" dirty="0"/>
          </a:p>
          <a:p>
            <a:pPr marL="0" indent="0" algn="ctr">
              <a:buNone/>
              <a:defRPr/>
            </a:pPr>
            <a:r>
              <a:rPr lang="en-GB" sz="3600" b="1" dirty="0"/>
              <a:t>Necessary  conditions </a:t>
            </a:r>
          </a:p>
          <a:p>
            <a:pPr>
              <a:defRPr/>
            </a:pPr>
            <a:endParaRPr lang="en-GB" sz="2800" dirty="0"/>
          </a:p>
          <a:p>
            <a:pPr>
              <a:defRPr/>
            </a:pPr>
            <a:r>
              <a:rPr lang="en-GB" sz="3600" dirty="0"/>
              <a:t>Victim(s), transgressor(s), willpower, memory, fault/</a:t>
            </a:r>
            <a:r>
              <a:rPr lang="en-GB" sz="3600" dirty="0" err="1"/>
              <a:t>imputability</a:t>
            </a:r>
            <a:r>
              <a:rPr lang="en-GB" sz="3600" dirty="0"/>
              <a:t>/responsibility </a:t>
            </a:r>
          </a:p>
          <a:p>
            <a:pPr>
              <a:defRPr/>
            </a:pPr>
            <a:endParaRPr lang="en-GB" sz="3600" dirty="0"/>
          </a:p>
          <a:p>
            <a:pPr>
              <a:defRPr/>
            </a:pPr>
            <a:endParaRPr lang="en-GB" sz="3600" dirty="0"/>
          </a:p>
          <a:p>
            <a:pPr>
              <a:defRPr/>
            </a:pPr>
            <a:r>
              <a:rPr lang="en-GB" sz="3600" dirty="0"/>
              <a:t>Not a lesser degree of unforgiveness</a:t>
            </a:r>
          </a:p>
          <a:p>
            <a:r>
              <a:rPr lang="en-US" sz="3600" dirty="0">
                <a:solidFill>
                  <a:schemeClr val="bg1"/>
                </a:solidFill>
              </a:rPr>
              <a:t>Not conflated with: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</a:rPr>
              <a:t>	 </a:t>
            </a:r>
            <a:r>
              <a:rPr lang="en-US" sz="3600" b="1" dirty="0">
                <a:solidFill>
                  <a:srgbClr val="FF0000"/>
                </a:solidFill>
              </a:rPr>
              <a:t>Forgetting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</a:rPr>
              <a:t>	</a:t>
            </a:r>
            <a:r>
              <a:rPr lang="en-US" sz="3600" dirty="0">
                <a:solidFill>
                  <a:srgbClr val="FF0000"/>
                </a:solidFill>
              </a:rPr>
              <a:t>Excusing</a:t>
            </a:r>
            <a:r>
              <a:rPr lang="en-US" sz="3600" dirty="0">
                <a:solidFill>
                  <a:srgbClr val="000000"/>
                </a:solidFill>
              </a:rPr>
              <a:t>  (fully excused faults are not blameworthy since there is 	nothing to 		      forgive)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</a:rPr>
              <a:t>	 </a:t>
            </a:r>
            <a:r>
              <a:rPr lang="en-US" sz="3600" b="1" dirty="0">
                <a:solidFill>
                  <a:srgbClr val="FF0000"/>
                </a:solidFill>
              </a:rPr>
              <a:t>Condonation</a:t>
            </a:r>
            <a:r>
              <a:rPr lang="en-US" sz="3600" b="1" dirty="0">
                <a:solidFill>
                  <a:srgbClr val="000000"/>
                </a:solidFill>
              </a:rPr>
              <a:t> (overlooking a wrong as if it did not exist or did not 	actually 			</a:t>
            </a:r>
            <a:r>
              <a:rPr lang="en-US" sz="3600" dirty="0">
                <a:solidFill>
                  <a:srgbClr val="000000"/>
                </a:solidFill>
              </a:rPr>
              <a:t>occur, tolerating, thus, wrongdoing)</a:t>
            </a:r>
          </a:p>
          <a:p>
            <a:pPr>
              <a:defRPr/>
            </a:pPr>
            <a:endParaRPr lang="en-GB" sz="3600" dirty="0"/>
          </a:p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4600" dirty="0">
                <a:solidFill>
                  <a:schemeClr val="bg1"/>
                </a:solidFill>
              </a:rPr>
              <a:t>Moral act of will,  imperfect duty, it acquits and liberates the guilty party/victimizer, although her/his actions are never forgotten</a:t>
            </a:r>
            <a:endParaRPr lang="en-GB" sz="4600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4600" dirty="0"/>
          </a:p>
          <a:p>
            <a:pPr>
              <a:defRPr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39884-AA07-4A69-9571-42260E5192E9}"/>
              </a:ext>
            </a:extLst>
          </p:cNvPr>
          <p:cNvSpPr txBox="1"/>
          <p:nvPr/>
        </p:nvSpPr>
        <p:spPr>
          <a:xfrm flipV="1">
            <a:off x="169771" y="3731341"/>
            <a:ext cx="11879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CE806B0-F213-4D24-948D-2FAF167A2C67}"/>
              </a:ext>
            </a:extLst>
          </p:cNvPr>
          <p:cNvSpPr/>
          <p:nvPr/>
        </p:nvSpPr>
        <p:spPr>
          <a:xfrm>
            <a:off x="4984376" y="1940847"/>
            <a:ext cx="484094" cy="703741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9785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941295"/>
            <a:ext cx="9601200" cy="5773270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GB" sz="3200" dirty="0">
                <a:solidFill>
                  <a:srgbClr val="000000"/>
                </a:solidFill>
              </a:rPr>
              <a:t>Therapeutic culture</a:t>
            </a:r>
          </a:p>
          <a:p>
            <a:pPr>
              <a:spcBef>
                <a:spcPct val="0"/>
              </a:spcBef>
            </a:pPr>
            <a:r>
              <a:rPr lang="en-GB" sz="3200" dirty="0">
                <a:solidFill>
                  <a:srgbClr val="000000"/>
                </a:solidFill>
              </a:rPr>
              <a:t>Forgiveness Studies-International Forgiveness Inst. (http://www.forgiveness-institute.org)</a:t>
            </a:r>
          </a:p>
          <a:p>
            <a:pPr>
              <a:spcBef>
                <a:spcPct val="0"/>
              </a:spcBef>
            </a:pPr>
            <a:r>
              <a:rPr lang="en-GB" sz="3200" dirty="0">
                <a:solidFill>
                  <a:srgbClr val="000000"/>
                </a:solidFill>
              </a:rPr>
              <a:t>Truth and Reconciliation Committees</a:t>
            </a: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sz="3600" dirty="0">
                <a:solidFill>
                  <a:srgbClr val="000000"/>
                </a:solidFill>
              </a:rPr>
              <a:t>					</a:t>
            </a: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GB" sz="3200" dirty="0">
                <a:solidFill>
                  <a:srgbClr val="000000"/>
                </a:solidFill>
              </a:rPr>
              <a:t>Globalization and secularization of the idea of forgiveness [International Forgiveness Day, Worldwide Forgiveness Alliance (</a:t>
            </a:r>
            <a:r>
              <a:rPr lang="en-GB" sz="3200" dirty="0">
                <a:solidFill>
                  <a:srgbClr val="000000"/>
                </a:solidFill>
                <a:hlinkClick r:id="rId2"/>
              </a:rPr>
              <a:t>http://www.forgivenessalliance.org</a:t>
            </a:r>
            <a:r>
              <a:rPr lang="en-GB" sz="3200" dirty="0">
                <a:solidFill>
                  <a:srgbClr val="000000"/>
                </a:solidFill>
              </a:rPr>
              <a:t>)]</a:t>
            </a: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GB" sz="3600" dirty="0">
              <a:solidFill>
                <a:srgbClr val="000000"/>
              </a:solidFill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609600" y="143435"/>
            <a:ext cx="10972800" cy="588401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Age of trauma – Age of forgiveness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7CFB52-C45F-40BD-BF88-8D6D24D97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48" y="2696546"/>
            <a:ext cx="3657600" cy="19780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CD367F2-5CAE-41E7-A015-0035319E1E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483" y="2696546"/>
            <a:ext cx="2923204" cy="197809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609600" y="83015"/>
            <a:ext cx="10972800" cy="622371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Responses to trauma </a:t>
            </a:r>
          </a:p>
        </p:txBody>
      </p:sp>
      <p:grpSp>
        <p:nvGrpSpPr>
          <p:cNvPr id="17410" name="6 - Ομάδα"/>
          <p:cNvGrpSpPr>
            <a:grpSpLocks/>
          </p:cNvGrpSpPr>
          <p:nvPr/>
        </p:nvGrpSpPr>
        <p:grpSpPr bwMode="auto">
          <a:xfrm>
            <a:off x="3586584" y="1314560"/>
            <a:ext cx="6029428" cy="5298400"/>
            <a:chOff x="1723159" y="1510358"/>
            <a:chExt cx="5896754" cy="3759122"/>
          </a:xfrm>
        </p:grpSpPr>
        <p:sp>
          <p:nvSpPr>
            <p:cNvPr id="8" name="7 - Ελεύθερη σχεδίαση"/>
            <p:cNvSpPr/>
            <p:nvPr/>
          </p:nvSpPr>
          <p:spPr>
            <a:xfrm rot="1742363">
              <a:off x="3412454" y="4028507"/>
              <a:ext cx="785599" cy="6723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3662"/>
                  </a:moveTo>
                  <a:lnTo>
                    <a:pt x="785673" y="33662"/>
                  </a:lnTo>
                </a:path>
              </a:pathLst>
            </a:custGeom>
            <a:noFill/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- Ελεύθερη σχεδίαση"/>
            <p:cNvSpPr/>
            <p:nvPr/>
          </p:nvSpPr>
          <p:spPr>
            <a:xfrm rot="19857637">
              <a:off x="3412454" y="2761223"/>
              <a:ext cx="785599" cy="6723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3662"/>
                  </a:moveTo>
                  <a:lnTo>
                    <a:pt x="785673" y="33662"/>
                  </a:lnTo>
                </a:path>
              </a:pathLst>
            </a:custGeom>
            <a:noFill/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9 - Έλλειψη"/>
            <p:cNvSpPr/>
            <p:nvPr/>
          </p:nvSpPr>
          <p:spPr>
            <a:xfrm>
              <a:off x="1723159" y="2277405"/>
              <a:ext cx="1984283" cy="2591573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GB" dirty="0"/>
            </a:p>
            <a:p>
              <a:pPr>
                <a:defRPr/>
              </a:pPr>
              <a:endParaRPr lang="en-GB" dirty="0"/>
            </a:p>
            <a:p>
              <a:pPr>
                <a:defRPr/>
              </a:pPr>
              <a:r>
                <a:rPr lang="en-GB" dirty="0"/>
                <a:t>        </a:t>
              </a:r>
              <a:r>
                <a:rPr lang="en-GB" sz="3200" dirty="0"/>
                <a:t>Trauma</a:t>
              </a:r>
            </a:p>
          </p:txBody>
        </p:sp>
        <p:sp>
          <p:nvSpPr>
            <p:cNvPr id="11" name="10 - Ελεύθερη σχεδίαση"/>
            <p:cNvSpPr/>
            <p:nvPr/>
          </p:nvSpPr>
          <p:spPr>
            <a:xfrm>
              <a:off x="4052888" y="1510358"/>
              <a:ext cx="3029060" cy="1596424"/>
            </a:xfrm>
            <a:custGeom>
              <a:avLst/>
              <a:gdLst>
                <a:gd name="connsiteX0" fmla="*/ 0 w 1368028"/>
                <a:gd name="connsiteY0" fmla="*/ 684014 h 1368028"/>
                <a:gd name="connsiteX1" fmla="*/ 200344 w 1368028"/>
                <a:gd name="connsiteY1" fmla="*/ 200343 h 1368028"/>
                <a:gd name="connsiteX2" fmla="*/ 684015 w 1368028"/>
                <a:gd name="connsiteY2" fmla="*/ 1 h 1368028"/>
                <a:gd name="connsiteX3" fmla="*/ 1167686 w 1368028"/>
                <a:gd name="connsiteY3" fmla="*/ 200345 h 1368028"/>
                <a:gd name="connsiteX4" fmla="*/ 1368028 w 1368028"/>
                <a:gd name="connsiteY4" fmla="*/ 684016 h 1368028"/>
                <a:gd name="connsiteX5" fmla="*/ 1167685 w 1368028"/>
                <a:gd name="connsiteY5" fmla="*/ 1167687 h 1368028"/>
                <a:gd name="connsiteX6" fmla="*/ 684014 w 1368028"/>
                <a:gd name="connsiteY6" fmla="*/ 1368030 h 1368028"/>
                <a:gd name="connsiteX7" fmla="*/ 200343 w 1368028"/>
                <a:gd name="connsiteY7" fmla="*/ 1167687 h 1368028"/>
                <a:gd name="connsiteX8" fmla="*/ 0 w 1368028"/>
                <a:gd name="connsiteY8" fmla="*/ 684016 h 1368028"/>
                <a:gd name="connsiteX9" fmla="*/ 0 w 1368028"/>
                <a:gd name="connsiteY9" fmla="*/ 684014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8028" h="1368028">
                  <a:moveTo>
                    <a:pt x="0" y="684014"/>
                  </a:moveTo>
                  <a:cubicBezTo>
                    <a:pt x="0" y="502602"/>
                    <a:pt x="72066" y="328621"/>
                    <a:pt x="200344" y="200343"/>
                  </a:cubicBezTo>
                  <a:cubicBezTo>
                    <a:pt x="328622" y="72066"/>
                    <a:pt x="502604" y="0"/>
                    <a:pt x="684015" y="1"/>
                  </a:cubicBezTo>
                  <a:cubicBezTo>
                    <a:pt x="865427" y="1"/>
                    <a:pt x="1039408" y="72067"/>
                    <a:pt x="1167686" y="200345"/>
                  </a:cubicBezTo>
                  <a:cubicBezTo>
                    <a:pt x="1295963" y="328623"/>
                    <a:pt x="1368029" y="502605"/>
                    <a:pt x="1368028" y="684016"/>
                  </a:cubicBezTo>
                  <a:cubicBezTo>
                    <a:pt x="1368028" y="865428"/>
                    <a:pt x="1295962" y="1039410"/>
                    <a:pt x="1167685" y="1167687"/>
                  </a:cubicBezTo>
                  <a:cubicBezTo>
                    <a:pt x="1039407" y="1295965"/>
                    <a:pt x="865426" y="1368030"/>
                    <a:pt x="684014" y="1368030"/>
                  </a:cubicBezTo>
                  <a:cubicBezTo>
                    <a:pt x="502602" y="1368030"/>
                    <a:pt x="328620" y="1295964"/>
                    <a:pt x="200343" y="1167687"/>
                  </a:cubicBezTo>
                  <a:cubicBezTo>
                    <a:pt x="72066" y="1039409"/>
                    <a:pt x="0" y="865428"/>
                    <a:pt x="0" y="684016"/>
                  </a:cubicBezTo>
                  <a:lnTo>
                    <a:pt x="0" y="684014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40348" tIns="240348" rIns="240348" bIns="240348" spcCol="1270" anchor="ctr"/>
            <a:lstStyle/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2000" dirty="0"/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3100" dirty="0"/>
                <a:t>Seek for justice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400" dirty="0"/>
                <a:t>Retributive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400" dirty="0"/>
                <a:t>Restorative/reparative</a:t>
              </a:r>
            </a:p>
            <a:p>
              <a:pPr algn="ctr" defTabSz="28003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2000" dirty="0"/>
            </a:p>
          </p:txBody>
        </p:sp>
        <p:sp>
          <p:nvSpPr>
            <p:cNvPr id="12" name="11 - Ελεύθερη σχεδίαση"/>
            <p:cNvSpPr/>
            <p:nvPr/>
          </p:nvSpPr>
          <p:spPr>
            <a:xfrm>
              <a:off x="3923249" y="1556792"/>
              <a:ext cx="2052495" cy="1368140"/>
            </a:xfrm>
            <a:custGeom>
              <a:avLst/>
              <a:gdLst>
                <a:gd name="connsiteX0" fmla="*/ 0 w 2052042"/>
                <a:gd name="connsiteY0" fmla="*/ 0 h 1368028"/>
                <a:gd name="connsiteX1" fmla="*/ 2052042 w 2052042"/>
                <a:gd name="connsiteY1" fmla="*/ 0 h 1368028"/>
                <a:gd name="connsiteX2" fmla="*/ 2052042 w 2052042"/>
                <a:gd name="connsiteY2" fmla="*/ 1368028 h 1368028"/>
                <a:gd name="connsiteX3" fmla="*/ 0 w 2052042"/>
                <a:gd name="connsiteY3" fmla="*/ 1368028 h 1368028"/>
                <a:gd name="connsiteX4" fmla="*/ 0 w 2052042"/>
                <a:gd name="connsiteY4" fmla="*/ 0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042" h="1368028">
                  <a:moveTo>
                    <a:pt x="0" y="0"/>
                  </a:moveTo>
                  <a:lnTo>
                    <a:pt x="2052042" y="0"/>
                  </a:lnTo>
                  <a:lnTo>
                    <a:pt x="2052042" y="1368028"/>
                  </a:lnTo>
                  <a:lnTo>
                    <a:pt x="0" y="13680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 dirty="0"/>
            </a:p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 dirty="0"/>
            </a:p>
          </p:txBody>
        </p:sp>
        <p:sp>
          <p:nvSpPr>
            <p:cNvPr id="13" name="12 - Ελεύθερη σχεδίαση"/>
            <p:cNvSpPr/>
            <p:nvPr/>
          </p:nvSpPr>
          <p:spPr>
            <a:xfrm>
              <a:off x="4062980" y="3901340"/>
              <a:ext cx="3102031" cy="1368140"/>
            </a:xfrm>
            <a:custGeom>
              <a:avLst/>
              <a:gdLst>
                <a:gd name="connsiteX0" fmla="*/ 0 w 1368028"/>
                <a:gd name="connsiteY0" fmla="*/ 684014 h 1368028"/>
                <a:gd name="connsiteX1" fmla="*/ 200344 w 1368028"/>
                <a:gd name="connsiteY1" fmla="*/ 200343 h 1368028"/>
                <a:gd name="connsiteX2" fmla="*/ 684015 w 1368028"/>
                <a:gd name="connsiteY2" fmla="*/ 1 h 1368028"/>
                <a:gd name="connsiteX3" fmla="*/ 1167686 w 1368028"/>
                <a:gd name="connsiteY3" fmla="*/ 200345 h 1368028"/>
                <a:gd name="connsiteX4" fmla="*/ 1368028 w 1368028"/>
                <a:gd name="connsiteY4" fmla="*/ 684016 h 1368028"/>
                <a:gd name="connsiteX5" fmla="*/ 1167685 w 1368028"/>
                <a:gd name="connsiteY5" fmla="*/ 1167687 h 1368028"/>
                <a:gd name="connsiteX6" fmla="*/ 684014 w 1368028"/>
                <a:gd name="connsiteY6" fmla="*/ 1368030 h 1368028"/>
                <a:gd name="connsiteX7" fmla="*/ 200343 w 1368028"/>
                <a:gd name="connsiteY7" fmla="*/ 1167687 h 1368028"/>
                <a:gd name="connsiteX8" fmla="*/ 0 w 1368028"/>
                <a:gd name="connsiteY8" fmla="*/ 684016 h 1368028"/>
                <a:gd name="connsiteX9" fmla="*/ 0 w 1368028"/>
                <a:gd name="connsiteY9" fmla="*/ 684014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8028" h="1368028">
                  <a:moveTo>
                    <a:pt x="0" y="684014"/>
                  </a:moveTo>
                  <a:cubicBezTo>
                    <a:pt x="0" y="502602"/>
                    <a:pt x="72066" y="328621"/>
                    <a:pt x="200344" y="200343"/>
                  </a:cubicBezTo>
                  <a:cubicBezTo>
                    <a:pt x="328622" y="72066"/>
                    <a:pt x="502604" y="0"/>
                    <a:pt x="684015" y="1"/>
                  </a:cubicBezTo>
                  <a:cubicBezTo>
                    <a:pt x="865427" y="1"/>
                    <a:pt x="1039408" y="72067"/>
                    <a:pt x="1167686" y="200345"/>
                  </a:cubicBezTo>
                  <a:cubicBezTo>
                    <a:pt x="1295963" y="328623"/>
                    <a:pt x="1368029" y="502605"/>
                    <a:pt x="1368028" y="684016"/>
                  </a:cubicBezTo>
                  <a:cubicBezTo>
                    <a:pt x="1368028" y="865428"/>
                    <a:pt x="1295962" y="1039410"/>
                    <a:pt x="1167685" y="1167687"/>
                  </a:cubicBezTo>
                  <a:cubicBezTo>
                    <a:pt x="1039407" y="1295965"/>
                    <a:pt x="865426" y="1368030"/>
                    <a:pt x="684014" y="1368030"/>
                  </a:cubicBezTo>
                  <a:cubicBezTo>
                    <a:pt x="502602" y="1368030"/>
                    <a:pt x="328620" y="1295964"/>
                    <a:pt x="200343" y="1167687"/>
                  </a:cubicBezTo>
                  <a:cubicBezTo>
                    <a:pt x="72066" y="1039409"/>
                    <a:pt x="0" y="865428"/>
                    <a:pt x="0" y="684016"/>
                  </a:cubicBezTo>
                  <a:lnTo>
                    <a:pt x="0" y="684014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11773" tIns="211773" rIns="211773" bIns="211773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3200" dirty="0"/>
                <a:t>Forgiveness</a:t>
              </a:r>
              <a:r>
                <a:rPr lang="en-GB" dirty="0"/>
                <a:t> </a:t>
              </a:r>
            </a:p>
          </p:txBody>
        </p:sp>
        <p:sp>
          <p:nvSpPr>
            <p:cNvPr id="14" name="13 - Ελεύθερη σχεδίαση"/>
            <p:cNvSpPr/>
            <p:nvPr/>
          </p:nvSpPr>
          <p:spPr>
            <a:xfrm>
              <a:off x="5567418" y="3901340"/>
              <a:ext cx="2052495" cy="1368140"/>
            </a:xfrm>
            <a:custGeom>
              <a:avLst/>
              <a:gdLst>
                <a:gd name="connsiteX0" fmla="*/ 0 w 2052042"/>
                <a:gd name="connsiteY0" fmla="*/ 0 h 1368028"/>
                <a:gd name="connsiteX1" fmla="*/ 2052042 w 2052042"/>
                <a:gd name="connsiteY1" fmla="*/ 0 h 1368028"/>
                <a:gd name="connsiteX2" fmla="*/ 2052042 w 2052042"/>
                <a:gd name="connsiteY2" fmla="*/ 1368028 h 1368028"/>
                <a:gd name="connsiteX3" fmla="*/ 0 w 2052042"/>
                <a:gd name="connsiteY3" fmla="*/ 1368028 h 1368028"/>
                <a:gd name="connsiteX4" fmla="*/ 0 w 2052042"/>
                <a:gd name="connsiteY4" fmla="*/ 0 h 1368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042" h="1368028">
                  <a:moveTo>
                    <a:pt x="0" y="0"/>
                  </a:moveTo>
                  <a:lnTo>
                    <a:pt x="2052042" y="0"/>
                  </a:lnTo>
                  <a:lnTo>
                    <a:pt x="2052042" y="1368028"/>
                  </a:lnTo>
                  <a:lnTo>
                    <a:pt x="0" y="13680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/>
            </a:p>
            <a:p>
              <a:pPr marL="285750" lvl="1" indent="-285750" defTabSz="1555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3500"/>
            </a:p>
          </p:txBody>
        </p:sp>
      </p:grpSp>
      <p:sp>
        <p:nvSpPr>
          <p:cNvPr id="19" name="18 - Βέλος προς τα κάτω"/>
          <p:cNvSpPr/>
          <p:nvPr/>
        </p:nvSpPr>
        <p:spPr>
          <a:xfrm>
            <a:off x="6501233" y="3678985"/>
            <a:ext cx="649287" cy="865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19 - Βέλος προς τα κάτω"/>
          <p:cNvSpPr/>
          <p:nvPr/>
        </p:nvSpPr>
        <p:spPr>
          <a:xfrm rot="10800000">
            <a:off x="7807745" y="3564684"/>
            <a:ext cx="576262" cy="86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A0D6AF16-F24F-48F2-85B1-754DBB4AD311}"/>
              </a:ext>
            </a:extLst>
          </p:cNvPr>
          <p:cNvSpPr/>
          <p:nvPr/>
        </p:nvSpPr>
        <p:spPr>
          <a:xfrm>
            <a:off x="2599383" y="3905390"/>
            <a:ext cx="895351" cy="4123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0ED43F2-F8A4-47B8-A70E-F95FC700B0B6}"/>
              </a:ext>
            </a:extLst>
          </p:cNvPr>
          <p:cNvSpPr/>
          <p:nvPr/>
        </p:nvSpPr>
        <p:spPr>
          <a:xfrm>
            <a:off x="477079" y="3483722"/>
            <a:ext cx="2098910" cy="12385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Non-forgiveness</a:t>
            </a:r>
          </a:p>
        </p:txBody>
      </p:sp>
    </p:spTree>
    <p:extLst>
      <p:ext uri="{BB962C8B-B14F-4D97-AF65-F5344CB8AC3E}">
        <p14:creationId xmlns:p14="http://schemas.microsoft.com/office/powerpoint/2010/main" val="344910618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927AD-8833-4221-813D-43AEE7907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575"/>
            <a:ext cx="10515600" cy="57346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Defining </a:t>
            </a:r>
            <a:r>
              <a:rPr lang="en-US" b="1" i="1" dirty="0"/>
              <a:t>ressentiment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73B50-F568-4888-9BB8-0BF5EB26D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29" y="833718"/>
            <a:ext cx="11779624" cy="59167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npleasant complex moral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sentiment with no specific addressees,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experienced by inferior individuals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including a chronic reliving of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repressed and endless vengeance,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hostility, hatred, envy,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Schadenfreude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and resentment due to the powerlessness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of the subject in expressing them, and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resulting, at the level of moral values,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the disavowal of what is unconsciously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desired.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93E22E-878C-4388-BF9D-831D9E8C9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354" y="766483"/>
            <a:ext cx="4572000" cy="598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24109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649</Words>
  <Application>Microsoft Office PowerPoint</Application>
  <PresentationFormat>Ευρεία οθόνη</PresentationFormat>
  <Paragraphs>122</Paragraphs>
  <Slides>11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Fjalla One</vt:lpstr>
      <vt:lpstr>Times New Roman</vt:lpstr>
      <vt:lpstr>Wingdings</vt:lpstr>
      <vt:lpstr>Θέμα του Office</vt:lpstr>
      <vt:lpstr>  ISPP 2022 Annual Meeting  14-17 July 2022  Athens, Greece</vt:lpstr>
      <vt:lpstr>Trauma: a shared metaphor we live by </vt:lpstr>
      <vt:lpstr>Memorization and emotionalization </vt:lpstr>
      <vt:lpstr>Victims’ possible reactions to trauma</vt:lpstr>
      <vt:lpstr>Responses to trauma </vt:lpstr>
      <vt:lpstr>The constituency of forgiveness</vt:lpstr>
      <vt:lpstr>Age of trauma – Age of forgiveness</vt:lpstr>
      <vt:lpstr>Responses to trauma </vt:lpstr>
      <vt:lpstr>Defining ressentiment</vt:lpstr>
      <vt:lpstr>Cause(s), object, and the state of  mind of the ressentiment-ful subject</vt:lpstr>
      <vt:lpstr>Transvaluation as a case of reaction 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ISPP 2022 Annual Meeting  14-17 July 2022  Athens, Greece</dc:title>
  <dc:creator>ndemert@o365.uoa.gr</dc:creator>
  <cp:lastModifiedBy>ndemert@o365.uoa.gr</cp:lastModifiedBy>
  <cp:revision>2</cp:revision>
  <dcterms:created xsi:type="dcterms:W3CDTF">2022-07-09T12:03:56Z</dcterms:created>
  <dcterms:modified xsi:type="dcterms:W3CDTF">2022-07-10T13:23:52Z</dcterms:modified>
</cp:coreProperties>
</file>