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38510-60B8-4791-9270-EE70544DA171}" type="datetimeFigureOut">
              <a:rPr lang="el-GR" smtClean="0"/>
              <a:pPr/>
              <a:t>23/5/2016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451D5-36E6-492F-A468-F94BC95F4BF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Σώμα κειμένων</a:t>
            </a:r>
            <a:r>
              <a:rPr lang="el-GR" baseline="0" dirty="0" smtClean="0"/>
              <a:t> στη γλωσσολογία ονομάζεται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39756-3BBC-4CAE-8A94-B8B4F0ED9650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39756-3BBC-4CAE-8A94-B8B4F0ED9650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4096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F73440-EFB2-44AD-8793-E9A20F70F9FA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939756-3BBC-4CAE-8A94-B8B4F0ED9650}" type="slidenum">
              <a:rPr lang="el-GR" smtClean="0"/>
              <a:pPr/>
              <a:t>33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1D80A8-4F67-4084-B970-DB6AE8CF7CF0}" type="datetimeFigureOut">
              <a:rPr lang="el-GR" smtClean="0"/>
              <a:pPr/>
              <a:t>23/5/2016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EB94BA-CA1F-4E21-B539-E7B93184A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D80A8-4F67-4084-B970-DB6AE8CF7CF0}" type="datetimeFigureOut">
              <a:rPr lang="el-GR" smtClean="0"/>
              <a:pPr/>
              <a:t>23/5/2016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B94BA-CA1F-4E21-B539-E7B93184A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D80A8-4F67-4084-B970-DB6AE8CF7CF0}" type="datetimeFigureOut">
              <a:rPr lang="el-GR" smtClean="0"/>
              <a:pPr/>
              <a:t>23/5/2016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B94BA-CA1F-4E21-B539-E7B93184A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D80A8-4F67-4084-B970-DB6AE8CF7CF0}" type="datetimeFigureOut">
              <a:rPr lang="el-GR" smtClean="0"/>
              <a:pPr/>
              <a:t>23/5/2016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B94BA-CA1F-4E21-B539-E7B93184A1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D80A8-4F67-4084-B970-DB6AE8CF7CF0}" type="datetimeFigureOut">
              <a:rPr lang="el-GR" smtClean="0"/>
              <a:pPr/>
              <a:t>23/5/2016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B94BA-CA1F-4E21-B539-E7B93184A1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D80A8-4F67-4084-B970-DB6AE8CF7CF0}" type="datetimeFigureOut">
              <a:rPr lang="el-GR" smtClean="0"/>
              <a:pPr/>
              <a:t>23/5/2016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B94BA-CA1F-4E21-B539-E7B93184A1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D80A8-4F67-4084-B970-DB6AE8CF7CF0}" type="datetimeFigureOut">
              <a:rPr lang="el-GR" smtClean="0"/>
              <a:pPr/>
              <a:t>23/5/2016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B94BA-CA1F-4E21-B539-E7B93184A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D80A8-4F67-4084-B970-DB6AE8CF7CF0}" type="datetimeFigureOut">
              <a:rPr lang="el-GR" smtClean="0"/>
              <a:pPr/>
              <a:t>23/5/2016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B94BA-CA1F-4E21-B539-E7B93184A1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1D80A8-4F67-4084-B970-DB6AE8CF7CF0}" type="datetimeFigureOut">
              <a:rPr lang="el-GR" smtClean="0"/>
              <a:pPr/>
              <a:t>23/5/2016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B94BA-CA1F-4E21-B539-E7B93184A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91D80A8-4F67-4084-B970-DB6AE8CF7CF0}" type="datetimeFigureOut">
              <a:rPr lang="el-GR" smtClean="0"/>
              <a:pPr/>
              <a:t>23/5/2016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EB94BA-CA1F-4E21-B539-E7B93184A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1D80A8-4F67-4084-B970-DB6AE8CF7CF0}" type="datetimeFigureOut">
              <a:rPr lang="el-GR" smtClean="0"/>
              <a:pPr/>
              <a:t>23/5/2016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EB94BA-CA1F-4E21-B539-E7B93184A12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91D80A8-4F67-4084-B970-DB6AE8CF7CF0}" type="datetimeFigureOut">
              <a:rPr lang="el-GR" smtClean="0"/>
              <a:pPr/>
              <a:t>23/5/2016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EB94BA-CA1F-4E21-B539-E7B93184A12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rpus-ins.lit.auth.gr/corpus/" TargetMode="External"/><Relationship Id="rId2" Type="http://schemas.openxmlformats.org/officeDocument/2006/relationships/hyperlink" Target="http://www.greek-language.gr/greekLang/modern_greek/index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k.edu.gr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xically.net/wordsmith/" TargetMode="External"/><Relationship Id="rId2" Type="http://schemas.openxmlformats.org/officeDocument/2006/relationships/hyperlink" Target="http://www.laurenceanthony.net/software/antconc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greekcorpus20.phil.uoa.gr" TargetMode="External"/><Relationship Id="rId2" Type="http://schemas.openxmlformats.org/officeDocument/2006/relationships/hyperlink" Target="greekcorpus20.sek.edu.gr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lsp.gr/administrator/components/com_jresearch/files/publications/APTH2000_HNC_corpus_final(2).pdf" TargetMode="External"/><Relationship Id="rId2" Type="http://schemas.openxmlformats.org/officeDocument/2006/relationships/hyperlink" Target="http://ins.web.auth.gr/images/M_images/pdf/Pavlidou_Corpus%20of%20Spoken%20Greek.pdf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7364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Σύντομη εισαγωγή στη γλωσσική ανάλυση </a:t>
            </a:r>
            <a:br>
              <a:rPr lang="el-GR" dirty="0" smtClean="0"/>
            </a:br>
            <a:r>
              <a:rPr lang="el-GR" dirty="0" smtClean="0"/>
              <a:t>με τη χρήση σωμάτων κειμένων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2000" dirty="0" smtClean="0"/>
              <a:t>«Κοινωνιογλωσσολογία των μέσων»</a:t>
            </a:r>
          </a:p>
          <a:p>
            <a:r>
              <a:rPr lang="el-GR" sz="2000" dirty="0" smtClean="0"/>
              <a:t>Τμήμα Μέσων Μαζικής Ενημέρωσης και Επικοινωνίας</a:t>
            </a:r>
          </a:p>
          <a:p>
            <a:r>
              <a:rPr lang="el-GR" sz="1600" dirty="0" smtClean="0"/>
              <a:t>Παρασκευή Σαββίδου</a:t>
            </a:r>
          </a:p>
          <a:p>
            <a:r>
              <a:rPr lang="el-GR" sz="1600" dirty="0" smtClean="0"/>
              <a:t>13 Απριλίου 2016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Ελληνικά σώματα κειμένων </a:t>
            </a:r>
            <a:r>
              <a:rPr lang="en-US" dirty="0" smtClean="0"/>
              <a:t>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4752528"/>
          </a:xfrm>
        </p:spPr>
        <p:txBody>
          <a:bodyPr>
            <a:noAutofit/>
          </a:bodyPr>
          <a:lstStyle/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l-GR" sz="2400" dirty="0" smtClean="0"/>
              <a:t>Εθνικός Θησαυρός της Ελληνικής Γλώσσας (ΕΘΕΓ)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1800" dirty="0" smtClean="0"/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1800" dirty="0" smtClean="0"/>
              <a:t>To </a:t>
            </a:r>
            <a:r>
              <a:rPr lang="el-GR" sz="1800" dirty="0" smtClean="0"/>
              <a:t>Σώμα Κειμένων του Ινστιτούτου Επεξεργασίας Λόγου (ΙΕΛ)</a:t>
            </a:r>
            <a:endParaRPr lang="el-GR" sz="2400" dirty="0" smtClean="0"/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sz="1800" dirty="0" smtClean="0"/>
              <a:t>Ιστοσελίδα: </a:t>
            </a:r>
            <a:r>
              <a:rPr lang="en-US" sz="1800" dirty="0" smtClean="0"/>
              <a:t>hnc.ilsp.gr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sz="1800" dirty="0" smtClean="0"/>
              <a:t>Μέγεθος: </a:t>
            </a:r>
            <a:r>
              <a:rPr lang="en-US" sz="1800" dirty="0" smtClean="0"/>
              <a:t>~</a:t>
            </a:r>
            <a:r>
              <a:rPr lang="el-GR" sz="1800" dirty="0" smtClean="0"/>
              <a:t>4</a:t>
            </a:r>
            <a:r>
              <a:rPr lang="en-US" sz="1800" dirty="0" smtClean="0"/>
              <a:t>7</a:t>
            </a:r>
            <a:r>
              <a:rPr lang="el-GR" sz="1800" dirty="0" smtClean="0"/>
              <a:t>.000.000 λέξεις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sz="1800" dirty="0" smtClean="0"/>
              <a:t>Πρόσβαση κατόπιν συνδρομής</a:t>
            </a:r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sz="1800" dirty="0" smtClean="0"/>
              <a:t>Περιλαμβάνει κυρίως ενημερωτικά κείμενα εφημερίδων και άρθρα γνώμης, ενώ τα περισσότερα κείμενα παραμένουν αταξινόμητα (βλ. </a:t>
            </a:r>
            <a:r>
              <a:rPr lang="en-US" sz="1800" dirty="0" err="1" smtClean="0"/>
              <a:t>Goutsos</a:t>
            </a:r>
            <a:r>
              <a:rPr lang="en-US" sz="1800" dirty="0" smtClean="0"/>
              <a:t> 2010).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sz="1800" dirty="0" smtClean="0"/>
              <a:t>Μη επαρκείς πληροφορίες για τα κριτήρια επιλογής των </a:t>
            </a:r>
            <a:r>
              <a:rPr lang="el-GR" sz="1800" dirty="0" err="1" smtClean="0"/>
              <a:t>κειμενικών</a:t>
            </a:r>
            <a:r>
              <a:rPr lang="el-GR" sz="1800" dirty="0" smtClean="0"/>
              <a:t> ειδών.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2528"/>
          </a:xfrm>
        </p:spPr>
        <p:txBody>
          <a:bodyPr>
            <a:normAutofit fontScale="85000" lnSpcReduction="20000"/>
          </a:bodyPr>
          <a:lstStyle/>
          <a:p>
            <a:pPr marL="640080" lvl="1" indent="-274320">
              <a:buFont typeface="Wingdings 2"/>
              <a:buChar char=""/>
              <a:defRPr/>
            </a:pPr>
            <a:r>
              <a:rPr lang="el-GR" sz="2200" dirty="0" smtClean="0"/>
              <a:t>Σώματα Κειμένων της Πύλης για την Ελληνικής Γλώσσα (ΚΕΓ)</a:t>
            </a:r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n-US" sz="1800" dirty="0" smtClean="0">
                <a:hlinkClick r:id="rId2"/>
              </a:rPr>
              <a:t>http://www.greek-language.gr/greekLang/modern_greek/index.html</a:t>
            </a:r>
            <a:endParaRPr lang="el-GR" sz="1800" dirty="0" smtClean="0"/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sz="1800" dirty="0" smtClean="0"/>
              <a:t>7 εκατομμύρια λέξεις</a:t>
            </a:r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sz="1800" dirty="0" smtClean="0"/>
              <a:t>Περιορισμένο εύρος </a:t>
            </a:r>
            <a:r>
              <a:rPr lang="el-GR" sz="1800" dirty="0" err="1" smtClean="0"/>
              <a:t>κειμενικών</a:t>
            </a:r>
            <a:r>
              <a:rPr lang="el-GR" sz="1800" dirty="0" smtClean="0"/>
              <a:t> ειδών: δημοσιογραφικός και εκπαιδευτικός λόγος·</a:t>
            </a:r>
            <a:r>
              <a:rPr lang="en-US" sz="1800" dirty="0" smtClean="0"/>
              <a:t> </a:t>
            </a:r>
            <a:r>
              <a:rPr lang="el-GR" sz="1800" dirty="0" smtClean="0"/>
              <a:t>κείμενα από δύο εφημερίδες (</a:t>
            </a:r>
            <a:r>
              <a:rPr lang="el-GR" sz="1800" i="1" dirty="0" smtClean="0"/>
              <a:t>Μακεδονία</a:t>
            </a:r>
            <a:r>
              <a:rPr lang="el-GR" sz="1800" dirty="0" smtClean="0"/>
              <a:t>, </a:t>
            </a:r>
            <a:r>
              <a:rPr lang="el-GR" sz="1800" i="1" dirty="0" smtClean="0"/>
              <a:t>Νέα</a:t>
            </a:r>
            <a:r>
              <a:rPr lang="el-GR" sz="1800" dirty="0" smtClean="0"/>
              <a:t>) και σχολικά εγχειρίδια (γυμνασίου και λυκείου)</a:t>
            </a:r>
          </a:p>
          <a:p>
            <a:pPr marL="640080" lvl="1" indent="-274320">
              <a:buFont typeface="Wingdings 2"/>
              <a:buChar char=""/>
              <a:defRPr/>
            </a:pPr>
            <a:endParaRPr lang="en-US" sz="2200" dirty="0" smtClean="0"/>
          </a:p>
          <a:p>
            <a:pPr marL="640080" lvl="1" indent="-274320">
              <a:buFont typeface="Wingdings 2"/>
              <a:buChar char=""/>
              <a:defRPr/>
            </a:pPr>
            <a:r>
              <a:rPr lang="en-US" sz="2200" dirty="0" smtClean="0"/>
              <a:t>Corpus </a:t>
            </a:r>
            <a:r>
              <a:rPr lang="el-GR" sz="2200" dirty="0" smtClean="0"/>
              <a:t>Προφορικού Λόγου του Ινστιτούτου Νεοελληνικών Σπουδών</a:t>
            </a:r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fr-HT" sz="1800" dirty="0" smtClean="0">
                <a:hlinkClick r:id="rId3"/>
              </a:rPr>
              <a:t>http://corpus-ins.lit.auth.gr/corpus/</a:t>
            </a:r>
            <a:endParaRPr lang="el-GR" sz="1800" dirty="0" smtClean="0"/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sz="1800" dirty="0" smtClean="0"/>
              <a:t>~1,8 εκατομμύρια λέξεις</a:t>
            </a:r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sz="1800" dirty="0" smtClean="0"/>
              <a:t>Ποικίλα </a:t>
            </a:r>
            <a:r>
              <a:rPr lang="el-GR" sz="1800" dirty="0" err="1" smtClean="0"/>
              <a:t>κειμενικά</a:t>
            </a:r>
            <a:r>
              <a:rPr lang="el-GR" sz="1800" dirty="0" smtClean="0"/>
              <a:t> είδη προφορικού λόγου (καθημερινές συνομιλίες, τηλεφωνικές συνδιαλέξεις, δελτία ειδήσεων κ.ά.)</a:t>
            </a:r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sz="1800" dirty="0" smtClean="0"/>
              <a:t>Προσφέρεται κυρίως για ποιοτική ανάλυση στο πλαίσιο της Ανάλυσης Συνομιλίας (</a:t>
            </a:r>
            <a:r>
              <a:rPr lang="en-US" sz="1800" dirty="0" smtClean="0"/>
              <a:t>Conversation Analysis).</a:t>
            </a:r>
            <a:endParaRPr lang="el-GR" sz="1800" dirty="0" smtClean="0"/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sz="1800" dirty="0" smtClean="0"/>
              <a:t>Περισσότερες πληροφορίες: </a:t>
            </a:r>
            <a:r>
              <a:rPr lang="en-US" sz="1800" dirty="0" err="1" smtClean="0"/>
              <a:t>Pavlidou</a:t>
            </a:r>
            <a:r>
              <a:rPr lang="en-US" sz="1800" dirty="0" smtClean="0"/>
              <a:t> (2012).</a:t>
            </a:r>
            <a:endParaRPr lang="el-GR" sz="1800" dirty="0" smtClean="0"/>
          </a:p>
          <a:p>
            <a:pPr marL="640080" lvl="1" indent="-274320">
              <a:buFont typeface="Wingdings 2"/>
              <a:buChar char=""/>
              <a:defRPr/>
            </a:pPr>
            <a:endParaRPr lang="el-GR" sz="2200" dirty="0" smtClean="0"/>
          </a:p>
          <a:p>
            <a:pPr marL="640080" lvl="1" indent="-274320">
              <a:buFont typeface="Wingdings 2"/>
              <a:buChar char=""/>
              <a:defRPr/>
            </a:pPr>
            <a:r>
              <a:rPr lang="el-GR" sz="2200" dirty="0" smtClean="0"/>
              <a:t>Σώμα Ελληνικών Κειμένων (ΣΕΚ)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Ελληνικά σώματα κειμένων </a:t>
            </a:r>
            <a:r>
              <a:rPr lang="en-US" dirty="0" smtClean="0"/>
              <a:t>II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Σώμα Ελληνικών </a:t>
            </a:r>
            <a:r>
              <a:rPr lang="el-GR" dirty="0" err="1" smtClean="0"/>
              <a:t>Κειμενων</a:t>
            </a:r>
            <a:r>
              <a:rPr lang="el-GR" dirty="0" smtClean="0"/>
              <a:t> (ΣΕΚ)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07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l-GR" sz="2200" dirty="0" smtClean="0"/>
              <a:t>Πληροφορίες:</a:t>
            </a:r>
          </a:p>
          <a:p>
            <a:pPr lvl="1">
              <a:lnSpc>
                <a:spcPct val="90000"/>
              </a:lnSpc>
            </a:pPr>
            <a:r>
              <a:rPr lang="el-GR" sz="1800" dirty="0" smtClean="0"/>
              <a:t>Προϊόν συνεργασίας των Πανεπιστημίων Αθηνών και Κύπρου. </a:t>
            </a:r>
          </a:p>
          <a:p>
            <a:pPr lvl="1">
              <a:lnSpc>
                <a:spcPct val="90000"/>
              </a:lnSpc>
            </a:pPr>
            <a:r>
              <a:rPr lang="el-GR" sz="1800" dirty="0" smtClean="0"/>
              <a:t>Ιστοσελίδα: </a:t>
            </a:r>
            <a:r>
              <a:rPr lang="fr-HT" sz="1800" dirty="0" smtClean="0">
                <a:hlinkClick r:id="rId2"/>
              </a:rPr>
              <a:t>http://www.sek.edu.gr/</a:t>
            </a:r>
            <a:endParaRPr lang="el-GR" sz="1800" dirty="0" smtClean="0"/>
          </a:p>
          <a:p>
            <a:pPr lvl="1">
              <a:lnSpc>
                <a:spcPct val="90000"/>
              </a:lnSpc>
            </a:pPr>
            <a:r>
              <a:rPr lang="el-GR" sz="1800" dirty="0" smtClean="0"/>
              <a:t>Ελεύθερη πρόσβαση</a:t>
            </a:r>
          </a:p>
          <a:p>
            <a:pPr lvl="1">
              <a:lnSpc>
                <a:spcPct val="90000"/>
              </a:lnSpc>
            </a:pPr>
            <a:endParaRPr lang="el-GR" sz="1900" dirty="0" smtClean="0"/>
          </a:p>
          <a:p>
            <a:pPr eaLnBrk="1" hangingPunct="1">
              <a:lnSpc>
                <a:spcPct val="90000"/>
              </a:lnSpc>
            </a:pPr>
            <a:r>
              <a:rPr lang="el-GR" sz="2200" dirty="0" smtClean="0"/>
              <a:t>Χαρακτηριστικά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1900" dirty="0" smtClean="0"/>
              <a:t>Γενικό, μονόγλωσσο, συγχρονικό, μεικτό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~ </a:t>
            </a:r>
            <a:r>
              <a:rPr lang="el-GR" sz="1900" dirty="0" smtClean="0"/>
              <a:t>30 εκατ. λέξεις (3 εκατ. κυπριακά κείμενα)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1900" dirty="0" smtClean="0"/>
              <a:t>Ποικίλα </a:t>
            </a:r>
            <a:r>
              <a:rPr lang="el-GR" sz="1900" dirty="0" err="1" smtClean="0"/>
              <a:t>κειμενικά</a:t>
            </a:r>
            <a:r>
              <a:rPr lang="el-GR" sz="1900" dirty="0" smtClean="0"/>
              <a:t> είδη προφορικού και γραπτού λόγου (ειδήσεις, συνέντευξη, ομιλίες, λογοτεχνία, συνομιλία, ακαδημαϊκά κείμενα, ενημερωτικά κ.ά.)</a:t>
            </a:r>
            <a:endParaRPr lang="el-GR" sz="19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l-GR" sz="1900" dirty="0" smtClean="0"/>
              <a:t>Κείμενα από το 1990 έως σήμερα</a:t>
            </a:r>
          </a:p>
          <a:p>
            <a:pPr lvl="1">
              <a:lnSpc>
                <a:spcPct val="90000"/>
              </a:lnSpc>
            </a:pPr>
            <a:r>
              <a:rPr lang="el-GR" sz="1900" dirty="0" smtClean="0"/>
              <a:t>Μεταγλωσσικές πληροφορίες για όλα τα κείμενα (ταυτότητα, χρονολογία παραγωγής)</a:t>
            </a:r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endParaRPr lang="el-GR" sz="1900" dirty="0" smtClean="0"/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l-GR" sz="1800" dirty="0" smtClean="0"/>
              <a:t>(βλ. </a:t>
            </a:r>
            <a:r>
              <a:rPr lang="el-GR" sz="1800" dirty="0" err="1" smtClean="0"/>
              <a:t>Γούτσος</a:t>
            </a:r>
            <a:r>
              <a:rPr lang="el-GR" sz="1800" dirty="0" smtClean="0"/>
              <a:t> 2003</a:t>
            </a:r>
            <a:r>
              <a:rPr lang="en-US" sz="1800" dirty="0" smtClean="0"/>
              <a:t>, </a:t>
            </a:r>
            <a:r>
              <a:rPr lang="en-US" sz="1800" dirty="0" err="1" smtClean="0"/>
              <a:t>Goutsos</a:t>
            </a:r>
            <a:r>
              <a:rPr lang="en-US" sz="1800" dirty="0" smtClean="0"/>
              <a:t> 2010 </a:t>
            </a:r>
            <a:r>
              <a:rPr lang="el-GR" sz="1800" dirty="0" smtClean="0"/>
              <a:t>για λεπτομέρειες).</a:t>
            </a:r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endParaRPr lang="el-GR" sz="1900" dirty="0" smtClean="0"/>
          </a:p>
          <a:p>
            <a:pPr lvl="1" eaLnBrk="1" hangingPunct="1">
              <a:lnSpc>
                <a:spcPct val="90000"/>
              </a:lnSpc>
            </a:pPr>
            <a:endParaRPr lang="el-GR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34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Διαθεσιμότητα και χρήση ΣΕΚ</a:t>
            </a:r>
            <a:endParaRPr lang="el-GR" dirty="0"/>
          </a:p>
        </p:txBody>
      </p:sp>
      <p:sp>
        <p:nvSpPr>
          <p:cNvPr id="1536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908050"/>
            <a:ext cx="7467600" cy="4969222"/>
          </a:xfrm>
        </p:spPr>
        <p:txBody>
          <a:bodyPr>
            <a:normAutofit/>
          </a:bodyPr>
          <a:lstStyle/>
          <a:p>
            <a:pPr lvl="1" eaLnBrk="1" hangingPunct="1"/>
            <a:r>
              <a:rPr lang="el-GR" dirty="0" smtClean="0"/>
              <a:t>Διαθέσιμο μέσω της ιστοσελίδας: </a:t>
            </a:r>
            <a:r>
              <a:rPr lang="en-US" dirty="0" smtClean="0"/>
              <a:t>sek.edu.gr</a:t>
            </a:r>
            <a:endParaRPr lang="el-GR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l-GR" dirty="0" smtClean="0"/>
              <a:t>Δυνατότητα επιλογής των </a:t>
            </a:r>
            <a:r>
              <a:rPr lang="el-GR" dirty="0" err="1" smtClean="0"/>
              <a:t>κειμενικών</a:t>
            </a:r>
            <a:r>
              <a:rPr lang="el-GR" dirty="0" smtClean="0"/>
              <a:t> ειδών στα οποία θα γίνει η αναζήτηση</a:t>
            </a:r>
          </a:p>
          <a:p>
            <a:pPr lvl="1" eaLnBrk="1" hangingPunct="1"/>
            <a:endParaRPr lang="el-GR" dirty="0" smtClean="0"/>
          </a:p>
          <a:p>
            <a:pPr lvl="1" eaLnBrk="1" hangingPunct="1"/>
            <a:r>
              <a:rPr lang="el-GR" dirty="0" smtClean="0"/>
              <a:t>Εξαγωγή συχνοτήτων εμφάνισης (αυτοματοποιημένη – μη αυτοματοποιημένη)</a:t>
            </a:r>
          </a:p>
          <a:p>
            <a:pPr lvl="1" eaLnBrk="1" hangingPunct="1"/>
            <a:endParaRPr lang="el-GR" dirty="0" smtClean="0"/>
          </a:p>
          <a:p>
            <a:pPr lvl="1" eaLnBrk="1" hangingPunct="1"/>
            <a:r>
              <a:rPr lang="el-GR" dirty="0" smtClean="0"/>
              <a:t>Εμφάνιση </a:t>
            </a:r>
            <a:r>
              <a:rPr lang="el-GR" dirty="0" err="1" smtClean="0"/>
              <a:t>συμφραστικών</a:t>
            </a:r>
            <a:r>
              <a:rPr lang="el-GR" dirty="0" smtClean="0"/>
              <a:t> πινάκων με δυνατότητα αναγωγής στο ευρύτερο συγκείμενο</a:t>
            </a:r>
          </a:p>
          <a:p>
            <a:pPr lvl="1" eaLnBrk="1" hangingPunct="1"/>
            <a:endParaRPr lang="el-GR" dirty="0" smtClean="0"/>
          </a:p>
          <a:p>
            <a:pPr lvl="1" eaLnBrk="1" hangingPunct="1"/>
            <a:r>
              <a:rPr lang="el-GR" dirty="0" smtClean="0"/>
              <a:t>Συνάψεις κ.ά.</a:t>
            </a:r>
          </a:p>
          <a:p>
            <a:pPr lvl="1" eaLnBrk="1" hangingPunct="1"/>
            <a:endParaRPr lang="el-GR" dirty="0" smtClean="0"/>
          </a:p>
          <a:p>
            <a:pPr lvl="1" eaLnBrk="1" hangingPunct="1"/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Εμφάνιση σελίδας </a:t>
            </a:r>
            <a:r>
              <a:rPr lang="el-GR" dirty="0" err="1" smtClean="0"/>
              <a:t>διεπαφής</a:t>
            </a:r>
            <a:r>
              <a:rPr lang="el-GR" dirty="0" smtClean="0"/>
              <a:t> ΣΕΚ </a:t>
            </a:r>
            <a:r>
              <a:rPr lang="en-US" dirty="0" smtClean="0"/>
              <a:t>I</a:t>
            </a:r>
            <a:endParaRPr lang="el-GR" dirty="0"/>
          </a:p>
        </p:txBody>
      </p:sp>
      <p:pic>
        <p:nvPicPr>
          <p:cNvPr id="1026" name="Picture 2" descr="C:\Users\ΔΟΚΙΜΗ\Desktop\ΠΑΡΟΥΣΙΑΣΗ ΕΜΜΕ [2]\Screenshot 2016-04-13 01.40.38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3214" y="1481138"/>
            <a:ext cx="7817571" cy="4525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ΔΟΚΙΜΗ\Dropbox\Screenshots\Screenshot 2016-04-13 01.43.3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3"/>
            <a:ext cx="8229600" cy="4968552"/>
          </a:xfrm>
          <a:prstGeom prst="rect">
            <a:avLst/>
          </a:prstGeom>
          <a:noFill/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Εμφάνιση σελίδας </a:t>
            </a:r>
            <a:r>
              <a:rPr lang="el-GR" dirty="0" err="1" smtClean="0"/>
              <a:t>διεπαφής</a:t>
            </a:r>
            <a:r>
              <a:rPr lang="el-GR" dirty="0" smtClean="0"/>
              <a:t> ΣΕΚ </a:t>
            </a:r>
            <a:r>
              <a:rPr lang="en-US" dirty="0" smtClean="0"/>
              <a:t>II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 </a:t>
            </a:r>
            <a:r>
              <a:rPr lang="el-GR" dirty="0" err="1" smtClean="0"/>
              <a:t>συμφραστικού</a:t>
            </a:r>
            <a:r>
              <a:rPr lang="el-GR" dirty="0" smtClean="0"/>
              <a:t> πίνακα (</a:t>
            </a:r>
            <a:r>
              <a:rPr lang="en-US" dirty="0" smtClean="0"/>
              <a:t>concordance) </a:t>
            </a:r>
            <a:r>
              <a:rPr lang="el-GR" dirty="0" smtClean="0"/>
              <a:t>Ι</a:t>
            </a:r>
            <a:endParaRPr lang="el-GR" dirty="0"/>
          </a:p>
        </p:txBody>
      </p:sp>
      <p:pic>
        <p:nvPicPr>
          <p:cNvPr id="1027" name="Picture 3" descr="C:\Users\ΔΟΚΙΜΗ\Desktop\ΠΑΡΟΥΣΙΑΣΗ ΕΜΜΕ [2]\concordance 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2776"/>
            <a:ext cx="8712968" cy="4824536"/>
          </a:xfrm>
          <a:prstGeom prst="rect">
            <a:avLst/>
          </a:prstGeom>
          <a:noFill/>
        </p:spPr>
      </p:pic>
      <p:sp>
        <p:nvSpPr>
          <p:cNvPr id="8" name="7 - TextBox"/>
          <p:cNvSpPr txBox="1"/>
          <p:nvPr/>
        </p:nvSpPr>
        <p:spPr>
          <a:xfrm>
            <a:off x="179512" y="4437112"/>
            <a:ext cx="2016224" cy="193899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Σημείωση</a:t>
            </a:r>
            <a:r>
              <a:rPr lang="el-GR" sz="1200" b="1" dirty="0" smtClean="0"/>
              <a:t>: </a:t>
            </a:r>
            <a:r>
              <a:rPr lang="el-GR" sz="1200" dirty="0" smtClean="0"/>
              <a:t>1000 είναι ο μέγιστος αριθμός αποτελεσμάτων  που εμφανίζει η αναζήτηση στην ιστοσελίδα του ΣΕΚ. Συνεπώς, οι εμφανίσεις είναι περισσότερες από 1000.</a:t>
            </a: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 </a:t>
            </a:r>
            <a:r>
              <a:rPr lang="el-GR" dirty="0" err="1" smtClean="0"/>
              <a:t>συμφραστικού</a:t>
            </a:r>
            <a:r>
              <a:rPr lang="el-GR" dirty="0" smtClean="0"/>
              <a:t> πίνακα (</a:t>
            </a:r>
            <a:r>
              <a:rPr lang="en-US" dirty="0" smtClean="0"/>
              <a:t>concordance) II</a:t>
            </a:r>
            <a:endParaRPr lang="el-GR" dirty="0"/>
          </a:p>
        </p:txBody>
      </p:sp>
      <p:pic>
        <p:nvPicPr>
          <p:cNvPr id="3074" name="Picture 2" descr="C:\Users\ΔΟΚΙΜΗ\Desktop\ΠΑΡΟΥΣΙΑΣΗ ΕΜΜΕ [2]\concordance 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2776"/>
            <a:ext cx="8964488" cy="5256584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251520" y="508518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179512" y="5157192"/>
            <a:ext cx="2088232" cy="138499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Σημείωση</a:t>
            </a:r>
            <a:r>
              <a:rPr lang="el-GR" sz="1200" b="1" dirty="0" smtClean="0"/>
              <a:t>: </a:t>
            </a:r>
            <a:r>
              <a:rPr lang="el-GR" sz="1200" dirty="0" smtClean="0"/>
              <a:t>Το «κυβερνήσεως» εμφανίζεται 152 φορές στο σύνολο του ΣΕΚ, ενώ το «κυβέρνησης» περισσότερες από 1000.</a:t>
            </a: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Πληροφορίες </a:t>
            </a:r>
            <a:r>
              <a:rPr lang="el-GR" dirty="0" err="1" smtClean="0"/>
              <a:t>κειμενικού</a:t>
            </a:r>
            <a:r>
              <a:rPr lang="el-GR" dirty="0" smtClean="0"/>
              <a:t> είδους</a:t>
            </a:r>
            <a:endParaRPr lang="el-GR" dirty="0"/>
          </a:p>
        </p:txBody>
      </p:sp>
      <p:pic>
        <p:nvPicPr>
          <p:cNvPr id="4099" name="Picture 3" descr="C:\Users\ΔΟΚΙΜΗ\Desktop\ΠΑΡΟΥΣΙΑΣΗ ΕΜΜΕ [2]\concordance 2 - text type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8640960" cy="5616624"/>
          </a:xfrm>
          <a:prstGeom prst="rect">
            <a:avLst/>
          </a:prstGeom>
          <a:noFill/>
        </p:spPr>
      </p:pic>
      <p:sp>
        <p:nvSpPr>
          <p:cNvPr id="7" name="6 - TextBox"/>
          <p:cNvSpPr txBox="1"/>
          <p:nvPr/>
        </p:nvSpPr>
        <p:spPr>
          <a:xfrm>
            <a:off x="251520" y="3573016"/>
            <a:ext cx="2160240" cy="286232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Σημείωση</a:t>
            </a:r>
            <a:r>
              <a:rPr lang="el-GR" sz="1200" b="1" dirty="0" smtClean="0"/>
              <a:t>: </a:t>
            </a:r>
            <a:r>
              <a:rPr lang="el-GR" sz="1200" dirty="0" smtClean="0"/>
              <a:t>Εάν κάνουμε μια αναζήτηση βασισμένη στο σύνολο του ΣΕΚ (χωρίς να επιλέξουμε συγκεκριμένα </a:t>
            </a:r>
            <a:r>
              <a:rPr lang="el-GR" sz="1200" dirty="0" err="1" smtClean="0"/>
              <a:t>κειμενικά</a:t>
            </a:r>
            <a:r>
              <a:rPr lang="el-GR" sz="1200" dirty="0" smtClean="0"/>
              <a:t> είδη), ανακτάμε τις μεταγλωσσικές πληροφορίες κάθε παραδείγματος (</a:t>
            </a:r>
            <a:r>
              <a:rPr lang="el-GR" sz="1200" dirty="0" err="1" smtClean="0"/>
              <a:t>κειμενικό</a:t>
            </a:r>
            <a:r>
              <a:rPr lang="el-GR" sz="1200" dirty="0" smtClean="0"/>
              <a:t> είδος κ.ά.) κάνοντας κλικ πάνω στον αριθμό της αντίστοιχης γραμμής του </a:t>
            </a:r>
            <a:r>
              <a:rPr lang="el-GR" sz="1200" dirty="0" err="1" smtClean="0"/>
              <a:t>συμφραστικού</a:t>
            </a:r>
            <a:r>
              <a:rPr lang="el-GR" sz="1200" dirty="0" smtClean="0"/>
              <a:t> πίνακα.</a:t>
            </a: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Περιορισμός αναζήτησης βάσει διαφόρων κριτηρίων  </a:t>
            </a:r>
            <a:r>
              <a:rPr lang="en-US" dirty="0" smtClean="0"/>
              <a:t>I</a:t>
            </a:r>
            <a:endParaRPr lang="el-GR" dirty="0"/>
          </a:p>
        </p:txBody>
      </p:sp>
      <p:pic>
        <p:nvPicPr>
          <p:cNvPr id="5122" name="Picture 2" descr="C:\Users\ΔΟΚΙΜΗ\Desktop\ΠΑΡΟΥΣΙΑΣΗ ΕΜΜΕ [2]\εις με περιορισμό επιλογών 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4176464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0" y="3995678"/>
            <a:ext cx="2160240" cy="267765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Σημείωση</a:t>
            </a:r>
            <a:r>
              <a:rPr lang="el-GR" sz="1200" b="1" dirty="0" smtClean="0"/>
              <a:t>: </a:t>
            </a:r>
            <a:r>
              <a:rPr lang="el-GR" sz="1200" dirty="0" smtClean="0"/>
              <a:t>Περιορίζουμε τα αποτελέσματα της αναζήτησης βάσει των επιλογών που έχουν μαρκαριστεί στην πλαϊνή εικόνα.</a:t>
            </a:r>
          </a:p>
          <a:p>
            <a:endParaRPr lang="el-GR" sz="1200" dirty="0" smtClean="0"/>
          </a:p>
          <a:p>
            <a:endParaRPr lang="el-GR" sz="1200" dirty="0" smtClean="0"/>
          </a:p>
          <a:p>
            <a:endParaRPr lang="el-GR" sz="1200" dirty="0" smtClean="0"/>
          </a:p>
          <a:p>
            <a:endParaRPr lang="el-GR" sz="1200" dirty="0" smtClean="0"/>
          </a:p>
          <a:p>
            <a:endParaRPr lang="el-GR" sz="1200" dirty="0" smtClean="0"/>
          </a:p>
          <a:p>
            <a:endParaRPr lang="el-GR" sz="1200" dirty="0" smtClean="0"/>
          </a:p>
          <a:p>
            <a:endParaRPr lang="el-GR" sz="1200" dirty="0" smtClean="0"/>
          </a:p>
          <a:p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Σώμα κειμένων: αυθεντικό γλωσσικό υλικό μεγάλου όγκου, του οποίου η συλλογή έχει βασιστεί σε επιστημονικές αρχές, ώστε να αποτελεί κατά το δυνατό αντιπροσωπευτικό δείγμα της γλώσσας.</a:t>
            </a:r>
          </a:p>
          <a:p>
            <a:endParaRPr lang="el-GR" dirty="0" smtClean="0"/>
          </a:p>
          <a:p>
            <a:r>
              <a:rPr lang="el-GR" dirty="0" smtClean="0"/>
              <a:t>Ηλεκτρονικά σώματα κειμένων (ΗΣΚ): Σώματα κειμένων (βλ. ανωτέρω) αποθηκευμένα σε ηλεκτρονική μορφή, που μπορούν να αναλυθούν ταχύτατα με τη χρήση ποικίλων μεθοδολογικών εργαλείων. </a:t>
            </a:r>
          </a:p>
          <a:p>
            <a:pPr marL="274320" indent="-274320">
              <a:buNone/>
              <a:defRPr/>
            </a:pPr>
            <a:endParaRPr lang="el-GR" dirty="0" smtClean="0"/>
          </a:p>
          <a:p>
            <a:pPr marL="274320" indent="-274320">
              <a:buNone/>
              <a:defRPr/>
            </a:pPr>
            <a:r>
              <a:rPr lang="el-GR" sz="2100" dirty="0" smtClean="0"/>
              <a:t>	(Βλ. μεταξύ άλλων </a:t>
            </a:r>
            <a:r>
              <a:rPr lang="en-US" sz="2100" dirty="0" smtClean="0"/>
              <a:t>Sinclair 1991, </a:t>
            </a:r>
            <a:r>
              <a:rPr lang="en-US" sz="2100" dirty="0" err="1" smtClean="0"/>
              <a:t>Gries</a:t>
            </a:r>
            <a:r>
              <a:rPr lang="en-US" sz="2100" dirty="0" smtClean="0"/>
              <a:t> 2009, </a:t>
            </a:r>
            <a:r>
              <a:rPr lang="el-GR" sz="2100" dirty="0" err="1" smtClean="0"/>
              <a:t>Γούτσος</a:t>
            </a:r>
            <a:r>
              <a:rPr lang="el-GR" sz="2100" dirty="0" smtClean="0"/>
              <a:t> 2003</a:t>
            </a:r>
            <a:r>
              <a:rPr lang="en-US" sz="2100" dirty="0" smtClean="0"/>
              <a:t>).</a:t>
            </a:r>
            <a:endParaRPr lang="el-GR" sz="2100" dirty="0" smtClean="0"/>
          </a:p>
          <a:p>
            <a:pPr marL="274320" indent="-274320">
              <a:buNone/>
              <a:defRPr/>
            </a:pPr>
            <a:endParaRPr lang="el-GR" dirty="0" smtClean="0"/>
          </a:p>
          <a:p>
            <a:pPr marL="274320" indent="-274320">
              <a:buNone/>
              <a:defRPr/>
            </a:pPr>
            <a:endParaRPr lang="el-GR" dirty="0" smtClean="0"/>
          </a:p>
          <a:p>
            <a:pPr marL="274320" indent="-274320">
              <a:buNone/>
              <a:defRPr/>
            </a:pPr>
            <a:endParaRPr lang="el-GR" dirty="0" smtClean="0"/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Σώματα κειμένων (ΣΚ)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πρόθεση </a:t>
            </a:r>
            <a:r>
              <a:rPr lang="el-GR" i="1" dirty="0" smtClean="0"/>
              <a:t>εις</a:t>
            </a:r>
            <a:r>
              <a:rPr lang="el-GR" dirty="0" smtClean="0"/>
              <a:t> σε </a:t>
            </a:r>
            <a:r>
              <a:rPr lang="el-GR" dirty="0" err="1" smtClean="0"/>
              <a:t>κειμενικά</a:t>
            </a:r>
            <a:r>
              <a:rPr lang="el-GR" dirty="0" smtClean="0"/>
              <a:t> είδη του γραπτού λόγου</a:t>
            </a:r>
            <a:endParaRPr lang="el-GR" dirty="0"/>
          </a:p>
        </p:txBody>
      </p:sp>
      <p:pic>
        <p:nvPicPr>
          <p:cNvPr id="1026" name="Picture 2" descr="C:\Users\ΔΟΚΙΜΗ\Desktop\ΠΑΡΟΥΣΙΑΣΗ ΕΜΜΕ [2]\Αποτελέσματα εις 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2776"/>
            <a:ext cx="8568952" cy="4896544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251520" y="1772816"/>
            <a:ext cx="1440160" cy="212365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Σημείωση</a:t>
            </a:r>
            <a:r>
              <a:rPr lang="el-GR" sz="1200" b="1" dirty="0" smtClean="0"/>
              <a:t>: </a:t>
            </a:r>
          </a:p>
          <a:p>
            <a:r>
              <a:rPr lang="el-GR" sz="1200" dirty="0" smtClean="0"/>
              <a:t>Για τα </a:t>
            </a:r>
            <a:r>
              <a:rPr lang="el-GR" sz="1200" dirty="0" err="1" smtClean="0"/>
              <a:t>κειμενικά</a:t>
            </a:r>
            <a:r>
              <a:rPr lang="el-GR" sz="1200" dirty="0" smtClean="0"/>
              <a:t> είδη γραπτού λόγου στα οποία έγινε η αναζήτηση, βλ. προηγούμενη διαφάνεια. </a:t>
            </a:r>
          </a:p>
          <a:p>
            <a:endParaRPr lang="el-GR" sz="1200" dirty="0" smtClean="0"/>
          </a:p>
          <a:p>
            <a:endParaRPr lang="el-G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Περιορισμός αναζήτησης βάσει διαφόρων κριτηρίων </a:t>
            </a:r>
            <a:r>
              <a:rPr lang="en-US" dirty="0" smtClean="0"/>
              <a:t>II</a:t>
            </a:r>
            <a:endParaRPr lang="el-GR" dirty="0"/>
          </a:p>
        </p:txBody>
      </p:sp>
      <p:pic>
        <p:nvPicPr>
          <p:cNvPr id="2050" name="Picture 2" descr="C:\Users\ΔΟΚΙΜΗ\Desktop\ΠΑΡΟΥΣΙΑΣΗ ΕΜΜΕ [2]\εις σε προφορικό λόγο - αναζήτηση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8640960" cy="4104456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251520" y="3861048"/>
            <a:ext cx="2016224" cy="249299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Σημείωση</a:t>
            </a:r>
            <a:r>
              <a:rPr lang="el-GR" sz="1200" b="1" dirty="0" smtClean="0"/>
              <a:t>: </a:t>
            </a:r>
            <a:r>
              <a:rPr lang="el-GR" sz="1200" dirty="0" smtClean="0"/>
              <a:t>Αναζήτηση των εμφανίσεων της πρόθεσης «εις» σε όλα τα </a:t>
            </a:r>
            <a:r>
              <a:rPr lang="el-GR" sz="1200" dirty="0" err="1" smtClean="0"/>
              <a:t>κειμενικά</a:t>
            </a:r>
            <a:r>
              <a:rPr lang="el-GR" sz="1200" dirty="0" smtClean="0"/>
              <a:t> είδη του προφορικού λόγου.</a:t>
            </a:r>
          </a:p>
          <a:p>
            <a:endParaRPr lang="el-GR" sz="1200" dirty="0" smtClean="0"/>
          </a:p>
          <a:p>
            <a:endParaRPr lang="el-GR" sz="1200" dirty="0" smtClean="0"/>
          </a:p>
          <a:p>
            <a:endParaRPr lang="el-GR" sz="1200" dirty="0" smtClean="0"/>
          </a:p>
          <a:p>
            <a:endParaRPr lang="el-GR" sz="1200" dirty="0" smtClean="0"/>
          </a:p>
          <a:p>
            <a:endParaRPr lang="el-GR" sz="1200" dirty="0" smtClean="0"/>
          </a:p>
          <a:p>
            <a:endParaRPr lang="el-GR" sz="1200" dirty="0" smtClean="0"/>
          </a:p>
          <a:p>
            <a:endParaRPr lang="el-GR" sz="1200" dirty="0" smtClean="0"/>
          </a:p>
          <a:p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πρόθεση </a:t>
            </a:r>
            <a:r>
              <a:rPr lang="el-GR" i="1" dirty="0" smtClean="0"/>
              <a:t>εις</a:t>
            </a:r>
            <a:r>
              <a:rPr lang="el-GR" dirty="0" smtClean="0"/>
              <a:t> στον προφορικό λόγο</a:t>
            </a:r>
            <a:endParaRPr lang="el-GR" dirty="0"/>
          </a:p>
        </p:txBody>
      </p:sp>
      <p:pic>
        <p:nvPicPr>
          <p:cNvPr id="3074" name="Picture 2" descr="C:\Users\ΔΟΚΙΜΗ\Desktop\ΠΑΡΟΥΣΙΑΣΗ ΕΜΜΕ [2]\εις σε προφορικό λόγο - αποτελέσματα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412776"/>
            <a:ext cx="7344816" cy="4824536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0" y="1700808"/>
            <a:ext cx="1331640" cy="470898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Σημείωση</a:t>
            </a:r>
            <a:r>
              <a:rPr lang="el-GR" sz="1200" b="1" dirty="0" smtClean="0"/>
              <a:t>: </a:t>
            </a:r>
          </a:p>
          <a:p>
            <a:r>
              <a:rPr lang="el-GR" sz="1200" dirty="0" smtClean="0"/>
              <a:t>- Μια πρόχειρη εξέταση αυτού του </a:t>
            </a:r>
            <a:r>
              <a:rPr lang="el-GR" sz="1200" dirty="0" err="1" smtClean="0"/>
              <a:t>συμφραστικού</a:t>
            </a:r>
            <a:r>
              <a:rPr lang="el-GR" sz="1200" dirty="0" smtClean="0"/>
              <a:t> πίνακα δείχνει ότι στον προφορικό λόγο η πρόθεση </a:t>
            </a:r>
            <a:r>
              <a:rPr lang="el-GR" sz="1200" i="1" dirty="0" smtClean="0"/>
              <a:t>εις</a:t>
            </a:r>
            <a:r>
              <a:rPr lang="el-GR" sz="1200" dirty="0" smtClean="0"/>
              <a:t> απαντά κυρίως σε στερεότυπες εκφράσεις (</a:t>
            </a:r>
            <a:r>
              <a:rPr lang="el-GR" sz="1200" i="1" dirty="0" smtClean="0"/>
              <a:t>εις βάρος, εις πέρας</a:t>
            </a:r>
            <a:r>
              <a:rPr lang="el-GR" sz="1200" dirty="0" smtClean="0"/>
              <a:t>). </a:t>
            </a:r>
          </a:p>
          <a:p>
            <a:endParaRPr lang="el-GR" sz="1200" dirty="0" smtClean="0"/>
          </a:p>
          <a:p>
            <a:pPr>
              <a:buFontTx/>
              <a:buChar char="-"/>
            </a:pPr>
            <a:r>
              <a:rPr lang="el-GR" sz="1200" dirty="0" smtClean="0"/>
              <a:t>Διαφορά με τα </a:t>
            </a:r>
            <a:r>
              <a:rPr lang="el-GR" sz="1200" dirty="0" err="1" smtClean="0"/>
              <a:t>κειμενικά</a:t>
            </a:r>
            <a:r>
              <a:rPr lang="el-GR" sz="1200" dirty="0" smtClean="0"/>
              <a:t> είδη του γραπτού λόγου που εξετάστηκαν παραπάνω.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Κατανομή δεδομένων ΣΕΚ ανά </a:t>
            </a:r>
            <a:r>
              <a:rPr lang="el-GR" dirty="0" err="1" smtClean="0"/>
              <a:t>κειμενικό</a:t>
            </a:r>
            <a:r>
              <a:rPr lang="el-GR" dirty="0" smtClean="0"/>
              <a:t> είδος</a:t>
            </a: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2915816" y="1556792"/>
          <a:ext cx="5472609" cy="4104451"/>
        </p:xfrm>
        <a:graphic>
          <a:graphicData uri="http://schemas.openxmlformats.org/drawingml/2006/table">
            <a:tbl>
              <a:tblPr/>
              <a:tblGrid>
                <a:gridCol w="1466579"/>
                <a:gridCol w="1466579"/>
                <a:gridCol w="1324652"/>
                <a:gridCol w="1214799"/>
              </a:tblGrid>
              <a:tr h="2641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i="1">
                          <a:latin typeface="Times New Roman"/>
                          <a:ea typeface="Times New Roman"/>
                          <a:cs typeface="Times New Roman"/>
                        </a:rPr>
                        <a:t>Τρόπος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000" i="1">
                          <a:latin typeface="Times New Roman"/>
                          <a:ea typeface="Times New Roman"/>
                          <a:cs typeface="Times New Roman"/>
                        </a:rPr>
                        <a:t>Κειμενικό είδος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i="1">
                          <a:latin typeface="Times New Roman"/>
                          <a:ea typeface="Times New Roman"/>
                          <a:cs typeface="Times New Roman"/>
                        </a:rPr>
                        <a:t>Αριθμός λέξεων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000" i="1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70">
                <a:tc rowSpan="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Προφορικά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Ειδήσεις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291,382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1%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97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Συνέντευξη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592,584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2%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7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Ομιλίες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1,839,766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6.75%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6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Συνομιλία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207,548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0.76%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70">
                <a:tc rowSpan="10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Γραπτά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Λογοτεχνία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2,455,080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9%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7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Ειδήσεις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4,764,337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17.5%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7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Άρθρα γνώμης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3,189,132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11.7%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7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Πληροφορίες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100,570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0.36%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7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Ακαδημαϊκά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3,994,277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14.67%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27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Ενημερωτικά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7,648,513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28%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7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Νόμοι-Διοίκηση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1,472,700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5.4%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7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Ιδιωτικά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186,210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0.68%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7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Διαδικαστικά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Times New Roman"/>
                          <a:cs typeface="Times New Roman"/>
                        </a:rPr>
                        <a:t>145,770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0.53%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6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Διάφορα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>
                          <a:latin typeface="Times New Roman"/>
                          <a:ea typeface="Times New Roman"/>
                          <a:cs typeface="Times New Roman"/>
                        </a:rPr>
                        <a:t>335,906</a:t>
                      </a:r>
                      <a:endParaRPr lang="el-G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l-GR" sz="1000" dirty="0">
                          <a:latin typeface="Times New Roman"/>
                          <a:ea typeface="Times New Roman"/>
                          <a:cs typeface="Times New Roman"/>
                        </a:rPr>
                        <a:t>1.65%</a:t>
                      </a:r>
                      <a:endParaRPr lang="el-G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4 - TextBox"/>
          <p:cNvSpPr txBox="1"/>
          <p:nvPr/>
        </p:nvSpPr>
        <p:spPr>
          <a:xfrm>
            <a:off x="755576" y="1556792"/>
            <a:ext cx="1800200" cy="403244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Σημείωση</a:t>
            </a:r>
            <a:r>
              <a:rPr lang="el-GR" sz="1200" b="1" dirty="0" smtClean="0"/>
              <a:t>: </a:t>
            </a:r>
          </a:p>
          <a:p>
            <a:pPr>
              <a:buFontTx/>
              <a:buChar char="-"/>
            </a:pPr>
            <a:r>
              <a:rPr lang="el-GR" sz="1200" dirty="0" smtClean="0"/>
              <a:t>Τα δεδομένα ενός σώματος κειμένων συνήθως δεν κατανέμονται ισομερώς στα επιμέρους </a:t>
            </a:r>
            <a:r>
              <a:rPr lang="el-GR" sz="1200" dirty="0" err="1" smtClean="0"/>
              <a:t>κειμενικά</a:t>
            </a:r>
            <a:r>
              <a:rPr lang="el-GR" sz="1200" dirty="0" smtClean="0"/>
              <a:t> είδη.</a:t>
            </a:r>
          </a:p>
          <a:p>
            <a:pPr>
              <a:buFontTx/>
              <a:buChar char="-"/>
            </a:pPr>
            <a:endParaRPr lang="el-GR" sz="1200" dirty="0" smtClean="0"/>
          </a:p>
          <a:p>
            <a:pPr>
              <a:buFontTx/>
              <a:buChar char="-"/>
            </a:pPr>
            <a:r>
              <a:rPr lang="el-GR" sz="1200" dirty="0" smtClean="0"/>
              <a:t>Συνεπώς, για να συγκρίνουμε τις συχνότητες εμφάνισης ενός γλωσσικού στοιχείου στα διάφορα </a:t>
            </a:r>
            <a:r>
              <a:rPr lang="el-GR" sz="1200" dirty="0" err="1" smtClean="0"/>
              <a:t>κειμενικά</a:t>
            </a:r>
            <a:r>
              <a:rPr lang="el-GR" sz="1200" dirty="0" smtClean="0"/>
              <a:t> είδη, είναι απαραίτητη η </a:t>
            </a:r>
            <a:r>
              <a:rPr lang="el-GR" sz="1200" dirty="0" err="1" smtClean="0"/>
              <a:t>κανονικοποίηση</a:t>
            </a:r>
            <a:r>
              <a:rPr lang="el-GR" sz="1200" dirty="0" smtClean="0"/>
              <a:t> των αποτελεσμάτων.</a:t>
            </a:r>
          </a:p>
          <a:p>
            <a:endParaRPr lang="el-G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r>
              <a:rPr lang="el-GR" dirty="0" smtClean="0"/>
              <a:t>Παραδείγματα </a:t>
            </a:r>
            <a:r>
              <a:rPr lang="el-GR" dirty="0" err="1" smtClean="0"/>
              <a:t>διγραμμάτων</a:t>
            </a:r>
            <a:r>
              <a:rPr lang="el-GR" dirty="0" smtClean="0"/>
              <a:t> στο ΣΕΚ:</a:t>
            </a:r>
          </a:p>
          <a:p>
            <a:endParaRPr lang="el-GR" dirty="0" smtClean="0"/>
          </a:p>
          <a:p>
            <a:pPr lvl="1"/>
            <a:r>
              <a:rPr lang="el-GR" dirty="0" smtClean="0"/>
              <a:t>(1) Με ποια στοιχεία τείνει να </a:t>
            </a:r>
            <a:r>
              <a:rPr lang="el-GR" dirty="0" err="1" smtClean="0"/>
              <a:t>συνεμφανίζεται</a:t>
            </a:r>
            <a:r>
              <a:rPr lang="el-GR" dirty="0" smtClean="0"/>
              <a:t> συχνότερα η πρόθεση </a:t>
            </a:r>
            <a:r>
              <a:rPr lang="el-GR" i="1" dirty="0" smtClean="0"/>
              <a:t>εις</a:t>
            </a:r>
            <a:r>
              <a:rPr lang="el-GR" dirty="0" smtClean="0"/>
              <a:t>;</a:t>
            </a:r>
          </a:p>
          <a:p>
            <a:endParaRPr lang="el-GR" dirty="0" smtClean="0"/>
          </a:p>
          <a:p>
            <a:pPr lvl="1"/>
            <a:r>
              <a:rPr lang="el-GR" dirty="0" smtClean="0"/>
              <a:t>(2) Με ποια στοιχεία τείνει να </a:t>
            </a:r>
            <a:r>
              <a:rPr lang="el-GR" dirty="0" err="1" smtClean="0"/>
              <a:t>συνεμφανίζεται</a:t>
            </a:r>
            <a:r>
              <a:rPr lang="el-GR" dirty="0" smtClean="0"/>
              <a:t> συχνότερα η πρόθεση </a:t>
            </a:r>
            <a:r>
              <a:rPr lang="el-GR" i="1" dirty="0" smtClean="0"/>
              <a:t>σε</a:t>
            </a:r>
            <a:r>
              <a:rPr lang="el-GR" dirty="0" smtClean="0"/>
              <a:t>;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Διγράμματα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Συχνότερα </a:t>
            </a:r>
            <a:r>
              <a:rPr lang="el-GR" sz="4000" dirty="0" err="1" smtClean="0"/>
              <a:t>διγράμματα</a:t>
            </a:r>
            <a:r>
              <a:rPr lang="el-GR" sz="4000" dirty="0" smtClean="0"/>
              <a:t> του </a:t>
            </a:r>
            <a:r>
              <a:rPr lang="el-GR" sz="4000" i="1" dirty="0" smtClean="0"/>
              <a:t>εις</a:t>
            </a:r>
            <a:endParaRPr lang="el-GR" sz="4000" i="1" dirty="0"/>
          </a:p>
        </p:txBody>
      </p:sp>
      <p:pic>
        <p:nvPicPr>
          <p:cNvPr id="50178" name="Picture 2" descr="C:\Users\ΔΟΚΙΜΗ\Desktop\ΠΑΡΟΥΣΙΑΣΗ ΕΜΜΕ [2]\εις - δίγραμμα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24744"/>
            <a:ext cx="8640960" cy="5733256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7524328" y="2420888"/>
            <a:ext cx="1331640" cy="378565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Σημείωση</a:t>
            </a:r>
            <a:r>
              <a:rPr lang="el-GR" sz="1200" b="1" dirty="0" smtClean="0"/>
              <a:t>: </a:t>
            </a:r>
          </a:p>
          <a:p>
            <a:r>
              <a:rPr lang="el-GR" sz="1200" dirty="0" smtClean="0"/>
              <a:t>Το </a:t>
            </a:r>
            <a:r>
              <a:rPr lang="el-GR" sz="1200" i="1" dirty="0" smtClean="0"/>
              <a:t>εις</a:t>
            </a:r>
            <a:r>
              <a:rPr lang="el-GR" sz="1200" dirty="0" smtClean="0"/>
              <a:t> στα δεδομένα του ΣΕΚ ακολουθείται συχνότερα από τις λέξεις:</a:t>
            </a:r>
          </a:p>
          <a:p>
            <a:endParaRPr lang="el-GR" sz="1200" dirty="0" smtClean="0"/>
          </a:p>
          <a:p>
            <a:r>
              <a:rPr lang="el-GR" sz="1200" i="1" dirty="0" smtClean="0"/>
              <a:t>την</a:t>
            </a:r>
          </a:p>
          <a:p>
            <a:r>
              <a:rPr lang="el-GR" sz="1200" i="1" dirty="0" smtClean="0"/>
              <a:t>βάρος</a:t>
            </a:r>
          </a:p>
          <a:p>
            <a:r>
              <a:rPr lang="el-GR" sz="1200" i="1" dirty="0" smtClean="0"/>
              <a:t>το</a:t>
            </a:r>
          </a:p>
          <a:p>
            <a:r>
              <a:rPr lang="el-GR" sz="1200" i="1" dirty="0" smtClean="0"/>
              <a:t>τον</a:t>
            </a:r>
          </a:p>
          <a:p>
            <a:r>
              <a:rPr lang="el-GR" sz="1200" i="1" dirty="0" smtClean="0"/>
              <a:t>τα</a:t>
            </a:r>
          </a:p>
          <a:p>
            <a:r>
              <a:rPr lang="el-GR" sz="1200" i="1" dirty="0" smtClean="0"/>
              <a:t>τους</a:t>
            </a:r>
          </a:p>
          <a:p>
            <a:r>
              <a:rPr lang="el-GR" sz="1200" i="1" dirty="0" smtClean="0">
                <a:solidFill>
                  <a:srgbClr val="0070C0"/>
                </a:solidFill>
              </a:rPr>
              <a:t>τας</a:t>
            </a:r>
          </a:p>
          <a:p>
            <a:r>
              <a:rPr lang="el-GR" sz="1200" i="1" dirty="0" smtClean="0"/>
              <a:t>διπλούν</a:t>
            </a:r>
          </a:p>
          <a:p>
            <a:r>
              <a:rPr lang="el-GR" sz="1200" i="1" dirty="0" smtClean="0"/>
              <a:t>πέρας</a:t>
            </a:r>
          </a:p>
          <a:p>
            <a:r>
              <a:rPr lang="el-GR" sz="1200" i="1" dirty="0" err="1" smtClean="0">
                <a:solidFill>
                  <a:srgbClr val="0070C0"/>
                </a:solidFill>
              </a:rPr>
              <a:t>σύνταξιν</a:t>
            </a:r>
            <a:endParaRPr lang="el-GR" sz="1200" i="1" dirty="0" smtClean="0">
              <a:solidFill>
                <a:srgbClr val="0070C0"/>
              </a:solidFill>
            </a:endParaRPr>
          </a:p>
          <a:p>
            <a:endParaRPr lang="el-G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Συχνότερα </a:t>
            </a:r>
            <a:r>
              <a:rPr lang="el-GR" dirty="0" err="1" smtClean="0"/>
              <a:t>διγράμματα</a:t>
            </a:r>
            <a:r>
              <a:rPr lang="el-GR" dirty="0" smtClean="0"/>
              <a:t> του </a:t>
            </a:r>
            <a:r>
              <a:rPr lang="el-GR" i="1" dirty="0" smtClean="0"/>
              <a:t>σε</a:t>
            </a:r>
            <a:endParaRPr lang="el-GR" i="1" dirty="0"/>
          </a:p>
        </p:txBody>
      </p:sp>
      <p:pic>
        <p:nvPicPr>
          <p:cNvPr id="51202" name="Picture 2" descr="C:\Users\ΔΟΚΙΜΗ\Desktop\ΠΑΡΟΥΣΙΑΣΗ ΕΜΜΕ [2]\σε - δίγραμμα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96752"/>
            <a:ext cx="8568951" cy="5661248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7596336" y="2420888"/>
            <a:ext cx="1331640" cy="378565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Σημείωση</a:t>
            </a:r>
            <a:r>
              <a:rPr lang="el-GR" sz="1200" b="1" dirty="0" smtClean="0"/>
              <a:t>: </a:t>
            </a:r>
          </a:p>
          <a:p>
            <a:r>
              <a:rPr lang="el-GR" sz="1200" dirty="0" smtClean="0"/>
              <a:t>Το </a:t>
            </a:r>
            <a:r>
              <a:rPr lang="el-GR" sz="1200" i="1" dirty="0" smtClean="0"/>
              <a:t>σε</a:t>
            </a:r>
            <a:r>
              <a:rPr lang="el-GR" sz="1200" dirty="0" smtClean="0"/>
              <a:t> στα δεδομένα του ΣΕΚ ακολουθείται συχνότερα από τις λέξεις:</a:t>
            </a:r>
          </a:p>
          <a:p>
            <a:endParaRPr lang="el-GR" sz="1200" dirty="0" smtClean="0"/>
          </a:p>
          <a:p>
            <a:r>
              <a:rPr lang="el-GR" sz="1200" i="1" dirty="0" smtClean="0"/>
              <a:t>μια</a:t>
            </a:r>
          </a:p>
          <a:p>
            <a:r>
              <a:rPr lang="el-GR" sz="1200" i="1" dirty="0" smtClean="0"/>
              <a:t>ένα</a:t>
            </a:r>
          </a:p>
          <a:p>
            <a:r>
              <a:rPr lang="el-GR" sz="1200" i="1" dirty="0" smtClean="0"/>
              <a:t>σχέση</a:t>
            </a:r>
          </a:p>
          <a:p>
            <a:r>
              <a:rPr lang="el-GR" sz="1200" i="1" dirty="0" smtClean="0"/>
              <a:t>κάθε</a:t>
            </a:r>
          </a:p>
          <a:p>
            <a:r>
              <a:rPr lang="el-GR" sz="1200" i="1" dirty="0" smtClean="0"/>
              <a:t>περίπτωση</a:t>
            </a:r>
          </a:p>
          <a:p>
            <a:r>
              <a:rPr lang="el-GR" sz="1200" i="1" dirty="0" smtClean="0"/>
              <a:t>αυτό</a:t>
            </a:r>
          </a:p>
          <a:p>
            <a:r>
              <a:rPr lang="el-GR" sz="1200" i="1" dirty="0" smtClean="0"/>
              <a:t>ότι</a:t>
            </a:r>
          </a:p>
          <a:p>
            <a:r>
              <a:rPr lang="el-GR" sz="1200" i="1" dirty="0" smtClean="0"/>
              <a:t>όλες</a:t>
            </a:r>
          </a:p>
          <a:p>
            <a:r>
              <a:rPr lang="el-GR" sz="1200" i="1" dirty="0" smtClean="0"/>
              <a:t>μία</a:t>
            </a:r>
          </a:p>
          <a:p>
            <a:r>
              <a:rPr lang="el-GR" sz="1200" i="1" dirty="0" smtClean="0"/>
              <a:t>αυτή</a:t>
            </a:r>
          </a:p>
          <a:p>
            <a:endParaRPr lang="el-GR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Λίστα συχνοτήτων εμφάνισης</a:t>
            </a:r>
            <a:endParaRPr lang="el-GR" dirty="0"/>
          </a:p>
        </p:txBody>
      </p:sp>
      <p:pic>
        <p:nvPicPr>
          <p:cNvPr id="13313" name="Picture 1" descr="C:\Users\ΔΟΚΙΜΗ\Desktop\ΠΑΡΟΥΣΙΑΣΗ ΕΜΜΕ [2]\25 συχνότερες λέξεις στο ΣΕΚ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2"/>
            <a:ext cx="5832648" cy="5400600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6732240" y="1988840"/>
            <a:ext cx="1800200" cy="249299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Σημείωση:</a:t>
            </a:r>
          </a:p>
          <a:p>
            <a:endParaRPr lang="el-GR" sz="1200" dirty="0" smtClean="0"/>
          </a:p>
          <a:p>
            <a:r>
              <a:rPr lang="el-GR" sz="1200" dirty="0" smtClean="0"/>
              <a:t>- Τα 25 συχνότερα στοιχεία στο σύνολο των δεδομένων του Σώματος Ελληνικών Κειμένων.</a:t>
            </a:r>
          </a:p>
          <a:p>
            <a:endParaRPr lang="el-GR" sz="1200" dirty="0" smtClean="0"/>
          </a:p>
          <a:p>
            <a:r>
              <a:rPr lang="el-GR" sz="1200" dirty="0" smtClean="0"/>
              <a:t>- Στην ιστοσελίδα του ΣΕΚ δίνονται στοιχεία για τα 100 συχνότερα στοιχεία.</a:t>
            </a:r>
          </a:p>
          <a:p>
            <a:endParaRPr lang="el-GR" sz="12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r>
              <a:rPr lang="el-GR" dirty="0" smtClean="0"/>
              <a:t>Για τους σκοπούς μιας μελέτης με συγκεκριμένο αντικείμενο, μπορούμε να συλλέξουμε δεδομένα (λ.χ. 50 γράμματα αναγνωστών από την αντίστοιχη στήλη της Καθημερινής, 100 σχόλια από τη </a:t>
            </a:r>
            <a:r>
              <a:rPr lang="en-US" dirty="0" err="1" smtClean="0"/>
              <a:t>lifo</a:t>
            </a:r>
            <a:r>
              <a:rPr lang="el-GR" dirty="0" smtClean="0"/>
              <a:t> κ.ά.)</a:t>
            </a:r>
            <a:r>
              <a:rPr lang="en-US" dirty="0" smtClean="0"/>
              <a:t> </a:t>
            </a:r>
            <a:r>
              <a:rPr lang="el-GR" dirty="0" smtClean="0"/>
              <a:t>και να τα αποθηκεύσουμε σε μορφή </a:t>
            </a:r>
            <a:r>
              <a:rPr lang="en-US" dirty="0" smtClean="0"/>
              <a:t>txt</a:t>
            </a:r>
            <a:r>
              <a:rPr lang="el-GR" dirty="0" smtClean="0"/>
              <a:t>.</a:t>
            </a:r>
          </a:p>
          <a:p>
            <a:r>
              <a:rPr lang="el-GR" dirty="0" smtClean="0"/>
              <a:t>Για την εξαγωγή </a:t>
            </a:r>
            <a:r>
              <a:rPr lang="el-GR" dirty="0" err="1" smtClean="0"/>
              <a:t>συμφραστικών</a:t>
            </a:r>
            <a:r>
              <a:rPr lang="el-GR" dirty="0" smtClean="0"/>
              <a:t> πινάκων, συχνοτήτων εμφάνισης κ.ά., υπάρχουν στο διαδίκτυο </a:t>
            </a:r>
            <a:r>
              <a:rPr lang="el-GR" smtClean="0"/>
              <a:t>μεταξύ άλλων:</a:t>
            </a:r>
            <a:endParaRPr lang="el-GR" dirty="0" smtClean="0"/>
          </a:p>
          <a:p>
            <a:pPr lvl="1"/>
            <a:r>
              <a:rPr lang="en-US" sz="1800" dirty="0" err="1" smtClean="0"/>
              <a:t>AntConc</a:t>
            </a:r>
            <a:r>
              <a:rPr lang="el-GR" sz="1800" dirty="0" smtClean="0"/>
              <a:t>: </a:t>
            </a:r>
            <a:r>
              <a:rPr lang="fr-HT" sz="1400" dirty="0" smtClean="0">
                <a:hlinkClick r:id="rId2"/>
              </a:rPr>
              <a:t>http://www.laurenceanthony.net/software/antconc/</a:t>
            </a:r>
            <a:r>
              <a:rPr lang="el-GR" sz="1400" dirty="0" smtClean="0"/>
              <a:t>  </a:t>
            </a:r>
            <a:r>
              <a:rPr lang="el-GR" sz="1800" dirty="0" smtClean="0">
                <a:solidFill>
                  <a:schemeClr val="accent1"/>
                </a:solidFill>
              </a:rPr>
              <a:t>[δωρεάν]</a:t>
            </a:r>
          </a:p>
          <a:p>
            <a:pPr lvl="1"/>
            <a:r>
              <a:rPr lang="en-US" sz="1800" dirty="0" err="1" smtClean="0"/>
              <a:t>WordSmith</a:t>
            </a:r>
            <a:r>
              <a:rPr lang="en-US" sz="1800" dirty="0" smtClean="0"/>
              <a:t> Tools: </a:t>
            </a:r>
            <a:r>
              <a:rPr lang="fr-HT" sz="1400" dirty="0" smtClean="0">
                <a:hlinkClick r:id="rId3"/>
              </a:rPr>
              <a:t>http://www.lexically.net/wordsmith/</a:t>
            </a:r>
            <a:r>
              <a:rPr lang="el-GR" sz="1400" dirty="0" smtClean="0">
                <a:solidFill>
                  <a:schemeClr val="accent1"/>
                </a:solidFill>
              </a:rPr>
              <a:t> </a:t>
            </a:r>
            <a:r>
              <a:rPr lang="el-GR" sz="1800" dirty="0" smtClean="0">
                <a:solidFill>
                  <a:schemeClr val="accent1"/>
                </a:solidFill>
              </a:rPr>
              <a:t>[με συνδρομή]</a:t>
            </a:r>
            <a:endParaRPr lang="fr-HT" sz="1800" dirty="0" smtClean="0">
              <a:solidFill>
                <a:schemeClr val="accent1"/>
              </a:solidFill>
            </a:endParaRPr>
          </a:p>
          <a:p>
            <a:pPr lvl="1"/>
            <a:endParaRPr lang="el-GR" sz="1200" dirty="0" smtClean="0"/>
          </a:p>
          <a:p>
            <a:pPr lvl="1"/>
            <a:endParaRPr lang="el-GR" sz="1200" dirty="0" smtClean="0"/>
          </a:p>
          <a:p>
            <a:pPr lvl="1"/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Δημιουργία σώματος κειμένων &amp; εργαλεία επεξεργασίας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Αξιοποίηση των ΗΣΚ στους περισσότερους γλωσσολογικούς κλάδους.</a:t>
            </a:r>
          </a:p>
          <a:p>
            <a:pPr lvl="1"/>
            <a:r>
              <a:rPr lang="el-GR" dirty="0" smtClean="0"/>
              <a:t>Ποικίλες εφαρμογές στη λεξικογραφία.</a:t>
            </a:r>
          </a:p>
          <a:p>
            <a:pPr lvl="1"/>
            <a:r>
              <a:rPr lang="el-GR" dirty="0" smtClean="0"/>
              <a:t>Έμφαση στα πεδία που θέτουν στο επίκεντρο το κείμενο (κειμενογλωσσολογία, ανάλυση λόγου).</a:t>
            </a:r>
          </a:p>
          <a:p>
            <a:pPr lvl="1"/>
            <a:r>
              <a:rPr lang="el-GR" dirty="0" smtClean="0"/>
              <a:t>Λεξικολογία: έμφαση στη φρασεολογία.</a:t>
            </a:r>
          </a:p>
          <a:p>
            <a:pPr lvl="1"/>
            <a:r>
              <a:rPr lang="el-GR" dirty="0" smtClean="0"/>
              <a:t>Κοινωνιογλωσσολογία: μελέτη γλωσσικής ποικιλότητας: </a:t>
            </a:r>
          </a:p>
          <a:p>
            <a:pPr lvl="2"/>
            <a:r>
              <a:rPr lang="el-GR" sz="1800" dirty="0" smtClean="0"/>
              <a:t>Δυνατότητα εξέτασης παραγόντων, όπως το φύλο, η ηλικία των ομιλητών κ.ά. σε </a:t>
            </a:r>
            <a:r>
              <a:rPr lang="el-GR" sz="1800" dirty="0" err="1" smtClean="0"/>
              <a:t>επισημειώμενα</a:t>
            </a:r>
            <a:r>
              <a:rPr lang="el-GR" sz="1800" dirty="0" smtClean="0"/>
              <a:t>  (ως προς αυτά τα χαρακτηριστικά) σώματα κειμένων (βλ. </a:t>
            </a:r>
            <a:r>
              <a:rPr lang="en-US" sz="1800" dirty="0" smtClean="0"/>
              <a:t>Romaine 2008</a:t>
            </a:r>
            <a:r>
              <a:rPr lang="el-GR" sz="1800" dirty="0" smtClean="0"/>
              <a:t> για μια επισκόπηση</a:t>
            </a:r>
            <a:r>
              <a:rPr lang="en-US" sz="1800" dirty="0" smtClean="0"/>
              <a:t>).</a:t>
            </a:r>
            <a:endParaRPr lang="el-GR" sz="1800" dirty="0" smtClean="0"/>
          </a:p>
          <a:p>
            <a:pPr lvl="2"/>
            <a:r>
              <a:rPr lang="el-GR" sz="1800" dirty="0" smtClean="0"/>
              <a:t>Αναπαράσταση κοινωνικών ανισοτήτων στο λόγο (κριτική ανάλυση λόγου), βλ. </a:t>
            </a:r>
            <a:r>
              <a:rPr lang="en-US" sz="1800" dirty="0" smtClean="0"/>
              <a:t>Baker, </a:t>
            </a:r>
            <a:r>
              <a:rPr lang="en-US" sz="1800" dirty="0" err="1" smtClean="0"/>
              <a:t>Gabrielatos</a:t>
            </a:r>
            <a:r>
              <a:rPr lang="en-US" sz="1800" dirty="0" smtClean="0"/>
              <a:t> &amp; </a:t>
            </a:r>
            <a:r>
              <a:rPr lang="en-US" sz="1800" dirty="0" err="1" smtClean="0"/>
              <a:t>McEnery</a:t>
            </a:r>
            <a:r>
              <a:rPr lang="en-US" sz="1800" dirty="0" smtClean="0"/>
              <a:t> 2013 </a:t>
            </a:r>
            <a:r>
              <a:rPr lang="el-GR" sz="1800" dirty="0" smtClean="0"/>
              <a:t>κ.ά.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Γλωσσολογία και σώματα κειμένων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36904" cy="10081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Χαρακτηριστικά Σωμάτων Κειμένων</a:t>
            </a:r>
            <a:endParaRPr lang="el-GR" dirty="0"/>
          </a:p>
        </p:txBody>
      </p:sp>
      <p:sp>
        <p:nvSpPr>
          <p:cNvPr id="1024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136904" cy="5061049"/>
          </a:xfrm>
        </p:spPr>
        <p:txBody>
          <a:bodyPr>
            <a:normAutofit fontScale="92500"/>
          </a:bodyPr>
          <a:lstStyle/>
          <a:p>
            <a:r>
              <a:rPr lang="el-GR" sz="2500" dirty="0" smtClean="0"/>
              <a:t>Επεξήγηση χαρακτηριστικών ΗΣΚ:</a:t>
            </a:r>
          </a:p>
          <a:p>
            <a:pPr lvl="1"/>
            <a:r>
              <a:rPr lang="el-GR" sz="2100" i="1" dirty="0" smtClean="0"/>
              <a:t>Αυθεντικό</a:t>
            </a:r>
            <a:r>
              <a:rPr lang="el-GR" sz="2100" dirty="0" smtClean="0"/>
              <a:t> γλωσσικό υλικό (έναντι κατασκευασμένων παραδειγμάτων που βασίζονται στη γλωσσική διαίσθηση του ομιλητή).</a:t>
            </a:r>
          </a:p>
          <a:p>
            <a:pPr lvl="1"/>
            <a:r>
              <a:rPr lang="el-GR" sz="2100" i="1" dirty="0" smtClean="0"/>
              <a:t>Μεγάλου όγκου </a:t>
            </a:r>
            <a:r>
              <a:rPr lang="el-GR" sz="2100" dirty="0" smtClean="0"/>
              <a:t>(πλεονεκτήματα ηλεκτρονικών σωμάτων κειμένων έναντι παραδοσιακών).</a:t>
            </a:r>
          </a:p>
          <a:p>
            <a:pPr lvl="1"/>
            <a:r>
              <a:rPr lang="el-GR" sz="2100" i="1" dirty="0" smtClean="0"/>
              <a:t>Αντιπροσωπευτικό</a:t>
            </a:r>
            <a:r>
              <a:rPr lang="el-GR" sz="2100" dirty="0" smtClean="0"/>
              <a:t> (κατά το δυνατό) δείγμα της γλώσσας: ποικίλα </a:t>
            </a:r>
            <a:r>
              <a:rPr lang="el-GR" sz="2100" dirty="0" err="1" smtClean="0"/>
              <a:t>κειμενικά</a:t>
            </a:r>
            <a:r>
              <a:rPr lang="el-GR" sz="2100" dirty="0" smtClean="0"/>
              <a:t> είδη προφορικού και γραπτού λόγου.</a:t>
            </a:r>
          </a:p>
          <a:p>
            <a:pPr lvl="1"/>
            <a:r>
              <a:rPr lang="el-GR" sz="2100" i="1" dirty="0" err="1" smtClean="0"/>
              <a:t>Κειμενικά</a:t>
            </a:r>
            <a:r>
              <a:rPr lang="el-GR" sz="2100" dirty="0" smtClean="0"/>
              <a:t>  δεδομένα (έναντι καταλόγων λέξεων αποκομμένων από το συγκείμενό τους).</a:t>
            </a:r>
          </a:p>
          <a:p>
            <a:pPr lvl="1">
              <a:buNone/>
            </a:pPr>
            <a:endParaRPr lang="el-GR" sz="2100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l-GR" sz="2400" dirty="0" smtClean="0"/>
              <a:t>Διαφορές από α) παραδοσιακά σώματα κειμένων (αποσπασματική συλλογή υλικού), β) άλλες ηλεκτρονικές συλλογές κειμένων, γ) παγκόσμιος ιστός.</a:t>
            </a:r>
          </a:p>
          <a:p>
            <a:pPr lvl="1" eaLnBrk="1" hangingPunct="1"/>
            <a:endParaRPr lang="el-GR" dirty="0" smtClean="0"/>
          </a:p>
          <a:p>
            <a:pPr eaLnBrk="1" hangingPunct="1"/>
            <a:endParaRPr lang="el-GR" dirty="0" smtClean="0"/>
          </a:p>
          <a:p>
            <a:pPr eaLnBrk="1" hangingPunct="1"/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r>
              <a:rPr lang="el-GR" dirty="0" smtClean="0"/>
              <a:t>Ομοιότητες με λοιπές μεθόδους κοινωνιογλωσσολογίας </a:t>
            </a:r>
            <a:r>
              <a:rPr lang="el-GR" sz="2000" dirty="0" smtClean="0"/>
              <a:t>(γραπτό ερωτηματολόγιο, συνέντευξη, απλή παρατήρηση και συλλογή υλικού</a:t>
            </a:r>
            <a:r>
              <a:rPr lang="el-GR" sz="2000" b="1" dirty="0" smtClean="0">
                <a:solidFill>
                  <a:srgbClr val="FF0000"/>
                </a:solidFill>
              </a:rPr>
              <a:t>*</a:t>
            </a:r>
            <a:r>
              <a:rPr lang="el-GR" sz="2000" dirty="0" smtClean="0"/>
              <a:t>):</a:t>
            </a:r>
            <a:endParaRPr lang="en-US" sz="2000" dirty="0" smtClean="0"/>
          </a:p>
          <a:p>
            <a:endParaRPr lang="el-GR" sz="2000" dirty="0" smtClean="0"/>
          </a:p>
          <a:p>
            <a:pPr lvl="1"/>
            <a:r>
              <a:rPr lang="el-GR" sz="2000" dirty="0" smtClean="0"/>
              <a:t>Στόχος: ανάλυση </a:t>
            </a:r>
            <a:r>
              <a:rPr lang="el-GR" sz="2000" i="1" dirty="0" smtClean="0"/>
              <a:t>αυθεντικής </a:t>
            </a:r>
            <a:r>
              <a:rPr lang="el-GR" sz="2000" dirty="0" smtClean="0"/>
              <a:t>γλωσσικής χρήσης («τι λέμε/γράφουμε» και όχι «τι νομίζουμε ότι λέμε/γράφουμε»)</a:t>
            </a:r>
          </a:p>
          <a:p>
            <a:pPr lvl="1">
              <a:buNone/>
            </a:pPr>
            <a:endParaRPr lang="el-GR" sz="2000" dirty="0" smtClean="0"/>
          </a:p>
          <a:p>
            <a:pPr lvl="1"/>
            <a:r>
              <a:rPr lang="el-GR" sz="2000" dirty="0" smtClean="0"/>
              <a:t>Προσπάθεια απάλειψης του παράδοξου του  παρατηρητή (φυσικά, μη πειραματικά δεδομένα) </a:t>
            </a:r>
          </a:p>
          <a:p>
            <a:pPr lvl="1"/>
            <a:endParaRPr lang="el-GR" sz="2000" i="1" dirty="0" smtClean="0"/>
          </a:p>
          <a:p>
            <a:pPr lvl="1"/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Σώματα κειμένων και κοινωνιογλωσσολογία </a:t>
            </a:r>
            <a:r>
              <a:rPr lang="en-US" dirty="0" smtClean="0"/>
              <a:t>I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6516216" y="5157192"/>
            <a:ext cx="1872208" cy="120032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*</a:t>
            </a:r>
            <a:r>
              <a:rPr lang="el-GR" sz="1200" dirty="0" smtClean="0"/>
              <a:t> Βλ. σημειώσεις μαθήματος, 06/04/16, ενότητα μεθοδολογίας, </a:t>
            </a:r>
            <a:r>
              <a:rPr lang="en-US" sz="1200" dirty="0" err="1" smtClean="0"/>
              <a:t>eclass</a:t>
            </a:r>
            <a:r>
              <a:rPr lang="en-US" sz="1200" dirty="0" smtClean="0"/>
              <a:t> </a:t>
            </a:r>
            <a:r>
              <a:rPr lang="el-GR" sz="1200" dirty="0" smtClean="0"/>
              <a:t>(Μοσχονάς 2016).</a:t>
            </a:r>
          </a:p>
          <a:p>
            <a:endParaRPr lang="el-GR" sz="12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Διαφορές:</a:t>
            </a:r>
          </a:p>
          <a:p>
            <a:pPr lvl="1"/>
            <a:r>
              <a:rPr lang="el-GR" dirty="0" smtClean="0"/>
              <a:t>Ποσοτική κοινωνιογλωσσολογία: εστιάζει σε ένα μικρό εύρος  ποικιλιών. Πραγματώσεις μιας γλωσσικής μεταβλητής, έλεγχος συσχέτισης με συγκεκριμένους παράγοντες, περιορισμένος αριθμός πληροφορητών. </a:t>
            </a:r>
          </a:p>
          <a:p>
            <a:pPr lvl="1"/>
            <a:r>
              <a:rPr lang="el-GR" dirty="0" smtClean="0"/>
              <a:t>Γλωσσολογία σωμάτων κειμένων: εξετάζει τη γλωσσική ποικιλότητα σε όλα τα </a:t>
            </a:r>
            <a:r>
              <a:rPr lang="el-GR" dirty="0" err="1" smtClean="0"/>
              <a:t>κειμενικά</a:t>
            </a:r>
            <a:r>
              <a:rPr lang="el-GR" dirty="0" smtClean="0"/>
              <a:t> είδη (προφορικά και γραπτά) μιας γλώσσας. Δυνατότητα διατύπωσης υποθέσεων για τη γλωσσική χρήση εν γένει. Έμφαση στο συγκείμενο. </a:t>
            </a:r>
          </a:p>
          <a:p>
            <a:pPr lvl="2"/>
            <a:r>
              <a:rPr lang="el-GR" dirty="0" smtClean="0"/>
              <a:t>Βλ. ωστόσο και ειδικά </a:t>
            </a:r>
            <a:r>
              <a:rPr lang="el-GR" dirty="0" err="1" smtClean="0"/>
              <a:t>επισημειωμένα</a:t>
            </a:r>
            <a:r>
              <a:rPr lang="el-GR" dirty="0" smtClean="0"/>
              <a:t> σώματα κειμένων, που επιτρέπουν τη συσχέτιση της γλωσσικής χρήσης με στοιχεία όπως το φύλο, η ηλικία κ.ά. </a:t>
            </a:r>
            <a:endParaRPr lang="en-US" dirty="0" smtClean="0"/>
          </a:p>
          <a:p>
            <a:pPr lvl="2" algn="r">
              <a:buNone/>
            </a:pPr>
            <a:r>
              <a:rPr lang="el-GR" sz="1700" dirty="0" smtClean="0"/>
              <a:t>(Βλ. και </a:t>
            </a:r>
            <a:r>
              <a:rPr lang="en-US" sz="1700" dirty="0" err="1" smtClean="0"/>
              <a:t>Biber</a:t>
            </a:r>
            <a:r>
              <a:rPr lang="en-US" sz="1700" dirty="0" smtClean="0"/>
              <a:t> 2010, Romaine 2008).</a:t>
            </a:r>
            <a:endParaRPr lang="el-GR" sz="1700" dirty="0" smtClean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Σώματα κειμένων και κοινωνιογλωσσολογία </a:t>
            </a:r>
            <a:r>
              <a:rPr lang="en-US" dirty="0" smtClean="0"/>
              <a:t>II</a:t>
            </a:r>
            <a:endParaRPr lang="el-G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5376672"/>
          </a:xfrm>
        </p:spPr>
        <p:txBody>
          <a:bodyPr/>
          <a:lstStyle/>
          <a:p>
            <a:r>
              <a:rPr lang="el-GR" dirty="0" smtClean="0"/>
              <a:t>Στοιχεία που μπορούν να μελετηθούν στα υπάρχοντα ΗΣΚ της ελληνικής:</a:t>
            </a:r>
          </a:p>
          <a:p>
            <a:pPr lvl="1"/>
            <a:r>
              <a:rPr lang="el-GR" dirty="0" smtClean="0"/>
              <a:t>Κατανομή σε γραπτό και προφορικό λόγο</a:t>
            </a:r>
          </a:p>
          <a:p>
            <a:pPr lvl="1"/>
            <a:r>
              <a:rPr lang="el-GR" dirty="0" smtClean="0"/>
              <a:t>Συχνότητα εμφάνισης ανά </a:t>
            </a:r>
            <a:r>
              <a:rPr lang="el-GR" dirty="0" err="1" smtClean="0"/>
              <a:t>κειμενικό</a:t>
            </a:r>
            <a:r>
              <a:rPr lang="el-GR" dirty="0" smtClean="0"/>
              <a:t> είδος</a:t>
            </a:r>
          </a:p>
          <a:p>
            <a:pPr lvl="1"/>
            <a:r>
              <a:rPr lang="el-GR" dirty="0" smtClean="0"/>
              <a:t>Έλεγχος </a:t>
            </a:r>
            <a:r>
              <a:rPr lang="el-GR" dirty="0" err="1" smtClean="0"/>
              <a:t>προφορικότητας</a:t>
            </a:r>
            <a:r>
              <a:rPr lang="el-GR" dirty="0" smtClean="0"/>
              <a:t> </a:t>
            </a:r>
            <a:r>
              <a:rPr lang="el-GR" dirty="0" err="1" smtClean="0"/>
              <a:t>κειμενικών</a:t>
            </a:r>
            <a:r>
              <a:rPr lang="el-GR" dirty="0" smtClean="0"/>
              <a:t> ειδών</a:t>
            </a:r>
          </a:p>
          <a:p>
            <a:pPr lvl="1"/>
            <a:r>
              <a:rPr lang="el-GR" dirty="0" smtClean="0"/>
              <a:t>Μελέτη λειτουργικής διαφοροποίησης με αναγωγή στο συγκείμενο (π.χ. </a:t>
            </a:r>
            <a:r>
              <a:rPr lang="el-GR" i="1" dirty="0" smtClean="0"/>
              <a:t>απλώς</a:t>
            </a:r>
            <a:r>
              <a:rPr lang="el-GR" dirty="0" smtClean="0"/>
              <a:t>, </a:t>
            </a:r>
            <a:r>
              <a:rPr lang="el-GR" i="1" dirty="0" smtClean="0"/>
              <a:t>απλά</a:t>
            </a:r>
            <a:r>
              <a:rPr lang="el-GR" dirty="0" smtClean="0"/>
              <a:t> και </a:t>
            </a:r>
            <a:r>
              <a:rPr lang="el-GR" i="1" dirty="0" smtClean="0"/>
              <a:t>ως, σαν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Μελέτη γλωσσικής ποικιλότητας στο Διαχρονικό Σώμα Ελληνικών Κειμένων</a:t>
            </a:r>
            <a:r>
              <a:rPr lang="en-US" dirty="0" smtClean="0"/>
              <a:t> </a:t>
            </a:r>
            <a:r>
              <a:rPr lang="el-GR" dirty="0" smtClean="0"/>
              <a:t>του 20</a:t>
            </a:r>
            <a:r>
              <a:rPr lang="el-GR" baseline="30000" dirty="0" smtClean="0"/>
              <a:t>ου</a:t>
            </a:r>
            <a:r>
              <a:rPr lang="el-GR" dirty="0" smtClean="0"/>
              <a:t> αιώνα</a:t>
            </a:r>
            <a:r>
              <a:rPr lang="el-GR" dirty="0" smtClean="0">
                <a:solidFill>
                  <a:srgbClr val="FF0000"/>
                </a:solidFill>
              </a:rPr>
              <a:t>*</a:t>
            </a:r>
            <a:r>
              <a:rPr lang="el-GR" dirty="0" smtClean="0"/>
              <a:t>. Γλωσσικό ζήτημα, κατανομή στοιχείων δημοτικής και καθαρεύουσας ανά δεκαετία του 20</a:t>
            </a:r>
            <a:r>
              <a:rPr lang="el-GR" baseline="30000" dirty="0" smtClean="0"/>
              <a:t>ου</a:t>
            </a:r>
            <a:r>
              <a:rPr lang="el-GR" dirty="0" smtClean="0"/>
              <a:t> αιώνα ή/και ανά </a:t>
            </a:r>
            <a:r>
              <a:rPr lang="el-GR" dirty="0" err="1" smtClean="0"/>
              <a:t>κειμενικό</a:t>
            </a:r>
            <a:r>
              <a:rPr lang="el-GR" dirty="0" smtClean="0"/>
              <a:t> είδος. </a:t>
            </a:r>
            <a:endParaRPr lang="fr-HT" dirty="0" smtClean="0"/>
          </a:p>
          <a:p>
            <a:pPr lvl="1">
              <a:buNone/>
            </a:pPr>
            <a:endParaRPr lang="el-GR" dirty="0" smtClean="0"/>
          </a:p>
          <a:p>
            <a:pPr lvl="1"/>
            <a:endParaRPr lang="el-GR" dirty="0" smtClean="0"/>
          </a:p>
          <a:p>
            <a:pPr lvl="1"/>
            <a:endParaRPr lang="el-GR" dirty="0" smtClean="0"/>
          </a:p>
          <a:p>
            <a:pPr lvl="1"/>
            <a:endParaRPr lang="el-GR" dirty="0" smtClean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Μελέτη γλωσσικών μεταβλητών σε νεοελληνικά ΗΣΚ </a:t>
            </a:r>
            <a:r>
              <a:rPr lang="en-US" dirty="0" smtClean="0"/>
              <a:t>I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4932040" y="5733256"/>
            <a:ext cx="4032448" cy="1015663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*</a:t>
            </a:r>
            <a:r>
              <a:rPr lang="el-GR" sz="1200" dirty="0" smtClean="0"/>
              <a:t> Υπό κατασκευή. Πρόσβαση της τρέχουσας εκδοχής του από την ιστοσελίδα: </a:t>
            </a:r>
            <a:r>
              <a:rPr lang="en-US" sz="1200" dirty="0" smtClean="0">
                <a:hlinkClick r:id="rId2" action="ppaction://hlinkfile"/>
              </a:rPr>
              <a:t>greekcorpus20.sek.edu.gr</a:t>
            </a:r>
            <a:endParaRPr lang="en-US" sz="1200" dirty="0" smtClean="0"/>
          </a:p>
          <a:p>
            <a:pPr>
              <a:buFont typeface="Arial" pitchFamily="34" charset="0"/>
              <a:buChar char="•"/>
            </a:pPr>
            <a:r>
              <a:rPr lang="el-GR" sz="1200" dirty="0" smtClean="0"/>
              <a:t>Περισσότερες πληροφορίες: </a:t>
            </a:r>
          </a:p>
          <a:p>
            <a:r>
              <a:rPr lang="en-US" sz="1200" dirty="0" smtClean="0">
                <a:hlinkClick r:id="rId3" action="ppaction://hlinkfile"/>
              </a:rPr>
              <a:t>greekcorpus20.phil.uoa.gr</a:t>
            </a:r>
            <a:endParaRPr lang="en-US" sz="1200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Μελέτη γλωσσικών μεταβλητών σε νεοελληνικά ΗΣΚ </a:t>
            </a:r>
            <a:r>
              <a:rPr lang="en-US" dirty="0" smtClean="0"/>
              <a:t>II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Περιορισμοί των διαθέσιμων ΗΣΚ:</a:t>
            </a:r>
          </a:p>
          <a:p>
            <a:pPr lvl="1"/>
            <a:r>
              <a:rPr lang="el-GR" dirty="0" smtClean="0"/>
              <a:t>Δυνατότητα μελέτης μόνο των γλωσσικών μεταβλητών που αναπαρίστανται στη γραφή (λ.χ. μορφολογικών, συντακτικών) και όχι λ.χ. της </a:t>
            </a:r>
            <a:r>
              <a:rPr lang="el-GR" dirty="0" err="1" smtClean="0"/>
              <a:t>ερρίνωσης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Αδυναμία συσχέτισης με παράγοντες όπως το φύλο, η ηλικία ή η κοινωνική τάξη λόγω της απουσίας σωμάτων κειμένων </a:t>
            </a:r>
            <a:r>
              <a:rPr lang="el-GR" dirty="0" err="1" smtClean="0"/>
              <a:t>επισημειωμένων</a:t>
            </a:r>
            <a:r>
              <a:rPr lang="el-GR" dirty="0" smtClean="0"/>
              <a:t> ως προς τέτοιου είδους χαρακτηριστικά.</a:t>
            </a:r>
          </a:p>
          <a:p>
            <a:pPr lvl="1"/>
            <a:r>
              <a:rPr lang="el-GR" dirty="0" smtClean="0"/>
              <a:t>Μικρός αριθμός προφορικών δεδομένων.</a:t>
            </a:r>
          </a:p>
          <a:p>
            <a:pPr lvl="1"/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88632"/>
          </a:xfrm>
        </p:spPr>
        <p:txBody>
          <a:bodyPr>
            <a:normAutofit lnSpcReduction="10000"/>
          </a:bodyPr>
          <a:lstStyle/>
          <a:p>
            <a:r>
              <a:rPr lang="el-GR" sz="2400" dirty="0" smtClean="0"/>
              <a:t>Γλωσσολογία σωμάτων κειμένων – Εισαγωγικά</a:t>
            </a:r>
          </a:p>
          <a:p>
            <a:pPr marL="355600" lvl="1" indent="-177800" algn="just">
              <a:buNone/>
            </a:pPr>
            <a:r>
              <a:rPr lang="en-US" sz="1400" dirty="0" smtClean="0"/>
              <a:t>Baker, Paul, </a:t>
            </a:r>
            <a:r>
              <a:rPr lang="en-US" sz="1400" dirty="0" err="1" smtClean="0"/>
              <a:t>Hardie</a:t>
            </a:r>
            <a:r>
              <a:rPr lang="en-US" sz="1400" dirty="0" smtClean="0"/>
              <a:t>, Andrew &amp; Tony </a:t>
            </a:r>
            <a:r>
              <a:rPr lang="en-US" sz="1400" dirty="0" err="1" smtClean="0"/>
              <a:t>McEnery</a:t>
            </a:r>
            <a:r>
              <a:rPr lang="en-US" sz="1400" dirty="0" smtClean="0"/>
              <a:t> (2006). </a:t>
            </a:r>
            <a:r>
              <a:rPr lang="en-US" sz="1400" i="1" dirty="0" smtClean="0"/>
              <a:t>A Glossary of Corpus Linguistics.</a:t>
            </a:r>
            <a:r>
              <a:rPr lang="en-US" sz="1400" dirty="0" smtClean="0"/>
              <a:t> Edinburgh: Edinburgh University Press.</a:t>
            </a:r>
            <a:endParaRPr lang="el-GR" sz="1400" dirty="0" smtClean="0"/>
          </a:p>
          <a:p>
            <a:pPr marL="355600" lvl="1" indent="-177800" algn="just">
              <a:buNone/>
            </a:pPr>
            <a:r>
              <a:rPr lang="en-US" sz="1400" dirty="0" err="1" smtClean="0"/>
              <a:t>Gries</a:t>
            </a:r>
            <a:r>
              <a:rPr lang="en-US" sz="1400" dirty="0" smtClean="0"/>
              <a:t>, Stefan Th. (2009). What is Corpus Linguistics? </a:t>
            </a:r>
            <a:r>
              <a:rPr lang="en-US" sz="1400" i="1" dirty="0" smtClean="0"/>
              <a:t>Language and Linguistics Compass</a:t>
            </a:r>
            <a:r>
              <a:rPr lang="en-US" sz="1400" dirty="0" smtClean="0"/>
              <a:t> 3, 1-17.</a:t>
            </a:r>
            <a:endParaRPr lang="el-GR" sz="1400" dirty="0" smtClean="0"/>
          </a:p>
          <a:p>
            <a:pPr marL="355600" lvl="1" indent="-177800" algn="just">
              <a:buNone/>
            </a:pPr>
            <a:r>
              <a:rPr lang="en-US" sz="1400" dirty="0" err="1" smtClean="0"/>
              <a:t>Gries</a:t>
            </a:r>
            <a:r>
              <a:rPr lang="en-US" sz="1400" dirty="0" smtClean="0"/>
              <a:t>, Stefan Th. (2010). Corpus linguistics and theoretical linguistics. A love-hate relationship? Not necessarily… </a:t>
            </a:r>
            <a:r>
              <a:rPr lang="en-US" sz="1400" i="1" dirty="0" smtClean="0"/>
              <a:t>International Journal of Corpus Linguistics </a:t>
            </a:r>
            <a:r>
              <a:rPr lang="en-US" sz="1400" dirty="0" smtClean="0"/>
              <a:t>15 (3), 327-343.</a:t>
            </a:r>
            <a:endParaRPr lang="el-GR" sz="1400" dirty="0" smtClean="0"/>
          </a:p>
          <a:p>
            <a:pPr marL="355600" lvl="1" indent="-177800" algn="just">
              <a:buNone/>
            </a:pPr>
            <a:r>
              <a:rPr lang="en-US" sz="1400" dirty="0" smtClean="0"/>
              <a:t>Leech, Geoffrey (1991). The state of the art in corpus linguistics. </a:t>
            </a:r>
            <a:r>
              <a:rPr lang="el-GR" sz="1400" dirty="0" smtClean="0"/>
              <a:t>Στο </a:t>
            </a:r>
            <a:r>
              <a:rPr lang="en-US" sz="1400" dirty="0" err="1" smtClean="0"/>
              <a:t>Aijmer</a:t>
            </a:r>
            <a:r>
              <a:rPr lang="en-US" sz="1400" dirty="0" smtClean="0"/>
              <a:t>, Karin &amp; </a:t>
            </a:r>
            <a:r>
              <a:rPr lang="en-US" sz="1400" dirty="0" err="1" smtClean="0"/>
              <a:t>Bengt</a:t>
            </a:r>
            <a:r>
              <a:rPr lang="en-US" sz="1400" dirty="0" smtClean="0"/>
              <a:t> </a:t>
            </a:r>
            <a:r>
              <a:rPr lang="en-US" sz="1400" dirty="0" err="1" smtClean="0"/>
              <a:t>Altenberg</a:t>
            </a:r>
            <a:r>
              <a:rPr lang="en-US" sz="1400" dirty="0" smtClean="0"/>
              <a:t> (</a:t>
            </a:r>
            <a:r>
              <a:rPr lang="el-GR" sz="1400" dirty="0" err="1" smtClean="0"/>
              <a:t>επιμ</a:t>
            </a:r>
            <a:r>
              <a:rPr lang="en-US" sz="1400" dirty="0" smtClean="0"/>
              <a:t>.) </a:t>
            </a:r>
            <a:r>
              <a:rPr lang="en-US" sz="1400" i="1" dirty="0" smtClean="0"/>
              <a:t>English Corpus Linguistics. Studies in </a:t>
            </a:r>
            <a:r>
              <a:rPr lang="en-US" sz="1400" i="1" dirty="0" err="1" smtClean="0"/>
              <a:t>Honour</a:t>
            </a:r>
            <a:r>
              <a:rPr lang="en-US" sz="1400" i="1" dirty="0" smtClean="0"/>
              <a:t> of Jan </a:t>
            </a:r>
            <a:r>
              <a:rPr lang="en-US" sz="1400" i="1" dirty="0" err="1" smtClean="0"/>
              <a:t>Svartvik</a:t>
            </a:r>
            <a:r>
              <a:rPr lang="en-US" sz="1400" dirty="0" smtClean="0"/>
              <a:t>. London and New York: Longman, 8-29. </a:t>
            </a:r>
            <a:endParaRPr lang="el-GR" sz="1400" dirty="0" smtClean="0"/>
          </a:p>
          <a:p>
            <a:pPr marL="355600" lvl="1" indent="-177800" algn="just">
              <a:buNone/>
            </a:pPr>
            <a:r>
              <a:rPr lang="en-US" sz="1400" dirty="0" smtClean="0"/>
              <a:t>Leech, Geoffrey (1992). Corpora and theories of linguistic performance. </a:t>
            </a:r>
            <a:r>
              <a:rPr lang="el-GR" sz="1400" dirty="0" smtClean="0"/>
              <a:t>Στο </a:t>
            </a:r>
            <a:r>
              <a:rPr lang="en-US" sz="1400" dirty="0" err="1" smtClean="0"/>
              <a:t>Svartvik</a:t>
            </a:r>
            <a:r>
              <a:rPr lang="en-US" sz="1400" dirty="0" smtClean="0"/>
              <a:t>, Jan (</a:t>
            </a:r>
            <a:r>
              <a:rPr lang="el-GR" sz="1400" dirty="0" err="1" smtClean="0"/>
              <a:t>επιμ</a:t>
            </a:r>
            <a:r>
              <a:rPr lang="el-GR" sz="1400" dirty="0" smtClean="0"/>
              <a:t>.) </a:t>
            </a:r>
            <a:r>
              <a:rPr lang="en-US" sz="1400" dirty="0" smtClean="0"/>
              <a:t>Directions in corpus linguistics. Proceedings of Nobel Symposium 82. Berlin, New York: Mouton de </a:t>
            </a:r>
            <a:r>
              <a:rPr lang="en-US" sz="1400" dirty="0" err="1" smtClean="0"/>
              <a:t>Gruyter</a:t>
            </a:r>
            <a:r>
              <a:rPr lang="en-US" sz="1400" dirty="0" smtClean="0"/>
              <a:t>, 105-122.</a:t>
            </a:r>
          </a:p>
          <a:p>
            <a:pPr marL="355600" lvl="1" indent="-177800" algn="just">
              <a:buNone/>
            </a:pPr>
            <a:r>
              <a:rPr lang="en-US" sz="1400" dirty="0" err="1" smtClean="0"/>
              <a:t>McEnery</a:t>
            </a:r>
            <a:r>
              <a:rPr lang="en-US" sz="1400" dirty="0" smtClean="0"/>
              <a:t>, Tony &amp; Andrew </a:t>
            </a:r>
            <a:r>
              <a:rPr lang="en-US" sz="1400" dirty="0" err="1" smtClean="0"/>
              <a:t>Hardie</a:t>
            </a:r>
            <a:r>
              <a:rPr lang="en-US" sz="1400" dirty="0" smtClean="0"/>
              <a:t> (2012). </a:t>
            </a:r>
            <a:r>
              <a:rPr lang="en-US" sz="1400" i="1" dirty="0" smtClean="0"/>
              <a:t>Corpus linguistics. Method, Theory and Practice. </a:t>
            </a:r>
            <a:r>
              <a:rPr lang="en-US" sz="1400" dirty="0" smtClean="0"/>
              <a:t>Cambridge: Cambridge University Press.</a:t>
            </a:r>
            <a:r>
              <a:rPr lang="en-US" sz="1400" b="1" dirty="0" smtClean="0"/>
              <a:t> </a:t>
            </a:r>
            <a:endParaRPr lang="el-GR" sz="1400" dirty="0" smtClean="0"/>
          </a:p>
          <a:p>
            <a:pPr marL="355600" lvl="1" indent="-177800" algn="just">
              <a:buNone/>
            </a:pPr>
            <a:r>
              <a:rPr lang="en-US" sz="1400" dirty="0" err="1" smtClean="0"/>
              <a:t>Renouf</a:t>
            </a:r>
            <a:r>
              <a:rPr lang="en-US" sz="1400" dirty="0" smtClean="0"/>
              <a:t>, Antoinette (2005). Corpus Linguistics: past and present. </a:t>
            </a:r>
            <a:r>
              <a:rPr lang="el-GR" sz="1400" dirty="0" smtClean="0"/>
              <a:t>Στο </a:t>
            </a:r>
            <a:r>
              <a:rPr lang="en-US" sz="1400" dirty="0" err="1" smtClean="0"/>
              <a:t>Naixing</a:t>
            </a:r>
            <a:r>
              <a:rPr lang="en-US" sz="1400" dirty="0" smtClean="0"/>
              <a:t>, Wei, </a:t>
            </a:r>
            <a:r>
              <a:rPr lang="en-US" sz="1400" dirty="0" err="1" smtClean="0"/>
              <a:t>Wenzhong</a:t>
            </a:r>
            <a:r>
              <a:rPr lang="en-US" sz="1400" dirty="0" smtClean="0"/>
              <a:t>, Li, </a:t>
            </a:r>
            <a:r>
              <a:rPr lang="en-US" sz="1400" dirty="0" err="1" smtClean="0"/>
              <a:t>Pu</a:t>
            </a:r>
            <a:r>
              <a:rPr lang="en-US" sz="1400" dirty="0" smtClean="0"/>
              <a:t> </a:t>
            </a:r>
            <a:r>
              <a:rPr lang="en-US" sz="1400" dirty="0" err="1" smtClean="0"/>
              <a:t>Jianzhong</a:t>
            </a:r>
            <a:r>
              <a:rPr lang="en-US" sz="1400" dirty="0" smtClean="0"/>
              <a:t> (</a:t>
            </a:r>
            <a:r>
              <a:rPr lang="el-GR" sz="1400" dirty="0" err="1" smtClean="0"/>
              <a:t>επιμ</a:t>
            </a:r>
            <a:r>
              <a:rPr lang="en-US" sz="1400" dirty="0" smtClean="0"/>
              <a:t>.) </a:t>
            </a:r>
            <a:r>
              <a:rPr lang="en-US" sz="1400" i="1" dirty="0" smtClean="0"/>
              <a:t>Corpora in Use. In </a:t>
            </a:r>
            <a:r>
              <a:rPr lang="en-US" sz="1400" i="1" dirty="0" err="1" smtClean="0"/>
              <a:t>honour</a:t>
            </a:r>
            <a:r>
              <a:rPr lang="en-US" sz="1400" i="1" dirty="0" smtClean="0"/>
              <a:t> of Professor Yang </a:t>
            </a:r>
            <a:r>
              <a:rPr lang="en-US" sz="1400" i="1" dirty="0" err="1" smtClean="0"/>
              <a:t>Huizhong</a:t>
            </a:r>
            <a:r>
              <a:rPr lang="en-US" sz="1400" dirty="0" smtClean="0"/>
              <a:t>. Corpora in Use. Shanghai: Shanghai Foreign Language Education Press. </a:t>
            </a:r>
            <a:endParaRPr lang="el-GR" sz="1400" dirty="0" smtClean="0"/>
          </a:p>
          <a:p>
            <a:pPr marL="355600" lvl="1" indent="-177800" algn="just">
              <a:buNone/>
            </a:pPr>
            <a:r>
              <a:rPr lang="en-US" sz="1400" dirty="0" smtClean="0"/>
              <a:t>Sinclair, John (1991). </a:t>
            </a:r>
            <a:r>
              <a:rPr lang="en-US" sz="1400" i="1" dirty="0" smtClean="0"/>
              <a:t>Corpus, Concordance, Collocation</a:t>
            </a:r>
            <a:r>
              <a:rPr lang="en-US" sz="1400" dirty="0" smtClean="0"/>
              <a:t>. Oxford: Oxford University Press. </a:t>
            </a:r>
            <a:endParaRPr lang="el-GR" sz="1400" dirty="0" smtClean="0"/>
          </a:p>
          <a:p>
            <a:pPr marL="355600" lvl="1" indent="-177800" algn="just">
              <a:buNone/>
            </a:pPr>
            <a:r>
              <a:rPr lang="en-US" sz="1400" dirty="0" smtClean="0"/>
              <a:t>Sinclair, John (2004). </a:t>
            </a:r>
            <a:r>
              <a:rPr lang="en-US" sz="1400" i="1" dirty="0" smtClean="0"/>
              <a:t>Trust the text. Language, corpus and discourse. </a:t>
            </a:r>
            <a:r>
              <a:rPr lang="en-US" sz="1400" dirty="0" smtClean="0"/>
              <a:t>London and New York: </a:t>
            </a:r>
            <a:r>
              <a:rPr lang="en-US" sz="1400" dirty="0" err="1" smtClean="0"/>
              <a:t>Routledge</a:t>
            </a:r>
            <a:r>
              <a:rPr lang="en-US" sz="1400" dirty="0" smtClean="0"/>
              <a:t>.</a:t>
            </a:r>
            <a:r>
              <a:rPr lang="en-US" sz="1400" b="1" dirty="0" smtClean="0"/>
              <a:t> </a:t>
            </a:r>
            <a:endParaRPr lang="el-GR" sz="1400" b="1" dirty="0" smtClean="0"/>
          </a:p>
          <a:p>
            <a:pPr marL="355600" lvl="1" indent="-177800" algn="just">
              <a:buNone/>
            </a:pPr>
            <a:r>
              <a:rPr lang="en-US" sz="1400" dirty="0" err="1" smtClean="0"/>
              <a:t>Tognini</a:t>
            </a:r>
            <a:r>
              <a:rPr lang="en-US" sz="1400" dirty="0" smtClean="0"/>
              <a:t> </a:t>
            </a:r>
            <a:r>
              <a:rPr lang="en-US" sz="1400" dirty="0" err="1" smtClean="0"/>
              <a:t>Bonelli</a:t>
            </a:r>
            <a:r>
              <a:rPr lang="en-US" sz="1400" dirty="0" smtClean="0"/>
              <a:t>, Elena (2010). Theoretical overview of the evolution of corpus linguistics. </a:t>
            </a:r>
            <a:r>
              <a:rPr lang="el-GR" sz="1400" dirty="0" smtClean="0"/>
              <a:t>Στο </a:t>
            </a:r>
            <a:r>
              <a:rPr lang="en-US" sz="1400" dirty="0" smtClean="0"/>
              <a:t>O’ </a:t>
            </a:r>
            <a:r>
              <a:rPr lang="en-US" sz="1400" dirty="0" err="1" smtClean="0"/>
              <a:t>Keeffe</a:t>
            </a:r>
            <a:r>
              <a:rPr lang="en-US" sz="1400" dirty="0" smtClean="0"/>
              <a:t>, Anne &amp; Michael McCarthy (</a:t>
            </a:r>
            <a:r>
              <a:rPr lang="el-GR" sz="1400" dirty="0" err="1" smtClean="0"/>
              <a:t>επιμ</a:t>
            </a:r>
            <a:r>
              <a:rPr lang="en-US" sz="1400" dirty="0" smtClean="0"/>
              <a:t>.) </a:t>
            </a:r>
            <a:r>
              <a:rPr lang="en-US" sz="1400" i="1" dirty="0" smtClean="0"/>
              <a:t>The </a:t>
            </a:r>
            <a:r>
              <a:rPr lang="en-US" sz="1400" i="1" dirty="0" err="1" smtClean="0"/>
              <a:t>Routledge</a:t>
            </a:r>
            <a:r>
              <a:rPr lang="en-US" sz="1400" i="1" dirty="0" smtClean="0"/>
              <a:t> Handbook of Corpus Linguistics. </a:t>
            </a:r>
            <a:r>
              <a:rPr lang="en-US" sz="1400" dirty="0" smtClean="0"/>
              <a:t>London/New York: </a:t>
            </a:r>
            <a:r>
              <a:rPr lang="en-US" sz="1400" dirty="0" err="1" smtClean="0"/>
              <a:t>Routledge</a:t>
            </a:r>
            <a:r>
              <a:rPr lang="en-US" sz="1400" dirty="0" smtClean="0"/>
              <a:t>, 14-27.</a:t>
            </a:r>
            <a:r>
              <a:rPr lang="en-US" sz="1400" b="1" dirty="0" smtClean="0"/>
              <a:t> </a:t>
            </a:r>
          </a:p>
          <a:p>
            <a:pPr marL="355600" lvl="1" indent="-177800" algn="just">
              <a:buNone/>
            </a:pPr>
            <a:endParaRPr lang="el-GR" sz="1500" dirty="0" smtClean="0"/>
          </a:p>
          <a:p>
            <a:pPr lvl="1">
              <a:buNone/>
            </a:pPr>
            <a:endParaRPr lang="el-GR" sz="1400" dirty="0" smtClean="0"/>
          </a:p>
          <a:p>
            <a:endParaRPr lang="el-GR" sz="2400" dirty="0" smtClean="0"/>
          </a:p>
          <a:p>
            <a:pPr>
              <a:buNone/>
            </a:pPr>
            <a:endParaRPr lang="el-GR" sz="2400" dirty="0" smtClean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l-GR" dirty="0" smtClean="0"/>
              <a:t>Ενδεικτική βιβλιογραφία</a:t>
            </a:r>
            <a:endParaRPr lang="el-G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Θέση περιεχομένου"/>
          <p:cNvSpPr>
            <a:spLocks noGrp="1"/>
          </p:cNvSpPr>
          <p:nvPr>
            <p:ph idx="1"/>
          </p:nvPr>
        </p:nvSpPr>
        <p:spPr>
          <a:xfrm>
            <a:off x="251520" y="332656"/>
            <a:ext cx="8568952" cy="6264696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Μέθοδοι ανάλυσης με τη χρήση σωμάτων κειμένων και εφαρμογές</a:t>
            </a:r>
          </a:p>
          <a:p>
            <a:pPr marL="355600" indent="-177800">
              <a:buNone/>
            </a:pPr>
            <a:endParaRPr lang="el-G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55600" indent="-177800">
              <a:buNone/>
            </a:pP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Biber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Douglas (2010). What can a corpus tell us about registers and genres? </a:t>
            </a:r>
            <a:r>
              <a:rPr lang="el-G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O’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Keeffe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Anne &amp; Michael McCarthy (</a:t>
            </a:r>
            <a:r>
              <a:rPr lang="el-GR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επιμ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 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1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Routledge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Handbook of Corpus Linguistics.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London/New York: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Routledge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241-254.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55600" indent="-177800">
              <a:buNone/>
            </a:pPr>
            <a:r>
              <a:rPr lang="en-US" sz="1400" dirty="0" smtClean="0"/>
              <a:t>Conrad, Susan (2010). What can a corpus tell us about grammar? </a:t>
            </a:r>
            <a:r>
              <a:rPr lang="el-GR" sz="1400" dirty="0" smtClean="0"/>
              <a:t>Στο </a:t>
            </a:r>
            <a:r>
              <a:rPr lang="en-US" sz="1400" dirty="0" smtClean="0"/>
              <a:t>O’ </a:t>
            </a:r>
            <a:r>
              <a:rPr lang="en-US" sz="1400" dirty="0" err="1" smtClean="0"/>
              <a:t>Keeffe</a:t>
            </a:r>
            <a:r>
              <a:rPr lang="en-US" sz="1400" dirty="0" smtClean="0"/>
              <a:t>, Anne &amp; Michael McCarthy (</a:t>
            </a:r>
            <a:r>
              <a:rPr lang="el-GR" sz="1400" dirty="0" err="1" smtClean="0"/>
              <a:t>επιμ</a:t>
            </a:r>
            <a:r>
              <a:rPr lang="en-US" sz="1400" dirty="0" smtClean="0"/>
              <a:t>.) </a:t>
            </a:r>
            <a:r>
              <a:rPr lang="en-US" sz="1400" i="1" dirty="0" smtClean="0"/>
              <a:t>The </a:t>
            </a:r>
            <a:r>
              <a:rPr lang="en-US" sz="1400" i="1" dirty="0" err="1" smtClean="0"/>
              <a:t>Routledge</a:t>
            </a:r>
            <a:r>
              <a:rPr lang="en-US" sz="1400" i="1" dirty="0" smtClean="0"/>
              <a:t> Handbook of Corpus Linguistics. </a:t>
            </a:r>
            <a:r>
              <a:rPr lang="en-US" sz="1400" dirty="0" smtClean="0"/>
              <a:t>London</a:t>
            </a:r>
            <a:r>
              <a:rPr lang="el-GR" sz="1400" dirty="0" smtClean="0"/>
              <a:t>/</a:t>
            </a:r>
            <a:r>
              <a:rPr lang="en-US" sz="1400" dirty="0" smtClean="0"/>
              <a:t>New York</a:t>
            </a:r>
            <a:r>
              <a:rPr lang="el-GR" sz="1400" dirty="0" smtClean="0"/>
              <a:t>: </a:t>
            </a:r>
            <a:r>
              <a:rPr lang="en-US" sz="1400" dirty="0" err="1" smtClean="0"/>
              <a:t>Routledge</a:t>
            </a:r>
            <a:r>
              <a:rPr lang="el-GR" sz="1400" dirty="0" smtClean="0"/>
              <a:t>, 227-240.</a:t>
            </a:r>
            <a:r>
              <a:rPr lang="el-GR" sz="1400" b="1" dirty="0" smtClean="0"/>
              <a:t> </a:t>
            </a:r>
            <a:endParaRPr lang="el-GR" sz="1400" dirty="0" smtClean="0"/>
          </a:p>
          <a:p>
            <a:pPr marL="355600" indent="-177800">
              <a:buNone/>
            </a:pPr>
            <a:r>
              <a:rPr lang="en-US" sz="1400" dirty="0" err="1" smtClean="0"/>
              <a:t>Hunston</a:t>
            </a:r>
            <a:r>
              <a:rPr lang="en-US" sz="1400" dirty="0" smtClean="0"/>
              <a:t>, Susan (2010). How can a corpus be used to explore patterns? </a:t>
            </a:r>
            <a:r>
              <a:rPr lang="el-GR" sz="1400" dirty="0" smtClean="0"/>
              <a:t>Στο </a:t>
            </a:r>
            <a:r>
              <a:rPr lang="en-US" sz="1400" dirty="0" smtClean="0"/>
              <a:t>O’ </a:t>
            </a:r>
            <a:r>
              <a:rPr lang="en-US" sz="1400" dirty="0" err="1" smtClean="0"/>
              <a:t>Keeffe</a:t>
            </a:r>
            <a:r>
              <a:rPr lang="en-US" sz="1400" dirty="0" smtClean="0"/>
              <a:t>, Anne &amp; Michael McCarthy (</a:t>
            </a:r>
            <a:r>
              <a:rPr lang="el-GR" sz="1400" dirty="0" err="1" smtClean="0"/>
              <a:t>επιμ</a:t>
            </a:r>
            <a:r>
              <a:rPr lang="en-US" sz="1400" dirty="0" smtClean="0"/>
              <a:t>.) </a:t>
            </a:r>
            <a:r>
              <a:rPr lang="en-US" sz="1400" i="1" dirty="0" smtClean="0"/>
              <a:t>The </a:t>
            </a:r>
            <a:r>
              <a:rPr lang="en-US" sz="1400" i="1" dirty="0" err="1" smtClean="0"/>
              <a:t>Routledge</a:t>
            </a:r>
            <a:r>
              <a:rPr lang="en-US" sz="1400" i="1" dirty="0" smtClean="0"/>
              <a:t> Handbook of Corpus Linguistics. </a:t>
            </a:r>
            <a:r>
              <a:rPr lang="en-US" sz="1400" dirty="0" smtClean="0"/>
              <a:t>London</a:t>
            </a:r>
            <a:r>
              <a:rPr lang="el-GR" sz="1400" dirty="0" smtClean="0"/>
              <a:t>/</a:t>
            </a:r>
            <a:r>
              <a:rPr lang="en-US" sz="1400" dirty="0" smtClean="0"/>
              <a:t>New York</a:t>
            </a:r>
            <a:r>
              <a:rPr lang="el-GR" sz="1400" dirty="0" smtClean="0"/>
              <a:t>: </a:t>
            </a:r>
            <a:r>
              <a:rPr lang="en-US" sz="1400" dirty="0" err="1" smtClean="0"/>
              <a:t>Routledge</a:t>
            </a:r>
            <a:r>
              <a:rPr lang="el-GR" sz="1400" dirty="0" smtClean="0"/>
              <a:t>, 152-166.</a:t>
            </a:r>
            <a:r>
              <a:rPr lang="el-GR" sz="1400" b="1" dirty="0" smtClean="0"/>
              <a:t> </a:t>
            </a:r>
            <a:endParaRPr lang="el-GR" sz="1400" dirty="0" smtClean="0"/>
          </a:p>
          <a:p>
            <a:pPr marL="355600" lvl="1" indent="-177800">
              <a:spcBef>
                <a:spcPts val="400"/>
              </a:spcBef>
              <a:buSzPct val="68000"/>
              <a:buNone/>
            </a:pPr>
            <a:r>
              <a:rPr lang="en-US" sz="1400" dirty="0" smtClean="0"/>
              <a:t>Moon, </a:t>
            </a:r>
            <a:r>
              <a:rPr lang="en-US" sz="1400" dirty="0" err="1" smtClean="0"/>
              <a:t>Rosamund</a:t>
            </a:r>
            <a:r>
              <a:rPr lang="en-US" sz="1400" dirty="0" smtClean="0"/>
              <a:t> (</a:t>
            </a:r>
            <a:r>
              <a:rPr lang="el-GR" sz="1400" dirty="0" smtClean="0"/>
              <a:t>2009, </a:t>
            </a:r>
            <a:r>
              <a:rPr lang="el-GR" sz="1400" dirty="0" err="1" smtClean="0"/>
              <a:t>επιμ</a:t>
            </a:r>
            <a:r>
              <a:rPr lang="el-GR" sz="1400" dirty="0" smtClean="0"/>
              <a:t>.</a:t>
            </a:r>
            <a:r>
              <a:rPr lang="en-US" sz="1400" dirty="0" smtClean="0"/>
              <a:t>) </a:t>
            </a:r>
            <a:r>
              <a:rPr lang="en-US" sz="1400" i="1" dirty="0" smtClean="0"/>
              <a:t>Words, Grammar, Text. Revisiting the work of John Sinclair</a:t>
            </a:r>
            <a:r>
              <a:rPr lang="en-US" sz="1400" dirty="0" smtClean="0"/>
              <a:t>. Amsterdam/Philadelphia: John </a:t>
            </a:r>
            <a:r>
              <a:rPr lang="en-US" sz="1400" dirty="0" err="1" smtClean="0"/>
              <a:t>Benjamins</a:t>
            </a:r>
            <a:r>
              <a:rPr lang="en-US" sz="1400" dirty="0" smtClean="0"/>
              <a:t> Publishing Company. </a:t>
            </a:r>
            <a:endParaRPr lang="el-GR" sz="1400" dirty="0" smtClean="0"/>
          </a:p>
          <a:p>
            <a:pPr marL="355600" lvl="1" indent="-177800">
              <a:spcBef>
                <a:spcPts val="400"/>
              </a:spcBef>
              <a:buSzPct val="68000"/>
              <a:buNone/>
            </a:pPr>
            <a:r>
              <a:rPr lang="en-US" sz="1400" dirty="0" smtClean="0"/>
              <a:t>Moon, </a:t>
            </a:r>
            <a:r>
              <a:rPr lang="en-US" sz="1400" dirty="0" err="1" smtClean="0"/>
              <a:t>Rosamund</a:t>
            </a:r>
            <a:r>
              <a:rPr lang="en-US" sz="1400" dirty="0" smtClean="0"/>
              <a:t> (2010). What can a corpus tell us about lexis? </a:t>
            </a:r>
            <a:r>
              <a:rPr lang="en-US" sz="1400" dirty="0" err="1" smtClean="0"/>
              <a:t>Στο</a:t>
            </a:r>
            <a:r>
              <a:rPr lang="en-US" sz="1400" dirty="0" smtClean="0"/>
              <a:t> O’ </a:t>
            </a:r>
            <a:r>
              <a:rPr lang="en-US" sz="1400" dirty="0" err="1" smtClean="0"/>
              <a:t>Keeffe</a:t>
            </a:r>
            <a:r>
              <a:rPr lang="en-US" sz="1400" dirty="0" smtClean="0"/>
              <a:t>, Anne &amp; Michael McCarthy (</a:t>
            </a:r>
            <a:r>
              <a:rPr lang="en-US" sz="1400" dirty="0" err="1" smtClean="0"/>
              <a:t>επιμ</a:t>
            </a:r>
            <a:r>
              <a:rPr lang="en-US" sz="1400" dirty="0" smtClean="0"/>
              <a:t>.) </a:t>
            </a:r>
            <a:r>
              <a:rPr lang="en-US" sz="1400" i="1" dirty="0" smtClean="0"/>
              <a:t>The </a:t>
            </a:r>
            <a:r>
              <a:rPr lang="en-US" sz="1400" i="1" dirty="0" err="1" smtClean="0"/>
              <a:t>Routledge</a:t>
            </a:r>
            <a:r>
              <a:rPr lang="en-US" sz="1400" i="1" dirty="0" smtClean="0"/>
              <a:t> Handbook of Corpus Linguistics</a:t>
            </a:r>
            <a:r>
              <a:rPr lang="en-US" sz="1400" dirty="0" smtClean="0"/>
              <a:t>. London/New York: </a:t>
            </a:r>
            <a:r>
              <a:rPr lang="en-US" sz="1400" dirty="0" err="1" smtClean="0"/>
              <a:t>Routledge</a:t>
            </a:r>
            <a:r>
              <a:rPr lang="en-US" sz="1400" dirty="0" smtClean="0"/>
              <a:t>, 197-211. </a:t>
            </a:r>
            <a:endParaRPr lang="el-GR" sz="1400" dirty="0" smtClean="0"/>
          </a:p>
          <a:p>
            <a:pPr marL="355600" indent="-177800">
              <a:buNone/>
            </a:pPr>
            <a:r>
              <a:rPr lang="en-US" sz="1400" dirty="0" smtClean="0"/>
              <a:t>Sinclair, John (2003). </a:t>
            </a:r>
            <a:r>
              <a:rPr lang="en-US" sz="1400" i="1" dirty="0" smtClean="0"/>
              <a:t>Reading Concordances: An introduction</a:t>
            </a:r>
            <a:r>
              <a:rPr lang="en-US" sz="1400" dirty="0" smtClean="0"/>
              <a:t>. London/New York: Pearson Longman.</a:t>
            </a:r>
            <a:endParaRPr lang="el-GR" dirty="0" smtClean="0"/>
          </a:p>
          <a:p>
            <a:endParaRPr lang="el-GR" sz="2400" dirty="0" smtClean="0"/>
          </a:p>
          <a:p>
            <a:pPr>
              <a:buNone/>
            </a:pPr>
            <a:endParaRPr lang="el-GR" sz="2400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/>
          </a:bodyPr>
          <a:lstStyle/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l-GR" sz="2400" dirty="0" smtClean="0"/>
              <a:t>Πρώιμα άρθρα </a:t>
            </a:r>
            <a:r>
              <a:rPr lang="el-GR" sz="1800" dirty="0" smtClean="0"/>
              <a:t>[</a:t>
            </a:r>
            <a:r>
              <a:rPr lang="el-GR" sz="1600" dirty="0" smtClean="0"/>
              <a:t>διατύπωση ιδεών που (θεωρείται πως) οδήγησαν στην ανάπτυξη της οπτικής της γλωσσολογίας σωμάτων κειμένων</a:t>
            </a:r>
            <a:r>
              <a:rPr lang="el-GR" sz="1800" dirty="0" smtClean="0"/>
              <a:t>]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el-GR" sz="1400" dirty="0" smtClean="0"/>
          </a:p>
          <a:p>
            <a:pPr marL="355600" lvl="1" indent="-177800" algn="just">
              <a:buNone/>
            </a:pPr>
            <a:r>
              <a:rPr lang="en-US" sz="1600" dirty="0" smtClean="0"/>
              <a:t>Firth, John R. (1957</a:t>
            </a:r>
            <a:r>
              <a:rPr lang="el-GR" sz="1600" dirty="0" smtClean="0"/>
              <a:t>α</a:t>
            </a:r>
            <a:r>
              <a:rPr lang="en-US" sz="1600" dirty="0" smtClean="0"/>
              <a:t>). The technique of semantics. </a:t>
            </a:r>
            <a:r>
              <a:rPr lang="el-GR" sz="1600" dirty="0" smtClean="0"/>
              <a:t>Στο </a:t>
            </a:r>
            <a:r>
              <a:rPr lang="en-US" sz="1600" dirty="0" smtClean="0"/>
              <a:t>Firth</a:t>
            </a:r>
            <a:r>
              <a:rPr lang="el-GR" sz="1600" dirty="0" smtClean="0"/>
              <a:t>, </a:t>
            </a:r>
            <a:r>
              <a:rPr lang="en-US" sz="1600" dirty="0" smtClean="0"/>
              <a:t>John R</a:t>
            </a:r>
            <a:r>
              <a:rPr lang="el-GR" sz="1600" dirty="0" smtClean="0"/>
              <a:t>. (</a:t>
            </a:r>
            <a:r>
              <a:rPr lang="el-GR" sz="1600" dirty="0" err="1" smtClean="0"/>
              <a:t>επιμ</a:t>
            </a:r>
            <a:r>
              <a:rPr lang="el-GR" sz="1600" dirty="0" smtClean="0"/>
              <a:t>.) </a:t>
            </a:r>
            <a:r>
              <a:rPr lang="en-US" sz="1600" i="1" dirty="0" smtClean="0"/>
              <a:t>Papers in Linguistics 1934-1951</a:t>
            </a:r>
            <a:r>
              <a:rPr lang="en-US" sz="1600" dirty="0" smtClean="0"/>
              <a:t>. London: Oxford University Press, 7-33.</a:t>
            </a:r>
            <a:endParaRPr lang="el-GR" sz="1600" dirty="0" smtClean="0"/>
          </a:p>
          <a:p>
            <a:pPr marL="355600" lvl="1" indent="-177800" algn="just">
              <a:buNone/>
            </a:pPr>
            <a:r>
              <a:rPr lang="en-US" sz="1600" dirty="0" smtClean="0"/>
              <a:t>Firth, John R. (1957</a:t>
            </a:r>
            <a:r>
              <a:rPr lang="el-GR" sz="1600" dirty="0" smtClean="0"/>
              <a:t>β</a:t>
            </a:r>
            <a:r>
              <a:rPr lang="en-US" sz="1600" dirty="0" smtClean="0"/>
              <a:t>). The semantics of linguistic science. </a:t>
            </a:r>
            <a:r>
              <a:rPr lang="el-GR" sz="1600" dirty="0" smtClean="0"/>
              <a:t>Στο </a:t>
            </a:r>
            <a:r>
              <a:rPr lang="en-US" sz="1600" dirty="0" smtClean="0"/>
              <a:t>Firth</a:t>
            </a:r>
            <a:r>
              <a:rPr lang="el-GR" sz="1600" dirty="0" smtClean="0"/>
              <a:t>, </a:t>
            </a:r>
            <a:r>
              <a:rPr lang="en-US" sz="1600" dirty="0" smtClean="0"/>
              <a:t>John R</a:t>
            </a:r>
            <a:r>
              <a:rPr lang="el-GR" sz="1600" dirty="0" smtClean="0"/>
              <a:t>. (</a:t>
            </a:r>
            <a:r>
              <a:rPr lang="el-GR" sz="1600" dirty="0" err="1" smtClean="0"/>
              <a:t>επιμ</a:t>
            </a:r>
            <a:r>
              <a:rPr lang="el-GR" sz="1600" dirty="0" smtClean="0"/>
              <a:t>.) </a:t>
            </a:r>
            <a:r>
              <a:rPr lang="en-US" sz="1600" i="1" dirty="0" smtClean="0"/>
              <a:t>Papers in Linguistics 1934-1951</a:t>
            </a:r>
            <a:r>
              <a:rPr lang="en-US" sz="1600" dirty="0" smtClean="0"/>
              <a:t>. London: Oxford University Press, 139-147.</a:t>
            </a:r>
            <a:endParaRPr lang="el-GR" sz="1600" dirty="0" smtClean="0"/>
          </a:p>
          <a:p>
            <a:pPr marL="355600" lvl="1" indent="-177800" algn="just">
              <a:buNone/>
            </a:pPr>
            <a:r>
              <a:rPr lang="en-US" sz="1600" dirty="0" smtClean="0"/>
              <a:t>Firth, John R. (1957</a:t>
            </a:r>
            <a:r>
              <a:rPr lang="el-GR" sz="1600" dirty="0" smtClean="0"/>
              <a:t>γ</a:t>
            </a:r>
            <a:r>
              <a:rPr lang="en-US" sz="1600" dirty="0" smtClean="0"/>
              <a:t>). Modes of meaning. </a:t>
            </a:r>
            <a:r>
              <a:rPr lang="el-GR" sz="1600" dirty="0" smtClean="0"/>
              <a:t>Στο </a:t>
            </a:r>
            <a:r>
              <a:rPr lang="en-US" sz="1600" dirty="0" smtClean="0"/>
              <a:t>Firth</a:t>
            </a:r>
            <a:r>
              <a:rPr lang="el-GR" sz="1600" dirty="0" smtClean="0"/>
              <a:t>, </a:t>
            </a:r>
            <a:r>
              <a:rPr lang="en-US" sz="1600" dirty="0" smtClean="0"/>
              <a:t>John R</a:t>
            </a:r>
            <a:r>
              <a:rPr lang="el-GR" sz="1600" dirty="0" smtClean="0"/>
              <a:t>. (</a:t>
            </a:r>
            <a:r>
              <a:rPr lang="el-GR" sz="1600" dirty="0" err="1" smtClean="0"/>
              <a:t>επιμ</a:t>
            </a:r>
            <a:r>
              <a:rPr lang="el-GR" sz="1600" dirty="0" smtClean="0"/>
              <a:t>.) </a:t>
            </a:r>
            <a:r>
              <a:rPr lang="en-US" sz="1600" i="1" dirty="0" smtClean="0"/>
              <a:t>Papers in Linguistics</a:t>
            </a:r>
            <a:r>
              <a:rPr lang="el-GR" sz="1600" i="1" dirty="0" smtClean="0"/>
              <a:t> 1934-1951</a:t>
            </a:r>
            <a:r>
              <a:rPr lang="el-GR" sz="1600" dirty="0" smtClean="0"/>
              <a:t>. </a:t>
            </a:r>
            <a:r>
              <a:rPr lang="en-US" sz="1600" dirty="0" smtClean="0"/>
              <a:t>London: Oxford University Press, 190-215.</a:t>
            </a:r>
            <a:endParaRPr lang="el-GR" sz="1500" dirty="0" smtClean="0"/>
          </a:p>
          <a:p>
            <a:pPr marL="355600" lvl="1" indent="-177800" algn="just">
              <a:buNone/>
            </a:pPr>
            <a:r>
              <a:rPr lang="en-US" sz="1600" dirty="0" smtClean="0"/>
              <a:t>Sinclair, John (1966). Beginning the study of lexis. </a:t>
            </a:r>
            <a:r>
              <a:rPr lang="el-GR" sz="1600" dirty="0" smtClean="0"/>
              <a:t>Στο </a:t>
            </a:r>
            <a:r>
              <a:rPr lang="en-US" sz="1600" dirty="0" err="1" smtClean="0"/>
              <a:t>Bazell</a:t>
            </a:r>
            <a:r>
              <a:rPr lang="en-US" sz="1600" dirty="0" smtClean="0"/>
              <a:t>, C. E., </a:t>
            </a:r>
            <a:r>
              <a:rPr lang="en-US" sz="1600" dirty="0" err="1" smtClean="0"/>
              <a:t>Catford</a:t>
            </a:r>
            <a:r>
              <a:rPr lang="en-US" sz="1600" dirty="0" smtClean="0"/>
              <a:t>, J. C., </a:t>
            </a:r>
            <a:r>
              <a:rPr lang="en-US" sz="1600" dirty="0" err="1" smtClean="0"/>
              <a:t>Halliday</a:t>
            </a:r>
            <a:r>
              <a:rPr lang="en-US" sz="1600" dirty="0" smtClean="0"/>
              <a:t>, M. A. K. &amp; R. H. Robins (</a:t>
            </a:r>
            <a:r>
              <a:rPr lang="el-GR" sz="1600" dirty="0" err="1" smtClean="0"/>
              <a:t>επιμ</a:t>
            </a:r>
            <a:r>
              <a:rPr lang="en-US" sz="1600" dirty="0" smtClean="0"/>
              <a:t>.) </a:t>
            </a:r>
            <a:r>
              <a:rPr lang="en-US" sz="1600" i="1" dirty="0" smtClean="0"/>
              <a:t>In memory of J. R. Firth. </a:t>
            </a:r>
            <a:r>
              <a:rPr lang="en-US" sz="1600" dirty="0" smtClean="0"/>
              <a:t>London: Longmans, 410-430.</a:t>
            </a:r>
            <a:endParaRPr lang="el-GR" sz="1600" dirty="0" smtClean="0"/>
          </a:p>
          <a:p>
            <a:pPr marL="355600" lvl="1" indent="-177800" algn="just">
              <a:buNone/>
            </a:pPr>
            <a:endParaRPr lang="el-GR" sz="1600" dirty="0" smtClean="0"/>
          </a:p>
          <a:p>
            <a:r>
              <a:rPr lang="el-GR" sz="2400" dirty="0" smtClean="0"/>
              <a:t>Ο παγκόσμιος ιστός ως σώμα κειμένων </a:t>
            </a:r>
          </a:p>
          <a:p>
            <a:pPr>
              <a:buNone/>
            </a:pPr>
            <a:r>
              <a:rPr lang="en-US" sz="1400" dirty="0" smtClean="0"/>
              <a:t>Bergh, Gunnar &amp; </a:t>
            </a:r>
            <a:r>
              <a:rPr lang="en-US" sz="1400" dirty="0" err="1" smtClean="0"/>
              <a:t>Zanchetta</a:t>
            </a:r>
            <a:r>
              <a:rPr lang="en-US" sz="1400" dirty="0" smtClean="0"/>
              <a:t>, Eros (2008). Web Linguistics. </a:t>
            </a:r>
            <a:r>
              <a:rPr lang="el-GR" sz="1400" dirty="0" smtClean="0"/>
              <a:t>Στο </a:t>
            </a:r>
            <a:r>
              <a:rPr lang="en-US" sz="1400" dirty="0" smtClean="0"/>
              <a:t>A. </a:t>
            </a:r>
            <a:r>
              <a:rPr lang="en-US" sz="1400" dirty="0" err="1" smtClean="0"/>
              <a:t>Lűdeling</a:t>
            </a:r>
            <a:r>
              <a:rPr lang="en-US" sz="1400" dirty="0" smtClean="0"/>
              <a:t> &amp; M. </a:t>
            </a:r>
            <a:r>
              <a:rPr lang="en-US" sz="1400" dirty="0" err="1" smtClean="0"/>
              <a:t>Kytö</a:t>
            </a:r>
            <a:r>
              <a:rPr lang="en-US" sz="1400" dirty="0" smtClean="0"/>
              <a:t> (</a:t>
            </a:r>
            <a:r>
              <a:rPr lang="el-GR" sz="1400" dirty="0" err="1" smtClean="0"/>
              <a:t>επιμ</a:t>
            </a:r>
            <a:r>
              <a:rPr lang="en-US" sz="1400" dirty="0" smtClean="0"/>
              <a:t>.) Corpus Linguistics: An International Handbook</a:t>
            </a:r>
            <a:r>
              <a:rPr lang="el-GR" sz="1400" dirty="0" smtClean="0"/>
              <a:t>.</a:t>
            </a:r>
            <a:r>
              <a:rPr lang="en-US" sz="1400" dirty="0" smtClean="0"/>
              <a:t> Volume 1. Berlin: Mouton De </a:t>
            </a:r>
            <a:r>
              <a:rPr lang="en-US" sz="1400" dirty="0" err="1" smtClean="0"/>
              <a:t>Gruyter</a:t>
            </a:r>
            <a:r>
              <a:rPr lang="el-GR" sz="1400" dirty="0" smtClean="0"/>
              <a:t>,</a:t>
            </a:r>
            <a:r>
              <a:rPr lang="en-US" sz="1400" dirty="0" smtClean="0"/>
              <a:t> 309-327. </a:t>
            </a:r>
          </a:p>
          <a:p>
            <a:pPr>
              <a:buNone/>
            </a:pPr>
            <a:r>
              <a:rPr lang="en-US" sz="1400" dirty="0" err="1" smtClean="0"/>
              <a:t>Kilgarriff</a:t>
            </a:r>
            <a:r>
              <a:rPr lang="en-US" sz="1400" dirty="0" smtClean="0"/>
              <a:t>, Adam &amp; Gregory </a:t>
            </a:r>
            <a:r>
              <a:rPr lang="en-US" sz="1400" dirty="0" err="1" smtClean="0"/>
              <a:t>Grefenstette</a:t>
            </a:r>
            <a:r>
              <a:rPr lang="en-US" sz="1400" dirty="0" smtClean="0"/>
              <a:t> (2003). Introduction to the Special Issue on the Web as a Corpus. </a:t>
            </a:r>
            <a:r>
              <a:rPr lang="en-US" sz="1400" i="1" dirty="0" smtClean="0"/>
              <a:t>Computational Linguistics</a:t>
            </a:r>
            <a:r>
              <a:rPr lang="el-GR" sz="1400" i="1" dirty="0" smtClean="0"/>
              <a:t> </a:t>
            </a:r>
            <a:r>
              <a:rPr lang="en-US" sz="1400" dirty="0" smtClean="0"/>
              <a:t>29 (3), 333-348. </a:t>
            </a:r>
          </a:p>
          <a:p>
            <a:pPr marL="355600" lvl="1" indent="-177800" algn="just">
              <a:buNone/>
            </a:pPr>
            <a:endParaRPr lang="el-GR" sz="1400" dirty="0" smtClean="0"/>
          </a:p>
          <a:p>
            <a:endParaRPr lang="el-GR" sz="2400" dirty="0" smtClean="0"/>
          </a:p>
          <a:p>
            <a:pPr>
              <a:buNone/>
            </a:pPr>
            <a:endParaRPr lang="el-GR" sz="2400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Άρθρα για νεοελληνικά σώματα κειμένων</a:t>
            </a:r>
          </a:p>
          <a:p>
            <a:pPr marL="365125" indent="-187325">
              <a:buNone/>
            </a:pPr>
            <a:endParaRPr lang="el-GR" sz="1400" dirty="0" smtClean="0"/>
          </a:p>
          <a:p>
            <a:pPr marL="365125" indent="-187325">
              <a:buNone/>
            </a:pPr>
            <a:r>
              <a:rPr lang="el-GR" sz="1400" dirty="0" err="1" smtClean="0"/>
              <a:t>Γούτσος</a:t>
            </a:r>
            <a:r>
              <a:rPr lang="el-GR" sz="1400" dirty="0" smtClean="0"/>
              <a:t>, Διονύσης (2003).</a:t>
            </a:r>
            <a:r>
              <a:rPr lang="en-US" sz="1400" dirty="0" smtClean="0"/>
              <a:t> </a:t>
            </a:r>
            <a:r>
              <a:rPr lang="el-GR" sz="1400" dirty="0" smtClean="0"/>
              <a:t>Σώμα Ελληνικών Κειμένων: Σχεδιασμός και υλοποίηση. Στο </a:t>
            </a:r>
            <a:r>
              <a:rPr lang="el-GR" sz="1400" i="1" dirty="0" smtClean="0"/>
              <a:t>Πρακτικά του 6ου Διεθνούς Συνεδρίου Ελληνικής Γλωσσολογίας, Πανεπιστήμιο Κρήτης, 18-21 Σεπτεμβρίου 2003. </a:t>
            </a:r>
            <a:r>
              <a:rPr lang="en-US" sz="1400" dirty="0" smtClean="0"/>
              <a:t>[</a:t>
            </a:r>
            <a:r>
              <a:rPr lang="el-GR" sz="1400" dirty="0" smtClean="0"/>
              <a:t>Ηλεκτρονική δημοσίευση</a:t>
            </a:r>
            <a:r>
              <a:rPr lang="en-US" sz="1400" dirty="0" smtClean="0"/>
              <a:t>]</a:t>
            </a:r>
            <a:r>
              <a:rPr lang="el-GR" sz="1400" dirty="0" smtClean="0"/>
              <a:t>. </a:t>
            </a:r>
          </a:p>
          <a:p>
            <a:pPr marL="365125" indent="-187325">
              <a:buNone/>
            </a:pPr>
            <a:r>
              <a:rPr lang="en-US" sz="1400" dirty="0" err="1" smtClean="0"/>
              <a:t>Goutsos</a:t>
            </a:r>
            <a:r>
              <a:rPr lang="en-US" sz="1400" dirty="0" smtClean="0"/>
              <a:t>, </a:t>
            </a:r>
            <a:r>
              <a:rPr lang="en-US" sz="1400" dirty="0" err="1" smtClean="0"/>
              <a:t>Dionysis</a:t>
            </a:r>
            <a:r>
              <a:rPr lang="en-US" sz="1400" dirty="0" smtClean="0"/>
              <a:t> (2010). The corpus of Greek Texts: a reference corpus of Modern Greek.  </a:t>
            </a:r>
            <a:r>
              <a:rPr lang="en-US" sz="1400" i="1" dirty="0" smtClean="0"/>
              <a:t>Corpora</a:t>
            </a:r>
            <a:r>
              <a:rPr lang="en-US" sz="1400" dirty="0" smtClean="0"/>
              <a:t> 5 (1), 29-44.</a:t>
            </a:r>
            <a:endParaRPr lang="el-GR" sz="1400" dirty="0" smtClean="0"/>
          </a:p>
          <a:p>
            <a:pPr marL="355600" indent="-177800">
              <a:buNone/>
            </a:pPr>
            <a:r>
              <a:rPr lang="en-US" sz="1400" dirty="0" err="1" smtClean="0"/>
              <a:t>Pavlidou</a:t>
            </a:r>
            <a:r>
              <a:rPr lang="en-US" sz="1400" dirty="0" smtClean="0"/>
              <a:t>, </a:t>
            </a:r>
            <a:r>
              <a:rPr lang="en-US" sz="1400" dirty="0" err="1" smtClean="0"/>
              <a:t>Theodossia-Soula</a:t>
            </a:r>
            <a:r>
              <a:rPr lang="en-US" sz="1400" dirty="0" smtClean="0"/>
              <a:t> (2012). The Corpus of Spoken Greek: goals, challenges, perspectives. </a:t>
            </a:r>
            <a:r>
              <a:rPr lang="el-GR" sz="1400" dirty="0" smtClean="0"/>
              <a:t>Στο </a:t>
            </a:r>
            <a:r>
              <a:rPr lang="en-US" sz="1400" i="1" dirty="0" smtClean="0"/>
              <a:t>LREC Proceedings, Workshop 18 (Best Practices for Speech Corpora in Linguistic Research)</a:t>
            </a:r>
            <a:r>
              <a:rPr lang="en-US" sz="1400" dirty="0" smtClean="0"/>
              <a:t>, 23-28. [</a:t>
            </a:r>
            <a:r>
              <a:rPr lang="en-US" sz="1400" dirty="0" err="1" smtClean="0">
                <a:hlinkClick r:id="rId2"/>
              </a:rPr>
              <a:t>pdf</a:t>
            </a:r>
            <a:r>
              <a:rPr lang="en-US" sz="1400" dirty="0" smtClean="0"/>
              <a:t>]</a:t>
            </a:r>
          </a:p>
          <a:p>
            <a:pPr marL="355600" indent="-177800">
              <a:buNone/>
            </a:pPr>
            <a:r>
              <a:rPr lang="el-GR" sz="1400" dirty="0" smtClean="0"/>
              <a:t>Χατζηγεωργίου, Νίκος, </a:t>
            </a:r>
            <a:r>
              <a:rPr lang="el-GR" sz="1400" dirty="0" err="1" smtClean="0"/>
              <a:t>Σπηλιωτοπούλου</a:t>
            </a:r>
            <a:r>
              <a:rPr lang="el-GR" sz="1400" dirty="0" smtClean="0"/>
              <a:t>, Αθανασία, </a:t>
            </a:r>
            <a:r>
              <a:rPr lang="el-GR" sz="1400" dirty="0" err="1" smtClean="0"/>
              <a:t>Βακαλοπούλου</a:t>
            </a:r>
            <a:r>
              <a:rPr lang="el-GR" sz="1400" dirty="0" smtClean="0"/>
              <a:t>, Άννα,  </a:t>
            </a:r>
            <a:r>
              <a:rPr lang="el-GR" sz="1400" dirty="0" err="1" smtClean="0"/>
              <a:t>Παπακωστοπούλου</a:t>
            </a:r>
            <a:r>
              <a:rPr lang="el-GR" sz="1400" dirty="0" smtClean="0"/>
              <a:t>, Αναστασία, </a:t>
            </a:r>
            <a:r>
              <a:rPr lang="el-GR" sz="1400" dirty="0" err="1" smtClean="0"/>
              <a:t>Πιπερίδης</a:t>
            </a:r>
            <a:r>
              <a:rPr lang="el-GR" sz="1400" dirty="0" smtClean="0"/>
              <a:t>, Στέλιος, </a:t>
            </a:r>
            <a:r>
              <a:rPr lang="el-GR" sz="1400" dirty="0" err="1" smtClean="0"/>
              <a:t>Γαβριηλίδου</a:t>
            </a:r>
            <a:r>
              <a:rPr lang="el-GR" sz="1400" dirty="0" smtClean="0"/>
              <a:t>, Μαρία &amp; Γιώργος Καραγιάννης (2000). Εθνικός Θησαυρός Ελληνικών κειμένων: Σώμα Κειμένων της Νέας Ελληνικής στο Διαδίκτυο. </a:t>
            </a:r>
            <a:r>
              <a:rPr lang="el-GR" sz="1400" dirty="0" err="1" smtClean="0"/>
              <a:t>Στο</a:t>
            </a:r>
            <a:r>
              <a:rPr lang="el-GR" sz="1400" i="1" dirty="0" err="1" smtClean="0"/>
              <a:t>Μελέτες</a:t>
            </a:r>
            <a:r>
              <a:rPr lang="el-GR" sz="1400" i="1" dirty="0" smtClean="0"/>
              <a:t> για την Ελληνική Γλώσσα: Πρακτικά της 21ης Ετήσιας Συνάντησης του Τομέα Γλωσσολογίας της Φιλοσοφικής Σχολής του Αριστοτέλειου Πανεπιστήμιου</a:t>
            </a:r>
            <a:r>
              <a:rPr lang="el-GR" sz="1400" dirty="0" smtClean="0"/>
              <a:t>, 812-821. Θεσσαλονίκη. [</a:t>
            </a:r>
            <a:r>
              <a:rPr lang="en-US" sz="1400" dirty="0" err="1" smtClean="0">
                <a:hlinkClick r:id="rId3"/>
              </a:rPr>
              <a:t>pdf</a:t>
            </a:r>
            <a:r>
              <a:rPr lang="el-GR" sz="1400" dirty="0" smtClean="0"/>
              <a:t>]  </a:t>
            </a:r>
            <a:endParaRPr lang="en-US" sz="1400" dirty="0" smtClean="0"/>
          </a:p>
          <a:p>
            <a:pPr marL="355600" indent="-177800">
              <a:buNone/>
            </a:pPr>
            <a:endParaRPr lang="en-US" sz="1400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Κοινωνιογλωσσολογία και σώματα κειμένων</a:t>
            </a:r>
          </a:p>
          <a:p>
            <a:pPr marL="355600" indent="-177800">
              <a:buNone/>
            </a:pP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Baker, Paul (2010). 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Sociolinguistics and Corpus Linguistics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Edinburgh: Edinburgh University Press.</a:t>
            </a:r>
            <a:endParaRPr lang="el-G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55600" indent="-177800">
              <a:buNone/>
            </a:pPr>
            <a:r>
              <a:rPr lang="en-US" sz="1400" dirty="0" smtClean="0"/>
              <a:t>Baker, Paul, Costas </a:t>
            </a:r>
            <a:r>
              <a:rPr lang="en-US" sz="1400" dirty="0" err="1" smtClean="0"/>
              <a:t>Gabrielatos</a:t>
            </a:r>
            <a:r>
              <a:rPr lang="en-US" sz="1400" dirty="0" smtClean="0"/>
              <a:t> &amp; Tony </a:t>
            </a:r>
            <a:r>
              <a:rPr lang="en-US" sz="1400" dirty="0" err="1" smtClean="0"/>
              <a:t>McEnery</a:t>
            </a:r>
            <a:r>
              <a:rPr lang="en-US" sz="1400" dirty="0" smtClean="0"/>
              <a:t> (2013). </a:t>
            </a:r>
            <a:r>
              <a:rPr lang="en-US" sz="1400" i="1" dirty="0" smtClean="0"/>
              <a:t>Discourse Analysis and Media Attitudes. The Representation of Islam in the British Press</a:t>
            </a:r>
            <a:r>
              <a:rPr lang="en-US" sz="1400" dirty="0" smtClean="0"/>
              <a:t>. New York: Cambridge University Press.</a:t>
            </a:r>
          </a:p>
          <a:p>
            <a:pPr marL="355600" indent="-177800">
              <a:buNone/>
            </a:pPr>
            <a:r>
              <a:rPr lang="fr-HT" sz="1400" dirty="0" smtClean="0"/>
              <a:t>Baker, Paul, Costas </a:t>
            </a:r>
            <a:r>
              <a:rPr lang="fr-HT" sz="1400" dirty="0" err="1" smtClean="0"/>
              <a:t>Gabrielatos</a:t>
            </a:r>
            <a:r>
              <a:rPr lang="fr-HT" sz="1400" dirty="0" smtClean="0"/>
              <a:t>, Majid  </a:t>
            </a:r>
            <a:r>
              <a:rPr lang="fr-HT" sz="1400" dirty="0" err="1" smtClean="0"/>
              <a:t>Khosravinik</a:t>
            </a:r>
            <a:r>
              <a:rPr lang="fr-HT" sz="1400" dirty="0" smtClean="0"/>
              <a:t>, Michal </a:t>
            </a:r>
            <a:r>
              <a:rPr lang="fr-HT" sz="1400" dirty="0" err="1" smtClean="0"/>
              <a:t>Krzyzanowski</a:t>
            </a:r>
            <a:r>
              <a:rPr lang="fr-HT" sz="1400" dirty="0" smtClean="0"/>
              <a:t>, Anthony M. </a:t>
            </a:r>
            <a:r>
              <a:rPr lang="fr-HT" sz="1400" dirty="0" err="1" smtClean="0"/>
              <a:t>McEnery</a:t>
            </a:r>
            <a:r>
              <a:rPr lang="fr-HT" sz="1400" dirty="0" smtClean="0"/>
              <a:t> &amp;  Ruth</a:t>
            </a:r>
            <a:r>
              <a:rPr lang="el-GR" sz="1400" dirty="0" smtClean="0"/>
              <a:t> </a:t>
            </a:r>
            <a:r>
              <a:rPr lang="en-US" sz="1400" dirty="0" err="1" smtClean="0"/>
              <a:t>Wodak</a:t>
            </a:r>
            <a:r>
              <a:rPr lang="fr-HT" sz="1400" dirty="0" smtClean="0"/>
              <a:t> (2008). A </a:t>
            </a:r>
            <a:r>
              <a:rPr lang="fr-HT" sz="1400" dirty="0" err="1" smtClean="0"/>
              <a:t>useful</a:t>
            </a:r>
            <a:r>
              <a:rPr lang="fr-HT" sz="1400" dirty="0" smtClean="0"/>
              <a:t> </a:t>
            </a:r>
            <a:r>
              <a:rPr lang="fr-HT" sz="1400" dirty="0" err="1" smtClean="0"/>
              <a:t>methodological</a:t>
            </a:r>
            <a:r>
              <a:rPr lang="fr-HT" sz="1400" dirty="0" smtClean="0"/>
              <a:t> </a:t>
            </a:r>
            <a:r>
              <a:rPr lang="fr-HT" sz="1400" dirty="0" err="1" smtClean="0"/>
              <a:t>synergy</a:t>
            </a:r>
            <a:r>
              <a:rPr lang="fr-HT" sz="1400" dirty="0" smtClean="0"/>
              <a:t>? </a:t>
            </a:r>
            <a:r>
              <a:rPr lang="fr-HT" sz="1400" dirty="0" err="1" smtClean="0"/>
              <a:t>Combining</a:t>
            </a:r>
            <a:r>
              <a:rPr lang="fr-HT" sz="1400" dirty="0" smtClean="0"/>
              <a:t> </a:t>
            </a:r>
            <a:r>
              <a:rPr lang="fr-HT" sz="1400" dirty="0" err="1" smtClean="0"/>
              <a:t>critical</a:t>
            </a:r>
            <a:r>
              <a:rPr lang="fr-HT" sz="1400" dirty="0" smtClean="0"/>
              <a:t> </a:t>
            </a:r>
            <a:r>
              <a:rPr lang="fr-HT" sz="1400" dirty="0" err="1" smtClean="0"/>
              <a:t>discourse</a:t>
            </a:r>
            <a:r>
              <a:rPr lang="fr-HT" sz="1400" dirty="0" smtClean="0"/>
              <a:t> </a:t>
            </a:r>
            <a:r>
              <a:rPr lang="fr-HT" sz="1400" dirty="0" err="1" smtClean="0"/>
              <a:t>analysis</a:t>
            </a:r>
            <a:r>
              <a:rPr lang="fr-HT" sz="1400" dirty="0" smtClean="0"/>
              <a:t> and corpus </a:t>
            </a:r>
            <a:r>
              <a:rPr lang="fr-HT" sz="1400" dirty="0" err="1" smtClean="0"/>
              <a:t>linguistics</a:t>
            </a:r>
            <a:r>
              <a:rPr lang="fr-HT" sz="1400" dirty="0" smtClean="0"/>
              <a:t> to examine </a:t>
            </a:r>
            <a:r>
              <a:rPr lang="fr-HT" sz="1400" dirty="0" err="1" smtClean="0"/>
              <a:t>discourses</a:t>
            </a:r>
            <a:r>
              <a:rPr lang="fr-HT" sz="1400" dirty="0" smtClean="0"/>
              <a:t> of </a:t>
            </a:r>
            <a:r>
              <a:rPr lang="fr-HT" sz="1400" dirty="0" err="1" smtClean="0"/>
              <a:t>refugees</a:t>
            </a:r>
            <a:r>
              <a:rPr lang="fr-HT" sz="1400" dirty="0" smtClean="0"/>
              <a:t> and </a:t>
            </a:r>
            <a:r>
              <a:rPr lang="fr-HT" sz="1400" dirty="0" err="1" smtClean="0"/>
              <a:t>asylum</a:t>
            </a:r>
            <a:r>
              <a:rPr lang="fr-HT" sz="1400" dirty="0" smtClean="0"/>
              <a:t> </a:t>
            </a:r>
            <a:r>
              <a:rPr lang="fr-HT" sz="1400" dirty="0" err="1" smtClean="0"/>
              <a:t>seekers</a:t>
            </a:r>
            <a:r>
              <a:rPr lang="fr-HT" sz="1400" dirty="0" smtClean="0"/>
              <a:t> in the UK </a:t>
            </a:r>
            <a:r>
              <a:rPr lang="fr-HT" sz="1400" dirty="0" err="1" smtClean="0"/>
              <a:t>press</a:t>
            </a:r>
            <a:r>
              <a:rPr lang="fr-HT" sz="1400" dirty="0" smtClean="0"/>
              <a:t>. </a:t>
            </a:r>
            <a:r>
              <a:rPr lang="fr-HT" sz="1400" i="1" dirty="0" err="1" smtClean="0"/>
              <a:t>Discourse</a:t>
            </a:r>
            <a:r>
              <a:rPr lang="fr-HT" sz="1400" i="1" dirty="0" smtClean="0"/>
              <a:t> and Society 19 </a:t>
            </a:r>
            <a:r>
              <a:rPr lang="fr-HT" sz="1400" dirty="0" smtClean="0"/>
              <a:t>(3), 273-306. </a:t>
            </a:r>
          </a:p>
          <a:p>
            <a:pPr marL="355600" indent="-177800">
              <a:buNone/>
            </a:pP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Biber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Douglas  (2010).  Corpus-based and corpus-driven analyses of language variation and use.  </a:t>
            </a:r>
            <a:r>
              <a:rPr lang="el-G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Bernd Heine </a:t>
            </a:r>
            <a:r>
              <a:rPr lang="el-G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Heiko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Narrog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l-GR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επιμ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.), 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Oxford Handbook of Linguistic Analysis</a:t>
            </a:r>
            <a:r>
              <a:rPr lang="el-G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Oxford University Press</a:t>
            </a:r>
            <a:r>
              <a:rPr lang="el-G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159-192.</a:t>
            </a:r>
          </a:p>
          <a:p>
            <a:pPr marL="355600" indent="-177800">
              <a:buNone/>
            </a:pPr>
            <a:r>
              <a:rPr lang="fr-H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Romaine, Suzanne (2008), Corpus </a:t>
            </a:r>
            <a:r>
              <a:rPr lang="fr-HT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linguistics</a:t>
            </a:r>
            <a:r>
              <a:rPr lang="fr-H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fr-HT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sociolinguistics</a:t>
            </a:r>
            <a:r>
              <a:rPr lang="el-G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fr-H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Στο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Lüdeling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Anke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Merja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Kytö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επιμ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 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Corpus Linguistics</a:t>
            </a:r>
            <a:r>
              <a:rPr lang="el-GR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International Handbook.</a:t>
            </a:r>
            <a:r>
              <a:rPr lang="el-GR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Volume 1. Berlin, New York: Walter de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Gruyter</a:t>
            </a:r>
            <a:r>
              <a:rPr lang="nl-NL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96–111.</a:t>
            </a:r>
            <a:endParaRPr lang="el-G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l-GR" sz="1400" dirty="0" smtClean="0"/>
          </a:p>
          <a:p>
            <a:endParaRPr lang="el-GR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Παραδοσιακά Σώματα Κειμένων </a:t>
            </a:r>
            <a:r>
              <a:rPr lang="en-US" dirty="0" smtClean="0"/>
              <a:t>I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75240" cy="5061049"/>
          </a:xfrm>
        </p:spPr>
        <p:txBody>
          <a:bodyPr>
            <a:normAutofit lnSpcReduction="10000"/>
          </a:bodyPr>
          <a:lstStyle/>
          <a:p>
            <a:pPr fontAlgn="auto">
              <a:defRPr/>
            </a:pPr>
            <a:r>
              <a:rPr lang="el-GR" sz="2500" dirty="0" smtClean="0"/>
              <a:t>Χρήση αυθεντικών δεδομένων στη γλωσσολογική έρευνα: είναι κάτι καινούργιο;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endParaRPr lang="el-GR" dirty="0" smtClean="0"/>
          </a:p>
          <a:p>
            <a:pPr>
              <a:defRPr/>
            </a:pPr>
            <a:r>
              <a:rPr lang="el-GR" sz="2500" dirty="0" smtClean="0"/>
              <a:t>«Παραδοσιακά» σώματα κειμένων: συλλογές αυθεντικού γλωσσικού υλικού σε έντυπη μορφή, με στόχο την αξιοποίηση/μελέτη του για συγκεκριμένους ερευνητικούς σκοπούς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Για λεξικολογικές/λεξικογραφικές έρευνες: αρχείο νεολογισμών Α.Π.Θ. (έμφαση στο συγκείμενο – ομοιότητες με τεχνικές ΗΣΚ 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l-GR" dirty="0" smtClean="0"/>
              <a:t>Για </a:t>
            </a:r>
            <a:r>
              <a:rPr lang="el-GR" dirty="0" err="1" smtClean="0"/>
              <a:t>κοινωνιογλωσσολογικές</a:t>
            </a:r>
            <a:r>
              <a:rPr lang="el-GR" dirty="0" smtClean="0"/>
              <a:t> μελέτες (αυθεντικά παραδείγματα, τα οποία</a:t>
            </a:r>
            <a:r>
              <a:rPr lang="en-US" dirty="0" smtClean="0"/>
              <a:t> </a:t>
            </a:r>
            <a:r>
              <a:rPr lang="el-GR" dirty="0" smtClean="0"/>
              <a:t>έχουν συλλεχθεί αποσπασματικά).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l-GR" sz="2500" dirty="0" smtClean="0"/>
              <a:t>Περιορισμοί παραδοσιακών σε σχέση με τα ηλεκτρονικά σώματα κειμένων: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el-GR" dirty="0" smtClean="0"/>
              <a:t>Μη συστηματική συλλογή (αποσπασματικά αποδελτιωμένα παραδείγματα)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el-GR" dirty="0" smtClean="0"/>
              <a:t>Περιορισμένος όγκος (περιορισμοί χρόνου κ.λπ.)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el-GR" dirty="0" smtClean="0"/>
              <a:t>Περισσότερο επισφαλής η εξαγωγή γενικεύσιμων συμπερασμάτων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el-GR" dirty="0" smtClean="0"/>
              <a:t>Συλλογή παραδειγμάτων  και όχι κειμένων</a:t>
            </a:r>
          </a:p>
          <a:p>
            <a:pPr marL="640080" lvl="1" indent="-274320">
              <a:buFont typeface="Wingdings 2"/>
              <a:buChar char=""/>
              <a:defRPr/>
            </a:pPr>
            <a:r>
              <a:rPr lang="el-GR" dirty="0" smtClean="0"/>
              <a:t>Περιορισμός στην ποιοτική ανάλυση – δεν προσφέρεται η δυνατότητα ποσοτικής μελέτης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Παραδοσιακά Σώματα Κειμένων </a:t>
            </a:r>
            <a:r>
              <a:rPr lang="en-US" dirty="0" smtClean="0"/>
              <a:t>II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332656"/>
            <a:ext cx="7704856" cy="89535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800" dirty="0" smtClean="0"/>
              <a:t>Ο παγκόσμιος ιστός ως Σώμα Κειμένων </a:t>
            </a:r>
            <a:r>
              <a:rPr lang="en-US" sz="2800" dirty="0" smtClean="0"/>
              <a:t>I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268759"/>
            <a:ext cx="7467600" cy="5255865"/>
          </a:xfrm>
        </p:spPr>
        <p:txBody>
          <a:bodyPr>
            <a:normAutofit/>
          </a:bodyPr>
          <a:lstStyle/>
          <a:p>
            <a:pPr fontAlgn="auto">
              <a:defRPr/>
            </a:pPr>
            <a:r>
              <a:rPr lang="el-GR" sz="2500" dirty="0" smtClean="0"/>
              <a:t>Παγκόσμιος ιστός (</a:t>
            </a:r>
            <a:r>
              <a:rPr lang="en-US" sz="2500" dirty="0" smtClean="0"/>
              <a:t>world wide web)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dirty="0" smtClean="0"/>
              <a:t>Ομοιότητες με ΗΣΚ</a:t>
            </a:r>
            <a:endParaRPr lang="en-US" dirty="0" smtClean="0"/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/>
              <a:t>Δυνατότητα χρήσης ηλεκτρονικών μηχανών αναζήτησης (λ.χ. </a:t>
            </a:r>
            <a:r>
              <a:rPr lang="en-US" dirty="0" smtClean="0"/>
              <a:t>Google).</a:t>
            </a:r>
            <a:endParaRPr lang="el-GR" dirty="0" smtClean="0"/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/>
              <a:t>Αναζήτηση βάσει συγκεκριμένων λέξεων-κλειδιών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/>
              <a:t>Εμφάνιση μεγάλου αριθμού παραδειγμάτων 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/>
              <a:t>Δυνατότητα αναγωγής στο συγκείμενο</a:t>
            </a:r>
            <a:endParaRPr lang="en-US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  <a:defRPr/>
            </a:pPr>
            <a:r>
              <a:rPr lang="el-GR" sz="2500" dirty="0" smtClean="0"/>
              <a:t>Πλεονεκτήματα</a:t>
            </a:r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/>
              <a:t>Τεράστιο σώμα γλωσσικού υλικού, που με την κατάλληλη επεξεργασία μπορεί να προσφέρει σημαντικά στη γλωσσολογική έρευνα (</a:t>
            </a:r>
            <a:r>
              <a:rPr lang="en-US" dirty="0" smtClean="0"/>
              <a:t>web as a corpus</a:t>
            </a:r>
            <a:r>
              <a:rPr lang="el-GR" dirty="0" smtClean="0"/>
              <a:t>).</a:t>
            </a:r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None/>
              <a:defRPr/>
            </a:pPr>
            <a:endParaRPr lang="el-GR" dirty="0" smtClean="0"/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endParaRPr lang="el-GR" dirty="0" smtClean="0"/>
          </a:p>
          <a:p>
            <a:pPr lvl="2" indent="-182880" eaLnBrk="1" fontAlgn="auto" hangingPunct="1">
              <a:spcAft>
                <a:spcPts val="0"/>
              </a:spcAft>
              <a:buClr>
                <a:schemeClr val="accent1">
                  <a:shade val="75000"/>
                </a:schemeClr>
              </a:buClr>
              <a:buFont typeface="Wingdings"/>
              <a:buChar char=""/>
              <a:defRPr/>
            </a:pPr>
            <a:endParaRPr lang="el-GR" dirty="0" smtClean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24536"/>
          </a:xfrm>
        </p:spPr>
        <p:txBody>
          <a:bodyPr/>
          <a:lstStyle/>
          <a:p>
            <a:pPr marL="274320" lvl="1" indent="-274320">
              <a:spcBef>
                <a:spcPts val="400"/>
              </a:spcBef>
              <a:buSzPct val="68000"/>
              <a:buFont typeface="Wingdings" pitchFamily="2" charset="2"/>
              <a:buChar char="Ø"/>
              <a:defRPr/>
            </a:pPr>
            <a:r>
              <a:rPr lang="el-GR" sz="2500" dirty="0" smtClean="0"/>
              <a:t>Διαφορές με ΗΣΚ/μειονεκτήματα</a:t>
            </a:r>
            <a:r>
              <a:rPr lang="en-US" sz="2700" dirty="0" smtClean="0"/>
              <a:t>:</a:t>
            </a:r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/>
              <a:t>Δεν έχει συλλεχθεί βάσει επιστημονικών/γλωσσολογικών κριτηρίων</a:t>
            </a:r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/>
              <a:t>Δεν έχουμε μεταγλωσσικές πληροφορίες για τα κείμενα (χρονολογία παραγωγής, ταυτότητα κ.ά.)</a:t>
            </a:r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/>
              <a:t>«Βρόμικο» σώμα κειμένων: δεν περιλαμβάνει μόνο αυθεντικό γλωσσικό υλικό, αλλά και εικόνες, μεταφρασμένα κείμενα, κείμενα μη φυσικών ομιλητών κ.ά.</a:t>
            </a:r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r>
              <a:rPr lang="el-GR" dirty="0" smtClean="0"/>
              <a:t>Δεν γνωρίζουμε το ακριβές μέγεθός του (μη ασφαλής ποσοτική ανάλυση των δεδομένων).</a:t>
            </a:r>
            <a:endParaRPr lang="en-US" dirty="0" smtClean="0"/>
          </a:p>
          <a:p>
            <a:pPr lvl="2" indent="-182880">
              <a:buClr>
                <a:schemeClr val="accent1">
                  <a:shade val="75000"/>
                </a:schemeClr>
              </a:buClr>
              <a:buFont typeface="Arial" pitchFamily="34" charset="0"/>
              <a:buChar char="•"/>
              <a:defRPr/>
            </a:pPr>
            <a:endParaRPr lang="en-US" dirty="0" smtClean="0"/>
          </a:p>
          <a:p>
            <a:pPr lvl="2" indent="-182880" algn="r">
              <a:buClr>
                <a:schemeClr val="accent1">
                  <a:shade val="75000"/>
                </a:schemeClr>
              </a:buClr>
              <a:buNone/>
              <a:defRPr/>
            </a:pPr>
            <a:r>
              <a:rPr lang="en-US" sz="1600" dirty="0" smtClean="0"/>
              <a:t>(</a:t>
            </a:r>
            <a:r>
              <a:rPr lang="el-GR" sz="1600" dirty="0" smtClean="0"/>
              <a:t>Βλ. </a:t>
            </a:r>
            <a:r>
              <a:rPr lang="en-US" sz="1600" dirty="0" err="1" smtClean="0"/>
              <a:t>Kilgariff</a:t>
            </a:r>
            <a:r>
              <a:rPr lang="en-US" sz="1600" dirty="0" smtClean="0"/>
              <a:t> &amp; </a:t>
            </a:r>
            <a:r>
              <a:rPr lang="en-US" sz="1600" dirty="0" err="1" smtClean="0"/>
              <a:t>Grefenstette</a:t>
            </a:r>
            <a:r>
              <a:rPr lang="en-US" sz="1600" dirty="0" smtClean="0"/>
              <a:t> 2003, Bergh &amp; </a:t>
            </a:r>
            <a:r>
              <a:rPr lang="en-US" sz="1600" dirty="0" err="1" smtClean="0"/>
              <a:t>Zanchetta</a:t>
            </a:r>
            <a:r>
              <a:rPr lang="en-US" sz="1600" dirty="0" smtClean="0"/>
              <a:t> 2008) </a:t>
            </a:r>
            <a:endParaRPr lang="el-GR" sz="1600" dirty="0" smtClean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Ο παγκόσμιος ιστός ως Σώμα Κειμένων </a:t>
            </a:r>
            <a:r>
              <a:rPr lang="en-US" sz="2800" dirty="0" smtClean="0"/>
              <a:t>II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196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l-GR" dirty="0" smtClean="0"/>
          </a:p>
          <a:p>
            <a:r>
              <a:rPr lang="el-GR" sz="2900" dirty="0" smtClean="0"/>
              <a:t>Θεωρητικές ιδέες στις οποίες βασίστηκε η ανάπτυξη των σωμάτων κειμένων:</a:t>
            </a:r>
          </a:p>
          <a:p>
            <a:endParaRPr lang="el-GR" sz="2900" dirty="0" smtClean="0"/>
          </a:p>
          <a:p>
            <a:pPr lvl="1"/>
            <a:r>
              <a:rPr lang="el-GR" dirty="0" smtClean="0"/>
              <a:t>Η (ταυτόχρονη) μελέτη αντιπροσωπευτικού όγκου αυθεντικών γλωσσικών δεδομένων μπορεί να προσφέρει μια διαφορετική οπτική στη μελέτη της γλώσσας.</a:t>
            </a:r>
          </a:p>
          <a:p>
            <a:pPr lvl="1"/>
            <a:r>
              <a:rPr lang="en-US" dirty="0" smtClean="0"/>
              <a:t>Sinclair</a:t>
            </a:r>
            <a:r>
              <a:rPr lang="el-GR" dirty="0" smtClean="0"/>
              <a:t> (1991)</a:t>
            </a:r>
            <a:r>
              <a:rPr lang="en-US" dirty="0" smtClean="0"/>
              <a:t>: «the language looks different when you look </a:t>
            </a:r>
            <a:r>
              <a:rPr lang="en-US" i="1" dirty="0" smtClean="0"/>
              <a:t>a lot of it at once</a:t>
            </a:r>
            <a:r>
              <a:rPr lang="en-US" dirty="0" smtClean="0"/>
              <a:t>»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sz="2900" dirty="0" smtClean="0"/>
              <a:t>Από τη λέξη στο (</a:t>
            </a:r>
            <a:r>
              <a:rPr lang="el-GR" sz="2900" dirty="0" err="1" smtClean="0"/>
              <a:t>συγ</a:t>
            </a:r>
            <a:r>
              <a:rPr lang="el-GR" sz="2900" dirty="0" smtClean="0"/>
              <a:t>)κείμενο:</a:t>
            </a:r>
          </a:p>
          <a:p>
            <a:endParaRPr lang="el-GR" sz="2900" dirty="0" smtClean="0"/>
          </a:p>
          <a:p>
            <a:pPr lvl="1"/>
            <a:r>
              <a:rPr lang="el-GR" dirty="0" smtClean="0"/>
              <a:t>Οι λέξεις σε κοιτάζουν επίμονα στο πρόσωπο </a:t>
            </a:r>
            <a:r>
              <a:rPr lang="el-GR" i="1" dirty="0" smtClean="0"/>
              <a:t>από το κείμενο </a:t>
            </a:r>
            <a:r>
              <a:rPr lang="el-GR" dirty="0" smtClean="0"/>
              <a:t>και αυτό είναι αρκετό (</a:t>
            </a:r>
            <a:r>
              <a:rPr lang="en-US" dirty="0" smtClean="0"/>
              <a:t>Firth 195</a:t>
            </a:r>
            <a:r>
              <a:rPr lang="el-GR" dirty="0" smtClean="0"/>
              <a:t>7</a:t>
            </a:r>
            <a:r>
              <a:rPr lang="en-US" dirty="0" smtClean="0"/>
              <a:t>).</a:t>
            </a:r>
          </a:p>
          <a:p>
            <a:pPr lvl="1"/>
            <a:r>
              <a:rPr lang="el-GR" dirty="0" smtClean="0"/>
              <a:t>Μέρος της σημασίας ενός γλωσσικού στοιχείου (λ.χ. μιας λέξης) είναι η συχνή </a:t>
            </a:r>
            <a:r>
              <a:rPr lang="el-GR" i="1" dirty="0" err="1" smtClean="0"/>
              <a:t>συνεμφάνισή</a:t>
            </a:r>
            <a:r>
              <a:rPr lang="el-GR" dirty="0" smtClean="0"/>
              <a:t> του με άλλα</a:t>
            </a:r>
            <a:r>
              <a:rPr lang="en-US" dirty="0" smtClean="0"/>
              <a:t> </a:t>
            </a:r>
            <a:r>
              <a:rPr lang="el-GR" dirty="0" smtClean="0"/>
              <a:t>στοιχεία, αλλά και η λιγότερο συχνή ή η μηδενική με κάποια άλλα (βλ.</a:t>
            </a:r>
            <a:r>
              <a:rPr lang="en-US" dirty="0" smtClean="0"/>
              <a:t> Firth 1957, Sinclair </a:t>
            </a:r>
            <a:r>
              <a:rPr lang="el-GR" dirty="0" smtClean="0"/>
              <a:t>1966). 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Οπτική γλωσσολογίας σωμάτων κειμένων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/>
          <a:lstStyle/>
          <a:p>
            <a:r>
              <a:rPr lang="el-GR" dirty="0" smtClean="0"/>
              <a:t>Αναζήτηση βασισμένη σε ένα στοιχείο-κλειδί </a:t>
            </a:r>
            <a:r>
              <a:rPr lang="el-GR" sz="2400" dirty="0" smtClean="0"/>
              <a:t>(όχι απαραίτητα λέξη)</a:t>
            </a:r>
          </a:p>
          <a:p>
            <a:r>
              <a:rPr lang="el-GR" dirty="0" smtClean="0"/>
              <a:t>Συχνότητες εμφάνισης γλωσσικών στοιχείων </a:t>
            </a:r>
            <a:r>
              <a:rPr lang="el-GR" sz="2400" dirty="0" smtClean="0"/>
              <a:t>(τόσο συνολικά όσο και ανά </a:t>
            </a:r>
            <a:r>
              <a:rPr lang="el-GR" sz="2400" dirty="0" err="1" smtClean="0"/>
              <a:t>κειμενικό</a:t>
            </a:r>
            <a:r>
              <a:rPr lang="el-GR" sz="2400" dirty="0" smtClean="0"/>
              <a:t> είδος)</a:t>
            </a:r>
          </a:p>
          <a:p>
            <a:r>
              <a:rPr lang="el-GR" dirty="0" err="1" smtClean="0"/>
              <a:t>Συμφραστικοί</a:t>
            </a:r>
            <a:r>
              <a:rPr lang="el-GR" dirty="0" smtClean="0"/>
              <a:t> πίνακες (</a:t>
            </a:r>
            <a:r>
              <a:rPr lang="en-US" i="1" dirty="0" smtClean="0"/>
              <a:t>concordances</a:t>
            </a:r>
            <a:r>
              <a:rPr lang="en-US" dirty="0" smtClean="0"/>
              <a:t>): </a:t>
            </a:r>
            <a:r>
              <a:rPr lang="el-GR" sz="2400" dirty="0" smtClean="0"/>
              <a:t>εμφάνιση των υπό εξέταση στοιχείων στο άμεσο </a:t>
            </a:r>
            <a:r>
              <a:rPr lang="el-GR" sz="2400" dirty="0" err="1" smtClean="0"/>
              <a:t>συμφραστικό</a:t>
            </a:r>
            <a:r>
              <a:rPr lang="el-GR" sz="2400" dirty="0" smtClean="0"/>
              <a:t> περιβάλλον τους (συνήθως 3-5 λέξεις δεξιά και αριστερά)</a:t>
            </a:r>
          </a:p>
          <a:p>
            <a:r>
              <a:rPr lang="el-GR" dirty="0" smtClean="0"/>
              <a:t>Λεξικές/γραμματικές συνάψεις: </a:t>
            </a:r>
            <a:r>
              <a:rPr lang="el-GR" sz="2400" dirty="0" smtClean="0"/>
              <a:t>στοιχεία που τείνουν να </a:t>
            </a:r>
            <a:r>
              <a:rPr lang="el-GR" sz="2400" dirty="0" err="1" smtClean="0"/>
              <a:t>συνεμφανίζονται</a:t>
            </a:r>
            <a:r>
              <a:rPr lang="el-GR" sz="2400" dirty="0" smtClean="0"/>
              <a:t> πολύ συχνά μαζί (</a:t>
            </a:r>
            <a:r>
              <a:rPr lang="en-US" sz="2400" i="1" dirty="0" smtClean="0"/>
              <a:t>collocations</a:t>
            </a:r>
            <a:r>
              <a:rPr lang="en-US" sz="2400" dirty="0" smtClean="0"/>
              <a:t>, </a:t>
            </a:r>
            <a:r>
              <a:rPr lang="en-US" sz="2400" i="1" dirty="0" smtClean="0"/>
              <a:t>colligations</a:t>
            </a:r>
            <a:r>
              <a:rPr lang="en-US" sz="2400" dirty="0" smtClean="0"/>
              <a:t>).</a:t>
            </a:r>
            <a:endParaRPr lang="el-GR" sz="2400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Βασικές μέθοδοι ανάλυσης ΗΣΚ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</TotalTime>
  <Words>3051</Words>
  <Application>Microsoft Office PowerPoint</Application>
  <PresentationFormat>Προβολή στην οθόνη (4:3)</PresentationFormat>
  <Paragraphs>342</Paragraphs>
  <Slides>38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38</vt:i4>
      </vt:variant>
    </vt:vector>
  </HeadingPairs>
  <TitlesOfParts>
    <vt:vector size="39" baseType="lpstr">
      <vt:lpstr>Συγκέντρωση</vt:lpstr>
      <vt:lpstr>Σύντομη εισαγωγή στη γλωσσική ανάλυση  με τη χρήση σωμάτων κειμένων </vt:lpstr>
      <vt:lpstr>Σώματα κειμένων (ΣΚ)</vt:lpstr>
      <vt:lpstr>Χαρακτηριστικά Σωμάτων Κειμένων</vt:lpstr>
      <vt:lpstr>Παραδοσιακά Σώματα Κειμένων I</vt:lpstr>
      <vt:lpstr>Παραδοσιακά Σώματα Κειμένων II</vt:lpstr>
      <vt:lpstr>Ο παγκόσμιος ιστός ως Σώμα Κειμένων I</vt:lpstr>
      <vt:lpstr>Ο παγκόσμιος ιστός ως Σώμα Κειμένων II</vt:lpstr>
      <vt:lpstr>Οπτική γλωσσολογίας σωμάτων κειμένων</vt:lpstr>
      <vt:lpstr>Βασικές μέθοδοι ανάλυσης ΗΣΚ</vt:lpstr>
      <vt:lpstr>Ελληνικά σώματα κειμένων I</vt:lpstr>
      <vt:lpstr>Ελληνικά σώματα κειμένων II</vt:lpstr>
      <vt:lpstr>Σώμα Ελληνικών Κειμενων (ΣΕΚ)</vt:lpstr>
      <vt:lpstr>Διαθεσιμότητα και χρήση ΣΕΚ</vt:lpstr>
      <vt:lpstr>Εμφάνιση σελίδας διεπαφής ΣΕΚ I</vt:lpstr>
      <vt:lpstr>Εμφάνιση σελίδας διεπαφής ΣΕΚ II</vt:lpstr>
      <vt:lpstr>Παράδειγμα συμφραστικού πίνακα (concordance) Ι</vt:lpstr>
      <vt:lpstr>Παράδειγμα συμφραστικού πίνακα (concordance) II</vt:lpstr>
      <vt:lpstr>Πληροφορίες κειμενικού είδους</vt:lpstr>
      <vt:lpstr>Περιορισμός αναζήτησης βάσει διαφόρων κριτηρίων  I</vt:lpstr>
      <vt:lpstr>Η πρόθεση εις σε κειμενικά είδη του γραπτού λόγου</vt:lpstr>
      <vt:lpstr>Περιορισμός αναζήτησης βάσει διαφόρων κριτηρίων II</vt:lpstr>
      <vt:lpstr>Η πρόθεση εις στον προφορικό λόγο</vt:lpstr>
      <vt:lpstr>Κατανομή δεδομένων ΣΕΚ ανά κειμενικό είδος</vt:lpstr>
      <vt:lpstr>Διγράμματα</vt:lpstr>
      <vt:lpstr>Συχνότερα διγράμματα του εις</vt:lpstr>
      <vt:lpstr>Συχνότερα διγράμματα του σε</vt:lpstr>
      <vt:lpstr>Λίστα συχνοτήτων εμφάνισης</vt:lpstr>
      <vt:lpstr>Δημιουργία σώματος κειμένων &amp; εργαλεία επεξεργασίας</vt:lpstr>
      <vt:lpstr>Γλωσσολογία και σώματα κειμένων</vt:lpstr>
      <vt:lpstr>Σώματα κειμένων και κοινωνιογλωσσολογία I</vt:lpstr>
      <vt:lpstr>Σώματα κειμένων και κοινωνιογλωσσολογία II</vt:lpstr>
      <vt:lpstr>Μελέτη γλωσσικών μεταβλητών σε νεοελληνικά ΗΣΚ I</vt:lpstr>
      <vt:lpstr>Μελέτη γλωσσικών μεταβλητών σε νεοελληνικά ΗΣΚ II</vt:lpstr>
      <vt:lpstr>Ενδεικτική βιβλιογραφία</vt:lpstr>
      <vt:lpstr>Διαφάνεια 35</vt:lpstr>
      <vt:lpstr>Διαφάνεια 36</vt:lpstr>
      <vt:lpstr>Διαφάνεια 37</vt:lpstr>
      <vt:lpstr>Διαφάνεια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Σύντομη εισαγωγή στη γλωσσική ανάλυση  με τη χρήση σωμάτων κειμένων </dc:title>
  <dc:creator>Βιβή Σαββίδου</dc:creator>
  <cp:lastModifiedBy>Βιβή Σαββίδου</cp:lastModifiedBy>
  <cp:revision>5</cp:revision>
  <dcterms:created xsi:type="dcterms:W3CDTF">2016-05-23T00:12:33Z</dcterms:created>
  <dcterms:modified xsi:type="dcterms:W3CDTF">2016-05-23T18:30:03Z</dcterms:modified>
</cp:coreProperties>
</file>