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72" r:id="rId3"/>
    <p:sldId id="257" r:id="rId4"/>
    <p:sldId id="258" r:id="rId5"/>
    <p:sldId id="259" r:id="rId6"/>
    <p:sldId id="280" r:id="rId7"/>
    <p:sldId id="281" r:id="rId8"/>
    <p:sldId id="282" r:id="rId9"/>
    <p:sldId id="283" r:id="rId10"/>
    <p:sldId id="284" r:id="rId11"/>
    <p:sldId id="262" r:id="rId12"/>
    <p:sldId id="277" r:id="rId13"/>
    <p:sldId id="263" r:id="rId14"/>
    <p:sldId id="264" r:id="rId15"/>
    <p:sldId id="265" r:id="rId16"/>
    <p:sldId id="267" r:id="rId17"/>
    <p:sldId id="287" r:id="rId18"/>
    <p:sldId id="269" r:id="rId19"/>
    <p:sldId id="268" r:id="rId20"/>
    <p:sldId id="286" r:id="rId21"/>
    <p:sldId id="278" r:id="rId22"/>
    <p:sldId id="279" r:id="rId23"/>
    <p:sldId id="271" r:id="rId24"/>
    <p:sldId id="285" r:id="rId25"/>
    <p:sldId id="288"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80" autoAdjust="0"/>
  </p:normalViewPr>
  <p:slideViewPr>
    <p:cSldViewPr>
      <p:cViewPr>
        <p:scale>
          <a:sx n="76" d="100"/>
          <a:sy n="76" d="100"/>
        </p:scale>
        <p:origin x="-121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663080-154C-43DA-AF00-0B573519B23B}" type="datetimeFigureOut">
              <a:rPr lang="el-GR" smtClean="0"/>
              <a:t>25/5/2017</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E6904D-B000-4A82-9BAB-989EE2E61617}" type="slidenum">
              <a:rPr lang="el-GR" smtClean="0"/>
              <a:t>‹#›</a:t>
            </a:fld>
            <a:endParaRPr lang="el-GR"/>
          </a:p>
        </p:txBody>
      </p:sp>
    </p:spTree>
    <p:extLst>
      <p:ext uri="{BB962C8B-B14F-4D97-AF65-F5344CB8AC3E}">
        <p14:creationId xmlns:p14="http://schemas.microsoft.com/office/powerpoint/2010/main" val="322579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E6904D-B000-4A82-9BAB-989EE2E61617}" type="slidenum">
              <a:rPr kumimoji="0" lang="el-G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l-G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592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anose="020B0604020202020204" pitchFamily="34" charset="0"/>
              <a:buNone/>
            </a:pPr>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E6904D-B000-4A82-9BAB-989EE2E61617}" type="slidenum">
              <a:rPr kumimoji="0" lang="el-G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l-G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7239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anose="020B0604020202020204" pitchFamily="34" charset="0"/>
              <a:buNone/>
            </a:pPr>
            <a:endParaRPr lang="el-GR" sz="1200" kern="1200" dirty="0">
              <a:solidFill>
                <a:schemeClr val="tx1"/>
              </a:solidFill>
              <a:effectLst/>
              <a:latin typeface="+mn-lt"/>
              <a:ea typeface="+mn-ea"/>
              <a:cs typeface="+mn-cs"/>
            </a:endParaRPr>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E6904D-B000-4A82-9BAB-989EE2E61617}" type="slidenum">
              <a:rPr kumimoji="0" lang="el-G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l-G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8265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E6904D-B000-4A82-9BAB-989EE2E61617}" type="slidenum">
              <a:rPr kumimoji="0" lang="el-G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l-G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288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effectLst/>
            </a:endParaRPr>
          </a:p>
        </p:txBody>
      </p:sp>
      <p:sp>
        <p:nvSpPr>
          <p:cNvPr id="4" name="Slide Number Placeholder 3"/>
          <p:cNvSpPr>
            <a:spLocks noGrp="1"/>
          </p:cNvSpPr>
          <p:nvPr>
            <p:ph type="sldNum" sz="quarter" idx="10"/>
          </p:nvPr>
        </p:nvSpPr>
        <p:spPr/>
        <p:txBody>
          <a:bodyPr/>
          <a:lstStyle/>
          <a:p>
            <a:fld id="{FDE6904D-B000-4A82-9BAB-989EE2E61617}" type="slidenum">
              <a:rPr lang="el-GR" smtClean="0"/>
              <a:t>11</a:t>
            </a:fld>
            <a:endParaRPr lang="el-GR"/>
          </a:p>
        </p:txBody>
      </p:sp>
    </p:spTree>
    <p:extLst>
      <p:ext uri="{BB962C8B-B14F-4D97-AF65-F5344CB8AC3E}">
        <p14:creationId xmlns:p14="http://schemas.microsoft.com/office/powerpoint/2010/main" val="1552540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DE6904D-B000-4A82-9BAB-989EE2E61617}" type="slidenum">
              <a:rPr lang="el-GR" smtClean="0"/>
              <a:t>12</a:t>
            </a:fld>
            <a:endParaRPr lang="el-GR"/>
          </a:p>
        </p:txBody>
      </p:sp>
    </p:spTree>
    <p:extLst>
      <p:ext uri="{BB962C8B-B14F-4D97-AF65-F5344CB8AC3E}">
        <p14:creationId xmlns:p14="http://schemas.microsoft.com/office/powerpoint/2010/main" val="1942598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10"/>
          </p:nvPr>
        </p:nvSpPr>
        <p:spPr/>
        <p:txBody>
          <a:bodyPr/>
          <a:lstStyle/>
          <a:p>
            <a:fld id="{FDE6904D-B000-4A82-9BAB-989EE2E61617}" type="slidenum">
              <a:rPr lang="el-GR" smtClean="0"/>
              <a:t>21</a:t>
            </a:fld>
            <a:endParaRPr lang="el-GR"/>
          </a:p>
        </p:txBody>
      </p:sp>
    </p:spTree>
    <p:extLst>
      <p:ext uri="{BB962C8B-B14F-4D97-AF65-F5344CB8AC3E}">
        <p14:creationId xmlns:p14="http://schemas.microsoft.com/office/powerpoint/2010/main" val="6752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6"/>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l-GR"/>
              <a:t>Στυλ κύριου τίτλου</a:t>
            </a:r>
            <a:endParaRPr lang="en-US" dirty="0"/>
          </a:p>
        </p:txBody>
      </p:sp>
      <p:sp>
        <p:nvSpPr>
          <p:cNvPr id="6" name="Date Placeholder 9"/>
          <p:cNvSpPr>
            <a:spLocks noGrp="1"/>
          </p:cNvSpPr>
          <p:nvPr>
            <p:ph type="dt" sz="half" idx="10"/>
          </p:nvPr>
        </p:nvSpPr>
        <p:spPr/>
        <p:txBody>
          <a:bodyPr/>
          <a:lstStyle>
            <a:lvl1pPr>
              <a:defRPr smtClean="0">
                <a:solidFill>
                  <a:schemeClr val="bg2"/>
                </a:solidFill>
              </a:defRPr>
            </a:lvl1pPr>
          </a:lstStyle>
          <a:p>
            <a:pPr>
              <a:defRPr/>
            </a:pPr>
            <a:fld id="{7BE865D4-8D4B-4FAF-8015-3A28DFC5F8D5}" type="datetimeFigureOut">
              <a:rPr lang="en-US"/>
              <a:pPr>
                <a:defRPr/>
              </a:pPr>
              <a:t>5/25/2017</a:t>
            </a:fld>
            <a:endParaRPr lang="en-US"/>
          </a:p>
        </p:txBody>
      </p:sp>
      <p:sp>
        <p:nvSpPr>
          <p:cNvPr id="7" name="Slide Number Placeholder 10"/>
          <p:cNvSpPr>
            <a:spLocks noGrp="1"/>
          </p:cNvSpPr>
          <p:nvPr>
            <p:ph type="sldNum" sz="quarter" idx="11"/>
          </p:nvPr>
        </p:nvSpPr>
        <p:spPr/>
        <p:txBody>
          <a:bodyPr/>
          <a:lstStyle>
            <a:lvl1pPr>
              <a:defRPr>
                <a:solidFill>
                  <a:srgbClr val="FFFFFF"/>
                </a:solidFill>
              </a:defRPr>
            </a:lvl1pPr>
          </a:lstStyle>
          <a:p>
            <a:fld id="{6CEFC910-BF64-435A-B3EB-BC0093886906}" type="slidenum">
              <a:rPr lang="en-US" altLang="el-GR"/>
              <a:pPr/>
              <a:t>‹#›</a:t>
            </a:fld>
            <a:endParaRPr lang="en-US" altLang="el-GR"/>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US"/>
          </a:p>
        </p:txBody>
      </p:sp>
    </p:spTree>
    <p:extLst>
      <p:ext uri="{BB962C8B-B14F-4D97-AF65-F5344CB8AC3E}">
        <p14:creationId xmlns:p14="http://schemas.microsoft.com/office/powerpoint/2010/main" val="4148476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1C6A2941-7DAD-4184-88AB-AFBEAF7E2182}" type="datetimeFigureOut">
              <a:rPr lang="en-US"/>
              <a:pPr>
                <a:defRPr/>
              </a:pPr>
              <a:t>5/25/2017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fld id="{ADA87AE4-5FF8-4F69-9E00-C3D95D3BCE9C}" type="slidenum">
              <a:rPr lang="en-US" altLang="el-GR"/>
              <a:pPr/>
              <a:t>‹#›</a:t>
            </a:fld>
            <a:endParaRPr lang="en-US" altLang="el-GR"/>
          </a:p>
        </p:txBody>
      </p:sp>
    </p:spTree>
    <p:extLst>
      <p:ext uri="{BB962C8B-B14F-4D97-AF65-F5344CB8AC3E}">
        <p14:creationId xmlns:p14="http://schemas.microsoft.com/office/powerpoint/2010/main" val="356290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Rectangle 6"/>
          <p:cNvSpPr/>
          <p:nvPr/>
        </p:nvSpPr>
        <p:spPr>
          <a:xfrm>
            <a:off x="152400" y="147638"/>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7010400" y="147638"/>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Date Placeholder 3"/>
          <p:cNvSpPr>
            <a:spLocks noGrp="1"/>
          </p:cNvSpPr>
          <p:nvPr>
            <p:ph type="dt" sz="half" idx="10"/>
          </p:nvPr>
        </p:nvSpPr>
        <p:spPr/>
        <p:txBody>
          <a:bodyPr/>
          <a:lstStyle>
            <a:lvl1pPr>
              <a:defRPr/>
            </a:lvl1pPr>
          </a:lstStyle>
          <a:p>
            <a:pPr>
              <a:defRPr/>
            </a:pPr>
            <a:fld id="{41F06569-320C-4378-AC88-17D1A734CA3B}" type="datetimeFigureOut">
              <a:rPr lang="en-US"/>
              <a:pPr>
                <a:defRPr/>
              </a:pPr>
              <a:t>5/25/2017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bg2"/>
                </a:solidFill>
              </a:defRPr>
            </a:lvl1pPr>
          </a:lstStyle>
          <a:p>
            <a:fld id="{E74E5C2D-017B-4C5D-9201-2C374195C5A2}" type="slidenum">
              <a:rPr lang="en-US" altLang="el-GR"/>
              <a:pPr/>
              <a:t>‹#›</a:t>
            </a:fld>
            <a:endParaRPr lang="en-US" altLang="el-GR"/>
          </a:p>
        </p:txBody>
      </p:sp>
    </p:spTree>
    <p:extLst>
      <p:ext uri="{BB962C8B-B14F-4D97-AF65-F5344CB8AC3E}">
        <p14:creationId xmlns:p14="http://schemas.microsoft.com/office/powerpoint/2010/main" val="237162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Title 6"/>
          <p:cNvSpPr>
            <a:spLocks noGrp="1"/>
          </p:cNvSpPr>
          <p:nvPr>
            <p:ph type="title"/>
          </p:nvPr>
        </p:nvSpPr>
        <p:spPr/>
        <p:txBody>
          <a:bodyPr/>
          <a:lstStyle/>
          <a:p>
            <a:r>
              <a:rPr lang="el-GR"/>
              <a:t>Στυλ κύριου τίτλου</a:t>
            </a:r>
            <a:endParaRPr lang="en-US"/>
          </a:p>
        </p:txBody>
      </p:sp>
      <p:sp>
        <p:nvSpPr>
          <p:cNvPr id="4" name="Date Placeholder 3"/>
          <p:cNvSpPr>
            <a:spLocks noGrp="1"/>
          </p:cNvSpPr>
          <p:nvPr>
            <p:ph type="dt" sz="half" idx="10"/>
          </p:nvPr>
        </p:nvSpPr>
        <p:spPr/>
        <p:txBody>
          <a:bodyPr/>
          <a:lstStyle>
            <a:lvl1pPr>
              <a:defRPr/>
            </a:lvl1pPr>
          </a:lstStyle>
          <a:p>
            <a:pPr>
              <a:defRPr/>
            </a:pPr>
            <a:fld id="{D4327C3F-0DCC-4B40-82F2-F7B02511C78A}" type="datetimeFigureOut">
              <a:rPr lang="en-US"/>
              <a:pPr>
                <a:defRPr/>
              </a:pPr>
              <a:t>5/25/2017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fld id="{B88F7F5D-D7DE-4E10-9327-2ABC4D185DEB}" type="slidenum">
              <a:rPr lang="en-US" altLang="el-GR"/>
              <a:pPr/>
              <a:t>‹#›</a:t>
            </a:fld>
            <a:endParaRPr lang="en-US" altLang="el-GR"/>
          </a:p>
        </p:txBody>
      </p:sp>
    </p:spTree>
    <p:extLst>
      <p:ext uri="{BB962C8B-B14F-4D97-AF65-F5344CB8AC3E}">
        <p14:creationId xmlns:p14="http://schemas.microsoft.com/office/powerpoint/2010/main" val="275615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ectangle 6"/>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l-GR"/>
              <a:t>Στυλ κύριου τίτλου</a:t>
            </a:r>
            <a:endParaRPr lang="en-US" dirty="0"/>
          </a:p>
        </p:txBody>
      </p:sp>
      <p:sp>
        <p:nvSpPr>
          <p:cNvPr id="6" name="Date Placeholder 8"/>
          <p:cNvSpPr>
            <a:spLocks noGrp="1"/>
          </p:cNvSpPr>
          <p:nvPr>
            <p:ph type="dt" sz="half" idx="10"/>
          </p:nvPr>
        </p:nvSpPr>
        <p:spPr/>
        <p:txBody>
          <a:bodyPr/>
          <a:lstStyle>
            <a:lvl1pPr>
              <a:defRPr smtClean="0">
                <a:solidFill>
                  <a:srgbClr val="FFFFFF"/>
                </a:solidFill>
              </a:defRPr>
            </a:lvl1pPr>
          </a:lstStyle>
          <a:p>
            <a:pPr>
              <a:defRPr/>
            </a:pPr>
            <a:fld id="{6B8D294F-BB05-4F64-81C5-55F5E82E12AF}" type="datetimeFigureOut">
              <a:rPr lang="en-US"/>
              <a:pPr>
                <a:defRPr/>
              </a:pPr>
              <a:t>5/25/2017</a:t>
            </a:fld>
            <a:endParaRPr lang="en-US"/>
          </a:p>
        </p:txBody>
      </p:sp>
      <p:sp>
        <p:nvSpPr>
          <p:cNvPr id="7" name="Slide Number Placeholder 9"/>
          <p:cNvSpPr>
            <a:spLocks noGrp="1"/>
          </p:cNvSpPr>
          <p:nvPr>
            <p:ph type="sldNum" sz="quarter" idx="11"/>
          </p:nvPr>
        </p:nvSpPr>
        <p:spPr/>
        <p:txBody>
          <a:bodyPr/>
          <a:lstStyle>
            <a:lvl1pPr>
              <a:defRPr>
                <a:solidFill>
                  <a:schemeClr val="bg2"/>
                </a:solidFill>
              </a:defRPr>
            </a:lvl1pPr>
          </a:lstStyle>
          <a:p>
            <a:fld id="{2DD87D1E-74CB-4E52-BEC2-593D2AFF1578}" type="slidenum">
              <a:rPr lang="en-US" altLang="el-GR"/>
              <a:pPr/>
              <a:t>‹#›</a:t>
            </a:fld>
            <a:endParaRPr lang="en-US" altLang="el-GR"/>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Tree>
    <p:extLst>
      <p:ext uri="{BB962C8B-B14F-4D97-AF65-F5344CB8AC3E}">
        <p14:creationId xmlns:p14="http://schemas.microsoft.com/office/powerpoint/2010/main" val="413008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8" name="Title 7"/>
          <p:cNvSpPr>
            <a:spLocks noGrp="1"/>
          </p:cNvSpPr>
          <p:nvPr>
            <p:ph type="title"/>
          </p:nvPr>
        </p:nvSpPr>
        <p:spPr/>
        <p:txBody>
          <a:bodyPr/>
          <a:lstStyle/>
          <a:p>
            <a:r>
              <a:rPr lang="el-GR"/>
              <a:t>Στυλ κύριου τίτλου</a:t>
            </a:r>
            <a:endParaRPr lang="en-US"/>
          </a:p>
        </p:txBody>
      </p:sp>
      <p:sp>
        <p:nvSpPr>
          <p:cNvPr id="5" name="Date Placeholder 3"/>
          <p:cNvSpPr>
            <a:spLocks noGrp="1"/>
          </p:cNvSpPr>
          <p:nvPr>
            <p:ph type="dt" sz="half" idx="10"/>
          </p:nvPr>
        </p:nvSpPr>
        <p:spPr/>
        <p:txBody>
          <a:bodyPr/>
          <a:lstStyle>
            <a:lvl1pPr>
              <a:defRPr/>
            </a:lvl1pPr>
          </a:lstStyle>
          <a:p>
            <a:pPr>
              <a:defRPr/>
            </a:pPr>
            <a:fld id="{A0C7A535-A472-49C2-8420-35611E35B26D}" type="datetimeFigureOut">
              <a:rPr lang="en-US"/>
              <a:pPr>
                <a:defRPr/>
              </a:pPr>
              <a:t>5/25/2017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fld id="{EC92A4B3-3633-4FAB-B3DA-5BC66283A93C}" type="slidenum">
              <a:rPr lang="en-US" altLang="el-GR"/>
              <a:pPr/>
              <a:t>‹#›</a:t>
            </a:fld>
            <a:endParaRPr lang="en-US" altLang="el-GR"/>
          </a:p>
        </p:txBody>
      </p:sp>
    </p:spTree>
    <p:extLst>
      <p:ext uri="{BB962C8B-B14F-4D97-AF65-F5344CB8AC3E}">
        <p14:creationId xmlns:p14="http://schemas.microsoft.com/office/powerpoint/2010/main" val="337832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0" name="Title 9"/>
          <p:cNvSpPr>
            <a:spLocks noGrp="1"/>
          </p:cNvSpPr>
          <p:nvPr>
            <p:ph type="title"/>
          </p:nvPr>
        </p:nvSpPr>
        <p:spPr/>
        <p:txBody>
          <a:bodyPr/>
          <a:lstStyle/>
          <a:p>
            <a:r>
              <a:rPr lang="el-GR"/>
              <a:t>Στυλ κύριου τίτλου</a:t>
            </a:r>
            <a:endParaRPr lang="en-US"/>
          </a:p>
        </p:txBody>
      </p:sp>
      <p:sp>
        <p:nvSpPr>
          <p:cNvPr id="7" name="Date Placeholder 3"/>
          <p:cNvSpPr>
            <a:spLocks noGrp="1"/>
          </p:cNvSpPr>
          <p:nvPr>
            <p:ph type="dt" sz="half" idx="10"/>
          </p:nvPr>
        </p:nvSpPr>
        <p:spPr/>
        <p:txBody>
          <a:bodyPr/>
          <a:lstStyle>
            <a:lvl1pPr>
              <a:defRPr/>
            </a:lvl1pPr>
          </a:lstStyle>
          <a:p>
            <a:pPr>
              <a:defRPr/>
            </a:pPr>
            <a:fld id="{581CA819-684D-4536-AB34-2751B9E32E08}" type="datetimeFigureOut">
              <a:rPr lang="en-US"/>
              <a:pPr>
                <a:defRPr/>
              </a:pPr>
              <a:t>5/25/2017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fld id="{0A4B19C9-713F-4E2B-9C1E-1893D973B116}" type="slidenum">
              <a:rPr lang="en-US" altLang="el-GR"/>
              <a:pPr/>
              <a:t>‹#›</a:t>
            </a:fld>
            <a:endParaRPr lang="en-US" altLang="el-GR"/>
          </a:p>
        </p:txBody>
      </p:sp>
    </p:spTree>
    <p:extLst>
      <p:ext uri="{BB962C8B-B14F-4D97-AF65-F5344CB8AC3E}">
        <p14:creationId xmlns:p14="http://schemas.microsoft.com/office/powerpoint/2010/main" val="262005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0BCB6BB1-08D3-478C-9FD5-986274CB66E6}" type="datetimeFigureOut">
              <a:rPr lang="en-US"/>
              <a:pPr>
                <a:defRPr/>
              </a:pPr>
              <a:t>5/25/2017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fld id="{D26DC24A-8DFD-40E0-B158-FC9C947ABABA}" type="slidenum">
              <a:rPr lang="en-US" altLang="el-GR"/>
              <a:pPr/>
              <a:t>‹#›</a:t>
            </a:fld>
            <a:endParaRPr lang="en-US" altLang="el-GR"/>
          </a:p>
        </p:txBody>
      </p:sp>
    </p:spTree>
    <p:extLst>
      <p:ext uri="{BB962C8B-B14F-4D97-AF65-F5344CB8AC3E}">
        <p14:creationId xmlns:p14="http://schemas.microsoft.com/office/powerpoint/2010/main" val="4197675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Rectangle 4"/>
          <p:cNvSpPr/>
          <p:nvPr/>
        </p:nvSpPr>
        <p:spPr>
          <a:xfrm>
            <a:off x="152400" y="150813"/>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lstStyle>
          <a:p>
            <a:pPr>
              <a:defRPr/>
            </a:pPr>
            <a:fld id="{A4849511-AB07-4FDA-A078-C572DC457379}" type="datetimeFigureOut">
              <a:rPr lang="en-US"/>
              <a:pPr>
                <a:defRPr/>
              </a:pPr>
              <a:t>5/25/2017</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fld id="{DE51DA36-2760-493C-A112-B38C6E6D1767}" type="slidenum">
              <a:rPr lang="en-US" altLang="el-GR"/>
              <a:pPr/>
              <a:t>‹#›</a:t>
            </a:fld>
            <a:endParaRPr lang="en-US" altLang="el-GR"/>
          </a:p>
        </p:txBody>
      </p:sp>
    </p:spTree>
    <p:extLst>
      <p:ext uri="{BB962C8B-B14F-4D97-AF65-F5344CB8AC3E}">
        <p14:creationId xmlns:p14="http://schemas.microsoft.com/office/powerpoint/2010/main" val="47599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Pr>
        <a:solidFill>
          <a:schemeClr val="bg2"/>
        </a:solidFill>
        <a:effectLst/>
      </p:bgPr>
    </p:bg>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7"/>
          <p:cNvSpPr/>
          <p:nvPr/>
        </p:nvSpPr>
        <p:spPr>
          <a:xfrm>
            <a:off x="7010400" y="150813"/>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l-GR"/>
              <a:t>Στυλ κύριου τίτλου</a:t>
            </a:r>
            <a:endParaRPr lang="en-US" dirty="0"/>
          </a:p>
        </p:txBody>
      </p:sp>
      <p:sp>
        <p:nvSpPr>
          <p:cNvPr id="8" name="Date Placeholder 4"/>
          <p:cNvSpPr>
            <a:spLocks noGrp="1"/>
          </p:cNvSpPr>
          <p:nvPr>
            <p:ph type="dt" sz="half" idx="10"/>
          </p:nvPr>
        </p:nvSpPr>
        <p:spPr/>
        <p:txBody>
          <a:bodyPr/>
          <a:lstStyle>
            <a:lvl1pPr>
              <a:defRPr/>
            </a:lvl1pPr>
          </a:lstStyle>
          <a:p>
            <a:pPr>
              <a:defRPr/>
            </a:pPr>
            <a:fld id="{37007652-20C4-4B5A-8A43-CB188FF191EE}" type="datetimeFigureOut">
              <a:rPr lang="en-US"/>
              <a:pPr>
                <a:defRPr/>
              </a:pPr>
              <a:t>5/25/2017</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rgbClr val="FFFFFF"/>
                </a:solidFill>
              </a:defRPr>
            </a:lvl1pPr>
          </a:lstStyle>
          <a:p>
            <a:fld id="{83A7EA55-ADF8-4D1D-899E-0B72AC20B6F8}" type="slidenum">
              <a:rPr lang="en-US" altLang="el-GR"/>
              <a:pPr/>
              <a:t>‹#›</a:t>
            </a:fld>
            <a:endParaRPr lang="en-US" altLang="el-GR"/>
          </a:p>
        </p:txBody>
      </p:sp>
    </p:spTree>
    <p:extLst>
      <p:ext uri="{BB962C8B-B14F-4D97-AF65-F5344CB8AC3E}">
        <p14:creationId xmlns:p14="http://schemas.microsoft.com/office/powerpoint/2010/main" val="170779611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solidFill>
          <a:schemeClr val="bg2"/>
        </a:solidFill>
        <a:effectLst/>
      </p:bgPr>
    </p:bg>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ectangle 8"/>
          <p:cNvSpPr/>
          <p:nvPr/>
        </p:nvSpPr>
        <p:spPr>
          <a:xfrm>
            <a:off x="7010400" y="150813"/>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l-GR"/>
              <a:t>Στυλ κύριου τίτλου</a:t>
            </a:r>
            <a:endParaRPr lang="en-US" dirty="0"/>
          </a:p>
        </p:txBody>
      </p:sp>
      <p:sp>
        <p:nvSpPr>
          <p:cNvPr id="7" name="Date Placeholder 4"/>
          <p:cNvSpPr>
            <a:spLocks noGrp="1"/>
          </p:cNvSpPr>
          <p:nvPr>
            <p:ph type="dt" sz="half" idx="10"/>
          </p:nvPr>
        </p:nvSpPr>
        <p:spPr/>
        <p:txBody>
          <a:bodyPr/>
          <a:lstStyle>
            <a:lvl1pPr>
              <a:defRPr/>
            </a:lvl1pPr>
          </a:lstStyle>
          <a:p>
            <a:pPr>
              <a:defRPr/>
            </a:pPr>
            <a:fld id="{E6CFB39C-53B7-4F39-8C7E-75CD8C884DAE}" type="datetimeFigureOut">
              <a:rPr lang="en-US"/>
              <a:pPr>
                <a:defRPr/>
              </a:pPr>
              <a:t>5/25/2017</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fld id="{A7ABE774-778F-446E-B4C9-D994B7531042}" type="slidenum">
              <a:rPr lang="en-US" altLang="el-GR"/>
              <a:pPr/>
              <a:t>‹#›</a:t>
            </a:fld>
            <a:endParaRPr lang="en-US" altLang="el-GR"/>
          </a:p>
        </p:txBody>
      </p:sp>
    </p:spTree>
    <p:extLst>
      <p:ext uri="{BB962C8B-B14F-4D97-AF65-F5344CB8AC3E}">
        <p14:creationId xmlns:p14="http://schemas.microsoft.com/office/powerpoint/2010/main" val="46077632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fontAlgn="auto">
              <a:spcBef>
                <a:spcPts val="0"/>
              </a:spcBef>
              <a:spcAft>
                <a:spcPts val="0"/>
              </a:spcAft>
              <a:defRPr sz="1100" smtClean="0">
                <a:solidFill>
                  <a:schemeClr val="tx2"/>
                </a:solidFill>
                <a:latin typeface="+mn-lt"/>
                <a:cs typeface="+mn-cs"/>
              </a:defRPr>
            </a:lvl1pPr>
          </a:lstStyle>
          <a:p>
            <a:pPr>
              <a:defRPr/>
            </a:pPr>
            <a:fld id="{BD0E78AB-27AB-428F-854C-6E6B285E557A}" type="datetimeFigureOut">
              <a:rPr lang="en-US"/>
              <a:pPr>
                <a:defRPr/>
              </a:pPr>
              <a:t>5/25/2017</a:t>
            </a:fld>
            <a:endParaRPr lang="en-US"/>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fontAlgn="auto">
              <a:spcBef>
                <a:spcPts val="0"/>
              </a:spcBef>
              <a:spcAft>
                <a:spcPts val="0"/>
              </a:spcAft>
              <a:defRPr sz="11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234363" y="6354763"/>
            <a:ext cx="582612" cy="274637"/>
          </a:xfrm>
          <a:prstGeom prst="rect">
            <a:avLst/>
          </a:prstGeom>
          <a:ln w="19050">
            <a:noFill/>
          </a:ln>
        </p:spPr>
        <p:txBody>
          <a:bodyPr vert="horz" wrap="square" lIns="91440" tIns="45720" rIns="91440" bIns="45720" numCol="1" anchor="ctr" anchorCtr="0" compatLnSpc="1">
            <a:prstTxWarp prst="textNoShape">
              <a:avLst/>
            </a:prstTxWarp>
          </a:bodyPr>
          <a:lstStyle>
            <a:lvl1pPr algn="ctr">
              <a:defRPr sz="1100">
                <a:solidFill>
                  <a:schemeClr val="tx2"/>
                </a:solidFill>
                <a:latin typeface="Franklin Gothic Medium" panose="020B0603020102020204" pitchFamily="34" charset="0"/>
              </a:defRPr>
            </a:lvl1pPr>
          </a:lstStyle>
          <a:p>
            <a:fld id="{15BC42CA-454C-46EB-83BA-3B05990C9CB4}" type="slidenum">
              <a:rPr lang="en-US" altLang="el-GR"/>
              <a:pPr/>
              <a:t>‹#›</a:t>
            </a:fld>
            <a:endParaRPr lang="en-US" altLang="el-GR"/>
          </a:p>
        </p:txBody>
      </p:sp>
    </p:spTree>
  </p:cSld>
  <p:clrMap bg1="lt1" tx1="dk1" bg2="lt2" tx2="dk2" accent1="accent1" accent2="accent2" accent3="accent3" accent4="accent4" accent5="accent5" accent6="accent6" hlink="hlink" folHlink="folHlink"/>
  <p:sldLayoutIdLst>
    <p:sldLayoutId id="2147483695" r:id="rId1"/>
    <p:sldLayoutId id="2147483690" r:id="rId2"/>
    <p:sldLayoutId id="2147483696" r:id="rId3"/>
    <p:sldLayoutId id="2147483691" r:id="rId4"/>
    <p:sldLayoutId id="2147483692" r:id="rId5"/>
    <p:sldLayoutId id="2147483693" r:id="rId6"/>
    <p:sldLayoutId id="2147483697" r:id="rId7"/>
    <p:sldLayoutId id="2147483698" r:id="rId8"/>
    <p:sldLayoutId id="2147483699" r:id="rId9"/>
    <p:sldLayoutId id="2147483694" r:id="rId10"/>
    <p:sldLayoutId id="2147483700" r:id="rId11"/>
  </p:sldLayoutIdLst>
  <p:txStyles>
    <p:titleStyle>
      <a:lvl1pPr algn="ctr" rtl="0" eaLnBrk="1" fontAlgn="base" hangingPunct="1">
        <a:spcBef>
          <a:spcPct val="0"/>
        </a:spcBef>
        <a:spcAft>
          <a:spcPct val="0"/>
        </a:spcAft>
        <a:defRPr sz="3200" kern="1200" cap="all" spc="200">
          <a:solidFill>
            <a:schemeClr val="bg1"/>
          </a:solidFill>
          <a:latin typeface="+mj-lt"/>
          <a:ea typeface="+mj-ea"/>
          <a:cs typeface="+mj-cs"/>
        </a:defRPr>
      </a:lvl1pPr>
      <a:lvl2pPr algn="ctr" rtl="0" eaLnBrk="1" fontAlgn="base" hangingPunct="1">
        <a:spcBef>
          <a:spcPct val="0"/>
        </a:spcBef>
        <a:spcAft>
          <a:spcPct val="0"/>
        </a:spcAft>
        <a:defRPr sz="3200">
          <a:solidFill>
            <a:schemeClr val="bg1"/>
          </a:solidFill>
          <a:latin typeface="Franklin Gothic Medium" panose="020B0603020102020204" pitchFamily="34" charset="0"/>
        </a:defRPr>
      </a:lvl2pPr>
      <a:lvl3pPr algn="ctr" rtl="0" eaLnBrk="1" fontAlgn="base" hangingPunct="1">
        <a:spcBef>
          <a:spcPct val="0"/>
        </a:spcBef>
        <a:spcAft>
          <a:spcPct val="0"/>
        </a:spcAft>
        <a:defRPr sz="3200">
          <a:solidFill>
            <a:schemeClr val="bg1"/>
          </a:solidFill>
          <a:latin typeface="Franklin Gothic Medium" panose="020B0603020102020204" pitchFamily="34" charset="0"/>
        </a:defRPr>
      </a:lvl3pPr>
      <a:lvl4pPr algn="ctr" rtl="0" eaLnBrk="1" fontAlgn="base" hangingPunct="1">
        <a:spcBef>
          <a:spcPct val="0"/>
        </a:spcBef>
        <a:spcAft>
          <a:spcPct val="0"/>
        </a:spcAft>
        <a:defRPr sz="3200">
          <a:solidFill>
            <a:schemeClr val="bg1"/>
          </a:solidFill>
          <a:latin typeface="Franklin Gothic Medium" panose="020B0603020102020204" pitchFamily="34" charset="0"/>
        </a:defRPr>
      </a:lvl4pPr>
      <a:lvl5pPr algn="ctr" rtl="0" eaLnBrk="1" fontAlgn="base" hangingPunct="1">
        <a:spcBef>
          <a:spcPct val="0"/>
        </a:spcBef>
        <a:spcAft>
          <a:spcPct val="0"/>
        </a:spcAft>
        <a:defRPr sz="3200">
          <a:solidFill>
            <a:schemeClr val="bg1"/>
          </a:solidFill>
          <a:latin typeface="Franklin Gothic Medium" panose="020B0603020102020204" pitchFamily="34" charset="0"/>
        </a:defRPr>
      </a:lvl5pPr>
      <a:lvl6pPr marL="457200" algn="ctr" rtl="0" eaLnBrk="1" fontAlgn="base" hangingPunct="1">
        <a:spcBef>
          <a:spcPct val="0"/>
        </a:spcBef>
        <a:spcAft>
          <a:spcPct val="0"/>
        </a:spcAft>
        <a:defRPr sz="3200">
          <a:solidFill>
            <a:schemeClr val="bg1"/>
          </a:solidFill>
          <a:latin typeface="Franklin Gothic Medium" panose="020B0603020102020204" pitchFamily="34" charset="0"/>
        </a:defRPr>
      </a:lvl6pPr>
      <a:lvl7pPr marL="914400" algn="ctr" rtl="0" eaLnBrk="1" fontAlgn="base" hangingPunct="1">
        <a:spcBef>
          <a:spcPct val="0"/>
        </a:spcBef>
        <a:spcAft>
          <a:spcPct val="0"/>
        </a:spcAft>
        <a:defRPr sz="3200">
          <a:solidFill>
            <a:schemeClr val="bg1"/>
          </a:solidFill>
          <a:latin typeface="Franklin Gothic Medium" panose="020B0603020102020204" pitchFamily="34" charset="0"/>
        </a:defRPr>
      </a:lvl7pPr>
      <a:lvl8pPr marL="1371600" algn="ctr" rtl="0" eaLnBrk="1" fontAlgn="base" hangingPunct="1">
        <a:spcBef>
          <a:spcPct val="0"/>
        </a:spcBef>
        <a:spcAft>
          <a:spcPct val="0"/>
        </a:spcAft>
        <a:defRPr sz="3200">
          <a:solidFill>
            <a:schemeClr val="bg1"/>
          </a:solidFill>
          <a:latin typeface="Franklin Gothic Medium" panose="020B0603020102020204" pitchFamily="34" charset="0"/>
        </a:defRPr>
      </a:lvl8pPr>
      <a:lvl9pPr marL="1828800" algn="ctr" rtl="0" eaLnBrk="1" fontAlgn="base" hangingPunct="1">
        <a:spcBef>
          <a:spcPct val="0"/>
        </a:spcBef>
        <a:spcAft>
          <a:spcPct val="0"/>
        </a:spcAft>
        <a:defRPr sz="3200">
          <a:solidFill>
            <a:schemeClr val="bg1"/>
          </a:solidFill>
          <a:latin typeface="Franklin Gothic Medium" panose="020B0603020102020204" pitchFamily="34" charset="0"/>
        </a:defRPr>
      </a:lvl9pPr>
    </p:titleStyle>
    <p:bodyStyle>
      <a:lvl1pPr marL="273050" indent="-228600" algn="l" rtl="0" eaLnBrk="1" fontAlgn="base" hangingPunct="1">
        <a:spcBef>
          <a:spcPct val="20000"/>
        </a:spcBef>
        <a:spcAft>
          <a:spcPct val="0"/>
        </a:spcAft>
        <a:buClr>
          <a:schemeClr val="accent1"/>
        </a:buClr>
        <a:buFont typeface="Wingdings 2" panose="05020102010507070707" pitchFamily="18" charset="2"/>
        <a:buChar char=""/>
        <a:defRPr sz="2000" kern="1200" spc="150">
          <a:solidFill>
            <a:schemeClr val="tx2"/>
          </a:solidFill>
          <a:latin typeface="+mn-lt"/>
          <a:ea typeface="+mn-ea"/>
          <a:cs typeface="+mn-cs"/>
        </a:defRPr>
      </a:lvl1pPr>
      <a:lvl2pPr marL="547688" indent="-182563" algn="l" rtl="0" eaLnBrk="1" fontAlgn="base" hangingPunct="1">
        <a:spcBef>
          <a:spcPct val="20000"/>
        </a:spcBef>
        <a:spcAft>
          <a:spcPct val="0"/>
        </a:spcAft>
        <a:buClr>
          <a:schemeClr val="accent2"/>
        </a:buClr>
        <a:buFont typeface="Wingdings" panose="05000000000000000000" pitchFamily="2" charset="2"/>
        <a:buChar char="§"/>
        <a:defRPr kern="1200" spc="100">
          <a:solidFill>
            <a:schemeClr val="tx2"/>
          </a:solidFill>
          <a:latin typeface="+mn-lt"/>
          <a:ea typeface="+mn-ea"/>
          <a:cs typeface="+mn-cs"/>
        </a:defRPr>
      </a:lvl2pPr>
      <a:lvl3pPr marL="822325" indent="-182563" algn="l" rtl="0" eaLnBrk="1" fontAlgn="base" hangingPunct="1">
        <a:spcBef>
          <a:spcPct val="20000"/>
        </a:spcBef>
        <a:spcAft>
          <a:spcPct val="0"/>
        </a:spcAft>
        <a:buClr>
          <a:srgbClr val="928B70"/>
        </a:buClr>
        <a:buFont typeface="Wingdings" panose="05000000000000000000" pitchFamily="2" charset="2"/>
        <a:buChar char="§"/>
        <a:defRPr sz="1600" kern="1200" spc="100">
          <a:solidFill>
            <a:schemeClr val="tx2"/>
          </a:solidFill>
          <a:latin typeface="+mn-lt"/>
          <a:ea typeface="+mn-ea"/>
          <a:cs typeface="+mn-cs"/>
        </a:defRPr>
      </a:lvl3pPr>
      <a:lvl4pPr marL="1096963" indent="-182563" algn="l" rtl="0" eaLnBrk="1" fontAlgn="base" hangingPunct="1">
        <a:spcBef>
          <a:spcPct val="20000"/>
        </a:spcBef>
        <a:spcAft>
          <a:spcPct val="0"/>
        </a:spcAft>
        <a:buClr>
          <a:srgbClr val="87706B"/>
        </a:buClr>
        <a:buFont typeface="Wingdings" panose="05000000000000000000" pitchFamily="2" charset="2"/>
        <a:buChar char="§"/>
        <a:defRPr sz="1400" kern="1200">
          <a:solidFill>
            <a:schemeClr val="tx2"/>
          </a:solidFill>
          <a:latin typeface="+mn-lt"/>
          <a:ea typeface="+mn-ea"/>
          <a:cs typeface="+mn-cs"/>
        </a:defRPr>
      </a:lvl4pPr>
      <a:lvl5pPr marL="1279525" indent="-182563" algn="l" rtl="0" eaLnBrk="1" fontAlgn="base" hangingPunct="1">
        <a:spcBef>
          <a:spcPct val="20000"/>
        </a:spcBef>
        <a:spcAft>
          <a:spcPct val="0"/>
        </a:spcAft>
        <a:buClr>
          <a:srgbClr val="6F777D"/>
        </a:buClr>
        <a:buFont typeface="Wingdings" panose="05000000000000000000" pitchFamily="2" charset="2"/>
        <a:buChar char="§"/>
        <a:defRPr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052638"/>
            <a:ext cx="1981200" cy="1828800"/>
          </a:xfrm>
        </p:spPr>
        <p:txBody>
          <a:bodyPr/>
          <a:lstStyle/>
          <a:p>
            <a:pPr fontAlgn="auto">
              <a:spcAft>
                <a:spcPts val="0"/>
              </a:spcAft>
              <a:defRPr/>
            </a:pPr>
            <a:endParaRPr lang="en-GB" dirty="0"/>
          </a:p>
        </p:txBody>
      </p:sp>
      <p:sp>
        <p:nvSpPr>
          <p:cNvPr id="2" name="Title 1"/>
          <p:cNvSpPr>
            <a:spLocks noGrp="1"/>
          </p:cNvSpPr>
          <p:nvPr>
            <p:ph type="title"/>
          </p:nvPr>
        </p:nvSpPr>
        <p:spPr>
          <a:xfrm>
            <a:off x="457200" y="2052638"/>
            <a:ext cx="6324600" cy="2240458"/>
          </a:xfrm>
        </p:spPr>
        <p:txBody>
          <a:bodyPr/>
          <a:lstStyle/>
          <a:p>
            <a:pPr algn="ctr" fontAlgn="auto">
              <a:spcAft>
                <a:spcPts val="0"/>
              </a:spcAft>
              <a:defRPr/>
            </a:pPr>
            <a:r>
              <a:rPr lang="en-US" sz="2000" b="1" dirty="0">
                <a:latin typeface="Calibri" panose="020F0502020204030204" pitchFamily="34" charset="0"/>
                <a:cs typeface="Calibri" panose="020F0502020204030204" pitchFamily="34" charset="0"/>
              </a:rPr>
              <a:t>38</a:t>
            </a:r>
            <a:r>
              <a:rPr lang="el-GR" sz="2000" b="1" baseline="30000" dirty="0">
                <a:latin typeface="Calibri" panose="020F0502020204030204" pitchFamily="34" charset="0"/>
                <a:cs typeface="Calibri" panose="020F0502020204030204" pitchFamily="34" charset="0"/>
              </a:rPr>
              <a:t>η</a:t>
            </a:r>
            <a:r>
              <a:rPr lang="el-GR" sz="2000" b="1" dirty="0">
                <a:latin typeface="Calibri" panose="020F0502020204030204" pitchFamily="34" charset="0"/>
                <a:cs typeface="Calibri" panose="020F0502020204030204" pitchFamily="34" charset="0"/>
              </a:rPr>
              <a:t> </a:t>
            </a:r>
            <a:r>
              <a:rPr lang="el-GR" sz="2000" b="1" dirty="0" err="1">
                <a:latin typeface="Calibri" panose="020F0502020204030204" pitchFamily="34" charset="0"/>
                <a:cs typeface="Calibri" panose="020F0502020204030204" pitchFamily="34" charset="0"/>
              </a:rPr>
              <a:t>ετησια</a:t>
            </a:r>
            <a:r>
              <a:rPr lang="el-GR" sz="2000" b="1" dirty="0">
                <a:latin typeface="Calibri" panose="020F0502020204030204" pitchFamily="34" charset="0"/>
                <a:cs typeface="Calibri" panose="020F0502020204030204" pitchFamily="34" charset="0"/>
              </a:rPr>
              <a:t> </a:t>
            </a:r>
            <a:r>
              <a:rPr lang="el-GR" sz="2000" b="1" dirty="0" err="1">
                <a:latin typeface="Calibri" panose="020F0502020204030204" pitchFamily="34" charset="0"/>
                <a:cs typeface="Calibri" panose="020F0502020204030204" pitchFamily="34" charset="0"/>
              </a:rPr>
              <a:t>συναντηση</a:t>
            </a:r>
            <a:r>
              <a:rPr lang="el-GR" sz="2000" b="1" dirty="0">
                <a:latin typeface="Calibri" panose="020F0502020204030204" pitchFamily="34" charset="0"/>
                <a:cs typeface="Calibri" panose="020F0502020204030204" pitchFamily="34" charset="0"/>
              </a:rPr>
              <a:t> του </a:t>
            </a:r>
            <a:r>
              <a:rPr lang="el-GR" sz="2000" b="1" dirty="0" err="1">
                <a:latin typeface="Calibri" panose="020F0502020204030204" pitchFamily="34" charset="0"/>
                <a:cs typeface="Calibri" panose="020F0502020204030204" pitchFamily="34" charset="0"/>
              </a:rPr>
              <a:t>τομεα</a:t>
            </a:r>
            <a:r>
              <a:rPr lang="el-GR" sz="2000" b="1" dirty="0">
                <a:latin typeface="Calibri" panose="020F0502020204030204" pitchFamily="34" charset="0"/>
                <a:cs typeface="Calibri" panose="020F0502020204030204" pitchFamily="34" charset="0"/>
              </a:rPr>
              <a:t> </a:t>
            </a:r>
            <a:r>
              <a:rPr lang="el-GR" sz="2000" b="1" dirty="0" err="1">
                <a:latin typeface="Calibri" panose="020F0502020204030204" pitchFamily="34" charset="0"/>
                <a:cs typeface="Calibri" panose="020F0502020204030204" pitchFamily="34" charset="0"/>
              </a:rPr>
              <a:t>γλωσσολογιασ</a:t>
            </a:r>
            <a:r>
              <a:rPr lang="el-GR" sz="2000" b="1" dirty="0">
                <a:latin typeface="Calibri" panose="020F0502020204030204" pitchFamily="34" charset="0"/>
                <a:cs typeface="Calibri" panose="020F0502020204030204" pitchFamily="34" charset="0"/>
              </a:rPr>
              <a:t/>
            </a:r>
            <a:br>
              <a:rPr lang="el-GR" sz="2000" b="1" dirty="0">
                <a:latin typeface="Calibri" panose="020F0502020204030204" pitchFamily="34" charset="0"/>
                <a:cs typeface="Calibri" panose="020F0502020204030204" pitchFamily="34" charset="0"/>
              </a:rPr>
            </a:br>
            <a:r>
              <a:rPr lang="el-GR" sz="2000" b="1" dirty="0" err="1">
                <a:latin typeface="Calibri" panose="020F0502020204030204" pitchFamily="34" charset="0"/>
                <a:cs typeface="Calibri" panose="020F0502020204030204" pitchFamily="34" charset="0"/>
              </a:rPr>
              <a:t>Τμημα</a:t>
            </a:r>
            <a:r>
              <a:rPr lang="el-GR" sz="2000" b="1" dirty="0">
                <a:latin typeface="Calibri" panose="020F0502020204030204" pitchFamily="34" charset="0"/>
                <a:cs typeface="Calibri" panose="020F0502020204030204" pitchFamily="34" charset="0"/>
              </a:rPr>
              <a:t> </a:t>
            </a:r>
            <a:r>
              <a:rPr lang="el-GR" sz="2000" b="1" dirty="0" err="1">
                <a:latin typeface="Calibri" panose="020F0502020204030204" pitchFamily="34" charset="0"/>
                <a:cs typeface="Calibri" panose="020F0502020204030204" pitchFamily="34" charset="0"/>
              </a:rPr>
              <a:t>φιλολογιασ</a:t>
            </a:r>
            <a:r>
              <a:rPr lang="el-GR" sz="2000" b="1" dirty="0">
                <a:latin typeface="Calibri" panose="020F0502020204030204" pitchFamily="34" charset="0"/>
                <a:cs typeface="Calibri" panose="020F0502020204030204" pitchFamily="34" charset="0"/>
              </a:rPr>
              <a:t> </a:t>
            </a:r>
            <a:br>
              <a:rPr lang="el-GR" sz="2000" b="1" dirty="0">
                <a:latin typeface="Calibri" panose="020F0502020204030204" pitchFamily="34" charset="0"/>
                <a:cs typeface="Calibri" panose="020F0502020204030204" pitchFamily="34" charset="0"/>
              </a:rPr>
            </a:br>
            <a:r>
              <a:rPr lang="el-GR" sz="2000" b="1" dirty="0" err="1">
                <a:latin typeface="Calibri" panose="020F0502020204030204" pitchFamily="34" charset="0"/>
                <a:cs typeface="Calibri" panose="020F0502020204030204" pitchFamily="34" charset="0"/>
              </a:rPr>
              <a:t>α.π.θ.</a:t>
            </a:r>
            <a:r>
              <a:rPr lang="el-GR" sz="2000" b="1" dirty="0">
                <a:latin typeface="Blackadder ITC" panose="04020505051007020D02" pitchFamily="82" charset="0"/>
              </a:rPr>
              <a:t/>
            </a:r>
            <a:br>
              <a:rPr lang="el-GR" sz="2000" b="1" dirty="0">
                <a:latin typeface="Blackadder ITC" panose="04020505051007020D02" pitchFamily="82" charset="0"/>
              </a:rPr>
            </a:br>
            <a:r>
              <a:rPr lang="el-GR" sz="3600" dirty="0">
                <a:latin typeface="Blackadder ITC" panose="04020505051007020D02" pitchFamily="82" charset="0"/>
              </a:rPr>
              <a:t/>
            </a:r>
            <a:br>
              <a:rPr lang="el-GR" sz="3600" dirty="0">
                <a:latin typeface="Blackadder ITC" panose="04020505051007020D02" pitchFamily="82" charset="0"/>
              </a:rPr>
            </a:br>
            <a:r>
              <a:rPr lang="el-GR" sz="3600" dirty="0" err="1">
                <a:latin typeface="Blackadder ITC" panose="04020505051007020D02" pitchFamily="82" charset="0"/>
              </a:rPr>
              <a:t>Αρχαια</a:t>
            </a:r>
            <a:r>
              <a:rPr lang="el-GR" sz="3600" dirty="0">
                <a:latin typeface="Blackadder ITC" panose="04020505051007020D02" pitchFamily="82" charset="0"/>
              </a:rPr>
              <a:t> </a:t>
            </a:r>
            <a:r>
              <a:rPr lang="el-GR" sz="3600" dirty="0" err="1">
                <a:latin typeface="Blackadder ITC" panose="04020505051007020D02" pitchFamily="82" charset="0"/>
              </a:rPr>
              <a:t>ελληνικη</a:t>
            </a:r>
            <a:r>
              <a:rPr lang="el-GR" sz="3600" dirty="0">
                <a:latin typeface="Blackadder ITC" panose="04020505051007020D02" pitchFamily="82" charset="0"/>
              </a:rPr>
              <a:t>, </a:t>
            </a:r>
            <a:br>
              <a:rPr lang="el-GR" sz="3600" dirty="0">
                <a:latin typeface="Blackadder ITC" panose="04020505051007020D02" pitchFamily="82" charset="0"/>
              </a:rPr>
            </a:br>
            <a:r>
              <a:rPr lang="el-GR" sz="3600" dirty="0" err="1">
                <a:latin typeface="Blackadder ITC" panose="04020505051007020D02" pitchFamily="82" charset="0"/>
              </a:rPr>
              <a:t>νεα</a:t>
            </a:r>
            <a:r>
              <a:rPr lang="el-GR" sz="3600" dirty="0">
                <a:latin typeface="Blackadder ITC" panose="04020505051007020D02" pitchFamily="82" charset="0"/>
              </a:rPr>
              <a:t> </a:t>
            </a:r>
            <a:r>
              <a:rPr lang="el-GR" sz="3600" dirty="0" err="1">
                <a:latin typeface="Blackadder ITC" panose="04020505051007020D02" pitchFamily="82" charset="0"/>
              </a:rPr>
              <a:t>ελληνικη</a:t>
            </a:r>
            <a:r>
              <a:rPr lang="el-GR" sz="3600" dirty="0">
                <a:latin typeface="Blackadder ITC" panose="04020505051007020D02" pitchFamily="82" charset="0"/>
              </a:rPr>
              <a:t> και </a:t>
            </a:r>
            <a:r>
              <a:rPr lang="el-GR" sz="3600" dirty="0" err="1">
                <a:latin typeface="Blackadder ITC" panose="04020505051007020D02" pitchFamily="82" charset="0"/>
              </a:rPr>
              <a:t>εκπαιδευση</a:t>
            </a:r>
            <a:r>
              <a:rPr lang="el-GR" sz="3600" dirty="0">
                <a:latin typeface="Blackadder ITC" panose="04020505051007020D02" pitchFamily="82" charset="0"/>
              </a:rPr>
              <a:t/>
            </a:r>
            <a:br>
              <a:rPr lang="el-GR" sz="3600" dirty="0">
                <a:latin typeface="Blackadder ITC" panose="04020505051007020D02" pitchFamily="82" charset="0"/>
              </a:rPr>
            </a:br>
            <a:r>
              <a:rPr lang="el-GR" sz="3600" dirty="0">
                <a:latin typeface="Blackadder ITC" panose="04020505051007020D02" pitchFamily="82" charset="0"/>
              </a:rPr>
              <a:t/>
            </a:r>
            <a:br>
              <a:rPr lang="el-GR" sz="3600" dirty="0">
                <a:latin typeface="Blackadder ITC" panose="04020505051007020D02" pitchFamily="82" charset="0"/>
              </a:rPr>
            </a:br>
            <a:r>
              <a:rPr lang="el-GR" sz="2400" cap="none" dirty="0">
                <a:latin typeface="Calibri" panose="020F0502020204030204" pitchFamily="34" charset="0"/>
                <a:cs typeface="Calibri" panose="020F0502020204030204" pitchFamily="34" charset="0"/>
              </a:rPr>
              <a:t>Θεσσαλονίκη, 27-28/4/2017</a:t>
            </a:r>
            <a:r>
              <a:rPr lang="en-GB" sz="3600" dirty="0"/>
              <a:t/>
            </a:r>
            <a:br>
              <a:rPr lang="en-GB" sz="3600" dirty="0"/>
            </a:br>
            <a:endParaRPr lang="en-GB" sz="3600" dirty="0">
              <a:latin typeface="Blackadder ITC" panose="04020505051007020D02"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3508" y="1628800"/>
            <a:ext cx="8856984" cy="4950097"/>
          </a:xfrm>
        </p:spPr>
        <p:txBody>
          <a:bodyPr>
            <a:normAutofit lnSpcReduction="10000"/>
          </a:bodyPr>
          <a:lstStyle/>
          <a:p>
            <a:pPr marL="274320" algn="just" fontAlgn="auto">
              <a:spcAft>
                <a:spcPts val="0"/>
              </a:spcAft>
              <a:defRPr/>
            </a:pPr>
            <a:r>
              <a:rPr lang="el-GR" b="1" dirty="0"/>
              <a:t>Νέα ελληνική</a:t>
            </a:r>
            <a:endParaRPr lang="el-GR" dirty="0"/>
          </a:p>
          <a:p>
            <a:pPr marL="354013" indent="-265113" algn="just" fontAlgn="auto">
              <a:spcAft>
                <a:spcPts val="0"/>
              </a:spcAft>
              <a:buFont typeface="Wingdings" panose="05000000000000000000" pitchFamily="2" charset="2"/>
              <a:buChar char="Ø"/>
              <a:defRPr/>
            </a:pPr>
            <a:r>
              <a:rPr lang="en-US" dirty="0"/>
              <a:t>‘</a:t>
            </a:r>
            <a:r>
              <a:rPr lang="el-GR" b="1" dirty="0"/>
              <a:t>θηλυκά επαγγελματικά</a:t>
            </a:r>
            <a:r>
              <a:rPr lang="en-US" dirty="0"/>
              <a:t>’: </a:t>
            </a:r>
            <a:r>
              <a:rPr lang="el-GR" dirty="0"/>
              <a:t>ουσιαστικά που υποδηλώνουν επαγγελματική ή άλλη ιδιότητα και αναφέρονται σε γυναίκες</a:t>
            </a:r>
            <a:r>
              <a:rPr lang="en-US" dirty="0"/>
              <a:t> </a:t>
            </a:r>
          </a:p>
          <a:p>
            <a:pPr marL="633413" lvl="1" indent="-190500" algn="just" fontAlgn="auto">
              <a:spcAft>
                <a:spcPts val="0"/>
              </a:spcAft>
              <a:defRPr/>
            </a:pPr>
            <a:r>
              <a:rPr lang="el-GR" dirty="0"/>
              <a:t>Στην ΝΕ η πλειοψηφία των θηλυκών επαγγελματικών θεωρούνται παράγωγα των αρσενικών</a:t>
            </a:r>
            <a:r>
              <a:rPr lang="en-US" dirty="0"/>
              <a:t> (</a:t>
            </a:r>
            <a:r>
              <a:rPr lang="en-GB" dirty="0" err="1"/>
              <a:t>δάσκ</a:t>
            </a:r>
            <a:r>
              <a:rPr lang="en-GB" dirty="0"/>
              <a:t>αλος&gt; δασκάλα</a:t>
            </a:r>
            <a:r>
              <a:rPr lang="el-GR" dirty="0"/>
              <a:t>,</a:t>
            </a:r>
            <a:r>
              <a:rPr lang="en-GB" dirty="0"/>
              <a:t> καθηγητής&gt; καθηγήτρια, ράφτης&gt; ράφτρα, αγρότης&gt; αγρότισσα, δικηγόρος&gt; δικηγορίνα, κ.λπ</a:t>
            </a:r>
            <a:r>
              <a:rPr lang="el-GR" dirty="0"/>
              <a:t>)</a:t>
            </a:r>
            <a:endParaRPr lang="en-GB" dirty="0"/>
          </a:p>
          <a:p>
            <a:pPr marL="273050" lvl="1" indent="80963" algn="just" fontAlgn="auto">
              <a:spcAft>
                <a:spcPts val="0"/>
              </a:spcAft>
              <a:buNone/>
              <a:defRPr/>
            </a:pPr>
            <a:endParaRPr lang="en-US" dirty="0"/>
          </a:p>
          <a:p>
            <a:pPr marL="354013" indent="-265113" algn="just" fontAlgn="auto">
              <a:spcAft>
                <a:spcPts val="0"/>
              </a:spcAft>
              <a:buFont typeface="Wingdings" panose="05000000000000000000" pitchFamily="2" charset="2"/>
              <a:buChar char="Ø"/>
              <a:defRPr/>
            </a:pPr>
            <a:r>
              <a:rPr lang="en-US" dirty="0"/>
              <a:t>‘</a:t>
            </a:r>
            <a:r>
              <a:rPr lang="el-GR" b="1" dirty="0"/>
              <a:t>Κοινό γένος</a:t>
            </a:r>
            <a:r>
              <a:rPr lang="en-US" dirty="0"/>
              <a:t>’: </a:t>
            </a:r>
            <a:r>
              <a:rPr lang="el-GR" dirty="0"/>
              <a:t>ουσιαστικά που ακολουθούν </a:t>
            </a:r>
            <a:r>
              <a:rPr lang="el-GR" b="1" dirty="0">
                <a:solidFill>
                  <a:schemeClr val="tx1">
                    <a:lumMod val="75000"/>
                    <a:lumOff val="25000"/>
                  </a:schemeClr>
                </a:solidFill>
              </a:rPr>
              <a:t>την κλίση</a:t>
            </a:r>
            <a:r>
              <a:rPr lang="el-GR" dirty="0">
                <a:solidFill>
                  <a:srgbClr val="FF0000"/>
                </a:solidFill>
              </a:rPr>
              <a:t> </a:t>
            </a:r>
            <a:r>
              <a:rPr lang="el-GR" dirty="0"/>
              <a:t>των αντίστοιχων αρσενικών</a:t>
            </a:r>
            <a:r>
              <a:rPr lang="en-US" dirty="0"/>
              <a:t> (</a:t>
            </a:r>
            <a:r>
              <a:rPr lang="el-GR" dirty="0"/>
              <a:t>ο/η γιατρός, ο/η εκπαιδευτικός, ο</a:t>
            </a:r>
            <a:r>
              <a:rPr lang="en-US" dirty="0"/>
              <a:t>/</a:t>
            </a:r>
            <a:r>
              <a:rPr lang="el-GR" dirty="0"/>
              <a:t>η δικηγόρος</a:t>
            </a:r>
            <a:r>
              <a:rPr lang="en-US" dirty="0"/>
              <a:t>, </a:t>
            </a:r>
            <a:r>
              <a:rPr lang="el-GR" dirty="0"/>
              <a:t>ο</a:t>
            </a:r>
            <a:r>
              <a:rPr lang="en-US" dirty="0"/>
              <a:t>/</a:t>
            </a:r>
            <a:r>
              <a:rPr lang="el-GR" dirty="0"/>
              <a:t>η πρύτανης, ο</a:t>
            </a:r>
            <a:r>
              <a:rPr lang="en-US" dirty="0"/>
              <a:t>/</a:t>
            </a:r>
            <a:r>
              <a:rPr lang="el-GR" dirty="0"/>
              <a:t>η εισαγγελέας</a:t>
            </a:r>
            <a:r>
              <a:rPr lang="en-US" dirty="0"/>
              <a:t>) </a:t>
            </a:r>
          </a:p>
          <a:p>
            <a:pPr marL="633413" lvl="1" indent="-190500" algn="just" fontAlgn="auto">
              <a:spcAft>
                <a:spcPts val="0"/>
              </a:spcAft>
              <a:defRPr/>
            </a:pPr>
            <a:r>
              <a:rPr lang="el-GR" dirty="0"/>
              <a:t>Το γένος των προσώπων αναφοράς δηλώνεται από το άρθρο ή τα συμπληρώματα της ΟΦ</a:t>
            </a:r>
            <a:endParaRPr lang="en-US" dirty="0"/>
          </a:p>
          <a:p>
            <a:pPr marL="273050" lvl="1" indent="-7938" algn="just" fontAlgn="auto">
              <a:spcAft>
                <a:spcPts val="0"/>
              </a:spcAft>
              <a:buNone/>
              <a:defRPr/>
            </a:pPr>
            <a:endParaRPr lang="en-US" dirty="0"/>
          </a:p>
          <a:p>
            <a:pPr marL="88900" indent="0" algn="just" fontAlgn="auto">
              <a:spcAft>
                <a:spcPts val="0"/>
              </a:spcAft>
              <a:buNone/>
              <a:defRPr/>
            </a:pPr>
            <a:r>
              <a:rPr lang="el-GR" dirty="0">
                <a:solidFill>
                  <a:srgbClr val="C00000"/>
                </a:solidFill>
              </a:rPr>
              <a:t>Το κοινό ή συμπεριληπτικό γένος είναι η προτιμητέα επιλογή για τις/τους ομιλήτριες/τες της ΝΕ, κυρίως σε ό,τι αφορά επαγγέλματα υψηλού κοινωνικού κύρους και ιδιότητες ισχύος</a:t>
            </a:r>
            <a:endParaRPr lang="en-GB" dirty="0">
              <a:solidFill>
                <a:srgbClr val="C00000"/>
              </a:solidFill>
            </a:endParaRPr>
          </a:p>
          <a:p>
            <a:pPr marL="45720" indent="0" fontAlgn="auto">
              <a:spcAft>
                <a:spcPts val="0"/>
              </a:spcAft>
              <a:buFont typeface="Wingdings 2" panose="05020102010507070707" pitchFamily="18" charset="2"/>
              <a:buNone/>
              <a:defRPr/>
            </a:pPr>
            <a:endParaRPr lang="en-GB" dirty="0"/>
          </a:p>
        </p:txBody>
      </p:sp>
      <p:sp>
        <p:nvSpPr>
          <p:cNvPr id="3" name="Title 2"/>
          <p:cNvSpPr>
            <a:spLocks noGrp="1"/>
          </p:cNvSpPr>
          <p:nvPr>
            <p:ph type="title"/>
          </p:nvPr>
        </p:nvSpPr>
        <p:spPr/>
        <p:txBody>
          <a:bodyPr/>
          <a:lstStyle/>
          <a:p>
            <a:pPr fontAlgn="auto">
              <a:spcAft>
                <a:spcPts val="0"/>
              </a:spcAft>
              <a:defRPr/>
            </a:pPr>
            <a:r>
              <a:rPr lang="el-GR" sz="2800" dirty="0"/>
              <a:t>Η </a:t>
            </a:r>
            <a:r>
              <a:rPr lang="el-GR" sz="2800" dirty="0" err="1"/>
              <a:t>μορφολογια</a:t>
            </a:r>
            <a:r>
              <a:rPr lang="el-GR" sz="2800" dirty="0"/>
              <a:t> των </a:t>
            </a:r>
            <a:r>
              <a:rPr lang="el-GR" sz="2800" dirty="0" err="1"/>
              <a:t>θηλυκων</a:t>
            </a:r>
            <a:r>
              <a:rPr lang="el-GR" sz="2800" dirty="0"/>
              <a:t> </a:t>
            </a:r>
            <a:r>
              <a:rPr lang="el-GR" sz="2800" dirty="0" err="1"/>
              <a:t>επαγγελματικων</a:t>
            </a:r>
            <a:r>
              <a:rPr lang="el-GR" sz="2800" dirty="0"/>
              <a:t> </a:t>
            </a:r>
            <a:r>
              <a:rPr lang="el-GR" sz="2800" dirty="0" err="1"/>
              <a:t>ουσιαστικων</a:t>
            </a:r>
            <a:r>
              <a:rPr lang="en-GB" sz="2800" dirty="0"/>
              <a:t> </a:t>
            </a:r>
            <a:r>
              <a:rPr lang="el-GR" sz="2800" dirty="0" err="1"/>
              <a:t>σημερα</a:t>
            </a:r>
            <a:r>
              <a:rPr lang="en-US" sz="2800" dirty="0"/>
              <a:t> </a:t>
            </a:r>
            <a:r>
              <a:rPr lang="el-GR" sz="2800" dirty="0"/>
              <a:t>(4)</a:t>
            </a:r>
            <a:endParaRPr lang="en-GB" sz="2800" dirty="0"/>
          </a:p>
        </p:txBody>
      </p:sp>
    </p:spTree>
    <p:extLst>
      <p:ext uri="{BB962C8B-B14F-4D97-AF65-F5344CB8AC3E}">
        <p14:creationId xmlns:p14="http://schemas.microsoft.com/office/powerpoint/2010/main" val="300665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274320" algn="just" fontAlgn="auto">
              <a:spcAft>
                <a:spcPts val="0"/>
              </a:spcAft>
              <a:defRPr/>
            </a:pPr>
            <a:r>
              <a:rPr lang="el-GR" dirty="0"/>
              <a:t>2</a:t>
            </a:r>
            <a:r>
              <a:rPr lang="el-GR" baseline="30000" dirty="0"/>
              <a:t>ο</a:t>
            </a:r>
            <a:r>
              <a:rPr lang="el-GR" dirty="0"/>
              <a:t> κύμα φεμινιστικής γλωσσολογίας (μέσα 1970)– στόχοι: </a:t>
            </a:r>
          </a:p>
          <a:p>
            <a:pPr marL="45720" indent="0" algn="just" fontAlgn="auto">
              <a:spcAft>
                <a:spcPts val="0"/>
              </a:spcAft>
              <a:buNone/>
              <a:defRPr/>
            </a:pPr>
            <a:endParaRPr lang="el-GR" dirty="0"/>
          </a:p>
          <a:p>
            <a:pPr marL="548958" lvl="1" algn="just" fontAlgn="auto">
              <a:spcAft>
                <a:spcPts val="0"/>
              </a:spcAft>
              <a:defRPr/>
            </a:pPr>
            <a:r>
              <a:rPr lang="el-GR" dirty="0"/>
              <a:t>Να αποκαλύψει τον άνισο τρόπο μέσω του οποίου η χρήση της γλώσσας αναπαριστά άνδρες και γυναίκες</a:t>
            </a:r>
          </a:p>
          <a:p>
            <a:pPr marL="548958" lvl="1" algn="just" fontAlgn="auto">
              <a:spcAft>
                <a:spcPts val="0"/>
              </a:spcAft>
              <a:defRPr/>
            </a:pPr>
            <a:endParaRPr lang="el-GR" dirty="0"/>
          </a:p>
          <a:p>
            <a:pPr marL="548958" lvl="1" algn="just" fontAlgn="auto">
              <a:spcAft>
                <a:spcPts val="0"/>
              </a:spcAft>
              <a:defRPr/>
            </a:pPr>
            <a:r>
              <a:rPr lang="el-GR" dirty="0"/>
              <a:t>Να διαλύσει μύθους γύρω από το πως επικοινωνούν άνδρες και γυναίκες</a:t>
            </a:r>
          </a:p>
          <a:p>
            <a:pPr marL="548958" lvl="1" algn="just" fontAlgn="auto">
              <a:spcAft>
                <a:spcPts val="0"/>
              </a:spcAft>
              <a:defRPr/>
            </a:pPr>
            <a:endParaRPr lang="el-GR" dirty="0"/>
          </a:p>
          <a:p>
            <a:pPr marL="652145" lvl="1" indent="-285750" algn="just" fontAlgn="auto">
              <a:spcAft>
                <a:spcPts val="0"/>
              </a:spcAft>
              <a:buFont typeface="Wingdings" panose="05000000000000000000" pitchFamily="2" charset="2"/>
              <a:buChar char="ü"/>
              <a:defRPr/>
            </a:pPr>
            <a:r>
              <a:rPr lang="el-GR" dirty="0"/>
              <a:t>Η γλώσσα νοείται ως πεδίου σεξισμού </a:t>
            </a:r>
            <a:endParaRPr lang="en-GB" dirty="0"/>
          </a:p>
          <a:p>
            <a:pPr marL="366395" lvl="1" indent="0" algn="just" fontAlgn="auto">
              <a:spcAft>
                <a:spcPts val="0"/>
              </a:spcAft>
              <a:buNone/>
              <a:defRPr/>
            </a:pPr>
            <a:endParaRPr lang="en-GB" dirty="0"/>
          </a:p>
          <a:p>
            <a:pPr marL="652145" lvl="1" indent="-285750" algn="just" fontAlgn="auto">
              <a:spcAft>
                <a:spcPts val="0"/>
              </a:spcAft>
              <a:buFont typeface="Wingdings" panose="05000000000000000000" pitchFamily="2" charset="2"/>
              <a:buChar char="ü"/>
              <a:defRPr/>
            </a:pPr>
            <a:r>
              <a:rPr lang="el-GR" dirty="0"/>
              <a:t>Προτάσεις για γλωσσικές μεταρρυθμίσεις για την αντιμετώπιση του φαινομένου του σεξισμού που οδήγησαν σε φεμινιστική γλωσσική πολιτική και σχεδιασμό σε μικρο- και μάκρο- επίπεδα (</a:t>
            </a:r>
            <a:r>
              <a:rPr lang="en-GB" dirty="0"/>
              <a:t>feminist language policy and planning) </a:t>
            </a:r>
            <a:r>
              <a:rPr lang="el-GR" dirty="0"/>
              <a:t> </a:t>
            </a:r>
          </a:p>
          <a:p>
            <a:pPr marL="548958" lvl="1" fontAlgn="auto">
              <a:spcAft>
                <a:spcPts val="0"/>
              </a:spcAft>
              <a:defRPr/>
            </a:pPr>
            <a:endParaRPr lang="el-GR" dirty="0"/>
          </a:p>
        </p:txBody>
      </p:sp>
      <p:sp>
        <p:nvSpPr>
          <p:cNvPr id="3" name="Title 2"/>
          <p:cNvSpPr>
            <a:spLocks noGrp="1"/>
          </p:cNvSpPr>
          <p:nvPr>
            <p:ph type="title"/>
          </p:nvPr>
        </p:nvSpPr>
        <p:spPr>
          <a:xfrm>
            <a:off x="381000" y="355600"/>
            <a:ext cx="8382000" cy="1168400"/>
          </a:xfrm>
        </p:spPr>
        <p:txBody>
          <a:bodyPr/>
          <a:lstStyle/>
          <a:p>
            <a:pPr fontAlgn="auto">
              <a:spcAft>
                <a:spcPts val="0"/>
              </a:spcAft>
              <a:defRPr/>
            </a:pPr>
            <a:r>
              <a:rPr lang="en-US" b="1" dirty="0"/>
              <a:t/>
            </a:r>
            <a:br>
              <a:rPr lang="en-US" b="1" dirty="0"/>
            </a:br>
            <a:r>
              <a:rPr lang="el-GR" b="1" dirty="0"/>
              <a:t>2</a:t>
            </a:r>
            <a:r>
              <a:rPr lang="el-GR" b="1" baseline="30000" dirty="0"/>
              <a:t>ο</a:t>
            </a:r>
            <a:r>
              <a:rPr lang="el-GR" b="1" dirty="0"/>
              <a:t> </a:t>
            </a:r>
            <a:r>
              <a:rPr lang="el-GR" b="1" dirty="0" err="1"/>
              <a:t>κυμα</a:t>
            </a:r>
            <a:r>
              <a:rPr lang="el-GR" b="1" dirty="0"/>
              <a:t> </a:t>
            </a:r>
            <a:r>
              <a:rPr lang="el-GR" b="1" dirty="0" err="1"/>
              <a:t>φεμινιστικησ</a:t>
            </a:r>
            <a:r>
              <a:rPr lang="el-GR" b="1" dirty="0"/>
              <a:t> </a:t>
            </a:r>
            <a:r>
              <a:rPr lang="el-GR" b="1" dirty="0" err="1"/>
              <a:t>γλωσσολογιασ</a:t>
            </a:r>
            <a:r>
              <a:rPr lang="en-GB" dirty="0"/>
              <a:t/>
            </a:r>
            <a:br>
              <a:rPr lang="en-GB" dirty="0"/>
            </a:b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81000" y="1719262"/>
            <a:ext cx="8407400" cy="4878089"/>
          </a:xfrm>
        </p:spPr>
        <p:txBody>
          <a:bodyPr>
            <a:normAutofit fontScale="92500"/>
          </a:bodyPr>
          <a:lstStyle/>
          <a:p>
            <a:pPr algn="just"/>
            <a:r>
              <a:rPr lang="el-GR" dirty="0"/>
              <a:t>Η φεμινιστική γλωσσική πολιτική – απόρροια του 2</a:t>
            </a:r>
            <a:r>
              <a:rPr lang="el-GR" baseline="30000" dirty="0"/>
              <a:t>ου</a:t>
            </a:r>
            <a:r>
              <a:rPr lang="el-GR" dirty="0"/>
              <a:t> κύματος - οδήγησε σε θεσμικές αλλαγές στη χρήση της γλώσσας σε διάφορες γλώσσες και χώρες:</a:t>
            </a:r>
          </a:p>
          <a:p>
            <a:pPr marL="44450" indent="0" algn="just">
              <a:buNone/>
            </a:pPr>
            <a:endParaRPr lang="el-GR" dirty="0"/>
          </a:p>
          <a:p>
            <a:pPr lvl="1" algn="just"/>
            <a:r>
              <a:rPr lang="el-GR" dirty="0"/>
              <a:t>Αγγλική: Ανάπτυξη ουδέτερων όρων όπως </a:t>
            </a:r>
            <a:r>
              <a:rPr lang="en-GB" i="1" dirty="0"/>
              <a:t>fire fighter </a:t>
            </a:r>
            <a:r>
              <a:rPr lang="el-GR" dirty="0"/>
              <a:t>αντί για </a:t>
            </a:r>
            <a:r>
              <a:rPr lang="en-GB" i="1" dirty="0"/>
              <a:t>fireman</a:t>
            </a:r>
            <a:r>
              <a:rPr lang="en-GB" dirty="0"/>
              <a:t>, </a:t>
            </a:r>
            <a:r>
              <a:rPr lang="en-GB" i="1" dirty="0"/>
              <a:t>police officer</a:t>
            </a:r>
            <a:r>
              <a:rPr lang="en-GB" dirty="0"/>
              <a:t> </a:t>
            </a:r>
            <a:r>
              <a:rPr lang="el-GR" dirty="0"/>
              <a:t>αντί για </a:t>
            </a:r>
            <a:r>
              <a:rPr lang="en-GB" i="1" dirty="0"/>
              <a:t>policeman</a:t>
            </a:r>
            <a:r>
              <a:rPr lang="el-GR" dirty="0"/>
              <a:t>, νέες γραμματικές πρακτικές όπως </a:t>
            </a:r>
            <a:r>
              <a:rPr lang="en-GB" i="1" dirty="0"/>
              <a:t>s/he</a:t>
            </a:r>
            <a:r>
              <a:rPr lang="el-GR" i="1" dirty="0"/>
              <a:t> </a:t>
            </a:r>
            <a:r>
              <a:rPr lang="el-GR" dirty="0"/>
              <a:t>ή</a:t>
            </a:r>
            <a:r>
              <a:rPr lang="el-GR" i="1" dirty="0"/>
              <a:t> </a:t>
            </a:r>
            <a:r>
              <a:rPr lang="en-GB" i="1" dirty="0"/>
              <a:t>they</a:t>
            </a:r>
            <a:r>
              <a:rPr lang="en-GB" dirty="0"/>
              <a:t> </a:t>
            </a:r>
            <a:r>
              <a:rPr lang="el-GR" dirty="0"/>
              <a:t>αντί του γενικευτικού αρσενικού </a:t>
            </a:r>
            <a:r>
              <a:rPr lang="en-GB" i="1" dirty="0"/>
              <a:t>he </a:t>
            </a:r>
            <a:r>
              <a:rPr lang="en-GB" dirty="0"/>
              <a:t>(</a:t>
            </a:r>
            <a:r>
              <a:rPr lang="el-GR" dirty="0"/>
              <a:t>βλ. </a:t>
            </a:r>
            <a:r>
              <a:rPr lang="en-GB" dirty="0"/>
              <a:t>Cooper, 1989; </a:t>
            </a:r>
            <a:r>
              <a:rPr lang="en-GB" dirty="0" err="1"/>
              <a:t>Pauwels</a:t>
            </a:r>
            <a:r>
              <a:rPr lang="en-GB" dirty="0"/>
              <a:t>, 2003).</a:t>
            </a:r>
            <a:endParaRPr lang="en-GB" i="1" dirty="0"/>
          </a:p>
          <a:p>
            <a:pPr lvl="1" algn="just"/>
            <a:r>
              <a:rPr lang="el-GR" dirty="0"/>
              <a:t>Σουηδία: Αποφυγή του γενικευτικού αρσενικού </a:t>
            </a:r>
            <a:r>
              <a:rPr lang="en-GB" i="1" dirty="0" err="1"/>
              <a:t>han</a:t>
            </a:r>
            <a:r>
              <a:rPr lang="el-GR" i="1" dirty="0"/>
              <a:t> </a:t>
            </a:r>
            <a:r>
              <a:rPr lang="el-GR" dirty="0"/>
              <a:t>με το ουδέτερο </a:t>
            </a:r>
            <a:r>
              <a:rPr lang="en-GB" i="1" dirty="0"/>
              <a:t>den</a:t>
            </a:r>
            <a:r>
              <a:rPr lang="en-GB" dirty="0"/>
              <a:t>, </a:t>
            </a:r>
            <a:r>
              <a:rPr lang="el-GR" dirty="0"/>
              <a:t>καθώς επίσης και εισαγωγή μίας νέας αντωνυμίας </a:t>
            </a:r>
            <a:r>
              <a:rPr lang="en-GB" i="1" dirty="0"/>
              <a:t>hen, </a:t>
            </a:r>
            <a:r>
              <a:rPr lang="el-GR" dirty="0"/>
              <a:t>όχι μόνο ως ουδέτερου όρου αλλά με επέκταση του νοήματος ως όρου που δηλώνει ότι ακόμα και το βιολογικό φύλο δεν είναι στατικό (</a:t>
            </a:r>
            <a:r>
              <a:rPr lang="en-GB" dirty="0"/>
              <a:t>Milles, 2011). </a:t>
            </a:r>
            <a:r>
              <a:rPr lang="el-GR" dirty="0"/>
              <a:t> </a:t>
            </a:r>
            <a:endParaRPr lang="en-GB" dirty="0"/>
          </a:p>
          <a:p>
            <a:pPr lvl="1" algn="just"/>
            <a:r>
              <a:rPr lang="el-GR" dirty="0"/>
              <a:t>Ισπανία: Εισαγωγή θηλυκών καταλήξεων για όλα τα επαγγελματικά ουσιαστικά</a:t>
            </a:r>
            <a:r>
              <a:rPr lang="en-GB" dirty="0"/>
              <a:t>, </a:t>
            </a:r>
            <a:r>
              <a:rPr lang="el-GR" dirty="0"/>
              <a:t>τιμητικούς όρους και επίσημες θέσεις των γυναικών. Επίσης, η εισαγωγή του @ ως μορφολογική κατάληξη που ουδετεροποιεί τα ουσιαστικά δηλ. </a:t>
            </a:r>
            <a:r>
              <a:rPr lang="en-GB" dirty="0" err="1"/>
              <a:t>abogad@s</a:t>
            </a:r>
            <a:r>
              <a:rPr lang="en-GB" dirty="0"/>
              <a:t> (</a:t>
            </a:r>
            <a:r>
              <a:rPr lang="el-GR" dirty="0"/>
              <a:t>δικηγόρ-ΑΡΣ/ΘΗΛ) αντί για π.χ. </a:t>
            </a:r>
            <a:r>
              <a:rPr lang="en-GB" dirty="0" err="1"/>
              <a:t>abogados</a:t>
            </a:r>
            <a:r>
              <a:rPr lang="en-GB" dirty="0"/>
              <a:t> </a:t>
            </a:r>
            <a:r>
              <a:rPr lang="el-GR" dirty="0"/>
              <a:t>(δικηγόρος-ΑΡΣ) και </a:t>
            </a:r>
            <a:r>
              <a:rPr lang="en-GB" dirty="0" err="1"/>
              <a:t>abogadas</a:t>
            </a:r>
            <a:r>
              <a:rPr lang="el-GR" dirty="0"/>
              <a:t> (δικηγόρος-ΘΗΛ)</a:t>
            </a:r>
            <a:r>
              <a:rPr lang="en-US" dirty="0"/>
              <a:t> (</a:t>
            </a:r>
            <a:r>
              <a:rPr lang="en-US" dirty="0" err="1"/>
              <a:t>Bengoechea</a:t>
            </a:r>
            <a:r>
              <a:rPr lang="en-US" dirty="0"/>
              <a:t>, 2011).</a:t>
            </a:r>
            <a:endParaRPr lang="el-GR" dirty="0"/>
          </a:p>
        </p:txBody>
      </p:sp>
      <p:sp>
        <p:nvSpPr>
          <p:cNvPr id="3" name="Τίτλος 2"/>
          <p:cNvSpPr>
            <a:spLocks noGrp="1"/>
          </p:cNvSpPr>
          <p:nvPr>
            <p:ph type="title"/>
          </p:nvPr>
        </p:nvSpPr>
        <p:spPr/>
        <p:txBody>
          <a:bodyPr/>
          <a:lstStyle/>
          <a:p>
            <a:r>
              <a:rPr lang="el-GR" dirty="0">
                <a:solidFill>
                  <a:prstClr val="white"/>
                </a:solidFill>
              </a:rPr>
              <a:t>Ευρωπαϊκα </a:t>
            </a:r>
            <a:r>
              <a:rPr lang="el-GR" dirty="0" err="1">
                <a:solidFill>
                  <a:prstClr val="white"/>
                </a:solidFill>
              </a:rPr>
              <a:t>παραδειγματα</a:t>
            </a:r>
            <a:endParaRPr lang="el-GR" dirty="0"/>
          </a:p>
        </p:txBody>
      </p:sp>
    </p:spTree>
    <p:extLst>
      <p:ext uri="{BB962C8B-B14F-4D97-AF65-F5344CB8AC3E}">
        <p14:creationId xmlns:p14="http://schemas.microsoft.com/office/powerpoint/2010/main" val="2057739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4681537"/>
          </a:xfrm>
        </p:spPr>
        <p:txBody>
          <a:bodyPr>
            <a:normAutofit/>
          </a:bodyPr>
          <a:lstStyle/>
          <a:p>
            <a:pPr marL="274320" algn="just" fontAlgn="auto">
              <a:spcAft>
                <a:spcPts val="0"/>
              </a:spcAft>
              <a:defRPr/>
            </a:pPr>
            <a:r>
              <a:rPr lang="el-GR" dirty="0"/>
              <a:t>Στο σύνολο </a:t>
            </a:r>
            <a:r>
              <a:rPr lang="en-US" dirty="0"/>
              <a:t>949 </a:t>
            </a:r>
            <a:r>
              <a:rPr lang="el-GR" dirty="0"/>
              <a:t>δημόσιων διοικητικών και </a:t>
            </a:r>
            <a:r>
              <a:rPr lang="el-GR" dirty="0" err="1"/>
              <a:t>αυτοδιοικητικών</a:t>
            </a:r>
            <a:r>
              <a:rPr lang="el-GR" dirty="0"/>
              <a:t> εγγράφων σε χρήση σε</a:t>
            </a:r>
            <a:r>
              <a:rPr lang="en-US" dirty="0"/>
              <a:t> </a:t>
            </a:r>
            <a:r>
              <a:rPr lang="el-GR" dirty="0"/>
              <a:t>α</a:t>
            </a:r>
            <a:r>
              <a:rPr lang="en-US" dirty="0"/>
              <a:t>) </a:t>
            </a:r>
            <a:r>
              <a:rPr lang="el-GR" dirty="0"/>
              <a:t>υπουργεία</a:t>
            </a:r>
            <a:r>
              <a:rPr lang="en-US" dirty="0"/>
              <a:t>, </a:t>
            </a:r>
            <a:r>
              <a:rPr lang="el-GR" dirty="0"/>
              <a:t>β</a:t>
            </a:r>
            <a:r>
              <a:rPr lang="en-US" dirty="0"/>
              <a:t>) </a:t>
            </a:r>
            <a:r>
              <a:rPr lang="el-GR" dirty="0"/>
              <a:t>περιφέρειες</a:t>
            </a:r>
            <a:r>
              <a:rPr lang="en-US" dirty="0"/>
              <a:t> </a:t>
            </a:r>
            <a:r>
              <a:rPr lang="el-GR" dirty="0"/>
              <a:t>και</a:t>
            </a:r>
            <a:r>
              <a:rPr lang="en-US" dirty="0"/>
              <a:t> </a:t>
            </a:r>
            <a:r>
              <a:rPr lang="el-GR" dirty="0"/>
              <a:t>γ</a:t>
            </a:r>
            <a:r>
              <a:rPr lang="en-US" dirty="0"/>
              <a:t>) </a:t>
            </a:r>
            <a:r>
              <a:rPr lang="el-GR" dirty="0"/>
              <a:t>δήμους:</a:t>
            </a:r>
            <a:endParaRPr lang="en-US" dirty="0"/>
          </a:p>
          <a:p>
            <a:pPr marL="822960" lvl="2" indent="-182880" algn="just" fontAlgn="auto">
              <a:spcAft>
                <a:spcPts val="0"/>
              </a:spcAft>
              <a:buClr>
                <a:schemeClr val="accent3"/>
              </a:buClr>
              <a:defRPr/>
            </a:pPr>
            <a:endParaRPr lang="el-GR" b="1" dirty="0"/>
          </a:p>
          <a:p>
            <a:pPr marL="822960" lvl="2" indent="-182880" algn="just" fontAlgn="auto">
              <a:spcAft>
                <a:spcPts val="0"/>
              </a:spcAft>
              <a:buClr>
                <a:schemeClr val="accent3"/>
              </a:buClr>
              <a:defRPr/>
            </a:pPr>
            <a:r>
              <a:rPr lang="el-GR" sz="2000" b="1" dirty="0"/>
              <a:t>Περίπου 60% αποκλειστική χρήση του αρσενικού</a:t>
            </a:r>
          </a:p>
          <a:p>
            <a:pPr marL="822960" lvl="2" indent="-182880" algn="just" fontAlgn="auto">
              <a:spcAft>
                <a:spcPts val="0"/>
              </a:spcAft>
              <a:buClr>
                <a:schemeClr val="accent3"/>
              </a:buClr>
              <a:defRPr/>
            </a:pPr>
            <a:r>
              <a:rPr lang="el-GR" sz="2000" b="1" dirty="0"/>
              <a:t>100% πρόταξη του αρσενικού τύπου ολογράφως</a:t>
            </a:r>
          </a:p>
          <a:p>
            <a:pPr marL="822960" lvl="2" indent="-182880" algn="just" fontAlgn="auto">
              <a:spcAft>
                <a:spcPts val="0"/>
              </a:spcAft>
              <a:buClr>
                <a:schemeClr val="accent3"/>
              </a:buClr>
              <a:defRPr/>
            </a:pPr>
            <a:r>
              <a:rPr lang="el-GR" sz="2000" b="1" dirty="0"/>
              <a:t>Περίπου 40% συμπερίληψη του θηλυκού άρθρου και της κατάληξης του θηλυκού</a:t>
            </a:r>
            <a:endParaRPr lang="en-GB" sz="2000" b="1" dirty="0"/>
          </a:p>
          <a:p>
            <a:pPr marL="822960" lvl="2" indent="-182880" algn="just" fontAlgn="auto">
              <a:spcAft>
                <a:spcPts val="0"/>
              </a:spcAft>
              <a:buClr>
                <a:schemeClr val="accent3"/>
              </a:buClr>
              <a:defRPr/>
            </a:pPr>
            <a:r>
              <a:rPr lang="en-US" sz="2000" b="1" dirty="0"/>
              <a:t> </a:t>
            </a:r>
            <a:r>
              <a:rPr lang="el-GR" sz="2000" b="1" dirty="0"/>
              <a:t>Περίπου 15% παράλληλη χρήση και ουδέτερων ως προς το γένος λεξιλογίων </a:t>
            </a:r>
            <a:endParaRPr lang="en-GB" sz="2000" b="1" dirty="0"/>
          </a:p>
          <a:p>
            <a:pPr marL="822960" lvl="2" indent="-182880" algn="just" fontAlgn="auto">
              <a:spcAft>
                <a:spcPts val="0"/>
              </a:spcAft>
              <a:buClr>
                <a:schemeClr val="accent3"/>
              </a:buClr>
              <a:defRPr/>
            </a:pPr>
            <a:r>
              <a:rPr lang="el-GR" sz="2000" b="1" dirty="0"/>
              <a:t>Μη συστηματικές και μη συνεπείς χρήσης θηλυκών ή/και ουδέτερων τύπων στη συντριπτική πλειοψηφία των εγγράφων</a:t>
            </a:r>
            <a:endParaRPr lang="en-GB" sz="2000" b="1" dirty="0"/>
          </a:p>
          <a:p>
            <a:pPr marL="822960" lvl="2" indent="-182880" algn="just" fontAlgn="auto">
              <a:spcAft>
                <a:spcPts val="0"/>
              </a:spcAft>
              <a:buClr>
                <a:schemeClr val="accent3"/>
              </a:buClr>
              <a:defRPr/>
            </a:pPr>
            <a:endParaRPr lang="en-US" dirty="0"/>
          </a:p>
          <a:p>
            <a:pPr marL="548640" lvl="1" indent="-182880" algn="just" fontAlgn="auto">
              <a:spcAft>
                <a:spcPts val="0"/>
              </a:spcAft>
              <a:defRPr/>
            </a:pPr>
            <a:endParaRPr lang="en-US" dirty="0"/>
          </a:p>
          <a:p>
            <a:pPr marL="548640" lvl="1" indent="-182880" fontAlgn="auto">
              <a:spcAft>
                <a:spcPts val="0"/>
              </a:spcAft>
              <a:defRPr/>
            </a:pPr>
            <a:endParaRPr lang="en-GB" dirty="0"/>
          </a:p>
        </p:txBody>
      </p:sp>
      <p:sp>
        <p:nvSpPr>
          <p:cNvPr id="3" name="Title 2"/>
          <p:cNvSpPr>
            <a:spLocks noGrp="1"/>
          </p:cNvSpPr>
          <p:nvPr>
            <p:ph type="title"/>
          </p:nvPr>
        </p:nvSpPr>
        <p:spPr/>
        <p:txBody>
          <a:bodyPr/>
          <a:lstStyle/>
          <a:p>
            <a:pPr fontAlgn="auto">
              <a:spcAft>
                <a:spcPts val="0"/>
              </a:spcAft>
              <a:defRPr/>
            </a:pPr>
            <a:r>
              <a:rPr lang="el-GR" dirty="0"/>
              <a:t>Η </a:t>
            </a:r>
            <a:r>
              <a:rPr lang="el-GR" dirty="0" err="1"/>
              <a:t>ελληνικη</a:t>
            </a:r>
            <a:r>
              <a:rPr lang="el-GR" dirty="0"/>
              <a:t> </a:t>
            </a:r>
            <a:r>
              <a:rPr lang="el-GR" dirty="0" err="1"/>
              <a:t>δημοσια</a:t>
            </a:r>
            <a:r>
              <a:rPr lang="el-GR" dirty="0"/>
              <a:t> </a:t>
            </a:r>
            <a:r>
              <a:rPr lang="el-GR" dirty="0" err="1"/>
              <a:t>διοικηση</a:t>
            </a:r>
            <a:r>
              <a:rPr lang="el-GR" dirty="0"/>
              <a:t/>
            </a:r>
            <a:br>
              <a:rPr lang="el-GR" dirty="0"/>
            </a:br>
            <a:r>
              <a:rPr lang="el-GR" dirty="0"/>
              <a:t>(</a:t>
            </a:r>
            <a:r>
              <a:rPr lang="el-GR" dirty="0" err="1"/>
              <a:t>Ποσοτικα</a:t>
            </a:r>
            <a:r>
              <a:rPr lang="el-GR" dirty="0"/>
              <a:t>)</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l-GR" dirty="0"/>
              <a:t>Τα </a:t>
            </a:r>
            <a:r>
              <a:rPr lang="el-GR" dirty="0" err="1"/>
              <a:t>εγγραφα</a:t>
            </a:r>
            <a:r>
              <a:rPr lang="el-GR" dirty="0"/>
              <a:t> της </a:t>
            </a:r>
            <a:r>
              <a:rPr lang="el-GR" dirty="0" err="1"/>
              <a:t>ελληνικης</a:t>
            </a:r>
            <a:r>
              <a:rPr lang="el-GR" dirty="0"/>
              <a:t> </a:t>
            </a:r>
            <a:r>
              <a:rPr lang="el-GR" dirty="0" err="1"/>
              <a:t>δημοσιας</a:t>
            </a:r>
            <a:r>
              <a:rPr lang="el-GR" dirty="0"/>
              <a:t> </a:t>
            </a:r>
            <a:r>
              <a:rPr lang="el-GR" dirty="0" err="1"/>
              <a:t>διοικησησ</a:t>
            </a:r>
            <a:endParaRPr lang="en-GB" dirty="0"/>
          </a:p>
        </p:txBody>
      </p:sp>
      <p:pic>
        <p:nvPicPr>
          <p:cNvPr id="1638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676400"/>
            <a:ext cx="7239000" cy="49911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4833937"/>
          </a:xfrm>
        </p:spPr>
        <p:txBody>
          <a:bodyPr>
            <a:normAutofit lnSpcReduction="10000"/>
          </a:bodyPr>
          <a:lstStyle/>
          <a:p>
            <a:pPr marL="274320" fontAlgn="auto">
              <a:spcAft>
                <a:spcPts val="0"/>
              </a:spcAft>
              <a:defRPr/>
            </a:pPr>
            <a:r>
              <a:rPr lang="en-US" b="1" dirty="0"/>
              <a:t>100%</a:t>
            </a:r>
            <a:r>
              <a:rPr lang="el-GR" b="1" dirty="0"/>
              <a:t> πρόταξη του αρσενικού γένους</a:t>
            </a:r>
            <a:r>
              <a:rPr lang="en-US" b="1" dirty="0"/>
              <a:t> </a:t>
            </a:r>
            <a:endParaRPr lang="en-US" dirty="0"/>
          </a:p>
          <a:p>
            <a:pPr marL="274320" fontAlgn="auto">
              <a:spcAft>
                <a:spcPts val="0"/>
              </a:spcAft>
              <a:defRPr/>
            </a:pPr>
            <a:endParaRPr lang="en-GB" dirty="0"/>
          </a:p>
          <a:p>
            <a:pPr marL="274320" fontAlgn="auto">
              <a:spcAft>
                <a:spcPts val="0"/>
              </a:spcAft>
              <a:defRPr/>
            </a:pPr>
            <a:r>
              <a:rPr lang="el-GR" b="1" dirty="0"/>
              <a:t>Συμφωνία των προσαρτημάτων της ΟΦ και των αντωνυμιών αποκλειστικά στο αρσενικό γένος</a:t>
            </a:r>
            <a:endParaRPr lang="en-GB" b="1" dirty="0"/>
          </a:p>
          <a:p>
            <a:pPr marL="45720" indent="0" fontAlgn="auto">
              <a:spcAft>
                <a:spcPts val="0"/>
              </a:spcAft>
              <a:buFont typeface="Wingdings 2" panose="05020102010507070707" pitchFamily="18" charset="2"/>
              <a:buNone/>
              <a:defRPr/>
            </a:pPr>
            <a:endParaRPr lang="en-GB" b="1" dirty="0"/>
          </a:p>
          <a:p>
            <a:pPr marL="45720" indent="0" fontAlgn="auto">
              <a:spcAft>
                <a:spcPts val="0"/>
              </a:spcAft>
              <a:buFont typeface="Wingdings 2" panose="05020102010507070707" pitchFamily="18" charset="2"/>
              <a:buNone/>
              <a:defRPr/>
            </a:pPr>
            <a:r>
              <a:rPr lang="el-GR" sz="1600" b="1" dirty="0"/>
              <a:t>‘των </a:t>
            </a:r>
            <a:r>
              <a:rPr lang="el-GR" sz="1600" b="1" i="1" dirty="0"/>
              <a:t>Ρομά</a:t>
            </a:r>
            <a:r>
              <a:rPr lang="el-GR" sz="1600" b="1" dirty="0"/>
              <a:t> </a:t>
            </a:r>
            <a:r>
              <a:rPr lang="el-GR" sz="1600" b="1" u="sng" dirty="0">
                <a:solidFill>
                  <a:srgbClr val="FF0000"/>
                </a:solidFill>
              </a:rPr>
              <a:t>Ελλήνων</a:t>
            </a:r>
            <a:r>
              <a:rPr lang="el-GR" sz="1600" b="1" dirty="0">
                <a:solidFill>
                  <a:srgbClr val="FF0000"/>
                </a:solidFill>
              </a:rPr>
              <a:t> </a:t>
            </a:r>
            <a:r>
              <a:rPr lang="el-GR" sz="1600" b="1" dirty="0"/>
              <a:t>και αλλοδαπών’</a:t>
            </a:r>
            <a:endParaRPr lang="en-GB" sz="1600" b="1" dirty="0"/>
          </a:p>
          <a:p>
            <a:pPr marL="45720" indent="0" fontAlgn="auto">
              <a:spcAft>
                <a:spcPts val="0"/>
              </a:spcAft>
              <a:buFont typeface="Wingdings 2" panose="05020102010507070707" pitchFamily="18" charset="2"/>
              <a:buNone/>
              <a:defRPr/>
            </a:pPr>
            <a:r>
              <a:rPr lang="el-GR" sz="1600" b="1" dirty="0"/>
              <a:t>‘</a:t>
            </a:r>
            <a:r>
              <a:rPr lang="el-GR" sz="1600" b="1" u="sng" dirty="0">
                <a:solidFill>
                  <a:srgbClr val="FF0000"/>
                </a:solidFill>
              </a:rPr>
              <a:t>Υπηρεσιακού Γενικού</a:t>
            </a:r>
            <a:r>
              <a:rPr lang="el-GR" sz="1600" b="1" dirty="0">
                <a:solidFill>
                  <a:srgbClr val="FF0000"/>
                </a:solidFill>
              </a:rPr>
              <a:t> </a:t>
            </a:r>
            <a:r>
              <a:rPr lang="el-GR" sz="1600" b="1" i="1" dirty="0"/>
              <a:t>Γραμματέα</a:t>
            </a:r>
            <a:r>
              <a:rPr lang="el-GR" sz="1600" b="1" dirty="0"/>
              <a:t>’ (της γραμματέως)</a:t>
            </a:r>
            <a:endParaRPr lang="en-GB" sz="1600" b="1" dirty="0"/>
          </a:p>
          <a:p>
            <a:pPr marL="45720" indent="0" fontAlgn="auto">
              <a:spcAft>
                <a:spcPts val="0"/>
              </a:spcAft>
              <a:buFont typeface="Wingdings 2" panose="05020102010507070707" pitchFamily="18" charset="2"/>
              <a:buNone/>
              <a:defRPr/>
            </a:pPr>
            <a:r>
              <a:rPr lang="el-GR" sz="1600" b="1" dirty="0">
                <a:solidFill>
                  <a:srgbClr val="FF0000"/>
                </a:solidFill>
              </a:rPr>
              <a:t>‘</a:t>
            </a:r>
            <a:r>
              <a:rPr lang="el-GR" sz="1600" b="1" u="sng" dirty="0">
                <a:solidFill>
                  <a:srgbClr val="FF0000"/>
                </a:solidFill>
              </a:rPr>
              <a:t>ο</a:t>
            </a:r>
            <a:r>
              <a:rPr lang="el-GR" sz="1600" b="1" dirty="0"/>
              <a:t> αμέσως </a:t>
            </a:r>
            <a:r>
              <a:rPr lang="el-GR" sz="1600" b="1" u="sng" dirty="0">
                <a:solidFill>
                  <a:srgbClr val="FF0000"/>
                </a:solidFill>
              </a:rPr>
              <a:t>επόμενος αδιάθετος</a:t>
            </a:r>
            <a:r>
              <a:rPr lang="el-GR" sz="1600" b="1" dirty="0">
                <a:solidFill>
                  <a:srgbClr val="FF0000"/>
                </a:solidFill>
              </a:rPr>
              <a:t> </a:t>
            </a:r>
            <a:r>
              <a:rPr lang="el-GR" sz="1600" b="1" i="1" dirty="0"/>
              <a:t>υπάλληλος</a:t>
            </a:r>
            <a:r>
              <a:rPr lang="el-GR" sz="1600" b="1" dirty="0"/>
              <a:t>’</a:t>
            </a:r>
            <a:endParaRPr lang="en-GB" sz="1600" b="1" dirty="0"/>
          </a:p>
          <a:p>
            <a:pPr marL="45720" indent="0" fontAlgn="auto">
              <a:spcAft>
                <a:spcPts val="0"/>
              </a:spcAft>
              <a:buFont typeface="Wingdings 2" panose="05020102010507070707" pitchFamily="18" charset="2"/>
              <a:buNone/>
              <a:defRPr/>
            </a:pPr>
            <a:r>
              <a:rPr lang="el-GR" sz="1600" b="1" dirty="0"/>
              <a:t>‘</a:t>
            </a:r>
            <a:r>
              <a:rPr lang="el-GR" sz="1600" b="1" u="sng" dirty="0">
                <a:solidFill>
                  <a:srgbClr val="FF0000"/>
                </a:solidFill>
              </a:rPr>
              <a:t>έναν</a:t>
            </a:r>
            <a:r>
              <a:rPr lang="el-GR" sz="1600" b="1" dirty="0">
                <a:solidFill>
                  <a:srgbClr val="FF0000"/>
                </a:solidFill>
              </a:rPr>
              <a:t> </a:t>
            </a:r>
            <a:r>
              <a:rPr lang="el-GR" sz="1600" b="1" u="sng" dirty="0">
                <a:solidFill>
                  <a:srgbClr val="FF0000"/>
                </a:solidFill>
              </a:rPr>
              <a:t>έμπιστο</a:t>
            </a:r>
            <a:r>
              <a:rPr lang="el-GR" sz="1600" b="1" dirty="0">
                <a:solidFill>
                  <a:srgbClr val="FF0000"/>
                </a:solidFill>
              </a:rPr>
              <a:t> </a:t>
            </a:r>
            <a:r>
              <a:rPr lang="el-GR" sz="1600" b="1" i="1" dirty="0"/>
              <a:t>συνάδελφο</a:t>
            </a:r>
            <a:r>
              <a:rPr lang="el-GR" sz="1600" b="1" dirty="0"/>
              <a:t>’</a:t>
            </a:r>
            <a:endParaRPr lang="en-GB" sz="1600" b="1" dirty="0"/>
          </a:p>
          <a:p>
            <a:pPr marL="45720" indent="0" fontAlgn="auto">
              <a:spcAft>
                <a:spcPts val="0"/>
              </a:spcAft>
              <a:buFont typeface="Wingdings 2" panose="05020102010507070707" pitchFamily="18" charset="2"/>
              <a:buNone/>
              <a:defRPr/>
            </a:pPr>
            <a:r>
              <a:rPr lang="el-GR" sz="1600" b="1" dirty="0"/>
              <a:t> </a:t>
            </a:r>
            <a:endParaRPr lang="en-GB" sz="1600" b="1" dirty="0"/>
          </a:p>
          <a:p>
            <a:pPr marL="45720" indent="0" fontAlgn="auto">
              <a:spcAft>
                <a:spcPts val="0"/>
              </a:spcAft>
              <a:buFont typeface="Wingdings 2" panose="05020102010507070707" pitchFamily="18" charset="2"/>
              <a:buNone/>
              <a:defRPr/>
            </a:pPr>
            <a:r>
              <a:rPr lang="el-GR" sz="1600" b="1" dirty="0"/>
              <a:t>‘του εκκαθαριστικού </a:t>
            </a:r>
            <a:r>
              <a:rPr lang="el-GR" sz="1600" b="1" i="1" u="sng" dirty="0">
                <a:solidFill>
                  <a:srgbClr val="FF0000"/>
                </a:solidFill>
              </a:rPr>
              <a:t>του</a:t>
            </a:r>
            <a:r>
              <a:rPr lang="el-GR" sz="1600" b="1" dirty="0"/>
              <a:t> σημειώματος’</a:t>
            </a:r>
            <a:endParaRPr lang="en-GB" sz="1600" b="1" dirty="0"/>
          </a:p>
          <a:p>
            <a:pPr marL="45720" indent="0" fontAlgn="auto">
              <a:spcAft>
                <a:spcPts val="0"/>
              </a:spcAft>
              <a:buFont typeface="Wingdings 2" panose="05020102010507070707" pitchFamily="18" charset="2"/>
              <a:buNone/>
              <a:defRPr/>
            </a:pPr>
            <a:r>
              <a:rPr lang="el-GR" sz="1600" b="1" dirty="0"/>
              <a:t>‘για </a:t>
            </a:r>
            <a:r>
              <a:rPr lang="el-GR" sz="1600" b="1" i="1" u="sng" dirty="0">
                <a:solidFill>
                  <a:srgbClr val="FF0000"/>
                </a:solidFill>
              </a:rPr>
              <a:t>όλους όσοι</a:t>
            </a:r>
            <a:r>
              <a:rPr lang="el-GR" sz="1600" b="1" dirty="0"/>
              <a:t>’</a:t>
            </a:r>
            <a:endParaRPr lang="en-GB" sz="1600" b="1" dirty="0"/>
          </a:p>
          <a:p>
            <a:pPr marL="45720" indent="0" fontAlgn="auto">
              <a:spcAft>
                <a:spcPts val="0"/>
              </a:spcAft>
              <a:buFont typeface="Wingdings 2" panose="05020102010507070707" pitchFamily="18" charset="2"/>
              <a:buNone/>
              <a:defRPr/>
            </a:pPr>
            <a:r>
              <a:rPr lang="el-GR" sz="1600" b="1" dirty="0"/>
              <a:t>‘ημερομηνία διορισμού </a:t>
            </a:r>
            <a:r>
              <a:rPr lang="el-GR" sz="1600" b="1" i="1" u="sng" dirty="0">
                <a:solidFill>
                  <a:srgbClr val="FF0000"/>
                </a:solidFill>
              </a:rPr>
              <a:t>του</a:t>
            </a:r>
            <a:r>
              <a:rPr lang="el-GR" sz="1600" b="1" dirty="0"/>
              <a:t>’</a:t>
            </a:r>
            <a:endParaRPr lang="en-GB" sz="1600" b="1" dirty="0"/>
          </a:p>
          <a:p>
            <a:pPr marL="45720" indent="0" fontAlgn="auto">
              <a:spcAft>
                <a:spcPts val="0"/>
              </a:spcAft>
              <a:buFont typeface="Wingdings 2" panose="05020102010507070707" pitchFamily="18" charset="2"/>
              <a:buNone/>
              <a:defRPr/>
            </a:pPr>
            <a:r>
              <a:rPr lang="el-GR" sz="1600" b="1" dirty="0"/>
              <a:t>‘με </a:t>
            </a:r>
            <a:r>
              <a:rPr lang="el-GR" sz="1600" b="1" i="1" u="sng" dirty="0">
                <a:solidFill>
                  <a:srgbClr val="FF0000"/>
                </a:solidFill>
              </a:rPr>
              <a:t>άλλους</a:t>
            </a:r>
            <a:r>
              <a:rPr lang="el-GR" sz="1600" b="1" dirty="0">
                <a:solidFill>
                  <a:srgbClr val="FF0000"/>
                </a:solidFill>
              </a:rPr>
              <a:t> </a:t>
            </a:r>
            <a:r>
              <a:rPr lang="el-GR" sz="1600" b="1" u="sng" dirty="0">
                <a:solidFill>
                  <a:srgbClr val="FF0000"/>
                </a:solidFill>
              </a:rPr>
              <a:t>ειδικούς</a:t>
            </a:r>
            <a:r>
              <a:rPr lang="el-GR" sz="1600" b="1" dirty="0">
                <a:solidFill>
                  <a:srgbClr val="FF0000"/>
                </a:solidFill>
              </a:rPr>
              <a:t> </a:t>
            </a:r>
            <a:r>
              <a:rPr lang="el-GR" sz="1600" b="1" dirty="0"/>
              <a:t>ιατρούς’</a:t>
            </a:r>
            <a:endParaRPr lang="en-GB" sz="1600" b="1" dirty="0"/>
          </a:p>
          <a:p>
            <a:pPr marL="45720" indent="0" fontAlgn="auto">
              <a:spcAft>
                <a:spcPts val="0"/>
              </a:spcAft>
              <a:buFont typeface="Wingdings 2" panose="05020102010507070707" pitchFamily="18" charset="2"/>
              <a:buNone/>
              <a:defRPr/>
            </a:pPr>
            <a:r>
              <a:rPr lang="el-GR" sz="1600" b="1" dirty="0"/>
              <a:t>‘</a:t>
            </a:r>
            <a:r>
              <a:rPr lang="el-GR" sz="1600" b="1" i="1" u="sng" dirty="0">
                <a:solidFill>
                  <a:srgbClr val="FF0000"/>
                </a:solidFill>
              </a:rPr>
              <a:t>όσοι</a:t>
            </a:r>
            <a:r>
              <a:rPr lang="el-GR" sz="1600" b="1" dirty="0"/>
              <a:t> είναι εκδιδόμενα πρόσωπα’</a:t>
            </a:r>
            <a:endParaRPr lang="en-GB" sz="1600" b="1" dirty="0"/>
          </a:p>
          <a:p>
            <a:pPr marL="45720" indent="0" fontAlgn="auto">
              <a:spcAft>
                <a:spcPts val="0"/>
              </a:spcAft>
              <a:buFont typeface="Wingdings 2" panose="05020102010507070707" pitchFamily="18" charset="2"/>
              <a:buNone/>
              <a:defRPr/>
            </a:pPr>
            <a:r>
              <a:rPr lang="el-GR" sz="1600" b="1" dirty="0"/>
              <a:t>‘υπάλληλο με βαθμό </a:t>
            </a:r>
            <a:r>
              <a:rPr lang="el-GR" sz="1600" b="1" u="sng" dirty="0">
                <a:solidFill>
                  <a:srgbClr val="FF0000"/>
                </a:solidFill>
              </a:rPr>
              <a:t>Πληρεξούσιου</a:t>
            </a:r>
            <a:r>
              <a:rPr lang="el-GR" sz="1600" b="1" dirty="0"/>
              <a:t> Υπουργού Β΄ </a:t>
            </a:r>
            <a:r>
              <a:rPr lang="el-GR" sz="1600" b="1" i="1" u="sng" dirty="0">
                <a:solidFill>
                  <a:srgbClr val="FF0000"/>
                </a:solidFill>
              </a:rPr>
              <a:t>ο οποίος</a:t>
            </a:r>
            <a:r>
              <a:rPr lang="el-GR" sz="1600" b="1" dirty="0"/>
              <a:t>’</a:t>
            </a:r>
            <a:endParaRPr lang="en-GB" sz="1600" b="1" dirty="0"/>
          </a:p>
          <a:p>
            <a:pPr marL="274320" fontAlgn="auto">
              <a:spcAft>
                <a:spcPts val="0"/>
              </a:spcAft>
              <a:defRPr/>
            </a:pPr>
            <a:endParaRPr lang="en-GB" dirty="0"/>
          </a:p>
        </p:txBody>
      </p:sp>
      <p:sp>
        <p:nvSpPr>
          <p:cNvPr id="3" name="Title 2"/>
          <p:cNvSpPr>
            <a:spLocks noGrp="1"/>
          </p:cNvSpPr>
          <p:nvPr>
            <p:ph type="title"/>
          </p:nvPr>
        </p:nvSpPr>
        <p:spPr/>
        <p:txBody>
          <a:bodyPr/>
          <a:lstStyle/>
          <a:p>
            <a:pPr fontAlgn="auto">
              <a:spcAft>
                <a:spcPts val="0"/>
              </a:spcAft>
              <a:defRPr/>
            </a:pPr>
            <a:r>
              <a:rPr lang="el-GR" dirty="0"/>
              <a:t>ΠΟΙΟΤΙΚΗ ΑΝΑΛΥΣΗ</a:t>
            </a:r>
            <a:r>
              <a:rPr lang="en-GB" dirty="0"/>
              <a:t>: </a:t>
            </a:r>
            <a:r>
              <a:rPr lang="el-GR" dirty="0"/>
              <a:t>ΜΟΡΦΟΣΥΝΤΑΞΗ</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fontAlgn="auto">
              <a:spcAft>
                <a:spcPts val="0"/>
              </a:spcAft>
              <a:buFont typeface="Wingdings 2" panose="05020102010507070707" pitchFamily="18" charset="2"/>
              <a:buNone/>
              <a:defRPr/>
            </a:pPr>
            <a:r>
              <a:rPr lang="el-GR" b="1" dirty="0"/>
              <a:t>«[…] </a:t>
            </a:r>
            <a:r>
              <a:rPr lang="el-GR" b="1" u="sng" dirty="0">
                <a:solidFill>
                  <a:srgbClr val="FF0000"/>
                </a:solidFill>
              </a:rPr>
              <a:t>ενός ιατρού</a:t>
            </a:r>
            <a:r>
              <a:rPr lang="el-GR" b="1" dirty="0"/>
              <a:t>, ελλείψει δε αυτού </a:t>
            </a:r>
            <a:r>
              <a:rPr lang="el-GR" b="1" u="sng" dirty="0">
                <a:solidFill>
                  <a:srgbClr val="FF0000"/>
                </a:solidFill>
              </a:rPr>
              <a:t>μιας νοσηλεύτριας</a:t>
            </a:r>
            <a:r>
              <a:rPr lang="el-GR" b="1" dirty="0"/>
              <a:t>» </a:t>
            </a:r>
            <a:endParaRPr lang="en-GB" b="1" dirty="0"/>
          </a:p>
          <a:p>
            <a:pPr marL="45720" indent="0" fontAlgn="auto">
              <a:spcAft>
                <a:spcPts val="0"/>
              </a:spcAft>
              <a:buFont typeface="Wingdings 2" panose="05020102010507070707" pitchFamily="18" charset="2"/>
              <a:buNone/>
              <a:defRPr/>
            </a:pPr>
            <a:endParaRPr lang="en-GB" b="1" dirty="0"/>
          </a:p>
          <a:p>
            <a:pPr algn="just">
              <a:lnSpc>
                <a:spcPct val="150000"/>
              </a:lnSpc>
              <a:spcAft>
                <a:spcPts val="0"/>
              </a:spcAft>
            </a:pPr>
            <a:r>
              <a:rPr lang="el-GR" dirty="0">
                <a:latin typeface="Times New Roman" panose="02020603050405020304" pitchFamily="18" charset="0"/>
                <a:ea typeface="Calibri" panose="020F0502020204030204" pitchFamily="34" charset="0"/>
              </a:rPr>
              <a:t>Η άνιση κατανομή του κοινωνικού κύρους σε σχέση με τα αναφερόμενα επαγγέλματα ακολουθεί και την στερεοτυπική κατανομή του γένους/ φύλου των φορέων της αντίστοιχης επαγγελματικής ιδιότητας: άντρας-ιατρός/ γυναίκα-νοσηλεύτρια, παρακολουθώντας μια κοινωνική παρά γλωσσική διευθέτηση των κοινωνικών ρόλων.</a:t>
            </a:r>
            <a:endParaRPr lang="el-GR" sz="1800" dirty="0">
              <a:latin typeface="Calibri" panose="020F0502020204030204" pitchFamily="34" charset="0"/>
              <a:ea typeface="Calibri" panose="020F0502020204030204" pitchFamily="34" charset="0"/>
            </a:endParaRPr>
          </a:p>
          <a:p>
            <a:pPr marL="45720" indent="0" fontAlgn="auto">
              <a:spcAft>
                <a:spcPts val="0"/>
              </a:spcAft>
              <a:buNone/>
              <a:defRPr/>
            </a:pPr>
            <a:endParaRPr lang="en-GB" dirty="0"/>
          </a:p>
        </p:txBody>
      </p:sp>
      <p:sp>
        <p:nvSpPr>
          <p:cNvPr id="3" name="Title 2"/>
          <p:cNvSpPr>
            <a:spLocks noGrp="1"/>
          </p:cNvSpPr>
          <p:nvPr>
            <p:ph type="title"/>
          </p:nvPr>
        </p:nvSpPr>
        <p:spPr/>
        <p:txBody>
          <a:bodyPr/>
          <a:lstStyle/>
          <a:p>
            <a:pPr fontAlgn="auto">
              <a:spcAft>
                <a:spcPts val="0"/>
              </a:spcAft>
              <a:defRPr/>
            </a:pPr>
            <a:r>
              <a:rPr lang="el-GR" dirty="0" err="1"/>
              <a:t>Ποιοτικη</a:t>
            </a:r>
            <a:r>
              <a:rPr lang="el-GR" dirty="0"/>
              <a:t> </a:t>
            </a:r>
            <a:r>
              <a:rPr lang="el-GR" dirty="0" err="1"/>
              <a:t>αναλυση</a:t>
            </a:r>
            <a:r>
              <a:rPr lang="en-GB" dirty="0"/>
              <a:t>: </a:t>
            </a:r>
            <a:r>
              <a:rPr lang="el-GR" dirty="0" err="1"/>
              <a:t>σημασιολογια</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44450" indent="0">
              <a:buNone/>
            </a:pPr>
            <a:r>
              <a:rPr lang="el-GR" dirty="0"/>
              <a:t>Μήνυμα της Γενικής Γραμματέως Ισότητας των Φύλων για τον εορτασμό </a:t>
            </a:r>
            <a:r>
              <a:rPr lang="el-GR" u="sng" dirty="0"/>
              <a:t>της Διεθνούς Ημέρας Αγρότισσας  </a:t>
            </a:r>
            <a:r>
              <a:rPr lang="el-GR" dirty="0"/>
              <a:t>(15 Οκτωβρίου 2013) </a:t>
            </a:r>
            <a:endParaRPr lang="en-US" dirty="0"/>
          </a:p>
          <a:p>
            <a:pPr marL="44450" indent="0">
              <a:buNone/>
            </a:pPr>
            <a:endParaRPr lang="el-GR" dirty="0"/>
          </a:p>
          <a:p>
            <a:pPr algn="just">
              <a:lnSpc>
                <a:spcPct val="150000"/>
              </a:lnSpc>
            </a:pPr>
            <a:r>
              <a:rPr lang="el-GR" dirty="0"/>
              <a:t> </a:t>
            </a:r>
            <a:r>
              <a:rPr lang="en-US" dirty="0"/>
              <a:t>“</a:t>
            </a:r>
            <a:r>
              <a:rPr lang="el-GR" i="1" dirty="0"/>
              <a:t>Στο νέο στρατηγικό πλαίσιο αγροτικής πολιτικής, θα υπάρξουν ευκαιρίες για </a:t>
            </a:r>
            <a:r>
              <a:rPr lang="el-GR" i="1" u="sng" dirty="0" err="1"/>
              <a:t>νεοεισερχόμενες</a:t>
            </a:r>
            <a:r>
              <a:rPr lang="el-GR" i="1" dirty="0"/>
              <a:t> στην αγροτική παραγωγή, για </a:t>
            </a:r>
            <a:r>
              <a:rPr lang="el-GR" b="1" i="1" dirty="0">
                <a:solidFill>
                  <a:srgbClr val="FF0000"/>
                </a:solidFill>
              </a:rPr>
              <a:t>μικροκαλλιεργητές</a:t>
            </a:r>
            <a:r>
              <a:rPr lang="el-GR" i="1" dirty="0"/>
              <a:t>, αλλά και για </a:t>
            </a:r>
            <a:r>
              <a:rPr lang="el-GR" i="1" u="sng" dirty="0"/>
              <a:t>υποψήφιες</a:t>
            </a:r>
            <a:r>
              <a:rPr lang="el-GR" i="1" dirty="0"/>
              <a:t> με φρέσκιες ιδέες και πραγματικό ενδιαφέρον για την γη.</a:t>
            </a:r>
            <a:r>
              <a:rPr lang="en-US" i="1" dirty="0"/>
              <a:t>”</a:t>
            </a:r>
            <a:r>
              <a:rPr lang="el-GR" i="1" dirty="0"/>
              <a:t> </a:t>
            </a:r>
          </a:p>
        </p:txBody>
      </p:sp>
      <p:sp>
        <p:nvSpPr>
          <p:cNvPr id="3" name="Τίτλος 2"/>
          <p:cNvSpPr>
            <a:spLocks noGrp="1"/>
          </p:cNvSpPr>
          <p:nvPr>
            <p:ph type="title"/>
          </p:nvPr>
        </p:nvSpPr>
        <p:spPr/>
        <p:txBody>
          <a:bodyPr/>
          <a:lstStyle/>
          <a:p>
            <a:r>
              <a:rPr lang="el-GR" dirty="0"/>
              <a:t>ΥΠΕΡΔΙΟΡΘΩΣΗ (1)</a:t>
            </a:r>
          </a:p>
        </p:txBody>
      </p:sp>
    </p:spTree>
    <p:extLst>
      <p:ext uri="{BB962C8B-B14F-4D97-AF65-F5344CB8AC3E}">
        <p14:creationId xmlns:p14="http://schemas.microsoft.com/office/powerpoint/2010/main" val="1798353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4529137"/>
          </a:xfrm>
        </p:spPr>
        <p:txBody>
          <a:bodyPr>
            <a:normAutofit fontScale="92500" lnSpcReduction="10000"/>
          </a:bodyPr>
          <a:lstStyle/>
          <a:p>
            <a:pPr marL="45720" indent="0" algn="just" fontAlgn="auto">
              <a:spcAft>
                <a:spcPts val="0"/>
              </a:spcAft>
              <a:buFont typeface="Wingdings 2" panose="05020102010507070707" pitchFamily="18" charset="2"/>
              <a:buNone/>
              <a:defRPr/>
            </a:pPr>
            <a:r>
              <a:rPr lang="el-GR" dirty="0"/>
              <a:t>«Τα λοιπά, κάτω των 18 ετών, άγαμα τέκνα του συντηρούντος ή </a:t>
            </a:r>
            <a:r>
              <a:rPr lang="el-GR" u="sng" dirty="0">
                <a:solidFill>
                  <a:srgbClr val="FF0000"/>
                </a:solidFill>
              </a:rPr>
              <a:t>του ετέρου</a:t>
            </a:r>
            <a:r>
              <a:rPr lang="el-GR" dirty="0">
                <a:solidFill>
                  <a:srgbClr val="FF0000"/>
                </a:solidFill>
              </a:rPr>
              <a:t> </a:t>
            </a:r>
            <a:r>
              <a:rPr lang="el-GR" dirty="0"/>
              <a:t>των συζύγων, συμπεριλαμβανομένων των τέκνων που έχουν, κατά τα ανωτέρω, υιοθετηθεί, εφόσον η άσκηση της επιμέλειας έχει νομίμως ανατεθεί για μεν τα τέκνα </a:t>
            </a:r>
            <a:r>
              <a:rPr lang="el-GR" dirty="0">
                <a:solidFill>
                  <a:srgbClr val="FF0000"/>
                </a:solidFill>
              </a:rPr>
              <a:t>του συντηρούντος </a:t>
            </a:r>
            <a:r>
              <a:rPr lang="el-GR" u="sng" dirty="0">
                <a:solidFill>
                  <a:srgbClr val="FF0000"/>
                </a:solidFill>
              </a:rPr>
              <a:t>σε αυτό</a:t>
            </a:r>
            <a:r>
              <a:rPr lang="el-GR" dirty="0"/>
              <a:t>, για δε τα τέκνα </a:t>
            </a:r>
            <a:r>
              <a:rPr lang="el-GR" u="sng" dirty="0">
                <a:solidFill>
                  <a:srgbClr val="FF0000"/>
                </a:solidFill>
              </a:rPr>
              <a:t>του ετέρου συζύγου στο σύζυγο αυτόν</a:t>
            </a:r>
            <a:r>
              <a:rPr lang="el-GR" dirty="0"/>
              <a:t>.»</a:t>
            </a:r>
            <a:endParaRPr lang="en-GB" dirty="0"/>
          </a:p>
          <a:p>
            <a:pPr marL="274320" fontAlgn="auto">
              <a:spcAft>
                <a:spcPts val="0"/>
              </a:spcAft>
              <a:defRPr/>
            </a:pPr>
            <a:endParaRPr lang="en-GB" dirty="0"/>
          </a:p>
          <a:p>
            <a:pPr algn="just">
              <a:lnSpc>
                <a:spcPct val="150000"/>
              </a:lnSpc>
              <a:spcAft>
                <a:spcPts val="0"/>
              </a:spcAft>
            </a:pPr>
            <a:r>
              <a:rPr lang="el-GR" dirty="0">
                <a:latin typeface="Times New Roman" panose="02020603050405020304" pitchFamily="18" charset="0"/>
                <a:ea typeface="Calibri" panose="020F0502020204030204" pitchFamily="34" charset="0"/>
              </a:rPr>
              <a:t>Η (κατά-)χρήση του αρσενικού γένους των δεικτικών και των αντιθετικών αντωνυμιών/ προσδιοριστών (</a:t>
            </a:r>
            <a:r>
              <a:rPr lang="el-GR" i="1" dirty="0">
                <a:latin typeface="Times New Roman" panose="02020603050405020304" pitchFamily="18" charset="0"/>
                <a:ea typeface="Calibri" panose="020F0502020204030204" pitchFamily="34" charset="0"/>
              </a:rPr>
              <a:t>‘του ετέρου’/ ‘σε αυτό’*/ ‘του ετέρου συζύγου στο σύζυγο αυτόν’</a:t>
            </a:r>
            <a:r>
              <a:rPr lang="el-GR" dirty="0">
                <a:latin typeface="Times New Roman" panose="02020603050405020304" pitchFamily="18" charset="0"/>
                <a:ea typeface="Calibri" panose="020F0502020204030204" pitchFamily="34" charset="0"/>
              </a:rPr>
              <a:t>) καθιστά αδύνατη την αναπομπή στο πρόσωπο αναφοράς, δηλαδή στη σύζυγο ή στον σύζυγο που έχει την επιμέλεια των τέκνων, καθιστώντας έτσι το απόσπασμα δυσνόητο και ασαφές. </a:t>
            </a:r>
            <a:endParaRPr lang="el-GR" sz="1800" dirty="0">
              <a:latin typeface="Calibri" panose="020F0502020204030204" pitchFamily="34" charset="0"/>
              <a:ea typeface="Calibri" panose="020F0502020204030204" pitchFamily="34" charset="0"/>
            </a:endParaRPr>
          </a:p>
          <a:p>
            <a:pPr algn="just">
              <a:lnSpc>
                <a:spcPct val="150000"/>
              </a:lnSpc>
              <a:spcAft>
                <a:spcPts val="0"/>
              </a:spcAft>
            </a:pPr>
            <a:endParaRPr lang="el-GR" sz="1800" dirty="0">
              <a:effectLst/>
              <a:latin typeface="Calibri" panose="020F0502020204030204" pitchFamily="34" charset="0"/>
              <a:ea typeface="Calibri" panose="020F0502020204030204" pitchFamily="34" charset="0"/>
            </a:endParaRPr>
          </a:p>
        </p:txBody>
      </p:sp>
      <p:sp>
        <p:nvSpPr>
          <p:cNvPr id="3" name="Title 2"/>
          <p:cNvSpPr>
            <a:spLocks noGrp="1"/>
          </p:cNvSpPr>
          <p:nvPr>
            <p:ph type="title"/>
          </p:nvPr>
        </p:nvSpPr>
        <p:spPr/>
        <p:txBody>
          <a:bodyPr/>
          <a:lstStyle/>
          <a:p>
            <a:pPr fontAlgn="auto">
              <a:spcAft>
                <a:spcPts val="0"/>
              </a:spcAft>
              <a:defRPr/>
            </a:pPr>
            <a:r>
              <a:rPr lang="el-GR" dirty="0"/>
              <a:t>ΥΠΕΡΔΙΟΡΘΩΣΗ (</a:t>
            </a:r>
            <a:r>
              <a:rPr lang="en-US" dirty="0"/>
              <a:t>2</a:t>
            </a:r>
            <a:r>
              <a:rPr lang="el-GR" dirty="0"/>
              <a:t>)</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5138737"/>
          </a:xfrm>
        </p:spPr>
        <p:txBody>
          <a:bodyPr>
            <a:normAutofit fontScale="62500" lnSpcReduction="20000"/>
          </a:bodyPr>
          <a:lstStyle/>
          <a:p>
            <a:pPr marL="274320" algn="just" fontAlgn="auto">
              <a:spcAft>
                <a:spcPts val="0"/>
              </a:spcAft>
              <a:defRPr/>
            </a:pPr>
            <a:r>
              <a:rPr lang="el-GR" sz="2900" b="1" dirty="0"/>
              <a:t>Η κατάχρηση του αρσενικού </a:t>
            </a:r>
            <a:endParaRPr lang="en-US" sz="2900" b="1" dirty="0"/>
          </a:p>
          <a:p>
            <a:pPr marL="548640" lvl="1" indent="-182880" algn="just" fontAlgn="auto">
              <a:spcAft>
                <a:spcPts val="0"/>
              </a:spcAft>
              <a:buFont typeface="Wingdings" panose="05000000000000000000" pitchFamily="2" charset="2"/>
              <a:buChar char="ü"/>
              <a:defRPr/>
            </a:pPr>
            <a:r>
              <a:rPr lang="el-GR" sz="2900" b="1" dirty="0"/>
              <a:t>Επιφέρει ακραία σημασιακά και πραγματολογικά αποτελέσματα &amp;</a:t>
            </a:r>
          </a:p>
          <a:p>
            <a:pPr marL="548640" lvl="1" indent="-182880" algn="just" fontAlgn="auto">
              <a:spcAft>
                <a:spcPts val="0"/>
              </a:spcAft>
              <a:buFont typeface="Wingdings" panose="05000000000000000000" pitchFamily="2" charset="2"/>
              <a:buChar char="ü"/>
              <a:defRPr/>
            </a:pPr>
            <a:r>
              <a:rPr lang="el-GR" sz="2900" b="1" dirty="0"/>
              <a:t>Λειτουργεί εις βάρος του νοήματος </a:t>
            </a:r>
            <a:endParaRPr lang="en-US" sz="2900" b="1" dirty="0"/>
          </a:p>
          <a:p>
            <a:pPr marL="45720" indent="0" algn="just" fontAlgn="auto">
              <a:spcAft>
                <a:spcPts val="0"/>
              </a:spcAft>
              <a:buFont typeface="Wingdings 2" panose="05020102010507070707" pitchFamily="18" charset="2"/>
              <a:buNone/>
              <a:defRPr/>
            </a:pPr>
            <a:endParaRPr lang="en-US" dirty="0"/>
          </a:p>
          <a:p>
            <a:pPr marL="45720" indent="0" algn="just" fontAlgn="auto">
              <a:spcAft>
                <a:spcPts val="0"/>
              </a:spcAft>
              <a:buFont typeface="Wingdings 2" panose="05020102010507070707" pitchFamily="18" charset="2"/>
              <a:buNone/>
              <a:defRPr/>
            </a:pPr>
            <a:endParaRPr lang="en-GB" dirty="0"/>
          </a:p>
          <a:p>
            <a:pPr marL="45720" indent="0" algn="just" fontAlgn="auto">
              <a:spcAft>
                <a:spcPts val="0"/>
              </a:spcAft>
              <a:buFont typeface="Wingdings 2" panose="05020102010507070707" pitchFamily="18" charset="2"/>
              <a:buNone/>
              <a:defRPr/>
            </a:pPr>
            <a:r>
              <a:rPr lang="el-GR" sz="2400" dirty="0"/>
              <a:t>«Αυτό </a:t>
            </a:r>
            <a:r>
              <a:rPr lang="el-GR" sz="2400" b="1" dirty="0"/>
              <a:t>το φυλλάδιο στοχεύει στις εργαζόμενες γυναίκες</a:t>
            </a:r>
            <a:r>
              <a:rPr lang="el-GR" sz="2400" dirty="0"/>
              <a:t>, στους εκπρόσωπους των εργαζομένων και στους εργοδότες. </a:t>
            </a:r>
            <a:endParaRPr lang="en-GB" sz="2400" dirty="0"/>
          </a:p>
          <a:p>
            <a:pPr marL="45720" indent="0" algn="just" fontAlgn="auto">
              <a:spcAft>
                <a:spcPts val="0"/>
              </a:spcAft>
              <a:buFont typeface="Wingdings 2" panose="05020102010507070707" pitchFamily="18" charset="2"/>
              <a:buNone/>
              <a:defRPr/>
            </a:pPr>
            <a:r>
              <a:rPr lang="el-GR" sz="2400" dirty="0"/>
              <a:t>[…] </a:t>
            </a:r>
            <a:endParaRPr lang="en-GB" sz="2400" dirty="0"/>
          </a:p>
          <a:p>
            <a:pPr marL="45720" indent="0" algn="just" fontAlgn="auto">
              <a:spcAft>
                <a:spcPts val="0"/>
              </a:spcAft>
              <a:buFont typeface="Wingdings 2" panose="05020102010507070707" pitchFamily="18" charset="2"/>
              <a:buNone/>
              <a:defRPr/>
            </a:pPr>
            <a:r>
              <a:rPr lang="el-GR" sz="2400" dirty="0"/>
              <a:t>Κάντε το απρόσμενο: Ονομάστε τη συμπεριφορά. Ο,τιδήποτε μόλις έκανε πείτε το και γίνετε </a:t>
            </a:r>
            <a:r>
              <a:rPr lang="el-GR" sz="2400" b="1" dirty="0">
                <a:solidFill>
                  <a:srgbClr val="FF0000"/>
                </a:solidFill>
              </a:rPr>
              <a:t>συγκεκριμένοι</a:t>
            </a:r>
            <a:r>
              <a:rPr lang="el-GR" sz="2400" dirty="0">
                <a:solidFill>
                  <a:srgbClr val="FF0000"/>
                </a:solidFill>
              </a:rPr>
              <a:t>.</a:t>
            </a:r>
            <a:endParaRPr lang="en-GB" sz="2400" dirty="0">
              <a:solidFill>
                <a:srgbClr val="FF0000"/>
              </a:solidFill>
            </a:endParaRPr>
          </a:p>
          <a:p>
            <a:pPr marL="45720" indent="0" algn="just" fontAlgn="auto">
              <a:spcAft>
                <a:spcPts val="0"/>
              </a:spcAft>
              <a:buFont typeface="Wingdings 2" panose="05020102010507070707" pitchFamily="18" charset="2"/>
              <a:buNone/>
              <a:defRPr/>
            </a:pPr>
            <a:r>
              <a:rPr lang="el-GR" sz="2400" dirty="0"/>
              <a:t>Να είστε </a:t>
            </a:r>
            <a:r>
              <a:rPr lang="el-GR" sz="2400" b="1" dirty="0">
                <a:solidFill>
                  <a:srgbClr val="FF0000"/>
                </a:solidFill>
              </a:rPr>
              <a:t>σοβαροί</a:t>
            </a:r>
            <a:r>
              <a:rPr lang="el-GR" sz="2400" dirty="0">
                <a:solidFill>
                  <a:srgbClr val="FF0000"/>
                </a:solidFill>
              </a:rPr>
              <a:t>, </a:t>
            </a:r>
            <a:r>
              <a:rPr lang="el-GR" sz="2400" b="1" dirty="0">
                <a:solidFill>
                  <a:srgbClr val="FF0000"/>
                </a:solidFill>
              </a:rPr>
              <a:t>άμεσοι</a:t>
            </a:r>
            <a:r>
              <a:rPr lang="el-GR" sz="2400" dirty="0">
                <a:solidFill>
                  <a:srgbClr val="FF0000"/>
                </a:solidFill>
              </a:rPr>
              <a:t> </a:t>
            </a:r>
            <a:r>
              <a:rPr lang="el-GR" sz="2400" dirty="0"/>
              <a:t>και να μιλάτε απερίφραστα.</a:t>
            </a:r>
            <a:endParaRPr lang="en-GB" sz="2400" dirty="0"/>
          </a:p>
          <a:p>
            <a:pPr marL="45720" indent="0" algn="just" fontAlgn="auto">
              <a:spcAft>
                <a:spcPts val="0"/>
              </a:spcAft>
              <a:buFont typeface="Wingdings 2" panose="05020102010507070707" pitchFamily="18" charset="2"/>
              <a:buNone/>
              <a:defRPr/>
            </a:pPr>
            <a:r>
              <a:rPr lang="el-GR" sz="2400" dirty="0"/>
              <a:t>Βρείτε </a:t>
            </a:r>
            <a:r>
              <a:rPr lang="el-GR" sz="2400" b="1" dirty="0">
                <a:solidFill>
                  <a:srgbClr val="FF0000"/>
                </a:solidFill>
              </a:rPr>
              <a:t>έναν μάρτυρα</a:t>
            </a:r>
            <a:r>
              <a:rPr lang="el-GR" sz="2400" dirty="0">
                <a:solidFill>
                  <a:srgbClr val="FF0000"/>
                </a:solidFill>
              </a:rPr>
              <a:t> </a:t>
            </a:r>
            <a:r>
              <a:rPr lang="el-GR" sz="2400" dirty="0"/>
              <a:t>συμπεριφοράς</a:t>
            </a:r>
            <a:endParaRPr lang="en-GB" sz="2400" dirty="0"/>
          </a:p>
          <a:p>
            <a:pPr marL="45720" indent="0" algn="just" fontAlgn="auto">
              <a:spcAft>
                <a:spcPts val="0"/>
              </a:spcAft>
              <a:buFont typeface="Wingdings 2" panose="05020102010507070707" pitchFamily="18" charset="2"/>
              <a:buNone/>
              <a:defRPr/>
            </a:pPr>
            <a:r>
              <a:rPr lang="el-GR" sz="2400" dirty="0"/>
              <a:t>Ενημερώστε </a:t>
            </a:r>
            <a:r>
              <a:rPr lang="el-GR" sz="2400" b="1" dirty="0">
                <a:solidFill>
                  <a:srgbClr val="FF0000"/>
                </a:solidFill>
              </a:rPr>
              <a:t>έναν έμπιστο συνάδελφο</a:t>
            </a:r>
            <a:r>
              <a:rPr lang="el-GR" sz="2400" dirty="0">
                <a:solidFill>
                  <a:srgbClr val="FF0000"/>
                </a:solidFill>
              </a:rPr>
              <a:t> </a:t>
            </a:r>
            <a:r>
              <a:rPr lang="el-GR" sz="2400" dirty="0"/>
              <a:t>και προσπαθήστε να διασφαλίσετε ότι είναι </a:t>
            </a:r>
            <a:r>
              <a:rPr lang="el-GR" sz="2400" b="1" dirty="0">
                <a:solidFill>
                  <a:srgbClr val="FF0000"/>
                </a:solidFill>
              </a:rPr>
              <a:t>αυτόπτης ή αυτήκοος μάρτυρας </a:t>
            </a:r>
            <a:r>
              <a:rPr lang="el-GR" sz="2400" dirty="0"/>
              <a:t>σε κάποια κατάσταση όπου παρενοχλείστε σεξουαλικά. </a:t>
            </a:r>
            <a:endParaRPr lang="en-GB" sz="2400" dirty="0"/>
          </a:p>
          <a:p>
            <a:pPr marL="45720" indent="0" algn="just" fontAlgn="auto">
              <a:spcAft>
                <a:spcPts val="0"/>
              </a:spcAft>
              <a:buFont typeface="Wingdings 2" panose="05020102010507070707" pitchFamily="18" charset="2"/>
              <a:buNone/>
              <a:defRPr/>
            </a:pPr>
            <a:r>
              <a:rPr lang="el-GR" sz="2400" dirty="0"/>
              <a:t>[…]</a:t>
            </a:r>
            <a:endParaRPr lang="en-GB" sz="2400" dirty="0"/>
          </a:p>
          <a:p>
            <a:pPr marL="45720" indent="0" algn="just" fontAlgn="auto">
              <a:spcAft>
                <a:spcPts val="0"/>
              </a:spcAft>
              <a:buFont typeface="Wingdings 2" panose="05020102010507070707" pitchFamily="18" charset="2"/>
              <a:buNone/>
              <a:defRPr/>
            </a:pPr>
            <a:r>
              <a:rPr lang="el-GR" sz="2400" dirty="0"/>
              <a:t>Εργασιακές ομάδες που βρίσκονται σε μεγαλύτερο κίνδυνο εργασιακής βίας από άλλες:</a:t>
            </a:r>
            <a:endParaRPr lang="en-GB" sz="2400" dirty="0"/>
          </a:p>
          <a:p>
            <a:pPr marL="45720" indent="0" algn="just" fontAlgn="auto">
              <a:spcAft>
                <a:spcPts val="0"/>
              </a:spcAft>
              <a:buFont typeface="Wingdings 2" panose="05020102010507070707" pitchFamily="18" charset="2"/>
              <a:buNone/>
              <a:defRPr/>
            </a:pPr>
            <a:r>
              <a:rPr lang="el-GR" sz="2400" b="1" dirty="0">
                <a:solidFill>
                  <a:srgbClr val="FF0000"/>
                </a:solidFill>
              </a:rPr>
              <a:t>Εργαζόμενοι</a:t>
            </a:r>
            <a:r>
              <a:rPr lang="el-GR" sz="2400" dirty="0"/>
              <a:t> στο χώρο της καθαριότητας και σε συνεργεία καθαρισμού,</a:t>
            </a:r>
            <a:r>
              <a:rPr lang="el-GR" sz="2400" dirty="0">
                <a:solidFill>
                  <a:srgbClr val="FF0000"/>
                </a:solidFill>
              </a:rPr>
              <a:t> </a:t>
            </a:r>
            <a:r>
              <a:rPr lang="el-GR" sz="2400" b="1" dirty="0">
                <a:solidFill>
                  <a:srgbClr val="FF0000"/>
                </a:solidFill>
              </a:rPr>
              <a:t>οικιακοί βοηθοί</a:t>
            </a:r>
            <a:endParaRPr lang="en-GB" sz="2400" dirty="0">
              <a:solidFill>
                <a:srgbClr val="FF0000"/>
              </a:solidFill>
            </a:endParaRPr>
          </a:p>
          <a:p>
            <a:pPr marL="45720" indent="0" algn="just" fontAlgn="auto">
              <a:spcAft>
                <a:spcPts val="0"/>
              </a:spcAft>
              <a:buFont typeface="Wingdings 2" panose="05020102010507070707" pitchFamily="18" charset="2"/>
              <a:buNone/>
              <a:defRPr/>
            </a:pPr>
            <a:r>
              <a:rPr lang="el-GR" sz="2400" b="1" dirty="0">
                <a:solidFill>
                  <a:srgbClr val="FF0000"/>
                </a:solidFill>
              </a:rPr>
              <a:t>Αλλοδαποί εργαζόμενοι</a:t>
            </a:r>
            <a:r>
              <a:rPr lang="en-US" sz="2400" b="1" dirty="0">
                <a:solidFill>
                  <a:srgbClr val="FF0000"/>
                </a:solidFill>
              </a:rPr>
              <a:t> […] </a:t>
            </a:r>
            <a:r>
              <a:rPr lang="el-GR" sz="2400" b="1" dirty="0">
                <a:solidFill>
                  <a:srgbClr val="FF0000"/>
                </a:solidFill>
              </a:rPr>
              <a:t>«</a:t>
            </a:r>
            <a:endParaRPr lang="en-GB" sz="2400" dirty="0">
              <a:solidFill>
                <a:srgbClr val="FF0000"/>
              </a:solidFill>
            </a:endParaRPr>
          </a:p>
          <a:p>
            <a:pPr marL="45720" indent="0" algn="just" fontAlgn="auto">
              <a:spcAft>
                <a:spcPts val="0"/>
              </a:spcAft>
              <a:buFont typeface="Wingdings 2" panose="05020102010507070707" pitchFamily="18" charset="2"/>
              <a:buNone/>
              <a:defRPr/>
            </a:pPr>
            <a:r>
              <a:rPr lang="en-US" dirty="0"/>
              <a:t> </a:t>
            </a:r>
            <a:endParaRPr lang="en-GB" dirty="0"/>
          </a:p>
        </p:txBody>
      </p:sp>
      <p:sp>
        <p:nvSpPr>
          <p:cNvPr id="3" name="Title 2"/>
          <p:cNvSpPr>
            <a:spLocks noGrp="1"/>
          </p:cNvSpPr>
          <p:nvPr>
            <p:ph type="title"/>
          </p:nvPr>
        </p:nvSpPr>
        <p:spPr/>
        <p:txBody>
          <a:bodyPr/>
          <a:lstStyle/>
          <a:p>
            <a:pPr fontAlgn="auto">
              <a:spcAft>
                <a:spcPts val="0"/>
              </a:spcAft>
              <a:defRPr/>
            </a:pPr>
            <a:r>
              <a:rPr lang="el-GR" dirty="0"/>
              <a:t>ΥΠΕΡΔΙΟΡΘΩΣΗ (</a:t>
            </a:r>
            <a:r>
              <a:rPr lang="en-US" dirty="0"/>
              <a:t>3</a:t>
            </a:r>
            <a:r>
              <a:rPr lang="el-GR" dirty="0"/>
              <a: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052638"/>
            <a:ext cx="1981200" cy="1828800"/>
          </a:xfrm>
        </p:spPr>
        <p:txBody>
          <a:bodyPr/>
          <a:lstStyle/>
          <a:p>
            <a:pPr fontAlgn="auto">
              <a:spcAft>
                <a:spcPts val="0"/>
              </a:spcAft>
              <a:defRPr/>
            </a:pPr>
            <a:endParaRPr lang="en-GB" dirty="0"/>
          </a:p>
        </p:txBody>
      </p:sp>
      <p:sp>
        <p:nvSpPr>
          <p:cNvPr id="2" name="Title 1"/>
          <p:cNvSpPr>
            <a:spLocks noGrp="1"/>
          </p:cNvSpPr>
          <p:nvPr>
            <p:ph type="title"/>
          </p:nvPr>
        </p:nvSpPr>
        <p:spPr>
          <a:xfrm>
            <a:off x="323528" y="570518"/>
            <a:ext cx="6324600" cy="3816424"/>
          </a:xfrm>
        </p:spPr>
        <p:txBody>
          <a:bodyPr/>
          <a:lstStyle/>
          <a:p>
            <a:pPr algn="ctr" fontAlgn="auto">
              <a:spcAft>
                <a:spcPts val="0"/>
              </a:spcAft>
              <a:defRPr/>
            </a:pPr>
            <a:r>
              <a:rPr lang="el-GR" sz="3200" dirty="0" err="1"/>
              <a:t>Γλωσσικο</a:t>
            </a:r>
            <a:r>
              <a:rPr lang="el-GR" sz="3200" dirty="0"/>
              <a:t> </a:t>
            </a:r>
            <a:r>
              <a:rPr lang="el-GR" sz="3200" dirty="0" err="1"/>
              <a:t>ζητημα</a:t>
            </a:r>
            <a:r>
              <a:rPr lang="el-GR" sz="3200" dirty="0"/>
              <a:t>, </a:t>
            </a:r>
            <a:br>
              <a:rPr lang="el-GR" sz="3200" dirty="0"/>
            </a:br>
            <a:r>
              <a:rPr lang="el-GR" sz="3200" dirty="0" err="1"/>
              <a:t>γλωσσικοσ</a:t>
            </a:r>
            <a:r>
              <a:rPr lang="el-GR" sz="3200" dirty="0"/>
              <a:t> </a:t>
            </a:r>
            <a:r>
              <a:rPr lang="el-GR" sz="3200" dirty="0" err="1"/>
              <a:t>συντηρητισμοσ</a:t>
            </a:r>
            <a:r>
              <a:rPr lang="el-GR" sz="3200" dirty="0"/>
              <a:t> &amp; το 2</a:t>
            </a:r>
            <a:r>
              <a:rPr lang="el-GR" sz="3200" baseline="30000" dirty="0"/>
              <a:t>ο</a:t>
            </a:r>
            <a:r>
              <a:rPr lang="el-GR" sz="3200" dirty="0"/>
              <a:t> </a:t>
            </a:r>
            <a:r>
              <a:rPr lang="el-GR" sz="3200" dirty="0" err="1"/>
              <a:t>κυμα</a:t>
            </a:r>
            <a:r>
              <a:rPr lang="el-GR" sz="3200" dirty="0"/>
              <a:t> </a:t>
            </a:r>
            <a:r>
              <a:rPr lang="el-GR" sz="3200" dirty="0" err="1"/>
              <a:t>φεμινιστικησ</a:t>
            </a:r>
            <a:r>
              <a:rPr lang="el-GR" sz="3200" dirty="0"/>
              <a:t> </a:t>
            </a:r>
            <a:r>
              <a:rPr lang="el-GR" sz="3200" dirty="0" err="1"/>
              <a:t>γλωσσολογιασ</a:t>
            </a:r>
            <a:r>
              <a:rPr lang="el-GR" sz="3200" dirty="0"/>
              <a:t>: </a:t>
            </a:r>
            <a:br>
              <a:rPr lang="el-GR" sz="3200" dirty="0"/>
            </a:br>
            <a:r>
              <a:rPr lang="el-GR" sz="3200" dirty="0"/>
              <a:t>η </a:t>
            </a:r>
            <a:r>
              <a:rPr lang="el-GR" sz="3200" dirty="0" err="1"/>
              <a:t>αναφορα</a:t>
            </a:r>
            <a:r>
              <a:rPr lang="el-GR" sz="3200" dirty="0"/>
              <a:t> στη </a:t>
            </a:r>
            <a:r>
              <a:rPr lang="el-GR" sz="3200" dirty="0" err="1"/>
              <a:t>γυναικα</a:t>
            </a:r>
            <a:r>
              <a:rPr lang="el-GR" sz="3200" dirty="0"/>
              <a:t> στην </a:t>
            </a:r>
            <a:r>
              <a:rPr lang="el-GR" sz="3200" dirty="0" err="1"/>
              <a:t>ελληνικη</a:t>
            </a:r>
            <a:r>
              <a:rPr lang="el-GR" sz="3200" dirty="0"/>
              <a:t> </a:t>
            </a:r>
            <a:r>
              <a:rPr lang="el-GR" sz="3200" dirty="0" err="1"/>
              <a:t>γλωσσα</a:t>
            </a:r>
            <a:r>
              <a:rPr lang="el-GR" sz="3200" dirty="0"/>
              <a:t> </a:t>
            </a:r>
            <a:r>
              <a:rPr lang="en-GB" sz="3600" dirty="0"/>
              <a:t/>
            </a:r>
            <a:br>
              <a:rPr lang="en-GB" sz="3600" dirty="0"/>
            </a:br>
            <a:endParaRPr lang="en-GB" sz="3600" dirty="0"/>
          </a:p>
        </p:txBody>
      </p:sp>
      <p:sp>
        <p:nvSpPr>
          <p:cNvPr id="5" name="TextBox 4"/>
          <p:cNvSpPr txBox="1"/>
          <p:nvPr/>
        </p:nvSpPr>
        <p:spPr>
          <a:xfrm>
            <a:off x="556117" y="4386942"/>
            <a:ext cx="6477000" cy="1077218"/>
          </a:xfrm>
          <a:prstGeom prst="rect">
            <a:avLst/>
          </a:prstGeom>
          <a:noFill/>
        </p:spPr>
        <p:txBody>
          <a:bodyPr>
            <a:spAutoFit/>
          </a:bodyPr>
          <a:lstStyle/>
          <a:p>
            <a:pPr algn="ctr" fontAlgn="auto">
              <a:spcBef>
                <a:spcPts val="0"/>
              </a:spcBef>
              <a:spcAft>
                <a:spcPts val="0"/>
              </a:spcAft>
              <a:defRPr/>
            </a:pPr>
            <a:r>
              <a:rPr lang="el-GR" sz="1600" b="1" dirty="0">
                <a:solidFill>
                  <a:schemeClr val="bg1"/>
                </a:solidFill>
              </a:rPr>
              <a:t>Μαριάνθη </a:t>
            </a:r>
            <a:r>
              <a:rPr lang="el-GR" sz="1600" b="1" dirty="0" err="1">
                <a:solidFill>
                  <a:schemeClr val="bg1"/>
                </a:solidFill>
              </a:rPr>
              <a:t>Γεωργαλίδου</a:t>
            </a:r>
            <a:r>
              <a:rPr lang="el-GR" sz="1600" b="1" dirty="0">
                <a:solidFill>
                  <a:schemeClr val="bg1"/>
                </a:solidFill>
              </a:rPr>
              <a:t>, Σοφία Λαμπροπούλου </a:t>
            </a:r>
          </a:p>
          <a:p>
            <a:pPr algn="ctr" fontAlgn="auto">
              <a:spcBef>
                <a:spcPts val="0"/>
              </a:spcBef>
              <a:spcAft>
                <a:spcPts val="0"/>
              </a:spcAft>
              <a:defRPr/>
            </a:pPr>
            <a:r>
              <a:rPr lang="el-GR" sz="1600" b="1" dirty="0">
                <a:solidFill>
                  <a:schemeClr val="bg1"/>
                </a:solidFill>
              </a:rPr>
              <a:t>&amp; </a:t>
            </a:r>
            <a:r>
              <a:rPr lang="el-GR" sz="1600" b="1" dirty="0" err="1">
                <a:solidFill>
                  <a:schemeClr val="bg1"/>
                </a:solidFill>
              </a:rPr>
              <a:t>Ντενίζ</a:t>
            </a:r>
            <a:r>
              <a:rPr lang="el-GR" sz="1600" b="1" dirty="0">
                <a:solidFill>
                  <a:schemeClr val="bg1"/>
                </a:solidFill>
              </a:rPr>
              <a:t> Σαρρή </a:t>
            </a:r>
            <a:r>
              <a:rPr lang="el-GR" sz="1600" b="1" dirty="0" err="1">
                <a:solidFill>
                  <a:schemeClr val="bg1"/>
                </a:solidFill>
              </a:rPr>
              <a:t>Χασάν</a:t>
            </a:r>
            <a:endParaRPr lang="el-GR" sz="1600" b="1" dirty="0">
              <a:solidFill>
                <a:schemeClr val="bg1"/>
              </a:solidFill>
            </a:endParaRPr>
          </a:p>
          <a:p>
            <a:pPr algn="ctr" fontAlgn="auto">
              <a:spcBef>
                <a:spcPts val="0"/>
              </a:spcBef>
              <a:spcAft>
                <a:spcPts val="0"/>
              </a:spcAft>
              <a:defRPr/>
            </a:pPr>
            <a:endParaRPr lang="el-GR" sz="1600" b="1" dirty="0">
              <a:solidFill>
                <a:schemeClr val="bg1"/>
              </a:solidFill>
            </a:endParaRPr>
          </a:p>
          <a:p>
            <a:pPr algn="ctr" fontAlgn="auto">
              <a:spcBef>
                <a:spcPts val="0"/>
              </a:spcBef>
              <a:spcAft>
                <a:spcPts val="0"/>
              </a:spcAft>
              <a:defRPr/>
            </a:pPr>
            <a:r>
              <a:rPr lang="el-GR" sz="1600" b="1" dirty="0">
                <a:solidFill>
                  <a:schemeClr val="bg1"/>
                </a:solidFill>
              </a:rPr>
              <a:t>Πανεπιστήμιο Αιγαίου &amp; </a:t>
            </a:r>
            <a:r>
              <a:rPr lang="en-US" sz="1600" b="1" dirty="0">
                <a:solidFill>
                  <a:schemeClr val="bg1"/>
                </a:solidFill>
              </a:rPr>
              <a:t>University of Liverpool</a:t>
            </a:r>
            <a:endParaRPr lang="en-GB" sz="1600" b="1" dirty="0">
              <a:solidFill>
                <a:schemeClr val="bg1"/>
              </a:solidFill>
            </a:endParaRPr>
          </a:p>
        </p:txBody>
      </p:sp>
    </p:spTree>
    <p:extLst>
      <p:ext uri="{BB962C8B-B14F-4D97-AF65-F5344CB8AC3E}">
        <p14:creationId xmlns:p14="http://schemas.microsoft.com/office/powerpoint/2010/main" val="559833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1719262"/>
            <a:ext cx="8784976" cy="4878089"/>
          </a:xfrm>
        </p:spPr>
        <p:txBody>
          <a:bodyPr>
            <a:normAutofit fontScale="85000" lnSpcReduction="10000"/>
          </a:bodyPr>
          <a:lstStyle/>
          <a:p>
            <a:pPr lvl="0" algn="just"/>
            <a:r>
              <a:rPr lang="el-GR" dirty="0"/>
              <a:t>Η πρόταξη ή/και η αποκλειστική χρήση του αρσενικού –ακόμα και όταν το κείμενο αναφέρεται ή απευθύνεται αποκλειστικά σε γυναίκες- αποδίδεται στην αλληλεπίδραση </a:t>
            </a:r>
            <a:r>
              <a:rPr lang="el-GR" dirty="0" err="1"/>
              <a:t>αρχαϊζουσών</a:t>
            </a:r>
            <a:r>
              <a:rPr lang="el-GR" dirty="0"/>
              <a:t> ποικιλιών της καθαρεύουσας με τη νέα ελληνική και στον διάχυτο γλωσσικό συντηρητισμό που απορρέει από αυτήν.</a:t>
            </a:r>
          </a:p>
          <a:p>
            <a:pPr marL="44450" lvl="0" indent="0" algn="just">
              <a:buNone/>
            </a:pPr>
            <a:endParaRPr lang="el-GR" dirty="0"/>
          </a:p>
          <a:p>
            <a:pPr lvl="0" algn="just"/>
            <a:r>
              <a:rPr lang="el-GR" dirty="0"/>
              <a:t>Η παρατήρηση αυτή ενισχύεται από περιπτώσεις </a:t>
            </a:r>
            <a:r>
              <a:rPr lang="el-GR" dirty="0" err="1"/>
              <a:t>υπερδιόρθωσης</a:t>
            </a:r>
            <a:r>
              <a:rPr lang="el-GR" dirty="0"/>
              <a:t> στην κατεύθυνση της </a:t>
            </a:r>
            <a:r>
              <a:rPr lang="el-GR" dirty="0" err="1"/>
              <a:t>καταχρήσης</a:t>
            </a:r>
            <a:r>
              <a:rPr lang="el-GR" dirty="0"/>
              <a:t> των αρσενικών τύπων η οποία υποδεικνύει</a:t>
            </a:r>
          </a:p>
          <a:p>
            <a:pPr marL="633413" lvl="0" indent="-190500" algn="just">
              <a:buFont typeface="Wingdings" panose="05000000000000000000" pitchFamily="2" charset="2"/>
              <a:buChar char="§"/>
            </a:pPr>
            <a:r>
              <a:rPr lang="el-GR" sz="1900" dirty="0"/>
              <a:t>Σύγχυση από την πλευρά των συγγραφέων ως προς τις πρότυπες χρήσεις των γενών της ΝΕ</a:t>
            </a:r>
          </a:p>
          <a:p>
            <a:pPr marL="442913" lvl="0" indent="0" algn="just">
              <a:buNone/>
            </a:pPr>
            <a:endParaRPr lang="el-GR" sz="1900" dirty="0"/>
          </a:p>
          <a:p>
            <a:pPr lvl="0" algn="just"/>
            <a:r>
              <a:rPr lang="el-GR" dirty="0"/>
              <a:t>Η προτίμηση των αρσενικών μορφών οι οποίες συνδέονται με την «ορθότητα», τα ισχυρά </a:t>
            </a:r>
            <a:r>
              <a:rPr lang="el-GR" dirty="0" err="1"/>
              <a:t>κειμενικά</a:t>
            </a:r>
            <a:r>
              <a:rPr lang="el-GR" dirty="0"/>
              <a:t> είδη και τις θέσεις κοινωνικής ισχύος έχει ως συνέπεια</a:t>
            </a:r>
          </a:p>
          <a:p>
            <a:pPr marL="606425" lvl="0" indent="-163513" algn="just">
              <a:buFont typeface="Wingdings" panose="05000000000000000000" pitchFamily="2" charset="2"/>
              <a:buChar char="§"/>
            </a:pPr>
            <a:r>
              <a:rPr lang="el-GR" sz="1900" dirty="0"/>
              <a:t>Την παραγωγή </a:t>
            </a:r>
            <a:r>
              <a:rPr lang="el-GR" sz="1900" dirty="0" err="1"/>
              <a:t>έμφυλου</a:t>
            </a:r>
            <a:r>
              <a:rPr lang="el-GR" sz="1900" dirty="0"/>
              <a:t> λόγου που συντηρεί τη γλωσσική και κοινωνική </a:t>
            </a:r>
            <a:r>
              <a:rPr lang="el-GR" sz="1900" dirty="0" err="1"/>
              <a:t>υποεκπροσώπηση</a:t>
            </a:r>
            <a:r>
              <a:rPr lang="el-GR" sz="1900" dirty="0"/>
              <a:t> των γυναικών</a:t>
            </a:r>
          </a:p>
          <a:p>
            <a:pPr marL="442912" lvl="0" indent="0" algn="just">
              <a:buNone/>
            </a:pPr>
            <a:endParaRPr lang="el-GR" sz="1900" dirty="0"/>
          </a:p>
          <a:p>
            <a:pPr lvl="0" algn="just"/>
            <a:r>
              <a:rPr lang="el-GR" dirty="0"/>
              <a:t>Τα δημόσια έγγραφα είναι αντιπροσωπευτικά των κυρίαρχων ιδεολογικών πεποιθήσεων τόσο για τη γλώσσα όσο και για τους ρόλους των φύλων</a:t>
            </a:r>
          </a:p>
          <a:p>
            <a:pPr marL="606425" lvl="0" indent="-163513" algn="just">
              <a:buFont typeface="Wingdings" panose="05000000000000000000" pitchFamily="2" charset="2"/>
              <a:buChar char="§"/>
            </a:pPr>
            <a:r>
              <a:rPr lang="el-GR" sz="1900" dirty="0"/>
              <a:t>Ενίσχυση του σεξισμού ως κοινωνικής πραγματικότητας (Παυλίδου, 2002) </a:t>
            </a:r>
          </a:p>
          <a:p>
            <a:pPr marL="44450" indent="0">
              <a:buNone/>
            </a:pPr>
            <a:endParaRPr lang="el-GR" dirty="0"/>
          </a:p>
        </p:txBody>
      </p:sp>
      <p:sp>
        <p:nvSpPr>
          <p:cNvPr id="3" name="Τίτλος 2"/>
          <p:cNvSpPr>
            <a:spLocks noGrp="1"/>
          </p:cNvSpPr>
          <p:nvPr>
            <p:ph type="title"/>
          </p:nvPr>
        </p:nvSpPr>
        <p:spPr/>
        <p:txBody>
          <a:bodyPr/>
          <a:lstStyle/>
          <a:p>
            <a:r>
              <a:rPr lang="el-GR" dirty="0"/>
              <a:t>ΣΥΝΟΨΙΖΟΝΤΑΣ ΤΑ ΖΗΤΗΜΑΤΑ</a:t>
            </a:r>
          </a:p>
        </p:txBody>
      </p:sp>
    </p:spTree>
    <p:extLst>
      <p:ext uri="{BB962C8B-B14F-4D97-AF65-F5344CB8AC3E}">
        <p14:creationId xmlns:p14="http://schemas.microsoft.com/office/powerpoint/2010/main" val="1880675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l-GR" dirty="0"/>
              <a:t>Ισπανία: Επίσημες προσπάθειες</a:t>
            </a:r>
            <a:r>
              <a:rPr lang="en-GB" dirty="0"/>
              <a:t> </a:t>
            </a:r>
            <a:r>
              <a:rPr lang="el-GR" dirty="0"/>
              <a:t>γλωσσικών μεταρρυθμίσεων επηρεάζονται από ποικίλους παράγοντες:</a:t>
            </a:r>
          </a:p>
          <a:p>
            <a:pPr marL="44450" indent="0" algn="just">
              <a:buNone/>
            </a:pPr>
            <a:endParaRPr lang="el-GR" dirty="0"/>
          </a:p>
          <a:p>
            <a:pPr lvl="1" algn="just"/>
            <a:r>
              <a:rPr lang="el-GR" dirty="0"/>
              <a:t>Ο ρόλος της </a:t>
            </a:r>
            <a:r>
              <a:rPr lang="en-GB" i="1" dirty="0"/>
              <a:t>la Academia </a:t>
            </a:r>
            <a:r>
              <a:rPr lang="el-GR" dirty="0"/>
              <a:t>που </a:t>
            </a:r>
            <a:r>
              <a:rPr lang="en-GB" dirty="0"/>
              <a:t>“</a:t>
            </a:r>
            <a:r>
              <a:rPr lang="el-GR" dirty="0"/>
              <a:t>‘διαφυλάττει΄την Ισπανική καθαρότητα</a:t>
            </a:r>
            <a:r>
              <a:rPr lang="en-GB" dirty="0"/>
              <a:t>”</a:t>
            </a:r>
            <a:r>
              <a:rPr lang="el-GR" dirty="0"/>
              <a:t> (</a:t>
            </a:r>
            <a:r>
              <a:rPr lang="en-GB" dirty="0" err="1"/>
              <a:t>Bengoenchea</a:t>
            </a:r>
            <a:r>
              <a:rPr lang="en-GB" dirty="0"/>
              <a:t>, 2011)</a:t>
            </a:r>
            <a:r>
              <a:rPr lang="el-GR" dirty="0"/>
              <a:t> σε διοικητικό και νομικό επίπεδο. </a:t>
            </a:r>
          </a:p>
          <a:p>
            <a:pPr lvl="1" algn="just"/>
            <a:r>
              <a:rPr lang="el-GR" dirty="0"/>
              <a:t>Έλλειψη </a:t>
            </a:r>
            <a:r>
              <a:rPr lang="el-GR" dirty="0" err="1"/>
              <a:t>χρηστριών</a:t>
            </a:r>
            <a:r>
              <a:rPr lang="el-GR" dirty="0"/>
              <a:t>/</a:t>
            </a:r>
            <a:r>
              <a:rPr lang="el-GR" dirty="0" err="1"/>
              <a:t>ών</a:t>
            </a:r>
            <a:r>
              <a:rPr lang="el-GR" dirty="0"/>
              <a:t> και ειδών λόγου (</a:t>
            </a:r>
            <a:r>
              <a:rPr lang="en-GB" dirty="0"/>
              <a:t>users and genres) </a:t>
            </a:r>
            <a:r>
              <a:rPr lang="el-GR" dirty="0"/>
              <a:t>για μη σεξιστικές γλωσσικές πρακτικές π.χ. σε επαγγελματίες νομικούς, διοικητικούς και δημοσιογράφους</a:t>
            </a:r>
          </a:p>
          <a:p>
            <a:pPr lvl="1" algn="just"/>
            <a:r>
              <a:rPr lang="el-GR" dirty="0"/>
              <a:t>Έλλειψη προγραμμάτων διδασκαλίας, διδακτικού υλικού, κονδυλίων και σεμιναρίων κατάρτισης </a:t>
            </a:r>
          </a:p>
          <a:p>
            <a:pPr lvl="1" algn="just"/>
            <a:r>
              <a:rPr lang="el-GR" dirty="0"/>
              <a:t>Ο ρόλος του διδακτικού προσωπικού ως φορέα των γλωσσικών μεταρρυθμίσεων μέσω της τροποποίησης των προγραμμάτων διδασκαλίας προς τη μη σεξιστική χρήση της γλώσσας και την αποφυγή των σεξιστικών προκαταλήψεων. </a:t>
            </a:r>
            <a:endParaRPr lang="en-GB" dirty="0"/>
          </a:p>
          <a:p>
            <a:pPr lvl="1"/>
            <a:endParaRPr lang="el-GR" dirty="0"/>
          </a:p>
          <a:p>
            <a:endParaRPr lang="en-GB" dirty="0"/>
          </a:p>
        </p:txBody>
      </p:sp>
      <p:sp>
        <p:nvSpPr>
          <p:cNvPr id="3" name="Title 2"/>
          <p:cNvSpPr>
            <a:spLocks noGrp="1"/>
          </p:cNvSpPr>
          <p:nvPr>
            <p:ph type="title"/>
          </p:nvPr>
        </p:nvSpPr>
        <p:spPr/>
        <p:txBody>
          <a:bodyPr/>
          <a:lstStyle/>
          <a:p>
            <a:r>
              <a:rPr lang="el-GR" b="1" dirty="0">
                <a:solidFill>
                  <a:prstClr val="white"/>
                </a:solidFill>
              </a:rPr>
              <a:t>ΠΡΟΤΑΣΕΙΣ: ΓΛΩΣΣΑ ΓΕΝΟΥΣ ΘΗΛΥΚΟΥ ΣΤΗΝ ΕΚΠΑΙΔΕΥΣΗ ΚΑΙ ΣΤΗ ΔΙΟΙΚΗΣΗ (?)</a:t>
            </a:r>
            <a:endParaRPr lang="en-GB" dirty="0"/>
          </a:p>
        </p:txBody>
      </p:sp>
    </p:spTree>
    <p:extLst>
      <p:ext uri="{BB962C8B-B14F-4D97-AF65-F5344CB8AC3E}">
        <p14:creationId xmlns:p14="http://schemas.microsoft.com/office/powerpoint/2010/main" val="3257920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GB" dirty="0"/>
              <a:t>“</a:t>
            </a:r>
            <a:r>
              <a:rPr lang="el-GR" dirty="0"/>
              <a:t>Δεν είναι απαραίτητα η προσπάθεια να λυθούν γλωσσικά προβλήματα, αλλά να επηρεαστεί η γλωσσική συμπεριφορά</a:t>
            </a:r>
            <a:r>
              <a:rPr lang="en-GB" dirty="0"/>
              <a:t>”.</a:t>
            </a:r>
            <a:r>
              <a:rPr lang="el-GR" dirty="0"/>
              <a:t> (</a:t>
            </a:r>
            <a:r>
              <a:rPr lang="en-GB" dirty="0"/>
              <a:t>Cooper, 1989: 35). </a:t>
            </a:r>
          </a:p>
          <a:p>
            <a:pPr algn="just"/>
            <a:endParaRPr lang="en-GB" dirty="0"/>
          </a:p>
          <a:p>
            <a:pPr algn="just"/>
            <a:r>
              <a:rPr lang="el-GR" dirty="0"/>
              <a:t>Ξεκινώντας από τη δημόσια διοίκηση και τον πολιτικό λόγο, έρευνες έχουν πιστοποιήσει ότι, παρά τις αντιστάσεις, σε ορισμένους φορείς, οργανισμούς και σε πρωτογενές διδακτικό υλικό έχει τροποποιηθεί τη γλωσσική χρήση προς το μη σεξιστικό πρότυπο (</a:t>
            </a:r>
            <a:r>
              <a:rPr lang="en-GB" dirty="0" err="1"/>
              <a:t>Bengoenchea</a:t>
            </a:r>
            <a:r>
              <a:rPr lang="en-GB" dirty="0"/>
              <a:t>, 2011). </a:t>
            </a:r>
            <a:endParaRPr lang="el-GR" dirty="0"/>
          </a:p>
          <a:p>
            <a:pPr algn="just"/>
            <a:endParaRPr lang="el-GR" dirty="0"/>
          </a:p>
          <a:p>
            <a:pPr algn="just"/>
            <a:r>
              <a:rPr lang="el-GR" dirty="0"/>
              <a:t>Η ανάπτυξη μη σεξιστικών προτύπων λόγου επιτυγχάνεται κατ’αρχάς σε δύο τομείς (</a:t>
            </a:r>
            <a:r>
              <a:rPr lang="en-GB" dirty="0"/>
              <a:t>domains) </a:t>
            </a:r>
            <a:r>
              <a:rPr lang="el-GR" dirty="0"/>
              <a:t>γραπτού λόγου όπου οι αλλαγές είναι ελεγχόμενες: τη δημόσια διοίκηση και την εκπαίδευση (</a:t>
            </a:r>
            <a:r>
              <a:rPr lang="en-GB" dirty="0"/>
              <a:t>Martinez, 2008). </a:t>
            </a:r>
          </a:p>
        </p:txBody>
      </p:sp>
      <p:sp>
        <p:nvSpPr>
          <p:cNvPr id="3" name="Title 2"/>
          <p:cNvSpPr>
            <a:spLocks noGrp="1"/>
          </p:cNvSpPr>
          <p:nvPr>
            <p:ph type="title"/>
          </p:nvPr>
        </p:nvSpPr>
        <p:spPr/>
        <p:txBody>
          <a:bodyPr/>
          <a:lstStyle/>
          <a:p>
            <a:r>
              <a:rPr lang="el-GR" dirty="0"/>
              <a:t>Στοχοσ των </a:t>
            </a:r>
            <a:r>
              <a:rPr lang="el-GR" dirty="0" err="1"/>
              <a:t>γλωσσικων</a:t>
            </a:r>
            <a:r>
              <a:rPr lang="el-GR" dirty="0"/>
              <a:t> </a:t>
            </a:r>
            <a:r>
              <a:rPr lang="el-GR" dirty="0" err="1"/>
              <a:t>μεταρρυθμισεων</a:t>
            </a:r>
            <a:endParaRPr lang="en-GB" dirty="0"/>
          </a:p>
        </p:txBody>
      </p:sp>
    </p:spTree>
    <p:extLst>
      <p:ext uri="{BB962C8B-B14F-4D97-AF65-F5344CB8AC3E}">
        <p14:creationId xmlns:p14="http://schemas.microsoft.com/office/powerpoint/2010/main" val="1261746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5138737"/>
          </a:xfrm>
        </p:spPr>
        <p:txBody>
          <a:bodyPr>
            <a:noAutofit/>
          </a:bodyPr>
          <a:lstStyle/>
          <a:p>
            <a:pPr marL="274320" algn="just" fontAlgn="auto">
              <a:spcAft>
                <a:spcPts val="0"/>
              </a:spcAft>
              <a:defRPr/>
            </a:pPr>
            <a:r>
              <a:rPr lang="en-GB" sz="1400" dirty="0" err="1"/>
              <a:t>Alvanoudi</a:t>
            </a:r>
            <a:r>
              <a:rPr lang="en-GB" sz="1400" dirty="0"/>
              <a:t>, </a:t>
            </a:r>
            <a:r>
              <a:rPr lang="en-GB" sz="1400" dirty="0" err="1"/>
              <a:t>Ageliki</a:t>
            </a:r>
            <a:r>
              <a:rPr lang="en-GB" sz="1400" dirty="0"/>
              <a:t>. 2014. Grammatical Gender in Interaction. Cultural and Cognitive Aspects. Brill: Leiden/Boston</a:t>
            </a:r>
            <a:endParaRPr lang="en-US" sz="1400" dirty="0"/>
          </a:p>
          <a:p>
            <a:pPr marL="274320" algn="just" fontAlgn="auto">
              <a:spcAft>
                <a:spcPts val="0"/>
              </a:spcAft>
              <a:defRPr/>
            </a:pPr>
            <a:r>
              <a:rPr lang="en-US" sz="1400" dirty="0" err="1"/>
              <a:t>Bengoechea</a:t>
            </a:r>
            <a:r>
              <a:rPr lang="en-US" sz="1400" dirty="0"/>
              <a:t>, M (2011). Non-sexist Spanish policies: an attempt bound to fail? Current Issues in Language Planning 12 (1): 35-53.</a:t>
            </a:r>
            <a:endParaRPr lang="el-GR" sz="1400" dirty="0"/>
          </a:p>
          <a:p>
            <a:pPr marL="274320" algn="just" fontAlgn="auto">
              <a:spcAft>
                <a:spcPts val="0"/>
              </a:spcAft>
              <a:defRPr/>
            </a:pPr>
            <a:r>
              <a:rPr lang="en-US" sz="1400" dirty="0"/>
              <a:t>Browning, R. [1969] 1983. </a:t>
            </a:r>
            <a:r>
              <a:rPr lang="en-US" sz="1400" i="1" dirty="0"/>
              <a:t>Medieval and modern Greek</a:t>
            </a:r>
            <a:r>
              <a:rPr lang="en-US" sz="1400" dirty="0"/>
              <a:t>. 2η </a:t>
            </a:r>
            <a:r>
              <a:rPr lang="en-US" sz="1400" dirty="0" err="1"/>
              <a:t>εκδ</a:t>
            </a:r>
            <a:r>
              <a:rPr lang="en-US" sz="1400" dirty="0"/>
              <a:t>. Cambridge: Cambridge University Press.</a:t>
            </a:r>
          </a:p>
          <a:p>
            <a:pPr marL="274320" algn="just" fontAlgn="auto">
              <a:spcAft>
                <a:spcPts val="0"/>
              </a:spcAft>
              <a:defRPr/>
            </a:pPr>
            <a:r>
              <a:rPr lang="en-US" sz="1400" dirty="0"/>
              <a:t>Cooper, R.L. (1989). Language planning and social change. Cambridge, New York, </a:t>
            </a:r>
            <a:r>
              <a:rPr lang="en-US" sz="1400" dirty="0" err="1"/>
              <a:t>Melbourne:Cambridge</a:t>
            </a:r>
            <a:r>
              <a:rPr lang="en-US" sz="1400" dirty="0"/>
              <a:t> University Press.</a:t>
            </a:r>
            <a:endParaRPr lang="el-GR" sz="1400" dirty="0"/>
          </a:p>
          <a:p>
            <a:pPr marL="274320" algn="just" fontAlgn="auto">
              <a:spcAft>
                <a:spcPts val="0"/>
              </a:spcAft>
              <a:defRPr/>
            </a:pPr>
            <a:r>
              <a:rPr lang="el-GR" sz="1400" dirty="0" err="1"/>
              <a:t>Γεωργαλίδου</a:t>
            </a:r>
            <a:r>
              <a:rPr lang="el-GR" sz="1400" dirty="0"/>
              <a:t>, Μ. &amp; Λαμπροπούλου, Σ. 2016. “Γραμματικό γένος και γλωσσικός σεξισμός στα έγγραφα της Ελληνικής δημόσιας διοίκησης”. Γλωσσολογία 24. </a:t>
            </a:r>
            <a:endParaRPr lang="en-GB" sz="1400" dirty="0"/>
          </a:p>
          <a:p>
            <a:pPr marL="274320" algn="just" fontAlgn="auto">
              <a:spcAft>
                <a:spcPts val="0"/>
              </a:spcAft>
              <a:defRPr/>
            </a:pPr>
            <a:r>
              <a:rPr lang="en-US" sz="1400" dirty="0" err="1"/>
              <a:t>Gasouka</a:t>
            </a:r>
            <a:r>
              <a:rPr lang="en-US" sz="1400" dirty="0"/>
              <a:t>, M., Georgalidou, M., </a:t>
            </a:r>
            <a:r>
              <a:rPr lang="en-US" sz="1400" dirty="0" err="1"/>
              <a:t>Lambropoulou</a:t>
            </a:r>
            <a:r>
              <a:rPr lang="en-US" sz="1400" dirty="0"/>
              <a:t>, S., Kostas, A. &amp; </a:t>
            </a:r>
            <a:r>
              <a:rPr lang="en-US" sz="1400" dirty="0" err="1"/>
              <a:t>Foulidi</a:t>
            </a:r>
            <a:r>
              <a:rPr lang="en-US" sz="1400" dirty="0"/>
              <a:t>, X. 2014. </a:t>
            </a:r>
            <a:r>
              <a:rPr lang="en-US" sz="1400" i="1" dirty="0"/>
              <a:t>A Guide for not Using Sexist Language in Public Documents</a:t>
            </a:r>
            <a:r>
              <a:rPr lang="en-US" sz="1400" dirty="0"/>
              <a:t>. PA3.2, General Secretariat for Gender Equality (in Greek). </a:t>
            </a:r>
            <a:endParaRPr lang="el-GR" sz="1400" dirty="0"/>
          </a:p>
          <a:p>
            <a:pPr marL="274320" algn="just" fontAlgn="auto">
              <a:spcAft>
                <a:spcPts val="0"/>
              </a:spcAft>
              <a:defRPr/>
            </a:pPr>
            <a:r>
              <a:rPr lang="en-US" sz="1400" dirty="0"/>
              <a:t>Henley, N. 1987. This new species that seeks a new language: on sexism in language and language change. In J. </a:t>
            </a:r>
            <a:r>
              <a:rPr lang="en-US" sz="1400" dirty="0" err="1"/>
              <a:t>Penfeld</a:t>
            </a:r>
            <a:r>
              <a:rPr lang="en-US" sz="1400" dirty="0"/>
              <a:t> (ed.). </a:t>
            </a:r>
            <a:r>
              <a:rPr lang="en-US" sz="1400" i="1" dirty="0"/>
              <a:t>Women and language in transition</a:t>
            </a:r>
            <a:r>
              <a:rPr lang="en-US" sz="1400" dirty="0"/>
              <a:t>. New York: State University of New York Press, 3-25. </a:t>
            </a:r>
            <a:endParaRPr lang="el-GR" sz="1400" dirty="0"/>
          </a:p>
          <a:p>
            <a:pPr marL="274320" algn="just" fontAlgn="auto">
              <a:spcAft>
                <a:spcPts val="0"/>
              </a:spcAft>
              <a:defRPr/>
            </a:pPr>
            <a:r>
              <a:rPr lang="en-GB" sz="1400" dirty="0"/>
              <a:t>Holton, D., </a:t>
            </a:r>
            <a:r>
              <a:rPr lang="en-GB" sz="1400" dirty="0" err="1"/>
              <a:t>Mackridge</a:t>
            </a:r>
            <a:r>
              <a:rPr lang="en-GB" sz="1400" dirty="0"/>
              <a:t>, P. &amp; </a:t>
            </a:r>
            <a:r>
              <a:rPr lang="en-GB" sz="1400" dirty="0" err="1"/>
              <a:t>Philippaki</a:t>
            </a:r>
            <a:r>
              <a:rPr lang="en-GB" sz="1400" dirty="0"/>
              <a:t>-Warburton, I. 2004. Greek. An Essential Grammar of Modern Language. Oxford: Routledge.</a:t>
            </a:r>
          </a:p>
          <a:p>
            <a:pPr marL="274320" algn="just" fontAlgn="auto">
              <a:spcAft>
                <a:spcPts val="0"/>
              </a:spcAft>
              <a:defRPr/>
            </a:pPr>
            <a:r>
              <a:rPr lang="el-GR" sz="1400" dirty="0"/>
              <a:t>Λεξικό της Κοινής Νεοελληνικής [1998] 2009. Θεσσαλονίκη: Αριστοτέλειο Πανεπιστήμιο Θεσσαλονίκης, Ινστιτούτο Νεοελληνικών Σπουδών [Ίδρυμα Μανόλη Τριανταφυλλίδη].</a:t>
            </a:r>
            <a:r>
              <a:rPr lang="el-GR" sz="1500" dirty="0"/>
              <a:t> </a:t>
            </a:r>
          </a:p>
        </p:txBody>
      </p:sp>
      <p:sp>
        <p:nvSpPr>
          <p:cNvPr id="3" name="Title 2"/>
          <p:cNvSpPr>
            <a:spLocks noGrp="1"/>
          </p:cNvSpPr>
          <p:nvPr>
            <p:ph type="title"/>
          </p:nvPr>
        </p:nvSpPr>
        <p:spPr/>
        <p:txBody>
          <a:bodyPr/>
          <a:lstStyle/>
          <a:p>
            <a:pPr fontAlgn="auto">
              <a:spcAft>
                <a:spcPts val="0"/>
              </a:spcAft>
              <a:defRPr/>
            </a:pPr>
            <a:r>
              <a:rPr lang="el-GR" dirty="0"/>
              <a:t>ΒΙΒΛΙΟΓΡΑΦΙΚΕΣ ΑΝΑΦΟΡΕΣ</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81000" y="1719262"/>
            <a:ext cx="8407400" cy="4950097"/>
          </a:xfrm>
        </p:spPr>
        <p:txBody>
          <a:bodyPr>
            <a:normAutofit fontScale="62500" lnSpcReduction="20000"/>
          </a:bodyPr>
          <a:lstStyle/>
          <a:p>
            <a:pPr algn="just"/>
            <a:r>
              <a:rPr lang="en-US" dirty="0" err="1"/>
              <a:t>Lampropoulou</a:t>
            </a:r>
            <a:r>
              <a:rPr lang="en-US" dirty="0"/>
              <a:t>, S. &amp; </a:t>
            </a:r>
            <a:r>
              <a:rPr lang="en-US" dirty="0" err="1"/>
              <a:t>Georgalidou</a:t>
            </a:r>
            <a:r>
              <a:rPr lang="en-US" dirty="0"/>
              <a:t>, M. 2017. “Language Sexism in Greek Public Discourse: When Male-exclusive Forms Become a Matter of Grammatical Correctness”. Women’s Studies International Forum 60, 49-5</a:t>
            </a:r>
          </a:p>
          <a:p>
            <a:pPr marL="274320" algn="just" fontAlgn="auto">
              <a:spcAft>
                <a:spcPts val="0"/>
              </a:spcAft>
              <a:defRPr/>
            </a:pPr>
            <a:r>
              <a:rPr lang="el-GR" dirty="0" err="1"/>
              <a:t>Liddell</a:t>
            </a:r>
            <a:r>
              <a:rPr lang="el-GR" dirty="0"/>
              <a:t> H. &amp; R. </a:t>
            </a:r>
            <a:r>
              <a:rPr lang="el-GR" dirty="0" err="1"/>
              <a:t>Scott</a:t>
            </a:r>
            <a:r>
              <a:rPr lang="el-GR" dirty="0"/>
              <a:t> [1997] 2007. Μέγα </a:t>
            </a:r>
            <a:r>
              <a:rPr lang="el-GR" dirty="0" err="1"/>
              <a:t>λεξικόν</a:t>
            </a:r>
            <a:r>
              <a:rPr lang="el-GR" dirty="0"/>
              <a:t> της ελληνικής γλώσσης. </a:t>
            </a:r>
            <a:r>
              <a:rPr lang="el-GR" dirty="0" err="1"/>
              <a:t>Μτφρ</a:t>
            </a:r>
            <a:r>
              <a:rPr lang="el-GR" dirty="0"/>
              <a:t>. Ξ. Μόσχου. Αθήνα: Σιδέρης</a:t>
            </a:r>
          </a:p>
          <a:p>
            <a:pPr marL="274320" algn="just" fontAlgn="auto">
              <a:spcAft>
                <a:spcPts val="0"/>
              </a:spcAft>
              <a:defRPr/>
            </a:pPr>
            <a:r>
              <a:rPr lang="en-US" dirty="0"/>
              <a:t>Liddicoat, A. J. (2011). Feminist Language Planning. Current Issues in Language Planning 12 (1): 1-7.</a:t>
            </a:r>
            <a:r>
              <a:rPr lang="el-GR" dirty="0"/>
              <a:t> </a:t>
            </a:r>
          </a:p>
          <a:p>
            <a:pPr marL="274320" algn="just" fontAlgn="auto">
              <a:spcAft>
                <a:spcPts val="0"/>
              </a:spcAft>
              <a:defRPr/>
            </a:pPr>
            <a:r>
              <a:rPr lang="en-US" dirty="0"/>
              <a:t>Milles, K. (2011). Feminist language planning in Sweden</a:t>
            </a:r>
            <a:r>
              <a:rPr lang="el-GR" dirty="0"/>
              <a:t>.</a:t>
            </a:r>
            <a:r>
              <a:rPr lang="en-US" dirty="0"/>
              <a:t>Current Issues in Language Planning 12 (1): 21-33.</a:t>
            </a:r>
            <a:endParaRPr lang="el-GR" dirty="0"/>
          </a:p>
          <a:p>
            <a:pPr marL="274320" algn="just" fontAlgn="auto">
              <a:spcAft>
                <a:spcPts val="0"/>
              </a:spcAft>
              <a:defRPr/>
            </a:pPr>
            <a:r>
              <a:rPr lang="el-GR" dirty="0"/>
              <a:t>Οικονόμου, Μ. [1971] 2006. </a:t>
            </a:r>
            <a:r>
              <a:rPr lang="el-GR" i="1" dirty="0"/>
              <a:t>Γραμματική της αρχαίας ελληνικής</a:t>
            </a:r>
            <a:r>
              <a:rPr lang="el-GR" dirty="0"/>
              <a:t>. 2η </a:t>
            </a:r>
            <a:r>
              <a:rPr lang="el-GR" dirty="0" err="1"/>
              <a:t>εκδ</a:t>
            </a:r>
            <a:r>
              <a:rPr lang="el-GR" dirty="0"/>
              <a:t>. Θεσσαλονίκη: Ινστιτούτο Νεοελληνικών Σπουδών [Ίδρυμα Μανόλη Τριανταφυλλίδη].</a:t>
            </a:r>
          </a:p>
          <a:p>
            <a:pPr marL="274320" algn="just" fontAlgn="auto">
              <a:spcAft>
                <a:spcPts val="0"/>
              </a:spcAft>
              <a:defRPr/>
            </a:pPr>
            <a:r>
              <a:rPr lang="en-US" dirty="0" err="1"/>
              <a:t>Pavlidou</a:t>
            </a:r>
            <a:r>
              <a:rPr lang="en-US" dirty="0"/>
              <a:t>, Th. S. 2002. </a:t>
            </a:r>
            <a:r>
              <a:rPr lang="en-US" i="1" dirty="0"/>
              <a:t>Language, Gender, Sex. </a:t>
            </a:r>
            <a:r>
              <a:rPr lang="en-US" dirty="0"/>
              <a:t>Thessaloniki: </a:t>
            </a:r>
            <a:r>
              <a:rPr lang="en-US" dirty="0" err="1"/>
              <a:t>Paratiritis</a:t>
            </a:r>
            <a:r>
              <a:rPr lang="en-US" dirty="0"/>
              <a:t> (in Greek)</a:t>
            </a:r>
            <a:endParaRPr lang="en-GB" dirty="0"/>
          </a:p>
          <a:p>
            <a:pPr marL="274320" algn="just" fontAlgn="auto">
              <a:spcAft>
                <a:spcPts val="0"/>
              </a:spcAft>
              <a:defRPr/>
            </a:pPr>
            <a:r>
              <a:rPr lang="en-GB" dirty="0" err="1"/>
              <a:t>Pauwels</a:t>
            </a:r>
            <a:r>
              <a:rPr lang="en-GB" dirty="0"/>
              <a:t>, </a:t>
            </a:r>
            <a:r>
              <a:rPr lang="en-US" dirty="0"/>
              <a:t>A. (2003). Linguistic sexism and feminist linguistic activism. In J. Holmes &amp; M. </a:t>
            </a:r>
            <a:r>
              <a:rPr lang="en-US" dirty="0" err="1"/>
              <a:t>Meyerhoff</a:t>
            </a:r>
            <a:r>
              <a:rPr lang="en-US" dirty="0"/>
              <a:t> (Eds.), The handbook of language and gender (pp. 550–570). Oxford: Blackwell.</a:t>
            </a:r>
            <a:endParaRPr lang="en-GB" dirty="0"/>
          </a:p>
          <a:p>
            <a:pPr marL="274320" algn="just" fontAlgn="auto">
              <a:spcAft>
                <a:spcPts val="0"/>
              </a:spcAft>
              <a:defRPr/>
            </a:pPr>
            <a:r>
              <a:rPr lang="en-US" dirty="0"/>
              <a:t>Spender, D. (1980) </a:t>
            </a:r>
            <a:r>
              <a:rPr lang="en-US" i="1" dirty="0"/>
              <a:t>Man Made Language</a:t>
            </a:r>
            <a:r>
              <a:rPr lang="en-US" dirty="0"/>
              <a:t>. London: Routledge &amp; Kegan Paul. </a:t>
            </a:r>
          </a:p>
          <a:p>
            <a:pPr marL="274320" algn="just" fontAlgn="auto">
              <a:spcAft>
                <a:spcPts val="0"/>
              </a:spcAft>
              <a:defRPr/>
            </a:pPr>
            <a:r>
              <a:rPr lang="el-GR" dirty="0" err="1"/>
              <a:t>Τσοπανάκης</a:t>
            </a:r>
            <a:r>
              <a:rPr lang="el-GR" dirty="0"/>
              <a:t>, Αγ. 1977, Ο δρόμος προς την δημοτική: Θεωρητικά, τεχνικά και γλωσσικά προβλήματα. Σχηματισμός επαγγελματικών θηλυκών. </a:t>
            </a:r>
            <a:r>
              <a:rPr lang="el-GR" i="1" dirty="0"/>
              <a:t>Νέα εστία </a:t>
            </a:r>
            <a:r>
              <a:rPr lang="el-GR" dirty="0"/>
              <a:t>1204:1120-1142</a:t>
            </a:r>
            <a:endParaRPr lang="en-GB" dirty="0"/>
          </a:p>
          <a:p>
            <a:pPr marL="274320" algn="just" fontAlgn="auto">
              <a:spcAft>
                <a:spcPts val="0"/>
              </a:spcAft>
              <a:defRPr/>
            </a:pPr>
            <a:r>
              <a:rPr lang="en-US" dirty="0" err="1"/>
              <a:t>Weatherell</a:t>
            </a:r>
            <a:r>
              <a:rPr lang="en-US" dirty="0"/>
              <a:t>, A. 2002. </a:t>
            </a:r>
            <a:r>
              <a:rPr lang="en-US" i="1" dirty="0"/>
              <a:t>Gender, Language and Discourse</a:t>
            </a:r>
            <a:r>
              <a:rPr lang="en-US" dirty="0"/>
              <a:t>. New York: Routledge. </a:t>
            </a:r>
            <a:endParaRPr lang="el-GR" dirty="0"/>
          </a:p>
          <a:p>
            <a:pPr marL="274320" algn="just" fontAlgn="auto">
              <a:spcAft>
                <a:spcPts val="0"/>
              </a:spcAft>
              <a:defRPr/>
            </a:pPr>
            <a:r>
              <a:rPr lang="el-GR" dirty="0" err="1"/>
              <a:t>Χαραλαμπάκης</a:t>
            </a:r>
            <a:r>
              <a:rPr lang="el-GR" dirty="0"/>
              <a:t>, , Χ. 1992. </a:t>
            </a:r>
            <a:r>
              <a:rPr lang="el-GR" i="1" dirty="0"/>
              <a:t>Νεοελληνικός λόγος: Μελέτες για την γλώσσα, τη λογοτεχνία και το ύφος</a:t>
            </a:r>
            <a:r>
              <a:rPr lang="el-GR" dirty="0"/>
              <a:t>. Αθήνα: Εκδόσεις Νεφέλη.</a:t>
            </a:r>
            <a:endParaRPr lang="en-GB" dirty="0"/>
          </a:p>
          <a:p>
            <a:pPr algn="just"/>
            <a:r>
              <a:rPr lang="el-GR" dirty="0"/>
              <a:t>Χριστίδης, Α.-Φ. [2001] 2004. </a:t>
            </a:r>
            <a:r>
              <a:rPr lang="el-GR" i="1" dirty="0"/>
              <a:t>Ιστορία της ελληνικής γλώσσας: Από τις αρχές έως την ύστερη αρχαιότητα</a:t>
            </a:r>
            <a:r>
              <a:rPr lang="el-GR" dirty="0"/>
              <a:t>. Θεσσαλονίκη: Ινστιτούτο Νεοελληνικών Σπουδών [Ίδρυμα Μανόλη Τριανταφυλλίδη]. </a:t>
            </a:r>
          </a:p>
          <a:p>
            <a:pPr algn="just"/>
            <a:r>
              <a:rPr lang="el-GR" dirty="0"/>
              <a:t>Χριστίδης, Α.-Φ. 2011. </a:t>
            </a:r>
            <a:r>
              <a:rPr lang="el-GR" i="1" dirty="0"/>
              <a:t>Εγκυκλοπαιδικός οδηγός για τη γλώσσα</a:t>
            </a:r>
            <a:r>
              <a:rPr lang="el-GR" dirty="0"/>
              <a:t>. Θεσσαλονίκη: Κέντρο ελληνικής γλώσσας.</a:t>
            </a:r>
          </a:p>
        </p:txBody>
      </p:sp>
      <p:sp>
        <p:nvSpPr>
          <p:cNvPr id="3" name="Τίτλος 2"/>
          <p:cNvSpPr>
            <a:spLocks noGrp="1"/>
          </p:cNvSpPr>
          <p:nvPr>
            <p:ph type="title"/>
          </p:nvPr>
        </p:nvSpPr>
        <p:spPr/>
        <p:txBody>
          <a:bodyPr/>
          <a:lstStyle/>
          <a:p>
            <a:r>
              <a:rPr lang="el-GR" dirty="0"/>
              <a:t>ΒΙΒΛΙΟΓΡΑΦΙΚΕΣ ΑΝΑΦΟΡΕΣ</a:t>
            </a:r>
          </a:p>
        </p:txBody>
      </p:sp>
    </p:spTree>
    <p:extLst>
      <p:ext uri="{BB962C8B-B14F-4D97-AF65-F5344CB8AC3E}">
        <p14:creationId xmlns:p14="http://schemas.microsoft.com/office/powerpoint/2010/main" val="4246665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44450" indent="0" algn="ctr">
              <a:buNone/>
            </a:pPr>
            <a:endParaRPr lang="el-GR" sz="6600" dirty="0"/>
          </a:p>
          <a:p>
            <a:pPr marL="44450" indent="0" algn="ctr">
              <a:buNone/>
            </a:pPr>
            <a:r>
              <a:rPr lang="el-GR" sz="6600" dirty="0">
                <a:latin typeface="Book Antiqua" panose="02040602050305030304" pitchFamily="18" charset="0"/>
              </a:rPr>
              <a:t>Ευχαριστούμε</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74458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19262"/>
            <a:ext cx="8407400" cy="4878089"/>
          </a:xfrm>
        </p:spPr>
        <p:txBody>
          <a:bodyPr>
            <a:normAutofit/>
          </a:bodyPr>
          <a:lstStyle/>
          <a:p>
            <a:pPr marL="274320" fontAlgn="auto">
              <a:spcAft>
                <a:spcPts val="0"/>
              </a:spcAft>
              <a:defRPr/>
            </a:pPr>
            <a:r>
              <a:rPr lang="el-GR" b="1" dirty="0"/>
              <a:t>Γλωσσικό ζήτημα</a:t>
            </a:r>
            <a:endParaRPr lang="en-US" b="1" dirty="0"/>
          </a:p>
          <a:p>
            <a:pPr marL="274320" fontAlgn="auto">
              <a:spcAft>
                <a:spcPts val="0"/>
              </a:spcAft>
              <a:defRPr/>
            </a:pPr>
            <a:endParaRPr lang="en-US" b="1" dirty="0"/>
          </a:p>
          <a:p>
            <a:pPr marL="274320" fontAlgn="auto">
              <a:spcAft>
                <a:spcPts val="0"/>
              </a:spcAft>
              <a:defRPr/>
            </a:pPr>
            <a:r>
              <a:rPr lang="el-GR" b="1" dirty="0"/>
              <a:t>Γλωσσικός συντηρητισμός</a:t>
            </a:r>
            <a:endParaRPr lang="en-US" b="1" dirty="0"/>
          </a:p>
          <a:p>
            <a:pPr marL="45720" indent="0" fontAlgn="auto">
              <a:spcAft>
                <a:spcPts val="0"/>
              </a:spcAft>
              <a:buNone/>
              <a:defRPr/>
            </a:pPr>
            <a:endParaRPr lang="el-GR" b="1" dirty="0"/>
          </a:p>
          <a:p>
            <a:pPr marL="274320" fontAlgn="auto">
              <a:spcAft>
                <a:spcPts val="0"/>
              </a:spcAft>
              <a:defRPr/>
            </a:pPr>
            <a:r>
              <a:rPr lang="el-GR" b="1" dirty="0"/>
              <a:t>Θηλυκά επαγγελματικά ουσιαστικά διαχρονικά και συγχρονικά</a:t>
            </a:r>
          </a:p>
          <a:p>
            <a:pPr marL="45720" indent="0" fontAlgn="auto">
              <a:spcAft>
                <a:spcPts val="0"/>
              </a:spcAft>
              <a:buNone/>
              <a:defRPr/>
            </a:pPr>
            <a:endParaRPr lang="el-GR" b="1" dirty="0"/>
          </a:p>
          <a:p>
            <a:pPr marL="274320" lvl="0" fontAlgn="auto">
              <a:spcAft>
                <a:spcPts val="0"/>
              </a:spcAft>
              <a:buClr>
                <a:srgbClr val="C66951"/>
              </a:buClr>
              <a:defRPr/>
            </a:pPr>
            <a:r>
              <a:rPr lang="el-GR" b="1" dirty="0">
                <a:solidFill>
                  <a:srgbClr val="534949"/>
                </a:solidFill>
              </a:rPr>
              <a:t>2</a:t>
            </a:r>
            <a:r>
              <a:rPr lang="el-GR" b="1" baseline="30000" dirty="0">
                <a:solidFill>
                  <a:srgbClr val="534949"/>
                </a:solidFill>
              </a:rPr>
              <a:t>ο</a:t>
            </a:r>
            <a:r>
              <a:rPr lang="el-GR" b="1" dirty="0">
                <a:solidFill>
                  <a:srgbClr val="534949"/>
                </a:solidFill>
              </a:rPr>
              <a:t> Κύμα Φεμινιστικής Γλωσσολογίας</a:t>
            </a:r>
          </a:p>
          <a:p>
            <a:pPr marL="45720" lvl="0" indent="0" fontAlgn="auto">
              <a:spcAft>
                <a:spcPts val="0"/>
              </a:spcAft>
              <a:buClr>
                <a:srgbClr val="C66951"/>
              </a:buClr>
              <a:buNone/>
              <a:defRPr/>
            </a:pPr>
            <a:endParaRPr lang="en-US" b="1" dirty="0">
              <a:solidFill>
                <a:srgbClr val="534949"/>
              </a:solidFill>
            </a:endParaRPr>
          </a:p>
          <a:p>
            <a:pPr marL="274320" lvl="0" fontAlgn="auto">
              <a:spcAft>
                <a:spcPts val="0"/>
              </a:spcAft>
              <a:buClr>
                <a:srgbClr val="C66951"/>
              </a:buClr>
              <a:defRPr/>
            </a:pPr>
            <a:r>
              <a:rPr lang="el-GR" b="1" dirty="0">
                <a:solidFill>
                  <a:srgbClr val="534949"/>
                </a:solidFill>
              </a:rPr>
              <a:t>Ευρωπαϊκά παραδείγματα</a:t>
            </a:r>
          </a:p>
          <a:p>
            <a:pPr marL="274320" lvl="0" fontAlgn="auto">
              <a:spcAft>
                <a:spcPts val="0"/>
              </a:spcAft>
              <a:buClr>
                <a:srgbClr val="C66951"/>
              </a:buClr>
              <a:defRPr/>
            </a:pPr>
            <a:endParaRPr lang="el-GR" b="1" dirty="0">
              <a:solidFill>
                <a:srgbClr val="534949"/>
              </a:solidFill>
            </a:endParaRPr>
          </a:p>
          <a:p>
            <a:pPr marL="274320" lvl="0" fontAlgn="auto">
              <a:spcAft>
                <a:spcPts val="0"/>
              </a:spcAft>
              <a:buClr>
                <a:srgbClr val="C66951"/>
              </a:buClr>
              <a:defRPr/>
            </a:pPr>
            <a:r>
              <a:rPr lang="el-GR" b="1" dirty="0">
                <a:solidFill>
                  <a:srgbClr val="534949"/>
                </a:solidFill>
              </a:rPr>
              <a:t>Ελληνική δημόσια διοίκηση</a:t>
            </a:r>
            <a:endParaRPr lang="el-GR" b="1" dirty="0"/>
          </a:p>
          <a:p>
            <a:pPr marL="274320" fontAlgn="auto">
              <a:spcAft>
                <a:spcPts val="0"/>
              </a:spcAft>
              <a:defRPr/>
            </a:pPr>
            <a:endParaRPr lang="el-GR" b="1" dirty="0"/>
          </a:p>
          <a:p>
            <a:pPr marL="274320" fontAlgn="auto">
              <a:spcAft>
                <a:spcPts val="0"/>
              </a:spcAft>
              <a:defRPr/>
            </a:pPr>
            <a:r>
              <a:rPr lang="el-GR" b="1" dirty="0"/>
              <a:t>Προτάσεις για την εκπαίδευση και τη διοίκηση</a:t>
            </a:r>
            <a:endParaRPr lang="en-US" b="1" dirty="0"/>
          </a:p>
          <a:p>
            <a:pPr marL="274320" fontAlgn="auto">
              <a:spcAft>
                <a:spcPts val="0"/>
              </a:spcAft>
              <a:defRPr/>
            </a:pPr>
            <a:endParaRPr lang="en-GB" dirty="0"/>
          </a:p>
        </p:txBody>
      </p:sp>
      <p:sp>
        <p:nvSpPr>
          <p:cNvPr id="2" name="Title 1"/>
          <p:cNvSpPr>
            <a:spLocks noGrp="1"/>
          </p:cNvSpPr>
          <p:nvPr>
            <p:ph type="title"/>
          </p:nvPr>
        </p:nvSpPr>
        <p:spPr/>
        <p:txBody>
          <a:bodyPr/>
          <a:lstStyle/>
          <a:p>
            <a:pPr fontAlgn="auto">
              <a:spcAft>
                <a:spcPts val="0"/>
              </a:spcAft>
              <a:defRPr/>
            </a:pPr>
            <a:r>
              <a:rPr lang="el-GR" dirty="0" err="1"/>
              <a:t>Δομη</a:t>
            </a:r>
            <a:r>
              <a:rPr lang="el-GR" dirty="0"/>
              <a:t> </a:t>
            </a:r>
            <a:r>
              <a:rPr lang="el-GR" dirty="0" err="1"/>
              <a:t>παρουσιασησ</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2"/>
            <a:ext cx="8407400" cy="4878089"/>
          </a:xfrm>
        </p:spPr>
        <p:txBody>
          <a:bodyPr>
            <a:normAutofit/>
          </a:bodyPr>
          <a:lstStyle/>
          <a:p>
            <a:pPr marL="274320" algn="just" fontAlgn="auto">
              <a:spcAft>
                <a:spcPts val="0"/>
              </a:spcAft>
              <a:defRPr/>
            </a:pPr>
            <a:r>
              <a:rPr lang="el-GR" dirty="0"/>
              <a:t>Ο ρόλος της αρχαίας ελληνικής γλώσσας στη διαμόρφωση της νεοελληνικής εθνικής ταυτότητας</a:t>
            </a:r>
          </a:p>
          <a:p>
            <a:pPr marL="274320" algn="just" fontAlgn="auto">
              <a:spcAft>
                <a:spcPts val="0"/>
              </a:spcAft>
              <a:defRPr/>
            </a:pPr>
            <a:r>
              <a:rPr lang="el-GR" dirty="0"/>
              <a:t>Τα κινήματα γλωσσικού καθαρισμού</a:t>
            </a:r>
          </a:p>
          <a:p>
            <a:pPr marL="274320" algn="just" fontAlgn="auto">
              <a:spcAft>
                <a:spcPts val="0"/>
              </a:spcAft>
              <a:defRPr/>
            </a:pPr>
            <a:r>
              <a:rPr lang="el-GR" dirty="0"/>
              <a:t>Η ταύτιση των αρχαιότροπων δομών με τη «λόγια» γλώσσα, την ορθότητα, αλλά και την καλαισθησία</a:t>
            </a:r>
          </a:p>
          <a:p>
            <a:pPr marL="274320" algn="just" fontAlgn="auto">
              <a:spcAft>
                <a:spcPts val="0"/>
              </a:spcAft>
              <a:defRPr/>
            </a:pPr>
            <a:r>
              <a:rPr lang="el-GR" dirty="0"/>
              <a:t>Η -παρά την πολιτειακή διευθέτηση του γλωσσικού ζητήματος- διατήρηση της χρήσης και του κύρους των αρχαιότροπων δομών της ελληνικής στη διοικητική και εκκλησιαστική γλώσσα  </a:t>
            </a:r>
          </a:p>
          <a:p>
            <a:pPr marL="274320" algn="just" fontAlgn="auto">
              <a:spcAft>
                <a:spcPts val="0"/>
              </a:spcAft>
              <a:defRPr/>
            </a:pPr>
            <a:r>
              <a:rPr lang="el-GR" dirty="0"/>
              <a:t>Ο ρόλος της διδασκαλίας των αρχαίων Ελληνικών από την 1</a:t>
            </a:r>
            <a:r>
              <a:rPr lang="el-GR" baseline="30000" dirty="0"/>
              <a:t>η</a:t>
            </a:r>
            <a:r>
              <a:rPr lang="el-GR" dirty="0"/>
              <a:t> γυμνασίου (-περίοδος Ράλλη) και η διαρκής επαφή με την αρχαία ελληνική </a:t>
            </a:r>
            <a:r>
              <a:rPr lang="el-GR" dirty="0" err="1"/>
              <a:t>μορφοσύνταξη</a:t>
            </a:r>
            <a:r>
              <a:rPr lang="el-GR" dirty="0"/>
              <a:t> </a:t>
            </a:r>
          </a:p>
          <a:p>
            <a:pPr marL="274320" algn="just" fontAlgn="auto">
              <a:spcAft>
                <a:spcPts val="0"/>
              </a:spcAft>
              <a:defRPr/>
            </a:pPr>
            <a:r>
              <a:rPr lang="el-GR" dirty="0"/>
              <a:t>Η διασύνδεση χρήσεων της δημοτικής με ριζοσπαστικές πολιτικές ταυτότητες- Η </a:t>
            </a:r>
            <a:r>
              <a:rPr lang="el-GR" dirty="0" err="1"/>
              <a:t>ιδεολογικοποίηση</a:t>
            </a:r>
            <a:r>
              <a:rPr lang="el-GR" dirty="0"/>
              <a:t> της γραμματικής </a:t>
            </a:r>
            <a:endParaRPr lang="en-GB" dirty="0"/>
          </a:p>
        </p:txBody>
      </p:sp>
      <p:sp>
        <p:nvSpPr>
          <p:cNvPr id="3" name="Title 2"/>
          <p:cNvSpPr>
            <a:spLocks noGrp="1"/>
          </p:cNvSpPr>
          <p:nvPr>
            <p:ph type="title"/>
          </p:nvPr>
        </p:nvSpPr>
        <p:spPr/>
        <p:txBody>
          <a:bodyPr/>
          <a:lstStyle/>
          <a:p>
            <a:pPr marL="274320" fontAlgn="auto">
              <a:spcAft>
                <a:spcPts val="0"/>
              </a:spcAft>
              <a:defRPr/>
            </a:pPr>
            <a:r>
              <a:rPr lang="el-GR" b="1" dirty="0"/>
              <a:t>Το </a:t>
            </a:r>
            <a:r>
              <a:rPr lang="el-GR" b="1" dirty="0" err="1"/>
              <a:t>Γλωσσικο</a:t>
            </a:r>
            <a:r>
              <a:rPr lang="el-GR" b="1" dirty="0"/>
              <a:t> </a:t>
            </a:r>
            <a:r>
              <a:rPr lang="el-GR" b="1" dirty="0" err="1"/>
              <a:t>ζητημα</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263"/>
            <a:ext cx="8407400" cy="4605337"/>
          </a:xfrm>
        </p:spPr>
        <p:txBody>
          <a:bodyPr/>
          <a:lstStyle/>
          <a:p>
            <a:pPr marL="274320" algn="just" fontAlgn="auto">
              <a:spcAft>
                <a:spcPts val="0"/>
              </a:spcAft>
              <a:defRPr/>
            </a:pPr>
            <a:r>
              <a:rPr lang="el-GR" dirty="0"/>
              <a:t>«Η αξιολόγηση των ομιλούμενων μορφών γλώσσας με μέτρο πρότυπες γραμματειακές γλώσσες ή χρήσεις συναρτάται και με τη ρητή κοινωνική αξιολόγηση των γλωσσικών χρήσεων: τη διάκριση μεταξύ της «καλής» χρήσης της γλώσσας που ανήκει στους «</a:t>
            </a:r>
            <a:r>
              <a:rPr lang="el-GR" dirty="0">
                <a:solidFill>
                  <a:srgbClr val="FF0000"/>
                </a:solidFill>
              </a:rPr>
              <a:t>εκλεκτούς</a:t>
            </a:r>
            <a:r>
              <a:rPr lang="el-GR" dirty="0"/>
              <a:t>» της κοινωνικής στρωματογραφίας, και στην «κακή χρήση» που ανήκει στην ακαλλιέργητη πλειοψηφία. (…) Όλα τα κινήματα γλωσσικού συντηρητισμού προσυπογράφουν, ρητά ή </a:t>
            </a:r>
            <a:r>
              <a:rPr lang="el-GR" dirty="0" err="1"/>
              <a:t>υπόρρητα</a:t>
            </a:r>
            <a:r>
              <a:rPr lang="el-GR" dirty="0"/>
              <a:t> αυτή την αξιολόγηση» (Χριστίδης 2001, 166).</a:t>
            </a:r>
          </a:p>
          <a:p>
            <a:pPr marL="45720" indent="0" algn="just" fontAlgn="auto">
              <a:spcAft>
                <a:spcPts val="0"/>
              </a:spcAft>
              <a:buNone/>
              <a:defRPr/>
            </a:pPr>
            <a:endParaRPr lang="el-GR" dirty="0"/>
          </a:p>
          <a:p>
            <a:pPr marL="274320" algn="just" fontAlgn="auto">
              <a:spcAft>
                <a:spcPts val="0"/>
              </a:spcAft>
              <a:defRPr/>
            </a:pPr>
            <a:r>
              <a:rPr lang="el-GR" dirty="0"/>
              <a:t>Έτσι, οι προτάσεις Τριανταφυλλίδη για τη χρήση θηλυκών επαγγελματικών καταλήξεων και επιθημάτων δεν βρίσκουν χώρους χρήσης στις επίσημες ποικιλίες       </a:t>
            </a:r>
            <a:endParaRPr lang="en-GB" dirty="0"/>
          </a:p>
        </p:txBody>
      </p:sp>
      <p:sp>
        <p:nvSpPr>
          <p:cNvPr id="3" name="Title 2"/>
          <p:cNvSpPr>
            <a:spLocks noGrp="1"/>
          </p:cNvSpPr>
          <p:nvPr>
            <p:ph type="title"/>
          </p:nvPr>
        </p:nvSpPr>
        <p:spPr/>
        <p:txBody>
          <a:bodyPr/>
          <a:lstStyle/>
          <a:p>
            <a:pPr fontAlgn="auto">
              <a:spcAft>
                <a:spcPts val="0"/>
              </a:spcAft>
              <a:defRPr/>
            </a:pPr>
            <a:r>
              <a:rPr lang="el-GR" dirty="0" err="1"/>
              <a:t>Γλωσσικοσ</a:t>
            </a:r>
            <a:r>
              <a:rPr lang="el-GR" dirty="0"/>
              <a:t> </a:t>
            </a:r>
            <a:r>
              <a:rPr lang="el-GR" dirty="0" err="1"/>
              <a:t>συντηρητισμοσ</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1719262"/>
            <a:ext cx="8784976" cy="4950098"/>
          </a:xfrm>
        </p:spPr>
        <p:txBody>
          <a:bodyPr>
            <a:normAutofit/>
          </a:bodyPr>
          <a:lstStyle/>
          <a:p>
            <a:r>
              <a:rPr lang="el-GR" b="1" dirty="0"/>
              <a:t>Αρχαία ελληνική</a:t>
            </a:r>
          </a:p>
          <a:p>
            <a:pPr marL="44450" indent="0">
              <a:buNone/>
            </a:pPr>
            <a:r>
              <a:rPr lang="el-GR" dirty="0"/>
              <a:t>Τρόποι σχηματισμού θηλυκών ουσιαστικών που δηλώνουν γυναίκα που ενεργεί</a:t>
            </a:r>
            <a:r>
              <a:rPr lang="en-US" dirty="0"/>
              <a:t> </a:t>
            </a:r>
            <a:r>
              <a:rPr lang="el-GR" dirty="0"/>
              <a:t>ή χαρακτηρίζεται από κάποια ιδιότητα: </a:t>
            </a:r>
          </a:p>
          <a:p>
            <a:pPr marL="44450" indent="0">
              <a:buNone/>
            </a:pPr>
            <a:endParaRPr 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l-GR" dirty="0"/>
              <a:t>‘Κοινό γένος’ με τα αντίστοιχα αρσενικά και την παράλληλη χρήση του θηλυκού άρθρου για τη δήλωση του θηλυκού προσώπου </a:t>
            </a:r>
          </a:p>
          <a:p>
            <a:pPr marL="633413" indent="360363" algn="just">
              <a:buFont typeface="Wingdings" panose="05000000000000000000" pitchFamily="2" charset="2"/>
              <a:buChar char="Ø"/>
            </a:pPr>
            <a:r>
              <a:rPr lang="el-GR" sz="1800" dirty="0"/>
              <a:t>ὁ</a:t>
            </a:r>
            <a:r>
              <a:rPr lang="el-GR" dirty="0"/>
              <a:t>/</a:t>
            </a:r>
            <a:r>
              <a:rPr lang="el-GR" sz="1800" i="1" dirty="0"/>
              <a:t>ἡ </a:t>
            </a:r>
            <a:r>
              <a:rPr lang="el-GR" sz="1800" i="1" dirty="0" err="1"/>
              <a:t>ἰατρός</a:t>
            </a:r>
            <a:r>
              <a:rPr lang="el-GR" sz="1800" i="1" dirty="0"/>
              <a:t>, </a:t>
            </a:r>
            <a:r>
              <a:rPr lang="el-GR" sz="1800" dirty="0"/>
              <a:t>ὁ/</a:t>
            </a:r>
            <a:r>
              <a:rPr lang="el-GR" sz="1800" i="1" dirty="0"/>
              <a:t>ἡ </a:t>
            </a:r>
            <a:r>
              <a:rPr lang="el-GR" sz="1800" i="1" dirty="0" err="1"/>
              <a:t>τροφ</a:t>
            </a:r>
            <a:r>
              <a:rPr lang="el-GR" sz="1600" dirty="0" err="1">
                <a:cs typeface="Times New Roman" panose="02020603050405020304" pitchFamily="18" charset="0"/>
              </a:rPr>
              <a:t>ὸ</a:t>
            </a:r>
            <a:r>
              <a:rPr lang="el-GR" sz="1800" i="1" dirty="0" err="1"/>
              <a:t>ς</a:t>
            </a:r>
            <a:endParaRPr lang="en-US" sz="1800" i="1" dirty="0"/>
          </a:p>
          <a:p>
            <a:pPr marL="633413" indent="360363" algn="just">
              <a:buFont typeface="Wingdings" panose="05000000000000000000" pitchFamily="2" charset="2"/>
              <a:buChar char="Ø"/>
            </a:pPr>
            <a:endParaRPr lang="el-GR" sz="1800" i="1" dirty="0"/>
          </a:p>
          <a:p>
            <a:pPr algn="just">
              <a:buFont typeface="Wingdings" panose="05000000000000000000" pitchFamily="2" charset="2"/>
              <a:buChar char="Ø"/>
            </a:pPr>
            <a:r>
              <a:rPr lang="el-GR" dirty="0"/>
              <a:t>Θηλυκές καταλήξεις </a:t>
            </a:r>
            <a:r>
              <a:rPr lang="el-GR" i="1" dirty="0"/>
              <a:t>–α </a:t>
            </a:r>
            <a:r>
              <a:rPr lang="el-GR" dirty="0"/>
              <a:t>και </a:t>
            </a:r>
            <a:r>
              <a:rPr lang="el-GR" i="1" dirty="0"/>
              <a:t>–η </a:t>
            </a:r>
          </a:p>
          <a:p>
            <a:pPr marL="976313" indent="-342900" algn="just">
              <a:buFont typeface="Wingdings" panose="05000000000000000000" pitchFamily="2" charset="2"/>
              <a:buChar char="Ø"/>
            </a:pPr>
            <a:r>
              <a:rPr lang="el-GR" i="1" dirty="0">
                <a:latin typeface="Times New Roman" panose="02020603050405020304" pitchFamily="18" charset="0"/>
                <a:cs typeface="Times New Roman" panose="02020603050405020304" pitchFamily="18" charset="0"/>
              </a:rPr>
              <a:t>ἡ </a:t>
            </a:r>
            <a:r>
              <a:rPr lang="el-GR" i="1" dirty="0" err="1">
                <a:latin typeface="Times New Roman" panose="02020603050405020304" pitchFamily="18" charset="0"/>
                <a:cs typeface="Times New Roman" panose="02020603050405020304" pitchFamily="18" charset="0"/>
              </a:rPr>
              <a:t>μαῖα</a:t>
            </a:r>
            <a:r>
              <a:rPr lang="el-GR" i="1" dirty="0">
                <a:latin typeface="Times New Roman" panose="02020603050405020304" pitchFamily="18" charset="0"/>
                <a:cs typeface="Times New Roman" panose="02020603050405020304" pitchFamily="18" charset="0"/>
              </a:rPr>
              <a:t>, ἡ δούλη, ἡ ταμία</a:t>
            </a:r>
          </a:p>
          <a:p>
            <a:pPr marL="633413" indent="0" algn="just">
              <a:buNone/>
            </a:pPr>
            <a:endParaRPr lang="el-GR" i="1" dirty="0"/>
          </a:p>
          <a:p>
            <a:pPr algn="just">
              <a:buFont typeface="Wingdings" panose="05000000000000000000" pitchFamily="2" charset="2"/>
              <a:buChar char="Ø"/>
            </a:pPr>
            <a:r>
              <a:rPr lang="el-GR" dirty="0"/>
              <a:t>Θηλυκά παραγωγικά επιθήματα από αρσενικά</a:t>
            </a:r>
            <a:r>
              <a:rPr lang="en-US" dirty="0"/>
              <a:t> </a:t>
            </a:r>
            <a:r>
              <a:rPr lang="el-GR" dirty="0"/>
              <a:t>σε </a:t>
            </a:r>
            <a:r>
              <a:rPr lang="el-GR" i="1" dirty="0"/>
              <a:t>–τής/ -της,</a:t>
            </a:r>
            <a:r>
              <a:rPr lang="el-GR" dirty="0"/>
              <a:t> </a:t>
            </a:r>
            <a:r>
              <a:rPr lang="el-GR" i="1" dirty="0"/>
              <a:t>-</a:t>
            </a:r>
            <a:r>
              <a:rPr lang="el-GR" i="1" dirty="0" err="1"/>
              <a:t>τήρ</a:t>
            </a:r>
            <a:r>
              <a:rPr lang="el-GR" i="1" dirty="0"/>
              <a:t>, -</a:t>
            </a:r>
            <a:r>
              <a:rPr lang="el-GR" i="1" dirty="0" err="1"/>
              <a:t>τωρ</a:t>
            </a:r>
            <a:r>
              <a:rPr lang="el-GR" i="1" dirty="0"/>
              <a:t>, -</a:t>
            </a:r>
            <a:r>
              <a:rPr lang="el-GR" i="1" dirty="0" err="1"/>
              <a:t>εύς</a:t>
            </a:r>
            <a:r>
              <a:rPr lang="el-GR" i="1" dirty="0"/>
              <a:t>, -ων</a:t>
            </a:r>
            <a:r>
              <a:rPr lang="el-GR" dirty="0"/>
              <a:t>:</a:t>
            </a:r>
            <a:endParaRPr lang="el-GR" i="1" dirty="0"/>
          </a:p>
          <a:p>
            <a:pPr marL="44450" indent="0">
              <a:buNone/>
            </a:pPr>
            <a:endParaRPr lang="el-GR" dirty="0"/>
          </a:p>
          <a:p>
            <a:pPr marL="44450" indent="0">
              <a:buNone/>
            </a:pPr>
            <a:endParaRPr lang="el-GR" dirty="0"/>
          </a:p>
          <a:p>
            <a:pPr marL="44450" indent="0">
              <a:buNone/>
            </a:pPr>
            <a:endParaRPr lang="el-GR" b="1" dirty="0"/>
          </a:p>
        </p:txBody>
      </p:sp>
      <p:sp>
        <p:nvSpPr>
          <p:cNvPr id="3" name="Τίτλος 2"/>
          <p:cNvSpPr>
            <a:spLocks noGrp="1"/>
          </p:cNvSpPr>
          <p:nvPr>
            <p:ph type="title"/>
          </p:nvPr>
        </p:nvSpPr>
        <p:spPr/>
        <p:txBody>
          <a:bodyPr/>
          <a:lstStyle/>
          <a:p>
            <a:r>
              <a:rPr lang="el-GR" dirty="0"/>
              <a:t>Η </a:t>
            </a:r>
            <a:r>
              <a:rPr lang="el-GR" dirty="0" err="1"/>
              <a:t>μορφολογια</a:t>
            </a:r>
            <a:r>
              <a:rPr lang="el-GR" dirty="0"/>
              <a:t> των </a:t>
            </a:r>
            <a:r>
              <a:rPr lang="el-GR" dirty="0" err="1"/>
              <a:t>θηλυκων</a:t>
            </a:r>
            <a:r>
              <a:rPr lang="el-GR" dirty="0"/>
              <a:t> </a:t>
            </a:r>
            <a:r>
              <a:rPr lang="el-GR" dirty="0" err="1"/>
              <a:t>επαγγελματικων</a:t>
            </a:r>
            <a:r>
              <a:rPr lang="el-GR" dirty="0"/>
              <a:t> </a:t>
            </a:r>
            <a:r>
              <a:rPr lang="el-GR" dirty="0" err="1"/>
              <a:t>ουσιαστικων</a:t>
            </a:r>
            <a:r>
              <a:rPr lang="el-GR" dirty="0"/>
              <a:t> (1)</a:t>
            </a:r>
          </a:p>
        </p:txBody>
      </p:sp>
    </p:spTree>
    <p:extLst>
      <p:ext uri="{BB962C8B-B14F-4D97-AF65-F5344CB8AC3E}">
        <p14:creationId xmlns:p14="http://schemas.microsoft.com/office/powerpoint/2010/main" val="441441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t>Η </a:t>
            </a:r>
            <a:r>
              <a:rPr lang="el-GR" dirty="0" err="1"/>
              <a:t>μορφολογια</a:t>
            </a:r>
            <a:r>
              <a:rPr lang="el-GR" dirty="0"/>
              <a:t> των </a:t>
            </a:r>
            <a:r>
              <a:rPr lang="el-GR" dirty="0" err="1"/>
              <a:t>θηλυκων</a:t>
            </a:r>
            <a:r>
              <a:rPr lang="el-GR" dirty="0"/>
              <a:t> </a:t>
            </a:r>
            <a:r>
              <a:rPr lang="el-GR" dirty="0" err="1"/>
              <a:t>επαγγελματικων</a:t>
            </a:r>
            <a:r>
              <a:rPr lang="el-GR" dirty="0"/>
              <a:t> </a:t>
            </a:r>
            <a:r>
              <a:rPr lang="el-GR" dirty="0" err="1"/>
              <a:t>ουσιαστικων</a:t>
            </a:r>
            <a:r>
              <a:rPr lang="el-GR" dirty="0"/>
              <a:t> (1)</a:t>
            </a:r>
          </a:p>
        </p:txBody>
      </p:sp>
      <p:graphicFrame>
        <p:nvGraphicFramePr>
          <p:cNvPr id="6" name="Θέση περιεχομένου 5"/>
          <p:cNvGraphicFramePr>
            <a:graphicFrameLocks noGrp="1"/>
          </p:cNvGraphicFramePr>
          <p:nvPr>
            <p:ph idx="1"/>
            <p:extLst/>
          </p:nvPr>
        </p:nvGraphicFramePr>
        <p:xfrm>
          <a:off x="251520" y="1700808"/>
          <a:ext cx="8640960" cy="4914837"/>
        </p:xfrm>
        <a:graphic>
          <a:graphicData uri="http://schemas.openxmlformats.org/drawingml/2006/table">
            <a:tbl>
              <a:tblPr firstRow="1" bandRow="1">
                <a:tableStyleId>{F5AB1C69-6EDB-4FF4-983F-18BD219EF322}</a:tableStyleId>
              </a:tblPr>
              <a:tblGrid>
                <a:gridCol w="2520280">
                  <a:extLst>
                    <a:ext uri="{9D8B030D-6E8A-4147-A177-3AD203B41FA5}">
                      <a16:colId xmlns:a16="http://schemas.microsoft.com/office/drawing/2014/main" xmlns="" val="3846236071"/>
                    </a:ext>
                  </a:extLst>
                </a:gridCol>
                <a:gridCol w="2736304">
                  <a:extLst>
                    <a:ext uri="{9D8B030D-6E8A-4147-A177-3AD203B41FA5}">
                      <a16:colId xmlns:a16="http://schemas.microsoft.com/office/drawing/2014/main" xmlns="" val="1088470601"/>
                    </a:ext>
                  </a:extLst>
                </a:gridCol>
                <a:gridCol w="3384376">
                  <a:extLst>
                    <a:ext uri="{9D8B030D-6E8A-4147-A177-3AD203B41FA5}">
                      <a16:colId xmlns:a16="http://schemas.microsoft.com/office/drawing/2014/main" xmlns="" val="2928594006"/>
                    </a:ext>
                  </a:extLst>
                </a:gridCol>
              </a:tblGrid>
              <a:tr h="486573">
                <a:tc>
                  <a:txBody>
                    <a:bodyPr/>
                    <a:lstStyle/>
                    <a:p>
                      <a:r>
                        <a:rPr lang="el-GR" dirty="0"/>
                        <a:t>Θηλυκά επιθήματα</a:t>
                      </a:r>
                    </a:p>
                  </a:txBody>
                  <a:tcPr/>
                </a:tc>
                <a:tc>
                  <a:txBody>
                    <a:bodyPr/>
                    <a:lstStyle/>
                    <a:p>
                      <a:r>
                        <a:rPr lang="el-GR" dirty="0"/>
                        <a:t>Αρσενικά επιθήματα</a:t>
                      </a:r>
                    </a:p>
                  </a:txBody>
                  <a:tcPr/>
                </a:tc>
                <a:tc>
                  <a:txBody>
                    <a:bodyPr/>
                    <a:lstStyle/>
                    <a:p>
                      <a:r>
                        <a:rPr lang="el-GR" dirty="0"/>
                        <a:t>Παραδείγματα</a:t>
                      </a:r>
                    </a:p>
                  </a:txBody>
                  <a:tcPr/>
                </a:tc>
                <a:extLst>
                  <a:ext uri="{0D108BD9-81ED-4DB2-BD59-A6C34878D82A}">
                    <a16:rowId xmlns:a16="http://schemas.microsoft.com/office/drawing/2014/main" xmlns="" val="709916894"/>
                  </a:ext>
                </a:extLst>
              </a:tr>
              <a:tr h="505745">
                <a:tc>
                  <a:txBody>
                    <a:bodyPr/>
                    <a:lstStyle/>
                    <a:p>
                      <a:r>
                        <a:rPr lang="el-GR" dirty="0"/>
                        <a:t>-</a:t>
                      </a:r>
                      <a:r>
                        <a:rPr lang="el-GR" dirty="0" err="1"/>
                        <a:t>τειρα</a:t>
                      </a:r>
                      <a:r>
                        <a:rPr lang="el-GR" dirty="0"/>
                        <a:t> &lt;</a:t>
                      </a:r>
                    </a:p>
                  </a:txBody>
                  <a:tcPr/>
                </a:tc>
                <a:tc>
                  <a:txBody>
                    <a:bodyPr/>
                    <a:lstStyle/>
                    <a:p>
                      <a:r>
                        <a:rPr lang="el-GR" b="0" dirty="0"/>
                        <a:t>-</a:t>
                      </a:r>
                      <a:r>
                        <a:rPr lang="el-GR" b="0" dirty="0" err="1"/>
                        <a:t>τήρ</a:t>
                      </a:r>
                      <a:endParaRPr lang="el-GR" b="0" dirty="0"/>
                    </a:p>
                  </a:txBody>
                  <a:tcPr/>
                </a:tc>
                <a:tc>
                  <a:txBody>
                    <a:bodyPr/>
                    <a:lstStyle/>
                    <a:p>
                      <a:r>
                        <a:rPr lang="el-GR" sz="1800" i="1" dirty="0" err="1">
                          <a:effectLst/>
                          <a:latin typeface="Times New Roman" panose="02020603050405020304" pitchFamily="18" charset="0"/>
                          <a:ea typeface="Calibri" panose="020F0502020204030204" pitchFamily="34" charset="0"/>
                        </a:rPr>
                        <a:t>σωτήρ</a:t>
                      </a:r>
                      <a:r>
                        <a:rPr lang="el-GR" sz="1800" i="1" dirty="0">
                          <a:effectLst/>
                          <a:latin typeface="Times New Roman" panose="02020603050405020304" pitchFamily="18" charset="0"/>
                          <a:ea typeface="Calibri" panose="020F0502020204030204" pitchFamily="34" charset="0"/>
                        </a:rPr>
                        <a:t>&gt; </a:t>
                      </a:r>
                      <a:r>
                        <a:rPr lang="el-GR" sz="1800" i="1" dirty="0" err="1">
                          <a:effectLst/>
                          <a:latin typeface="Times New Roman" panose="02020603050405020304" pitchFamily="18" charset="0"/>
                          <a:ea typeface="Calibri" panose="020F0502020204030204" pitchFamily="34" charset="0"/>
                        </a:rPr>
                        <a:t>σώτειρα</a:t>
                      </a:r>
                      <a:endParaRPr lang="el-GR" dirty="0"/>
                    </a:p>
                  </a:txBody>
                  <a:tcPr/>
                </a:tc>
                <a:extLst>
                  <a:ext uri="{0D108BD9-81ED-4DB2-BD59-A6C34878D82A}">
                    <a16:rowId xmlns:a16="http://schemas.microsoft.com/office/drawing/2014/main" xmlns="" val="3705153674"/>
                  </a:ext>
                </a:extLst>
              </a:tr>
              <a:tr h="951088">
                <a:tc>
                  <a:txBody>
                    <a:bodyPr/>
                    <a:lstStyle/>
                    <a:p>
                      <a:r>
                        <a:rPr lang="el-GR" dirty="0"/>
                        <a:t>-(τ)</a:t>
                      </a:r>
                      <a:r>
                        <a:rPr lang="el-GR" dirty="0" err="1"/>
                        <a:t>ρια</a:t>
                      </a:r>
                      <a:r>
                        <a:rPr lang="el-GR" dirty="0"/>
                        <a:t> &lt;</a:t>
                      </a:r>
                    </a:p>
                  </a:txBody>
                  <a:tcPr/>
                </a:tc>
                <a:tc>
                  <a:txBody>
                    <a:bodyPr/>
                    <a:lstStyle/>
                    <a:p>
                      <a:r>
                        <a:rPr lang="el-GR" dirty="0"/>
                        <a:t>-της, -</a:t>
                      </a:r>
                      <a:r>
                        <a:rPr lang="el-GR" dirty="0" err="1"/>
                        <a:t>τώρ</a:t>
                      </a:r>
                      <a:endParaRPr lang="el-GR" dirty="0"/>
                    </a:p>
                  </a:txBody>
                  <a:tcPr/>
                </a:tc>
                <a:tc>
                  <a:txBody>
                    <a:bodyPr/>
                    <a:lstStyle/>
                    <a:p>
                      <a:r>
                        <a:rPr lang="el-GR" sz="1800" i="1" dirty="0">
                          <a:effectLst/>
                          <a:latin typeface="Times New Roman" panose="02020603050405020304" pitchFamily="18" charset="0"/>
                          <a:ea typeface="Calibri" panose="020F0502020204030204" pitchFamily="34" charset="0"/>
                        </a:rPr>
                        <a:t>ψάλτης&gt; ψάλτρια, </a:t>
                      </a:r>
                      <a:r>
                        <a:rPr lang="el-GR" sz="1800" i="1" dirty="0" err="1">
                          <a:effectLst/>
                          <a:latin typeface="Times New Roman" panose="02020603050405020304" pitchFamily="18" charset="0"/>
                          <a:ea typeface="Calibri" panose="020F0502020204030204" pitchFamily="34" charset="0"/>
                        </a:rPr>
                        <a:t>συλλήπτωρ</a:t>
                      </a:r>
                      <a:r>
                        <a:rPr lang="el-GR" sz="1800" i="1" dirty="0">
                          <a:effectLst/>
                          <a:latin typeface="Times New Roman" panose="02020603050405020304" pitchFamily="18" charset="0"/>
                          <a:ea typeface="Calibri" panose="020F0502020204030204" pitchFamily="34" charset="0"/>
                        </a:rPr>
                        <a:t>&gt; </a:t>
                      </a:r>
                      <a:r>
                        <a:rPr lang="el-GR" sz="1800" i="1" dirty="0" err="1">
                          <a:effectLst/>
                          <a:latin typeface="Times New Roman" panose="02020603050405020304" pitchFamily="18" charset="0"/>
                          <a:ea typeface="Calibri" panose="020F0502020204030204" pitchFamily="34" charset="0"/>
                        </a:rPr>
                        <a:t>συλλήπτρια</a:t>
                      </a:r>
                      <a:endParaRPr lang="el-GR" dirty="0"/>
                    </a:p>
                  </a:txBody>
                  <a:tcPr/>
                </a:tc>
                <a:extLst>
                  <a:ext uri="{0D108BD9-81ED-4DB2-BD59-A6C34878D82A}">
                    <a16:rowId xmlns:a16="http://schemas.microsoft.com/office/drawing/2014/main" xmlns="" val="1332225380"/>
                  </a:ext>
                </a:extLst>
              </a:tr>
              <a:tr h="486573">
                <a:tc>
                  <a:txBody>
                    <a:bodyPr/>
                    <a:lstStyle/>
                    <a:p>
                      <a:r>
                        <a:rPr lang="el-GR" dirty="0"/>
                        <a:t>-</a:t>
                      </a:r>
                      <a:r>
                        <a:rPr lang="el-GR" dirty="0" err="1"/>
                        <a:t>εια</a:t>
                      </a:r>
                      <a:r>
                        <a:rPr lang="el-GR" dirty="0"/>
                        <a:t> &lt;</a:t>
                      </a:r>
                    </a:p>
                  </a:txBody>
                  <a:tcPr/>
                </a:tc>
                <a:tc>
                  <a:txBody>
                    <a:bodyPr/>
                    <a:lstStyle/>
                    <a:p>
                      <a:r>
                        <a:rPr lang="el-GR" dirty="0"/>
                        <a:t>-</a:t>
                      </a:r>
                      <a:r>
                        <a:rPr lang="el-GR" dirty="0" err="1"/>
                        <a:t>εύς</a:t>
                      </a:r>
                      <a:endParaRPr lang="el-GR" dirty="0"/>
                    </a:p>
                  </a:txBody>
                  <a:tcPr/>
                </a:tc>
                <a:tc>
                  <a:txBody>
                    <a:bodyPr/>
                    <a:lstStyle/>
                    <a:p>
                      <a:r>
                        <a:rPr lang="el-GR" sz="1800" i="1" dirty="0" err="1">
                          <a:effectLst/>
                          <a:latin typeface="Times New Roman" panose="02020603050405020304" pitchFamily="18" charset="0"/>
                          <a:ea typeface="Calibri" panose="020F0502020204030204" pitchFamily="34" charset="0"/>
                        </a:rPr>
                        <a:t>ἱερε</a:t>
                      </a:r>
                      <a:r>
                        <a:rPr lang="el-GR" sz="1800" i="1" dirty="0" err="1">
                          <a:effectLst/>
                          <a:latin typeface="Times New Roman" panose="02020603050405020304" pitchFamily="18" charset="0"/>
                          <a:ea typeface="Calibri" panose="020F0502020204030204" pitchFamily="34" charset="0"/>
                          <a:cs typeface="Times New Roman" panose="02020603050405020304" pitchFamily="18" charset="0"/>
                        </a:rPr>
                        <a:t>ύ</a:t>
                      </a:r>
                      <a:r>
                        <a:rPr lang="el-GR" sz="1800" i="1" dirty="0" err="1">
                          <a:effectLst/>
                          <a:latin typeface="Times New Roman" panose="02020603050405020304" pitchFamily="18" charset="0"/>
                          <a:ea typeface="Calibri" panose="020F0502020204030204" pitchFamily="34" charset="0"/>
                        </a:rPr>
                        <a:t>ς</a:t>
                      </a:r>
                      <a:r>
                        <a:rPr lang="el-GR" sz="1800" i="1" dirty="0">
                          <a:effectLst/>
                          <a:latin typeface="Times New Roman" panose="02020603050405020304" pitchFamily="18" charset="0"/>
                          <a:ea typeface="Calibri" panose="020F0502020204030204" pitchFamily="34" charset="0"/>
                        </a:rPr>
                        <a:t>&gt; </a:t>
                      </a:r>
                      <a:r>
                        <a:rPr lang="el-GR" sz="1800" i="1" dirty="0" err="1">
                          <a:effectLst/>
                          <a:latin typeface="Times New Roman" panose="02020603050405020304" pitchFamily="18" charset="0"/>
                          <a:ea typeface="Calibri" panose="020F0502020204030204" pitchFamily="34" charset="0"/>
                        </a:rPr>
                        <a:t>ἱέρεια</a:t>
                      </a:r>
                      <a:r>
                        <a:rPr lang="el-GR" sz="1800" i="1" dirty="0">
                          <a:effectLst/>
                          <a:latin typeface="Times New Roman" panose="02020603050405020304" pitchFamily="18" charset="0"/>
                          <a:ea typeface="Calibri" panose="020F0502020204030204" pitchFamily="34" charset="0"/>
                        </a:rPr>
                        <a:t> </a:t>
                      </a:r>
                      <a:r>
                        <a:rPr lang="el-GR" sz="1800" i="0" dirty="0">
                          <a:effectLst/>
                          <a:latin typeface="Times New Roman" panose="02020603050405020304" pitchFamily="18" charset="0"/>
                          <a:ea typeface="Calibri" panose="020F0502020204030204" pitchFamily="34" charset="0"/>
                        </a:rPr>
                        <a:t>και</a:t>
                      </a:r>
                      <a:r>
                        <a:rPr lang="el-GR" sz="1800" i="1" dirty="0">
                          <a:effectLst/>
                          <a:latin typeface="Times New Roman" panose="02020603050405020304" pitchFamily="18" charset="0"/>
                          <a:ea typeface="Calibri" panose="020F0502020204030204" pitchFamily="34" charset="0"/>
                        </a:rPr>
                        <a:t> </a:t>
                      </a:r>
                      <a:r>
                        <a:rPr lang="el-GR" sz="1800" i="1" dirty="0" err="1">
                          <a:effectLst/>
                          <a:latin typeface="Times New Roman" panose="02020603050405020304" pitchFamily="18" charset="0"/>
                          <a:ea typeface="Calibri" panose="020F0502020204030204" pitchFamily="34" charset="0"/>
                        </a:rPr>
                        <a:t>ἱερείη</a:t>
                      </a:r>
                      <a:endParaRPr lang="el-GR" dirty="0"/>
                    </a:p>
                  </a:txBody>
                  <a:tcPr/>
                </a:tc>
                <a:extLst>
                  <a:ext uri="{0D108BD9-81ED-4DB2-BD59-A6C34878D82A}">
                    <a16:rowId xmlns:a16="http://schemas.microsoft.com/office/drawing/2014/main" xmlns="" val="3788249675"/>
                  </a:ext>
                </a:extLst>
              </a:tr>
              <a:tr h="486573">
                <a:tc>
                  <a:txBody>
                    <a:bodyPr/>
                    <a:lstStyle/>
                    <a:p>
                      <a:r>
                        <a:rPr lang="el-GR" dirty="0"/>
                        <a:t>-</a:t>
                      </a:r>
                      <a:r>
                        <a:rPr lang="el-GR" dirty="0" err="1"/>
                        <a:t>ισσα</a:t>
                      </a:r>
                      <a:r>
                        <a:rPr lang="el-GR" dirty="0"/>
                        <a:t> &lt;</a:t>
                      </a:r>
                    </a:p>
                  </a:txBody>
                  <a:tcPr/>
                </a:tc>
                <a:tc>
                  <a:txBody>
                    <a:bodyPr/>
                    <a:lstStyle/>
                    <a:p>
                      <a:r>
                        <a:rPr lang="el-GR" dirty="0"/>
                        <a:t>-</a:t>
                      </a:r>
                      <a:r>
                        <a:rPr lang="el-GR" dirty="0" err="1"/>
                        <a:t>εύς</a:t>
                      </a:r>
                      <a:endParaRPr lang="el-GR" dirty="0"/>
                    </a:p>
                  </a:txBody>
                  <a:tcPr/>
                </a:tc>
                <a:tc>
                  <a:txBody>
                    <a:bodyPr/>
                    <a:lstStyle/>
                    <a:p>
                      <a:r>
                        <a:rPr lang="el-GR" sz="1800" i="1" dirty="0">
                          <a:effectLst/>
                          <a:latin typeface="Times New Roman" panose="02020603050405020304" pitchFamily="18" charset="0"/>
                          <a:ea typeface="Calibri" panose="020F0502020204030204" pitchFamily="34" charset="0"/>
                        </a:rPr>
                        <a:t>βασιλεύς&gt; βασίλισσα</a:t>
                      </a:r>
                      <a:endParaRPr lang="el-GR" dirty="0"/>
                    </a:p>
                  </a:txBody>
                  <a:tcPr/>
                </a:tc>
                <a:extLst>
                  <a:ext uri="{0D108BD9-81ED-4DB2-BD59-A6C34878D82A}">
                    <a16:rowId xmlns:a16="http://schemas.microsoft.com/office/drawing/2014/main" xmlns="" val="3920084696"/>
                  </a:ext>
                </a:extLst>
              </a:tr>
              <a:tr h="539832">
                <a:tc>
                  <a:txBody>
                    <a:bodyPr/>
                    <a:lstStyle/>
                    <a:p>
                      <a:r>
                        <a:rPr lang="el-GR" dirty="0"/>
                        <a:t>-</a:t>
                      </a:r>
                      <a:r>
                        <a:rPr lang="el-GR" dirty="0" err="1"/>
                        <a:t>αινα</a:t>
                      </a:r>
                      <a:r>
                        <a:rPr lang="el-GR" dirty="0"/>
                        <a:t>&lt;</a:t>
                      </a:r>
                    </a:p>
                  </a:txBody>
                  <a:tcPr/>
                </a:tc>
                <a:tc>
                  <a:txBody>
                    <a:bodyPr/>
                    <a:lstStyle/>
                    <a:p>
                      <a:r>
                        <a:rPr lang="el-GR" dirty="0"/>
                        <a:t>-ων</a:t>
                      </a:r>
                    </a:p>
                  </a:txBody>
                  <a:tcPr/>
                </a:tc>
                <a:tc>
                  <a:txBody>
                    <a:bodyPr/>
                    <a:lstStyle/>
                    <a:p>
                      <a:r>
                        <a:rPr lang="el-GR" sz="1800" i="1" dirty="0">
                          <a:effectLst/>
                          <a:latin typeface="Times New Roman" panose="02020603050405020304" pitchFamily="18" charset="0"/>
                          <a:ea typeface="Calibri" panose="020F0502020204030204" pitchFamily="34" charset="0"/>
                        </a:rPr>
                        <a:t>θεράπων&gt; θεράπαινα</a:t>
                      </a:r>
                      <a:endParaRPr lang="el-GR" dirty="0"/>
                    </a:p>
                  </a:txBody>
                  <a:tcPr/>
                </a:tc>
                <a:extLst>
                  <a:ext uri="{0D108BD9-81ED-4DB2-BD59-A6C34878D82A}">
                    <a16:rowId xmlns:a16="http://schemas.microsoft.com/office/drawing/2014/main" xmlns="" val="3649976375"/>
                  </a:ext>
                </a:extLst>
              </a:tr>
              <a:tr h="971880">
                <a:tc>
                  <a:txBody>
                    <a:bodyPr/>
                    <a:lstStyle/>
                    <a:p>
                      <a:r>
                        <a:rPr lang="el-GR" dirty="0"/>
                        <a:t>-(τ)</a:t>
                      </a:r>
                      <a:r>
                        <a:rPr lang="el-GR" dirty="0" err="1"/>
                        <a:t>ις</a:t>
                      </a:r>
                      <a:r>
                        <a:rPr lang="el-GR" dirty="0"/>
                        <a:t> &lt;</a:t>
                      </a:r>
                    </a:p>
                  </a:txBody>
                  <a:tcPr/>
                </a:tc>
                <a:tc>
                  <a:txBody>
                    <a:bodyPr/>
                    <a:lstStyle/>
                    <a:p>
                      <a:r>
                        <a:rPr lang="el-GR"/>
                        <a:t> -</a:t>
                      </a:r>
                      <a:r>
                        <a:rPr lang="el-GR" dirty="0"/>
                        <a:t>της</a:t>
                      </a:r>
                    </a:p>
                  </a:txBody>
                  <a:tcPr/>
                </a:tc>
                <a:tc>
                  <a:txBody>
                    <a:bodyPr/>
                    <a:lstStyle/>
                    <a:p>
                      <a:r>
                        <a:rPr lang="el-GR" sz="1800" i="1" dirty="0">
                          <a:effectLst/>
                          <a:latin typeface="Times New Roman" panose="02020603050405020304" pitchFamily="18" charset="0"/>
                          <a:ea typeface="Calibri" panose="020F0502020204030204" pitchFamily="34" charset="0"/>
                        </a:rPr>
                        <a:t>προφήτης&gt; </a:t>
                      </a:r>
                      <a:r>
                        <a:rPr lang="el-GR" sz="1800" i="1" dirty="0" err="1">
                          <a:effectLst/>
                          <a:latin typeface="Times New Roman" panose="02020603050405020304" pitchFamily="18" charset="0"/>
                          <a:ea typeface="Calibri" panose="020F0502020204030204" pitchFamily="34" charset="0"/>
                        </a:rPr>
                        <a:t>προφῆτις</a:t>
                      </a:r>
                      <a:r>
                        <a:rPr lang="el-GR" sz="1800" i="1" dirty="0">
                          <a:effectLst/>
                          <a:latin typeface="Times New Roman" panose="02020603050405020304" pitchFamily="18" charset="0"/>
                          <a:ea typeface="Calibri" panose="020F0502020204030204" pitchFamily="34" charset="0"/>
                        </a:rPr>
                        <a:t>, </a:t>
                      </a:r>
                      <a:r>
                        <a:rPr lang="el-GR" sz="1800" i="1" dirty="0" err="1">
                          <a:effectLst/>
                          <a:latin typeface="Times New Roman" panose="02020603050405020304" pitchFamily="18" charset="0"/>
                          <a:ea typeface="Calibri" panose="020F0502020204030204" pitchFamily="34" charset="0"/>
                        </a:rPr>
                        <a:t>ἐργάτης</a:t>
                      </a:r>
                      <a:r>
                        <a:rPr lang="el-GR" sz="1800" i="1" dirty="0">
                          <a:effectLst/>
                          <a:latin typeface="Times New Roman" panose="02020603050405020304" pitchFamily="18" charset="0"/>
                          <a:ea typeface="Calibri" panose="020F0502020204030204" pitchFamily="34" charset="0"/>
                        </a:rPr>
                        <a:t>&gt; </a:t>
                      </a:r>
                      <a:r>
                        <a:rPr lang="el-GR" sz="1800" i="1" dirty="0" err="1">
                          <a:effectLst/>
                          <a:latin typeface="Times New Roman" panose="02020603050405020304" pitchFamily="18" charset="0"/>
                          <a:ea typeface="Calibri" panose="020F0502020204030204" pitchFamily="34" charset="0"/>
                        </a:rPr>
                        <a:t>ἐργάτις</a:t>
                      </a:r>
                      <a:endParaRPr lang="el-GR" dirty="0"/>
                    </a:p>
                  </a:txBody>
                  <a:tcPr/>
                </a:tc>
                <a:extLst>
                  <a:ext uri="{0D108BD9-81ED-4DB2-BD59-A6C34878D82A}">
                    <a16:rowId xmlns:a16="http://schemas.microsoft.com/office/drawing/2014/main" xmlns="" val="3080506218"/>
                  </a:ext>
                </a:extLst>
              </a:tr>
              <a:tr h="486573">
                <a:tc>
                  <a:txBody>
                    <a:bodyPr/>
                    <a:lstStyle/>
                    <a:p>
                      <a:r>
                        <a:rPr lang="el-GR" dirty="0"/>
                        <a:t>-</a:t>
                      </a:r>
                      <a:r>
                        <a:rPr lang="el-GR" dirty="0" err="1"/>
                        <a:t>τρίς</a:t>
                      </a:r>
                      <a:r>
                        <a:rPr lang="el-GR" dirty="0"/>
                        <a:t>&lt;</a:t>
                      </a:r>
                    </a:p>
                  </a:txBody>
                  <a:tcPr/>
                </a:tc>
                <a:tc>
                  <a:txBody>
                    <a:bodyPr/>
                    <a:lstStyle/>
                    <a:p>
                      <a:r>
                        <a:rPr lang="el-GR" dirty="0"/>
                        <a:t>-</a:t>
                      </a:r>
                      <a:r>
                        <a:rPr lang="el-GR" dirty="0" err="1"/>
                        <a:t>τήρ</a:t>
                      </a:r>
                      <a:endParaRPr lang="el-GR" dirty="0"/>
                    </a:p>
                  </a:txBody>
                  <a:tcPr/>
                </a:tc>
                <a:tc>
                  <a:txBody>
                    <a:bodyPr/>
                    <a:lstStyle/>
                    <a:p>
                      <a:r>
                        <a:rPr lang="el-GR" b="0" i="1" dirty="0" err="1">
                          <a:latin typeface="Times New Roman" panose="02020603050405020304" pitchFamily="18" charset="0"/>
                          <a:cs typeface="Times New Roman" panose="02020603050405020304" pitchFamily="18" charset="0"/>
                        </a:rPr>
                        <a:t>αὐλητήρ</a:t>
                      </a:r>
                      <a:r>
                        <a:rPr lang="el-GR" b="0" i="1" dirty="0">
                          <a:latin typeface="Times New Roman" panose="02020603050405020304" pitchFamily="18" charset="0"/>
                          <a:cs typeface="Times New Roman" panose="02020603050405020304" pitchFamily="18" charset="0"/>
                        </a:rPr>
                        <a:t>&gt; </a:t>
                      </a:r>
                      <a:r>
                        <a:rPr lang="el-GR" b="0" i="1" dirty="0" err="1">
                          <a:latin typeface="Times New Roman" panose="02020603050405020304" pitchFamily="18" charset="0"/>
                          <a:cs typeface="Times New Roman" panose="02020603050405020304" pitchFamily="18" charset="0"/>
                        </a:rPr>
                        <a:t>αὐλητρὶς</a:t>
                      </a:r>
                      <a:endParaRPr lang="el-GR" b="0" i="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4214191423"/>
                  </a:ext>
                </a:extLst>
              </a:tr>
            </a:tbl>
          </a:graphicData>
        </a:graphic>
      </p:graphicFrame>
    </p:spTree>
    <p:extLst>
      <p:ext uri="{BB962C8B-B14F-4D97-AF65-F5344CB8AC3E}">
        <p14:creationId xmlns:p14="http://schemas.microsoft.com/office/powerpoint/2010/main" val="563374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1719262"/>
            <a:ext cx="8712968" cy="4878089"/>
          </a:xfrm>
        </p:spPr>
        <p:txBody>
          <a:bodyPr>
            <a:normAutofit fontScale="77500" lnSpcReduction="20000"/>
          </a:bodyPr>
          <a:lstStyle/>
          <a:p>
            <a:pPr algn="just"/>
            <a:r>
              <a:rPr lang="el-GR" sz="2300" b="1" dirty="0"/>
              <a:t>Ελληνιστική κοινή </a:t>
            </a:r>
          </a:p>
          <a:p>
            <a:pPr marL="608012" indent="-342900" algn="just">
              <a:lnSpc>
                <a:spcPct val="120000"/>
              </a:lnSpc>
              <a:buFont typeface="Wingdings" panose="05000000000000000000" pitchFamily="2" charset="2"/>
              <a:buChar char="Ø"/>
            </a:pPr>
            <a:r>
              <a:rPr lang="el-GR" sz="2300" dirty="0"/>
              <a:t>Περιορισμός παραγωγικότητας των επιθημάτων –</a:t>
            </a:r>
            <a:r>
              <a:rPr lang="el-GR" sz="2300" dirty="0" err="1"/>
              <a:t>τήρ</a:t>
            </a:r>
            <a:r>
              <a:rPr lang="el-GR" sz="2300" dirty="0"/>
              <a:t> και –</a:t>
            </a:r>
            <a:r>
              <a:rPr lang="el-GR" sz="2300" dirty="0" err="1"/>
              <a:t>αινα</a:t>
            </a:r>
            <a:endParaRPr lang="el-GR" sz="2300" dirty="0"/>
          </a:p>
          <a:p>
            <a:pPr marL="608012" indent="-342900" algn="just">
              <a:lnSpc>
                <a:spcPct val="120000"/>
              </a:lnSpc>
              <a:buFont typeface="Wingdings" panose="05000000000000000000" pitchFamily="2" charset="2"/>
              <a:buChar char="Ø"/>
            </a:pPr>
            <a:r>
              <a:rPr lang="el-GR" sz="2300" dirty="0"/>
              <a:t>Διεύρυνση χρήσης αρσενικών επιθημάτων –</a:t>
            </a:r>
            <a:r>
              <a:rPr lang="el-GR" sz="2300" dirty="0" err="1"/>
              <a:t>άς</a:t>
            </a:r>
            <a:r>
              <a:rPr lang="el-GR" sz="2300" dirty="0"/>
              <a:t>, -της/-τής, -</a:t>
            </a:r>
            <a:r>
              <a:rPr lang="el-GR" sz="2300" dirty="0" err="1"/>
              <a:t>εύς</a:t>
            </a:r>
            <a:r>
              <a:rPr lang="el-GR" sz="2300" dirty="0"/>
              <a:t> και των θηλυκών –</a:t>
            </a:r>
            <a:r>
              <a:rPr lang="el-GR" sz="2300" dirty="0" err="1"/>
              <a:t>ισσα</a:t>
            </a:r>
            <a:r>
              <a:rPr lang="el-GR" sz="2300" dirty="0"/>
              <a:t>, -</a:t>
            </a:r>
            <a:r>
              <a:rPr lang="el-GR" sz="2300" dirty="0" err="1"/>
              <a:t>τρια</a:t>
            </a:r>
            <a:r>
              <a:rPr lang="en-US" sz="2300" dirty="0"/>
              <a:t>, </a:t>
            </a:r>
            <a:r>
              <a:rPr lang="el-GR" sz="2100" i="1" dirty="0"/>
              <a:t>ποιήτρια&gt;</a:t>
            </a:r>
            <a:r>
              <a:rPr lang="en-US" sz="2100" i="1" dirty="0"/>
              <a:t> </a:t>
            </a:r>
            <a:r>
              <a:rPr lang="el-GR" sz="2100" i="1" dirty="0" err="1"/>
              <a:t>ποιητ</a:t>
            </a:r>
            <a:r>
              <a:rPr lang="el-GR" sz="2100" i="1" dirty="0" err="1">
                <a:cs typeface="Times New Roman" panose="02020603050405020304" pitchFamily="18" charset="0"/>
              </a:rPr>
              <a:t>ὴς</a:t>
            </a:r>
            <a:endParaRPr lang="el-GR" sz="2100" i="1" dirty="0">
              <a:cs typeface="Times New Roman" panose="02020603050405020304" pitchFamily="18" charset="0"/>
            </a:endParaRPr>
          </a:p>
          <a:p>
            <a:pPr marL="608012" indent="-342900" algn="just">
              <a:lnSpc>
                <a:spcPct val="120000"/>
              </a:lnSpc>
              <a:buFont typeface="Wingdings" panose="05000000000000000000" pitchFamily="2" charset="2"/>
              <a:buChar char="Ø"/>
            </a:pPr>
            <a:r>
              <a:rPr lang="el-GR" sz="2300" dirty="0"/>
              <a:t>Εισαγωγή αρσενικού επιθήματος –</a:t>
            </a:r>
            <a:r>
              <a:rPr lang="el-GR" sz="2300" dirty="0" err="1"/>
              <a:t>άριος</a:t>
            </a:r>
            <a:r>
              <a:rPr lang="el-GR" sz="2300" dirty="0"/>
              <a:t>&lt;λατ.</a:t>
            </a:r>
            <a:r>
              <a:rPr lang="en-US" sz="2300" dirty="0"/>
              <a:t>–</a:t>
            </a:r>
            <a:r>
              <a:rPr lang="en-US" sz="2300" dirty="0" err="1"/>
              <a:t>arius</a:t>
            </a:r>
            <a:r>
              <a:rPr lang="el-GR" sz="2300" dirty="0"/>
              <a:t>, </a:t>
            </a:r>
            <a:r>
              <a:rPr lang="en-US" sz="2300" dirty="0"/>
              <a:t> </a:t>
            </a:r>
            <a:r>
              <a:rPr lang="el-GR" sz="2100" i="1" dirty="0" err="1"/>
              <a:t>παστιλλάριος</a:t>
            </a:r>
            <a:endParaRPr lang="el-GR" sz="2300" i="1" dirty="0"/>
          </a:p>
          <a:p>
            <a:pPr marL="608012" indent="-342900" algn="just">
              <a:lnSpc>
                <a:spcPct val="120000"/>
              </a:lnSpc>
              <a:buFont typeface="Wingdings" panose="05000000000000000000" pitchFamily="2" charset="2"/>
              <a:buChar char="Ø"/>
            </a:pPr>
            <a:r>
              <a:rPr lang="el-GR" sz="2300" dirty="0"/>
              <a:t>Αρχή </a:t>
            </a:r>
            <a:r>
              <a:rPr lang="el-GR" sz="2300" dirty="0" err="1"/>
              <a:t>μεταπλασμού</a:t>
            </a:r>
            <a:r>
              <a:rPr lang="el-GR" sz="2300" dirty="0"/>
              <a:t> θηλυκών ουσιαστικών σε –</a:t>
            </a:r>
            <a:r>
              <a:rPr lang="el-GR" sz="2300" dirty="0" err="1"/>
              <a:t>ος</a:t>
            </a:r>
            <a:r>
              <a:rPr lang="el-GR" sz="2300" dirty="0"/>
              <a:t> προς το αρσενικό γένος  </a:t>
            </a:r>
          </a:p>
          <a:p>
            <a:pPr marL="265112" indent="0" algn="just">
              <a:buNone/>
            </a:pPr>
            <a:endParaRPr lang="el-GR" sz="2300" dirty="0"/>
          </a:p>
          <a:p>
            <a:pPr algn="just"/>
            <a:r>
              <a:rPr lang="el-GR" sz="2300" b="1" dirty="0"/>
              <a:t>Μεσαιωνική ελληνική </a:t>
            </a:r>
          </a:p>
          <a:p>
            <a:pPr marL="615950" indent="-342900" algn="just">
              <a:lnSpc>
                <a:spcPct val="120000"/>
              </a:lnSpc>
              <a:buClr>
                <a:srgbClr val="C4664C"/>
              </a:buClr>
              <a:buFont typeface="Wingdings" panose="05000000000000000000" pitchFamily="2" charset="2"/>
              <a:buChar char="Ø"/>
            </a:pPr>
            <a:r>
              <a:rPr lang="el-GR" sz="2300" dirty="0"/>
              <a:t>Αντικατάσταση του –</a:t>
            </a:r>
            <a:r>
              <a:rPr lang="el-GR" sz="2300" dirty="0" err="1"/>
              <a:t>άριος</a:t>
            </a:r>
            <a:r>
              <a:rPr lang="el-GR" sz="2300" dirty="0"/>
              <a:t> από το –</a:t>
            </a:r>
            <a:r>
              <a:rPr lang="el-GR" sz="2300" dirty="0" err="1"/>
              <a:t>άς</a:t>
            </a:r>
            <a:r>
              <a:rPr lang="el-GR" sz="2300" dirty="0"/>
              <a:t>, </a:t>
            </a:r>
            <a:r>
              <a:rPr lang="el-GR" sz="2100" i="1" dirty="0" err="1"/>
              <a:t>παστιλλάριος</a:t>
            </a:r>
            <a:r>
              <a:rPr lang="el-GR" sz="2100" i="1" dirty="0"/>
              <a:t>&gt; </a:t>
            </a:r>
            <a:r>
              <a:rPr lang="el-GR" sz="2100" i="1" dirty="0" err="1"/>
              <a:t>παστιλλ</a:t>
            </a:r>
            <a:r>
              <a:rPr lang="el-GR" sz="2100" dirty="0" err="1">
                <a:cs typeface="Times New Roman" panose="02020603050405020304" pitchFamily="18" charset="0"/>
              </a:rPr>
              <a:t>ᾶ</a:t>
            </a:r>
            <a:r>
              <a:rPr lang="el-GR" sz="2100" i="1" dirty="0" err="1"/>
              <a:t>ς</a:t>
            </a:r>
            <a:endParaRPr lang="en-US" sz="2300" i="1" dirty="0"/>
          </a:p>
          <a:p>
            <a:pPr marL="615950" indent="-342900" algn="just">
              <a:lnSpc>
                <a:spcPct val="120000"/>
              </a:lnSpc>
              <a:buFont typeface="Wingdings" panose="05000000000000000000" pitchFamily="2" charset="2"/>
              <a:buChar char="Ø"/>
            </a:pPr>
            <a:r>
              <a:rPr lang="el-GR" sz="2300" dirty="0"/>
              <a:t>Σχεδόν ολοκληρωτικός περιορισμός θηλυκών ουσιαστικών σε –</a:t>
            </a:r>
            <a:r>
              <a:rPr lang="el-GR" sz="2300" dirty="0" err="1"/>
              <a:t>ος</a:t>
            </a:r>
            <a:r>
              <a:rPr lang="el-GR" sz="2300" dirty="0"/>
              <a:t> </a:t>
            </a:r>
          </a:p>
          <a:p>
            <a:pPr marL="615950" indent="-342900" algn="just">
              <a:lnSpc>
                <a:spcPct val="120000"/>
              </a:lnSpc>
              <a:buFont typeface="Wingdings" panose="05000000000000000000" pitchFamily="2" charset="2"/>
              <a:buChar char="Ø"/>
            </a:pPr>
            <a:r>
              <a:rPr lang="el-GR" sz="2300" dirty="0"/>
              <a:t>Ευρεία χρήση του –</a:t>
            </a:r>
            <a:r>
              <a:rPr lang="el-GR" sz="2300" dirty="0" err="1"/>
              <a:t>ισσα</a:t>
            </a:r>
            <a:endParaRPr lang="en-US" sz="2300" dirty="0"/>
          </a:p>
          <a:p>
            <a:pPr marL="615950" indent="-342900" algn="just">
              <a:lnSpc>
                <a:spcPct val="120000"/>
              </a:lnSpc>
              <a:buFont typeface="Wingdings" panose="05000000000000000000" pitchFamily="2" charset="2"/>
              <a:buChar char="Ø"/>
            </a:pPr>
            <a:r>
              <a:rPr lang="el-GR" sz="2300" dirty="0"/>
              <a:t>Παραγωγή θηλυκών ουσιαστικών σε –</a:t>
            </a:r>
            <a:r>
              <a:rPr lang="el-GR" sz="2300" dirty="0" err="1"/>
              <a:t>ού</a:t>
            </a:r>
            <a:r>
              <a:rPr lang="el-GR" sz="2300" dirty="0"/>
              <a:t> και σε –</a:t>
            </a:r>
            <a:r>
              <a:rPr lang="el-GR" sz="2300" dirty="0" err="1"/>
              <a:t>έσα</a:t>
            </a:r>
            <a:r>
              <a:rPr lang="en-US" sz="2300" dirty="0"/>
              <a:t>,</a:t>
            </a:r>
            <a:r>
              <a:rPr lang="el-GR" sz="2300" dirty="0"/>
              <a:t>  </a:t>
            </a:r>
            <a:r>
              <a:rPr lang="el-GR" sz="2100" i="1" dirty="0"/>
              <a:t>μυλωνού&lt; </a:t>
            </a:r>
            <a:r>
              <a:rPr lang="el-GR" sz="2100" i="1" dirty="0" err="1"/>
              <a:t>μυλων</a:t>
            </a:r>
            <a:r>
              <a:rPr lang="el-GR" sz="2100" dirty="0" err="1">
                <a:cs typeface="Times New Roman" panose="02020603050405020304" pitchFamily="18" charset="0"/>
              </a:rPr>
              <a:t>ᾶ</a:t>
            </a:r>
            <a:r>
              <a:rPr lang="el-GR" sz="2100" i="1" dirty="0" err="1"/>
              <a:t>ς</a:t>
            </a:r>
            <a:r>
              <a:rPr lang="en-US" sz="2100" i="1" dirty="0"/>
              <a:t>,</a:t>
            </a:r>
            <a:r>
              <a:rPr lang="el-GR" sz="2100" i="1" dirty="0"/>
              <a:t> κοντέσα, </a:t>
            </a:r>
            <a:r>
              <a:rPr lang="el-GR" sz="2100" i="1" dirty="0" err="1"/>
              <a:t>κουρτέσα</a:t>
            </a:r>
            <a:endParaRPr lang="el-GR" sz="2300" i="1" dirty="0">
              <a:highlight>
                <a:srgbClr val="FFFF00"/>
              </a:highlight>
            </a:endParaRPr>
          </a:p>
          <a:p>
            <a:pPr marL="615950" indent="-342900" algn="just">
              <a:lnSpc>
                <a:spcPct val="120000"/>
              </a:lnSpc>
              <a:buFont typeface="Wingdings" panose="05000000000000000000" pitchFamily="2" charset="2"/>
              <a:buChar char="Ø"/>
            </a:pPr>
            <a:r>
              <a:rPr lang="el-GR" sz="2300" dirty="0"/>
              <a:t>Εισαγωγή θηλυκού επιθήματος –ίνα&lt; λατ. </a:t>
            </a:r>
            <a:r>
              <a:rPr lang="en-US" sz="2300" dirty="0"/>
              <a:t>-</a:t>
            </a:r>
            <a:r>
              <a:rPr lang="en-US" sz="2300" dirty="0" err="1"/>
              <a:t>ina</a:t>
            </a:r>
            <a:endParaRPr lang="el-GR" sz="2300" dirty="0"/>
          </a:p>
          <a:p>
            <a:pPr algn="just"/>
            <a:endParaRPr lang="el-GR" dirty="0"/>
          </a:p>
        </p:txBody>
      </p:sp>
      <p:sp>
        <p:nvSpPr>
          <p:cNvPr id="3" name="Τίτλος 2"/>
          <p:cNvSpPr>
            <a:spLocks noGrp="1"/>
          </p:cNvSpPr>
          <p:nvPr>
            <p:ph type="title"/>
          </p:nvPr>
        </p:nvSpPr>
        <p:spPr/>
        <p:txBody>
          <a:bodyPr/>
          <a:lstStyle/>
          <a:p>
            <a:r>
              <a:rPr lang="el-GR" dirty="0"/>
              <a:t>Η </a:t>
            </a:r>
            <a:r>
              <a:rPr lang="el-GR" dirty="0" err="1"/>
              <a:t>μορφολογια</a:t>
            </a:r>
            <a:r>
              <a:rPr lang="el-GR" dirty="0"/>
              <a:t> των </a:t>
            </a:r>
            <a:r>
              <a:rPr lang="el-GR" dirty="0" err="1"/>
              <a:t>θηλυκων</a:t>
            </a:r>
            <a:r>
              <a:rPr lang="el-GR" dirty="0"/>
              <a:t> </a:t>
            </a:r>
            <a:r>
              <a:rPr lang="el-GR" dirty="0" err="1"/>
              <a:t>επαγγελματικων</a:t>
            </a:r>
            <a:r>
              <a:rPr lang="el-GR" dirty="0"/>
              <a:t> </a:t>
            </a:r>
            <a:r>
              <a:rPr lang="el-GR" dirty="0" err="1"/>
              <a:t>ουσιαστικων</a:t>
            </a:r>
            <a:r>
              <a:rPr lang="el-GR" dirty="0"/>
              <a:t> (</a:t>
            </a:r>
            <a:r>
              <a:rPr lang="en-US" dirty="0"/>
              <a:t>2</a:t>
            </a:r>
            <a:r>
              <a:rPr lang="el-GR" dirty="0"/>
              <a:t>)</a:t>
            </a:r>
          </a:p>
        </p:txBody>
      </p:sp>
    </p:spTree>
    <p:extLst>
      <p:ext uri="{BB962C8B-B14F-4D97-AF65-F5344CB8AC3E}">
        <p14:creationId xmlns:p14="http://schemas.microsoft.com/office/powerpoint/2010/main" val="2720909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07504" y="1700808"/>
            <a:ext cx="8680896" cy="4968551"/>
          </a:xfrm>
        </p:spPr>
        <p:txBody>
          <a:bodyPr>
            <a:normAutofit fontScale="85000" lnSpcReduction="10000"/>
          </a:bodyPr>
          <a:lstStyle/>
          <a:p>
            <a:pPr marL="44450" indent="0" algn="just">
              <a:buNone/>
            </a:pPr>
            <a:r>
              <a:rPr lang="el-GR" sz="2100" b="1" i="1" dirty="0">
                <a:solidFill>
                  <a:srgbClr val="C00000"/>
                </a:solidFill>
                <a:latin typeface="Times New Roman" panose="02020603050405020304" pitchFamily="18" charset="0"/>
                <a:cs typeface="Times New Roman" panose="02020603050405020304" pitchFamily="18" charset="0"/>
              </a:rPr>
              <a:t>«</a:t>
            </a:r>
            <a:r>
              <a:rPr lang="el-GR" sz="2100" b="1" i="1" dirty="0" err="1">
                <a:solidFill>
                  <a:srgbClr val="C00000"/>
                </a:solidFill>
                <a:latin typeface="Times New Roman" panose="02020603050405020304" pitchFamily="18" charset="0"/>
                <a:cs typeface="Times New Roman" panose="02020603050405020304" pitchFamily="18" charset="0"/>
              </a:rPr>
              <a:t>Οἱ</a:t>
            </a:r>
            <a:r>
              <a:rPr lang="el-GR" sz="2100" b="1" i="1" dirty="0">
                <a:solidFill>
                  <a:srgbClr val="C00000"/>
                </a:solidFill>
                <a:latin typeface="Times New Roman" panose="02020603050405020304" pitchFamily="18" charset="0"/>
                <a:cs typeface="Times New Roman" panose="02020603050405020304" pitchFamily="18" charset="0"/>
              </a:rPr>
              <a:t> λόγιοι </a:t>
            </a:r>
            <a:r>
              <a:rPr lang="el-GR" sz="2100" b="1" i="1" dirty="0" err="1">
                <a:solidFill>
                  <a:srgbClr val="C00000"/>
                </a:solidFill>
                <a:latin typeface="Times New Roman" panose="02020603050405020304" pitchFamily="18" charset="0"/>
                <a:cs typeface="Times New Roman" panose="02020603050405020304" pitchFamily="18" charset="0"/>
              </a:rPr>
              <a:t>ἄνδρες</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τοῦ</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ἔθνους</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εἶναι</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φυσικὰ</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οἱ</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νομοθέται</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τῆς</a:t>
            </a:r>
            <a:r>
              <a:rPr lang="el-GR" sz="2100" b="1" i="1" dirty="0">
                <a:solidFill>
                  <a:srgbClr val="C00000"/>
                </a:solidFill>
                <a:latin typeface="Times New Roman" panose="02020603050405020304" pitchFamily="18" charset="0"/>
                <a:cs typeface="Times New Roman" panose="02020603050405020304" pitchFamily="18" charset="0"/>
              </a:rPr>
              <a:t> γλώσσης, </a:t>
            </a:r>
            <a:r>
              <a:rPr lang="el-GR" sz="2100" b="1" i="1" dirty="0" err="1">
                <a:solidFill>
                  <a:srgbClr val="C00000"/>
                </a:solidFill>
                <a:latin typeface="Times New Roman" panose="02020603050405020304" pitchFamily="18" charset="0"/>
                <a:cs typeface="Times New Roman" panose="02020603050405020304" pitchFamily="18" charset="0"/>
              </a:rPr>
              <a:t>τὴν</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ὁποίαν</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λαλεῖ</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τὸ</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ἔθνος</a:t>
            </a:r>
            <a:r>
              <a:rPr lang="el-GR" sz="2100" b="1" i="1" dirty="0">
                <a:solidFill>
                  <a:srgbClr val="C00000"/>
                </a:solidFill>
                <a:latin typeface="Times New Roman" panose="02020603050405020304" pitchFamily="18" charset="0"/>
                <a:cs typeface="Times New Roman" panose="02020603050405020304" pitchFamily="18" charset="0"/>
              </a:rPr>
              <a:t>…» </a:t>
            </a:r>
            <a:r>
              <a:rPr lang="el-GR" sz="2100" b="1" i="1" dirty="0" err="1">
                <a:solidFill>
                  <a:srgbClr val="C00000"/>
                </a:solidFill>
                <a:latin typeface="Times New Roman" panose="02020603050405020304" pitchFamily="18" charset="0"/>
                <a:cs typeface="Times New Roman" panose="02020603050405020304" pitchFamily="18" charset="0"/>
              </a:rPr>
              <a:t>Αδ</a:t>
            </a:r>
            <a:r>
              <a:rPr lang="en-US" sz="2100" b="1" i="1" dirty="0">
                <a:solidFill>
                  <a:srgbClr val="C00000"/>
                </a:solidFill>
                <a:latin typeface="Times New Roman" panose="02020603050405020304" pitchFamily="18" charset="0"/>
                <a:cs typeface="Times New Roman" panose="02020603050405020304" pitchFamily="18" charset="0"/>
              </a:rPr>
              <a:t>.</a:t>
            </a:r>
            <a:r>
              <a:rPr lang="el-GR" sz="2100" b="1" i="1" dirty="0">
                <a:solidFill>
                  <a:srgbClr val="C00000"/>
                </a:solidFill>
                <a:latin typeface="Times New Roman" panose="02020603050405020304" pitchFamily="18" charset="0"/>
                <a:cs typeface="Times New Roman" panose="02020603050405020304" pitchFamily="18" charset="0"/>
              </a:rPr>
              <a:t> Κοραής, Προλεγόμενα</a:t>
            </a:r>
          </a:p>
          <a:p>
            <a:pPr algn="just">
              <a:lnSpc>
                <a:spcPct val="150000"/>
              </a:lnSpc>
            </a:pPr>
            <a:r>
              <a:rPr lang="el-GR" sz="2100" b="1" dirty="0"/>
              <a:t>Καθαρεύουσα </a:t>
            </a:r>
            <a:endParaRPr lang="el-GR" sz="2100" dirty="0"/>
          </a:p>
          <a:p>
            <a:pPr marL="530225" indent="-265113" algn="just">
              <a:lnSpc>
                <a:spcPct val="150000"/>
              </a:lnSpc>
              <a:buFont typeface="Wingdings" panose="05000000000000000000" pitchFamily="2" charset="2"/>
              <a:buChar char="Ø"/>
            </a:pPr>
            <a:r>
              <a:rPr lang="el-GR" sz="2100" dirty="0"/>
              <a:t>Στόχος: ανώτερο υφολογικό επίπεδο των παραγόμενων λέξεων</a:t>
            </a:r>
          </a:p>
          <a:p>
            <a:pPr marL="530225" indent="-265113" algn="just">
              <a:lnSpc>
                <a:spcPct val="150000"/>
              </a:lnSpc>
              <a:buFont typeface="Wingdings" panose="05000000000000000000" pitchFamily="2" charset="2"/>
              <a:buChar char="Ø"/>
            </a:pPr>
            <a:r>
              <a:rPr lang="el-GR" sz="2100" dirty="0"/>
              <a:t>Κύρια πηγή άντλησης παραγωγικών επιθημάτων: αρχαία ελληνική </a:t>
            </a:r>
            <a:endParaRPr lang="en-US" sz="2100" dirty="0"/>
          </a:p>
          <a:p>
            <a:pPr marL="530225" indent="-265113" algn="just">
              <a:lnSpc>
                <a:spcPct val="150000"/>
              </a:lnSpc>
              <a:buFont typeface="Wingdings" panose="05000000000000000000" pitchFamily="2" charset="2"/>
              <a:buChar char="Ø"/>
            </a:pPr>
            <a:r>
              <a:rPr lang="el-GR" sz="2100" dirty="0"/>
              <a:t>Πεδίο χρήσης: δημόσιος τομέας / διοίκηση </a:t>
            </a:r>
          </a:p>
          <a:p>
            <a:pPr marL="265112" indent="0" algn="just">
              <a:lnSpc>
                <a:spcPct val="150000"/>
              </a:lnSpc>
              <a:buNone/>
            </a:pPr>
            <a:r>
              <a:rPr lang="el-GR" sz="2100" b="1" dirty="0"/>
              <a:t>Γυναικεία επαγγελματικά και ιδιότητες:</a:t>
            </a:r>
          </a:p>
          <a:p>
            <a:pPr marL="633413" indent="-190500" algn="just">
              <a:lnSpc>
                <a:spcPct val="150000"/>
              </a:lnSpc>
              <a:buFont typeface="Wingdings" panose="05000000000000000000" pitchFamily="2" charset="2"/>
              <a:buChar char="§"/>
            </a:pPr>
            <a:r>
              <a:rPr lang="el-GR" sz="2100" dirty="0"/>
              <a:t>Θηλυκό επίθημα –</a:t>
            </a:r>
            <a:r>
              <a:rPr lang="el-GR" sz="2100" dirty="0" err="1"/>
              <a:t>ις</a:t>
            </a:r>
            <a:r>
              <a:rPr lang="el-GR" sz="2100" dirty="0"/>
              <a:t> κυρίως από αρσενικά σύνθετα με β΄ συνθετικό –τέχνης </a:t>
            </a:r>
            <a:r>
              <a:rPr lang="el-GR" sz="1900" i="1" dirty="0"/>
              <a:t>ο καλλιτέχνης&gt; η </a:t>
            </a:r>
            <a:r>
              <a:rPr lang="el-GR" sz="1900" i="1" dirty="0" err="1"/>
              <a:t>καλλιτέχνις</a:t>
            </a:r>
            <a:r>
              <a:rPr lang="el-GR" sz="1900" i="1" dirty="0"/>
              <a:t>, ο βιοτέχνης&gt; η </a:t>
            </a:r>
            <a:r>
              <a:rPr lang="el-GR" sz="1900" i="1" dirty="0" err="1"/>
              <a:t>βιοτέχνις</a:t>
            </a:r>
            <a:endParaRPr lang="el-GR" sz="1900" dirty="0"/>
          </a:p>
          <a:p>
            <a:pPr marL="633413" indent="-190500" algn="just">
              <a:lnSpc>
                <a:spcPct val="150000"/>
              </a:lnSpc>
              <a:buFont typeface="Wingdings" panose="05000000000000000000" pitchFamily="2" charset="2"/>
              <a:buChar char="§"/>
            </a:pPr>
            <a:r>
              <a:rPr lang="el-GR" sz="2100" dirty="0"/>
              <a:t>‘Κοινό γένος’: Αρσενικά επιθήματα όπως </a:t>
            </a:r>
            <a:r>
              <a:rPr lang="el-GR" sz="2100" dirty="0" err="1"/>
              <a:t>ός</a:t>
            </a:r>
            <a:r>
              <a:rPr lang="el-GR" sz="2100" dirty="0"/>
              <a:t>/–</a:t>
            </a:r>
            <a:r>
              <a:rPr lang="el-GR" sz="2100" dirty="0" err="1"/>
              <a:t>ος</a:t>
            </a:r>
            <a:r>
              <a:rPr lang="el-GR" sz="2100" dirty="0"/>
              <a:t>, -</a:t>
            </a:r>
            <a:r>
              <a:rPr lang="el-GR" sz="2100" dirty="0" err="1"/>
              <a:t>ής</a:t>
            </a:r>
            <a:r>
              <a:rPr lang="el-GR" sz="2100" dirty="0"/>
              <a:t>, -ων, -</a:t>
            </a:r>
            <a:r>
              <a:rPr lang="el-GR" sz="2100" dirty="0" err="1"/>
              <a:t>ευς</a:t>
            </a:r>
            <a:r>
              <a:rPr lang="el-GR" sz="2100" dirty="0"/>
              <a:t>  </a:t>
            </a:r>
          </a:p>
          <a:p>
            <a:pPr marL="633413" indent="0" algn="just">
              <a:lnSpc>
                <a:spcPct val="150000"/>
              </a:lnSpc>
              <a:buNone/>
            </a:pPr>
            <a:r>
              <a:rPr lang="el-GR" sz="1900" i="1" dirty="0"/>
              <a:t>ο/η ιατρός</a:t>
            </a:r>
            <a:r>
              <a:rPr lang="el-GR" sz="2100" dirty="0"/>
              <a:t>, </a:t>
            </a:r>
            <a:r>
              <a:rPr lang="el-GR" sz="1900" i="1" dirty="0"/>
              <a:t>ο/η φιλόλογος</a:t>
            </a:r>
            <a:r>
              <a:rPr lang="el-GR" sz="2100" dirty="0"/>
              <a:t>, </a:t>
            </a:r>
            <a:r>
              <a:rPr lang="el-GR" sz="1900" i="1" dirty="0"/>
              <a:t>ο/η δικαστής, ο/η βουλευτής,               </a:t>
            </a:r>
            <a:r>
              <a:rPr lang="en-US" sz="1900" i="1" dirty="0"/>
              <a:t>             </a:t>
            </a:r>
            <a:r>
              <a:rPr lang="el-GR" sz="1900" i="1" dirty="0"/>
              <a:t>   ο/η </a:t>
            </a:r>
            <a:r>
              <a:rPr lang="el-GR" sz="1900" i="1" dirty="0" err="1"/>
              <a:t>αρχιτέκτων</a:t>
            </a:r>
            <a:r>
              <a:rPr lang="el-GR" sz="1900" i="1" dirty="0"/>
              <a:t>, ο/ η γραμματεύς, ο/ η συγγραφεύς</a:t>
            </a:r>
          </a:p>
          <a:p>
            <a:pPr marL="633413" indent="0" algn="just">
              <a:buNone/>
            </a:pPr>
            <a:endParaRPr lang="el-GR" i="1" dirty="0"/>
          </a:p>
          <a:p>
            <a:endParaRPr lang="el-GR" dirty="0"/>
          </a:p>
        </p:txBody>
      </p:sp>
      <p:sp>
        <p:nvSpPr>
          <p:cNvPr id="3" name="Τίτλος 2"/>
          <p:cNvSpPr>
            <a:spLocks noGrp="1"/>
          </p:cNvSpPr>
          <p:nvPr>
            <p:ph type="title"/>
          </p:nvPr>
        </p:nvSpPr>
        <p:spPr/>
        <p:txBody>
          <a:bodyPr/>
          <a:lstStyle/>
          <a:p>
            <a:r>
              <a:rPr lang="el-GR" dirty="0"/>
              <a:t>Η </a:t>
            </a:r>
            <a:r>
              <a:rPr lang="el-GR" dirty="0" err="1"/>
              <a:t>μορφολογια</a:t>
            </a:r>
            <a:r>
              <a:rPr lang="el-GR" dirty="0"/>
              <a:t> των </a:t>
            </a:r>
            <a:r>
              <a:rPr lang="el-GR" dirty="0" err="1"/>
              <a:t>θηλυκων</a:t>
            </a:r>
            <a:r>
              <a:rPr lang="el-GR" dirty="0"/>
              <a:t> </a:t>
            </a:r>
            <a:r>
              <a:rPr lang="el-GR" dirty="0" err="1"/>
              <a:t>επαγγελματικων</a:t>
            </a:r>
            <a:r>
              <a:rPr lang="el-GR" dirty="0"/>
              <a:t> </a:t>
            </a:r>
            <a:r>
              <a:rPr lang="el-GR" dirty="0" err="1"/>
              <a:t>ουσιαστικων</a:t>
            </a:r>
            <a:r>
              <a:rPr lang="el-GR" dirty="0"/>
              <a:t> (3)</a:t>
            </a:r>
          </a:p>
        </p:txBody>
      </p:sp>
    </p:spTree>
    <p:extLst>
      <p:ext uri="{BB962C8B-B14F-4D97-AF65-F5344CB8AC3E}">
        <p14:creationId xmlns:p14="http://schemas.microsoft.com/office/powerpoint/2010/main" val="46457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λέγμα">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themeOverride>
</file>

<file path=docProps/app.xml><?xml version="1.0" encoding="utf-8"?>
<Properties xmlns="http://schemas.openxmlformats.org/officeDocument/2006/extended-properties" xmlns:vt="http://schemas.openxmlformats.org/officeDocument/2006/docPropsVTypes">
  <Template>Berlin_Presentation (2)</Template>
  <TotalTime>4263</TotalTime>
  <Words>2534</Words>
  <Application>Microsoft Office PowerPoint</Application>
  <PresentationFormat>Προβολή στην οθόνη (4:3)</PresentationFormat>
  <Paragraphs>228</Paragraphs>
  <Slides>25</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Πλέγμα</vt:lpstr>
      <vt:lpstr>38η ετησια συναντηση του τομεα γλωσσολογιασ Τμημα φιλολογιασ  α.π.θ.  Αρχαια ελληνικη,  νεα ελληνικη και εκπαιδευση  Θεσσαλονίκη, 27-28/4/2017 </vt:lpstr>
      <vt:lpstr>Γλωσσικο ζητημα,  γλωσσικοσ συντηρητισμοσ &amp; το 2ο κυμα φεμινιστικησ γλωσσολογιασ:  η αναφορα στη γυναικα στην ελληνικη γλωσσα  </vt:lpstr>
      <vt:lpstr>Δομη παρουσιασησ</vt:lpstr>
      <vt:lpstr>Το Γλωσσικο ζητημα</vt:lpstr>
      <vt:lpstr>Γλωσσικοσ συντηρητισμοσ</vt:lpstr>
      <vt:lpstr>Η μορφολογια των θηλυκων επαγγελματικων ουσιαστικων (1)</vt:lpstr>
      <vt:lpstr>Η μορφολογια των θηλυκων επαγγελματικων ουσιαστικων (1)</vt:lpstr>
      <vt:lpstr>Η μορφολογια των θηλυκων επαγγελματικων ουσιαστικων (2)</vt:lpstr>
      <vt:lpstr>Η μορφολογια των θηλυκων επαγγελματικων ουσιαστικων (3)</vt:lpstr>
      <vt:lpstr>Η μορφολογια των θηλυκων επαγγελματικων ουσιαστικων σημερα (4)</vt:lpstr>
      <vt:lpstr> 2ο κυμα φεμινιστικησ γλωσσολογιασ </vt:lpstr>
      <vt:lpstr>Ευρωπαϊκα παραδειγματα</vt:lpstr>
      <vt:lpstr>Η ελληνικη δημοσια διοικηση (Ποσοτικα)</vt:lpstr>
      <vt:lpstr>Τα εγγραφα της ελληνικης δημοσιας διοικησησ</vt:lpstr>
      <vt:lpstr>ΠΟΙΟΤΙΚΗ ΑΝΑΛΥΣΗ: ΜΟΡΦΟΣΥΝΤΑΞΗ</vt:lpstr>
      <vt:lpstr>Ποιοτικη αναλυση: σημασιολογια</vt:lpstr>
      <vt:lpstr>ΥΠΕΡΔΙΟΡΘΩΣΗ (1)</vt:lpstr>
      <vt:lpstr>ΥΠΕΡΔΙΟΡΘΩΣΗ (2)</vt:lpstr>
      <vt:lpstr>ΥΠΕΡΔΙΟΡΘΩΣΗ (3)</vt:lpstr>
      <vt:lpstr>ΣΥΝΟΨΙΖΟΝΤΑΣ ΤΑ ΖΗΤΗΜΑΤΑ</vt:lpstr>
      <vt:lpstr>ΠΡΟΤΑΣΕΙΣ: ΓΛΩΣΣΑ ΓΕΝΟΥΣ ΘΗΛΥΚΟΥ ΣΤΗΝ ΕΚΠΑΙΔΕΥΣΗ ΚΑΙ ΣΤΗ ΔΙΟΙΚΗΣΗ (?)</vt:lpstr>
      <vt:lpstr>Στοχοσ των γλωσσικων μεταρρυθμισεων</vt:lpstr>
      <vt:lpstr>ΒΙΒΛΙΟΓΡΑΦΙΚΕΣ ΑΝΑΦΟΡΕΣ</vt:lpstr>
      <vt:lpstr>ΒΙΒΛΙΟΓΡΑΦΙΚΕΣ ΑΝΑΦΟΡΕΣ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‘να μαθετε γραμματικη’ sexist language and ideology in a corpus of greek public documents</dc:title>
  <dc:creator>User</dc:creator>
  <cp:lastModifiedBy>user</cp:lastModifiedBy>
  <cp:revision>158</cp:revision>
  <dcterms:created xsi:type="dcterms:W3CDTF">2017-04-07T08:29:28Z</dcterms:created>
  <dcterms:modified xsi:type="dcterms:W3CDTF">2017-05-25T10:22:18Z</dcterms:modified>
</cp:coreProperties>
</file>