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460" r:id="rId2"/>
    <p:sldId id="461" r:id="rId3"/>
    <p:sldId id="536" r:id="rId4"/>
    <p:sldId id="462"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377" r:id="rId30"/>
    <p:sldId id="284" r:id="rId31"/>
    <p:sldId id="285" r:id="rId32"/>
    <p:sldId id="288" r:id="rId33"/>
    <p:sldId id="290" r:id="rId34"/>
    <p:sldId id="291" r:id="rId35"/>
    <p:sldId id="292" r:id="rId36"/>
    <p:sldId id="293" r:id="rId37"/>
    <p:sldId id="294" r:id="rId38"/>
    <p:sldId id="295" r:id="rId39"/>
    <p:sldId id="296" r:id="rId40"/>
    <p:sldId id="297" r:id="rId41"/>
    <p:sldId id="298" r:id="rId42"/>
    <p:sldId id="299"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4" r:id="rId65"/>
    <p:sldId id="325" r:id="rId66"/>
    <p:sldId id="326" r:id="rId67"/>
    <p:sldId id="328" r:id="rId68"/>
    <p:sldId id="329" r:id="rId69"/>
    <p:sldId id="330" r:id="rId70"/>
    <p:sldId id="443" r:id="rId71"/>
    <p:sldId id="331" r:id="rId72"/>
    <p:sldId id="535" r:id="rId73"/>
    <p:sldId id="497" r:id="rId74"/>
    <p:sldId id="498" r:id="rId75"/>
    <p:sldId id="499" r:id="rId76"/>
    <p:sldId id="500" r:id="rId77"/>
    <p:sldId id="501" r:id="rId78"/>
    <p:sldId id="502" r:id="rId79"/>
    <p:sldId id="503" r:id="rId80"/>
    <p:sldId id="504" r:id="rId81"/>
    <p:sldId id="505" r:id="rId82"/>
    <p:sldId id="506" r:id="rId83"/>
    <p:sldId id="507" r:id="rId84"/>
    <p:sldId id="508" r:id="rId85"/>
    <p:sldId id="509" r:id="rId86"/>
    <p:sldId id="510" r:id="rId87"/>
    <p:sldId id="511" r:id="rId88"/>
    <p:sldId id="512" r:id="rId89"/>
    <p:sldId id="513" r:id="rId90"/>
    <p:sldId id="514" r:id="rId91"/>
    <p:sldId id="515" r:id="rId92"/>
    <p:sldId id="516" r:id="rId93"/>
    <p:sldId id="517" r:id="rId94"/>
    <p:sldId id="518" r:id="rId95"/>
    <p:sldId id="519" r:id="rId96"/>
    <p:sldId id="520" r:id="rId97"/>
    <p:sldId id="521" r:id="rId98"/>
    <p:sldId id="522" r:id="rId99"/>
    <p:sldId id="523" r:id="rId100"/>
    <p:sldId id="524" r:id="rId101"/>
    <p:sldId id="525" r:id="rId102"/>
    <p:sldId id="526" r:id="rId103"/>
    <p:sldId id="527" r:id="rId104"/>
    <p:sldId id="528" r:id="rId105"/>
    <p:sldId id="529" r:id="rId106"/>
    <p:sldId id="530" r:id="rId107"/>
    <p:sldId id="531" r:id="rId108"/>
    <p:sldId id="532" r:id="rId109"/>
    <p:sldId id="533" r:id="rId110"/>
    <p:sldId id="534" r:id="rId111"/>
    <p:sldId id="379" r:id="rId112"/>
    <p:sldId id="449" r:id="rId113"/>
    <p:sldId id="456" r:id="rId114"/>
    <p:sldId id="455" r:id="rId115"/>
    <p:sldId id="405" r:id="rId116"/>
    <p:sldId id="406" r:id="rId117"/>
    <p:sldId id="408" r:id="rId118"/>
    <p:sldId id="409" r:id="rId119"/>
    <p:sldId id="400" r:id="rId120"/>
    <p:sldId id="401" r:id="rId121"/>
    <p:sldId id="402" r:id="rId122"/>
    <p:sldId id="448" r:id="rId123"/>
    <p:sldId id="410" r:id="rId124"/>
    <p:sldId id="411" r:id="rId125"/>
    <p:sldId id="489" r:id="rId126"/>
    <p:sldId id="490" r:id="rId127"/>
    <p:sldId id="491" r:id="rId128"/>
    <p:sldId id="492" r:id="rId129"/>
    <p:sldId id="493" r:id="rId130"/>
    <p:sldId id="494" r:id="rId131"/>
    <p:sldId id="495" r:id="rId132"/>
    <p:sldId id="496" r:id="rId133"/>
    <p:sldId id="433" r:id="rId134"/>
    <p:sldId id="434" r:id="rId135"/>
    <p:sldId id="436" r:id="rId136"/>
    <p:sldId id="438" r:id="rId137"/>
    <p:sldId id="412" r:id="rId138"/>
    <p:sldId id="457" r:id="rId139"/>
    <p:sldId id="458" r:id="rId140"/>
    <p:sldId id="417" r:id="rId141"/>
    <p:sldId id="418" r:id="rId142"/>
    <p:sldId id="419" r:id="rId143"/>
    <p:sldId id="420" r:id="rId144"/>
    <p:sldId id="421" r:id="rId145"/>
    <p:sldId id="422" r:id="rId146"/>
    <p:sldId id="445" r:id="rId147"/>
    <p:sldId id="446" r:id="rId148"/>
    <p:sldId id="447" r:id="rId149"/>
    <p:sldId id="423" r:id="rId150"/>
    <p:sldId id="424" r:id="rId151"/>
    <p:sldId id="425" r:id="rId152"/>
    <p:sldId id="426" r:id="rId153"/>
    <p:sldId id="488" r:id="rId154"/>
    <p:sldId id="428" r:id="rId1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4660"/>
  </p:normalViewPr>
  <p:slideViewPr>
    <p:cSldViewPr>
      <p:cViewPr varScale="1">
        <p:scale>
          <a:sx n="107" d="100"/>
          <a:sy n="107" d="100"/>
        </p:scale>
        <p:origin x="-13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dgm:spPr/>
      <dgm:t>
        <a:bodyPr/>
        <a:lstStyle/>
        <a:p>
          <a:r>
            <a:rPr lang="el-GR" dirty="0" smtClean="0"/>
            <a:t>Παιχνίδια</a:t>
          </a:r>
          <a:endParaRPr lang="el-GR"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l-GR" dirty="0" smtClean="0"/>
            <a:t>Μάρκετινγκ</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376B2B7E-59BA-4206-90F1-D61523FF4A77}" type="presOf" srcId="{0B62C22B-4926-4AF6-BBA4-AB9399A0F8EA}" destId="{F1A4F038-BAC0-47AF-A29D-391722CEC2F1}" srcOrd="0" destOrd="0" presId="urn:microsoft.com/office/officeart/2005/8/layout/cycle5"/>
    <dgm:cxn modelId="{5AB44316-4D70-4938-838E-51AA1178586D}" srcId="{ACDC6D15-2717-46CE-9F4E-421F89AFE719}" destId="{17B6DBB3-F72A-4822-B942-DC506C38B0C7}" srcOrd="1" destOrd="0" parTransId="{A2B84BB6-3442-41EB-BD7C-98FB1302D1E7}" sibTransId="{0B62C22B-4926-4AF6-BBA4-AB9399A0F8EA}"/>
    <dgm:cxn modelId="{2F61F845-C233-4694-AB2A-C718F0B47342}" type="presOf" srcId="{8FCF27E0-CDC5-47E1-AA4E-A1BD06D745CE}" destId="{204C55FF-AEE2-4211-A6A9-3EB24C7ED797}" srcOrd="0" destOrd="0" presId="urn:microsoft.com/office/officeart/2005/8/layout/cycle5"/>
    <dgm:cxn modelId="{E5B84679-DB75-468C-8F83-7C3AED7889F2}" type="presOf" srcId="{74F504D3-0C4F-44A7-895C-705F6B6CA193}" destId="{6E5904DE-08AF-440A-9A04-59C9B80C380B}" srcOrd="0" destOrd="0" presId="urn:microsoft.com/office/officeart/2005/8/layout/cycle5"/>
    <dgm:cxn modelId="{7A84B32B-5447-4F63-9D80-B368E48F7E66}" type="presOf" srcId="{ACDC6D15-2717-46CE-9F4E-421F89AFE719}" destId="{8D278FC8-1EC3-4A27-AED7-84895AAB42F7}"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F31C9575-E44F-488D-8759-37E76D346861}" type="presOf" srcId="{65A8F698-F48F-4B6A-A72B-31F15379F6C6}" destId="{0EC851C6-243E-49D9-B9AA-BF7F20BCE856}" srcOrd="0" destOrd="0" presId="urn:microsoft.com/office/officeart/2005/8/layout/cycle5"/>
    <dgm:cxn modelId="{54429E7C-9CE8-418C-B934-2AE44015C569}" srcId="{ACDC6D15-2717-46CE-9F4E-421F89AFE719}" destId="{8FCF27E0-CDC5-47E1-AA4E-A1BD06D745CE}" srcOrd="5" destOrd="0" parTransId="{57F40A9D-2E94-431F-AEBA-EDA48AACE2F8}" sibTransId="{74F504D3-0C4F-44A7-895C-705F6B6CA193}"/>
    <dgm:cxn modelId="{4F23A0D1-AAA8-4B5A-BA59-4A8A0095B3D7}" type="presOf" srcId="{62F1754E-EE12-4CC1-BFE5-3844BDA01F24}" destId="{2318AC35-27DA-4E15-9D32-6EB298CB6AEF}" srcOrd="0" destOrd="0" presId="urn:microsoft.com/office/officeart/2005/8/layout/cycle5"/>
    <dgm:cxn modelId="{679E2E68-2835-406B-AEEA-48BC9328F67B}" type="presOf" srcId="{40EEECD6-7614-4A8C-B2CB-625681BCA6B2}" destId="{D906296C-43DA-47AE-BC68-1179D441D759}"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D13ECDF-AD94-4847-8D67-D811BD4B7E15}" srcId="{ACDC6D15-2717-46CE-9F4E-421F89AFE719}" destId="{26E5BDD0-BD5C-468B-87F4-B23335E2C332}" srcOrd="2" destOrd="0" parTransId="{402C3256-DC11-4F72-8A27-8326A506330F}" sibTransId="{12B96B4C-EFA2-4FB1-BF40-665A307B5404}"/>
    <dgm:cxn modelId="{C74E9933-938F-4D14-9B41-C31EB4FDEBB5}" type="presOf" srcId="{4D62850C-3DAF-45CE-B6AE-0B18D75E4848}" destId="{4C86D7D4-9A89-4D5E-B7D3-FF1AD4179233}" srcOrd="0" destOrd="0" presId="urn:microsoft.com/office/officeart/2005/8/layout/cycle5"/>
    <dgm:cxn modelId="{7C126993-8E92-41C6-932D-13367C002261}" type="presOf" srcId="{D280E970-AFB1-43F4-BB9E-EFF3A081793A}" destId="{11D8FE68-F23D-4B7C-8DA1-E1F0E4F72689}" srcOrd="0" destOrd="0" presId="urn:microsoft.com/office/officeart/2005/8/layout/cycle5"/>
    <dgm:cxn modelId="{35E05000-5EFE-49D3-BED5-DEE35F00782B}" type="presOf" srcId="{12B96B4C-EFA2-4FB1-BF40-665A307B5404}" destId="{C523005E-6023-433C-B9D9-98ACED21DCAF}"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37220278-9497-4459-B4B6-72F9A15A81F4}" type="presOf" srcId="{79DF6146-E584-421E-9B22-613FC796B1B7}" destId="{8AA1020C-2512-43FB-96A2-F99A957A1A0E}" srcOrd="0" destOrd="0" presId="urn:microsoft.com/office/officeart/2005/8/layout/cycle5"/>
    <dgm:cxn modelId="{F28B9225-B059-4941-B3D3-8CD5ECE2B286}" type="presOf" srcId="{26E5BDD0-BD5C-468B-87F4-B23335E2C332}" destId="{3130723F-02D5-4B5D-A550-30D0F8799331}" srcOrd="0" destOrd="0" presId="urn:microsoft.com/office/officeart/2005/8/layout/cycle5"/>
    <dgm:cxn modelId="{32A42ED7-FF85-4249-B9A9-F71E4B5AB092}" type="presOf" srcId="{17B6DBB3-F72A-4822-B942-DC506C38B0C7}" destId="{68EA9D89-1A4C-44C4-8F8C-A040E74CC1A0}" srcOrd="0" destOrd="0" presId="urn:microsoft.com/office/officeart/2005/8/layout/cycle5"/>
    <dgm:cxn modelId="{9FC14C2D-8E0D-4B06-B076-760EA46B44B1}" type="presParOf" srcId="{8D278FC8-1EC3-4A27-AED7-84895AAB42F7}" destId="{D906296C-43DA-47AE-BC68-1179D441D759}" srcOrd="0" destOrd="0" presId="urn:microsoft.com/office/officeart/2005/8/layout/cycle5"/>
    <dgm:cxn modelId="{62D803B9-763F-4130-A0C5-83BAF2E9C835}" type="presParOf" srcId="{8D278FC8-1EC3-4A27-AED7-84895AAB42F7}" destId="{A1DFDA63-66AD-4807-9567-40D7E8E80D7D}" srcOrd="1" destOrd="0" presId="urn:microsoft.com/office/officeart/2005/8/layout/cycle5"/>
    <dgm:cxn modelId="{C2777F20-3A63-40F1-8363-6F5F1633BFB1}" type="presParOf" srcId="{8D278FC8-1EC3-4A27-AED7-84895AAB42F7}" destId="{4C86D7D4-9A89-4D5E-B7D3-FF1AD4179233}" srcOrd="2" destOrd="0" presId="urn:microsoft.com/office/officeart/2005/8/layout/cycle5"/>
    <dgm:cxn modelId="{2A228DFA-9646-48DF-ACBB-215A5D83B50B}" type="presParOf" srcId="{8D278FC8-1EC3-4A27-AED7-84895AAB42F7}" destId="{68EA9D89-1A4C-44C4-8F8C-A040E74CC1A0}" srcOrd="3" destOrd="0" presId="urn:microsoft.com/office/officeart/2005/8/layout/cycle5"/>
    <dgm:cxn modelId="{044A40E2-1B19-4120-83A5-A616CA3E63B5}" type="presParOf" srcId="{8D278FC8-1EC3-4A27-AED7-84895AAB42F7}" destId="{46F31CF8-0335-4D37-92D5-AFA6CE4AA8AF}" srcOrd="4" destOrd="0" presId="urn:microsoft.com/office/officeart/2005/8/layout/cycle5"/>
    <dgm:cxn modelId="{152ED220-92D1-4446-B313-C1791250B269}" type="presParOf" srcId="{8D278FC8-1EC3-4A27-AED7-84895AAB42F7}" destId="{F1A4F038-BAC0-47AF-A29D-391722CEC2F1}" srcOrd="5" destOrd="0" presId="urn:microsoft.com/office/officeart/2005/8/layout/cycle5"/>
    <dgm:cxn modelId="{39D62C85-BC50-4F96-B24A-3F287E41C133}" type="presParOf" srcId="{8D278FC8-1EC3-4A27-AED7-84895AAB42F7}" destId="{3130723F-02D5-4B5D-A550-30D0F8799331}" srcOrd="6" destOrd="0" presId="urn:microsoft.com/office/officeart/2005/8/layout/cycle5"/>
    <dgm:cxn modelId="{70D28DC8-2E58-4505-9BDF-E38B48D60CC6}" type="presParOf" srcId="{8D278FC8-1EC3-4A27-AED7-84895AAB42F7}" destId="{48313FA7-8BFA-41D9-B3A9-9ED6D6DE5223}" srcOrd="7" destOrd="0" presId="urn:microsoft.com/office/officeart/2005/8/layout/cycle5"/>
    <dgm:cxn modelId="{620C884B-384D-4358-B7EC-E25871C198C3}" type="presParOf" srcId="{8D278FC8-1EC3-4A27-AED7-84895AAB42F7}" destId="{C523005E-6023-433C-B9D9-98ACED21DCAF}" srcOrd="8" destOrd="0" presId="urn:microsoft.com/office/officeart/2005/8/layout/cycle5"/>
    <dgm:cxn modelId="{14FE57F7-18EA-4A68-9E4F-D1AD4E4ED8E1}" type="presParOf" srcId="{8D278FC8-1EC3-4A27-AED7-84895AAB42F7}" destId="{11D8FE68-F23D-4B7C-8DA1-E1F0E4F72689}" srcOrd="9" destOrd="0" presId="urn:microsoft.com/office/officeart/2005/8/layout/cycle5"/>
    <dgm:cxn modelId="{C57E7B04-859F-4B0E-8DA4-7EF2B9454928}" type="presParOf" srcId="{8D278FC8-1EC3-4A27-AED7-84895AAB42F7}" destId="{039F4951-DC22-4159-8A0A-F477B33E6DA0}" srcOrd="10" destOrd="0" presId="urn:microsoft.com/office/officeart/2005/8/layout/cycle5"/>
    <dgm:cxn modelId="{3724E5D6-4759-451E-ADD7-640C5D87DC15}" type="presParOf" srcId="{8D278FC8-1EC3-4A27-AED7-84895AAB42F7}" destId="{2318AC35-27DA-4E15-9D32-6EB298CB6AEF}" srcOrd="11" destOrd="0" presId="urn:microsoft.com/office/officeart/2005/8/layout/cycle5"/>
    <dgm:cxn modelId="{23329FBA-E165-4120-AF0C-FDDF9D430F47}" type="presParOf" srcId="{8D278FC8-1EC3-4A27-AED7-84895AAB42F7}" destId="{0EC851C6-243E-49D9-B9AA-BF7F20BCE856}" srcOrd="12" destOrd="0" presId="urn:microsoft.com/office/officeart/2005/8/layout/cycle5"/>
    <dgm:cxn modelId="{F22F9BDE-D875-4774-B73D-9A062FDA1B8E}" type="presParOf" srcId="{8D278FC8-1EC3-4A27-AED7-84895AAB42F7}" destId="{9CADCB05-4CF1-4E6C-9686-962AB9AE998C}" srcOrd="13" destOrd="0" presId="urn:microsoft.com/office/officeart/2005/8/layout/cycle5"/>
    <dgm:cxn modelId="{8FAB1285-3865-4764-84B9-B3EEF0EC1BAD}" type="presParOf" srcId="{8D278FC8-1EC3-4A27-AED7-84895AAB42F7}" destId="{8AA1020C-2512-43FB-96A2-F99A957A1A0E}" srcOrd="14" destOrd="0" presId="urn:microsoft.com/office/officeart/2005/8/layout/cycle5"/>
    <dgm:cxn modelId="{975EC62B-AB29-455A-A5C9-F39E59DFF13A}" type="presParOf" srcId="{8D278FC8-1EC3-4A27-AED7-84895AAB42F7}" destId="{204C55FF-AEE2-4211-A6A9-3EB24C7ED797}" srcOrd="15" destOrd="0" presId="urn:microsoft.com/office/officeart/2005/8/layout/cycle5"/>
    <dgm:cxn modelId="{876BA4FE-B933-4BEE-9909-4351831787B9}" type="presParOf" srcId="{8D278FC8-1EC3-4A27-AED7-84895AAB42F7}" destId="{3C3889B8-77FE-40F1-A458-B57BFAA641F4}" srcOrd="16" destOrd="0" presId="urn:microsoft.com/office/officeart/2005/8/layout/cycle5"/>
    <dgm:cxn modelId="{28311821-0569-4B62-9EC7-32B593515EF2}"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A32D9-7580-462F-B1F6-A8D7007619FF}" type="doc">
      <dgm:prSet loTypeId="urn:microsoft.com/office/officeart/2005/8/layout/gear1" loCatId="relationship" qsTypeId="urn:microsoft.com/office/officeart/2005/8/quickstyle/simple1" qsCatId="simple" csTypeId="urn:microsoft.com/office/officeart/2005/8/colors/accent1_2" csCatId="accent1" phldr="1"/>
      <dgm:spPr/>
    </dgm:pt>
    <dgm:pt modelId="{3AB37DDD-C0F9-4F8A-B26D-298EF0E2A687}">
      <dgm:prSet phldrT="[Κείμενο]"/>
      <dgm:spPr/>
      <dgm:t>
        <a:bodyPr/>
        <a:lstStyle/>
        <a:p>
          <a:endParaRPr lang="el-GR" dirty="0"/>
        </a:p>
      </dgm:t>
    </dgm:pt>
    <dgm:pt modelId="{B2CE3EDA-01EE-49DB-AABD-BECA9431E3E6}" type="parTrans" cxnId="{4767C7B3-E174-43F9-804A-36ACC7043A99}">
      <dgm:prSet/>
      <dgm:spPr/>
      <dgm:t>
        <a:bodyPr/>
        <a:lstStyle/>
        <a:p>
          <a:endParaRPr lang="el-GR"/>
        </a:p>
      </dgm:t>
    </dgm:pt>
    <dgm:pt modelId="{3151A4B5-43A2-419D-BB39-1E9B82C62198}" type="sibTrans" cxnId="{4767C7B3-E174-43F9-804A-36ACC7043A99}">
      <dgm:prSet/>
      <dgm:spPr/>
      <dgm:t>
        <a:bodyPr/>
        <a:lstStyle/>
        <a:p>
          <a:endParaRPr lang="el-GR"/>
        </a:p>
      </dgm:t>
    </dgm:pt>
    <dgm:pt modelId="{F28A9169-D346-4CAE-8953-34511B9D6D2E}">
      <dgm:prSet phldrT="[Κείμενο]"/>
      <dgm:spPr/>
      <dgm:t>
        <a:bodyPr/>
        <a:lstStyle/>
        <a:p>
          <a:endParaRPr lang="el-GR" dirty="0"/>
        </a:p>
      </dgm:t>
    </dgm:pt>
    <dgm:pt modelId="{9350C5BA-F884-4C64-960D-0EC093DD13D2}" type="parTrans" cxnId="{62EED5A4-1D0B-4510-AFC3-0243C91DF7FD}">
      <dgm:prSet/>
      <dgm:spPr/>
      <dgm:t>
        <a:bodyPr/>
        <a:lstStyle/>
        <a:p>
          <a:endParaRPr lang="el-GR"/>
        </a:p>
      </dgm:t>
    </dgm:pt>
    <dgm:pt modelId="{1C360F8F-E75C-4DC3-9A47-E6887339A0E7}" type="sibTrans" cxnId="{62EED5A4-1D0B-4510-AFC3-0243C91DF7FD}">
      <dgm:prSet/>
      <dgm:spPr/>
      <dgm:t>
        <a:bodyPr/>
        <a:lstStyle/>
        <a:p>
          <a:endParaRPr lang="el-GR"/>
        </a:p>
      </dgm:t>
    </dgm:pt>
    <dgm:pt modelId="{3B5CDD62-3B06-4684-A0D5-FAB57915E716}">
      <dgm:prSet phldrT="[Κείμενο]"/>
      <dgm:spPr/>
      <dgm:t>
        <a:bodyPr/>
        <a:lstStyle/>
        <a:p>
          <a:endParaRPr lang="el-GR" dirty="0"/>
        </a:p>
      </dgm:t>
    </dgm:pt>
    <dgm:pt modelId="{C27178E1-9F17-4378-B0E6-52B995C2E68A}" type="parTrans" cxnId="{00EBAB73-5352-4D49-AD9C-322546B94816}">
      <dgm:prSet/>
      <dgm:spPr/>
      <dgm:t>
        <a:bodyPr/>
        <a:lstStyle/>
        <a:p>
          <a:endParaRPr lang="el-GR"/>
        </a:p>
      </dgm:t>
    </dgm:pt>
    <dgm:pt modelId="{5D57AFA2-E037-4D58-B9BB-9E33019D8954}" type="sibTrans" cxnId="{00EBAB73-5352-4D49-AD9C-322546B94816}">
      <dgm:prSet/>
      <dgm:spPr/>
      <dgm:t>
        <a:bodyPr/>
        <a:lstStyle/>
        <a:p>
          <a:endParaRPr lang="el-GR"/>
        </a:p>
      </dgm:t>
    </dgm:pt>
    <dgm:pt modelId="{157F2F20-507C-4C51-AE3B-ECFA3EAA17B2}" type="pres">
      <dgm:prSet presAssocID="{0EDA32D9-7580-462F-B1F6-A8D7007619FF}" presName="composite" presStyleCnt="0">
        <dgm:presLayoutVars>
          <dgm:chMax val="3"/>
          <dgm:animLvl val="lvl"/>
          <dgm:resizeHandles val="exact"/>
        </dgm:presLayoutVars>
      </dgm:prSet>
      <dgm:spPr/>
    </dgm:pt>
    <dgm:pt modelId="{066BD445-B3F5-46EB-A1BB-5ED9F33ADDE8}" type="pres">
      <dgm:prSet presAssocID="{3AB37DDD-C0F9-4F8A-B26D-298EF0E2A687}" presName="gear1" presStyleLbl="node1" presStyleIdx="0" presStyleCnt="3" custScaleX="83471" custScaleY="74295" custLinFactNeighborX="7733" custLinFactNeighborY="826">
        <dgm:presLayoutVars>
          <dgm:chMax val="1"/>
          <dgm:bulletEnabled val="1"/>
        </dgm:presLayoutVars>
      </dgm:prSet>
      <dgm:spPr/>
      <dgm:t>
        <a:bodyPr/>
        <a:lstStyle/>
        <a:p>
          <a:endParaRPr lang="el-GR"/>
        </a:p>
      </dgm:t>
    </dgm:pt>
    <dgm:pt modelId="{23555C52-F5E3-4F5B-BE02-E437D686F558}" type="pres">
      <dgm:prSet presAssocID="{3AB37DDD-C0F9-4F8A-B26D-298EF0E2A687}" presName="gear1srcNode" presStyleLbl="node1" presStyleIdx="0" presStyleCnt="3"/>
      <dgm:spPr/>
      <dgm:t>
        <a:bodyPr/>
        <a:lstStyle/>
        <a:p>
          <a:endParaRPr lang="el-GR"/>
        </a:p>
      </dgm:t>
    </dgm:pt>
    <dgm:pt modelId="{7EB6B2A1-75D0-40E5-BE21-02701DC91FCE}" type="pres">
      <dgm:prSet presAssocID="{3AB37DDD-C0F9-4F8A-B26D-298EF0E2A687}" presName="gear1dstNode" presStyleLbl="node1" presStyleIdx="0" presStyleCnt="3"/>
      <dgm:spPr/>
      <dgm:t>
        <a:bodyPr/>
        <a:lstStyle/>
        <a:p>
          <a:endParaRPr lang="el-GR"/>
        </a:p>
      </dgm:t>
    </dgm:pt>
    <dgm:pt modelId="{A640CD0D-4BCF-4C9D-99F7-36DBE7BD42BF}" type="pres">
      <dgm:prSet presAssocID="{F28A9169-D346-4CAE-8953-34511B9D6D2E}" presName="gear2" presStyleLbl="node1" presStyleIdx="1" presStyleCnt="3" custScaleX="130683" custScaleY="127183" custLinFactNeighborX="-7662" custLinFactNeighborY="10954">
        <dgm:presLayoutVars>
          <dgm:chMax val="1"/>
          <dgm:bulletEnabled val="1"/>
        </dgm:presLayoutVars>
      </dgm:prSet>
      <dgm:spPr/>
      <dgm:t>
        <a:bodyPr/>
        <a:lstStyle/>
        <a:p>
          <a:endParaRPr lang="el-GR"/>
        </a:p>
      </dgm:t>
    </dgm:pt>
    <dgm:pt modelId="{7539749D-C942-4EAD-9C5D-B3CF8F196531}" type="pres">
      <dgm:prSet presAssocID="{F28A9169-D346-4CAE-8953-34511B9D6D2E}" presName="gear2srcNode" presStyleLbl="node1" presStyleIdx="1" presStyleCnt="3"/>
      <dgm:spPr/>
      <dgm:t>
        <a:bodyPr/>
        <a:lstStyle/>
        <a:p>
          <a:endParaRPr lang="el-GR"/>
        </a:p>
      </dgm:t>
    </dgm:pt>
    <dgm:pt modelId="{C3FC672F-F183-4F75-8BC5-AF249504C731}" type="pres">
      <dgm:prSet presAssocID="{F28A9169-D346-4CAE-8953-34511B9D6D2E}" presName="gear2dstNode" presStyleLbl="node1" presStyleIdx="1" presStyleCnt="3"/>
      <dgm:spPr/>
      <dgm:t>
        <a:bodyPr/>
        <a:lstStyle/>
        <a:p>
          <a:endParaRPr lang="el-GR"/>
        </a:p>
      </dgm:t>
    </dgm:pt>
    <dgm:pt modelId="{776ED347-8B7A-4256-B890-BB8C39C80A6B}" type="pres">
      <dgm:prSet presAssocID="{3B5CDD62-3B06-4684-A0D5-FAB57915E716}" presName="gear3" presStyleLbl="node1" presStyleIdx="2" presStyleCnt="3" custScaleX="123606" custScaleY="121030" custLinFactNeighborX="2482" custLinFactNeighborY="-4212"/>
      <dgm:spPr/>
      <dgm:t>
        <a:bodyPr/>
        <a:lstStyle/>
        <a:p>
          <a:endParaRPr lang="el-GR"/>
        </a:p>
      </dgm:t>
    </dgm:pt>
    <dgm:pt modelId="{B2EF746D-F08C-49D7-B2A4-7B336A2B6A5C}" type="pres">
      <dgm:prSet presAssocID="{3B5CDD62-3B06-4684-A0D5-FAB57915E716}" presName="gear3tx" presStyleLbl="node1" presStyleIdx="2" presStyleCnt="3">
        <dgm:presLayoutVars>
          <dgm:chMax val="1"/>
          <dgm:bulletEnabled val="1"/>
        </dgm:presLayoutVars>
      </dgm:prSet>
      <dgm:spPr/>
      <dgm:t>
        <a:bodyPr/>
        <a:lstStyle/>
        <a:p>
          <a:endParaRPr lang="el-GR"/>
        </a:p>
      </dgm:t>
    </dgm:pt>
    <dgm:pt modelId="{D8A896A2-9CC4-4E3B-B013-5A89C7AAAE74}" type="pres">
      <dgm:prSet presAssocID="{3B5CDD62-3B06-4684-A0D5-FAB57915E716}" presName="gear3srcNode" presStyleLbl="node1" presStyleIdx="2" presStyleCnt="3"/>
      <dgm:spPr/>
      <dgm:t>
        <a:bodyPr/>
        <a:lstStyle/>
        <a:p>
          <a:endParaRPr lang="el-GR"/>
        </a:p>
      </dgm:t>
    </dgm:pt>
    <dgm:pt modelId="{E773206F-7296-4F4F-8EA9-DF8CE6670E0D}" type="pres">
      <dgm:prSet presAssocID="{3B5CDD62-3B06-4684-A0D5-FAB57915E716}" presName="gear3dstNode" presStyleLbl="node1" presStyleIdx="2" presStyleCnt="3"/>
      <dgm:spPr/>
      <dgm:t>
        <a:bodyPr/>
        <a:lstStyle/>
        <a:p>
          <a:endParaRPr lang="el-GR"/>
        </a:p>
      </dgm:t>
    </dgm:pt>
    <dgm:pt modelId="{4453B5F3-00D2-4BDF-B7BC-745042EA6C51}" type="pres">
      <dgm:prSet presAssocID="{3151A4B5-43A2-419D-BB39-1E9B82C62198}" presName="connector1" presStyleLbl="sibTrans2D1" presStyleIdx="0" presStyleCnt="3"/>
      <dgm:spPr/>
      <dgm:t>
        <a:bodyPr/>
        <a:lstStyle/>
        <a:p>
          <a:endParaRPr lang="el-GR"/>
        </a:p>
      </dgm:t>
    </dgm:pt>
    <dgm:pt modelId="{B53F6F75-2EAA-49AD-81DA-DD0C51ABBE3C}" type="pres">
      <dgm:prSet presAssocID="{1C360F8F-E75C-4DC3-9A47-E6887339A0E7}" presName="connector2" presStyleLbl="sibTrans2D1" presStyleIdx="1" presStyleCnt="3"/>
      <dgm:spPr/>
      <dgm:t>
        <a:bodyPr/>
        <a:lstStyle/>
        <a:p>
          <a:endParaRPr lang="el-GR"/>
        </a:p>
      </dgm:t>
    </dgm:pt>
    <dgm:pt modelId="{76A850E6-A547-4CE4-A59D-62A9D11DE656}" type="pres">
      <dgm:prSet presAssocID="{5D57AFA2-E037-4D58-B9BB-9E33019D8954}" presName="connector3" presStyleLbl="sibTrans2D1" presStyleIdx="2" presStyleCnt="3"/>
      <dgm:spPr/>
      <dgm:t>
        <a:bodyPr/>
        <a:lstStyle/>
        <a:p>
          <a:endParaRPr lang="el-GR"/>
        </a:p>
      </dgm:t>
    </dgm:pt>
  </dgm:ptLst>
  <dgm:cxnLst>
    <dgm:cxn modelId="{D79FB1D5-8920-4F23-AF4E-19CD5D110CBF}" type="presOf" srcId="{0EDA32D9-7580-462F-B1F6-A8D7007619FF}" destId="{157F2F20-507C-4C51-AE3B-ECFA3EAA17B2}" srcOrd="0" destOrd="0" presId="urn:microsoft.com/office/officeart/2005/8/layout/gear1"/>
    <dgm:cxn modelId="{A9AFA76F-8F75-45C8-B036-047570E89791}" type="presOf" srcId="{F28A9169-D346-4CAE-8953-34511B9D6D2E}" destId="{A640CD0D-4BCF-4C9D-99F7-36DBE7BD42BF}" srcOrd="0" destOrd="0" presId="urn:microsoft.com/office/officeart/2005/8/layout/gear1"/>
    <dgm:cxn modelId="{DE4CF633-CF0A-4409-8EC5-D915CC60CD53}" type="presOf" srcId="{F28A9169-D346-4CAE-8953-34511B9D6D2E}" destId="{7539749D-C942-4EAD-9C5D-B3CF8F196531}" srcOrd="1" destOrd="0" presId="urn:microsoft.com/office/officeart/2005/8/layout/gear1"/>
    <dgm:cxn modelId="{4EECA9A5-7637-4199-94A3-62F30D984C92}" type="presOf" srcId="{1C360F8F-E75C-4DC3-9A47-E6887339A0E7}" destId="{B53F6F75-2EAA-49AD-81DA-DD0C51ABBE3C}" srcOrd="0" destOrd="0" presId="urn:microsoft.com/office/officeart/2005/8/layout/gear1"/>
    <dgm:cxn modelId="{5507963D-B9C7-4882-B939-63805BB6BFD7}" type="presOf" srcId="{3B5CDD62-3B06-4684-A0D5-FAB57915E716}" destId="{D8A896A2-9CC4-4E3B-B013-5A89C7AAAE74}" srcOrd="2" destOrd="0" presId="urn:microsoft.com/office/officeart/2005/8/layout/gear1"/>
    <dgm:cxn modelId="{F4197305-4269-4400-A855-880FF0C8F740}" type="presOf" srcId="{F28A9169-D346-4CAE-8953-34511B9D6D2E}" destId="{C3FC672F-F183-4F75-8BC5-AF249504C731}" srcOrd="2" destOrd="0" presId="urn:microsoft.com/office/officeart/2005/8/layout/gear1"/>
    <dgm:cxn modelId="{C3C2271B-81AD-4281-82D6-40BF7E54A14F}" type="presOf" srcId="{3B5CDD62-3B06-4684-A0D5-FAB57915E716}" destId="{776ED347-8B7A-4256-B890-BB8C39C80A6B}" srcOrd="0" destOrd="0" presId="urn:microsoft.com/office/officeart/2005/8/layout/gear1"/>
    <dgm:cxn modelId="{D0F9B42C-47C8-43BE-9179-1E2E1B5A743E}" type="presOf" srcId="{3AB37DDD-C0F9-4F8A-B26D-298EF0E2A687}" destId="{7EB6B2A1-75D0-40E5-BE21-02701DC91FCE}" srcOrd="2" destOrd="0" presId="urn:microsoft.com/office/officeart/2005/8/layout/gear1"/>
    <dgm:cxn modelId="{9E93DDB4-08AC-4556-B5B1-9D015BD55F7E}" type="presOf" srcId="{3AB37DDD-C0F9-4F8A-B26D-298EF0E2A687}" destId="{066BD445-B3F5-46EB-A1BB-5ED9F33ADDE8}" srcOrd="0" destOrd="0" presId="urn:microsoft.com/office/officeart/2005/8/layout/gear1"/>
    <dgm:cxn modelId="{8A739FB7-C8B6-497B-8B74-F8F5C2CF345C}" type="presOf" srcId="{3B5CDD62-3B06-4684-A0D5-FAB57915E716}" destId="{E773206F-7296-4F4F-8EA9-DF8CE6670E0D}" srcOrd="3" destOrd="0" presId="urn:microsoft.com/office/officeart/2005/8/layout/gear1"/>
    <dgm:cxn modelId="{918CB042-3465-441B-A82B-F702BC4F8B29}" type="presOf" srcId="{5D57AFA2-E037-4D58-B9BB-9E33019D8954}" destId="{76A850E6-A547-4CE4-A59D-62A9D11DE656}" srcOrd="0" destOrd="0" presId="urn:microsoft.com/office/officeart/2005/8/layout/gear1"/>
    <dgm:cxn modelId="{62EED5A4-1D0B-4510-AFC3-0243C91DF7FD}" srcId="{0EDA32D9-7580-462F-B1F6-A8D7007619FF}" destId="{F28A9169-D346-4CAE-8953-34511B9D6D2E}" srcOrd="1" destOrd="0" parTransId="{9350C5BA-F884-4C64-960D-0EC093DD13D2}" sibTransId="{1C360F8F-E75C-4DC3-9A47-E6887339A0E7}"/>
    <dgm:cxn modelId="{00EBAB73-5352-4D49-AD9C-322546B94816}" srcId="{0EDA32D9-7580-462F-B1F6-A8D7007619FF}" destId="{3B5CDD62-3B06-4684-A0D5-FAB57915E716}" srcOrd="2" destOrd="0" parTransId="{C27178E1-9F17-4378-B0E6-52B995C2E68A}" sibTransId="{5D57AFA2-E037-4D58-B9BB-9E33019D8954}"/>
    <dgm:cxn modelId="{300BA9F3-4175-4B62-9701-2FB92A6F9D6C}" type="presOf" srcId="{3151A4B5-43A2-419D-BB39-1E9B82C62198}" destId="{4453B5F3-00D2-4BDF-B7BC-745042EA6C51}" srcOrd="0" destOrd="0" presId="urn:microsoft.com/office/officeart/2005/8/layout/gear1"/>
    <dgm:cxn modelId="{4767C7B3-E174-43F9-804A-36ACC7043A99}" srcId="{0EDA32D9-7580-462F-B1F6-A8D7007619FF}" destId="{3AB37DDD-C0F9-4F8A-B26D-298EF0E2A687}" srcOrd="0" destOrd="0" parTransId="{B2CE3EDA-01EE-49DB-AABD-BECA9431E3E6}" sibTransId="{3151A4B5-43A2-419D-BB39-1E9B82C62198}"/>
    <dgm:cxn modelId="{FA8B5FA8-5FB7-4F45-BE17-5436B7086C8A}" type="presOf" srcId="{3AB37DDD-C0F9-4F8A-B26D-298EF0E2A687}" destId="{23555C52-F5E3-4F5B-BE02-E437D686F558}" srcOrd="1" destOrd="0" presId="urn:microsoft.com/office/officeart/2005/8/layout/gear1"/>
    <dgm:cxn modelId="{150E6B16-C481-46C7-8C0C-6515AAD60112}" type="presOf" srcId="{3B5CDD62-3B06-4684-A0D5-FAB57915E716}" destId="{B2EF746D-F08C-49D7-B2A4-7B336A2B6A5C}" srcOrd="1" destOrd="0" presId="urn:microsoft.com/office/officeart/2005/8/layout/gear1"/>
    <dgm:cxn modelId="{F0196269-EDD4-4ED7-BAE3-AA65D29FEF0F}" type="presParOf" srcId="{157F2F20-507C-4C51-AE3B-ECFA3EAA17B2}" destId="{066BD445-B3F5-46EB-A1BB-5ED9F33ADDE8}" srcOrd="0" destOrd="0" presId="urn:microsoft.com/office/officeart/2005/8/layout/gear1"/>
    <dgm:cxn modelId="{FFECA7F5-46CA-452C-A5C6-765D693560DC}" type="presParOf" srcId="{157F2F20-507C-4C51-AE3B-ECFA3EAA17B2}" destId="{23555C52-F5E3-4F5B-BE02-E437D686F558}" srcOrd="1" destOrd="0" presId="urn:microsoft.com/office/officeart/2005/8/layout/gear1"/>
    <dgm:cxn modelId="{26BCC888-4104-453C-B56D-B66143452505}" type="presParOf" srcId="{157F2F20-507C-4C51-AE3B-ECFA3EAA17B2}" destId="{7EB6B2A1-75D0-40E5-BE21-02701DC91FCE}" srcOrd="2" destOrd="0" presId="urn:microsoft.com/office/officeart/2005/8/layout/gear1"/>
    <dgm:cxn modelId="{8F98A144-4145-4E73-A41F-4A0BF6EA30FD}" type="presParOf" srcId="{157F2F20-507C-4C51-AE3B-ECFA3EAA17B2}" destId="{A640CD0D-4BCF-4C9D-99F7-36DBE7BD42BF}" srcOrd="3" destOrd="0" presId="urn:microsoft.com/office/officeart/2005/8/layout/gear1"/>
    <dgm:cxn modelId="{19E36EBA-D207-4545-9A74-8BB4160EAEE8}" type="presParOf" srcId="{157F2F20-507C-4C51-AE3B-ECFA3EAA17B2}" destId="{7539749D-C942-4EAD-9C5D-B3CF8F196531}" srcOrd="4" destOrd="0" presId="urn:microsoft.com/office/officeart/2005/8/layout/gear1"/>
    <dgm:cxn modelId="{B5F66DDE-2902-40B1-BD6B-154ADE650164}" type="presParOf" srcId="{157F2F20-507C-4C51-AE3B-ECFA3EAA17B2}" destId="{C3FC672F-F183-4F75-8BC5-AF249504C731}" srcOrd="5" destOrd="0" presId="urn:microsoft.com/office/officeart/2005/8/layout/gear1"/>
    <dgm:cxn modelId="{13EE1A80-2A87-4E52-827C-05D07FA9D265}" type="presParOf" srcId="{157F2F20-507C-4C51-AE3B-ECFA3EAA17B2}" destId="{776ED347-8B7A-4256-B890-BB8C39C80A6B}" srcOrd="6" destOrd="0" presId="urn:microsoft.com/office/officeart/2005/8/layout/gear1"/>
    <dgm:cxn modelId="{0E00909F-1270-4B0B-9E42-203BA4FC359F}" type="presParOf" srcId="{157F2F20-507C-4C51-AE3B-ECFA3EAA17B2}" destId="{B2EF746D-F08C-49D7-B2A4-7B336A2B6A5C}" srcOrd="7" destOrd="0" presId="urn:microsoft.com/office/officeart/2005/8/layout/gear1"/>
    <dgm:cxn modelId="{8F379DFC-25C1-4A38-92FD-2A71EEE49188}" type="presParOf" srcId="{157F2F20-507C-4C51-AE3B-ECFA3EAA17B2}" destId="{D8A896A2-9CC4-4E3B-B013-5A89C7AAAE74}" srcOrd="8" destOrd="0" presId="urn:microsoft.com/office/officeart/2005/8/layout/gear1"/>
    <dgm:cxn modelId="{40D79518-21F9-44CC-B4DD-6FE189BDAC47}" type="presParOf" srcId="{157F2F20-507C-4C51-AE3B-ECFA3EAA17B2}" destId="{E773206F-7296-4F4F-8EA9-DF8CE6670E0D}" srcOrd="9" destOrd="0" presId="urn:microsoft.com/office/officeart/2005/8/layout/gear1"/>
    <dgm:cxn modelId="{4182066D-9644-43FD-AFD1-6D83A87F4624}" type="presParOf" srcId="{157F2F20-507C-4C51-AE3B-ECFA3EAA17B2}" destId="{4453B5F3-00D2-4BDF-B7BC-745042EA6C51}" srcOrd="10" destOrd="0" presId="urn:microsoft.com/office/officeart/2005/8/layout/gear1"/>
    <dgm:cxn modelId="{8F0B3803-6870-4724-BB00-078BCF4FB7A4}" type="presParOf" srcId="{157F2F20-507C-4C51-AE3B-ECFA3EAA17B2}" destId="{B53F6F75-2EAA-49AD-81DA-DD0C51ABBE3C}" srcOrd="11" destOrd="0" presId="urn:microsoft.com/office/officeart/2005/8/layout/gear1"/>
    <dgm:cxn modelId="{727D08DD-EC50-4D2A-A87C-77E8E437C598}" type="presParOf" srcId="{157F2F20-507C-4C51-AE3B-ECFA3EAA17B2}" destId="{76A850E6-A547-4CE4-A59D-62A9D11DE656}"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dgm:spPr/>
      <dgm:t>
        <a:bodyPr/>
        <a:lstStyle/>
        <a:p>
          <a:r>
            <a:rPr lang="el-GR" dirty="0" smtClean="0"/>
            <a:t>Παιχνίδια</a:t>
          </a:r>
          <a:endParaRPr lang="el-GR"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custT="1"/>
      <dgm:spPr/>
      <dgm:t>
        <a:bodyPr/>
        <a:lstStyle/>
        <a:p>
          <a:r>
            <a:rPr lang="en-US" sz="4000" dirty="0" smtClean="0"/>
            <a:t>Marketing</a:t>
          </a:r>
          <a:endParaRPr lang="el-GR" sz="4000"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custScaleX="146049" custScaleY="140445">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FFA01A4E-AC00-4C4D-93E8-B732727B01B5}" type="presOf" srcId="{40EEECD6-7614-4A8C-B2CB-625681BCA6B2}" destId="{D906296C-43DA-47AE-BC68-1179D441D759}" srcOrd="0" destOrd="0" presId="urn:microsoft.com/office/officeart/2005/8/layout/cycle5"/>
    <dgm:cxn modelId="{5AB44316-4D70-4938-838E-51AA1178586D}" srcId="{ACDC6D15-2717-46CE-9F4E-421F89AFE719}" destId="{17B6DBB3-F72A-4822-B942-DC506C38B0C7}" srcOrd="1" destOrd="0" parTransId="{A2B84BB6-3442-41EB-BD7C-98FB1302D1E7}" sibTransId="{0B62C22B-4926-4AF6-BBA4-AB9399A0F8EA}"/>
    <dgm:cxn modelId="{7CD49A7B-08EB-481B-AD60-FE5DFF804CA9}" type="presOf" srcId="{62F1754E-EE12-4CC1-BFE5-3844BDA01F24}" destId="{2318AC35-27DA-4E15-9D32-6EB298CB6AEF}" srcOrd="0" destOrd="0" presId="urn:microsoft.com/office/officeart/2005/8/layout/cycle5"/>
    <dgm:cxn modelId="{8E5B3DF4-FFE8-470E-A063-43596ED16D28}" type="presOf" srcId="{8FCF27E0-CDC5-47E1-AA4E-A1BD06D745CE}" destId="{204C55FF-AEE2-4211-A6A9-3EB24C7ED797}" srcOrd="0" destOrd="0" presId="urn:microsoft.com/office/officeart/2005/8/layout/cycle5"/>
    <dgm:cxn modelId="{9CC47AB9-5C3C-4817-94EF-AA4125260867}" type="presOf" srcId="{79DF6146-E584-421E-9B22-613FC796B1B7}" destId="{8AA1020C-2512-43FB-96A2-F99A957A1A0E}"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FC7C80D9-66AF-4573-943B-10ECFCB92C1F}" type="presOf" srcId="{17B6DBB3-F72A-4822-B942-DC506C38B0C7}" destId="{68EA9D89-1A4C-44C4-8F8C-A040E74CC1A0}" srcOrd="0" destOrd="0" presId="urn:microsoft.com/office/officeart/2005/8/layout/cycle5"/>
    <dgm:cxn modelId="{54429E7C-9CE8-418C-B934-2AE44015C569}" srcId="{ACDC6D15-2717-46CE-9F4E-421F89AFE719}" destId="{8FCF27E0-CDC5-47E1-AA4E-A1BD06D745CE}" srcOrd="5" destOrd="0" parTransId="{57F40A9D-2E94-431F-AEBA-EDA48AACE2F8}" sibTransId="{74F504D3-0C4F-44A7-895C-705F6B6CA193}"/>
    <dgm:cxn modelId="{E9B08E90-661D-41D2-AB50-1348D99C52B6}" type="presOf" srcId="{26E5BDD0-BD5C-468B-87F4-B23335E2C332}" destId="{3130723F-02D5-4B5D-A550-30D0F8799331}"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D13ECDF-AD94-4847-8D67-D811BD4B7E15}" srcId="{ACDC6D15-2717-46CE-9F4E-421F89AFE719}" destId="{26E5BDD0-BD5C-468B-87F4-B23335E2C332}" srcOrd="2" destOrd="0" parTransId="{402C3256-DC11-4F72-8A27-8326A506330F}" sibTransId="{12B96B4C-EFA2-4FB1-BF40-665A307B5404}"/>
    <dgm:cxn modelId="{EFDD68F0-A846-4B17-AF44-1C612F9F7734}" type="presOf" srcId="{4D62850C-3DAF-45CE-B6AE-0B18D75E4848}" destId="{4C86D7D4-9A89-4D5E-B7D3-FF1AD4179233}"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D9EEA6A0-C800-404E-9228-06858B58CDD7}" type="presOf" srcId="{D280E970-AFB1-43F4-BB9E-EFF3A081793A}" destId="{11D8FE68-F23D-4B7C-8DA1-E1F0E4F72689}" srcOrd="0" destOrd="0" presId="urn:microsoft.com/office/officeart/2005/8/layout/cycle5"/>
    <dgm:cxn modelId="{20D99447-FEF4-4F9A-B05D-9A4C1A9A1989}" type="presOf" srcId="{65A8F698-F48F-4B6A-A72B-31F15379F6C6}" destId="{0EC851C6-243E-49D9-B9AA-BF7F20BCE856}" srcOrd="0" destOrd="0" presId="urn:microsoft.com/office/officeart/2005/8/layout/cycle5"/>
    <dgm:cxn modelId="{67E6CEDA-C58B-4B26-84E3-9789DE293048}" type="presOf" srcId="{0B62C22B-4926-4AF6-BBA4-AB9399A0F8EA}" destId="{F1A4F038-BAC0-47AF-A29D-391722CEC2F1}" srcOrd="0" destOrd="0" presId="urn:microsoft.com/office/officeart/2005/8/layout/cycle5"/>
    <dgm:cxn modelId="{0DE0DD8F-BBA8-4BD2-9154-B37ABD57D8AD}" type="presOf" srcId="{12B96B4C-EFA2-4FB1-BF40-665A307B5404}" destId="{C523005E-6023-433C-B9D9-98ACED21DCAF}" srcOrd="0" destOrd="0" presId="urn:microsoft.com/office/officeart/2005/8/layout/cycle5"/>
    <dgm:cxn modelId="{57BC5828-687F-418B-AD1E-5AB5B22236C8}" type="presOf" srcId="{74F504D3-0C4F-44A7-895C-705F6B6CA193}" destId="{6E5904DE-08AF-440A-9A04-59C9B80C380B}" srcOrd="0" destOrd="0" presId="urn:microsoft.com/office/officeart/2005/8/layout/cycle5"/>
    <dgm:cxn modelId="{3CEB8081-EC74-4BAB-831A-C44D0A5068EB}" type="presOf" srcId="{ACDC6D15-2717-46CE-9F4E-421F89AFE719}" destId="{8D278FC8-1EC3-4A27-AED7-84895AAB42F7}" srcOrd="0" destOrd="0" presId="urn:microsoft.com/office/officeart/2005/8/layout/cycle5"/>
    <dgm:cxn modelId="{004A3ADC-BD6C-4DCC-8C2C-ECAD76B3D3A8}" type="presParOf" srcId="{8D278FC8-1EC3-4A27-AED7-84895AAB42F7}" destId="{D906296C-43DA-47AE-BC68-1179D441D759}" srcOrd="0" destOrd="0" presId="urn:microsoft.com/office/officeart/2005/8/layout/cycle5"/>
    <dgm:cxn modelId="{FA1BBD45-CF97-4812-8B3F-DB128DB9AAAE}" type="presParOf" srcId="{8D278FC8-1EC3-4A27-AED7-84895AAB42F7}" destId="{A1DFDA63-66AD-4807-9567-40D7E8E80D7D}" srcOrd="1" destOrd="0" presId="urn:microsoft.com/office/officeart/2005/8/layout/cycle5"/>
    <dgm:cxn modelId="{7D1E5F04-2BC7-447D-9588-7C4990829E14}" type="presParOf" srcId="{8D278FC8-1EC3-4A27-AED7-84895AAB42F7}" destId="{4C86D7D4-9A89-4D5E-B7D3-FF1AD4179233}" srcOrd="2" destOrd="0" presId="urn:microsoft.com/office/officeart/2005/8/layout/cycle5"/>
    <dgm:cxn modelId="{F967B302-388D-4F7F-86D1-AAB9ECA70FD9}" type="presParOf" srcId="{8D278FC8-1EC3-4A27-AED7-84895AAB42F7}" destId="{68EA9D89-1A4C-44C4-8F8C-A040E74CC1A0}" srcOrd="3" destOrd="0" presId="urn:microsoft.com/office/officeart/2005/8/layout/cycle5"/>
    <dgm:cxn modelId="{5FE54E99-1D97-46A0-8E8E-51418ED3A467}" type="presParOf" srcId="{8D278FC8-1EC3-4A27-AED7-84895AAB42F7}" destId="{46F31CF8-0335-4D37-92D5-AFA6CE4AA8AF}" srcOrd="4" destOrd="0" presId="urn:microsoft.com/office/officeart/2005/8/layout/cycle5"/>
    <dgm:cxn modelId="{59735234-F635-4CB7-AC29-B2276C1ED773}" type="presParOf" srcId="{8D278FC8-1EC3-4A27-AED7-84895AAB42F7}" destId="{F1A4F038-BAC0-47AF-A29D-391722CEC2F1}" srcOrd="5" destOrd="0" presId="urn:microsoft.com/office/officeart/2005/8/layout/cycle5"/>
    <dgm:cxn modelId="{8CA47F8B-65CC-41AC-B864-79A48AE8D121}" type="presParOf" srcId="{8D278FC8-1EC3-4A27-AED7-84895AAB42F7}" destId="{3130723F-02D5-4B5D-A550-30D0F8799331}" srcOrd="6" destOrd="0" presId="urn:microsoft.com/office/officeart/2005/8/layout/cycle5"/>
    <dgm:cxn modelId="{75618542-8BDD-46F5-B19C-BC09D82123E6}" type="presParOf" srcId="{8D278FC8-1EC3-4A27-AED7-84895AAB42F7}" destId="{48313FA7-8BFA-41D9-B3A9-9ED6D6DE5223}" srcOrd="7" destOrd="0" presId="urn:microsoft.com/office/officeart/2005/8/layout/cycle5"/>
    <dgm:cxn modelId="{A089F030-CC5C-4EB1-9E76-8FB5972F7EFC}" type="presParOf" srcId="{8D278FC8-1EC3-4A27-AED7-84895AAB42F7}" destId="{C523005E-6023-433C-B9D9-98ACED21DCAF}" srcOrd="8" destOrd="0" presId="urn:microsoft.com/office/officeart/2005/8/layout/cycle5"/>
    <dgm:cxn modelId="{AD903587-C737-4FE8-A1F5-FACF5123C626}" type="presParOf" srcId="{8D278FC8-1EC3-4A27-AED7-84895AAB42F7}" destId="{11D8FE68-F23D-4B7C-8DA1-E1F0E4F72689}" srcOrd="9" destOrd="0" presId="urn:microsoft.com/office/officeart/2005/8/layout/cycle5"/>
    <dgm:cxn modelId="{E40781D7-D3D5-4B86-9E9C-BCE7610325E7}" type="presParOf" srcId="{8D278FC8-1EC3-4A27-AED7-84895AAB42F7}" destId="{039F4951-DC22-4159-8A0A-F477B33E6DA0}" srcOrd="10" destOrd="0" presId="urn:microsoft.com/office/officeart/2005/8/layout/cycle5"/>
    <dgm:cxn modelId="{E236ECA2-964B-4A53-9453-BAEA90AA69DE}" type="presParOf" srcId="{8D278FC8-1EC3-4A27-AED7-84895AAB42F7}" destId="{2318AC35-27DA-4E15-9D32-6EB298CB6AEF}" srcOrd="11" destOrd="0" presId="urn:microsoft.com/office/officeart/2005/8/layout/cycle5"/>
    <dgm:cxn modelId="{DD58B41E-1250-4C4C-B9F8-273896359329}" type="presParOf" srcId="{8D278FC8-1EC3-4A27-AED7-84895AAB42F7}" destId="{0EC851C6-243E-49D9-B9AA-BF7F20BCE856}" srcOrd="12" destOrd="0" presId="urn:microsoft.com/office/officeart/2005/8/layout/cycle5"/>
    <dgm:cxn modelId="{5348FF5B-1067-429D-993C-AED0BECF2D51}" type="presParOf" srcId="{8D278FC8-1EC3-4A27-AED7-84895AAB42F7}" destId="{9CADCB05-4CF1-4E6C-9686-962AB9AE998C}" srcOrd="13" destOrd="0" presId="urn:microsoft.com/office/officeart/2005/8/layout/cycle5"/>
    <dgm:cxn modelId="{9547048D-D799-4324-8455-E43DA95576DD}" type="presParOf" srcId="{8D278FC8-1EC3-4A27-AED7-84895AAB42F7}" destId="{8AA1020C-2512-43FB-96A2-F99A957A1A0E}" srcOrd="14" destOrd="0" presId="urn:microsoft.com/office/officeart/2005/8/layout/cycle5"/>
    <dgm:cxn modelId="{D4F24AA2-B03F-4AEC-A2A3-A5B8C5064D5A}" type="presParOf" srcId="{8D278FC8-1EC3-4A27-AED7-84895AAB42F7}" destId="{204C55FF-AEE2-4211-A6A9-3EB24C7ED797}" srcOrd="15" destOrd="0" presId="urn:microsoft.com/office/officeart/2005/8/layout/cycle5"/>
    <dgm:cxn modelId="{FDBCC9D6-09B7-4146-AE01-FDB1C11C1E2D}" type="presParOf" srcId="{8D278FC8-1EC3-4A27-AED7-84895AAB42F7}" destId="{3C3889B8-77FE-40F1-A458-B57BFAA641F4}" srcOrd="16" destOrd="0" presId="urn:microsoft.com/office/officeart/2005/8/layout/cycle5"/>
    <dgm:cxn modelId="{8B252083-B9E8-46DA-9FA9-E69F098FD9A6}"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custT="1"/>
      <dgm:spPr/>
      <dgm:t>
        <a:bodyPr/>
        <a:lstStyle/>
        <a:p>
          <a:r>
            <a:rPr lang="el-GR" sz="3200" dirty="0" smtClean="0"/>
            <a:t>Δημοσιογραφία</a:t>
          </a:r>
          <a:endParaRPr lang="el-GR" sz="3200"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custT="1"/>
      <dgm:spPr/>
      <dgm:t>
        <a:bodyPr/>
        <a:lstStyle/>
        <a:p>
          <a:r>
            <a:rPr lang="el-GR" sz="2800" dirty="0" smtClean="0"/>
            <a:t>Παιχνίδια</a:t>
          </a:r>
          <a:endParaRPr lang="el-GR" sz="2800"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n-US" dirty="0" smtClean="0"/>
            <a:t>Marketing</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custScaleX="171490" custScaleY="133025" custRadScaleRad="110205" custRadScaleInc="-70856">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custAng="0" custScaleX="127504" custScaleY="104430" custRadScaleRad="77146" custRadScaleInc="-25190">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custRadScaleRad="99343" custRadScaleInc="53635">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5AB44316-4D70-4938-838E-51AA1178586D}" srcId="{ACDC6D15-2717-46CE-9F4E-421F89AFE719}" destId="{17B6DBB3-F72A-4822-B942-DC506C38B0C7}" srcOrd="1" destOrd="0" parTransId="{A2B84BB6-3442-41EB-BD7C-98FB1302D1E7}" sibTransId="{0B62C22B-4926-4AF6-BBA4-AB9399A0F8EA}"/>
    <dgm:cxn modelId="{9C88B3F1-CF48-4C2F-87E9-BAB626055FC6}" type="presOf" srcId="{79DF6146-E584-421E-9B22-613FC796B1B7}" destId="{8AA1020C-2512-43FB-96A2-F99A957A1A0E}" srcOrd="0" destOrd="0" presId="urn:microsoft.com/office/officeart/2005/8/layout/cycle5"/>
    <dgm:cxn modelId="{58EA1955-8D67-4707-822C-B1D9768C4ACC}" type="presOf" srcId="{12B96B4C-EFA2-4FB1-BF40-665A307B5404}" destId="{C523005E-6023-433C-B9D9-98ACED21DCAF}"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54429E7C-9CE8-418C-B934-2AE44015C569}" srcId="{ACDC6D15-2717-46CE-9F4E-421F89AFE719}" destId="{8FCF27E0-CDC5-47E1-AA4E-A1BD06D745CE}" srcOrd="5" destOrd="0" parTransId="{57F40A9D-2E94-431F-AEBA-EDA48AACE2F8}" sibTransId="{74F504D3-0C4F-44A7-895C-705F6B6CA193}"/>
    <dgm:cxn modelId="{8B6004F5-27E6-4CD4-869D-F91A389B2564}" type="presOf" srcId="{0B62C22B-4926-4AF6-BBA4-AB9399A0F8EA}" destId="{F1A4F038-BAC0-47AF-A29D-391722CEC2F1}"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D13ECDF-AD94-4847-8D67-D811BD4B7E15}" srcId="{ACDC6D15-2717-46CE-9F4E-421F89AFE719}" destId="{26E5BDD0-BD5C-468B-87F4-B23335E2C332}" srcOrd="2" destOrd="0" parTransId="{402C3256-DC11-4F72-8A27-8326A506330F}" sibTransId="{12B96B4C-EFA2-4FB1-BF40-665A307B5404}"/>
    <dgm:cxn modelId="{C9AA16CC-15EA-4EEA-A0E2-2BF7F42BF25A}" type="presOf" srcId="{17B6DBB3-F72A-4822-B942-DC506C38B0C7}" destId="{68EA9D89-1A4C-44C4-8F8C-A040E74CC1A0}" srcOrd="0" destOrd="0" presId="urn:microsoft.com/office/officeart/2005/8/layout/cycle5"/>
    <dgm:cxn modelId="{36B6B9B3-6F2B-4536-92F1-19F5CD0E7AB7}" type="presOf" srcId="{62F1754E-EE12-4CC1-BFE5-3844BDA01F24}" destId="{2318AC35-27DA-4E15-9D32-6EB298CB6AEF}" srcOrd="0" destOrd="0" presId="urn:microsoft.com/office/officeart/2005/8/layout/cycle5"/>
    <dgm:cxn modelId="{FADF7916-7F2A-4B98-965F-3F246E5C9CDC}" type="presOf" srcId="{8FCF27E0-CDC5-47E1-AA4E-A1BD06D745CE}" destId="{204C55FF-AEE2-4211-A6A9-3EB24C7ED797}" srcOrd="0" destOrd="0" presId="urn:microsoft.com/office/officeart/2005/8/layout/cycle5"/>
    <dgm:cxn modelId="{2740FED8-77E5-4136-AF84-979B805187BD}" type="presOf" srcId="{26E5BDD0-BD5C-468B-87F4-B23335E2C332}" destId="{3130723F-02D5-4B5D-A550-30D0F8799331}"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3B7F17D4-51AD-47C1-B4F2-3B3795838AC3}" type="presOf" srcId="{4D62850C-3DAF-45CE-B6AE-0B18D75E4848}" destId="{4C86D7D4-9A89-4D5E-B7D3-FF1AD4179233}" srcOrd="0" destOrd="0" presId="urn:microsoft.com/office/officeart/2005/8/layout/cycle5"/>
    <dgm:cxn modelId="{AC086C6C-119B-4959-8758-075F3EE534A5}" type="presOf" srcId="{ACDC6D15-2717-46CE-9F4E-421F89AFE719}" destId="{8D278FC8-1EC3-4A27-AED7-84895AAB42F7}" srcOrd="0" destOrd="0" presId="urn:microsoft.com/office/officeart/2005/8/layout/cycle5"/>
    <dgm:cxn modelId="{7F4CE129-AC7A-48B8-9D65-C86912CAD103}" type="presOf" srcId="{74F504D3-0C4F-44A7-895C-705F6B6CA193}" destId="{6E5904DE-08AF-440A-9A04-59C9B80C380B}" srcOrd="0" destOrd="0" presId="urn:microsoft.com/office/officeart/2005/8/layout/cycle5"/>
    <dgm:cxn modelId="{CC4179FE-3847-4FDC-9CBC-3DCCA032F2A9}" type="presOf" srcId="{65A8F698-F48F-4B6A-A72B-31F15379F6C6}" destId="{0EC851C6-243E-49D9-B9AA-BF7F20BCE856}" srcOrd="0" destOrd="0" presId="urn:microsoft.com/office/officeart/2005/8/layout/cycle5"/>
    <dgm:cxn modelId="{9AFBA682-D4A3-4EE2-B5E0-BADA7B8C43DE}" type="presOf" srcId="{40EEECD6-7614-4A8C-B2CB-625681BCA6B2}" destId="{D906296C-43DA-47AE-BC68-1179D441D759}" srcOrd="0" destOrd="0" presId="urn:microsoft.com/office/officeart/2005/8/layout/cycle5"/>
    <dgm:cxn modelId="{41694A3C-97DF-4DB1-83A5-6494F3B137B0}" type="presOf" srcId="{D280E970-AFB1-43F4-BB9E-EFF3A081793A}" destId="{11D8FE68-F23D-4B7C-8DA1-E1F0E4F72689}" srcOrd="0" destOrd="0" presId="urn:microsoft.com/office/officeart/2005/8/layout/cycle5"/>
    <dgm:cxn modelId="{5F5ACB7C-ED05-4209-9AB2-F3B4928602DF}" type="presParOf" srcId="{8D278FC8-1EC3-4A27-AED7-84895AAB42F7}" destId="{D906296C-43DA-47AE-BC68-1179D441D759}" srcOrd="0" destOrd="0" presId="urn:microsoft.com/office/officeart/2005/8/layout/cycle5"/>
    <dgm:cxn modelId="{76AD44AF-073F-439C-8F77-A29008637087}" type="presParOf" srcId="{8D278FC8-1EC3-4A27-AED7-84895AAB42F7}" destId="{A1DFDA63-66AD-4807-9567-40D7E8E80D7D}" srcOrd="1" destOrd="0" presId="urn:microsoft.com/office/officeart/2005/8/layout/cycle5"/>
    <dgm:cxn modelId="{DE271E10-F1B7-484F-AC2E-F93819302249}" type="presParOf" srcId="{8D278FC8-1EC3-4A27-AED7-84895AAB42F7}" destId="{4C86D7D4-9A89-4D5E-B7D3-FF1AD4179233}" srcOrd="2" destOrd="0" presId="urn:microsoft.com/office/officeart/2005/8/layout/cycle5"/>
    <dgm:cxn modelId="{67FDB93A-8B66-43B8-A7C5-55275F35B645}" type="presParOf" srcId="{8D278FC8-1EC3-4A27-AED7-84895AAB42F7}" destId="{68EA9D89-1A4C-44C4-8F8C-A040E74CC1A0}" srcOrd="3" destOrd="0" presId="urn:microsoft.com/office/officeart/2005/8/layout/cycle5"/>
    <dgm:cxn modelId="{38F5F698-5E1E-404D-AB36-94833DBA2BA3}" type="presParOf" srcId="{8D278FC8-1EC3-4A27-AED7-84895AAB42F7}" destId="{46F31CF8-0335-4D37-92D5-AFA6CE4AA8AF}" srcOrd="4" destOrd="0" presId="urn:microsoft.com/office/officeart/2005/8/layout/cycle5"/>
    <dgm:cxn modelId="{8FD85444-B53E-43A8-9135-5D37E1644C0F}" type="presParOf" srcId="{8D278FC8-1EC3-4A27-AED7-84895AAB42F7}" destId="{F1A4F038-BAC0-47AF-A29D-391722CEC2F1}" srcOrd="5" destOrd="0" presId="urn:microsoft.com/office/officeart/2005/8/layout/cycle5"/>
    <dgm:cxn modelId="{CC4839EE-D18E-4728-8CA7-CEBC91225DA4}" type="presParOf" srcId="{8D278FC8-1EC3-4A27-AED7-84895AAB42F7}" destId="{3130723F-02D5-4B5D-A550-30D0F8799331}" srcOrd="6" destOrd="0" presId="urn:microsoft.com/office/officeart/2005/8/layout/cycle5"/>
    <dgm:cxn modelId="{C28C5426-8956-46E4-B77D-958304E9F354}" type="presParOf" srcId="{8D278FC8-1EC3-4A27-AED7-84895AAB42F7}" destId="{48313FA7-8BFA-41D9-B3A9-9ED6D6DE5223}" srcOrd="7" destOrd="0" presId="urn:microsoft.com/office/officeart/2005/8/layout/cycle5"/>
    <dgm:cxn modelId="{E618B74B-1BFC-412D-BCAC-275B45D944DE}" type="presParOf" srcId="{8D278FC8-1EC3-4A27-AED7-84895AAB42F7}" destId="{C523005E-6023-433C-B9D9-98ACED21DCAF}" srcOrd="8" destOrd="0" presId="urn:microsoft.com/office/officeart/2005/8/layout/cycle5"/>
    <dgm:cxn modelId="{808AC77D-C577-4248-9D2E-58F76C0AC6CA}" type="presParOf" srcId="{8D278FC8-1EC3-4A27-AED7-84895AAB42F7}" destId="{11D8FE68-F23D-4B7C-8DA1-E1F0E4F72689}" srcOrd="9" destOrd="0" presId="urn:microsoft.com/office/officeart/2005/8/layout/cycle5"/>
    <dgm:cxn modelId="{8C3DF18D-5269-4A81-8600-C2EC484C38BA}" type="presParOf" srcId="{8D278FC8-1EC3-4A27-AED7-84895AAB42F7}" destId="{039F4951-DC22-4159-8A0A-F477B33E6DA0}" srcOrd="10" destOrd="0" presId="urn:microsoft.com/office/officeart/2005/8/layout/cycle5"/>
    <dgm:cxn modelId="{B2A9FCB9-4EEC-41BC-8ACE-D97A77D9ABDB}" type="presParOf" srcId="{8D278FC8-1EC3-4A27-AED7-84895AAB42F7}" destId="{2318AC35-27DA-4E15-9D32-6EB298CB6AEF}" srcOrd="11" destOrd="0" presId="urn:microsoft.com/office/officeart/2005/8/layout/cycle5"/>
    <dgm:cxn modelId="{FA4F868D-DDAC-4991-A221-BD3A39FAF012}" type="presParOf" srcId="{8D278FC8-1EC3-4A27-AED7-84895AAB42F7}" destId="{0EC851C6-243E-49D9-B9AA-BF7F20BCE856}" srcOrd="12" destOrd="0" presId="urn:microsoft.com/office/officeart/2005/8/layout/cycle5"/>
    <dgm:cxn modelId="{4939333A-11AC-45AE-ABCF-497A831D8403}" type="presParOf" srcId="{8D278FC8-1EC3-4A27-AED7-84895AAB42F7}" destId="{9CADCB05-4CF1-4E6C-9686-962AB9AE998C}" srcOrd="13" destOrd="0" presId="urn:microsoft.com/office/officeart/2005/8/layout/cycle5"/>
    <dgm:cxn modelId="{2822EDAA-B2BA-4A27-887E-316E85A023B0}" type="presParOf" srcId="{8D278FC8-1EC3-4A27-AED7-84895AAB42F7}" destId="{8AA1020C-2512-43FB-96A2-F99A957A1A0E}" srcOrd="14" destOrd="0" presId="urn:microsoft.com/office/officeart/2005/8/layout/cycle5"/>
    <dgm:cxn modelId="{0314A766-DAD0-453C-B2D0-9C312C2AD823}" type="presParOf" srcId="{8D278FC8-1EC3-4A27-AED7-84895AAB42F7}" destId="{204C55FF-AEE2-4211-A6A9-3EB24C7ED797}" srcOrd="15" destOrd="0" presId="urn:microsoft.com/office/officeart/2005/8/layout/cycle5"/>
    <dgm:cxn modelId="{3441196E-6B4B-42F4-AEC5-709A01EB91F9}" type="presParOf" srcId="{8D278FC8-1EC3-4A27-AED7-84895AAB42F7}" destId="{3C3889B8-77FE-40F1-A458-B57BFAA641F4}" srcOrd="16" destOrd="0" presId="urn:microsoft.com/office/officeart/2005/8/layout/cycle5"/>
    <dgm:cxn modelId="{E5C7436B-B279-4AB2-A8F4-48BFAE657F95}"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custT="1"/>
      <dgm:spPr/>
      <dgm:t>
        <a:bodyPr/>
        <a:lstStyle/>
        <a:p>
          <a:r>
            <a:rPr lang="el-GR" sz="3200" dirty="0" smtClean="0"/>
            <a:t>Παιχνίδια</a:t>
          </a:r>
          <a:endParaRPr lang="el-GR" sz="3200"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n-US" dirty="0" smtClean="0"/>
            <a:t>Marketing</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custRadScaleRad="111754" custRadScaleInc="-57880">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custAng="20752620" custScaleX="147038" custScaleY="137286" custRadScaleRad="85353" custRadScaleInc="-2031">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custRadScaleRad="99343" custRadScaleInc="53635">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5AB44316-4D70-4938-838E-51AA1178586D}" srcId="{ACDC6D15-2717-46CE-9F4E-421F89AFE719}" destId="{17B6DBB3-F72A-4822-B942-DC506C38B0C7}" srcOrd="1" destOrd="0" parTransId="{A2B84BB6-3442-41EB-BD7C-98FB1302D1E7}" sibTransId="{0B62C22B-4926-4AF6-BBA4-AB9399A0F8EA}"/>
    <dgm:cxn modelId="{0E1A331E-5771-4C74-B9A7-089E25A41C68}" type="presOf" srcId="{65A8F698-F48F-4B6A-A72B-31F15379F6C6}" destId="{0EC851C6-243E-49D9-B9AA-BF7F20BCE856}" srcOrd="0" destOrd="0" presId="urn:microsoft.com/office/officeart/2005/8/layout/cycle5"/>
    <dgm:cxn modelId="{6E11EEEA-5583-4590-B98A-F194586BF1F1}" type="presOf" srcId="{26E5BDD0-BD5C-468B-87F4-B23335E2C332}" destId="{3130723F-02D5-4B5D-A550-30D0F8799331}" srcOrd="0" destOrd="0" presId="urn:microsoft.com/office/officeart/2005/8/layout/cycle5"/>
    <dgm:cxn modelId="{A9AB7F07-352C-4DFB-8BC8-0837AD5FEB3D}" type="presOf" srcId="{8FCF27E0-CDC5-47E1-AA4E-A1BD06D745CE}" destId="{204C55FF-AEE2-4211-A6A9-3EB24C7ED797}" srcOrd="0" destOrd="0" presId="urn:microsoft.com/office/officeart/2005/8/layout/cycle5"/>
    <dgm:cxn modelId="{4CC24CC7-7E01-4DB3-8B3A-5642826496EC}" type="presOf" srcId="{40EEECD6-7614-4A8C-B2CB-625681BCA6B2}" destId="{D906296C-43DA-47AE-BC68-1179D441D759}"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54429E7C-9CE8-418C-B934-2AE44015C569}" srcId="{ACDC6D15-2717-46CE-9F4E-421F89AFE719}" destId="{8FCF27E0-CDC5-47E1-AA4E-A1BD06D745CE}" srcOrd="5" destOrd="0" parTransId="{57F40A9D-2E94-431F-AEBA-EDA48AACE2F8}" sibTransId="{74F504D3-0C4F-44A7-895C-705F6B6CA193}"/>
    <dgm:cxn modelId="{BE2A6B1C-3FCB-4692-98EF-BB7066DE7BED}" srcId="{ACDC6D15-2717-46CE-9F4E-421F89AFE719}" destId="{D280E970-AFB1-43F4-BB9E-EFF3A081793A}" srcOrd="3" destOrd="0" parTransId="{B4B5D973-31B0-48CD-AAD5-BE84494D04CD}" sibTransId="{62F1754E-EE12-4CC1-BFE5-3844BDA01F24}"/>
    <dgm:cxn modelId="{EA38AEF8-6A48-41F5-A091-31AF35839655}" type="presOf" srcId="{12B96B4C-EFA2-4FB1-BF40-665A307B5404}" destId="{C523005E-6023-433C-B9D9-98ACED21DCAF}" srcOrd="0" destOrd="0" presId="urn:microsoft.com/office/officeart/2005/8/layout/cycle5"/>
    <dgm:cxn modelId="{4D13ECDF-AD94-4847-8D67-D811BD4B7E15}" srcId="{ACDC6D15-2717-46CE-9F4E-421F89AFE719}" destId="{26E5BDD0-BD5C-468B-87F4-B23335E2C332}" srcOrd="2" destOrd="0" parTransId="{402C3256-DC11-4F72-8A27-8326A506330F}" sibTransId="{12B96B4C-EFA2-4FB1-BF40-665A307B5404}"/>
    <dgm:cxn modelId="{CB52D6F9-CF13-4D92-8D88-74F76C19FB75}" type="presOf" srcId="{74F504D3-0C4F-44A7-895C-705F6B6CA193}" destId="{6E5904DE-08AF-440A-9A04-59C9B80C380B}"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5A1C2AA4-4BA7-4567-AE62-80B5B43FA023}" type="presOf" srcId="{0B62C22B-4926-4AF6-BBA4-AB9399A0F8EA}" destId="{F1A4F038-BAC0-47AF-A29D-391722CEC2F1}" srcOrd="0" destOrd="0" presId="urn:microsoft.com/office/officeart/2005/8/layout/cycle5"/>
    <dgm:cxn modelId="{94D02E8C-2A6F-4B26-B73A-99B83D0D0B82}" type="presOf" srcId="{4D62850C-3DAF-45CE-B6AE-0B18D75E4848}" destId="{4C86D7D4-9A89-4D5E-B7D3-FF1AD4179233}" srcOrd="0" destOrd="0" presId="urn:microsoft.com/office/officeart/2005/8/layout/cycle5"/>
    <dgm:cxn modelId="{3C15ED62-E0CD-49A2-9A13-E113D053EA92}" type="presOf" srcId="{D280E970-AFB1-43F4-BB9E-EFF3A081793A}" destId="{11D8FE68-F23D-4B7C-8DA1-E1F0E4F72689}" srcOrd="0" destOrd="0" presId="urn:microsoft.com/office/officeart/2005/8/layout/cycle5"/>
    <dgm:cxn modelId="{39BCA66C-F69B-4084-8A28-348D841A84C2}" type="presOf" srcId="{79DF6146-E584-421E-9B22-613FC796B1B7}" destId="{8AA1020C-2512-43FB-96A2-F99A957A1A0E}" srcOrd="0" destOrd="0" presId="urn:microsoft.com/office/officeart/2005/8/layout/cycle5"/>
    <dgm:cxn modelId="{CADDFE05-BD97-438E-9750-EBC1DB887120}" type="presOf" srcId="{62F1754E-EE12-4CC1-BFE5-3844BDA01F24}" destId="{2318AC35-27DA-4E15-9D32-6EB298CB6AEF}" srcOrd="0" destOrd="0" presId="urn:microsoft.com/office/officeart/2005/8/layout/cycle5"/>
    <dgm:cxn modelId="{EEB7D6B9-434A-4F25-A3BF-D4C3CED77A5B}" type="presOf" srcId="{17B6DBB3-F72A-4822-B942-DC506C38B0C7}" destId="{68EA9D89-1A4C-44C4-8F8C-A040E74CC1A0}" srcOrd="0" destOrd="0" presId="urn:microsoft.com/office/officeart/2005/8/layout/cycle5"/>
    <dgm:cxn modelId="{8BA99ACC-8609-4615-BFD6-B42A47A76B78}" type="presOf" srcId="{ACDC6D15-2717-46CE-9F4E-421F89AFE719}" destId="{8D278FC8-1EC3-4A27-AED7-84895AAB42F7}" srcOrd="0" destOrd="0" presId="urn:microsoft.com/office/officeart/2005/8/layout/cycle5"/>
    <dgm:cxn modelId="{694B56E2-26C8-44D1-BB2C-70915342E223}" type="presParOf" srcId="{8D278FC8-1EC3-4A27-AED7-84895AAB42F7}" destId="{D906296C-43DA-47AE-BC68-1179D441D759}" srcOrd="0" destOrd="0" presId="urn:microsoft.com/office/officeart/2005/8/layout/cycle5"/>
    <dgm:cxn modelId="{25D38E4E-0F58-4A2F-AB5B-6E778A4795E6}" type="presParOf" srcId="{8D278FC8-1EC3-4A27-AED7-84895AAB42F7}" destId="{A1DFDA63-66AD-4807-9567-40D7E8E80D7D}" srcOrd="1" destOrd="0" presId="urn:microsoft.com/office/officeart/2005/8/layout/cycle5"/>
    <dgm:cxn modelId="{DFAF3E2B-F9BA-42FF-B309-71794065E8B8}" type="presParOf" srcId="{8D278FC8-1EC3-4A27-AED7-84895AAB42F7}" destId="{4C86D7D4-9A89-4D5E-B7D3-FF1AD4179233}" srcOrd="2" destOrd="0" presId="urn:microsoft.com/office/officeart/2005/8/layout/cycle5"/>
    <dgm:cxn modelId="{E3E78CF5-3EC1-4F92-A234-F3F84833A3B2}" type="presParOf" srcId="{8D278FC8-1EC3-4A27-AED7-84895AAB42F7}" destId="{68EA9D89-1A4C-44C4-8F8C-A040E74CC1A0}" srcOrd="3" destOrd="0" presId="urn:microsoft.com/office/officeart/2005/8/layout/cycle5"/>
    <dgm:cxn modelId="{10817B03-62F9-4DE0-A63D-30FD1EE14B60}" type="presParOf" srcId="{8D278FC8-1EC3-4A27-AED7-84895AAB42F7}" destId="{46F31CF8-0335-4D37-92D5-AFA6CE4AA8AF}" srcOrd="4" destOrd="0" presId="urn:microsoft.com/office/officeart/2005/8/layout/cycle5"/>
    <dgm:cxn modelId="{BAE26480-1878-4128-A6E9-7951EC943AF1}" type="presParOf" srcId="{8D278FC8-1EC3-4A27-AED7-84895AAB42F7}" destId="{F1A4F038-BAC0-47AF-A29D-391722CEC2F1}" srcOrd="5" destOrd="0" presId="urn:microsoft.com/office/officeart/2005/8/layout/cycle5"/>
    <dgm:cxn modelId="{6F82571F-DE1C-4910-A640-EF66C0243454}" type="presParOf" srcId="{8D278FC8-1EC3-4A27-AED7-84895AAB42F7}" destId="{3130723F-02D5-4B5D-A550-30D0F8799331}" srcOrd="6" destOrd="0" presId="urn:microsoft.com/office/officeart/2005/8/layout/cycle5"/>
    <dgm:cxn modelId="{7A318C09-8788-453C-A54C-0A67E8E871C0}" type="presParOf" srcId="{8D278FC8-1EC3-4A27-AED7-84895AAB42F7}" destId="{48313FA7-8BFA-41D9-B3A9-9ED6D6DE5223}" srcOrd="7" destOrd="0" presId="urn:microsoft.com/office/officeart/2005/8/layout/cycle5"/>
    <dgm:cxn modelId="{1DA61FF2-3B87-4792-8380-028C92A5DC4A}" type="presParOf" srcId="{8D278FC8-1EC3-4A27-AED7-84895AAB42F7}" destId="{C523005E-6023-433C-B9D9-98ACED21DCAF}" srcOrd="8" destOrd="0" presId="urn:microsoft.com/office/officeart/2005/8/layout/cycle5"/>
    <dgm:cxn modelId="{1070F48C-7170-4E33-AAC3-CB51AD065BFD}" type="presParOf" srcId="{8D278FC8-1EC3-4A27-AED7-84895AAB42F7}" destId="{11D8FE68-F23D-4B7C-8DA1-E1F0E4F72689}" srcOrd="9" destOrd="0" presId="urn:microsoft.com/office/officeart/2005/8/layout/cycle5"/>
    <dgm:cxn modelId="{B34A9C23-C77C-4288-A79D-9741108F7B27}" type="presParOf" srcId="{8D278FC8-1EC3-4A27-AED7-84895AAB42F7}" destId="{039F4951-DC22-4159-8A0A-F477B33E6DA0}" srcOrd="10" destOrd="0" presId="urn:microsoft.com/office/officeart/2005/8/layout/cycle5"/>
    <dgm:cxn modelId="{2095B8DE-6B3C-449B-930A-21DAEF5672BB}" type="presParOf" srcId="{8D278FC8-1EC3-4A27-AED7-84895AAB42F7}" destId="{2318AC35-27DA-4E15-9D32-6EB298CB6AEF}" srcOrd="11" destOrd="0" presId="urn:microsoft.com/office/officeart/2005/8/layout/cycle5"/>
    <dgm:cxn modelId="{CBE72AF2-A475-4858-919F-E002B2ADF494}" type="presParOf" srcId="{8D278FC8-1EC3-4A27-AED7-84895AAB42F7}" destId="{0EC851C6-243E-49D9-B9AA-BF7F20BCE856}" srcOrd="12" destOrd="0" presId="urn:microsoft.com/office/officeart/2005/8/layout/cycle5"/>
    <dgm:cxn modelId="{4EA2B6ED-18D6-4AB8-9BCF-8DF0E38F6D2D}" type="presParOf" srcId="{8D278FC8-1EC3-4A27-AED7-84895AAB42F7}" destId="{9CADCB05-4CF1-4E6C-9686-962AB9AE998C}" srcOrd="13" destOrd="0" presId="urn:microsoft.com/office/officeart/2005/8/layout/cycle5"/>
    <dgm:cxn modelId="{774B0579-97D5-4015-A221-1A670C9845B1}" type="presParOf" srcId="{8D278FC8-1EC3-4A27-AED7-84895AAB42F7}" destId="{8AA1020C-2512-43FB-96A2-F99A957A1A0E}" srcOrd="14" destOrd="0" presId="urn:microsoft.com/office/officeart/2005/8/layout/cycle5"/>
    <dgm:cxn modelId="{A0CECD5A-1478-40F7-B3D3-6CD5F6764F77}" type="presParOf" srcId="{8D278FC8-1EC3-4A27-AED7-84895AAB42F7}" destId="{204C55FF-AEE2-4211-A6A9-3EB24C7ED797}" srcOrd="15" destOrd="0" presId="urn:microsoft.com/office/officeart/2005/8/layout/cycle5"/>
    <dgm:cxn modelId="{81635ED4-8401-480A-BFFD-2F7918643A3C}" type="presParOf" srcId="{8D278FC8-1EC3-4A27-AED7-84895AAB42F7}" destId="{3C3889B8-77FE-40F1-A458-B57BFAA641F4}" srcOrd="16" destOrd="0" presId="urn:microsoft.com/office/officeart/2005/8/layout/cycle5"/>
    <dgm:cxn modelId="{457E716E-BF5B-47DF-9B54-D23770650958}"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custT="1"/>
      <dgm:spPr/>
      <dgm:t>
        <a:bodyPr/>
        <a:lstStyle/>
        <a:p>
          <a:r>
            <a:rPr lang="el-GR" sz="2400" dirty="0" smtClean="0"/>
            <a:t>Παιχνίδια</a:t>
          </a:r>
          <a:endParaRPr lang="el-GR" sz="2400"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custT="1"/>
      <dgm:spPr/>
      <dgm:t>
        <a:bodyPr/>
        <a:lstStyle/>
        <a:p>
          <a:r>
            <a:rPr lang="el-GR" sz="4000" dirty="0" smtClean="0"/>
            <a:t>Εκπαίδευση</a:t>
          </a:r>
          <a:endParaRPr lang="el-GR" sz="4000"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dgm:spPr>
        <a:solidFill>
          <a:schemeClr val="accent2">
            <a:lumMod val="40000"/>
            <a:lumOff val="60000"/>
          </a:schemeClr>
        </a:solidFill>
      </dgm:spPr>
      <dgm:t>
        <a:bodyPr/>
        <a:lstStyle/>
        <a:p>
          <a:r>
            <a:rPr lang="el-GR" dirty="0" smtClean="0"/>
            <a:t>Συμπεράσματα</a:t>
          </a:r>
          <a:endParaRPr lang="el-GR"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n-US" dirty="0" smtClean="0"/>
            <a:t>Marketing</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custRadScaleRad="111754" custRadScaleInc="-57880">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custScaleX="126322" custScaleY="100129" custRadScaleRad="96328" custRadScaleInc="-15050">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custScaleX="168247" custScaleY="148249" custRadScaleRad="99343" custRadScaleInc="53635">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5AB44316-4D70-4938-838E-51AA1178586D}" srcId="{ACDC6D15-2717-46CE-9F4E-421F89AFE719}" destId="{17B6DBB3-F72A-4822-B942-DC506C38B0C7}" srcOrd="1" destOrd="0" parTransId="{A2B84BB6-3442-41EB-BD7C-98FB1302D1E7}" sibTransId="{0B62C22B-4926-4AF6-BBA4-AB9399A0F8EA}"/>
    <dgm:cxn modelId="{9E58B423-C0E7-435B-A118-17F6296245F5}" type="presOf" srcId="{4D62850C-3DAF-45CE-B6AE-0B18D75E4848}" destId="{4C86D7D4-9A89-4D5E-B7D3-FF1AD4179233}" srcOrd="0" destOrd="0" presId="urn:microsoft.com/office/officeart/2005/8/layout/cycle5"/>
    <dgm:cxn modelId="{5ED2BC0F-8EB0-48F6-A221-3278DF5CF58B}" type="presOf" srcId="{74F504D3-0C4F-44A7-895C-705F6B6CA193}" destId="{6E5904DE-08AF-440A-9A04-59C9B80C380B}" srcOrd="0" destOrd="0" presId="urn:microsoft.com/office/officeart/2005/8/layout/cycle5"/>
    <dgm:cxn modelId="{B774D0A7-7B5E-4B7C-B053-0A43293B7FE2}" type="presOf" srcId="{8FCF27E0-CDC5-47E1-AA4E-A1BD06D745CE}" destId="{204C55FF-AEE2-4211-A6A9-3EB24C7ED797}" srcOrd="0" destOrd="0" presId="urn:microsoft.com/office/officeart/2005/8/layout/cycle5"/>
    <dgm:cxn modelId="{5904C946-9D37-4A79-9360-C9A090203F06}" type="presOf" srcId="{79DF6146-E584-421E-9B22-613FC796B1B7}" destId="{8AA1020C-2512-43FB-96A2-F99A957A1A0E}" srcOrd="0" destOrd="0" presId="urn:microsoft.com/office/officeart/2005/8/layout/cycle5"/>
    <dgm:cxn modelId="{1FA8281A-5036-4734-9F46-9E12EA80844B}" type="presOf" srcId="{0B62C22B-4926-4AF6-BBA4-AB9399A0F8EA}" destId="{F1A4F038-BAC0-47AF-A29D-391722CEC2F1}"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C0FB593C-7CE2-4534-98F2-B717CA958616}" type="presOf" srcId="{26E5BDD0-BD5C-468B-87F4-B23335E2C332}" destId="{3130723F-02D5-4B5D-A550-30D0F8799331}" srcOrd="0" destOrd="0" presId="urn:microsoft.com/office/officeart/2005/8/layout/cycle5"/>
    <dgm:cxn modelId="{54429E7C-9CE8-418C-B934-2AE44015C569}" srcId="{ACDC6D15-2717-46CE-9F4E-421F89AFE719}" destId="{8FCF27E0-CDC5-47E1-AA4E-A1BD06D745CE}" srcOrd="5" destOrd="0" parTransId="{57F40A9D-2E94-431F-AEBA-EDA48AACE2F8}" sibTransId="{74F504D3-0C4F-44A7-895C-705F6B6CA193}"/>
    <dgm:cxn modelId="{F1A57E05-3EA8-4C80-891D-53388E1A39A1}" type="presOf" srcId="{17B6DBB3-F72A-4822-B942-DC506C38B0C7}" destId="{68EA9D89-1A4C-44C4-8F8C-A040E74CC1A0}"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59A4033-5A56-4461-9771-6CC45112E86D}" type="presOf" srcId="{D280E970-AFB1-43F4-BB9E-EFF3A081793A}" destId="{11D8FE68-F23D-4B7C-8DA1-E1F0E4F72689}" srcOrd="0" destOrd="0" presId="urn:microsoft.com/office/officeart/2005/8/layout/cycle5"/>
    <dgm:cxn modelId="{4D13ECDF-AD94-4847-8D67-D811BD4B7E15}" srcId="{ACDC6D15-2717-46CE-9F4E-421F89AFE719}" destId="{26E5BDD0-BD5C-468B-87F4-B23335E2C332}" srcOrd="2" destOrd="0" parTransId="{402C3256-DC11-4F72-8A27-8326A506330F}" sibTransId="{12B96B4C-EFA2-4FB1-BF40-665A307B5404}"/>
    <dgm:cxn modelId="{2D1077C4-987F-4E75-8D3A-BC1FAA94EC35}" type="presOf" srcId="{ACDC6D15-2717-46CE-9F4E-421F89AFE719}" destId="{8D278FC8-1EC3-4A27-AED7-84895AAB42F7}" srcOrd="0" destOrd="0" presId="urn:microsoft.com/office/officeart/2005/8/layout/cycle5"/>
    <dgm:cxn modelId="{CAC3A19B-5C3C-470A-9D1A-8C8CC84B5327}" type="presOf" srcId="{62F1754E-EE12-4CC1-BFE5-3844BDA01F24}" destId="{2318AC35-27DA-4E15-9D32-6EB298CB6AEF}"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609421AF-FC3A-48E3-8D50-2B66CF617E64}" type="presOf" srcId="{12B96B4C-EFA2-4FB1-BF40-665A307B5404}" destId="{C523005E-6023-433C-B9D9-98ACED21DCAF}" srcOrd="0" destOrd="0" presId="urn:microsoft.com/office/officeart/2005/8/layout/cycle5"/>
    <dgm:cxn modelId="{CF5323A7-50A2-4FC4-ACAA-73AECEB92BF8}" type="presOf" srcId="{40EEECD6-7614-4A8C-B2CB-625681BCA6B2}" destId="{D906296C-43DA-47AE-BC68-1179D441D759}" srcOrd="0" destOrd="0" presId="urn:microsoft.com/office/officeart/2005/8/layout/cycle5"/>
    <dgm:cxn modelId="{E9D2DE45-1732-44D2-B211-00F10337ED4E}" type="presOf" srcId="{65A8F698-F48F-4B6A-A72B-31F15379F6C6}" destId="{0EC851C6-243E-49D9-B9AA-BF7F20BCE856}" srcOrd="0" destOrd="0" presId="urn:microsoft.com/office/officeart/2005/8/layout/cycle5"/>
    <dgm:cxn modelId="{1542124B-CED2-41F4-81FE-274A1D956637}" type="presParOf" srcId="{8D278FC8-1EC3-4A27-AED7-84895AAB42F7}" destId="{D906296C-43DA-47AE-BC68-1179D441D759}" srcOrd="0" destOrd="0" presId="urn:microsoft.com/office/officeart/2005/8/layout/cycle5"/>
    <dgm:cxn modelId="{140D5BDB-AB0E-4E52-BC14-C2C1967CDC31}" type="presParOf" srcId="{8D278FC8-1EC3-4A27-AED7-84895AAB42F7}" destId="{A1DFDA63-66AD-4807-9567-40D7E8E80D7D}" srcOrd="1" destOrd="0" presId="urn:microsoft.com/office/officeart/2005/8/layout/cycle5"/>
    <dgm:cxn modelId="{62D33B78-EE87-49F2-862E-A03090BCEE03}" type="presParOf" srcId="{8D278FC8-1EC3-4A27-AED7-84895AAB42F7}" destId="{4C86D7D4-9A89-4D5E-B7D3-FF1AD4179233}" srcOrd="2" destOrd="0" presId="urn:microsoft.com/office/officeart/2005/8/layout/cycle5"/>
    <dgm:cxn modelId="{9D24AD7A-4251-4534-BAE0-05F33B34C882}" type="presParOf" srcId="{8D278FC8-1EC3-4A27-AED7-84895AAB42F7}" destId="{68EA9D89-1A4C-44C4-8F8C-A040E74CC1A0}" srcOrd="3" destOrd="0" presId="urn:microsoft.com/office/officeart/2005/8/layout/cycle5"/>
    <dgm:cxn modelId="{2FA378D2-72C2-4F14-B3E7-58C84D57733B}" type="presParOf" srcId="{8D278FC8-1EC3-4A27-AED7-84895AAB42F7}" destId="{46F31CF8-0335-4D37-92D5-AFA6CE4AA8AF}" srcOrd="4" destOrd="0" presId="urn:microsoft.com/office/officeart/2005/8/layout/cycle5"/>
    <dgm:cxn modelId="{774EBC72-5F62-4847-BCCB-F24D62A488FA}" type="presParOf" srcId="{8D278FC8-1EC3-4A27-AED7-84895AAB42F7}" destId="{F1A4F038-BAC0-47AF-A29D-391722CEC2F1}" srcOrd="5" destOrd="0" presId="urn:microsoft.com/office/officeart/2005/8/layout/cycle5"/>
    <dgm:cxn modelId="{4ED85955-FB9D-48D2-A5E1-4271FB621C50}" type="presParOf" srcId="{8D278FC8-1EC3-4A27-AED7-84895AAB42F7}" destId="{3130723F-02D5-4B5D-A550-30D0F8799331}" srcOrd="6" destOrd="0" presId="urn:microsoft.com/office/officeart/2005/8/layout/cycle5"/>
    <dgm:cxn modelId="{8CF7111C-9DC9-4C0B-AE69-B71C8CB3E4CB}" type="presParOf" srcId="{8D278FC8-1EC3-4A27-AED7-84895AAB42F7}" destId="{48313FA7-8BFA-41D9-B3A9-9ED6D6DE5223}" srcOrd="7" destOrd="0" presId="urn:microsoft.com/office/officeart/2005/8/layout/cycle5"/>
    <dgm:cxn modelId="{E437465C-A0BF-4F66-9544-98336BE0DB27}" type="presParOf" srcId="{8D278FC8-1EC3-4A27-AED7-84895AAB42F7}" destId="{C523005E-6023-433C-B9D9-98ACED21DCAF}" srcOrd="8" destOrd="0" presId="urn:microsoft.com/office/officeart/2005/8/layout/cycle5"/>
    <dgm:cxn modelId="{C750A074-A1EA-48F1-AA8E-7D859BFD4BC4}" type="presParOf" srcId="{8D278FC8-1EC3-4A27-AED7-84895AAB42F7}" destId="{11D8FE68-F23D-4B7C-8DA1-E1F0E4F72689}" srcOrd="9" destOrd="0" presId="urn:microsoft.com/office/officeart/2005/8/layout/cycle5"/>
    <dgm:cxn modelId="{80E56431-15B8-4A3F-9693-942FB66889D4}" type="presParOf" srcId="{8D278FC8-1EC3-4A27-AED7-84895AAB42F7}" destId="{039F4951-DC22-4159-8A0A-F477B33E6DA0}" srcOrd="10" destOrd="0" presId="urn:microsoft.com/office/officeart/2005/8/layout/cycle5"/>
    <dgm:cxn modelId="{44F76255-8554-450E-9A16-A286F84F5155}" type="presParOf" srcId="{8D278FC8-1EC3-4A27-AED7-84895AAB42F7}" destId="{2318AC35-27DA-4E15-9D32-6EB298CB6AEF}" srcOrd="11" destOrd="0" presId="urn:microsoft.com/office/officeart/2005/8/layout/cycle5"/>
    <dgm:cxn modelId="{F6CBF73B-915E-453A-971C-D84901DB51E7}" type="presParOf" srcId="{8D278FC8-1EC3-4A27-AED7-84895AAB42F7}" destId="{0EC851C6-243E-49D9-B9AA-BF7F20BCE856}" srcOrd="12" destOrd="0" presId="urn:microsoft.com/office/officeart/2005/8/layout/cycle5"/>
    <dgm:cxn modelId="{A9E2B1C7-A72C-4322-B76C-EB2CEFD91B8C}" type="presParOf" srcId="{8D278FC8-1EC3-4A27-AED7-84895AAB42F7}" destId="{9CADCB05-4CF1-4E6C-9686-962AB9AE998C}" srcOrd="13" destOrd="0" presId="urn:microsoft.com/office/officeart/2005/8/layout/cycle5"/>
    <dgm:cxn modelId="{DD14A7D1-30BB-4F16-9904-B3D13F4A243D}" type="presParOf" srcId="{8D278FC8-1EC3-4A27-AED7-84895AAB42F7}" destId="{8AA1020C-2512-43FB-96A2-F99A957A1A0E}" srcOrd="14" destOrd="0" presId="urn:microsoft.com/office/officeart/2005/8/layout/cycle5"/>
    <dgm:cxn modelId="{F2A547C8-F0B4-49AB-B295-8E2C312444F0}" type="presParOf" srcId="{8D278FC8-1EC3-4A27-AED7-84895AAB42F7}" destId="{204C55FF-AEE2-4211-A6A9-3EB24C7ED797}" srcOrd="15" destOrd="0" presId="urn:microsoft.com/office/officeart/2005/8/layout/cycle5"/>
    <dgm:cxn modelId="{BB06B999-D6CA-4014-B9B1-3C83794E1B95}" type="presParOf" srcId="{8D278FC8-1EC3-4A27-AED7-84895AAB42F7}" destId="{3C3889B8-77FE-40F1-A458-B57BFAA641F4}" srcOrd="16" destOrd="0" presId="urn:microsoft.com/office/officeart/2005/8/layout/cycle5"/>
    <dgm:cxn modelId="{9F26058E-559E-44F3-BE8E-01F7F75E6244}"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DC6D15-2717-46CE-9F4E-421F89AFE71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40EEECD6-7614-4A8C-B2CB-625681BCA6B2}">
      <dgm:prSet phldrT="[Κείμενο]"/>
      <dgm:spPr/>
      <dgm:t>
        <a:bodyPr/>
        <a:lstStyle/>
        <a:p>
          <a:r>
            <a:rPr lang="el-GR" dirty="0" smtClean="0"/>
            <a:t>Εισαγωγή</a:t>
          </a:r>
          <a:endParaRPr lang="el-GR" dirty="0"/>
        </a:p>
      </dgm:t>
    </dgm:pt>
    <dgm:pt modelId="{74F4E937-0E3B-46A8-A187-0F234F942B8E}" type="parTrans" cxnId="{532FEBAC-1D45-40C7-AE21-2B4D3B0A238C}">
      <dgm:prSet/>
      <dgm:spPr/>
      <dgm:t>
        <a:bodyPr/>
        <a:lstStyle/>
        <a:p>
          <a:endParaRPr lang="el-GR"/>
        </a:p>
      </dgm:t>
    </dgm:pt>
    <dgm:pt modelId="{4D62850C-3DAF-45CE-B6AE-0B18D75E4848}" type="sibTrans" cxnId="{532FEBAC-1D45-40C7-AE21-2B4D3B0A238C}">
      <dgm:prSet/>
      <dgm:spPr/>
      <dgm:t>
        <a:bodyPr/>
        <a:lstStyle/>
        <a:p>
          <a:endParaRPr lang="el-GR"/>
        </a:p>
      </dgm:t>
    </dgm:pt>
    <dgm:pt modelId="{26E5BDD0-BD5C-468B-87F4-B23335E2C332}">
      <dgm:prSet phldrT="[Κείμενο]"/>
      <dgm:spPr/>
      <dgm:t>
        <a:bodyPr/>
        <a:lstStyle/>
        <a:p>
          <a:r>
            <a:rPr lang="el-GR" dirty="0" smtClean="0"/>
            <a:t>Δημοσιογραφία</a:t>
          </a:r>
          <a:endParaRPr lang="el-GR" dirty="0"/>
        </a:p>
      </dgm:t>
    </dgm:pt>
    <dgm:pt modelId="{402C3256-DC11-4F72-8A27-8326A506330F}" type="parTrans" cxnId="{4D13ECDF-AD94-4847-8D67-D811BD4B7E15}">
      <dgm:prSet/>
      <dgm:spPr/>
      <dgm:t>
        <a:bodyPr/>
        <a:lstStyle/>
        <a:p>
          <a:endParaRPr lang="el-GR"/>
        </a:p>
      </dgm:t>
    </dgm:pt>
    <dgm:pt modelId="{12B96B4C-EFA2-4FB1-BF40-665A307B5404}" type="sibTrans" cxnId="{4D13ECDF-AD94-4847-8D67-D811BD4B7E15}">
      <dgm:prSet/>
      <dgm:spPr/>
      <dgm:t>
        <a:bodyPr/>
        <a:lstStyle/>
        <a:p>
          <a:endParaRPr lang="el-GR"/>
        </a:p>
      </dgm:t>
    </dgm:pt>
    <dgm:pt modelId="{D280E970-AFB1-43F4-BB9E-EFF3A081793A}">
      <dgm:prSet phldrT="[Κείμενο]"/>
      <dgm:spPr/>
      <dgm:t>
        <a:bodyPr/>
        <a:lstStyle/>
        <a:p>
          <a:r>
            <a:rPr lang="el-GR" dirty="0" smtClean="0"/>
            <a:t>Παιχνίδια</a:t>
          </a:r>
          <a:endParaRPr lang="el-GR" dirty="0"/>
        </a:p>
      </dgm:t>
    </dgm:pt>
    <dgm:pt modelId="{B4B5D973-31B0-48CD-AAD5-BE84494D04CD}" type="parTrans" cxnId="{BE2A6B1C-3FCB-4692-98EF-BB7066DE7BED}">
      <dgm:prSet/>
      <dgm:spPr/>
      <dgm:t>
        <a:bodyPr/>
        <a:lstStyle/>
        <a:p>
          <a:endParaRPr lang="el-GR"/>
        </a:p>
      </dgm:t>
    </dgm:pt>
    <dgm:pt modelId="{62F1754E-EE12-4CC1-BFE5-3844BDA01F24}" type="sibTrans" cxnId="{BE2A6B1C-3FCB-4692-98EF-BB7066DE7BED}">
      <dgm:prSet/>
      <dgm:spPr/>
      <dgm:t>
        <a:bodyPr/>
        <a:lstStyle/>
        <a:p>
          <a:endParaRPr lang="el-GR"/>
        </a:p>
      </dgm:t>
    </dgm:pt>
    <dgm:pt modelId="{65A8F698-F48F-4B6A-A72B-31F15379F6C6}">
      <dgm:prSet phldrT="[Κείμενο]"/>
      <dgm:spPr/>
      <dgm:t>
        <a:bodyPr/>
        <a:lstStyle/>
        <a:p>
          <a:r>
            <a:rPr lang="el-GR" dirty="0" smtClean="0"/>
            <a:t>Εκπαίδευση</a:t>
          </a:r>
          <a:endParaRPr lang="el-GR" dirty="0"/>
        </a:p>
      </dgm:t>
    </dgm:pt>
    <dgm:pt modelId="{8EC85637-BCCB-4F47-90F9-B1CAF76000F0}" type="parTrans" cxnId="{FCA5563F-8955-40FF-8491-8463DBCA5308}">
      <dgm:prSet/>
      <dgm:spPr/>
      <dgm:t>
        <a:bodyPr/>
        <a:lstStyle/>
        <a:p>
          <a:endParaRPr lang="el-GR"/>
        </a:p>
      </dgm:t>
    </dgm:pt>
    <dgm:pt modelId="{79DF6146-E584-421E-9B22-613FC796B1B7}" type="sibTrans" cxnId="{FCA5563F-8955-40FF-8491-8463DBCA5308}">
      <dgm:prSet/>
      <dgm:spPr/>
      <dgm:t>
        <a:bodyPr/>
        <a:lstStyle/>
        <a:p>
          <a:endParaRPr lang="el-GR"/>
        </a:p>
      </dgm:t>
    </dgm:pt>
    <dgm:pt modelId="{8FCF27E0-CDC5-47E1-AA4E-A1BD06D745CE}">
      <dgm:prSet phldrT="[Κείμενο]" custT="1"/>
      <dgm:spPr>
        <a:solidFill>
          <a:schemeClr val="accent2">
            <a:lumMod val="40000"/>
            <a:lumOff val="60000"/>
          </a:schemeClr>
        </a:solidFill>
      </dgm:spPr>
      <dgm:t>
        <a:bodyPr/>
        <a:lstStyle/>
        <a:p>
          <a:r>
            <a:rPr lang="el-GR" sz="3600" dirty="0" smtClean="0"/>
            <a:t>Συμπεράσματα</a:t>
          </a:r>
          <a:endParaRPr lang="el-GR" sz="3600" dirty="0"/>
        </a:p>
      </dgm:t>
    </dgm:pt>
    <dgm:pt modelId="{57F40A9D-2E94-431F-AEBA-EDA48AACE2F8}" type="parTrans" cxnId="{54429E7C-9CE8-418C-B934-2AE44015C569}">
      <dgm:prSet/>
      <dgm:spPr/>
      <dgm:t>
        <a:bodyPr/>
        <a:lstStyle/>
        <a:p>
          <a:endParaRPr lang="el-GR"/>
        </a:p>
      </dgm:t>
    </dgm:pt>
    <dgm:pt modelId="{74F504D3-0C4F-44A7-895C-705F6B6CA193}" type="sibTrans" cxnId="{54429E7C-9CE8-418C-B934-2AE44015C569}">
      <dgm:prSet/>
      <dgm:spPr/>
      <dgm:t>
        <a:bodyPr/>
        <a:lstStyle/>
        <a:p>
          <a:endParaRPr lang="el-GR"/>
        </a:p>
      </dgm:t>
    </dgm:pt>
    <dgm:pt modelId="{17B6DBB3-F72A-4822-B942-DC506C38B0C7}">
      <dgm:prSet/>
      <dgm:spPr/>
      <dgm:t>
        <a:bodyPr/>
        <a:lstStyle/>
        <a:p>
          <a:r>
            <a:rPr lang="el-GR" dirty="0" smtClean="0"/>
            <a:t>Μάρκετινγκ</a:t>
          </a:r>
          <a:endParaRPr lang="el-GR" dirty="0"/>
        </a:p>
      </dgm:t>
    </dgm:pt>
    <dgm:pt modelId="{A2B84BB6-3442-41EB-BD7C-98FB1302D1E7}" type="parTrans" cxnId="{5AB44316-4D70-4938-838E-51AA1178586D}">
      <dgm:prSet/>
      <dgm:spPr/>
      <dgm:t>
        <a:bodyPr/>
        <a:lstStyle/>
        <a:p>
          <a:endParaRPr lang="el-GR"/>
        </a:p>
      </dgm:t>
    </dgm:pt>
    <dgm:pt modelId="{0B62C22B-4926-4AF6-BBA4-AB9399A0F8EA}" type="sibTrans" cxnId="{5AB44316-4D70-4938-838E-51AA1178586D}">
      <dgm:prSet/>
      <dgm:spPr/>
      <dgm:t>
        <a:bodyPr/>
        <a:lstStyle/>
        <a:p>
          <a:endParaRPr lang="el-GR"/>
        </a:p>
      </dgm:t>
    </dgm:pt>
    <dgm:pt modelId="{8D278FC8-1EC3-4A27-AED7-84895AAB42F7}" type="pres">
      <dgm:prSet presAssocID="{ACDC6D15-2717-46CE-9F4E-421F89AFE719}" presName="cycle" presStyleCnt="0">
        <dgm:presLayoutVars>
          <dgm:dir/>
          <dgm:resizeHandles val="exact"/>
        </dgm:presLayoutVars>
      </dgm:prSet>
      <dgm:spPr/>
      <dgm:t>
        <a:bodyPr/>
        <a:lstStyle/>
        <a:p>
          <a:endParaRPr lang="el-GR"/>
        </a:p>
      </dgm:t>
    </dgm:pt>
    <dgm:pt modelId="{D906296C-43DA-47AE-BC68-1179D441D759}" type="pres">
      <dgm:prSet presAssocID="{40EEECD6-7614-4A8C-B2CB-625681BCA6B2}" presName="node" presStyleLbl="node1" presStyleIdx="0" presStyleCnt="6" custRadScaleRad="100124" custRadScaleInc="-5914">
        <dgm:presLayoutVars>
          <dgm:bulletEnabled val="1"/>
        </dgm:presLayoutVars>
      </dgm:prSet>
      <dgm:spPr/>
      <dgm:t>
        <a:bodyPr/>
        <a:lstStyle/>
        <a:p>
          <a:endParaRPr lang="el-GR"/>
        </a:p>
      </dgm:t>
    </dgm:pt>
    <dgm:pt modelId="{A1DFDA63-66AD-4807-9567-40D7E8E80D7D}" type="pres">
      <dgm:prSet presAssocID="{40EEECD6-7614-4A8C-B2CB-625681BCA6B2}" presName="spNode" presStyleCnt="0"/>
      <dgm:spPr/>
    </dgm:pt>
    <dgm:pt modelId="{4C86D7D4-9A89-4D5E-B7D3-FF1AD4179233}" type="pres">
      <dgm:prSet presAssocID="{4D62850C-3DAF-45CE-B6AE-0B18D75E4848}" presName="sibTrans" presStyleLbl="sibTrans1D1" presStyleIdx="0" presStyleCnt="6"/>
      <dgm:spPr/>
      <dgm:t>
        <a:bodyPr/>
        <a:lstStyle/>
        <a:p>
          <a:endParaRPr lang="el-GR"/>
        </a:p>
      </dgm:t>
    </dgm:pt>
    <dgm:pt modelId="{68EA9D89-1A4C-44C4-8F8C-A040E74CC1A0}" type="pres">
      <dgm:prSet presAssocID="{17B6DBB3-F72A-4822-B942-DC506C38B0C7}" presName="node" presStyleLbl="node1" presStyleIdx="1" presStyleCnt="6">
        <dgm:presLayoutVars>
          <dgm:bulletEnabled val="1"/>
        </dgm:presLayoutVars>
      </dgm:prSet>
      <dgm:spPr/>
      <dgm:t>
        <a:bodyPr/>
        <a:lstStyle/>
        <a:p>
          <a:endParaRPr lang="el-GR"/>
        </a:p>
      </dgm:t>
    </dgm:pt>
    <dgm:pt modelId="{46F31CF8-0335-4D37-92D5-AFA6CE4AA8AF}" type="pres">
      <dgm:prSet presAssocID="{17B6DBB3-F72A-4822-B942-DC506C38B0C7}" presName="spNode" presStyleCnt="0"/>
      <dgm:spPr/>
    </dgm:pt>
    <dgm:pt modelId="{F1A4F038-BAC0-47AF-A29D-391722CEC2F1}" type="pres">
      <dgm:prSet presAssocID="{0B62C22B-4926-4AF6-BBA4-AB9399A0F8EA}" presName="sibTrans" presStyleLbl="sibTrans1D1" presStyleIdx="1" presStyleCnt="6"/>
      <dgm:spPr/>
      <dgm:t>
        <a:bodyPr/>
        <a:lstStyle/>
        <a:p>
          <a:endParaRPr lang="el-GR"/>
        </a:p>
      </dgm:t>
    </dgm:pt>
    <dgm:pt modelId="{3130723F-02D5-4B5D-A550-30D0F8799331}" type="pres">
      <dgm:prSet presAssocID="{26E5BDD0-BD5C-468B-87F4-B23335E2C332}" presName="node" presStyleLbl="node1" presStyleIdx="2" presStyleCnt="6">
        <dgm:presLayoutVars>
          <dgm:bulletEnabled val="1"/>
        </dgm:presLayoutVars>
      </dgm:prSet>
      <dgm:spPr/>
      <dgm:t>
        <a:bodyPr/>
        <a:lstStyle/>
        <a:p>
          <a:endParaRPr lang="el-GR"/>
        </a:p>
      </dgm:t>
    </dgm:pt>
    <dgm:pt modelId="{48313FA7-8BFA-41D9-B3A9-9ED6D6DE5223}" type="pres">
      <dgm:prSet presAssocID="{26E5BDD0-BD5C-468B-87F4-B23335E2C332}" presName="spNode" presStyleCnt="0"/>
      <dgm:spPr/>
    </dgm:pt>
    <dgm:pt modelId="{C523005E-6023-433C-B9D9-98ACED21DCAF}" type="pres">
      <dgm:prSet presAssocID="{12B96B4C-EFA2-4FB1-BF40-665A307B5404}" presName="sibTrans" presStyleLbl="sibTrans1D1" presStyleIdx="2" presStyleCnt="6"/>
      <dgm:spPr/>
      <dgm:t>
        <a:bodyPr/>
        <a:lstStyle/>
        <a:p>
          <a:endParaRPr lang="el-GR"/>
        </a:p>
      </dgm:t>
    </dgm:pt>
    <dgm:pt modelId="{11D8FE68-F23D-4B7C-8DA1-E1F0E4F72689}" type="pres">
      <dgm:prSet presAssocID="{D280E970-AFB1-43F4-BB9E-EFF3A081793A}" presName="node" presStyleLbl="node1" presStyleIdx="3" presStyleCnt="6">
        <dgm:presLayoutVars>
          <dgm:bulletEnabled val="1"/>
        </dgm:presLayoutVars>
      </dgm:prSet>
      <dgm:spPr/>
      <dgm:t>
        <a:bodyPr/>
        <a:lstStyle/>
        <a:p>
          <a:endParaRPr lang="el-GR"/>
        </a:p>
      </dgm:t>
    </dgm:pt>
    <dgm:pt modelId="{039F4951-DC22-4159-8A0A-F477B33E6DA0}" type="pres">
      <dgm:prSet presAssocID="{D280E970-AFB1-43F4-BB9E-EFF3A081793A}" presName="spNode" presStyleCnt="0"/>
      <dgm:spPr/>
    </dgm:pt>
    <dgm:pt modelId="{2318AC35-27DA-4E15-9D32-6EB298CB6AEF}" type="pres">
      <dgm:prSet presAssocID="{62F1754E-EE12-4CC1-BFE5-3844BDA01F24}" presName="sibTrans" presStyleLbl="sibTrans1D1" presStyleIdx="3" presStyleCnt="6"/>
      <dgm:spPr/>
      <dgm:t>
        <a:bodyPr/>
        <a:lstStyle/>
        <a:p>
          <a:endParaRPr lang="el-GR"/>
        </a:p>
      </dgm:t>
    </dgm:pt>
    <dgm:pt modelId="{0EC851C6-243E-49D9-B9AA-BF7F20BCE856}" type="pres">
      <dgm:prSet presAssocID="{65A8F698-F48F-4B6A-A72B-31F15379F6C6}" presName="node" presStyleLbl="node1" presStyleIdx="4" presStyleCnt="6">
        <dgm:presLayoutVars>
          <dgm:bulletEnabled val="1"/>
        </dgm:presLayoutVars>
      </dgm:prSet>
      <dgm:spPr/>
      <dgm:t>
        <a:bodyPr/>
        <a:lstStyle/>
        <a:p>
          <a:endParaRPr lang="el-GR"/>
        </a:p>
      </dgm:t>
    </dgm:pt>
    <dgm:pt modelId="{9CADCB05-4CF1-4E6C-9686-962AB9AE998C}" type="pres">
      <dgm:prSet presAssocID="{65A8F698-F48F-4B6A-A72B-31F15379F6C6}" presName="spNode" presStyleCnt="0"/>
      <dgm:spPr/>
    </dgm:pt>
    <dgm:pt modelId="{8AA1020C-2512-43FB-96A2-F99A957A1A0E}" type="pres">
      <dgm:prSet presAssocID="{79DF6146-E584-421E-9B22-613FC796B1B7}" presName="sibTrans" presStyleLbl="sibTrans1D1" presStyleIdx="4" presStyleCnt="6"/>
      <dgm:spPr/>
      <dgm:t>
        <a:bodyPr/>
        <a:lstStyle/>
        <a:p>
          <a:endParaRPr lang="el-GR"/>
        </a:p>
      </dgm:t>
    </dgm:pt>
    <dgm:pt modelId="{204C55FF-AEE2-4211-A6A9-3EB24C7ED797}" type="pres">
      <dgm:prSet presAssocID="{8FCF27E0-CDC5-47E1-AA4E-A1BD06D745CE}" presName="node" presStyleLbl="node1" presStyleIdx="5" presStyleCnt="6" custScaleX="197413" custScaleY="159193" custRadScaleRad="113990" custRadScaleInc="-20370">
        <dgm:presLayoutVars>
          <dgm:bulletEnabled val="1"/>
        </dgm:presLayoutVars>
      </dgm:prSet>
      <dgm:spPr/>
      <dgm:t>
        <a:bodyPr/>
        <a:lstStyle/>
        <a:p>
          <a:endParaRPr lang="el-GR"/>
        </a:p>
      </dgm:t>
    </dgm:pt>
    <dgm:pt modelId="{3C3889B8-77FE-40F1-A458-B57BFAA641F4}" type="pres">
      <dgm:prSet presAssocID="{8FCF27E0-CDC5-47E1-AA4E-A1BD06D745CE}" presName="spNode" presStyleCnt="0"/>
      <dgm:spPr/>
    </dgm:pt>
    <dgm:pt modelId="{6E5904DE-08AF-440A-9A04-59C9B80C380B}" type="pres">
      <dgm:prSet presAssocID="{74F504D3-0C4F-44A7-895C-705F6B6CA193}" presName="sibTrans" presStyleLbl="sibTrans1D1" presStyleIdx="5" presStyleCnt="6"/>
      <dgm:spPr/>
      <dgm:t>
        <a:bodyPr/>
        <a:lstStyle/>
        <a:p>
          <a:endParaRPr lang="el-GR"/>
        </a:p>
      </dgm:t>
    </dgm:pt>
  </dgm:ptLst>
  <dgm:cxnLst>
    <dgm:cxn modelId="{5AB44316-4D70-4938-838E-51AA1178586D}" srcId="{ACDC6D15-2717-46CE-9F4E-421F89AFE719}" destId="{17B6DBB3-F72A-4822-B942-DC506C38B0C7}" srcOrd="1" destOrd="0" parTransId="{A2B84BB6-3442-41EB-BD7C-98FB1302D1E7}" sibTransId="{0B62C22B-4926-4AF6-BBA4-AB9399A0F8EA}"/>
    <dgm:cxn modelId="{7ED79DAB-0A5B-4FD3-835B-AC7DA3945D05}" type="presOf" srcId="{8FCF27E0-CDC5-47E1-AA4E-A1BD06D745CE}" destId="{204C55FF-AEE2-4211-A6A9-3EB24C7ED797}" srcOrd="0" destOrd="0" presId="urn:microsoft.com/office/officeart/2005/8/layout/cycle5"/>
    <dgm:cxn modelId="{14E405F6-2D77-41E0-901F-812A62D20509}" type="presOf" srcId="{79DF6146-E584-421E-9B22-613FC796B1B7}" destId="{8AA1020C-2512-43FB-96A2-F99A957A1A0E}" srcOrd="0" destOrd="0" presId="urn:microsoft.com/office/officeart/2005/8/layout/cycle5"/>
    <dgm:cxn modelId="{0B6372E5-FE7C-4B53-8E1C-AF8983312D89}" type="presOf" srcId="{D280E970-AFB1-43F4-BB9E-EFF3A081793A}" destId="{11D8FE68-F23D-4B7C-8DA1-E1F0E4F72689}" srcOrd="0" destOrd="0" presId="urn:microsoft.com/office/officeart/2005/8/layout/cycle5"/>
    <dgm:cxn modelId="{AC7E9376-3C5D-4CD8-8996-BADC00F1E717}" type="presOf" srcId="{17B6DBB3-F72A-4822-B942-DC506C38B0C7}" destId="{68EA9D89-1A4C-44C4-8F8C-A040E74CC1A0}" srcOrd="0" destOrd="0" presId="urn:microsoft.com/office/officeart/2005/8/layout/cycle5"/>
    <dgm:cxn modelId="{426E0E49-CECA-4626-9435-5CB0F9DC2F3E}" type="presOf" srcId="{74F504D3-0C4F-44A7-895C-705F6B6CA193}" destId="{6E5904DE-08AF-440A-9A04-59C9B80C380B}" srcOrd="0" destOrd="0" presId="urn:microsoft.com/office/officeart/2005/8/layout/cycle5"/>
    <dgm:cxn modelId="{42AB420D-6A89-4665-92F2-8C02AE8EFEC0}" type="presOf" srcId="{0B62C22B-4926-4AF6-BBA4-AB9399A0F8EA}" destId="{F1A4F038-BAC0-47AF-A29D-391722CEC2F1}" srcOrd="0" destOrd="0" presId="urn:microsoft.com/office/officeart/2005/8/layout/cycle5"/>
    <dgm:cxn modelId="{FCA5563F-8955-40FF-8491-8463DBCA5308}" srcId="{ACDC6D15-2717-46CE-9F4E-421F89AFE719}" destId="{65A8F698-F48F-4B6A-A72B-31F15379F6C6}" srcOrd="4" destOrd="0" parTransId="{8EC85637-BCCB-4F47-90F9-B1CAF76000F0}" sibTransId="{79DF6146-E584-421E-9B22-613FC796B1B7}"/>
    <dgm:cxn modelId="{54429E7C-9CE8-418C-B934-2AE44015C569}" srcId="{ACDC6D15-2717-46CE-9F4E-421F89AFE719}" destId="{8FCF27E0-CDC5-47E1-AA4E-A1BD06D745CE}" srcOrd="5" destOrd="0" parTransId="{57F40A9D-2E94-431F-AEBA-EDA48AACE2F8}" sibTransId="{74F504D3-0C4F-44A7-895C-705F6B6CA193}"/>
    <dgm:cxn modelId="{7029566D-05B5-4199-99E2-83FFD64B5833}" type="presOf" srcId="{26E5BDD0-BD5C-468B-87F4-B23335E2C332}" destId="{3130723F-02D5-4B5D-A550-30D0F8799331}" srcOrd="0" destOrd="0" presId="urn:microsoft.com/office/officeart/2005/8/layout/cycle5"/>
    <dgm:cxn modelId="{158398E4-F850-4A5A-936E-BF56F67C8F3B}" type="presOf" srcId="{62F1754E-EE12-4CC1-BFE5-3844BDA01F24}" destId="{2318AC35-27DA-4E15-9D32-6EB298CB6AEF}" srcOrd="0" destOrd="0" presId="urn:microsoft.com/office/officeart/2005/8/layout/cycle5"/>
    <dgm:cxn modelId="{BE2A6B1C-3FCB-4692-98EF-BB7066DE7BED}" srcId="{ACDC6D15-2717-46CE-9F4E-421F89AFE719}" destId="{D280E970-AFB1-43F4-BB9E-EFF3A081793A}" srcOrd="3" destOrd="0" parTransId="{B4B5D973-31B0-48CD-AAD5-BE84494D04CD}" sibTransId="{62F1754E-EE12-4CC1-BFE5-3844BDA01F24}"/>
    <dgm:cxn modelId="{4D13ECDF-AD94-4847-8D67-D811BD4B7E15}" srcId="{ACDC6D15-2717-46CE-9F4E-421F89AFE719}" destId="{26E5BDD0-BD5C-468B-87F4-B23335E2C332}" srcOrd="2" destOrd="0" parTransId="{402C3256-DC11-4F72-8A27-8326A506330F}" sibTransId="{12B96B4C-EFA2-4FB1-BF40-665A307B5404}"/>
    <dgm:cxn modelId="{78949A05-D79D-478E-966C-43B45C5B8201}" type="presOf" srcId="{12B96B4C-EFA2-4FB1-BF40-665A307B5404}" destId="{C523005E-6023-433C-B9D9-98ACED21DCAF}" srcOrd="0" destOrd="0" presId="urn:microsoft.com/office/officeart/2005/8/layout/cycle5"/>
    <dgm:cxn modelId="{532FEBAC-1D45-40C7-AE21-2B4D3B0A238C}" srcId="{ACDC6D15-2717-46CE-9F4E-421F89AFE719}" destId="{40EEECD6-7614-4A8C-B2CB-625681BCA6B2}" srcOrd="0" destOrd="0" parTransId="{74F4E937-0E3B-46A8-A187-0F234F942B8E}" sibTransId="{4D62850C-3DAF-45CE-B6AE-0B18D75E4848}"/>
    <dgm:cxn modelId="{14541085-355D-46A0-98D2-D0BE42CB4EB2}" type="presOf" srcId="{4D62850C-3DAF-45CE-B6AE-0B18D75E4848}" destId="{4C86D7D4-9A89-4D5E-B7D3-FF1AD4179233}" srcOrd="0" destOrd="0" presId="urn:microsoft.com/office/officeart/2005/8/layout/cycle5"/>
    <dgm:cxn modelId="{C96385E1-66BF-41DC-9ADD-5BFB2A987D20}" type="presOf" srcId="{65A8F698-F48F-4B6A-A72B-31F15379F6C6}" destId="{0EC851C6-243E-49D9-B9AA-BF7F20BCE856}" srcOrd="0" destOrd="0" presId="urn:microsoft.com/office/officeart/2005/8/layout/cycle5"/>
    <dgm:cxn modelId="{555A9F8D-3BA9-4B47-BEB3-176A3714D072}" type="presOf" srcId="{40EEECD6-7614-4A8C-B2CB-625681BCA6B2}" destId="{D906296C-43DA-47AE-BC68-1179D441D759}" srcOrd="0" destOrd="0" presId="urn:microsoft.com/office/officeart/2005/8/layout/cycle5"/>
    <dgm:cxn modelId="{33695627-B20E-4317-A7B9-ECFB0E07E571}" type="presOf" srcId="{ACDC6D15-2717-46CE-9F4E-421F89AFE719}" destId="{8D278FC8-1EC3-4A27-AED7-84895AAB42F7}" srcOrd="0" destOrd="0" presId="urn:microsoft.com/office/officeart/2005/8/layout/cycle5"/>
    <dgm:cxn modelId="{42DE1D5D-80CA-4B2E-9831-8E96ABAE5911}" type="presParOf" srcId="{8D278FC8-1EC3-4A27-AED7-84895AAB42F7}" destId="{D906296C-43DA-47AE-BC68-1179D441D759}" srcOrd="0" destOrd="0" presId="urn:microsoft.com/office/officeart/2005/8/layout/cycle5"/>
    <dgm:cxn modelId="{75E755D7-B626-4C60-8DCF-C89C9E668DA9}" type="presParOf" srcId="{8D278FC8-1EC3-4A27-AED7-84895AAB42F7}" destId="{A1DFDA63-66AD-4807-9567-40D7E8E80D7D}" srcOrd="1" destOrd="0" presId="urn:microsoft.com/office/officeart/2005/8/layout/cycle5"/>
    <dgm:cxn modelId="{E25BEA3F-75AD-4E33-91F4-96B660F23631}" type="presParOf" srcId="{8D278FC8-1EC3-4A27-AED7-84895AAB42F7}" destId="{4C86D7D4-9A89-4D5E-B7D3-FF1AD4179233}" srcOrd="2" destOrd="0" presId="urn:microsoft.com/office/officeart/2005/8/layout/cycle5"/>
    <dgm:cxn modelId="{1B5C66FA-F99C-4261-BD3E-29BEE52A0829}" type="presParOf" srcId="{8D278FC8-1EC3-4A27-AED7-84895AAB42F7}" destId="{68EA9D89-1A4C-44C4-8F8C-A040E74CC1A0}" srcOrd="3" destOrd="0" presId="urn:microsoft.com/office/officeart/2005/8/layout/cycle5"/>
    <dgm:cxn modelId="{8933BCD8-4DB6-4108-A51E-BD095D253CEB}" type="presParOf" srcId="{8D278FC8-1EC3-4A27-AED7-84895AAB42F7}" destId="{46F31CF8-0335-4D37-92D5-AFA6CE4AA8AF}" srcOrd="4" destOrd="0" presId="urn:microsoft.com/office/officeart/2005/8/layout/cycle5"/>
    <dgm:cxn modelId="{D0BF2E31-C5BE-4886-A986-79E35EA1D221}" type="presParOf" srcId="{8D278FC8-1EC3-4A27-AED7-84895AAB42F7}" destId="{F1A4F038-BAC0-47AF-A29D-391722CEC2F1}" srcOrd="5" destOrd="0" presId="urn:microsoft.com/office/officeart/2005/8/layout/cycle5"/>
    <dgm:cxn modelId="{2E248749-4D3A-48B5-BB77-DB3E2C1D3421}" type="presParOf" srcId="{8D278FC8-1EC3-4A27-AED7-84895AAB42F7}" destId="{3130723F-02D5-4B5D-A550-30D0F8799331}" srcOrd="6" destOrd="0" presId="urn:microsoft.com/office/officeart/2005/8/layout/cycle5"/>
    <dgm:cxn modelId="{CA7B5894-6266-442D-A2A7-0F7C68041734}" type="presParOf" srcId="{8D278FC8-1EC3-4A27-AED7-84895AAB42F7}" destId="{48313FA7-8BFA-41D9-B3A9-9ED6D6DE5223}" srcOrd="7" destOrd="0" presId="urn:microsoft.com/office/officeart/2005/8/layout/cycle5"/>
    <dgm:cxn modelId="{E3DD4D2A-F0D6-4691-B6BE-B7A6B17348A9}" type="presParOf" srcId="{8D278FC8-1EC3-4A27-AED7-84895AAB42F7}" destId="{C523005E-6023-433C-B9D9-98ACED21DCAF}" srcOrd="8" destOrd="0" presId="urn:microsoft.com/office/officeart/2005/8/layout/cycle5"/>
    <dgm:cxn modelId="{995736F1-8020-4DFF-8ADE-46CA6C0D7914}" type="presParOf" srcId="{8D278FC8-1EC3-4A27-AED7-84895AAB42F7}" destId="{11D8FE68-F23D-4B7C-8DA1-E1F0E4F72689}" srcOrd="9" destOrd="0" presId="urn:microsoft.com/office/officeart/2005/8/layout/cycle5"/>
    <dgm:cxn modelId="{5E9ACCE8-F7A8-4B33-A3B7-17D245E2C637}" type="presParOf" srcId="{8D278FC8-1EC3-4A27-AED7-84895AAB42F7}" destId="{039F4951-DC22-4159-8A0A-F477B33E6DA0}" srcOrd="10" destOrd="0" presId="urn:microsoft.com/office/officeart/2005/8/layout/cycle5"/>
    <dgm:cxn modelId="{B81D7CFE-7F9A-4CCD-A298-D6417E81D7BF}" type="presParOf" srcId="{8D278FC8-1EC3-4A27-AED7-84895AAB42F7}" destId="{2318AC35-27DA-4E15-9D32-6EB298CB6AEF}" srcOrd="11" destOrd="0" presId="urn:microsoft.com/office/officeart/2005/8/layout/cycle5"/>
    <dgm:cxn modelId="{C23B07D8-847A-4C74-BE4C-1ED8F051D140}" type="presParOf" srcId="{8D278FC8-1EC3-4A27-AED7-84895AAB42F7}" destId="{0EC851C6-243E-49D9-B9AA-BF7F20BCE856}" srcOrd="12" destOrd="0" presId="urn:microsoft.com/office/officeart/2005/8/layout/cycle5"/>
    <dgm:cxn modelId="{9B1A9965-78DD-4DFD-A8E7-2F4A1E05708E}" type="presParOf" srcId="{8D278FC8-1EC3-4A27-AED7-84895AAB42F7}" destId="{9CADCB05-4CF1-4E6C-9686-962AB9AE998C}" srcOrd="13" destOrd="0" presId="urn:microsoft.com/office/officeart/2005/8/layout/cycle5"/>
    <dgm:cxn modelId="{6EACD81B-3AE8-4C13-896B-505DD3CB7686}" type="presParOf" srcId="{8D278FC8-1EC3-4A27-AED7-84895AAB42F7}" destId="{8AA1020C-2512-43FB-96A2-F99A957A1A0E}" srcOrd="14" destOrd="0" presId="urn:microsoft.com/office/officeart/2005/8/layout/cycle5"/>
    <dgm:cxn modelId="{0FA780A0-11F5-4331-8C3F-BD6D20231C9B}" type="presParOf" srcId="{8D278FC8-1EC3-4A27-AED7-84895AAB42F7}" destId="{204C55FF-AEE2-4211-A6A9-3EB24C7ED797}" srcOrd="15" destOrd="0" presId="urn:microsoft.com/office/officeart/2005/8/layout/cycle5"/>
    <dgm:cxn modelId="{EA60BE88-527E-42C8-AD01-8F22A083BFEA}" type="presParOf" srcId="{8D278FC8-1EC3-4A27-AED7-84895AAB42F7}" destId="{3C3889B8-77FE-40F1-A458-B57BFAA641F4}" srcOrd="16" destOrd="0" presId="urn:microsoft.com/office/officeart/2005/8/layout/cycle5"/>
    <dgm:cxn modelId="{637508B7-3647-4BC9-808A-F99DC034097D}" type="presParOf" srcId="{8D278FC8-1EC3-4A27-AED7-84895AAB42F7}" destId="{6E5904DE-08AF-440A-9A04-59C9B80C380B}"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06296C-43DA-47AE-BC68-1179D441D759}">
      <dsp:nvSpPr>
        <dsp:cNvPr id="0" name=""/>
        <dsp:cNvSpPr/>
      </dsp:nvSpPr>
      <dsp:spPr>
        <a:xfrm>
          <a:off x="3652219" y="2240"/>
          <a:ext cx="1730126" cy="11245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Εισαγωγή</a:t>
          </a:r>
          <a:endParaRPr lang="el-GR" sz="1700" kern="1200" dirty="0"/>
        </a:p>
      </dsp:txBody>
      <dsp:txXfrm>
        <a:off x="3652219" y="2240"/>
        <a:ext cx="1730126" cy="1124582"/>
      </dsp:txXfrm>
    </dsp:sp>
    <dsp:sp modelId="{4C86D7D4-9A89-4D5E-B7D3-FF1AD4179233}">
      <dsp:nvSpPr>
        <dsp:cNvPr id="0" name=""/>
        <dsp:cNvSpPr/>
      </dsp:nvSpPr>
      <dsp:spPr>
        <a:xfrm>
          <a:off x="1919356" y="562129"/>
          <a:ext cx="5294920" cy="5294920"/>
        </a:xfrm>
        <a:custGeom>
          <a:avLst/>
          <a:gdLst/>
          <a:ahLst/>
          <a:cxnLst/>
          <a:rect l="0" t="0" r="0" b="0"/>
          <a:pathLst>
            <a:path>
              <a:moveTo>
                <a:pt x="3692528" y="214996"/>
              </a:moveTo>
              <a:arcTo wR="2647460" hR="2647460" stAng="17594999" swAng="97016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EA9D89-1A4C-44C4-8F8C-A040E74CC1A0}">
      <dsp:nvSpPr>
        <dsp:cNvPr id="0" name=""/>
        <dsp:cNvSpPr/>
      </dsp:nvSpPr>
      <dsp:spPr>
        <a:xfrm>
          <a:off x="5999704" y="1328688"/>
          <a:ext cx="1730126" cy="11245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Μάρκετινγκ</a:t>
          </a:r>
          <a:endParaRPr lang="el-GR" sz="1700" kern="1200" dirty="0"/>
        </a:p>
      </dsp:txBody>
      <dsp:txXfrm>
        <a:off x="5999704" y="1328688"/>
        <a:ext cx="1730126" cy="1124582"/>
      </dsp:txXfrm>
    </dsp:sp>
    <dsp:sp modelId="{F1A4F038-BAC0-47AF-A29D-391722CEC2F1}">
      <dsp:nvSpPr>
        <dsp:cNvPr id="0" name=""/>
        <dsp:cNvSpPr/>
      </dsp:nvSpPr>
      <dsp:spPr>
        <a:xfrm>
          <a:off x="1924539" y="567249"/>
          <a:ext cx="5294920" cy="5294920"/>
        </a:xfrm>
        <a:custGeom>
          <a:avLst/>
          <a:gdLst/>
          <a:ahLst/>
          <a:cxnLst/>
          <a:rect l="0" t="0" r="0" b="0"/>
          <a:pathLst>
            <a:path>
              <a:moveTo>
                <a:pt x="5253703" y="2182118"/>
              </a:moveTo>
              <a:arcTo wR="2647460" hR="2647460" stAng="20992594" swAng="121481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30723F-02D5-4B5D-A550-30D0F8799331}">
      <dsp:nvSpPr>
        <dsp:cNvPr id="0" name=""/>
        <dsp:cNvSpPr/>
      </dsp:nvSpPr>
      <dsp:spPr>
        <a:xfrm>
          <a:off x="5999704" y="3976148"/>
          <a:ext cx="1730126" cy="11245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Δημοσιογραφία</a:t>
          </a:r>
          <a:endParaRPr lang="el-GR" sz="1700" kern="1200" dirty="0"/>
        </a:p>
      </dsp:txBody>
      <dsp:txXfrm>
        <a:off x="5999704" y="3976148"/>
        <a:ext cx="1730126" cy="1124582"/>
      </dsp:txXfrm>
    </dsp:sp>
    <dsp:sp modelId="{C523005E-6023-433C-B9D9-98ACED21DCAF}">
      <dsp:nvSpPr>
        <dsp:cNvPr id="0" name=""/>
        <dsp:cNvSpPr/>
      </dsp:nvSpPr>
      <dsp:spPr>
        <a:xfrm>
          <a:off x="1924539" y="567249"/>
          <a:ext cx="5294920" cy="5294920"/>
        </a:xfrm>
        <a:custGeom>
          <a:avLst/>
          <a:gdLst/>
          <a:ahLst/>
          <a:cxnLst/>
          <a:rect l="0" t="0" r="0" b="0"/>
          <a:pathLst>
            <a:path>
              <a:moveTo>
                <a:pt x="4331902" y="4689934"/>
              </a:moveTo>
              <a:arcTo wR="2647460" hR="2647460" stAng="3029242" swAng="92298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D8FE68-F23D-4B7C-8DA1-E1F0E4F72689}">
      <dsp:nvSpPr>
        <dsp:cNvPr id="0" name=""/>
        <dsp:cNvSpPr/>
      </dsp:nvSpPr>
      <dsp:spPr>
        <a:xfrm>
          <a:off x="3706936" y="5299878"/>
          <a:ext cx="1730126" cy="11245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Παιχνίδια</a:t>
          </a:r>
          <a:endParaRPr lang="el-GR" sz="1700" kern="1200" dirty="0"/>
        </a:p>
      </dsp:txBody>
      <dsp:txXfrm>
        <a:off x="3706936" y="5299878"/>
        <a:ext cx="1730126" cy="1124582"/>
      </dsp:txXfrm>
    </dsp:sp>
    <dsp:sp modelId="{2318AC35-27DA-4E15-9D32-6EB298CB6AEF}">
      <dsp:nvSpPr>
        <dsp:cNvPr id="0" name=""/>
        <dsp:cNvSpPr/>
      </dsp:nvSpPr>
      <dsp:spPr>
        <a:xfrm>
          <a:off x="1924539" y="567249"/>
          <a:ext cx="5294920" cy="5294920"/>
        </a:xfrm>
        <a:custGeom>
          <a:avLst/>
          <a:gdLst/>
          <a:ahLst/>
          <a:cxnLst/>
          <a:rect l="0" t="0" r="0" b="0"/>
          <a:pathLst>
            <a:path>
              <a:moveTo>
                <a:pt x="1565177" y="5063595"/>
              </a:moveTo>
              <a:arcTo wR="2647460" hR="2647460" stAng="6847771" swAng="92298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C851C6-243E-49D9-B9AA-BF7F20BCE856}">
      <dsp:nvSpPr>
        <dsp:cNvPr id="0" name=""/>
        <dsp:cNvSpPr/>
      </dsp:nvSpPr>
      <dsp:spPr>
        <a:xfrm>
          <a:off x="1414168" y="3976148"/>
          <a:ext cx="1730126" cy="11245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Εκπαίδευση</a:t>
          </a:r>
          <a:endParaRPr lang="el-GR" sz="1700" kern="1200" dirty="0"/>
        </a:p>
      </dsp:txBody>
      <dsp:txXfrm>
        <a:off x="1414168" y="3976148"/>
        <a:ext cx="1730126" cy="1124582"/>
      </dsp:txXfrm>
    </dsp:sp>
    <dsp:sp modelId="{8AA1020C-2512-43FB-96A2-F99A957A1A0E}">
      <dsp:nvSpPr>
        <dsp:cNvPr id="0" name=""/>
        <dsp:cNvSpPr/>
      </dsp:nvSpPr>
      <dsp:spPr>
        <a:xfrm>
          <a:off x="1924539" y="567249"/>
          <a:ext cx="5294920" cy="5294920"/>
        </a:xfrm>
        <a:custGeom>
          <a:avLst/>
          <a:gdLst/>
          <a:ahLst/>
          <a:cxnLst/>
          <a:rect l="0" t="0" r="0" b="0"/>
          <a:pathLst>
            <a:path>
              <a:moveTo>
                <a:pt x="41217" y="3112802"/>
              </a:moveTo>
              <a:arcTo wR="2647460" hR="2647460" stAng="10192594" swAng="121481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04C55FF-AEE2-4211-A6A9-3EB24C7ED797}">
      <dsp:nvSpPr>
        <dsp:cNvPr id="0" name=""/>
        <dsp:cNvSpPr/>
      </dsp:nvSpPr>
      <dsp:spPr>
        <a:xfrm>
          <a:off x="1414168" y="1328688"/>
          <a:ext cx="1730126" cy="1124582"/>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Συμπεράσματα</a:t>
          </a:r>
          <a:endParaRPr lang="el-GR" sz="1700" kern="1200" dirty="0"/>
        </a:p>
      </dsp:txBody>
      <dsp:txXfrm>
        <a:off x="1414168" y="1328688"/>
        <a:ext cx="1730126" cy="1124582"/>
      </dsp:txXfrm>
    </dsp:sp>
    <dsp:sp modelId="{6E5904DE-08AF-440A-9A04-59C9B80C380B}">
      <dsp:nvSpPr>
        <dsp:cNvPr id="0" name=""/>
        <dsp:cNvSpPr/>
      </dsp:nvSpPr>
      <dsp:spPr>
        <a:xfrm>
          <a:off x="1930219" y="561637"/>
          <a:ext cx="5294920" cy="5294920"/>
        </a:xfrm>
        <a:custGeom>
          <a:avLst/>
          <a:gdLst/>
          <a:ahLst/>
          <a:cxnLst/>
          <a:rect l="0" t="0" r="0" b="0"/>
          <a:pathLst>
            <a:path>
              <a:moveTo>
                <a:pt x="948433" y="617101"/>
              </a:moveTo>
              <a:arcTo wR="2647460" hR="2647460" stAng="13804622" swAng="87852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A54D0B-235F-4379-A573-DD9149E77A93}" type="datetimeFigureOut">
              <a:rPr lang="el-GR"/>
              <a:pPr>
                <a:defRPr/>
              </a:pPr>
              <a:t>8/6/2017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99E71F-CA34-436A-97FF-DF6165D731C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b="1" smtClean="0"/>
              <a:t>Με περισσότερες από ογδόντα ταινίες στο ενεργητικό σας, έχετε συνεργαστεί με δημιουργούς τόσο διαφορετικούς όπως οι </a:t>
            </a:r>
            <a:r>
              <a:rPr lang="en-US" b="1" smtClean="0"/>
              <a:t>Chabrol, Cimino, Godard, Haneke </a:t>
            </a:r>
            <a:r>
              <a:rPr lang="el-GR" b="1" smtClean="0"/>
              <a:t>και σας έχουν απονεμηθεί δεκαέξι ευρωπαϊκά βραβεία ερμηνείας. Πώς διαλέγετε τις ταινίες στις οποίες θα παίξετε;</a:t>
            </a:r>
          </a:p>
          <a:p>
            <a:pPr eaLnBrk="1" hangingPunct="1">
              <a:spcBef>
                <a:spcPct val="0"/>
              </a:spcBef>
            </a:pPr>
            <a:r>
              <a:rPr lang="el-GR" smtClean="0"/>
              <a:t>Αυτό που με ενδιαφέρει είναι ο τρόπος αφήγησης της ιστορίας. Όχι αν είναι μια ωραία ιστορία, που σημαίνει ότι θα είναι ωραία και ως ταινία. Αποτίνω φόρο τιμής στο σκηνοθέτη λέγοντας το εξής: ο τρόπος που γίνεται το γύρισμα, αυτός δημιουργεί την περιπέτεια της ταινίας.</a:t>
            </a: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440BB-D1E9-48A8-B8D5-3BC6967DC246}" type="slidenum">
              <a:rPr lang="el-GR" smtClean="0"/>
              <a:pPr fontAlgn="base">
                <a:spcBef>
                  <a:spcPct val="0"/>
                </a:spcBef>
                <a:spcAft>
                  <a:spcPct val="0"/>
                </a:spcAft>
                <a:defRPr/>
              </a:pPr>
              <a:t>9</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41CC1-CF57-440C-BF72-7DE78C866640}" type="slidenum">
              <a:rPr lang="el-GR" smtClean="0"/>
              <a:pPr fontAlgn="base">
                <a:spcBef>
                  <a:spcPct val="0"/>
                </a:spcBef>
                <a:spcAft>
                  <a:spcPct val="0"/>
                </a:spcAft>
                <a:defRPr/>
              </a:pPr>
              <a:t>147</a:t>
            </a:fld>
            <a:endParaRPr lang="el-GR" smtClean="0"/>
          </a:p>
        </p:txBody>
      </p:sp>
      <p:sp>
        <p:nvSpPr>
          <p:cNvPr id="1310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E6D179-164D-4CAD-B225-8348A5A4F89A}" type="slidenum">
              <a:rPr lang="en-US" sz="1200">
                <a:latin typeface="Calibri" pitchFamily="34" charset="0"/>
              </a:rPr>
              <a:pPr algn="r"/>
              <a:t>147</a:t>
            </a:fld>
            <a:endParaRPr lang="en-US" sz="1200">
              <a:latin typeface="Calibri" pitchFamily="34" charset="0"/>
            </a:endParaRPr>
          </a:p>
        </p:txBody>
      </p:sp>
      <p:sp>
        <p:nvSpPr>
          <p:cNvPr id="1310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2941C7-391F-4369-9696-EA58FDFEB65B}" type="slidenum">
              <a:rPr lang="el-GR" smtClean="0"/>
              <a:pPr fontAlgn="base">
                <a:spcBef>
                  <a:spcPct val="0"/>
                </a:spcBef>
                <a:spcAft>
                  <a:spcPct val="0"/>
                </a:spcAft>
                <a:defRPr/>
              </a:pPr>
              <a:t>10</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07832-CCA0-498E-B5F2-342E0409A99D}" type="slidenum">
              <a:rPr lang="el-GR" smtClean="0"/>
              <a:pPr fontAlgn="base">
                <a:spcBef>
                  <a:spcPct val="0"/>
                </a:spcBef>
                <a:spcAft>
                  <a:spcPct val="0"/>
                </a:spcAft>
                <a:defRPr/>
              </a:pPr>
              <a:t>11</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2FE1A-013B-44CE-BE6A-D279EED316BD}" type="slidenum">
              <a:rPr lang="el-GR" smtClean="0"/>
              <a:pPr fontAlgn="base">
                <a:spcBef>
                  <a:spcPct val="0"/>
                </a:spcBef>
                <a:spcAft>
                  <a:spcPct val="0"/>
                </a:spcAft>
                <a:defRPr/>
              </a:pPr>
              <a:t>13</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6CFD0E-F605-4FDF-A8C6-CD03DFE1BA4A}" type="slidenum">
              <a:rPr lang="el-GR" smtClean="0"/>
              <a:pPr fontAlgn="base">
                <a:spcBef>
                  <a:spcPct val="0"/>
                </a:spcBef>
                <a:spcAft>
                  <a:spcPct val="0"/>
                </a:spcAft>
                <a:defRPr/>
              </a:pPr>
              <a:t>14</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34B34-A421-4549-831B-AA77A1374533}" type="slidenum">
              <a:rPr lang="el-GR" smtClean="0"/>
              <a:pPr fontAlgn="base">
                <a:spcBef>
                  <a:spcPct val="0"/>
                </a:spcBef>
                <a:spcAft>
                  <a:spcPct val="0"/>
                </a:spcAft>
                <a:defRPr/>
              </a:pPr>
              <a:t>15</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66C76-51C3-41E4-B156-5E0AEB3C50D8}" type="slidenum">
              <a:rPr lang="el-GR" smtClean="0"/>
              <a:pPr fontAlgn="base">
                <a:spcBef>
                  <a:spcPct val="0"/>
                </a:spcBef>
                <a:spcAft>
                  <a:spcPct val="0"/>
                </a:spcAft>
                <a:defRPr/>
              </a:pPr>
              <a:t>21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55B8FA-591F-453A-B190-726AB1A07569}" type="slidenum">
              <a:rPr lang="el-GR" smtClean="0"/>
              <a:pPr fontAlgn="base">
                <a:spcBef>
                  <a:spcPct val="0"/>
                </a:spcBef>
                <a:spcAft>
                  <a:spcPct val="0"/>
                </a:spcAft>
                <a:defRPr/>
              </a:pPr>
              <a:t>26</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8B99E-FB98-4724-AA4C-DA8D3C558824}" type="slidenum">
              <a:rPr lang="el-GR" smtClean="0"/>
              <a:pPr fontAlgn="base">
                <a:spcBef>
                  <a:spcPct val="0"/>
                </a:spcBef>
                <a:spcAft>
                  <a:spcPct val="0"/>
                </a:spcAft>
                <a:defRPr/>
              </a:pPr>
              <a:t>122</a:t>
            </a:fld>
            <a:endParaRPr lang="el-GR" smtClean="0"/>
          </a:p>
        </p:txBody>
      </p:sp>
      <p:sp>
        <p:nvSpPr>
          <p:cNvPr id="1300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D628FE-C560-434B-A5BA-6DEBB9B2E10E}" type="slidenum">
              <a:rPr lang="en-US" sz="1200">
                <a:latin typeface="Calibri" pitchFamily="34" charset="0"/>
              </a:rPr>
              <a:pPr algn="r"/>
              <a:t>122</a:t>
            </a:fld>
            <a:endParaRPr lang="en-US" sz="1200">
              <a:latin typeface="Calibri" pitchFamily="34" charset="0"/>
            </a:endParaRPr>
          </a:p>
        </p:txBody>
      </p:sp>
      <p:sp>
        <p:nvSpPr>
          <p:cNvPr id="1300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0DB5003-51DB-4EB5-A804-6A7A25F6D862}" type="datetimeFigureOut">
              <a:rPr lang="el-GR"/>
              <a:pPr>
                <a:defRPr/>
              </a:pPr>
              <a:t>8/6/2017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29B4274-9ACD-4ADF-A399-7919EF211AA6}"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C678D56-8751-4F4B-80A2-52630058E744}" type="datetimeFigureOut">
              <a:rPr lang="el-GR"/>
              <a:pPr>
                <a:defRPr/>
              </a:pPr>
              <a:t>8/6/2017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DD1B274-AD9C-4569-9322-B5758112451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A0DF665-5CA4-45BB-A528-E37CC9B4C9EC}" type="datetimeFigureOut">
              <a:rPr lang="el-GR"/>
              <a:pPr>
                <a:defRPr/>
              </a:pPr>
              <a:t>8/6/2017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4725257-B13F-4EE7-ABC9-F040B6988399}"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Media Placeholder 3"/>
          <p:cNvSpPr>
            <a:spLocks noGrp="1"/>
          </p:cNvSpPr>
          <p:nvPr>
            <p:ph type="media" sz="half" idx="2"/>
          </p:nvPr>
        </p:nvSpPr>
        <p:spPr>
          <a:xfrm>
            <a:off x="4648200" y="1600200"/>
            <a:ext cx="4038600" cy="4525963"/>
          </a:xfrm>
        </p:spPr>
        <p:txBody>
          <a:bodyPr rtlCol="0">
            <a:normAutofit/>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F45D5AB-8808-40EB-A722-7F32CE1BF84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6276152-4A46-4C20-A592-6FA6DE38260B}" type="datetimeFigureOut">
              <a:rPr lang="el-GR"/>
              <a:pPr>
                <a:defRPr/>
              </a:pPr>
              <a:t>8/6/2017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611C56C-C7D8-48E5-AF01-D55E88CE6F5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3ACCF11-41B4-4B97-BB31-B8BBCBE244BA}" type="datetimeFigureOut">
              <a:rPr lang="el-GR"/>
              <a:pPr>
                <a:defRPr/>
              </a:pPr>
              <a:t>8/6/2017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BD4C843-32E3-405C-99F1-9BE2973FFE0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953737F1-119B-4ED8-9EEA-2DFEA9B576B1}" type="datetimeFigureOut">
              <a:rPr lang="el-GR"/>
              <a:pPr>
                <a:defRPr/>
              </a:pPr>
              <a:t>8/6/2017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8FA1889-1748-4F04-A48F-EA63F4F522D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26F58049-957D-4E70-83CD-298060A81B19}" type="datetimeFigureOut">
              <a:rPr lang="el-GR"/>
              <a:pPr>
                <a:defRPr/>
              </a:pPr>
              <a:t>8/6/2017</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5D6F8D23-B79B-4FF0-A4A1-814CFAC8940A}"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5F57456C-2A0F-413B-B2D7-EDAC7C0957A7}" type="datetimeFigureOut">
              <a:rPr lang="el-GR"/>
              <a:pPr>
                <a:defRPr/>
              </a:pPr>
              <a:t>8/6/2017</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9F0B8A76-E630-4474-BB85-03810C9D84C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D78421FB-05EE-4AC3-9F20-BB164C03A3D1}" type="datetimeFigureOut">
              <a:rPr lang="el-GR"/>
              <a:pPr>
                <a:defRPr/>
              </a:pPr>
              <a:t>8/6/2017</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6578F52-8259-4A35-8D3B-CA268C45397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962767F-D73E-4A78-A5C5-3012CA64F5E2}" type="datetimeFigureOut">
              <a:rPr lang="el-GR"/>
              <a:pPr>
                <a:defRPr/>
              </a:pPr>
              <a:t>8/6/2017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07A3D4F-830C-4EA2-88BC-5F428DD3481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1EC69BC0-0F55-4701-ACE4-E8134AC693A4}" type="datetimeFigureOut">
              <a:rPr lang="el-GR"/>
              <a:pPr>
                <a:defRPr/>
              </a:pPr>
              <a:t>8/6/2017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D138246-7139-4AB7-93EB-A20B690DF12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B760C0-622A-431C-A3CE-0057069294EC}" type="datetimeFigureOut">
              <a:rPr lang="el-GR"/>
              <a:pPr>
                <a:defRPr/>
              </a:pPr>
              <a:t>8/6/2017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470FB6-EABC-4064-9999-804612AF2BA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storycenter.o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interactivestory.net/"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4.jpeg"/></Relationships>
</file>

<file path=ppt/slides/_rels/slide1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policultura.it/" TargetMode="Externa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historypin.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erezhilton.com/"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tikatok.com/" TargetMode="External"/><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hyperlink" Target="http://storybird.com/" TargetMode="External"/><Relationship Id="rId4" Type="http://schemas.openxmlformats.org/officeDocument/2006/relationships/image" Target="../media/image77.png"/></Relationships>
</file>

<file path=ppt/slides/_rels/slide1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kerpoof.com/" TargetMode="Externa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hyperlink" Target="http://pleasurehunt.mymagic.gr/"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www.media.uoa.gr/mediala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reehugge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tartribune.com/local/12166286.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http://www.digitalvaults.or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tories.barackobama.com/healthcar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youtube.com/watch?v=4-94JhLEiN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youtube.com/watch?v=4ba1BqJ4S2M"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 Θέση περιεχομένου"/>
          <p:cNvSpPr>
            <a:spLocks noGrp="1"/>
          </p:cNvSpPr>
          <p:nvPr>
            <p:ph idx="1"/>
          </p:nvPr>
        </p:nvSpPr>
        <p:spPr/>
        <p:txBody>
          <a:bodyPr/>
          <a:lstStyle/>
          <a:p>
            <a:pPr eaLnBrk="1" hangingPunct="1">
              <a:buFont typeface="Arial" charset="0"/>
              <a:buNone/>
            </a:pPr>
            <a:r>
              <a:rPr lang="el-GR" smtClean="0"/>
              <a:t>Όλοι έχουμε μια ιστορία</a:t>
            </a:r>
            <a:r>
              <a:rPr lang="en-US" smtClean="0"/>
              <a:t>,</a:t>
            </a:r>
          </a:p>
          <a:p>
            <a:pPr eaLnBrk="1" hangingPunct="1">
              <a:buFont typeface="Arial" charset="0"/>
              <a:buNone/>
            </a:pPr>
            <a:r>
              <a:rPr lang="el-GR" smtClean="0"/>
              <a:t>Όλοι γράφουμε μια ιστορία</a:t>
            </a:r>
            <a:r>
              <a:rPr lang="en-US" smtClean="0"/>
              <a:t>,</a:t>
            </a:r>
          </a:p>
          <a:p>
            <a:pPr eaLnBrk="1" hangingPunct="1">
              <a:buFont typeface="Arial" charset="0"/>
              <a:buNone/>
            </a:pPr>
            <a:r>
              <a:rPr lang="el-GR" smtClean="0"/>
              <a:t>Όλοι είμαστε μια ιστορία</a:t>
            </a:r>
            <a:endParaRPr lang="en-US" smtClean="0"/>
          </a:p>
          <a:p>
            <a:pPr eaLnBrk="1" hangingPunct="1">
              <a:buFont typeface="Arial" charset="0"/>
              <a:buNone/>
            </a:pPr>
            <a:endParaRPr lang="en-US" smtClean="0"/>
          </a:p>
          <a:p>
            <a:pPr eaLnBrk="1" hangingPunct="1">
              <a:buFont typeface="Arial" charset="0"/>
              <a:buNone/>
            </a:pPr>
            <a:r>
              <a:rPr lang="en-US" i="1" smtClean="0"/>
              <a:t>“…life must be lived forwards but can only be understood backwards”</a:t>
            </a:r>
          </a:p>
          <a:p>
            <a:pPr eaLnBrk="1" hangingPunct="1">
              <a:buFont typeface="Arial" charset="0"/>
              <a:buNone/>
            </a:pPr>
            <a:r>
              <a:rPr lang="en-US" smtClean="0"/>
              <a:t>Søren Kierkegaard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 Θέση περιεχομένου" descr="hermes1.jpg"/>
          <p:cNvPicPr>
            <a:picLocks noGrp="1" noChangeAspect="1"/>
          </p:cNvPicPr>
          <p:nvPr>
            <p:ph idx="1"/>
          </p:nvPr>
        </p:nvPicPr>
        <p:blipFill>
          <a:blip r:embed="rId3" cstate="print"/>
          <a:srcRect/>
          <a:stretch>
            <a:fillRect/>
          </a:stretch>
        </p:blipFill>
        <p:spPr>
          <a:xfrm>
            <a:off x="0" y="0"/>
            <a:ext cx="3048000" cy="4246563"/>
          </a:xfrm>
        </p:spPr>
      </p:pic>
      <p:pic>
        <p:nvPicPr>
          <p:cNvPr id="12291" name="4 - Εικόνα" descr="hermes2.jpg"/>
          <p:cNvPicPr>
            <a:picLocks noChangeAspect="1"/>
          </p:cNvPicPr>
          <p:nvPr/>
        </p:nvPicPr>
        <p:blipFill>
          <a:blip r:embed="rId4" cstate="print"/>
          <a:srcRect/>
          <a:stretch>
            <a:fillRect/>
          </a:stretch>
        </p:blipFill>
        <p:spPr bwMode="auto">
          <a:xfrm>
            <a:off x="5572125" y="0"/>
            <a:ext cx="3048000" cy="4124325"/>
          </a:xfrm>
          <a:prstGeom prst="rect">
            <a:avLst/>
          </a:prstGeom>
          <a:noFill/>
          <a:ln w="9525">
            <a:noFill/>
            <a:miter lim="800000"/>
            <a:headEnd/>
            <a:tailEnd/>
          </a:ln>
        </p:spPr>
      </p:pic>
      <p:pic>
        <p:nvPicPr>
          <p:cNvPr id="12292" name="5 - Εικόνα" descr="hermes6.jpg"/>
          <p:cNvPicPr>
            <a:picLocks noChangeAspect="1"/>
          </p:cNvPicPr>
          <p:nvPr/>
        </p:nvPicPr>
        <p:blipFill>
          <a:blip r:embed="rId5" cstate="print"/>
          <a:srcRect/>
          <a:stretch>
            <a:fillRect/>
          </a:stretch>
        </p:blipFill>
        <p:spPr bwMode="auto">
          <a:xfrm>
            <a:off x="2786063" y="2000250"/>
            <a:ext cx="3048000" cy="413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155700" y="450850"/>
            <a:ext cx="7275513" cy="341313"/>
          </a:xfrm>
          <a:prstGeom prst="rect">
            <a:avLst/>
          </a:prstGeom>
          <a:noFill/>
          <a:ln w="9525">
            <a:noFill/>
            <a:miter lim="800000"/>
            <a:headEnd/>
            <a:tailEnd/>
          </a:ln>
        </p:spPr>
        <p:txBody>
          <a:bodyPr lIns="0" tIns="0" rIns="0" bIns="0" anchor="ctr">
            <a:spAutoFit/>
          </a:bodyPr>
          <a:lstStyle/>
          <a:p>
            <a:pPr algn="ctr">
              <a:lnSpc>
                <a:spcPct val="95000"/>
              </a:lnSpc>
            </a:pPr>
            <a:r>
              <a:rPr lang="el-GR" sz="2300" dirty="0">
                <a:solidFill>
                  <a:srgbClr val="000000"/>
                </a:solidFill>
                <a:latin typeface="+mj-lt"/>
              </a:rPr>
              <a:t>Πριν τη Νέα Δημοσιογραφία</a:t>
            </a:r>
            <a:endParaRPr lang="en-US" sz="2300" dirty="0">
              <a:solidFill>
                <a:srgbClr val="000000"/>
              </a:solidFill>
              <a:latin typeface="+mj-lt"/>
            </a:endParaRPr>
          </a:p>
        </p:txBody>
      </p:sp>
      <p:sp>
        <p:nvSpPr>
          <p:cNvPr id="29699" name="Text Box 5"/>
          <p:cNvSpPr txBox="1">
            <a:spLocks noChangeArrowheads="1"/>
          </p:cNvSpPr>
          <p:nvPr/>
        </p:nvSpPr>
        <p:spPr bwMode="auto">
          <a:xfrm>
            <a:off x="971550" y="1458913"/>
            <a:ext cx="7560890" cy="3070071"/>
          </a:xfrm>
          <a:prstGeom prst="rect">
            <a:avLst/>
          </a:prstGeom>
          <a:noFill/>
          <a:ln w="9525">
            <a:noFill/>
            <a:miter lim="800000"/>
            <a:headEnd/>
            <a:tailEnd/>
          </a:ln>
        </p:spPr>
        <p:txBody>
          <a:bodyPr wrap="square" lIns="0" tIns="0" rIns="0" bIns="0">
            <a:spAutoFit/>
          </a:bodyPr>
          <a:lstStyle/>
          <a:p>
            <a:pPr>
              <a:lnSpc>
                <a:spcPct val="95000"/>
              </a:lnSpc>
            </a:pPr>
            <a:endParaRPr lang="en-US" sz="2400" dirty="0">
              <a:solidFill>
                <a:srgbClr val="000000"/>
              </a:solidFill>
            </a:endParaRPr>
          </a:p>
          <a:p>
            <a:pPr lvl="1" indent="-306388">
              <a:lnSpc>
                <a:spcPct val="95000"/>
              </a:lnSpc>
              <a:buClr>
                <a:srgbClr val="000000"/>
              </a:buClr>
              <a:buSzPct val="100000"/>
              <a:buFontTx/>
              <a:buChar char="•"/>
            </a:pPr>
            <a:r>
              <a:rPr lang="el-GR" sz="2400" dirty="0">
                <a:solidFill>
                  <a:srgbClr val="000000"/>
                </a:solidFill>
                <a:latin typeface="+mj-lt"/>
              </a:rPr>
              <a:t>Μετάδοση</a:t>
            </a:r>
            <a:r>
              <a:rPr lang="en-US" sz="2400" dirty="0">
                <a:solidFill>
                  <a:srgbClr val="000000"/>
                </a:solidFill>
                <a:latin typeface="+mj-lt"/>
              </a:rPr>
              <a:t>:</a:t>
            </a:r>
            <a:endParaRPr lang="el-GR" sz="2400" dirty="0">
              <a:solidFill>
                <a:srgbClr val="000000"/>
              </a:solidFill>
              <a:latin typeface="+mj-lt"/>
            </a:endParaRPr>
          </a:p>
          <a:p>
            <a:pPr lvl="1" indent="-306388">
              <a:lnSpc>
                <a:spcPct val="95000"/>
              </a:lnSpc>
              <a:buClr>
                <a:srgbClr val="000000"/>
              </a:buClr>
              <a:buSzPct val="100000"/>
              <a:buFontTx/>
              <a:buChar char="•"/>
            </a:pPr>
            <a:endParaRPr lang="el-GR" sz="2400" dirty="0">
              <a:solidFill>
                <a:srgbClr val="000000"/>
              </a:solidFill>
              <a:latin typeface="+mj-lt"/>
            </a:endParaRPr>
          </a:p>
          <a:p>
            <a:pPr lvl="1" indent="-306388">
              <a:lnSpc>
                <a:spcPct val="95000"/>
              </a:lnSpc>
              <a:buClr>
                <a:srgbClr val="000000"/>
              </a:buClr>
              <a:buSzPct val="100000"/>
              <a:buFontTx/>
              <a:buChar char="•"/>
            </a:pPr>
            <a:endParaRPr lang="en-US" sz="2400" dirty="0">
              <a:latin typeface="+mj-lt"/>
            </a:endParaRPr>
          </a:p>
          <a:p>
            <a:pPr algn="ctr">
              <a:lnSpc>
                <a:spcPct val="95000"/>
              </a:lnSpc>
            </a:pPr>
            <a:r>
              <a:rPr lang="el-GR" sz="2400" dirty="0">
                <a:solidFill>
                  <a:srgbClr val="000000"/>
                </a:solidFill>
                <a:latin typeface="+mj-lt"/>
              </a:rPr>
              <a:t>Κοινωνία</a:t>
            </a:r>
            <a:r>
              <a:rPr lang="en-US" sz="2400" dirty="0">
                <a:solidFill>
                  <a:srgbClr val="000000"/>
                </a:solidFill>
                <a:latin typeface="+mj-lt"/>
              </a:rPr>
              <a:t>&gt;&gt;&gt;</a:t>
            </a:r>
            <a:r>
              <a:rPr lang="el-GR" sz="2400" dirty="0">
                <a:solidFill>
                  <a:srgbClr val="000000"/>
                </a:solidFill>
                <a:latin typeface="+mj-lt"/>
              </a:rPr>
              <a:t>Δημοσιογράφοι</a:t>
            </a:r>
            <a:r>
              <a:rPr lang="en-US" sz="2400" dirty="0">
                <a:solidFill>
                  <a:srgbClr val="000000"/>
                </a:solidFill>
                <a:latin typeface="+mj-lt"/>
              </a:rPr>
              <a:t>&gt;&gt;&gt;</a:t>
            </a:r>
            <a:r>
              <a:rPr lang="el-GR" sz="2400" dirty="0">
                <a:solidFill>
                  <a:srgbClr val="000000"/>
                </a:solidFill>
                <a:latin typeface="+mj-lt"/>
              </a:rPr>
              <a:t>ΜΜΕ</a:t>
            </a:r>
            <a:r>
              <a:rPr lang="en-US" sz="2400" dirty="0">
                <a:solidFill>
                  <a:srgbClr val="000000"/>
                </a:solidFill>
                <a:latin typeface="+mj-lt"/>
              </a:rPr>
              <a:t>&gt;&gt;&gt;</a:t>
            </a:r>
            <a:r>
              <a:rPr lang="el-GR" sz="2400" dirty="0">
                <a:solidFill>
                  <a:srgbClr val="000000"/>
                </a:solidFill>
                <a:latin typeface="+mj-lt"/>
              </a:rPr>
              <a:t>Κοινό</a:t>
            </a:r>
            <a:r>
              <a:rPr lang="en-US" sz="2400" dirty="0">
                <a:solidFill>
                  <a:srgbClr val="000000"/>
                </a:solidFill>
                <a:latin typeface="+mj-lt"/>
              </a:rPr>
              <a:t>&gt;&gt;&gt;</a:t>
            </a:r>
            <a:r>
              <a:rPr lang="el-GR" sz="2400" dirty="0">
                <a:solidFill>
                  <a:srgbClr val="000000"/>
                </a:solidFill>
                <a:latin typeface="+mj-lt"/>
              </a:rPr>
              <a:t>Αδιέξοδο</a:t>
            </a:r>
          </a:p>
          <a:p>
            <a:pPr algn="ctr">
              <a:lnSpc>
                <a:spcPct val="95000"/>
              </a:lnSpc>
            </a:pPr>
            <a:endParaRPr lang="el-GR" sz="2400" dirty="0">
              <a:solidFill>
                <a:srgbClr val="000000"/>
              </a:solidFill>
              <a:latin typeface="+mj-lt"/>
            </a:endParaRPr>
          </a:p>
          <a:p>
            <a:pPr algn="ctr">
              <a:lnSpc>
                <a:spcPct val="95000"/>
              </a:lnSpc>
            </a:pPr>
            <a:endParaRPr lang="el-GR" sz="2400" dirty="0">
              <a:solidFill>
                <a:srgbClr val="000000"/>
              </a:solidFill>
              <a:latin typeface="+mj-lt"/>
            </a:endParaRPr>
          </a:p>
          <a:p>
            <a:pPr algn="ctr">
              <a:lnSpc>
                <a:spcPct val="95000"/>
              </a:lnSpc>
            </a:pPr>
            <a:r>
              <a:rPr lang="el-GR" sz="2400" dirty="0">
                <a:solidFill>
                  <a:srgbClr val="000000"/>
                </a:solidFill>
                <a:latin typeface="+mj-lt"/>
              </a:rPr>
              <a:t>(Παθητική πληροφόρηση</a:t>
            </a:r>
            <a:r>
              <a:rPr lang="en-US" sz="2400" dirty="0">
                <a:solidFill>
                  <a:srgbClr val="000000"/>
                </a:solidFill>
                <a:latin typeface="+mj-lt"/>
              </a:rPr>
              <a:t>)</a:t>
            </a:r>
            <a:endParaRPr lang="en-US" sz="2400" dirty="0">
              <a:latin typeface="+mj-lt"/>
            </a:endParaRPr>
          </a:p>
          <a:p>
            <a:pPr>
              <a:lnSpc>
                <a:spcPct val="95000"/>
              </a:lnSpc>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155700" y="450850"/>
            <a:ext cx="7275513" cy="341313"/>
          </a:xfrm>
          <a:prstGeom prst="rect">
            <a:avLst/>
          </a:prstGeom>
          <a:noFill/>
          <a:ln w="9525">
            <a:noFill/>
            <a:miter lim="800000"/>
            <a:headEnd/>
            <a:tailEnd/>
          </a:ln>
        </p:spPr>
        <p:txBody>
          <a:bodyPr lIns="0" tIns="0" rIns="0" bIns="0" anchor="ctr">
            <a:spAutoFit/>
          </a:bodyPr>
          <a:lstStyle/>
          <a:p>
            <a:pPr algn="ctr">
              <a:lnSpc>
                <a:spcPct val="95000"/>
              </a:lnSpc>
            </a:pPr>
            <a:r>
              <a:rPr lang="el-GR" sz="2300" dirty="0">
                <a:solidFill>
                  <a:srgbClr val="000000"/>
                </a:solidFill>
                <a:latin typeface="+mj-lt"/>
              </a:rPr>
              <a:t>Νέα Δημοσιογραφία</a:t>
            </a:r>
            <a:endParaRPr lang="en-US" sz="2300" dirty="0">
              <a:solidFill>
                <a:srgbClr val="000000"/>
              </a:solidFill>
              <a:latin typeface="+mj-lt"/>
            </a:endParaRPr>
          </a:p>
        </p:txBody>
      </p:sp>
      <p:sp>
        <p:nvSpPr>
          <p:cNvPr id="30723" name="Text Box 5"/>
          <p:cNvSpPr txBox="1">
            <a:spLocks noChangeArrowheads="1"/>
          </p:cNvSpPr>
          <p:nvPr/>
        </p:nvSpPr>
        <p:spPr bwMode="auto">
          <a:xfrm>
            <a:off x="323850" y="1458913"/>
            <a:ext cx="8496300" cy="3771802"/>
          </a:xfrm>
          <a:prstGeom prst="rect">
            <a:avLst/>
          </a:prstGeom>
          <a:noFill/>
          <a:ln w="9525">
            <a:noFill/>
            <a:miter lim="800000"/>
            <a:headEnd/>
            <a:tailEnd/>
          </a:ln>
        </p:spPr>
        <p:txBody>
          <a:bodyPr lIns="0" tIns="0" rIns="0" bIns="0">
            <a:spAutoFit/>
          </a:bodyPr>
          <a:lstStyle/>
          <a:p>
            <a:pPr>
              <a:lnSpc>
                <a:spcPct val="95000"/>
              </a:lnSpc>
            </a:pPr>
            <a:endParaRPr lang="en-US" sz="2400" dirty="0">
              <a:solidFill>
                <a:srgbClr val="000000"/>
              </a:solidFill>
            </a:endParaRPr>
          </a:p>
          <a:p>
            <a:pPr lvl="1" indent="-306388">
              <a:lnSpc>
                <a:spcPct val="95000"/>
              </a:lnSpc>
              <a:buClr>
                <a:srgbClr val="000000"/>
              </a:buClr>
              <a:buSzPct val="100000"/>
              <a:buFontTx/>
              <a:buChar char="•"/>
            </a:pPr>
            <a:r>
              <a:rPr lang="el-GR" sz="2400" dirty="0">
                <a:solidFill>
                  <a:srgbClr val="000000"/>
                </a:solidFill>
                <a:latin typeface="+mj-lt"/>
              </a:rPr>
              <a:t>Μετάδοση και Πρόσληψη</a:t>
            </a:r>
            <a:r>
              <a:rPr lang="en-US" sz="2400" dirty="0">
                <a:solidFill>
                  <a:srgbClr val="000000"/>
                </a:solidFill>
                <a:latin typeface="+mj-lt"/>
              </a:rPr>
              <a:t> </a:t>
            </a:r>
            <a:endParaRPr lang="el-GR" sz="2400" dirty="0">
              <a:solidFill>
                <a:srgbClr val="000000"/>
              </a:solidFill>
              <a:latin typeface="+mj-lt"/>
            </a:endParaRPr>
          </a:p>
          <a:p>
            <a:pPr lvl="1" indent="-306388">
              <a:lnSpc>
                <a:spcPct val="95000"/>
              </a:lnSpc>
              <a:buClr>
                <a:srgbClr val="000000"/>
              </a:buClr>
              <a:buSzPct val="100000"/>
              <a:buFontTx/>
              <a:buChar char="•"/>
            </a:pPr>
            <a:endParaRPr lang="el-GR" sz="2400" dirty="0">
              <a:solidFill>
                <a:srgbClr val="000000"/>
              </a:solidFill>
              <a:latin typeface="+mj-lt"/>
            </a:endParaRPr>
          </a:p>
          <a:p>
            <a:pPr lvl="1" indent="-306388">
              <a:lnSpc>
                <a:spcPct val="95000"/>
              </a:lnSpc>
              <a:buClr>
                <a:srgbClr val="000000"/>
              </a:buClr>
              <a:buSzPct val="100000"/>
              <a:buFontTx/>
              <a:buChar char="•"/>
            </a:pPr>
            <a:endParaRPr lang="en-US" sz="2400" dirty="0">
              <a:latin typeface="+mj-lt"/>
            </a:endParaRPr>
          </a:p>
          <a:p>
            <a:pPr algn="ctr">
              <a:lnSpc>
                <a:spcPct val="95000"/>
              </a:lnSpc>
            </a:pPr>
            <a:r>
              <a:rPr lang="el-GR" sz="2400" dirty="0">
                <a:solidFill>
                  <a:srgbClr val="000000"/>
                </a:solidFill>
                <a:latin typeface="+mj-lt"/>
              </a:rPr>
              <a:t>Κοινό/Δημοσιογράφοι</a:t>
            </a:r>
            <a:r>
              <a:rPr lang="en-US" sz="2400" dirty="0">
                <a:solidFill>
                  <a:srgbClr val="000000"/>
                </a:solidFill>
                <a:latin typeface="+mj-lt"/>
              </a:rPr>
              <a:t>&gt;&gt;&gt;</a:t>
            </a:r>
            <a:r>
              <a:rPr lang="el-GR" sz="2400" dirty="0">
                <a:solidFill>
                  <a:srgbClr val="000000"/>
                </a:solidFill>
                <a:latin typeface="+mj-lt"/>
              </a:rPr>
              <a:t>Κοινωνία</a:t>
            </a:r>
            <a:r>
              <a:rPr lang="en-US" sz="2400" dirty="0">
                <a:solidFill>
                  <a:srgbClr val="000000"/>
                </a:solidFill>
                <a:latin typeface="+mj-lt"/>
              </a:rPr>
              <a:t>&gt;&gt;&gt;</a:t>
            </a:r>
            <a:r>
              <a:rPr lang="el-GR" sz="2400" dirty="0">
                <a:solidFill>
                  <a:srgbClr val="000000"/>
                </a:solidFill>
                <a:latin typeface="+mj-lt"/>
              </a:rPr>
              <a:t> Κοινό/Δημοσιογράφοι </a:t>
            </a:r>
            <a:r>
              <a:rPr lang="en-US" sz="2400" dirty="0">
                <a:solidFill>
                  <a:srgbClr val="000000"/>
                </a:solidFill>
                <a:latin typeface="+mj-lt"/>
              </a:rPr>
              <a:t>&gt;&gt; Social</a:t>
            </a:r>
            <a:r>
              <a:rPr lang="el-GR" sz="2400" dirty="0">
                <a:solidFill>
                  <a:srgbClr val="000000"/>
                </a:solidFill>
                <a:latin typeface="+mj-lt"/>
              </a:rPr>
              <a:t> /</a:t>
            </a:r>
            <a:r>
              <a:rPr lang="en-US" sz="2400" dirty="0">
                <a:solidFill>
                  <a:srgbClr val="000000"/>
                </a:solidFill>
                <a:latin typeface="+mj-lt"/>
              </a:rPr>
              <a:t> </a:t>
            </a:r>
            <a:r>
              <a:rPr lang="el-GR" sz="2400" dirty="0">
                <a:solidFill>
                  <a:srgbClr val="000000"/>
                </a:solidFill>
                <a:latin typeface="+mj-lt"/>
              </a:rPr>
              <a:t>ΜΜΕ</a:t>
            </a:r>
            <a:r>
              <a:rPr lang="en-US" sz="2400" dirty="0">
                <a:solidFill>
                  <a:srgbClr val="000000"/>
                </a:solidFill>
                <a:latin typeface="+mj-lt"/>
              </a:rPr>
              <a:t>&gt;&gt;&gt; </a:t>
            </a:r>
            <a:r>
              <a:rPr lang="el-GR" sz="2400" dirty="0">
                <a:solidFill>
                  <a:srgbClr val="000000"/>
                </a:solidFill>
                <a:latin typeface="+mj-lt"/>
              </a:rPr>
              <a:t>Κοινό/Δημοσιογράφοι</a:t>
            </a:r>
            <a:r>
              <a:rPr lang="en-US" sz="2400" dirty="0">
                <a:solidFill>
                  <a:srgbClr val="000000"/>
                </a:solidFill>
                <a:latin typeface="+mj-lt"/>
              </a:rPr>
              <a:t> &gt;&gt;&gt;</a:t>
            </a:r>
            <a:r>
              <a:rPr lang="el-GR" sz="2400" dirty="0">
                <a:solidFill>
                  <a:srgbClr val="000000"/>
                </a:solidFill>
                <a:latin typeface="+mj-lt"/>
              </a:rPr>
              <a:t>Επιστροφή</a:t>
            </a:r>
            <a:r>
              <a:rPr lang="en-US" sz="2400" dirty="0">
                <a:solidFill>
                  <a:srgbClr val="000000"/>
                </a:solidFill>
                <a:latin typeface="+mj-lt"/>
              </a:rPr>
              <a:t>  </a:t>
            </a:r>
            <a:endParaRPr lang="el-GR" sz="2400" dirty="0">
              <a:solidFill>
                <a:srgbClr val="000000"/>
              </a:solidFill>
              <a:latin typeface="+mj-lt"/>
            </a:endParaRPr>
          </a:p>
          <a:p>
            <a:pPr algn="ctr">
              <a:lnSpc>
                <a:spcPct val="95000"/>
              </a:lnSpc>
            </a:pPr>
            <a:endParaRPr lang="el-GR" sz="2400" dirty="0">
              <a:solidFill>
                <a:srgbClr val="000000"/>
              </a:solidFill>
              <a:latin typeface="+mj-lt"/>
            </a:endParaRPr>
          </a:p>
          <a:p>
            <a:pPr algn="ctr">
              <a:lnSpc>
                <a:spcPct val="95000"/>
              </a:lnSpc>
            </a:pPr>
            <a:endParaRPr lang="el-GR" sz="2400" dirty="0">
              <a:solidFill>
                <a:srgbClr val="000000"/>
              </a:solidFill>
              <a:latin typeface="+mj-lt"/>
            </a:endParaRPr>
          </a:p>
          <a:p>
            <a:pPr algn="ctr">
              <a:lnSpc>
                <a:spcPct val="95000"/>
              </a:lnSpc>
            </a:pPr>
            <a:endParaRPr lang="el-GR" sz="2400" dirty="0">
              <a:solidFill>
                <a:srgbClr val="000000"/>
              </a:solidFill>
              <a:latin typeface="+mj-lt"/>
            </a:endParaRPr>
          </a:p>
          <a:p>
            <a:pPr algn="ctr">
              <a:lnSpc>
                <a:spcPct val="95000"/>
              </a:lnSpc>
            </a:pPr>
            <a:r>
              <a:rPr lang="en-US" sz="2400" dirty="0">
                <a:solidFill>
                  <a:srgbClr val="000000"/>
                </a:solidFill>
                <a:latin typeface="+mj-lt"/>
              </a:rPr>
              <a:t>(</a:t>
            </a:r>
            <a:r>
              <a:rPr lang="el-GR" sz="2400" dirty="0">
                <a:solidFill>
                  <a:srgbClr val="000000"/>
                </a:solidFill>
                <a:latin typeface="+mj-lt"/>
              </a:rPr>
              <a:t>Ενεργή και Αέναη Ενημέρωση</a:t>
            </a:r>
            <a:r>
              <a:rPr lang="en-US" sz="2400" dirty="0">
                <a:solidFill>
                  <a:srgbClr val="000000"/>
                </a:solidFill>
                <a:latin typeface="+mj-lt"/>
              </a:rPr>
              <a:t>)</a:t>
            </a:r>
            <a:endParaRPr lang="en-US" sz="2400" dirty="0">
              <a:latin typeface="+mj-lt"/>
            </a:endParaRPr>
          </a:p>
          <a:p>
            <a:pPr>
              <a:lnSpc>
                <a:spcPct val="95000"/>
              </a:lnSpc>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209550" y="261938"/>
            <a:ext cx="8699500" cy="1128712"/>
          </a:xfrm>
        </p:spPr>
        <p:txBody>
          <a:bodyPr lIns="0" tIns="0" rIns="0" bIns="0" anchor="t"/>
          <a:lstStyle/>
          <a:p>
            <a:pPr marL="484188" eaLnBrk="1" hangingPunct="1">
              <a:lnSpc>
                <a:spcPct val="95000"/>
              </a:lnSpc>
            </a:pPr>
            <a:r>
              <a:rPr lang="el-GR" sz="3900" dirty="0" smtClean="0">
                <a:solidFill>
                  <a:srgbClr val="000000"/>
                </a:solidFill>
              </a:rPr>
              <a:t>Η Μορφή της Είδησης</a:t>
            </a:r>
            <a:endParaRPr lang="en-US" sz="3900" dirty="0" smtClean="0">
              <a:solidFill>
                <a:srgbClr val="000000"/>
              </a:solidFill>
            </a:endParaRPr>
          </a:p>
        </p:txBody>
      </p:sp>
      <p:pic>
        <p:nvPicPr>
          <p:cNvPr id="31747" name="Picture 4"/>
          <p:cNvPicPr>
            <a:picLocks noChangeAspect="1" noChangeArrowheads="1"/>
          </p:cNvPicPr>
          <p:nvPr/>
        </p:nvPicPr>
        <p:blipFill>
          <a:blip r:embed="rId2" cstate="print"/>
          <a:srcRect/>
          <a:stretch>
            <a:fillRect/>
          </a:stretch>
        </p:blipFill>
        <p:spPr bwMode="auto">
          <a:xfrm>
            <a:off x="822325" y="1350963"/>
            <a:ext cx="7754938" cy="534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209550" y="261938"/>
            <a:ext cx="8699500" cy="1128712"/>
          </a:xfrm>
        </p:spPr>
        <p:txBody>
          <a:bodyPr lIns="0" tIns="0" rIns="0" bIns="0" anchor="t"/>
          <a:lstStyle/>
          <a:p>
            <a:pPr marL="484188" eaLnBrk="1" hangingPunct="1">
              <a:lnSpc>
                <a:spcPct val="95000"/>
              </a:lnSpc>
            </a:pPr>
            <a:r>
              <a:rPr lang="el-GR" sz="3900" dirty="0" smtClean="0">
                <a:solidFill>
                  <a:srgbClr val="000000"/>
                </a:solidFill>
              </a:rPr>
              <a:t>Οι Μορφές των Ειδήσεων</a:t>
            </a:r>
            <a:endParaRPr lang="en-US" sz="3900" dirty="0" smtClean="0">
              <a:solidFill>
                <a:srgbClr val="000000"/>
              </a:solidFill>
            </a:endParaRPr>
          </a:p>
        </p:txBody>
      </p:sp>
      <p:pic>
        <p:nvPicPr>
          <p:cNvPr id="32771" name="Picture 4"/>
          <p:cNvPicPr>
            <a:picLocks noChangeAspect="1" noChangeArrowheads="1"/>
          </p:cNvPicPr>
          <p:nvPr/>
        </p:nvPicPr>
        <p:blipFill>
          <a:blip r:embed="rId2" cstate="print"/>
          <a:srcRect/>
          <a:stretch>
            <a:fillRect/>
          </a:stretch>
        </p:blipFill>
        <p:spPr bwMode="auto">
          <a:xfrm>
            <a:off x="500063" y="1357313"/>
            <a:ext cx="8229600"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155700" y="450850"/>
            <a:ext cx="7275513" cy="476250"/>
          </a:xfrm>
          <a:prstGeom prst="rect">
            <a:avLst/>
          </a:prstGeom>
          <a:noFill/>
          <a:ln w="9525">
            <a:noFill/>
            <a:miter lim="800000"/>
            <a:headEnd/>
            <a:tailEnd/>
          </a:ln>
        </p:spPr>
        <p:txBody>
          <a:bodyPr lIns="0" tIns="0" rIns="0" bIns="0" anchor="ctr">
            <a:spAutoFit/>
          </a:bodyPr>
          <a:lstStyle/>
          <a:p>
            <a:pPr algn="ctr">
              <a:lnSpc>
                <a:spcPct val="95000"/>
              </a:lnSpc>
            </a:pPr>
            <a:r>
              <a:rPr lang="el-GR" sz="3200" dirty="0">
                <a:solidFill>
                  <a:srgbClr val="000000"/>
                </a:solidFill>
                <a:latin typeface="+mj-lt"/>
              </a:rPr>
              <a:t>Οι Νέες Τάσεις</a:t>
            </a:r>
            <a:endParaRPr lang="en-US" sz="3200" dirty="0">
              <a:solidFill>
                <a:srgbClr val="000000"/>
              </a:solidFill>
              <a:latin typeface="+mj-lt"/>
            </a:endParaRPr>
          </a:p>
        </p:txBody>
      </p:sp>
      <p:sp>
        <p:nvSpPr>
          <p:cNvPr id="33795" name="Text Box 5"/>
          <p:cNvSpPr txBox="1">
            <a:spLocks noChangeArrowheads="1"/>
          </p:cNvSpPr>
          <p:nvPr/>
        </p:nvSpPr>
        <p:spPr bwMode="auto">
          <a:xfrm>
            <a:off x="971600" y="1458913"/>
            <a:ext cx="7416824" cy="2894639"/>
          </a:xfrm>
          <a:prstGeom prst="rect">
            <a:avLst/>
          </a:prstGeom>
          <a:noFill/>
          <a:ln w="9525">
            <a:noFill/>
            <a:miter lim="800000"/>
            <a:headEnd/>
            <a:tailEnd/>
          </a:ln>
        </p:spPr>
        <p:txBody>
          <a:bodyPr wrap="square" lIns="0" tIns="0" rIns="0" bIns="0">
            <a:spAutoFit/>
          </a:bodyPr>
          <a:lstStyle/>
          <a:p>
            <a:pPr lvl="1" indent="-306388">
              <a:lnSpc>
                <a:spcPct val="95000"/>
              </a:lnSpc>
              <a:buClr>
                <a:srgbClr val="000000"/>
              </a:buClr>
              <a:buSzPct val="100000"/>
            </a:pPr>
            <a:r>
              <a:rPr lang="el-GR" sz="2400" dirty="0">
                <a:solidFill>
                  <a:srgbClr val="000000"/>
                </a:solidFill>
                <a:latin typeface="+mj-lt"/>
              </a:rPr>
              <a:t>Οι εξελίξεις στη σύγχρονη δημοσιογραφική αφήγηση σφραγίζονται από τα 3</a:t>
            </a:r>
            <a:r>
              <a:rPr lang="en-US" sz="2400" dirty="0">
                <a:solidFill>
                  <a:srgbClr val="000000"/>
                </a:solidFill>
                <a:latin typeface="+mj-lt"/>
              </a:rPr>
              <a:t> «H»</a:t>
            </a:r>
            <a:endParaRPr lang="el-GR" sz="2400" dirty="0">
              <a:solidFill>
                <a:srgbClr val="000000"/>
              </a:solidFill>
              <a:latin typeface="+mj-lt"/>
            </a:endParaRPr>
          </a:p>
          <a:p>
            <a:pPr lvl="1" indent="-306388">
              <a:lnSpc>
                <a:spcPct val="95000"/>
              </a:lnSpc>
              <a:buClr>
                <a:srgbClr val="000000"/>
              </a:buClr>
              <a:buSzPct val="100000"/>
            </a:pPr>
            <a:endParaRPr lang="en-US" dirty="0">
              <a:latin typeface="+mj-lt"/>
            </a:endParaRPr>
          </a:p>
          <a:p>
            <a:pPr lvl="1" indent="-306388">
              <a:lnSpc>
                <a:spcPct val="95000"/>
              </a:lnSpc>
              <a:buClr>
                <a:srgbClr val="000000"/>
              </a:buClr>
              <a:buSzPct val="100000"/>
              <a:buFontTx/>
              <a:buChar char="•"/>
            </a:pPr>
            <a:r>
              <a:rPr lang="en-US" sz="2400" b="1" dirty="0">
                <a:solidFill>
                  <a:srgbClr val="000000"/>
                </a:solidFill>
                <a:latin typeface="+mj-lt"/>
              </a:rPr>
              <a:t>Hypertext</a:t>
            </a:r>
            <a:endParaRPr lang="el-GR" sz="2400" b="1" dirty="0">
              <a:solidFill>
                <a:srgbClr val="000000"/>
              </a:solidFill>
              <a:latin typeface="+mj-lt"/>
            </a:endParaRPr>
          </a:p>
          <a:p>
            <a:pPr lvl="1" indent="-306388">
              <a:lnSpc>
                <a:spcPct val="95000"/>
              </a:lnSpc>
              <a:buClr>
                <a:srgbClr val="000000"/>
              </a:buClr>
              <a:buSzPct val="100000"/>
              <a:buFontTx/>
              <a:buChar char="•"/>
            </a:pPr>
            <a:endParaRPr lang="en-US" b="1" dirty="0">
              <a:latin typeface="+mj-lt"/>
            </a:endParaRPr>
          </a:p>
          <a:p>
            <a:pPr lvl="1" indent="-306388">
              <a:lnSpc>
                <a:spcPct val="95000"/>
              </a:lnSpc>
              <a:buClr>
                <a:srgbClr val="000000"/>
              </a:buClr>
              <a:buSzPct val="100000"/>
              <a:buFontTx/>
              <a:buChar char="•"/>
            </a:pPr>
            <a:r>
              <a:rPr lang="en-US" sz="2400" b="1" dirty="0" err="1">
                <a:solidFill>
                  <a:srgbClr val="000000"/>
                </a:solidFill>
                <a:latin typeface="+mj-lt"/>
              </a:rPr>
              <a:t>Hyperlocation</a:t>
            </a:r>
            <a:endParaRPr lang="el-GR" sz="2400" b="1" dirty="0">
              <a:solidFill>
                <a:srgbClr val="000000"/>
              </a:solidFill>
              <a:latin typeface="+mj-lt"/>
            </a:endParaRPr>
          </a:p>
          <a:p>
            <a:pPr lvl="1" indent="-306388">
              <a:lnSpc>
                <a:spcPct val="95000"/>
              </a:lnSpc>
              <a:buClr>
                <a:srgbClr val="000000"/>
              </a:buClr>
              <a:buSzPct val="100000"/>
              <a:buFontTx/>
              <a:buChar char="•"/>
            </a:pPr>
            <a:endParaRPr lang="en-US" b="1" dirty="0">
              <a:latin typeface="+mj-lt"/>
            </a:endParaRPr>
          </a:p>
          <a:p>
            <a:pPr lvl="1" indent="-306388">
              <a:lnSpc>
                <a:spcPct val="95000"/>
              </a:lnSpc>
              <a:buClr>
                <a:srgbClr val="000000"/>
              </a:buClr>
              <a:buSzPct val="100000"/>
              <a:buFontTx/>
              <a:buChar char="•"/>
            </a:pPr>
            <a:r>
              <a:rPr lang="en-US" sz="2400" b="1" dirty="0" err="1">
                <a:solidFill>
                  <a:srgbClr val="000000"/>
                </a:solidFill>
                <a:latin typeface="+mj-lt"/>
              </a:rPr>
              <a:t>Hashtags</a:t>
            </a:r>
            <a:r>
              <a:rPr lang="en-US" sz="2400" b="1" dirty="0">
                <a:solidFill>
                  <a:srgbClr val="000000"/>
                </a:solidFill>
                <a:latin typeface="+mj-lt"/>
              </a:rPr>
              <a:t>#</a:t>
            </a:r>
            <a:endParaRPr lang="el-GR" sz="2400" b="1" dirty="0">
              <a:solidFill>
                <a:srgbClr val="000000"/>
              </a:solidFill>
              <a:latin typeface="+mj-lt"/>
            </a:endParaRPr>
          </a:p>
          <a:p>
            <a:pPr lvl="1" indent="-306388">
              <a:lnSpc>
                <a:spcPct val="95000"/>
              </a:lnSpc>
              <a:buClr>
                <a:srgbClr val="000000"/>
              </a:buClr>
              <a:buSzPct val="100000"/>
              <a:buFontTx/>
              <a:buChar char="•"/>
            </a:pP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155700" y="450850"/>
            <a:ext cx="7275513" cy="476250"/>
          </a:xfrm>
          <a:prstGeom prst="rect">
            <a:avLst/>
          </a:prstGeom>
          <a:noFill/>
          <a:ln w="9525">
            <a:noFill/>
            <a:miter lim="800000"/>
            <a:headEnd/>
            <a:tailEnd/>
          </a:ln>
        </p:spPr>
        <p:txBody>
          <a:bodyPr lIns="0" tIns="0" rIns="0" bIns="0" anchor="ctr">
            <a:spAutoFit/>
          </a:bodyPr>
          <a:lstStyle/>
          <a:p>
            <a:pPr algn="ctr">
              <a:lnSpc>
                <a:spcPct val="95000"/>
              </a:lnSpc>
            </a:pPr>
            <a:r>
              <a:rPr lang="en-US" sz="3200" dirty="0" err="1">
                <a:solidFill>
                  <a:srgbClr val="000000"/>
                </a:solidFill>
                <a:latin typeface="+mj-lt"/>
              </a:rPr>
              <a:t>Hyperlocal</a:t>
            </a:r>
            <a:endParaRPr lang="en-US" sz="3200" dirty="0">
              <a:solidFill>
                <a:srgbClr val="000000"/>
              </a:solidFill>
              <a:latin typeface="+mj-lt"/>
            </a:endParaRPr>
          </a:p>
        </p:txBody>
      </p:sp>
      <p:sp>
        <p:nvSpPr>
          <p:cNvPr id="34819" name="Text Box 5"/>
          <p:cNvSpPr txBox="1">
            <a:spLocks noChangeArrowheads="1"/>
          </p:cNvSpPr>
          <p:nvPr/>
        </p:nvSpPr>
        <p:spPr bwMode="auto">
          <a:xfrm>
            <a:off x="755576" y="1458912"/>
            <a:ext cx="7992888" cy="1228028"/>
          </a:xfrm>
          <a:prstGeom prst="rect">
            <a:avLst/>
          </a:prstGeom>
          <a:noFill/>
          <a:ln w="9525">
            <a:noFill/>
            <a:miter lim="800000"/>
            <a:headEnd/>
            <a:tailEnd/>
          </a:ln>
        </p:spPr>
        <p:txBody>
          <a:bodyPr wrap="square" lIns="0" tIns="0" rIns="0" bIns="0">
            <a:spAutoFit/>
          </a:bodyPr>
          <a:lstStyle/>
          <a:p>
            <a:pPr>
              <a:lnSpc>
                <a:spcPct val="95000"/>
              </a:lnSpc>
            </a:pPr>
            <a:r>
              <a:rPr lang="en-US" sz="2100" dirty="0">
                <a:solidFill>
                  <a:srgbClr val="00007D"/>
                </a:solidFill>
                <a:latin typeface="Wingdings" pitchFamily="2" charset="2"/>
              </a:rPr>
              <a:t>n </a:t>
            </a:r>
            <a:r>
              <a:rPr lang="el-GR" sz="2800" dirty="0">
                <a:solidFill>
                  <a:srgbClr val="000000"/>
                </a:solidFill>
                <a:latin typeface="+mj-lt"/>
              </a:rPr>
              <a:t>Τοπική ειδησεογραφία (</a:t>
            </a:r>
            <a:r>
              <a:rPr lang="en-US" sz="2800" dirty="0">
                <a:solidFill>
                  <a:srgbClr val="000000"/>
                </a:solidFill>
                <a:latin typeface="+mj-lt"/>
              </a:rPr>
              <a:t>Hyper-local” reporting</a:t>
            </a:r>
            <a:r>
              <a:rPr lang="el-GR" sz="2800" dirty="0">
                <a:solidFill>
                  <a:srgbClr val="000000"/>
                </a:solidFill>
                <a:latin typeface="+mj-lt"/>
              </a:rPr>
              <a:t>) με έμφαση σε τοπικά γεγονότα που αγνοούν τα μεγάλα, πανεθνικά ΜΜΕ</a:t>
            </a:r>
            <a:endParaRPr lang="en-US" sz="2800" dirty="0">
              <a:solidFill>
                <a:srgbClr val="000000"/>
              </a:solidFill>
              <a:latin typeface="+mj-l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22250" y="274638"/>
            <a:ext cx="8699500" cy="822325"/>
          </a:xfrm>
        </p:spPr>
        <p:txBody>
          <a:bodyPr lIns="0" tIns="0" rIns="0" bIns="0" anchor="t"/>
          <a:lstStyle/>
          <a:p>
            <a:pPr marL="484188" eaLnBrk="1" hangingPunct="1">
              <a:lnSpc>
                <a:spcPct val="95000"/>
              </a:lnSpc>
            </a:pPr>
            <a:r>
              <a:rPr lang="en-US" sz="2300" dirty="0" err="1" smtClean="0">
                <a:solidFill>
                  <a:srgbClr val="000000"/>
                </a:solidFill>
              </a:rPr>
              <a:t>Hashtags</a:t>
            </a:r>
            <a:r>
              <a:rPr lang="en-US" sz="2300" dirty="0" smtClean="0">
                <a:solidFill>
                  <a:srgbClr val="000000"/>
                </a:solidFill>
              </a:rPr>
              <a:t>#</a:t>
            </a:r>
          </a:p>
        </p:txBody>
      </p:sp>
      <p:pic>
        <p:nvPicPr>
          <p:cNvPr id="35843" name="Picture 4"/>
          <p:cNvPicPr>
            <a:picLocks noChangeAspect="1" noChangeArrowheads="1"/>
          </p:cNvPicPr>
          <p:nvPr/>
        </p:nvPicPr>
        <p:blipFill>
          <a:blip r:embed="rId2" cstate="print"/>
          <a:srcRect/>
          <a:stretch>
            <a:fillRect/>
          </a:stretch>
        </p:blipFill>
        <p:spPr bwMode="auto">
          <a:xfrm>
            <a:off x="2286000" y="1279525"/>
            <a:ext cx="4503738" cy="3475038"/>
          </a:xfrm>
          <a:prstGeom prst="rect">
            <a:avLst/>
          </a:prstGeom>
          <a:noFill/>
          <a:ln w="9525">
            <a:noFill/>
            <a:miter lim="800000"/>
            <a:headEnd/>
            <a:tailEnd/>
          </a:ln>
        </p:spPr>
      </p:pic>
      <p:sp>
        <p:nvSpPr>
          <p:cNvPr id="35844" name="Text Box 5"/>
          <p:cNvSpPr txBox="1">
            <a:spLocks noChangeArrowheads="1"/>
          </p:cNvSpPr>
          <p:nvPr/>
        </p:nvSpPr>
        <p:spPr bwMode="auto">
          <a:xfrm>
            <a:off x="222250" y="5211763"/>
            <a:ext cx="8789988" cy="730250"/>
          </a:xfrm>
          <a:prstGeom prst="rect">
            <a:avLst/>
          </a:prstGeom>
          <a:noFill/>
          <a:ln w="9525">
            <a:noFill/>
            <a:miter lim="800000"/>
            <a:headEnd/>
            <a:tailEnd/>
          </a:ln>
        </p:spPr>
        <p:txBody>
          <a:bodyPr lIns="0" tIns="0" rIns="0" bIns="0">
            <a:spAutoFit/>
          </a:bodyPr>
          <a:lstStyle/>
          <a:p>
            <a:pPr algn="ctr">
              <a:lnSpc>
                <a:spcPct val="95000"/>
              </a:lnSpc>
            </a:pPr>
            <a:r>
              <a:rPr lang="en-US" sz="2400" b="1" dirty="0">
                <a:solidFill>
                  <a:srgbClr val="000000"/>
                </a:solidFill>
                <a:latin typeface="+mj-lt"/>
              </a:rPr>
              <a:t>Tweet</a:t>
            </a:r>
            <a:r>
              <a:rPr lang="el-GR" sz="2400" b="1" dirty="0" err="1">
                <a:solidFill>
                  <a:srgbClr val="000000"/>
                </a:solidFill>
                <a:latin typeface="+mj-lt"/>
              </a:rPr>
              <a:t>άροντας</a:t>
            </a:r>
            <a:r>
              <a:rPr lang="el-GR" sz="2400" b="1" dirty="0">
                <a:solidFill>
                  <a:srgbClr val="000000"/>
                </a:solidFill>
                <a:latin typeface="+mj-lt"/>
              </a:rPr>
              <a:t> τη Συζήτηση</a:t>
            </a:r>
            <a:r>
              <a:rPr lang="en-US" sz="2400" b="1" dirty="0">
                <a:solidFill>
                  <a:srgbClr val="000000"/>
                </a:solidFill>
                <a:latin typeface="+mj-lt"/>
              </a:rPr>
              <a:t>! </a:t>
            </a:r>
            <a:r>
              <a:rPr lang="en-US" sz="2400" b="1" dirty="0" err="1">
                <a:solidFill>
                  <a:srgbClr val="000000"/>
                </a:solidFill>
                <a:latin typeface="+mj-lt"/>
              </a:rPr>
              <a:t>Hashtag</a:t>
            </a:r>
            <a:r>
              <a:rPr lang="en-US" sz="2400" b="1" dirty="0">
                <a:solidFill>
                  <a:srgbClr val="000000"/>
                </a:solidFill>
                <a:latin typeface="+mj-lt"/>
              </a:rPr>
              <a:t> #</a:t>
            </a:r>
            <a:r>
              <a:rPr lang="en-US" sz="2400" b="1" dirty="0" err="1">
                <a:solidFill>
                  <a:srgbClr val="000000"/>
                </a:solidFill>
                <a:latin typeface="+mj-lt"/>
              </a:rPr>
              <a:t>dst</a:t>
            </a:r>
            <a:endParaRPr lang="en-US" dirty="0">
              <a:latin typeface="+mj-lt"/>
            </a:endParaRPr>
          </a:p>
          <a:p>
            <a:pPr>
              <a:lnSpc>
                <a:spcPct val="95000"/>
              </a:lnSpc>
            </a:pPr>
            <a:r>
              <a:rPr lang="el-GR" sz="1300" dirty="0">
                <a:solidFill>
                  <a:srgbClr val="040204"/>
                </a:solidFill>
                <a:latin typeface="+mj-lt"/>
              </a:rPr>
              <a:t> Τα </a:t>
            </a:r>
            <a:r>
              <a:rPr lang="en-US" sz="1300" dirty="0" err="1">
                <a:solidFill>
                  <a:srgbClr val="040204"/>
                </a:solidFill>
                <a:latin typeface="+mj-lt"/>
              </a:rPr>
              <a:t>Hashtags</a:t>
            </a:r>
            <a:r>
              <a:rPr lang="en-US" sz="1300" dirty="0">
                <a:solidFill>
                  <a:srgbClr val="040204"/>
                </a:solidFill>
                <a:latin typeface="+mj-lt"/>
              </a:rPr>
              <a:t> metadata </a:t>
            </a:r>
            <a:r>
              <a:rPr lang="el-GR" sz="1300" dirty="0">
                <a:solidFill>
                  <a:srgbClr val="040204"/>
                </a:solidFill>
                <a:latin typeface="+mj-lt"/>
              </a:rPr>
              <a:t>που προστίθενται στα</a:t>
            </a:r>
            <a:r>
              <a:rPr lang="en-US" sz="1300" dirty="0">
                <a:solidFill>
                  <a:srgbClr val="040204"/>
                </a:solidFill>
                <a:latin typeface="+mj-lt"/>
              </a:rPr>
              <a:t> tweets</a:t>
            </a:r>
            <a:r>
              <a:rPr lang="el-GR" sz="1300" dirty="0">
                <a:solidFill>
                  <a:srgbClr val="040204"/>
                </a:solidFill>
                <a:latin typeface="+mj-lt"/>
              </a:rPr>
              <a:t> έτσι ώστε να μπορεί κάποιος να παρακολουθεί μια ακολουθία μηνυμάτων για ένα θέμα</a:t>
            </a:r>
            <a:r>
              <a:rPr lang="en-US" sz="1300" dirty="0">
                <a:solidFill>
                  <a:srgbClr val="040204"/>
                </a:solidFill>
                <a:latin typeface="+mj-lt"/>
              </a:rPr>
              <a:t>. </a:t>
            </a:r>
            <a:r>
              <a:rPr lang="el-GR" sz="1300" dirty="0">
                <a:solidFill>
                  <a:srgbClr val="040204"/>
                </a:solidFill>
                <a:latin typeface="+mj-lt"/>
              </a:rPr>
              <a:t>Το </a:t>
            </a:r>
            <a:r>
              <a:rPr lang="en-US" sz="1300" dirty="0" err="1">
                <a:solidFill>
                  <a:srgbClr val="040204"/>
                </a:solidFill>
                <a:latin typeface="+mj-lt"/>
              </a:rPr>
              <a:t>hashtag</a:t>
            </a:r>
            <a:r>
              <a:rPr lang="en-US" sz="1300" dirty="0">
                <a:solidFill>
                  <a:srgbClr val="040204"/>
                </a:solidFill>
                <a:latin typeface="+mj-lt"/>
              </a:rPr>
              <a:t> </a:t>
            </a:r>
            <a:r>
              <a:rPr lang="el-GR" sz="1300" dirty="0">
                <a:solidFill>
                  <a:srgbClr val="040204"/>
                </a:solidFill>
                <a:latin typeface="+mj-lt"/>
              </a:rPr>
              <a:t>είναι συνήθως μια λέξη της οποίας προηγείται το σύμβολο </a:t>
            </a:r>
            <a:r>
              <a:rPr lang="en-US" sz="1300" i="1" dirty="0">
                <a:solidFill>
                  <a:srgbClr val="040204"/>
                </a:solidFill>
                <a:latin typeface="+mj-lt"/>
              </a:rPr>
              <a:t>#</a:t>
            </a:r>
            <a:r>
              <a:rPr lang="el-GR" sz="1300" i="1" dirty="0">
                <a:solidFill>
                  <a:srgbClr val="040204"/>
                </a:solidFill>
                <a:latin typeface="+mj-lt"/>
              </a:rPr>
              <a:t> </a:t>
            </a:r>
            <a:endParaRPr lang="en-US" sz="1300" dirty="0">
              <a:solidFill>
                <a:srgbClr val="040204"/>
              </a:solidFill>
              <a:latin typeface="+mj-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209550" y="261938"/>
            <a:ext cx="8699500" cy="852487"/>
          </a:xfrm>
        </p:spPr>
        <p:txBody>
          <a:bodyPr lIns="0" tIns="0" rIns="0" bIns="0" rtlCol="0" anchor="t">
            <a:normAutofit/>
          </a:bodyPr>
          <a:lstStyle/>
          <a:p>
            <a:pPr marL="484628" eaLnBrk="1" fontAlgn="auto" hangingPunct="1">
              <a:lnSpc>
                <a:spcPct val="95000"/>
              </a:lnSpc>
              <a:spcAft>
                <a:spcPts val="0"/>
              </a:spcAft>
              <a:defRPr/>
            </a:pPr>
            <a:r>
              <a:rPr lang="el-GR" sz="2600" dirty="0" smtClean="0">
                <a:solidFill>
                  <a:srgbClr val="000000"/>
                </a:solidFill>
              </a:rPr>
              <a:t>Τα Νέα Δημοσιογραφικά Εργαλεία</a:t>
            </a:r>
            <a:r>
              <a:rPr lang="en-US" dirty="0" smtClean="0">
                <a:solidFill>
                  <a:schemeClr val="accent1">
                    <a:tint val="83000"/>
                    <a:satMod val="150000"/>
                  </a:schemeClr>
                </a:solidFill>
              </a:rPr>
              <a:t/>
            </a:r>
            <a:br>
              <a:rPr lang="en-US" dirty="0" smtClean="0">
                <a:solidFill>
                  <a:schemeClr val="accent1">
                    <a:tint val="83000"/>
                    <a:satMod val="150000"/>
                  </a:schemeClr>
                </a:solidFill>
              </a:rPr>
            </a:br>
            <a:endParaRPr lang="en-US" sz="2100" i="1" dirty="0">
              <a:solidFill>
                <a:srgbClr val="000000"/>
              </a:solidFill>
            </a:endParaRPr>
          </a:p>
        </p:txBody>
      </p:sp>
      <p:sp>
        <p:nvSpPr>
          <p:cNvPr id="36867" name="Rectangle 2"/>
          <p:cNvSpPr>
            <a:spLocks noGrp="1" noChangeArrowheads="1"/>
          </p:cNvSpPr>
          <p:nvPr>
            <p:ph idx="1"/>
          </p:nvPr>
        </p:nvSpPr>
        <p:spPr>
          <a:xfrm>
            <a:off x="1501775" y="1917700"/>
            <a:ext cx="5875338" cy="2319338"/>
          </a:xfrm>
        </p:spPr>
        <p:txBody>
          <a:bodyPr lIns="0" tIns="0" rIns="0" bIns="0"/>
          <a:lstStyle/>
          <a:p>
            <a:pPr marL="0" indent="0" eaLnBrk="1" hangingPunct="1">
              <a:lnSpc>
                <a:spcPct val="95000"/>
              </a:lnSpc>
              <a:spcBef>
                <a:spcPct val="0"/>
              </a:spcBef>
            </a:pPr>
            <a:r>
              <a:rPr lang="en-US" sz="1400" b="1" dirty="0" smtClean="0">
                <a:solidFill>
                  <a:srgbClr val="000000"/>
                </a:solidFill>
                <a:latin typeface="+mj-lt"/>
              </a:rPr>
              <a:t>LAPTOP</a:t>
            </a:r>
            <a:endParaRPr lang="en-US" dirty="0" smtClean="0">
              <a:latin typeface="+mj-lt"/>
            </a:endParaRPr>
          </a:p>
          <a:p>
            <a:pPr marL="0" indent="0" eaLnBrk="1" hangingPunct="1">
              <a:lnSpc>
                <a:spcPct val="95000"/>
              </a:lnSpc>
              <a:spcBef>
                <a:spcPct val="0"/>
              </a:spcBef>
            </a:pPr>
            <a:r>
              <a:rPr lang="en-US" sz="1400" b="1" dirty="0" smtClean="0">
                <a:solidFill>
                  <a:srgbClr val="000000"/>
                </a:solidFill>
                <a:latin typeface="+mj-lt"/>
              </a:rPr>
              <a:t>MP3 RECORDER</a:t>
            </a:r>
            <a:endParaRPr lang="en-US" dirty="0" smtClean="0">
              <a:latin typeface="+mj-lt"/>
            </a:endParaRPr>
          </a:p>
          <a:p>
            <a:pPr marL="0" indent="0" eaLnBrk="1" hangingPunct="1">
              <a:lnSpc>
                <a:spcPct val="95000"/>
              </a:lnSpc>
              <a:spcBef>
                <a:spcPct val="0"/>
              </a:spcBef>
            </a:pPr>
            <a:r>
              <a:rPr lang="en-US" sz="1400" b="1" dirty="0" smtClean="0">
                <a:solidFill>
                  <a:srgbClr val="000000"/>
                </a:solidFill>
                <a:latin typeface="+mj-lt"/>
              </a:rPr>
              <a:t>MIFI/WIFI HOTSPOT GENERATOR</a:t>
            </a:r>
            <a:endParaRPr lang="en-US" dirty="0" smtClean="0">
              <a:latin typeface="+mj-lt"/>
            </a:endParaRPr>
          </a:p>
          <a:p>
            <a:pPr marL="0" indent="0" eaLnBrk="1" hangingPunct="1">
              <a:lnSpc>
                <a:spcPct val="95000"/>
              </a:lnSpc>
              <a:spcBef>
                <a:spcPct val="0"/>
              </a:spcBef>
            </a:pPr>
            <a:r>
              <a:rPr lang="en-US" sz="1400" b="1" dirty="0" smtClean="0">
                <a:solidFill>
                  <a:srgbClr val="000000"/>
                </a:solidFill>
                <a:latin typeface="+mj-lt"/>
              </a:rPr>
              <a:t>VIDEO – HD, FLIP ETC</a:t>
            </a:r>
            <a:endParaRPr lang="en-US" dirty="0" smtClean="0">
              <a:latin typeface="+mj-lt"/>
            </a:endParaRPr>
          </a:p>
          <a:p>
            <a:pPr marL="0" indent="0" eaLnBrk="1" hangingPunct="1">
              <a:lnSpc>
                <a:spcPct val="95000"/>
              </a:lnSpc>
              <a:spcBef>
                <a:spcPct val="0"/>
              </a:spcBef>
            </a:pPr>
            <a:r>
              <a:rPr lang="en-US" sz="1400" b="1" dirty="0" smtClean="0">
                <a:solidFill>
                  <a:srgbClr val="000000"/>
                </a:solidFill>
                <a:latin typeface="+mj-lt"/>
              </a:rPr>
              <a:t>NOTEPAD AND PENCIL</a:t>
            </a:r>
            <a:endParaRPr lang="el-GR" dirty="0" smtClean="0">
              <a:latin typeface="+mj-lt"/>
            </a:endParaRPr>
          </a:p>
          <a:p>
            <a:pPr marL="0" indent="0" eaLnBrk="1" hangingPunct="1">
              <a:lnSpc>
                <a:spcPct val="95000"/>
              </a:lnSpc>
              <a:spcBef>
                <a:spcPct val="0"/>
              </a:spcBef>
            </a:pPr>
            <a:endParaRPr lang="el-GR" sz="1400" b="1" dirty="0" smtClean="0">
              <a:solidFill>
                <a:srgbClr val="000000"/>
              </a:solidFill>
              <a:latin typeface="+mj-lt"/>
            </a:endParaRPr>
          </a:p>
          <a:p>
            <a:pPr marL="0" indent="0" eaLnBrk="1" hangingPunct="1">
              <a:lnSpc>
                <a:spcPct val="95000"/>
              </a:lnSpc>
              <a:spcBef>
                <a:spcPct val="0"/>
              </a:spcBef>
            </a:pPr>
            <a:r>
              <a:rPr lang="en-US" sz="1400" b="1" dirty="0" err="1" smtClean="0">
                <a:solidFill>
                  <a:srgbClr val="000000"/>
                </a:solidFill>
                <a:latin typeface="+mj-lt"/>
              </a:rPr>
              <a:t>SmartPhones</a:t>
            </a:r>
            <a:endParaRPr lang="en-US" sz="1400" b="1" dirty="0" smtClean="0">
              <a:solidFill>
                <a:srgbClr val="000000"/>
              </a:solidFill>
              <a:latin typeface="+mj-lt"/>
            </a:endParaRPr>
          </a:p>
        </p:txBody>
      </p:sp>
      <p:pic>
        <p:nvPicPr>
          <p:cNvPr id="36868" name="Picture 5"/>
          <p:cNvPicPr>
            <a:picLocks noChangeAspect="1" noChangeArrowheads="1"/>
          </p:cNvPicPr>
          <p:nvPr/>
        </p:nvPicPr>
        <p:blipFill>
          <a:blip r:embed="rId2" cstate="print"/>
          <a:srcRect/>
          <a:stretch>
            <a:fillRect/>
          </a:stretch>
        </p:blipFill>
        <p:spPr bwMode="auto">
          <a:xfrm>
            <a:off x="5211763" y="1371600"/>
            <a:ext cx="2173287"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209550" y="261938"/>
            <a:ext cx="8699500" cy="1003300"/>
          </a:xfrm>
        </p:spPr>
        <p:txBody>
          <a:bodyPr lIns="0" tIns="0" rIns="0" bIns="0" rtlCol="0" anchor="t">
            <a:normAutofit fontScale="90000"/>
          </a:bodyPr>
          <a:lstStyle/>
          <a:p>
            <a:pPr marL="484628" eaLnBrk="1" fontAlgn="auto" hangingPunct="1">
              <a:lnSpc>
                <a:spcPct val="95000"/>
              </a:lnSpc>
              <a:spcAft>
                <a:spcPts val="0"/>
              </a:spcAft>
              <a:defRPr/>
            </a:pPr>
            <a:r>
              <a:rPr lang="en-US" sz="2700" dirty="0">
                <a:solidFill>
                  <a:srgbClr val="000000"/>
                </a:solidFill>
              </a:rPr>
              <a:t>Journalism tools</a:t>
            </a:r>
            <a:r>
              <a:rPr lang="en-US" sz="2700" dirty="0" smtClean="0">
                <a:solidFill>
                  <a:schemeClr val="accent1">
                    <a:tint val="83000"/>
                    <a:satMod val="150000"/>
                  </a:schemeClr>
                </a:solidFill>
              </a:rPr>
              <a:t/>
            </a:r>
            <a:br>
              <a:rPr lang="en-US" sz="2700" dirty="0" smtClean="0">
                <a:solidFill>
                  <a:schemeClr val="accent1">
                    <a:tint val="83000"/>
                    <a:satMod val="150000"/>
                  </a:schemeClr>
                </a:solidFill>
              </a:rPr>
            </a:br>
            <a:r>
              <a:rPr lang="en-US" sz="2700" i="1" dirty="0">
                <a:solidFill>
                  <a:srgbClr val="000000"/>
                </a:solidFill>
              </a:rPr>
              <a:t>Online apps and </a:t>
            </a:r>
            <a:r>
              <a:rPr lang="en-US" sz="2700" i="1" dirty="0" smtClean="0">
                <a:solidFill>
                  <a:srgbClr val="000000"/>
                </a:solidFill>
              </a:rPr>
              <a:t>sites</a:t>
            </a:r>
            <a:r>
              <a:rPr lang="el-GR" sz="2700" i="1" dirty="0" smtClean="0">
                <a:solidFill>
                  <a:srgbClr val="000000"/>
                </a:solidFill>
              </a:rPr>
              <a:t/>
            </a:r>
            <a:br>
              <a:rPr lang="el-GR" sz="2700" i="1" dirty="0" smtClean="0">
                <a:solidFill>
                  <a:srgbClr val="000000"/>
                </a:solidFill>
              </a:rPr>
            </a:br>
            <a:r>
              <a:rPr lang="en-US" sz="3900" i="1" dirty="0">
                <a:solidFill>
                  <a:srgbClr val="F8F8F8"/>
                </a:solidFill>
                <a:latin typeface="Consolas" pitchFamily="49" charset="0"/>
              </a:rPr>
              <a:t> </a:t>
            </a:r>
          </a:p>
        </p:txBody>
      </p:sp>
      <p:sp>
        <p:nvSpPr>
          <p:cNvPr id="37891" name="Rectangle 2"/>
          <p:cNvSpPr>
            <a:spLocks noGrp="1" noChangeArrowheads="1"/>
          </p:cNvSpPr>
          <p:nvPr>
            <p:ph idx="1"/>
          </p:nvPr>
        </p:nvSpPr>
        <p:spPr>
          <a:xfrm>
            <a:off x="1416050" y="1556792"/>
            <a:ext cx="2759075" cy="3908970"/>
          </a:xfrm>
        </p:spPr>
        <p:txBody>
          <a:bodyPr lIns="0" tIns="0" rIns="0" bIns="0"/>
          <a:lstStyle/>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Data </a:t>
            </a:r>
            <a:r>
              <a:rPr lang="en-US" sz="1400" b="1" dirty="0" err="1" smtClean="0">
                <a:solidFill>
                  <a:srgbClr val="000000"/>
                </a:solidFill>
                <a:latin typeface="Corbel" pitchFamily="34" charset="0"/>
              </a:rPr>
              <a:t>visualisation</a:t>
            </a:r>
            <a:r>
              <a:rPr lang="en-US" sz="1400" b="1" dirty="0" smtClean="0">
                <a:solidFill>
                  <a:srgbClr val="000000"/>
                </a:solidFill>
                <a:latin typeface="Corbel" pitchFamily="34" charset="0"/>
              </a:rPr>
              <a:t> – Flowchart</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Data collation – Tableau</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Collaboration – Google Docs</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Photography – </a:t>
            </a:r>
            <a:r>
              <a:rPr lang="en-US" sz="1400" b="1" dirty="0" err="1" smtClean="0">
                <a:solidFill>
                  <a:srgbClr val="000000"/>
                </a:solidFill>
                <a:latin typeface="Corbel" pitchFamily="34" charset="0"/>
              </a:rPr>
              <a:t>Flickr</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Video – </a:t>
            </a:r>
            <a:r>
              <a:rPr lang="en-US" sz="1400" b="1" dirty="0" err="1" smtClean="0">
                <a:solidFill>
                  <a:srgbClr val="000000"/>
                </a:solidFill>
                <a:latin typeface="Corbel" pitchFamily="34" charset="0"/>
              </a:rPr>
              <a:t>Vimeo</a:t>
            </a:r>
            <a:r>
              <a:rPr lang="en-US" sz="1400" b="1" dirty="0" smtClean="0">
                <a:solidFill>
                  <a:srgbClr val="000000"/>
                </a:solidFill>
                <a:latin typeface="Corbel" pitchFamily="34" charset="0"/>
              </a:rPr>
              <a:t> and YouTube</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Word clouds – </a:t>
            </a:r>
            <a:r>
              <a:rPr lang="en-US" sz="1400" b="1" dirty="0" err="1" smtClean="0">
                <a:solidFill>
                  <a:srgbClr val="000000"/>
                </a:solidFill>
                <a:latin typeface="Corbel" pitchFamily="34" charset="0"/>
              </a:rPr>
              <a:t>Wordle</a:t>
            </a:r>
            <a:r>
              <a:rPr lang="en-US" sz="1400" b="1" dirty="0" smtClean="0">
                <a:solidFill>
                  <a:srgbClr val="000000"/>
                </a:solidFill>
                <a:latin typeface="Corbel" pitchFamily="34" charset="0"/>
              </a:rPr>
              <a:t> </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Word trees - </a:t>
            </a:r>
            <a:r>
              <a:rPr lang="en-US" sz="1400" b="1" dirty="0" err="1" smtClean="0">
                <a:solidFill>
                  <a:srgbClr val="000000"/>
                </a:solidFill>
                <a:latin typeface="Corbel" pitchFamily="34" charset="0"/>
              </a:rPr>
              <a:t>ManyEyes</a:t>
            </a:r>
            <a:r>
              <a:rPr lang="en-US" sz="1400" b="1" dirty="0" smtClean="0">
                <a:solidFill>
                  <a:srgbClr val="000000"/>
                </a:solidFill>
                <a:latin typeface="Corbel" pitchFamily="34" charset="0"/>
              </a:rPr>
              <a:t>,</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Strip panels – </a:t>
            </a:r>
            <a:r>
              <a:rPr lang="en-US" sz="1400" b="1" dirty="0" err="1" smtClean="0">
                <a:solidFill>
                  <a:srgbClr val="000000"/>
                </a:solidFill>
                <a:latin typeface="Corbel" pitchFamily="34" charset="0"/>
              </a:rPr>
              <a:t>Stripgenerator</a:t>
            </a:r>
            <a:r>
              <a:rPr lang="en-US" sz="1400" b="1" dirty="0" smtClean="0">
                <a:solidFill>
                  <a:srgbClr val="000000"/>
                </a:solidFill>
                <a:latin typeface="Corbel" pitchFamily="34" charset="0"/>
              </a:rPr>
              <a:t> </a:t>
            </a:r>
            <a:endParaRPr lang="en-US" dirty="0" smtClean="0"/>
          </a:p>
          <a:p>
            <a:pPr marL="0" indent="0" eaLnBrk="1" hangingPunct="1">
              <a:lnSpc>
                <a:spcPct val="95000"/>
              </a:lnSpc>
              <a:spcBef>
                <a:spcPct val="0"/>
              </a:spcBef>
              <a:buFont typeface="Arial" pitchFamily="34" charset="0"/>
              <a:buNone/>
            </a:pPr>
            <a:r>
              <a:rPr lang="en-US" sz="1400" b="1" dirty="0" smtClean="0">
                <a:solidFill>
                  <a:srgbClr val="000000"/>
                </a:solidFill>
                <a:latin typeface="StarSymbol"/>
              </a:rPr>
              <a:t>●</a:t>
            </a:r>
            <a:r>
              <a:rPr lang="en-US" sz="1400" b="1" dirty="0" smtClean="0">
                <a:solidFill>
                  <a:srgbClr val="000000"/>
                </a:solidFill>
                <a:latin typeface="Corbel" pitchFamily="34" charset="0"/>
              </a:rPr>
              <a:t>Animation – </a:t>
            </a:r>
            <a:r>
              <a:rPr lang="en-US" sz="1400" b="1" dirty="0" err="1" smtClean="0">
                <a:solidFill>
                  <a:srgbClr val="000000"/>
                </a:solidFill>
                <a:latin typeface="Corbel" pitchFamily="34" charset="0"/>
              </a:rPr>
              <a:t>Xtranormal</a:t>
            </a:r>
            <a:r>
              <a:rPr lang="en-US" sz="2600" dirty="0" smtClean="0">
                <a:solidFill>
                  <a:srgbClr val="FFFFFF"/>
                </a:solidFill>
                <a:latin typeface="Corbel" pitchFamily="34" charset="0"/>
              </a:rPr>
              <a:t> </a:t>
            </a:r>
          </a:p>
        </p:txBody>
      </p:sp>
      <p:sp>
        <p:nvSpPr>
          <p:cNvPr id="37892" name="Text Box 4"/>
          <p:cNvSpPr txBox="1">
            <a:spLocks noChangeArrowheads="1"/>
          </p:cNvSpPr>
          <p:nvPr/>
        </p:nvSpPr>
        <p:spPr bwMode="auto">
          <a:xfrm>
            <a:off x="968375" y="5364163"/>
            <a:ext cx="7004050" cy="233910"/>
          </a:xfrm>
          <a:prstGeom prst="rect">
            <a:avLst/>
          </a:prstGeom>
          <a:noFill/>
          <a:ln w="9525">
            <a:noFill/>
            <a:miter lim="800000"/>
            <a:headEnd/>
            <a:tailEnd/>
          </a:ln>
        </p:spPr>
        <p:txBody>
          <a:bodyPr lIns="0" tIns="0" rIns="0" bIns="0">
            <a:spAutoFit/>
          </a:bodyPr>
          <a:lstStyle/>
          <a:p>
            <a:pPr>
              <a:lnSpc>
                <a:spcPct val="95000"/>
              </a:lnSpc>
            </a:pPr>
            <a:r>
              <a:rPr lang="en-US" sz="1600" b="1" i="1" dirty="0">
                <a:solidFill>
                  <a:srgbClr val="000000"/>
                </a:solidFill>
                <a:latin typeface="+mj-lt"/>
              </a:rPr>
              <a:t>If I could only take on piece of kit out of the office, I’d take my </a:t>
            </a:r>
            <a:r>
              <a:rPr lang="en-US" sz="1600" b="1" i="1" dirty="0" err="1">
                <a:solidFill>
                  <a:srgbClr val="000000"/>
                </a:solidFill>
                <a:latin typeface="+mj-lt"/>
              </a:rPr>
              <a:t>smartphone</a:t>
            </a:r>
            <a:endParaRPr lang="en-US" sz="1600" b="1" i="1" dirty="0">
              <a:solidFill>
                <a:srgbClr val="000000"/>
              </a:solidFill>
              <a:latin typeface="+mj-lt"/>
            </a:endParaRPr>
          </a:p>
        </p:txBody>
      </p:sp>
      <p:sp>
        <p:nvSpPr>
          <p:cNvPr id="37893" name="Text Box 5"/>
          <p:cNvSpPr txBox="1">
            <a:spLocks noChangeArrowheads="1"/>
          </p:cNvSpPr>
          <p:nvPr/>
        </p:nvSpPr>
        <p:spPr bwMode="auto">
          <a:xfrm>
            <a:off x="4246563" y="1556792"/>
            <a:ext cx="3038475" cy="2046714"/>
          </a:xfrm>
          <a:prstGeom prst="rect">
            <a:avLst/>
          </a:prstGeom>
          <a:noFill/>
          <a:ln w="9525">
            <a:noFill/>
            <a:miter lim="800000"/>
            <a:headEnd/>
            <a:tailEnd/>
          </a:ln>
        </p:spPr>
        <p:txBody>
          <a:bodyPr wrap="square" lIns="0" tIns="0" rIns="0" bIns="0">
            <a:spAutoFit/>
          </a:bodyPr>
          <a:lstStyle/>
          <a:p>
            <a:pPr>
              <a:lnSpc>
                <a:spcPct val="95000"/>
              </a:lnSpc>
              <a:buFont typeface="Arial" pitchFamily="34" charset="0"/>
              <a:buChar char="•"/>
            </a:pPr>
            <a:r>
              <a:rPr lang="en-US" sz="1400" dirty="0" smtClean="0">
                <a:solidFill>
                  <a:srgbClr val="000000"/>
                </a:solidFill>
                <a:latin typeface="Corbel" pitchFamily="34" charset="0"/>
              </a:rPr>
              <a:t>Online </a:t>
            </a:r>
            <a:r>
              <a:rPr lang="en-US" sz="1400" dirty="0">
                <a:solidFill>
                  <a:srgbClr val="000000"/>
                </a:solidFill>
                <a:latin typeface="Corbel" pitchFamily="34" charset="0"/>
              </a:rPr>
              <a:t>surveys – </a:t>
            </a:r>
            <a:r>
              <a:rPr lang="en-US" sz="1400" dirty="0" err="1">
                <a:solidFill>
                  <a:srgbClr val="000000"/>
                </a:solidFill>
                <a:latin typeface="Corbel" pitchFamily="34" charset="0"/>
              </a:rPr>
              <a:t>SurveyMonkey</a:t>
            </a:r>
            <a:r>
              <a:rPr lang="en-US" sz="1400" dirty="0">
                <a:solidFill>
                  <a:srgbClr val="000000"/>
                </a:solidFill>
                <a:latin typeface="Corbel" pitchFamily="34" charset="0"/>
              </a:rPr>
              <a:t> and Ask500people.com</a:t>
            </a:r>
            <a:endParaRPr lang="en-US" dirty="0">
              <a:latin typeface="Calibri" pitchFamily="34" charset="0"/>
            </a:endParaRPr>
          </a:p>
          <a:p>
            <a:pPr>
              <a:lnSpc>
                <a:spcPct val="95000"/>
              </a:lnSpc>
              <a:buFont typeface="Arial" pitchFamily="34" charset="0"/>
              <a:buChar char="•"/>
            </a:pPr>
            <a:r>
              <a:rPr lang="en-US" sz="1400" dirty="0" err="1" smtClean="0">
                <a:solidFill>
                  <a:srgbClr val="000000"/>
                </a:solidFill>
                <a:latin typeface="Corbel" pitchFamily="34" charset="0"/>
              </a:rPr>
              <a:t>Livestreaming</a:t>
            </a:r>
            <a:r>
              <a:rPr lang="en-US" sz="1400" dirty="0" smtClean="0">
                <a:solidFill>
                  <a:srgbClr val="000000"/>
                </a:solidFill>
                <a:latin typeface="Corbel" pitchFamily="34" charset="0"/>
              </a:rPr>
              <a:t> </a:t>
            </a:r>
            <a:r>
              <a:rPr lang="en-US" sz="1400" dirty="0">
                <a:solidFill>
                  <a:srgbClr val="000000"/>
                </a:solidFill>
                <a:latin typeface="Corbel" pitchFamily="34" charset="0"/>
              </a:rPr>
              <a:t>(mobile) - </a:t>
            </a:r>
            <a:r>
              <a:rPr lang="en-US" sz="1400" dirty="0" err="1">
                <a:solidFill>
                  <a:srgbClr val="000000"/>
                </a:solidFill>
                <a:latin typeface="Corbel" pitchFamily="34" charset="0"/>
              </a:rPr>
              <a:t>Bambuser</a:t>
            </a:r>
            <a:r>
              <a:rPr lang="en-US" sz="1400" dirty="0">
                <a:solidFill>
                  <a:srgbClr val="000000"/>
                </a:solidFill>
                <a:latin typeface="Corbel" pitchFamily="34" charset="0"/>
              </a:rPr>
              <a:t>/</a:t>
            </a:r>
            <a:r>
              <a:rPr lang="en-US" sz="1400" dirty="0" err="1">
                <a:solidFill>
                  <a:srgbClr val="000000"/>
                </a:solidFill>
                <a:latin typeface="Corbel" pitchFamily="34" charset="0"/>
              </a:rPr>
              <a:t>qik</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err="1" smtClean="0">
                <a:solidFill>
                  <a:srgbClr val="000000"/>
                </a:solidFill>
                <a:latin typeface="Corbel" pitchFamily="34" charset="0"/>
              </a:rPr>
              <a:t>Liveblogging</a:t>
            </a:r>
            <a:r>
              <a:rPr lang="en-US" sz="1400" dirty="0" smtClean="0">
                <a:solidFill>
                  <a:srgbClr val="000000"/>
                </a:solidFill>
                <a:latin typeface="Corbel" pitchFamily="34" charset="0"/>
              </a:rPr>
              <a:t> </a:t>
            </a:r>
            <a:r>
              <a:rPr lang="en-US" sz="1400" dirty="0">
                <a:solidFill>
                  <a:srgbClr val="000000"/>
                </a:solidFill>
                <a:latin typeface="Corbel" pitchFamily="34" charset="0"/>
              </a:rPr>
              <a:t>– </a:t>
            </a:r>
            <a:r>
              <a:rPr lang="en-US" sz="1400" dirty="0" err="1">
                <a:solidFill>
                  <a:srgbClr val="000000"/>
                </a:solidFill>
                <a:latin typeface="Corbel" pitchFamily="34" charset="0"/>
              </a:rPr>
              <a:t>Coveritlive</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smtClean="0">
                <a:solidFill>
                  <a:srgbClr val="000000"/>
                </a:solidFill>
                <a:latin typeface="Corbel" pitchFamily="34" charset="0"/>
              </a:rPr>
              <a:t>Audio </a:t>
            </a:r>
            <a:r>
              <a:rPr lang="en-US" sz="1400" dirty="0">
                <a:solidFill>
                  <a:srgbClr val="000000"/>
                </a:solidFill>
                <a:latin typeface="Corbel" pitchFamily="34" charset="0"/>
              </a:rPr>
              <a:t>– </a:t>
            </a:r>
            <a:r>
              <a:rPr lang="en-US" sz="1400" dirty="0" err="1">
                <a:solidFill>
                  <a:srgbClr val="000000"/>
                </a:solidFill>
                <a:latin typeface="Corbel" pitchFamily="34" charset="0"/>
              </a:rPr>
              <a:t>Ipadio</a:t>
            </a:r>
            <a:r>
              <a:rPr lang="en-US" sz="1400" dirty="0">
                <a:solidFill>
                  <a:srgbClr val="000000"/>
                </a:solidFill>
                <a:latin typeface="Corbel" pitchFamily="34" charset="0"/>
              </a:rPr>
              <a:t>/ </a:t>
            </a:r>
            <a:r>
              <a:rPr lang="en-US" sz="1400" dirty="0" err="1">
                <a:solidFill>
                  <a:srgbClr val="000000"/>
                </a:solidFill>
                <a:latin typeface="Corbel" pitchFamily="34" charset="0"/>
              </a:rPr>
              <a:t>Audioboo</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smtClean="0">
                <a:solidFill>
                  <a:srgbClr val="000000"/>
                </a:solidFill>
                <a:latin typeface="Corbel" pitchFamily="34" charset="0"/>
              </a:rPr>
              <a:t>Uploading </a:t>
            </a:r>
            <a:r>
              <a:rPr lang="en-US" sz="1400" dirty="0">
                <a:solidFill>
                  <a:srgbClr val="000000"/>
                </a:solidFill>
                <a:latin typeface="Corbel" pitchFamily="34" charset="0"/>
              </a:rPr>
              <a:t>multi-site content in the field – </a:t>
            </a:r>
            <a:r>
              <a:rPr lang="en-US" sz="1400" dirty="0" err="1">
                <a:solidFill>
                  <a:srgbClr val="000000"/>
                </a:solidFill>
                <a:latin typeface="Corbel" pitchFamily="34" charset="0"/>
              </a:rPr>
              <a:t>Pixelpipe</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smtClean="0">
                <a:solidFill>
                  <a:srgbClr val="000000"/>
                </a:solidFill>
                <a:latin typeface="Corbel" pitchFamily="34" charset="0"/>
              </a:rPr>
              <a:t>Interactive </a:t>
            </a:r>
            <a:r>
              <a:rPr lang="en-US" sz="1400" dirty="0">
                <a:solidFill>
                  <a:srgbClr val="000000"/>
                </a:solidFill>
                <a:latin typeface="Corbel" pitchFamily="34" charset="0"/>
              </a:rPr>
              <a:t>timelines – </a:t>
            </a:r>
            <a:r>
              <a:rPr lang="en-US" sz="1400" dirty="0" err="1">
                <a:solidFill>
                  <a:srgbClr val="000000"/>
                </a:solidFill>
                <a:latin typeface="Corbel" pitchFamily="34" charset="0"/>
              </a:rPr>
              <a:t>Dipity</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smtClean="0">
                <a:solidFill>
                  <a:srgbClr val="000000"/>
                </a:solidFill>
                <a:latin typeface="Corbel" pitchFamily="34" charset="0"/>
              </a:rPr>
              <a:t>Maps </a:t>
            </a:r>
            <a:r>
              <a:rPr lang="en-US" sz="1400" dirty="0">
                <a:solidFill>
                  <a:srgbClr val="000000"/>
                </a:solidFill>
                <a:latin typeface="Corbel" pitchFamily="34" charset="0"/>
              </a:rPr>
              <a:t>– Google Maps, </a:t>
            </a:r>
            <a:r>
              <a:rPr lang="en-US" sz="1400" dirty="0" err="1">
                <a:solidFill>
                  <a:srgbClr val="000000"/>
                </a:solidFill>
                <a:latin typeface="Corbel" pitchFamily="34" charset="0"/>
              </a:rPr>
              <a:t>Umapper</a:t>
            </a:r>
            <a:r>
              <a:rPr lang="en-US" sz="1400" dirty="0">
                <a:solidFill>
                  <a:srgbClr val="000000"/>
                </a:solidFill>
                <a:latin typeface="Corbel" pitchFamily="34" charset="0"/>
              </a:rPr>
              <a:t> </a:t>
            </a:r>
            <a:endParaRPr lang="en-US" dirty="0">
              <a:latin typeface="Calibri" pitchFamily="34" charset="0"/>
            </a:endParaRPr>
          </a:p>
          <a:p>
            <a:pPr>
              <a:lnSpc>
                <a:spcPct val="95000"/>
              </a:lnSpc>
              <a:buFont typeface="Arial" pitchFamily="34" charset="0"/>
              <a:buChar char="•"/>
            </a:pPr>
            <a:r>
              <a:rPr lang="en-US" sz="1400" dirty="0" smtClean="0">
                <a:solidFill>
                  <a:srgbClr val="000000"/>
                </a:solidFill>
                <a:latin typeface="Corbel" pitchFamily="34" charset="0"/>
              </a:rPr>
              <a:t>RSS </a:t>
            </a:r>
            <a:r>
              <a:rPr lang="en-US" sz="1400" dirty="0" err="1">
                <a:solidFill>
                  <a:srgbClr val="000000"/>
                </a:solidFill>
                <a:latin typeface="Corbel" pitchFamily="34" charset="0"/>
              </a:rPr>
              <a:t>mashups</a:t>
            </a:r>
            <a:r>
              <a:rPr lang="en-US" sz="1400" dirty="0">
                <a:solidFill>
                  <a:srgbClr val="000000"/>
                </a:solidFill>
                <a:latin typeface="Corbel" pitchFamily="34" charset="0"/>
              </a:rPr>
              <a:t> – Yahoo pipes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209550" y="261938"/>
            <a:ext cx="8699500" cy="815975"/>
          </a:xfrm>
        </p:spPr>
        <p:txBody>
          <a:bodyPr lIns="0" tIns="0" rIns="0" bIns="0" anchor="t"/>
          <a:lstStyle/>
          <a:p>
            <a:pPr marL="484188" eaLnBrk="1" hangingPunct="1">
              <a:lnSpc>
                <a:spcPct val="95000"/>
              </a:lnSpc>
            </a:pPr>
            <a:r>
              <a:rPr lang="el-GR" sz="3900" dirty="0" smtClean="0">
                <a:solidFill>
                  <a:srgbClr val="000000"/>
                </a:solidFill>
              </a:rPr>
              <a:t>Και όπως λέει ο</a:t>
            </a:r>
            <a:r>
              <a:rPr lang="en-US" sz="3900" dirty="0" smtClean="0">
                <a:solidFill>
                  <a:srgbClr val="000000"/>
                </a:solidFill>
              </a:rPr>
              <a:t> Jason </a:t>
            </a:r>
            <a:r>
              <a:rPr lang="en-US" sz="3900" dirty="0" err="1" smtClean="0">
                <a:solidFill>
                  <a:srgbClr val="000000"/>
                </a:solidFill>
              </a:rPr>
              <a:t>Ohler</a:t>
            </a:r>
            <a:r>
              <a:rPr lang="en-US" sz="3900" dirty="0" smtClean="0">
                <a:solidFill>
                  <a:srgbClr val="000000"/>
                </a:solidFill>
              </a:rPr>
              <a:t>...</a:t>
            </a:r>
          </a:p>
        </p:txBody>
      </p:sp>
      <p:sp>
        <p:nvSpPr>
          <p:cNvPr id="38915" name="Rectangle 2"/>
          <p:cNvSpPr>
            <a:spLocks noGrp="1" noChangeArrowheads="1"/>
          </p:cNvSpPr>
          <p:nvPr>
            <p:ph idx="1"/>
          </p:nvPr>
        </p:nvSpPr>
        <p:spPr>
          <a:xfrm>
            <a:off x="1043608" y="1646238"/>
            <a:ext cx="7272807" cy="3117850"/>
          </a:xfrm>
        </p:spPr>
        <p:txBody>
          <a:bodyPr lIns="0" tIns="0" rIns="0" bIns="0"/>
          <a:lstStyle/>
          <a:p>
            <a:pPr marL="0" indent="0" eaLnBrk="1" hangingPunct="1">
              <a:lnSpc>
                <a:spcPct val="95000"/>
              </a:lnSpc>
              <a:spcBef>
                <a:spcPct val="0"/>
              </a:spcBef>
              <a:buFont typeface="Arial" pitchFamily="34" charset="0"/>
              <a:buNone/>
            </a:pPr>
            <a:r>
              <a:rPr lang="en-US" sz="2400" b="1" dirty="0" smtClean="0">
                <a:solidFill>
                  <a:srgbClr val="000000"/>
                </a:solidFill>
                <a:latin typeface="+mj-lt"/>
              </a:rPr>
              <a:t>“</a:t>
            </a:r>
            <a:r>
              <a:rPr lang="el-GR" sz="2400" b="1" i="1" dirty="0" smtClean="0">
                <a:solidFill>
                  <a:srgbClr val="000000"/>
                </a:solidFill>
                <a:latin typeface="+mj-lt"/>
              </a:rPr>
              <a:t>Ξέρω ένα πράγμα για τις τεχνολογίες του μέλλοντος</a:t>
            </a:r>
            <a:r>
              <a:rPr lang="en-US" sz="2400" b="1" i="1" dirty="0" smtClean="0">
                <a:solidFill>
                  <a:srgbClr val="000000"/>
                </a:solidFill>
                <a:latin typeface="+mj-lt"/>
              </a:rPr>
              <a:t>: </a:t>
            </a:r>
            <a:r>
              <a:rPr lang="el-GR" sz="2400" b="1" i="1" dirty="0" smtClean="0">
                <a:solidFill>
                  <a:srgbClr val="CC0000"/>
                </a:solidFill>
                <a:latin typeface="+mj-lt"/>
              </a:rPr>
              <a:t>Θα ανακαλύψουμε τρόπους να διηγούμαστε ιστορίες και με αυτά</a:t>
            </a:r>
            <a:r>
              <a:rPr lang="en-US" sz="2400" b="1" dirty="0" smtClean="0">
                <a:solidFill>
                  <a:srgbClr val="000000"/>
                </a:solidFill>
                <a:latin typeface="+mj-lt"/>
              </a:rPr>
              <a:t>”</a:t>
            </a:r>
            <a:r>
              <a:rPr lang="en-US" sz="2400" dirty="0" smtClean="0">
                <a:solidFill>
                  <a:srgbClr val="000000"/>
                </a:solidFill>
                <a:latin typeface="Arial" pitchFamily="34" charset="0"/>
              </a:rPr>
              <a:t> </a:t>
            </a:r>
            <a:endParaRPr lang="en-US" dirty="0" smtClean="0"/>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r>
              <a:rPr lang="en-US" sz="1600" dirty="0" smtClean="0">
                <a:solidFill>
                  <a:srgbClr val="000000"/>
                </a:solidFill>
                <a:latin typeface="+mj-lt"/>
              </a:rPr>
              <a:t>http://www.jasonohler.com/index.cfm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p:txBody>
          <a:bodyPr/>
          <a:lstStyle/>
          <a:p>
            <a:pPr eaLnBrk="1" hangingPunct="1"/>
            <a:r>
              <a:rPr lang="el-GR" smtClean="0"/>
              <a:t>Το τραγούδι του </a:t>
            </a:r>
            <a:r>
              <a:rPr lang="en-US" smtClean="0"/>
              <a:t>George Brassens</a:t>
            </a:r>
            <a:r>
              <a:rPr lang="el-GR" smtClean="0"/>
              <a:t>:</a:t>
            </a:r>
            <a:r>
              <a:rPr lang="en-US" smtClean="0"/>
              <a:t> “Dans l’eau de la claire fontaine” (1)</a:t>
            </a:r>
            <a:endParaRPr lang="el-GR" smtClean="0"/>
          </a:p>
          <a:p>
            <a:pPr eaLnBrk="1" hangingPunct="1"/>
            <a:r>
              <a:rPr lang="en-US" smtClean="0"/>
              <a:t>Big Fish (trailer</a:t>
            </a:r>
            <a:r>
              <a:rPr lang="el-GR" smtClean="0"/>
              <a:t> της ταινίας</a:t>
            </a:r>
            <a:r>
              <a:rPr lang="en-US" smtClean="0"/>
              <a:t>) (2)</a:t>
            </a:r>
            <a:endParaRPr lang="el-GR" smtClean="0"/>
          </a:p>
          <a:p>
            <a:pPr eaLnBrk="1" hangingPunct="1"/>
            <a:r>
              <a:rPr lang="el-GR" smtClean="0"/>
              <a:t>Ομιλία του </a:t>
            </a:r>
            <a:r>
              <a:rPr lang="en-US" smtClean="0"/>
              <a:t>Obama</a:t>
            </a:r>
            <a:r>
              <a:rPr lang="el-GR" smtClean="0"/>
              <a:t> </a:t>
            </a:r>
            <a:r>
              <a:rPr lang="en-US" smtClean="0"/>
              <a:t>(3)</a:t>
            </a:r>
            <a:endParaRPr lang="el-GR" smtClean="0"/>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209550" y="261938"/>
            <a:ext cx="8699500" cy="815975"/>
          </a:xfrm>
        </p:spPr>
        <p:txBody>
          <a:bodyPr lIns="0" tIns="0" rIns="0" bIns="0" anchor="t"/>
          <a:lstStyle/>
          <a:p>
            <a:pPr marL="484188" eaLnBrk="1" hangingPunct="1">
              <a:lnSpc>
                <a:spcPct val="95000"/>
              </a:lnSpc>
            </a:pPr>
            <a:r>
              <a:rPr lang="en-US" sz="3900" dirty="0" smtClean="0">
                <a:solidFill>
                  <a:srgbClr val="000000"/>
                </a:solidFill>
              </a:rPr>
              <a:t>END...</a:t>
            </a:r>
          </a:p>
        </p:txBody>
      </p:sp>
      <p:sp>
        <p:nvSpPr>
          <p:cNvPr id="39939" name="Rectangle 2"/>
          <p:cNvSpPr>
            <a:spLocks noGrp="1" noChangeArrowheads="1"/>
          </p:cNvSpPr>
          <p:nvPr>
            <p:ph idx="1"/>
          </p:nvPr>
        </p:nvSpPr>
        <p:spPr>
          <a:xfrm>
            <a:off x="1503363" y="1646238"/>
            <a:ext cx="6011862" cy="3510954"/>
          </a:xfrm>
        </p:spPr>
        <p:txBody>
          <a:bodyPr lIns="0" tIns="0" rIns="0" bIns="0"/>
          <a:lstStyle/>
          <a:p>
            <a:pPr marL="0" indent="0" eaLnBrk="1" hangingPunct="1">
              <a:lnSpc>
                <a:spcPct val="95000"/>
              </a:lnSpc>
              <a:spcBef>
                <a:spcPct val="0"/>
              </a:spcBef>
              <a:buFont typeface="Arial" pitchFamily="34" charset="0"/>
              <a:buNone/>
            </a:pPr>
            <a:r>
              <a:rPr lang="en-US" sz="2400" b="1" dirty="0" smtClean="0">
                <a:solidFill>
                  <a:srgbClr val="000000"/>
                </a:solidFill>
                <a:latin typeface="+mj-lt"/>
              </a:rPr>
              <a:t>“</a:t>
            </a:r>
            <a:r>
              <a:rPr lang="el-GR" sz="2400" b="1" i="1" dirty="0" smtClean="0">
                <a:solidFill>
                  <a:srgbClr val="000000"/>
                </a:solidFill>
                <a:latin typeface="+mj-lt"/>
              </a:rPr>
              <a:t>Στο τέλος, </a:t>
            </a:r>
            <a:r>
              <a:rPr lang="el-GR" sz="2400" b="1" i="1" dirty="0" err="1" smtClean="0">
                <a:solidFill>
                  <a:srgbClr val="000000"/>
                </a:solidFill>
                <a:latin typeface="+mj-lt"/>
              </a:rPr>
              <a:t>τέλος,</a:t>
            </a:r>
            <a:r>
              <a:rPr lang="el-GR" sz="2400" b="1" i="1" dirty="0" smtClean="0">
                <a:solidFill>
                  <a:srgbClr val="000000"/>
                </a:solidFill>
                <a:latin typeface="+mj-lt"/>
              </a:rPr>
              <a:t> αυτό που θα μείνει από εμάς είναι ένα τραγούδι</a:t>
            </a:r>
            <a:r>
              <a:rPr lang="en-US" sz="2400" b="1" i="1" dirty="0" smtClean="0">
                <a:solidFill>
                  <a:srgbClr val="000000"/>
                </a:solidFill>
                <a:latin typeface="+mj-lt"/>
              </a:rPr>
              <a:t>.. </a:t>
            </a:r>
            <a:r>
              <a:rPr lang="el-GR" sz="2400" b="1" i="1" dirty="0" smtClean="0">
                <a:solidFill>
                  <a:srgbClr val="000000"/>
                </a:solidFill>
                <a:latin typeface="+mj-lt"/>
              </a:rPr>
              <a:t>Μια ιστορία</a:t>
            </a:r>
            <a:r>
              <a:rPr lang="en-US" sz="2400" b="1" dirty="0" smtClean="0">
                <a:solidFill>
                  <a:srgbClr val="000000"/>
                </a:solidFill>
                <a:latin typeface="+mj-lt"/>
              </a:rPr>
              <a:t>”</a:t>
            </a:r>
            <a:endParaRPr lang="el-GR" sz="2400" b="1" dirty="0" smtClean="0">
              <a:solidFill>
                <a:srgbClr val="000000"/>
              </a:solidFill>
              <a:latin typeface="+mj-lt"/>
            </a:endParaRPr>
          </a:p>
          <a:p>
            <a:pPr marL="0" indent="0" eaLnBrk="1" hangingPunct="1">
              <a:lnSpc>
                <a:spcPct val="95000"/>
              </a:lnSpc>
              <a:spcBef>
                <a:spcPct val="0"/>
              </a:spcBef>
              <a:buFont typeface="Arial" pitchFamily="34" charset="0"/>
              <a:buNone/>
            </a:pPr>
            <a:r>
              <a:rPr lang="en-US" sz="2400" b="1" dirty="0" smtClean="0">
                <a:solidFill>
                  <a:srgbClr val="000000"/>
                </a:solidFill>
                <a:latin typeface="+mj-lt"/>
              </a:rPr>
              <a:t> </a:t>
            </a:r>
            <a:endParaRPr lang="en-US" dirty="0" smtClean="0">
              <a:latin typeface="+mj-lt"/>
            </a:endParaRPr>
          </a:p>
          <a:p>
            <a:pPr marL="0" indent="0" eaLnBrk="1" hangingPunct="1">
              <a:lnSpc>
                <a:spcPct val="95000"/>
              </a:lnSpc>
              <a:spcBef>
                <a:spcPct val="0"/>
              </a:spcBef>
              <a:buFont typeface="Arial" pitchFamily="34" charset="0"/>
              <a:buNone/>
            </a:pPr>
            <a:r>
              <a:rPr lang="en-US" sz="2400" b="1" dirty="0" smtClean="0">
                <a:solidFill>
                  <a:srgbClr val="000000"/>
                </a:solidFill>
                <a:latin typeface="+mj-lt"/>
              </a:rPr>
              <a:t>Joe Lambert</a:t>
            </a:r>
            <a:r>
              <a:rPr lang="en-US" sz="2400" dirty="0" smtClean="0">
                <a:solidFill>
                  <a:srgbClr val="000000"/>
                </a:solidFill>
                <a:latin typeface="Arial" pitchFamily="34" charset="0"/>
              </a:rPr>
              <a:t> </a:t>
            </a:r>
            <a:endParaRPr lang="en-US" dirty="0" smtClean="0"/>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endParaRPr lang="en-US" sz="2400" dirty="0" smtClean="0">
              <a:solidFill>
                <a:srgbClr val="000000"/>
              </a:solidFill>
              <a:latin typeface="Arial" pitchFamily="34" charset="0"/>
            </a:endParaRPr>
          </a:p>
          <a:p>
            <a:pPr marL="0" indent="0" eaLnBrk="1" hangingPunct="1">
              <a:lnSpc>
                <a:spcPct val="95000"/>
              </a:lnSpc>
              <a:spcBef>
                <a:spcPct val="0"/>
              </a:spcBef>
              <a:buFont typeface="Arial" pitchFamily="34" charset="0"/>
              <a:buNone/>
            </a:pPr>
            <a:r>
              <a:rPr lang="en-US" sz="1400" b="1" u="sng" dirty="0" smtClean="0">
                <a:solidFill>
                  <a:srgbClr val="0000FF"/>
                </a:solidFill>
                <a:latin typeface="+mj-lt"/>
                <a:hlinkClick r:id="rId2"/>
              </a:rPr>
              <a:t>http://www.storycenter.org</a:t>
            </a:r>
            <a:endParaRPr lang="en-US" sz="1400" b="1" u="sng" dirty="0" smtClean="0">
              <a:solidFill>
                <a:srgbClr val="0000FF"/>
              </a:solidFill>
              <a:latin typeface="+mj-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 Θέση περιεχομένου"/>
          <p:cNvGraphicFramePr>
            <a:graphicFrameLocks noGrp="1"/>
          </p:cNvGraphicFramePr>
          <p:nvPr>
            <p:ph idx="1"/>
          </p:nvPr>
        </p:nvGraphicFramePr>
        <p:xfrm>
          <a:off x="0" y="214290"/>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Στρογγυλεμένο ορθογώνιο"/>
          <p:cNvSpPr/>
          <p:nvPr/>
        </p:nvSpPr>
        <p:spPr>
          <a:xfrm rot="1140059">
            <a:off x="3921125" y="3173413"/>
            <a:ext cx="2214563" cy="164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t>Αφήγηση</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39750" y="714375"/>
            <a:ext cx="7772400" cy="1928813"/>
          </a:xfrm>
        </p:spPr>
        <p:txBody>
          <a:bodyPr rtlCol="0">
            <a:normAutofit/>
          </a:bodyPr>
          <a:lstStyle/>
          <a:p>
            <a:pPr eaLnBrk="1" fontAlgn="auto" hangingPunct="1">
              <a:spcAft>
                <a:spcPts val="0"/>
              </a:spcAft>
              <a:defRPr/>
            </a:pPr>
            <a:r>
              <a:rPr lang="el-GR" dirty="0" smtClean="0">
                <a:solidFill>
                  <a:schemeClr val="tx2">
                    <a:lumMod val="60000"/>
                    <a:lumOff val="40000"/>
                  </a:schemeClr>
                </a:solidFill>
              </a:rPr>
              <a:t>Ψηφιακή αφήγηση και παιχνίδια</a:t>
            </a:r>
            <a:r>
              <a:rPr lang="el-GR" dirty="0" smtClean="0">
                <a:solidFill>
                  <a:srgbClr val="FFFF00"/>
                </a:solidFill>
              </a:rPr>
              <a:t/>
            </a:r>
            <a:br>
              <a:rPr lang="el-GR" dirty="0" smtClean="0">
                <a:solidFill>
                  <a:srgbClr val="FFFF00"/>
                </a:solidFill>
              </a:rPr>
            </a:br>
            <a:endParaRPr lang="el-GR" dirty="0" smtClean="0">
              <a:solidFill>
                <a:srgbClr val="FFFF00"/>
              </a:solidFill>
            </a:endParaRPr>
          </a:p>
        </p:txBody>
      </p:sp>
      <p:pic>
        <p:nvPicPr>
          <p:cNvPr id="76803" name="4 - Εικόνα" descr="pacman.jpg"/>
          <p:cNvPicPr>
            <a:picLocks noChangeAspect="1"/>
          </p:cNvPicPr>
          <p:nvPr/>
        </p:nvPicPr>
        <p:blipFill>
          <a:blip r:embed="rId2" cstate="print"/>
          <a:srcRect/>
          <a:stretch>
            <a:fillRect/>
          </a:stretch>
        </p:blipFill>
        <p:spPr bwMode="auto">
          <a:xfrm>
            <a:off x="2195513" y="3068638"/>
            <a:ext cx="4762500" cy="2981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p:txBody>
          <a:bodyPr/>
          <a:lstStyle/>
          <a:p>
            <a:pPr eaLnBrk="1" hangingPunct="1"/>
            <a:r>
              <a:rPr lang="el-GR" sz="3600" smtClean="0"/>
              <a:t>Οι ιστορίες στα ψηφιακά παιχνίδια</a:t>
            </a:r>
          </a:p>
        </p:txBody>
      </p:sp>
      <p:sp>
        <p:nvSpPr>
          <p:cNvPr id="3" name="2 - Θέση περιεχομένου"/>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l-GR" dirty="0" smtClean="0">
                <a:solidFill>
                  <a:schemeClr val="accent2">
                    <a:lumMod val="75000"/>
                  </a:schemeClr>
                </a:solidFill>
              </a:rPr>
              <a:t>Οι ιστορίες στα γραμμικά μέσα έχουν μια προκατασκευασμένη δομή</a:t>
            </a:r>
          </a:p>
          <a:p>
            <a:pPr eaLnBrk="1" fontAlgn="auto" hangingPunct="1">
              <a:spcAft>
                <a:spcPts val="0"/>
              </a:spcAft>
              <a:buFont typeface="Arial" pitchFamily="34" charset="0"/>
              <a:buChar char="•"/>
              <a:defRPr/>
            </a:pPr>
            <a:r>
              <a:rPr lang="el-GR" dirty="0" smtClean="0">
                <a:solidFill>
                  <a:srgbClr val="C00000"/>
                </a:solidFill>
              </a:rPr>
              <a:t>Στα παιχνίδια παρακολουθούμε πιο εύπλαστες ιστορίες</a:t>
            </a:r>
          </a:p>
          <a:p>
            <a:pPr eaLnBrk="1" fontAlgn="auto" hangingPunct="1">
              <a:spcAft>
                <a:spcPts val="0"/>
              </a:spcAft>
              <a:buFont typeface="Arial" pitchFamily="34" charset="0"/>
              <a:buChar char="•"/>
              <a:defRPr/>
            </a:pPr>
            <a:r>
              <a:rPr lang="en-US" i="1" dirty="0" smtClean="0"/>
              <a:t>Immense granularity</a:t>
            </a:r>
            <a:r>
              <a:rPr lang="el-GR" dirty="0" smtClean="0"/>
              <a:t>: Οι ιστορίες στα παιχνίδια συντίθενται από μικρά επιμέρους κομμάτια που ο χρήστης μπορεί να αλλάξει κατά βούληση</a:t>
            </a:r>
          </a:p>
          <a:p>
            <a:pPr eaLnBrk="1" fontAlgn="auto" hangingPunct="1">
              <a:spcAft>
                <a:spcPts val="0"/>
              </a:spcAft>
              <a:buFont typeface="Arial" pitchFamily="34" charset="0"/>
              <a:buChar char="•"/>
              <a:defRPr/>
            </a:pPr>
            <a:r>
              <a:rPr lang="el-GR" dirty="0" smtClean="0"/>
              <a:t>Τα κομμάτια αυτά μπορεί να είναι </a:t>
            </a:r>
            <a:r>
              <a:rPr lang="el-GR" i="1" dirty="0" smtClean="0"/>
              <a:t>οι χαρακτήρες</a:t>
            </a:r>
            <a:r>
              <a:rPr lang="el-GR" dirty="0" smtClean="0"/>
              <a:t>, </a:t>
            </a:r>
            <a:r>
              <a:rPr lang="el-GR" i="1" dirty="0" smtClean="0"/>
              <a:t>η ατμόσφαιρα/περιβάλλον, οι δράσεις</a:t>
            </a:r>
          </a:p>
          <a:p>
            <a:pPr eaLnBrk="1" fontAlgn="auto" hangingPunct="1">
              <a:spcAft>
                <a:spcPts val="0"/>
              </a:spcAft>
              <a:buFont typeface="Arial" pitchFamily="34" charset="0"/>
              <a:buNone/>
              <a:defRPr/>
            </a:pPr>
            <a:endParaRPr lang="el-G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3 - Τίτλος"/>
          <p:cNvSpPr>
            <a:spLocks noGrp="1"/>
          </p:cNvSpPr>
          <p:nvPr>
            <p:ph type="title"/>
          </p:nvPr>
        </p:nvSpPr>
        <p:spPr/>
        <p:txBody>
          <a:bodyPr/>
          <a:lstStyle/>
          <a:p>
            <a:pPr eaLnBrk="1" hangingPunct="1"/>
            <a:r>
              <a:rPr lang="el-GR" smtClean="0"/>
              <a:t>Τύποι διάδρασης </a:t>
            </a:r>
          </a:p>
        </p:txBody>
      </p:sp>
      <p:sp>
        <p:nvSpPr>
          <p:cNvPr id="78851" name="4 - Θέση περιεχομένου"/>
          <p:cNvSpPr>
            <a:spLocks noGrp="1"/>
          </p:cNvSpPr>
          <p:nvPr>
            <p:ph idx="1"/>
          </p:nvPr>
        </p:nvSpPr>
        <p:spPr/>
        <p:txBody>
          <a:bodyPr/>
          <a:lstStyle/>
          <a:p>
            <a:pPr eaLnBrk="1" hangingPunct="1"/>
            <a:r>
              <a:rPr lang="el-GR" smtClean="0"/>
              <a:t>Εισαγωγή ερεθίσματος από τον χρήστη</a:t>
            </a:r>
          </a:p>
          <a:p>
            <a:pPr eaLnBrk="1" hangingPunct="1"/>
            <a:r>
              <a:rPr lang="el-GR" smtClean="0"/>
              <a:t>Ελεύθερη κυκλοφορία του χρήστη στα επεισόδια της ιστορίας</a:t>
            </a:r>
          </a:p>
          <a:p>
            <a:pPr eaLnBrk="1" hangingPunct="1"/>
            <a:r>
              <a:rPr lang="el-GR" smtClean="0"/>
              <a:t>Χειρισμός εικονικών αντικειμένων</a:t>
            </a:r>
          </a:p>
          <a:p>
            <a:pPr eaLnBrk="1" hangingPunct="1"/>
            <a:r>
              <a:rPr lang="el-GR" smtClean="0"/>
              <a:t>Επικοινωνία με άλλους χρήστες</a:t>
            </a:r>
          </a:p>
          <a:p>
            <a:pPr eaLnBrk="1" hangingPunct="1"/>
            <a:endParaRPr lang="el-GR"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l-GR" smtClean="0"/>
              <a:t>Είδη χρηστών</a:t>
            </a:r>
          </a:p>
        </p:txBody>
      </p:sp>
      <p:sp>
        <p:nvSpPr>
          <p:cNvPr id="79875" name="Rectangle 3"/>
          <p:cNvSpPr>
            <a:spLocks noGrp="1" noChangeArrowheads="1"/>
          </p:cNvSpPr>
          <p:nvPr>
            <p:ph sz="half" idx="1"/>
          </p:nvPr>
        </p:nvSpPr>
        <p:spPr/>
        <p:txBody>
          <a:bodyPr/>
          <a:lstStyle/>
          <a:p>
            <a:pPr eaLnBrk="1" hangingPunct="1"/>
            <a:r>
              <a:rPr lang="el-GR" smtClean="0"/>
              <a:t>Αφήγηση σε δεύτερο επίπεδο για το παιχνίδι</a:t>
            </a:r>
          </a:p>
          <a:p>
            <a:pPr eaLnBrk="1" hangingPunct="1"/>
            <a:endParaRPr lang="en-US" smtClean="0"/>
          </a:p>
          <a:p>
            <a:pPr eaLnBrk="1" hangingPunct="1"/>
            <a:r>
              <a:rPr lang="el-GR" smtClean="0"/>
              <a:t>Συνεργατική αφήγηση στο παιχνίδι</a:t>
            </a:r>
          </a:p>
          <a:p>
            <a:pPr eaLnBrk="1" hangingPunct="1"/>
            <a:endParaRPr lang="en-US" smtClean="0"/>
          </a:p>
          <a:p>
            <a:pPr eaLnBrk="1" hangingPunct="1"/>
            <a:r>
              <a:rPr lang="el-GR" smtClean="0"/>
              <a:t>Παίκτες ως αφηγητές ή ως πρωταγωνιστές</a:t>
            </a:r>
            <a:endParaRPr lang="en-US" smtClean="0"/>
          </a:p>
        </p:txBody>
      </p:sp>
      <p:sp>
        <p:nvSpPr>
          <p:cNvPr id="79876" name="3 - Θέση περιεχομένου"/>
          <p:cNvSpPr>
            <a:spLocks noGrp="1"/>
          </p:cNvSpPr>
          <p:nvPr>
            <p:ph sz="half" idx="2"/>
          </p:nvPr>
        </p:nvSpPr>
        <p:spPr>
          <a:xfrm>
            <a:off x="5076825" y="1600200"/>
            <a:ext cx="3609975" cy="4525963"/>
          </a:xfrm>
        </p:spPr>
        <p:txBody>
          <a:bodyPr/>
          <a:lstStyle/>
          <a:p>
            <a:pPr algn="r" eaLnBrk="1" hangingPunct="1">
              <a:buFont typeface="Arial" charset="0"/>
              <a:buNone/>
            </a:pPr>
            <a:r>
              <a:rPr lang="el-GR" smtClean="0"/>
              <a:t>Βίντεο στο </a:t>
            </a:r>
            <a:r>
              <a:rPr lang="en-US" smtClean="0"/>
              <a:t>Youtube </a:t>
            </a:r>
            <a:r>
              <a:rPr lang="el-GR" smtClean="0"/>
              <a:t>ως σχόλια για το ίδιο παιχνίδι</a:t>
            </a:r>
          </a:p>
          <a:p>
            <a:pPr algn="r" eaLnBrk="1" hangingPunct="1">
              <a:buFont typeface="Arial" charset="0"/>
              <a:buNone/>
            </a:pPr>
            <a:r>
              <a:rPr lang="en-US" smtClean="0"/>
              <a:t>On-line </a:t>
            </a:r>
            <a:r>
              <a:rPr lang="el-GR" smtClean="0"/>
              <a:t>παιχνίδια και κοινωνικά δίκτυα</a:t>
            </a:r>
          </a:p>
          <a:p>
            <a:pPr algn="r" eaLnBrk="1" hangingPunct="1">
              <a:buFont typeface="Arial" charset="0"/>
              <a:buNone/>
            </a:pPr>
            <a:endParaRPr lang="el-GR" smtClean="0"/>
          </a:p>
          <a:p>
            <a:pPr algn="r" eaLnBrk="1" hangingPunct="1">
              <a:buFont typeface="Arial" charset="0"/>
              <a:buNone/>
            </a:pPr>
            <a:r>
              <a:rPr lang="el-GR" smtClean="0"/>
              <a:t>Ρόλος που αναλαμβάνουν στο παιχνίδι</a:t>
            </a:r>
          </a:p>
        </p:txBody>
      </p:sp>
      <p:cxnSp>
        <p:nvCxnSpPr>
          <p:cNvPr id="6" name="5 - Ευθύγραμμο βέλος σύνδεσης"/>
          <p:cNvCxnSpPr/>
          <p:nvPr/>
        </p:nvCxnSpPr>
        <p:spPr>
          <a:xfrm>
            <a:off x="4356100" y="1844675"/>
            <a:ext cx="720725"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 name="6 - Ευθύγραμμο βέλος σύνδεσης"/>
          <p:cNvCxnSpPr/>
          <p:nvPr/>
        </p:nvCxnSpPr>
        <p:spPr>
          <a:xfrm>
            <a:off x="4427538" y="3284538"/>
            <a:ext cx="720725"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 name="9 - Ευθύγραμμο βέλος σύνδεσης"/>
          <p:cNvCxnSpPr/>
          <p:nvPr/>
        </p:nvCxnSpPr>
        <p:spPr>
          <a:xfrm>
            <a:off x="4500563" y="4797425"/>
            <a:ext cx="719137"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l-GR" sz="3600" smtClean="0"/>
              <a:t>Δομή ψηφιακών παιχνιδιών με αφήγηση</a:t>
            </a:r>
          </a:p>
        </p:txBody>
      </p:sp>
      <p:sp>
        <p:nvSpPr>
          <p:cNvPr id="13315" name="Rectangle 3"/>
          <p:cNvSpPr>
            <a:spLocks noGrp="1" noChangeArrowheads="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l-GR" dirty="0" smtClean="0"/>
              <a:t>Αντίθετα με τη γενική εντύπωση τα παιχνίδια έχουν αφηγηματική δομή όπως οι ιστορίες στα άλλα μέσα</a:t>
            </a:r>
          </a:p>
          <a:p>
            <a:pPr eaLnBrk="1" fontAlgn="auto" hangingPunct="1">
              <a:spcAft>
                <a:spcPts val="0"/>
              </a:spcAft>
              <a:buFont typeface="Arial" pitchFamily="34" charset="0"/>
              <a:buChar char="•"/>
              <a:defRPr/>
            </a:pPr>
            <a:endParaRPr lang="el-GR" dirty="0" smtClean="0"/>
          </a:p>
          <a:p>
            <a:pPr indent="0" algn="ctr" eaLnBrk="1" fontAlgn="auto" hangingPunct="1">
              <a:spcAft>
                <a:spcPts val="0"/>
              </a:spcAft>
              <a:buFontTx/>
              <a:buNone/>
              <a:defRPr/>
            </a:pPr>
            <a:r>
              <a:rPr lang="el-GR" dirty="0" smtClean="0"/>
              <a:t>Στην αριστοτέλεια αφηγηματική δομή, </a:t>
            </a:r>
          </a:p>
          <a:p>
            <a:pPr indent="0" algn="ctr" eaLnBrk="1" fontAlgn="auto" hangingPunct="1">
              <a:spcAft>
                <a:spcPts val="0"/>
              </a:spcAft>
              <a:buFontTx/>
              <a:buNone/>
              <a:defRPr/>
            </a:pPr>
            <a:r>
              <a:rPr lang="el-GR" dirty="0" smtClean="0"/>
              <a:t>-αρχή, μέση και τέλος- </a:t>
            </a:r>
          </a:p>
          <a:p>
            <a:pPr indent="0" algn="ctr" eaLnBrk="1" fontAlgn="auto" hangingPunct="1">
              <a:spcAft>
                <a:spcPts val="0"/>
              </a:spcAft>
              <a:buFontTx/>
              <a:buNone/>
              <a:defRPr/>
            </a:pPr>
            <a:r>
              <a:rPr lang="el-GR" dirty="0" smtClean="0"/>
              <a:t>υποτάσσονται και τα παιχνίδια </a:t>
            </a:r>
          </a:p>
          <a:p>
            <a:pPr indent="0" algn="ctr" eaLnBrk="1" fontAlgn="auto" hangingPunct="1">
              <a:spcAft>
                <a:spcPts val="0"/>
              </a:spcAft>
              <a:buFontTx/>
              <a:buNone/>
              <a:defRPr/>
            </a:pPr>
            <a:r>
              <a:rPr lang="el-GR" dirty="0" smtClean="0"/>
              <a:t>Απλώς οργανώνουν διαφορετικά σημεία διάδρασης για τον χρήστη καθώς εξελίσσεται η ιστορία</a:t>
            </a:r>
          </a:p>
          <a:p>
            <a:pPr indent="0" algn="ctr" eaLnBrk="1" fontAlgn="auto" hangingPunct="1">
              <a:spcAft>
                <a:spcPts val="0"/>
              </a:spcAft>
              <a:buFontTx/>
              <a:buNone/>
              <a:defRPr/>
            </a:pPr>
            <a:r>
              <a:rPr lang="el-GR" dirty="0" smtClean="0"/>
              <a:t> </a:t>
            </a:r>
            <a:endParaRPr lang="en-US" dirty="0" smtClean="0"/>
          </a:p>
          <a:p>
            <a:pPr eaLnBrk="1" fontAlgn="auto" hangingPunct="1">
              <a:spcAft>
                <a:spcPts val="0"/>
              </a:spcAft>
              <a:buFont typeface="Arial" pitchFamily="34" charset="0"/>
              <a:buChar char="•"/>
              <a:defRPr/>
            </a:pPr>
            <a:endParaRPr lang="el-GR"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l-GR" sz="3600" smtClean="0"/>
              <a:t>Δομή ψηφιακών παιχνιδιών με αφήγηση</a:t>
            </a:r>
          </a:p>
        </p:txBody>
      </p:sp>
      <p:sp>
        <p:nvSpPr>
          <p:cNvPr id="15363" name="Rectangle 3"/>
          <p:cNvSpPr>
            <a:spLocks noGrp="1" noChangeArrowheads="1"/>
          </p:cNvSpPr>
          <p:nvPr>
            <p:ph idx="1"/>
          </p:nvPr>
        </p:nvSpPr>
        <p:spPr>
          <a:xfrm>
            <a:off x="457200" y="1600200"/>
            <a:ext cx="4546600" cy="3197225"/>
          </a:xfrm>
        </p:spPr>
        <p:txBody>
          <a:bodyPr rtlCol="0">
            <a:normAutofit fontScale="32500" lnSpcReduction="20000"/>
          </a:bodyPr>
          <a:lstStyle/>
          <a:p>
            <a:pPr marL="514350" indent="-514350" eaLnBrk="1" fontAlgn="auto" hangingPunct="1">
              <a:spcAft>
                <a:spcPts val="0"/>
              </a:spcAft>
              <a:buFont typeface="+mj-lt"/>
              <a:buAutoNum type="arabicPeriod"/>
              <a:defRPr/>
            </a:pPr>
            <a:endParaRPr lang="el-GR" dirty="0" smtClean="0"/>
          </a:p>
          <a:p>
            <a:pPr marL="514350" indent="-514350" eaLnBrk="1" fontAlgn="auto" hangingPunct="1">
              <a:spcAft>
                <a:spcPts val="0"/>
              </a:spcAft>
              <a:buFont typeface="+mj-lt"/>
              <a:buAutoNum type="arabicPeriod"/>
              <a:defRPr/>
            </a:pPr>
            <a:endParaRPr lang="el-GR" dirty="0" smtClean="0"/>
          </a:p>
          <a:p>
            <a:pPr marL="514350" indent="-514350" eaLnBrk="1" fontAlgn="auto" hangingPunct="1">
              <a:spcAft>
                <a:spcPts val="0"/>
              </a:spcAft>
              <a:buFont typeface="Arial" pitchFamily="34" charset="0"/>
              <a:buNone/>
              <a:defRPr/>
            </a:pPr>
            <a:endParaRPr lang="el-GR" sz="7400" dirty="0" smtClean="0"/>
          </a:p>
          <a:p>
            <a:pPr marL="514350" indent="0" algn="ctr" eaLnBrk="1" fontAlgn="auto" hangingPunct="1">
              <a:spcAft>
                <a:spcPts val="0"/>
              </a:spcAft>
              <a:buFont typeface="Arial" pitchFamily="34" charset="0"/>
              <a:buNone/>
              <a:defRPr/>
            </a:pPr>
            <a:r>
              <a:rPr lang="el-GR" sz="7400" dirty="0" smtClean="0"/>
              <a:t>Ο χρήστης μπορεί να περάσει διαδοχικά τα στάδια εκτελώντας αποστολές ή να επιλέξει συγκεκριμένο στάδιο </a:t>
            </a:r>
          </a:p>
          <a:p>
            <a:pPr eaLnBrk="1" fontAlgn="auto" hangingPunct="1">
              <a:spcAft>
                <a:spcPts val="0"/>
              </a:spcAft>
              <a:buFont typeface="Arial" pitchFamily="34" charset="0"/>
              <a:buChar char="•"/>
              <a:defRPr/>
            </a:pPr>
            <a:endParaRPr lang="el-GR" sz="4400" dirty="0" smtClean="0"/>
          </a:p>
          <a:p>
            <a:pPr eaLnBrk="1" fontAlgn="auto" hangingPunct="1">
              <a:spcAft>
                <a:spcPts val="0"/>
              </a:spcAft>
              <a:buFont typeface="Arial" pitchFamily="34" charset="0"/>
              <a:buChar char="•"/>
              <a:defRPr/>
            </a:pPr>
            <a:endParaRPr lang="el-GR" dirty="0" smtClean="0"/>
          </a:p>
          <a:p>
            <a:pPr indent="0" eaLnBrk="1" fontAlgn="auto" hangingPunct="1">
              <a:spcAft>
                <a:spcPts val="0"/>
              </a:spcAft>
              <a:buFont typeface="Arial" pitchFamily="34" charset="0"/>
              <a:buChar char="•"/>
              <a:defRPr/>
            </a:pPr>
            <a:endParaRPr lang="el-GR" sz="2400" dirty="0" smtClean="0"/>
          </a:p>
          <a:p>
            <a:pPr indent="0" eaLnBrk="1" fontAlgn="auto" hangingPunct="1">
              <a:spcAft>
                <a:spcPts val="0"/>
              </a:spcAft>
              <a:buFont typeface="Arial" pitchFamily="34" charset="0"/>
              <a:buNone/>
              <a:defRPr/>
            </a:pPr>
            <a:r>
              <a:rPr lang="el-GR" sz="2400" dirty="0" smtClean="0"/>
              <a:t>  </a:t>
            </a:r>
          </a:p>
        </p:txBody>
      </p:sp>
      <p:pic>
        <p:nvPicPr>
          <p:cNvPr id="81924" name="Picture 4"/>
          <p:cNvPicPr>
            <a:picLocks noChangeAspect="1" noChangeArrowheads="1"/>
          </p:cNvPicPr>
          <p:nvPr/>
        </p:nvPicPr>
        <p:blipFill>
          <a:blip r:embed="rId2" cstate="print"/>
          <a:srcRect/>
          <a:stretch>
            <a:fillRect/>
          </a:stretch>
        </p:blipFill>
        <p:spPr bwMode="auto">
          <a:xfrm>
            <a:off x="6084888" y="1412875"/>
            <a:ext cx="1384300" cy="4970463"/>
          </a:xfrm>
          <a:prstGeom prst="rect">
            <a:avLst/>
          </a:prstGeom>
          <a:noFill/>
          <a:ln w="9525">
            <a:noFill/>
            <a:miter lim="800000"/>
            <a:headEnd/>
            <a:tailEnd/>
          </a:ln>
        </p:spPr>
      </p:pic>
      <p:sp>
        <p:nvSpPr>
          <p:cNvPr id="81925" name="Rectangle 5"/>
          <p:cNvSpPr>
            <a:spLocks noChangeArrowheads="1"/>
          </p:cNvSpPr>
          <p:nvPr/>
        </p:nvSpPr>
        <p:spPr bwMode="auto">
          <a:xfrm>
            <a:off x="4643438" y="1557338"/>
            <a:ext cx="3467100" cy="4525962"/>
          </a:xfrm>
          <a:prstGeom prst="rect">
            <a:avLst/>
          </a:prstGeom>
          <a:noFill/>
          <a:ln w="9525">
            <a:noFill/>
            <a:miter lim="800000"/>
            <a:headEnd/>
            <a:tailEnd/>
          </a:ln>
        </p:spPr>
        <p:txBody>
          <a:bodyPr/>
          <a:lstStyle/>
          <a:p>
            <a:pPr marL="342900" indent="-342900">
              <a:spcBef>
                <a:spcPct val="20000"/>
              </a:spcBef>
            </a:pPr>
            <a:endParaRPr lang="en-US" sz="3200">
              <a:solidFill>
                <a:schemeClr val="bg1"/>
              </a:solidFill>
              <a:latin typeface="Calibri" pitchFamily="34" charset="0"/>
            </a:endParaRPr>
          </a:p>
        </p:txBody>
      </p:sp>
      <p:sp>
        <p:nvSpPr>
          <p:cNvPr id="81926" name="6 - Θέση κειμένου"/>
          <p:cNvSpPr txBox="1">
            <a:spLocks/>
          </p:cNvSpPr>
          <p:nvPr/>
        </p:nvSpPr>
        <p:spPr bwMode="auto">
          <a:xfrm>
            <a:off x="3348038" y="1268413"/>
            <a:ext cx="4040187" cy="690562"/>
          </a:xfrm>
          <a:prstGeom prst="rect">
            <a:avLst/>
          </a:prstGeom>
          <a:noFill/>
          <a:ln w="9525">
            <a:noFill/>
            <a:miter lim="800000"/>
            <a:headEnd/>
            <a:tailEnd/>
          </a:ln>
        </p:spPr>
        <p:txBody>
          <a:bodyPr/>
          <a:lstStyle/>
          <a:p>
            <a:pPr marL="342900" indent="-342900">
              <a:spcBef>
                <a:spcPct val="20000"/>
              </a:spcBef>
            </a:pPr>
            <a:r>
              <a:rPr lang="el-GR" sz="2000" b="1">
                <a:latin typeface="Calibri" pitchFamily="34" charset="0"/>
              </a:rPr>
              <a:t>1. Γραμμική δομή</a:t>
            </a:r>
          </a:p>
          <a:p>
            <a:pPr marL="342900" indent="-342900">
              <a:spcBef>
                <a:spcPct val="20000"/>
              </a:spcBef>
              <a:buFont typeface="Arial" charset="0"/>
              <a:buChar char="•"/>
            </a:pPr>
            <a:endParaRPr lang="el-GR" sz="3200">
              <a:latin typeface="Calibri"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l-GR" sz="3600" smtClean="0"/>
              <a:t>Δομή ψηφιακών παιχνιδιών με αφήγηση</a:t>
            </a:r>
          </a:p>
        </p:txBody>
      </p:sp>
      <p:sp>
        <p:nvSpPr>
          <p:cNvPr id="82947" name="6 - Θέση κειμένου"/>
          <p:cNvSpPr>
            <a:spLocks noGrp="1"/>
          </p:cNvSpPr>
          <p:nvPr>
            <p:ph type="body" idx="1"/>
          </p:nvPr>
        </p:nvSpPr>
        <p:spPr>
          <a:xfrm>
            <a:off x="2700338" y="1341438"/>
            <a:ext cx="4040187" cy="688975"/>
          </a:xfrm>
        </p:spPr>
        <p:txBody>
          <a:bodyPr/>
          <a:lstStyle/>
          <a:p>
            <a:pPr eaLnBrk="1" hangingPunct="1"/>
            <a:r>
              <a:rPr lang="el-GR" smtClean="0"/>
              <a:t>2. Ιστορίες με διακλαδώσεις</a:t>
            </a:r>
          </a:p>
          <a:p>
            <a:pPr eaLnBrk="1" hangingPunct="1"/>
            <a:endParaRPr lang="el-GR" smtClean="0"/>
          </a:p>
        </p:txBody>
      </p:sp>
      <p:sp>
        <p:nvSpPr>
          <p:cNvPr id="16387" name="Rectangle 3"/>
          <p:cNvSpPr>
            <a:spLocks noGrp="1" noChangeArrowheads="1"/>
          </p:cNvSpPr>
          <p:nvPr>
            <p:ph sz="half" idx="2"/>
          </p:nvPr>
        </p:nvSpPr>
        <p:spPr/>
        <p:txBody>
          <a:bodyPr rtlCol="0">
            <a:normAutofit/>
          </a:bodyPr>
          <a:lstStyle/>
          <a:p>
            <a:pPr marL="514350" indent="-514350" eaLnBrk="1" fontAlgn="auto" hangingPunct="1">
              <a:spcAft>
                <a:spcPts val="0"/>
              </a:spcAft>
              <a:buFont typeface="Arial" pitchFamily="34" charset="0"/>
              <a:buNone/>
              <a:defRPr/>
            </a:pPr>
            <a:endParaRPr lang="en-US" dirty="0" smtClean="0">
              <a:solidFill>
                <a:schemeClr val="accent4">
                  <a:lumMod val="75000"/>
                </a:schemeClr>
              </a:solidFill>
            </a:endParaRPr>
          </a:p>
          <a:p>
            <a:pPr eaLnBrk="1" fontAlgn="auto" hangingPunct="1">
              <a:spcAft>
                <a:spcPts val="0"/>
              </a:spcAft>
              <a:buFontTx/>
              <a:buNone/>
              <a:defRPr/>
            </a:pPr>
            <a:endParaRPr lang="el-GR" dirty="0" smtClean="0">
              <a:solidFill>
                <a:schemeClr val="accent4">
                  <a:lumMod val="75000"/>
                </a:schemeClr>
              </a:solidFill>
            </a:endParaRPr>
          </a:p>
        </p:txBody>
      </p:sp>
      <p:sp>
        <p:nvSpPr>
          <p:cNvPr id="82949" name="8 - Θέση περιεχομένου"/>
          <p:cNvSpPr>
            <a:spLocks noGrp="1"/>
          </p:cNvSpPr>
          <p:nvPr>
            <p:ph sz="quarter" idx="4"/>
          </p:nvPr>
        </p:nvSpPr>
        <p:spPr>
          <a:xfrm>
            <a:off x="179388" y="1557338"/>
            <a:ext cx="4105275" cy="3951287"/>
          </a:xfrm>
        </p:spPr>
        <p:txBody>
          <a:bodyPr/>
          <a:lstStyle/>
          <a:p>
            <a:pPr algn="ctr" eaLnBrk="1" hangingPunct="1"/>
            <a:r>
              <a:rPr lang="en-US" smtClean="0"/>
              <a:t>Branching</a:t>
            </a:r>
            <a:endParaRPr lang="el-GR" smtClean="0"/>
          </a:p>
          <a:p>
            <a:pPr algn="ctr" eaLnBrk="1" hangingPunct="1">
              <a:buFont typeface="Arial" charset="0"/>
              <a:buNone/>
            </a:pPr>
            <a:r>
              <a:rPr lang="el-GR" smtClean="0"/>
              <a:t>Ανάπτυξη επιμέρους επεισοδίων</a:t>
            </a:r>
            <a:r>
              <a:rPr lang="en-US" smtClean="0"/>
              <a:t> </a:t>
            </a:r>
            <a:endParaRPr lang="el-GR" smtClean="0"/>
          </a:p>
        </p:txBody>
      </p:sp>
      <p:pic>
        <p:nvPicPr>
          <p:cNvPr id="82950" name="Picture 4"/>
          <p:cNvPicPr>
            <a:picLocks noChangeAspect="1" noChangeArrowheads="1"/>
          </p:cNvPicPr>
          <p:nvPr/>
        </p:nvPicPr>
        <p:blipFill>
          <a:blip r:embed="rId2" cstate="print"/>
          <a:srcRect/>
          <a:stretch>
            <a:fillRect/>
          </a:stretch>
        </p:blipFill>
        <p:spPr bwMode="auto">
          <a:xfrm>
            <a:off x="5076825" y="2536825"/>
            <a:ext cx="1976438" cy="4321175"/>
          </a:xfrm>
          <a:prstGeom prst="rect">
            <a:avLst/>
          </a:prstGeom>
          <a:noFill/>
          <a:ln w="9525">
            <a:noFill/>
            <a:miter lim="800000"/>
            <a:headEnd/>
            <a:tailEnd/>
          </a:ln>
        </p:spPr>
      </p:pic>
      <p:pic>
        <p:nvPicPr>
          <p:cNvPr id="82951" name="Picture 6"/>
          <p:cNvPicPr>
            <a:picLocks noChangeAspect="1" noChangeArrowheads="1"/>
          </p:cNvPicPr>
          <p:nvPr/>
        </p:nvPicPr>
        <p:blipFill>
          <a:blip r:embed="rId3" cstate="print"/>
          <a:srcRect/>
          <a:stretch>
            <a:fillRect/>
          </a:stretch>
        </p:blipFill>
        <p:spPr bwMode="auto">
          <a:xfrm>
            <a:off x="1187450" y="2852738"/>
            <a:ext cx="2287588" cy="3671887"/>
          </a:xfrm>
          <a:prstGeom prst="rect">
            <a:avLst/>
          </a:prstGeom>
          <a:noFill/>
          <a:ln w="9525">
            <a:noFill/>
            <a:miter lim="800000"/>
            <a:headEnd/>
            <a:tailEnd/>
          </a:ln>
        </p:spPr>
      </p:pic>
      <p:sp>
        <p:nvSpPr>
          <p:cNvPr id="82952" name="8 - Θέση περιεχομένου"/>
          <p:cNvSpPr txBox="1">
            <a:spLocks/>
          </p:cNvSpPr>
          <p:nvPr/>
        </p:nvSpPr>
        <p:spPr bwMode="auto">
          <a:xfrm>
            <a:off x="3924300" y="1628775"/>
            <a:ext cx="4103688" cy="3951288"/>
          </a:xfrm>
          <a:prstGeom prst="rect">
            <a:avLst/>
          </a:prstGeom>
          <a:noFill/>
          <a:ln w="9525">
            <a:noFill/>
            <a:miter lim="800000"/>
            <a:headEnd/>
            <a:tailEnd/>
          </a:ln>
        </p:spPr>
        <p:txBody>
          <a:bodyPr/>
          <a:lstStyle/>
          <a:p>
            <a:pPr marL="342900" indent="-342900" algn="ctr">
              <a:spcBef>
                <a:spcPct val="20000"/>
              </a:spcBef>
              <a:buFont typeface="Arial" charset="0"/>
              <a:buChar char="•"/>
            </a:pPr>
            <a:r>
              <a:rPr lang="en-US" sz="2400">
                <a:latin typeface="Calibri" pitchFamily="34" charset="0"/>
              </a:rPr>
              <a:t>Foldback story</a:t>
            </a:r>
          </a:p>
          <a:p>
            <a:pPr marL="342900" indent="-342900" algn="ctr">
              <a:spcBef>
                <a:spcPct val="20000"/>
              </a:spcBef>
            </a:pPr>
            <a:r>
              <a:rPr lang="el-GR" sz="2400">
                <a:latin typeface="Calibri" pitchFamily="34" charset="0"/>
              </a:rPr>
              <a:t>Αναδίπλωση της ιστορίας</a:t>
            </a:r>
            <a:r>
              <a:rPr lang="en-US" sz="2400">
                <a:latin typeface="Calibri" pitchFamily="34" charset="0"/>
              </a:rPr>
              <a:t> </a:t>
            </a:r>
            <a:endParaRPr lang="el-GR" sz="2400">
              <a:latin typeface="Calibri"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l-GR" sz="3200" smtClean="0"/>
              <a:t>Παραδείγματα παιχνιδιών που λειτουργούν ως ψηφιακή αφήγηση </a:t>
            </a:r>
          </a:p>
        </p:txBody>
      </p:sp>
      <p:sp>
        <p:nvSpPr>
          <p:cNvPr id="83971" name="Rectangle 3"/>
          <p:cNvSpPr>
            <a:spLocks noGrp="1" noChangeArrowheads="1"/>
          </p:cNvSpPr>
          <p:nvPr>
            <p:ph type="body" sz="half" idx="1"/>
          </p:nvPr>
        </p:nvSpPr>
        <p:spPr>
          <a:xfrm>
            <a:off x="0" y="1557338"/>
            <a:ext cx="4895850" cy="4525962"/>
          </a:xfrm>
        </p:spPr>
        <p:txBody>
          <a:bodyPr/>
          <a:lstStyle/>
          <a:p>
            <a:pPr algn="ctr" eaLnBrk="1" hangingPunct="1">
              <a:lnSpc>
                <a:spcPct val="90000"/>
              </a:lnSpc>
              <a:buFont typeface="Arial" charset="0"/>
              <a:buNone/>
            </a:pPr>
            <a:r>
              <a:rPr lang="en-US" sz="2400" b="1" smtClean="0"/>
              <a:t>Façade </a:t>
            </a:r>
          </a:p>
          <a:p>
            <a:pPr algn="ctr" eaLnBrk="1" hangingPunct="1">
              <a:lnSpc>
                <a:spcPct val="90000"/>
              </a:lnSpc>
              <a:buFontTx/>
              <a:buNone/>
            </a:pPr>
            <a:r>
              <a:rPr lang="en-US" sz="2400" smtClean="0"/>
              <a:t>(</a:t>
            </a:r>
            <a:r>
              <a:rPr lang="el-GR" sz="2400" smtClean="0"/>
              <a:t>Διαδραστικό, Δράμα, </a:t>
            </a:r>
            <a:r>
              <a:rPr lang="en-US" sz="2400" smtClean="0"/>
              <a:t>2005, </a:t>
            </a:r>
            <a:r>
              <a:rPr lang="el-GR" sz="2400" smtClean="0"/>
              <a:t>Διαδικτυακό, ελεύθερο)</a:t>
            </a:r>
          </a:p>
          <a:p>
            <a:pPr algn="ctr" eaLnBrk="1" hangingPunct="1">
              <a:lnSpc>
                <a:spcPct val="90000"/>
              </a:lnSpc>
              <a:buFont typeface="Arial" charset="0"/>
              <a:buNone/>
            </a:pPr>
            <a:r>
              <a:rPr lang="el-GR" sz="2400" smtClean="0"/>
              <a:t> </a:t>
            </a:r>
            <a:r>
              <a:rPr lang="en-US" sz="2400" smtClean="0">
                <a:hlinkClick r:id="rId2"/>
              </a:rPr>
              <a:t>http://www.interactivestory.net/</a:t>
            </a:r>
            <a:endParaRPr lang="el-GR" sz="2400" smtClean="0"/>
          </a:p>
          <a:p>
            <a:pPr eaLnBrk="1" hangingPunct="1">
              <a:lnSpc>
                <a:spcPct val="90000"/>
              </a:lnSpc>
              <a:buFont typeface="Arial" charset="0"/>
              <a:buNone/>
            </a:pPr>
            <a:endParaRPr lang="en-US" sz="2400" smtClean="0"/>
          </a:p>
          <a:p>
            <a:pPr eaLnBrk="1" hangingPunct="1">
              <a:lnSpc>
                <a:spcPct val="90000"/>
              </a:lnSpc>
            </a:pPr>
            <a:r>
              <a:rPr lang="el-GR" sz="2400" smtClean="0"/>
              <a:t>Βασίζεται στην τεχνητή νοημοσύνη</a:t>
            </a:r>
          </a:p>
          <a:p>
            <a:pPr eaLnBrk="1" hangingPunct="1">
              <a:lnSpc>
                <a:spcPct val="90000"/>
              </a:lnSpc>
            </a:pPr>
            <a:r>
              <a:rPr lang="el-GR" sz="2400" smtClean="0"/>
              <a:t>Ο παίκτης πληκτρολογεί κείμενο ώστε να βοηθήσει ένα ζευγάρι να συμφιλιωθεί </a:t>
            </a:r>
          </a:p>
          <a:p>
            <a:pPr eaLnBrk="1" hangingPunct="1">
              <a:lnSpc>
                <a:spcPct val="90000"/>
              </a:lnSpc>
              <a:buFontTx/>
              <a:buNone/>
            </a:pPr>
            <a:endParaRPr lang="en-US" smtClean="0">
              <a:solidFill>
                <a:schemeClr val="bg1"/>
              </a:solidFill>
            </a:endParaRPr>
          </a:p>
          <a:p>
            <a:pPr eaLnBrk="1" hangingPunct="1">
              <a:lnSpc>
                <a:spcPct val="90000"/>
              </a:lnSpc>
              <a:buFontTx/>
              <a:buNone/>
            </a:pPr>
            <a:endParaRPr lang="el-GR" smtClean="0">
              <a:solidFill>
                <a:schemeClr val="bg1"/>
              </a:solidFill>
            </a:endParaRPr>
          </a:p>
        </p:txBody>
      </p:sp>
      <p:pic>
        <p:nvPicPr>
          <p:cNvPr id="83972" name="Picture 4" descr="KONSTADINA-2011-mar-14-075"/>
          <p:cNvPicPr>
            <a:picLocks noChangeAspect="1" noChangeArrowheads="1"/>
          </p:cNvPicPr>
          <p:nvPr/>
        </p:nvPicPr>
        <p:blipFill>
          <a:blip r:embed="rId3" cstate="print"/>
          <a:srcRect/>
          <a:stretch>
            <a:fillRect/>
          </a:stretch>
        </p:blipFill>
        <p:spPr bwMode="auto">
          <a:xfrm>
            <a:off x="5219700" y="1700213"/>
            <a:ext cx="3744913" cy="2808287"/>
          </a:xfrm>
          <a:prstGeom prst="rect">
            <a:avLst/>
          </a:prstGeom>
          <a:noFill/>
          <a:ln w="9525">
            <a:noFill/>
            <a:miter lim="800000"/>
            <a:headEnd/>
            <a:tailEnd/>
          </a:ln>
        </p:spPr>
      </p:pic>
      <p:sp>
        <p:nvSpPr>
          <p:cNvPr id="6" name="5 - Έλλειψη"/>
          <p:cNvSpPr/>
          <p:nvPr/>
        </p:nvSpPr>
        <p:spPr>
          <a:xfrm>
            <a:off x="5076825" y="3573463"/>
            <a:ext cx="863600" cy="1008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8" name="7 - Ευθύγραμμο βέλος σύνδεσης"/>
          <p:cNvCxnSpPr/>
          <p:nvPr/>
        </p:nvCxnSpPr>
        <p:spPr>
          <a:xfrm>
            <a:off x="5724525" y="4581525"/>
            <a:ext cx="576263" cy="7191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975" name="8 - TextBox"/>
          <p:cNvSpPr txBox="1">
            <a:spLocks noChangeArrowheads="1"/>
          </p:cNvSpPr>
          <p:nvPr/>
        </p:nvSpPr>
        <p:spPr bwMode="auto">
          <a:xfrm>
            <a:off x="6300788" y="5084763"/>
            <a:ext cx="2592387" cy="646112"/>
          </a:xfrm>
          <a:prstGeom prst="rect">
            <a:avLst/>
          </a:prstGeom>
          <a:noFill/>
          <a:ln w="9525">
            <a:noFill/>
            <a:miter lim="800000"/>
            <a:headEnd/>
            <a:tailEnd/>
          </a:ln>
        </p:spPr>
        <p:txBody>
          <a:bodyPr>
            <a:spAutoFit/>
          </a:bodyPr>
          <a:lstStyle/>
          <a:p>
            <a:r>
              <a:rPr lang="el-GR">
                <a:latin typeface="Calibri" pitchFamily="34" charset="0"/>
              </a:rPr>
              <a:t>Κείμενο που πληκτρολογεί ο παίκτης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 Θέση περιεχομένου"/>
          <p:cNvSpPr>
            <a:spLocks noGrp="1"/>
          </p:cNvSpPr>
          <p:nvPr>
            <p:ph idx="1"/>
          </p:nvPr>
        </p:nvSpPr>
        <p:spPr>
          <a:xfrm>
            <a:off x="2928938" y="1428750"/>
            <a:ext cx="4400550" cy="3357563"/>
          </a:xfrm>
        </p:spPr>
        <p:txBody>
          <a:bodyPr/>
          <a:lstStyle/>
          <a:p>
            <a:pPr eaLnBrk="1" hangingPunct="1">
              <a:buFont typeface="Arial" charset="0"/>
              <a:buNone/>
            </a:pPr>
            <a:endParaRPr lang="en-US" sz="4000" smtClean="0"/>
          </a:p>
          <a:p>
            <a:pPr eaLnBrk="1" hangingPunct="1">
              <a:buFont typeface="Arial" charset="0"/>
              <a:buNone/>
            </a:pPr>
            <a:endParaRPr lang="en-US" sz="4000" smtClean="0"/>
          </a:p>
          <a:p>
            <a:pPr eaLnBrk="1" hangingPunct="1">
              <a:buFont typeface="Arial" charset="0"/>
              <a:buNone/>
            </a:pPr>
            <a:r>
              <a:rPr lang="el-GR" sz="4000" smtClean="0"/>
              <a:t>Τα μπλογκ</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1"/>
          </p:nvPr>
        </p:nvSpPr>
        <p:spPr>
          <a:xfrm>
            <a:off x="1619250" y="1412875"/>
            <a:ext cx="5267325" cy="4525963"/>
          </a:xfrm>
        </p:spPr>
        <p:txBody>
          <a:bodyPr/>
          <a:lstStyle/>
          <a:p>
            <a:pPr eaLnBrk="1" hangingPunct="1">
              <a:lnSpc>
                <a:spcPct val="80000"/>
              </a:lnSpc>
            </a:pPr>
            <a:r>
              <a:rPr lang="en-US" b="1" smtClean="0"/>
              <a:t>Monkey island</a:t>
            </a:r>
            <a:r>
              <a:rPr lang="en-US" sz="2800" smtClean="0"/>
              <a:t> (Adventure game series, LucasArts, 1990-2011)</a:t>
            </a:r>
          </a:p>
          <a:p>
            <a:pPr eaLnBrk="1" hangingPunct="1">
              <a:lnSpc>
                <a:spcPct val="80000"/>
              </a:lnSpc>
            </a:pPr>
            <a:endParaRPr lang="en-US" sz="2800" smtClean="0"/>
          </a:p>
        </p:txBody>
      </p:sp>
      <p:sp>
        <p:nvSpPr>
          <p:cNvPr id="84995" name="Rectangle 2"/>
          <p:cNvSpPr>
            <a:spLocks noGrp="1" noChangeArrowheads="1"/>
          </p:cNvSpPr>
          <p:nvPr>
            <p:ph type="title"/>
          </p:nvPr>
        </p:nvSpPr>
        <p:spPr/>
        <p:txBody>
          <a:bodyPr/>
          <a:lstStyle/>
          <a:p>
            <a:pPr eaLnBrk="1" hangingPunct="1"/>
            <a:r>
              <a:rPr lang="el-GR" sz="3200" smtClean="0"/>
              <a:t>Παραδείγματα παιχνιδιών που λειτουργούν ως ψηφιακή αφήγηση </a:t>
            </a:r>
          </a:p>
        </p:txBody>
      </p:sp>
      <p:pic>
        <p:nvPicPr>
          <p:cNvPr id="84996" name="Picture 23" descr="On_Stranger_Tides"/>
          <p:cNvPicPr>
            <a:picLocks noChangeAspect="1" noChangeArrowheads="1"/>
          </p:cNvPicPr>
          <p:nvPr/>
        </p:nvPicPr>
        <p:blipFill>
          <a:blip r:embed="rId2" cstate="print"/>
          <a:srcRect/>
          <a:stretch>
            <a:fillRect/>
          </a:stretch>
        </p:blipFill>
        <p:spPr bwMode="auto">
          <a:xfrm>
            <a:off x="107950" y="2781300"/>
            <a:ext cx="1441450" cy="2160588"/>
          </a:xfrm>
          <a:prstGeom prst="rect">
            <a:avLst/>
          </a:prstGeom>
          <a:noFill/>
          <a:ln w="9525">
            <a:noFill/>
            <a:miter lim="800000"/>
            <a:headEnd/>
            <a:tailEnd/>
          </a:ln>
        </p:spPr>
      </p:pic>
      <p:pic>
        <p:nvPicPr>
          <p:cNvPr id="84997" name="Picture 6" descr="secret-of-monkey-island_box_front_1600x2011"/>
          <p:cNvPicPr>
            <a:picLocks noChangeAspect="1" noChangeArrowheads="1"/>
          </p:cNvPicPr>
          <p:nvPr/>
        </p:nvPicPr>
        <p:blipFill>
          <a:blip r:embed="rId3" cstate="print"/>
          <a:srcRect/>
          <a:stretch>
            <a:fillRect/>
          </a:stretch>
        </p:blipFill>
        <p:spPr bwMode="auto">
          <a:xfrm>
            <a:off x="1835150" y="2781300"/>
            <a:ext cx="1563688" cy="2160588"/>
          </a:xfrm>
          <a:prstGeom prst="rect">
            <a:avLst/>
          </a:prstGeom>
          <a:noFill/>
          <a:ln w="9525">
            <a:noFill/>
            <a:miter lim="800000"/>
            <a:headEnd/>
            <a:tailEnd/>
          </a:ln>
        </p:spPr>
      </p:pic>
      <p:cxnSp>
        <p:nvCxnSpPr>
          <p:cNvPr id="8" name="7 - Ευθύγραμμο βέλος σύνδεσης"/>
          <p:cNvCxnSpPr/>
          <p:nvPr/>
        </p:nvCxnSpPr>
        <p:spPr>
          <a:xfrm>
            <a:off x="1187450" y="3933825"/>
            <a:ext cx="57626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4999" name="15 - TextBox"/>
          <p:cNvSpPr txBox="1">
            <a:spLocks noChangeArrowheads="1"/>
          </p:cNvSpPr>
          <p:nvPr/>
        </p:nvSpPr>
        <p:spPr bwMode="auto">
          <a:xfrm>
            <a:off x="107950" y="5157788"/>
            <a:ext cx="1439863" cy="646112"/>
          </a:xfrm>
          <a:prstGeom prst="rect">
            <a:avLst/>
          </a:prstGeom>
          <a:noFill/>
          <a:ln w="9525">
            <a:noFill/>
            <a:miter lim="800000"/>
            <a:headEnd/>
            <a:tailEnd/>
          </a:ln>
        </p:spPr>
        <p:txBody>
          <a:bodyPr>
            <a:spAutoFit/>
          </a:bodyPr>
          <a:lstStyle/>
          <a:p>
            <a:r>
              <a:rPr lang="el-GR">
                <a:latin typeface="Calibri" pitchFamily="34" charset="0"/>
              </a:rPr>
              <a:t>Νουβέλα 1987</a:t>
            </a:r>
          </a:p>
        </p:txBody>
      </p:sp>
      <p:sp>
        <p:nvSpPr>
          <p:cNvPr id="85000" name="16 - TextBox"/>
          <p:cNvSpPr txBox="1">
            <a:spLocks noChangeArrowheads="1"/>
          </p:cNvSpPr>
          <p:nvPr/>
        </p:nvSpPr>
        <p:spPr bwMode="auto">
          <a:xfrm>
            <a:off x="1979613" y="5157788"/>
            <a:ext cx="1439862" cy="646112"/>
          </a:xfrm>
          <a:prstGeom prst="rect">
            <a:avLst/>
          </a:prstGeom>
          <a:noFill/>
          <a:ln w="9525">
            <a:noFill/>
            <a:miter lim="800000"/>
            <a:headEnd/>
            <a:tailEnd/>
          </a:ln>
        </p:spPr>
        <p:txBody>
          <a:bodyPr>
            <a:spAutoFit/>
          </a:bodyPr>
          <a:lstStyle/>
          <a:p>
            <a:r>
              <a:rPr lang="el-GR">
                <a:latin typeface="Calibri" pitchFamily="34" charset="0"/>
              </a:rPr>
              <a:t>Παιχνίδι 1990</a:t>
            </a:r>
          </a:p>
        </p:txBody>
      </p:sp>
      <p:sp>
        <p:nvSpPr>
          <p:cNvPr id="85001" name="17 - TextBox"/>
          <p:cNvSpPr txBox="1">
            <a:spLocks noChangeArrowheads="1"/>
          </p:cNvSpPr>
          <p:nvPr/>
        </p:nvSpPr>
        <p:spPr bwMode="auto">
          <a:xfrm>
            <a:off x="4140200" y="5084763"/>
            <a:ext cx="1439863" cy="923925"/>
          </a:xfrm>
          <a:prstGeom prst="rect">
            <a:avLst/>
          </a:prstGeom>
          <a:noFill/>
          <a:ln w="9525">
            <a:noFill/>
            <a:miter lim="800000"/>
            <a:headEnd/>
            <a:tailEnd/>
          </a:ln>
        </p:spPr>
        <p:txBody>
          <a:bodyPr>
            <a:spAutoFit/>
          </a:bodyPr>
          <a:lstStyle/>
          <a:p>
            <a:r>
              <a:rPr lang="el-GR">
                <a:latin typeface="Calibri" pitchFamily="34" charset="0"/>
              </a:rPr>
              <a:t>Η ιστορία συνεχίζεται στο </a:t>
            </a:r>
            <a:r>
              <a:rPr lang="en-US">
                <a:latin typeface="Calibri" pitchFamily="34" charset="0"/>
              </a:rPr>
              <a:t>facebook</a:t>
            </a:r>
            <a:endParaRPr lang="el-GR">
              <a:latin typeface="Calibri" pitchFamily="34" charset="0"/>
            </a:endParaRPr>
          </a:p>
        </p:txBody>
      </p:sp>
      <p:pic>
        <p:nvPicPr>
          <p:cNvPr id="85002" name="Picture 4" descr="KONSTADINA-2011-mar-15-032"/>
          <p:cNvPicPr>
            <a:picLocks noChangeAspect="1" noChangeArrowheads="1"/>
          </p:cNvPicPr>
          <p:nvPr/>
        </p:nvPicPr>
        <p:blipFill>
          <a:blip r:embed="rId4" cstate="print"/>
          <a:srcRect/>
          <a:stretch>
            <a:fillRect/>
          </a:stretch>
        </p:blipFill>
        <p:spPr bwMode="auto">
          <a:xfrm>
            <a:off x="3851275" y="2781300"/>
            <a:ext cx="2089150" cy="2160588"/>
          </a:xfrm>
          <a:prstGeom prst="rect">
            <a:avLst/>
          </a:prstGeom>
          <a:noFill/>
          <a:ln w="9525">
            <a:noFill/>
            <a:miter lim="800000"/>
            <a:headEnd/>
            <a:tailEnd/>
          </a:ln>
        </p:spPr>
      </p:pic>
      <p:cxnSp>
        <p:nvCxnSpPr>
          <p:cNvPr id="14" name="13 - Ευθύγραμμο βέλος σύνδεσης"/>
          <p:cNvCxnSpPr/>
          <p:nvPr/>
        </p:nvCxnSpPr>
        <p:spPr>
          <a:xfrm>
            <a:off x="3419475" y="3860800"/>
            <a:ext cx="57626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5004" name="19 - Εικόνα" descr="star-wars-force-unleashed-2-01.jpg"/>
          <p:cNvPicPr>
            <a:picLocks noChangeAspect="1"/>
          </p:cNvPicPr>
          <p:nvPr/>
        </p:nvPicPr>
        <p:blipFill>
          <a:blip r:embed="rId5" cstate="print"/>
          <a:srcRect/>
          <a:stretch>
            <a:fillRect/>
          </a:stretch>
        </p:blipFill>
        <p:spPr bwMode="auto">
          <a:xfrm>
            <a:off x="6227763" y="2781300"/>
            <a:ext cx="2447925" cy="2087563"/>
          </a:xfrm>
          <a:prstGeom prst="rect">
            <a:avLst/>
          </a:prstGeom>
          <a:noFill/>
          <a:ln w="9525">
            <a:noFill/>
            <a:miter lim="800000"/>
            <a:headEnd/>
            <a:tailEnd/>
          </a:ln>
        </p:spPr>
      </p:pic>
      <p:sp>
        <p:nvSpPr>
          <p:cNvPr id="85005" name="20 - TextBox"/>
          <p:cNvSpPr txBox="1">
            <a:spLocks noChangeArrowheads="1"/>
          </p:cNvSpPr>
          <p:nvPr/>
        </p:nvSpPr>
        <p:spPr bwMode="auto">
          <a:xfrm>
            <a:off x="6659563" y="5229225"/>
            <a:ext cx="1441450" cy="1200150"/>
          </a:xfrm>
          <a:prstGeom prst="rect">
            <a:avLst/>
          </a:prstGeom>
          <a:noFill/>
          <a:ln w="9525">
            <a:noFill/>
            <a:miter lim="800000"/>
            <a:headEnd/>
            <a:tailEnd/>
          </a:ln>
        </p:spPr>
        <p:txBody>
          <a:bodyPr>
            <a:spAutoFit/>
          </a:bodyPr>
          <a:lstStyle/>
          <a:p>
            <a:r>
              <a:rPr lang="el-GR">
                <a:latin typeface="Calibri" pitchFamily="34" charset="0"/>
              </a:rPr>
              <a:t>Ο ήρωας εμφανίζεται και σε άλλα παιχνίδια </a:t>
            </a:r>
          </a:p>
        </p:txBody>
      </p:sp>
      <p:cxnSp>
        <p:nvCxnSpPr>
          <p:cNvPr id="15" name="14 - Ευθύγραμμο βέλος σύνδεσης"/>
          <p:cNvCxnSpPr/>
          <p:nvPr/>
        </p:nvCxnSpPr>
        <p:spPr>
          <a:xfrm>
            <a:off x="5867400" y="3860800"/>
            <a:ext cx="57626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6 - Εικόνα" descr="The_Sims_Coverart.png"/>
          <p:cNvPicPr>
            <a:picLocks noChangeAspect="1"/>
          </p:cNvPicPr>
          <p:nvPr/>
        </p:nvPicPr>
        <p:blipFill>
          <a:blip r:embed="rId2" cstate="print"/>
          <a:srcRect/>
          <a:stretch>
            <a:fillRect/>
          </a:stretch>
        </p:blipFill>
        <p:spPr bwMode="auto">
          <a:xfrm>
            <a:off x="179388" y="1052513"/>
            <a:ext cx="1566862" cy="1871662"/>
          </a:xfrm>
          <a:prstGeom prst="rect">
            <a:avLst/>
          </a:prstGeom>
          <a:noFill/>
          <a:ln w="9525">
            <a:noFill/>
            <a:miter lim="800000"/>
            <a:headEnd/>
            <a:tailEnd/>
          </a:ln>
        </p:spPr>
      </p:pic>
      <p:sp>
        <p:nvSpPr>
          <p:cNvPr id="86019" name="Rectangle 2"/>
          <p:cNvSpPr>
            <a:spLocks noGrp="1" noChangeArrowheads="1"/>
          </p:cNvSpPr>
          <p:nvPr>
            <p:ph type="title"/>
          </p:nvPr>
        </p:nvSpPr>
        <p:spPr/>
        <p:txBody>
          <a:bodyPr/>
          <a:lstStyle/>
          <a:p>
            <a:pPr eaLnBrk="1" hangingPunct="1"/>
            <a:r>
              <a:rPr lang="el-GR" sz="3200" smtClean="0"/>
              <a:t>Παραδείγματα παιχνιδιών που λειτουργούν ως ψηφιακή αφήγηση </a:t>
            </a:r>
          </a:p>
        </p:txBody>
      </p:sp>
      <p:sp>
        <p:nvSpPr>
          <p:cNvPr id="86020" name="3 - Θέση περιεχομένου"/>
          <p:cNvSpPr>
            <a:spLocks noGrp="1"/>
          </p:cNvSpPr>
          <p:nvPr>
            <p:ph sz="half" idx="2"/>
          </p:nvPr>
        </p:nvSpPr>
        <p:spPr>
          <a:xfrm>
            <a:off x="250825" y="2906713"/>
            <a:ext cx="3673475" cy="3951287"/>
          </a:xfrm>
        </p:spPr>
        <p:txBody>
          <a:bodyPr/>
          <a:lstStyle/>
          <a:p>
            <a:pPr algn="ctr" eaLnBrk="1" hangingPunct="1">
              <a:buFont typeface="Arial" charset="0"/>
              <a:buNone/>
            </a:pPr>
            <a:r>
              <a:rPr lang="el-GR" smtClean="0"/>
              <a:t> </a:t>
            </a:r>
            <a:r>
              <a:rPr lang="en-US" smtClean="0"/>
              <a:t>The Sims, </a:t>
            </a:r>
            <a:r>
              <a:rPr lang="el-GR" smtClean="0"/>
              <a:t>2000 , παιχνίδι προσομοίωσης</a:t>
            </a:r>
          </a:p>
          <a:p>
            <a:pPr eaLnBrk="1" hangingPunct="1"/>
            <a:r>
              <a:rPr lang="el-GR" smtClean="0"/>
              <a:t>Το πρώτο παιχνίδι σε πωλήσεις</a:t>
            </a:r>
            <a:endParaRPr lang="en-US" smtClean="0"/>
          </a:p>
          <a:p>
            <a:pPr eaLnBrk="1" hangingPunct="1"/>
            <a:r>
              <a:rPr lang="el-GR" smtClean="0"/>
              <a:t>Ο μόνος πραγματικός στόχος είναι να οργανώσεις τον χρόνο των ηρώων ώστε να επιτύχουν τους στόχους τους</a:t>
            </a:r>
          </a:p>
          <a:p>
            <a:pPr eaLnBrk="1" hangingPunct="1"/>
            <a:endParaRPr lang="el-GR" smtClean="0"/>
          </a:p>
        </p:txBody>
      </p:sp>
      <p:sp>
        <p:nvSpPr>
          <p:cNvPr id="6" name="5 - Θέση περιεχομένου"/>
          <p:cNvSpPr>
            <a:spLocks noGrp="1"/>
          </p:cNvSpPr>
          <p:nvPr>
            <p:ph sz="quarter" idx="4"/>
          </p:nvPr>
        </p:nvSpPr>
        <p:spPr>
          <a:xfrm>
            <a:off x="5795963" y="2133600"/>
            <a:ext cx="2817812" cy="3951288"/>
          </a:xfrm>
        </p:spPr>
        <p:txBody>
          <a:bodyPr rtlCol="0">
            <a:normAutofit fontScale="92500"/>
          </a:bodyPr>
          <a:lstStyle/>
          <a:p>
            <a:pPr eaLnBrk="1" fontAlgn="auto" hangingPunct="1">
              <a:spcAft>
                <a:spcPts val="0"/>
              </a:spcAft>
              <a:buFont typeface="Arial" pitchFamily="34" charset="0"/>
              <a:buChar char="•"/>
              <a:defRPr/>
            </a:pPr>
            <a:r>
              <a:rPr lang="en-US" b="1" dirty="0" smtClean="0"/>
              <a:t>Second Life</a:t>
            </a:r>
            <a:r>
              <a:rPr lang="el-GR" b="1" dirty="0" smtClean="0"/>
              <a:t>, </a:t>
            </a:r>
            <a:r>
              <a:rPr lang="el-GR" dirty="0" smtClean="0"/>
              <a:t>2003 εικονικός κόσμος</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Ο ίδιος ο χρήστης είναι ο ήρωας και αλληλεπιδρά με άλλους παίκτες λαμβάνοντας μέρος σε καταστάσεις που εξελίσσονται σε πραγματικό χρόνο.</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l-GR" dirty="0"/>
          </a:p>
        </p:txBody>
      </p:sp>
      <p:pic>
        <p:nvPicPr>
          <p:cNvPr id="86022" name="7 - Εικόνα" descr="secondlife.jpg"/>
          <p:cNvPicPr>
            <a:picLocks noChangeAspect="1"/>
          </p:cNvPicPr>
          <p:nvPr/>
        </p:nvPicPr>
        <p:blipFill>
          <a:blip r:embed="rId3" cstate="print"/>
          <a:srcRect/>
          <a:stretch>
            <a:fillRect/>
          </a:stretch>
        </p:blipFill>
        <p:spPr bwMode="auto">
          <a:xfrm>
            <a:off x="3708400" y="1341438"/>
            <a:ext cx="2303463" cy="170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l-GR" smtClean="0"/>
              <a:t>Συμπεράσματα</a:t>
            </a:r>
          </a:p>
        </p:txBody>
      </p:sp>
      <p:sp>
        <p:nvSpPr>
          <p:cNvPr id="105475" name="Rectangle 3"/>
          <p:cNvSpPr>
            <a:spLocks noGrp="1" noChangeArrowheads="1"/>
          </p:cNvSpPr>
          <p:nvPr>
            <p:ph type="body" idx="4294967295"/>
          </p:nvPr>
        </p:nvSpPr>
        <p:spPr>
          <a:xfrm>
            <a:off x="457200" y="1341438"/>
            <a:ext cx="8218488" cy="4784725"/>
          </a:xfrm>
        </p:spPr>
        <p:txBody>
          <a:bodyPr/>
          <a:lstStyle/>
          <a:p>
            <a:pPr marL="0" indent="0" eaLnBrk="1" hangingPunct="1"/>
            <a:r>
              <a:rPr lang="el-GR" smtClean="0"/>
              <a:t>Τα παιχνίδια με ισχυρό μύθο φαίνεται ότι είναι περισσότερο ελκυστικά από άλλα και ταυτόχρονα εθιστικά για τους παίκτες</a:t>
            </a:r>
          </a:p>
          <a:p>
            <a:pPr marL="0" indent="0" eaLnBrk="1" hangingPunct="1"/>
            <a:r>
              <a:rPr lang="el-GR" smtClean="0"/>
              <a:t>Ο σχεδιασμός των παιχνιδιών συμβάλλει στη  διαμόρφωση ενός ελκυστικού περιβάλλοντος για την ιστορία</a:t>
            </a:r>
          </a:p>
          <a:p>
            <a:pPr marL="0" indent="0" eaLnBrk="1" hangingPunct="1">
              <a:buFont typeface="Arial" charset="0"/>
              <a:buNone/>
            </a:pPr>
            <a:endParaRPr lang="en-US" smtClean="0"/>
          </a:p>
          <a:p>
            <a:pPr marL="0" indent="0" eaLnBrk="1" hangingPunct="1"/>
            <a:endParaRPr lang="el-GR" smtClean="0">
              <a:latin typeface="Rockwell" pitchFamily="18" charset="0"/>
            </a:endParaRPr>
          </a:p>
          <a:p>
            <a:pPr marL="0" indent="0" eaLnBrk="1" hangingPunct="1">
              <a:buFont typeface="Arial" charset="0"/>
              <a:buNone/>
            </a:pPr>
            <a:endParaRPr lang="en-US" smtClean="0">
              <a:latin typeface="Rockwell" pitchFamily="18" charset="0"/>
            </a:endParaRPr>
          </a:p>
          <a:p>
            <a:pPr marL="0" indent="0" eaLnBrk="1" hangingPunct="1">
              <a:buFont typeface="Rockwell" pitchFamily="18" charset="0"/>
              <a:buNone/>
            </a:pPr>
            <a:endParaRPr lang="en-US" smtClean="0">
              <a:latin typeface="Rockwel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42908" y="214290"/>
          <a:ext cx="91440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Στρογγυλεμένο ορθογώνιο"/>
          <p:cNvSpPr/>
          <p:nvPr/>
        </p:nvSpPr>
        <p:spPr>
          <a:xfrm>
            <a:off x="3429000" y="2428875"/>
            <a:ext cx="2500313" cy="164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200" dirty="0"/>
              <a:t>Αφήγηση</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5 - Έλλειψη"/>
          <p:cNvSpPr/>
          <p:nvPr/>
        </p:nvSpPr>
        <p:spPr>
          <a:xfrm>
            <a:off x="1619250" y="1196975"/>
            <a:ext cx="3024188" cy="2232025"/>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l-GR"/>
          </a:p>
        </p:txBody>
      </p:sp>
      <p:sp>
        <p:nvSpPr>
          <p:cNvPr id="11" name="10 - Έλλειψη"/>
          <p:cNvSpPr/>
          <p:nvPr/>
        </p:nvSpPr>
        <p:spPr>
          <a:xfrm>
            <a:off x="4067175" y="3068638"/>
            <a:ext cx="3025775" cy="223202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l-GR"/>
          </a:p>
        </p:txBody>
      </p:sp>
      <p:sp>
        <p:nvSpPr>
          <p:cNvPr id="12" name="11 - Έλλειψη"/>
          <p:cNvSpPr/>
          <p:nvPr/>
        </p:nvSpPr>
        <p:spPr>
          <a:xfrm>
            <a:off x="1619250" y="3068638"/>
            <a:ext cx="3024188" cy="2232025"/>
          </a:xfrm>
          <a:prstGeom prst="ellipse">
            <a:avLst/>
          </a:prstGeom>
          <a:no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l-GR"/>
          </a:p>
        </p:txBody>
      </p:sp>
      <p:sp>
        <p:nvSpPr>
          <p:cNvPr id="13" name="12 - Έλλειψη"/>
          <p:cNvSpPr/>
          <p:nvPr/>
        </p:nvSpPr>
        <p:spPr>
          <a:xfrm>
            <a:off x="4140200" y="1341438"/>
            <a:ext cx="3024188" cy="2232025"/>
          </a:xfrm>
          <a:prstGeom prst="ellipse">
            <a:avLst/>
          </a:prstGeom>
          <a:noFill/>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l-GR"/>
          </a:p>
        </p:txBody>
      </p:sp>
      <p:sp>
        <p:nvSpPr>
          <p:cNvPr id="10" name="9 - Έλλειψη"/>
          <p:cNvSpPr/>
          <p:nvPr/>
        </p:nvSpPr>
        <p:spPr>
          <a:xfrm>
            <a:off x="3348038" y="2349500"/>
            <a:ext cx="2303462" cy="1800225"/>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l-GR"/>
          </a:p>
        </p:txBody>
      </p:sp>
      <p:sp>
        <p:nvSpPr>
          <p:cNvPr id="89095" name="14 - TextBox"/>
          <p:cNvSpPr txBox="1">
            <a:spLocks noChangeArrowheads="1"/>
          </p:cNvSpPr>
          <p:nvPr/>
        </p:nvSpPr>
        <p:spPr bwMode="auto">
          <a:xfrm>
            <a:off x="1979613" y="1989138"/>
            <a:ext cx="2232025" cy="368300"/>
          </a:xfrm>
          <a:prstGeom prst="rect">
            <a:avLst/>
          </a:prstGeom>
          <a:noFill/>
          <a:ln w="9525">
            <a:noFill/>
            <a:miter lim="800000"/>
            <a:headEnd/>
            <a:tailEnd/>
          </a:ln>
        </p:spPr>
        <p:txBody>
          <a:bodyPr>
            <a:spAutoFit/>
          </a:bodyPr>
          <a:lstStyle/>
          <a:p>
            <a:r>
              <a:rPr lang="el-GR" b="1">
                <a:solidFill>
                  <a:srgbClr val="C00000"/>
                </a:solidFill>
                <a:latin typeface="Arno Pro Caption" pitchFamily="18" charset="0"/>
              </a:rPr>
              <a:t>Εμπλοκή του μαθητή</a:t>
            </a:r>
          </a:p>
        </p:txBody>
      </p:sp>
      <p:sp>
        <p:nvSpPr>
          <p:cNvPr id="89096" name="15 - TextBox"/>
          <p:cNvSpPr txBox="1">
            <a:spLocks noChangeArrowheads="1"/>
          </p:cNvSpPr>
          <p:nvPr/>
        </p:nvSpPr>
        <p:spPr bwMode="auto">
          <a:xfrm>
            <a:off x="5003800" y="2060575"/>
            <a:ext cx="1800225" cy="369888"/>
          </a:xfrm>
          <a:prstGeom prst="rect">
            <a:avLst/>
          </a:prstGeom>
          <a:noFill/>
          <a:ln w="9525">
            <a:noFill/>
            <a:miter lim="800000"/>
            <a:headEnd/>
            <a:tailEnd/>
          </a:ln>
        </p:spPr>
        <p:txBody>
          <a:bodyPr>
            <a:spAutoFit/>
          </a:bodyPr>
          <a:lstStyle/>
          <a:p>
            <a:r>
              <a:rPr lang="el-GR" b="1">
                <a:solidFill>
                  <a:srgbClr val="C00000"/>
                </a:solidFill>
                <a:latin typeface="Arno Pro Caption" pitchFamily="18" charset="0"/>
              </a:rPr>
              <a:t>Αναστοχασμός</a:t>
            </a:r>
          </a:p>
        </p:txBody>
      </p:sp>
      <p:sp>
        <p:nvSpPr>
          <p:cNvPr id="89097" name="16 - TextBox"/>
          <p:cNvSpPr txBox="1">
            <a:spLocks noChangeArrowheads="1"/>
          </p:cNvSpPr>
          <p:nvPr/>
        </p:nvSpPr>
        <p:spPr bwMode="auto">
          <a:xfrm>
            <a:off x="2124075" y="3933825"/>
            <a:ext cx="1655763" cy="368300"/>
          </a:xfrm>
          <a:prstGeom prst="rect">
            <a:avLst/>
          </a:prstGeom>
          <a:noFill/>
          <a:ln w="9525">
            <a:noFill/>
            <a:miter lim="800000"/>
            <a:headEnd/>
            <a:tailEnd/>
          </a:ln>
        </p:spPr>
        <p:txBody>
          <a:bodyPr>
            <a:spAutoFit/>
          </a:bodyPr>
          <a:lstStyle/>
          <a:p>
            <a:r>
              <a:rPr lang="el-GR" b="1">
                <a:solidFill>
                  <a:srgbClr val="C00000"/>
                </a:solidFill>
                <a:latin typeface="Arno Pro Caption" pitchFamily="18" charset="0"/>
              </a:rPr>
              <a:t>Τεχνολογία</a:t>
            </a:r>
          </a:p>
        </p:txBody>
      </p:sp>
      <p:sp>
        <p:nvSpPr>
          <p:cNvPr id="89098" name="17 - TextBox"/>
          <p:cNvSpPr txBox="1">
            <a:spLocks noChangeArrowheads="1"/>
          </p:cNvSpPr>
          <p:nvPr/>
        </p:nvSpPr>
        <p:spPr bwMode="auto">
          <a:xfrm>
            <a:off x="3708400" y="2708275"/>
            <a:ext cx="2087563" cy="954088"/>
          </a:xfrm>
          <a:prstGeom prst="rect">
            <a:avLst/>
          </a:prstGeom>
          <a:noFill/>
          <a:ln w="9525">
            <a:noFill/>
            <a:miter lim="800000"/>
            <a:headEnd/>
            <a:tailEnd/>
          </a:ln>
        </p:spPr>
        <p:txBody>
          <a:bodyPr>
            <a:spAutoFit/>
          </a:bodyPr>
          <a:lstStyle/>
          <a:p>
            <a:r>
              <a:rPr lang="el-GR" sz="2800">
                <a:solidFill>
                  <a:srgbClr val="C00000"/>
                </a:solidFill>
                <a:latin typeface="Arno Pro Caption" pitchFamily="18" charset="0"/>
              </a:rPr>
              <a:t>Ψηφιακή Αφήγηση </a:t>
            </a:r>
          </a:p>
        </p:txBody>
      </p:sp>
      <p:sp>
        <p:nvSpPr>
          <p:cNvPr id="89099" name="18 - TextBox"/>
          <p:cNvSpPr txBox="1">
            <a:spLocks noChangeArrowheads="1"/>
          </p:cNvSpPr>
          <p:nvPr/>
        </p:nvSpPr>
        <p:spPr bwMode="auto">
          <a:xfrm>
            <a:off x="5003800" y="3933825"/>
            <a:ext cx="1655763" cy="646113"/>
          </a:xfrm>
          <a:prstGeom prst="rect">
            <a:avLst/>
          </a:prstGeom>
          <a:noFill/>
          <a:ln w="9525">
            <a:noFill/>
            <a:miter lim="800000"/>
            <a:headEnd/>
            <a:tailEnd/>
          </a:ln>
        </p:spPr>
        <p:txBody>
          <a:bodyPr>
            <a:spAutoFit/>
          </a:bodyPr>
          <a:lstStyle/>
          <a:p>
            <a:r>
              <a:rPr lang="el-GR" b="1">
                <a:solidFill>
                  <a:srgbClr val="C00000"/>
                </a:solidFill>
                <a:latin typeface="Arno Pro Caption" pitchFamily="18" charset="0"/>
              </a:rPr>
              <a:t>Διαθεματική Διδασκαλία</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pPr eaLnBrk="1" hangingPunct="1"/>
            <a:r>
              <a:rPr lang="el-GR" sz="3200" b="1" dirty="0" smtClean="0">
                <a:solidFill>
                  <a:srgbClr val="0070C0"/>
                </a:solidFill>
                <a:cs typeface="Times New Roman" pitchFamily="18" charset="0"/>
              </a:rPr>
              <a:t>Τα 7 σημεία της Ψηφιακής Αφήγησης</a:t>
            </a:r>
            <a:endParaRPr lang="en-GB" sz="3200" b="1" dirty="0" smtClean="0">
              <a:solidFill>
                <a:srgbClr val="0070C0"/>
              </a:solidFill>
              <a:cs typeface="Times New Roman" pitchFamily="18" charset="0"/>
            </a:endParaRPr>
          </a:p>
        </p:txBody>
      </p:sp>
      <p:sp>
        <p:nvSpPr>
          <p:cNvPr id="90115" name="Content Placeholder 2"/>
          <p:cNvSpPr>
            <a:spLocks noGrp="1"/>
          </p:cNvSpPr>
          <p:nvPr>
            <p:ph idx="4294967295"/>
          </p:nvPr>
        </p:nvSpPr>
        <p:spPr>
          <a:xfrm>
            <a:off x="539750" y="1268413"/>
            <a:ext cx="8229600" cy="4929187"/>
          </a:xfrm>
        </p:spPr>
        <p:txBody>
          <a:bodyPr/>
          <a:lstStyle/>
          <a:p>
            <a:pPr eaLnBrk="1" hangingPunct="1">
              <a:buFont typeface="Arial" charset="0"/>
              <a:buNone/>
            </a:pPr>
            <a:r>
              <a:rPr lang="el-GR" sz="1600" dirty="0" smtClean="0"/>
              <a:t>      </a:t>
            </a:r>
          </a:p>
          <a:p>
            <a:pPr algn="ctr" eaLnBrk="1" hangingPunct="1">
              <a:buFont typeface="Arial" charset="0"/>
              <a:buNone/>
            </a:pPr>
            <a:r>
              <a:rPr lang="el-GR" sz="1600" dirty="0" smtClean="0">
                <a:cs typeface="Times New Roman" pitchFamily="18" charset="0"/>
              </a:rPr>
              <a:t>Το Κέντρο για την Ψηφιακή Αφήγηση έχει καταγράψει τα 7 σημεία που σχετίζονται με την Ψηφιακή Αφήγηση, ως ένα χρήσιμο εργαλείο για όσους ασχολούνται πρώτη φορά με την Ψηφιακή Αφήγηση</a:t>
            </a:r>
          </a:p>
        </p:txBody>
      </p:sp>
      <p:graphicFrame>
        <p:nvGraphicFramePr>
          <p:cNvPr id="5" name="Table 4"/>
          <p:cNvGraphicFramePr>
            <a:graphicFrameLocks noGrp="1"/>
          </p:cNvGraphicFramePr>
          <p:nvPr/>
        </p:nvGraphicFramePr>
        <p:xfrm>
          <a:off x="250825" y="2781300"/>
          <a:ext cx="8640763" cy="3314700"/>
        </p:xfrm>
        <a:graphic>
          <a:graphicData uri="http://schemas.openxmlformats.org/drawingml/2006/table">
            <a:tbl>
              <a:tblPr/>
              <a:tblGrid>
                <a:gridCol w="2303463"/>
                <a:gridCol w="6337300"/>
              </a:tblGrid>
              <a:tr h="371475">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85000"/>
                        <a:buFontTx/>
                        <a:buNone/>
                        <a:tabLst/>
                      </a:pPr>
                      <a:r>
                        <a:rPr kumimoji="0" lang="el-GR" sz="1200" b="1" i="0" u="none" strike="noStrike" cap="none" normalizeH="0" baseline="0" dirty="0" smtClean="0">
                          <a:ln>
                            <a:noFill/>
                          </a:ln>
                          <a:solidFill>
                            <a:srgbClr val="FFFFFF"/>
                          </a:solidFill>
                          <a:effectLst/>
                          <a:latin typeface="Arial" charset="0"/>
                          <a:cs typeface="Arial" charset="0"/>
                        </a:rPr>
                        <a:t>Τα επτά σημεία</a:t>
                      </a:r>
                      <a:endParaRPr kumimoji="0" lang="en-GB" sz="12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l-GR"/>
                    </a:p>
                  </a:txBody>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Άποψη</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Ποιο είναι το κεντρικό θέμα της ιστορίας και ποια είναι η οπτική του συγγραφέα;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 δραματικό ερώτημα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 ερώτημα-κλειδί που συντηρεί το ενδιαφέρον του θεατή και θα απαντηθεί στο τέλος της ιστορίας</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Συναισθηματικό περιεχόμενο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Σοβαρά ζητήματα που παίρνουν ζωή με έναν προσωπικό και δυνατό τρόπο και συνδέουν την ιστορία με το κοινό</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Το δώρο της φωνής σας</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Ένας τρόπος να προσωποποιήσετε την ιστορία και να βοηθήσετε το ακροατήριο να κατανοήσει το περιεχόμενο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Η δύναμη του ήχου</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Μουσική ή άλλοι ήχοι που υποστηρίζουν και ομορφαίνουν το σενάριο</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Οικονομία</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Η χρήση μόνο της απαραίτητης ποσότητας περιεχομένου για την αφήγηση της ιστορίας χωρίς να παραφορτώνουμε τον θεατή.</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smtClean="0">
                          <a:ln>
                            <a:noFill/>
                          </a:ln>
                          <a:solidFill>
                            <a:srgbClr val="000000"/>
                          </a:solidFill>
                          <a:effectLst/>
                          <a:latin typeface="Arial" charset="0"/>
                          <a:cs typeface="Arial" charset="0"/>
                        </a:rPr>
                        <a:t>Ρυθμός </a:t>
                      </a:r>
                      <a:endParaRPr kumimoji="0" lang="en-GB" sz="1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5000"/>
                        <a:buFontTx/>
                        <a:buNone/>
                        <a:tabLst/>
                      </a:pPr>
                      <a:r>
                        <a:rPr kumimoji="0" lang="el-GR" sz="1200" b="0" i="0" u="none" strike="noStrike" cap="none" normalizeH="0" baseline="0" dirty="0" smtClean="0">
                          <a:ln>
                            <a:noFill/>
                          </a:ln>
                          <a:solidFill>
                            <a:srgbClr val="000000"/>
                          </a:solidFill>
                          <a:effectLst/>
                          <a:latin typeface="Arial" charset="0"/>
                          <a:cs typeface="Arial" charset="0"/>
                        </a:rPr>
                        <a:t>Ο ρυθμός της ιστορίας και πόσο αργά ή γρήγορα εξελίσσεται.</a:t>
                      </a:r>
                      <a:endParaRPr kumimoji="0" lang="en-GB" sz="12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l-GR" sz="3200" b="1" dirty="0" smtClean="0">
                <a:solidFill>
                  <a:srgbClr val="0070C0"/>
                </a:solidFill>
                <a:cs typeface="Times New Roman" pitchFamily="18" charset="0"/>
              </a:rPr>
              <a:t>Άποψη - Οπτική γωνία</a:t>
            </a:r>
          </a:p>
        </p:txBody>
      </p:sp>
      <p:sp>
        <p:nvSpPr>
          <p:cNvPr id="91139" name="Content Placeholder 2"/>
          <p:cNvSpPr>
            <a:spLocks noGrp="1"/>
          </p:cNvSpPr>
          <p:nvPr>
            <p:ph idx="1"/>
          </p:nvPr>
        </p:nvSpPr>
        <p:spPr/>
        <p:txBody>
          <a:bodyPr/>
          <a:lstStyle/>
          <a:p>
            <a:pPr marL="0" indent="0" eaLnBrk="1" hangingPunct="1">
              <a:buFont typeface="Arial" charset="0"/>
              <a:buNone/>
            </a:pPr>
            <a:r>
              <a:rPr lang="el-GR" smtClean="0">
                <a:cs typeface="Times New Roman" pitchFamily="18" charset="0"/>
              </a:rPr>
              <a:t>Αφηγούμαστε την ιστορία σε α΄ πρόσωπο και διεγείρουμε το ενδιαφέρον του ακροατηρίου </a:t>
            </a:r>
          </a:p>
          <a:p>
            <a:pPr marL="0" indent="0" algn="ctr" eaLnBrk="1" hangingPunct="1">
              <a:buFont typeface="Arial" charset="0"/>
              <a:buNone/>
            </a:pPr>
            <a:endParaRPr lang="el-GR" smtClean="0">
              <a:cs typeface="Times New Roman" pitchFamily="18" charset="0"/>
            </a:endParaRPr>
          </a:p>
          <a:p>
            <a:pPr marL="0" indent="0" algn="ctr" eaLnBrk="1" hangingPunct="1">
              <a:buFont typeface="Arial" charset="0"/>
              <a:buNone/>
            </a:pPr>
            <a:r>
              <a:rPr lang="el-GR" b="1" smtClean="0">
                <a:cs typeface="Times New Roman" pitchFamily="18" charset="0"/>
              </a:rPr>
              <a:t>Δεν ξεχνάμε!</a:t>
            </a:r>
          </a:p>
          <a:p>
            <a:pPr marL="0" indent="0" algn="ctr" eaLnBrk="1" hangingPunct="1">
              <a:buFont typeface="Arial" charset="0"/>
              <a:buNone/>
            </a:pPr>
            <a:endParaRPr lang="el-GR" smtClean="0">
              <a:cs typeface="Times New Roman" pitchFamily="18" charset="0"/>
            </a:endParaRPr>
          </a:p>
          <a:p>
            <a:pPr marL="0" indent="0" eaLnBrk="1" hangingPunct="1">
              <a:buFont typeface="Arial" charset="0"/>
              <a:buNone/>
            </a:pPr>
            <a:r>
              <a:rPr lang="el-GR" smtClean="0">
                <a:cs typeface="Times New Roman" pitchFamily="18" charset="0"/>
              </a:rPr>
              <a:t>Όλες οι ιστορίες είναι προσωπικές και πρέπει να έχουν τη σφραγίδα του συγγραφέα - αφηγητή</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l-GR" sz="3200" b="1" dirty="0" smtClean="0">
                <a:solidFill>
                  <a:srgbClr val="0070C0"/>
                </a:solidFill>
                <a:cs typeface="Times New Roman" pitchFamily="18" charset="0"/>
              </a:rPr>
              <a:t>Ένα δραματικό ερώτημα</a:t>
            </a:r>
          </a:p>
        </p:txBody>
      </p:sp>
      <p:sp>
        <p:nvSpPr>
          <p:cNvPr id="92163" name="Content Placeholder 2"/>
          <p:cNvSpPr>
            <a:spLocks noGrp="1"/>
          </p:cNvSpPr>
          <p:nvPr>
            <p:ph idx="1"/>
          </p:nvPr>
        </p:nvSpPr>
        <p:spPr/>
        <p:txBody>
          <a:bodyPr/>
          <a:lstStyle/>
          <a:p>
            <a:pPr lvl="1" indent="0" eaLnBrk="1" hangingPunct="1">
              <a:buFont typeface="Arial" charset="0"/>
              <a:buNone/>
            </a:pPr>
            <a:endParaRPr lang="el-GR" b="1" smtClean="0"/>
          </a:p>
          <a:p>
            <a:pPr lvl="1" indent="0" eaLnBrk="1" hangingPunct="1">
              <a:buFont typeface="Arial" charset="0"/>
              <a:buNone/>
            </a:pPr>
            <a:r>
              <a:rPr lang="el-GR" sz="2400" smtClean="0">
                <a:cs typeface="Times New Roman" pitchFamily="18" charset="0"/>
              </a:rPr>
              <a:t>Είναι ο λόγος για τον οποίο λέγεται η ιστορία  </a:t>
            </a:r>
          </a:p>
          <a:p>
            <a:pPr lvl="1" indent="0" eaLnBrk="1" hangingPunct="1">
              <a:buFont typeface="Arial" charset="0"/>
              <a:buNone/>
            </a:pPr>
            <a:endParaRPr lang="el-GR" sz="2400" smtClean="0">
              <a:cs typeface="Times New Roman" pitchFamily="18" charset="0"/>
            </a:endParaRPr>
          </a:p>
          <a:p>
            <a:pPr lvl="1" indent="0" eaLnBrk="1" hangingPunct="1">
              <a:buFont typeface="Arial" charset="0"/>
              <a:buNone/>
            </a:pPr>
            <a:r>
              <a:rPr lang="el-GR" sz="2400" smtClean="0">
                <a:cs typeface="Times New Roman" pitchFamily="18" charset="0"/>
              </a:rPr>
              <a:t>Είναι η ερώτηση ή οι ερωτήσεις που κρατούν αμείωτο το ενδιαφέρον του κοινού μέχρι το τέλος </a:t>
            </a:r>
          </a:p>
          <a:p>
            <a:pPr lvl="1" indent="0" eaLnBrk="1" hangingPunct="1">
              <a:buFont typeface="Arial" charset="0"/>
              <a:buNone/>
            </a:pPr>
            <a:endParaRPr lang="el-GR" sz="2400" smtClean="0">
              <a:cs typeface="Times New Roman" pitchFamily="18" charset="0"/>
            </a:endParaRPr>
          </a:p>
          <a:p>
            <a:pPr lvl="1" indent="0" eaLnBrk="1" hangingPunct="1">
              <a:buFont typeface="Arial" charset="0"/>
              <a:buNone/>
            </a:pPr>
            <a:r>
              <a:rPr lang="el-GR" sz="2400" smtClean="0">
                <a:cs typeface="Times New Roman" pitchFamily="18" charset="0"/>
              </a:rPr>
              <a:t>Αν οι ακροατές απαντήσουν, τότε η ιστορία έχει τελειώσει</a:t>
            </a:r>
          </a:p>
          <a:p>
            <a:pPr lvl="1" indent="0" eaLnBrk="1" hangingPunct="1">
              <a:buFont typeface="Arial" charset="0"/>
              <a:buNone/>
            </a:pPr>
            <a:endParaRPr lang="el-GR" smtClean="0"/>
          </a:p>
          <a:p>
            <a:pPr lvl="1" indent="0" eaLnBrk="1" hangingPunct="1">
              <a:buFont typeface="Arial" charset="0"/>
              <a:buNone/>
            </a:pPr>
            <a:endParaRPr lang="el-GR" b="1"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l-GR" sz="3200" b="1" dirty="0" smtClean="0">
                <a:solidFill>
                  <a:srgbClr val="0070C0"/>
                </a:solidFill>
                <a:cs typeface="Times New Roman" pitchFamily="18" charset="0"/>
              </a:rPr>
              <a:t>Συναισθηματικό περιεχόμενο</a:t>
            </a:r>
          </a:p>
        </p:txBody>
      </p:sp>
      <p:sp>
        <p:nvSpPr>
          <p:cNvPr id="25602" name="Content Placeholder 2"/>
          <p:cNvSpPr>
            <a:spLocks noGrp="1"/>
          </p:cNvSpPr>
          <p:nvPr>
            <p:ph idx="1"/>
          </p:nvPr>
        </p:nvSpPr>
        <p:spPr/>
        <p:txBody>
          <a:bodyPr/>
          <a:lstStyle/>
          <a:p>
            <a:pPr lvl="1" indent="0" eaLnBrk="1" hangingPunct="1">
              <a:buFont typeface="Arial" charset="0"/>
              <a:buNone/>
              <a:defRPr/>
            </a:pPr>
            <a:endParaRPr lang="el-GR" b="1" dirty="0">
              <a:ea typeface="Calibri" pitchFamily="34" charset="0"/>
              <a:cs typeface="Calibri" pitchFamily="34" charset="0"/>
            </a:endParaRPr>
          </a:p>
          <a:p>
            <a:pPr lvl="1" indent="0" eaLnBrk="1" hangingPunct="1">
              <a:buFont typeface="Arial" charset="0"/>
              <a:buNone/>
              <a:defRPr/>
            </a:pPr>
            <a:r>
              <a:rPr lang="el-GR" sz="2400" b="1" dirty="0" smtClean="0">
                <a:ea typeface="Calibri" pitchFamily="34" charset="0"/>
                <a:cs typeface="Times New Roman" pitchFamily="18" charset="0"/>
              </a:rPr>
              <a:t>Οι καλύτερες ψηφιακές ιστορίες πρέπει </a:t>
            </a:r>
          </a:p>
          <a:p>
            <a:pPr lvl="1" indent="0" eaLnBrk="1" hangingPunct="1">
              <a:buFont typeface="Arial" charset="0"/>
              <a:buNone/>
              <a:defRPr/>
            </a:pPr>
            <a:endParaRPr lang="el-GR" sz="2400" b="1" dirty="0" smtClean="0">
              <a:ea typeface="Calibri" pitchFamily="34" charset="0"/>
              <a:cs typeface="Times New Roman" pitchFamily="18" charset="0"/>
            </a:endParaRPr>
          </a:p>
          <a:p>
            <a:pPr marL="800100" lvl="1" indent="-342900" eaLnBrk="1" hangingPunct="1">
              <a:defRPr/>
            </a:pPr>
            <a:r>
              <a:rPr lang="el-GR" sz="2400" dirty="0" smtClean="0">
                <a:ea typeface="Calibri" pitchFamily="34" charset="0"/>
                <a:cs typeface="Times New Roman" pitchFamily="18" charset="0"/>
              </a:rPr>
              <a:t> να αγγίζουν συναισθηματικά το κοινό</a:t>
            </a:r>
          </a:p>
          <a:p>
            <a:pPr marL="914400" lvl="1" indent="-457200" eaLnBrk="1" hangingPunct="1">
              <a:defRPr/>
            </a:pPr>
            <a:r>
              <a:rPr lang="el-GR" sz="2400" dirty="0" smtClean="0">
                <a:ea typeface="Calibri" pitchFamily="34" charset="0"/>
                <a:cs typeface="Times New Roman" pitchFamily="18" charset="0"/>
              </a:rPr>
              <a:t>να το εμπλέκουν συναισθηματικά </a:t>
            </a:r>
          </a:p>
          <a:p>
            <a:pPr marL="914400" lvl="1" indent="-457200" eaLnBrk="1" hangingPunct="1">
              <a:defRPr/>
            </a:pPr>
            <a:r>
              <a:rPr lang="el-GR" sz="2400" dirty="0">
                <a:ea typeface="Calibri" pitchFamily="34" charset="0"/>
                <a:cs typeface="Times New Roman" pitchFamily="18" charset="0"/>
              </a:rPr>
              <a:t>να  προκαλούν γέλιο ή θλίψη </a:t>
            </a:r>
            <a:endParaRPr lang="el-GR" sz="2400" dirty="0" smtClean="0">
              <a:ea typeface="Calibri" pitchFamily="34" charset="0"/>
              <a:cs typeface="Times New Roman" pitchFamily="18" charset="0"/>
            </a:endParaRPr>
          </a:p>
          <a:p>
            <a:pPr marL="914400" lvl="1" indent="-457200" eaLnBrk="1" hangingPunct="1">
              <a:defRPr/>
            </a:pPr>
            <a:r>
              <a:rPr lang="el-GR" sz="2400" dirty="0" smtClean="0">
                <a:ea typeface="Calibri" pitchFamily="34" charset="0"/>
                <a:cs typeface="Times New Roman" pitchFamily="18" charset="0"/>
              </a:rPr>
              <a:t>να διατηρούν αμείωτο το ενδιαφέρον του</a:t>
            </a:r>
          </a:p>
          <a:p>
            <a:pPr marL="914400" lvl="1" indent="-457200" eaLnBrk="1" hangingPunct="1">
              <a:defRPr/>
            </a:pPr>
            <a:r>
              <a:rPr lang="el-GR" sz="2400" dirty="0" smtClean="0">
                <a:ea typeface="Calibri" pitchFamily="34" charset="0"/>
                <a:cs typeface="Times New Roman" pitchFamily="18" charset="0"/>
              </a:rPr>
              <a:t>να διδάσκουν </a:t>
            </a:r>
            <a:r>
              <a:rPr lang="el-GR" sz="2400" dirty="0">
                <a:ea typeface="Calibri" pitchFamily="34" charset="0"/>
                <a:cs typeface="Times New Roman" pitchFamily="18" charset="0"/>
              </a:rPr>
              <a:t>κάτι εκπληκτικό ή σημαντικό</a:t>
            </a:r>
          </a:p>
          <a:p>
            <a:pPr lvl="1" indent="0" eaLnBrk="1" hangingPunct="1">
              <a:buFont typeface="Arial" charset="0"/>
              <a:buNone/>
              <a:defRPr/>
            </a:pPr>
            <a:endParaRPr lang="el-GR" sz="2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l-GR" sz="3200" b="1" dirty="0" smtClean="0">
                <a:solidFill>
                  <a:srgbClr val="0070C0"/>
                </a:solidFill>
                <a:cs typeface="Times New Roman" pitchFamily="18" charset="0"/>
              </a:rPr>
              <a:t>Το δώρο της φωνής σας</a:t>
            </a:r>
          </a:p>
        </p:txBody>
      </p:sp>
      <p:sp>
        <p:nvSpPr>
          <p:cNvPr id="94211" name="Content Placeholder 2"/>
          <p:cNvSpPr>
            <a:spLocks noGrp="1"/>
          </p:cNvSpPr>
          <p:nvPr>
            <p:ph idx="1"/>
          </p:nvPr>
        </p:nvSpPr>
        <p:spPr>
          <a:xfrm>
            <a:off x="457200" y="1600200"/>
            <a:ext cx="8229600" cy="4925143"/>
          </a:xfrm>
        </p:spPr>
        <p:txBody>
          <a:bodyPr/>
          <a:lstStyle/>
          <a:p>
            <a:pPr marL="0" indent="0" eaLnBrk="1" hangingPunct="1">
              <a:buFont typeface="Arial" charset="0"/>
              <a:buNone/>
            </a:pPr>
            <a:r>
              <a:rPr lang="el-GR" dirty="0" smtClean="0">
                <a:cs typeface="Times New Roman" pitchFamily="18" charset="0"/>
              </a:rPr>
              <a:t>Η φωνή αποκαλύπτει πολλά για την προσωπικότητα του ατόμου</a:t>
            </a:r>
          </a:p>
          <a:p>
            <a:pPr marL="0" indent="0" eaLnBrk="1" hangingPunct="1">
              <a:buFont typeface="Arial" charset="0"/>
              <a:buNone/>
            </a:pPr>
            <a:r>
              <a:rPr lang="el-GR" dirty="0" smtClean="0">
                <a:cs typeface="Times New Roman" pitchFamily="18" charset="0"/>
              </a:rPr>
              <a:t>Άρα, ένας καλός αφηγητής </a:t>
            </a:r>
          </a:p>
          <a:p>
            <a:pPr lvl="2" eaLnBrk="1" hangingPunct="1"/>
            <a:r>
              <a:rPr lang="el-GR" sz="2000" dirty="0" smtClean="0">
                <a:cs typeface="Times New Roman" pitchFamily="18" charset="0"/>
              </a:rPr>
              <a:t>μπορεί να δώσει από τη προσωπικότητά του στην ιστορία του</a:t>
            </a:r>
          </a:p>
          <a:p>
            <a:pPr lvl="2" eaLnBrk="1" hangingPunct="1"/>
            <a:r>
              <a:rPr lang="el-GR" sz="2000" dirty="0" smtClean="0">
                <a:cs typeface="Times New Roman" pitchFamily="18" charset="0"/>
              </a:rPr>
              <a:t>να την κάνει πιο ενδιαφέρουσα και ισχυρή </a:t>
            </a:r>
          </a:p>
          <a:p>
            <a:pPr lvl="2" eaLnBrk="1" hangingPunct="1"/>
            <a:r>
              <a:rPr lang="el-GR" sz="2000" dirty="0" smtClean="0">
                <a:cs typeface="Times New Roman" pitchFamily="18" charset="0"/>
              </a:rPr>
              <a:t> να δημιουργήσει την κατάλληλη διάθεση</a:t>
            </a:r>
          </a:p>
          <a:p>
            <a:pPr lvl="2" eaLnBrk="1" hangingPunct="1"/>
            <a:r>
              <a:rPr lang="el-GR" sz="2000" dirty="0" smtClean="0">
                <a:cs typeface="Times New Roman" pitchFamily="18" charset="0"/>
              </a:rPr>
              <a:t> να βοηθήσει στην κατανόησή της</a:t>
            </a:r>
          </a:p>
          <a:p>
            <a:pPr lvl="2" eaLnBrk="1" hangingPunct="1"/>
            <a:r>
              <a:rPr lang="el-GR" sz="2000" dirty="0" smtClean="0">
                <a:cs typeface="Times New Roman" pitchFamily="18" charset="0"/>
              </a:rPr>
              <a:t> να ταξιδέψει ο ίδιος και το κοινό του</a:t>
            </a:r>
          </a:p>
          <a:p>
            <a:pPr lvl="2" eaLnBrk="1" hangingPunct="1"/>
            <a:endParaRPr lang="el-GR" sz="2000" b="1" dirty="0" smtClean="0">
              <a:cs typeface="Times New Roman" pitchFamily="18" charset="0"/>
            </a:endParaRPr>
          </a:p>
          <a:p>
            <a:pPr marL="0" indent="0" algn="ctr" eaLnBrk="1" hangingPunct="1">
              <a:buFont typeface="Arial" charset="0"/>
              <a:buNone/>
            </a:pPr>
            <a:r>
              <a:rPr lang="el-GR" b="1" dirty="0" smtClean="0">
                <a:cs typeface="Times New Roman" pitchFamily="18" charset="0"/>
              </a:rPr>
              <a:t> Γι’ αυτό αφηγούμαστε αργά,</a:t>
            </a:r>
          </a:p>
          <a:p>
            <a:pPr marL="0" indent="0" algn="ctr" eaLnBrk="1" hangingPunct="1">
              <a:buFont typeface="Arial" charset="0"/>
              <a:buNone/>
            </a:pPr>
            <a:r>
              <a:rPr lang="el-GR" b="1" dirty="0" smtClean="0">
                <a:cs typeface="Times New Roman" pitchFamily="18" charset="0"/>
              </a:rPr>
              <a:t>σε διαλογικό ύφος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3"/>
          <p:cNvSpPr>
            <a:spLocks noGrp="1"/>
          </p:cNvSpPr>
          <p:nvPr>
            <p:ph type="title"/>
          </p:nvPr>
        </p:nvSpPr>
        <p:spPr/>
        <p:txBody>
          <a:bodyPr/>
          <a:lstStyle/>
          <a:p>
            <a:pPr eaLnBrk="1" hangingPunct="1"/>
            <a:r>
              <a:rPr lang="en-US" smtClean="0"/>
              <a:t>Perezhilton</a:t>
            </a:r>
            <a:endParaRPr lang="el-GR" smtClean="0"/>
          </a:p>
        </p:txBody>
      </p:sp>
      <p:sp>
        <p:nvSpPr>
          <p:cNvPr id="5" name="Θέση περιεχομένου 4"/>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l-GR" dirty="0" smtClean="0"/>
              <a:t>Με τον τίτλο κάποτε της πιο μισητής ιστοσελίδας του Χόλυγουντ, η </a:t>
            </a:r>
            <a:r>
              <a:rPr lang="en-US" dirty="0" err="1" smtClean="0"/>
              <a:t>Perezhilton</a:t>
            </a:r>
            <a:r>
              <a:rPr lang="en-US" dirty="0" smtClean="0"/>
              <a:t> (</a:t>
            </a:r>
            <a:r>
              <a:rPr lang="el-GR" dirty="0" smtClean="0"/>
              <a:t>όπου αρθρογραφεί ο </a:t>
            </a:r>
            <a:r>
              <a:rPr lang="en-US" dirty="0" smtClean="0"/>
              <a:t>Mario </a:t>
            </a:r>
            <a:r>
              <a:rPr lang="en-US" dirty="0" err="1" smtClean="0"/>
              <a:t>Lavandeira</a:t>
            </a:r>
            <a:r>
              <a:rPr lang="en-US" dirty="0" smtClean="0"/>
              <a:t> </a:t>
            </a:r>
            <a:r>
              <a:rPr lang="el-GR" dirty="0" smtClean="0"/>
              <a:t>από το </a:t>
            </a:r>
            <a:r>
              <a:rPr lang="en-US" dirty="0" smtClean="0"/>
              <a:t>2005) </a:t>
            </a:r>
            <a:r>
              <a:rPr lang="el-GR" dirty="0" smtClean="0"/>
              <a:t>είναι το κουτσομπολίστικο </a:t>
            </a:r>
            <a:r>
              <a:rPr lang="en-US" dirty="0" smtClean="0"/>
              <a:t>site </a:t>
            </a:r>
            <a:r>
              <a:rPr lang="el-GR" dirty="0" smtClean="0"/>
              <a:t>που οι σταρ τρέμουν.</a:t>
            </a:r>
            <a:r>
              <a:rPr lang="en-US" dirty="0" smtClean="0"/>
              <a:t> </a:t>
            </a:r>
            <a:r>
              <a:rPr lang="el-GR" dirty="0" smtClean="0"/>
              <a:t>Ο </a:t>
            </a:r>
            <a:r>
              <a:rPr lang="en-US" dirty="0" smtClean="0"/>
              <a:t>Mario, 29</a:t>
            </a:r>
            <a:r>
              <a:rPr lang="el-GR" dirty="0" smtClean="0"/>
              <a:t> ετών</a:t>
            </a:r>
            <a:r>
              <a:rPr lang="en-US" dirty="0" smtClean="0"/>
              <a:t>, </a:t>
            </a:r>
            <a:r>
              <a:rPr lang="el-GR" dirty="0" smtClean="0"/>
              <a:t>είναι διάσημος για τα πικρόχολα σχόλιά του, που συνήθως συνοδεύουν φωτογραφίες παπαράτσι, όπως και για το ότι τα βγάζει όλα στη φόρα χωρίς να κάνει διακρίσεις</a:t>
            </a:r>
            <a:r>
              <a:rPr lang="en-US" dirty="0" smtClean="0"/>
              <a:t>.  </a:t>
            </a:r>
          </a:p>
          <a:p>
            <a:pPr eaLnBrk="1" fontAlgn="auto" hangingPunct="1">
              <a:spcAft>
                <a:spcPts val="0"/>
              </a:spcAft>
              <a:buFont typeface="Arial" pitchFamily="34" charset="0"/>
              <a:buChar char="•"/>
              <a:defRPr/>
            </a:pPr>
            <a:r>
              <a:rPr lang="el-GR" dirty="0" smtClean="0"/>
              <a:t>Ο </a:t>
            </a:r>
            <a:r>
              <a:rPr lang="en-US" dirty="0" err="1" smtClean="0"/>
              <a:t>Lavandeira</a:t>
            </a:r>
            <a:r>
              <a:rPr lang="en-US" dirty="0" smtClean="0"/>
              <a:t> </a:t>
            </a:r>
            <a:r>
              <a:rPr lang="el-GR" dirty="0" smtClean="0"/>
              <a:t>θεωρείται ισχυρός διαμορφωτής της κοινής γνώμης όσον αφορά το </a:t>
            </a:r>
            <a:r>
              <a:rPr lang="en-US" dirty="0" smtClean="0"/>
              <a:t>star system</a:t>
            </a:r>
            <a:r>
              <a:rPr lang="el-GR" dirty="0" smtClean="0"/>
              <a:t>.</a:t>
            </a:r>
            <a:r>
              <a:rPr lang="en-US" dirty="0" smtClean="0"/>
              <a:t> </a:t>
            </a:r>
            <a:r>
              <a:rPr lang="el-GR" dirty="0" smtClean="0"/>
              <a:t>Το </a:t>
            </a:r>
            <a:r>
              <a:rPr lang="en-US" dirty="0" smtClean="0"/>
              <a:t>reality show </a:t>
            </a:r>
            <a:r>
              <a:rPr lang="el-GR" dirty="0" smtClean="0"/>
              <a:t>του έκανε πρεμιέρα το </a:t>
            </a:r>
            <a:r>
              <a:rPr lang="en-US" dirty="0" smtClean="0"/>
              <a:t>2008 </a:t>
            </a:r>
            <a:r>
              <a:rPr lang="el-GR" dirty="0" smtClean="0"/>
              <a:t>και στο </a:t>
            </a:r>
            <a:r>
              <a:rPr lang="el-GR" dirty="0" err="1" smtClean="0"/>
              <a:t>μπλογκ</a:t>
            </a:r>
            <a:r>
              <a:rPr lang="el-GR" dirty="0" smtClean="0"/>
              <a:t> του έχει ανεβάσει φωτογραφίες του αγκαλιά με την </a:t>
            </a:r>
            <a:r>
              <a:rPr lang="en-US" dirty="0" smtClean="0"/>
              <a:t>Paris Hilton </a:t>
            </a:r>
            <a:r>
              <a:rPr lang="el-GR" dirty="0" smtClean="0"/>
              <a:t>σε πρεμιέρες.</a:t>
            </a:r>
            <a:r>
              <a:rPr lang="en-US" dirty="0" smtClean="0"/>
              <a:t>  </a:t>
            </a:r>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l-GR" sz="3200" b="1" dirty="0" smtClean="0">
                <a:solidFill>
                  <a:srgbClr val="0070C0"/>
                </a:solidFill>
                <a:cs typeface="Times New Roman" pitchFamily="18" charset="0"/>
              </a:rPr>
              <a:t>Η δύναμη του μουσικού κομματιού (</a:t>
            </a:r>
            <a:r>
              <a:rPr lang="en-US" sz="3200" b="1" dirty="0" smtClean="0">
                <a:solidFill>
                  <a:srgbClr val="0070C0"/>
                </a:solidFill>
                <a:cs typeface="Times New Roman" pitchFamily="18" charset="0"/>
              </a:rPr>
              <a:t>soundtrack)</a:t>
            </a:r>
            <a:endParaRPr lang="el-GR" sz="3200" b="1" dirty="0" smtClean="0">
              <a:solidFill>
                <a:srgbClr val="0070C0"/>
              </a:solidFill>
              <a:cs typeface="Times New Roman" pitchFamily="18" charset="0"/>
            </a:endParaRPr>
          </a:p>
        </p:txBody>
      </p:sp>
      <p:sp>
        <p:nvSpPr>
          <p:cNvPr id="3" name="Content Placeholder 2"/>
          <p:cNvSpPr>
            <a:spLocks noGrp="1"/>
          </p:cNvSpPr>
          <p:nvPr>
            <p:ph idx="1"/>
          </p:nvPr>
        </p:nvSpPr>
        <p:spPr>
          <a:xfrm>
            <a:off x="457200" y="1600200"/>
            <a:ext cx="8507413" cy="4876800"/>
          </a:xfrm>
        </p:spPr>
        <p:txBody>
          <a:bodyPr rtlCol="0">
            <a:noAutofit/>
          </a:bodyPr>
          <a:lstStyle/>
          <a:p>
            <a:pPr marL="0" indent="0" eaLnBrk="1" fontAlgn="auto" hangingPunct="1">
              <a:spcAft>
                <a:spcPts val="0"/>
              </a:spcAft>
              <a:buFont typeface="Arial" charset="0"/>
              <a:buNone/>
              <a:defRPr/>
            </a:pPr>
            <a:r>
              <a:rPr lang="el-GR" dirty="0" smtClean="0">
                <a:cs typeface="Times New Roman" pitchFamily="18" charset="0"/>
              </a:rPr>
              <a:t>Επιλέγουμε την κατάλληλη μουσική</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επενδύσουμε την ιστορία  </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στηρίξουμε την ιστορία</a:t>
            </a:r>
          </a:p>
          <a:p>
            <a:pPr lvl="1" eaLnBrk="1" fontAlgn="auto" hangingPunct="1">
              <a:spcAft>
                <a:spcPts val="0"/>
              </a:spcAft>
              <a:defRPr/>
            </a:pPr>
            <a:r>
              <a:rPr lang="el-GR" dirty="0">
                <a:cs typeface="Times New Roman" pitchFamily="18" charset="0"/>
              </a:rPr>
              <a:t> </a:t>
            </a:r>
            <a:r>
              <a:rPr lang="el-GR" dirty="0" smtClean="0">
                <a:cs typeface="Times New Roman" pitchFamily="18" charset="0"/>
              </a:rPr>
              <a:t>  για να επηρεάσουμε τη συναισθηματικότητα της</a:t>
            </a:r>
          </a:p>
          <a:p>
            <a:pPr marL="274637" lvl="1" indent="0" eaLnBrk="1" fontAlgn="auto" hangingPunct="1">
              <a:spcAft>
                <a:spcPts val="0"/>
              </a:spcAft>
              <a:buFont typeface="Arial" charset="0"/>
              <a:buNone/>
              <a:defRPr/>
            </a:pPr>
            <a:r>
              <a:rPr lang="el-GR" dirty="0" smtClean="0">
                <a:cs typeface="Times New Roman" pitchFamily="18" charset="0"/>
              </a:rPr>
              <a:t>      ιστορίας  </a:t>
            </a:r>
            <a:endParaRPr lang="el-GR" b="1" dirty="0" smtClean="0">
              <a:cs typeface="Times New Roman" pitchFamily="18" charset="0"/>
            </a:endParaRPr>
          </a:p>
          <a:p>
            <a:pPr marL="0" indent="0" algn="ctr" eaLnBrk="1" fontAlgn="auto" hangingPunct="1">
              <a:spcAft>
                <a:spcPts val="0"/>
              </a:spcAft>
              <a:buFont typeface="Arial" charset="0"/>
              <a:buNone/>
              <a:defRPr/>
            </a:pPr>
            <a:r>
              <a:rPr lang="el-GR" b="1" dirty="0" smtClean="0">
                <a:cs typeface="Times New Roman" pitchFamily="18" charset="0"/>
              </a:rPr>
              <a:t>Μικρές Συμβουλές!</a:t>
            </a:r>
          </a:p>
          <a:p>
            <a:pPr marL="0" indent="0" eaLnBrk="1" fontAlgn="auto" hangingPunct="1">
              <a:spcAft>
                <a:spcPts val="0"/>
              </a:spcAft>
              <a:buFont typeface="Arial" charset="0"/>
              <a:buNone/>
              <a:defRPr/>
            </a:pPr>
            <a:r>
              <a:rPr lang="el-GR" sz="2000" b="1" i="1" dirty="0" smtClean="0">
                <a:cs typeface="Times New Roman" pitchFamily="18" charset="0"/>
              </a:rPr>
              <a:t>Προτιμάμε </a:t>
            </a:r>
            <a:r>
              <a:rPr lang="el-GR" sz="2000" i="1" dirty="0" smtClean="0">
                <a:cs typeface="Times New Roman" pitchFamily="18" charset="0"/>
              </a:rPr>
              <a:t>την οργανική μουσική</a:t>
            </a:r>
          </a:p>
          <a:p>
            <a:pPr marL="0" indent="0" eaLnBrk="1" fontAlgn="auto" hangingPunct="1">
              <a:spcAft>
                <a:spcPts val="0"/>
              </a:spcAft>
              <a:buFont typeface="Arial" charset="0"/>
              <a:buNone/>
              <a:defRPr/>
            </a:pPr>
            <a:r>
              <a:rPr lang="el-GR" sz="2000" i="1" dirty="0" smtClean="0">
                <a:cs typeface="Times New Roman" pitchFamily="18" charset="0"/>
              </a:rPr>
              <a:t>Προσέχουμε την </a:t>
            </a:r>
            <a:r>
              <a:rPr lang="el-GR" sz="2000" b="1" i="1" dirty="0" smtClean="0">
                <a:cs typeface="Times New Roman" pitchFamily="18" charset="0"/>
              </a:rPr>
              <a:t>αναλογία</a:t>
            </a:r>
            <a:r>
              <a:rPr lang="el-GR" sz="2000" i="1" dirty="0" smtClean="0">
                <a:cs typeface="Times New Roman" pitchFamily="18" charset="0"/>
              </a:rPr>
              <a:t> όγκου μουσικής σε σχέση με την αφήγηση</a:t>
            </a:r>
            <a:endParaRPr lang="el-GR" sz="2000" dirty="0" smtClean="0">
              <a:cs typeface="Times New Roman" pitchFamily="18" charset="0"/>
            </a:endParaRPr>
          </a:p>
          <a:p>
            <a:pPr marL="0" indent="0" eaLnBrk="1" fontAlgn="auto" hangingPunct="1">
              <a:spcAft>
                <a:spcPts val="0"/>
              </a:spcAft>
              <a:buFont typeface="Arial" charset="0"/>
              <a:buNone/>
              <a:defRPr/>
            </a:pPr>
            <a:r>
              <a:rPr lang="el-GR" sz="2000" i="1" dirty="0" smtClean="0">
                <a:cs typeface="Times New Roman" pitchFamily="18" charset="0"/>
              </a:rPr>
              <a:t>Δεν ξεχνάμε ότι </a:t>
            </a:r>
            <a:r>
              <a:rPr lang="el-GR" sz="2000" b="1" i="1" dirty="0" smtClean="0">
                <a:cs typeface="Times New Roman" pitchFamily="18" charset="0"/>
              </a:rPr>
              <a:t>η μουσική  έχει υποστηρικτικό ρόλο</a:t>
            </a:r>
          </a:p>
          <a:p>
            <a:pPr marL="0" indent="0" eaLnBrk="1" fontAlgn="auto" hangingPunct="1">
              <a:spcAft>
                <a:spcPts val="0"/>
              </a:spcAft>
              <a:buFont typeface="Arial" charset="0"/>
              <a:buNone/>
              <a:defRPr/>
            </a:pPr>
            <a:r>
              <a:rPr lang="el-GR" sz="2000" i="1" dirty="0" smtClean="0">
                <a:cs typeface="Times New Roman" pitchFamily="18" charset="0"/>
              </a:rPr>
              <a:t>Η στιγμιαία ή μη </a:t>
            </a:r>
            <a:r>
              <a:rPr lang="el-GR" sz="2000" b="1" i="1" dirty="0" smtClean="0">
                <a:cs typeface="Times New Roman" pitchFamily="18" charset="0"/>
              </a:rPr>
              <a:t>απουσία μουσικής </a:t>
            </a:r>
            <a:r>
              <a:rPr lang="el-GR" sz="2000" i="1" dirty="0" smtClean="0">
                <a:cs typeface="Times New Roman" pitchFamily="18" charset="0"/>
              </a:rPr>
              <a:t>έχει και αυτή το νόημά της</a:t>
            </a:r>
            <a:endParaRPr lang="el-GR" sz="2000" i="1" dirty="0">
              <a:cs typeface="Times New Roman" pitchFamily="18"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l-GR" sz="3600" b="1" dirty="0" smtClean="0">
                <a:solidFill>
                  <a:srgbClr val="0070C0"/>
                </a:solidFill>
                <a:cs typeface="Times New Roman" pitchFamily="18" charset="0"/>
              </a:rPr>
              <a:t>Οικονομία</a:t>
            </a:r>
          </a:p>
        </p:txBody>
      </p:sp>
      <p:sp>
        <p:nvSpPr>
          <p:cNvPr id="26626" name="Content Placeholder 2"/>
          <p:cNvSpPr>
            <a:spLocks noGrp="1"/>
          </p:cNvSpPr>
          <p:nvPr>
            <p:ph idx="1"/>
          </p:nvPr>
        </p:nvSpPr>
        <p:spPr>
          <a:xfrm>
            <a:off x="395288" y="1628775"/>
            <a:ext cx="8229600" cy="4876800"/>
          </a:xfrm>
        </p:spPr>
        <p:txBody>
          <a:bodyPr/>
          <a:lstStyle/>
          <a:p>
            <a:pPr marL="0" indent="0" eaLnBrk="1" hangingPunct="1">
              <a:buFont typeface="Arial" charset="0"/>
              <a:buNone/>
              <a:defRPr/>
            </a:pPr>
            <a:r>
              <a:rPr lang="el-GR" sz="2800" dirty="0" smtClean="0">
                <a:cs typeface="Times New Roman" pitchFamily="18" charset="0"/>
              </a:rPr>
              <a:t>Χρειαζόμαστε ένα </a:t>
            </a:r>
            <a:r>
              <a:rPr lang="el-GR" sz="2800" b="1" dirty="0" smtClean="0">
                <a:cs typeface="Times New Roman" pitchFamily="18" charset="0"/>
              </a:rPr>
              <a:t>μέτρο</a:t>
            </a:r>
            <a:r>
              <a:rPr lang="el-GR" sz="2800" dirty="0" smtClean="0">
                <a:cs typeface="Times New Roman" pitchFamily="18" charset="0"/>
              </a:rPr>
              <a:t> στην αφήγηση</a:t>
            </a:r>
          </a:p>
          <a:p>
            <a:pPr marL="0" indent="0" eaLnBrk="1" hangingPunct="1">
              <a:buFont typeface="Arial" charset="0"/>
              <a:buNone/>
              <a:defRPr/>
            </a:pPr>
            <a:endParaRPr lang="el-GR" sz="2800" dirty="0" smtClean="0">
              <a:cs typeface="Times New Roman" pitchFamily="18" charset="0"/>
            </a:endParaRPr>
          </a:p>
          <a:p>
            <a:pPr marL="0" indent="0" eaLnBrk="1" hangingPunct="1">
              <a:buFont typeface="Arial" charset="0"/>
              <a:buNone/>
              <a:defRPr/>
            </a:pPr>
            <a:r>
              <a:rPr lang="el-GR" sz="2800" dirty="0" smtClean="0">
                <a:cs typeface="Times New Roman" pitchFamily="18" charset="0"/>
              </a:rPr>
              <a:t>Μια ιστορία μπορεί να εικονογραφηθεί αποτελεσματικά με ένα μικρό αριθμό εικόνων και βίντεο και με ένα σύντομο κείμενο</a:t>
            </a:r>
          </a:p>
          <a:p>
            <a:pPr marL="0" indent="0" eaLnBrk="1" hangingPunct="1">
              <a:buFont typeface="Arial" charset="0"/>
              <a:buNone/>
              <a:defRPr/>
            </a:pPr>
            <a:endParaRPr lang="el-GR" sz="2800" dirty="0" smtClean="0">
              <a:cs typeface="Times New Roman" pitchFamily="18" charset="0"/>
            </a:endParaRPr>
          </a:p>
          <a:p>
            <a:pPr marL="0" indent="0" eaLnBrk="1" hangingPunct="1">
              <a:buFont typeface="Arial" charset="0"/>
              <a:buNone/>
              <a:defRPr/>
            </a:pPr>
            <a:r>
              <a:rPr lang="el-GR" sz="2800" dirty="0">
                <a:cs typeface="Times New Roman" pitchFamily="18" charset="0"/>
              </a:rPr>
              <a:t> </a:t>
            </a:r>
            <a:r>
              <a:rPr lang="el-GR" sz="2800" b="1" dirty="0" smtClean="0">
                <a:cs typeface="Times New Roman" pitchFamily="18" charset="0"/>
              </a:rPr>
              <a:t>Προσέχουμε η ιστορία μας να έχει </a:t>
            </a:r>
            <a:endParaRPr lang="el-GR" sz="2800" b="1" dirty="0">
              <a:cs typeface="Times New Roman" pitchFamily="18" charset="0"/>
            </a:endParaRPr>
          </a:p>
          <a:p>
            <a:pPr eaLnBrk="1" hangingPunct="1">
              <a:defRPr/>
            </a:pPr>
            <a:r>
              <a:rPr lang="el-GR" sz="2800" i="1" dirty="0" smtClean="0">
                <a:cs typeface="Times New Roman" pitchFamily="18" charset="0"/>
              </a:rPr>
              <a:t>σύντομη διάρκεια δύο ως πέντε λεπτά</a:t>
            </a:r>
          </a:p>
          <a:p>
            <a:pPr eaLnBrk="1" hangingPunct="1">
              <a:defRPr/>
            </a:pPr>
            <a:r>
              <a:rPr lang="el-GR" sz="2800" i="1" dirty="0" smtClean="0">
                <a:cs typeface="Times New Roman" pitchFamily="18" charset="0"/>
              </a:rPr>
              <a:t>10- 20 περίπου εικόνες</a:t>
            </a:r>
            <a:endParaRPr lang="el-GR" sz="2800" i="1" dirty="0">
              <a:cs typeface="Times New Roman" pitchFamily="18" charset="0"/>
            </a:endParaRPr>
          </a:p>
          <a:p>
            <a:pPr eaLnBrk="1" hangingPunct="1">
              <a:defRPr/>
            </a:pPr>
            <a:r>
              <a:rPr lang="el-GR" sz="2800" i="1" dirty="0">
                <a:cs typeface="Times New Roman" pitchFamily="18" charset="0"/>
              </a:rPr>
              <a:t>2</a:t>
            </a:r>
            <a:r>
              <a:rPr lang="el-GR" sz="2800" i="1" dirty="0" smtClean="0">
                <a:cs typeface="Times New Roman" pitchFamily="18" charset="0"/>
              </a:rPr>
              <a:t>00- 300  λέξεις</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l-GR" sz="3600" b="1" dirty="0" smtClean="0">
                <a:solidFill>
                  <a:srgbClr val="0070C0"/>
                </a:solidFill>
                <a:cs typeface="Times New Roman" pitchFamily="18" charset="0"/>
              </a:rPr>
              <a:t>Ρυθμός</a:t>
            </a:r>
          </a:p>
        </p:txBody>
      </p:sp>
      <p:sp>
        <p:nvSpPr>
          <p:cNvPr id="97283" name="Content Placeholder 2"/>
          <p:cNvSpPr>
            <a:spLocks noGrp="1"/>
          </p:cNvSpPr>
          <p:nvPr>
            <p:ph idx="1"/>
          </p:nvPr>
        </p:nvSpPr>
        <p:spPr>
          <a:xfrm>
            <a:off x="468313" y="1557338"/>
            <a:ext cx="8229600" cy="4876800"/>
          </a:xfrm>
        </p:spPr>
        <p:txBody>
          <a:bodyPr/>
          <a:lstStyle/>
          <a:p>
            <a:pPr marL="0" indent="0" eaLnBrk="1" hangingPunct="1">
              <a:buFont typeface="Arial" charset="0"/>
              <a:buNone/>
            </a:pPr>
            <a:r>
              <a:rPr lang="el-GR" sz="2000" dirty="0" smtClean="0">
                <a:cs typeface="Times New Roman" pitchFamily="18" charset="0"/>
              </a:rPr>
              <a:t>Είναι ο τρόπος με τον οποίο ξετυλίγεται μια ιστορία /  ο ρυθμός που αφηγούμαστε- γρήγορος ή αργός, ευχάριστος ή βαρετός-</a:t>
            </a:r>
          </a:p>
          <a:p>
            <a:pPr marL="0" indent="0" eaLnBrk="1" hangingPunct="1">
              <a:buFont typeface="Arial" charset="0"/>
              <a:buNone/>
            </a:pPr>
            <a:endParaRPr lang="el-GR" sz="2000" dirty="0" smtClean="0">
              <a:cs typeface="Times New Roman" pitchFamily="18" charset="0"/>
            </a:endParaRPr>
          </a:p>
          <a:p>
            <a:pPr marL="0" indent="0" eaLnBrk="1" hangingPunct="1">
              <a:buFont typeface="Arial" charset="0"/>
              <a:buNone/>
            </a:pPr>
            <a:r>
              <a:rPr lang="el-GR" sz="2000" dirty="0" smtClean="0">
                <a:cs typeface="Times New Roman" pitchFamily="18" charset="0"/>
              </a:rPr>
              <a:t>Λαμβάνουμε υπόψη ότι σε μια ιστορία μπορεί</a:t>
            </a:r>
          </a:p>
          <a:p>
            <a:pPr marL="0" indent="0" eaLnBrk="1" hangingPunct="1">
              <a:buFont typeface="Arial" charset="0"/>
              <a:buNone/>
            </a:pPr>
            <a:endParaRPr lang="el-GR" sz="2000" dirty="0" smtClean="0">
              <a:cs typeface="Times New Roman" pitchFamily="18" charset="0"/>
            </a:endParaRPr>
          </a:p>
          <a:p>
            <a:pPr lvl="2" eaLnBrk="1" hangingPunct="1"/>
            <a:r>
              <a:rPr lang="el-GR" sz="2000" dirty="0" smtClean="0">
                <a:cs typeface="Times New Roman" pitchFamily="18" charset="0"/>
              </a:rPr>
              <a:t>να υπάρχουν </a:t>
            </a:r>
            <a:r>
              <a:rPr lang="el-GR" sz="2000" b="1" dirty="0" smtClean="0">
                <a:cs typeface="Times New Roman" pitchFamily="18" charset="0"/>
              </a:rPr>
              <a:t>παύσεις</a:t>
            </a:r>
            <a:r>
              <a:rPr lang="el-GR" sz="2000" dirty="0" smtClean="0">
                <a:cs typeface="Times New Roman" pitchFamily="18" charset="0"/>
              </a:rPr>
              <a:t> για να σκεφτεί και να φανταστεί ο ακροατής</a:t>
            </a:r>
          </a:p>
          <a:p>
            <a:pPr lvl="2" eaLnBrk="1" hangingPunct="1"/>
            <a:r>
              <a:rPr lang="el-GR" sz="2000" dirty="0" smtClean="0">
                <a:cs typeface="Times New Roman" pitchFamily="18" charset="0"/>
              </a:rPr>
              <a:t>να υπάρχουν γρήγορες και αργές φάσεις</a:t>
            </a:r>
          </a:p>
          <a:p>
            <a:pPr lvl="2" eaLnBrk="1" hangingPunct="1"/>
            <a:r>
              <a:rPr lang="el-GR" sz="2000" dirty="0" smtClean="0">
                <a:cs typeface="Times New Roman" pitchFamily="18" charset="0"/>
              </a:rPr>
              <a:t>η μουσική να αλλάξει ρυθμό ανάλογα με το σημείο δράσης</a:t>
            </a:r>
          </a:p>
          <a:p>
            <a:pPr lvl="2" eaLnBrk="1" hangingPunct="1"/>
            <a:endParaRPr lang="el-GR" sz="2000" dirty="0" smtClean="0">
              <a:cs typeface="Times New Roman" pitchFamily="18" charset="0"/>
            </a:endParaRPr>
          </a:p>
          <a:p>
            <a:pPr marL="0" indent="0" algn="ctr" eaLnBrk="1" hangingPunct="1">
              <a:buFont typeface="Arial" charset="0"/>
              <a:buNone/>
            </a:pPr>
            <a:r>
              <a:rPr lang="el-GR" b="1" i="1" dirty="0" smtClean="0">
                <a:cs typeface="Times New Roman" pitchFamily="18" charset="0"/>
              </a:rPr>
              <a:t>Για πολλούς ο βηματισμός/ρυθμός μιας αφήγησης είναι το μυστικό της επιτυχίας </a:t>
            </a:r>
          </a:p>
          <a:p>
            <a:pPr marL="0" indent="0" eaLnBrk="1" hangingPunct="1">
              <a:buFont typeface="Arial" charset="0"/>
              <a:buNone/>
            </a:pPr>
            <a:endParaRPr lang="el-GR"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Τίτλος 5"/>
          <p:cNvSpPr>
            <a:spLocks noGrp="1"/>
          </p:cNvSpPr>
          <p:nvPr>
            <p:ph type="ctrTitle"/>
          </p:nvPr>
        </p:nvSpPr>
        <p:spPr/>
        <p:txBody>
          <a:bodyPr/>
          <a:lstStyle/>
          <a:p>
            <a:pPr eaLnBrk="1" hangingPunct="1"/>
            <a:r>
              <a:rPr lang="el-GR" smtClean="0"/>
              <a:t>Έξι βήματα για τη δημιουργία ψηφιακής αφήγησης</a:t>
            </a:r>
          </a:p>
        </p:txBody>
      </p:sp>
      <p:sp>
        <p:nvSpPr>
          <p:cNvPr id="7" name="Υπότιτλος 6"/>
          <p:cNvSpPr>
            <a:spLocks noGrp="1"/>
          </p:cNvSpPr>
          <p:nvPr>
            <p:ph type="subTitle" idx="1"/>
          </p:nvPr>
        </p:nvSpPr>
        <p:spPr>
          <a:xfrm>
            <a:off x="1371600" y="5732463"/>
            <a:ext cx="6400800" cy="504825"/>
          </a:xfrm>
        </p:spPr>
        <p:txBody>
          <a:bodyPr rtlCol="0">
            <a:normAutofit fontScale="92500" lnSpcReduction="20000"/>
          </a:bodyPr>
          <a:lstStyle/>
          <a:p>
            <a:pPr eaLnBrk="1" fontAlgn="auto" hangingPunct="1">
              <a:spcAft>
                <a:spcPts val="0"/>
              </a:spcAft>
              <a:buFont typeface="Arial" pitchFamily="34" charset="0"/>
              <a:buNone/>
              <a:defRPr/>
            </a:pPr>
            <a:r>
              <a:rPr lang="en-US" sz="1600" dirty="0" smtClean="0"/>
              <a:t>Lambert, J. (2010), </a:t>
            </a:r>
            <a:r>
              <a:rPr lang="en-US" sz="1600" i="1" dirty="0" smtClean="0"/>
              <a:t>Digital Storytelling Cookbook</a:t>
            </a:r>
            <a:r>
              <a:rPr lang="en-US" sz="1600" dirty="0" smtClean="0"/>
              <a:t>, US: Digital Dinner Press</a:t>
            </a:r>
          </a:p>
          <a:p>
            <a:pPr eaLnBrk="1" fontAlgn="auto" hangingPunct="1">
              <a:spcAft>
                <a:spcPts val="0"/>
              </a:spcAft>
              <a:buFont typeface="Arial" pitchFamily="34" charset="0"/>
              <a:buNone/>
              <a:defRPr/>
            </a:pPr>
            <a:r>
              <a:rPr lang="en-US" sz="1600" dirty="0" smtClean="0"/>
              <a:t>http://www.storycenter.org/cookbook.pdf</a:t>
            </a:r>
            <a:endParaRPr lang="el-GR" sz="16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p:txBody>
          <a:bodyPr/>
          <a:lstStyle/>
          <a:p>
            <a:pPr eaLnBrk="1" hangingPunct="1"/>
            <a:r>
              <a:rPr lang="el-GR" sz="4000" smtClean="0"/>
              <a:t>Βήμα 1</a:t>
            </a:r>
            <a:r>
              <a:rPr lang="en-US" sz="4000" smtClean="0"/>
              <a:t>: </a:t>
            </a:r>
            <a:r>
              <a:rPr lang="el-GR" sz="4000" smtClean="0"/>
              <a:t>Αναζητώ τις επιθυμίες μου</a:t>
            </a:r>
          </a:p>
        </p:txBody>
      </p:sp>
      <p:sp>
        <p:nvSpPr>
          <p:cNvPr id="3" name="Θέση περιεχομένου 2"/>
          <p:cNvSpPr>
            <a:spLocks noGrp="1"/>
          </p:cNvSpPr>
          <p:nvPr>
            <p:ph idx="1"/>
          </p:nvPr>
        </p:nvSpPr>
        <p:spPr>
          <a:xfrm>
            <a:off x="468313" y="1600200"/>
            <a:ext cx="8218487" cy="4852988"/>
          </a:xfrm>
        </p:spPr>
        <p:txBody>
          <a:bodyPr rtlCol="0">
            <a:normAutofit fontScale="70000" lnSpcReduction="20000"/>
          </a:bodyPr>
          <a:lstStyle/>
          <a:p>
            <a:pPr eaLnBrk="1" fontAlgn="auto" hangingPunct="1">
              <a:spcAft>
                <a:spcPts val="0"/>
              </a:spcAft>
              <a:buFont typeface="Arial" pitchFamily="34" charset="0"/>
              <a:buChar char="•"/>
              <a:defRPr/>
            </a:pPr>
            <a:r>
              <a:rPr lang="el-GR" dirty="0" smtClean="0"/>
              <a:t>Ο θεωρητικός της τεχνητής νοημοσύνης </a:t>
            </a:r>
            <a:r>
              <a:rPr lang="en-US" dirty="0" smtClean="0"/>
              <a:t>Roger </a:t>
            </a:r>
            <a:r>
              <a:rPr lang="en-US" dirty="0" err="1" smtClean="0"/>
              <a:t>Schank</a:t>
            </a:r>
            <a:r>
              <a:rPr lang="en-US" dirty="0" smtClean="0"/>
              <a:t> </a:t>
            </a:r>
            <a:r>
              <a:rPr lang="el-GR" dirty="0" smtClean="0"/>
              <a:t>αναφέρει ότι εκείνος που ωφελείται περισσότερο από την αφήγηση ιστοριών δεν είναι ο ακροατής αλλά ο ίδιος ο αφηγητής. Η ιστορία που θα αφηγηθεί πρέπει να εκφράζει τον ίδιο για να βρει ανταπόκριση και από το κοινό.</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Η συνείδηση των αντιφατικών και περίπλοκων συναισθημάτων που περιγράφονται σε κάθε ιστορία θα μας βοηθήσει να τα παρουσιάσουμε με τρόπο που να αγγίξει το κοινό. </a:t>
            </a:r>
            <a:r>
              <a:rPr lang="en-US" dirty="0" smtClean="0"/>
              <a:t>Having an awareness of the contrasting and complex nature of a story’s emotional content will not only help get us in touch with the core of the story’s meaning, </a:t>
            </a: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p:txBody>
      </p:sp>
      <p:sp>
        <p:nvSpPr>
          <p:cNvPr id="99332" name="Τίτλος 1"/>
          <p:cNvSpPr txBox="1">
            <a:spLocks/>
          </p:cNvSpPr>
          <p:nvPr/>
        </p:nvSpPr>
        <p:spPr bwMode="auto">
          <a:xfrm>
            <a:off x="684213" y="3141663"/>
            <a:ext cx="8229600" cy="1143000"/>
          </a:xfrm>
          <a:prstGeom prst="rect">
            <a:avLst/>
          </a:prstGeom>
          <a:noFill/>
          <a:ln w="9525">
            <a:noFill/>
            <a:miter lim="800000"/>
            <a:headEnd/>
            <a:tailEnd/>
          </a:ln>
        </p:spPr>
        <p:txBody>
          <a:bodyPr anchor="ctr"/>
          <a:lstStyle/>
          <a:p>
            <a:pPr algn="ctr"/>
            <a:r>
              <a:rPr lang="el-GR" sz="4000">
                <a:latin typeface="Calibri" pitchFamily="34" charset="0"/>
              </a:rPr>
              <a:t>Βήμα 2: Έλεγχος των συναισθημάτων</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Τίτλος 1"/>
          <p:cNvSpPr>
            <a:spLocks noGrp="1"/>
          </p:cNvSpPr>
          <p:nvPr>
            <p:ph type="title"/>
          </p:nvPr>
        </p:nvSpPr>
        <p:spPr/>
        <p:txBody>
          <a:bodyPr/>
          <a:lstStyle/>
          <a:p>
            <a:pPr eaLnBrk="1" hangingPunct="1"/>
            <a:r>
              <a:rPr lang="el-GR" smtClean="0"/>
              <a:t>Βήμα 3 : Η σωστή σκηνή</a:t>
            </a:r>
          </a:p>
        </p:txBody>
      </p:sp>
      <p:sp>
        <p:nvSpPr>
          <p:cNvPr id="3" name="Θέση περιεχομένου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l-GR" dirty="0" smtClean="0"/>
              <a:t>Σε μία ολιγόλεπτη ψηφιακή ιστορία έχει σημασία ποιες σκηνές θα επιλέξουμε να δείξουμε σε εικόνες, ποια επεισόδια θα καταλάβουν περισσότερο ή λιγότερο χρόνο. </a:t>
            </a:r>
          </a:p>
          <a:p>
            <a:pPr eaLnBrk="1" fontAlgn="auto" hangingPunct="1">
              <a:spcAft>
                <a:spcPts val="0"/>
              </a:spcAft>
              <a:buFont typeface="Arial" pitchFamily="34" charset="0"/>
              <a:buChar char="•"/>
              <a:defRPr/>
            </a:pPr>
            <a:r>
              <a:rPr lang="el-GR" dirty="0" smtClean="0"/>
              <a:t>Η ισορροπία στις σκηνές κορύφωσης, λύσης είναι το μυστικό της καλής ιστορίας.</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Οι εικόνες που θα επιλέξουμε να χρησιμοποιήσουμε πρέπει να αποκαλύπτουν τις απαραίτητες πληροφορίες και να δημιουργούν την ατμόσφαιρα της ιστορίας.</a:t>
            </a:r>
          </a:p>
          <a:p>
            <a:pPr eaLnBrk="1" fontAlgn="auto" hangingPunct="1">
              <a:spcAft>
                <a:spcPts val="0"/>
              </a:spcAft>
              <a:buFont typeface="Arial" pitchFamily="34" charset="0"/>
              <a:buChar char="•"/>
              <a:defRPr/>
            </a:pPr>
            <a:r>
              <a:rPr lang="el-GR" dirty="0" smtClean="0"/>
              <a:t>Μπορούμε επίσης να χρησιμοποιήσουμε  εικόνες με συμβολισμό, ή αντίθετες με το νόημα ώστε να σε κάθε περίπτωση να δημιουργηθούν διάφορα επίπεδα ερμηνείας. </a:t>
            </a:r>
          </a:p>
          <a:p>
            <a:pPr eaLnBrk="1" fontAlgn="auto" hangingPunct="1">
              <a:spcAft>
                <a:spcPts val="0"/>
              </a:spcAft>
              <a:buFont typeface="Arial" pitchFamily="34" charset="0"/>
              <a:buChar char="•"/>
              <a:defRPr/>
            </a:pPr>
            <a:endParaRPr lang="el-GR" dirty="0" smtClean="0"/>
          </a:p>
        </p:txBody>
      </p:sp>
      <p:sp>
        <p:nvSpPr>
          <p:cNvPr id="4" name="Τίτλος 1"/>
          <p:cNvSpPr txBox="1">
            <a:spLocks/>
          </p:cNvSpPr>
          <p:nvPr/>
        </p:nvSpPr>
        <p:spPr>
          <a:xfrm>
            <a:off x="539750" y="3213100"/>
            <a:ext cx="8229600" cy="1143000"/>
          </a:xfrm>
          <a:prstGeom prst="rect">
            <a:avLst/>
          </a:prstGeom>
        </p:spPr>
        <p:txBody>
          <a:bodyPr anchor="ctr">
            <a:normAutofit/>
          </a:bodyPr>
          <a:lstStyle/>
          <a:p>
            <a:pPr algn="ctr" fontAlgn="auto">
              <a:spcAft>
                <a:spcPts val="0"/>
              </a:spcAft>
              <a:defRPr/>
            </a:pPr>
            <a:r>
              <a:rPr lang="el-GR" sz="4400" dirty="0">
                <a:latin typeface="+mj-lt"/>
                <a:ea typeface="+mj-ea"/>
                <a:cs typeface="+mj-cs"/>
              </a:rPr>
              <a:t>Βήμα 4: Βλέποντας την ιστορία</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1"/>
          <p:cNvSpPr>
            <a:spLocks noGrp="1"/>
          </p:cNvSpPr>
          <p:nvPr>
            <p:ph type="title"/>
          </p:nvPr>
        </p:nvSpPr>
        <p:spPr/>
        <p:txBody>
          <a:bodyPr/>
          <a:lstStyle/>
          <a:p>
            <a:pPr eaLnBrk="1" hangingPunct="1"/>
            <a:r>
              <a:rPr lang="el-GR" smtClean="0"/>
              <a:t>Βήμα 5</a:t>
            </a:r>
            <a:r>
              <a:rPr lang="el-GR" baseline="30000" smtClean="0"/>
              <a:t> </a:t>
            </a:r>
            <a:r>
              <a:rPr lang="el-GR" smtClean="0"/>
              <a:t> : Ακούγοντας την ιστορία</a:t>
            </a:r>
          </a:p>
        </p:txBody>
      </p:sp>
      <p:sp>
        <p:nvSpPr>
          <p:cNvPr id="3" name="Θέση περιεχομένου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l-GR" dirty="0" smtClean="0"/>
              <a:t>Η ηχογράφηση της αφήγησης χαρίζει ζωντάνια στην ιστορία και το προσωπικό ύφος του αφηγητή προσδίδει χαρακτήρα.</a:t>
            </a:r>
            <a:endParaRPr lang="en-US" dirty="0" smtClean="0"/>
          </a:p>
          <a:p>
            <a:pPr eaLnBrk="1" fontAlgn="auto" hangingPunct="1">
              <a:spcAft>
                <a:spcPts val="0"/>
              </a:spcAft>
              <a:buFont typeface="Arial" pitchFamily="34" charset="0"/>
              <a:buChar char="•"/>
              <a:defRPr/>
            </a:pPr>
            <a:r>
              <a:rPr lang="el-GR" dirty="0" smtClean="0"/>
              <a:t>Είναι ιδιαίτερα εύστοχο να προσθέσουμε ήχους από το περιβάλλον όπου εκτυλίσσεται η ιστορία. Μία πλούσια ηχητική μπάντα δημιουργεί την αίσθηση της εμβάθυνσης στην ιστορία. </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Προτού καταλήξουμε στην οριστική σύνθεση της ιστορίας, χρειάζεται να την παρακολουθήσουμε βάζοντας τον εαυτό μας στη θέση του κοινού. Εάν λάβουμε υπόψη τους θεατές, και δούμε την ιστορία ξανά με αυτό το πρίσμα τότε σίγουρα θα επιτύχουμε ένα άξιο αποτέλεσμα.</a:t>
            </a:r>
          </a:p>
          <a:p>
            <a:pPr eaLnBrk="1" fontAlgn="auto" hangingPunct="1">
              <a:spcAft>
                <a:spcPts val="0"/>
              </a:spcAft>
              <a:buFont typeface="Arial" pitchFamily="34" charset="0"/>
              <a:buNone/>
              <a:defRPr/>
            </a:pPr>
            <a:r>
              <a:rPr lang="el-GR" dirty="0" smtClean="0"/>
              <a:t> </a:t>
            </a:r>
            <a:endParaRPr lang="en-US"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n-US" dirty="0" smtClean="0"/>
          </a:p>
        </p:txBody>
      </p:sp>
      <p:sp>
        <p:nvSpPr>
          <p:cNvPr id="4" name="Τίτλος 1"/>
          <p:cNvSpPr txBox="1">
            <a:spLocks/>
          </p:cNvSpPr>
          <p:nvPr/>
        </p:nvSpPr>
        <p:spPr>
          <a:xfrm>
            <a:off x="323850" y="2997200"/>
            <a:ext cx="8229600" cy="1143000"/>
          </a:xfrm>
          <a:prstGeom prst="rect">
            <a:avLst/>
          </a:prstGeom>
        </p:spPr>
        <p:txBody>
          <a:bodyPr anchor="ctr">
            <a:normAutofit/>
          </a:bodyPr>
          <a:lstStyle/>
          <a:p>
            <a:pPr algn="ctr" fontAlgn="auto">
              <a:spcAft>
                <a:spcPts val="0"/>
              </a:spcAft>
              <a:defRPr/>
            </a:pPr>
            <a:r>
              <a:rPr lang="el-GR" sz="4400" dirty="0">
                <a:latin typeface="+mj-lt"/>
                <a:ea typeface="+mj-ea"/>
                <a:cs typeface="+mj-cs"/>
              </a:rPr>
              <a:t>Βήμα 6: Μοιράζομαι την ιστορία</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650" y="1989138"/>
            <a:ext cx="8064500" cy="1152525"/>
          </a:xfrm>
        </p:spPr>
        <p:txBody>
          <a:bodyPr rtlCol="0">
            <a:normAutofit fontScale="90000"/>
          </a:bodyPr>
          <a:lstStyle/>
          <a:p>
            <a:pPr algn="l" eaLnBrk="1" fontAlgn="auto" hangingPunct="1">
              <a:spcAft>
                <a:spcPts val="0"/>
              </a:spcAft>
              <a:defRPr/>
            </a:pPr>
            <a:r>
              <a:rPr lang="el-GR" dirty="0" smtClean="0">
                <a:solidFill>
                  <a:schemeClr val="accent4">
                    <a:lumMod val="75000"/>
                  </a:schemeClr>
                </a:solidFill>
              </a:rPr>
              <a:t>Παραδείγματα εκπαιδευτικής αξιοποίησης της ψηφιακής αφήγησης</a:t>
            </a:r>
            <a:endParaRPr lang="en-US" dirty="0">
              <a:solidFill>
                <a:schemeClr val="accent4">
                  <a:lumMod val="75000"/>
                </a:schemeClr>
              </a:solidFill>
            </a:endParaRPr>
          </a:p>
        </p:txBody>
      </p:sp>
      <p:sp>
        <p:nvSpPr>
          <p:cNvPr id="13315" name="Rectangle 3"/>
          <p:cNvSpPr>
            <a:spLocks noGrp="1" noChangeArrowheads="1"/>
          </p:cNvSpPr>
          <p:nvPr>
            <p:ph type="body" idx="1"/>
          </p:nvPr>
        </p:nvSpPr>
        <p:spPr>
          <a:xfrm>
            <a:off x="304800" y="1628775"/>
            <a:ext cx="8443913" cy="1728788"/>
          </a:xfrm>
        </p:spPr>
        <p:txBody>
          <a:bodyPr rtlCol="0">
            <a:normAutofit/>
          </a:bodyPr>
          <a:lstStyle/>
          <a:p>
            <a:pPr eaLnBrk="1" fontAlgn="auto" hangingPunct="1">
              <a:spcAft>
                <a:spcPts val="0"/>
              </a:spcAft>
              <a:buFont typeface="Arial" pitchFamily="34" charset="0"/>
              <a:buChar char="•"/>
              <a:defRPr/>
            </a:pPr>
            <a:endParaRPr lang="en-US" dirty="0">
              <a:solidFill>
                <a:schemeClr val="accent1">
                  <a:lumMod val="20000"/>
                  <a:lumOff val="80000"/>
                </a:schemeClr>
              </a:solidFill>
            </a:endParaRPr>
          </a:p>
          <a:p>
            <a:pPr eaLnBrk="1" fontAlgn="auto" hangingPunct="1">
              <a:spcAft>
                <a:spcPts val="0"/>
              </a:spcAft>
              <a:buFont typeface="Wingdings 2" pitchFamily="18" charset="2"/>
              <a:buNone/>
              <a:defRPr/>
            </a:pPr>
            <a:endParaRPr lang="en-US" dirty="0">
              <a:solidFill>
                <a:schemeClr val="accent1">
                  <a:lumMod val="20000"/>
                  <a:lumOff val="80000"/>
                </a:schemeClr>
              </a:solidFill>
            </a:endParaRPr>
          </a:p>
          <a:p>
            <a:pPr eaLnBrk="1" fontAlgn="auto" hangingPunct="1">
              <a:spcAft>
                <a:spcPts val="0"/>
              </a:spcAft>
              <a:buFont typeface="Arial" pitchFamily="34" charset="0"/>
              <a:buChar char="•"/>
              <a:defRPr/>
            </a:pPr>
            <a:endParaRPr lang="en-US" dirty="0">
              <a:solidFill>
                <a:schemeClr val="accent1">
                  <a:lumMod val="20000"/>
                  <a:lumOff val="80000"/>
                </a:schemeClr>
              </a:solidFill>
            </a:endParaRPr>
          </a:p>
        </p:txBody>
      </p:sp>
      <p:pic>
        <p:nvPicPr>
          <p:cNvPr id="102404" name="Picture 5" descr="http://www.storycenter.org/images/bar0.jpg"/>
          <p:cNvPicPr>
            <a:picLocks noChangeAspect="1" noChangeArrowheads="1"/>
          </p:cNvPicPr>
          <p:nvPr/>
        </p:nvPicPr>
        <p:blipFill>
          <a:blip r:embed="rId2" cstate="print"/>
          <a:srcRect/>
          <a:stretch>
            <a:fillRect/>
          </a:stretch>
        </p:blipFill>
        <p:spPr bwMode="auto">
          <a:xfrm>
            <a:off x="395288" y="3644900"/>
            <a:ext cx="8288337"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Τίτλος"/>
          <p:cNvSpPr>
            <a:spLocks noGrp="1"/>
          </p:cNvSpPr>
          <p:nvPr>
            <p:ph type="title"/>
          </p:nvPr>
        </p:nvSpPr>
        <p:spPr>
          <a:xfrm>
            <a:off x="0" y="188913"/>
            <a:ext cx="5637213" cy="1143000"/>
          </a:xfrm>
        </p:spPr>
        <p:txBody>
          <a:bodyPr/>
          <a:lstStyle/>
          <a:p>
            <a:pPr eaLnBrk="1" hangingPunct="1"/>
            <a:r>
              <a:rPr lang="en-US" smtClean="0"/>
              <a:t>Poli cultura</a:t>
            </a:r>
            <a:endParaRPr lang="el-GR" smtClean="0"/>
          </a:p>
        </p:txBody>
      </p:sp>
      <p:pic>
        <p:nvPicPr>
          <p:cNvPr id="103427" name="3 - Θέση περιεχομένου" descr="policultura_Page_3.jpg"/>
          <p:cNvPicPr>
            <a:picLocks noGrp="1" noChangeAspect="1"/>
          </p:cNvPicPr>
          <p:nvPr>
            <p:ph idx="1"/>
          </p:nvPr>
        </p:nvPicPr>
        <p:blipFill>
          <a:blip r:embed="rId2" cstate="print"/>
          <a:srcRect/>
          <a:stretch>
            <a:fillRect/>
          </a:stretch>
        </p:blipFill>
        <p:spPr>
          <a:xfrm>
            <a:off x="0" y="1412875"/>
            <a:ext cx="5948363" cy="3473450"/>
          </a:xfrm>
        </p:spPr>
      </p:pic>
      <p:sp>
        <p:nvSpPr>
          <p:cNvPr id="103428" name="4 - TextBox"/>
          <p:cNvSpPr txBox="1">
            <a:spLocks noChangeArrowheads="1"/>
          </p:cNvSpPr>
          <p:nvPr/>
        </p:nvSpPr>
        <p:spPr bwMode="auto">
          <a:xfrm>
            <a:off x="6011863" y="260350"/>
            <a:ext cx="2736850" cy="5910263"/>
          </a:xfrm>
          <a:prstGeom prst="rect">
            <a:avLst/>
          </a:prstGeom>
          <a:noFill/>
          <a:ln w="9525">
            <a:noFill/>
            <a:miter lim="800000"/>
            <a:headEnd/>
            <a:tailEnd/>
          </a:ln>
        </p:spPr>
        <p:txBody>
          <a:bodyPr>
            <a:spAutoFit/>
          </a:bodyPr>
          <a:lstStyle/>
          <a:p>
            <a:r>
              <a:rPr lang="en-US">
                <a:latin typeface="Calibri" pitchFamily="34" charset="0"/>
                <a:hlinkClick r:id="rId3"/>
              </a:rPr>
              <a:t>http://www.policultura.it/</a:t>
            </a:r>
            <a:endParaRPr lang="el-GR">
              <a:latin typeface="Calibri" pitchFamily="34" charset="0"/>
            </a:endParaRPr>
          </a:p>
          <a:p>
            <a:endParaRPr lang="el-GR">
              <a:latin typeface="Calibri" pitchFamily="34" charset="0"/>
            </a:endParaRPr>
          </a:p>
          <a:p>
            <a:endParaRPr lang="el-GR">
              <a:latin typeface="Calibri" pitchFamily="34" charset="0"/>
            </a:endParaRPr>
          </a:p>
          <a:p>
            <a:r>
              <a:rPr lang="el-GR">
                <a:latin typeface="Calibri" pitchFamily="34" charset="0"/>
              </a:rPr>
              <a:t>Μαθητές 5-17 χρόνων δημιουργούν και μοιράζονται τις ιστορίες τους με τα υπόλοιπα σχολεία της Ιταλίας που συμμετέχουν στο πρόγραμμα.</a:t>
            </a:r>
          </a:p>
          <a:p>
            <a:endParaRPr lang="el-GR">
              <a:latin typeface="Calibri" pitchFamily="34" charset="0"/>
            </a:endParaRPr>
          </a:p>
          <a:p>
            <a:pPr>
              <a:buFont typeface="Wingdings" pitchFamily="2" charset="2"/>
              <a:buChar char="ü"/>
            </a:pPr>
            <a:r>
              <a:rPr lang="el-GR">
                <a:latin typeface="Calibri" pitchFamily="34" charset="0"/>
              </a:rPr>
              <a:t>Ο χρήστης  μπορεί να επιλέξει να δει την σύντομη εκδοχή της ιστορίας.</a:t>
            </a:r>
          </a:p>
          <a:p>
            <a:pPr>
              <a:buFont typeface="Wingdings" pitchFamily="2" charset="2"/>
              <a:buChar char="ü"/>
            </a:pPr>
            <a:r>
              <a:rPr lang="el-GR">
                <a:latin typeface="Calibri" pitchFamily="34" charset="0"/>
              </a:rPr>
              <a:t>Παράλληλα με την αφήγηση εμφανίζεται στην οθόνη το γραπτό κείμενο της. </a:t>
            </a:r>
          </a:p>
          <a:p>
            <a:endParaRPr lang="el-GR">
              <a:latin typeface="Calibri" pitchFamily="34" charset="0"/>
            </a:endParaRPr>
          </a:p>
          <a:p>
            <a:endParaRPr lang="el-GR">
              <a:latin typeface="Calibri"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Τίτλος"/>
          <p:cNvSpPr>
            <a:spLocks noGrp="1"/>
          </p:cNvSpPr>
          <p:nvPr>
            <p:ph type="title"/>
          </p:nvPr>
        </p:nvSpPr>
        <p:spPr>
          <a:xfrm>
            <a:off x="457200" y="274638"/>
            <a:ext cx="3609975" cy="1143000"/>
          </a:xfrm>
        </p:spPr>
        <p:txBody>
          <a:bodyPr/>
          <a:lstStyle/>
          <a:p>
            <a:pPr eaLnBrk="1" hangingPunct="1"/>
            <a:r>
              <a:rPr lang="en-US" smtClean="0"/>
              <a:t>Historypin</a:t>
            </a:r>
            <a:endParaRPr lang="el-GR" smtClean="0"/>
          </a:p>
        </p:txBody>
      </p:sp>
      <p:sp>
        <p:nvSpPr>
          <p:cNvPr id="3" name="2 - Θέση περιεχομένου"/>
          <p:cNvSpPr>
            <a:spLocks noGrp="1"/>
          </p:cNvSpPr>
          <p:nvPr>
            <p:ph idx="1"/>
          </p:nvPr>
        </p:nvSpPr>
        <p:spPr>
          <a:xfrm>
            <a:off x="5940425" y="1125538"/>
            <a:ext cx="3033713" cy="5183187"/>
          </a:xfrm>
        </p:spPr>
        <p:txBody>
          <a:bodyPr rtlCol="0">
            <a:normAutofit lnSpcReduction="10000"/>
          </a:bodyPr>
          <a:lstStyle/>
          <a:p>
            <a:pPr eaLnBrk="1" fontAlgn="auto" hangingPunct="1">
              <a:spcAft>
                <a:spcPts val="0"/>
              </a:spcAft>
              <a:buFont typeface="Arial" pitchFamily="34" charset="0"/>
              <a:buNone/>
              <a:defRPr/>
            </a:pPr>
            <a:r>
              <a:rPr lang="en-US" sz="1800" dirty="0" smtClean="0">
                <a:hlinkClick r:id="rId2"/>
              </a:rPr>
              <a:t>http://www.historypin.com/</a:t>
            </a:r>
            <a:endParaRPr lang="en-US" sz="1800" dirty="0" smtClean="0"/>
          </a:p>
          <a:p>
            <a:pPr indent="0" eaLnBrk="1" fontAlgn="auto" hangingPunct="1">
              <a:spcAft>
                <a:spcPts val="0"/>
              </a:spcAft>
              <a:buFont typeface="Arial" pitchFamily="34" charset="0"/>
              <a:buNone/>
              <a:defRPr/>
            </a:pPr>
            <a:r>
              <a:rPr lang="el-GR" sz="1800" dirty="0" smtClean="0"/>
              <a:t>Σχολεία συμμετέχουν στη σύνθεση ενός χάρτη που δεν είναι πια μόνο γεωγραφικός αλλά αφηγείται με εικόνες την ιστορία όπως αυτή αποτυπώνεται σε φωτογραφίες προηγούμενων εποχών</a:t>
            </a:r>
          </a:p>
          <a:p>
            <a:pPr eaLnBrk="1" fontAlgn="auto" hangingPunct="1">
              <a:spcAft>
                <a:spcPts val="0"/>
              </a:spcAft>
              <a:buFont typeface="Arial" pitchFamily="34" charset="0"/>
              <a:buNone/>
              <a:defRPr/>
            </a:pPr>
            <a:r>
              <a:rPr lang="el-GR" sz="1800" dirty="0" smtClean="0"/>
              <a:t>Μελετούν την τοπική ιστορία μέσα από τη σύγκριση και δίνουν τη δική τους ερμηνεία με τις αφηγήσεις τους.</a:t>
            </a:r>
            <a:endParaRPr lang="en-US" sz="1800" dirty="0" smtClean="0"/>
          </a:p>
          <a:p>
            <a:pPr eaLnBrk="1" fontAlgn="auto" hangingPunct="1">
              <a:spcAft>
                <a:spcPts val="0"/>
              </a:spcAft>
              <a:buFont typeface="Arial" pitchFamily="34" charset="0"/>
              <a:buNone/>
              <a:defRPr/>
            </a:pPr>
            <a:r>
              <a:rPr lang="el-GR" sz="1800" dirty="0" smtClean="0"/>
              <a:t>Η σελίδα </a:t>
            </a:r>
            <a:r>
              <a:rPr lang="el-GR" sz="1800" b="1" dirty="0" smtClean="0"/>
              <a:t>βραβεύτηκε</a:t>
            </a:r>
            <a:r>
              <a:rPr lang="el-GR" sz="1800" dirty="0" smtClean="0"/>
              <a:t> το 2011 με το βραβείο </a:t>
            </a:r>
            <a:r>
              <a:rPr lang="en-US" sz="1800" dirty="0" smtClean="0"/>
              <a:t>Webby</a:t>
            </a:r>
            <a:r>
              <a:rPr lang="el-GR" sz="1800" dirty="0" smtClean="0"/>
              <a:t> ως η καλύτερη ιστοσελίδα Μη Κυβερνητικής Οργάνωσης. </a:t>
            </a:r>
          </a:p>
          <a:p>
            <a:pPr eaLnBrk="1" fontAlgn="auto" hangingPunct="1">
              <a:spcAft>
                <a:spcPts val="0"/>
              </a:spcAft>
              <a:buFont typeface="Arial" pitchFamily="34" charset="0"/>
              <a:buNone/>
              <a:defRPr/>
            </a:pPr>
            <a:endParaRPr lang="el-GR" sz="1800" dirty="0"/>
          </a:p>
        </p:txBody>
      </p:sp>
      <p:pic>
        <p:nvPicPr>
          <p:cNvPr id="104452" name="3 - Εικόνα" descr="HistoryPin11.png"/>
          <p:cNvPicPr>
            <a:picLocks noChangeAspect="1"/>
          </p:cNvPicPr>
          <p:nvPr/>
        </p:nvPicPr>
        <p:blipFill>
          <a:blip r:embed="rId3" cstate="print"/>
          <a:srcRect/>
          <a:stretch>
            <a:fillRect/>
          </a:stretch>
        </p:blipFill>
        <p:spPr bwMode="auto">
          <a:xfrm>
            <a:off x="0" y="1412875"/>
            <a:ext cx="5903913" cy="41767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gia_synantisi_storytelling\teliko_mrk_storytelling\perezhilton.bmp"/>
          <p:cNvPicPr>
            <a:picLocks noChangeAspect="1" noChangeArrowheads="1"/>
          </p:cNvPicPr>
          <p:nvPr/>
        </p:nvPicPr>
        <p:blipFill>
          <a:blip r:embed="rId3" cstate="print"/>
          <a:srcRect/>
          <a:stretch>
            <a:fillRect/>
          </a:stretch>
        </p:blipFill>
        <p:spPr bwMode="auto">
          <a:xfrm>
            <a:off x="628650" y="333375"/>
            <a:ext cx="7815263" cy="5472113"/>
          </a:xfrm>
          <a:prstGeom prst="rect">
            <a:avLst/>
          </a:prstGeom>
          <a:noFill/>
          <a:ln w="9525">
            <a:noFill/>
            <a:miter lim="800000"/>
            <a:headEnd/>
            <a:tailEnd/>
          </a:ln>
        </p:spPr>
      </p:pic>
      <p:sp>
        <p:nvSpPr>
          <p:cNvPr id="16387" name="TextBox 4"/>
          <p:cNvSpPr txBox="1">
            <a:spLocks noChangeArrowheads="1"/>
          </p:cNvSpPr>
          <p:nvPr/>
        </p:nvSpPr>
        <p:spPr bwMode="auto">
          <a:xfrm>
            <a:off x="827088" y="6092825"/>
            <a:ext cx="7416800" cy="646113"/>
          </a:xfrm>
          <a:prstGeom prst="rect">
            <a:avLst/>
          </a:prstGeom>
          <a:noFill/>
          <a:ln w="9525">
            <a:noFill/>
            <a:miter lim="800000"/>
            <a:headEnd/>
            <a:tailEnd/>
          </a:ln>
        </p:spPr>
        <p:txBody>
          <a:bodyPr>
            <a:spAutoFit/>
          </a:bodyPr>
          <a:lstStyle/>
          <a:p>
            <a:r>
              <a:rPr lang="en-US">
                <a:latin typeface="Calibri" pitchFamily="34" charset="0"/>
                <a:hlinkClick r:id="rId4"/>
              </a:rPr>
              <a:t>http://perezhilton.com/</a:t>
            </a:r>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5474" name="5 - Τίτλος"/>
          <p:cNvSpPr>
            <a:spLocks noGrp="1"/>
          </p:cNvSpPr>
          <p:nvPr>
            <p:ph type="ctrTitle"/>
          </p:nvPr>
        </p:nvSpPr>
        <p:spPr>
          <a:xfrm>
            <a:off x="685800" y="1700213"/>
            <a:ext cx="7772400" cy="1900237"/>
          </a:xfrm>
        </p:spPr>
        <p:txBody>
          <a:bodyPr/>
          <a:lstStyle/>
          <a:p>
            <a:pPr marL="53975" eaLnBrk="1" hangingPunct="1"/>
            <a:r>
              <a:rPr lang="el-GR" sz="3600" smtClean="0"/>
              <a:t>Τρεις ενδιαφέρουσες εφαρμογές του </a:t>
            </a:r>
            <a:r>
              <a:rPr lang="en-US" sz="3600" smtClean="0"/>
              <a:t>Massachusetts Institute of Technology </a:t>
            </a:r>
            <a:r>
              <a:rPr lang="el-GR" sz="3600" smtClean="0"/>
              <a:t>για την ψηφιακή αφήγηση</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Τίτλος"/>
          <p:cNvSpPr>
            <a:spLocks noGrp="1"/>
          </p:cNvSpPr>
          <p:nvPr>
            <p:ph type="title"/>
          </p:nvPr>
        </p:nvSpPr>
        <p:spPr>
          <a:xfrm>
            <a:off x="457200" y="254000"/>
            <a:ext cx="8229600" cy="1143000"/>
          </a:xfrm>
        </p:spPr>
        <p:txBody>
          <a:bodyPr/>
          <a:lstStyle/>
          <a:p>
            <a:pPr marL="53975" eaLnBrk="1" hangingPunct="1"/>
            <a:r>
              <a:rPr lang="en-US" smtClean="0"/>
              <a:t>1. Moving Pictures</a:t>
            </a:r>
            <a:endParaRPr lang="el-GR" smtClean="0"/>
          </a:p>
        </p:txBody>
      </p:sp>
      <p:sp>
        <p:nvSpPr>
          <p:cNvPr id="106499" name="2 - Θέση περιεχομένου"/>
          <p:cNvSpPr>
            <a:spLocks noGrp="1"/>
          </p:cNvSpPr>
          <p:nvPr>
            <p:ph idx="1"/>
          </p:nvPr>
        </p:nvSpPr>
        <p:spPr/>
        <p:txBody>
          <a:bodyPr/>
          <a:lstStyle/>
          <a:p>
            <a:pPr eaLnBrk="1" hangingPunct="1">
              <a:buFont typeface="Arial" charset="0"/>
              <a:buNone/>
            </a:pPr>
            <a:r>
              <a:rPr lang="en-US" sz="1800" smtClean="0"/>
              <a:t> </a:t>
            </a:r>
            <a:endParaRPr lang="el-GR" sz="1800" smtClean="0"/>
          </a:p>
        </p:txBody>
      </p:sp>
      <p:pic>
        <p:nvPicPr>
          <p:cNvPr id="106500" name="6 - Εικόνα" descr="design.jpg"/>
          <p:cNvPicPr>
            <a:picLocks noChangeAspect="1"/>
          </p:cNvPicPr>
          <p:nvPr/>
        </p:nvPicPr>
        <p:blipFill>
          <a:blip r:embed="rId2" cstate="print"/>
          <a:srcRect/>
          <a:stretch>
            <a:fillRect/>
          </a:stretch>
        </p:blipFill>
        <p:spPr bwMode="auto">
          <a:xfrm>
            <a:off x="5219700" y="1412875"/>
            <a:ext cx="3744913" cy="3311525"/>
          </a:xfrm>
          <a:prstGeom prst="rect">
            <a:avLst/>
          </a:prstGeom>
          <a:noFill/>
          <a:ln w="9525">
            <a:noFill/>
            <a:miter lim="800000"/>
            <a:headEnd/>
            <a:tailEnd/>
          </a:ln>
        </p:spPr>
      </p:pic>
      <p:sp>
        <p:nvSpPr>
          <p:cNvPr id="106501" name="4 - TextBox"/>
          <p:cNvSpPr txBox="1">
            <a:spLocks noChangeArrowheads="1"/>
          </p:cNvSpPr>
          <p:nvPr/>
        </p:nvSpPr>
        <p:spPr bwMode="auto">
          <a:xfrm>
            <a:off x="714375" y="1928813"/>
            <a:ext cx="3240088" cy="1754187"/>
          </a:xfrm>
          <a:prstGeom prst="rect">
            <a:avLst/>
          </a:prstGeom>
          <a:noFill/>
          <a:ln w="9525">
            <a:noFill/>
            <a:miter lim="800000"/>
            <a:headEnd/>
            <a:tailEnd/>
          </a:ln>
        </p:spPr>
        <p:txBody>
          <a:bodyPr>
            <a:spAutoFit/>
          </a:bodyPr>
          <a:lstStyle/>
          <a:p>
            <a:r>
              <a:rPr lang="el-GR">
                <a:latin typeface="Calibri" pitchFamily="34" charset="0"/>
              </a:rPr>
              <a:t>Τα παιδιά μοντάρουν σε μια συσκευή με χειριστήρια κατάλληλα για την ηλικία τους και όχι με το ποντίκι.</a:t>
            </a:r>
            <a:endParaRPr lang="en-US">
              <a:latin typeface="Calibri" pitchFamily="34" charset="0"/>
            </a:endParaRPr>
          </a:p>
          <a:p>
            <a:endParaRPr lang="en-US">
              <a:latin typeface="Calibri" pitchFamily="34" charset="0"/>
            </a:endParaRPr>
          </a:p>
          <a:p>
            <a:endParaRPr lang="el-GR">
              <a:latin typeface="Calibri" pitchFamily="34" charset="0"/>
            </a:endParaRPr>
          </a:p>
        </p:txBody>
      </p:sp>
      <p:pic>
        <p:nvPicPr>
          <p:cNvPr id="106502" name="Picture 2"/>
          <p:cNvPicPr>
            <a:picLocks noChangeAspect="1" noChangeArrowheads="1"/>
          </p:cNvPicPr>
          <p:nvPr/>
        </p:nvPicPr>
        <p:blipFill>
          <a:blip r:embed="rId3" cstate="print"/>
          <a:srcRect/>
          <a:stretch>
            <a:fillRect/>
          </a:stretch>
        </p:blipFill>
        <p:spPr bwMode="auto">
          <a:xfrm>
            <a:off x="179388" y="5013325"/>
            <a:ext cx="8572500"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Τίτλος"/>
          <p:cNvSpPr>
            <a:spLocks noGrp="1"/>
          </p:cNvSpPr>
          <p:nvPr>
            <p:ph type="title"/>
          </p:nvPr>
        </p:nvSpPr>
        <p:spPr>
          <a:xfrm>
            <a:off x="457200" y="254000"/>
            <a:ext cx="8229600" cy="1143000"/>
          </a:xfrm>
        </p:spPr>
        <p:txBody>
          <a:bodyPr/>
          <a:lstStyle/>
          <a:p>
            <a:pPr marL="53975" eaLnBrk="1" hangingPunct="1"/>
            <a:r>
              <a:rPr lang="en-US" smtClean="0"/>
              <a:t>2. Terraria</a:t>
            </a:r>
            <a:endParaRPr lang="el-GR" smtClean="0"/>
          </a:p>
        </p:txBody>
      </p:sp>
      <p:pic>
        <p:nvPicPr>
          <p:cNvPr id="107523" name="Picture 2"/>
          <p:cNvPicPr>
            <a:picLocks noGrp="1" noChangeAspect="1" noChangeArrowheads="1"/>
          </p:cNvPicPr>
          <p:nvPr>
            <p:ph idx="1"/>
          </p:nvPr>
        </p:nvPicPr>
        <p:blipFill>
          <a:blip r:embed="rId2" cstate="print"/>
          <a:srcRect/>
          <a:stretch>
            <a:fillRect/>
          </a:stretch>
        </p:blipFill>
        <p:spPr>
          <a:xfrm>
            <a:off x="539750" y="1484313"/>
            <a:ext cx="6026150" cy="4525962"/>
          </a:xfrm>
        </p:spPr>
      </p:pic>
      <p:sp>
        <p:nvSpPr>
          <p:cNvPr id="107524" name="4 - TextBox"/>
          <p:cNvSpPr txBox="1">
            <a:spLocks noChangeArrowheads="1"/>
          </p:cNvSpPr>
          <p:nvPr/>
        </p:nvSpPr>
        <p:spPr bwMode="auto">
          <a:xfrm>
            <a:off x="6804025" y="1916113"/>
            <a:ext cx="2089150" cy="3694112"/>
          </a:xfrm>
          <a:prstGeom prst="rect">
            <a:avLst/>
          </a:prstGeom>
          <a:noFill/>
          <a:ln w="9525">
            <a:noFill/>
            <a:miter lim="800000"/>
            <a:headEnd/>
            <a:tailEnd/>
          </a:ln>
        </p:spPr>
        <p:txBody>
          <a:bodyPr>
            <a:spAutoFit/>
          </a:bodyPr>
          <a:lstStyle/>
          <a:p>
            <a:r>
              <a:rPr lang="el-GR">
                <a:latin typeface="Calibri" pitchFamily="34" charset="0"/>
              </a:rPr>
              <a:t>Με </a:t>
            </a:r>
            <a:r>
              <a:rPr lang="en-US">
                <a:latin typeface="Calibri" pitchFamily="34" charset="0"/>
              </a:rPr>
              <a:t>joystick</a:t>
            </a:r>
            <a:r>
              <a:rPr lang="el-GR">
                <a:latin typeface="Calibri" pitchFamily="34" charset="0"/>
              </a:rPr>
              <a:t> τα παιδιά χειρίζονται τη βιντεοκάμερα ώστε να βιντεοσκοπήσουν, να φωτίσουν και να ηχογραφήσουν τους ήρωες.</a:t>
            </a:r>
          </a:p>
          <a:p>
            <a:r>
              <a:rPr lang="el-GR">
                <a:latin typeface="Calibri" pitchFamily="34" charset="0"/>
              </a:rPr>
              <a:t>Ταυτόχρονα βλέπουν την εικόνα στον υπολογιστή.</a:t>
            </a:r>
          </a:p>
          <a:p>
            <a:endParaRPr lang="en-US">
              <a:latin typeface="Calibri" pitchFamily="34" charset="0"/>
            </a:endParaRPr>
          </a:p>
          <a:p>
            <a:endParaRPr lang="el-GR">
              <a:latin typeface="Calibri" pitchFamily="34" charset="0"/>
            </a:endParaRPr>
          </a:p>
        </p:txBody>
      </p:sp>
      <p:sp>
        <p:nvSpPr>
          <p:cNvPr id="6" name="5 - Ελεύθερη σχεδίαση"/>
          <p:cNvSpPr/>
          <p:nvPr/>
        </p:nvSpPr>
        <p:spPr>
          <a:xfrm>
            <a:off x="3292475" y="2505075"/>
            <a:ext cx="730250" cy="631825"/>
          </a:xfrm>
          <a:custGeom>
            <a:avLst/>
            <a:gdLst>
              <a:gd name="connsiteX0" fmla="*/ 355492 w 730396"/>
              <a:gd name="connsiteY0" fmla="*/ 0 h 630936"/>
              <a:gd name="connsiteX1" fmla="*/ 309772 w 730396"/>
              <a:gd name="connsiteY1" fmla="*/ 9144 h 630936"/>
              <a:gd name="connsiteX2" fmla="*/ 227476 w 730396"/>
              <a:gd name="connsiteY2" fmla="*/ 18288 h 630936"/>
              <a:gd name="connsiteX3" fmla="*/ 172612 w 730396"/>
              <a:gd name="connsiteY3" fmla="*/ 64008 h 630936"/>
              <a:gd name="connsiteX4" fmla="*/ 145180 w 730396"/>
              <a:gd name="connsiteY4" fmla="*/ 82296 h 630936"/>
              <a:gd name="connsiteX5" fmla="*/ 117748 w 730396"/>
              <a:gd name="connsiteY5" fmla="*/ 118872 h 630936"/>
              <a:gd name="connsiteX6" fmla="*/ 62884 w 730396"/>
              <a:gd name="connsiteY6" fmla="*/ 164592 h 630936"/>
              <a:gd name="connsiteX7" fmla="*/ 35452 w 730396"/>
              <a:gd name="connsiteY7" fmla="*/ 219456 h 630936"/>
              <a:gd name="connsiteX8" fmla="*/ 8020 w 730396"/>
              <a:gd name="connsiteY8" fmla="*/ 274320 h 630936"/>
              <a:gd name="connsiteX9" fmla="*/ 17164 w 730396"/>
              <a:gd name="connsiteY9" fmla="*/ 411480 h 630936"/>
              <a:gd name="connsiteX10" fmla="*/ 62884 w 730396"/>
              <a:gd name="connsiteY10" fmla="*/ 493776 h 630936"/>
              <a:gd name="connsiteX11" fmla="*/ 126892 w 730396"/>
              <a:gd name="connsiteY11" fmla="*/ 585216 h 630936"/>
              <a:gd name="connsiteX12" fmla="*/ 154324 w 730396"/>
              <a:gd name="connsiteY12" fmla="*/ 594360 h 630936"/>
              <a:gd name="connsiteX13" fmla="*/ 190900 w 730396"/>
              <a:gd name="connsiteY13" fmla="*/ 612648 h 630936"/>
              <a:gd name="connsiteX14" fmla="*/ 264052 w 730396"/>
              <a:gd name="connsiteY14" fmla="*/ 630936 h 630936"/>
              <a:gd name="connsiteX15" fmla="*/ 492652 w 730396"/>
              <a:gd name="connsiteY15" fmla="*/ 621792 h 630936"/>
              <a:gd name="connsiteX16" fmla="*/ 520084 w 730396"/>
              <a:gd name="connsiteY16" fmla="*/ 612648 h 630936"/>
              <a:gd name="connsiteX17" fmla="*/ 556660 w 730396"/>
              <a:gd name="connsiteY17" fmla="*/ 603504 h 630936"/>
              <a:gd name="connsiteX18" fmla="*/ 593236 w 730396"/>
              <a:gd name="connsiteY18" fmla="*/ 585216 h 630936"/>
              <a:gd name="connsiteX19" fmla="*/ 620668 w 730396"/>
              <a:gd name="connsiteY19" fmla="*/ 576072 h 630936"/>
              <a:gd name="connsiteX20" fmla="*/ 675532 w 730396"/>
              <a:gd name="connsiteY20" fmla="*/ 539496 h 630936"/>
              <a:gd name="connsiteX21" fmla="*/ 693820 w 730396"/>
              <a:gd name="connsiteY21" fmla="*/ 512064 h 630936"/>
              <a:gd name="connsiteX22" fmla="*/ 721252 w 730396"/>
              <a:gd name="connsiteY22" fmla="*/ 484632 h 630936"/>
              <a:gd name="connsiteX23" fmla="*/ 730396 w 730396"/>
              <a:gd name="connsiteY23" fmla="*/ 457200 h 630936"/>
              <a:gd name="connsiteX24" fmla="*/ 721252 w 730396"/>
              <a:gd name="connsiteY24" fmla="*/ 256032 h 630936"/>
              <a:gd name="connsiteX25" fmla="*/ 702964 w 730396"/>
              <a:gd name="connsiteY25" fmla="*/ 219456 h 630936"/>
              <a:gd name="connsiteX26" fmla="*/ 675532 w 730396"/>
              <a:gd name="connsiteY26" fmla="*/ 155448 h 630936"/>
              <a:gd name="connsiteX27" fmla="*/ 648100 w 730396"/>
              <a:gd name="connsiteY27" fmla="*/ 128016 h 630936"/>
              <a:gd name="connsiteX28" fmla="*/ 611524 w 730396"/>
              <a:gd name="connsiteY28" fmla="*/ 73152 h 630936"/>
              <a:gd name="connsiteX29" fmla="*/ 529228 w 730396"/>
              <a:gd name="connsiteY29" fmla="*/ 9144 h 630936"/>
              <a:gd name="connsiteX30" fmla="*/ 209188 w 730396"/>
              <a:gd name="connsiteY30" fmla="*/ 9144 h 6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396" h="630936">
                <a:moveTo>
                  <a:pt x="355492" y="0"/>
                </a:moveTo>
                <a:cubicBezTo>
                  <a:pt x="340252" y="3048"/>
                  <a:pt x="325158" y="6946"/>
                  <a:pt x="309772" y="9144"/>
                </a:cubicBezTo>
                <a:cubicBezTo>
                  <a:pt x="282449" y="13047"/>
                  <a:pt x="254253" y="11594"/>
                  <a:pt x="227476" y="18288"/>
                </a:cubicBezTo>
                <a:cubicBezTo>
                  <a:pt x="208016" y="23153"/>
                  <a:pt x="185773" y="53041"/>
                  <a:pt x="172612" y="64008"/>
                </a:cubicBezTo>
                <a:cubicBezTo>
                  <a:pt x="164169" y="71043"/>
                  <a:pt x="152951" y="74525"/>
                  <a:pt x="145180" y="82296"/>
                </a:cubicBezTo>
                <a:cubicBezTo>
                  <a:pt x="134404" y="93072"/>
                  <a:pt x="127666" y="107301"/>
                  <a:pt x="117748" y="118872"/>
                </a:cubicBezTo>
                <a:cubicBezTo>
                  <a:pt x="94279" y="146252"/>
                  <a:pt x="91103" y="145779"/>
                  <a:pt x="62884" y="164592"/>
                </a:cubicBezTo>
                <a:cubicBezTo>
                  <a:pt x="10473" y="243208"/>
                  <a:pt x="73310" y="143740"/>
                  <a:pt x="35452" y="219456"/>
                </a:cubicBezTo>
                <a:cubicBezTo>
                  <a:pt x="0" y="290360"/>
                  <a:pt x="31004" y="205369"/>
                  <a:pt x="8020" y="274320"/>
                </a:cubicBezTo>
                <a:cubicBezTo>
                  <a:pt x="11068" y="320040"/>
                  <a:pt x="10367" y="366165"/>
                  <a:pt x="17164" y="411480"/>
                </a:cubicBezTo>
                <a:cubicBezTo>
                  <a:pt x="22792" y="449003"/>
                  <a:pt x="42613" y="464817"/>
                  <a:pt x="62884" y="493776"/>
                </a:cubicBezTo>
                <a:cubicBezTo>
                  <a:pt x="64108" y="495524"/>
                  <a:pt x="116646" y="576678"/>
                  <a:pt x="126892" y="585216"/>
                </a:cubicBezTo>
                <a:cubicBezTo>
                  <a:pt x="134297" y="591386"/>
                  <a:pt x="145465" y="590563"/>
                  <a:pt x="154324" y="594360"/>
                </a:cubicBezTo>
                <a:cubicBezTo>
                  <a:pt x="166853" y="599730"/>
                  <a:pt x="178371" y="607278"/>
                  <a:pt x="190900" y="612648"/>
                </a:cubicBezTo>
                <a:cubicBezTo>
                  <a:pt x="215503" y="623192"/>
                  <a:pt x="237217" y="625569"/>
                  <a:pt x="264052" y="630936"/>
                </a:cubicBezTo>
                <a:cubicBezTo>
                  <a:pt x="340252" y="627888"/>
                  <a:pt x="416585" y="627225"/>
                  <a:pt x="492652" y="621792"/>
                </a:cubicBezTo>
                <a:cubicBezTo>
                  <a:pt x="502266" y="621105"/>
                  <a:pt x="510816" y="615296"/>
                  <a:pt x="520084" y="612648"/>
                </a:cubicBezTo>
                <a:cubicBezTo>
                  <a:pt x="532168" y="609196"/>
                  <a:pt x="544893" y="607917"/>
                  <a:pt x="556660" y="603504"/>
                </a:cubicBezTo>
                <a:cubicBezTo>
                  <a:pt x="569423" y="598718"/>
                  <a:pt x="580707" y="590586"/>
                  <a:pt x="593236" y="585216"/>
                </a:cubicBezTo>
                <a:cubicBezTo>
                  <a:pt x="602095" y="581419"/>
                  <a:pt x="612242" y="580753"/>
                  <a:pt x="620668" y="576072"/>
                </a:cubicBezTo>
                <a:cubicBezTo>
                  <a:pt x="639881" y="565398"/>
                  <a:pt x="675532" y="539496"/>
                  <a:pt x="675532" y="539496"/>
                </a:cubicBezTo>
                <a:cubicBezTo>
                  <a:pt x="681628" y="530352"/>
                  <a:pt x="686785" y="520507"/>
                  <a:pt x="693820" y="512064"/>
                </a:cubicBezTo>
                <a:cubicBezTo>
                  <a:pt x="702099" y="502130"/>
                  <a:pt x="714079" y="495392"/>
                  <a:pt x="721252" y="484632"/>
                </a:cubicBezTo>
                <a:cubicBezTo>
                  <a:pt x="726599" y="476612"/>
                  <a:pt x="727348" y="466344"/>
                  <a:pt x="730396" y="457200"/>
                </a:cubicBezTo>
                <a:cubicBezTo>
                  <a:pt x="727348" y="390144"/>
                  <a:pt x="728946" y="322715"/>
                  <a:pt x="721252" y="256032"/>
                </a:cubicBezTo>
                <a:cubicBezTo>
                  <a:pt x="719690" y="242491"/>
                  <a:pt x="708334" y="231985"/>
                  <a:pt x="702964" y="219456"/>
                </a:cubicBezTo>
                <a:cubicBezTo>
                  <a:pt x="690172" y="189607"/>
                  <a:pt x="697194" y="185775"/>
                  <a:pt x="675532" y="155448"/>
                </a:cubicBezTo>
                <a:cubicBezTo>
                  <a:pt x="668016" y="144925"/>
                  <a:pt x="656039" y="138224"/>
                  <a:pt x="648100" y="128016"/>
                </a:cubicBezTo>
                <a:cubicBezTo>
                  <a:pt x="634606" y="110666"/>
                  <a:pt x="627066" y="88694"/>
                  <a:pt x="611524" y="73152"/>
                </a:cubicBezTo>
                <a:cubicBezTo>
                  <a:pt x="594290" y="55918"/>
                  <a:pt x="551103" y="9144"/>
                  <a:pt x="529228" y="9144"/>
                </a:cubicBezTo>
                <a:lnTo>
                  <a:pt x="209188" y="9144"/>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
        <p:nvSpPr>
          <p:cNvPr id="7" name="6 - Ελεύθερη σχεδίαση"/>
          <p:cNvSpPr/>
          <p:nvPr/>
        </p:nvSpPr>
        <p:spPr>
          <a:xfrm>
            <a:off x="4524375" y="4395788"/>
            <a:ext cx="752475" cy="596900"/>
          </a:xfrm>
          <a:custGeom>
            <a:avLst/>
            <a:gdLst>
              <a:gd name="connsiteX0" fmla="*/ 239246 w 751310"/>
              <a:gd name="connsiteY0" fmla="*/ 75121 h 596329"/>
              <a:gd name="connsiteX1" fmla="*/ 111230 w 751310"/>
              <a:gd name="connsiteY1" fmla="*/ 93409 h 596329"/>
              <a:gd name="connsiteX2" fmla="*/ 56366 w 751310"/>
              <a:gd name="connsiteY2" fmla="*/ 111697 h 596329"/>
              <a:gd name="connsiteX3" fmla="*/ 10646 w 751310"/>
              <a:gd name="connsiteY3" fmla="*/ 193993 h 596329"/>
              <a:gd name="connsiteX4" fmla="*/ 1502 w 751310"/>
              <a:gd name="connsiteY4" fmla="*/ 221425 h 596329"/>
              <a:gd name="connsiteX5" fmla="*/ 28934 w 751310"/>
              <a:gd name="connsiteY5" fmla="*/ 376873 h 596329"/>
              <a:gd name="connsiteX6" fmla="*/ 38078 w 751310"/>
              <a:gd name="connsiteY6" fmla="*/ 404305 h 596329"/>
              <a:gd name="connsiteX7" fmla="*/ 65510 w 751310"/>
              <a:gd name="connsiteY7" fmla="*/ 431737 h 596329"/>
              <a:gd name="connsiteX8" fmla="*/ 92942 w 751310"/>
              <a:gd name="connsiteY8" fmla="*/ 468313 h 596329"/>
              <a:gd name="connsiteX9" fmla="*/ 129518 w 751310"/>
              <a:gd name="connsiteY9" fmla="*/ 495745 h 596329"/>
              <a:gd name="connsiteX10" fmla="*/ 147806 w 751310"/>
              <a:gd name="connsiteY10" fmla="*/ 523177 h 596329"/>
              <a:gd name="connsiteX11" fmla="*/ 211814 w 751310"/>
              <a:gd name="connsiteY11" fmla="*/ 541465 h 596329"/>
              <a:gd name="connsiteX12" fmla="*/ 248390 w 751310"/>
              <a:gd name="connsiteY12" fmla="*/ 559753 h 596329"/>
              <a:gd name="connsiteX13" fmla="*/ 275822 w 751310"/>
              <a:gd name="connsiteY13" fmla="*/ 578041 h 596329"/>
              <a:gd name="connsiteX14" fmla="*/ 321542 w 751310"/>
              <a:gd name="connsiteY14" fmla="*/ 587185 h 596329"/>
              <a:gd name="connsiteX15" fmla="*/ 348974 w 751310"/>
              <a:gd name="connsiteY15" fmla="*/ 596329 h 596329"/>
              <a:gd name="connsiteX16" fmla="*/ 467846 w 751310"/>
              <a:gd name="connsiteY16" fmla="*/ 587185 h 596329"/>
              <a:gd name="connsiteX17" fmla="*/ 504422 w 751310"/>
              <a:gd name="connsiteY17" fmla="*/ 568897 h 596329"/>
              <a:gd name="connsiteX18" fmla="*/ 568430 w 751310"/>
              <a:gd name="connsiteY18" fmla="*/ 550609 h 596329"/>
              <a:gd name="connsiteX19" fmla="*/ 669014 w 751310"/>
              <a:gd name="connsiteY19" fmla="*/ 495745 h 596329"/>
              <a:gd name="connsiteX20" fmla="*/ 723878 w 751310"/>
              <a:gd name="connsiteY20" fmla="*/ 440881 h 596329"/>
              <a:gd name="connsiteX21" fmla="*/ 742166 w 751310"/>
              <a:gd name="connsiteY21" fmla="*/ 413449 h 596329"/>
              <a:gd name="connsiteX22" fmla="*/ 751310 w 751310"/>
              <a:gd name="connsiteY22" fmla="*/ 386017 h 596329"/>
              <a:gd name="connsiteX23" fmla="*/ 742166 w 751310"/>
              <a:gd name="connsiteY23" fmla="*/ 248857 h 596329"/>
              <a:gd name="connsiteX24" fmla="*/ 723878 w 751310"/>
              <a:gd name="connsiteY24" fmla="*/ 212281 h 596329"/>
              <a:gd name="connsiteX25" fmla="*/ 650726 w 751310"/>
              <a:gd name="connsiteY25" fmla="*/ 120841 h 596329"/>
              <a:gd name="connsiteX26" fmla="*/ 623294 w 751310"/>
              <a:gd name="connsiteY26" fmla="*/ 93409 h 596329"/>
              <a:gd name="connsiteX27" fmla="*/ 595862 w 751310"/>
              <a:gd name="connsiteY27" fmla="*/ 65977 h 596329"/>
              <a:gd name="connsiteX28" fmla="*/ 540998 w 751310"/>
              <a:gd name="connsiteY28" fmla="*/ 29401 h 596329"/>
              <a:gd name="connsiteX29" fmla="*/ 513566 w 751310"/>
              <a:gd name="connsiteY29" fmla="*/ 11113 h 596329"/>
              <a:gd name="connsiteX30" fmla="*/ 486134 w 751310"/>
              <a:gd name="connsiteY30" fmla="*/ 1969 h 596329"/>
              <a:gd name="connsiteX31" fmla="*/ 184382 w 751310"/>
              <a:gd name="connsiteY31" fmla="*/ 11113 h 596329"/>
              <a:gd name="connsiteX32" fmla="*/ 156950 w 751310"/>
              <a:gd name="connsiteY32" fmla="*/ 38545 h 596329"/>
              <a:gd name="connsiteX33" fmla="*/ 111230 w 751310"/>
              <a:gd name="connsiteY33" fmla="*/ 111697 h 59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1310" h="596329">
                <a:moveTo>
                  <a:pt x="239246" y="75121"/>
                </a:moveTo>
                <a:cubicBezTo>
                  <a:pt x="217594" y="77827"/>
                  <a:pt x="137598" y="86817"/>
                  <a:pt x="111230" y="93409"/>
                </a:cubicBezTo>
                <a:cubicBezTo>
                  <a:pt x="92528" y="98084"/>
                  <a:pt x="56366" y="111697"/>
                  <a:pt x="56366" y="111697"/>
                </a:cubicBezTo>
                <a:cubicBezTo>
                  <a:pt x="15303" y="152760"/>
                  <a:pt x="33023" y="126861"/>
                  <a:pt x="10646" y="193993"/>
                </a:cubicBezTo>
                <a:lnTo>
                  <a:pt x="1502" y="221425"/>
                </a:lnTo>
                <a:cubicBezTo>
                  <a:pt x="12391" y="341207"/>
                  <a:pt x="0" y="290070"/>
                  <a:pt x="28934" y="376873"/>
                </a:cubicBezTo>
                <a:cubicBezTo>
                  <a:pt x="31982" y="386017"/>
                  <a:pt x="31262" y="397489"/>
                  <a:pt x="38078" y="404305"/>
                </a:cubicBezTo>
                <a:cubicBezTo>
                  <a:pt x="47222" y="413449"/>
                  <a:pt x="57094" y="421919"/>
                  <a:pt x="65510" y="431737"/>
                </a:cubicBezTo>
                <a:cubicBezTo>
                  <a:pt x="75428" y="443308"/>
                  <a:pt x="82166" y="457537"/>
                  <a:pt x="92942" y="468313"/>
                </a:cubicBezTo>
                <a:cubicBezTo>
                  <a:pt x="103718" y="479089"/>
                  <a:pt x="118742" y="484969"/>
                  <a:pt x="129518" y="495745"/>
                </a:cubicBezTo>
                <a:cubicBezTo>
                  <a:pt x="137289" y="503516"/>
                  <a:pt x="139224" y="516312"/>
                  <a:pt x="147806" y="523177"/>
                </a:cubicBezTo>
                <a:cubicBezTo>
                  <a:pt x="154308" y="528378"/>
                  <a:pt x="208722" y="540305"/>
                  <a:pt x="211814" y="541465"/>
                </a:cubicBezTo>
                <a:cubicBezTo>
                  <a:pt x="224577" y="546251"/>
                  <a:pt x="236555" y="552990"/>
                  <a:pt x="248390" y="559753"/>
                </a:cubicBezTo>
                <a:cubicBezTo>
                  <a:pt x="257932" y="565205"/>
                  <a:pt x="265532" y="574182"/>
                  <a:pt x="275822" y="578041"/>
                </a:cubicBezTo>
                <a:cubicBezTo>
                  <a:pt x="290374" y="583498"/>
                  <a:pt x="306464" y="583416"/>
                  <a:pt x="321542" y="587185"/>
                </a:cubicBezTo>
                <a:cubicBezTo>
                  <a:pt x="330893" y="589523"/>
                  <a:pt x="339830" y="593281"/>
                  <a:pt x="348974" y="596329"/>
                </a:cubicBezTo>
                <a:cubicBezTo>
                  <a:pt x="388598" y="593281"/>
                  <a:pt x="428710" y="594091"/>
                  <a:pt x="467846" y="587185"/>
                </a:cubicBezTo>
                <a:cubicBezTo>
                  <a:pt x="481270" y="584816"/>
                  <a:pt x="491659" y="573683"/>
                  <a:pt x="504422" y="568897"/>
                </a:cubicBezTo>
                <a:cubicBezTo>
                  <a:pt x="544330" y="553931"/>
                  <a:pt x="533692" y="566399"/>
                  <a:pt x="568430" y="550609"/>
                </a:cubicBezTo>
                <a:cubicBezTo>
                  <a:pt x="579121" y="545749"/>
                  <a:pt x="648040" y="514389"/>
                  <a:pt x="669014" y="495745"/>
                </a:cubicBezTo>
                <a:cubicBezTo>
                  <a:pt x="688344" y="478562"/>
                  <a:pt x="709532" y="462400"/>
                  <a:pt x="723878" y="440881"/>
                </a:cubicBezTo>
                <a:cubicBezTo>
                  <a:pt x="729974" y="431737"/>
                  <a:pt x="737251" y="423279"/>
                  <a:pt x="742166" y="413449"/>
                </a:cubicBezTo>
                <a:cubicBezTo>
                  <a:pt x="746477" y="404828"/>
                  <a:pt x="748262" y="395161"/>
                  <a:pt x="751310" y="386017"/>
                </a:cubicBezTo>
                <a:cubicBezTo>
                  <a:pt x="748262" y="340297"/>
                  <a:pt x="749312" y="294118"/>
                  <a:pt x="742166" y="248857"/>
                </a:cubicBezTo>
                <a:cubicBezTo>
                  <a:pt x="740040" y="235393"/>
                  <a:pt x="729248" y="224810"/>
                  <a:pt x="723878" y="212281"/>
                </a:cubicBezTo>
                <a:cubicBezTo>
                  <a:pt x="695849" y="146881"/>
                  <a:pt x="750797" y="220912"/>
                  <a:pt x="650726" y="120841"/>
                </a:cubicBezTo>
                <a:lnTo>
                  <a:pt x="623294" y="93409"/>
                </a:lnTo>
                <a:cubicBezTo>
                  <a:pt x="614150" y="84265"/>
                  <a:pt x="606622" y="73150"/>
                  <a:pt x="595862" y="65977"/>
                </a:cubicBezTo>
                <a:lnTo>
                  <a:pt x="540998" y="29401"/>
                </a:lnTo>
                <a:cubicBezTo>
                  <a:pt x="531854" y="23305"/>
                  <a:pt x="523992" y="14588"/>
                  <a:pt x="513566" y="11113"/>
                </a:cubicBezTo>
                <a:lnTo>
                  <a:pt x="486134" y="1969"/>
                </a:lnTo>
                <a:cubicBezTo>
                  <a:pt x="385550" y="5017"/>
                  <a:pt x="284397" y="0"/>
                  <a:pt x="184382" y="11113"/>
                </a:cubicBezTo>
                <a:cubicBezTo>
                  <a:pt x="171530" y="12541"/>
                  <a:pt x="164889" y="28337"/>
                  <a:pt x="156950" y="38545"/>
                </a:cubicBezTo>
                <a:cubicBezTo>
                  <a:pt x="128700" y="74866"/>
                  <a:pt x="126449" y="81258"/>
                  <a:pt x="111230" y="111697"/>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
        <p:nvSpPr>
          <p:cNvPr id="8" name="7 - Ελεύθερη σχεδίαση"/>
          <p:cNvSpPr/>
          <p:nvPr/>
        </p:nvSpPr>
        <p:spPr>
          <a:xfrm>
            <a:off x="5838825" y="3419475"/>
            <a:ext cx="665163" cy="723900"/>
          </a:xfrm>
          <a:custGeom>
            <a:avLst/>
            <a:gdLst>
              <a:gd name="connsiteX0" fmla="*/ 332593 w 664773"/>
              <a:gd name="connsiteY0" fmla="*/ 54864 h 723878"/>
              <a:gd name="connsiteX1" fmla="*/ 186289 w 664773"/>
              <a:gd name="connsiteY1" fmla="*/ 73152 h 723878"/>
              <a:gd name="connsiteX2" fmla="*/ 158857 w 664773"/>
              <a:gd name="connsiteY2" fmla="*/ 91440 h 723878"/>
              <a:gd name="connsiteX3" fmla="*/ 131425 w 664773"/>
              <a:gd name="connsiteY3" fmla="*/ 118872 h 723878"/>
              <a:gd name="connsiteX4" fmla="*/ 94849 w 664773"/>
              <a:gd name="connsiteY4" fmla="*/ 173736 h 723878"/>
              <a:gd name="connsiteX5" fmla="*/ 76561 w 664773"/>
              <a:gd name="connsiteY5" fmla="*/ 201168 h 723878"/>
              <a:gd name="connsiteX6" fmla="*/ 58273 w 664773"/>
              <a:gd name="connsiteY6" fmla="*/ 228600 h 723878"/>
              <a:gd name="connsiteX7" fmla="*/ 30841 w 664773"/>
              <a:gd name="connsiteY7" fmla="*/ 292608 h 723878"/>
              <a:gd name="connsiteX8" fmla="*/ 21697 w 664773"/>
              <a:gd name="connsiteY8" fmla="*/ 329184 h 723878"/>
              <a:gd name="connsiteX9" fmla="*/ 12553 w 664773"/>
              <a:gd name="connsiteY9" fmla="*/ 356616 h 723878"/>
              <a:gd name="connsiteX10" fmla="*/ 39985 w 664773"/>
              <a:gd name="connsiteY10" fmla="*/ 566928 h 723878"/>
              <a:gd name="connsiteX11" fmla="*/ 49129 w 664773"/>
              <a:gd name="connsiteY11" fmla="*/ 603504 h 723878"/>
              <a:gd name="connsiteX12" fmla="*/ 76561 w 664773"/>
              <a:gd name="connsiteY12" fmla="*/ 640080 h 723878"/>
              <a:gd name="connsiteX13" fmla="*/ 94849 w 664773"/>
              <a:gd name="connsiteY13" fmla="*/ 667512 h 723878"/>
              <a:gd name="connsiteX14" fmla="*/ 131425 w 664773"/>
              <a:gd name="connsiteY14" fmla="*/ 685800 h 723878"/>
              <a:gd name="connsiteX15" fmla="*/ 158857 w 664773"/>
              <a:gd name="connsiteY15" fmla="*/ 704088 h 723878"/>
              <a:gd name="connsiteX16" fmla="*/ 213721 w 664773"/>
              <a:gd name="connsiteY16" fmla="*/ 722376 h 723878"/>
              <a:gd name="connsiteX17" fmla="*/ 369169 w 664773"/>
              <a:gd name="connsiteY17" fmla="*/ 694944 h 723878"/>
              <a:gd name="connsiteX18" fmla="*/ 369169 w 664773"/>
              <a:gd name="connsiteY18" fmla="*/ 694944 h 723878"/>
              <a:gd name="connsiteX19" fmla="*/ 451465 w 664773"/>
              <a:gd name="connsiteY19" fmla="*/ 676656 h 723878"/>
              <a:gd name="connsiteX20" fmla="*/ 506329 w 664773"/>
              <a:gd name="connsiteY20" fmla="*/ 630936 h 723878"/>
              <a:gd name="connsiteX21" fmla="*/ 533761 w 664773"/>
              <a:gd name="connsiteY21" fmla="*/ 621792 h 723878"/>
              <a:gd name="connsiteX22" fmla="*/ 552049 w 664773"/>
              <a:gd name="connsiteY22" fmla="*/ 585216 h 723878"/>
              <a:gd name="connsiteX23" fmla="*/ 570337 w 664773"/>
              <a:gd name="connsiteY23" fmla="*/ 557784 h 723878"/>
              <a:gd name="connsiteX24" fmla="*/ 579481 w 664773"/>
              <a:gd name="connsiteY24" fmla="*/ 530352 h 723878"/>
              <a:gd name="connsiteX25" fmla="*/ 597769 w 664773"/>
              <a:gd name="connsiteY25" fmla="*/ 493776 h 723878"/>
              <a:gd name="connsiteX26" fmla="*/ 616057 w 664773"/>
              <a:gd name="connsiteY26" fmla="*/ 429768 h 723878"/>
              <a:gd name="connsiteX27" fmla="*/ 652633 w 664773"/>
              <a:gd name="connsiteY27" fmla="*/ 338328 h 723878"/>
              <a:gd name="connsiteX28" fmla="*/ 606913 w 664773"/>
              <a:gd name="connsiteY28" fmla="*/ 109728 h 723878"/>
              <a:gd name="connsiteX29" fmla="*/ 515473 w 664773"/>
              <a:gd name="connsiteY29" fmla="*/ 18288 h 723878"/>
              <a:gd name="connsiteX30" fmla="*/ 488041 w 664773"/>
              <a:gd name="connsiteY30" fmla="*/ 0 h 723878"/>
              <a:gd name="connsiteX31" fmla="*/ 286873 w 664773"/>
              <a:gd name="connsiteY31" fmla="*/ 9144 h 723878"/>
              <a:gd name="connsiteX32" fmla="*/ 259441 w 664773"/>
              <a:gd name="connsiteY32" fmla="*/ 27432 h 723878"/>
              <a:gd name="connsiteX33" fmla="*/ 232009 w 664773"/>
              <a:gd name="connsiteY33" fmla="*/ 54864 h 723878"/>
              <a:gd name="connsiteX34" fmla="*/ 204577 w 664773"/>
              <a:gd name="connsiteY34" fmla="*/ 73152 h 723878"/>
              <a:gd name="connsiteX35" fmla="*/ 177145 w 664773"/>
              <a:gd name="connsiteY35" fmla="*/ 109728 h 723878"/>
              <a:gd name="connsiteX36" fmla="*/ 168001 w 664773"/>
              <a:gd name="connsiteY36" fmla="*/ 192024 h 72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773" h="723878">
                <a:moveTo>
                  <a:pt x="332593" y="54864"/>
                </a:moveTo>
                <a:cubicBezTo>
                  <a:pt x="309904" y="56609"/>
                  <a:pt x="225764" y="53415"/>
                  <a:pt x="186289" y="73152"/>
                </a:cubicBezTo>
                <a:cubicBezTo>
                  <a:pt x="176459" y="78067"/>
                  <a:pt x="167300" y="84405"/>
                  <a:pt x="158857" y="91440"/>
                </a:cubicBezTo>
                <a:cubicBezTo>
                  <a:pt x="148923" y="99719"/>
                  <a:pt x="139364" y="108664"/>
                  <a:pt x="131425" y="118872"/>
                </a:cubicBezTo>
                <a:cubicBezTo>
                  <a:pt x="117931" y="136222"/>
                  <a:pt x="107041" y="155448"/>
                  <a:pt x="94849" y="173736"/>
                </a:cubicBezTo>
                <a:lnTo>
                  <a:pt x="76561" y="201168"/>
                </a:lnTo>
                <a:lnTo>
                  <a:pt x="58273" y="228600"/>
                </a:lnTo>
                <a:cubicBezTo>
                  <a:pt x="32021" y="333607"/>
                  <a:pt x="68730" y="204201"/>
                  <a:pt x="30841" y="292608"/>
                </a:cubicBezTo>
                <a:cubicBezTo>
                  <a:pt x="25891" y="304159"/>
                  <a:pt x="25149" y="317100"/>
                  <a:pt x="21697" y="329184"/>
                </a:cubicBezTo>
                <a:cubicBezTo>
                  <a:pt x="19049" y="338452"/>
                  <a:pt x="15601" y="347472"/>
                  <a:pt x="12553" y="356616"/>
                </a:cubicBezTo>
                <a:cubicBezTo>
                  <a:pt x="26925" y="615320"/>
                  <a:pt x="0" y="446972"/>
                  <a:pt x="39985" y="566928"/>
                </a:cubicBezTo>
                <a:cubicBezTo>
                  <a:pt x="43959" y="578850"/>
                  <a:pt x="43509" y="592264"/>
                  <a:pt x="49129" y="603504"/>
                </a:cubicBezTo>
                <a:cubicBezTo>
                  <a:pt x="55945" y="617135"/>
                  <a:pt x="67703" y="627679"/>
                  <a:pt x="76561" y="640080"/>
                </a:cubicBezTo>
                <a:cubicBezTo>
                  <a:pt x="82949" y="649023"/>
                  <a:pt x="86406" y="660477"/>
                  <a:pt x="94849" y="667512"/>
                </a:cubicBezTo>
                <a:cubicBezTo>
                  <a:pt x="105321" y="676238"/>
                  <a:pt x="119590" y="679037"/>
                  <a:pt x="131425" y="685800"/>
                </a:cubicBezTo>
                <a:cubicBezTo>
                  <a:pt x="140967" y="691252"/>
                  <a:pt x="148814" y="699625"/>
                  <a:pt x="158857" y="704088"/>
                </a:cubicBezTo>
                <a:cubicBezTo>
                  <a:pt x="176473" y="711917"/>
                  <a:pt x="213721" y="722376"/>
                  <a:pt x="213721" y="722376"/>
                </a:cubicBezTo>
                <a:cubicBezTo>
                  <a:pt x="333503" y="711487"/>
                  <a:pt x="282366" y="723878"/>
                  <a:pt x="369169" y="694944"/>
                </a:cubicBezTo>
                <a:lnTo>
                  <a:pt x="369169" y="694944"/>
                </a:lnTo>
                <a:cubicBezTo>
                  <a:pt x="433540" y="684215"/>
                  <a:pt x="406444" y="691663"/>
                  <a:pt x="451465" y="676656"/>
                </a:cubicBezTo>
                <a:cubicBezTo>
                  <a:pt x="471688" y="656433"/>
                  <a:pt x="480868" y="643667"/>
                  <a:pt x="506329" y="630936"/>
                </a:cubicBezTo>
                <a:cubicBezTo>
                  <a:pt x="514950" y="626625"/>
                  <a:pt x="524617" y="624840"/>
                  <a:pt x="533761" y="621792"/>
                </a:cubicBezTo>
                <a:cubicBezTo>
                  <a:pt x="539857" y="609600"/>
                  <a:pt x="545286" y="597051"/>
                  <a:pt x="552049" y="585216"/>
                </a:cubicBezTo>
                <a:cubicBezTo>
                  <a:pt x="557501" y="575674"/>
                  <a:pt x="565422" y="567614"/>
                  <a:pt x="570337" y="557784"/>
                </a:cubicBezTo>
                <a:cubicBezTo>
                  <a:pt x="574648" y="549163"/>
                  <a:pt x="575684" y="539211"/>
                  <a:pt x="579481" y="530352"/>
                </a:cubicBezTo>
                <a:cubicBezTo>
                  <a:pt x="584851" y="517823"/>
                  <a:pt x="592399" y="506305"/>
                  <a:pt x="597769" y="493776"/>
                </a:cubicBezTo>
                <a:cubicBezTo>
                  <a:pt x="608012" y="469875"/>
                  <a:pt x="608323" y="455547"/>
                  <a:pt x="616057" y="429768"/>
                </a:cubicBezTo>
                <a:cubicBezTo>
                  <a:pt x="633006" y="373272"/>
                  <a:pt x="629719" y="384156"/>
                  <a:pt x="652633" y="338328"/>
                </a:cubicBezTo>
                <a:cubicBezTo>
                  <a:pt x="645560" y="218090"/>
                  <a:pt x="664773" y="196518"/>
                  <a:pt x="606913" y="109728"/>
                </a:cubicBezTo>
                <a:cubicBezTo>
                  <a:pt x="558145" y="36576"/>
                  <a:pt x="588625" y="67056"/>
                  <a:pt x="515473" y="18288"/>
                </a:cubicBezTo>
                <a:lnTo>
                  <a:pt x="488041" y="0"/>
                </a:lnTo>
                <a:cubicBezTo>
                  <a:pt x="420985" y="3048"/>
                  <a:pt x="353520" y="1146"/>
                  <a:pt x="286873" y="9144"/>
                </a:cubicBezTo>
                <a:cubicBezTo>
                  <a:pt x="275962" y="10453"/>
                  <a:pt x="267884" y="20397"/>
                  <a:pt x="259441" y="27432"/>
                </a:cubicBezTo>
                <a:cubicBezTo>
                  <a:pt x="249507" y="35711"/>
                  <a:pt x="241943" y="46585"/>
                  <a:pt x="232009" y="54864"/>
                </a:cubicBezTo>
                <a:cubicBezTo>
                  <a:pt x="223566" y="61899"/>
                  <a:pt x="212348" y="65381"/>
                  <a:pt x="204577" y="73152"/>
                </a:cubicBezTo>
                <a:cubicBezTo>
                  <a:pt x="193801" y="83928"/>
                  <a:pt x="186289" y="97536"/>
                  <a:pt x="177145" y="109728"/>
                </a:cubicBezTo>
                <a:cubicBezTo>
                  <a:pt x="162218" y="154510"/>
                  <a:pt x="168001" y="127521"/>
                  <a:pt x="168001" y="192024"/>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Τίτλος"/>
          <p:cNvSpPr>
            <a:spLocks noGrp="1"/>
          </p:cNvSpPr>
          <p:nvPr>
            <p:ph type="title"/>
          </p:nvPr>
        </p:nvSpPr>
        <p:spPr>
          <a:xfrm>
            <a:off x="457200" y="254000"/>
            <a:ext cx="8229600" cy="1143000"/>
          </a:xfrm>
        </p:spPr>
        <p:txBody>
          <a:bodyPr/>
          <a:lstStyle/>
          <a:p>
            <a:pPr marL="53975" eaLnBrk="1" hangingPunct="1"/>
            <a:r>
              <a:rPr lang="en-US" smtClean="0"/>
              <a:t>3. Picture this</a:t>
            </a:r>
            <a:endParaRPr lang="el-GR" smtClean="0"/>
          </a:p>
        </p:txBody>
      </p:sp>
      <p:pic>
        <p:nvPicPr>
          <p:cNvPr id="3074" name="Picture 2"/>
          <p:cNvPicPr>
            <a:picLocks noGrp="1" noChangeAspect="1" noChangeArrowheads="1"/>
          </p:cNvPicPr>
          <p:nvPr>
            <p:ph idx="1"/>
          </p:nvPr>
        </p:nvPicPr>
        <p:blipFill>
          <a:blip r:embed="rId2" cstate="print"/>
          <a:srcRect/>
          <a:stretch>
            <a:fillRect/>
          </a:stretch>
        </p:blipFill>
        <p:spPr>
          <a:xfrm>
            <a:off x="323528" y="1628800"/>
            <a:ext cx="4648200" cy="3505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08548" name="4 - TextBox"/>
          <p:cNvSpPr txBox="1">
            <a:spLocks noChangeArrowheads="1"/>
          </p:cNvSpPr>
          <p:nvPr/>
        </p:nvSpPr>
        <p:spPr bwMode="auto">
          <a:xfrm>
            <a:off x="6011863" y="1700213"/>
            <a:ext cx="2376487" cy="3694112"/>
          </a:xfrm>
          <a:prstGeom prst="rect">
            <a:avLst/>
          </a:prstGeom>
          <a:noFill/>
          <a:ln w="9525">
            <a:noFill/>
            <a:miter lim="800000"/>
            <a:headEnd/>
            <a:tailEnd/>
          </a:ln>
        </p:spPr>
        <p:txBody>
          <a:bodyPr>
            <a:spAutoFit/>
          </a:bodyPr>
          <a:lstStyle/>
          <a:p>
            <a:r>
              <a:rPr lang="el-GR">
                <a:latin typeface="Calibri" pitchFamily="34" charset="0"/>
              </a:rPr>
              <a:t>Η κάμερα τοποθετείται στο παιχνίδι και το υλικό προβάλλεται όπως καταγράφεται σε οθόνη μπροστά στο παιδί.</a:t>
            </a:r>
            <a:endParaRPr lang="en-US">
              <a:latin typeface="Calibri" pitchFamily="34" charset="0"/>
            </a:endParaRPr>
          </a:p>
          <a:p>
            <a:endParaRPr lang="el-GR">
              <a:latin typeface="Calibri" pitchFamily="34" charset="0"/>
            </a:endParaRPr>
          </a:p>
          <a:p>
            <a:r>
              <a:rPr lang="el-GR">
                <a:latin typeface="Calibri" pitchFamily="34" charset="0"/>
              </a:rPr>
              <a:t>Το λογισμικό που δημιουργεί αυτόματα βίντεο κλιπ του συνολικού έργου και διαγράφει τις θολές λήψεις.  </a:t>
            </a:r>
            <a:endParaRPr lang="en-US">
              <a:latin typeface="Calibri"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323528" y="4077072"/>
            <a:ext cx="4629175"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Τίτλος"/>
          <p:cNvSpPr>
            <a:spLocks noGrp="1"/>
          </p:cNvSpPr>
          <p:nvPr>
            <p:ph type="title"/>
          </p:nvPr>
        </p:nvSpPr>
        <p:spPr/>
        <p:txBody>
          <a:bodyPr/>
          <a:lstStyle/>
          <a:p>
            <a:pPr eaLnBrk="1" hangingPunct="1"/>
            <a:r>
              <a:rPr lang="el-GR" sz="3600" smtClean="0"/>
              <a:t>Εργαλεία δημιουργίας ψηφιακών ιστοριών με κείμενο και εικόνα</a:t>
            </a:r>
          </a:p>
        </p:txBody>
      </p:sp>
      <p:pic>
        <p:nvPicPr>
          <p:cNvPr id="109571" name="Picture 2"/>
          <p:cNvPicPr>
            <a:picLocks noChangeAspect="1" noChangeArrowheads="1"/>
          </p:cNvPicPr>
          <p:nvPr/>
        </p:nvPicPr>
        <p:blipFill>
          <a:blip r:embed="rId2" cstate="print"/>
          <a:srcRect l="22951" t="22400" r="23952" b="14401"/>
          <a:stretch>
            <a:fillRect/>
          </a:stretch>
        </p:blipFill>
        <p:spPr bwMode="auto">
          <a:xfrm>
            <a:off x="323850" y="1484313"/>
            <a:ext cx="3225800" cy="2160587"/>
          </a:xfrm>
          <a:prstGeom prst="rect">
            <a:avLst/>
          </a:prstGeom>
          <a:noFill/>
          <a:ln w="9525">
            <a:noFill/>
            <a:miter lim="800000"/>
            <a:headEnd/>
            <a:tailEnd/>
          </a:ln>
        </p:spPr>
      </p:pic>
      <p:sp>
        <p:nvSpPr>
          <p:cNvPr id="109572" name="3 - TextBox"/>
          <p:cNvSpPr txBox="1">
            <a:spLocks noChangeArrowheads="1"/>
          </p:cNvSpPr>
          <p:nvPr/>
        </p:nvSpPr>
        <p:spPr bwMode="auto">
          <a:xfrm>
            <a:off x="4067175" y="1700213"/>
            <a:ext cx="2590800" cy="2586037"/>
          </a:xfrm>
          <a:prstGeom prst="rect">
            <a:avLst/>
          </a:prstGeom>
          <a:noFill/>
          <a:ln w="9525">
            <a:noFill/>
            <a:miter lim="800000"/>
            <a:headEnd/>
            <a:tailEnd/>
          </a:ln>
        </p:spPr>
        <p:txBody>
          <a:bodyPr>
            <a:spAutoFit/>
          </a:bodyPr>
          <a:lstStyle/>
          <a:p>
            <a:endParaRPr lang="el-GR">
              <a:latin typeface="Calibri" pitchFamily="34" charset="0"/>
            </a:endParaRPr>
          </a:p>
          <a:p>
            <a:r>
              <a:rPr lang="en-US">
                <a:latin typeface="Calibri" pitchFamily="34" charset="0"/>
                <a:hlinkClick r:id="rId3"/>
              </a:rPr>
              <a:t>http://www.tikatok.com/</a:t>
            </a:r>
            <a:endParaRPr lang="el-GR">
              <a:latin typeface="Calibri" pitchFamily="34" charset="0"/>
            </a:endParaRPr>
          </a:p>
          <a:p>
            <a:r>
              <a:rPr lang="el-GR">
                <a:latin typeface="Calibri" pitchFamily="34" charset="0"/>
              </a:rPr>
              <a:t>Δημιουργία και δημοσίευση ψηφιακών βιβλίων για παιδιά Δημοτικού.</a:t>
            </a:r>
          </a:p>
          <a:p>
            <a:endParaRPr lang="en-US">
              <a:latin typeface="Calibri" pitchFamily="34" charset="0"/>
            </a:endParaRPr>
          </a:p>
          <a:p>
            <a:endParaRPr lang="en-US">
              <a:latin typeface="Calibri" pitchFamily="34" charset="0"/>
            </a:endParaRPr>
          </a:p>
          <a:p>
            <a:endParaRPr lang="el-GR">
              <a:latin typeface="Calibri" pitchFamily="34" charset="0"/>
            </a:endParaRPr>
          </a:p>
        </p:txBody>
      </p:sp>
      <p:pic>
        <p:nvPicPr>
          <p:cNvPr id="109573" name="Picture 2"/>
          <p:cNvPicPr>
            <a:picLocks noChangeAspect="1" noChangeArrowheads="1"/>
          </p:cNvPicPr>
          <p:nvPr/>
        </p:nvPicPr>
        <p:blipFill>
          <a:blip r:embed="rId4" cstate="print"/>
          <a:srcRect/>
          <a:stretch>
            <a:fillRect/>
          </a:stretch>
        </p:blipFill>
        <p:spPr bwMode="auto">
          <a:xfrm>
            <a:off x="468313" y="4005263"/>
            <a:ext cx="3271837" cy="2405062"/>
          </a:xfrm>
          <a:prstGeom prst="rect">
            <a:avLst/>
          </a:prstGeom>
          <a:noFill/>
          <a:ln w="9525">
            <a:noFill/>
            <a:miter lim="800000"/>
            <a:headEnd/>
            <a:tailEnd/>
          </a:ln>
        </p:spPr>
      </p:pic>
      <p:sp>
        <p:nvSpPr>
          <p:cNvPr id="109574" name="5 - TextBox"/>
          <p:cNvSpPr txBox="1">
            <a:spLocks noChangeArrowheads="1"/>
          </p:cNvSpPr>
          <p:nvPr/>
        </p:nvSpPr>
        <p:spPr bwMode="auto">
          <a:xfrm>
            <a:off x="4067175" y="4221163"/>
            <a:ext cx="3960813" cy="3692525"/>
          </a:xfrm>
          <a:prstGeom prst="rect">
            <a:avLst/>
          </a:prstGeom>
          <a:noFill/>
          <a:ln w="9525">
            <a:noFill/>
            <a:miter lim="800000"/>
            <a:headEnd/>
            <a:tailEnd/>
          </a:ln>
        </p:spPr>
        <p:txBody>
          <a:bodyPr>
            <a:spAutoFit/>
          </a:bodyPr>
          <a:lstStyle/>
          <a:p>
            <a:r>
              <a:rPr lang="en-US">
                <a:latin typeface="Calibri" pitchFamily="34" charset="0"/>
                <a:hlinkClick r:id="rId5"/>
              </a:rPr>
              <a:t>http://storybird.com/</a:t>
            </a:r>
            <a:endParaRPr lang="el-GR">
              <a:latin typeface="Calibri" pitchFamily="34" charset="0"/>
            </a:endParaRPr>
          </a:p>
          <a:p>
            <a:endParaRPr lang="el-GR">
              <a:latin typeface="Calibri" pitchFamily="34" charset="0"/>
            </a:endParaRPr>
          </a:p>
          <a:p>
            <a:r>
              <a:rPr lang="el-GR">
                <a:latin typeface="Calibri" pitchFamily="34" charset="0"/>
              </a:rPr>
              <a:t>Διαβάζουμε αλλά και δημιουργούμε τις δικές μας εικονογραφημένες ιστορίες. Οι μαθητές ενθουσιάζονται γιατί συμμετέχουν σε έναν μοντέρνο τρόπο γραφής και έκφρασης, ο οποίος μοιράζεται πολλά κοινά στοιχεία  με τα δημοφιλή κοινωνικά δίκτυα. </a:t>
            </a:r>
          </a:p>
          <a:p>
            <a:endParaRPr lang="el-GR">
              <a:latin typeface="Calibri" pitchFamily="34" charset="0"/>
            </a:endParaRPr>
          </a:p>
          <a:p>
            <a:endParaRPr lang="el-GR">
              <a:latin typeface="Calibri" pitchFamily="34" charset="0"/>
            </a:endParaRPr>
          </a:p>
          <a:p>
            <a:endParaRPr lang="el-GR">
              <a:latin typeface="Calibri" pitchFamily="34" charset="0"/>
            </a:endParaRPr>
          </a:p>
          <a:p>
            <a:endParaRPr lang="el-GR">
              <a:latin typeface="Calibri"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Τίτλος"/>
          <p:cNvSpPr>
            <a:spLocks noGrp="1"/>
          </p:cNvSpPr>
          <p:nvPr>
            <p:ph type="title"/>
          </p:nvPr>
        </p:nvSpPr>
        <p:spPr/>
        <p:txBody>
          <a:bodyPr/>
          <a:lstStyle/>
          <a:p>
            <a:pPr eaLnBrk="1" hangingPunct="1"/>
            <a:r>
              <a:rPr lang="el-GR" smtClean="0"/>
              <a:t>Εργαλείο με κινούμενες εικόνες</a:t>
            </a:r>
            <a:r>
              <a:rPr lang="en-US" smtClean="0"/>
              <a:t> </a:t>
            </a:r>
            <a:endParaRPr lang="el-GR" smtClean="0"/>
          </a:p>
        </p:txBody>
      </p:sp>
      <p:sp>
        <p:nvSpPr>
          <p:cNvPr id="110595" name="4 - Ορθογώνιο"/>
          <p:cNvSpPr>
            <a:spLocks noChangeArrowheads="1"/>
          </p:cNvSpPr>
          <p:nvPr/>
        </p:nvSpPr>
        <p:spPr bwMode="auto">
          <a:xfrm>
            <a:off x="5435600" y="1557338"/>
            <a:ext cx="2622550" cy="646112"/>
          </a:xfrm>
          <a:prstGeom prst="rect">
            <a:avLst/>
          </a:prstGeom>
          <a:noFill/>
          <a:ln w="9525">
            <a:noFill/>
            <a:miter lim="800000"/>
            <a:headEnd/>
            <a:tailEnd/>
          </a:ln>
        </p:spPr>
        <p:txBody>
          <a:bodyPr wrap="none">
            <a:spAutoFit/>
          </a:bodyPr>
          <a:lstStyle/>
          <a:p>
            <a:r>
              <a:rPr lang="en-US">
                <a:latin typeface="Calibri" pitchFamily="34" charset="0"/>
                <a:hlinkClick r:id="rId2"/>
              </a:rPr>
              <a:t>http://www.kerpoof.com/</a:t>
            </a:r>
            <a:endParaRPr lang="el-GR">
              <a:latin typeface="Calibri" pitchFamily="34" charset="0"/>
            </a:endParaRPr>
          </a:p>
          <a:p>
            <a:endParaRPr lang="el-GR">
              <a:latin typeface="Calibri" pitchFamily="34" charset="0"/>
            </a:endParaRPr>
          </a:p>
        </p:txBody>
      </p:sp>
      <p:sp>
        <p:nvSpPr>
          <p:cNvPr id="110596" name="5 - Ορθογώνιο"/>
          <p:cNvSpPr>
            <a:spLocks noChangeArrowheads="1"/>
          </p:cNvSpPr>
          <p:nvPr/>
        </p:nvSpPr>
        <p:spPr bwMode="auto">
          <a:xfrm>
            <a:off x="4932363" y="2133600"/>
            <a:ext cx="3960812" cy="3138488"/>
          </a:xfrm>
          <a:prstGeom prst="rect">
            <a:avLst/>
          </a:prstGeom>
          <a:noFill/>
          <a:ln w="9525">
            <a:noFill/>
            <a:miter lim="800000"/>
            <a:headEnd/>
            <a:tailEnd/>
          </a:ln>
        </p:spPr>
        <p:txBody>
          <a:bodyPr>
            <a:spAutoFit/>
          </a:bodyPr>
          <a:lstStyle/>
          <a:p>
            <a:pPr algn="ctr"/>
            <a:r>
              <a:rPr lang="el-GR">
                <a:latin typeface="Calibri" pitchFamily="34" charset="0"/>
              </a:rPr>
              <a:t>Αποτελεί μια προσαρμογή των προγραμμάτων μοντάζ για παιδιά, με την ουσιαστική διαφορά ότι ο χρήστης δεν μπορεί να εισάγει δικά του στοιχεία, αλλά μπορεί να επεξεργαστεί μόνα όσα είναι διαθέσιμα από το πρόγραμμα.</a:t>
            </a:r>
          </a:p>
          <a:p>
            <a:endParaRPr lang="el-GR">
              <a:latin typeface="Calibri" pitchFamily="34" charset="0"/>
            </a:endParaRPr>
          </a:p>
          <a:p>
            <a:endParaRPr lang="el-GR">
              <a:latin typeface="Calibri" pitchFamily="34" charset="0"/>
            </a:endParaRPr>
          </a:p>
          <a:p>
            <a:endParaRPr lang="el-GR">
              <a:latin typeface="Calibri" pitchFamily="34" charset="0"/>
            </a:endParaRPr>
          </a:p>
          <a:p>
            <a:endParaRPr lang="el-GR">
              <a:latin typeface="Calibri" pitchFamily="34" charset="0"/>
            </a:endParaRPr>
          </a:p>
        </p:txBody>
      </p:sp>
      <p:pic>
        <p:nvPicPr>
          <p:cNvPr id="110597" name="6 - Εικόνα" descr="kerpoof.jpg"/>
          <p:cNvPicPr>
            <a:picLocks noChangeAspect="1"/>
          </p:cNvPicPr>
          <p:nvPr/>
        </p:nvPicPr>
        <p:blipFill>
          <a:blip r:embed="rId3" cstate="print"/>
          <a:srcRect/>
          <a:stretch>
            <a:fillRect/>
          </a:stretch>
        </p:blipFill>
        <p:spPr bwMode="auto">
          <a:xfrm>
            <a:off x="107950" y="1268413"/>
            <a:ext cx="4679950" cy="495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Τίτλος"/>
          <p:cNvSpPr>
            <a:spLocks noGrp="1"/>
          </p:cNvSpPr>
          <p:nvPr>
            <p:ph type="title"/>
          </p:nvPr>
        </p:nvSpPr>
        <p:spPr>
          <a:xfrm>
            <a:off x="500063" y="2143125"/>
            <a:ext cx="8229600" cy="1143000"/>
          </a:xfrm>
        </p:spPr>
        <p:txBody>
          <a:bodyPr/>
          <a:lstStyle/>
          <a:p>
            <a:pPr algn="l" eaLnBrk="1" hangingPunct="1"/>
            <a:r>
              <a:rPr lang="en-US" sz="3200" smtClean="0"/>
              <a:t>Tools for digital storytelling (14)</a:t>
            </a:r>
            <a:endParaRPr lang="el-GR" sz="320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p:txBody>
          <a:bodyPr/>
          <a:lstStyle/>
          <a:p>
            <a:pPr eaLnBrk="1" hangingPunct="1"/>
            <a:r>
              <a:rPr lang="el-GR" smtClean="0"/>
              <a:t>Οφέλη για τον μαθητή</a:t>
            </a:r>
          </a:p>
        </p:txBody>
      </p:sp>
      <p:sp>
        <p:nvSpPr>
          <p:cNvPr id="112643" name="Rectangle 3"/>
          <p:cNvSpPr>
            <a:spLocks noGrp="1" noChangeArrowheads="1"/>
          </p:cNvSpPr>
          <p:nvPr>
            <p:ph type="body" idx="4294967295"/>
          </p:nvPr>
        </p:nvSpPr>
        <p:spPr>
          <a:xfrm>
            <a:off x="457200" y="1341438"/>
            <a:ext cx="8218488" cy="4784725"/>
          </a:xfrm>
        </p:spPr>
        <p:txBody>
          <a:bodyPr/>
          <a:lstStyle/>
          <a:p>
            <a:pPr marL="514350" indent="-514350" eaLnBrk="1" hangingPunct="1">
              <a:buFont typeface="Rockwell" pitchFamily="18" charset="0"/>
              <a:buAutoNum type="arabicPeriod"/>
            </a:pPr>
            <a:r>
              <a:rPr lang="el-GR" smtClean="0"/>
              <a:t>Ψηφιακός εγγραμματισμός</a:t>
            </a:r>
          </a:p>
          <a:p>
            <a:pPr marL="514350" indent="-514350" eaLnBrk="1" hangingPunct="1">
              <a:buFont typeface="Rockwell" pitchFamily="18" charset="0"/>
              <a:buAutoNum type="arabicPeriod"/>
            </a:pPr>
            <a:r>
              <a:rPr lang="el-GR" smtClean="0"/>
              <a:t>Τεχνολογικός εγγραμματισμός</a:t>
            </a:r>
          </a:p>
          <a:p>
            <a:pPr marL="514350" indent="-514350" eaLnBrk="1" hangingPunct="1">
              <a:buFont typeface="Rockwell" pitchFamily="18" charset="0"/>
              <a:buAutoNum type="arabicPeriod"/>
            </a:pPr>
            <a:r>
              <a:rPr lang="el-GR" smtClean="0"/>
              <a:t>Οπτικοακουστικός εγγραμματισμός</a:t>
            </a:r>
          </a:p>
          <a:p>
            <a:pPr marL="514350" indent="-514350" eaLnBrk="1" hangingPunct="1">
              <a:buFont typeface="Rockwell" pitchFamily="18" charset="0"/>
              <a:buAutoNum type="arabicPeriod"/>
            </a:pPr>
            <a:r>
              <a:rPr lang="el-GR" smtClean="0"/>
              <a:t>Πληροφοριακός εγγραμματισμός</a:t>
            </a:r>
          </a:p>
          <a:p>
            <a:pPr marL="514350" indent="-514350" eaLnBrk="1" hangingPunct="1">
              <a:buFont typeface="Rockwell" pitchFamily="18" charset="0"/>
              <a:buAutoNum type="arabicPeriod"/>
            </a:pPr>
            <a:endParaRPr lang="en-US" smtClean="0"/>
          </a:p>
          <a:p>
            <a:pPr marL="514350" indent="-514350" eaLnBrk="1" hangingPunct="1">
              <a:buFont typeface="Arial" charset="0"/>
              <a:buNone/>
            </a:pPr>
            <a:endParaRPr lang="en-US" sz="2000" smtClean="0">
              <a:latin typeface="Rockwell" pitchFamily="18" charset="0"/>
            </a:endParaRPr>
          </a:p>
        </p:txBody>
      </p:sp>
    </p:spTree>
  </p:cSld>
  <p:clrMapOvr>
    <a:masterClrMapping/>
  </p:clrMapOvr>
  <p:transition advClick="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457200" y="274638"/>
            <a:ext cx="8229600" cy="850900"/>
          </a:xfrm>
        </p:spPr>
        <p:txBody>
          <a:bodyPr/>
          <a:lstStyle/>
          <a:p>
            <a:pPr eaLnBrk="1" hangingPunct="1"/>
            <a:r>
              <a:rPr lang="el-GR" smtClean="0"/>
              <a:t>Συμπεράσματα</a:t>
            </a:r>
          </a:p>
        </p:txBody>
      </p:sp>
      <p:sp>
        <p:nvSpPr>
          <p:cNvPr id="113667" name="Rectangle 5"/>
          <p:cNvSpPr>
            <a:spLocks noGrp="1" noChangeArrowheads="1"/>
          </p:cNvSpPr>
          <p:nvPr>
            <p:ph type="body" idx="1"/>
          </p:nvPr>
        </p:nvSpPr>
        <p:spPr>
          <a:xfrm>
            <a:off x="395288" y="1052513"/>
            <a:ext cx="8353425" cy="5400675"/>
          </a:xfrm>
        </p:spPr>
        <p:txBody>
          <a:bodyPr/>
          <a:lstStyle/>
          <a:p>
            <a:pPr eaLnBrk="1" hangingPunct="1"/>
            <a:r>
              <a:rPr lang="el-GR" smtClean="0"/>
              <a:t>Οι μαθητές συνεργάζονται καθώς δημιουργούν τα έργα ψηφιακής αφήγησης</a:t>
            </a:r>
          </a:p>
          <a:p>
            <a:pPr eaLnBrk="1" hangingPunct="1"/>
            <a:r>
              <a:rPr lang="el-GR" smtClean="0"/>
              <a:t>Χρησιμοποιούν τις νέες τεχνολογίες και κατακτούν την ικανότητα να τις χειρίζονται μέσα από ευχάριστη και δημιουργική διαδικασία που έχει νόημα και στόχο.</a:t>
            </a:r>
            <a:endParaRPr lang="en-US" smtClean="0"/>
          </a:p>
          <a:p>
            <a:pPr eaLnBrk="1" hangingPunct="1"/>
            <a:r>
              <a:rPr lang="el-GR" smtClean="0"/>
              <a:t>Εξασκούνται στην κατασκευή μιας ιστορίας</a:t>
            </a:r>
          </a:p>
          <a:p>
            <a:pPr eaLnBrk="1" hangingPunct="1"/>
            <a:r>
              <a:rPr lang="el-GR" smtClean="0"/>
              <a:t>Οργανώνουν τις ιστορίες και μαθαίνουν τον τρόπο παρουσίασης σε κοινό.</a:t>
            </a:r>
          </a:p>
          <a:p>
            <a:pPr eaLnBrk="1" hangingPunct="1"/>
            <a:endParaRPr lang="en-US" smtClean="0"/>
          </a:p>
          <a:p>
            <a:pPr eaLnBrk="1" hangingPunct="1"/>
            <a:endParaRPr lang="el-GR"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Τίτλος"/>
          <p:cNvSpPr>
            <a:spLocks noGrp="1"/>
          </p:cNvSpPr>
          <p:nvPr>
            <p:ph type="title"/>
          </p:nvPr>
        </p:nvSpPr>
        <p:spPr>
          <a:xfrm>
            <a:off x="457200" y="254000"/>
            <a:ext cx="8229600" cy="1143000"/>
          </a:xfrm>
        </p:spPr>
        <p:txBody>
          <a:bodyPr/>
          <a:lstStyle/>
          <a:p>
            <a:pPr marL="53975" eaLnBrk="1" hangingPunct="1"/>
            <a:r>
              <a:rPr lang="en-US" smtClean="0"/>
              <a:t>References</a:t>
            </a:r>
            <a:endParaRPr lang="el-GR" smtClean="0"/>
          </a:p>
        </p:txBody>
      </p:sp>
      <p:sp>
        <p:nvSpPr>
          <p:cNvPr id="3" name="2 - Θέση περιεχομένου"/>
          <p:cNvSpPr>
            <a:spLocks noGrp="1"/>
          </p:cNvSpPr>
          <p:nvPr>
            <p:ph idx="1"/>
          </p:nvPr>
        </p:nvSpPr>
        <p:spPr/>
        <p:txBody>
          <a:bodyPr rtlCol="0">
            <a:normAutofit/>
          </a:bodyPr>
          <a:lstStyle/>
          <a:p>
            <a:pPr eaLnBrk="1" fontAlgn="auto" hangingPunct="1">
              <a:spcBef>
                <a:spcPts val="0"/>
              </a:spcBef>
              <a:spcAft>
                <a:spcPts val="0"/>
              </a:spcAft>
              <a:buFont typeface="+mj-lt"/>
              <a:buAutoNum type="arabicPeriod"/>
              <a:defRPr/>
            </a:pPr>
            <a:r>
              <a:rPr lang="en-US" sz="2400" dirty="0" err="1" smtClean="0"/>
              <a:t>Frazel</a:t>
            </a:r>
            <a:r>
              <a:rPr lang="en-US" sz="2400" dirty="0" smtClean="0"/>
              <a:t>, M., (2010) </a:t>
            </a:r>
            <a:r>
              <a:rPr lang="en-US" sz="2400" i="1" dirty="0" smtClean="0"/>
              <a:t>Digital Storytelling Guide for educators</a:t>
            </a:r>
            <a:r>
              <a:rPr lang="en-US" sz="2400" dirty="0" smtClean="0"/>
              <a:t>, USA</a:t>
            </a:r>
          </a:p>
          <a:p>
            <a:pPr eaLnBrk="1" fontAlgn="auto" hangingPunct="1">
              <a:spcBef>
                <a:spcPts val="0"/>
              </a:spcBef>
              <a:spcAft>
                <a:spcPts val="0"/>
              </a:spcAft>
              <a:buFont typeface="+mj-lt"/>
              <a:buAutoNum type="arabicPeriod"/>
              <a:defRPr/>
            </a:pPr>
            <a:r>
              <a:rPr lang="en-US" sz="2400" dirty="0" err="1" smtClean="0"/>
              <a:t>Ohler</a:t>
            </a:r>
            <a:r>
              <a:rPr lang="en-US" sz="2400" dirty="0" smtClean="0"/>
              <a:t>, J., (2008) </a:t>
            </a:r>
            <a:r>
              <a:rPr lang="en-US" sz="2400" i="1" dirty="0" smtClean="0"/>
              <a:t>Digital Storytelling in the Classroom New media pathways to Literacy, Learning and Creativity</a:t>
            </a:r>
            <a:r>
              <a:rPr lang="en-US" sz="2400" dirty="0" smtClean="0"/>
              <a:t>, Corwin Press</a:t>
            </a:r>
          </a:p>
          <a:p>
            <a:pPr eaLnBrk="1" fontAlgn="auto" hangingPunct="1">
              <a:spcBef>
                <a:spcPts val="0"/>
              </a:spcBef>
              <a:spcAft>
                <a:spcPts val="0"/>
              </a:spcAft>
              <a:buFont typeface="+mj-lt"/>
              <a:buAutoNum type="arabicPeriod"/>
              <a:defRPr/>
            </a:pPr>
            <a:r>
              <a:rPr lang="en-US" sz="2400" dirty="0" err="1" smtClean="0"/>
              <a:t>Vaucelle,C</a:t>
            </a:r>
            <a:r>
              <a:rPr lang="en-US" sz="2400" dirty="0" smtClean="0"/>
              <a:t>, </a:t>
            </a:r>
            <a:r>
              <a:rPr lang="en-US" sz="2400" dirty="0" err="1" smtClean="0"/>
              <a:t>Ishi,H</a:t>
            </a:r>
            <a:r>
              <a:rPr lang="en-US" sz="2400" dirty="0" smtClean="0"/>
              <a:t>. (2009) </a:t>
            </a:r>
            <a:r>
              <a:rPr lang="en-US" sz="2400" i="1" dirty="0" smtClean="0"/>
              <a:t>Play-it-by-eye! Collect movies and improvise perspectives with tangible video objects</a:t>
            </a:r>
            <a:r>
              <a:rPr lang="en-US" sz="2400" dirty="0" smtClean="0"/>
              <a:t>, Artificial Intelligence for Engineering Design, Analysis and Manufacturing , 23, 305–316. USA. Cambridge University Press</a:t>
            </a:r>
          </a:p>
          <a:p>
            <a:pPr eaLnBrk="1" fontAlgn="auto" hangingPunct="1">
              <a:spcBef>
                <a:spcPts val="0"/>
              </a:spcBef>
              <a:spcAft>
                <a:spcPts val="0"/>
              </a:spcAft>
              <a:buFont typeface="+mj-lt"/>
              <a:buAutoNum type="arabicPeriod"/>
              <a:defRPr/>
            </a:pPr>
            <a:r>
              <a:rPr lang="en-US" sz="2400" dirty="0" err="1" smtClean="0"/>
              <a:t>Vaucelle</a:t>
            </a:r>
            <a:r>
              <a:rPr lang="en-US" sz="2400" dirty="0" smtClean="0"/>
              <a:t>, C., &amp; Davenport, G. (2003). </a:t>
            </a:r>
            <a:r>
              <a:rPr lang="en-US" sz="2400" i="1" dirty="0" smtClean="0"/>
              <a:t>Textable Movie: improvising with a personal movie database. </a:t>
            </a:r>
            <a:r>
              <a:rPr lang="en-US" sz="2400" dirty="0" smtClean="0"/>
              <a:t>Proc. SIGGRAPH ’03. New York: </a:t>
            </a:r>
            <a:r>
              <a:rPr lang="en-US" sz="2400" dirty="0" err="1" smtClean="0"/>
              <a:t>ACMPress</a:t>
            </a:r>
            <a:endParaRPr lang="el-GR" sz="2400" dirty="0" smtClean="0"/>
          </a:p>
          <a:p>
            <a:pPr eaLnBrk="1" fontAlgn="auto" hangingPunct="1">
              <a:spcBef>
                <a:spcPts val="0"/>
              </a:spcBef>
              <a:spcAft>
                <a:spcPts val="0"/>
              </a:spcAft>
              <a:buFont typeface="Wingdings 2"/>
              <a:buNone/>
              <a:defRPr/>
            </a:pPr>
            <a:endParaRPr lang="en-US" sz="2000" dirty="0" smtClean="0">
              <a:solidFill>
                <a:schemeClr val="accent1">
                  <a:lumMod val="60000"/>
                  <a:lumOff val="40000"/>
                </a:schemeClr>
              </a:solidFill>
            </a:endParaRPr>
          </a:p>
          <a:p>
            <a:pPr eaLnBrk="1" fontAlgn="auto" hangingPunct="1">
              <a:spcBef>
                <a:spcPts val="0"/>
              </a:spcBef>
              <a:spcAft>
                <a:spcPts val="0"/>
              </a:spcAft>
              <a:buFont typeface="Wingdings 2"/>
              <a:buNone/>
              <a:defRPr/>
            </a:pPr>
            <a:endParaRPr lang="en-US" sz="2000"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3"/>
          <p:cNvSpPr>
            <a:spLocks noGrp="1"/>
          </p:cNvSpPr>
          <p:nvPr>
            <p:ph type="title"/>
          </p:nvPr>
        </p:nvSpPr>
        <p:spPr/>
        <p:txBody>
          <a:bodyPr/>
          <a:lstStyle/>
          <a:p>
            <a:pPr eaLnBrk="1" hangingPunct="1"/>
            <a:r>
              <a:rPr lang="en-US" smtClean="0"/>
              <a:t>Treehugger</a:t>
            </a:r>
            <a:endParaRPr lang="el-GR" smtClean="0"/>
          </a:p>
        </p:txBody>
      </p:sp>
      <p:sp>
        <p:nvSpPr>
          <p:cNvPr id="17411" name="Θέση περιεχομένου 4"/>
          <p:cNvSpPr>
            <a:spLocks noGrp="1"/>
          </p:cNvSpPr>
          <p:nvPr>
            <p:ph idx="1"/>
          </p:nvPr>
        </p:nvSpPr>
        <p:spPr>
          <a:xfrm>
            <a:off x="457200" y="1600200"/>
            <a:ext cx="8229600" cy="4829175"/>
          </a:xfrm>
        </p:spPr>
        <p:txBody>
          <a:bodyPr/>
          <a:lstStyle/>
          <a:p>
            <a:pPr eaLnBrk="1" hangingPunct="1"/>
            <a:r>
              <a:rPr lang="en-US" sz="2200" smtClean="0"/>
              <a:t>To Treehugger </a:t>
            </a:r>
            <a:r>
              <a:rPr lang="el-GR" sz="2200" smtClean="0"/>
              <a:t>είναι ένα «πράσινο» μπλογκ με σκοπό την οικολογική αφύπνιση του κόσμου και τη διάδοση του βιώσιμου τρόπου ζωής</a:t>
            </a:r>
            <a:r>
              <a:rPr lang="en-US" sz="2200" smtClean="0"/>
              <a:t>. </a:t>
            </a:r>
            <a:r>
              <a:rPr lang="el-GR" sz="2200" smtClean="0"/>
              <a:t>Η δεοντολογία του, ότι το οικολογικό </a:t>
            </a:r>
            <a:r>
              <a:rPr lang="en-US" sz="2200" smtClean="0"/>
              <a:t>lifestyle </a:t>
            </a:r>
            <a:r>
              <a:rPr lang="el-GR" sz="2200" smtClean="0"/>
              <a:t>δε σημαίνει θυσίες, και η θετική και αισιόδοξη αίσθηση που αποπνέει, έχουν προσελκύσει περισσότερους από 1,8 εκατομμύρια χρήστες το μήνα. </a:t>
            </a:r>
            <a:endParaRPr lang="en-US" sz="2200" smtClean="0"/>
          </a:p>
          <a:p>
            <a:pPr eaLnBrk="1" hangingPunct="1"/>
            <a:r>
              <a:rPr lang="el-GR" sz="2200" smtClean="0"/>
              <a:t>Το </a:t>
            </a:r>
            <a:r>
              <a:rPr lang="en-US" sz="2200" smtClean="0"/>
              <a:t>Treehugger </a:t>
            </a:r>
            <a:r>
              <a:rPr lang="el-GR" sz="2200" smtClean="0"/>
              <a:t>ξεκίνησε πριν έξι χρόνια σαν εργασία για </a:t>
            </a:r>
            <a:r>
              <a:rPr lang="en-US" sz="2200" smtClean="0"/>
              <a:t>MBA</a:t>
            </a:r>
            <a:r>
              <a:rPr lang="el-GR" sz="2200" smtClean="0"/>
              <a:t> και τώρα λέγεται ότι παράγει αρκετά έσοδα από τις χορηγίες και τις διαφημίσεις</a:t>
            </a:r>
            <a:r>
              <a:rPr lang="en-US" sz="2200" smtClean="0"/>
              <a:t> </a:t>
            </a:r>
            <a:r>
              <a:rPr lang="el-GR" sz="2200" smtClean="0"/>
              <a:t>για να πληρώνει όλο το προσωπικό και τους αρθογράφους του. Έχει αναπτύξει μια πολύ δραστήρια κοινότητα και έχει προχωρήσει με πρόσθετες υπηρεσίες όπως το </a:t>
            </a:r>
            <a:r>
              <a:rPr lang="en-US" sz="2200" smtClean="0"/>
              <a:t>TreeHugger.tv </a:t>
            </a:r>
            <a:r>
              <a:rPr lang="el-GR" sz="2200" smtClean="0"/>
              <a:t>και ένα μπλογκ-φόρουμ συζήτησης για τους χρήστες</a:t>
            </a:r>
            <a:r>
              <a:rPr lang="en-US" sz="2200" smtClean="0"/>
              <a:t>,</a:t>
            </a:r>
            <a:r>
              <a:rPr lang="el-GR" sz="2200" smtClean="0"/>
              <a:t> το</a:t>
            </a:r>
            <a:r>
              <a:rPr lang="en-US" sz="2200" smtClean="0"/>
              <a:t> Hugg. </a:t>
            </a:r>
            <a:r>
              <a:rPr lang="el-GR" sz="2200" smtClean="0"/>
              <a:t>Αγοράστηκε από το </a:t>
            </a:r>
            <a:r>
              <a:rPr lang="en-US" sz="2200" smtClean="0"/>
              <a:t>Discovery Channel </a:t>
            </a:r>
            <a:r>
              <a:rPr lang="el-GR" sz="2200" smtClean="0"/>
              <a:t>πέρυσι -οι φήμες λένε- για </a:t>
            </a:r>
            <a:r>
              <a:rPr lang="en-US" sz="2200" smtClean="0"/>
              <a:t>10</a:t>
            </a:r>
            <a:r>
              <a:rPr lang="el-GR" sz="2200" smtClean="0"/>
              <a:t> εκατομμύρια δολάρια</a:t>
            </a:r>
            <a:r>
              <a:rPr lang="en-US" sz="2200" smtClean="0"/>
              <a:t>.</a:t>
            </a:r>
            <a:endParaRPr lang="el-GR" sz="22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p:cNvGraphicFramePr>
          <p:nvPr/>
        </p:nvGraphicFramePr>
        <p:xfrm>
          <a:off x="0" y="428580"/>
          <a:ext cx="914400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Στρογγυλεμένο ορθογώνιο"/>
          <p:cNvSpPr/>
          <p:nvPr/>
        </p:nvSpPr>
        <p:spPr>
          <a:xfrm>
            <a:off x="3357563" y="2571750"/>
            <a:ext cx="2428875" cy="150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200" dirty="0"/>
              <a:t>Αφήγηση</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ChangeArrowheads="1"/>
          </p:cNvSpPr>
          <p:nvPr>
            <p:ph type="title"/>
          </p:nvPr>
        </p:nvSpPr>
        <p:spPr/>
        <p:txBody>
          <a:bodyPr/>
          <a:lstStyle/>
          <a:p>
            <a:pPr eaLnBrk="1" hangingPunct="1"/>
            <a:r>
              <a:rPr lang="el-GR" smtClean="0"/>
              <a:t>Συμπεράσματα </a:t>
            </a:r>
          </a:p>
        </p:txBody>
      </p:sp>
      <p:sp>
        <p:nvSpPr>
          <p:cNvPr id="116739" name="Rectangle 5"/>
          <p:cNvSpPr>
            <a:spLocks noGrp="1" noChangeArrowheads="1"/>
          </p:cNvSpPr>
          <p:nvPr>
            <p:ph type="body" sz="half" idx="1"/>
          </p:nvPr>
        </p:nvSpPr>
        <p:spPr>
          <a:xfrm>
            <a:off x="468313" y="1844675"/>
            <a:ext cx="4038600" cy="4525963"/>
          </a:xfrm>
        </p:spPr>
        <p:txBody>
          <a:bodyPr/>
          <a:lstStyle/>
          <a:p>
            <a:pPr eaLnBrk="1" hangingPunct="1"/>
            <a:r>
              <a:rPr lang="el-GR" smtClean="0"/>
              <a:t>Οι ιστορίες είναι ένα αποτελεσματικό εργαλείο προσωπικής έκφρασης.</a:t>
            </a:r>
          </a:p>
        </p:txBody>
      </p:sp>
      <p:sp>
        <p:nvSpPr>
          <p:cNvPr id="116740" name="Rectangle 6"/>
          <p:cNvSpPr>
            <a:spLocks noGrp="1" noChangeArrowheads="1"/>
          </p:cNvSpPr>
          <p:nvPr>
            <p:ph type="body" sz="half" idx="2"/>
          </p:nvPr>
        </p:nvSpPr>
        <p:spPr>
          <a:xfrm>
            <a:off x="4572000" y="1773238"/>
            <a:ext cx="4038600" cy="4525962"/>
          </a:xfrm>
        </p:spPr>
        <p:txBody>
          <a:bodyPr/>
          <a:lstStyle/>
          <a:p>
            <a:pPr eaLnBrk="1" hangingPunct="1"/>
            <a:r>
              <a:rPr lang="el-GR" smtClean="0"/>
              <a:t>Οι ιστορίες φαίνονται σε τόσο μεγάλο βαθμό αληθινές, που ενδεχομένως να αλλοιώσουν ιστορικά γεγονότα και επιχειρήματα.</a:t>
            </a:r>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l-GR" smtClean="0"/>
              <a:t>Συμπεράσματα</a:t>
            </a:r>
          </a:p>
        </p:txBody>
      </p:sp>
      <p:sp>
        <p:nvSpPr>
          <p:cNvPr id="117763" name="Rectangle 4"/>
          <p:cNvSpPr>
            <a:spLocks noGrp="1" noChangeArrowheads="1"/>
          </p:cNvSpPr>
          <p:nvPr>
            <p:ph type="body" sz="half" idx="2"/>
          </p:nvPr>
        </p:nvSpPr>
        <p:spPr>
          <a:xfrm>
            <a:off x="1042988" y="1628775"/>
            <a:ext cx="6775450" cy="4525963"/>
          </a:xfrm>
        </p:spPr>
        <p:txBody>
          <a:bodyPr/>
          <a:lstStyle/>
          <a:p>
            <a:pPr algn="ctr" eaLnBrk="1" hangingPunct="1">
              <a:buFont typeface="Arial" charset="0"/>
              <a:buNone/>
            </a:pPr>
            <a:r>
              <a:rPr lang="el-GR" smtClean="0"/>
              <a:t>Οι ιστορίες χρησιμοποιούνται από τις κυβερνήσεις και τις εταιρείες ως μέσο ελέγχου της κοινής γνώμης, με στόχο να αποπροσανατολίσουν και να διαστρεβλώσουν την αλήθεια.</a:t>
            </a:r>
          </a:p>
          <a:p>
            <a:pPr eaLnBrk="1" hangingPunct="1"/>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2 - Θέση περιεχομένου"/>
          <p:cNvSpPr>
            <a:spLocks noGrp="1"/>
          </p:cNvSpPr>
          <p:nvPr>
            <p:ph idx="1"/>
          </p:nvPr>
        </p:nvSpPr>
        <p:spPr>
          <a:xfrm>
            <a:off x="285750" y="714375"/>
            <a:ext cx="8572500" cy="5268913"/>
          </a:xfrm>
        </p:spPr>
        <p:txBody>
          <a:bodyPr/>
          <a:lstStyle/>
          <a:p>
            <a:pPr algn="ctr" eaLnBrk="1" hangingPunct="1">
              <a:buFont typeface="Arial" charset="0"/>
              <a:buNone/>
            </a:pPr>
            <a:r>
              <a:rPr lang="en-US" smtClean="0"/>
              <a:t>   </a:t>
            </a:r>
          </a:p>
          <a:p>
            <a:pPr algn="ctr" eaLnBrk="1" hangingPunct="1">
              <a:buFont typeface="Arial" charset="0"/>
              <a:buNone/>
            </a:pPr>
            <a:endParaRPr lang="en-US" smtClean="0"/>
          </a:p>
          <a:p>
            <a:pPr algn="ctr" eaLnBrk="1" hangingPunct="1">
              <a:buFont typeface="Arial" charset="0"/>
              <a:buNone/>
            </a:pPr>
            <a:r>
              <a:rPr lang="en-US" smtClean="0">
                <a:hlinkClick r:id="rId2"/>
              </a:rPr>
              <a:t>http://pleasurehunt.mymagic.gr/</a:t>
            </a:r>
            <a:r>
              <a:rPr lang="en-US" smtClean="0"/>
              <a:t> </a:t>
            </a:r>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2 - Θέση περιεχομένου"/>
          <p:cNvSpPr>
            <a:spLocks noGrp="1"/>
          </p:cNvSpPr>
          <p:nvPr>
            <p:ph idx="1"/>
          </p:nvPr>
        </p:nvSpPr>
        <p:spPr>
          <a:xfrm>
            <a:off x="285750" y="714375"/>
            <a:ext cx="8572500" cy="5268913"/>
          </a:xfrm>
        </p:spPr>
        <p:txBody>
          <a:bodyPr/>
          <a:lstStyle/>
          <a:p>
            <a:pPr algn="ctr" eaLnBrk="1" hangingPunct="1">
              <a:buFont typeface="Arial" charset="0"/>
              <a:buNone/>
            </a:pPr>
            <a:r>
              <a:rPr lang="en-US" smtClean="0"/>
              <a:t>   </a:t>
            </a:r>
          </a:p>
          <a:p>
            <a:pPr algn="ctr" eaLnBrk="1" hangingPunct="1">
              <a:buFont typeface="Arial" charset="0"/>
              <a:buNone/>
            </a:pPr>
            <a:endParaRPr lang="en-US" smtClean="0"/>
          </a:p>
          <a:p>
            <a:pPr algn="ctr" eaLnBrk="1" hangingPunct="1">
              <a:buFont typeface="Arial" charset="0"/>
              <a:buNone/>
            </a:pPr>
            <a:r>
              <a:rPr lang="el-GR" smtClean="0"/>
              <a:t>Εργαστήριο Νέων Τεχνολογιών στην Επικοινωνία, την Εκπαίδευση και τα ΜΜΕ</a:t>
            </a:r>
          </a:p>
          <a:p>
            <a:pPr algn="ctr" eaLnBrk="1" hangingPunct="1">
              <a:buFont typeface="Arial" charset="0"/>
              <a:buNone/>
            </a:pPr>
            <a:r>
              <a:rPr lang="el-GR" smtClean="0"/>
              <a:t>Εθνικό και Καποδιστριακό Πανεπιστήμιο Αθηνών</a:t>
            </a:r>
            <a:endParaRPr lang="en-US" smtClean="0"/>
          </a:p>
          <a:p>
            <a:pPr algn="ctr" eaLnBrk="1" hangingPunct="1">
              <a:buFont typeface="Arial" charset="0"/>
              <a:buNone/>
            </a:pPr>
            <a:endParaRPr lang="en-US" smtClean="0"/>
          </a:p>
          <a:p>
            <a:pPr algn="ctr" eaLnBrk="1" hangingPunct="1">
              <a:buFont typeface="Arial" charset="0"/>
              <a:buNone/>
            </a:pPr>
            <a:endParaRPr lang="en-US" smtClean="0"/>
          </a:p>
          <a:p>
            <a:pPr algn="ctr" eaLnBrk="1" hangingPunct="1">
              <a:buFont typeface="Arial" charset="0"/>
              <a:buNone/>
            </a:pPr>
            <a:r>
              <a:rPr lang="en-US" smtClean="0">
                <a:hlinkClick r:id="rId2"/>
              </a:rPr>
              <a:t>http://www.media.uoa.gr/medialab</a:t>
            </a:r>
            <a:r>
              <a:rPr lang="en-US" smtClean="0"/>
              <a:t> </a:t>
            </a:r>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827088" y="6092825"/>
            <a:ext cx="7416800" cy="646113"/>
          </a:xfrm>
          <a:prstGeom prst="rect">
            <a:avLst/>
          </a:prstGeom>
          <a:noFill/>
          <a:ln w="9525">
            <a:noFill/>
            <a:miter lim="800000"/>
            <a:headEnd/>
            <a:tailEnd/>
          </a:ln>
        </p:spPr>
        <p:txBody>
          <a:bodyPr>
            <a:spAutoFit/>
          </a:bodyPr>
          <a:lstStyle/>
          <a:p>
            <a:r>
              <a:rPr lang="en-US">
                <a:solidFill>
                  <a:srgbClr val="000000"/>
                </a:solidFill>
                <a:latin typeface="Calibri" pitchFamily="34" charset="0"/>
                <a:hlinkClick r:id="rId2"/>
              </a:rPr>
              <a:t>http://www.treehugger.com/</a:t>
            </a:r>
            <a:endParaRPr lang="en-US">
              <a:solidFill>
                <a:srgbClr val="000000"/>
              </a:solidFill>
              <a:latin typeface="Calibri" pitchFamily="34" charset="0"/>
            </a:endParaRPr>
          </a:p>
          <a:p>
            <a:endParaRPr lang="en-US">
              <a:solidFill>
                <a:srgbClr val="000000"/>
              </a:solidFill>
              <a:latin typeface="Calibri" pitchFamily="34" charset="0"/>
            </a:endParaRPr>
          </a:p>
        </p:txBody>
      </p:sp>
      <p:pic>
        <p:nvPicPr>
          <p:cNvPr id="18435" name="Picture 2" descr="G:\gia_synantisi_storytelling\teliko_mrk_storytelling\treehugger.bmp"/>
          <p:cNvPicPr>
            <a:picLocks noChangeAspect="1" noChangeArrowheads="1"/>
          </p:cNvPicPr>
          <p:nvPr/>
        </p:nvPicPr>
        <p:blipFill>
          <a:blip r:embed="rId3" cstate="print"/>
          <a:srcRect/>
          <a:stretch>
            <a:fillRect/>
          </a:stretch>
        </p:blipFill>
        <p:spPr bwMode="auto">
          <a:xfrm>
            <a:off x="673100" y="333375"/>
            <a:ext cx="7762875"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Ψηφιακή Αφήγηση</a:t>
            </a:r>
            <a:br>
              <a:rPr lang="el-GR" dirty="0" smtClean="0"/>
            </a:br>
            <a:endParaRPr lang="el-GR" dirty="0"/>
          </a:p>
        </p:txBody>
      </p:sp>
      <p:sp>
        <p:nvSpPr>
          <p:cNvPr id="19459" name="2 - Θέση περιεχομένου"/>
          <p:cNvSpPr>
            <a:spLocks noGrp="1"/>
          </p:cNvSpPr>
          <p:nvPr>
            <p:ph idx="1"/>
          </p:nvPr>
        </p:nvSpPr>
        <p:spPr/>
        <p:txBody>
          <a:bodyPr/>
          <a:lstStyle/>
          <a:p>
            <a:pPr eaLnBrk="1" hangingPunct="1">
              <a:buFont typeface="Arial" charset="0"/>
              <a:buNone/>
            </a:pPr>
            <a:r>
              <a:rPr lang="el-GR" smtClean="0"/>
              <a:t>Η ψηφιακή αφήγηση χρησιμοποιείται με δύο διαφορετικές έννοιες</a:t>
            </a:r>
            <a:r>
              <a:rPr lang="en-US" smtClean="0"/>
              <a:t>. </a:t>
            </a:r>
          </a:p>
          <a:p>
            <a:pPr eaLnBrk="1" hangingPunct="1"/>
            <a:r>
              <a:rPr lang="el-GR" smtClean="0"/>
              <a:t>Πρώτον, ως διαδραστική εμπειρία που φτάνει στο κοινό μέσω της ψηφιακής τεχνολογίας</a:t>
            </a:r>
            <a:r>
              <a:rPr lang="en-US" smtClean="0"/>
              <a:t>. </a:t>
            </a:r>
          </a:p>
          <a:p>
            <a:pPr eaLnBrk="1" hangingPunct="1"/>
            <a:r>
              <a:rPr lang="el-GR" smtClean="0"/>
              <a:t>Δεύτερον, ως δράση που ορίζει την ψηφιακή αφήγηση σαν αφηγούμενο μέρος προσωπικής γραφής, με σταθερές εικόνες, βίντεο και μουσική επένδυση. </a:t>
            </a:r>
          </a:p>
          <a:p>
            <a:pPr eaLnBrk="1" hangingPunct="1"/>
            <a:endParaRPr lang="el-G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Υπότιτλος"/>
          <p:cNvSpPr>
            <a:spLocks noGrp="1"/>
          </p:cNvSpPr>
          <p:nvPr>
            <p:ph type="subTitle" idx="1"/>
          </p:nvPr>
        </p:nvSpPr>
        <p:spPr>
          <a:xfrm>
            <a:off x="428625" y="1714500"/>
            <a:ext cx="8072438" cy="4286250"/>
          </a:xfrm>
        </p:spPr>
        <p:txBody>
          <a:bodyPr rtlCol="0">
            <a:normAutofit lnSpcReduction="10000"/>
          </a:bodyPr>
          <a:lstStyle/>
          <a:p>
            <a:pPr algn="just" eaLnBrk="1" fontAlgn="auto" hangingPunct="1">
              <a:spcAft>
                <a:spcPts val="0"/>
              </a:spcAft>
              <a:buFont typeface="Arial" pitchFamily="34" charset="0"/>
              <a:buNone/>
              <a:defRPr/>
            </a:pPr>
            <a:r>
              <a:rPr lang="el-GR" sz="2800" dirty="0" smtClean="0">
                <a:solidFill>
                  <a:schemeClr val="tx1"/>
                </a:solidFill>
              </a:rPr>
              <a:t>Πολύ πριν τα ηλεκτρονικά παιχνίδια, την πειραματική </a:t>
            </a:r>
            <a:r>
              <a:rPr lang="el-GR" sz="2800" dirty="0" err="1" smtClean="0">
                <a:solidFill>
                  <a:schemeClr val="tx1"/>
                </a:solidFill>
              </a:rPr>
              <a:t>διαδραστική</a:t>
            </a:r>
            <a:r>
              <a:rPr lang="el-GR" sz="2800" dirty="0" smtClean="0">
                <a:solidFill>
                  <a:schemeClr val="tx1"/>
                </a:solidFill>
              </a:rPr>
              <a:t> τηλεόραση, την εκπληκτική ανάπτυξη του διαδικτύου (ακόμη πριν καν συλλάβουμε την ιδέα του ηλεκτρονικού υπολογιστή) οι άνθρωποι σε όλο τον κόσμο είχαν επινοήσει και συμμετείχαν σε (</a:t>
            </a:r>
            <a:r>
              <a:rPr lang="el-GR" sz="2800" dirty="0" err="1" smtClean="0">
                <a:solidFill>
                  <a:schemeClr val="tx1"/>
                </a:solidFill>
              </a:rPr>
              <a:t>διαδραστικές</a:t>
            </a:r>
            <a:r>
              <a:rPr lang="el-GR" sz="2800" dirty="0" smtClean="0">
                <a:solidFill>
                  <a:schemeClr val="tx1"/>
                </a:solidFill>
              </a:rPr>
              <a:t>) εμπειρίες αφήγησης. </a:t>
            </a:r>
          </a:p>
          <a:p>
            <a:pPr algn="just" eaLnBrk="1" fontAlgn="auto" hangingPunct="1">
              <a:spcAft>
                <a:spcPts val="0"/>
              </a:spcAft>
              <a:buFont typeface="Arial" pitchFamily="34" charset="0"/>
              <a:buNone/>
              <a:defRPr/>
            </a:pPr>
            <a:r>
              <a:rPr lang="el-GR" sz="2800" dirty="0" smtClean="0">
                <a:solidFill>
                  <a:schemeClr val="tx1"/>
                </a:solidFill>
              </a:rPr>
              <a:t>Στην πραγματικότητα, αυτό το ξεκίνημα τοποθετείται πολύ πριν την αρχαιότητα, χιλιάδες χρόνια πριν τις πρώτες μορφές μέσων και ψυχαγωγίας όπως τα βιβλία και το θέατρο.</a:t>
            </a:r>
            <a:endParaRPr lang="en-US" sz="2800" dirty="0" smtClean="0">
              <a:solidFill>
                <a:schemeClr val="tx1"/>
              </a:solidFill>
            </a:endParaRPr>
          </a:p>
        </p:txBody>
      </p:sp>
      <p:sp>
        <p:nvSpPr>
          <p:cNvPr id="20483" name="3 - TextBox"/>
          <p:cNvSpPr txBox="1">
            <a:spLocks noChangeArrowheads="1"/>
          </p:cNvSpPr>
          <p:nvPr/>
        </p:nvSpPr>
        <p:spPr bwMode="auto">
          <a:xfrm>
            <a:off x="642938" y="500063"/>
            <a:ext cx="7643812" cy="954087"/>
          </a:xfrm>
          <a:prstGeom prst="rect">
            <a:avLst/>
          </a:prstGeom>
          <a:noFill/>
          <a:ln w="9525">
            <a:noFill/>
            <a:miter lim="800000"/>
            <a:headEnd/>
            <a:tailEnd/>
          </a:ln>
        </p:spPr>
        <p:txBody>
          <a:bodyPr>
            <a:spAutoFit/>
          </a:bodyPr>
          <a:lstStyle/>
          <a:p>
            <a:r>
              <a:rPr lang="el-GR" sz="2800">
                <a:latin typeface="Calibri" pitchFamily="34" charset="0"/>
              </a:rPr>
              <a:t>Η διαδραστική εμπειρία δεν είναι καινούρια για την ανθρωπότητα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28625" y="1143000"/>
            <a:ext cx="8229600" cy="5429250"/>
          </a:xfrm>
        </p:spPr>
        <p:txBody>
          <a:bodyPr rtlCol="0">
            <a:normAutofit fontScale="85000" lnSpcReduction="2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l-GR" dirty="0" smtClean="0"/>
              <a:t>Η </a:t>
            </a:r>
            <a:r>
              <a:rPr lang="el-GR" dirty="0" err="1" smtClean="0"/>
              <a:t>διαδραστικότητα</a:t>
            </a:r>
            <a:r>
              <a:rPr lang="el-GR" dirty="0" smtClean="0"/>
              <a:t> άλλαξε την αντίληψη του θεατή, καθώς τον μετέτρεψε σε χρήστη που έχει τη δυνατότητα να επεξεργαστεί το περιεχόμενο και να παρέμβει σημαντικά σε αυτό.</a:t>
            </a:r>
          </a:p>
          <a:p>
            <a:pPr eaLnBrk="1" fontAlgn="auto" hangingPunct="1">
              <a:spcAft>
                <a:spcPts val="0"/>
              </a:spcAft>
              <a:buFont typeface="Arial" pitchFamily="34" charset="0"/>
              <a:buChar char="•"/>
              <a:defRPr/>
            </a:pPr>
            <a:r>
              <a:rPr lang="el-GR" dirty="0" smtClean="0"/>
              <a:t>Θα μπορούσαμε να έχουμε μια ιστορία, η οποία φτάνει στον αναγνώστη με πολλούς και διαφορετικούς τρόπους, αναλόγως το μονοπάτι που διαλέγει στο δίκτυο. Αλλά είναι ο χρήστης που δημιουργεί την ιστορία μέσα από τμήματα κειμένου</a:t>
            </a:r>
            <a:r>
              <a:rPr lang="en-US" dirty="0" smtClean="0"/>
              <a:t>. </a:t>
            </a:r>
            <a:endParaRPr lang="el-GR" dirty="0" smtClean="0"/>
          </a:p>
          <a:p>
            <a:pPr eaLnBrk="1" fontAlgn="auto" hangingPunct="1">
              <a:spcAft>
                <a:spcPts val="0"/>
              </a:spcAft>
              <a:buFont typeface="Arial" pitchFamily="34" charset="0"/>
              <a:buChar char="•"/>
              <a:defRPr/>
            </a:pPr>
            <a:r>
              <a:rPr lang="el-GR" dirty="0" smtClean="0"/>
              <a:t>Συνθέτω μια ιστορία δεν σημαίνει πια πληκτρολογώ τις λέξεις. Μπορεί να περιλαμβάνει την παραγωγή και προβολή προσωπικού βίντεο, φωτογραφιών ή ηχογραφήσεων.</a:t>
            </a:r>
            <a:endParaRPr lang="el-GR" dirty="0"/>
          </a:p>
          <a:p>
            <a:pPr eaLnBrk="1" fontAlgn="auto" hangingPunct="1">
              <a:spcAft>
                <a:spcPts val="0"/>
              </a:spcAft>
              <a:buFont typeface="Arial" charset="0"/>
              <a:buNone/>
              <a:defRPr/>
            </a:pPr>
            <a:endParaRPr lang="el-GR" dirty="0" smtClean="0"/>
          </a:p>
          <a:p>
            <a:pPr eaLnBrk="1" fontAlgn="auto" hangingPunct="1">
              <a:spcAft>
                <a:spcPts val="0"/>
              </a:spcAft>
              <a:buFont typeface="Arial" pitchFamily="34" charset="0"/>
              <a:buChar char="•"/>
              <a:defRPr/>
            </a:pPr>
            <a:endParaRPr lang="el-GR" dirty="0"/>
          </a:p>
        </p:txBody>
      </p:sp>
      <p:sp>
        <p:nvSpPr>
          <p:cNvPr id="21507" name="5 - TextBox"/>
          <p:cNvSpPr txBox="1">
            <a:spLocks noChangeArrowheads="1"/>
          </p:cNvSpPr>
          <p:nvPr/>
        </p:nvSpPr>
        <p:spPr bwMode="auto">
          <a:xfrm>
            <a:off x="857250" y="500063"/>
            <a:ext cx="6858000" cy="708025"/>
          </a:xfrm>
          <a:prstGeom prst="rect">
            <a:avLst/>
          </a:prstGeom>
          <a:noFill/>
          <a:ln w="9525">
            <a:noFill/>
            <a:miter lim="800000"/>
            <a:headEnd/>
            <a:tailEnd/>
          </a:ln>
        </p:spPr>
        <p:txBody>
          <a:bodyPr>
            <a:spAutoFit/>
          </a:bodyPr>
          <a:lstStyle/>
          <a:p>
            <a:r>
              <a:rPr lang="el-GR" sz="4000">
                <a:latin typeface="Calibri" pitchFamily="34" charset="0"/>
              </a:rPr>
              <a:t>Διαδραστικότητα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sz="quarter" idx="3"/>
          </p:nvPr>
        </p:nvSpPr>
        <p:spPr>
          <a:xfrm>
            <a:off x="2428875" y="214313"/>
            <a:ext cx="4041775" cy="928687"/>
          </a:xfrm>
        </p:spPr>
        <p:txBody>
          <a:bodyPr rtlCol="0">
            <a:normAutofit fontScale="850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l-GR" sz="4200" dirty="0" smtClean="0"/>
              <a:t>Αφήγηση</a:t>
            </a:r>
          </a:p>
          <a:p>
            <a:pPr eaLnBrk="1" fontAlgn="auto" hangingPunct="1">
              <a:spcAft>
                <a:spcPts val="0"/>
              </a:spcAft>
              <a:buFont typeface="Arial" pitchFamily="34" charset="0"/>
              <a:buNone/>
              <a:defRPr/>
            </a:pPr>
            <a:endParaRPr lang="el-GR" dirty="0"/>
          </a:p>
        </p:txBody>
      </p:sp>
      <p:sp>
        <p:nvSpPr>
          <p:cNvPr id="6" name="5 - Θέση περιεχομένου"/>
          <p:cNvSpPr>
            <a:spLocks noGrp="1"/>
          </p:cNvSpPr>
          <p:nvPr>
            <p:ph sz="quarter" idx="4"/>
          </p:nvPr>
        </p:nvSpPr>
        <p:spPr>
          <a:xfrm>
            <a:off x="500063" y="1143000"/>
            <a:ext cx="8186737" cy="4983163"/>
          </a:xfrm>
        </p:spPr>
        <p:txBody>
          <a:bodyPr rtlCol="0">
            <a:normAutofit fontScale="92500"/>
          </a:bodyPr>
          <a:lstStyle/>
          <a:p>
            <a:pPr eaLnBrk="1" fontAlgn="auto" hangingPunct="1">
              <a:spcAft>
                <a:spcPts val="0"/>
              </a:spcAft>
              <a:buFont typeface="Arial" charset="0"/>
              <a:buNone/>
              <a:defRPr/>
            </a:pPr>
            <a:r>
              <a:rPr lang="fr-FR" dirty="0" smtClean="0"/>
              <a:t>   </a:t>
            </a:r>
            <a:r>
              <a:rPr lang="el-GR" dirty="0" smtClean="0"/>
              <a:t>Αμέτρητες είναι οι ιστορίες του κόσμου</a:t>
            </a:r>
            <a:r>
              <a:rPr lang="fr-FR" dirty="0" smtClean="0"/>
              <a:t>... </a:t>
            </a:r>
            <a:endParaRPr lang="el-GR" dirty="0" smtClean="0"/>
          </a:p>
          <a:p>
            <a:pPr eaLnBrk="1" fontAlgn="auto" hangingPunct="1">
              <a:spcAft>
                <a:spcPts val="0"/>
              </a:spcAft>
              <a:buFont typeface="Arial" charset="0"/>
              <a:buNone/>
              <a:defRPr/>
            </a:pPr>
            <a:r>
              <a:rPr lang="el-GR" dirty="0" smtClean="0"/>
              <a:t>	«Στις σχεδόν άπειρες μορφές της, η αφήγηση υπήρχε πάντοτε, παντού και σε όλες τις κοινωνίες. Δεν υπάρχει και δεν έχει υπάρξει ποτέ κοινωνία χωρίς αφήγηση.</a:t>
            </a:r>
            <a:r>
              <a:rPr lang="fr-FR" dirty="0" smtClean="0"/>
              <a:t> </a:t>
            </a:r>
            <a:r>
              <a:rPr lang="fr-FR" dirty="0"/>
              <a:t>[...] </a:t>
            </a:r>
            <a:r>
              <a:rPr lang="el-GR" dirty="0" smtClean="0"/>
              <a:t>Όλες οι τάξεις και όλες οι ομάδες ανθρώπων έχουν τις ιστορίες τους, και πολύ συχνά αυτές οι ιστορίες έχουν το ίδιο κοινό. Κι ας είναι άνθρωποι διαφορετικής κουλτούρας και αντίθετης ιδεολογίας: η αφήγηση εμπαίζει την καλή και την κακή λογοτεχνία: διεθνής, δια-ιστορική, διαπολιτισμική, η αφήγηση είναι όπως η ζωή</a:t>
            </a:r>
            <a:r>
              <a:rPr lang="fr-FR" sz="2600" i="1" dirty="0" smtClean="0"/>
              <a:t>»</a:t>
            </a:r>
            <a:r>
              <a:rPr lang="el-GR" sz="2600" i="1" dirty="0" smtClean="0"/>
              <a:t>.</a:t>
            </a:r>
            <a:endParaRPr lang="fr-FR" sz="2600" i="1" dirty="0" smtClean="0"/>
          </a:p>
          <a:p>
            <a:pPr eaLnBrk="1" fontAlgn="auto" hangingPunct="1">
              <a:spcAft>
                <a:spcPts val="0"/>
              </a:spcAft>
              <a:buFont typeface="Arial" pitchFamily="34" charset="0"/>
              <a:buNone/>
              <a:defRPr/>
            </a:pPr>
            <a:endParaRPr lang="fr-FR" sz="2600" dirty="0" smtClean="0"/>
          </a:p>
          <a:p>
            <a:pPr eaLnBrk="1" fontAlgn="auto" hangingPunct="1">
              <a:spcAft>
                <a:spcPts val="0"/>
              </a:spcAft>
              <a:buFont typeface="Arial" pitchFamily="34" charset="0"/>
              <a:buNone/>
              <a:defRPr/>
            </a:pPr>
            <a:r>
              <a:rPr lang="fr-FR" sz="2600" dirty="0" smtClean="0"/>
              <a:t>Roland Barthes (1981) </a:t>
            </a:r>
            <a:r>
              <a:rPr lang="fr-FR" sz="2600" i="1" dirty="0" smtClean="0"/>
              <a:t>Introduction à l’ analyse structurale du récit</a:t>
            </a:r>
            <a:r>
              <a:rPr lang="fr-FR" sz="2600" dirty="0" smtClean="0"/>
              <a:t>, Seuil  </a:t>
            </a:r>
            <a:r>
              <a:rPr lang="fr-FR" dirty="0" smtClean="0"/>
              <a:t/>
            </a:r>
            <a:br>
              <a:rPr lang="fr-FR" dirty="0" smtClean="0"/>
            </a:b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a:xfrm>
            <a:off x="0" y="549275"/>
            <a:ext cx="8686800" cy="6308725"/>
          </a:xfrm>
        </p:spPr>
        <p:txBody>
          <a:bodyPr/>
          <a:lstStyle/>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r>
              <a:rPr lang="en-US" sz="1800" smtClean="0"/>
              <a:t>‘‘Every reading becomes a new text</a:t>
            </a:r>
            <a:r>
              <a:rPr lang="el-GR" sz="1800" smtClean="0"/>
              <a:t>. </a:t>
            </a:r>
            <a:r>
              <a:rPr lang="en-US" sz="1800" smtClean="0"/>
              <a:t>Hypertext narratives become virtual storytellers.’’ </a:t>
            </a:r>
            <a:r>
              <a:rPr lang="el-GR" sz="1800" smtClean="0"/>
              <a:t>(</a:t>
            </a:r>
            <a:r>
              <a:rPr lang="el-GR" sz="1800" i="1" smtClean="0"/>
              <a:t>Κάθε ανάγνωση μετατρέπεται σε κείμενο.</a:t>
            </a:r>
            <a:r>
              <a:rPr lang="en-US" sz="1800" i="1" smtClean="0"/>
              <a:t> </a:t>
            </a:r>
            <a:r>
              <a:rPr lang="el-GR" sz="1800" i="1" smtClean="0"/>
              <a:t>Οι αφηγήσεις υπερκειμένου γίνονται εικονικοί αφηγητές</a:t>
            </a:r>
            <a:r>
              <a:rPr lang="el-GR" sz="1800" smtClean="0"/>
              <a:t>) </a:t>
            </a:r>
            <a:r>
              <a:rPr lang="en-US" sz="1800" smtClean="0"/>
              <a:t>Michael Joyce (1995) </a:t>
            </a:r>
            <a:r>
              <a:rPr lang="en-US" sz="1800" i="1" smtClean="0"/>
              <a:t>Of Two Minds: Hypertext, Pedagogy, and Poetics</a:t>
            </a:r>
          </a:p>
          <a:p>
            <a:pPr eaLnBrk="1" hangingPunct="1">
              <a:buFont typeface="Arial" charset="0"/>
              <a:buNone/>
            </a:pPr>
            <a:r>
              <a:rPr lang="en-US" sz="1800" i="1" smtClean="0"/>
              <a:t> </a:t>
            </a:r>
            <a:r>
              <a:rPr lang="en-US" sz="1800" smtClean="0">
                <a:hlinkClick r:id="rId2"/>
              </a:rPr>
              <a:t>http://www.startribune.com/local/12166286.html</a:t>
            </a:r>
            <a:r>
              <a:rPr lang="en-US" sz="1800" smtClean="0"/>
              <a:t> </a:t>
            </a:r>
          </a:p>
          <a:p>
            <a:pPr eaLnBrk="1" hangingPunct="1">
              <a:buFont typeface="Arial" charset="0"/>
              <a:buNone/>
            </a:pPr>
            <a:endParaRPr lang="el-GR" sz="1800" smtClean="0"/>
          </a:p>
        </p:txBody>
      </p:sp>
      <p:pic>
        <p:nvPicPr>
          <p:cNvPr id="5123" name="4 - Εικόνα" descr="bridge 002.jpg"/>
          <p:cNvPicPr>
            <a:picLocks noChangeAspect="1"/>
          </p:cNvPicPr>
          <p:nvPr/>
        </p:nvPicPr>
        <p:blipFill>
          <a:blip r:embed="rId3" cstate="print"/>
          <a:srcRect/>
          <a:stretch>
            <a:fillRect/>
          </a:stretch>
        </p:blipFill>
        <p:spPr bwMode="auto">
          <a:xfrm>
            <a:off x="395536" y="116633"/>
            <a:ext cx="8064500" cy="4955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a:xfrm>
            <a:off x="457200" y="1600200"/>
            <a:ext cx="8229600" cy="5257800"/>
          </a:xfrm>
        </p:spPr>
        <p:txBody>
          <a:bodyPr rtlCol="0">
            <a:normAutofit/>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charset="0"/>
              <a:buNone/>
              <a:defRPr/>
            </a:pPr>
            <a:endParaRPr lang="en-US" dirty="0" smtClean="0"/>
          </a:p>
          <a:p>
            <a:pPr marL="0" indent="0" algn="r" eaLnBrk="1" fontAlgn="auto" hangingPunct="1">
              <a:spcAft>
                <a:spcPts val="0"/>
              </a:spcAft>
              <a:buFont typeface="Arial" pitchFamily="34" charset="0"/>
              <a:buNone/>
              <a:defRPr/>
            </a:pPr>
            <a:r>
              <a:rPr lang="en-US" sz="2800" dirty="0" smtClean="0"/>
              <a:t>  </a:t>
            </a:r>
            <a:r>
              <a:rPr lang="el-GR" sz="2700" dirty="0" smtClean="0"/>
              <a:t>το κοινό γνώρισε τη </a:t>
            </a:r>
            <a:r>
              <a:rPr lang="el-GR" sz="2700" dirty="0" err="1" smtClean="0"/>
              <a:t>διαδραστική</a:t>
            </a:r>
            <a:r>
              <a:rPr lang="el-GR" sz="2700" dirty="0" smtClean="0"/>
              <a:t> εμπειρία μέσα από την ψηφιακή τεχνολογία, αρχικά μέσω των παιχνιδιών</a:t>
            </a:r>
          </a:p>
          <a:p>
            <a:pPr eaLnBrk="1" fontAlgn="auto" hangingPunct="1">
              <a:spcAft>
                <a:spcPts val="0"/>
              </a:spcAft>
              <a:buFont typeface="Arial" pitchFamily="34" charset="0"/>
              <a:buChar char="•"/>
              <a:defRPr/>
            </a:pPr>
            <a:endParaRPr lang="el-GR" dirty="0" smtClean="0"/>
          </a:p>
        </p:txBody>
      </p:sp>
      <p:pic>
        <p:nvPicPr>
          <p:cNvPr id="23555" name="4 - Εικόνα" descr="mystmontage.JPG"/>
          <p:cNvPicPr>
            <a:picLocks noChangeAspect="1"/>
          </p:cNvPicPr>
          <p:nvPr/>
        </p:nvPicPr>
        <p:blipFill>
          <a:blip r:embed="rId3" cstate="print"/>
          <a:srcRect/>
          <a:stretch>
            <a:fillRect/>
          </a:stretch>
        </p:blipFill>
        <p:spPr bwMode="auto">
          <a:xfrm>
            <a:off x="2051050" y="260350"/>
            <a:ext cx="6048375" cy="4533900"/>
          </a:xfrm>
          <a:prstGeom prst="rect">
            <a:avLst/>
          </a:prstGeom>
          <a:noFill/>
          <a:ln w="9525">
            <a:noFill/>
            <a:miter lim="800000"/>
            <a:headEnd/>
            <a:tailEnd/>
          </a:ln>
        </p:spPr>
      </p:pic>
      <p:pic>
        <p:nvPicPr>
          <p:cNvPr id="23556" name="3 - Εικόνα" descr="myst.jpg"/>
          <p:cNvPicPr>
            <a:picLocks noChangeAspect="1"/>
          </p:cNvPicPr>
          <p:nvPr/>
        </p:nvPicPr>
        <p:blipFill>
          <a:blip r:embed="rId4" cstate="print"/>
          <a:srcRect/>
          <a:stretch>
            <a:fillRect/>
          </a:stretch>
        </p:blipFill>
        <p:spPr bwMode="auto">
          <a:xfrm rot="-833744">
            <a:off x="-14288" y="2581275"/>
            <a:ext cx="2286001"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 Θέση περιεχομένου"/>
          <p:cNvSpPr>
            <a:spLocks noGrp="1"/>
          </p:cNvSpPr>
          <p:nvPr>
            <p:ph idx="1"/>
          </p:nvPr>
        </p:nvSpPr>
        <p:spPr>
          <a:xfrm>
            <a:off x="250825" y="404813"/>
            <a:ext cx="8229600" cy="6126162"/>
          </a:xfrm>
        </p:spPr>
        <p:txBody>
          <a:bodyPr/>
          <a:lstStyle/>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pic>
        <p:nvPicPr>
          <p:cNvPr id="4099" name="3 - Εικόνα" descr="BBC - Wales - Digital Storytelling_Page_2.jpg"/>
          <p:cNvPicPr>
            <a:picLocks noChangeAspect="1"/>
          </p:cNvPicPr>
          <p:nvPr/>
        </p:nvPicPr>
        <p:blipFill>
          <a:blip r:embed="rId2" cstate="print"/>
          <a:srcRect/>
          <a:stretch>
            <a:fillRect/>
          </a:stretch>
        </p:blipFill>
        <p:spPr bwMode="auto">
          <a:xfrm rot="21336110">
            <a:off x="74656" y="-192418"/>
            <a:ext cx="5281613" cy="6858000"/>
          </a:xfrm>
          <a:prstGeom prst="ellipse">
            <a:avLst/>
          </a:prstGeom>
          <a:ln>
            <a:noFill/>
          </a:ln>
          <a:effectLst>
            <a:softEdge rad="112500"/>
          </a:effectLst>
        </p:spPr>
      </p:pic>
      <p:sp>
        <p:nvSpPr>
          <p:cNvPr id="24580" name="4 - TextBox"/>
          <p:cNvSpPr txBox="1">
            <a:spLocks noChangeArrowheads="1"/>
          </p:cNvSpPr>
          <p:nvPr/>
        </p:nvSpPr>
        <p:spPr bwMode="auto">
          <a:xfrm>
            <a:off x="5651500" y="1268413"/>
            <a:ext cx="2592388" cy="4432300"/>
          </a:xfrm>
          <a:prstGeom prst="rect">
            <a:avLst/>
          </a:prstGeom>
          <a:noFill/>
          <a:ln w="9525">
            <a:noFill/>
            <a:miter lim="800000"/>
            <a:headEnd/>
            <a:tailEnd/>
          </a:ln>
        </p:spPr>
        <p:txBody>
          <a:bodyPr>
            <a:spAutoFit/>
          </a:bodyPr>
          <a:lstStyle/>
          <a:p>
            <a:r>
              <a:rPr lang="el-GR" sz="2400" dirty="0">
                <a:latin typeface="Calibri" pitchFamily="34" charset="0"/>
              </a:rPr>
              <a:t>Μια δράση που όρισε την ψηφιακή αφήγηση </a:t>
            </a:r>
            <a:r>
              <a:rPr lang="el-GR" sz="2400" dirty="0" smtClean="0">
                <a:latin typeface="Calibri" pitchFamily="34" charset="0"/>
              </a:rPr>
              <a:t>ως </a:t>
            </a:r>
            <a:r>
              <a:rPr lang="el-GR" sz="2400" dirty="0">
                <a:latin typeface="Calibri" pitchFamily="34" charset="0"/>
              </a:rPr>
              <a:t>αφηγούμενο μέρος προσωπικής γραφής, με σταθερές εικόνες, βίντεο και μουσική επένδυση</a:t>
            </a:r>
            <a:endParaRPr lang="en-US" sz="2400" dirty="0">
              <a:latin typeface="Calibri" pitchFamily="34" charset="0"/>
            </a:endParaRPr>
          </a:p>
          <a:p>
            <a:endParaRPr lang="en-US" sz="2400" dirty="0">
              <a:latin typeface="Calibri" pitchFamily="34" charset="0"/>
            </a:endParaRPr>
          </a:p>
          <a:p>
            <a:r>
              <a:rPr lang="en-US" sz="2400" dirty="0">
                <a:latin typeface="Calibri" pitchFamily="34" charset="0"/>
              </a:rPr>
              <a:t>BBC Wales Project</a:t>
            </a:r>
            <a:endParaRPr lang="el-GR" sz="2400" dirty="0">
              <a:latin typeface="Calibri" pitchFamily="34" charset="0"/>
            </a:endParaRPr>
          </a:p>
          <a:p>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pPr eaLnBrk="1" hangingPunct="1"/>
            <a:r>
              <a:rPr lang="el-GR" smtClean="0"/>
              <a:t>Παλιά εργαλεία  -    Νέα εργαλεία</a:t>
            </a:r>
          </a:p>
        </p:txBody>
      </p:sp>
      <p:sp>
        <p:nvSpPr>
          <p:cNvPr id="25603" name="2 - Θέση περιεχομένου"/>
          <p:cNvSpPr>
            <a:spLocks noGrp="1"/>
          </p:cNvSpPr>
          <p:nvPr>
            <p:ph sz="half" idx="1"/>
          </p:nvPr>
        </p:nvSpPr>
        <p:spPr/>
        <p:txBody>
          <a:bodyPr/>
          <a:lstStyle/>
          <a:p>
            <a:pPr eaLnBrk="1" hangingPunct="1"/>
            <a:r>
              <a:rPr lang="el-GR" smtClean="0"/>
              <a:t>Παρακολουθώ</a:t>
            </a:r>
            <a:endParaRPr lang="en-US" smtClean="0"/>
          </a:p>
          <a:p>
            <a:pPr eaLnBrk="1" hangingPunct="1"/>
            <a:endParaRPr lang="en-US" smtClean="0"/>
          </a:p>
          <a:p>
            <a:pPr eaLnBrk="1" hangingPunct="1"/>
            <a:endParaRPr lang="en-US" smtClean="0"/>
          </a:p>
          <a:p>
            <a:pPr eaLnBrk="1" hangingPunct="1"/>
            <a:r>
              <a:rPr lang="el-GR" smtClean="0"/>
              <a:t>Θεατής</a:t>
            </a:r>
            <a:endParaRPr lang="en-US" smtClean="0"/>
          </a:p>
          <a:p>
            <a:pPr eaLnBrk="1" hangingPunct="1"/>
            <a:r>
              <a:rPr lang="el-GR" smtClean="0"/>
              <a:t>Γραμμική ιστορία</a:t>
            </a:r>
            <a:endParaRPr lang="en-US" smtClean="0"/>
          </a:p>
          <a:p>
            <a:pPr eaLnBrk="1" hangingPunct="1"/>
            <a:r>
              <a:rPr lang="el-GR" smtClean="0"/>
              <a:t>Μονοδιάστατη εμπειρία</a:t>
            </a:r>
            <a:endParaRPr lang="en-US" smtClean="0"/>
          </a:p>
          <a:p>
            <a:pPr eaLnBrk="1" hangingPunct="1"/>
            <a:r>
              <a:rPr lang="el-GR" smtClean="0"/>
              <a:t>Ο χρήστης δεν μπορεί να αντιδράσει</a:t>
            </a:r>
            <a:endParaRPr lang="en-US" smtClean="0"/>
          </a:p>
          <a:p>
            <a:pPr eaLnBrk="1" hangingPunct="1"/>
            <a:endParaRPr lang="en-US" smtClean="0"/>
          </a:p>
          <a:p>
            <a:pPr eaLnBrk="1" hangingPunct="1"/>
            <a:endParaRPr lang="en-US" smtClean="0"/>
          </a:p>
          <a:p>
            <a:pPr eaLnBrk="1" hangingPunct="1"/>
            <a:endParaRPr lang="en-US" smtClean="0"/>
          </a:p>
          <a:p>
            <a:pPr eaLnBrk="1" hangingPunct="1"/>
            <a:endParaRPr lang="el-GR" smtClean="0"/>
          </a:p>
        </p:txBody>
      </p:sp>
      <p:sp>
        <p:nvSpPr>
          <p:cNvPr id="25604" name="3 - Θέση περιεχομένου"/>
          <p:cNvSpPr>
            <a:spLocks noGrp="1"/>
          </p:cNvSpPr>
          <p:nvPr>
            <p:ph sz="half" idx="2"/>
          </p:nvPr>
        </p:nvSpPr>
        <p:spPr>
          <a:xfrm>
            <a:off x="4267200" y="1600200"/>
            <a:ext cx="4408488" cy="4525963"/>
          </a:xfrm>
        </p:spPr>
        <p:txBody>
          <a:bodyPr/>
          <a:lstStyle/>
          <a:p>
            <a:pPr eaLnBrk="1" hangingPunct="1"/>
            <a:r>
              <a:rPr lang="el-GR" smtClean="0"/>
              <a:t>Συμμετέχω</a:t>
            </a:r>
          </a:p>
          <a:p>
            <a:pPr eaLnBrk="1" hangingPunct="1">
              <a:buFont typeface="Arial" charset="0"/>
              <a:buNone/>
            </a:pPr>
            <a:r>
              <a:rPr lang="en-US" smtClean="0"/>
              <a:t>(</a:t>
            </a:r>
            <a:r>
              <a:rPr lang="el-GR" smtClean="0"/>
              <a:t>διαδραστικότητα</a:t>
            </a:r>
            <a:r>
              <a:rPr lang="en-US" smtClean="0"/>
              <a:t>)</a:t>
            </a:r>
          </a:p>
          <a:p>
            <a:pPr eaLnBrk="1" hangingPunct="1"/>
            <a:endParaRPr lang="en-US" smtClean="0"/>
          </a:p>
          <a:p>
            <a:pPr eaLnBrk="1" hangingPunct="1"/>
            <a:r>
              <a:rPr lang="el-GR" smtClean="0"/>
              <a:t>Χρήστης</a:t>
            </a:r>
            <a:endParaRPr lang="en-US" smtClean="0"/>
          </a:p>
          <a:p>
            <a:pPr eaLnBrk="1" hangingPunct="1"/>
            <a:r>
              <a:rPr lang="el-GR" smtClean="0"/>
              <a:t>Μη-γραμμική ιστορία</a:t>
            </a:r>
            <a:endParaRPr lang="en-US" smtClean="0"/>
          </a:p>
          <a:p>
            <a:pPr eaLnBrk="1" hangingPunct="1"/>
            <a:r>
              <a:rPr lang="el-GR" smtClean="0"/>
              <a:t>Πολυδιάστατη εμπειρία</a:t>
            </a:r>
            <a:endParaRPr lang="en-US" smtClean="0"/>
          </a:p>
          <a:p>
            <a:pPr eaLnBrk="1" hangingPunct="1"/>
            <a:r>
              <a:rPr lang="el-GR" smtClean="0"/>
              <a:t>Ο χρήστης αντιδρά στο περιεχόμενο</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Μη γραμμικές ιστορίες με γραμμικό μέσο</a:t>
            </a:r>
            <a:endParaRPr lang="el-GR" dirty="0"/>
          </a:p>
        </p:txBody>
      </p:sp>
      <p:sp>
        <p:nvSpPr>
          <p:cNvPr id="26627" name="2 - Θέση περιεχομένου"/>
          <p:cNvSpPr>
            <a:spLocks noGrp="1"/>
          </p:cNvSpPr>
          <p:nvPr>
            <p:ph idx="1"/>
          </p:nvPr>
        </p:nvSpPr>
        <p:spPr/>
        <p:txBody>
          <a:bodyPr/>
          <a:lstStyle/>
          <a:p>
            <a:pPr eaLnBrk="1" hangingPunct="1"/>
            <a:r>
              <a:rPr lang="en-US" smtClean="0"/>
              <a:t>Run Lola Run (4)</a:t>
            </a:r>
          </a:p>
          <a:p>
            <a:pPr eaLnBrk="1" hangingPunct="1"/>
            <a:r>
              <a:rPr lang="en-US" smtClean="0"/>
              <a:t>Sliding Doors (4)</a:t>
            </a:r>
          </a:p>
          <a:p>
            <a:pPr eaLnBrk="1" hangingPunct="1"/>
            <a:r>
              <a:rPr lang="en-US" smtClean="0"/>
              <a:t>Rashomon (4)</a:t>
            </a:r>
            <a:endParaRPr lang="el-G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Διάγραμμα"/>
          <p:cNvGraphicFramePr/>
          <p:nvPr/>
        </p:nvGraphicFramePr>
        <p:xfrm>
          <a:off x="4247456" y="1071546"/>
          <a:ext cx="489654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1 - Τίτλος"/>
          <p:cNvSpPr>
            <a:spLocks noGrp="1"/>
          </p:cNvSpPr>
          <p:nvPr>
            <p:ph type="title"/>
          </p:nvPr>
        </p:nvSpPr>
        <p:spPr/>
        <p:txBody>
          <a:bodyPr/>
          <a:lstStyle/>
          <a:p>
            <a:pPr eaLnBrk="1" hangingPunct="1"/>
            <a:r>
              <a:rPr lang="el-GR" smtClean="0"/>
              <a:t>σύγκλιση</a:t>
            </a:r>
          </a:p>
        </p:txBody>
      </p:sp>
      <p:sp>
        <p:nvSpPr>
          <p:cNvPr id="13315" name="2 - Θέση περιεχομένου"/>
          <p:cNvSpPr>
            <a:spLocks noGrp="1"/>
          </p:cNvSpPr>
          <p:nvPr>
            <p:ph idx="1"/>
          </p:nvPr>
        </p:nvSpPr>
        <p:spPr>
          <a:xfrm>
            <a:off x="539750" y="1484313"/>
            <a:ext cx="7467600" cy="5016500"/>
          </a:xfrm>
        </p:spPr>
        <p:txBody>
          <a:bodyPr rtlCol="0">
            <a:normAutofit fontScale="47500" lnSpcReduction="20000"/>
          </a:bodyPr>
          <a:lstStyle/>
          <a:p>
            <a:pPr eaLnBrk="1" fontAlgn="auto" hangingPunct="1">
              <a:spcAft>
                <a:spcPts val="0"/>
              </a:spcAft>
              <a:buFont typeface="Arial" pitchFamily="34" charset="0"/>
              <a:buChar char="•"/>
              <a:defRPr/>
            </a:pPr>
            <a:r>
              <a:rPr lang="el-GR" sz="4500" dirty="0" smtClean="0"/>
              <a:t>Σύστημα επικοινωνίας</a:t>
            </a:r>
            <a:endParaRPr lang="en-US" sz="4500" dirty="0" smtClean="0"/>
          </a:p>
          <a:p>
            <a:pPr eaLnBrk="1" fontAlgn="auto" hangingPunct="1">
              <a:spcAft>
                <a:spcPts val="0"/>
              </a:spcAft>
              <a:buFont typeface="Arial" pitchFamily="34" charset="0"/>
              <a:buChar char="•"/>
              <a:defRPr/>
            </a:pPr>
            <a:r>
              <a:rPr lang="en-US" sz="4500" dirty="0" smtClean="0"/>
              <a:t>Hardware</a:t>
            </a:r>
          </a:p>
          <a:p>
            <a:pPr eaLnBrk="1" fontAlgn="auto" hangingPunct="1">
              <a:spcAft>
                <a:spcPts val="0"/>
              </a:spcAft>
              <a:buFont typeface="Arial" pitchFamily="34" charset="0"/>
              <a:buChar char="•"/>
              <a:defRPr/>
            </a:pPr>
            <a:r>
              <a:rPr lang="el-GR" sz="4500" dirty="0" smtClean="0"/>
              <a:t>Ψηφιακό περιεχόμενο</a:t>
            </a:r>
            <a:endParaRPr lang="en-US" sz="4500" dirty="0" smtClean="0"/>
          </a:p>
          <a:p>
            <a:pPr eaLnBrk="1" fontAlgn="auto" hangingPunct="1">
              <a:spcAft>
                <a:spcPts val="0"/>
              </a:spcAft>
              <a:buFont typeface="Arial" pitchFamily="34" charset="0"/>
              <a:buChar char="•"/>
              <a:defRPr/>
            </a:pPr>
            <a:endParaRPr lang="en-US" sz="4500"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charset="0"/>
              <a:buNone/>
              <a:defRPr/>
            </a:pPr>
            <a:endParaRPr lang="el-GR" dirty="0" smtClean="0"/>
          </a:p>
          <a:p>
            <a:pPr eaLnBrk="1" fontAlgn="auto" hangingPunct="1">
              <a:spcAft>
                <a:spcPts val="0"/>
              </a:spcAft>
              <a:buFont typeface="Arial" pitchFamily="34" charset="0"/>
              <a:buChar char="•"/>
              <a:defRPr/>
            </a:pPr>
            <a:r>
              <a:rPr lang="el-GR" sz="3800" dirty="0" smtClean="0"/>
              <a:t>Η τάση: διαφορετικά τεχνολογικά συστήματα να εξελίσσονται για να εξυπηρετήσουν τον ίδιο σκοπό.</a:t>
            </a:r>
            <a:endParaRPr lang="en-US" sz="3800" dirty="0" smtClean="0"/>
          </a:p>
          <a:p>
            <a:pPr eaLnBrk="1" fontAlgn="auto" hangingPunct="1">
              <a:spcAft>
                <a:spcPts val="0"/>
              </a:spcAft>
              <a:buFont typeface="Arial" pitchFamily="34" charset="0"/>
              <a:buChar char="•"/>
              <a:defRPr/>
            </a:pPr>
            <a:r>
              <a:rPr lang="el-GR" sz="3800" dirty="0" smtClean="0"/>
              <a:t>Η σύγκλιση αναφέρεται σε προηγουμένως ξεχωριστές τεχνολογίες, όπως η φωνή (και η τηλεφωνία εν μέρει), τα δεδομένα (και εφαρμογές παραγωγικότητας), τα βίντεο που μοιράζονται τις ίδιες πηγές και αλληλεπιδρούν συνεργατικά</a:t>
            </a:r>
            <a:r>
              <a:rPr lang="en-US" sz="3800" dirty="0" smtClean="0"/>
              <a:t>. </a:t>
            </a:r>
          </a:p>
          <a:p>
            <a:pPr eaLnBrk="1" fontAlgn="auto" hangingPunct="1">
              <a:spcAft>
                <a:spcPts val="0"/>
              </a:spcAft>
              <a:buFont typeface="Arial" pitchFamily="34" charset="0"/>
              <a:buChar char="•"/>
              <a:defRPr/>
            </a:pPr>
            <a:r>
              <a:rPr lang="el-GR" sz="3800" dirty="0" smtClean="0"/>
              <a:t>Το περιεχόμενο των μέσων είναι αυτόνομο και ταυτόχρονα αλληλοεξαρτώμενο από άλλα. </a:t>
            </a:r>
            <a:endParaRPr lang="en-US" sz="3800" dirty="0" smtClean="0"/>
          </a:p>
        </p:txBody>
      </p:sp>
      <p:pic>
        <p:nvPicPr>
          <p:cNvPr id="6" name="5 - Εικόνα" descr="video.jpg"/>
          <p:cNvPicPr>
            <a:picLocks noChangeAspect="1"/>
          </p:cNvPicPr>
          <p:nvPr/>
        </p:nvPicPr>
        <p:blipFill>
          <a:blip r:embed="rId7" cstate="print"/>
          <a:stretch>
            <a:fillRect/>
          </a:stretch>
        </p:blipFill>
        <p:spPr>
          <a:xfrm>
            <a:off x="6572264" y="1571612"/>
            <a:ext cx="779610"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 Εικόνα" descr="sound_icon.jpg"/>
          <p:cNvPicPr>
            <a:picLocks noChangeAspect="1"/>
          </p:cNvPicPr>
          <p:nvPr/>
        </p:nvPicPr>
        <p:blipFill>
          <a:blip r:embed="rId8" cstate="print"/>
          <a:stretch>
            <a:fillRect/>
          </a:stretch>
        </p:blipFill>
        <p:spPr>
          <a:xfrm>
            <a:off x="5572132" y="2643182"/>
            <a:ext cx="936104"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video_games_.jpg"/>
          <p:cNvPicPr>
            <a:picLocks noChangeAspect="1"/>
          </p:cNvPicPr>
          <p:nvPr/>
        </p:nvPicPr>
        <p:blipFill>
          <a:blip r:embed="rId9" cstate="print"/>
          <a:stretch>
            <a:fillRect/>
          </a:stretch>
        </p:blipFill>
        <p:spPr>
          <a:xfrm>
            <a:off x="7286644" y="3357562"/>
            <a:ext cx="788689" cy="709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Θέση περιεχομένου"/>
          <p:cNvSpPr>
            <a:spLocks noGrp="1"/>
          </p:cNvSpPr>
          <p:nvPr>
            <p:ph idx="1"/>
          </p:nvPr>
        </p:nvSpPr>
        <p:spPr>
          <a:xfrm>
            <a:off x="457200" y="333375"/>
            <a:ext cx="8229600" cy="6335713"/>
          </a:xfrm>
        </p:spPr>
        <p:txBody>
          <a:bodyPr rtlCol="0">
            <a:normAutofit fontScale="92500" lnSpcReduction="10000"/>
          </a:bodyPr>
          <a:lstStyle/>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endParaRPr lang="en-US" sz="2800" dirty="0" smtClean="0"/>
          </a:p>
          <a:p>
            <a:pPr marL="419100" indent="-382588" eaLnBrk="1" fontAlgn="auto" hangingPunct="1">
              <a:spcAft>
                <a:spcPts val="0"/>
              </a:spcAft>
              <a:buFont typeface="Arial" charset="0"/>
              <a:buNone/>
              <a:defRPr/>
            </a:pPr>
            <a:r>
              <a:rPr lang="el-GR" sz="1800" dirty="0" smtClean="0"/>
              <a:t>Δια-</a:t>
            </a:r>
            <a:r>
              <a:rPr lang="el-GR" sz="1800" dirty="0" err="1" smtClean="0"/>
              <a:t>μεσική</a:t>
            </a:r>
            <a:r>
              <a:rPr lang="el-GR" sz="1800" dirty="0" smtClean="0"/>
              <a:t> αφήγηση</a:t>
            </a:r>
            <a:r>
              <a:rPr lang="en-US" sz="1800" dirty="0" smtClean="0"/>
              <a:t>: </a:t>
            </a:r>
            <a:r>
              <a:rPr lang="el-GR" sz="1800" dirty="0" smtClean="0"/>
              <a:t>πακέτα ιστοριών που προσφέρουν διαφορετικά σημεία έναρξης της ιστορίας </a:t>
            </a:r>
            <a:r>
              <a:rPr lang="en-US" sz="1800" dirty="0" smtClean="0"/>
              <a:t> </a:t>
            </a:r>
          </a:p>
          <a:p>
            <a:pPr marL="419100" indent="-382588" eaLnBrk="1" fontAlgn="auto" hangingPunct="1">
              <a:spcAft>
                <a:spcPts val="0"/>
              </a:spcAft>
              <a:buFont typeface="Arial" charset="0"/>
              <a:buNone/>
              <a:defRPr/>
            </a:pPr>
            <a:r>
              <a:rPr lang="en-US" sz="1700" dirty="0" smtClean="0"/>
              <a:t>“A good character can sustain multiple narratives and thus lead to a successful movie franchise. A good "world" can sustain multiple characters (and their stories) and thus successfully launch a </a:t>
            </a:r>
            <a:r>
              <a:rPr lang="en-US" sz="1700" dirty="0" err="1" smtClean="0"/>
              <a:t>transmedia</a:t>
            </a:r>
            <a:r>
              <a:rPr lang="en-US" sz="1700" dirty="0" smtClean="0"/>
              <a:t> franchise.” Henry Jenkins</a:t>
            </a:r>
            <a:endParaRPr lang="el-GR" sz="1700" dirty="0" smtClean="0"/>
          </a:p>
          <a:p>
            <a:pPr marL="419100" indent="-382588" eaLnBrk="1" fontAlgn="auto" hangingPunct="1">
              <a:spcAft>
                <a:spcPts val="0"/>
              </a:spcAft>
              <a:buFont typeface="Arial" charset="0"/>
              <a:buNone/>
              <a:defRPr/>
            </a:pPr>
            <a:r>
              <a:rPr lang="el-GR" sz="1700" dirty="0" smtClean="0"/>
              <a:t>=&gt; «Ένας καλός χαρακτήρας μπορεί να υποστηρίξει πολλαπλές αφηγήσεις και τελικά να μας οδηγήσει στα δικαιώματα μιας επιτυχημένης σειράς ταινιών. Ένα καλό «περιβάλλον» μπορεί να υποστηρίξει πολλούς χαρακτήρες (και τις ιστορίες τους) και να μας οδηγήσει στα δικαιώματα μιας δια-</a:t>
            </a:r>
            <a:r>
              <a:rPr lang="el-GR" sz="1700" dirty="0" err="1" smtClean="0"/>
              <a:t>μεσικής</a:t>
            </a:r>
            <a:r>
              <a:rPr lang="el-GR" sz="1700" dirty="0" smtClean="0"/>
              <a:t> σειράς». </a:t>
            </a:r>
            <a:r>
              <a:rPr lang="en-US" sz="1700" dirty="0" smtClean="0"/>
              <a:t>Henry Jenkins</a:t>
            </a:r>
            <a:endParaRPr lang="el-GR" sz="1700" dirty="0" smtClean="0"/>
          </a:p>
          <a:p>
            <a:pPr marL="419100" indent="-382588" eaLnBrk="1" fontAlgn="auto" hangingPunct="1">
              <a:spcAft>
                <a:spcPts val="0"/>
              </a:spcAft>
              <a:buFont typeface="Arial" charset="0"/>
              <a:buNone/>
              <a:defRPr/>
            </a:pPr>
            <a:endParaRPr lang="el-GR" sz="2800" dirty="0" smtClean="0"/>
          </a:p>
        </p:txBody>
      </p:sp>
      <p:pic>
        <p:nvPicPr>
          <p:cNvPr id="28675" name="6 - Εικόνα" descr="laracroft-ann.jpg"/>
          <p:cNvPicPr>
            <a:picLocks noChangeAspect="1"/>
          </p:cNvPicPr>
          <p:nvPr/>
        </p:nvPicPr>
        <p:blipFill>
          <a:blip r:embed="rId3" cstate="print"/>
          <a:srcRect/>
          <a:stretch>
            <a:fillRect/>
          </a:stretch>
        </p:blipFill>
        <p:spPr bwMode="auto">
          <a:xfrm>
            <a:off x="323850" y="714375"/>
            <a:ext cx="2376488" cy="3384550"/>
          </a:xfrm>
          <a:prstGeom prst="rect">
            <a:avLst/>
          </a:prstGeom>
          <a:noFill/>
          <a:ln w="9525">
            <a:noFill/>
            <a:miter lim="800000"/>
            <a:headEnd/>
            <a:tailEnd/>
          </a:ln>
        </p:spPr>
      </p:pic>
      <p:pic>
        <p:nvPicPr>
          <p:cNvPr id="6" name="5 - Εικόνα" descr="Pokemon.jpg"/>
          <p:cNvPicPr>
            <a:picLocks noChangeAspect="1"/>
          </p:cNvPicPr>
          <p:nvPr/>
        </p:nvPicPr>
        <p:blipFill>
          <a:blip r:embed="rId4" cstate="print"/>
          <a:stretch>
            <a:fillRect/>
          </a:stretch>
        </p:blipFill>
        <p:spPr>
          <a:xfrm>
            <a:off x="2915816" y="116632"/>
            <a:ext cx="329583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7" name="12 - Εικόνα" descr="star_wars.png"/>
          <p:cNvPicPr>
            <a:picLocks noChangeAspect="1"/>
          </p:cNvPicPr>
          <p:nvPr/>
        </p:nvPicPr>
        <p:blipFill>
          <a:blip r:embed="rId5" cstate="print"/>
          <a:srcRect/>
          <a:stretch>
            <a:fillRect/>
          </a:stretch>
        </p:blipFill>
        <p:spPr bwMode="auto">
          <a:xfrm>
            <a:off x="5283200" y="1714500"/>
            <a:ext cx="3789363"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3 - Θέση περιεχομένου" descr="national_archives_digital_vaults.jpg"/>
          <p:cNvPicPr>
            <a:picLocks noGrp="1" noChangeAspect="1"/>
          </p:cNvPicPr>
          <p:nvPr>
            <p:ph idx="1"/>
          </p:nvPr>
        </p:nvPicPr>
        <p:blipFill>
          <a:blip r:embed="rId2" cstate="print"/>
          <a:srcRect/>
          <a:stretch>
            <a:fillRect/>
          </a:stretch>
        </p:blipFill>
        <p:spPr>
          <a:xfrm>
            <a:off x="755650" y="0"/>
            <a:ext cx="7507288" cy="5589588"/>
          </a:xfrm>
        </p:spPr>
      </p:pic>
      <p:sp>
        <p:nvSpPr>
          <p:cNvPr id="29699" name="4 - Ορθογώνιο"/>
          <p:cNvSpPr>
            <a:spLocks noChangeArrowheads="1"/>
          </p:cNvSpPr>
          <p:nvPr/>
        </p:nvSpPr>
        <p:spPr bwMode="auto">
          <a:xfrm>
            <a:off x="827088" y="5661025"/>
            <a:ext cx="7273925" cy="1200150"/>
          </a:xfrm>
          <a:prstGeom prst="rect">
            <a:avLst/>
          </a:prstGeom>
          <a:noFill/>
          <a:ln w="9525">
            <a:noFill/>
            <a:miter lim="800000"/>
            <a:headEnd/>
            <a:tailEnd/>
          </a:ln>
        </p:spPr>
        <p:txBody>
          <a:bodyPr>
            <a:spAutoFit/>
          </a:bodyPr>
          <a:lstStyle/>
          <a:p>
            <a:r>
              <a:rPr lang="el-GR">
                <a:latin typeface="Calibri" pitchFamily="34" charset="0"/>
              </a:rPr>
              <a:t>Η αφήγηση οργανώνεται στο μυαλό του θεατή, ως ερμηνεία των συνδέσεων που κάνει κατά τη διάρκεια της εμπειρίας της ψηφιακής αφήγησης.</a:t>
            </a:r>
            <a:r>
              <a:rPr lang="en-US">
                <a:latin typeface="Calibri" pitchFamily="34" charset="0"/>
              </a:rPr>
              <a:t> </a:t>
            </a:r>
          </a:p>
          <a:p>
            <a:endParaRPr lang="en-US">
              <a:latin typeface="Calibri" pitchFamily="34" charset="0"/>
            </a:endParaRPr>
          </a:p>
        </p:txBody>
      </p:sp>
      <p:sp>
        <p:nvSpPr>
          <p:cNvPr id="29700" name="3 - Ορθογώνιο"/>
          <p:cNvSpPr>
            <a:spLocks noChangeArrowheads="1"/>
          </p:cNvSpPr>
          <p:nvPr/>
        </p:nvSpPr>
        <p:spPr bwMode="auto">
          <a:xfrm>
            <a:off x="2643188" y="6286500"/>
            <a:ext cx="3001962" cy="369888"/>
          </a:xfrm>
          <a:prstGeom prst="rect">
            <a:avLst/>
          </a:prstGeom>
          <a:noFill/>
          <a:ln w="9525">
            <a:noFill/>
            <a:miter lim="800000"/>
            <a:headEnd/>
            <a:tailEnd/>
          </a:ln>
        </p:spPr>
        <p:txBody>
          <a:bodyPr wrap="none">
            <a:spAutoFit/>
          </a:bodyPr>
          <a:lstStyle/>
          <a:p>
            <a:r>
              <a:rPr lang="en-US">
                <a:latin typeface="Calibri" pitchFamily="34" charset="0"/>
                <a:hlinkClick r:id="rId3"/>
              </a:rPr>
              <a:t>http://www.digitalvaults.org/</a:t>
            </a:r>
            <a:r>
              <a:rPr lang="en-US">
                <a:latin typeface="Calibri" pitchFamily="34" charset="0"/>
              </a:rPr>
              <a:t> </a:t>
            </a:r>
            <a:endParaRPr lang="el-GR">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r>
              <a:rPr lang="el-GR" smtClean="0"/>
              <a:t>Βιβλιογραφία</a:t>
            </a:r>
          </a:p>
        </p:txBody>
      </p:sp>
      <p:sp>
        <p:nvSpPr>
          <p:cNvPr id="3" name="2 - Θέση περιεχομένου"/>
          <p:cNvSpPr>
            <a:spLocks noGrp="1"/>
          </p:cNvSpPr>
          <p:nvPr>
            <p:ph idx="1"/>
          </p:nvPr>
        </p:nvSpPr>
        <p:spPr/>
        <p:txBody>
          <a:bodyPr rtlCol="0">
            <a:normAutofit/>
          </a:bodyPr>
          <a:lstStyle/>
          <a:p>
            <a:pPr marL="274320" indent="-274320" eaLnBrk="1" fontAlgn="auto" hangingPunct="1">
              <a:spcBef>
                <a:spcPts val="580"/>
              </a:spcBef>
              <a:spcAft>
                <a:spcPts val="0"/>
              </a:spcAft>
              <a:buFont typeface="Wingdings 2"/>
              <a:buChar char=""/>
              <a:defRPr/>
            </a:pPr>
            <a:r>
              <a:rPr lang="en-US" sz="2400" dirty="0" err="1"/>
              <a:t>Jenkins,Henry</a:t>
            </a:r>
            <a:r>
              <a:rPr lang="en-US" sz="2400" dirty="0"/>
              <a:t>, (2006) Convergence culture </a:t>
            </a:r>
            <a:r>
              <a:rPr lang="en-US" sz="2400" i="1" dirty="0"/>
              <a:t>where old and new media collide, </a:t>
            </a:r>
            <a:r>
              <a:rPr lang="en-US" sz="2400" dirty="0"/>
              <a:t>New York University Press</a:t>
            </a:r>
          </a:p>
          <a:p>
            <a:pPr marL="274320" indent="-274320" eaLnBrk="1" fontAlgn="auto" hangingPunct="1">
              <a:spcBef>
                <a:spcPts val="580"/>
              </a:spcBef>
              <a:spcAft>
                <a:spcPts val="0"/>
              </a:spcAft>
              <a:buFont typeface="Wingdings 2"/>
              <a:buChar char=""/>
              <a:defRPr/>
            </a:pPr>
            <a:r>
              <a:rPr lang="en-US" sz="2400" dirty="0"/>
              <a:t>Handler Miller, Carolyn (2004) Digital Storytelling, Elsevier</a:t>
            </a:r>
            <a:endParaRPr lang="el-GR" sz="2400" dirty="0"/>
          </a:p>
          <a:p>
            <a:pPr marL="274320" indent="-274320" eaLnBrk="1" fontAlgn="auto" hangingPunct="1">
              <a:spcBef>
                <a:spcPts val="580"/>
              </a:spcBef>
              <a:spcAft>
                <a:spcPts val="0"/>
              </a:spcAft>
              <a:buFont typeface="Wingdings 2"/>
              <a:buChar char=""/>
              <a:defRPr/>
            </a:pPr>
            <a:r>
              <a:rPr lang="en-US" sz="2400" dirty="0">
                <a:solidFill>
                  <a:schemeClr val="tx1">
                    <a:lumMod val="95000"/>
                    <a:lumOff val="5000"/>
                  </a:schemeClr>
                </a:solidFill>
              </a:rPr>
              <a:t>Chen-Chung Liu, </a:t>
            </a:r>
            <a:r>
              <a:rPr lang="en-US" sz="2400" dirty="0" err="1">
                <a:solidFill>
                  <a:schemeClr val="tx1">
                    <a:lumMod val="95000"/>
                    <a:lumOff val="5000"/>
                  </a:schemeClr>
                </a:solidFill>
              </a:rPr>
              <a:t>Kuo</a:t>
            </a:r>
            <a:r>
              <a:rPr lang="en-US" sz="2400" dirty="0">
                <a:solidFill>
                  <a:schemeClr val="tx1">
                    <a:lumMod val="95000"/>
                    <a:lumOff val="5000"/>
                  </a:schemeClr>
                </a:solidFill>
              </a:rPr>
              <a:t>-Ping Liu, </a:t>
            </a:r>
            <a:r>
              <a:rPr lang="en-US" sz="2400" i="1" dirty="0">
                <a:solidFill>
                  <a:schemeClr val="tx1">
                    <a:lumMod val="95000"/>
                    <a:lumOff val="5000"/>
                  </a:schemeClr>
                </a:solidFill>
              </a:rPr>
              <a:t>Collaborative storytelling with linear and non linear approaches</a:t>
            </a:r>
            <a:r>
              <a:rPr lang="en-US" sz="2400" dirty="0">
                <a:solidFill>
                  <a:schemeClr val="tx1">
                    <a:lumMod val="95000"/>
                    <a:lumOff val="5000"/>
                  </a:schemeClr>
                </a:solidFill>
              </a:rPr>
              <a:t>, </a:t>
            </a:r>
            <a:r>
              <a:rPr lang="en-US" sz="2400" dirty="0" err="1">
                <a:solidFill>
                  <a:schemeClr val="tx1">
                    <a:lumMod val="95000"/>
                    <a:lumOff val="5000"/>
                  </a:schemeClr>
                </a:solidFill>
              </a:rPr>
              <a:t>Procedia</a:t>
            </a:r>
            <a:r>
              <a:rPr lang="en-US" sz="2400" dirty="0">
                <a:solidFill>
                  <a:schemeClr val="tx1">
                    <a:lumMod val="95000"/>
                    <a:lumOff val="5000"/>
                  </a:schemeClr>
                </a:solidFill>
              </a:rPr>
              <a:t> - Social and Behavioral Sciences, Innovation and Creativity in Education, Vol.2, Issue 2, Pages 4787-4792(2010) </a:t>
            </a:r>
            <a:endParaRPr lang="el-GR" sz="2400" dirty="0">
              <a:solidFill>
                <a:schemeClr val="tx1">
                  <a:lumMod val="95000"/>
                  <a:lumOff val="5000"/>
                </a:schemeClr>
              </a:solidFill>
            </a:endParaRPr>
          </a:p>
          <a:p>
            <a:pPr marL="274320" indent="-274320" eaLnBrk="1" fontAlgn="auto" hangingPunct="1">
              <a:spcBef>
                <a:spcPts val="580"/>
              </a:spcBef>
              <a:spcAft>
                <a:spcPts val="0"/>
              </a:spcAft>
              <a:buFont typeface="Wingdings 2"/>
              <a:buChar char=""/>
              <a:defRPr/>
            </a:pPr>
            <a:r>
              <a:rPr lang="en-US" sz="2400" dirty="0"/>
              <a:t>Ryan</a:t>
            </a:r>
            <a:r>
              <a:rPr lang="el-GR" sz="2400" dirty="0"/>
              <a:t>, </a:t>
            </a:r>
            <a:r>
              <a:rPr lang="en-US" sz="2400" dirty="0"/>
              <a:t>Marie-Laure</a:t>
            </a:r>
            <a:r>
              <a:rPr lang="el-GR" sz="2400" dirty="0"/>
              <a:t> ( 2002) </a:t>
            </a:r>
            <a:r>
              <a:rPr lang="en-US" sz="2400" dirty="0"/>
              <a:t>Beyond Myth and </a:t>
            </a:r>
            <a:r>
              <a:rPr lang="en-US" sz="2400" dirty="0" smtClean="0"/>
              <a:t>Metaphor: Narrative </a:t>
            </a:r>
            <a:r>
              <a:rPr lang="en-US" sz="2400" dirty="0"/>
              <a:t>in Digital Media</a:t>
            </a:r>
            <a:r>
              <a:rPr lang="el-GR" sz="2400" dirty="0"/>
              <a:t>,</a:t>
            </a:r>
            <a:r>
              <a:rPr lang="en-US" sz="2400" dirty="0"/>
              <a:t>Poetics Today,23:3, pp 581-609</a:t>
            </a:r>
          </a:p>
          <a:p>
            <a:pPr marL="420624" indent="-384048" eaLnBrk="1" fontAlgn="auto" hangingPunct="1">
              <a:spcAft>
                <a:spcPts val="0"/>
              </a:spcAft>
              <a:buFont typeface="Arial" pitchFamily="34" charset="0"/>
              <a:buChar char="•"/>
              <a:defRPr/>
            </a:pPr>
            <a:endParaRPr lang="el-G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0"/>
          <a:ext cx="858675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Στρογγυλεμένο ορθογώνιο"/>
          <p:cNvSpPr/>
          <p:nvPr/>
        </p:nvSpPr>
        <p:spPr>
          <a:xfrm>
            <a:off x="3214688" y="2428875"/>
            <a:ext cx="2214562" cy="164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t>Αφήγηση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750" y="692150"/>
            <a:ext cx="7772400" cy="1584325"/>
          </a:xfrm>
        </p:spPr>
        <p:txBody>
          <a:bodyPr/>
          <a:lstStyle/>
          <a:p>
            <a:r>
              <a:rPr lang="el-GR" sz="2000" dirty="0" smtClean="0">
                <a:solidFill>
                  <a:srgbClr val="7F7F7F"/>
                </a:solidFill>
                <a:ea typeface="Calibri" pitchFamily="34" charset="0"/>
                <a:cs typeface="Calibri" pitchFamily="34" charset="0"/>
              </a:rPr>
              <a:t>   </a:t>
            </a:r>
            <a:br>
              <a:rPr lang="el-GR" sz="2000" dirty="0" smtClean="0">
                <a:solidFill>
                  <a:srgbClr val="7F7F7F"/>
                </a:solidFill>
                <a:ea typeface="Calibri" pitchFamily="34" charset="0"/>
                <a:cs typeface="Calibri" pitchFamily="34" charset="0"/>
              </a:rPr>
            </a:br>
            <a:endParaRPr lang="el-GR" sz="1800" dirty="0" smtClean="0">
              <a:solidFill>
                <a:srgbClr val="7F7F7F"/>
              </a:solidFill>
              <a:ea typeface="Calibri" pitchFamily="34" charset="0"/>
              <a:cs typeface="Calibri" pitchFamily="34" charset="0"/>
            </a:endParaRPr>
          </a:p>
        </p:txBody>
      </p:sp>
      <p:sp>
        <p:nvSpPr>
          <p:cNvPr id="5123" name="Rectangle 3"/>
          <p:cNvSpPr>
            <a:spLocks noGrp="1" noChangeArrowheads="1"/>
          </p:cNvSpPr>
          <p:nvPr>
            <p:ph type="subTitle" idx="1"/>
          </p:nvPr>
        </p:nvSpPr>
        <p:spPr>
          <a:xfrm>
            <a:off x="1371600" y="4868863"/>
            <a:ext cx="6400800" cy="1439862"/>
          </a:xfrm>
        </p:spPr>
        <p:txBody>
          <a:bodyPr/>
          <a:lstStyle/>
          <a:p>
            <a:pPr>
              <a:lnSpc>
                <a:spcPct val="80000"/>
              </a:lnSpc>
            </a:pPr>
            <a:r>
              <a:rPr lang="el-GR" sz="2800" smtClean="0">
                <a:solidFill>
                  <a:srgbClr val="898989"/>
                </a:solidFill>
                <a:ea typeface="Calibri" pitchFamily="34" charset="0"/>
                <a:cs typeface="Calibri" pitchFamily="34" charset="0"/>
              </a:rPr>
              <a:t>Καθηγητής Μιχάλης Μεϊμάρης</a:t>
            </a:r>
          </a:p>
        </p:txBody>
      </p:sp>
      <p:sp>
        <p:nvSpPr>
          <p:cNvPr id="5124" name="Rectangle 4"/>
          <p:cNvSpPr>
            <a:spLocks noChangeArrowheads="1"/>
          </p:cNvSpPr>
          <p:nvPr/>
        </p:nvSpPr>
        <p:spPr bwMode="auto">
          <a:xfrm>
            <a:off x="395288" y="2781300"/>
            <a:ext cx="8424862" cy="1368425"/>
          </a:xfrm>
          <a:prstGeom prst="rect">
            <a:avLst/>
          </a:prstGeom>
          <a:noFill/>
          <a:ln w="9525">
            <a:solidFill>
              <a:schemeClr val="bg2"/>
            </a:solidFill>
            <a:miter lim="800000"/>
            <a:headEnd/>
            <a:tailEnd/>
          </a:ln>
        </p:spPr>
        <p:txBody>
          <a:bodyPr anchor="ctr"/>
          <a:lstStyle/>
          <a:p>
            <a:pPr algn="ctr"/>
            <a:r>
              <a:rPr lang="el-GR" sz="3600" b="1" i="1">
                <a:solidFill>
                  <a:srgbClr val="0066FF"/>
                </a:solidFill>
                <a:latin typeface="Calibri" pitchFamily="34" charset="0"/>
              </a:rPr>
              <a:t>Ψηφιακή Αφήγηση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3350" y="620713"/>
            <a:ext cx="6337300" cy="1152525"/>
          </a:xfrm>
        </p:spPr>
        <p:txBody>
          <a:bodyPr rtlCol="0">
            <a:normAutofit fontScale="90000"/>
          </a:bodyPr>
          <a:lstStyle/>
          <a:p>
            <a:pPr eaLnBrk="1" fontAlgn="auto" hangingPunct="1">
              <a:spcAft>
                <a:spcPts val="0"/>
              </a:spcAft>
              <a:defRPr/>
            </a:pPr>
            <a:r>
              <a:rPr lang="el-GR" dirty="0" smtClean="0"/>
              <a:t>Αφήγηση στον κόσμο των επιχειρήσεων</a:t>
            </a:r>
            <a:endParaRPr lang="el-GR" dirty="0"/>
          </a:p>
        </p:txBody>
      </p:sp>
      <p:sp>
        <p:nvSpPr>
          <p:cNvPr id="3" name="Υπότιτλος 2"/>
          <p:cNvSpPr>
            <a:spLocks noGrp="1"/>
          </p:cNvSpPr>
          <p:nvPr>
            <p:ph type="subTitle" idx="1"/>
          </p:nvPr>
        </p:nvSpPr>
        <p:spPr>
          <a:xfrm>
            <a:off x="785813" y="2071688"/>
            <a:ext cx="7715250" cy="4071937"/>
          </a:xfrm>
        </p:spPr>
        <p:txBody>
          <a:bodyPr rtlCol="0">
            <a:normAutofit fontScale="92500" lnSpcReduction="20000"/>
          </a:bodyPr>
          <a:lstStyle/>
          <a:p>
            <a:pPr eaLnBrk="1" fontAlgn="auto" hangingPunct="1">
              <a:spcAft>
                <a:spcPts val="0"/>
              </a:spcAft>
              <a:buFont typeface="Arial" pitchFamily="34" charset="0"/>
              <a:buNone/>
              <a:defRPr/>
            </a:pPr>
            <a:r>
              <a:rPr lang="el-GR" dirty="0" smtClean="0">
                <a:solidFill>
                  <a:schemeClr val="tx1"/>
                </a:solidFill>
              </a:rPr>
              <a:t>Όλες οι εταιρείες αφηγούνται μια ιστορία για τη φιλοσοφία τους, το προϊόν, την αποστολή τους μέσα από τις διαφημίσεις, τις συσκευασίες, τον </a:t>
            </a:r>
            <a:r>
              <a:rPr lang="el-GR" dirty="0" err="1" smtClean="0">
                <a:solidFill>
                  <a:schemeClr val="tx1"/>
                </a:solidFill>
              </a:rPr>
              <a:t>ιστοχώρο</a:t>
            </a:r>
            <a:r>
              <a:rPr lang="el-GR" dirty="0" smtClean="0">
                <a:solidFill>
                  <a:schemeClr val="tx1"/>
                </a:solidFill>
              </a:rPr>
              <a:t> τους </a:t>
            </a:r>
            <a:r>
              <a:rPr lang="en-US" dirty="0" smtClean="0">
                <a:solidFill>
                  <a:schemeClr val="tx1"/>
                </a:solidFill>
              </a:rPr>
              <a:t>. </a:t>
            </a:r>
          </a:p>
          <a:p>
            <a:pPr eaLnBrk="1" fontAlgn="auto" hangingPunct="1">
              <a:spcAft>
                <a:spcPts val="0"/>
              </a:spcAft>
              <a:buFont typeface="Arial" pitchFamily="34" charset="0"/>
              <a:buNone/>
              <a:defRPr/>
            </a:pPr>
            <a:r>
              <a:rPr lang="el-GR" dirty="0" smtClean="0">
                <a:solidFill>
                  <a:schemeClr val="tx1"/>
                </a:solidFill>
              </a:rPr>
              <a:t>Η κατάλληλη ιστορία είναι εκείνη που θα συνδέσει το προϊόν ή την εταιρεία με τις «σωστές» αξίες και συναισθήματα. </a:t>
            </a:r>
          </a:p>
          <a:p>
            <a:pPr eaLnBrk="1" fontAlgn="auto" hangingPunct="1">
              <a:spcAft>
                <a:spcPts val="0"/>
              </a:spcAft>
              <a:buFont typeface="Arial" pitchFamily="34" charset="0"/>
              <a:buNone/>
              <a:defRPr/>
            </a:pPr>
            <a:r>
              <a:rPr lang="el-GR" dirty="0" smtClean="0">
                <a:solidFill>
                  <a:schemeClr val="tx1"/>
                </a:solidFill>
              </a:rPr>
              <a:t>Όσο καλύτερη είναι η ιστορία τόσο ισχυρότερη θα είναι η σύνδεση με την εταιρεία και τους πελάτες της</a:t>
            </a:r>
            <a:r>
              <a:rPr lang="en-US" dirty="0" smtClean="0">
                <a:solidFill>
                  <a:schemeClr val="tx1"/>
                </a:solidFill>
              </a:rPr>
              <a:t>.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el-GR" dirty="0" smtClean="0"/>
              <a:t>Η αξία των ιστοριών στο </a:t>
            </a:r>
            <a:r>
              <a:rPr lang="en-US" dirty="0" smtClean="0"/>
              <a:t>marketing</a:t>
            </a:r>
            <a:endParaRPr lang="el-GR" dirty="0" smtClean="0"/>
          </a:p>
        </p:txBody>
      </p:sp>
      <p:sp>
        <p:nvSpPr>
          <p:cNvPr id="33795" name="Content Placeholder 2"/>
          <p:cNvSpPr>
            <a:spLocks noGrp="1"/>
          </p:cNvSpPr>
          <p:nvPr>
            <p:ph idx="1"/>
          </p:nvPr>
        </p:nvSpPr>
        <p:spPr>
          <a:xfrm>
            <a:off x="457200" y="1052513"/>
            <a:ext cx="8229600" cy="5448300"/>
          </a:xfrm>
        </p:spPr>
        <p:txBody>
          <a:bodyPr/>
          <a:lstStyle/>
          <a:p>
            <a:pPr algn="ctr" eaLnBrk="1" hangingPunct="1">
              <a:buFont typeface="Arial" charset="0"/>
              <a:buNone/>
            </a:pPr>
            <a:r>
              <a:rPr lang="el-GR" sz="2000" smtClean="0"/>
              <a:t>Οι </a:t>
            </a:r>
            <a:r>
              <a:rPr lang="el-GR" sz="2000" b="1" smtClean="0"/>
              <a:t>ιστορίες</a:t>
            </a:r>
            <a:r>
              <a:rPr lang="el-GR" sz="2000" smtClean="0"/>
              <a:t> είναι ένας επιτυχημένος τρόπος για να δομήσει κανείς τις καμπάνιες μάρκετινγκ.</a:t>
            </a:r>
          </a:p>
          <a:p>
            <a:pPr eaLnBrk="1" hangingPunct="1"/>
            <a:endParaRPr lang="el-GR" sz="2000" smtClean="0"/>
          </a:p>
          <a:p>
            <a:pPr eaLnBrk="1" hangingPunct="1"/>
            <a:r>
              <a:rPr lang="el-GR" sz="2000" smtClean="0"/>
              <a:t>Είναι επιτυχημένος και αποτελεσματικός τρόπος γιατί </a:t>
            </a:r>
            <a:r>
              <a:rPr lang="el-GR" sz="2000" b="1" smtClean="0"/>
              <a:t>οι ιστορίες</a:t>
            </a:r>
            <a:r>
              <a:rPr lang="en-US" sz="2000" smtClean="0"/>
              <a:t>:</a:t>
            </a:r>
          </a:p>
          <a:p>
            <a:pPr lvl="1" eaLnBrk="1" hangingPunct="1"/>
            <a:r>
              <a:rPr lang="el-GR" sz="2000" smtClean="0"/>
              <a:t>Προσελκύουν το ενδιαφέρον</a:t>
            </a:r>
            <a:endParaRPr lang="en-US" sz="2000" smtClean="0"/>
          </a:p>
          <a:p>
            <a:pPr lvl="1" eaLnBrk="1" hangingPunct="1"/>
            <a:r>
              <a:rPr lang="el-GR" sz="2000" smtClean="0"/>
              <a:t>Εξασφαλίζουν την προσοχή του κοινού</a:t>
            </a:r>
          </a:p>
          <a:p>
            <a:pPr lvl="1" eaLnBrk="1" hangingPunct="1"/>
            <a:r>
              <a:rPr lang="el-GR" sz="2000" smtClean="0"/>
              <a:t>Δημιουργούν ένα δέσιμο με τον πελάτη</a:t>
            </a:r>
            <a:endParaRPr lang="en-US" sz="2000" smtClean="0"/>
          </a:p>
          <a:p>
            <a:pPr lvl="1" eaLnBrk="1" hangingPunct="1"/>
            <a:r>
              <a:rPr lang="el-GR" sz="2000" smtClean="0"/>
              <a:t>Προσπερνούν τις συναισθηματικές αντιστάσεις του κοινού και τους μηχανισμούς άμυνας</a:t>
            </a:r>
            <a:endParaRPr lang="en-US" sz="2000" smtClean="0"/>
          </a:p>
          <a:p>
            <a:pPr lvl="1" eaLnBrk="1" hangingPunct="1"/>
            <a:r>
              <a:rPr lang="el-GR" sz="2000" smtClean="0"/>
              <a:t>Βοηθούν το κοινό να μάθει από ένα παράδειγμα</a:t>
            </a:r>
          </a:p>
          <a:p>
            <a:pPr lvl="1" eaLnBrk="1" hangingPunct="1"/>
            <a:r>
              <a:rPr lang="el-GR" sz="2000" smtClean="0"/>
              <a:t>Παρέχει όλες τις πληροφορίες που χρειάζεται ο αγοραστής για να λάβει μια απόφαση</a:t>
            </a:r>
          </a:p>
          <a:p>
            <a:pPr lvl="1" eaLnBrk="1" hangingPunct="1"/>
            <a:r>
              <a:rPr lang="el-GR" sz="2000" smtClean="0"/>
              <a:t>Οι άνθρωποι έχουν τη φυσική ικανότητα να μπορούν να διαδώσουν μια ενδιαφέρουσα ιστορία.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750" y="620713"/>
            <a:ext cx="7704138" cy="1152525"/>
          </a:xfrm>
        </p:spPr>
        <p:txBody>
          <a:bodyPr rtlCol="0">
            <a:normAutofit fontScale="90000"/>
          </a:bodyPr>
          <a:lstStyle/>
          <a:p>
            <a:pPr eaLnBrk="1" fontAlgn="auto" hangingPunct="1">
              <a:spcAft>
                <a:spcPts val="0"/>
              </a:spcAft>
              <a:defRPr/>
            </a:pPr>
            <a:r>
              <a:rPr lang="el-GR" dirty="0" smtClean="0"/>
              <a:t>Ποιος αφηγείται την ιστορία του </a:t>
            </a:r>
            <a:r>
              <a:rPr lang="en-US" dirty="0" smtClean="0"/>
              <a:t>brand</a:t>
            </a:r>
            <a:r>
              <a:rPr lang="el-GR" dirty="0" smtClean="0"/>
              <a:t>;</a:t>
            </a:r>
            <a:r>
              <a:rPr lang="en-US" dirty="0" smtClean="0"/>
              <a:t> </a:t>
            </a:r>
            <a:endParaRPr lang="el-GR" dirty="0"/>
          </a:p>
        </p:txBody>
      </p:sp>
      <p:sp>
        <p:nvSpPr>
          <p:cNvPr id="3" name="Υπότιτλος 2"/>
          <p:cNvSpPr>
            <a:spLocks noGrp="1"/>
          </p:cNvSpPr>
          <p:nvPr>
            <p:ph type="subTitle" idx="1"/>
          </p:nvPr>
        </p:nvSpPr>
        <p:spPr>
          <a:xfrm>
            <a:off x="785813" y="1773238"/>
            <a:ext cx="7643812" cy="4370387"/>
          </a:xfrm>
        </p:spPr>
        <p:txBody>
          <a:bodyPr rtlCol="0">
            <a:normAutofit fontScale="92500" lnSpcReduction="10000"/>
          </a:bodyPr>
          <a:lstStyle/>
          <a:p>
            <a:pPr algn="just" eaLnBrk="1" fontAlgn="auto" hangingPunct="1">
              <a:spcAft>
                <a:spcPts val="0"/>
              </a:spcAft>
              <a:buFont typeface="Arial" pitchFamily="34" charset="0"/>
              <a:buNone/>
              <a:defRPr/>
            </a:pPr>
            <a:endParaRPr lang="el-GR" dirty="0" smtClean="0">
              <a:solidFill>
                <a:schemeClr val="tx1"/>
              </a:solidFill>
            </a:endParaRPr>
          </a:p>
          <a:p>
            <a:pPr marL="514350" indent="-514350" algn="just" eaLnBrk="1" fontAlgn="auto" hangingPunct="1">
              <a:spcAft>
                <a:spcPts val="0"/>
              </a:spcAft>
              <a:buFont typeface="+mj-lt"/>
              <a:buAutoNum type="arabicPeriod"/>
              <a:defRPr/>
            </a:pPr>
            <a:r>
              <a:rPr lang="el-GR" dirty="0" smtClean="0">
                <a:solidFill>
                  <a:schemeClr val="tx1"/>
                </a:solidFill>
              </a:rPr>
              <a:t>Η ίδια η εταιρεία μέσα από τη διαφήμιση</a:t>
            </a:r>
            <a:r>
              <a:rPr lang="en-US" dirty="0" smtClean="0">
                <a:solidFill>
                  <a:schemeClr val="tx1"/>
                </a:solidFill>
              </a:rPr>
              <a:t>.</a:t>
            </a:r>
          </a:p>
          <a:p>
            <a:pPr marL="514350" indent="-514350" algn="just" eaLnBrk="1" fontAlgn="auto" hangingPunct="1">
              <a:spcAft>
                <a:spcPts val="0"/>
              </a:spcAft>
              <a:buFont typeface="+mj-lt"/>
              <a:buAutoNum type="arabicPeriod"/>
              <a:defRPr/>
            </a:pPr>
            <a:r>
              <a:rPr lang="el-GR" dirty="0" smtClean="0">
                <a:solidFill>
                  <a:schemeClr val="tx1"/>
                </a:solidFill>
              </a:rPr>
              <a:t>Η πολιτιστική βιομηχανία (π.χ. τοποθέτηση προϊόντος σε τηλεοπτικό σήριαλ όπως επώνυμοι σχεδιαστές στο </a:t>
            </a:r>
            <a:r>
              <a:rPr lang="en-US" i="1" dirty="0" smtClean="0">
                <a:solidFill>
                  <a:schemeClr val="tx1"/>
                </a:solidFill>
              </a:rPr>
              <a:t>Sex and the City</a:t>
            </a:r>
            <a:r>
              <a:rPr lang="en-US" dirty="0" smtClean="0">
                <a:solidFill>
                  <a:schemeClr val="tx1"/>
                </a:solidFill>
              </a:rPr>
              <a:t>).</a:t>
            </a:r>
          </a:p>
          <a:p>
            <a:pPr marL="514350" indent="-514350" algn="just" eaLnBrk="1" fontAlgn="auto" hangingPunct="1">
              <a:spcAft>
                <a:spcPts val="0"/>
              </a:spcAft>
              <a:buFont typeface="+mj-lt"/>
              <a:buAutoNum type="arabicPeriod"/>
              <a:defRPr/>
            </a:pPr>
            <a:r>
              <a:rPr lang="el-GR" dirty="0" smtClean="0">
                <a:solidFill>
                  <a:schemeClr val="tx1"/>
                </a:solidFill>
              </a:rPr>
              <a:t>Ενδιάμεσοι, όπως δημοσιογράφοι, έμποροι κ.ά.</a:t>
            </a:r>
            <a:endParaRPr lang="en-US" dirty="0" smtClean="0">
              <a:solidFill>
                <a:schemeClr val="tx1"/>
              </a:solidFill>
            </a:endParaRPr>
          </a:p>
          <a:p>
            <a:pPr marL="514350" indent="-514350" algn="just" eaLnBrk="1" fontAlgn="auto" hangingPunct="1">
              <a:spcAft>
                <a:spcPts val="0"/>
              </a:spcAft>
              <a:buFont typeface="+mj-lt"/>
              <a:buAutoNum type="arabicPeriod"/>
              <a:defRPr/>
            </a:pPr>
            <a:r>
              <a:rPr lang="el-GR" dirty="0" smtClean="0">
                <a:solidFill>
                  <a:schemeClr val="tx1"/>
                </a:solidFill>
              </a:rPr>
              <a:t>Πελάτες</a:t>
            </a:r>
            <a:r>
              <a:rPr lang="en-US" dirty="0" smtClean="0">
                <a:solidFill>
                  <a:schemeClr val="tx1"/>
                </a:solidFill>
              </a:rPr>
              <a:t> (</a:t>
            </a:r>
            <a:r>
              <a:rPr lang="el-GR" dirty="0" smtClean="0">
                <a:solidFill>
                  <a:schemeClr val="tx1"/>
                </a:solidFill>
              </a:rPr>
              <a:t>ειδικά στην περίπτωση που συγκροτούν κοινότητες</a:t>
            </a:r>
            <a:r>
              <a:rPr lang="en-US" dirty="0" smtClean="0">
                <a:solidFill>
                  <a:schemeClr val="tx1"/>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el-GR" dirty="0" smtClean="0"/>
              <a:t>Η αξία της ψηφιακής αφήγησης</a:t>
            </a:r>
          </a:p>
        </p:txBody>
      </p:sp>
      <p:sp>
        <p:nvSpPr>
          <p:cNvPr id="9219" name="Content Placeholder 2"/>
          <p:cNvSpPr>
            <a:spLocks noGrp="1"/>
          </p:cNvSpPr>
          <p:nvPr>
            <p:ph idx="1"/>
          </p:nvPr>
        </p:nvSpPr>
        <p:spPr>
          <a:xfrm>
            <a:off x="457200" y="1124744"/>
            <a:ext cx="8229600" cy="5112544"/>
          </a:xfrm>
        </p:spPr>
        <p:txBody>
          <a:bodyPr rtlCol="0">
            <a:normAutofit fontScale="70000" lnSpcReduction="20000"/>
          </a:bodyPr>
          <a:lstStyle/>
          <a:p>
            <a:pPr eaLnBrk="1" fontAlgn="auto" hangingPunct="1">
              <a:spcAft>
                <a:spcPts val="0"/>
              </a:spcAft>
              <a:buFont typeface="Arial" pitchFamily="34" charset="0"/>
              <a:buChar char="•"/>
              <a:defRPr/>
            </a:pPr>
            <a:r>
              <a:rPr lang="el-GR" sz="3400" dirty="0" smtClean="0"/>
              <a:t>«Παρακολουθώντας την ιστορία καθώς τη μοιράζεσαι με τους πελάτες ουσιαστικά τους ενεργοποιείς να συγγράψουν, να συνεχίσουν την ιστορία. Και μάλιστα δωρεάν».</a:t>
            </a:r>
            <a:endParaRPr lang="en-US" sz="3400" dirty="0" smtClean="0"/>
          </a:p>
          <a:p>
            <a:pPr eaLnBrk="1" fontAlgn="auto" hangingPunct="1">
              <a:spcAft>
                <a:spcPts val="0"/>
              </a:spcAft>
              <a:buFont typeface="Arial" charset="0"/>
              <a:buNone/>
              <a:defRPr/>
            </a:pPr>
            <a:r>
              <a:rPr lang="en-US" sz="1400" i="1" dirty="0" smtClean="0"/>
              <a:t>	 Kit </a:t>
            </a:r>
            <a:r>
              <a:rPr lang="en-US" sz="1400" i="1" dirty="0" err="1" smtClean="0"/>
              <a:t>Laybourne</a:t>
            </a:r>
            <a:r>
              <a:rPr lang="en-US" sz="1400" i="1" dirty="0" smtClean="0"/>
              <a:t>, chief of Oxygen's digital storytelling project</a:t>
            </a:r>
          </a:p>
          <a:p>
            <a:pPr eaLnBrk="1" fontAlgn="auto" hangingPunct="1">
              <a:spcAft>
                <a:spcPts val="0"/>
              </a:spcAft>
              <a:buFont typeface="Arial" pitchFamily="34" charset="0"/>
              <a:buChar char="•"/>
              <a:defRPr/>
            </a:pPr>
            <a:r>
              <a:rPr lang="el-GR" sz="3400" dirty="0" smtClean="0"/>
              <a:t>«Οι ιστορίες είναι ταυτόχρονα διαφημίσεις και περιεχόμενο των ιστοχώρων». </a:t>
            </a:r>
            <a:endParaRPr lang="en-US" sz="3400" dirty="0" smtClean="0"/>
          </a:p>
          <a:p>
            <a:pPr marL="447675" lvl="1" indent="9525" eaLnBrk="1" fontAlgn="auto" hangingPunct="1">
              <a:spcAft>
                <a:spcPts val="0"/>
              </a:spcAft>
              <a:buFont typeface="Arial" charset="0"/>
              <a:buNone/>
              <a:defRPr/>
            </a:pPr>
            <a:r>
              <a:rPr lang="en-US" sz="1400" i="1" dirty="0" smtClean="0"/>
              <a:t>Bob Johansen, director of the Menlo Park, California based Institute for the Future, an Internet think tank.</a:t>
            </a:r>
          </a:p>
          <a:p>
            <a:pPr eaLnBrk="1" fontAlgn="auto" hangingPunct="1">
              <a:spcAft>
                <a:spcPts val="0"/>
              </a:spcAft>
              <a:buFont typeface="Arial" pitchFamily="34" charset="0"/>
              <a:buChar char="•"/>
              <a:defRPr/>
            </a:pPr>
            <a:r>
              <a:rPr lang="el-GR" sz="3400" dirty="0" smtClean="0"/>
              <a:t>«Οι ιστορίες που μοιράζονται οι άνθρωποι στο διαδίκτυο για διάφορα προϊόντα είναι πραγματικά εκπληκτικές. Η γνώση εμπεδώνεται καλύτερα μέσα από μια ιστορία, και αυτήν την πληροφορία αλλά και τις διαστάσεις της αρχίζουν να την εμπεδώνουν οι εταιρείες».  </a:t>
            </a:r>
            <a:endParaRPr lang="en-US" sz="3400" dirty="0" smtClean="0"/>
          </a:p>
          <a:p>
            <a:pPr eaLnBrk="1" fontAlgn="auto" hangingPunct="1">
              <a:spcAft>
                <a:spcPts val="0"/>
              </a:spcAft>
              <a:buFont typeface="Arial" charset="0"/>
              <a:buNone/>
              <a:defRPr/>
            </a:pPr>
            <a:r>
              <a:rPr lang="en-US" sz="1400" i="1" dirty="0" smtClean="0"/>
              <a:t>	 </a:t>
            </a:r>
            <a:r>
              <a:rPr lang="en-US" sz="1400" i="1" dirty="0" err="1" smtClean="0"/>
              <a:t>Atchley</a:t>
            </a:r>
            <a:endParaRPr lang="en-US" sz="1400" i="1" dirty="0" smtClean="0"/>
          </a:p>
          <a:p>
            <a:pPr eaLnBrk="1" fontAlgn="auto" hangingPunct="1">
              <a:spcAft>
                <a:spcPts val="0"/>
              </a:spcAft>
              <a:buFont typeface="Arial" pitchFamily="34" charset="0"/>
              <a:buChar char="•"/>
              <a:defRPr/>
            </a:pPr>
            <a:r>
              <a:rPr lang="el-GR" sz="3400" dirty="0" smtClean="0"/>
              <a:t>«Πρέπει πλέον να καλλιεργήσει κανείς πολύ πιο βαθιές και </a:t>
            </a:r>
            <a:r>
              <a:rPr lang="el-GR" sz="3400" dirty="0" err="1" smtClean="0"/>
              <a:t>διαδραστικές</a:t>
            </a:r>
            <a:r>
              <a:rPr lang="el-GR" sz="3400" dirty="0" smtClean="0"/>
              <a:t> σχέσεις με τους πελάτες του, αν θέλει να τους κρατήσει».</a:t>
            </a:r>
            <a:r>
              <a:rPr lang="en-US" sz="3400" dirty="0" smtClean="0"/>
              <a:t> </a:t>
            </a:r>
          </a:p>
          <a:p>
            <a:pPr eaLnBrk="1" fontAlgn="auto" hangingPunct="1">
              <a:spcAft>
                <a:spcPts val="0"/>
              </a:spcAft>
              <a:buFont typeface="Arial" charset="0"/>
              <a:buNone/>
              <a:defRPr/>
            </a:pPr>
            <a:r>
              <a:rPr lang="en-US" sz="1400" i="1" dirty="0" smtClean="0"/>
              <a:t>	Eric </a:t>
            </a:r>
            <a:r>
              <a:rPr lang="en-US" sz="1400" i="1" dirty="0" err="1" smtClean="0"/>
              <a:t>Almquist</a:t>
            </a:r>
            <a:r>
              <a:rPr lang="en-US" sz="1400" i="1" dirty="0" smtClean="0"/>
              <a:t>, </a:t>
            </a:r>
            <a:r>
              <a:rPr lang="el-GR" sz="1400" i="1" dirty="0" smtClean="0"/>
              <a:t>ειδικός του διαδικτύου, </a:t>
            </a:r>
            <a:r>
              <a:rPr lang="en-US" sz="1400" i="1" dirty="0" smtClean="0"/>
              <a:t>Mercer Management Consulting Inc.</a:t>
            </a:r>
            <a:endParaRPr lang="el-GR" sz="1400"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t>Διαφήμιση</a:t>
            </a:r>
            <a:r>
              <a:rPr lang="en-US" dirty="0" smtClean="0"/>
              <a:t>: </a:t>
            </a:r>
            <a:r>
              <a:rPr lang="el-GR" dirty="0" smtClean="0"/>
              <a:t>Ο πιο ισχυρός αφηγητής</a:t>
            </a:r>
            <a:endParaRPr lang="el-GR" dirty="0"/>
          </a:p>
        </p:txBody>
      </p:sp>
      <p:sp>
        <p:nvSpPr>
          <p:cNvPr id="36867" name="Θέση περιεχομένου 2"/>
          <p:cNvSpPr>
            <a:spLocks noGrp="1"/>
          </p:cNvSpPr>
          <p:nvPr>
            <p:ph idx="1"/>
          </p:nvPr>
        </p:nvSpPr>
        <p:spPr/>
        <p:txBody>
          <a:bodyPr/>
          <a:lstStyle/>
          <a:p>
            <a:pPr marL="0" indent="0" algn="ctr" eaLnBrk="1" hangingPunct="1">
              <a:buFont typeface="Arial" charset="0"/>
              <a:buNone/>
            </a:pPr>
            <a:r>
              <a:rPr lang="el-GR" smtClean="0"/>
              <a:t>Η διαφήμιση είναι ενδεχομένως η πιο γνήσια μορφή αφήγησης στον επιχειρηματικό κόσμο.</a:t>
            </a:r>
          </a:p>
          <a:p>
            <a:pPr marL="0" indent="0" eaLnBrk="1" hangingPunct="1">
              <a:buFont typeface="Arial" charset="0"/>
              <a:buNone/>
            </a:pPr>
            <a:endParaRPr lang="el-GR" smtClean="0"/>
          </a:p>
          <a:p>
            <a:pPr marL="0" indent="0" algn="ctr" eaLnBrk="1" hangingPunct="1">
              <a:buFont typeface="Arial" charset="0"/>
              <a:buNone/>
            </a:pPr>
            <a:r>
              <a:rPr lang="el-GR" smtClean="0"/>
              <a:t>Οι διαφημίσεις εξ ορισμού λένε μια ιστορία και αυτή η ιστορία μεταφράζεται στα διάφορα μέσα επικοινωνίας: τύπος, ραδιόφωνο, τηλεόραση, </a:t>
            </a:r>
            <a:r>
              <a:rPr lang="en-US" smtClean="0"/>
              <a:t>viral, </a:t>
            </a:r>
            <a:r>
              <a:rPr lang="el-GR" smtClean="0"/>
              <a:t>κοινωνικά δίκτυα, κ.ά.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pPr eaLnBrk="1" hangingPunct="1"/>
            <a:r>
              <a:rPr lang="el-GR" smtClean="0"/>
              <a:t>1 </a:t>
            </a:r>
            <a:r>
              <a:rPr lang="en-US" smtClean="0"/>
              <a:t>: Unilever/Dove</a:t>
            </a:r>
            <a:endParaRPr lang="el-GR" smtClean="0"/>
          </a:p>
        </p:txBody>
      </p:sp>
      <p:sp>
        <p:nvSpPr>
          <p:cNvPr id="37891"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Σε μερικές περιπτώσεις ακόμα και η διαφήμιση δεν περιγράφει ένα φανταστικό, παραμυθένιο  κόσμο, αλλά μια αληθινή ιστορία με απλούς ανθρώπους.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pPr eaLnBrk="1" hangingPunct="1"/>
            <a:r>
              <a:rPr lang="el-GR" smtClean="0"/>
              <a:t>Εταιρικό Προφίλ </a:t>
            </a:r>
          </a:p>
        </p:txBody>
      </p:sp>
      <p:sp>
        <p:nvSpPr>
          <p:cNvPr id="3" name="Θέση περιεχομένου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dirty="0" smtClean="0"/>
              <a:t>Η </a:t>
            </a:r>
            <a:r>
              <a:rPr lang="en-US" dirty="0" smtClean="0"/>
              <a:t>Unilever </a:t>
            </a:r>
            <a:r>
              <a:rPr lang="el-GR" dirty="0" smtClean="0"/>
              <a:t>είναι μια πολυεθνική εταιρεία με περισσότερα από 400 </a:t>
            </a:r>
            <a:r>
              <a:rPr lang="en-US" dirty="0" smtClean="0"/>
              <a:t>brands </a:t>
            </a:r>
            <a:r>
              <a:rPr lang="el-GR" dirty="0" smtClean="0"/>
              <a:t>στον τομέα της υγείας, των τροφίμων, της ομορφιάς. </a:t>
            </a:r>
          </a:p>
          <a:p>
            <a:pPr eaLnBrk="1" fontAlgn="auto" hangingPunct="1">
              <a:spcAft>
                <a:spcPts val="0"/>
              </a:spcAft>
              <a:buFont typeface="Arial" pitchFamily="34" charset="0"/>
              <a:buChar char="•"/>
              <a:defRPr/>
            </a:pPr>
            <a:r>
              <a:rPr lang="el-GR" dirty="0" smtClean="0"/>
              <a:t>Ένα από τα γνωστά και επιτυχημένα προϊόντα είναι το </a:t>
            </a:r>
            <a:r>
              <a:rPr lang="en-US" b="1" dirty="0" smtClean="0"/>
              <a:t>Dove</a:t>
            </a:r>
            <a:r>
              <a:rPr lang="en-US" dirty="0" smtClean="0"/>
              <a:t>, </a:t>
            </a:r>
            <a:r>
              <a:rPr lang="el-GR" dirty="0" smtClean="0"/>
              <a:t>που ξεκίνησε το </a:t>
            </a:r>
            <a:r>
              <a:rPr lang="en-US" dirty="0" smtClean="0"/>
              <a:t>1957 </a:t>
            </a:r>
            <a:r>
              <a:rPr lang="el-GR" dirty="0" smtClean="0"/>
              <a:t>ως σαπούνι ομορφιάς και σήμερα προσφέρει μια ποικιλία από προϊόντα.</a:t>
            </a:r>
          </a:p>
          <a:p>
            <a:pPr eaLnBrk="1" fontAlgn="auto" hangingPunct="1">
              <a:spcAft>
                <a:spcPts val="0"/>
              </a:spcAft>
              <a:buFont typeface="Arial" pitchFamily="34" charset="0"/>
              <a:buChar char="•"/>
              <a:defRPr/>
            </a:pPr>
            <a:r>
              <a:rPr lang="el-GR" dirty="0" smtClean="0"/>
              <a:t>Το</a:t>
            </a:r>
            <a:r>
              <a:rPr lang="en-US" dirty="0" smtClean="0"/>
              <a:t> 2004 </a:t>
            </a:r>
            <a:r>
              <a:rPr lang="el-GR" dirty="0" smtClean="0"/>
              <a:t>η </a:t>
            </a:r>
            <a:r>
              <a:rPr lang="en-US" dirty="0" smtClean="0"/>
              <a:t>Unilever </a:t>
            </a:r>
            <a:r>
              <a:rPr lang="el-GR" dirty="0" smtClean="0"/>
              <a:t>ξεκίνησε τη διαφημιστική εκστρατεία </a:t>
            </a:r>
            <a:r>
              <a:rPr lang="en-US" dirty="0" smtClean="0"/>
              <a:t>Real Beauty</a:t>
            </a:r>
            <a:r>
              <a:rPr lang="el-GR" dirty="0" smtClean="0"/>
              <a:t>.</a:t>
            </a:r>
          </a:p>
        </p:txBody>
      </p:sp>
      <p:pic>
        <p:nvPicPr>
          <p:cNvPr id="38916" name="Picture 2"/>
          <p:cNvPicPr>
            <a:picLocks noChangeAspect="1" noChangeArrowheads="1"/>
          </p:cNvPicPr>
          <p:nvPr/>
        </p:nvPicPr>
        <p:blipFill>
          <a:blip r:embed="rId2" cstate="print"/>
          <a:srcRect/>
          <a:stretch>
            <a:fillRect/>
          </a:stretch>
        </p:blipFill>
        <p:spPr bwMode="auto">
          <a:xfrm>
            <a:off x="7929563" y="5573713"/>
            <a:ext cx="1230312" cy="128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pPr eaLnBrk="1" hangingPunct="1"/>
            <a:r>
              <a:rPr lang="en-US" smtClean="0"/>
              <a:t>Campaign for Real Beauty</a:t>
            </a:r>
            <a:endParaRPr lang="el-GR" smtClean="0"/>
          </a:p>
        </p:txBody>
      </p:sp>
      <p:sp>
        <p:nvSpPr>
          <p:cNvPr id="39939" name="Θέση περιεχομένου 2"/>
          <p:cNvSpPr>
            <a:spLocks noGrp="1"/>
          </p:cNvSpPr>
          <p:nvPr>
            <p:ph idx="1"/>
          </p:nvPr>
        </p:nvSpPr>
        <p:spPr/>
        <p:txBody>
          <a:bodyPr/>
          <a:lstStyle/>
          <a:p>
            <a:pPr marL="0" indent="0" eaLnBrk="1" hangingPunct="1">
              <a:buFont typeface="Arial" charset="0"/>
              <a:buNone/>
            </a:pPr>
            <a:r>
              <a:rPr lang="el-GR" smtClean="0"/>
              <a:t>Για τις διαφημίσεις φωτογράφισαν απλές γυναίκες στη θέση των μοντέλων υπογραμμίζοντας ότι δεν υπάρχει καμια γυναίκα χωρίς ελαττώματα.</a:t>
            </a:r>
          </a:p>
          <a:p>
            <a:pPr marL="0" indent="0" eaLnBrk="1" hangingPunct="1">
              <a:buFont typeface="Arial" charset="0"/>
              <a:buNone/>
            </a:pPr>
            <a:endParaRPr lang="el-GR" smtClean="0"/>
          </a:p>
        </p:txBody>
      </p:sp>
      <p:pic>
        <p:nvPicPr>
          <p:cNvPr id="39940" name="Picture 2"/>
          <p:cNvPicPr>
            <a:picLocks noChangeAspect="1" noChangeArrowheads="1"/>
          </p:cNvPicPr>
          <p:nvPr/>
        </p:nvPicPr>
        <p:blipFill>
          <a:blip r:embed="rId2" cstate="print"/>
          <a:srcRect/>
          <a:stretch>
            <a:fillRect/>
          </a:stretch>
        </p:blipFill>
        <p:spPr bwMode="auto">
          <a:xfrm>
            <a:off x="539750" y="4089400"/>
            <a:ext cx="2736850" cy="2097088"/>
          </a:xfrm>
          <a:prstGeom prst="rect">
            <a:avLst/>
          </a:prstGeom>
          <a:noFill/>
          <a:ln w="9525">
            <a:noFill/>
            <a:miter lim="800000"/>
            <a:headEnd/>
            <a:tailEnd/>
          </a:ln>
        </p:spPr>
      </p:pic>
      <p:pic>
        <p:nvPicPr>
          <p:cNvPr id="39941" name="Picture 3"/>
          <p:cNvPicPr>
            <a:picLocks noChangeAspect="1" noChangeArrowheads="1"/>
          </p:cNvPicPr>
          <p:nvPr/>
        </p:nvPicPr>
        <p:blipFill>
          <a:blip r:embed="rId3" cstate="print"/>
          <a:srcRect/>
          <a:stretch>
            <a:fillRect/>
          </a:stretch>
        </p:blipFill>
        <p:spPr bwMode="auto">
          <a:xfrm>
            <a:off x="4395788" y="4076700"/>
            <a:ext cx="3792537"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pPr eaLnBrk="1" hangingPunct="1"/>
            <a:r>
              <a:rPr lang="el-GR" smtClean="0"/>
              <a:t>Ο στόχος</a:t>
            </a:r>
          </a:p>
        </p:txBody>
      </p:sp>
      <p:sp>
        <p:nvSpPr>
          <p:cNvPr id="3" name="Θέση περιεχομένου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Ο στόχος ήταν να ενθαρρύνει τις γυναίκες να εκτιμήσουν τη φυσική ανεπιτήδευτη ομορφιά. </a:t>
            </a:r>
          </a:p>
          <a:p>
            <a:pPr marL="0" indent="0" eaLnBrk="1" fontAlgn="auto" hangingPunct="1">
              <a:spcAft>
                <a:spcPts val="0"/>
              </a:spcAft>
              <a:buFont typeface="Arial" pitchFamily="34" charset="0"/>
              <a:buNone/>
              <a:defRPr/>
            </a:pPr>
            <a:r>
              <a:rPr lang="el-GR" dirty="0" smtClean="0"/>
              <a:t>Να τις εμπνεύσει να αισθάνονται άνετα για τη σωματική τους εικόνα.</a:t>
            </a:r>
          </a:p>
          <a:p>
            <a:pPr marL="0" indent="0" eaLnBrk="1" fontAlgn="auto" hangingPunct="1">
              <a:spcAft>
                <a:spcPts val="0"/>
              </a:spcAft>
              <a:buFont typeface="Arial" pitchFamily="34" charset="0"/>
              <a:buNone/>
              <a:defRPr/>
            </a:pPr>
            <a:r>
              <a:rPr lang="en-US" dirty="0" smtClean="0"/>
              <a:t> </a:t>
            </a:r>
          </a:p>
          <a:p>
            <a:pPr marL="0" indent="0" algn="ctr" eaLnBrk="1" fontAlgn="auto" hangingPunct="1">
              <a:spcAft>
                <a:spcPts val="0"/>
              </a:spcAft>
              <a:buFont typeface="Arial" pitchFamily="34" charset="0"/>
              <a:buNone/>
              <a:defRPr/>
            </a:pPr>
            <a:r>
              <a:rPr lang="en-US" i="1" dirty="0" smtClean="0"/>
              <a:t>“At Dove we want to help free ourselves and the next generation from beauty stereotypes.” </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pPr eaLnBrk="1" hangingPunct="1"/>
            <a:r>
              <a:rPr lang="en-US" smtClean="0"/>
              <a:t>Dove “Evolution” (1)</a:t>
            </a:r>
            <a:endParaRPr lang="el-GR" smtClean="0"/>
          </a:p>
        </p:txBody>
      </p:sp>
      <p:sp>
        <p:nvSpPr>
          <p:cNvPr id="3" name="Θέση περιεχομένου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Το </a:t>
            </a:r>
            <a:r>
              <a:rPr lang="en-US" dirty="0" smtClean="0"/>
              <a:t>Dove “Evolution”, </a:t>
            </a:r>
            <a:r>
              <a:rPr lang="el-GR" dirty="0" smtClean="0"/>
              <a:t>ένα </a:t>
            </a:r>
            <a:r>
              <a:rPr lang="en-US" dirty="0" smtClean="0"/>
              <a:t>75-</a:t>
            </a:r>
            <a:r>
              <a:rPr lang="el-GR" dirty="0" smtClean="0"/>
              <a:t>δευτερολέπτων βίντεο</a:t>
            </a:r>
            <a:r>
              <a:rPr lang="en-US" dirty="0" smtClean="0"/>
              <a:t>  </a:t>
            </a:r>
            <a:r>
              <a:rPr lang="el-GR" dirty="0" smtClean="0"/>
              <a:t>σε παραγωγή των </a:t>
            </a:r>
            <a:r>
              <a:rPr lang="en-US" dirty="0" smtClean="0"/>
              <a:t>Ogilvy &amp; Mather</a:t>
            </a:r>
            <a:r>
              <a:rPr lang="el-GR" dirty="0" smtClean="0"/>
              <a:t>, είχε ως κεντρικό σύνθημα:</a:t>
            </a:r>
            <a:endParaRPr lang="en-US" dirty="0" smtClean="0"/>
          </a:p>
          <a:p>
            <a:pPr marL="0" indent="0" algn="ctr" eaLnBrk="1" fontAlgn="auto" hangingPunct="1">
              <a:spcAft>
                <a:spcPts val="0"/>
              </a:spcAft>
              <a:buFont typeface="Arial" pitchFamily="34" charset="0"/>
              <a:buNone/>
              <a:defRPr/>
            </a:pPr>
            <a:r>
              <a:rPr lang="el-GR" i="1" dirty="0" smtClean="0"/>
              <a:t>Δεν είναι περίεργο ότι η αντίληψή μας για την ομορφιά έχει διαστρεβλωθεί</a:t>
            </a:r>
            <a:r>
              <a:rPr lang="el-GR" b="1" dirty="0" smtClean="0"/>
              <a:t>.</a:t>
            </a:r>
            <a:endParaRPr lang="en-US" b="1" dirty="0" smtClean="0"/>
          </a:p>
          <a:p>
            <a:pPr marL="0" indent="0" algn="ctr" eaLnBrk="1" fontAlgn="auto" hangingPunct="1">
              <a:spcAft>
                <a:spcPts val="0"/>
              </a:spcAft>
              <a:buFont typeface="Arial" pitchFamily="34" charset="0"/>
              <a:buNone/>
              <a:defRPr/>
            </a:pPr>
            <a:r>
              <a:rPr lang="en-US" dirty="0" smtClean="0"/>
              <a:t> </a:t>
            </a:r>
            <a:r>
              <a:rPr lang="en-US" sz="1800" dirty="0" smtClean="0"/>
              <a:t>“No wonder our perception of beauty is distorted” </a:t>
            </a:r>
            <a:endParaRPr lang="el-GR" sz="1800" dirty="0" smtClean="0"/>
          </a:p>
          <a:p>
            <a:pPr marL="0" indent="0" algn="ctr" eaLnBrk="1" fontAlgn="auto" hangingPunct="1">
              <a:spcAft>
                <a:spcPts val="0"/>
              </a:spcAft>
              <a:buFont typeface="Arial" pitchFamily="34" charset="0"/>
              <a:buNone/>
              <a:defRPr/>
            </a:pPr>
            <a:endParaRPr lang="en-US" dirty="0" smtClean="0"/>
          </a:p>
          <a:p>
            <a:pPr marL="0" indent="0" algn="ct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24"/>
          <a:ext cx="914400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Στρογγυλεμένο ορθογώνιο"/>
          <p:cNvSpPr/>
          <p:nvPr/>
        </p:nvSpPr>
        <p:spPr>
          <a:xfrm>
            <a:off x="3357563" y="2571750"/>
            <a:ext cx="2428875" cy="150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3200" dirty="0"/>
              <a:t>Αφήγηση</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pPr eaLnBrk="1" hangingPunct="1"/>
            <a:r>
              <a:rPr lang="en-US" smtClean="0"/>
              <a:t>Dove “Evolution” (2)</a:t>
            </a:r>
            <a:endParaRPr lang="el-GR" smtClean="0"/>
          </a:p>
        </p:txBody>
      </p:sp>
      <p:sp>
        <p:nvSpPr>
          <p:cNvPr id="3" name="Θέση περιεχομένου 2"/>
          <p:cNvSpPr>
            <a:spLocks noGrp="1"/>
          </p:cNvSpPr>
          <p:nvPr>
            <p:ph idx="1"/>
          </p:nvPr>
        </p:nvSpPr>
        <p:spPr>
          <a:xfrm>
            <a:off x="395288" y="1341438"/>
            <a:ext cx="8229600" cy="4525962"/>
          </a:xfrm>
        </p:spPr>
        <p:txBody>
          <a:bodyPr rtlCol="0">
            <a:normAutofit/>
          </a:bodyPr>
          <a:lstStyle/>
          <a:p>
            <a:pPr marL="0" indent="0" eaLnBrk="1" fontAlgn="auto" hangingPunct="1">
              <a:spcAft>
                <a:spcPts val="0"/>
              </a:spcAft>
              <a:buFont typeface="Arial" pitchFamily="34" charset="0"/>
              <a:buNone/>
              <a:defRPr/>
            </a:pPr>
            <a:r>
              <a:rPr lang="el-GR" sz="2800" dirty="0" smtClean="0"/>
              <a:t>Απέσπασε αρκετά βραβεία διαφήμισης όπως: </a:t>
            </a:r>
            <a:r>
              <a:rPr lang="en-US" sz="2800" dirty="0" smtClean="0"/>
              <a:t>Cannes Lions Grand Prix awards for Viral Marketing </a:t>
            </a:r>
            <a:endParaRPr lang="el-GR" sz="2800" dirty="0" smtClean="0"/>
          </a:p>
          <a:p>
            <a:pPr marL="0" indent="0" eaLnBrk="1" fontAlgn="auto" hangingPunct="1">
              <a:spcAft>
                <a:spcPts val="0"/>
              </a:spcAft>
              <a:buFont typeface="Arial" pitchFamily="34" charset="0"/>
              <a:buNone/>
              <a:defRPr/>
            </a:pPr>
            <a:r>
              <a:rPr lang="en-US" sz="2800" dirty="0" smtClean="0"/>
              <a:t> </a:t>
            </a:r>
            <a:r>
              <a:rPr lang="en-US" sz="2800" dirty="0" err="1" smtClean="0"/>
              <a:t>Epica</a:t>
            </a:r>
            <a:r>
              <a:rPr lang="en-US" sz="2800" dirty="0" smtClean="0"/>
              <a:t> D'Or in the Interactive category.</a:t>
            </a:r>
          </a:p>
          <a:p>
            <a:pPr eaLnBrk="1" fontAlgn="auto" hangingPunct="1">
              <a:spcAft>
                <a:spcPts val="0"/>
              </a:spcAft>
              <a:buFont typeface="Arial" pitchFamily="34" charset="0"/>
              <a:buChar char="•"/>
              <a:defRPr/>
            </a:pP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051050" y="3141663"/>
            <a:ext cx="4860925" cy="32400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περιεχομένου 2"/>
          <p:cNvSpPr>
            <a:spLocks noGrp="1"/>
          </p:cNvSpPr>
          <p:nvPr>
            <p:ph idx="1"/>
          </p:nvPr>
        </p:nvSpPr>
        <p:spPr/>
        <p:txBody>
          <a:bodyPr/>
          <a:lstStyle/>
          <a:p>
            <a:pPr marL="0" indent="0" eaLnBrk="1" hangingPunct="1">
              <a:buFont typeface="Arial" charset="0"/>
              <a:buNone/>
            </a:pPr>
            <a:r>
              <a:rPr lang="en-US" smtClean="0"/>
              <a:t>Dove Evolution (5)</a:t>
            </a:r>
            <a:endParaRPr lang="el-G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pPr eaLnBrk="1" hangingPunct="1"/>
            <a:r>
              <a:rPr lang="en-US" smtClean="0"/>
              <a:t>2: Guinness/Diageo</a:t>
            </a:r>
            <a:endParaRPr lang="el-GR" smtClean="0"/>
          </a:p>
        </p:txBody>
      </p:sp>
      <p:sp>
        <p:nvSpPr>
          <p:cNvPr id="45059"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Η διαφήμιση μιας μπύρας αφηγείται μια ιστορία για την ανδρική φιλία και την υπομονή με τη βοήθεια ενός ζωγράφου και ενός συγγραφέα.</a:t>
            </a:r>
          </a:p>
          <a:p>
            <a:pPr marL="0" indent="0" algn="ctr" eaLnBrk="1" hangingPunct="1">
              <a:buFont typeface="Arial" charset="0"/>
              <a:buNone/>
            </a:pPr>
            <a:r>
              <a:rPr lang="el-GR" i="1" smtClean="0"/>
              <a:t>Τι συμβαίνει όταν δέκα χρόνια μετά από την προβολή μιας διαφήμισης το κοινό θέλει να δημοσιεύσει τη δική του εκδοχή για αυτήν;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pPr eaLnBrk="1" hangingPunct="1"/>
            <a:r>
              <a:rPr lang="en-US" sz="2400" smtClean="0"/>
              <a:t>“Good Things Come to Those Who Wait” Campaign </a:t>
            </a:r>
            <a:r>
              <a:rPr lang="el-GR" sz="2400" smtClean="0"/>
              <a:t/>
            </a:r>
            <a:br>
              <a:rPr lang="el-GR" sz="2400" smtClean="0"/>
            </a:br>
            <a:r>
              <a:rPr lang="el-GR" sz="2400" smtClean="0"/>
              <a:t>«Τα καλά πράγματα έρχονται σε όσους έχουν υπομονή»</a:t>
            </a:r>
          </a:p>
        </p:txBody>
      </p:sp>
      <p:sp>
        <p:nvSpPr>
          <p:cNvPr id="46083" name="Θέση περιεχομένου 2"/>
          <p:cNvSpPr>
            <a:spLocks noGrp="1"/>
          </p:cNvSpPr>
          <p:nvPr>
            <p:ph idx="1"/>
          </p:nvPr>
        </p:nvSpPr>
        <p:spPr/>
        <p:txBody>
          <a:bodyPr/>
          <a:lstStyle/>
          <a:p>
            <a:pPr eaLnBrk="1" hangingPunct="1"/>
            <a:r>
              <a:rPr lang="el-GR" smtClean="0"/>
              <a:t>Η διαφημιστική καμπάνια απευθυνόταν στους </a:t>
            </a:r>
            <a:r>
              <a:rPr lang="en-US" smtClean="0"/>
              <a:t>barmen</a:t>
            </a:r>
            <a:r>
              <a:rPr lang="el-GR" smtClean="0"/>
              <a:t> της Μ. Βρετανίας και Ιρλανδίας προσπαθώντας να αντιστρέψει την αρνητική γνώμη που είχαν για τον χρόνο που έπρεπε να περιμένουν τον αφρό της μπύρας να κατέβει εωσότου τη σερβίρουν στον πελάτη.</a:t>
            </a:r>
          </a:p>
          <a:p>
            <a:pPr eaLnBrk="1" hangingPunct="1"/>
            <a:endParaRPr lang="el-GR" smtClean="0"/>
          </a:p>
          <a:p>
            <a:pPr eaLnBrk="1" hangingPunct="1"/>
            <a:endParaRPr lang="el-GR" smtClean="0"/>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n-US" sz="3600" smtClean="0"/>
              <a:t>Guinness </a:t>
            </a:r>
            <a:r>
              <a:rPr lang="el-GR" sz="3600" smtClean="0"/>
              <a:t>: Η διαφήμιση με τους σέρφερ</a:t>
            </a:r>
          </a:p>
        </p:txBody>
      </p:sp>
      <p:sp>
        <p:nvSpPr>
          <p:cNvPr id="47107"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r>
              <a:rPr lang="el-GR" smtClean="0"/>
              <a:t>Το τηλεοπτικό σποτ ήταν παραγωγή της εταιρείας </a:t>
            </a:r>
            <a:r>
              <a:rPr lang="en-US" smtClean="0"/>
              <a:t>Abbott Mead Vickers BBDO </a:t>
            </a:r>
            <a:r>
              <a:rPr lang="el-GR" smtClean="0"/>
              <a:t>και ψηφίστηκε ως το καλύτερο τηλεοπτικό διαφημιστικό για το 1999, αλλά και το καλύτερο όλων των εποχών από τους Βρετανούς τηλεθεατές.</a:t>
            </a:r>
          </a:p>
          <a:p>
            <a:pPr marL="0" indent="0"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7 - Θέση κειμένου"/>
          <p:cNvSpPr>
            <a:spLocks noGrp="1"/>
          </p:cNvSpPr>
          <p:nvPr>
            <p:ph type="body" idx="1"/>
          </p:nvPr>
        </p:nvSpPr>
        <p:spPr>
          <a:xfrm>
            <a:off x="1763713" y="836613"/>
            <a:ext cx="5184775" cy="639762"/>
          </a:xfrm>
        </p:spPr>
        <p:txBody>
          <a:bodyPr/>
          <a:lstStyle/>
          <a:p>
            <a:pPr eaLnBrk="1" hangingPunct="1"/>
            <a:r>
              <a:rPr lang="el-GR" smtClean="0"/>
              <a:t>Η βασική πηγή έμπνευσης ήταν: </a:t>
            </a:r>
          </a:p>
        </p:txBody>
      </p:sp>
      <p:sp>
        <p:nvSpPr>
          <p:cNvPr id="48131" name="Θέση περιεχομένου 2"/>
          <p:cNvSpPr>
            <a:spLocks noGrp="1"/>
          </p:cNvSpPr>
          <p:nvPr>
            <p:ph sz="half" idx="2"/>
          </p:nvPr>
        </p:nvSpPr>
        <p:spPr>
          <a:xfrm>
            <a:off x="539750" y="1700213"/>
            <a:ext cx="4040188" cy="3951287"/>
          </a:xfrm>
        </p:spPr>
        <p:txBody>
          <a:bodyPr/>
          <a:lstStyle/>
          <a:p>
            <a:pPr marL="0" indent="0" eaLnBrk="1" hangingPunct="1">
              <a:buFont typeface="Arial" charset="0"/>
              <a:buNone/>
            </a:pPr>
            <a:r>
              <a:rPr lang="el-GR" smtClean="0"/>
              <a:t>Τα  «Άλογα του Ποσειδώνα» (</a:t>
            </a:r>
            <a:r>
              <a:rPr lang="en-US" smtClean="0"/>
              <a:t>Neptune’s Horses</a:t>
            </a:r>
            <a:r>
              <a:rPr lang="el-GR" smtClean="0"/>
              <a:t>)</a:t>
            </a:r>
            <a:r>
              <a:rPr lang="en-US" smtClean="0"/>
              <a:t> (1892) </a:t>
            </a:r>
            <a:r>
              <a:rPr lang="el-GR" smtClean="0"/>
              <a:t> του ζωγράφου </a:t>
            </a:r>
            <a:r>
              <a:rPr lang="en-US" smtClean="0"/>
              <a:t>Walter Crane</a:t>
            </a:r>
            <a:r>
              <a:rPr lang="el-GR" smtClean="0"/>
              <a:t> </a:t>
            </a:r>
            <a:endParaRPr lang="en-US" smtClean="0"/>
          </a:p>
          <a:p>
            <a:pPr marL="0" indent="0" eaLnBrk="1" hangingPunct="1">
              <a:buFont typeface="Arial" charset="0"/>
              <a:buNone/>
            </a:pPr>
            <a:endParaRPr lang="el-GR" smtClean="0"/>
          </a:p>
        </p:txBody>
      </p:sp>
      <p:sp>
        <p:nvSpPr>
          <p:cNvPr id="48132" name="9 - Θέση περιεχομένου"/>
          <p:cNvSpPr>
            <a:spLocks noGrp="1"/>
          </p:cNvSpPr>
          <p:nvPr>
            <p:ph sz="quarter" idx="4"/>
          </p:nvPr>
        </p:nvSpPr>
        <p:spPr>
          <a:xfrm>
            <a:off x="4716463" y="1700213"/>
            <a:ext cx="4041775" cy="3951287"/>
          </a:xfrm>
        </p:spPr>
        <p:txBody>
          <a:bodyPr/>
          <a:lstStyle/>
          <a:p>
            <a:pPr indent="0" eaLnBrk="1" hangingPunct="1">
              <a:buFont typeface="Arial" charset="0"/>
              <a:buNone/>
            </a:pPr>
            <a:r>
              <a:rPr lang="el-GR" smtClean="0"/>
              <a:t>Ο «Μόμπυ Ντικ» </a:t>
            </a:r>
            <a:r>
              <a:rPr lang="en-US" smtClean="0"/>
              <a:t>“Moby Dick” (1851) </a:t>
            </a:r>
            <a:r>
              <a:rPr lang="el-GR" smtClean="0"/>
              <a:t>του Χέρμαν Μέλβιλ</a:t>
            </a:r>
            <a:r>
              <a:rPr lang="en-US" smtClean="0"/>
              <a:t>.</a:t>
            </a:r>
            <a:endParaRPr lang="el-GR" smtClean="0"/>
          </a:p>
        </p:txBody>
      </p:sp>
      <p:pic>
        <p:nvPicPr>
          <p:cNvPr id="48133" name="Picture 2"/>
          <p:cNvPicPr>
            <a:picLocks noChangeAspect="1" noChangeArrowheads="1"/>
          </p:cNvPicPr>
          <p:nvPr/>
        </p:nvPicPr>
        <p:blipFill>
          <a:blip r:embed="rId2" cstate="print"/>
          <a:srcRect/>
          <a:stretch>
            <a:fillRect/>
          </a:stretch>
        </p:blipFill>
        <p:spPr bwMode="auto">
          <a:xfrm>
            <a:off x="539750" y="3213100"/>
            <a:ext cx="3917950" cy="2879725"/>
          </a:xfrm>
          <a:prstGeom prst="rect">
            <a:avLst/>
          </a:prstGeom>
          <a:noFill/>
          <a:ln w="9525">
            <a:noFill/>
            <a:miter lim="800000"/>
            <a:headEnd/>
            <a:tailEnd/>
          </a:ln>
        </p:spPr>
      </p:pic>
      <p:pic>
        <p:nvPicPr>
          <p:cNvPr id="48134" name="Picture 2"/>
          <p:cNvPicPr>
            <a:picLocks noChangeAspect="1" noChangeArrowheads="1"/>
          </p:cNvPicPr>
          <p:nvPr/>
        </p:nvPicPr>
        <p:blipFill>
          <a:blip r:embed="rId3" cstate="print"/>
          <a:srcRect/>
          <a:stretch>
            <a:fillRect/>
          </a:stretch>
        </p:blipFill>
        <p:spPr bwMode="auto">
          <a:xfrm>
            <a:off x="5580063" y="2852738"/>
            <a:ext cx="233362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περιεχομένου 2"/>
          <p:cNvSpPr>
            <a:spLocks noGrp="1"/>
          </p:cNvSpPr>
          <p:nvPr>
            <p:ph idx="1"/>
          </p:nvPr>
        </p:nvSpPr>
        <p:spPr/>
        <p:txBody>
          <a:bodyPr/>
          <a:lstStyle/>
          <a:p>
            <a:pPr marL="0" indent="0" eaLnBrk="1" hangingPunct="1">
              <a:buFont typeface="Arial" charset="0"/>
              <a:buNone/>
            </a:pPr>
            <a:r>
              <a:rPr lang="en-US" smtClean="0"/>
              <a:t>Surfer Ad (6)</a:t>
            </a:r>
            <a:endParaRPr lang="el-G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a:xfrm>
            <a:off x="457200" y="274638"/>
            <a:ext cx="7786688" cy="1143000"/>
          </a:xfrm>
        </p:spPr>
        <p:txBody>
          <a:bodyPr/>
          <a:lstStyle/>
          <a:p>
            <a:pPr eaLnBrk="1" hangingPunct="1"/>
            <a:r>
              <a:rPr lang="el-GR" sz="3600" smtClean="0"/>
              <a:t>Οι καταναλωτές δημιουργούν τη δική τους εκδοχή για τη </a:t>
            </a:r>
            <a:r>
              <a:rPr lang="en-US" sz="3600" smtClean="0"/>
              <a:t>Guiness</a:t>
            </a:r>
            <a:r>
              <a:rPr lang="el-GR" sz="3600" smtClean="0"/>
              <a:t/>
            </a:r>
            <a:br>
              <a:rPr lang="el-GR" sz="3600" smtClean="0"/>
            </a:br>
            <a:r>
              <a:rPr lang="en-US" sz="3600" smtClean="0"/>
              <a:t>… </a:t>
            </a:r>
            <a:endParaRPr lang="el-GR" sz="3600" smtClean="0"/>
          </a:p>
        </p:txBody>
      </p:sp>
      <p:sp>
        <p:nvSpPr>
          <p:cNvPr id="3" name="Θέση περιεχομένου 2"/>
          <p:cNvSpPr>
            <a:spLocks noGrp="1"/>
          </p:cNvSpPr>
          <p:nvPr>
            <p:ph idx="1"/>
          </p:nvPr>
        </p:nvSpPr>
        <p:spPr/>
        <p:txBody>
          <a:bodyPr rtlCol="0">
            <a:normAutofit fontScale="77500" lnSpcReduction="20000"/>
          </a:bodyPr>
          <a:lstStyle/>
          <a:p>
            <a:pPr marL="0" indent="0" algn="ctr" eaLnBrk="1" fontAlgn="auto" hangingPunct="1">
              <a:spcAft>
                <a:spcPts val="0"/>
              </a:spcAft>
              <a:buFont typeface="Arial" pitchFamily="34" charset="0"/>
              <a:buNone/>
              <a:defRPr/>
            </a:pPr>
            <a:r>
              <a:rPr lang="el-GR" dirty="0" smtClean="0"/>
              <a:t>Τον Αύγουστο του </a:t>
            </a:r>
            <a:r>
              <a:rPr lang="en-US" dirty="0" smtClean="0"/>
              <a:t>2008, </a:t>
            </a:r>
            <a:r>
              <a:rPr lang="el-GR" dirty="0" smtClean="0"/>
              <a:t>μια «ψεύτικη» διαφήμιση της </a:t>
            </a:r>
            <a:r>
              <a:rPr lang="en-US" dirty="0" err="1" smtClean="0"/>
              <a:t>Guiness</a:t>
            </a:r>
            <a:r>
              <a:rPr lang="en-US" dirty="0" smtClean="0"/>
              <a:t> </a:t>
            </a:r>
            <a:r>
              <a:rPr lang="el-GR" dirty="0" smtClean="0"/>
              <a:t>μεταφορτώθηκε στο </a:t>
            </a:r>
            <a:r>
              <a:rPr lang="en-US" dirty="0" smtClean="0"/>
              <a:t>YouTube. </a:t>
            </a:r>
            <a:endParaRPr lang="el-GR" dirty="0" smtClean="0"/>
          </a:p>
          <a:p>
            <a:pPr marL="0" indent="0" algn="ctr" eaLnBrk="1" fontAlgn="auto" hangingPunct="1">
              <a:spcAft>
                <a:spcPts val="0"/>
              </a:spcAft>
              <a:buFont typeface="Arial" pitchFamily="34" charset="0"/>
              <a:buNone/>
              <a:defRPr/>
            </a:pPr>
            <a:r>
              <a:rPr lang="el-GR" dirty="0" smtClean="0"/>
              <a:t>Θεωρήθηκε σεξιστική, προσβλητική και υποτιμητική για τις γυναίκες.</a:t>
            </a:r>
          </a:p>
          <a:p>
            <a:pPr marL="0" indent="0" algn="ctr" eaLnBrk="1" fontAlgn="auto" hangingPunct="1">
              <a:spcAft>
                <a:spcPts val="0"/>
              </a:spcAft>
              <a:buFont typeface="Arial" pitchFamily="34" charset="0"/>
              <a:buNone/>
              <a:defRPr/>
            </a:pPr>
            <a:r>
              <a:rPr lang="el-GR" dirty="0" smtClean="0"/>
              <a:t>Ωστόσο κατέληξε να γίνει μεγάλη επιτυχία με αποτέλεσμα η παραγωγός εταιρεία της επίσημης διαφήμισης να αναγκαστεί να εκδώσει την ακόλουθη δήλωση</a:t>
            </a:r>
          </a:p>
          <a:p>
            <a:pPr marL="0" indent="0" algn="ctr" eaLnBrk="1" fontAlgn="auto" hangingPunct="1">
              <a:spcAft>
                <a:spcPts val="0"/>
              </a:spcAft>
              <a:buFont typeface="Arial" pitchFamily="34" charset="0"/>
              <a:buNone/>
              <a:defRPr/>
            </a:pPr>
            <a:r>
              <a:rPr lang="en-US" i="1" dirty="0" smtClean="0"/>
              <a:t>“</a:t>
            </a:r>
            <a:r>
              <a:rPr lang="el-GR" i="1" dirty="0" smtClean="0"/>
              <a:t>Η </a:t>
            </a:r>
            <a:r>
              <a:rPr lang="en-US" i="1" dirty="0" smtClean="0"/>
              <a:t>Guinness </a:t>
            </a:r>
            <a:r>
              <a:rPr lang="el-GR" i="1" dirty="0" smtClean="0"/>
              <a:t>δεν σχετίζεται με αυτό το βίντεο και έχει ζητήσει από το δίκτυο να την αποσύρει.»</a:t>
            </a:r>
          </a:p>
          <a:p>
            <a:pPr marL="0" indent="0" algn="ctr" eaLnBrk="1" fontAlgn="auto" hangingPunct="1">
              <a:spcAft>
                <a:spcPts val="0"/>
              </a:spcAft>
              <a:buFont typeface="Arial" pitchFamily="34" charset="0"/>
              <a:buNone/>
              <a:defRPr/>
            </a:pPr>
            <a:r>
              <a:rPr lang="el-GR" i="1" dirty="0" smtClean="0"/>
              <a:t> Είμαστε υπερήφανοι για τα </a:t>
            </a:r>
            <a:r>
              <a:rPr lang="el-GR" i="1" dirty="0" err="1" smtClean="0"/>
              <a:t>προϊόντά</a:t>
            </a:r>
            <a:r>
              <a:rPr lang="el-GR" i="1" dirty="0" smtClean="0"/>
              <a:t> μας και σίγουρα δεν επιθυμούμε να παρουσιάζονται με αυτόν τον τρόπο»</a:t>
            </a:r>
          </a:p>
          <a:p>
            <a:pPr marL="0" indent="0" algn="ctr" eaLnBrk="1" fontAlgn="auto" hangingPunct="1">
              <a:spcAft>
                <a:spcPts val="0"/>
              </a:spcAft>
              <a:buFont typeface="Arial" pitchFamily="34" charset="0"/>
              <a:buNone/>
              <a:defRPr/>
            </a:pPr>
            <a:r>
              <a:rPr lang="el-GR" i="1" dirty="0" smtClean="0"/>
              <a:t> </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περιεχομένου 2"/>
          <p:cNvSpPr>
            <a:spLocks noGrp="1"/>
          </p:cNvSpPr>
          <p:nvPr>
            <p:ph idx="1"/>
          </p:nvPr>
        </p:nvSpPr>
        <p:spPr/>
        <p:txBody>
          <a:bodyPr/>
          <a:lstStyle/>
          <a:p>
            <a:pPr marL="0" indent="0" eaLnBrk="1" hangingPunct="1">
              <a:buFont typeface="Arial" charset="0"/>
              <a:buNone/>
            </a:pPr>
            <a:r>
              <a:rPr lang="en-US" smtClean="0"/>
              <a:t>Guinness fake viral ad (7)</a:t>
            </a:r>
            <a:endParaRPr lang="el-G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a:spLocks noGrp="1"/>
          </p:cNvSpPr>
          <p:nvPr>
            <p:ph type="title"/>
          </p:nvPr>
        </p:nvSpPr>
        <p:spPr/>
        <p:txBody>
          <a:bodyPr/>
          <a:lstStyle/>
          <a:p>
            <a:pPr eaLnBrk="1" hangingPunct="1"/>
            <a:r>
              <a:rPr lang="en-US" sz="3200" smtClean="0"/>
              <a:t>3: DNC (</a:t>
            </a:r>
            <a:r>
              <a:rPr lang="el-GR" sz="3200" smtClean="0"/>
              <a:t>Λευκός Οίκος</a:t>
            </a:r>
            <a:r>
              <a:rPr lang="en-US" sz="3200" smtClean="0"/>
              <a:t>) – </a:t>
            </a:r>
            <a:r>
              <a:rPr lang="el-GR" sz="3200" smtClean="0"/>
              <a:t>Διαφημιστική καμπάνια για το νομοσχέδιο Υγείας</a:t>
            </a:r>
            <a:br>
              <a:rPr lang="el-GR" sz="3200" smtClean="0"/>
            </a:br>
            <a:endParaRPr lang="el-GR" sz="3200" smtClean="0"/>
          </a:p>
        </p:txBody>
      </p:sp>
      <p:sp>
        <p:nvSpPr>
          <p:cNvPr id="52227"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Η αφήγηση δεν αξιοποιείται μόνο στη διαφήμιση αλλά και ως μέσο πολιτικής πίεσης δια των πρωταγωνιστών της και των συγκινητικών ιστοριών που αυτοί εκφράζουν.</a:t>
            </a:r>
          </a:p>
          <a:p>
            <a:pPr marL="0" indent="0" algn="ctr" eaLnBrk="1" hangingPunct="1">
              <a:buFont typeface="Arial" charset="0"/>
              <a:buNone/>
            </a:pPr>
            <a:endParaRPr lang="el-GR" i="1" smtClean="0"/>
          </a:p>
          <a:p>
            <a:pPr marL="0" indent="0" algn="ctr" eaLnBrk="1" hangingPunct="1">
              <a:buFont typeface="Arial" charset="0"/>
              <a:buNone/>
            </a:pPr>
            <a:r>
              <a:rPr lang="en-US" i="1" smtClean="0"/>
              <a:t> </a:t>
            </a:r>
            <a:endParaRPr lang="el-GR" i="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Lascaux-hunters.jpg"/>
          <p:cNvPicPr>
            <a:picLocks noChangeAspect="1"/>
          </p:cNvPicPr>
          <p:nvPr/>
        </p:nvPicPr>
        <p:blipFill>
          <a:blip r:embed="rId2" cstate="print"/>
          <a:stretch>
            <a:fillRect/>
          </a:stretch>
        </p:blipFill>
        <p:spPr>
          <a:xfrm>
            <a:off x="179388" y="188913"/>
            <a:ext cx="3282950" cy="4176712"/>
          </a:xfrm>
          <a:prstGeom prst="rect">
            <a:avLst/>
          </a:prstGeom>
          <a:ln>
            <a:noFill/>
          </a:ln>
          <a:effectLst>
            <a:outerShdw blurRad="292100" dist="139700" dir="2700000" algn="tl" rotWithShape="0">
              <a:srgbClr val="333333">
                <a:alpha val="65000"/>
              </a:srgbClr>
            </a:outerShdw>
          </a:effectLst>
        </p:spPr>
      </p:pic>
      <p:pic>
        <p:nvPicPr>
          <p:cNvPr id="5" name="4 - Εικόνα" descr="lascaux-cave-paintings.jpg"/>
          <p:cNvPicPr>
            <a:picLocks noChangeAspect="1"/>
          </p:cNvPicPr>
          <p:nvPr/>
        </p:nvPicPr>
        <p:blipFill>
          <a:blip r:embed="rId3" cstate="print"/>
          <a:stretch>
            <a:fillRect/>
          </a:stretch>
        </p:blipFill>
        <p:spPr>
          <a:xfrm>
            <a:off x="3707904" y="2564904"/>
            <a:ext cx="5334000" cy="37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2" name="5 - TextBox"/>
          <p:cNvSpPr txBox="1">
            <a:spLocks noChangeArrowheads="1"/>
          </p:cNvSpPr>
          <p:nvPr/>
        </p:nvSpPr>
        <p:spPr bwMode="auto">
          <a:xfrm>
            <a:off x="3851275" y="765175"/>
            <a:ext cx="3816350" cy="368300"/>
          </a:xfrm>
          <a:prstGeom prst="rect">
            <a:avLst/>
          </a:prstGeom>
          <a:noFill/>
          <a:ln w="9525">
            <a:noFill/>
            <a:miter lim="800000"/>
            <a:headEnd/>
            <a:tailEnd/>
          </a:ln>
        </p:spPr>
        <p:txBody>
          <a:bodyPr>
            <a:spAutoFit/>
          </a:bodyPr>
          <a:lstStyle/>
          <a:p>
            <a:r>
              <a:rPr lang="el-GR">
                <a:latin typeface="Calibri" pitchFamily="34" charset="0"/>
              </a:rPr>
              <a:t>Το σπήλαιο </a:t>
            </a:r>
            <a:r>
              <a:rPr lang="en-US">
                <a:latin typeface="Calibri" pitchFamily="34" charset="0"/>
              </a:rPr>
              <a:t>Lascaux,</a:t>
            </a:r>
            <a:r>
              <a:rPr lang="el-GR">
                <a:latin typeface="Calibri" pitchFamily="34" charset="0"/>
              </a:rPr>
              <a:t> Γαλλία</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lstStyle/>
          <a:p>
            <a:pPr eaLnBrk="1" hangingPunct="1"/>
            <a:r>
              <a:rPr lang="el-GR" smtClean="0"/>
              <a:t>Οι ιστορίες υγείας και πρόνοιας</a:t>
            </a:r>
          </a:p>
        </p:txBody>
      </p:sp>
      <p:sp>
        <p:nvSpPr>
          <p:cNvPr id="53251"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smtClean="0"/>
              <a:t>Το </a:t>
            </a:r>
            <a:r>
              <a:rPr lang="en-US" smtClean="0"/>
              <a:t> 2009 </a:t>
            </a:r>
            <a:r>
              <a:rPr lang="el-GR" smtClean="0"/>
              <a:t>το Δημοκρατικό κόμμα και ο Πρόεδρος </a:t>
            </a:r>
            <a:r>
              <a:rPr lang="en-US" smtClean="0"/>
              <a:t>Barack Obama </a:t>
            </a:r>
            <a:r>
              <a:rPr lang="el-GR" smtClean="0"/>
              <a:t>οργάνωσαν μια ισχυρή διαφημιστική εκστρατεία για την αναμόρφωση του Συστήματος Υγείας.</a:t>
            </a:r>
          </a:p>
          <a:p>
            <a:pPr marL="0" indent="0" algn="ctr" eaLnBrk="1" hangingPunct="1">
              <a:buFont typeface="Arial" charset="0"/>
              <a:buNone/>
            </a:pPr>
            <a:r>
              <a:rPr lang="en-US" smtClean="0"/>
              <a:t> </a:t>
            </a:r>
            <a:endParaRPr lang="el-G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p:txBody>
          <a:bodyPr/>
          <a:lstStyle/>
          <a:p>
            <a:pPr eaLnBrk="1" hangingPunct="1"/>
            <a:r>
              <a:rPr lang="en-US" smtClean="0"/>
              <a:t>DNC “It’s Time” Advertisement</a:t>
            </a:r>
            <a:endParaRPr lang="el-GR" smtClean="0"/>
          </a:p>
        </p:txBody>
      </p:sp>
      <p:sp>
        <p:nvSpPr>
          <p:cNvPr id="54275" name="Θέση περιεχομένου 2"/>
          <p:cNvSpPr>
            <a:spLocks noGrp="1"/>
          </p:cNvSpPr>
          <p:nvPr>
            <p:ph idx="1"/>
          </p:nvPr>
        </p:nvSpPr>
        <p:spPr/>
        <p:txBody>
          <a:bodyPr/>
          <a:lstStyle/>
          <a:p>
            <a:pPr eaLnBrk="1" hangingPunct="1"/>
            <a:r>
              <a:rPr lang="el-GR" smtClean="0"/>
              <a:t>Το τηλεοπτικό σποτ είχε στόχο να κινητοποιήσει μέσα από προσωπικές αφηγήσεις περιπέτειας υγείας</a:t>
            </a:r>
          </a:p>
          <a:p>
            <a:pPr eaLnBrk="1" hangingPunct="1"/>
            <a:r>
              <a:rPr lang="el-GR" smtClean="0"/>
              <a:t>Μέσω ηλεκτρονικού ταχυδρομείου εστάλη στους 13 εκατ. υποστηρικτές του </a:t>
            </a:r>
            <a:r>
              <a:rPr lang="en-US" smtClean="0"/>
              <a:t>Obama</a:t>
            </a:r>
            <a:r>
              <a:rPr lang="el-GR" smtClean="0"/>
              <a:t> ζητώντας την οικονομική συνδρομή των 25$ ώστε να αγοραστεί τηλεοπτικός χρόνος</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lstStyle/>
          <a:p>
            <a:pPr eaLnBrk="1" hangingPunct="1"/>
            <a:r>
              <a:rPr lang="el-GR" smtClean="0"/>
              <a:t>Πρόσκληση για </a:t>
            </a:r>
            <a:r>
              <a:rPr lang="en-US" smtClean="0"/>
              <a:t>crowdsourcing</a:t>
            </a:r>
            <a:endParaRPr lang="el-GR" smtClean="0"/>
          </a:p>
        </p:txBody>
      </p:sp>
      <p:sp>
        <p:nvSpPr>
          <p:cNvPr id="55299" name="Θέση περιεχομένου 2"/>
          <p:cNvSpPr>
            <a:spLocks noGrp="1"/>
          </p:cNvSpPr>
          <p:nvPr>
            <p:ph idx="1"/>
          </p:nvPr>
        </p:nvSpPr>
        <p:spPr/>
        <p:txBody>
          <a:bodyPr/>
          <a:lstStyle/>
          <a:p>
            <a:pPr eaLnBrk="1" hangingPunct="1"/>
            <a:r>
              <a:rPr lang="el-GR" i="1" smtClean="0"/>
              <a:t>Ο ίδιος ο πρόεδρος υπέγραψε το μήνυμα λέγοντας </a:t>
            </a:r>
            <a:r>
              <a:rPr lang="en-US" i="1" smtClean="0"/>
              <a:t>«</a:t>
            </a:r>
            <a:r>
              <a:rPr lang="el-GR" i="1" smtClean="0"/>
              <a:t>Θέλω να είστε οι πρώτοι που θα παρακολουθήσετε αυτή τη διαφήμιση όπου εμφανίζονται αληθινοί άνθρωποι και αφηγούνται τις προσωπικές ιστορίες τους, για συγγενείς που χάθηκαν εξαιτίας της έλλειψης υγειονομικής πρόνοιας.»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περιεχομένου 2"/>
          <p:cNvSpPr>
            <a:spLocks noGrp="1"/>
          </p:cNvSpPr>
          <p:nvPr>
            <p:ph idx="1"/>
          </p:nvPr>
        </p:nvSpPr>
        <p:spPr/>
        <p:txBody>
          <a:bodyPr/>
          <a:lstStyle/>
          <a:p>
            <a:pPr marL="0" indent="0" eaLnBrk="1" hangingPunct="1">
              <a:buFont typeface="Arial" charset="0"/>
              <a:buNone/>
            </a:pPr>
            <a:r>
              <a:rPr lang="en-US" smtClean="0"/>
              <a:t>“It’s Time” ad (8)</a:t>
            </a:r>
            <a:endParaRPr lang="el-G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3600" dirty="0" smtClean="0"/>
              <a:t>Οι ιστορίες υγείας στον ιστοχώρο</a:t>
            </a:r>
            <a:r>
              <a:rPr lang="el-GR" sz="3600" smtClean="0"/>
              <a:t/>
            </a:r>
            <a:br>
              <a:rPr lang="el-GR" sz="3600" smtClean="0"/>
            </a:br>
            <a:endParaRPr lang="el-GR" sz="3600" dirty="0"/>
          </a:p>
        </p:txBody>
      </p:sp>
      <p:sp>
        <p:nvSpPr>
          <p:cNvPr id="57347" name="Θέση περιεχομένου 2"/>
          <p:cNvSpPr>
            <a:spLocks noGrp="1"/>
          </p:cNvSpPr>
          <p:nvPr>
            <p:ph idx="1"/>
          </p:nvPr>
        </p:nvSpPr>
        <p:spPr/>
        <p:txBody>
          <a:bodyPr/>
          <a:lstStyle/>
          <a:p>
            <a:pPr eaLnBrk="1" hangingPunct="1"/>
            <a:r>
              <a:rPr lang="el-GR" smtClean="0"/>
              <a:t>Η καμπάνια για την Αναμόρφωση της Υγείας ενισχύεται και από την παράλληλη λειτουργία ιστοχώρου όπου ο επισκέπτης μπορεί να αναζητήσει ιστορίες αλλά και να μοιραστεί τις δικές του εμπειρίες. Ο στόχος είναι την ώρα της κρίσης να βρεθεί το νήμα που ενώνει όλες τις ιστορίες σε μία, στο ενδιαφέρον για τον άνθρωπο.</a:t>
            </a:r>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661025"/>
            <a:ext cx="8229600" cy="465138"/>
          </a:xfrm>
        </p:spPr>
        <p:txBody>
          <a:bodyPr rtlCol="0">
            <a:normAutofit fontScale="92500" lnSpcReduction="20000"/>
          </a:bodyPr>
          <a:lstStyle/>
          <a:p>
            <a:pPr marL="0" indent="0" eaLnBrk="1" fontAlgn="auto" hangingPunct="1">
              <a:spcAft>
                <a:spcPts val="0"/>
              </a:spcAft>
              <a:buFont typeface="Arial" pitchFamily="34" charset="0"/>
              <a:buNone/>
              <a:defRPr/>
            </a:pPr>
            <a:r>
              <a:rPr lang="en-US" dirty="0" smtClean="0"/>
              <a:t> </a:t>
            </a:r>
            <a:endParaRPr lang="el-GR" dirty="0"/>
          </a:p>
        </p:txBody>
      </p:sp>
      <p:sp>
        <p:nvSpPr>
          <p:cNvPr id="58371" name="Ορθογώνιο 3"/>
          <p:cNvSpPr>
            <a:spLocks noChangeArrowheads="1"/>
          </p:cNvSpPr>
          <p:nvPr/>
        </p:nvSpPr>
        <p:spPr bwMode="auto">
          <a:xfrm>
            <a:off x="2411413" y="5445125"/>
            <a:ext cx="4608512" cy="646113"/>
          </a:xfrm>
          <a:prstGeom prst="rect">
            <a:avLst/>
          </a:prstGeom>
          <a:noFill/>
          <a:ln w="9525">
            <a:noFill/>
            <a:miter lim="800000"/>
            <a:headEnd/>
            <a:tailEnd/>
          </a:ln>
        </p:spPr>
        <p:txBody>
          <a:bodyPr>
            <a:spAutoFit/>
          </a:bodyPr>
          <a:lstStyle/>
          <a:p>
            <a:r>
              <a:rPr lang="en-US">
                <a:latin typeface="Calibri" pitchFamily="34" charset="0"/>
                <a:hlinkClick r:id="rId2"/>
              </a:rPr>
              <a:t>http://stories.barackobama.com/healthcare</a:t>
            </a:r>
            <a:endParaRPr lang="en-US">
              <a:latin typeface="Calibri" pitchFamily="34" charset="0"/>
            </a:endParaRPr>
          </a:p>
          <a:p>
            <a:endParaRPr lang="el-GR">
              <a:latin typeface="Calibri" pitchFamily="34" charset="0"/>
            </a:endParaRPr>
          </a:p>
        </p:txBody>
      </p:sp>
      <p:pic>
        <p:nvPicPr>
          <p:cNvPr id="58372" name="Picture 2"/>
          <p:cNvPicPr>
            <a:picLocks noChangeAspect="1" noChangeArrowheads="1"/>
          </p:cNvPicPr>
          <p:nvPr/>
        </p:nvPicPr>
        <p:blipFill>
          <a:blip r:embed="rId3" cstate="print"/>
          <a:srcRect/>
          <a:stretch>
            <a:fillRect/>
          </a:stretch>
        </p:blipFill>
        <p:spPr bwMode="auto">
          <a:xfrm>
            <a:off x="323850" y="404813"/>
            <a:ext cx="82232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n-US" dirty="0" smtClean="0"/>
              <a:t>4: T-Mobile UK / viral </a:t>
            </a:r>
            <a:r>
              <a:rPr lang="el-GR" dirty="0" smtClean="0"/>
              <a:t>Βασιλικού γάμου</a:t>
            </a:r>
            <a:endParaRPr lang="el-GR" dirty="0"/>
          </a:p>
        </p:txBody>
      </p:sp>
      <p:sp>
        <p:nvSpPr>
          <p:cNvPr id="59395"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Η ανάμειξη διαφορετικών ιστοριών που από τη μια  βασίζονται στην πραγματικότητα και από την άλλη στη φαντασία δημιουργούν ένα καινούριο είδος …ιστορίας.</a:t>
            </a:r>
          </a:p>
          <a:p>
            <a:pPr marL="0" indent="0" algn="ctr" eaLnBrk="1" hangingPunct="1">
              <a:buFont typeface="Arial" charset="0"/>
              <a:buNone/>
            </a:pPr>
            <a:endParaRPr lang="el-GR" i="1" smtClean="0"/>
          </a:p>
          <a:p>
            <a:pPr marL="0" indent="0" algn="ctr" eaLnBrk="1" hangingPunct="1">
              <a:buFont typeface="Arial" charset="0"/>
              <a:buNone/>
            </a:pPr>
            <a:r>
              <a:rPr lang="el-GR" i="1"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p:txBody>
          <a:bodyPr/>
          <a:lstStyle/>
          <a:p>
            <a:pPr eaLnBrk="1" hangingPunct="1"/>
            <a:r>
              <a:rPr lang="el-GR" smtClean="0"/>
              <a:t>Εταιρικό Προφίλ</a:t>
            </a:r>
          </a:p>
        </p:txBody>
      </p:sp>
      <p:sp>
        <p:nvSpPr>
          <p:cNvPr id="60419" name="Θέση περιεχομένου 2"/>
          <p:cNvSpPr>
            <a:spLocks noGrp="1"/>
          </p:cNvSpPr>
          <p:nvPr>
            <p:ph idx="1"/>
          </p:nvPr>
        </p:nvSpPr>
        <p:spPr/>
        <p:txBody>
          <a:bodyPr/>
          <a:lstStyle/>
          <a:p>
            <a:pPr eaLnBrk="1" hangingPunct="1"/>
            <a:r>
              <a:rPr lang="en-US" smtClean="0"/>
              <a:t>T-Mobile </a:t>
            </a:r>
            <a:r>
              <a:rPr lang="el-GR" smtClean="0"/>
              <a:t>είναι μια Γερμανική εταιρεία κινητής τηλεφωνίας.</a:t>
            </a:r>
          </a:p>
          <a:p>
            <a:pPr eaLnBrk="1" hangingPunct="1"/>
            <a:r>
              <a:rPr lang="el-GR" smtClean="0"/>
              <a:t>Σε παγκόσμιο επίπεδο έχει </a:t>
            </a:r>
            <a:r>
              <a:rPr lang="en-US" smtClean="0"/>
              <a:t>150</a:t>
            </a:r>
            <a:r>
              <a:rPr lang="el-GR" smtClean="0"/>
              <a:t> εκατ. συνδρομητές, που την καθιστούν τη δέκατη εταιρεία παγκοσμίως σε παροχή υπηρεσιών κινητής τηλεφωνίας</a:t>
            </a:r>
          </a:p>
        </p:txBody>
      </p:sp>
      <p:pic>
        <p:nvPicPr>
          <p:cNvPr id="60420" name="Picture 2"/>
          <p:cNvPicPr>
            <a:picLocks noChangeAspect="1" noChangeArrowheads="1"/>
          </p:cNvPicPr>
          <p:nvPr/>
        </p:nvPicPr>
        <p:blipFill>
          <a:blip r:embed="rId2" cstate="print"/>
          <a:srcRect/>
          <a:stretch>
            <a:fillRect/>
          </a:stretch>
        </p:blipFill>
        <p:spPr bwMode="auto">
          <a:xfrm>
            <a:off x="7308850" y="5875338"/>
            <a:ext cx="1481138" cy="98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p:cNvSpPr>
          <p:nvPr>
            <p:ph type="title"/>
          </p:nvPr>
        </p:nvSpPr>
        <p:spPr/>
        <p:txBody>
          <a:bodyPr/>
          <a:lstStyle/>
          <a:p>
            <a:pPr eaLnBrk="1" hangingPunct="1"/>
            <a:r>
              <a:rPr lang="el-GR" sz="3600" smtClean="0"/>
              <a:t>Μια μοναδική διαφημιστική στρατηγική</a:t>
            </a:r>
          </a:p>
        </p:txBody>
      </p:sp>
      <p:sp>
        <p:nvSpPr>
          <p:cNvPr id="61443" name="Θέση περιεχομένου 2"/>
          <p:cNvSpPr>
            <a:spLocks noGrp="1"/>
          </p:cNvSpPr>
          <p:nvPr>
            <p:ph idx="1"/>
          </p:nvPr>
        </p:nvSpPr>
        <p:spPr/>
        <p:txBody>
          <a:bodyPr/>
          <a:lstStyle/>
          <a:p>
            <a:pPr eaLnBrk="1" hangingPunct="1"/>
            <a:r>
              <a:rPr lang="el-GR" smtClean="0"/>
              <a:t>Στη Μ. Βρετανία επένδυσε σε διαφημίσεις που είχαν το στοιχείο του «αυθόρμητου», όπου πραγματικοί χορευτές κινηματογραφήθηκαν σε πραγματικό χρόνο να ξεσηκώνουν τους περαστικούς σε σταθμούς μετρό, πλατείες, αεροδρόμια.</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περιεχομένου 2"/>
          <p:cNvSpPr>
            <a:spLocks noGrp="1"/>
          </p:cNvSpPr>
          <p:nvPr>
            <p:ph idx="1"/>
          </p:nvPr>
        </p:nvSpPr>
        <p:spPr/>
        <p:txBody>
          <a:bodyPr/>
          <a:lstStyle/>
          <a:p>
            <a:pPr marL="0" indent="0" eaLnBrk="1" hangingPunct="1">
              <a:buFont typeface="Arial" charset="0"/>
              <a:buNone/>
            </a:pPr>
            <a:r>
              <a:rPr lang="en-US" smtClean="0"/>
              <a:t>“Heathrow Terminal 5 – Welcome Back” viral ad (9)</a:t>
            </a:r>
          </a:p>
          <a:p>
            <a:pPr marL="0" indent="0" eaLnBrk="1" hangingPunct="1">
              <a:buFont typeface="Arial" charset="0"/>
              <a:buNone/>
            </a:pPr>
            <a:r>
              <a:rPr lang="en-US" smtClean="0"/>
              <a:t>“T-Mobile Sing-along Trafalgar Square ” viral ad (10)</a:t>
            </a:r>
          </a:p>
          <a:p>
            <a:pPr marL="0" indent="0" eaLnBrk="1" hangingPunct="1">
              <a:buFont typeface="Arial" charset="0"/>
              <a:buNone/>
            </a:pPr>
            <a:r>
              <a:rPr lang="en-US" smtClean="0"/>
              <a:t>“The T-Mobile Dance – Liverpool Street Station” viral ad (11)</a:t>
            </a:r>
            <a:endParaRPr lang="el-G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dysseus and the sirens.jpg"/>
          <p:cNvPicPr>
            <a:picLocks noGrp="1" noChangeAspect="1"/>
          </p:cNvPicPr>
          <p:nvPr>
            <p:ph idx="1"/>
          </p:nvPr>
        </p:nvPicPr>
        <p:blipFill>
          <a:blip r:embed="rId2" cstate="print"/>
          <a:stretch>
            <a:fillRect/>
          </a:stretch>
        </p:blipFill>
        <p:spPr>
          <a:xfrm>
            <a:off x="251520" y="332656"/>
            <a:ext cx="4248472" cy="3467472"/>
          </a:xfrm>
          <a:ln w="228600" cap="sq" cmpd="thickThin">
            <a:solidFill>
              <a:srgbClr val="000000"/>
            </a:solidFill>
          </a:ln>
          <a:effectLst>
            <a:innerShdw blurRad="76200">
              <a:srgbClr val="000000"/>
            </a:innerShdw>
          </a:effectLst>
        </p:spPr>
      </p:pic>
      <p:pic>
        <p:nvPicPr>
          <p:cNvPr id="5" name="4 - Εικόνα" descr="αγγειο οδυσσεια.jpg"/>
          <p:cNvPicPr>
            <a:picLocks noChangeAspect="1"/>
          </p:cNvPicPr>
          <p:nvPr/>
        </p:nvPicPr>
        <p:blipFill>
          <a:blip r:embed="rId3" cstate="print"/>
          <a:stretch>
            <a:fillRect/>
          </a:stretch>
        </p:blipFill>
        <p:spPr>
          <a:xfrm>
            <a:off x="4859338" y="3213100"/>
            <a:ext cx="3810000" cy="27813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196" name="5 - TextBox"/>
          <p:cNvSpPr txBox="1">
            <a:spLocks noChangeArrowheads="1"/>
          </p:cNvSpPr>
          <p:nvPr/>
        </p:nvSpPr>
        <p:spPr bwMode="auto">
          <a:xfrm>
            <a:off x="468313" y="4292600"/>
            <a:ext cx="3240087" cy="923925"/>
          </a:xfrm>
          <a:prstGeom prst="rect">
            <a:avLst/>
          </a:prstGeom>
          <a:noFill/>
          <a:ln w="9525">
            <a:noFill/>
            <a:miter lim="800000"/>
            <a:headEnd/>
            <a:tailEnd/>
          </a:ln>
        </p:spPr>
        <p:txBody>
          <a:bodyPr>
            <a:spAutoFit/>
          </a:bodyPr>
          <a:lstStyle/>
          <a:p>
            <a:r>
              <a:rPr lang="el-GR" i="1">
                <a:latin typeface="Calibri" pitchFamily="34" charset="0"/>
              </a:rPr>
              <a:t>Ο Οδυσσέας και οι Σειρήνες</a:t>
            </a:r>
            <a:r>
              <a:rPr lang="en-US">
                <a:latin typeface="Calibri" pitchFamily="34" charset="0"/>
              </a:rPr>
              <a:t>,  Herbert James Draper, 1909</a:t>
            </a:r>
          </a:p>
          <a:p>
            <a:r>
              <a:rPr lang="el-GR">
                <a:latin typeface="Calibri" pitchFamily="34" charset="0"/>
              </a:rPr>
              <a:t>Μουσείο </a:t>
            </a:r>
            <a:r>
              <a:rPr lang="en-US">
                <a:latin typeface="Calibri" pitchFamily="34" charset="0"/>
              </a:rPr>
              <a:t>Ferens Art Gallery, Hull</a:t>
            </a:r>
            <a:endParaRPr lang="el-GR">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p:cNvSpPr>
          <p:nvPr>
            <p:ph type="title"/>
          </p:nvPr>
        </p:nvSpPr>
        <p:spPr/>
        <p:txBody>
          <a:bodyPr/>
          <a:lstStyle/>
          <a:p>
            <a:pPr eaLnBrk="1" hangingPunct="1"/>
            <a:r>
              <a:rPr lang="el-GR" smtClean="0"/>
              <a:t>Ο βασιλικός γάμος</a:t>
            </a:r>
          </a:p>
        </p:txBody>
      </p:sp>
      <p:sp>
        <p:nvSpPr>
          <p:cNvPr id="3" name="Θέση περιεχομένου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dirty="0" smtClean="0"/>
              <a:t>Το βίντεο είναι μια χιουμοριστική εκδοχή του γάμου του Πρίγκιπα Γουίλιαμ και της </a:t>
            </a:r>
            <a:r>
              <a:rPr lang="el-GR" dirty="0" err="1" smtClean="0"/>
              <a:t>Κάθριν</a:t>
            </a:r>
            <a:r>
              <a:rPr lang="el-GR" dirty="0" smtClean="0"/>
              <a:t> </a:t>
            </a:r>
            <a:r>
              <a:rPr lang="el-GR" dirty="0" err="1" smtClean="0"/>
              <a:t>Μίντλετον</a:t>
            </a:r>
            <a:endParaRPr lang="en-US" dirty="0" smtClean="0"/>
          </a:p>
          <a:p>
            <a:pPr eaLnBrk="1" fontAlgn="auto" hangingPunct="1">
              <a:spcAft>
                <a:spcPts val="0"/>
              </a:spcAft>
              <a:buFont typeface="Arial" pitchFamily="34" charset="0"/>
              <a:buChar char="•"/>
              <a:defRPr/>
            </a:pPr>
            <a:r>
              <a:rPr lang="el-GR" dirty="0" smtClean="0"/>
              <a:t>Εμφανίζονται οι σωσίες των πραγματικών προσώπων</a:t>
            </a:r>
            <a:endParaRPr lang="en-US" dirty="0" smtClean="0"/>
          </a:p>
          <a:p>
            <a:pPr eaLnBrk="1" fontAlgn="auto" hangingPunct="1">
              <a:spcAft>
                <a:spcPts val="0"/>
              </a:spcAft>
              <a:buFont typeface="Arial" pitchFamily="34" charset="0"/>
              <a:buChar char="•"/>
              <a:defRPr/>
            </a:pPr>
            <a:r>
              <a:rPr lang="el-GR" dirty="0" smtClean="0"/>
              <a:t>Το βίντεο ανέβηκε στο </a:t>
            </a:r>
            <a:r>
              <a:rPr lang="en-US" dirty="0" smtClean="0"/>
              <a:t>YouTube</a:t>
            </a:r>
            <a:r>
              <a:rPr lang="el-GR" dirty="0" smtClean="0"/>
              <a:t> και έφτασε τα 3,5 εκατομμύρια </a:t>
            </a:r>
            <a:r>
              <a:rPr lang="en-US" dirty="0" smtClean="0"/>
              <a:t>views </a:t>
            </a:r>
            <a:r>
              <a:rPr lang="el-GR" dirty="0" smtClean="0"/>
              <a:t>σε δύο ημέρες. </a:t>
            </a:r>
          </a:p>
          <a:p>
            <a:pPr eaLnBrk="1" fontAlgn="auto" hangingPunct="1">
              <a:spcAft>
                <a:spcPts val="0"/>
              </a:spcAft>
              <a:buFont typeface="Arial" pitchFamily="34" charset="0"/>
              <a:buChar char="•"/>
              <a:defRPr/>
            </a:pPr>
            <a:r>
              <a:rPr lang="el-GR" dirty="0" smtClean="0"/>
              <a:t>Η εταιρεία δήλωσε ότι αυτό ήταν το γαμήλιο δώρο της στο νεόνυμφο ζευγάρι.</a:t>
            </a:r>
          </a:p>
          <a:p>
            <a:pPr marL="0" indent="0"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περιεχομένου 2"/>
          <p:cNvSpPr>
            <a:spLocks noGrp="1"/>
          </p:cNvSpPr>
          <p:nvPr>
            <p:ph idx="1"/>
          </p:nvPr>
        </p:nvSpPr>
        <p:spPr/>
        <p:txBody>
          <a:bodyPr/>
          <a:lstStyle/>
          <a:p>
            <a:pPr marL="0" indent="0" eaLnBrk="1" hangingPunct="1">
              <a:buFont typeface="Arial" charset="0"/>
              <a:buNone/>
            </a:pPr>
            <a:r>
              <a:rPr lang="en-US" smtClean="0"/>
              <a:t>The royal wedding viral ad (12)</a:t>
            </a:r>
            <a:endParaRPr lang="el-GR"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p:txBody>
          <a:bodyPr/>
          <a:lstStyle/>
          <a:p>
            <a:pPr eaLnBrk="1" hangingPunct="1"/>
            <a:r>
              <a:rPr lang="el-GR" smtClean="0"/>
              <a:t>Έμπνευση </a:t>
            </a:r>
          </a:p>
        </p:txBody>
      </p:sp>
      <p:sp>
        <p:nvSpPr>
          <p:cNvPr id="65539" name="Θέση περιεχομένου 2"/>
          <p:cNvSpPr>
            <a:spLocks noGrp="1"/>
          </p:cNvSpPr>
          <p:nvPr>
            <p:ph idx="1"/>
          </p:nvPr>
        </p:nvSpPr>
        <p:spPr/>
        <p:txBody>
          <a:bodyPr/>
          <a:lstStyle/>
          <a:p>
            <a:pPr marL="0" indent="0" eaLnBrk="1" hangingPunct="1">
              <a:buFont typeface="Arial" charset="0"/>
              <a:buNone/>
            </a:pPr>
            <a:r>
              <a:rPr lang="el-GR" smtClean="0"/>
              <a:t>Βέβαια η διαφήμιση είναι βασισμένη σε ένα άλλο βίντεο με παρόμοιο περιεχόμενο που συγκέντρωσε πρώτο την προσοχή του κοινού.</a:t>
            </a:r>
          </a:p>
          <a:p>
            <a:pPr marL="0" indent="0" eaLnBrk="1" hangingPunct="1">
              <a:buFont typeface="Arial" charset="0"/>
              <a:buNone/>
            </a:pPr>
            <a:r>
              <a:rPr lang="el-GR" smtClean="0"/>
              <a:t> </a:t>
            </a:r>
            <a:endParaRPr lang="en-US" smtClean="0"/>
          </a:p>
          <a:p>
            <a:pPr marL="0" indent="0" eaLnBrk="1" hangingPunct="1">
              <a:buFont typeface="Arial" charset="0"/>
              <a:buNone/>
            </a:pPr>
            <a:endParaRPr lang="en-US" smtClean="0"/>
          </a:p>
          <a:p>
            <a:pPr marL="0" indent="0" eaLnBrk="1" hangingPunct="1">
              <a:buFont typeface="Arial" charset="0"/>
              <a:buNone/>
            </a:pPr>
            <a:r>
              <a:rPr lang="en-US" smtClean="0">
                <a:hlinkClick r:id="rId2"/>
              </a:rPr>
              <a:t>http://www.youtube.com/watch?v=4-94JhLEiN0</a:t>
            </a:r>
            <a:endParaRPr lang="en-US" smtClean="0"/>
          </a:p>
          <a:p>
            <a:pPr marL="0" indent="0"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n-US" dirty="0" smtClean="0"/>
              <a:t>5: Tipp-Ex Interactive YouTube video</a:t>
            </a:r>
            <a:endParaRPr lang="el-GR" dirty="0"/>
          </a:p>
        </p:txBody>
      </p:sp>
      <p:sp>
        <p:nvSpPr>
          <p:cNvPr id="66563"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Υπάρχει κάποιο κοινό στοιχείο μεταξύ ενός διορθωτικού υγρού, μιας αρκούδας, ενός κυνηγού και ενός χρήστη του </a:t>
            </a:r>
            <a:r>
              <a:rPr lang="en-US" i="1" smtClean="0"/>
              <a:t>YouTube</a:t>
            </a:r>
            <a:r>
              <a:rPr lang="el-GR" i="1" smtClean="0"/>
              <a:t>;</a:t>
            </a:r>
            <a:endParaRPr lang="en-US" i="1" smtClean="0"/>
          </a:p>
          <a:p>
            <a:pPr marL="0" indent="0" algn="ctr" eaLnBrk="1" hangingPunct="1">
              <a:buFont typeface="Arial" charset="0"/>
              <a:buNone/>
            </a:pPr>
            <a:r>
              <a:rPr lang="el-GR" i="1" smtClean="0"/>
              <a:t>Όταν εμπλέκεται η διάδραση, τότε η απάντηση είναι «Ναι, υπάρχει».</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p:nvPr>
        </p:nvSpPr>
        <p:spPr/>
        <p:txBody>
          <a:bodyPr/>
          <a:lstStyle/>
          <a:p>
            <a:pPr eaLnBrk="1" hangingPunct="1"/>
            <a:r>
              <a:rPr lang="en-US" smtClean="0"/>
              <a:t>Tipp-Ex </a:t>
            </a:r>
            <a:r>
              <a:rPr lang="el-GR" smtClean="0"/>
              <a:t>διαδραστικό βίντεο</a:t>
            </a:r>
          </a:p>
        </p:txBody>
      </p:sp>
      <p:sp>
        <p:nvSpPr>
          <p:cNvPr id="3" name="Θέση περιεχομένου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l-GR" dirty="0" smtClean="0"/>
              <a:t>Τον Σεπτέμβριο του </a:t>
            </a:r>
            <a:r>
              <a:rPr lang="en-US" dirty="0" smtClean="0"/>
              <a:t>2010, </a:t>
            </a:r>
            <a:r>
              <a:rPr lang="el-GR" dirty="0" smtClean="0"/>
              <a:t>ένα </a:t>
            </a:r>
            <a:r>
              <a:rPr lang="en-US" dirty="0" smtClean="0"/>
              <a:t>viral video </a:t>
            </a:r>
            <a:r>
              <a:rPr lang="el-GR" dirty="0" smtClean="0"/>
              <a:t>ανέβηκε στο </a:t>
            </a:r>
            <a:r>
              <a:rPr lang="en-US" dirty="0" smtClean="0"/>
              <a:t>YouTube</a:t>
            </a:r>
            <a:r>
              <a:rPr lang="el-GR" dirty="0" smtClean="0"/>
              <a:t>. Σε αυτό ένας κυνηγός ερχόταν αντιμέτωπος με το δίλημμα εάν πρέπει να σκοτώσει την αρκούδα που μόλις είχε εμφανιστεί μπροστά του ή όχι. Ο χρήστης μπορούσε να απαντήσει στο δίλημμα.</a:t>
            </a:r>
          </a:p>
          <a:p>
            <a:pPr eaLnBrk="1" fontAlgn="auto" hangingPunct="1">
              <a:spcAft>
                <a:spcPts val="0"/>
              </a:spcAft>
              <a:buFont typeface="Arial" pitchFamily="34" charset="0"/>
              <a:buChar char="•"/>
              <a:defRPr/>
            </a:pPr>
            <a:r>
              <a:rPr lang="el-GR" dirty="0" smtClean="0"/>
              <a:t>Το βίντεο θεωρήθηκε ως ένας πρωτότυπος, δημιουργικός και διασκεδαστικός τρόπος διαφήμισης.</a:t>
            </a:r>
          </a:p>
          <a:p>
            <a:pPr eaLnBrk="1" fontAlgn="auto" hangingPunct="1">
              <a:spcAft>
                <a:spcPts val="0"/>
              </a:spcAft>
              <a:buFont typeface="Arial" pitchFamily="34" charset="0"/>
              <a:buChar char="•"/>
              <a:defRPr/>
            </a:pPr>
            <a:r>
              <a:rPr lang="el-GR" dirty="0" smtClean="0"/>
              <a:t>Η επιτυχία του αποδεικνύεται από τους 16 εκατομμύρια χρήστες που το παρακολούθησαν.</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3"/>
          <p:cNvSpPr txBox="1">
            <a:spLocks noChangeArrowheads="1"/>
          </p:cNvSpPr>
          <p:nvPr/>
        </p:nvSpPr>
        <p:spPr bwMode="auto">
          <a:xfrm>
            <a:off x="0" y="4076700"/>
            <a:ext cx="3455988" cy="923925"/>
          </a:xfrm>
          <a:prstGeom prst="rect">
            <a:avLst/>
          </a:prstGeom>
          <a:noFill/>
          <a:ln w="9525">
            <a:noFill/>
            <a:miter lim="800000"/>
            <a:headEnd/>
            <a:tailEnd/>
          </a:ln>
        </p:spPr>
        <p:txBody>
          <a:bodyPr>
            <a:spAutoFit/>
          </a:bodyPr>
          <a:lstStyle/>
          <a:p>
            <a:r>
              <a:rPr lang="en-US">
                <a:latin typeface="Calibri" pitchFamily="34" charset="0"/>
                <a:hlinkClick r:id="rId2"/>
              </a:rPr>
              <a:t>http://www.youtube.com/watch?v=4ba1BqJ4S2M</a:t>
            </a:r>
            <a:endParaRPr lang="en-US">
              <a:latin typeface="Calibri" pitchFamily="34" charset="0"/>
            </a:endParaRPr>
          </a:p>
          <a:p>
            <a:endParaRPr lang="en-US">
              <a:latin typeface="Calibri" pitchFamily="34" charset="0"/>
            </a:endParaRPr>
          </a:p>
        </p:txBody>
      </p:sp>
      <p:pic>
        <p:nvPicPr>
          <p:cNvPr id="68611" name="Picture 2"/>
          <p:cNvPicPr>
            <a:picLocks noChangeAspect="1" noChangeArrowheads="1"/>
          </p:cNvPicPr>
          <p:nvPr/>
        </p:nvPicPr>
        <p:blipFill>
          <a:blip r:embed="rId3" cstate="print"/>
          <a:srcRect/>
          <a:stretch>
            <a:fillRect/>
          </a:stretch>
        </p:blipFill>
        <p:spPr bwMode="auto">
          <a:xfrm>
            <a:off x="3563938" y="3343275"/>
            <a:ext cx="5429250" cy="3514725"/>
          </a:xfrm>
          <a:prstGeom prst="rect">
            <a:avLst/>
          </a:prstGeom>
          <a:noFill/>
          <a:ln w="9525">
            <a:noFill/>
            <a:miter lim="800000"/>
            <a:headEnd/>
            <a:tailEnd/>
          </a:ln>
        </p:spPr>
      </p:pic>
      <p:pic>
        <p:nvPicPr>
          <p:cNvPr id="68612" name="Picture 3"/>
          <p:cNvPicPr>
            <a:picLocks noChangeAspect="1" noChangeArrowheads="1"/>
          </p:cNvPicPr>
          <p:nvPr/>
        </p:nvPicPr>
        <p:blipFill>
          <a:blip r:embed="rId4" cstate="print"/>
          <a:srcRect/>
          <a:stretch>
            <a:fillRect/>
          </a:stretch>
        </p:blipFill>
        <p:spPr bwMode="auto">
          <a:xfrm>
            <a:off x="0" y="115888"/>
            <a:ext cx="500062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p:cNvSpPr>
          <p:nvPr>
            <p:ph type="title"/>
          </p:nvPr>
        </p:nvSpPr>
        <p:spPr/>
        <p:txBody>
          <a:bodyPr/>
          <a:lstStyle/>
          <a:p>
            <a:pPr eaLnBrk="1" hangingPunct="1"/>
            <a:r>
              <a:rPr lang="en-US" smtClean="0"/>
              <a:t>6: Aegean Airlines</a:t>
            </a:r>
            <a:endParaRPr lang="el-GR" smtClean="0"/>
          </a:p>
        </p:txBody>
      </p:sp>
      <p:sp>
        <p:nvSpPr>
          <p:cNvPr id="69635" name="Θέση περιεχομένου 2"/>
          <p:cNvSpPr>
            <a:spLocks noGrp="1"/>
          </p:cNvSpPr>
          <p:nvPr>
            <p:ph idx="1"/>
          </p:nvPr>
        </p:nvSpPr>
        <p:spPr/>
        <p:txBody>
          <a:bodyPr/>
          <a:lstStyle/>
          <a:p>
            <a:pPr marL="0" indent="0" eaLnBrk="1" hangingPunct="1">
              <a:buFont typeface="Arial" charset="0"/>
              <a:buNone/>
            </a:pPr>
            <a:endParaRPr lang="en-US" smtClean="0"/>
          </a:p>
          <a:p>
            <a:pPr marL="0" indent="0" algn="ctr" eaLnBrk="1" hangingPunct="1">
              <a:buFont typeface="Arial" charset="0"/>
              <a:buNone/>
            </a:pPr>
            <a:r>
              <a:rPr lang="el-GR" i="1" smtClean="0"/>
              <a:t>Μια αεροπορική εταιρεία δεν μεταφέρει απλώς επιβάτες αλλά και τις ελπίδες, τα όνειρα, τα σχέδιά τους για το μέλλον. </a:t>
            </a:r>
          </a:p>
          <a:p>
            <a:pPr marL="0" indent="0" algn="ctr" eaLnBrk="1" hangingPunct="1">
              <a:buFont typeface="Arial" charset="0"/>
              <a:buNone/>
            </a:pPr>
            <a:r>
              <a:rPr lang="el-GR" i="1" smtClean="0"/>
              <a:t>Τις δικές τους ιστορίες.</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t>Η διαφήμιση με τις «ιστορίες»</a:t>
            </a:r>
            <a:br>
              <a:rPr lang="el-GR" dirty="0" smtClean="0"/>
            </a:br>
            <a:endParaRPr lang="el-GR" dirty="0"/>
          </a:p>
        </p:txBody>
      </p:sp>
      <p:sp>
        <p:nvSpPr>
          <p:cNvPr id="70659" name="Θέση περιεχομένου 2"/>
          <p:cNvSpPr>
            <a:spLocks noGrp="1"/>
          </p:cNvSpPr>
          <p:nvPr>
            <p:ph idx="1"/>
          </p:nvPr>
        </p:nvSpPr>
        <p:spPr/>
        <p:txBody>
          <a:bodyPr/>
          <a:lstStyle/>
          <a:p>
            <a:pPr marL="0" indent="0" algn="ctr" eaLnBrk="1" hangingPunct="1">
              <a:buFont typeface="Arial" charset="0"/>
              <a:buNone/>
            </a:pPr>
            <a:r>
              <a:rPr lang="en-US" i="1" smtClean="0"/>
              <a:t>“</a:t>
            </a:r>
            <a:r>
              <a:rPr lang="el-GR" i="1" smtClean="0"/>
              <a:t>Κάθε επιβάτης και μια ιστορία. Αυτές τις ιστορίες μεταφέρουμε. Με αφοσίωση.»</a:t>
            </a:r>
          </a:p>
          <a:p>
            <a:pPr marL="0" indent="0" algn="ctr" eaLnBrk="1" hangingPunct="1">
              <a:buFont typeface="Arial" charset="0"/>
              <a:buNone/>
            </a:pPr>
            <a:r>
              <a:rPr lang="el-GR" smtClean="0"/>
              <a:t>Το 2009 η </a:t>
            </a:r>
            <a:r>
              <a:rPr lang="en-US" smtClean="0"/>
              <a:t>Aegean Airlines </a:t>
            </a:r>
            <a:r>
              <a:rPr lang="el-GR" smtClean="0"/>
              <a:t>προώθησε τη διαφημιστική καμπάνια «Ιστορίες»</a:t>
            </a:r>
          </a:p>
          <a:p>
            <a:pPr marL="0" indent="0" algn="ctr" eaLnBrk="1" hangingPunct="1">
              <a:buFont typeface="Arial" charset="0"/>
              <a:buNone/>
            </a:pPr>
            <a:r>
              <a:rPr lang="el-GR" smtClean="0"/>
              <a:t>Το σενάριο είναι οι σκέψεις, τα συναισθήματα και τα όνειρα οκτώ επιβατών που ταξιδεύουν με την εταιρεία.</a:t>
            </a:r>
          </a:p>
          <a:p>
            <a:pPr marL="0" indent="0" algn="ctr" eaLnBrk="1" hangingPunct="1">
              <a:buFont typeface="Arial" charset="0"/>
              <a:buNone/>
            </a:pPr>
            <a:endParaRPr lang="el-GR" i="1"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περιεχομένου 2"/>
          <p:cNvSpPr>
            <a:spLocks noGrp="1"/>
          </p:cNvSpPr>
          <p:nvPr>
            <p:ph idx="1"/>
          </p:nvPr>
        </p:nvSpPr>
        <p:spPr/>
        <p:txBody>
          <a:bodyPr/>
          <a:lstStyle/>
          <a:p>
            <a:pPr marL="0" indent="0" eaLnBrk="1" hangingPunct="1">
              <a:buFont typeface="Arial" charset="0"/>
              <a:buNone/>
            </a:pPr>
            <a:r>
              <a:rPr lang="en-US" smtClean="0"/>
              <a:t>Aegean Airlines “Stories” spot (13)</a:t>
            </a:r>
            <a:endParaRPr lang="el-GR"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περιεχομένου 2"/>
          <p:cNvSpPr>
            <a:spLocks noGrp="1"/>
          </p:cNvSpPr>
          <p:nvPr>
            <p:ph idx="1"/>
          </p:nvPr>
        </p:nvSpPr>
        <p:spPr/>
        <p:txBody>
          <a:bodyPr/>
          <a:lstStyle/>
          <a:p>
            <a:pPr marL="0" indent="0" eaLnBrk="1" hangingPunct="1">
              <a:buFont typeface="Arial" charset="0"/>
              <a:buNone/>
            </a:pPr>
            <a:r>
              <a:rPr lang="el-GR" smtClean="0"/>
              <a:t>Η τηλεοπτική διαφήμιση στηρίχθηκε επικοινωνιακά και από τον ιστοχώρο </a:t>
            </a:r>
            <a:r>
              <a:rPr lang="en-US" smtClean="0"/>
              <a:t>yourstory.gr</a:t>
            </a:r>
          </a:p>
          <a:p>
            <a:pPr marL="0" indent="0" eaLnBrk="1" hangingPunct="1">
              <a:buFont typeface="Arial" charset="0"/>
              <a:buNone/>
            </a:pPr>
            <a:r>
              <a:rPr lang="el-GR" smtClean="0"/>
              <a:t>Οι χρήστες είχαν τη δυνατότητα να γράψουν τη δική τους ιστορία αλλά και να ψηφίσουν για την καλύτερη. Οι δέκα πρώτες κέρδισαν αεροπορικά εισιτήρια για διάφορους προορισμούς.</a:t>
            </a:r>
          </a:p>
          <a:p>
            <a:pPr marL="0" indent="0" eaLnBrk="1" hangingPunct="1">
              <a:buFont typeface="Arial" charset="0"/>
              <a:buNone/>
            </a:pPr>
            <a:endParaRPr lang="el-GR" smtClean="0"/>
          </a:p>
        </p:txBody>
      </p:sp>
      <p:pic>
        <p:nvPicPr>
          <p:cNvPr id="72707" name="Picture 2"/>
          <p:cNvPicPr>
            <a:picLocks noChangeAspect="1" noChangeArrowheads="1"/>
          </p:cNvPicPr>
          <p:nvPr/>
        </p:nvPicPr>
        <p:blipFill>
          <a:blip r:embed="rId2" cstate="print"/>
          <a:srcRect/>
          <a:stretch>
            <a:fillRect/>
          </a:stretch>
        </p:blipFill>
        <p:spPr bwMode="auto">
          <a:xfrm>
            <a:off x="323850" y="0"/>
            <a:ext cx="6048375"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liada-.jpg"/>
          <p:cNvPicPr>
            <a:picLocks noGrp="1" noChangeAspect="1"/>
          </p:cNvPicPr>
          <p:nvPr>
            <p:ph idx="1"/>
          </p:nvPr>
        </p:nvPicPr>
        <p:blipFill>
          <a:blip r:embed="rId2" cstate="print"/>
          <a:stretch>
            <a:fillRect/>
          </a:stretch>
        </p:blipFill>
        <p:spPr>
          <a:xfrm>
            <a:off x="250825" y="1916113"/>
            <a:ext cx="4457700" cy="2428875"/>
          </a:xfrm>
          <a:effectLst>
            <a:outerShdw blurRad="190500" algn="tl" rotWithShape="0">
              <a:srgbClr val="000000">
                <a:alpha val="70000"/>
              </a:srgbClr>
            </a:outerShdw>
          </a:effectLst>
        </p:spPr>
      </p:pic>
      <p:pic>
        <p:nvPicPr>
          <p:cNvPr id="5" name="4 - Εικόνα" descr="OMHROU ILIADA1955.jpg"/>
          <p:cNvPicPr>
            <a:picLocks noChangeAspect="1"/>
          </p:cNvPicPr>
          <p:nvPr/>
        </p:nvPicPr>
        <p:blipFill>
          <a:blip r:embed="rId3" cstate="print"/>
          <a:stretch>
            <a:fillRect/>
          </a:stretch>
        </p:blipFill>
        <p:spPr>
          <a:xfrm>
            <a:off x="4860032" y="476672"/>
            <a:ext cx="3784600" cy="505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Τίτλος"/>
          <p:cNvSpPr>
            <a:spLocks noGrp="1"/>
          </p:cNvSpPr>
          <p:nvPr>
            <p:ph type="title"/>
          </p:nvPr>
        </p:nvSpPr>
        <p:spPr/>
        <p:txBody>
          <a:bodyPr/>
          <a:lstStyle/>
          <a:p>
            <a:pPr eaLnBrk="1" hangingPunct="1"/>
            <a:r>
              <a:rPr lang="el-GR" smtClean="0"/>
              <a:t>Συμπεράσματα</a:t>
            </a:r>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Brand stories are a very powerful tool in terms of engaging consumers. </a:t>
            </a:r>
          </a:p>
          <a:p>
            <a:pPr eaLnBrk="1" fontAlgn="auto" hangingPunct="1">
              <a:spcAft>
                <a:spcPts val="0"/>
              </a:spcAft>
              <a:buFont typeface="Arial" pitchFamily="34" charset="0"/>
              <a:buChar char="•"/>
              <a:defRPr/>
            </a:pPr>
            <a:r>
              <a:rPr lang="el-GR" dirty="0" smtClean="0"/>
              <a:t>Η ψηφιακή αφήγηση είναι ένα αξιόλογο μέσο αλληλεπίδρασης μεταξύ των πελατών και των </a:t>
            </a:r>
            <a:r>
              <a:rPr lang="en-US" dirty="0" smtClean="0"/>
              <a:t>brands,</a:t>
            </a:r>
            <a:r>
              <a:rPr lang="el-GR" dirty="0" smtClean="0"/>
              <a:t> δημιουργώντας συναισθηματικούς δεσμούς των πελατών με το </a:t>
            </a:r>
            <a:r>
              <a:rPr lang="en-US" dirty="0" smtClean="0"/>
              <a:t>Brand.</a:t>
            </a:r>
          </a:p>
          <a:p>
            <a:pPr eaLnBrk="1" fontAlgn="auto" hangingPunct="1">
              <a:spcAft>
                <a:spcPts val="0"/>
              </a:spcAft>
              <a:buFont typeface="Arial" pitchFamily="34" charset="0"/>
              <a:buChar char="•"/>
              <a:defRPr/>
            </a:pPr>
            <a:r>
              <a:rPr lang="el-GR" dirty="0" smtClean="0"/>
              <a:t>Μάλιστα σε μια ανταγωνιστική κοινωνία οι καλές ιστορίες αυξάνουν το γόητρο των προϊόντων στην αγορά.</a:t>
            </a:r>
          </a:p>
          <a:p>
            <a:pPr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p:nvPr>
        </p:nvSpPr>
        <p:spPr/>
        <p:txBody>
          <a:bodyPr/>
          <a:lstStyle/>
          <a:p>
            <a:pPr algn="l" eaLnBrk="1" hangingPunct="1"/>
            <a:r>
              <a:rPr lang="en-US" smtClean="0"/>
              <a:t>References</a:t>
            </a:r>
            <a:endParaRPr lang="el-GR" smtClean="0"/>
          </a:p>
        </p:txBody>
      </p:sp>
      <p:sp>
        <p:nvSpPr>
          <p:cNvPr id="3" name="2 - Θέση περιεχομένου"/>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en-US" dirty="0" smtClean="0"/>
              <a:t>Brown, J.S. et al (2005) </a:t>
            </a:r>
            <a:r>
              <a:rPr lang="en-US" i="1" dirty="0" smtClean="0"/>
              <a:t>Storytelling in organizations: why storytelling is transforming 21st century, </a:t>
            </a:r>
            <a:r>
              <a:rPr lang="en-US" dirty="0" smtClean="0"/>
              <a:t>US: Butterworth-Heinemann.</a:t>
            </a:r>
            <a:endParaRPr lang="el-GR" dirty="0" smtClean="0"/>
          </a:p>
          <a:p>
            <a:pPr eaLnBrk="1" fontAlgn="auto" hangingPunct="1">
              <a:spcAft>
                <a:spcPts val="0"/>
              </a:spcAft>
              <a:buFont typeface="Arial" pitchFamily="34" charset="0"/>
              <a:buNone/>
              <a:defRPr/>
            </a:pPr>
            <a:r>
              <a:rPr lang="en-US" dirty="0" smtClean="0"/>
              <a:t>Fog, K., C. </a:t>
            </a:r>
            <a:r>
              <a:rPr lang="en-US" dirty="0" err="1" smtClean="0"/>
              <a:t>Budtz</a:t>
            </a:r>
            <a:r>
              <a:rPr lang="en-GB" dirty="0" smtClean="0"/>
              <a:t>and B. </a:t>
            </a:r>
            <a:r>
              <a:rPr lang="en-US" dirty="0" err="1" smtClean="0"/>
              <a:t>Yakaboylu</a:t>
            </a:r>
            <a:r>
              <a:rPr lang="en-US" dirty="0" smtClean="0"/>
              <a:t> (2005) </a:t>
            </a:r>
            <a:r>
              <a:rPr lang="en-GB" i="1" dirty="0" smtClean="0"/>
              <a:t>Storytelling: branding in practice</a:t>
            </a:r>
            <a:r>
              <a:rPr lang="en-GB" dirty="0" smtClean="0"/>
              <a:t>, Berlin: Springer</a:t>
            </a:r>
            <a:endParaRPr lang="el-GR" dirty="0" smtClean="0"/>
          </a:p>
          <a:p>
            <a:pPr eaLnBrk="1" fontAlgn="auto" hangingPunct="1">
              <a:spcAft>
                <a:spcPts val="0"/>
              </a:spcAft>
              <a:buFont typeface="Arial" pitchFamily="34" charset="0"/>
              <a:buNone/>
              <a:defRPr/>
            </a:pPr>
            <a:r>
              <a:rPr lang="en-US" dirty="0" smtClean="0"/>
              <a:t>Hartley, J. and K. </a:t>
            </a:r>
            <a:r>
              <a:rPr lang="en-US" dirty="0" err="1" smtClean="0"/>
              <a:t>McWilliam</a:t>
            </a:r>
            <a:r>
              <a:rPr lang="en-US" dirty="0" smtClean="0"/>
              <a:t> (2009) </a:t>
            </a:r>
            <a:r>
              <a:rPr lang="en-GB" i="1" dirty="0" smtClean="0"/>
              <a:t>Story circle: digital storytelling around the world</a:t>
            </a:r>
            <a:r>
              <a:rPr lang="en-GB" dirty="0" smtClean="0"/>
              <a:t>, London: John Wiley and Sons</a:t>
            </a:r>
            <a:endParaRPr lang="el-GR" dirty="0" smtClean="0"/>
          </a:p>
          <a:p>
            <a:pPr eaLnBrk="1" fontAlgn="auto" hangingPunct="1">
              <a:spcAft>
                <a:spcPts val="0"/>
              </a:spcAft>
              <a:buFont typeface="Arial" pitchFamily="34" charset="0"/>
              <a:buNone/>
              <a:defRPr/>
            </a:pPr>
            <a:r>
              <a:rPr lang="en-US" dirty="0" smtClean="0"/>
              <a:t>Holt, D. B. (2004) </a:t>
            </a:r>
            <a:r>
              <a:rPr lang="en-GB" i="1" dirty="0" smtClean="0"/>
              <a:t>How brands become icons: the principles of cultural branding</a:t>
            </a:r>
            <a:r>
              <a:rPr lang="en-GB" dirty="0" smtClean="0"/>
              <a:t>, Harvard Business Press.</a:t>
            </a:r>
          </a:p>
          <a:p>
            <a:pPr eaLnBrk="1" fontAlgn="auto" hangingPunct="1">
              <a:spcAft>
                <a:spcPts val="0"/>
              </a:spcAft>
              <a:buFont typeface="Arial" pitchFamily="34" charset="0"/>
              <a:buNone/>
              <a:defRPr/>
            </a:pPr>
            <a:r>
              <a:rPr lang="en-US" dirty="0" smtClean="0"/>
              <a:t>Ma, K.F &amp;</a:t>
            </a:r>
            <a:r>
              <a:rPr lang="en-US" dirty="0" err="1" smtClean="0"/>
              <a:t>Keppell</a:t>
            </a:r>
            <a:r>
              <a:rPr lang="en-US" dirty="0" smtClean="0"/>
              <a:t>, M. (2004), Knowledge management: The relevance of storytelling in the management of knowledge in </a:t>
            </a:r>
            <a:r>
              <a:rPr lang="en-US" dirty="0" err="1" smtClean="0"/>
              <a:t>organisations</a:t>
            </a:r>
            <a:r>
              <a:rPr lang="en-US" dirty="0" smtClean="0"/>
              <a:t>., in R. Atkinson, C. </a:t>
            </a:r>
            <a:r>
              <a:rPr lang="en-US" dirty="0" err="1" smtClean="0"/>
              <a:t>McBeath</a:t>
            </a:r>
            <a:r>
              <a:rPr lang="en-US" dirty="0" smtClean="0"/>
              <a:t>, D. Jonas-Dwyer &amp; R. Phillips (</a:t>
            </a:r>
            <a:r>
              <a:rPr lang="en-US" dirty="0" err="1" smtClean="0"/>
              <a:t>Eds</a:t>
            </a:r>
            <a:r>
              <a:rPr lang="en-US" dirty="0" smtClean="0"/>
              <a:t>), </a:t>
            </a:r>
            <a:r>
              <a:rPr lang="en-US" i="1" dirty="0" smtClean="0"/>
              <a:t>Beyond the comfort zone: Proceedings of the 21st ASCILITE Conference</a:t>
            </a:r>
            <a:r>
              <a:rPr lang="en-US" dirty="0" smtClean="0"/>
              <a:t> (p. 571). Perth, 5-8 December. http://www.ascilite.org.au/conferences/perth04/procs/ma-poster.html</a:t>
            </a:r>
            <a:endParaRPr lang="el-GR" dirty="0" smtClean="0"/>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 Θέση περιεχομένου"/>
          <p:cNvGraphicFramePr>
            <a:graphicFrameLocks noGrp="1"/>
          </p:cNvGraphicFramePr>
          <p:nvPr>
            <p:ph idx="1"/>
          </p:nvPr>
        </p:nvGraphicFramePr>
        <p:xfrm>
          <a:off x="0" y="214290"/>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Στρογγυλεμένο ορθογώνιο"/>
          <p:cNvSpPr/>
          <p:nvPr/>
        </p:nvSpPr>
        <p:spPr>
          <a:xfrm rot="1198573">
            <a:off x="3489896" y="2821749"/>
            <a:ext cx="2214563" cy="164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dirty="0"/>
              <a:t>Αφήγηση</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842963" y="407988"/>
            <a:ext cx="7564437" cy="587375"/>
          </a:xfrm>
        </p:spPr>
        <p:txBody>
          <a:bodyPr lIns="0" tIns="0" rIns="0" bIns="0"/>
          <a:lstStyle/>
          <a:p>
            <a:pPr marL="484188" eaLnBrk="1" hangingPunct="1">
              <a:lnSpc>
                <a:spcPct val="95000"/>
              </a:lnSpc>
            </a:pPr>
            <a:r>
              <a:rPr lang="el-GR" sz="4000" dirty="0" smtClean="0">
                <a:solidFill>
                  <a:srgbClr val="000000"/>
                </a:solidFill>
              </a:rPr>
              <a:t>Δημοσιογραφία είναι</a:t>
            </a:r>
            <a:r>
              <a:rPr lang="en-US" sz="4000" dirty="0" smtClean="0">
                <a:solidFill>
                  <a:srgbClr val="000000"/>
                </a:solidFill>
              </a:rPr>
              <a:t>...</a:t>
            </a:r>
          </a:p>
        </p:txBody>
      </p:sp>
      <p:sp>
        <p:nvSpPr>
          <p:cNvPr id="7171" name="Rectangle 2"/>
          <p:cNvSpPr>
            <a:spLocks noGrp="1" noChangeArrowheads="1"/>
          </p:cNvSpPr>
          <p:nvPr>
            <p:ph type="subTitle" idx="1"/>
          </p:nvPr>
        </p:nvSpPr>
        <p:spPr>
          <a:xfrm>
            <a:off x="1100138" y="1693863"/>
            <a:ext cx="6511925" cy="4905375"/>
          </a:xfrm>
        </p:spPr>
        <p:txBody>
          <a:bodyPr lIns="0" rIns="0" bIns="0" rtlCol="0">
            <a:normAutofit/>
          </a:bodyPr>
          <a:lstStyle/>
          <a:p>
            <a:pPr marL="455772" lvl="1" indent="-307182" algn="l" eaLnBrk="1" fontAlgn="auto" hangingPunct="1">
              <a:lnSpc>
                <a:spcPct val="95000"/>
              </a:lnSpc>
              <a:spcBef>
                <a:spcPct val="0"/>
              </a:spcBef>
              <a:spcAft>
                <a:spcPts val="0"/>
              </a:spcAft>
              <a:buClr>
                <a:srgbClr val="000000"/>
              </a:buClr>
              <a:defRPr/>
            </a:pPr>
            <a:r>
              <a:rPr lang="en-US" sz="2200" b="1" dirty="0">
                <a:solidFill>
                  <a:srgbClr val="000000"/>
                </a:solidFill>
                <a:latin typeface="+mj-lt"/>
              </a:rPr>
              <a:t>§“... </a:t>
            </a:r>
            <a:r>
              <a:rPr lang="el-GR" sz="2200" b="1" dirty="0" smtClean="0">
                <a:solidFill>
                  <a:srgbClr val="000000"/>
                </a:solidFill>
                <a:latin typeface="+mj-lt"/>
              </a:rPr>
              <a:t>κουτσομπολιό επαγγελματικού επιπέδου</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defRPr/>
            </a:pPr>
            <a:r>
              <a:rPr lang="en-US" sz="2200" b="1" dirty="0" smtClean="0">
                <a:solidFill>
                  <a:srgbClr val="000000"/>
                </a:solidFill>
                <a:latin typeface="+mj-lt"/>
              </a:rPr>
              <a:t>§“...</a:t>
            </a:r>
            <a:r>
              <a:rPr lang="el-GR" sz="2200" b="1" dirty="0" smtClean="0">
                <a:solidFill>
                  <a:srgbClr val="000000"/>
                </a:solidFill>
                <a:latin typeface="+mj-lt"/>
              </a:rPr>
              <a:t>η ικανότητα να γεμίζεις άδειες σελίδες</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defRPr/>
            </a:pPr>
            <a:r>
              <a:rPr lang="en-US" sz="2200" b="1" dirty="0" smtClean="0">
                <a:solidFill>
                  <a:srgbClr val="000000"/>
                </a:solidFill>
                <a:latin typeface="+mj-lt"/>
              </a:rPr>
              <a:t>§“…</a:t>
            </a:r>
            <a:r>
              <a:rPr lang="el-GR" sz="2200" b="1" dirty="0" smtClean="0">
                <a:solidFill>
                  <a:srgbClr val="000000"/>
                </a:solidFill>
                <a:latin typeface="+mj-lt"/>
              </a:rPr>
              <a:t>η πρόχειρη καταγραφή αυτού που μετά θα γίνει Ιστορία</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defRPr/>
            </a:pPr>
            <a:r>
              <a:rPr lang="en-US" sz="2200" b="1" dirty="0" smtClean="0">
                <a:solidFill>
                  <a:srgbClr val="000000"/>
                </a:solidFill>
                <a:latin typeface="+mj-lt"/>
              </a:rPr>
              <a:t>§“…</a:t>
            </a:r>
            <a:r>
              <a:rPr lang="el-GR" sz="2200" b="1" dirty="0" smtClean="0">
                <a:solidFill>
                  <a:srgbClr val="000000"/>
                </a:solidFill>
                <a:latin typeface="+mj-lt"/>
              </a:rPr>
              <a:t>η ιστορία στην εξέλιξή της</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defRPr/>
            </a:pPr>
            <a:r>
              <a:rPr lang="en-US" sz="2200" b="1" dirty="0" smtClean="0">
                <a:solidFill>
                  <a:srgbClr val="000000"/>
                </a:solidFill>
                <a:latin typeface="+mj-lt"/>
              </a:rPr>
              <a:t>§“...</a:t>
            </a:r>
            <a:r>
              <a:rPr lang="el-GR" sz="2200" b="1" dirty="0" smtClean="0">
                <a:solidFill>
                  <a:srgbClr val="000000"/>
                </a:solidFill>
                <a:latin typeface="+mj-lt"/>
              </a:rPr>
              <a:t>το να λες ότι</a:t>
            </a:r>
            <a:r>
              <a:rPr lang="en-US" sz="2200" b="1" dirty="0" smtClean="0">
                <a:solidFill>
                  <a:srgbClr val="000000"/>
                </a:solidFill>
                <a:latin typeface="+mj-lt"/>
              </a:rPr>
              <a:t> «</a:t>
            </a:r>
            <a:r>
              <a:rPr lang="el-GR" sz="2200" b="1" dirty="0" smtClean="0">
                <a:solidFill>
                  <a:srgbClr val="000000"/>
                </a:solidFill>
                <a:latin typeface="+mj-lt"/>
              </a:rPr>
              <a:t>ο κυρ-Μήτσος πέθανε</a:t>
            </a:r>
            <a:r>
              <a:rPr lang="en-US" sz="2200" b="1" dirty="0" smtClean="0">
                <a:solidFill>
                  <a:srgbClr val="000000"/>
                </a:solidFill>
                <a:latin typeface="+mj-lt"/>
              </a:rPr>
              <a:t>”</a:t>
            </a:r>
            <a:r>
              <a:rPr lang="el-GR" sz="2200" b="1" dirty="0" smtClean="0">
                <a:solidFill>
                  <a:srgbClr val="000000"/>
                </a:solidFill>
                <a:latin typeface="+mj-lt"/>
              </a:rPr>
              <a:t> σε ανθρώπους που δεν ήξεραν ότι ο κυρ-Μήτσος ζούσε</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defRPr/>
            </a:pPr>
            <a:r>
              <a:rPr lang="en-US" sz="2200" b="1" dirty="0" smtClean="0">
                <a:solidFill>
                  <a:srgbClr val="000000"/>
                </a:solidFill>
                <a:latin typeface="+mj-lt"/>
              </a:rPr>
              <a:t>§“...</a:t>
            </a:r>
            <a:r>
              <a:rPr lang="el-GR" sz="2200" b="1" dirty="0" smtClean="0">
                <a:solidFill>
                  <a:srgbClr val="000000"/>
                </a:solidFill>
                <a:latin typeface="+mj-lt"/>
              </a:rPr>
              <a:t>η λεπτή γραμμή ανάμεσα στο «το λέω πρώτος» και στο «το λέω σωστά»</a:t>
            </a:r>
            <a:r>
              <a:rPr lang="en-US" sz="2200" b="1" dirty="0" smtClean="0">
                <a:solidFill>
                  <a:srgbClr val="000000"/>
                </a:solidFill>
                <a:latin typeface="+mj-lt"/>
              </a:rPr>
              <a:t>”</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endParaRPr lang="en-US" sz="1700" b="1" dirty="0">
              <a:solidFill>
                <a:srgbClr val="000000"/>
              </a:solidFill>
              <a:latin typeface="Wingdings" pitchFamily="2" charset="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939800" y="46038"/>
            <a:ext cx="7564438" cy="1150714"/>
          </a:xfrm>
        </p:spPr>
        <p:txBody>
          <a:bodyPr lIns="0" tIns="0" rIns="0" bIns="0"/>
          <a:lstStyle/>
          <a:p>
            <a:pPr marL="484188" eaLnBrk="1" hangingPunct="1">
              <a:lnSpc>
                <a:spcPct val="95000"/>
              </a:lnSpc>
            </a:pPr>
            <a:r>
              <a:rPr lang="el-GR" sz="2900" dirty="0" smtClean="0">
                <a:solidFill>
                  <a:srgbClr val="000000"/>
                </a:solidFill>
              </a:rPr>
              <a:t>Κυρίως όμως, η Δημοσιογραφία ήταν, είναι και θα είναι</a:t>
            </a:r>
            <a:r>
              <a:rPr lang="en-US" sz="2900" dirty="0" smtClean="0">
                <a:solidFill>
                  <a:srgbClr val="000000"/>
                </a:solidFill>
              </a:rPr>
              <a:t>...</a:t>
            </a:r>
          </a:p>
        </p:txBody>
      </p:sp>
      <p:sp>
        <p:nvSpPr>
          <p:cNvPr id="3075" name="Text Box 4"/>
          <p:cNvSpPr txBox="1">
            <a:spLocks noChangeArrowheads="1"/>
          </p:cNvSpPr>
          <p:nvPr/>
        </p:nvSpPr>
        <p:spPr bwMode="auto">
          <a:xfrm>
            <a:off x="971550" y="4033677"/>
            <a:ext cx="6924675" cy="979499"/>
          </a:xfrm>
          <a:prstGeom prst="rect">
            <a:avLst/>
          </a:prstGeom>
          <a:noFill/>
          <a:ln w="9525">
            <a:noFill/>
            <a:miter lim="800000"/>
            <a:headEnd/>
            <a:tailEnd/>
          </a:ln>
        </p:spPr>
        <p:txBody>
          <a:bodyPr wrap="square" lIns="0" tIns="0" rIns="0" bIns="0">
            <a:spAutoFit/>
          </a:bodyPr>
          <a:lstStyle/>
          <a:p>
            <a:pPr algn="ctr">
              <a:lnSpc>
                <a:spcPct val="95000"/>
              </a:lnSpc>
            </a:pPr>
            <a:r>
              <a:rPr lang="en-US" sz="1900" b="1" dirty="0">
                <a:solidFill>
                  <a:srgbClr val="000000"/>
                </a:solidFill>
                <a:latin typeface="+mj-lt"/>
              </a:rPr>
              <a:t>“</a:t>
            </a:r>
            <a:r>
              <a:rPr lang="el-GR" sz="1900" b="1" dirty="0">
                <a:solidFill>
                  <a:srgbClr val="000000"/>
                </a:solidFill>
                <a:latin typeface="+mj-lt"/>
              </a:rPr>
              <a:t>Αφήγηση ιστοριών</a:t>
            </a:r>
            <a:r>
              <a:rPr lang="en-US" sz="1900" b="1" dirty="0">
                <a:solidFill>
                  <a:srgbClr val="000000"/>
                </a:solidFill>
                <a:latin typeface="+mj-lt"/>
              </a:rPr>
              <a:t>!!!”</a:t>
            </a:r>
            <a:endParaRPr lang="en-US" dirty="0">
              <a:latin typeface="+mj-lt"/>
            </a:endParaRPr>
          </a:p>
          <a:p>
            <a:pPr algn="ctr">
              <a:lnSpc>
                <a:spcPct val="95000"/>
              </a:lnSpc>
            </a:pPr>
            <a:r>
              <a:rPr lang="en-US" sz="1900" b="1" dirty="0">
                <a:solidFill>
                  <a:srgbClr val="000000"/>
                </a:solidFill>
                <a:latin typeface="+mj-lt"/>
              </a:rPr>
              <a:t>...</a:t>
            </a:r>
            <a:r>
              <a:rPr lang="el-GR" sz="1900" b="1" dirty="0">
                <a:solidFill>
                  <a:srgbClr val="000000"/>
                </a:solidFill>
                <a:latin typeface="+mj-lt"/>
              </a:rPr>
              <a:t>διότι</a:t>
            </a:r>
            <a:r>
              <a:rPr lang="en-US" sz="1900" b="1" dirty="0">
                <a:solidFill>
                  <a:srgbClr val="000000"/>
                </a:solidFill>
                <a:latin typeface="+mj-lt"/>
              </a:rPr>
              <a:t>...</a:t>
            </a:r>
            <a:endParaRPr lang="en-US" dirty="0">
              <a:latin typeface="+mj-lt"/>
            </a:endParaRPr>
          </a:p>
          <a:p>
            <a:pPr algn="ctr">
              <a:lnSpc>
                <a:spcPct val="95000"/>
              </a:lnSpc>
            </a:pPr>
            <a:r>
              <a:rPr lang="en-US" b="1" dirty="0">
                <a:solidFill>
                  <a:srgbClr val="000000"/>
                </a:solidFill>
                <a:latin typeface="+mj-lt"/>
              </a:rPr>
              <a:t>“</a:t>
            </a:r>
            <a:r>
              <a:rPr lang="el-GR" b="1" i="1" dirty="0">
                <a:solidFill>
                  <a:srgbClr val="000000"/>
                </a:solidFill>
                <a:latin typeface="+mj-lt"/>
              </a:rPr>
              <a:t>Το Σύμπαν είναι φτιαγμένο από ιστορίες, όχι από μόρια και άτομα</a:t>
            </a:r>
            <a:r>
              <a:rPr lang="en-US" b="1" i="1" dirty="0">
                <a:solidFill>
                  <a:srgbClr val="000000"/>
                </a:solidFill>
                <a:latin typeface="+mj-lt"/>
              </a:rPr>
              <a:t>!</a:t>
            </a:r>
            <a:r>
              <a:rPr lang="en-US" b="1" dirty="0">
                <a:solidFill>
                  <a:srgbClr val="000000"/>
                </a:solidFill>
                <a:latin typeface="+mj-lt"/>
              </a:rPr>
              <a:t>” </a:t>
            </a:r>
            <a:endParaRPr lang="en-US" dirty="0">
              <a:latin typeface="+mj-lt"/>
            </a:endParaRPr>
          </a:p>
          <a:p>
            <a:pPr algn="ctr">
              <a:lnSpc>
                <a:spcPct val="95000"/>
              </a:lnSpc>
            </a:pPr>
            <a:r>
              <a:rPr lang="en-US" sz="1100" b="1" dirty="0">
                <a:solidFill>
                  <a:srgbClr val="000000"/>
                </a:solidFill>
                <a:latin typeface="+mj-lt"/>
              </a:rPr>
              <a:t>Muriel Rukeyser</a:t>
            </a:r>
          </a:p>
        </p:txBody>
      </p:sp>
      <p:pic>
        <p:nvPicPr>
          <p:cNvPr id="3076" name="Picture 5"/>
          <p:cNvPicPr>
            <a:picLocks noChangeAspect="1" noChangeArrowheads="1"/>
          </p:cNvPicPr>
          <p:nvPr/>
        </p:nvPicPr>
        <p:blipFill>
          <a:blip r:embed="rId2" cstate="print"/>
          <a:srcRect/>
          <a:stretch>
            <a:fillRect/>
          </a:stretch>
        </p:blipFill>
        <p:spPr bwMode="auto">
          <a:xfrm>
            <a:off x="2643188" y="1436688"/>
            <a:ext cx="3463925"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a:xfrm>
            <a:off x="908050" y="407988"/>
            <a:ext cx="7562850" cy="827087"/>
          </a:xfrm>
        </p:spPr>
        <p:txBody>
          <a:bodyPr lIns="0" tIns="0" rIns="0" bIns="0"/>
          <a:lstStyle/>
          <a:p>
            <a:pPr marL="484188" eaLnBrk="1" hangingPunct="1">
              <a:lnSpc>
                <a:spcPct val="95000"/>
              </a:lnSpc>
            </a:pPr>
            <a:r>
              <a:rPr lang="el-GR" sz="2800" dirty="0" smtClean="0">
                <a:solidFill>
                  <a:srgbClr val="000000"/>
                </a:solidFill>
              </a:rPr>
              <a:t>Μόνο που τώρα πια έχουν «γεννηθεί» νέοι τρόποι αφήγησης</a:t>
            </a:r>
            <a:endParaRPr lang="en-US" sz="2800" dirty="0" smtClean="0">
              <a:solidFill>
                <a:srgbClr val="000000"/>
              </a:solidFill>
            </a:endParaRPr>
          </a:p>
        </p:txBody>
      </p:sp>
      <p:sp>
        <p:nvSpPr>
          <p:cNvPr id="5123" name="Rectangle 2"/>
          <p:cNvSpPr>
            <a:spLocks noGrp="1" noChangeArrowheads="1"/>
          </p:cNvSpPr>
          <p:nvPr>
            <p:ph type="subTitle" idx="1"/>
          </p:nvPr>
        </p:nvSpPr>
        <p:spPr>
          <a:xfrm>
            <a:off x="1422400" y="4149080"/>
            <a:ext cx="6073775" cy="1512168"/>
          </a:xfrm>
        </p:spPr>
        <p:txBody>
          <a:bodyPr lIns="0" rIns="0" bIns="0" rtlCol="0">
            <a:normAutofit/>
          </a:bodyPr>
          <a:lstStyle/>
          <a:p>
            <a:pPr algn="l" eaLnBrk="1" fontAlgn="auto" hangingPunct="1">
              <a:lnSpc>
                <a:spcPct val="95000"/>
              </a:lnSpc>
              <a:spcBef>
                <a:spcPct val="0"/>
              </a:spcBef>
              <a:spcAft>
                <a:spcPts val="0"/>
              </a:spcAft>
              <a:defRPr/>
            </a:pPr>
            <a:r>
              <a:rPr lang="en-US" sz="2000" b="1" dirty="0" smtClean="0">
                <a:solidFill>
                  <a:srgbClr val="9999CC"/>
                </a:solidFill>
                <a:latin typeface="Wingdings" pitchFamily="2" charset="2"/>
              </a:rPr>
              <a:t>¨</a:t>
            </a:r>
            <a:r>
              <a:rPr lang="el-GR" sz="2000" b="1" dirty="0" smtClean="0">
                <a:solidFill>
                  <a:srgbClr val="000000"/>
                </a:solidFill>
                <a:latin typeface="+mj-lt"/>
              </a:rPr>
              <a:t>Με περισσότερη εικόνα, βίντεο και ήχο</a:t>
            </a:r>
            <a:endParaRPr lang="en-US" sz="2000" dirty="0" smtClean="0">
              <a:latin typeface="+mj-lt"/>
            </a:endParaRPr>
          </a:p>
          <a:p>
            <a:pPr algn="l" eaLnBrk="1" fontAlgn="auto" hangingPunct="1">
              <a:lnSpc>
                <a:spcPct val="95000"/>
              </a:lnSpc>
              <a:spcBef>
                <a:spcPct val="0"/>
              </a:spcBef>
              <a:spcAft>
                <a:spcPts val="0"/>
              </a:spcAft>
              <a:defRPr/>
            </a:pPr>
            <a:r>
              <a:rPr lang="en-US" sz="2000" b="1" dirty="0" smtClean="0">
                <a:solidFill>
                  <a:srgbClr val="9999CC"/>
                </a:solidFill>
                <a:latin typeface="Wingdings" pitchFamily="2" charset="2"/>
              </a:rPr>
              <a:t>¨</a:t>
            </a:r>
            <a:r>
              <a:rPr lang="el-GR" sz="2000" b="1" dirty="0" smtClean="0">
                <a:solidFill>
                  <a:srgbClr val="000000"/>
                </a:solidFill>
                <a:latin typeface="+mj-lt"/>
              </a:rPr>
              <a:t>Με την ενεργή συμμετοχή των αναγνωστών/θεατών</a:t>
            </a:r>
            <a:endParaRPr lang="en-US" sz="2000" dirty="0" smtClean="0">
              <a:latin typeface="+mj-lt"/>
            </a:endParaRPr>
          </a:p>
          <a:p>
            <a:pPr algn="l" eaLnBrk="1" fontAlgn="auto" hangingPunct="1">
              <a:lnSpc>
                <a:spcPct val="95000"/>
              </a:lnSpc>
              <a:spcBef>
                <a:spcPct val="0"/>
              </a:spcBef>
              <a:spcAft>
                <a:spcPts val="0"/>
              </a:spcAft>
              <a:defRPr/>
            </a:pPr>
            <a:r>
              <a:rPr lang="en-US" sz="2000" b="1" dirty="0" smtClean="0">
                <a:solidFill>
                  <a:srgbClr val="9999CC"/>
                </a:solidFill>
                <a:latin typeface="Wingdings" pitchFamily="2" charset="2"/>
              </a:rPr>
              <a:t>¨</a:t>
            </a:r>
            <a:r>
              <a:rPr lang="el-GR" sz="2000" b="1" dirty="0" smtClean="0">
                <a:solidFill>
                  <a:srgbClr val="000000"/>
                </a:solidFill>
                <a:latin typeface="+mj-lt"/>
              </a:rPr>
              <a:t>Με απεριόριστο χώρο καταγραφής μιας ιστορίας</a:t>
            </a:r>
            <a:endParaRPr lang="en-US" sz="2000" dirty="0" smtClean="0">
              <a:latin typeface="+mj-lt"/>
            </a:endParaRPr>
          </a:p>
          <a:p>
            <a:pPr algn="l" eaLnBrk="1" fontAlgn="auto" hangingPunct="1">
              <a:lnSpc>
                <a:spcPct val="95000"/>
              </a:lnSpc>
              <a:spcBef>
                <a:spcPct val="0"/>
              </a:spcBef>
              <a:spcAft>
                <a:spcPts val="0"/>
              </a:spcAft>
              <a:defRPr/>
            </a:pPr>
            <a:r>
              <a:rPr lang="en-US" sz="2000" b="1" dirty="0" smtClean="0">
                <a:solidFill>
                  <a:srgbClr val="9999CC"/>
                </a:solidFill>
                <a:latin typeface="Wingdings" pitchFamily="2" charset="2"/>
              </a:rPr>
              <a:t>¨</a:t>
            </a:r>
            <a:r>
              <a:rPr lang="el-GR" sz="2000" b="1" dirty="0" smtClean="0">
                <a:solidFill>
                  <a:srgbClr val="000000"/>
                </a:solidFill>
                <a:latin typeface="+mj-lt"/>
              </a:rPr>
              <a:t>Με μη-γραμμική δομή</a:t>
            </a:r>
            <a:endParaRPr lang="en-US" sz="2000" dirty="0" smtClean="0">
              <a:latin typeface="+mj-lt"/>
            </a:endParaRPr>
          </a:p>
          <a:p>
            <a:pPr algn="l" eaLnBrk="1" fontAlgn="auto" hangingPunct="1">
              <a:lnSpc>
                <a:spcPct val="95000"/>
              </a:lnSpc>
              <a:spcBef>
                <a:spcPct val="0"/>
              </a:spcBef>
              <a:spcAft>
                <a:spcPts val="0"/>
              </a:spcAft>
              <a:defRPr/>
            </a:pPr>
            <a:endParaRPr lang="en-US" sz="1700" dirty="0">
              <a:solidFill>
                <a:srgbClr val="000000"/>
              </a:solidFill>
              <a:latin typeface="Arial" pitchFamily="34" charset="0"/>
            </a:endParaRPr>
          </a:p>
        </p:txBody>
      </p:sp>
      <p:pic>
        <p:nvPicPr>
          <p:cNvPr id="4100" name="Picture 4"/>
          <p:cNvPicPr>
            <a:picLocks noChangeAspect="1" noChangeArrowheads="1"/>
          </p:cNvPicPr>
          <p:nvPr/>
        </p:nvPicPr>
        <p:blipFill>
          <a:blip r:embed="rId2" cstate="print"/>
          <a:srcRect/>
          <a:stretch>
            <a:fillRect/>
          </a:stretch>
        </p:blipFill>
        <p:spPr bwMode="auto">
          <a:xfrm>
            <a:off x="2579688" y="1628775"/>
            <a:ext cx="3827462"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ctrTitle"/>
          </p:nvPr>
        </p:nvSpPr>
        <p:spPr>
          <a:xfrm>
            <a:off x="971550" y="471488"/>
            <a:ext cx="7564438" cy="490537"/>
          </a:xfrm>
        </p:spPr>
        <p:txBody>
          <a:bodyPr lIns="0" tIns="0" rIns="0" bIns="0"/>
          <a:lstStyle/>
          <a:p>
            <a:pPr marL="484188" eaLnBrk="1" hangingPunct="1">
              <a:lnSpc>
                <a:spcPct val="95000"/>
              </a:lnSpc>
            </a:pPr>
            <a:r>
              <a:rPr lang="en-US" sz="2800" dirty="0" smtClean="0">
                <a:solidFill>
                  <a:srgbClr val="000000"/>
                </a:solidFill>
              </a:rPr>
              <a:t>Web 2.0</a:t>
            </a:r>
            <a:r>
              <a:rPr lang="el-GR" sz="2800" dirty="0" smtClean="0">
                <a:solidFill>
                  <a:srgbClr val="000000"/>
                </a:solidFill>
              </a:rPr>
              <a:t>: Ο «παράδεισος» της αφήγησης</a:t>
            </a:r>
            <a:endParaRPr lang="en-US" sz="2800" dirty="0" smtClean="0">
              <a:solidFill>
                <a:srgbClr val="000000"/>
              </a:solidFill>
            </a:endParaRPr>
          </a:p>
        </p:txBody>
      </p:sp>
      <p:pic>
        <p:nvPicPr>
          <p:cNvPr id="5123" name="Picture 4"/>
          <p:cNvPicPr>
            <a:picLocks noChangeAspect="1" noChangeArrowheads="1"/>
          </p:cNvPicPr>
          <p:nvPr/>
        </p:nvPicPr>
        <p:blipFill>
          <a:blip r:embed="rId2" cstate="print"/>
          <a:srcRect/>
          <a:stretch>
            <a:fillRect/>
          </a:stretch>
        </p:blipFill>
        <p:spPr bwMode="auto">
          <a:xfrm>
            <a:off x="1725613" y="1177925"/>
            <a:ext cx="5692775" cy="450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1116013" y="692150"/>
            <a:ext cx="7612062" cy="719138"/>
          </a:xfrm>
        </p:spPr>
        <p:txBody>
          <a:bodyPr lIns="0" tIns="0" rIns="0" bIns="0" rtlCol="0">
            <a:normAutofit fontScale="90000"/>
          </a:bodyPr>
          <a:lstStyle/>
          <a:p>
            <a:pPr marL="484628" algn="l" eaLnBrk="1" fontAlgn="auto" hangingPunct="1">
              <a:lnSpc>
                <a:spcPct val="95000"/>
              </a:lnSpc>
              <a:spcAft>
                <a:spcPts val="0"/>
              </a:spcAft>
              <a:defRPr/>
            </a:pPr>
            <a:r>
              <a:rPr lang="el-GR" sz="3200" dirty="0" smtClean="0">
                <a:solidFill>
                  <a:srgbClr val="000000"/>
                </a:solidFill>
              </a:rPr>
              <a:t>Η Δημοσιογραφία μεταφέρεται στα…</a:t>
            </a:r>
            <a:r>
              <a:rPr lang="en-GB" sz="3200" dirty="0" smtClean="0">
                <a:solidFill>
                  <a:srgbClr val="000000"/>
                </a:solidFill>
              </a:rPr>
              <a:t> </a:t>
            </a:r>
            <a:r>
              <a:rPr lang="el-GR" sz="3200" dirty="0" smtClean="0">
                <a:solidFill>
                  <a:srgbClr val="000000"/>
                </a:solidFill>
              </a:rPr>
              <a:t>σύννεφα</a:t>
            </a:r>
            <a:endParaRPr lang="en-US" sz="3200" dirty="0">
              <a:solidFill>
                <a:srgbClr val="000000"/>
              </a:solidFill>
            </a:endParaRPr>
          </a:p>
        </p:txBody>
      </p:sp>
      <p:sp>
        <p:nvSpPr>
          <p:cNvPr id="11267" name="Rectangle 2"/>
          <p:cNvSpPr>
            <a:spLocks noGrp="1" noChangeArrowheads="1"/>
          </p:cNvSpPr>
          <p:nvPr>
            <p:ph type="subTitle" idx="1"/>
          </p:nvPr>
        </p:nvSpPr>
        <p:spPr>
          <a:xfrm>
            <a:off x="1614488" y="4293096"/>
            <a:ext cx="5692775" cy="1728192"/>
          </a:xfrm>
        </p:spPr>
        <p:txBody>
          <a:bodyPr lIns="0" rIns="0" bIns="0" rtlCol="0">
            <a:normAutofit/>
          </a:bodyPr>
          <a:lstStyle/>
          <a:p>
            <a:pPr marL="455772" lvl="1" indent="-307182" algn="l" eaLnBrk="1" fontAlgn="auto" hangingPunct="1">
              <a:lnSpc>
                <a:spcPct val="95000"/>
              </a:lnSpc>
              <a:spcBef>
                <a:spcPct val="0"/>
              </a:spcBef>
              <a:spcAft>
                <a:spcPts val="0"/>
              </a:spcAft>
              <a:buClr>
                <a:srgbClr val="000000"/>
              </a:buClr>
              <a:buFontTx/>
              <a:buChar char="•"/>
              <a:defRPr/>
            </a:pPr>
            <a:r>
              <a:rPr lang="en-US" sz="1900" dirty="0">
                <a:solidFill>
                  <a:srgbClr val="000000"/>
                </a:solidFill>
                <a:latin typeface="+mj-lt"/>
              </a:rPr>
              <a:t>Cloud computing + Real World/Real </a:t>
            </a:r>
            <a:r>
              <a:rPr lang="en-US" sz="1900" dirty="0" smtClean="0">
                <a:solidFill>
                  <a:srgbClr val="000000"/>
                </a:solidFill>
                <a:latin typeface="+mj-lt"/>
              </a:rPr>
              <a:t>Life</a:t>
            </a:r>
            <a:endParaRPr lang="el-GR" sz="1900" dirty="0" smtClean="0">
              <a:solidFill>
                <a:srgbClr val="000000"/>
              </a:solidFill>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sz="1900" dirty="0" smtClean="0">
                <a:solidFill>
                  <a:srgbClr val="000000"/>
                </a:solidFill>
                <a:latin typeface="+mj-lt"/>
              </a:rPr>
              <a:t>Ο «χώρος» όπου συναντιούνται η εικονική με την πραγματική ζωή</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n-US" sz="1900" dirty="0">
                <a:solidFill>
                  <a:srgbClr val="000000"/>
                </a:solidFill>
                <a:latin typeface="+mj-lt"/>
              </a:rPr>
              <a:t>Cloud </a:t>
            </a:r>
            <a:r>
              <a:rPr lang="el-GR" sz="1900" dirty="0" smtClean="0">
                <a:solidFill>
                  <a:srgbClr val="000000"/>
                </a:solidFill>
                <a:latin typeface="+mj-lt"/>
              </a:rPr>
              <a:t>είναι ταυτόχρονα και ο Πομπός αλλά και ο Δέκτης του μηνύματος</a:t>
            </a:r>
            <a:endParaRPr lang="en-US" dirty="0" smtClean="0">
              <a:latin typeface="+mj-lt"/>
            </a:endParaRPr>
          </a:p>
          <a:p>
            <a:pPr marL="35719" algn="l" eaLnBrk="1" fontAlgn="auto" hangingPunct="1">
              <a:lnSpc>
                <a:spcPct val="95000"/>
              </a:lnSpc>
              <a:spcBef>
                <a:spcPct val="0"/>
              </a:spcBef>
              <a:spcAft>
                <a:spcPts val="0"/>
              </a:spcAft>
              <a:buClr>
                <a:srgbClr val="000000"/>
              </a:buClr>
              <a:defRPr/>
            </a:pPr>
            <a:endParaRPr lang="en-US" dirty="0">
              <a:solidFill>
                <a:srgbClr val="000000"/>
              </a:solidFill>
              <a:latin typeface="Arial" pitchFamily="34" charset="0"/>
            </a:endParaRPr>
          </a:p>
        </p:txBody>
      </p:sp>
      <p:pic>
        <p:nvPicPr>
          <p:cNvPr id="6148" name="Picture 4"/>
          <p:cNvPicPr>
            <a:picLocks noChangeAspect="1" noChangeArrowheads="1"/>
          </p:cNvPicPr>
          <p:nvPr/>
        </p:nvPicPr>
        <p:blipFill>
          <a:blip r:embed="rId2" cstate="print"/>
          <a:srcRect/>
          <a:stretch>
            <a:fillRect/>
          </a:stretch>
        </p:blipFill>
        <p:spPr bwMode="auto">
          <a:xfrm>
            <a:off x="2065338" y="1565275"/>
            <a:ext cx="4618037"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22250" y="274638"/>
            <a:ext cx="8699500" cy="822325"/>
          </a:xfrm>
        </p:spPr>
        <p:txBody>
          <a:bodyPr lIns="0" tIns="0" rIns="0" bIns="0" anchor="t"/>
          <a:lstStyle/>
          <a:p>
            <a:pPr marL="484188" eaLnBrk="1" hangingPunct="1">
              <a:lnSpc>
                <a:spcPct val="95000"/>
              </a:lnSpc>
            </a:pPr>
            <a:r>
              <a:rPr lang="en-GB" sz="2800" dirty="0" smtClean="0">
                <a:solidFill>
                  <a:srgbClr val="000000"/>
                </a:solidFill>
              </a:rPr>
              <a:t/>
            </a:r>
            <a:br>
              <a:rPr lang="en-GB" sz="2800" dirty="0" smtClean="0">
                <a:solidFill>
                  <a:srgbClr val="000000"/>
                </a:solidFill>
              </a:rPr>
            </a:br>
            <a:r>
              <a:rPr lang="el-GR" sz="2800" dirty="0" smtClean="0">
                <a:solidFill>
                  <a:srgbClr val="000000"/>
                </a:solidFill>
              </a:rPr>
              <a:t>Ποιοι είναι οι νέοι Αφηγητές της πραγματικότητας</a:t>
            </a:r>
            <a:r>
              <a:rPr lang="en-US" sz="2800" dirty="0" smtClean="0">
                <a:solidFill>
                  <a:srgbClr val="000000"/>
                </a:solidFill>
              </a:rPr>
              <a:t>;</a:t>
            </a:r>
          </a:p>
        </p:txBody>
      </p:sp>
      <p:sp>
        <p:nvSpPr>
          <p:cNvPr id="7171" name="Rectangle 2"/>
          <p:cNvSpPr>
            <a:spLocks noGrp="1" noChangeArrowheads="1"/>
          </p:cNvSpPr>
          <p:nvPr>
            <p:ph idx="1"/>
          </p:nvPr>
        </p:nvSpPr>
        <p:spPr>
          <a:xfrm>
            <a:off x="1679575" y="4437111"/>
            <a:ext cx="5535613" cy="927051"/>
          </a:xfrm>
        </p:spPr>
        <p:txBody>
          <a:bodyPr lIns="0" tIns="0" rIns="0" bIns="0"/>
          <a:lstStyle/>
          <a:p>
            <a:pPr marL="409575" lvl="1" indent="-306388" algn="ctr" eaLnBrk="1" hangingPunct="1">
              <a:lnSpc>
                <a:spcPct val="95000"/>
              </a:lnSpc>
              <a:spcBef>
                <a:spcPct val="0"/>
              </a:spcBef>
              <a:buClr>
                <a:srgbClr val="000000"/>
              </a:buClr>
              <a:buFontTx/>
              <a:buChar char="•"/>
            </a:pPr>
            <a:r>
              <a:rPr lang="en-GB" sz="3200" dirty="0" smtClean="0">
                <a:solidFill>
                  <a:srgbClr val="000000"/>
                </a:solidFill>
                <a:latin typeface="+mj-lt"/>
              </a:rPr>
              <a:t>o</a:t>
            </a:r>
            <a:r>
              <a:rPr lang="el-GR" sz="3200" dirty="0" smtClean="0">
                <a:solidFill>
                  <a:srgbClr val="000000"/>
                </a:solidFill>
                <a:latin typeface="+mj-lt"/>
              </a:rPr>
              <a:t> Δημοσιογράφος</a:t>
            </a:r>
            <a:endParaRPr lang="en-US" dirty="0" smtClean="0">
              <a:latin typeface="+mj-lt"/>
            </a:endParaRPr>
          </a:p>
          <a:p>
            <a:pPr marL="409575" lvl="1" indent="-306388" algn="ctr" eaLnBrk="1" hangingPunct="1">
              <a:lnSpc>
                <a:spcPct val="95000"/>
              </a:lnSpc>
              <a:spcBef>
                <a:spcPct val="0"/>
              </a:spcBef>
              <a:buClr>
                <a:srgbClr val="000000"/>
              </a:buClr>
              <a:buFontTx/>
              <a:buChar char="•"/>
            </a:pPr>
            <a:r>
              <a:rPr lang="en-GB" sz="3200" dirty="0" smtClean="0">
                <a:solidFill>
                  <a:srgbClr val="000000"/>
                </a:solidFill>
                <a:latin typeface="+mj-lt"/>
              </a:rPr>
              <a:t>o</a:t>
            </a:r>
            <a:r>
              <a:rPr lang="el-GR" sz="3200" dirty="0" smtClean="0">
                <a:solidFill>
                  <a:srgbClr val="000000"/>
                </a:solidFill>
                <a:latin typeface="+mj-lt"/>
              </a:rPr>
              <a:t> Πολίτης</a:t>
            </a:r>
            <a:endParaRPr lang="en-US" sz="3200" dirty="0" smtClean="0">
              <a:solidFill>
                <a:srgbClr val="000000"/>
              </a:solidFill>
              <a:latin typeface="+mj-lt"/>
            </a:endParaRPr>
          </a:p>
        </p:txBody>
      </p:sp>
      <p:pic>
        <p:nvPicPr>
          <p:cNvPr id="7172" name="Picture 4"/>
          <p:cNvPicPr>
            <a:picLocks noChangeAspect="1" noChangeArrowheads="1"/>
          </p:cNvPicPr>
          <p:nvPr/>
        </p:nvPicPr>
        <p:blipFill>
          <a:blip r:embed="rId2" cstate="print"/>
          <a:srcRect/>
          <a:stretch>
            <a:fillRect/>
          </a:stretch>
        </p:blipFill>
        <p:spPr bwMode="auto">
          <a:xfrm>
            <a:off x="2643188" y="1371600"/>
            <a:ext cx="3417887"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22250" y="274638"/>
            <a:ext cx="8699500" cy="822325"/>
          </a:xfrm>
        </p:spPr>
        <p:txBody>
          <a:bodyPr lIns="0" tIns="0" rIns="0" bIns="0" anchor="t"/>
          <a:lstStyle/>
          <a:p>
            <a:pPr marL="484188" eaLnBrk="1" hangingPunct="1">
              <a:lnSpc>
                <a:spcPct val="95000"/>
              </a:lnSpc>
            </a:pPr>
            <a:r>
              <a:rPr lang="el-GR" sz="3900" dirty="0" smtClean="0">
                <a:solidFill>
                  <a:srgbClr val="000000"/>
                </a:solidFill>
              </a:rPr>
              <a:t>Ποιοι καταγράφουν τα γεγονότα</a:t>
            </a:r>
            <a:r>
              <a:rPr lang="en-US" sz="3900" dirty="0" smtClean="0">
                <a:solidFill>
                  <a:srgbClr val="000000"/>
                </a:solidFill>
              </a:rPr>
              <a:t>;</a:t>
            </a:r>
          </a:p>
        </p:txBody>
      </p:sp>
      <p:pic>
        <p:nvPicPr>
          <p:cNvPr id="8195" name="Picture 4"/>
          <p:cNvPicPr>
            <a:picLocks noChangeAspect="1" noChangeArrowheads="1"/>
          </p:cNvPicPr>
          <p:nvPr/>
        </p:nvPicPr>
        <p:blipFill>
          <a:blip r:embed="rId2" cstate="print"/>
          <a:srcRect/>
          <a:stretch>
            <a:fillRect/>
          </a:stretch>
        </p:blipFill>
        <p:spPr bwMode="auto">
          <a:xfrm>
            <a:off x="365125" y="1006475"/>
            <a:ext cx="7897813" cy="479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786313" y="714375"/>
            <a:ext cx="4195762" cy="4032250"/>
          </a:xfrm>
        </p:spPr>
        <p:txBody>
          <a:bodyPr/>
          <a:lstStyle/>
          <a:p>
            <a:pPr eaLnBrk="1" hangingPunct="1"/>
            <a:r>
              <a:rPr lang="el-GR" sz="2000" smtClean="0"/>
              <a:t>Η αρχαία Ινδία, όπως και η αρχαία Ελλάδα, είναι υπερήφανη για δύο μεγάλα της Έπη. Ένα από αυτά, το </a:t>
            </a:r>
            <a:r>
              <a:rPr lang="en-US" sz="2000" smtClean="0"/>
              <a:t>Mahabharata,</a:t>
            </a:r>
            <a:r>
              <a:rPr lang="el-GR" sz="2000" smtClean="0"/>
              <a:t> αναφέρεται σε έναν μεγάλο πόλεμο στον οποίο πήραν μέρος όλες οι πολεμοχαρείς φυλές της βόρειας Ινδίας.</a:t>
            </a:r>
          </a:p>
        </p:txBody>
      </p:sp>
      <p:pic>
        <p:nvPicPr>
          <p:cNvPr id="10243" name="3 - Θέση περιεχομένου" descr="indian.jpg"/>
          <p:cNvPicPr>
            <a:picLocks noGrp="1" noChangeAspect="1"/>
          </p:cNvPicPr>
          <p:nvPr>
            <p:ph idx="1"/>
          </p:nvPr>
        </p:nvPicPr>
        <p:blipFill>
          <a:blip r:embed="rId2" cstate="print"/>
          <a:srcRect/>
          <a:stretch>
            <a:fillRect/>
          </a:stretch>
        </p:blipFill>
        <p:spPr>
          <a:xfrm>
            <a:off x="900113" y="765175"/>
            <a:ext cx="3657600" cy="5145088"/>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22250" y="476672"/>
            <a:ext cx="8699500" cy="792088"/>
          </a:xfrm>
        </p:spPr>
        <p:txBody>
          <a:bodyPr lIns="0" tIns="0" rIns="0" bIns="0" anchor="t"/>
          <a:lstStyle/>
          <a:p>
            <a:pPr marL="484188" eaLnBrk="1" hangingPunct="1">
              <a:lnSpc>
                <a:spcPct val="95000"/>
              </a:lnSpc>
            </a:pPr>
            <a:r>
              <a:rPr lang="el-GR" sz="3900" dirty="0" smtClean="0">
                <a:solidFill>
                  <a:srgbClr val="000000"/>
                </a:solidFill>
              </a:rPr>
              <a:t>Ποιοι παράγουν τις ειδήσεις</a:t>
            </a:r>
            <a:r>
              <a:rPr lang="en-GB" sz="3900" dirty="0" smtClean="0">
                <a:solidFill>
                  <a:srgbClr val="000000"/>
                </a:solidFill>
              </a:rPr>
              <a:t>;</a:t>
            </a:r>
            <a:endParaRPr lang="en-US" sz="3900" dirty="0" smtClean="0">
              <a:solidFill>
                <a:srgbClr val="000000"/>
              </a:solidFill>
            </a:endParaRPr>
          </a:p>
        </p:txBody>
      </p:sp>
      <p:sp>
        <p:nvSpPr>
          <p:cNvPr id="14339" name="Rectangle 2"/>
          <p:cNvSpPr>
            <a:spLocks noGrp="1" noChangeArrowheads="1"/>
          </p:cNvSpPr>
          <p:nvPr>
            <p:ph idx="1"/>
          </p:nvPr>
        </p:nvSpPr>
        <p:spPr>
          <a:xfrm>
            <a:off x="827584" y="1916832"/>
            <a:ext cx="7632848" cy="3672407"/>
          </a:xfrm>
        </p:spPr>
        <p:txBody>
          <a:bodyPr lIns="0" tIns="0" rIns="0" bIns="0" rtlCol="0">
            <a:normAutofit/>
          </a:bodyPr>
          <a:lstStyle/>
          <a:p>
            <a:pPr marL="410052" lvl="1" indent="-307182" eaLnBrk="1" fontAlgn="auto" hangingPunct="1">
              <a:lnSpc>
                <a:spcPct val="95000"/>
              </a:lnSpc>
              <a:spcBef>
                <a:spcPct val="0"/>
              </a:spcBef>
              <a:spcAft>
                <a:spcPts val="0"/>
              </a:spcAft>
              <a:buClr>
                <a:srgbClr val="000000"/>
              </a:buClr>
              <a:buFontTx/>
              <a:buChar char="•"/>
              <a:defRPr/>
            </a:pPr>
            <a:r>
              <a:rPr lang="el-GR" b="1" dirty="0" smtClean="0">
                <a:solidFill>
                  <a:srgbClr val="000000"/>
                </a:solidFill>
                <a:latin typeface="+mj-lt"/>
              </a:rPr>
              <a:t>Δημοσιογράφος</a:t>
            </a:r>
            <a:r>
              <a:rPr lang="en-US" b="1" dirty="0" smtClean="0">
                <a:solidFill>
                  <a:srgbClr val="000000"/>
                </a:solidFill>
                <a:latin typeface="+mj-lt"/>
              </a:rPr>
              <a:t>:</a:t>
            </a:r>
            <a:r>
              <a:rPr lang="en-US" dirty="0" smtClean="0">
                <a:solidFill>
                  <a:srgbClr val="000000"/>
                </a:solidFill>
                <a:latin typeface="+mj-lt"/>
              </a:rPr>
              <a:t> </a:t>
            </a:r>
            <a:r>
              <a:rPr lang="el-GR" dirty="0" smtClean="0">
                <a:solidFill>
                  <a:srgbClr val="000000"/>
                </a:solidFill>
                <a:latin typeface="+mj-lt"/>
              </a:rPr>
              <a:t>ως επαγγελματίας, γνωρίζει τη διαδικασία και τις τεχνικές παραγωγής ειδήσεων αλλά όχι πάντοτε το αντικείμενο</a:t>
            </a:r>
            <a:r>
              <a:rPr lang="en-US" dirty="0" smtClean="0">
                <a:solidFill>
                  <a:srgbClr val="000000"/>
                </a:solidFill>
                <a:latin typeface="+mj-lt"/>
              </a:rPr>
              <a:t>.</a:t>
            </a:r>
            <a:endParaRPr lang="en-US" dirty="0" smtClean="0">
              <a:latin typeface="+mj-lt"/>
            </a:endParaRPr>
          </a:p>
          <a:p>
            <a:pPr marL="410052" lvl="1" indent="-307182" eaLnBrk="1" fontAlgn="auto" hangingPunct="1">
              <a:lnSpc>
                <a:spcPct val="95000"/>
              </a:lnSpc>
              <a:spcBef>
                <a:spcPct val="0"/>
              </a:spcBef>
              <a:spcAft>
                <a:spcPts val="0"/>
              </a:spcAft>
              <a:buClr>
                <a:srgbClr val="000000"/>
              </a:buClr>
              <a:buFontTx/>
              <a:buChar char="•"/>
              <a:defRPr/>
            </a:pPr>
            <a:r>
              <a:rPr lang="el-GR" b="1" dirty="0" smtClean="0">
                <a:solidFill>
                  <a:srgbClr val="000000"/>
                </a:solidFill>
                <a:latin typeface="+mj-lt"/>
              </a:rPr>
              <a:t>Πολίτης</a:t>
            </a:r>
            <a:r>
              <a:rPr lang="en-US" b="1" dirty="0" smtClean="0">
                <a:solidFill>
                  <a:srgbClr val="000000"/>
                </a:solidFill>
                <a:latin typeface="+mj-lt"/>
              </a:rPr>
              <a:t>:</a:t>
            </a:r>
            <a:r>
              <a:rPr lang="en-US" dirty="0" smtClean="0">
                <a:solidFill>
                  <a:srgbClr val="000000"/>
                </a:solidFill>
                <a:latin typeface="+mj-lt"/>
              </a:rPr>
              <a:t> </a:t>
            </a:r>
            <a:r>
              <a:rPr lang="el-GR" dirty="0" smtClean="0">
                <a:solidFill>
                  <a:srgbClr val="000000"/>
                </a:solidFill>
                <a:latin typeface="+mj-lt"/>
              </a:rPr>
              <a:t>ενδιαφέρεται για το αντικείμενο αλλά δεν γνωρίζει τη διαδικασία καταγραφής και μετάδοσης μιας είδησης</a:t>
            </a:r>
            <a:r>
              <a:rPr lang="en-US" dirty="0" smtClean="0">
                <a:solidFill>
                  <a:srgbClr val="000000"/>
                </a:solidFill>
                <a:latin typeface="+mj-lt"/>
              </a:rPr>
              <a:t>.</a:t>
            </a:r>
            <a:endParaRPr lang="en-US" dirty="0" smtClean="0">
              <a:latin typeface="+mj-lt"/>
            </a:endParaRPr>
          </a:p>
          <a:p>
            <a:pPr marL="410052" lvl="1" indent="-307182" eaLnBrk="1" fontAlgn="auto" hangingPunct="1">
              <a:lnSpc>
                <a:spcPct val="95000"/>
              </a:lnSpc>
              <a:spcBef>
                <a:spcPct val="0"/>
              </a:spcBef>
              <a:spcAft>
                <a:spcPts val="0"/>
              </a:spcAft>
              <a:buClr>
                <a:srgbClr val="000000"/>
              </a:buClr>
              <a:buFontTx/>
              <a:buChar char="•"/>
              <a:defRPr/>
            </a:pPr>
            <a:r>
              <a:rPr lang="el-GR" b="1" dirty="0" smtClean="0">
                <a:solidFill>
                  <a:srgbClr val="000000"/>
                </a:solidFill>
                <a:latin typeface="+mj-lt"/>
              </a:rPr>
              <a:t>Μαζί</a:t>
            </a:r>
            <a:r>
              <a:rPr lang="en-US" dirty="0" smtClean="0">
                <a:solidFill>
                  <a:srgbClr val="000000"/>
                </a:solidFill>
                <a:latin typeface="+mj-lt"/>
              </a:rPr>
              <a:t>: </a:t>
            </a:r>
            <a:r>
              <a:rPr lang="el-GR" dirty="0" smtClean="0">
                <a:solidFill>
                  <a:srgbClr val="000000"/>
                </a:solidFill>
                <a:latin typeface="+mj-lt"/>
              </a:rPr>
              <a:t>Μπορούν να δημιουργήσουν ΣΠΟΥΔΑΙΕΣ ιστορίες</a:t>
            </a:r>
            <a:r>
              <a:rPr lang="en-US" dirty="0" smtClean="0">
                <a:solidFill>
                  <a:srgbClr val="000000"/>
                </a:solidFill>
                <a:latin typeface="+mj-lt"/>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ctrTitle"/>
          </p:nvPr>
        </p:nvSpPr>
        <p:spPr>
          <a:xfrm>
            <a:off x="579438" y="-196850"/>
            <a:ext cx="8150225" cy="1897658"/>
          </a:xfrm>
        </p:spPr>
        <p:txBody>
          <a:bodyPr lIns="0" tIns="0" rIns="0" bIns="0"/>
          <a:lstStyle/>
          <a:p>
            <a:pPr marL="484188" eaLnBrk="1" hangingPunct="1">
              <a:lnSpc>
                <a:spcPct val="95000"/>
              </a:lnSpc>
            </a:pPr>
            <a:r>
              <a:rPr lang="el-GR" dirty="0" smtClean="0">
                <a:solidFill>
                  <a:srgbClr val="000000"/>
                </a:solidFill>
              </a:rPr>
              <a:t>Δημοσιογράφοι και Πολίτες</a:t>
            </a:r>
            <a:endParaRPr lang="en-US" dirty="0" smtClean="0">
              <a:solidFill>
                <a:srgbClr val="000000"/>
              </a:solidFill>
            </a:endParaRPr>
          </a:p>
        </p:txBody>
      </p:sp>
      <p:sp>
        <p:nvSpPr>
          <p:cNvPr id="15363" name="Rectangle 2"/>
          <p:cNvSpPr>
            <a:spLocks noGrp="1" noChangeArrowheads="1"/>
          </p:cNvSpPr>
          <p:nvPr>
            <p:ph type="subTitle" idx="1"/>
          </p:nvPr>
        </p:nvSpPr>
        <p:spPr>
          <a:xfrm>
            <a:off x="971600" y="1628800"/>
            <a:ext cx="7416824" cy="3960440"/>
          </a:xfrm>
        </p:spPr>
        <p:txBody>
          <a:bodyPr lIns="0" rIns="0" bIns="0" rtlCol="0">
            <a:normAutofit/>
          </a:bodyPr>
          <a:lstStyle/>
          <a:p>
            <a:pPr marL="455772" lvl="1" indent="-307182" algn="l" eaLnBrk="1" fontAlgn="auto" hangingPunct="1">
              <a:lnSpc>
                <a:spcPct val="95000"/>
              </a:lnSpc>
              <a:spcBef>
                <a:spcPct val="0"/>
              </a:spcBef>
              <a:spcAft>
                <a:spcPts val="0"/>
              </a:spcAft>
              <a:buClr>
                <a:srgbClr val="000000"/>
              </a:buClr>
              <a:buFontTx/>
              <a:buChar char="•"/>
              <a:defRPr/>
            </a:pPr>
            <a:endParaRPr lang="en-GB" dirty="0" smtClean="0">
              <a:solidFill>
                <a:srgbClr val="000000"/>
              </a:solidFill>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Στην αναλογική και γραμμική αφήγηση ο </a:t>
            </a:r>
            <a:r>
              <a:rPr lang="el-GR" b="1" dirty="0" smtClean="0">
                <a:solidFill>
                  <a:srgbClr val="000000"/>
                </a:solidFill>
                <a:latin typeface="+mj-lt"/>
              </a:rPr>
              <a:t>Δημοσιογράφος</a:t>
            </a:r>
            <a:r>
              <a:rPr lang="el-GR" dirty="0" smtClean="0">
                <a:solidFill>
                  <a:srgbClr val="000000"/>
                </a:solidFill>
                <a:latin typeface="+mj-lt"/>
              </a:rPr>
              <a:t> ήταν ο Πομπός</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b="1" dirty="0" smtClean="0">
                <a:solidFill>
                  <a:srgbClr val="000000"/>
                </a:solidFill>
                <a:latin typeface="+mj-lt"/>
              </a:rPr>
              <a:t>Ο Πολίτης </a:t>
            </a:r>
            <a:r>
              <a:rPr lang="el-GR" dirty="0" smtClean="0">
                <a:solidFill>
                  <a:srgbClr val="000000"/>
                </a:solidFill>
                <a:latin typeface="+mj-lt"/>
              </a:rPr>
              <a:t>(το Κοινό) ο από-Δέκτης</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Στην ψηφιακή αφήγηση ο </a:t>
            </a:r>
            <a:r>
              <a:rPr lang="el-GR" b="1" dirty="0" smtClean="0">
                <a:solidFill>
                  <a:srgbClr val="000000"/>
                </a:solidFill>
                <a:latin typeface="+mj-lt"/>
              </a:rPr>
              <a:t>Δημοσιογράφος</a:t>
            </a:r>
            <a:r>
              <a:rPr lang="el-GR" dirty="0" smtClean="0">
                <a:solidFill>
                  <a:srgbClr val="000000"/>
                </a:solidFill>
                <a:latin typeface="+mj-lt"/>
              </a:rPr>
              <a:t> είναι το φίλτρο και ο διαχειριστής του Περιεχομένου</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Οι </a:t>
            </a:r>
            <a:r>
              <a:rPr lang="el-GR" b="1" dirty="0" smtClean="0">
                <a:solidFill>
                  <a:srgbClr val="000000"/>
                </a:solidFill>
                <a:latin typeface="+mj-lt"/>
              </a:rPr>
              <a:t>Πολίτες</a:t>
            </a:r>
            <a:r>
              <a:rPr lang="el-GR" dirty="0" smtClean="0">
                <a:solidFill>
                  <a:srgbClr val="000000"/>
                </a:solidFill>
                <a:latin typeface="+mj-lt"/>
              </a:rPr>
              <a:t> είναι πομποί και δέκτες. Μάρτυρες και ρεπόρτερ</a:t>
            </a:r>
            <a:endParaRPr lang="en-US" dirty="0">
              <a:solidFill>
                <a:srgbClr val="000000"/>
              </a:solidFill>
              <a:latin typeface="+mj-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ctrTitle"/>
          </p:nvPr>
        </p:nvSpPr>
        <p:spPr>
          <a:xfrm>
            <a:off x="579438" y="306388"/>
            <a:ext cx="8078787" cy="1201737"/>
          </a:xfrm>
        </p:spPr>
        <p:txBody>
          <a:bodyPr lIns="0" tIns="0" rIns="0" bIns="0"/>
          <a:lstStyle/>
          <a:p>
            <a:pPr marL="484188" eaLnBrk="1" hangingPunct="1">
              <a:lnSpc>
                <a:spcPct val="95000"/>
              </a:lnSpc>
            </a:pPr>
            <a:r>
              <a:rPr lang="el-GR" sz="3200" dirty="0" smtClean="0">
                <a:solidFill>
                  <a:srgbClr val="000000"/>
                </a:solidFill>
              </a:rPr>
              <a:t>Ας θυμηθούμε τις ερωτήσεις στις οποίες απαντάει η Δημοσιογραφία</a:t>
            </a:r>
            <a:endParaRPr lang="en-US" sz="3200" dirty="0" smtClean="0">
              <a:solidFill>
                <a:srgbClr val="000000"/>
              </a:solidFill>
            </a:endParaRPr>
          </a:p>
        </p:txBody>
      </p:sp>
      <p:sp>
        <p:nvSpPr>
          <p:cNvPr id="16387" name="Rectangle 2"/>
          <p:cNvSpPr>
            <a:spLocks noGrp="1" noChangeArrowheads="1"/>
          </p:cNvSpPr>
          <p:nvPr>
            <p:ph type="subTitle" idx="1"/>
          </p:nvPr>
        </p:nvSpPr>
        <p:spPr>
          <a:xfrm>
            <a:off x="1685925" y="1844823"/>
            <a:ext cx="5680075" cy="3290739"/>
          </a:xfrm>
        </p:spPr>
        <p:txBody>
          <a:bodyPr lIns="0" rIns="0" bIns="0" rtlCol="0">
            <a:normAutofit/>
          </a:bodyPr>
          <a:lstStyle/>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4 Π, 1Τ</a:t>
            </a:r>
            <a:r>
              <a:rPr lang="en-US" dirty="0" smtClean="0">
                <a:solidFill>
                  <a:srgbClr val="000000"/>
                </a:solidFill>
                <a:latin typeface="+mj-lt"/>
              </a:rPr>
              <a:t> </a:t>
            </a:r>
            <a:r>
              <a:rPr lang="en-US" dirty="0">
                <a:solidFill>
                  <a:srgbClr val="000000"/>
                </a:solidFill>
                <a:latin typeface="+mj-lt"/>
              </a:rPr>
              <a:t>&amp; </a:t>
            </a:r>
            <a:r>
              <a:rPr lang="en-US" dirty="0" smtClean="0">
                <a:solidFill>
                  <a:srgbClr val="000000"/>
                </a:solidFill>
                <a:latin typeface="+mj-lt"/>
              </a:rPr>
              <a:t>1</a:t>
            </a:r>
            <a:r>
              <a:rPr lang="el-GR" dirty="0" smtClean="0">
                <a:solidFill>
                  <a:srgbClr val="000000"/>
                </a:solidFill>
                <a:latin typeface="+mj-lt"/>
              </a:rPr>
              <a:t>Γ</a:t>
            </a:r>
            <a:endParaRPr lang="en-US" dirty="0" smtClean="0">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b="1" dirty="0" smtClean="0">
                <a:solidFill>
                  <a:srgbClr val="000000"/>
                </a:solidFill>
                <a:latin typeface="+mj-lt"/>
              </a:rPr>
              <a:t>Τι</a:t>
            </a:r>
            <a:r>
              <a:rPr lang="el-GR" dirty="0" smtClean="0">
                <a:solidFill>
                  <a:srgbClr val="000000"/>
                </a:solidFill>
                <a:latin typeface="+mj-lt"/>
              </a:rPr>
              <a:t> έχει συμβεί</a:t>
            </a:r>
            <a:r>
              <a:rPr lang="en-GB" dirty="0" smtClean="0">
                <a:solidFill>
                  <a:srgbClr val="000000"/>
                </a:solidFill>
                <a:latin typeface="+mj-lt"/>
              </a:rPr>
              <a:t>;</a:t>
            </a:r>
            <a:endParaRPr lang="el-GR" dirty="0" smtClean="0">
              <a:solidFill>
                <a:srgbClr val="000000"/>
              </a:solidFill>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dirty="0" smtClean="0">
                <a:solidFill>
                  <a:srgbClr val="000000"/>
                </a:solidFill>
                <a:latin typeface="+mj-lt"/>
              </a:rPr>
              <a:t>Σε </a:t>
            </a:r>
            <a:r>
              <a:rPr lang="el-GR" b="1" dirty="0" smtClean="0">
                <a:solidFill>
                  <a:srgbClr val="000000"/>
                </a:solidFill>
                <a:latin typeface="+mj-lt"/>
              </a:rPr>
              <a:t>Ποιον</a:t>
            </a:r>
            <a:r>
              <a:rPr lang="en-US" dirty="0" smtClean="0">
                <a:solidFill>
                  <a:srgbClr val="000000"/>
                </a:solidFill>
                <a:latin typeface="+mj-lt"/>
              </a:rPr>
              <a:t>;</a:t>
            </a:r>
            <a:endParaRPr lang="en-US" dirty="0" smtClean="0">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b="1" dirty="0" smtClean="0">
                <a:solidFill>
                  <a:srgbClr val="000000"/>
                </a:solidFill>
                <a:latin typeface="+mj-lt"/>
              </a:rPr>
              <a:t>Πού</a:t>
            </a:r>
            <a:r>
              <a:rPr lang="en-US" dirty="0" smtClean="0">
                <a:solidFill>
                  <a:srgbClr val="000000"/>
                </a:solidFill>
                <a:latin typeface="+mj-lt"/>
              </a:rPr>
              <a:t>;</a:t>
            </a:r>
            <a:endParaRPr lang="en-US" dirty="0" smtClean="0">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b="1" dirty="0" smtClean="0">
                <a:solidFill>
                  <a:srgbClr val="000000"/>
                </a:solidFill>
                <a:latin typeface="+mj-lt"/>
              </a:rPr>
              <a:t>Πότε</a:t>
            </a:r>
            <a:r>
              <a:rPr lang="en-GB" b="1" dirty="0" smtClean="0">
                <a:solidFill>
                  <a:srgbClr val="000000"/>
                </a:solidFill>
                <a:latin typeface="+mj-lt"/>
              </a:rPr>
              <a:t>;</a:t>
            </a:r>
            <a:endParaRPr lang="en-US" dirty="0" smtClean="0">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b="1" dirty="0" smtClean="0">
                <a:solidFill>
                  <a:srgbClr val="000000"/>
                </a:solidFill>
                <a:latin typeface="+mj-lt"/>
              </a:rPr>
              <a:t>Πώς</a:t>
            </a:r>
            <a:r>
              <a:rPr lang="en-US" dirty="0" smtClean="0">
                <a:solidFill>
                  <a:srgbClr val="000000"/>
                </a:solidFill>
                <a:latin typeface="+mj-lt"/>
              </a:rPr>
              <a:t>;</a:t>
            </a:r>
            <a:endParaRPr lang="en-US" dirty="0" smtClean="0">
              <a:latin typeface="+mj-lt"/>
            </a:endParaRPr>
          </a:p>
          <a:p>
            <a:pPr marL="770097" lvl="2" indent="-255747" algn="l" eaLnBrk="1" fontAlgn="auto" hangingPunct="1">
              <a:lnSpc>
                <a:spcPct val="95000"/>
              </a:lnSpc>
              <a:spcBef>
                <a:spcPct val="0"/>
              </a:spcBef>
              <a:spcAft>
                <a:spcPts val="0"/>
              </a:spcAft>
              <a:buClr>
                <a:srgbClr val="000000"/>
              </a:buClr>
              <a:buFontTx/>
              <a:buChar char=" "/>
              <a:defRPr/>
            </a:pPr>
            <a:r>
              <a:rPr lang="el-GR" b="1" dirty="0" smtClean="0">
                <a:solidFill>
                  <a:srgbClr val="000000"/>
                </a:solidFill>
                <a:latin typeface="+mj-lt"/>
              </a:rPr>
              <a:t>Γιατί</a:t>
            </a:r>
            <a:r>
              <a:rPr lang="en-GB" b="1" dirty="0" smtClean="0">
                <a:solidFill>
                  <a:srgbClr val="000000"/>
                </a:solidFill>
                <a:latin typeface="+mj-lt"/>
              </a:rPr>
              <a:t>;</a:t>
            </a:r>
            <a:endParaRPr lang="en-US" dirty="0" smtClean="0">
              <a:latin typeface="+mj-lt"/>
            </a:endParaRPr>
          </a:p>
          <a:p>
            <a:pPr marL="35719" algn="l" eaLnBrk="1" fontAlgn="auto" hangingPunct="1">
              <a:lnSpc>
                <a:spcPct val="95000"/>
              </a:lnSpc>
              <a:spcBef>
                <a:spcPct val="0"/>
              </a:spcBef>
              <a:spcAft>
                <a:spcPts val="0"/>
              </a:spcAft>
              <a:buClr>
                <a:srgbClr val="000000"/>
              </a:buClr>
              <a:defRPr/>
            </a:pPr>
            <a:endParaRPr lang="en-US" sz="28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971550" y="985838"/>
            <a:ext cx="7202488" cy="0"/>
          </a:xfrm>
        </p:spPr>
        <p:txBody>
          <a:bodyPr lIns="0" tIns="0" rIns="0" bIns="0" rtlCol="0">
            <a:normAutofit fontScale="90000"/>
          </a:bodyPr>
          <a:lstStyle/>
          <a:p>
            <a:pPr marL="484628" eaLnBrk="1" fontAlgn="auto" hangingPunct="1">
              <a:lnSpc>
                <a:spcPct val="95000"/>
              </a:lnSpc>
              <a:spcAft>
                <a:spcPts val="0"/>
              </a:spcAft>
              <a:defRPr/>
            </a:pPr>
            <a:r>
              <a:rPr lang="el-GR" sz="3200" dirty="0" smtClean="0">
                <a:solidFill>
                  <a:srgbClr val="000000"/>
                </a:solidFill>
              </a:rPr>
              <a:t>Τα δημοσιογραφικά ερωτήματα στην ψηφιακή εποχή</a:t>
            </a:r>
            <a:endParaRPr lang="en-US" sz="3200" dirty="0">
              <a:solidFill>
                <a:srgbClr val="000000"/>
              </a:solidFill>
            </a:endParaRPr>
          </a:p>
        </p:txBody>
      </p:sp>
      <p:sp>
        <p:nvSpPr>
          <p:cNvPr id="17411" name="Rectangle 2"/>
          <p:cNvSpPr>
            <a:spLocks noGrp="1" noChangeArrowheads="1"/>
          </p:cNvSpPr>
          <p:nvPr>
            <p:ph type="subTitle" idx="1"/>
          </p:nvPr>
        </p:nvSpPr>
        <p:spPr>
          <a:xfrm>
            <a:off x="971600" y="1785938"/>
            <a:ext cx="7272808" cy="4057650"/>
          </a:xfrm>
        </p:spPr>
        <p:txBody>
          <a:bodyPr lIns="0" rIns="0" bIns="0" rtlCol="0">
            <a:normAutofit fontScale="92500" lnSpcReduction="10000"/>
          </a:bodyPr>
          <a:lstStyle/>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Κανένα από τα παραπάνω ερωτήματα δεν απαντιέται με ένα «ναι» ή «όχι»</a:t>
            </a:r>
            <a:r>
              <a:rPr lang="en-US" dirty="0" smtClean="0">
                <a:solidFill>
                  <a:srgbClr val="000000"/>
                </a:solidFill>
                <a:latin typeface="+mj-lt"/>
              </a:rPr>
              <a:t> (</a:t>
            </a:r>
            <a:r>
              <a:rPr lang="el-GR" dirty="0" smtClean="0">
                <a:solidFill>
                  <a:srgbClr val="000000"/>
                </a:solidFill>
                <a:latin typeface="+mj-lt"/>
              </a:rPr>
              <a:t>δεν είναι</a:t>
            </a:r>
            <a:r>
              <a:rPr lang="en-US" dirty="0" smtClean="0">
                <a:solidFill>
                  <a:srgbClr val="000000"/>
                </a:solidFill>
                <a:latin typeface="+mj-lt"/>
              </a:rPr>
              <a:t> </a:t>
            </a:r>
            <a:r>
              <a:rPr lang="en-US" dirty="0">
                <a:solidFill>
                  <a:srgbClr val="000000"/>
                </a:solidFill>
                <a:latin typeface="+mj-lt"/>
              </a:rPr>
              <a:t>01)</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Όλες οι απαντήσεις αποτελούν προϋπόθεση της αφήγησης</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Το κοινό αδυνατεί να απαντήσει μέσα σε περιορισμένο χρονικό διάστημα</a:t>
            </a:r>
            <a:endParaRPr lang="en-US" dirty="0" smtClean="0">
              <a:latin typeface="+mj-lt"/>
            </a:endParaRP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Γι’ αυτό θα χρειαζόμαστε πάντα τον Δημοσιογράφο που θα αναζητάει, θα συνδέει, θα φιλτράρει και θα ελέγχει το περιεχόμενο</a:t>
            </a:r>
          </a:p>
          <a:p>
            <a:pPr marL="455772" lvl="1" indent="-307182" algn="l"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Καμιά μηχανή ή </a:t>
            </a:r>
            <a:r>
              <a:rPr lang="en-US" dirty="0" smtClean="0">
                <a:solidFill>
                  <a:srgbClr val="000000"/>
                </a:solidFill>
                <a:latin typeface="+mj-lt"/>
              </a:rPr>
              <a:t>software </a:t>
            </a:r>
            <a:r>
              <a:rPr lang="el-GR" dirty="0" smtClean="0">
                <a:solidFill>
                  <a:srgbClr val="000000"/>
                </a:solidFill>
                <a:latin typeface="+mj-lt"/>
              </a:rPr>
              <a:t>δεν μπορεί να τον υποκαταστήσει</a:t>
            </a:r>
            <a:endParaRPr lang="en-US" dirty="0">
              <a:solidFill>
                <a:srgbClr val="000000"/>
              </a:solidFill>
              <a:latin typeface="+mj-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1165225" y="342900"/>
            <a:ext cx="7007225" cy="854075"/>
          </a:xfrm>
        </p:spPr>
        <p:txBody>
          <a:bodyPr lIns="0" tIns="0" rIns="0" bIns="0"/>
          <a:lstStyle/>
          <a:p>
            <a:pPr marL="484188" eaLnBrk="1" hangingPunct="1">
              <a:lnSpc>
                <a:spcPct val="95000"/>
              </a:lnSpc>
            </a:pPr>
            <a:r>
              <a:rPr lang="el-GR" sz="3200" dirty="0" smtClean="0">
                <a:solidFill>
                  <a:srgbClr val="000000"/>
                </a:solidFill>
              </a:rPr>
              <a:t>Η Βασική Αρχή της δημοσιογραφικής αφήγησης</a:t>
            </a:r>
            <a:endParaRPr lang="en-US" sz="3200" dirty="0" smtClean="0">
              <a:solidFill>
                <a:srgbClr val="000000"/>
              </a:solidFill>
            </a:endParaRPr>
          </a:p>
        </p:txBody>
      </p:sp>
      <p:sp>
        <p:nvSpPr>
          <p:cNvPr id="13315" name="Rectangle 2"/>
          <p:cNvSpPr>
            <a:spLocks noGrp="1" noChangeArrowheads="1"/>
          </p:cNvSpPr>
          <p:nvPr>
            <p:ph type="subTitle" idx="1"/>
          </p:nvPr>
        </p:nvSpPr>
        <p:spPr>
          <a:xfrm>
            <a:off x="1403649" y="1340768"/>
            <a:ext cx="6768752" cy="3888432"/>
          </a:xfrm>
        </p:spPr>
        <p:txBody>
          <a:bodyPr lIns="0" rIns="0" bIns="0"/>
          <a:lstStyle/>
          <a:p>
            <a:pPr marL="34925" algn="l" eaLnBrk="1" hangingPunct="1">
              <a:lnSpc>
                <a:spcPct val="95000"/>
              </a:lnSpc>
              <a:spcBef>
                <a:spcPct val="0"/>
              </a:spcBef>
              <a:buClr>
                <a:srgbClr val="000000"/>
              </a:buClr>
            </a:pPr>
            <a:endParaRPr lang="el-GR" dirty="0" smtClean="0">
              <a:solidFill>
                <a:srgbClr val="000000"/>
              </a:solidFill>
              <a:latin typeface="Arial" pitchFamily="34" charset="0"/>
            </a:endParaRPr>
          </a:p>
          <a:p>
            <a:pPr marL="34925" algn="l" eaLnBrk="1" hangingPunct="1">
              <a:lnSpc>
                <a:spcPct val="95000"/>
              </a:lnSpc>
              <a:spcBef>
                <a:spcPct val="0"/>
              </a:spcBef>
              <a:buClr>
                <a:srgbClr val="000000"/>
              </a:buClr>
            </a:pPr>
            <a:r>
              <a:rPr lang="el-GR" sz="2400" dirty="0" smtClean="0">
                <a:solidFill>
                  <a:srgbClr val="000000"/>
                </a:solidFill>
                <a:latin typeface="+mj-lt"/>
              </a:rPr>
              <a:t>Η ψηφιακή αφήγηση, όπως και κάθε αφήγηση, στηρίζονται στην αρχή του Κικέρωνα:</a:t>
            </a:r>
            <a:endParaRPr lang="en-US" sz="2400" dirty="0" smtClean="0">
              <a:solidFill>
                <a:srgbClr val="000000"/>
              </a:solidFill>
              <a:latin typeface="+mj-lt"/>
            </a:endParaRPr>
          </a:p>
        </p:txBody>
      </p:sp>
      <p:pic>
        <p:nvPicPr>
          <p:cNvPr id="13316" name="Picture 4"/>
          <p:cNvPicPr>
            <a:picLocks noChangeAspect="1" noChangeArrowheads="1"/>
          </p:cNvPicPr>
          <p:nvPr/>
        </p:nvPicPr>
        <p:blipFill>
          <a:blip r:embed="rId2" cstate="print"/>
          <a:srcRect/>
          <a:stretch>
            <a:fillRect/>
          </a:stretch>
        </p:blipFill>
        <p:spPr bwMode="auto">
          <a:xfrm>
            <a:off x="1485900" y="3108325"/>
            <a:ext cx="6107113"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ctrTitle"/>
          </p:nvPr>
        </p:nvSpPr>
        <p:spPr>
          <a:xfrm>
            <a:off x="1100138" y="471488"/>
            <a:ext cx="7072312" cy="1229320"/>
          </a:xfrm>
        </p:spPr>
        <p:txBody>
          <a:bodyPr lIns="0" tIns="0" rIns="0" bIns="0"/>
          <a:lstStyle/>
          <a:p>
            <a:pPr marL="484188" eaLnBrk="1" hangingPunct="1">
              <a:lnSpc>
                <a:spcPct val="95000"/>
              </a:lnSpc>
            </a:pPr>
            <a:r>
              <a:rPr lang="el-GR" sz="3200" dirty="0" smtClean="0">
                <a:solidFill>
                  <a:srgbClr val="000000"/>
                </a:solidFill>
              </a:rPr>
              <a:t>Οι βασικές αρχές της Δημοσιογραφίας παραμένουν αναλλοίωτες</a:t>
            </a:r>
            <a:r>
              <a:rPr lang="el-GR" sz="2400" dirty="0" smtClean="0">
                <a:solidFill>
                  <a:srgbClr val="000000"/>
                </a:solidFill>
                <a:latin typeface="Arial" pitchFamily="34" charset="0"/>
              </a:rPr>
              <a:t/>
            </a:r>
            <a:br>
              <a:rPr lang="el-GR" sz="2400" dirty="0" smtClean="0">
                <a:solidFill>
                  <a:srgbClr val="000000"/>
                </a:solidFill>
                <a:latin typeface="Arial" pitchFamily="34" charset="0"/>
              </a:rPr>
            </a:br>
            <a:endParaRPr lang="en-US" sz="2400" dirty="0" smtClean="0">
              <a:solidFill>
                <a:srgbClr val="000000"/>
              </a:solidFill>
              <a:latin typeface="Arial" pitchFamily="34" charset="0"/>
            </a:endParaRPr>
          </a:p>
        </p:txBody>
      </p:sp>
      <p:sp>
        <p:nvSpPr>
          <p:cNvPr id="19459" name="Rectangle 2"/>
          <p:cNvSpPr>
            <a:spLocks noGrp="1" noChangeArrowheads="1"/>
          </p:cNvSpPr>
          <p:nvPr>
            <p:ph type="subTitle" idx="1"/>
          </p:nvPr>
        </p:nvSpPr>
        <p:spPr>
          <a:xfrm>
            <a:off x="755576" y="1989138"/>
            <a:ext cx="7560840" cy="2663998"/>
          </a:xfrm>
        </p:spPr>
        <p:txBody>
          <a:bodyPr lIns="0" rIns="0" bIns="0" rtlCol="0">
            <a:normAutofit/>
          </a:bodyPr>
          <a:lstStyle/>
          <a:p>
            <a:pPr marL="455772" lvl="1" indent="-307182" algn="l" eaLnBrk="1" fontAlgn="auto" hangingPunct="1">
              <a:lnSpc>
                <a:spcPct val="95000"/>
              </a:lnSpc>
              <a:spcBef>
                <a:spcPct val="0"/>
              </a:spcBef>
              <a:spcAft>
                <a:spcPts val="0"/>
              </a:spcAft>
              <a:buClr>
                <a:srgbClr val="333333"/>
              </a:buClr>
              <a:buFontTx/>
              <a:buChar char="•"/>
              <a:defRPr/>
            </a:pPr>
            <a:r>
              <a:rPr lang="el-GR" b="1" dirty="0" smtClean="0">
                <a:solidFill>
                  <a:srgbClr val="333333"/>
                </a:solidFill>
                <a:latin typeface="+mj-lt"/>
              </a:rPr>
              <a:t>Η Ενημέρωση των Πολιτών</a:t>
            </a:r>
          </a:p>
          <a:p>
            <a:pPr marL="455772" lvl="1" indent="-307182" algn="l" eaLnBrk="1" fontAlgn="auto" hangingPunct="1">
              <a:lnSpc>
                <a:spcPct val="95000"/>
              </a:lnSpc>
              <a:spcBef>
                <a:spcPct val="0"/>
              </a:spcBef>
              <a:spcAft>
                <a:spcPts val="0"/>
              </a:spcAft>
              <a:buClr>
                <a:srgbClr val="333333"/>
              </a:buClr>
              <a:buFontTx/>
              <a:buChar char="•"/>
              <a:defRPr/>
            </a:pPr>
            <a:r>
              <a:rPr lang="el-GR" b="1" dirty="0" smtClean="0">
                <a:solidFill>
                  <a:srgbClr val="333333"/>
                </a:solidFill>
                <a:latin typeface="+mj-lt"/>
              </a:rPr>
              <a:t>Ο </a:t>
            </a:r>
            <a:r>
              <a:rPr lang="el-GR" b="1" dirty="0" err="1" smtClean="0">
                <a:solidFill>
                  <a:srgbClr val="333333"/>
                </a:solidFill>
                <a:latin typeface="+mj-lt"/>
              </a:rPr>
              <a:t>Ελεγχος</a:t>
            </a:r>
            <a:r>
              <a:rPr lang="el-GR" b="1" dirty="0" smtClean="0">
                <a:solidFill>
                  <a:srgbClr val="333333"/>
                </a:solidFill>
                <a:latin typeface="+mj-lt"/>
              </a:rPr>
              <a:t> της Εξουσίας</a:t>
            </a:r>
          </a:p>
          <a:p>
            <a:pPr marL="455772" lvl="1" indent="-307182" algn="l" eaLnBrk="1" fontAlgn="auto" hangingPunct="1">
              <a:lnSpc>
                <a:spcPct val="95000"/>
              </a:lnSpc>
              <a:spcBef>
                <a:spcPct val="0"/>
              </a:spcBef>
              <a:spcAft>
                <a:spcPts val="0"/>
              </a:spcAft>
              <a:buClr>
                <a:srgbClr val="333333"/>
              </a:buClr>
              <a:buFontTx/>
              <a:buChar char="•"/>
              <a:defRPr/>
            </a:pPr>
            <a:r>
              <a:rPr lang="el-GR" b="1" dirty="0" smtClean="0">
                <a:solidFill>
                  <a:srgbClr val="333333"/>
                </a:solidFill>
                <a:latin typeface="+mj-lt"/>
              </a:rPr>
              <a:t>Η συλλογική αφήγηση</a:t>
            </a:r>
            <a:endParaRPr lang="en-US" dirty="0" smtClean="0">
              <a:latin typeface="+mj-lt"/>
            </a:endParaRPr>
          </a:p>
          <a:p>
            <a:pPr marL="455772" lvl="1" indent="-307182" algn="l" eaLnBrk="1" fontAlgn="auto" hangingPunct="1">
              <a:lnSpc>
                <a:spcPct val="95000"/>
              </a:lnSpc>
              <a:spcBef>
                <a:spcPct val="0"/>
              </a:spcBef>
              <a:spcAft>
                <a:spcPts val="0"/>
              </a:spcAft>
              <a:buClr>
                <a:srgbClr val="333333"/>
              </a:buClr>
              <a:buFontTx/>
              <a:buChar char="•"/>
              <a:defRPr/>
            </a:pPr>
            <a:r>
              <a:rPr lang="el-GR" b="1" dirty="0" smtClean="0">
                <a:solidFill>
                  <a:srgbClr val="333333"/>
                </a:solidFill>
                <a:latin typeface="+mj-lt"/>
              </a:rPr>
              <a:t>Η μετατροπή των δεδομένων (</a:t>
            </a:r>
            <a:r>
              <a:rPr lang="en-US" b="1" dirty="0" smtClean="0">
                <a:solidFill>
                  <a:srgbClr val="333333"/>
                </a:solidFill>
                <a:latin typeface="+mj-lt"/>
              </a:rPr>
              <a:t>Data</a:t>
            </a:r>
            <a:r>
              <a:rPr lang="el-GR" b="1" dirty="0" smtClean="0">
                <a:solidFill>
                  <a:srgbClr val="333333"/>
                </a:solidFill>
                <a:latin typeface="+mj-lt"/>
              </a:rPr>
              <a:t>)</a:t>
            </a:r>
            <a:r>
              <a:rPr lang="en-US" b="1" dirty="0" smtClean="0">
                <a:solidFill>
                  <a:srgbClr val="333333"/>
                </a:solidFill>
                <a:latin typeface="+mj-lt"/>
              </a:rPr>
              <a:t>&gt;&gt;&gt;</a:t>
            </a:r>
            <a:r>
              <a:rPr lang="el-GR" b="1" dirty="0" smtClean="0">
                <a:solidFill>
                  <a:srgbClr val="333333"/>
                </a:solidFill>
                <a:latin typeface="+mj-lt"/>
              </a:rPr>
              <a:t>σε Πληροφορία</a:t>
            </a:r>
            <a:r>
              <a:rPr lang="en-US" b="1" dirty="0" smtClean="0">
                <a:solidFill>
                  <a:srgbClr val="333333"/>
                </a:solidFill>
                <a:latin typeface="+mj-lt"/>
              </a:rPr>
              <a:t>(info)&gt;&gt;&gt;</a:t>
            </a:r>
            <a:r>
              <a:rPr lang="el-GR" b="1" dirty="0" smtClean="0">
                <a:solidFill>
                  <a:srgbClr val="333333"/>
                </a:solidFill>
                <a:latin typeface="+mj-lt"/>
              </a:rPr>
              <a:t>σε Ειδήσεις </a:t>
            </a:r>
            <a:r>
              <a:rPr lang="en-US" b="1" dirty="0" smtClean="0">
                <a:solidFill>
                  <a:srgbClr val="333333"/>
                </a:solidFill>
                <a:latin typeface="+mj-lt"/>
              </a:rPr>
              <a:t>(news)&gt;&gt;&gt;</a:t>
            </a:r>
          </a:p>
          <a:p>
            <a:pPr marL="455772" lvl="1" indent="-307182" algn="l" eaLnBrk="1" fontAlgn="auto" hangingPunct="1">
              <a:lnSpc>
                <a:spcPct val="95000"/>
              </a:lnSpc>
              <a:spcBef>
                <a:spcPct val="0"/>
              </a:spcBef>
              <a:spcAft>
                <a:spcPts val="0"/>
              </a:spcAft>
              <a:buClr>
                <a:srgbClr val="333333"/>
              </a:buClr>
              <a:defRPr/>
            </a:pPr>
            <a:r>
              <a:rPr lang="el-GR" b="1" dirty="0" smtClean="0">
                <a:solidFill>
                  <a:srgbClr val="333333"/>
                </a:solidFill>
                <a:latin typeface="+mj-lt"/>
              </a:rPr>
              <a:t>σε γνώση </a:t>
            </a:r>
            <a:r>
              <a:rPr lang="en-US" b="1" dirty="0" smtClean="0">
                <a:solidFill>
                  <a:srgbClr val="333333"/>
                </a:solidFill>
                <a:latin typeface="+mj-lt"/>
              </a:rPr>
              <a:t>(knowledge)&gt;&gt;&gt;</a:t>
            </a:r>
            <a:r>
              <a:rPr lang="el-GR" b="1" dirty="0" smtClean="0">
                <a:solidFill>
                  <a:srgbClr val="333333"/>
                </a:solidFill>
                <a:latin typeface="+mj-lt"/>
              </a:rPr>
              <a:t>σε Σοφία </a:t>
            </a:r>
            <a:r>
              <a:rPr lang="en-US" b="1" dirty="0" smtClean="0">
                <a:solidFill>
                  <a:srgbClr val="333333"/>
                </a:solidFill>
                <a:latin typeface="+mj-lt"/>
              </a:rPr>
              <a:t>(wisdom</a:t>
            </a:r>
            <a:r>
              <a:rPr lang="en-US" b="1" dirty="0">
                <a:solidFill>
                  <a:srgbClr val="333333"/>
                </a:solidFill>
                <a:latin typeface="+mj-lt"/>
              </a:rPr>
              <a:t>)&lt;&lt;&lt;</a:t>
            </a:r>
            <a:endParaRPr lang="en-US" dirty="0" smtClean="0">
              <a:latin typeface="+mj-lt"/>
            </a:endParaRPr>
          </a:p>
          <a:p>
            <a:pPr marL="35719" algn="l" eaLnBrk="1" fontAlgn="auto" hangingPunct="1">
              <a:lnSpc>
                <a:spcPct val="95000"/>
              </a:lnSpc>
              <a:spcBef>
                <a:spcPct val="0"/>
              </a:spcBef>
              <a:spcAft>
                <a:spcPts val="0"/>
              </a:spcAft>
              <a:buClr>
                <a:srgbClr val="333333"/>
              </a:buClr>
              <a:defRPr/>
            </a:pPr>
            <a:endParaRPr lang="en-US" sz="18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393700" y="407988"/>
            <a:ext cx="6986588" cy="357187"/>
          </a:xfrm>
        </p:spPr>
        <p:txBody>
          <a:bodyPr lIns="0" tIns="0" rIns="0" bIns="0"/>
          <a:lstStyle/>
          <a:p>
            <a:pPr marL="484188" eaLnBrk="1" hangingPunct="1">
              <a:lnSpc>
                <a:spcPct val="95000"/>
              </a:lnSpc>
            </a:pPr>
            <a:r>
              <a:rPr lang="el-GR" sz="2400" dirty="0" smtClean="0">
                <a:solidFill>
                  <a:srgbClr val="000000"/>
                </a:solidFill>
              </a:rPr>
              <a:t>Όμως, η Αίθουσα Σύνταξης παραμένει ίδια</a:t>
            </a:r>
            <a:r>
              <a:rPr lang="en-US" sz="2400" dirty="0" smtClean="0">
                <a:solidFill>
                  <a:srgbClr val="000000"/>
                </a:solidFill>
              </a:rPr>
              <a:t>!</a:t>
            </a:r>
          </a:p>
        </p:txBody>
      </p:sp>
      <p:pic>
        <p:nvPicPr>
          <p:cNvPr id="15363" name="Picture 4"/>
          <p:cNvPicPr>
            <a:picLocks noChangeAspect="1" noChangeArrowheads="1"/>
          </p:cNvPicPr>
          <p:nvPr/>
        </p:nvPicPr>
        <p:blipFill>
          <a:blip r:embed="rId2" cstate="print"/>
          <a:srcRect/>
          <a:stretch>
            <a:fillRect/>
          </a:stretch>
        </p:blipFill>
        <p:spPr bwMode="auto">
          <a:xfrm>
            <a:off x="2011363" y="1006475"/>
            <a:ext cx="5143500" cy="3862388"/>
          </a:xfrm>
          <a:prstGeom prst="rect">
            <a:avLst/>
          </a:prstGeom>
          <a:noFill/>
          <a:ln w="9525">
            <a:noFill/>
            <a:miter lim="800000"/>
            <a:headEnd/>
            <a:tailEnd/>
          </a:ln>
        </p:spPr>
      </p:pic>
      <p:sp>
        <p:nvSpPr>
          <p:cNvPr id="15364" name="Text Box 5"/>
          <p:cNvSpPr txBox="1">
            <a:spLocks noChangeArrowheads="1"/>
          </p:cNvSpPr>
          <p:nvPr/>
        </p:nvSpPr>
        <p:spPr bwMode="auto">
          <a:xfrm>
            <a:off x="2325688" y="5303838"/>
            <a:ext cx="4670425" cy="701675"/>
          </a:xfrm>
          <a:prstGeom prst="rect">
            <a:avLst/>
          </a:prstGeom>
          <a:noFill/>
          <a:ln w="9525">
            <a:noFill/>
            <a:miter lim="800000"/>
            <a:headEnd/>
            <a:tailEnd/>
          </a:ln>
        </p:spPr>
        <p:txBody>
          <a:bodyPr lIns="0" tIns="0" rIns="0" bIns="0">
            <a:spAutoFit/>
          </a:bodyPr>
          <a:lstStyle/>
          <a:p>
            <a:pPr>
              <a:lnSpc>
                <a:spcPct val="95000"/>
              </a:lnSpc>
            </a:pPr>
            <a:r>
              <a:rPr lang="el-GR" sz="2400" dirty="0">
                <a:solidFill>
                  <a:srgbClr val="000000"/>
                </a:solidFill>
                <a:latin typeface="+mj-lt"/>
              </a:rPr>
              <a:t>Ε…</a:t>
            </a:r>
            <a:endParaRPr lang="en-US" dirty="0">
              <a:latin typeface="+mj-lt"/>
            </a:endParaRPr>
          </a:p>
          <a:p>
            <a:pPr>
              <a:lnSpc>
                <a:spcPct val="95000"/>
              </a:lnSpc>
            </a:pPr>
            <a:r>
              <a:rPr lang="el-GR" sz="2400" dirty="0">
                <a:solidFill>
                  <a:srgbClr val="000000"/>
                </a:solidFill>
                <a:latin typeface="+mj-lt"/>
              </a:rPr>
              <a:t>Σχεδόν</a:t>
            </a:r>
            <a:r>
              <a:rPr lang="en-US" sz="2400" dirty="0">
                <a:solidFill>
                  <a:srgbClr val="000000"/>
                </a:solidFill>
                <a:latin typeface="+mj-lt"/>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ctrTitle"/>
          </p:nvPr>
        </p:nvSpPr>
        <p:spPr>
          <a:xfrm>
            <a:off x="771525" y="217488"/>
            <a:ext cx="7753350" cy="666750"/>
          </a:xfrm>
        </p:spPr>
        <p:txBody>
          <a:bodyPr lIns="0" tIns="0" rIns="0" bIns="0"/>
          <a:lstStyle/>
          <a:p>
            <a:pPr marL="484188" eaLnBrk="1" hangingPunct="1">
              <a:lnSpc>
                <a:spcPct val="95000"/>
              </a:lnSpc>
            </a:pPr>
            <a:r>
              <a:rPr lang="el-GR" sz="2400" dirty="0" smtClean="0">
                <a:solidFill>
                  <a:srgbClr val="000000"/>
                </a:solidFill>
              </a:rPr>
              <a:t>Αίθουσα Σύνταξης</a:t>
            </a:r>
            <a:r>
              <a:rPr lang="en-US" sz="2400" dirty="0" smtClean="0">
                <a:solidFill>
                  <a:srgbClr val="000000"/>
                </a:solidFill>
              </a:rPr>
              <a:t>: </a:t>
            </a:r>
            <a:r>
              <a:rPr lang="el-GR" sz="2400" dirty="0" smtClean="0">
                <a:solidFill>
                  <a:srgbClr val="000000"/>
                </a:solidFill>
              </a:rPr>
              <a:t>Ο χώρος που γεννιούνται οι Ειδήσεις από τους Δημοσιογράφους</a:t>
            </a:r>
            <a:endParaRPr lang="en-US" sz="2400" dirty="0" smtClean="0">
              <a:solidFill>
                <a:srgbClr val="000000"/>
              </a:solidFill>
            </a:endParaRPr>
          </a:p>
        </p:txBody>
      </p:sp>
      <p:pic>
        <p:nvPicPr>
          <p:cNvPr id="16387" name="Picture 4"/>
          <p:cNvPicPr>
            <a:picLocks noChangeAspect="1" noChangeArrowheads="1"/>
          </p:cNvPicPr>
          <p:nvPr/>
        </p:nvPicPr>
        <p:blipFill>
          <a:blip r:embed="rId2" cstate="print"/>
          <a:srcRect/>
          <a:stretch>
            <a:fillRect/>
          </a:stretch>
        </p:blipFill>
        <p:spPr bwMode="auto">
          <a:xfrm>
            <a:off x="1463675" y="1096963"/>
            <a:ext cx="6116638" cy="383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ctrTitle"/>
          </p:nvPr>
        </p:nvSpPr>
        <p:spPr>
          <a:xfrm>
            <a:off x="771525" y="217488"/>
            <a:ext cx="7753350" cy="666750"/>
          </a:xfrm>
        </p:spPr>
        <p:txBody>
          <a:bodyPr lIns="0" tIns="0" rIns="0" bIns="0"/>
          <a:lstStyle/>
          <a:p>
            <a:pPr marL="484188" eaLnBrk="1" hangingPunct="1">
              <a:lnSpc>
                <a:spcPct val="95000"/>
              </a:lnSpc>
            </a:pPr>
            <a:r>
              <a:rPr lang="el-GR" sz="2800" dirty="0" smtClean="0">
                <a:solidFill>
                  <a:srgbClr val="000000"/>
                </a:solidFill>
              </a:rPr>
              <a:t>Και η Αίθουσα Σύνταξης των Πολιτών</a:t>
            </a:r>
            <a:endParaRPr lang="en-US" sz="2800" dirty="0" smtClean="0">
              <a:solidFill>
                <a:srgbClr val="000000"/>
              </a:solidFill>
            </a:endParaRPr>
          </a:p>
        </p:txBody>
      </p:sp>
      <p:pic>
        <p:nvPicPr>
          <p:cNvPr id="17411" name="Picture 4"/>
          <p:cNvPicPr>
            <a:picLocks noChangeAspect="1" noChangeArrowheads="1"/>
          </p:cNvPicPr>
          <p:nvPr/>
        </p:nvPicPr>
        <p:blipFill>
          <a:blip r:embed="rId2" cstate="print"/>
          <a:srcRect/>
          <a:stretch>
            <a:fillRect/>
          </a:stretch>
        </p:blipFill>
        <p:spPr bwMode="auto">
          <a:xfrm>
            <a:off x="2559050" y="1125538"/>
            <a:ext cx="3948113" cy="368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43608" y="1700807"/>
            <a:ext cx="6840760" cy="3333220"/>
          </a:xfrm>
          <a:prstGeom prst="rect">
            <a:avLst/>
          </a:prstGeom>
          <a:noFill/>
          <a:ln w="9525">
            <a:noFill/>
            <a:miter lim="800000"/>
            <a:headEnd/>
            <a:tailEnd/>
          </a:ln>
        </p:spPr>
        <p:txBody>
          <a:bodyPr wrap="square" lIns="0" tIns="0" rIns="0" bIns="0">
            <a:spAutoFit/>
          </a:bodyPr>
          <a:lstStyle/>
          <a:p>
            <a:pPr marL="769938" lvl="2" indent="-255588">
              <a:lnSpc>
                <a:spcPct val="95000"/>
              </a:lnSpc>
              <a:buClr>
                <a:srgbClr val="000000"/>
              </a:buClr>
              <a:buSzPct val="80000"/>
              <a:buFont typeface="Courier New" pitchFamily="49" charset="0"/>
              <a:buChar char="o"/>
            </a:pPr>
            <a:r>
              <a:rPr lang="el-GR" sz="2400" b="1" dirty="0">
                <a:solidFill>
                  <a:srgbClr val="000000"/>
                </a:solidFill>
                <a:latin typeface="+mj-lt"/>
              </a:rPr>
              <a:t>Για Αναζήτηση</a:t>
            </a:r>
            <a:r>
              <a:rPr lang="en-US" sz="2400" dirty="0">
                <a:solidFill>
                  <a:srgbClr val="000000"/>
                </a:solidFill>
                <a:latin typeface="+mj-lt"/>
              </a:rPr>
              <a:t>(google.com, recordedfuture.com)</a:t>
            </a:r>
            <a:endParaRPr lang="el-GR" sz="2400" dirty="0">
              <a:solidFill>
                <a:srgbClr val="000000"/>
              </a:solidFill>
              <a:latin typeface="+mj-lt"/>
            </a:endParaRPr>
          </a:p>
          <a:p>
            <a:pPr marL="769938" lvl="2" indent="-255588">
              <a:lnSpc>
                <a:spcPct val="95000"/>
              </a:lnSpc>
              <a:buClr>
                <a:srgbClr val="000000"/>
              </a:buClr>
              <a:buSzPct val="80000"/>
              <a:buFont typeface="Courier New" pitchFamily="49" charset="0"/>
              <a:buChar char="o"/>
            </a:pPr>
            <a:endParaRPr lang="el-GR" sz="2400" dirty="0">
              <a:solidFill>
                <a:srgbClr val="000000"/>
              </a:solidFill>
              <a:latin typeface="+mj-lt"/>
            </a:endParaRPr>
          </a:p>
          <a:p>
            <a:pPr marL="769938" lvl="2" indent="-255588">
              <a:lnSpc>
                <a:spcPct val="95000"/>
              </a:lnSpc>
              <a:buClr>
                <a:srgbClr val="000000"/>
              </a:buClr>
              <a:buSzPct val="80000"/>
              <a:buFont typeface="Courier New" pitchFamily="49" charset="0"/>
              <a:buChar char="o"/>
            </a:pPr>
            <a:endParaRPr lang="en-US" dirty="0">
              <a:latin typeface="+mj-lt"/>
            </a:endParaRPr>
          </a:p>
          <a:p>
            <a:pPr marL="769938" lvl="2" indent="-255588">
              <a:lnSpc>
                <a:spcPct val="95000"/>
              </a:lnSpc>
              <a:buClr>
                <a:srgbClr val="000000"/>
              </a:buClr>
              <a:buSzPct val="80000"/>
              <a:buFont typeface="Courier New" pitchFamily="49" charset="0"/>
              <a:buChar char="o"/>
            </a:pPr>
            <a:r>
              <a:rPr lang="el-GR" sz="2400" b="1" dirty="0">
                <a:solidFill>
                  <a:srgbClr val="000000"/>
                </a:solidFill>
                <a:latin typeface="+mj-lt"/>
              </a:rPr>
              <a:t>Για Εποπτεία</a:t>
            </a:r>
            <a:r>
              <a:rPr lang="en-US" sz="2400" dirty="0">
                <a:solidFill>
                  <a:srgbClr val="000000"/>
                </a:solidFill>
                <a:latin typeface="+mj-lt"/>
              </a:rPr>
              <a:t> (Seesmic.com, tweetdeck.com, netvibes.com, google.com/reader)</a:t>
            </a:r>
            <a:endParaRPr lang="el-GR" sz="2400" dirty="0">
              <a:solidFill>
                <a:srgbClr val="000000"/>
              </a:solidFill>
              <a:latin typeface="+mj-lt"/>
            </a:endParaRPr>
          </a:p>
          <a:p>
            <a:pPr marL="769938" lvl="2" indent="-255588">
              <a:lnSpc>
                <a:spcPct val="95000"/>
              </a:lnSpc>
              <a:buClr>
                <a:srgbClr val="000000"/>
              </a:buClr>
              <a:buSzPct val="80000"/>
              <a:buFont typeface="Courier New" pitchFamily="49" charset="0"/>
              <a:buChar char="o"/>
            </a:pPr>
            <a:endParaRPr lang="el-GR" sz="2400" dirty="0">
              <a:solidFill>
                <a:srgbClr val="000000"/>
              </a:solidFill>
              <a:latin typeface="+mj-lt"/>
            </a:endParaRPr>
          </a:p>
          <a:p>
            <a:pPr marL="769938" lvl="2" indent="-255588">
              <a:lnSpc>
                <a:spcPct val="95000"/>
              </a:lnSpc>
              <a:buClr>
                <a:srgbClr val="000000"/>
              </a:buClr>
              <a:buSzPct val="80000"/>
              <a:buFont typeface="Courier New" pitchFamily="49" charset="0"/>
              <a:buChar char="o"/>
            </a:pPr>
            <a:endParaRPr lang="en-US" dirty="0">
              <a:latin typeface="+mj-lt"/>
            </a:endParaRPr>
          </a:p>
          <a:p>
            <a:pPr marL="769938" lvl="2" indent="-255588">
              <a:lnSpc>
                <a:spcPct val="95000"/>
              </a:lnSpc>
              <a:buClr>
                <a:srgbClr val="000000"/>
              </a:buClr>
              <a:buSzPct val="80000"/>
              <a:buFont typeface="Courier New" pitchFamily="49" charset="0"/>
              <a:buChar char="o"/>
            </a:pPr>
            <a:r>
              <a:rPr lang="el-GR" sz="2400" b="1" dirty="0">
                <a:solidFill>
                  <a:srgbClr val="000000"/>
                </a:solidFill>
                <a:latin typeface="+mj-lt"/>
              </a:rPr>
              <a:t>Για Παραγωγή/Σύνταξη</a:t>
            </a:r>
            <a:r>
              <a:rPr lang="en-US" sz="2400" dirty="0">
                <a:solidFill>
                  <a:srgbClr val="000000"/>
                </a:solidFill>
                <a:latin typeface="+mj-lt"/>
              </a:rPr>
              <a:t>(Content Management Tools, Collaborative tools-Share Docs Tools)</a:t>
            </a:r>
          </a:p>
        </p:txBody>
      </p:sp>
      <p:sp>
        <p:nvSpPr>
          <p:cNvPr id="18435" name="Text Box 5"/>
          <p:cNvSpPr txBox="1">
            <a:spLocks noChangeArrowheads="1"/>
          </p:cNvSpPr>
          <p:nvPr/>
        </p:nvSpPr>
        <p:spPr bwMode="auto">
          <a:xfrm>
            <a:off x="1155700" y="312101"/>
            <a:ext cx="7275513" cy="935641"/>
          </a:xfrm>
          <a:prstGeom prst="rect">
            <a:avLst/>
          </a:prstGeom>
          <a:noFill/>
          <a:ln w="9525">
            <a:noFill/>
            <a:miter lim="800000"/>
            <a:headEnd/>
            <a:tailEnd/>
          </a:ln>
        </p:spPr>
        <p:txBody>
          <a:bodyPr wrap="square" lIns="0" tIns="0" rIns="0" bIns="0" anchor="ctr">
            <a:spAutoFit/>
          </a:bodyPr>
          <a:lstStyle/>
          <a:p>
            <a:pPr algn="ctr">
              <a:lnSpc>
                <a:spcPct val="95000"/>
              </a:lnSpc>
            </a:pPr>
            <a:r>
              <a:rPr lang="el-GR" sz="3200" dirty="0">
                <a:solidFill>
                  <a:srgbClr val="000000"/>
                </a:solidFill>
                <a:latin typeface="+mj-lt"/>
              </a:rPr>
              <a:t>Παραδοσιακή </a:t>
            </a:r>
            <a:r>
              <a:rPr lang="en-US" sz="3200" dirty="0" err="1">
                <a:solidFill>
                  <a:srgbClr val="000000"/>
                </a:solidFill>
                <a:latin typeface="+mj-lt"/>
              </a:rPr>
              <a:t>vs</a:t>
            </a:r>
            <a:r>
              <a:rPr lang="en-US" sz="3200" dirty="0">
                <a:solidFill>
                  <a:srgbClr val="000000"/>
                </a:solidFill>
                <a:latin typeface="+mj-lt"/>
              </a:rPr>
              <a:t> </a:t>
            </a:r>
            <a:r>
              <a:rPr lang="el-GR" sz="3200" dirty="0">
                <a:solidFill>
                  <a:srgbClr val="000000"/>
                </a:solidFill>
                <a:latin typeface="+mj-lt"/>
              </a:rPr>
              <a:t>Νέα Δημοσιογραφία: </a:t>
            </a:r>
            <a:endParaRPr lang="el-GR" sz="3200" dirty="0" smtClean="0">
              <a:solidFill>
                <a:srgbClr val="000000"/>
              </a:solidFill>
              <a:latin typeface="+mj-lt"/>
            </a:endParaRPr>
          </a:p>
          <a:p>
            <a:pPr algn="ctr">
              <a:lnSpc>
                <a:spcPct val="95000"/>
              </a:lnSpc>
            </a:pPr>
            <a:r>
              <a:rPr lang="el-GR" sz="3200" dirty="0" smtClean="0">
                <a:solidFill>
                  <a:srgbClr val="000000"/>
                </a:solidFill>
                <a:latin typeface="+mj-lt"/>
              </a:rPr>
              <a:t>Νέα </a:t>
            </a:r>
            <a:r>
              <a:rPr lang="el-GR" sz="3200" dirty="0">
                <a:solidFill>
                  <a:srgbClr val="000000"/>
                </a:solidFill>
                <a:latin typeface="+mj-lt"/>
              </a:rPr>
              <a:t>Εργαλεία</a:t>
            </a:r>
            <a:endParaRPr lang="en-US" sz="3200" dirty="0">
              <a:solidFill>
                <a:srgbClr val="00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3 - Θέση περιεχομένου" descr="Isabelle_Huppert.jpg"/>
          <p:cNvPicPr>
            <a:picLocks noGrp="1" noChangeAspect="1"/>
          </p:cNvPicPr>
          <p:nvPr>
            <p:ph idx="1"/>
          </p:nvPr>
        </p:nvPicPr>
        <p:blipFill>
          <a:blip r:embed="rId3" cstate="print"/>
          <a:srcRect/>
          <a:stretch>
            <a:fillRect/>
          </a:stretch>
        </p:blipFill>
        <p:spPr>
          <a:xfrm>
            <a:off x="0" y="0"/>
            <a:ext cx="3995738" cy="5097463"/>
          </a:xfrm>
        </p:spPr>
      </p:pic>
      <p:pic>
        <p:nvPicPr>
          <p:cNvPr id="11267" name="4 - Εικόνα" descr="IH_1.jpg"/>
          <p:cNvPicPr>
            <a:picLocks noChangeAspect="1"/>
          </p:cNvPicPr>
          <p:nvPr/>
        </p:nvPicPr>
        <p:blipFill>
          <a:blip r:embed="rId4" cstate="print"/>
          <a:srcRect/>
          <a:stretch>
            <a:fillRect/>
          </a:stretch>
        </p:blipFill>
        <p:spPr bwMode="auto">
          <a:xfrm>
            <a:off x="2214563" y="3357563"/>
            <a:ext cx="6929437"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36650" y="279400"/>
            <a:ext cx="7251700" cy="473075"/>
          </a:xfrm>
          <a:prstGeom prst="rect">
            <a:avLst/>
          </a:prstGeom>
          <a:noFill/>
          <a:ln w="9525">
            <a:noFill/>
            <a:miter lim="800000"/>
            <a:headEnd/>
            <a:tailEnd/>
          </a:ln>
        </p:spPr>
        <p:txBody>
          <a:bodyPr lIns="0" tIns="0" rIns="0" bIns="0" anchor="ctr">
            <a:spAutoFit/>
          </a:bodyPr>
          <a:lstStyle/>
          <a:p>
            <a:pPr algn="ctr">
              <a:lnSpc>
                <a:spcPct val="95000"/>
              </a:lnSpc>
            </a:pPr>
            <a:r>
              <a:rPr lang="el-GR" sz="3200" dirty="0">
                <a:solidFill>
                  <a:srgbClr val="000000"/>
                </a:solidFill>
                <a:latin typeface="+mj-lt"/>
              </a:rPr>
              <a:t>Η Μεγάλη Αλλαγή</a:t>
            </a:r>
            <a:endParaRPr lang="en-US" sz="3200" dirty="0">
              <a:solidFill>
                <a:srgbClr val="000000"/>
              </a:solidFill>
              <a:latin typeface="+mj-lt"/>
            </a:endParaRPr>
          </a:p>
        </p:txBody>
      </p:sp>
      <p:sp>
        <p:nvSpPr>
          <p:cNvPr id="19459" name="Text Box 5"/>
          <p:cNvSpPr txBox="1">
            <a:spLocks noChangeArrowheads="1"/>
          </p:cNvSpPr>
          <p:nvPr/>
        </p:nvSpPr>
        <p:spPr bwMode="auto">
          <a:xfrm>
            <a:off x="1258888" y="4437063"/>
            <a:ext cx="6364287" cy="701731"/>
          </a:xfrm>
          <a:prstGeom prst="rect">
            <a:avLst/>
          </a:prstGeom>
          <a:noFill/>
          <a:ln w="9525">
            <a:noFill/>
            <a:miter lim="800000"/>
            <a:headEnd/>
            <a:tailEnd/>
          </a:ln>
        </p:spPr>
        <p:txBody>
          <a:bodyPr wrap="square" lIns="0" tIns="0" rIns="0" bIns="0">
            <a:spAutoFit/>
          </a:bodyPr>
          <a:lstStyle/>
          <a:p>
            <a:pPr lvl="1" indent="-306388">
              <a:lnSpc>
                <a:spcPct val="95000"/>
              </a:lnSpc>
              <a:buClr>
                <a:srgbClr val="000000"/>
              </a:buClr>
              <a:buSzPct val="100000"/>
              <a:buFontTx/>
              <a:buChar char="•"/>
            </a:pPr>
            <a:r>
              <a:rPr lang="el-GR" sz="2400" dirty="0">
                <a:solidFill>
                  <a:srgbClr val="000000"/>
                </a:solidFill>
                <a:latin typeface="+mj-lt"/>
              </a:rPr>
              <a:t>Ο Δημοσιογράφος δεν είναι πλέον το κέντρο της αφήγησης ούτε και μοναδικός αφηγητής</a:t>
            </a:r>
            <a:endParaRPr lang="en-US" sz="2400" dirty="0">
              <a:solidFill>
                <a:srgbClr val="000000"/>
              </a:solidFill>
              <a:latin typeface="+mj-lt"/>
            </a:endParaRPr>
          </a:p>
        </p:txBody>
      </p:sp>
      <p:pic>
        <p:nvPicPr>
          <p:cNvPr id="19460" name="Picture 6"/>
          <p:cNvPicPr>
            <a:picLocks noChangeAspect="1" noChangeArrowheads="1"/>
          </p:cNvPicPr>
          <p:nvPr/>
        </p:nvPicPr>
        <p:blipFill>
          <a:blip r:embed="rId2" cstate="print"/>
          <a:srcRect/>
          <a:stretch>
            <a:fillRect/>
          </a:stretch>
        </p:blipFill>
        <p:spPr bwMode="auto">
          <a:xfrm>
            <a:off x="2274888" y="1189038"/>
            <a:ext cx="4391025" cy="266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155700" y="455613"/>
            <a:ext cx="7275513" cy="466725"/>
          </a:xfrm>
          <a:prstGeom prst="rect">
            <a:avLst/>
          </a:prstGeom>
          <a:noFill/>
          <a:ln w="9525">
            <a:noFill/>
            <a:miter lim="800000"/>
            <a:headEnd/>
            <a:tailEnd/>
          </a:ln>
        </p:spPr>
        <p:txBody>
          <a:bodyPr lIns="0" tIns="0" rIns="0" bIns="0" anchor="ctr">
            <a:spAutoFit/>
          </a:bodyPr>
          <a:lstStyle/>
          <a:p>
            <a:pPr algn="ctr">
              <a:lnSpc>
                <a:spcPct val="95000"/>
              </a:lnSpc>
            </a:pPr>
            <a:r>
              <a:rPr lang="el-GR" sz="3200">
                <a:solidFill>
                  <a:srgbClr val="000000"/>
                </a:solidFill>
              </a:rPr>
              <a:t>Το οικοσύστημα των</a:t>
            </a:r>
            <a:r>
              <a:rPr lang="en-US" sz="3200">
                <a:solidFill>
                  <a:srgbClr val="000000"/>
                </a:solidFill>
              </a:rPr>
              <a:t> New Media</a:t>
            </a:r>
          </a:p>
        </p:txBody>
      </p:sp>
      <p:pic>
        <p:nvPicPr>
          <p:cNvPr id="20483" name="Picture 5"/>
          <p:cNvPicPr>
            <a:picLocks noChangeAspect="1" noChangeArrowheads="1"/>
          </p:cNvPicPr>
          <p:nvPr/>
        </p:nvPicPr>
        <p:blipFill>
          <a:blip r:embed="rId2" cstate="print"/>
          <a:srcRect/>
          <a:stretch>
            <a:fillRect/>
          </a:stretch>
        </p:blipFill>
        <p:spPr bwMode="auto">
          <a:xfrm>
            <a:off x="2128838" y="1243013"/>
            <a:ext cx="4813300" cy="500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22250" y="274638"/>
            <a:ext cx="8699500" cy="822325"/>
          </a:xfrm>
        </p:spPr>
        <p:txBody>
          <a:bodyPr lIns="0" tIns="0" rIns="0" bIns="0" anchor="t"/>
          <a:lstStyle/>
          <a:p>
            <a:pPr marL="484188" eaLnBrk="1" hangingPunct="1">
              <a:lnSpc>
                <a:spcPct val="95000"/>
              </a:lnSpc>
            </a:pPr>
            <a:r>
              <a:rPr lang="el-GR" sz="2600" dirty="0" smtClean="0">
                <a:solidFill>
                  <a:srgbClr val="000000"/>
                </a:solidFill>
              </a:rPr>
              <a:t>Το Κοινό Οικοσύστημα Πολιτών και Δημοσιογράφων: Κοινωνικά Δίκτυα</a:t>
            </a:r>
            <a:endParaRPr lang="en-US" sz="2600" dirty="0" smtClean="0">
              <a:solidFill>
                <a:srgbClr val="000000"/>
              </a:solidFill>
            </a:endParaRPr>
          </a:p>
        </p:txBody>
      </p:sp>
      <p:pic>
        <p:nvPicPr>
          <p:cNvPr id="21507" name="Picture 4"/>
          <p:cNvPicPr>
            <a:picLocks noChangeAspect="1" noChangeArrowheads="1"/>
          </p:cNvPicPr>
          <p:nvPr/>
        </p:nvPicPr>
        <p:blipFill>
          <a:blip r:embed="rId2" cstate="print"/>
          <a:srcRect/>
          <a:stretch>
            <a:fillRect/>
          </a:stretch>
        </p:blipFill>
        <p:spPr bwMode="auto">
          <a:xfrm>
            <a:off x="1042988" y="1125538"/>
            <a:ext cx="71628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222250" y="274638"/>
            <a:ext cx="8699500" cy="822325"/>
          </a:xfrm>
        </p:spPr>
        <p:txBody>
          <a:bodyPr lIns="0" tIns="0" rIns="0" bIns="0" anchor="t"/>
          <a:lstStyle/>
          <a:p>
            <a:pPr marL="484188" eaLnBrk="1" hangingPunct="1">
              <a:lnSpc>
                <a:spcPct val="95000"/>
              </a:lnSpc>
            </a:pPr>
            <a:r>
              <a:rPr lang="el-GR" sz="3900" dirty="0" smtClean="0">
                <a:solidFill>
                  <a:srgbClr val="000000"/>
                </a:solidFill>
              </a:rPr>
              <a:t>Τα </a:t>
            </a:r>
            <a:r>
              <a:rPr lang="en-US" sz="3900" dirty="0" smtClean="0">
                <a:solidFill>
                  <a:srgbClr val="000000"/>
                </a:solidFill>
              </a:rPr>
              <a:t>Social Media </a:t>
            </a:r>
            <a:r>
              <a:rPr lang="el-GR" sz="3900" dirty="0" smtClean="0">
                <a:solidFill>
                  <a:srgbClr val="000000"/>
                </a:solidFill>
              </a:rPr>
              <a:t>για τη Δημοσιογραφία είναι</a:t>
            </a:r>
            <a:r>
              <a:rPr lang="en-US" sz="3900" dirty="0" smtClean="0">
                <a:solidFill>
                  <a:srgbClr val="000000"/>
                </a:solidFill>
              </a:rPr>
              <a:t>...</a:t>
            </a:r>
          </a:p>
        </p:txBody>
      </p:sp>
      <p:sp>
        <p:nvSpPr>
          <p:cNvPr id="22531" name="Rectangle 2"/>
          <p:cNvSpPr>
            <a:spLocks noGrp="1" noChangeArrowheads="1"/>
          </p:cNvSpPr>
          <p:nvPr>
            <p:ph idx="1"/>
          </p:nvPr>
        </p:nvSpPr>
        <p:spPr>
          <a:xfrm>
            <a:off x="1593850" y="5661248"/>
            <a:ext cx="5921375" cy="728440"/>
          </a:xfrm>
        </p:spPr>
        <p:txBody>
          <a:bodyPr lIns="0" tIns="0" rIns="0" bIns="0"/>
          <a:lstStyle/>
          <a:p>
            <a:pPr marL="0" indent="0" algn="ctr" eaLnBrk="1" hangingPunct="1">
              <a:lnSpc>
                <a:spcPct val="95000"/>
              </a:lnSpc>
              <a:spcBef>
                <a:spcPct val="0"/>
              </a:spcBef>
              <a:buFont typeface="Arial" pitchFamily="34" charset="0"/>
              <a:buNone/>
            </a:pPr>
            <a:r>
              <a:rPr lang="en-US" sz="2400" dirty="0" smtClean="0">
                <a:solidFill>
                  <a:srgbClr val="000000"/>
                </a:solidFill>
                <a:latin typeface="+mj-lt"/>
              </a:rPr>
              <a:t>...</a:t>
            </a:r>
            <a:r>
              <a:rPr lang="el-GR" sz="2400" dirty="0" smtClean="0">
                <a:solidFill>
                  <a:srgbClr val="000000"/>
                </a:solidFill>
                <a:latin typeface="+mj-lt"/>
              </a:rPr>
              <a:t>μια απέραντη Φάρμα Περιεχομένου</a:t>
            </a:r>
            <a:r>
              <a:rPr lang="en-US" sz="2400" dirty="0" smtClean="0">
                <a:solidFill>
                  <a:srgbClr val="000000"/>
                </a:solidFill>
                <a:latin typeface="+mj-lt"/>
              </a:rPr>
              <a:t>!!!</a:t>
            </a:r>
          </a:p>
        </p:txBody>
      </p:sp>
      <p:pic>
        <p:nvPicPr>
          <p:cNvPr id="22532" name="Picture 4"/>
          <p:cNvPicPr>
            <a:picLocks noChangeAspect="1" noChangeArrowheads="1"/>
          </p:cNvPicPr>
          <p:nvPr/>
        </p:nvPicPr>
        <p:blipFill>
          <a:blip r:embed="rId2" cstate="print"/>
          <a:srcRect/>
          <a:stretch>
            <a:fillRect/>
          </a:stretch>
        </p:blipFill>
        <p:spPr bwMode="auto">
          <a:xfrm>
            <a:off x="1692275" y="1412875"/>
            <a:ext cx="6116638" cy="365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641350" y="554038"/>
            <a:ext cx="7993063" cy="556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22250" y="548680"/>
            <a:ext cx="8699500" cy="792088"/>
          </a:xfrm>
        </p:spPr>
        <p:txBody>
          <a:bodyPr lIns="0" tIns="0" rIns="0" bIns="0" anchor="t"/>
          <a:lstStyle/>
          <a:p>
            <a:pPr marL="484188" eaLnBrk="1" hangingPunct="1">
              <a:lnSpc>
                <a:spcPct val="95000"/>
              </a:lnSpc>
            </a:pPr>
            <a:r>
              <a:rPr lang="en-US" sz="3900" dirty="0" smtClean="0">
                <a:solidFill>
                  <a:srgbClr val="000000"/>
                </a:solidFill>
              </a:rPr>
              <a:t>Social Media</a:t>
            </a:r>
          </a:p>
        </p:txBody>
      </p:sp>
      <p:sp>
        <p:nvSpPr>
          <p:cNvPr id="31747" name="Rectangle 2"/>
          <p:cNvSpPr>
            <a:spLocks noGrp="1" noChangeArrowheads="1"/>
          </p:cNvSpPr>
          <p:nvPr>
            <p:ph idx="1"/>
          </p:nvPr>
        </p:nvSpPr>
        <p:spPr>
          <a:xfrm>
            <a:off x="1212850" y="1612900"/>
            <a:ext cx="7103566" cy="3760316"/>
          </a:xfrm>
        </p:spPr>
        <p:txBody>
          <a:bodyPr lIns="0" tIns="0" rIns="0" bIns="0" rtlCol="0">
            <a:normAutofit/>
          </a:bodyPr>
          <a:lstStyle/>
          <a:p>
            <a:pPr marL="0" indent="0" eaLnBrk="1" fontAlgn="auto" hangingPunct="1">
              <a:lnSpc>
                <a:spcPct val="95000"/>
              </a:lnSpc>
              <a:spcBef>
                <a:spcPct val="0"/>
              </a:spcBef>
              <a:spcAft>
                <a:spcPts val="0"/>
              </a:spcAft>
              <a:buFont typeface="Arial" pitchFamily="34" charset="0"/>
              <a:buNone/>
              <a:defRPr/>
            </a:pPr>
            <a:endParaRPr lang="en-US" sz="2400" dirty="0">
              <a:solidFill>
                <a:srgbClr val="000000"/>
              </a:solidFill>
              <a:latin typeface="Arial" pitchFamily="34" charset="0"/>
            </a:endParaRPr>
          </a:p>
          <a:p>
            <a:pPr marL="0" indent="0" eaLnBrk="1" fontAlgn="auto" hangingPunct="1">
              <a:lnSpc>
                <a:spcPct val="95000"/>
              </a:lnSpc>
              <a:spcBef>
                <a:spcPct val="0"/>
              </a:spcBef>
              <a:spcAft>
                <a:spcPts val="0"/>
              </a:spcAft>
              <a:buFont typeface="Arial" pitchFamily="34" charset="0"/>
              <a:buNone/>
              <a:defRPr/>
            </a:pPr>
            <a:endParaRPr lang="en-US" sz="2400" dirty="0">
              <a:solidFill>
                <a:srgbClr val="000000"/>
              </a:solidFill>
              <a:latin typeface="Arial" pitchFamily="34" charset="0"/>
            </a:endParaRPr>
          </a:p>
          <a:p>
            <a:pPr marL="410052" lvl="1" indent="-307182"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Τα </a:t>
            </a:r>
            <a:r>
              <a:rPr lang="en-US" dirty="0" smtClean="0">
                <a:solidFill>
                  <a:srgbClr val="000000"/>
                </a:solidFill>
                <a:latin typeface="+mj-lt"/>
              </a:rPr>
              <a:t>Social media </a:t>
            </a:r>
            <a:r>
              <a:rPr lang="el-GR" dirty="0" smtClean="0">
                <a:solidFill>
                  <a:srgbClr val="000000"/>
                </a:solidFill>
                <a:latin typeface="+mj-lt"/>
              </a:rPr>
              <a:t>αλλάζουν ριζικά πολλά από τα </a:t>
            </a:r>
            <a:r>
              <a:rPr lang="en-US" dirty="0" smtClean="0">
                <a:solidFill>
                  <a:srgbClr val="000000"/>
                </a:solidFill>
                <a:latin typeface="+mj-lt"/>
              </a:rPr>
              <a:t>News Media models.</a:t>
            </a:r>
            <a:endParaRPr lang="en-US" dirty="0" smtClean="0">
              <a:latin typeface="+mj-lt"/>
            </a:endParaRPr>
          </a:p>
          <a:p>
            <a:pPr marL="410052" lvl="1" indent="-307182"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Το διαδίκτυο και τα</a:t>
            </a:r>
            <a:r>
              <a:rPr lang="en-US" dirty="0" smtClean="0">
                <a:solidFill>
                  <a:srgbClr val="000000"/>
                </a:solidFill>
                <a:latin typeface="+mj-lt"/>
              </a:rPr>
              <a:t> social media </a:t>
            </a:r>
            <a:r>
              <a:rPr lang="el-GR" dirty="0" smtClean="0">
                <a:solidFill>
                  <a:srgbClr val="000000"/>
                </a:solidFill>
                <a:latin typeface="+mj-lt"/>
              </a:rPr>
              <a:t>αλλάζουν ριζικά την ισορροπία ανάμεσα στους πολίτες και στα ΜΜΕ</a:t>
            </a:r>
            <a:r>
              <a:rPr lang="en-US" dirty="0" smtClean="0">
                <a:solidFill>
                  <a:srgbClr val="000000"/>
                </a:solidFill>
                <a:latin typeface="+mj-lt"/>
              </a:rPr>
              <a:t>.</a:t>
            </a:r>
            <a:endParaRPr lang="en-US" dirty="0" smtClean="0">
              <a:latin typeface="+mj-lt"/>
            </a:endParaRPr>
          </a:p>
          <a:p>
            <a:pPr marL="410052" lvl="1" indent="-307182" eaLnBrk="1" fontAlgn="auto" hangingPunct="1">
              <a:lnSpc>
                <a:spcPct val="95000"/>
              </a:lnSpc>
              <a:spcBef>
                <a:spcPct val="0"/>
              </a:spcBef>
              <a:spcAft>
                <a:spcPts val="0"/>
              </a:spcAft>
              <a:buClr>
                <a:srgbClr val="000000"/>
              </a:buClr>
              <a:buFontTx/>
              <a:buChar char="•"/>
              <a:defRPr/>
            </a:pPr>
            <a:r>
              <a:rPr lang="el-GR" dirty="0" smtClean="0">
                <a:solidFill>
                  <a:srgbClr val="000000"/>
                </a:solidFill>
                <a:latin typeface="+mj-lt"/>
              </a:rPr>
              <a:t>Τα </a:t>
            </a:r>
            <a:r>
              <a:rPr lang="en-US" dirty="0" smtClean="0">
                <a:solidFill>
                  <a:srgbClr val="000000"/>
                </a:solidFill>
                <a:latin typeface="+mj-lt"/>
              </a:rPr>
              <a:t>Social Media </a:t>
            </a:r>
            <a:r>
              <a:rPr lang="el-GR" dirty="0" smtClean="0">
                <a:solidFill>
                  <a:srgbClr val="000000"/>
                </a:solidFill>
                <a:latin typeface="+mj-lt"/>
              </a:rPr>
              <a:t>αλλάζουν την ίδια τη μορφή της αφήγησης </a:t>
            </a:r>
            <a:r>
              <a:rPr lang="en-US" dirty="0" smtClean="0">
                <a:solidFill>
                  <a:srgbClr val="000000"/>
                </a:solidFill>
                <a:latin typeface="+mj-lt"/>
              </a:rPr>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22250" y="274638"/>
            <a:ext cx="8699500" cy="561975"/>
          </a:xfrm>
        </p:spPr>
        <p:txBody>
          <a:bodyPr lIns="0" tIns="0" rIns="0" bIns="0" anchor="t"/>
          <a:lstStyle/>
          <a:p>
            <a:pPr eaLnBrk="1" hangingPunct="1">
              <a:lnSpc>
                <a:spcPct val="95000"/>
              </a:lnSpc>
            </a:pPr>
            <a:r>
              <a:rPr lang="el-GR" sz="3200" dirty="0" smtClean="0">
                <a:solidFill>
                  <a:srgbClr val="000000"/>
                </a:solidFill>
              </a:rPr>
              <a:t>Παλιά Δημοσιογραφία</a:t>
            </a:r>
            <a:r>
              <a:rPr lang="en-US" sz="3200" dirty="0" smtClean="0">
                <a:solidFill>
                  <a:srgbClr val="000000"/>
                </a:solidFill>
              </a:rPr>
              <a:t>- </a:t>
            </a:r>
            <a:r>
              <a:rPr lang="el-GR" sz="3200" dirty="0" smtClean="0">
                <a:solidFill>
                  <a:srgbClr val="000000"/>
                </a:solidFill>
              </a:rPr>
              <a:t>Νέα Δημοσιογραφία</a:t>
            </a:r>
            <a:endParaRPr lang="en-US" sz="3200" dirty="0" smtClean="0">
              <a:solidFill>
                <a:srgbClr val="000000"/>
              </a:solidFill>
            </a:endParaRPr>
          </a:p>
        </p:txBody>
      </p:sp>
      <p:sp>
        <p:nvSpPr>
          <p:cNvPr id="25603" name="Rectangle 2"/>
          <p:cNvSpPr>
            <a:spLocks noGrp="1" noChangeArrowheads="1"/>
          </p:cNvSpPr>
          <p:nvPr>
            <p:ph sz="half" idx="1"/>
          </p:nvPr>
        </p:nvSpPr>
        <p:spPr>
          <a:xfrm>
            <a:off x="1692275" y="1268413"/>
            <a:ext cx="2911475" cy="5112915"/>
          </a:xfrm>
        </p:spPr>
        <p:txBody>
          <a:bodyPr lIns="0" tIns="0" rIns="0" bIns="0"/>
          <a:lstStyle/>
          <a:p>
            <a:pPr marL="0" indent="0" eaLnBrk="1" hangingPunct="1">
              <a:lnSpc>
                <a:spcPct val="95000"/>
              </a:lnSpc>
              <a:spcBef>
                <a:spcPct val="0"/>
              </a:spcBef>
              <a:buFont typeface="Arial" pitchFamily="34" charset="0"/>
              <a:buNone/>
            </a:pPr>
            <a:endParaRPr lang="el-GR" sz="2400" dirty="0" smtClean="0">
              <a:solidFill>
                <a:srgbClr val="CC0000"/>
              </a:solidFill>
              <a:latin typeface="Arial" pitchFamily="34" charset="0"/>
            </a:endParaRPr>
          </a:p>
          <a:p>
            <a:pPr marL="0" indent="0" eaLnBrk="1" hangingPunct="1">
              <a:lnSpc>
                <a:spcPct val="95000"/>
              </a:lnSpc>
              <a:spcBef>
                <a:spcPct val="0"/>
              </a:spcBef>
            </a:pPr>
            <a:r>
              <a:rPr lang="el-GR" sz="2000" dirty="0" smtClean="0">
                <a:solidFill>
                  <a:srgbClr val="CC0000"/>
                </a:solidFill>
                <a:latin typeface="+mj-lt"/>
              </a:rPr>
              <a:t>Κήρυγμα</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CC0000"/>
                </a:solidFill>
                <a:latin typeface="+mj-lt"/>
              </a:rPr>
              <a:t>Παθητικό κοινό</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err="1" smtClean="0">
                <a:solidFill>
                  <a:srgbClr val="CC0000"/>
                </a:solidFill>
                <a:latin typeface="+mj-lt"/>
              </a:rPr>
              <a:t>Ενας</a:t>
            </a:r>
            <a:r>
              <a:rPr lang="el-GR" sz="2000" dirty="0" smtClean="0">
                <a:solidFill>
                  <a:srgbClr val="CC0000"/>
                </a:solidFill>
                <a:latin typeface="+mj-lt"/>
              </a:rPr>
              <a:t> προς πολλούς</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CC0000"/>
                </a:solidFill>
                <a:latin typeface="+mj-lt"/>
              </a:rPr>
              <a:t>Ολιγαρχία</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CC0000"/>
                </a:solidFill>
                <a:latin typeface="+mj-lt"/>
              </a:rPr>
              <a:t>Συγκέντρωση</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n-US" sz="2000" dirty="0" smtClean="0">
                <a:solidFill>
                  <a:srgbClr val="CC0000"/>
                </a:solidFill>
                <a:latin typeface="+mj-lt"/>
              </a:rPr>
              <a:t>Elite </a:t>
            </a:r>
            <a:r>
              <a:rPr lang="el-GR" sz="2000" dirty="0" smtClean="0">
                <a:solidFill>
                  <a:srgbClr val="CC0000"/>
                </a:solidFill>
                <a:latin typeface="+mj-lt"/>
              </a:rPr>
              <a:t>επαγγελματιών</a:t>
            </a:r>
            <a:endParaRPr lang="en-US" sz="2000" dirty="0" smtClean="0">
              <a:latin typeface="+mj-lt"/>
            </a:endParaRPr>
          </a:p>
          <a:p>
            <a:pPr marL="0" indent="0" eaLnBrk="1" hangingPunct="1">
              <a:lnSpc>
                <a:spcPct val="95000"/>
              </a:lnSpc>
              <a:spcBef>
                <a:spcPct val="0"/>
              </a:spcBef>
            </a:pPr>
            <a:endParaRPr lang="el-GR" sz="2000" dirty="0" smtClean="0">
              <a:solidFill>
                <a:srgbClr val="CC0000"/>
              </a:solidFill>
              <a:latin typeface="+mj-lt"/>
            </a:endParaRPr>
          </a:p>
          <a:p>
            <a:pPr marL="0" indent="0" eaLnBrk="1" hangingPunct="1">
              <a:lnSpc>
                <a:spcPct val="95000"/>
              </a:lnSpc>
              <a:spcBef>
                <a:spcPct val="0"/>
              </a:spcBef>
            </a:pPr>
            <a:r>
              <a:rPr lang="el-GR" sz="2000" dirty="0" smtClean="0">
                <a:solidFill>
                  <a:srgbClr val="CC0000"/>
                </a:solidFill>
                <a:latin typeface="+mj-lt"/>
              </a:rPr>
              <a:t>Ξύλινη γλώσσα</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CC0000"/>
                </a:solidFill>
                <a:latin typeface="+mj-lt"/>
              </a:rPr>
              <a:t>Υψηλός Έλεγχος και «γραμμή»</a:t>
            </a:r>
            <a:endParaRPr lang="en-US" sz="2000" dirty="0" smtClean="0">
              <a:solidFill>
                <a:srgbClr val="CC0000"/>
              </a:solidFill>
              <a:latin typeface="+mj-lt"/>
            </a:endParaRPr>
          </a:p>
        </p:txBody>
      </p:sp>
      <p:sp>
        <p:nvSpPr>
          <p:cNvPr id="25604" name="Rectangle 3"/>
          <p:cNvSpPr>
            <a:spLocks noGrp="1" noChangeArrowheads="1"/>
          </p:cNvSpPr>
          <p:nvPr>
            <p:ph sz="half" idx="2"/>
          </p:nvPr>
        </p:nvSpPr>
        <p:spPr>
          <a:xfrm>
            <a:off x="4787900" y="1557338"/>
            <a:ext cx="3417888" cy="4852987"/>
          </a:xfrm>
        </p:spPr>
        <p:txBody>
          <a:bodyPr lIns="0" tIns="0" rIns="0" bIns="0"/>
          <a:lstStyle/>
          <a:p>
            <a:pPr marL="0" indent="0" eaLnBrk="1" hangingPunct="1">
              <a:lnSpc>
                <a:spcPct val="95000"/>
              </a:lnSpc>
              <a:spcBef>
                <a:spcPct val="0"/>
              </a:spcBef>
            </a:pPr>
            <a:r>
              <a:rPr lang="el-GR" sz="2000" dirty="0" smtClean="0">
                <a:solidFill>
                  <a:srgbClr val="134F5C"/>
                </a:solidFill>
                <a:latin typeface="+mj-lt"/>
              </a:rPr>
              <a:t>Συζήτηση</a:t>
            </a:r>
          </a:p>
          <a:p>
            <a:pPr marL="0" indent="0" eaLnBrk="1" hangingPunct="1">
              <a:lnSpc>
                <a:spcPct val="95000"/>
              </a:lnSpc>
              <a:spcBef>
                <a:spcPct val="0"/>
              </a:spcBef>
            </a:pPr>
            <a:endParaRPr lang="el-GR" sz="2000" dirty="0" smtClean="0">
              <a:solidFill>
                <a:srgbClr val="134F5C"/>
              </a:solidFill>
              <a:latin typeface="+mj-lt"/>
            </a:endParaRPr>
          </a:p>
          <a:p>
            <a:pPr marL="0" indent="0" eaLnBrk="1" hangingPunct="1">
              <a:lnSpc>
                <a:spcPct val="95000"/>
              </a:lnSpc>
              <a:spcBef>
                <a:spcPct val="0"/>
              </a:spcBef>
            </a:pPr>
            <a:r>
              <a:rPr lang="el-GR" sz="2000" dirty="0" smtClean="0">
                <a:solidFill>
                  <a:srgbClr val="134F5C"/>
                </a:solidFill>
                <a:latin typeface="+mj-lt"/>
              </a:rPr>
              <a:t>Συμμετοχικό κοινό</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Πολλοί προς πολλούς</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Δημοκρατία</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Διάχυση</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Δημοσιογραφία της Βάσης</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Προσωπικό ύφος</a:t>
            </a:r>
          </a:p>
          <a:p>
            <a:pPr marL="0" indent="0" eaLnBrk="1" hangingPunct="1">
              <a:lnSpc>
                <a:spcPct val="95000"/>
              </a:lnSpc>
              <a:spcBef>
                <a:spcPct val="0"/>
              </a:spcBef>
            </a:pPr>
            <a:endParaRPr lang="en-US" sz="2000" dirty="0" smtClean="0">
              <a:latin typeface="+mj-lt"/>
            </a:endParaRPr>
          </a:p>
          <a:p>
            <a:pPr marL="0" indent="0" eaLnBrk="1" hangingPunct="1">
              <a:lnSpc>
                <a:spcPct val="95000"/>
              </a:lnSpc>
              <a:spcBef>
                <a:spcPct val="0"/>
              </a:spcBef>
            </a:pPr>
            <a:r>
              <a:rPr lang="el-GR" sz="2000" dirty="0" smtClean="0">
                <a:solidFill>
                  <a:srgbClr val="134F5C"/>
                </a:solidFill>
                <a:latin typeface="+mj-lt"/>
              </a:rPr>
              <a:t>Πολλά φίλτρα - Πολυφωνία</a:t>
            </a:r>
            <a:endParaRPr lang="en-US" sz="2000" dirty="0" smtClean="0">
              <a:solidFill>
                <a:srgbClr val="134F5C"/>
              </a:solidFill>
              <a:latin typeface="+mj-l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222250" y="274638"/>
            <a:ext cx="8699500" cy="822325"/>
          </a:xfrm>
        </p:spPr>
        <p:txBody>
          <a:bodyPr lIns="0" tIns="0" rIns="0" bIns="0" anchor="t"/>
          <a:lstStyle/>
          <a:p>
            <a:pPr eaLnBrk="1" hangingPunct="1">
              <a:lnSpc>
                <a:spcPct val="95000"/>
              </a:lnSpc>
            </a:pPr>
            <a:r>
              <a:rPr lang="el-GR" sz="2800" dirty="0" smtClean="0">
                <a:solidFill>
                  <a:srgbClr val="000000"/>
                </a:solidFill>
              </a:rPr>
              <a:t>Παλιά Δημοσιογραφία</a:t>
            </a:r>
            <a:r>
              <a:rPr lang="en-US" sz="2800" dirty="0" smtClean="0">
                <a:solidFill>
                  <a:srgbClr val="000000"/>
                </a:solidFill>
              </a:rPr>
              <a:t>- </a:t>
            </a:r>
            <a:r>
              <a:rPr lang="el-GR" sz="2800" dirty="0" smtClean="0">
                <a:solidFill>
                  <a:srgbClr val="000000"/>
                </a:solidFill>
              </a:rPr>
              <a:t>Νέα Δημοσιογραφία</a:t>
            </a:r>
            <a:endParaRPr lang="en-US" sz="2800" dirty="0" smtClean="0">
              <a:solidFill>
                <a:srgbClr val="000000"/>
              </a:solidFill>
            </a:endParaRPr>
          </a:p>
        </p:txBody>
      </p:sp>
      <p:sp>
        <p:nvSpPr>
          <p:cNvPr id="26627" name="Rectangle 2"/>
          <p:cNvSpPr>
            <a:spLocks noGrp="1" noChangeArrowheads="1"/>
          </p:cNvSpPr>
          <p:nvPr>
            <p:ph sz="half" idx="1"/>
          </p:nvPr>
        </p:nvSpPr>
        <p:spPr>
          <a:xfrm>
            <a:off x="1331640" y="4509120"/>
            <a:ext cx="2990850" cy="4582988"/>
          </a:xfrm>
        </p:spPr>
        <p:txBody>
          <a:bodyPr lIns="0" tIns="0" rIns="0" bIns="0"/>
          <a:lstStyle/>
          <a:p>
            <a:pPr marL="0" indent="0" eaLnBrk="1" hangingPunct="1">
              <a:lnSpc>
                <a:spcPct val="95000"/>
              </a:lnSpc>
              <a:spcBef>
                <a:spcPct val="0"/>
              </a:spcBef>
              <a:buFont typeface="Arial" pitchFamily="34" charset="0"/>
              <a:buNone/>
            </a:pPr>
            <a:r>
              <a:rPr lang="en-US" sz="2400" dirty="0" smtClean="0">
                <a:solidFill>
                  <a:srgbClr val="000000"/>
                </a:solidFill>
                <a:latin typeface="+mj-lt"/>
              </a:rPr>
              <a:t>...</a:t>
            </a:r>
            <a:r>
              <a:rPr lang="el-GR" sz="2400" dirty="0" smtClean="0">
                <a:solidFill>
                  <a:srgbClr val="000000"/>
                </a:solidFill>
                <a:latin typeface="+mj-lt"/>
              </a:rPr>
              <a:t>έχτιζε κοινό</a:t>
            </a:r>
            <a:endParaRPr lang="en-US" sz="2400" dirty="0" smtClean="0">
              <a:solidFill>
                <a:srgbClr val="000000"/>
              </a:solidFill>
              <a:latin typeface="+mj-lt"/>
            </a:endParaRPr>
          </a:p>
        </p:txBody>
      </p:sp>
      <p:sp>
        <p:nvSpPr>
          <p:cNvPr id="26628" name="Rectangle 3"/>
          <p:cNvSpPr>
            <a:spLocks noGrp="1" noChangeArrowheads="1"/>
          </p:cNvSpPr>
          <p:nvPr>
            <p:ph sz="half" idx="2"/>
          </p:nvPr>
        </p:nvSpPr>
        <p:spPr>
          <a:xfrm>
            <a:off x="4794250" y="4509120"/>
            <a:ext cx="2871788" cy="3433142"/>
          </a:xfrm>
        </p:spPr>
        <p:txBody>
          <a:bodyPr lIns="0" tIns="0" rIns="0" bIns="0"/>
          <a:lstStyle/>
          <a:p>
            <a:pPr marL="0" indent="0" eaLnBrk="1" hangingPunct="1">
              <a:lnSpc>
                <a:spcPct val="95000"/>
              </a:lnSpc>
              <a:spcBef>
                <a:spcPct val="0"/>
              </a:spcBef>
              <a:buFont typeface="Arial" pitchFamily="34" charset="0"/>
              <a:buNone/>
            </a:pPr>
            <a:r>
              <a:rPr lang="en-US" sz="2400" dirty="0" smtClean="0">
                <a:solidFill>
                  <a:srgbClr val="000000"/>
                </a:solidFill>
                <a:latin typeface="+mj-lt"/>
              </a:rPr>
              <a:t>...</a:t>
            </a:r>
            <a:r>
              <a:rPr lang="el-GR" sz="2400" dirty="0" smtClean="0">
                <a:solidFill>
                  <a:srgbClr val="000000"/>
                </a:solidFill>
                <a:latin typeface="+mj-lt"/>
              </a:rPr>
              <a:t>χτίζει κοινότητες</a:t>
            </a:r>
            <a:endParaRPr lang="en-US" sz="2400" dirty="0" smtClean="0">
              <a:solidFill>
                <a:srgbClr val="000000"/>
              </a:solidFill>
              <a:latin typeface="+mj-lt"/>
            </a:endParaRPr>
          </a:p>
        </p:txBody>
      </p:sp>
      <p:pic>
        <p:nvPicPr>
          <p:cNvPr id="26629" name="Picture 5"/>
          <p:cNvPicPr>
            <a:picLocks noChangeAspect="1" noChangeArrowheads="1"/>
          </p:cNvPicPr>
          <p:nvPr/>
        </p:nvPicPr>
        <p:blipFill>
          <a:blip r:embed="rId2" cstate="print"/>
          <a:srcRect/>
          <a:stretch>
            <a:fillRect/>
          </a:stretch>
        </p:blipFill>
        <p:spPr bwMode="auto">
          <a:xfrm>
            <a:off x="1279525" y="801688"/>
            <a:ext cx="6472238" cy="344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155700" y="450850"/>
            <a:ext cx="7275513" cy="846138"/>
          </a:xfrm>
          <a:prstGeom prst="rect">
            <a:avLst/>
          </a:prstGeom>
          <a:noFill/>
          <a:ln w="9525">
            <a:noFill/>
            <a:miter lim="800000"/>
            <a:headEnd/>
            <a:tailEnd/>
          </a:ln>
        </p:spPr>
        <p:txBody>
          <a:bodyPr lIns="0" tIns="0" rIns="0" bIns="0" anchor="ctr">
            <a:spAutoFit/>
          </a:bodyPr>
          <a:lstStyle/>
          <a:p>
            <a:pPr algn="ctr">
              <a:lnSpc>
                <a:spcPct val="95000"/>
              </a:lnSpc>
            </a:pPr>
            <a:r>
              <a:rPr lang="en-US" sz="5800" dirty="0">
                <a:solidFill>
                  <a:srgbClr val="000000"/>
                </a:solidFill>
                <a:latin typeface="+mj-lt"/>
              </a:rPr>
              <a:t>“</a:t>
            </a:r>
            <a:r>
              <a:rPr lang="en-US" sz="5800" dirty="0" err="1">
                <a:solidFill>
                  <a:srgbClr val="000000"/>
                </a:solidFill>
                <a:latin typeface="+mj-lt"/>
              </a:rPr>
              <a:t>Crowdsourcing</a:t>
            </a:r>
            <a:r>
              <a:rPr lang="en-US" sz="5800" dirty="0">
                <a:solidFill>
                  <a:srgbClr val="000000"/>
                </a:solidFill>
                <a:latin typeface="+mj-lt"/>
              </a:rPr>
              <a:t>”</a:t>
            </a:r>
          </a:p>
        </p:txBody>
      </p:sp>
      <p:sp>
        <p:nvSpPr>
          <p:cNvPr id="27651" name="Text Box 5"/>
          <p:cNvSpPr txBox="1">
            <a:spLocks noChangeArrowheads="1"/>
          </p:cNvSpPr>
          <p:nvPr/>
        </p:nvSpPr>
        <p:spPr bwMode="auto">
          <a:xfrm>
            <a:off x="755576" y="1628799"/>
            <a:ext cx="7488832" cy="3859518"/>
          </a:xfrm>
          <a:prstGeom prst="rect">
            <a:avLst/>
          </a:prstGeom>
          <a:noFill/>
          <a:ln w="9525">
            <a:noFill/>
            <a:miter lim="800000"/>
            <a:headEnd/>
            <a:tailEnd/>
          </a:ln>
        </p:spPr>
        <p:txBody>
          <a:bodyPr wrap="square" lIns="0" tIns="0" rIns="0" bIns="0">
            <a:spAutoFit/>
          </a:bodyPr>
          <a:lstStyle/>
          <a:p>
            <a:pPr>
              <a:lnSpc>
                <a:spcPct val="95000"/>
              </a:lnSpc>
              <a:buFont typeface="Wingdings" pitchFamily="2" charset="2"/>
              <a:buChar char="n"/>
            </a:pPr>
            <a:r>
              <a:rPr lang="el-GR" sz="2100" dirty="0">
                <a:latin typeface="+mj-lt"/>
              </a:rPr>
              <a:t>Συλλογική μορφή Δημοσιογραφίας</a:t>
            </a:r>
          </a:p>
          <a:p>
            <a:pPr>
              <a:lnSpc>
                <a:spcPct val="95000"/>
              </a:lnSpc>
              <a:buFont typeface="Wingdings" pitchFamily="2" charset="2"/>
              <a:buChar char="n"/>
            </a:pPr>
            <a:endParaRPr lang="el-GR" sz="2100" dirty="0">
              <a:latin typeface="Calibri" pitchFamily="34" charset="0"/>
            </a:endParaRPr>
          </a:p>
          <a:p>
            <a:pPr>
              <a:lnSpc>
                <a:spcPct val="95000"/>
              </a:lnSpc>
              <a:buFont typeface="Wingdings" pitchFamily="2" charset="2"/>
              <a:buChar char="n"/>
            </a:pPr>
            <a:endParaRPr lang="en-US" dirty="0">
              <a:latin typeface="Calibri" pitchFamily="34" charset="0"/>
            </a:endParaRPr>
          </a:p>
          <a:p>
            <a:pPr>
              <a:lnSpc>
                <a:spcPct val="95000"/>
              </a:lnSpc>
              <a:buFont typeface="Wingdings" pitchFamily="2" charset="2"/>
              <a:buChar char="n"/>
            </a:pPr>
            <a:r>
              <a:rPr lang="el-GR" sz="2100" dirty="0">
                <a:latin typeface="+mj-lt"/>
              </a:rPr>
              <a:t>Κάθε ένας που συμμετέχει ερευνά ένα ξεχωριστό αντικείμενο και συμβάλλει στη δημιουργία ενός συνολικού αποτελέσματος</a:t>
            </a:r>
          </a:p>
          <a:p>
            <a:pPr>
              <a:lnSpc>
                <a:spcPct val="95000"/>
              </a:lnSpc>
              <a:buFont typeface="Wingdings" pitchFamily="2" charset="2"/>
              <a:buChar char="n"/>
            </a:pPr>
            <a:endParaRPr lang="el-GR" sz="2100" dirty="0">
              <a:latin typeface="Calibri" pitchFamily="34" charset="0"/>
            </a:endParaRPr>
          </a:p>
          <a:p>
            <a:pPr>
              <a:lnSpc>
                <a:spcPct val="95000"/>
              </a:lnSpc>
              <a:buFont typeface="Wingdings" pitchFamily="2" charset="2"/>
              <a:buChar char="n"/>
            </a:pPr>
            <a:endParaRPr lang="en-US" dirty="0">
              <a:latin typeface="Calibri" pitchFamily="34" charset="0"/>
            </a:endParaRPr>
          </a:p>
          <a:p>
            <a:pPr>
              <a:lnSpc>
                <a:spcPct val="95000"/>
              </a:lnSpc>
              <a:buFont typeface="Wingdings" pitchFamily="2" charset="2"/>
              <a:buChar char="n"/>
            </a:pPr>
            <a:r>
              <a:rPr lang="el-GR" sz="2100" dirty="0">
                <a:latin typeface="+mj-lt"/>
              </a:rPr>
              <a:t>Η τελική μορφή της ιστορίας δεν είναι απαραίτητο να γραφτεί από έναν συμμετέχοντα</a:t>
            </a:r>
          </a:p>
          <a:p>
            <a:pPr>
              <a:lnSpc>
                <a:spcPct val="95000"/>
              </a:lnSpc>
              <a:buFont typeface="Wingdings" pitchFamily="2" charset="2"/>
              <a:buChar char="n"/>
            </a:pPr>
            <a:endParaRPr lang="el-GR" sz="2100" dirty="0">
              <a:latin typeface="Calibri" pitchFamily="34" charset="0"/>
            </a:endParaRPr>
          </a:p>
          <a:p>
            <a:pPr>
              <a:lnSpc>
                <a:spcPct val="95000"/>
              </a:lnSpc>
              <a:buFont typeface="Wingdings" pitchFamily="2" charset="2"/>
              <a:buChar char="n"/>
            </a:pPr>
            <a:endParaRPr lang="en-US" dirty="0">
              <a:latin typeface="Calibri" pitchFamily="34" charset="0"/>
            </a:endParaRPr>
          </a:p>
          <a:p>
            <a:pPr>
              <a:lnSpc>
                <a:spcPct val="95000"/>
              </a:lnSpc>
            </a:pPr>
            <a:r>
              <a:rPr lang="en-US" sz="2100" dirty="0" smtClean="0">
                <a:latin typeface="Wingdings" pitchFamily="2" charset="2"/>
              </a:rPr>
              <a:t>n</a:t>
            </a:r>
            <a:r>
              <a:rPr lang="el-GR" sz="2100" dirty="0" smtClean="0">
                <a:latin typeface="+mj-lt"/>
              </a:rPr>
              <a:t>Το </a:t>
            </a:r>
            <a:r>
              <a:rPr lang="el-GR" sz="2100" dirty="0">
                <a:latin typeface="+mj-lt"/>
              </a:rPr>
              <a:t>περιεχόμενο της, συνήθως, περνάει από τον έλεγχο ενός συντονιστή/αρχισυντάκτη</a:t>
            </a:r>
            <a:endParaRPr lang="en-US" sz="2100" dirty="0">
              <a:latin typeface="+mj-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155700" y="450850"/>
            <a:ext cx="7275513" cy="773113"/>
          </a:xfrm>
          <a:prstGeom prst="rect">
            <a:avLst/>
          </a:prstGeom>
          <a:noFill/>
          <a:ln w="9525">
            <a:noFill/>
            <a:miter lim="800000"/>
            <a:headEnd/>
            <a:tailEnd/>
          </a:ln>
        </p:spPr>
        <p:txBody>
          <a:bodyPr lIns="0" tIns="0" rIns="0" bIns="0" anchor="ctr">
            <a:spAutoFit/>
          </a:bodyPr>
          <a:lstStyle/>
          <a:p>
            <a:pPr algn="ctr">
              <a:lnSpc>
                <a:spcPct val="95000"/>
              </a:lnSpc>
            </a:pPr>
            <a:r>
              <a:rPr lang="en-US" sz="5300" dirty="0">
                <a:solidFill>
                  <a:srgbClr val="000000"/>
                </a:solidFill>
                <a:latin typeface="+mj-lt"/>
              </a:rPr>
              <a:t>“Pro-Am” Journalism</a:t>
            </a:r>
          </a:p>
        </p:txBody>
      </p:sp>
      <p:sp>
        <p:nvSpPr>
          <p:cNvPr id="28675" name="Text Box 5"/>
          <p:cNvSpPr txBox="1">
            <a:spLocks noChangeArrowheads="1"/>
          </p:cNvSpPr>
          <p:nvPr/>
        </p:nvSpPr>
        <p:spPr bwMode="auto">
          <a:xfrm>
            <a:off x="1115616" y="1700808"/>
            <a:ext cx="7488832" cy="1754326"/>
          </a:xfrm>
          <a:prstGeom prst="rect">
            <a:avLst/>
          </a:prstGeom>
          <a:noFill/>
          <a:ln w="9525">
            <a:noFill/>
            <a:miter lim="800000"/>
            <a:headEnd/>
            <a:tailEnd/>
          </a:ln>
        </p:spPr>
        <p:txBody>
          <a:bodyPr wrap="square" lIns="0" tIns="0" rIns="0" bIns="0">
            <a:spAutoFit/>
          </a:bodyPr>
          <a:lstStyle/>
          <a:p>
            <a:pPr>
              <a:lnSpc>
                <a:spcPct val="95000"/>
              </a:lnSpc>
            </a:pPr>
            <a:r>
              <a:rPr lang="el-GR" sz="2400" dirty="0">
                <a:solidFill>
                  <a:srgbClr val="000000"/>
                </a:solidFill>
                <a:latin typeface="+mj-lt"/>
              </a:rPr>
              <a:t>Το </a:t>
            </a:r>
            <a:r>
              <a:rPr lang="en-US" sz="2400" dirty="0" err="1">
                <a:solidFill>
                  <a:srgbClr val="000000"/>
                </a:solidFill>
                <a:latin typeface="+mj-lt"/>
              </a:rPr>
              <a:t>crowdsourcing</a:t>
            </a:r>
            <a:r>
              <a:rPr lang="en-US" sz="2400" dirty="0">
                <a:solidFill>
                  <a:srgbClr val="000000"/>
                </a:solidFill>
                <a:latin typeface="+mj-lt"/>
              </a:rPr>
              <a:t> </a:t>
            </a:r>
            <a:r>
              <a:rPr lang="el-GR" sz="2400" dirty="0">
                <a:solidFill>
                  <a:srgbClr val="000000"/>
                </a:solidFill>
                <a:latin typeface="+mj-lt"/>
              </a:rPr>
              <a:t>αναφέρεται και ως</a:t>
            </a:r>
            <a:r>
              <a:rPr lang="en-US" sz="2400" dirty="0" smtClean="0">
                <a:solidFill>
                  <a:srgbClr val="000000"/>
                </a:solidFill>
                <a:latin typeface="+mj-lt"/>
              </a:rPr>
              <a:t>“pro-am</a:t>
            </a:r>
            <a:r>
              <a:rPr lang="el-GR" sz="2400" dirty="0" smtClean="0">
                <a:solidFill>
                  <a:srgbClr val="000000"/>
                </a:solidFill>
                <a:latin typeface="+mj-lt"/>
              </a:rPr>
              <a:t> </a:t>
            </a:r>
            <a:r>
              <a:rPr lang="en-US" sz="2400" dirty="0" smtClean="0">
                <a:solidFill>
                  <a:srgbClr val="000000"/>
                </a:solidFill>
                <a:latin typeface="+mj-lt"/>
              </a:rPr>
              <a:t>journalism</a:t>
            </a:r>
            <a:r>
              <a:rPr lang="en-US" sz="2400" dirty="0">
                <a:solidFill>
                  <a:srgbClr val="000000"/>
                </a:solidFill>
                <a:latin typeface="+mj-lt"/>
              </a:rPr>
              <a:t>”</a:t>
            </a:r>
            <a:endParaRPr lang="el-GR" sz="2400" dirty="0">
              <a:solidFill>
                <a:srgbClr val="000000"/>
              </a:solidFill>
              <a:latin typeface="+mj-lt"/>
            </a:endParaRPr>
          </a:p>
          <a:p>
            <a:pPr>
              <a:lnSpc>
                <a:spcPct val="95000"/>
              </a:lnSpc>
              <a:buFont typeface="Wingdings" pitchFamily="2" charset="2"/>
              <a:buChar char="n"/>
            </a:pPr>
            <a:endParaRPr lang="el-GR" sz="2400" dirty="0">
              <a:solidFill>
                <a:srgbClr val="000000"/>
              </a:solidFill>
              <a:latin typeface="+mj-lt"/>
            </a:endParaRPr>
          </a:p>
          <a:p>
            <a:pPr>
              <a:lnSpc>
                <a:spcPct val="95000"/>
              </a:lnSpc>
              <a:buFont typeface="Wingdings" pitchFamily="2" charset="2"/>
              <a:buChar char="n"/>
            </a:pPr>
            <a:endParaRPr lang="en-US" sz="2400" dirty="0">
              <a:latin typeface="+mj-lt"/>
            </a:endParaRPr>
          </a:p>
          <a:p>
            <a:pPr>
              <a:lnSpc>
                <a:spcPct val="95000"/>
              </a:lnSpc>
            </a:pPr>
            <a:r>
              <a:rPr lang="el-GR" sz="2400" dirty="0" smtClean="0">
                <a:solidFill>
                  <a:srgbClr val="000000"/>
                </a:solidFill>
                <a:latin typeface="+mj-lt"/>
              </a:rPr>
              <a:t>Από </a:t>
            </a:r>
            <a:r>
              <a:rPr lang="el-GR" sz="2400" dirty="0">
                <a:solidFill>
                  <a:srgbClr val="000000"/>
                </a:solidFill>
                <a:latin typeface="+mj-lt"/>
              </a:rPr>
              <a:t>τη συμβολή επαγγελματιών (</a:t>
            </a:r>
            <a:r>
              <a:rPr lang="en-US" sz="2400" dirty="0" smtClean="0">
                <a:solidFill>
                  <a:srgbClr val="000000"/>
                </a:solidFill>
                <a:latin typeface="+mj-lt"/>
              </a:rPr>
              <a:t>professional</a:t>
            </a:r>
            <a:r>
              <a:rPr lang="el-GR" sz="2400" dirty="0" smtClean="0">
                <a:solidFill>
                  <a:srgbClr val="000000"/>
                </a:solidFill>
                <a:latin typeface="+mj-lt"/>
              </a:rPr>
              <a:t>) </a:t>
            </a:r>
            <a:r>
              <a:rPr lang="el-GR" sz="2400" dirty="0">
                <a:solidFill>
                  <a:srgbClr val="000000"/>
                </a:solidFill>
                <a:latin typeface="+mj-lt"/>
              </a:rPr>
              <a:t>και μη (</a:t>
            </a:r>
            <a:r>
              <a:rPr lang="en-US" sz="2400" dirty="0">
                <a:solidFill>
                  <a:srgbClr val="000000"/>
                </a:solidFill>
                <a:latin typeface="+mj-lt"/>
              </a:rPr>
              <a:t>amateur</a:t>
            </a:r>
            <a:r>
              <a:rPr lang="el-GR" sz="2400" dirty="0">
                <a:solidFill>
                  <a:srgbClr val="000000"/>
                </a:solidFill>
                <a:latin typeface="+mj-lt"/>
              </a:rPr>
              <a:t>) δημοσιογράφων</a:t>
            </a:r>
            <a:endParaRPr lang="en-US" sz="2400" dirty="0">
              <a:solidFill>
                <a:srgbClr val="0000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5600</Words>
  <Application>Microsoft Office PowerPoint</Application>
  <PresentationFormat>Προβολή στην οθόνη (4:3)</PresentationFormat>
  <Paragraphs>816</Paragraphs>
  <Slides>154</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154</vt:i4>
      </vt:variant>
    </vt:vector>
  </HeadingPairs>
  <TitlesOfParts>
    <vt:vector size="155" baseType="lpstr">
      <vt:lpstr>Θέμα του Office</vt:lpstr>
      <vt:lpstr>Διαφάνεια 1</vt:lpstr>
      <vt:lpstr>Διαφάνεια 2</vt:lpstr>
      <vt:lpstr>    </vt:lpstr>
      <vt:lpstr>Διαφάνεια 4</vt:lpstr>
      <vt:lpstr>Διαφάνεια 5</vt:lpstr>
      <vt:lpstr>Διαφάνεια 6</vt:lpstr>
      <vt:lpstr>Διαφάνεια 7</vt:lpstr>
      <vt:lpstr>Η αρχαία Ινδία, όπως και η αρχαία Ελλάδα, είναι υπερήφανη για δύο μεγάλα της Έπη. Ένα από αυτά, το Mahabharata, αναφέρεται σε έναν μεγάλο πόλεμο στον οποίο πήραν μέρος όλες οι πολεμοχαρείς φυλές της βόρειας Ινδίας.</vt:lpstr>
      <vt:lpstr>Διαφάνεια 9</vt:lpstr>
      <vt:lpstr>Διαφάνεια 10</vt:lpstr>
      <vt:lpstr>Διαφάνεια 11</vt:lpstr>
      <vt:lpstr>Διαφάνεια 12</vt:lpstr>
      <vt:lpstr>Perezhilton</vt:lpstr>
      <vt:lpstr>Διαφάνεια 14</vt:lpstr>
      <vt:lpstr>Treehugger</vt:lpstr>
      <vt:lpstr>Διαφάνεια 16</vt:lpstr>
      <vt:lpstr>Ψηφιακή Αφήγηση </vt:lpstr>
      <vt:lpstr>Διαφάνεια 18</vt:lpstr>
      <vt:lpstr>Διαφάνεια 19</vt:lpstr>
      <vt:lpstr>Διαφάνεια 20</vt:lpstr>
      <vt:lpstr>Διαφάνεια 21</vt:lpstr>
      <vt:lpstr>Διαφάνεια 22</vt:lpstr>
      <vt:lpstr>Παλιά εργαλεία  -    Νέα εργαλεία</vt:lpstr>
      <vt:lpstr>Μη γραμμικές ιστορίες με γραμμικό μέσο</vt:lpstr>
      <vt:lpstr>σύγκλιση</vt:lpstr>
      <vt:lpstr>Διαφάνεια 26</vt:lpstr>
      <vt:lpstr>Διαφάνεια 27</vt:lpstr>
      <vt:lpstr>Βιβλιογραφία</vt:lpstr>
      <vt:lpstr>Διαφάνεια 29</vt:lpstr>
      <vt:lpstr>Αφήγηση στον κόσμο των επιχειρήσεων</vt:lpstr>
      <vt:lpstr>Η αξία των ιστοριών στο marketing</vt:lpstr>
      <vt:lpstr>Ποιος αφηγείται την ιστορία του brand; </vt:lpstr>
      <vt:lpstr>Η αξία της ψηφιακής αφήγησης</vt:lpstr>
      <vt:lpstr>Διαφήμιση: Ο πιο ισχυρός αφηγητής</vt:lpstr>
      <vt:lpstr>1 : Unilever/Dove</vt:lpstr>
      <vt:lpstr>Εταιρικό Προφίλ </vt:lpstr>
      <vt:lpstr>Campaign for Real Beauty</vt:lpstr>
      <vt:lpstr>Ο στόχος</vt:lpstr>
      <vt:lpstr>Dove “Evolution” (1)</vt:lpstr>
      <vt:lpstr>Dove “Evolution” (2)</vt:lpstr>
      <vt:lpstr>Διαφάνεια 41</vt:lpstr>
      <vt:lpstr>2: Guinness/Diageo</vt:lpstr>
      <vt:lpstr>“Good Things Come to Those Who Wait” Campaign  «Τα καλά πράγματα έρχονται σε όσους έχουν υπομονή»</vt:lpstr>
      <vt:lpstr>Guinness : Η διαφήμιση με τους σέρφερ</vt:lpstr>
      <vt:lpstr>Διαφάνεια 45</vt:lpstr>
      <vt:lpstr>Διαφάνεια 46</vt:lpstr>
      <vt:lpstr>Οι καταναλωτές δημιουργούν τη δική τους εκδοχή για τη Guiness … </vt:lpstr>
      <vt:lpstr>Διαφάνεια 48</vt:lpstr>
      <vt:lpstr>3: DNC (Λευκός Οίκος) – Διαφημιστική καμπάνια για το νομοσχέδιο Υγείας </vt:lpstr>
      <vt:lpstr>Οι ιστορίες υγείας και πρόνοιας</vt:lpstr>
      <vt:lpstr>DNC “It’s Time” Advertisement</vt:lpstr>
      <vt:lpstr>Πρόσκληση για crowdsourcing</vt:lpstr>
      <vt:lpstr>Διαφάνεια 53</vt:lpstr>
      <vt:lpstr>Οι ιστορίες υγείας στον ιστοχώρο </vt:lpstr>
      <vt:lpstr>Διαφάνεια 55</vt:lpstr>
      <vt:lpstr>4: T-Mobile UK / viral Βασιλικού γάμου</vt:lpstr>
      <vt:lpstr>Εταιρικό Προφίλ</vt:lpstr>
      <vt:lpstr>Μια μοναδική διαφημιστική στρατηγική</vt:lpstr>
      <vt:lpstr>Διαφάνεια 59</vt:lpstr>
      <vt:lpstr>Ο βασιλικός γάμος</vt:lpstr>
      <vt:lpstr>Διαφάνεια 61</vt:lpstr>
      <vt:lpstr>Έμπνευση </vt:lpstr>
      <vt:lpstr>5: Tipp-Ex Interactive YouTube video</vt:lpstr>
      <vt:lpstr>Tipp-Ex διαδραστικό βίντεο</vt:lpstr>
      <vt:lpstr>Διαφάνεια 65</vt:lpstr>
      <vt:lpstr>6: Aegean Airlines</vt:lpstr>
      <vt:lpstr>Η διαφήμιση με τις «ιστορίες» </vt:lpstr>
      <vt:lpstr>Διαφάνεια 68</vt:lpstr>
      <vt:lpstr>Διαφάνεια 69</vt:lpstr>
      <vt:lpstr>Συμπεράσματα</vt:lpstr>
      <vt:lpstr>References</vt:lpstr>
      <vt:lpstr>Διαφάνεια 72</vt:lpstr>
      <vt:lpstr>Δημοσιογραφία είναι...</vt:lpstr>
      <vt:lpstr>Κυρίως όμως, η Δημοσιογραφία ήταν, είναι και θα είναι...</vt:lpstr>
      <vt:lpstr>Μόνο που τώρα πια έχουν «γεννηθεί» νέοι τρόποι αφήγησης</vt:lpstr>
      <vt:lpstr>Web 2.0: Ο «παράδεισος» της αφήγησης</vt:lpstr>
      <vt:lpstr>Η Δημοσιογραφία μεταφέρεται στα… σύννεφα</vt:lpstr>
      <vt:lpstr> Ποιοι είναι οι νέοι Αφηγητές της πραγματικότητας;</vt:lpstr>
      <vt:lpstr>Ποιοι καταγράφουν τα γεγονότα;</vt:lpstr>
      <vt:lpstr>Ποιοι παράγουν τις ειδήσεις;</vt:lpstr>
      <vt:lpstr>Δημοσιογράφοι και Πολίτες</vt:lpstr>
      <vt:lpstr>Ας θυμηθούμε τις ερωτήσεις στις οποίες απαντάει η Δημοσιογραφία</vt:lpstr>
      <vt:lpstr>Τα δημοσιογραφικά ερωτήματα στην ψηφιακή εποχή</vt:lpstr>
      <vt:lpstr>Η Βασική Αρχή της δημοσιογραφικής αφήγησης</vt:lpstr>
      <vt:lpstr>Οι βασικές αρχές της Δημοσιογραφίας παραμένουν αναλλοίωτες </vt:lpstr>
      <vt:lpstr>Όμως, η Αίθουσα Σύνταξης παραμένει ίδια!</vt:lpstr>
      <vt:lpstr>Αίθουσα Σύνταξης: Ο χώρος που γεννιούνται οι Ειδήσεις από τους Δημοσιογράφους</vt:lpstr>
      <vt:lpstr>Και η Αίθουσα Σύνταξης των Πολιτών</vt:lpstr>
      <vt:lpstr>Διαφάνεια 89</vt:lpstr>
      <vt:lpstr>Διαφάνεια 90</vt:lpstr>
      <vt:lpstr>Διαφάνεια 91</vt:lpstr>
      <vt:lpstr>Το Κοινό Οικοσύστημα Πολιτών και Δημοσιογράφων: Κοινωνικά Δίκτυα</vt:lpstr>
      <vt:lpstr>Τα Social Media για τη Δημοσιογραφία είναι...</vt:lpstr>
      <vt:lpstr>Διαφάνεια 94</vt:lpstr>
      <vt:lpstr>Social Media</vt:lpstr>
      <vt:lpstr>Παλιά Δημοσιογραφία- Νέα Δημοσιογραφία</vt:lpstr>
      <vt:lpstr>Παλιά Δημοσιογραφία- Νέα Δημοσιογραφία</vt:lpstr>
      <vt:lpstr>Διαφάνεια 98</vt:lpstr>
      <vt:lpstr>Διαφάνεια 99</vt:lpstr>
      <vt:lpstr>Διαφάνεια 100</vt:lpstr>
      <vt:lpstr>Διαφάνεια 101</vt:lpstr>
      <vt:lpstr>Η Μορφή της Είδησης</vt:lpstr>
      <vt:lpstr>Οι Μορφές των Ειδήσεων</vt:lpstr>
      <vt:lpstr>Διαφάνεια 104</vt:lpstr>
      <vt:lpstr>Διαφάνεια 105</vt:lpstr>
      <vt:lpstr>Hashtags#</vt:lpstr>
      <vt:lpstr>Τα Νέα Δημοσιογραφικά Εργαλεία </vt:lpstr>
      <vt:lpstr>Journalism tools Online apps and sites  </vt:lpstr>
      <vt:lpstr>Και όπως λέει ο Jason Ohler...</vt:lpstr>
      <vt:lpstr>END...</vt:lpstr>
      <vt:lpstr>Διαφάνεια 111</vt:lpstr>
      <vt:lpstr>Ψηφιακή αφήγηση και παιχνίδια </vt:lpstr>
      <vt:lpstr>Οι ιστορίες στα ψηφιακά παιχνίδια</vt:lpstr>
      <vt:lpstr>Τύποι διάδρασης </vt:lpstr>
      <vt:lpstr>Είδη χρηστών</vt:lpstr>
      <vt:lpstr>Δομή ψηφιακών παιχνιδιών με αφήγηση</vt:lpstr>
      <vt:lpstr>Δομή ψηφιακών παιχνιδιών με αφήγηση</vt:lpstr>
      <vt:lpstr>Δομή ψηφιακών παιχνιδιών με αφήγηση</vt:lpstr>
      <vt:lpstr>Παραδείγματα παιχνιδιών που λειτουργούν ως ψηφιακή αφήγηση </vt:lpstr>
      <vt:lpstr>Παραδείγματα παιχνιδιών που λειτουργούν ως ψηφιακή αφήγηση </vt:lpstr>
      <vt:lpstr>Παραδείγματα παιχνιδιών που λειτουργούν ως ψηφιακή αφήγηση </vt:lpstr>
      <vt:lpstr>Συμπεράσματα</vt:lpstr>
      <vt:lpstr>Διαφάνεια 123</vt:lpstr>
      <vt:lpstr>Διαφάνεια 124</vt:lpstr>
      <vt:lpstr>Τα 7 σημεία της Ψηφιακής Αφήγησης</vt:lpstr>
      <vt:lpstr>Άποψη - Οπτική γωνία</vt:lpstr>
      <vt:lpstr>Ένα δραματικό ερώτημα</vt:lpstr>
      <vt:lpstr>Συναισθηματικό περιεχόμενο</vt:lpstr>
      <vt:lpstr>Το δώρο της φωνής σας</vt:lpstr>
      <vt:lpstr>Η δύναμη του μουσικού κομματιού (soundtrack)</vt:lpstr>
      <vt:lpstr>Οικονομία</vt:lpstr>
      <vt:lpstr>Ρυθμός</vt:lpstr>
      <vt:lpstr>Έξι βήματα για τη δημιουργία ψηφιακής αφήγησης</vt:lpstr>
      <vt:lpstr>Βήμα 1: Αναζητώ τις επιθυμίες μου</vt:lpstr>
      <vt:lpstr>Βήμα 3 : Η σωστή σκηνή</vt:lpstr>
      <vt:lpstr>Βήμα 5  : Ακούγοντας την ιστορία</vt:lpstr>
      <vt:lpstr>Παραδείγματα εκπαιδευτικής αξιοποίησης της ψηφιακής αφήγησης</vt:lpstr>
      <vt:lpstr>Poli cultura</vt:lpstr>
      <vt:lpstr>Historypin</vt:lpstr>
      <vt:lpstr>Τρεις ενδιαφέρουσες εφαρμογές του Massachusetts Institute of Technology για την ψηφιακή αφήγηση</vt:lpstr>
      <vt:lpstr>1. Moving Pictures</vt:lpstr>
      <vt:lpstr>2. Terraria</vt:lpstr>
      <vt:lpstr>3. Picture this</vt:lpstr>
      <vt:lpstr>Εργαλεία δημιουργίας ψηφιακών ιστοριών με κείμενο και εικόνα</vt:lpstr>
      <vt:lpstr>Εργαλείο με κινούμενες εικόνες </vt:lpstr>
      <vt:lpstr>Tools for digital storytelling (14)</vt:lpstr>
      <vt:lpstr>Οφέλη για τον μαθητή</vt:lpstr>
      <vt:lpstr>Συμπεράσματα</vt:lpstr>
      <vt:lpstr>References</vt:lpstr>
      <vt:lpstr>Διαφάνεια 150</vt:lpstr>
      <vt:lpstr>Συμπεράσματα </vt:lpstr>
      <vt:lpstr>Συμπεράσματα</vt:lpstr>
      <vt:lpstr>Διαφάνεια 153</vt:lpstr>
      <vt:lpstr>Διαφάνεια 154</vt:lpstr>
    </vt:vector>
  </TitlesOfParts>
  <Company>EMME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Niki</cp:lastModifiedBy>
  <cp:revision>278</cp:revision>
  <dcterms:created xsi:type="dcterms:W3CDTF">2011-05-18T13:36:18Z</dcterms:created>
  <dcterms:modified xsi:type="dcterms:W3CDTF">2017-06-08T11:03:56Z</dcterms:modified>
</cp:coreProperties>
</file>