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333" r:id="rId2"/>
    <p:sldId id="340" r:id="rId3"/>
    <p:sldId id="348" r:id="rId4"/>
    <p:sldId id="335" r:id="rId5"/>
    <p:sldId id="341" r:id="rId6"/>
    <p:sldId id="342" r:id="rId7"/>
    <p:sldId id="343" r:id="rId8"/>
    <p:sldId id="344" r:id="rId9"/>
    <p:sldId id="345" r:id="rId10"/>
    <p:sldId id="346" r:id="rId11"/>
    <p:sldId id="347" r:id="rId12"/>
    <p:sldId id="318" r:id="rId13"/>
    <p:sldId id="320" r:id="rId14"/>
    <p:sldId id="321" r:id="rId15"/>
    <p:sldId id="322" r:id="rId16"/>
    <p:sldId id="329" r:id="rId17"/>
    <p:sldId id="269" r:id="rId18"/>
    <p:sldId id="271" r:id="rId19"/>
    <p:sldId id="273" r:id="rId20"/>
    <p:sldId id="272" r:id="rId21"/>
    <p:sldId id="302" r:id="rId22"/>
    <p:sldId id="279" r:id="rId23"/>
    <p:sldId id="283" r:id="rId24"/>
    <p:sldId id="284" r:id="rId25"/>
    <p:sldId id="285" r:id="rId26"/>
    <p:sldId id="286" r:id="rId27"/>
    <p:sldId id="287" r:id="rId28"/>
    <p:sldId id="289" r:id="rId29"/>
    <p:sldId id="303" r:id="rId30"/>
    <p:sldId id="304" r:id="rId31"/>
    <p:sldId id="305" r:id="rId32"/>
    <p:sldId id="325" r:id="rId33"/>
    <p:sldId id="326" r:id="rId34"/>
    <p:sldId id="327" r:id="rId35"/>
    <p:sldId id="328" r:id="rId36"/>
    <p:sldId id="306" r:id="rId37"/>
    <p:sldId id="307" r:id="rId38"/>
    <p:sldId id="308" r:id="rId39"/>
    <p:sldId id="309" r:id="rId40"/>
    <p:sldId id="310" r:id="rId41"/>
    <p:sldId id="311" r:id="rId42"/>
    <p:sldId id="312" r:id="rId43"/>
    <p:sldId id="313" r:id="rId44"/>
    <p:sldId id="314" r:id="rId45"/>
    <p:sldId id="293" r:id="rId46"/>
    <p:sldId id="330" r:id="rId47"/>
    <p:sldId id="331" r:id="rId48"/>
    <p:sldId id="332" r:id="rId4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E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p:scale>
          <a:sx n="78" d="100"/>
          <a:sy n="78" d="100"/>
        </p:scale>
        <p:origin x="-1938" y="-7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C6D15-2717-46CE-9F4E-421F89AFE71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l-GR"/>
        </a:p>
      </dgm:t>
    </dgm:pt>
    <dgm:pt modelId="{40EEECD6-7614-4A8C-B2CB-625681BCA6B2}">
      <dgm:prSet phldrT="[Κείμενο]"/>
      <dgm:spPr/>
      <dgm:t>
        <a:bodyPr/>
        <a:lstStyle/>
        <a:p>
          <a:r>
            <a:rPr lang="el-GR" dirty="0" smtClean="0"/>
            <a:t>Εισαγωγή</a:t>
          </a:r>
          <a:endParaRPr lang="el-GR" dirty="0"/>
        </a:p>
      </dgm:t>
    </dgm:pt>
    <dgm:pt modelId="{74F4E937-0E3B-46A8-A187-0F234F942B8E}" type="parTrans" cxnId="{532FEBAC-1D45-40C7-AE21-2B4D3B0A238C}">
      <dgm:prSet/>
      <dgm:spPr/>
      <dgm:t>
        <a:bodyPr/>
        <a:lstStyle/>
        <a:p>
          <a:endParaRPr lang="el-GR"/>
        </a:p>
      </dgm:t>
    </dgm:pt>
    <dgm:pt modelId="{4D62850C-3DAF-45CE-B6AE-0B18D75E4848}" type="sibTrans" cxnId="{532FEBAC-1D45-40C7-AE21-2B4D3B0A238C}">
      <dgm:prSet/>
      <dgm:spPr/>
      <dgm:t>
        <a:bodyPr/>
        <a:lstStyle/>
        <a:p>
          <a:endParaRPr lang="el-GR"/>
        </a:p>
      </dgm:t>
    </dgm:pt>
    <dgm:pt modelId="{26E5BDD0-BD5C-468B-87F4-B23335E2C332}">
      <dgm:prSet phldrT="[Κείμενο]"/>
      <dgm:spPr/>
      <dgm:t>
        <a:bodyPr/>
        <a:lstStyle/>
        <a:p>
          <a:r>
            <a:rPr lang="el-GR" dirty="0" smtClean="0"/>
            <a:t>Δημοσιογραφία</a:t>
          </a:r>
          <a:endParaRPr lang="el-GR" dirty="0"/>
        </a:p>
      </dgm:t>
    </dgm:pt>
    <dgm:pt modelId="{402C3256-DC11-4F72-8A27-8326A506330F}" type="parTrans" cxnId="{4D13ECDF-AD94-4847-8D67-D811BD4B7E15}">
      <dgm:prSet/>
      <dgm:spPr/>
      <dgm:t>
        <a:bodyPr/>
        <a:lstStyle/>
        <a:p>
          <a:endParaRPr lang="el-GR"/>
        </a:p>
      </dgm:t>
    </dgm:pt>
    <dgm:pt modelId="{12B96B4C-EFA2-4FB1-BF40-665A307B5404}" type="sibTrans" cxnId="{4D13ECDF-AD94-4847-8D67-D811BD4B7E15}">
      <dgm:prSet/>
      <dgm:spPr/>
      <dgm:t>
        <a:bodyPr/>
        <a:lstStyle/>
        <a:p>
          <a:endParaRPr lang="el-GR"/>
        </a:p>
      </dgm:t>
    </dgm:pt>
    <dgm:pt modelId="{D280E970-AFB1-43F4-BB9E-EFF3A081793A}">
      <dgm:prSet phldrT="[Κείμενο]"/>
      <dgm:spPr/>
      <dgm:t>
        <a:bodyPr/>
        <a:lstStyle/>
        <a:p>
          <a:r>
            <a:rPr lang="el-GR" dirty="0" smtClean="0"/>
            <a:t>Παιχνίδια</a:t>
          </a:r>
          <a:endParaRPr lang="el-GR" dirty="0"/>
        </a:p>
      </dgm:t>
    </dgm:pt>
    <dgm:pt modelId="{B4B5D973-31B0-48CD-AAD5-BE84494D04CD}" type="parTrans" cxnId="{BE2A6B1C-3FCB-4692-98EF-BB7066DE7BED}">
      <dgm:prSet/>
      <dgm:spPr/>
      <dgm:t>
        <a:bodyPr/>
        <a:lstStyle/>
        <a:p>
          <a:endParaRPr lang="el-GR"/>
        </a:p>
      </dgm:t>
    </dgm:pt>
    <dgm:pt modelId="{62F1754E-EE12-4CC1-BFE5-3844BDA01F24}" type="sibTrans" cxnId="{BE2A6B1C-3FCB-4692-98EF-BB7066DE7BED}">
      <dgm:prSet/>
      <dgm:spPr/>
      <dgm:t>
        <a:bodyPr/>
        <a:lstStyle/>
        <a:p>
          <a:endParaRPr lang="el-GR"/>
        </a:p>
      </dgm:t>
    </dgm:pt>
    <dgm:pt modelId="{65A8F698-F48F-4B6A-A72B-31F15379F6C6}">
      <dgm:prSet phldrT="[Κείμενο]"/>
      <dgm:spPr/>
      <dgm:t>
        <a:bodyPr/>
        <a:lstStyle/>
        <a:p>
          <a:r>
            <a:rPr lang="el-GR" dirty="0" smtClean="0"/>
            <a:t>Εκπαίδευση</a:t>
          </a:r>
          <a:endParaRPr lang="el-GR" dirty="0"/>
        </a:p>
      </dgm:t>
    </dgm:pt>
    <dgm:pt modelId="{8EC85637-BCCB-4F47-90F9-B1CAF76000F0}" type="parTrans" cxnId="{FCA5563F-8955-40FF-8491-8463DBCA5308}">
      <dgm:prSet/>
      <dgm:spPr/>
      <dgm:t>
        <a:bodyPr/>
        <a:lstStyle/>
        <a:p>
          <a:endParaRPr lang="el-GR"/>
        </a:p>
      </dgm:t>
    </dgm:pt>
    <dgm:pt modelId="{79DF6146-E584-421E-9B22-613FC796B1B7}" type="sibTrans" cxnId="{FCA5563F-8955-40FF-8491-8463DBCA5308}">
      <dgm:prSet/>
      <dgm:spPr/>
      <dgm:t>
        <a:bodyPr/>
        <a:lstStyle/>
        <a:p>
          <a:endParaRPr lang="el-GR"/>
        </a:p>
      </dgm:t>
    </dgm:pt>
    <dgm:pt modelId="{8FCF27E0-CDC5-47E1-AA4E-A1BD06D745CE}">
      <dgm:prSet phldrT="[Κείμενο]"/>
      <dgm:spPr>
        <a:solidFill>
          <a:schemeClr val="accent2">
            <a:lumMod val="40000"/>
            <a:lumOff val="60000"/>
          </a:schemeClr>
        </a:solidFill>
      </dgm:spPr>
      <dgm:t>
        <a:bodyPr/>
        <a:lstStyle/>
        <a:p>
          <a:r>
            <a:rPr lang="el-GR" dirty="0" smtClean="0"/>
            <a:t>Συμπεράσματα</a:t>
          </a:r>
          <a:endParaRPr lang="el-GR" dirty="0"/>
        </a:p>
      </dgm:t>
    </dgm:pt>
    <dgm:pt modelId="{57F40A9D-2E94-431F-AEBA-EDA48AACE2F8}" type="parTrans" cxnId="{54429E7C-9CE8-418C-B934-2AE44015C569}">
      <dgm:prSet/>
      <dgm:spPr/>
      <dgm:t>
        <a:bodyPr/>
        <a:lstStyle/>
        <a:p>
          <a:endParaRPr lang="el-GR"/>
        </a:p>
      </dgm:t>
    </dgm:pt>
    <dgm:pt modelId="{74F504D3-0C4F-44A7-895C-705F6B6CA193}" type="sibTrans" cxnId="{54429E7C-9CE8-418C-B934-2AE44015C569}">
      <dgm:prSet/>
      <dgm:spPr/>
      <dgm:t>
        <a:bodyPr/>
        <a:lstStyle/>
        <a:p>
          <a:endParaRPr lang="el-GR"/>
        </a:p>
      </dgm:t>
    </dgm:pt>
    <dgm:pt modelId="{17B6DBB3-F72A-4822-B942-DC506C38B0C7}">
      <dgm:prSet/>
      <dgm:spPr/>
      <dgm:t>
        <a:bodyPr/>
        <a:lstStyle/>
        <a:p>
          <a:r>
            <a:rPr lang="el-GR" dirty="0" smtClean="0"/>
            <a:t>Μάρκετινγκ</a:t>
          </a:r>
          <a:endParaRPr lang="el-GR" dirty="0"/>
        </a:p>
      </dgm:t>
    </dgm:pt>
    <dgm:pt modelId="{A2B84BB6-3442-41EB-BD7C-98FB1302D1E7}" type="parTrans" cxnId="{5AB44316-4D70-4938-838E-51AA1178586D}">
      <dgm:prSet/>
      <dgm:spPr/>
      <dgm:t>
        <a:bodyPr/>
        <a:lstStyle/>
        <a:p>
          <a:endParaRPr lang="el-GR"/>
        </a:p>
      </dgm:t>
    </dgm:pt>
    <dgm:pt modelId="{0B62C22B-4926-4AF6-BBA4-AB9399A0F8EA}" type="sibTrans" cxnId="{5AB44316-4D70-4938-838E-51AA1178586D}">
      <dgm:prSet/>
      <dgm:spPr/>
      <dgm:t>
        <a:bodyPr/>
        <a:lstStyle/>
        <a:p>
          <a:endParaRPr lang="el-GR"/>
        </a:p>
      </dgm:t>
    </dgm:pt>
    <dgm:pt modelId="{8D278FC8-1EC3-4A27-AED7-84895AAB42F7}" type="pres">
      <dgm:prSet presAssocID="{ACDC6D15-2717-46CE-9F4E-421F89AFE719}" presName="cycle" presStyleCnt="0">
        <dgm:presLayoutVars>
          <dgm:dir/>
          <dgm:resizeHandles val="exact"/>
        </dgm:presLayoutVars>
      </dgm:prSet>
      <dgm:spPr/>
      <dgm:t>
        <a:bodyPr/>
        <a:lstStyle/>
        <a:p>
          <a:endParaRPr lang="el-GR"/>
        </a:p>
      </dgm:t>
    </dgm:pt>
    <dgm:pt modelId="{D906296C-43DA-47AE-BC68-1179D441D759}" type="pres">
      <dgm:prSet presAssocID="{40EEECD6-7614-4A8C-B2CB-625681BCA6B2}" presName="node" presStyleLbl="node1" presStyleIdx="0" presStyleCnt="6" custRadScaleRad="94763" custRadScaleInc="-6248">
        <dgm:presLayoutVars>
          <dgm:bulletEnabled val="1"/>
        </dgm:presLayoutVars>
      </dgm:prSet>
      <dgm:spPr/>
      <dgm:t>
        <a:bodyPr/>
        <a:lstStyle/>
        <a:p>
          <a:endParaRPr lang="el-GR"/>
        </a:p>
      </dgm:t>
    </dgm:pt>
    <dgm:pt modelId="{A1DFDA63-66AD-4807-9567-40D7E8E80D7D}" type="pres">
      <dgm:prSet presAssocID="{40EEECD6-7614-4A8C-B2CB-625681BCA6B2}" presName="spNode" presStyleCnt="0"/>
      <dgm:spPr/>
    </dgm:pt>
    <dgm:pt modelId="{4C86D7D4-9A89-4D5E-B7D3-FF1AD4179233}" type="pres">
      <dgm:prSet presAssocID="{4D62850C-3DAF-45CE-B6AE-0B18D75E4848}" presName="sibTrans" presStyleLbl="sibTrans1D1" presStyleIdx="0" presStyleCnt="6"/>
      <dgm:spPr/>
      <dgm:t>
        <a:bodyPr/>
        <a:lstStyle/>
        <a:p>
          <a:endParaRPr lang="el-GR"/>
        </a:p>
      </dgm:t>
    </dgm:pt>
    <dgm:pt modelId="{68EA9D89-1A4C-44C4-8F8C-A040E74CC1A0}" type="pres">
      <dgm:prSet presAssocID="{17B6DBB3-F72A-4822-B942-DC506C38B0C7}" presName="node" presStyleLbl="node1" presStyleIdx="1" presStyleCnt="6">
        <dgm:presLayoutVars>
          <dgm:bulletEnabled val="1"/>
        </dgm:presLayoutVars>
      </dgm:prSet>
      <dgm:spPr/>
      <dgm:t>
        <a:bodyPr/>
        <a:lstStyle/>
        <a:p>
          <a:endParaRPr lang="el-GR"/>
        </a:p>
      </dgm:t>
    </dgm:pt>
    <dgm:pt modelId="{46F31CF8-0335-4D37-92D5-AFA6CE4AA8AF}" type="pres">
      <dgm:prSet presAssocID="{17B6DBB3-F72A-4822-B942-DC506C38B0C7}" presName="spNode" presStyleCnt="0"/>
      <dgm:spPr/>
    </dgm:pt>
    <dgm:pt modelId="{F1A4F038-BAC0-47AF-A29D-391722CEC2F1}" type="pres">
      <dgm:prSet presAssocID="{0B62C22B-4926-4AF6-BBA4-AB9399A0F8EA}" presName="sibTrans" presStyleLbl="sibTrans1D1" presStyleIdx="1" presStyleCnt="6"/>
      <dgm:spPr/>
      <dgm:t>
        <a:bodyPr/>
        <a:lstStyle/>
        <a:p>
          <a:endParaRPr lang="el-GR"/>
        </a:p>
      </dgm:t>
    </dgm:pt>
    <dgm:pt modelId="{3130723F-02D5-4B5D-A550-30D0F8799331}" type="pres">
      <dgm:prSet presAssocID="{26E5BDD0-BD5C-468B-87F4-B23335E2C332}" presName="node" presStyleLbl="node1" presStyleIdx="2" presStyleCnt="6">
        <dgm:presLayoutVars>
          <dgm:bulletEnabled val="1"/>
        </dgm:presLayoutVars>
      </dgm:prSet>
      <dgm:spPr/>
      <dgm:t>
        <a:bodyPr/>
        <a:lstStyle/>
        <a:p>
          <a:endParaRPr lang="el-GR"/>
        </a:p>
      </dgm:t>
    </dgm:pt>
    <dgm:pt modelId="{48313FA7-8BFA-41D9-B3A9-9ED6D6DE5223}" type="pres">
      <dgm:prSet presAssocID="{26E5BDD0-BD5C-468B-87F4-B23335E2C332}" presName="spNode" presStyleCnt="0"/>
      <dgm:spPr/>
    </dgm:pt>
    <dgm:pt modelId="{C523005E-6023-433C-B9D9-98ACED21DCAF}" type="pres">
      <dgm:prSet presAssocID="{12B96B4C-EFA2-4FB1-BF40-665A307B5404}" presName="sibTrans" presStyleLbl="sibTrans1D1" presStyleIdx="2" presStyleCnt="6"/>
      <dgm:spPr/>
      <dgm:t>
        <a:bodyPr/>
        <a:lstStyle/>
        <a:p>
          <a:endParaRPr lang="el-GR"/>
        </a:p>
      </dgm:t>
    </dgm:pt>
    <dgm:pt modelId="{11D8FE68-F23D-4B7C-8DA1-E1F0E4F72689}" type="pres">
      <dgm:prSet presAssocID="{D280E970-AFB1-43F4-BB9E-EFF3A081793A}" presName="node" presStyleLbl="node1" presStyleIdx="3" presStyleCnt="6">
        <dgm:presLayoutVars>
          <dgm:bulletEnabled val="1"/>
        </dgm:presLayoutVars>
      </dgm:prSet>
      <dgm:spPr/>
      <dgm:t>
        <a:bodyPr/>
        <a:lstStyle/>
        <a:p>
          <a:endParaRPr lang="el-GR"/>
        </a:p>
      </dgm:t>
    </dgm:pt>
    <dgm:pt modelId="{039F4951-DC22-4159-8A0A-F477B33E6DA0}" type="pres">
      <dgm:prSet presAssocID="{D280E970-AFB1-43F4-BB9E-EFF3A081793A}" presName="spNode" presStyleCnt="0"/>
      <dgm:spPr/>
    </dgm:pt>
    <dgm:pt modelId="{2318AC35-27DA-4E15-9D32-6EB298CB6AEF}" type="pres">
      <dgm:prSet presAssocID="{62F1754E-EE12-4CC1-BFE5-3844BDA01F24}" presName="sibTrans" presStyleLbl="sibTrans1D1" presStyleIdx="3" presStyleCnt="6"/>
      <dgm:spPr/>
      <dgm:t>
        <a:bodyPr/>
        <a:lstStyle/>
        <a:p>
          <a:endParaRPr lang="el-GR"/>
        </a:p>
      </dgm:t>
    </dgm:pt>
    <dgm:pt modelId="{0EC851C6-243E-49D9-B9AA-BF7F20BCE856}" type="pres">
      <dgm:prSet presAssocID="{65A8F698-F48F-4B6A-A72B-31F15379F6C6}" presName="node" presStyleLbl="node1" presStyleIdx="4" presStyleCnt="6">
        <dgm:presLayoutVars>
          <dgm:bulletEnabled val="1"/>
        </dgm:presLayoutVars>
      </dgm:prSet>
      <dgm:spPr/>
      <dgm:t>
        <a:bodyPr/>
        <a:lstStyle/>
        <a:p>
          <a:endParaRPr lang="el-GR"/>
        </a:p>
      </dgm:t>
    </dgm:pt>
    <dgm:pt modelId="{9CADCB05-4CF1-4E6C-9686-962AB9AE998C}" type="pres">
      <dgm:prSet presAssocID="{65A8F698-F48F-4B6A-A72B-31F15379F6C6}" presName="spNode" presStyleCnt="0"/>
      <dgm:spPr/>
    </dgm:pt>
    <dgm:pt modelId="{8AA1020C-2512-43FB-96A2-F99A957A1A0E}" type="pres">
      <dgm:prSet presAssocID="{79DF6146-E584-421E-9B22-613FC796B1B7}" presName="sibTrans" presStyleLbl="sibTrans1D1" presStyleIdx="4" presStyleCnt="6"/>
      <dgm:spPr/>
      <dgm:t>
        <a:bodyPr/>
        <a:lstStyle/>
        <a:p>
          <a:endParaRPr lang="el-GR"/>
        </a:p>
      </dgm:t>
    </dgm:pt>
    <dgm:pt modelId="{204C55FF-AEE2-4211-A6A9-3EB24C7ED797}" type="pres">
      <dgm:prSet presAssocID="{8FCF27E0-CDC5-47E1-AA4E-A1BD06D745CE}" presName="node" presStyleLbl="node1" presStyleIdx="5" presStyleCnt="6">
        <dgm:presLayoutVars>
          <dgm:bulletEnabled val="1"/>
        </dgm:presLayoutVars>
      </dgm:prSet>
      <dgm:spPr/>
      <dgm:t>
        <a:bodyPr/>
        <a:lstStyle/>
        <a:p>
          <a:endParaRPr lang="el-GR"/>
        </a:p>
      </dgm:t>
    </dgm:pt>
    <dgm:pt modelId="{3C3889B8-77FE-40F1-A458-B57BFAA641F4}" type="pres">
      <dgm:prSet presAssocID="{8FCF27E0-CDC5-47E1-AA4E-A1BD06D745CE}" presName="spNode" presStyleCnt="0"/>
      <dgm:spPr/>
    </dgm:pt>
    <dgm:pt modelId="{6E5904DE-08AF-440A-9A04-59C9B80C380B}" type="pres">
      <dgm:prSet presAssocID="{74F504D3-0C4F-44A7-895C-705F6B6CA193}" presName="sibTrans" presStyleLbl="sibTrans1D1" presStyleIdx="5" presStyleCnt="6"/>
      <dgm:spPr/>
      <dgm:t>
        <a:bodyPr/>
        <a:lstStyle/>
        <a:p>
          <a:endParaRPr lang="el-GR"/>
        </a:p>
      </dgm:t>
    </dgm:pt>
  </dgm:ptLst>
  <dgm:cxnLst>
    <dgm:cxn modelId="{5AB44316-4D70-4938-838E-51AA1178586D}" srcId="{ACDC6D15-2717-46CE-9F4E-421F89AFE719}" destId="{17B6DBB3-F72A-4822-B942-DC506C38B0C7}" srcOrd="1" destOrd="0" parTransId="{A2B84BB6-3442-41EB-BD7C-98FB1302D1E7}" sibTransId="{0B62C22B-4926-4AF6-BBA4-AB9399A0F8EA}"/>
    <dgm:cxn modelId="{815B867E-2171-4B54-B456-2B328B57476F}" type="presOf" srcId="{40EEECD6-7614-4A8C-B2CB-625681BCA6B2}" destId="{D906296C-43DA-47AE-BC68-1179D441D759}" srcOrd="0" destOrd="0" presId="urn:microsoft.com/office/officeart/2005/8/layout/cycle5"/>
    <dgm:cxn modelId="{7D38536B-D3DD-49F7-8C13-C55D24CAC837}" type="presOf" srcId="{74F504D3-0C4F-44A7-895C-705F6B6CA193}" destId="{6E5904DE-08AF-440A-9A04-59C9B80C380B}" srcOrd="0" destOrd="0" presId="urn:microsoft.com/office/officeart/2005/8/layout/cycle5"/>
    <dgm:cxn modelId="{3E10FD60-EA79-4CB8-B98A-5ECE3E7D65D1}" type="presOf" srcId="{17B6DBB3-F72A-4822-B942-DC506C38B0C7}" destId="{68EA9D89-1A4C-44C4-8F8C-A040E74CC1A0}" srcOrd="0" destOrd="0" presId="urn:microsoft.com/office/officeart/2005/8/layout/cycle5"/>
    <dgm:cxn modelId="{FCA5563F-8955-40FF-8491-8463DBCA5308}" srcId="{ACDC6D15-2717-46CE-9F4E-421F89AFE719}" destId="{65A8F698-F48F-4B6A-A72B-31F15379F6C6}" srcOrd="4" destOrd="0" parTransId="{8EC85637-BCCB-4F47-90F9-B1CAF76000F0}" sibTransId="{79DF6146-E584-421E-9B22-613FC796B1B7}"/>
    <dgm:cxn modelId="{54429E7C-9CE8-418C-B934-2AE44015C569}" srcId="{ACDC6D15-2717-46CE-9F4E-421F89AFE719}" destId="{8FCF27E0-CDC5-47E1-AA4E-A1BD06D745CE}" srcOrd="5" destOrd="0" parTransId="{57F40A9D-2E94-431F-AEBA-EDA48AACE2F8}" sibTransId="{74F504D3-0C4F-44A7-895C-705F6B6CA193}"/>
    <dgm:cxn modelId="{A9E50B82-FBD2-41E8-9EFC-D218FC568307}" type="presOf" srcId="{79DF6146-E584-421E-9B22-613FC796B1B7}" destId="{8AA1020C-2512-43FB-96A2-F99A957A1A0E}" srcOrd="0" destOrd="0" presId="urn:microsoft.com/office/officeart/2005/8/layout/cycle5"/>
    <dgm:cxn modelId="{BE2A6B1C-3FCB-4692-98EF-BB7066DE7BED}" srcId="{ACDC6D15-2717-46CE-9F4E-421F89AFE719}" destId="{D280E970-AFB1-43F4-BB9E-EFF3A081793A}" srcOrd="3" destOrd="0" parTransId="{B4B5D973-31B0-48CD-AAD5-BE84494D04CD}" sibTransId="{62F1754E-EE12-4CC1-BFE5-3844BDA01F24}"/>
    <dgm:cxn modelId="{4D13ECDF-AD94-4847-8D67-D811BD4B7E15}" srcId="{ACDC6D15-2717-46CE-9F4E-421F89AFE719}" destId="{26E5BDD0-BD5C-468B-87F4-B23335E2C332}" srcOrd="2" destOrd="0" parTransId="{402C3256-DC11-4F72-8A27-8326A506330F}" sibTransId="{12B96B4C-EFA2-4FB1-BF40-665A307B5404}"/>
    <dgm:cxn modelId="{41E00B2A-06E3-436F-B73F-8224A90FFFC5}" type="presOf" srcId="{8FCF27E0-CDC5-47E1-AA4E-A1BD06D745CE}" destId="{204C55FF-AEE2-4211-A6A9-3EB24C7ED797}" srcOrd="0" destOrd="0" presId="urn:microsoft.com/office/officeart/2005/8/layout/cycle5"/>
    <dgm:cxn modelId="{C2F719D7-3DA1-4769-966F-3191355BB132}" type="presOf" srcId="{65A8F698-F48F-4B6A-A72B-31F15379F6C6}" destId="{0EC851C6-243E-49D9-B9AA-BF7F20BCE856}" srcOrd="0" destOrd="0" presId="urn:microsoft.com/office/officeart/2005/8/layout/cycle5"/>
    <dgm:cxn modelId="{C9BBEF44-622A-4A12-9F06-C066F2F11187}" type="presOf" srcId="{4D62850C-3DAF-45CE-B6AE-0B18D75E4848}" destId="{4C86D7D4-9A89-4D5E-B7D3-FF1AD4179233}" srcOrd="0" destOrd="0" presId="urn:microsoft.com/office/officeart/2005/8/layout/cycle5"/>
    <dgm:cxn modelId="{314986E9-6FDB-4DC2-A897-CBA5EEF4DD90}" type="presOf" srcId="{ACDC6D15-2717-46CE-9F4E-421F89AFE719}" destId="{8D278FC8-1EC3-4A27-AED7-84895AAB42F7}" srcOrd="0" destOrd="0" presId="urn:microsoft.com/office/officeart/2005/8/layout/cycle5"/>
    <dgm:cxn modelId="{532FEBAC-1D45-40C7-AE21-2B4D3B0A238C}" srcId="{ACDC6D15-2717-46CE-9F4E-421F89AFE719}" destId="{40EEECD6-7614-4A8C-B2CB-625681BCA6B2}" srcOrd="0" destOrd="0" parTransId="{74F4E937-0E3B-46A8-A187-0F234F942B8E}" sibTransId="{4D62850C-3DAF-45CE-B6AE-0B18D75E4848}"/>
    <dgm:cxn modelId="{FC9C6775-8339-4582-BAB1-661A170CB14E}" type="presOf" srcId="{D280E970-AFB1-43F4-BB9E-EFF3A081793A}" destId="{11D8FE68-F23D-4B7C-8DA1-E1F0E4F72689}" srcOrd="0" destOrd="0" presId="urn:microsoft.com/office/officeart/2005/8/layout/cycle5"/>
    <dgm:cxn modelId="{65E1D75A-C999-428B-B8C4-8FFCA57CD387}" type="presOf" srcId="{62F1754E-EE12-4CC1-BFE5-3844BDA01F24}" destId="{2318AC35-27DA-4E15-9D32-6EB298CB6AEF}" srcOrd="0" destOrd="0" presId="urn:microsoft.com/office/officeart/2005/8/layout/cycle5"/>
    <dgm:cxn modelId="{135EA6C0-61E2-4E4B-995D-0F45A3FFF9C8}" type="presOf" srcId="{12B96B4C-EFA2-4FB1-BF40-665A307B5404}" destId="{C523005E-6023-433C-B9D9-98ACED21DCAF}" srcOrd="0" destOrd="0" presId="urn:microsoft.com/office/officeart/2005/8/layout/cycle5"/>
    <dgm:cxn modelId="{0F823C87-C499-435F-BCA2-92C5DED4C18F}" type="presOf" srcId="{26E5BDD0-BD5C-468B-87F4-B23335E2C332}" destId="{3130723F-02D5-4B5D-A550-30D0F8799331}" srcOrd="0" destOrd="0" presId="urn:microsoft.com/office/officeart/2005/8/layout/cycle5"/>
    <dgm:cxn modelId="{26A21295-2D82-4B05-9B3F-005FFA471E75}" type="presOf" srcId="{0B62C22B-4926-4AF6-BBA4-AB9399A0F8EA}" destId="{F1A4F038-BAC0-47AF-A29D-391722CEC2F1}" srcOrd="0" destOrd="0" presId="urn:microsoft.com/office/officeart/2005/8/layout/cycle5"/>
    <dgm:cxn modelId="{D1D9C508-7EB4-4A0F-82F5-B41A42477338}" type="presParOf" srcId="{8D278FC8-1EC3-4A27-AED7-84895AAB42F7}" destId="{D906296C-43DA-47AE-BC68-1179D441D759}" srcOrd="0" destOrd="0" presId="urn:microsoft.com/office/officeart/2005/8/layout/cycle5"/>
    <dgm:cxn modelId="{E50CCDF1-9AE3-4027-BF0D-ACA70615DBE7}" type="presParOf" srcId="{8D278FC8-1EC3-4A27-AED7-84895AAB42F7}" destId="{A1DFDA63-66AD-4807-9567-40D7E8E80D7D}" srcOrd="1" destOrd="0" presId="urn:microsoft.com/office/officeart/2005/8/layout/cycle5"/>
    <dgm:cxn modelId="{A1A92E3E-61B4-4373-94B2-C76FD3E6A4C6}" type="presParOf" srcId="{8D278FC8-1EC3-4A27-AED7-84895AAB42F7}" destId="{4C86D7D4-9A89-4D5E-B7D3-FF1AD4179233}" srcOrd="2" destOrd="0" presId="urn:microsoft.com/office/officeart/2005/8/layout/cycle5"/>
    <dgm:cxn modelId="{01F6C98A-6F22-4A91-AD19-F1588C901C98}" type="presParOf" srcId="{8D278FC8-1EC3-4A27-AED7-84895AAB42F7}" destId="{68EA9D89-1A4C-44C4-8F8C-A040E74CC1A0}" srcOrd="3" destOrd="0" presId="urn:microsoft.com/office/officeart/2005/8/layout/cycle5"/>
    <dgm:cxn modelId="{0A74C351-C233-4A0C-9289-7EDA52F3CA44}" type="presParOf" srcId="{8D278FC8-1EC3-4A27-AED7-84895AAB42F7}" destId="{46F31CF8-0335-4D37-92D5-AFA6CE4AA8AF}" srcOrd="4" destOrd="0" presId="urn:microsoft.com/office/officeart/2005/8/layout/cycle5"/>
    <dgm:cxn modelId="{2E5EC159-43A4-4723-94ED-CE9DA3C9F6BD}" type="presParOf" srcId="{8D278FC8-1EC3-4A27-AED7-84895AAB42F7}" destId="{F1A4F038-BAC0-47AF-A29D-391722CEC2F1}" srcOrd="5" destOrd="0" presId="urn:microsoft.com/office/officeart/2005/8/layout/cycle5"/>
    <dgm:cxn modelId="{3E36BA01-EC9B-4ECB-9119-365FFAFC17D9}" type="presParOf" srcId="{8D278FC8-1EC3-4A27-AED7-84895AAB42F7}" destId="{3130723F-02D5-4B5D-A550-30D0F8799331}" srcOrd="6" destOrd="0" presId="urn:microsoft.com/office/officeart/2005/8/layout/cycle5"/>
    <dgm:cxn modelId="{588DB592-E81A-4C51-BADB-C81EEBC41D77}" type="presParOf" srcId="{8D278FC8-1EC3-4A27-AED7-84895AAB42F7}" destId="{48313FA7-8BFA-41D9-B3A9-9ED6D6DE5223}" srcOrd="7" destOrd="0" presId="urn:microsoft.com/office/officeart/2005/8/layout/cycle5"/>
    <dgm:cxn modelId="{226524B8-8057-4D33-86D3-FC4160E0822A}" type="presParOf" srcId="{8D278FC8-1EC3-4A27-AED7-84895AAB42F7}" destId="{C523005E-6023-433C-B9D9-98ACED21DCAF}" srcOrd="8" destOrd="0" presId="urn:microsoft.com/office/officeart/2005/8/layout/cycle5"/>
    <dgm:cxn modelId="{1335A265-177E-4743-A34C-25DFB046662F}" type="presParOf" srcId="{8D278FC8-1EC3-4A27-AED7-84895AAB42F7}" destId="{11D8FE68-F23D-4B7C-8DA1-E1F0E4F72689}" srcOrd="9" destOrd="0" presId="urn:microsoft.com/office/officeart/2005/8/layout/cycle5"/>
    <dgm:cxn modelId="{E5ECC680-2AC4-4676-89DA-E8ADC27DA11E}" type="presParOf" srcId="{8D278FC8-1EC3-4A27-AED7-84895AAB42F7}" destId="{039F4951-DC22-4159-8A0A-F477B33E6DA0}" srcOrd="10" destOrd="0" presId="urn:microsoft.com/office/officeart/2005/8/layout/cycle5"/>
    <dgm:cxn modelId="{86ED510F-B825-417A-BECD-F911E5D13201}" type="presParOf" srcId="{8D278FC8-1EC3-4A27-AED7-84895AAB42F7}" destId="{2318AC35-27DA-4E15-9D32-6EB298CB6AEF}" srcOrd="11" destOrd="0" presId="urn:microsoft.com/office/officeart/2005/8/layout/cycle5"/>
    <dgm:cxn modelId="{289AB744-3B42-4070-B180-BAD4774E1ED7}" type="presParOf" srcId="{8D278FC8-1EC3-4A27-AED7-84895AAB42F7}" destId="{0EC851C6-243E-49D9-B9AA-BF7F20BCE856}" srcOrd="12" destOrd="0" presId="urn:microsoft.com/office/officeart/2005/8/layout/cycle5"/>
    <dgm:cxn modelId="{5C323C1A-BBEA-4A75-B890-0AECB1141554}" type="presParOf" srcId="{8D278FC8-1EC3-4A27-AED7-84895AAB42F7}" destId="{9CADCB05-4CF1-4E6C-9686-962AB9AE998C}" srcOrd="13" destOrd="0" presId="urn:microsoft.com/office/officeart/2005/8/layout/cycle5"/>
    <dgm:cxn modelId="{07A4799A-4479-4F92-BF6A-B436F8AB46A6}" type="presParOf" srcId="{8D278FC8-1EC3-4A27-AED7-84895AAB42F7}" destId="{8AA1020C-2512-43FB-96A2-F99A957A1A0E}" srcOrd="14" destOrd="0" presId="urn:microsoft.com/office/officeart/2005/8/layout/cycle5"/>
    <dgm:cxn modelId="{2345CA60-C6EB-4A8D-824E-221DFBB93F96}" type="presParOf" srcId="{8D278FC8-1EC3-4A27-AED7-84895AAB42F7}" destId="{204C55FF-AEE2-4211-A6A9-3EB24C7ED797}" srcOrd="15" destOrd="0" presId="urn:microsoft.com/office/officeart/2005/8/layout/cycle5"/>
    <dgm:cxn modelId="{06B9C22A-026D-4039-8453-C80B9EBAD1AD}" type="presParOf" srcId="{8D278FC8-1EC3-4A27-AED7-84895AAB42F7}" destId="{3C3889B8-77FE-40F1-A458-B57BFAA641F4}" srcOrd="16" destOrd="0" presId="urn:microsoft.com/office/officeart/2005/8/layout/cycle5"/>
    <dgm:cxn modelId="{B0FCC083-D018-4B0C-A6F7-5037761201F2}" type="presParOf" srcId="{8D278FC8-1EC3-4A27-AED7-84895AAB42F7}" destId="{6E5904DE-08AF-440A-9A04-59C9B80C380B}"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D4B01-6D31-4313-880F-1189DD009AA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F04F1B7E-3481-434B-AAB2-DF67B0D16324}">
      <dgm:prSet phldrT="[Text]"/>
      <dgm:spPr/>
      <dgm:t>
        <a:bodyPr/>
        <a:lstStyle/>
        <a:p>
          <a:r>
            <a:rPr lang="el-GR" dirty="0" smtClean="0">
              <a:solidFill>
                <a:schemeClr val="tx1"/>
              </a:solidFill>
              <a:latin typeface="Times New Roman" pitchFamily="18" charset="0"/>
              <a:cs typeface="Times New Roman" pitchFamily="18" charset="0"/>
            </a:rPr>
            <a:t>Ψηφιακή αφήγηση</a:t>
          </a:r>
          <a:endParaRPr lang="el-GR" dirty="0">
            <a:solidFill>
              <a:schemeClr val="tx1"/>
            </a:solidFill>
            <a:latin typeface="Times New Roman" pitchFamily="18" charset="0"/>
            <a:cs typeface="Times New Roman" pitchFamily="18" charset="0"/>
          </a:endParaRPr>
        </a:p>
      </dgm:t>
    </dgm:pt>
    <dgm:pt modelId="{9FC2443E-6E20-41BE-BFE4-7FE94E0691B1}" type="parTrans" cxnId="{29E39AE5-5A67-470F-8F9C-DA157B165C6F}">
      <dgm:prSet/>
      <dgm:spPr/>
      <dgm:t>
        <a:bodyPr/>
        <a:lstStyle/>
        <a:p>
          <a:endParaRPr lang="el-GR"/>
        </a:p>
      </dgm:t>
    </dgm:pt>
    <dgm:pt modelId="{676B7ED0-E0F6-41EE-BBBE-886398A0C858}" type="sibTrans" cxnId="{29E39AE5-5A67-470F-8F9C-DA157B165C6F}">
      <dgm:prSet/>
      <dgm:spPr/>
      <dgm:t>
        <a:bodyPr/>
        <a:lstStyle/>
        <a:p>
          <a:endParaRPr lang="el-GR"/>
        </a:p>
      </dgm:t>
    </dgm:pt>
    <dgm:pt modelId="{DEE028E2-FD46-4422-ACEC-D65E4CC14C78}">
      <dgm:prSet phldrT="[Text]" custT="1"/>
      <dgm:spPr/>
      <dgm:t>
        <a:bodyPr/>
        <a:lstStyle/>
        <a:p>
          <a:r>
            <a:rPr lang="el-GR" sz="1600" b="1" dirty="0" smtClean="0">
              <a:solidFill>
                <a:schemeClr val="tx1"/>
              </a:solidFill>
              <a:latin typeface="Times New Roman" pitchFamily="18" charset="0"/>
              <a:cs typeface="Times New Roman" pitchFamily="18" charset="0"/>
            </a:rPr>
            <a:t>Οπτικός γραμματισμός</a:t>
          </a:r>
          <a:endParaRPr lang="el-GR" sz="1600" b="1" dirty="0">
            <a:solidFill>
              <a:schemeClr val="tx1"/>
            </a:solidFill>
            <a:latin typeface="Times New Roman" pitchFamily="18" charset="0"/>
            <a:cs typeface="Times New Roman" pitchFamily="18" charset="0"/>
          </a:endParaRPr>
        </a:p>
      </dgm:t>
    </dgm:pt>
    <dgm:pt modelId="{2F0A4510-7AE2-4ADF-999F-9887D18DD03F}" type="parTrans" cxnId="{AF5C7D62-A949-41D9-85AE-F17BC5FEC81E}">
      <dgm:prSet/>
      <dgm:spPr/>
      <dgm:t>
        <a:bodyPr/>
        <a:lstStyle/>
        <a:p>
          <a:endParaRPr lang="el-GR"/>
        </a:p>
      </dgm:t>
    </dgm:pt>
    <dgm:pt modelId="{A1518566-E58C-4BDF-9DA1-CBF320972975}" type="sibTrans" cxnId="{AF5C7D62-A949-41D9-85AE-F17BC5FEC81E}">
      <dgm:prSet/>
      <dgm:spPr/>
      <dgm:t>
        <a:bodyPr/>
        <a:lstStyle/>
        <a:p>
          <a:endParaRPr lang="el-GR"/>
        </a:p>
      </dgm:t>
    </dgm:pt>
    <dgm:pt modelId="{934E1931-793B-4CC3-A582-9A0BBC7E2947}">
      <dgm:prSet phldrT="[Text]" custT="1"/>
      <dgm:spPr/>
      <dgm:t>
        <a:bodyPr/>
        <a:lstStyle/>
        <a:p>
          <a:r>
            <a:rPr lang="el-GR" sz="1600" b="1" dirty="0" smtClean="0">
              <a:solidFill>
                <a:schemeClr val="tx1"/>
              </a:solidFill>
              <a:latin typeface="Times New Roman" pitchFamily="18" charset="0"/>
              <a:cs typeface="Times New Roman" pitchFamily="18" charset="0"/>
            </a:rPr>
            <a:t>Επικοινωνιακές δεξιότητες</a:t>
          </a:r>
          <a:endParaRPr lang="el-GR" sz="1600" b="1" dirty="0">
            <a:solidFill>
              <a:schemeClr val="tx1"/>
            </a:solidFill>
            <a:latin typeface="Times New Roman" pitchFamily="18" charset="0"/>
            <a:cs typeface="Times New Roman" pitchFamily="18" charset="0"/>
          </a:endParaRPr>
        </a:p>
      </dgm:t>
    </dgm:pt>
    <dgm:pt modelId="{03618846-DEAC-48B2-8DCE-60C4A7431D58}" type="parTrans" cxnId="{488300B4-F994-4EEC-8992-3E5ACA8BA091}">
      <dgm:prSet/>
      <dgm:spPr/>
      <dgm:t>
        <a:bodyPr/>
        <a:lstStyle/>
        <a:p>
          <a:endParaRPr lang="el-GR"/>
        </a:p>
      </dgm:t>
    </dgm:pt>
    <dgm:pt modelId="{44BD8A0D-A04E-4DD8-82DB-2D473C688312}" type="sibTrans" cxnId="{488300B4-F994-4EEC-8992-3E5ACA8BA091}">
      <dgm:prSet/>
      <dgm:spPr/>
      <dgm:t>
        <a:bodyPr/>
        <a:lstStyle/>
        <a:p>
          <a:endParaRPr lang="el-GR"/>
        </a:p>
      </dgm:t>
    </dgm:pt>
    <dgm:pt modelId="{CC3315C9-8681-4CA3-AD90-54E7147BEDAD}">
      <dgm:prSet phldrT="[Text]" custT="1"/>
      <dgm:spPr/>
      <dgm:t>
        <a:bodyPr/>
        <a:lstStyle/>
        <a:p>
          <a:r>
            <a:rPr lang="el-GR" sz="1400" b="1" dirty="0" smtClean="0">
              <a:solidFill>
                <a:schemeClr val="tx1"/>
              </a:solidFill>
              <a:latin typeface="Times New Roman" pitchFamily="18" charset="0"/>
              <a:cs typeface="Times New Roman" pitchFamily="18" charset="0"/>
            </a:rPr>
            <a:t>Δημιουργικότητα </a:t>
          </a:r>
        </a:p>
        <a:p>
          <a:r>
            <a:rPr lang="el-GR" sz="1400" b="1" dirty="0" smtClean="0">
              <a:solidFill>
                <a:schemeClr val="tx1"/>
              </a:solidFill>
              <a:latin typeface="Times New Roman" pitchFamily="18" charset="0"/>
              <a:cs typeface="Times New Roman" pitchFamily="18" charset="0"/>
            </a:rPr>
            <a:t> κριτική σκέψη</a:t>
          </a:r>
          <a:endParaRPr lang="el-GR" sz="1400" b="1" dirty="0">
            <a:solidFill>
              <a:schemeClr val="tx1"/>
            </a:solidFill>
            <a:latin typeface="Times New Roman" pitchFamily="18" charset="0"/>
            <a:cs typeface="Times New Roman" pitchFamily="18" charset="0"/>
          </a:endParaRPr>
        </a:p>
      </dgm:t>
    </dgm:pt>
    <dgm:pt modelId="{D8E123B3-4070-4C13-B4FA-17C19BFF8CF4}" type="parTrans" cxnId="{B5260778-3459-4374-B35D-4D38E27BDEAF}">
      <dgm:prSet/>
      <dgm:spPr/>
      <dgm:t>
        <a:bodyPr/>
        <a:lstStyle/>
        <a:p>
          <a:endParaRPr lang="el-GR"/>
        </a:p>
      </dgm:t>
    </dgm:pt>
    <dgm:pt modelId="{FF5C47B6-FF68-4909-86B6-8AD377BA2D76}" type="sibTrans" cxnId="{B5260778-3459-4374-B35D-4D38E27BDEAF}">
      <dgm:prSet/>
      <dgm:spPr/>
      <dgm:t>
        <a:bodyPr/>
        <a:lstStyle/>
        <a:p>
          <a:endParaRPr lang="el-GR"/>
        </a:p>
      </dgm:t>
    </dgm:pt>
    <dgm:pt modelId="{AA3F2603-7BAF-417B-B0BD-1C70385ED920}">
      <dgm:prSet phldrT="[Text]"/>
      <dgm:spPr/>
      <dgm:t>
        <a:bodyPr/>
        <a:lstStyle/>
        <a:p>
          <a:r>
            <a:rPr lang="el-GR" b="1" dirty="0" smtClean="0">
              <a:solidFill>
                <a:schemeClr val="tx1"/>
              </a:solidFill>
              <a:latin typeface="Times New Roman" pitchFamily="18" charset="0"/>
              <a:cs typeface="Times New Roman" pitchFamily="18" charset="0"/>
            </a:rPr>
            <a:t>Τεχνολογικός γραμματισμός</a:t>
          </a:r>
          <a:endParaRPr lang="el-GR" b="1" dirty="0">
            <a:solidFill>
              <a:schemeClr val="tx1"/>
            </a:solidFill>
            <a:latin typeface="Times New Roman" pitchFamily="18" charset="0"/>
            <a:cs typeface="Times New Roman" pitchFamily="18" charset="0"/>
          </a:endParaRPr>
        </a:p>
      </dgm:t>
    </dgm:pt>
    <dgm:pt modelId="{10FC971E-FF7D-4DA4-96FA-834622838266}" type="parTrans" cxnId="{9F409F1D-0B4A-4788-A378-6E90E37AEFC0}">
      <dgm:prSet/>
      <dgm:spPr/>
      <dgm:t>
        <a:bodyPr/>
        <a:lstStyle/>
        <a:p>
          <a:endParaRPr lang="el-GR"/>
        </a:p>
      </dgm:t>
    </dgm:pt>
    <dgm:pt modelId="{7F99B951-50B2-4426-BC7C-BBF430A3DD6A}" type="sibTrans" cxnId="{9F409F1D-0B4A-4788-A378-6E90E37AEFC0}">
      <dgm:prSet/>
      <dgm:spPr/>
      <dgm:t>
        <a:bodyPr/>
        <a:lstStyle/>
        <a:p>
          <a:endParaRPr lang="el-GR"/>
        </a:p>
      </dgm:t>
    </dgm:pt>
    <dgm:pt modelId="{DAA57711-C379-4F54-BD80-5BBDE579A18A}" type="pres">
      <dgm:prSet presAssocID="{CA0D4B01-6D31-4313-880F-1189DD009AA6}" presName="Name0" presStyleCnt="0">
        <dgm:presLayoutVars>
          <dgm:chMax val="1"/>
          <dgm:dir/>
          <dgm:animLvl val="ctr"/>
          <dgm:resizeHandles val="exact"/>
        </dgm:presLayoutVars>
      </dgm:prSet>
      <dgm:spPr/>
      <dgm:t>
        <a:bodyPr/>
        <a:lstStyle/>
        <a:p>
          <a:endParaRPr lang="el-GR"/>
        </a:p>
      </dgm:t>
    </dgm:pt>
    <dgm:pt modelId="{2337E3A9-23FF-4061-8BEC-65493B4DA945}" type="pres">
      <dgm:prSet presAssocID="{F04F1B7E-3481-434B-AAB2-DF67B0D16324}" presName="centerShape" presStyleLbl="node0" presStyleIdx="0" presStyleCnt="1" custScaleX="125022" custScaleY="134321" custLinFactNeighborX="-729" custLinFactNeighborY="-2130"/>
      <dgm:spPr/>
      <dgm:t>
        <a:bodyPr/>
        <a:lstStyle/>
        <a:p>
          <a:endParaRPr lang="el-GR"/>
        </a:p>
      </dgm:t>
    </dgm:pt>
    <dgm:pt modelId="{9877909F-F442-4209-BCE6-1E6F48D03A9E}" type="pres">
      <dgm:prSet presAssocID="{DEE028E2-FD46-4422-ACEC-D65E4CC14C78}" presName="node" presStyleLbl="node1" presStyleIdx="0" presStyleCnt="4" custScaleX="154789" custScaleY="88301">
        <dgm:presLayoutVars>
          <dgm:bulletEnabled val="1"/>
        </dgm:presLayoutVars>
      </dgm:prSet>
      <dgm:spPr/>
      <dgm:t>
        <a:bodyPr/>
        <a:lstStyle/>
        <a:p>
          <a:endParaRPr lang="el-GR"/>
        </a:p>
      </dgm:t>
    </dgm:pt>
    <dgm:pt modelId="{55785DAC-6416-46E2-8615-AA8E54E804E0}" type="pres">
      <dgm:prSet presAssocID="{DEE028E2-FD46-4422-ACEC-D65E4CC14C78}" presName="dummy" presStyleCnt="0"/>
      <dgm:spPr/>
    </dgm:pt>
    <dgm:pt modelId="{AEFE759F-EC2E-46E2-8654-1EC1D09EDFF7}" type="pres">
      <dgm:prSet presAssocID="{A1518566-E58C-4BDF-9DA1-CBF320972975}" presName="sibTrans" presStyleLbl="sibTrans2D1" presStyleIdx="0" presStyleCnt="4"/>
      <dgm:spPr/>
      <dgm:t>
        <a:bodyPr/>
        <a:lstStyle/>
        <a:p>
          <a:endParaRPr lang="el-GR"/>
        </a:p>
      </dgm:t>
    </dgm:pt>
    <dgm:pt modelId="{7E187580-BDB9-43D4-8643-2A2F8008B839}" type="pres">
      <dgm:prSet presAssocID="{934E1931-793B-4CC3-A582-9A0BBC7E2947}" presName="node" presStyleLbl="node1" presStyleIdx="1" presStyleCnt="4" custScaleX="164984" custScaleY="104620" custRadScaleRad="118673" custRadScaleInc="-2678">
        <dgm:presLayoutVars>
          <dgm:bulletEnabled val="1"/>
        </dgm:presLayoutVars>
      </dgm:prSet>
      <dgm:spPr/>
      <dgm:t>
        <a:bodyPr/>
        <a:lstStyle/>
        <a:p>
          <a:endParaRPr lang="el-GR"/>
        </a:p>
      </dgm:t>
    </dgm:pt>
    <dgm:pt modelId="{A09542BC-B92A-4810-8175-36CE19AAD23D}" type="pres">
      <dgm:prSet presAssocID="{934E1931-793B-4CC3-A582-9A0BBC7E2947}" presName="dummy" presStyleCnt="0"/>
      <dgm:spPr/>
    </dgm:pt>
    <dgm:pt modelId="{6E514DA3-70F6-4020-9377-976489B03560}" type="pres">
      <dgm:prSet presAssocID="{44BD8A0D-A04E-4DD8-82DB-2D473C688312}" presName="sibTrans" presStyleLbl="sibTrans2D1" presStyleIdx="1" presStyleCnt="4"/>
      <dgm:spPr/>
      <dgm:t>
        <a:bodyPr/>
        <a:lstStyle/>
        <a:p>
          <a:endParaRPr lang="el-GR"/>
        </a:p>
      </dgm:t>
    </dgm:pt>
    <dgm:pt modelId="{14D66135-B5FC-4FA6-86E7-50BD355BC86E}" type="pres">
      <dgm:prSet presAssocID="{CC3315C9-8681-4CA3-AD90-54E7147BEDAD}" presName="node" presStyleLbl="node1" presStyleIdx="2" presStyleCnt="4" custScaleX="159302" custScaleY="95095" custRadScaleRad="111656" custRadScaleInc="5002">
        <dgm:presLayoutVars>
          <dgm:bulletEnabled val="1"/>
        </dgm:presLayoutVars>
      </dgm:prSet>
      <dgm:spPr/>
      <dgm:t>
        <a:bodyPr/>
        <a:lstStyle/>
        <a:p>
          <a:endParaRPr lang="el-GR"/>
        </a:p>
      </dgm:t>
    </dgm:pt>
    <dgm:pt modelId="{EB7C3D99-30CC-4AB3-ACDE-7A091DED2D5A}" type="pres">
      <dgm:prSet presAssocID="{CC3315C9-8681-4CA3-AD90-54E7147BEDAD}" presName="dummy" presStyleCnt="0"/>
      <dgm:spPr/>
    </dgm:pt>
    <dgm:pt modelId="{E0D71C27-C50A-475E-981E-5E034CEC00DA}" type="pres">
      <dgm:prSet presAssocID="{FF5C47B6-FF68-4909-86B6-8AD377BA2D76}" presName="sibTrans" presStyleLbl="sibTrans2D1" presStyleIdx="2" presStyleCnt="4"/>
      <dgm:spPr/>
      <dgm:t>
        <a:bodyPr/>
        <a:lstStyle/>
        <a:p>
          <a:endParaRPr lang="el-GR"/>
        </a:p>
      </dgm:t>
    </dgm:pt>
    <dgm:pt modelId="{930C201B-E435-46BC-85C5-B13BAE38D95B}" type="pres">
      <dgm:prSet presAssocID="{AA3F2603-7BAF-417B-B0BD-1C70385ED920}" presName="node" presStyleLbl="node1" presStyleIdx="3" presStyleCnt="4" custScaleX="153785" custScaleY="117690" custRadScaleRad="116249" custRadScaleInc="2042">
        <dgm:presLayoutVars>
          <dgm:bulletEnabled val="1"/>
        </dgm:presLayoutVars>
      </dgm:prSet>
      <dgm:spPr/>
      <dgm:t>
        <a:bodyPr/>
        <a:lstStyle/>
        <a:p>
          <a:endParaRPr lang="el-GR"/>
        </a:p>
      </dgm:t>
    </dgm:pt>
    <dgm:pt modelId="{7BB2CAE2-57F9-4E98-AAF1-4649C4034CC3}" type="pres">
      <dgm:prSet presAssocID="{AA3F2603-7BAF-417B-B0BD-1C70385ED920}" presName="dummy" presStyleCnt="0"/>
      <dgm:spPr/>
    </dgm:pt>
    <dgm:pt modelId="{EBE5563B-AB6F-4E49-95D1-8188B1228F8E}" type="pres">
      <dgm:prSet presAssocID="{7F99B951-50B2-4426-BC7C-BBF430A3DD6A}" presName="sibTrans" presStyleLbl="sibTrans2D1" presStyleIdx="3" presStyleCnt="4"/>
      <dgm:spPr/>
      <dgm:t>
        <a:bodyPr/>
        <a:lstStyle/>
        <a:p>
          <a:endParaRPr lang="el-GR"/>
        </a:p>
      </dgm:t>
    </dgm:pt>
  </dgm:ptLst>
  <dgm:cxnLst>
    <dgm:cxn modelId="{7A91B3F9-3CF9-47C5-B527-24AB637CAC4B}" type="presOf" srcId="{934E1931-793B-4CC3-A582-9A0BBC7E2947}" destId="{7E187580-BDB9-43D4-8643-2A2F8008B839}" srcOrd="0" destOrd="0" presId="urn:microsoft.com/office/officeart/2005/8/layout/radial6"/>
    <dgm:cxn modelId="{6EC6CB6C-6D9F-4956-B394-73F594423BD9}" type="presOf" srcId="{FF5C47B6-FF68-4909-86B6-8AD377BA2D76}" destId="{E0D71C27-C50A-475E-981E-5E034CEC00DA}" srcOrd="0" destOrd="0" presId="urn:microsoft.com/office/officeart/2005/8/layout/radial6"/>
    <dgm:cxn modelId="{488300B4-F994-4EEC-8992-3E5ACA8BA091}" srcId="{F04F1B7E-3481-434B-AAB2-DF67B0D16324}" destId="{934E1931-793B-4CC3-A582-9A0BBC7E2947}" srcOrd="1" destOrd="0" parTransId="{03618846-DEAC-48B2-8DCE-60C4A7431D58}" sibTransId="{44BD8A0D-A04E-4DD8-82DB-2D473C688312}"/>
    <dgm:cxn modelId="{E2AF7329-EFA6-45A7-A58C-E1669DA31165}" type="presOf" srcId="{A1518566-E58C-4BDF-9DA1-CBF320972975}" destId="{AEFE759F-EC2E-46E2-8654-1EC1D09EDFF7}" srcOrd="0" destOrd="0" presId="urn:microsoft.com/office/officeart/2005/8/layout/radial6"/>
    <dgm:cxn modelId="{342AD4EC-7B41-4031-896C-ABDF8E749E42}" type="presOf" srcId="{F04F1B7E-3481-434B-AAB2-DF67B0D16324}" destId="{2337E3A9-23FF-4061-8BEC-65493B4DA945}" srcOrd="0" destOrd="0" presId="urn:microsoft.com/office/officeart/2005/8/layout/radial6"/>
    <dgm:cxn modelId="{D5FCDCA6-18B4-409C-A6FC-B7780AA1723A}" type="presOf" srcId="{7F99B951-50B2-4426-BC7C-BBF430A3DD6A}" destId="{EBE5563B-AB6F-4E49-95D1-8188B1228F8E}" srcOrd="0" destOrd="0" presId="urn:microsoft.com/office/officeart/2005/8/layout/radial6"/>
    <dgm:cxn modelId="{024E9CDE-4E75-4709-AA87-449689454937}" type="presOf" srcId="{AA3F2603-7BAF-417B-B0BD-1C70385ED920}" destId="{930C201B-E435-46BC-85C5-B13BAE38D95B}" srcOrd="0" destOrd="0" presId="urn:microsoft.com/office/officeart/2005/8/layout/radial6"/>
    <dgm:cxn modelId="{AF5C7D62-A949-41D9-85AE-F17BC5FEC81E}" srcId="{F04F1B7E-3481-434B-AAB2-DF67B0D16324}" destId="{DEE028E2-FD46-4422-ACEC-D65E4CC14C78}" srcOrd="0" destOrd="0" parTransId="{2F0A4510-7AE2-4ADF-999F-9887D18DD03F}" sibTransId="{A1518566-E58C-4BDF-9DA1-CBF320972975}"/>
    <dgm:cxn modelId="{4BC6D897-4415-4583-A966-D28B00B95535}" type="presOf" srcId="{CA0D4B01-6D31-4313-880F-1189DD009AA6}" destId="{DAA57711-C379-4F54-BD80-5BBDE579A18A}" srcOrd="0" destOrd="0" presId="urn:microsoft.com/office/officeart/2005/8/layout/radial6"/>
    <dgm:cxn modelId="{9F409F1D-0B4A-4788-A378-6E90E37AEFC0}" srcId="{F04F1B7E-3481-434B-AAB2-DF67B0D16324}" destId="{AA3F2603-7BAF-417B-B0BD-1C70385ED920}" srcOrd="3" destOrd="0" parTransId="{10FC971E-FF7D-4DA4-96FA-834622838266}" sibTransId="{7F99B951-50B2-4426-BC7C-BBF430A3DD6A}"/>
    <dgm:cxn modelId="{29E39AE5-5A67-470F-8F9C-DA157B165C6F}" srcId="{CA0D4B01-6D31-4313-880F-1189DD009AA6}" destId="{F04F1B7E-3481-434B-AAB2-DF67B0D16324}" srcOrd="0" destOrd="0" parTransId="{9FC2443E-6E20-41BE-BFE4-7FE94E0691B1}" sibTransId="{676B7ED0-E0F6-41EE-BBBE-886398A0C858}"/>
    <dgm:cxn modelId="{FF893250-773A-4DD4-B9EF-3D28849DB6AB}" type="presOf" srcId="{44BD8A0D-A04E-4DD8-82DB-2D473C688312}" destId="{6E514DA3-70F6-4020-9377-976489B03560}" srcOrd="0" destOrd="0" presId="urn:microsoft.com/office/officeart/2005/8/layout/radial6"/>
    <dgm:cxn modelId="{50B47BBD-CEB6-412F-86B4-0906EF3DEA80}" type="presOf" srcId="{CC3315C9-8681-4CA3-AD90-54E7147BEDAD}" destId="{14D66135-B5FC-4FA6-86E7-50BD355BC86E}" srcOrd="0" destOrd="0" presId="urn:microsoft.com/office/officeart/2005/8/layout/radial6"/>
    <dgm:cxn modelId="{B5260778-3459-4374-B35D-4D38E27BDEAF}" srcId="{F04F1B7E-3481-434B-AAB2-DF67B0D16324}" destId="{CC3315C9-8681-4CA3-AD90-54E7147BEDAD}" srcOrd="2" destOrd="0" parTransId="{D8E123B3-4070-4C13-B4FA-17C19BFF8CF4}" sibTransId="{FF5C47B6-FF68-4909-86B6-8AD377BA2D76}"/>
    <dgm:cxn modelId="{D43093B1-D73C-4365-9276-6D5DA6CD68A0}" type="presOf" srcId="{DEE028E2-FD46-4422-ACEC-D65E4CC14C78}" destId="{9877909F-F442-4209-BCE6-1E6F48D03A9E}" srcOrd="0" destOrd="0" presId="urn:microsoft.com/office/officeart/2005/8/layout/radial6"/>
    <dgm:cxn modelId="{48502577-F840-4216-A3F8-195FB868E560}" type="presParOf" srcId="{DAA57711-C379-4F54-BD80-5BBDE579A18A}" destId="{2337E3A9-23FF-4061-8BEC-65493B4DA945}" srcOrd="0" destOrd="0" presId="urn:microsoft.com/office/officeart/2005/8/layout/radial6"/>
    <dgm:cxn modelId="{896D9587-4B2A-48FF-AF75-643750970CAF}" type="presParOf" srcId="{DAA57711-C379-4F54-BD80-5BBDE579A18A}" destId="{9877909F-F442-4209-BCE6-1E6F48D03A9E}" srcOrd="1" destOrd="0" presId="urn:microsoft.com/office/officeart/2005/8/layout/radial6"/>
    <dgm:cxn modelId="{DBD458FD-2A3E-49D5-9AA5-C220A204F44D}" type="presParOf" srcId="{DAA57711-C379-4F54-BD80-5BBDE579A18A}" destId="{55785DAC-6416-46E2-8615-AA8E54E804E0}" srcOrd="2" destOrd="0" presId="urn:microsoft.com/office/officeart/2005/8/layout/radial6"/>
    <dgm:cxn modelId="{28F331C8-2ACA-46CB-836B-EE7A316A4C69}" type="presParOf" srcId="{DAA57711-C379-4F54-BD80-5BBDE579A18A}" destId="{AEFE759F-EC2E-46E2-8654-1EC1D09EDFF7}" srcOrd="3" destOrd="0" presId="urn:microsoft.com/office/officeart/2005/8/layout/radial6"/>
    <dgm:cxn modelId="{81BBA922-D31B-4988-ACAA-BE6E5CDF5767}" type="presParOf" srcId="{DAA57711-C379-4F54-BD80-5BBDE579A18A}" destId="{7E187580-BDB9-43D4-8643-2A2F8008B839}" srcOrd="4" destOrd="0" presId="urn:microsoft.com/office/officeart/2005/8/layout/radial6"/>
    <dgm:cxn modelId="{52A30FEB-7F6E-4438-B913-2C2A3FD6FDDD}" type="presParOf" srcId="{DAA57711-C379-4F54-BD80-5BBDE579A18A}" destId="{A09542BC-B92A-4810-8175-36CE19AAD23D}" srcOrd="5" destOrd="0" presId="urn:microsoft.com/office/officeart/2005/8/layout/radial6"/>
    <dgm:cxn modelId="{77156AAB-FB60-424F-B9BD-B7CF01030B0F}" type="presParOf" srcId="{DAA57711-C379-4F54-BD80-5BBDE579A18A}" destId="{6E514DA3-70F6-4020-9377-976489B03560}" srcOrd="6" destOrd="0" presId="urn:microsoft.com/office/officeart/2005/8/layout/radial6"/>
    <dgm:cxn modelId="{A284382A-F375-45C2-9FDC-70C2E24D0F58}" type="presParOf" srcId="{DAA57711-C379-4F54-BD80-5BBDE579A18A}" destId="{14D66135-B5FC-4FA6-86E7-50BD355BC86E}" srcOrd="7" destOrd="0" presId="urn:microsoft.com/office/officeart/2005/8/layout/radial6"/>
    <dgm:cxn modelId="{3AC5B026-0156-4DC7-BDE4-658E7C530B6D}" type="presParOf" srcId="{DAA57711-C379-4F54-BD80-5BBDE579A18A}" destId="{EB7C3D99-30CC-4AB3-ACDE-7A091DED2D5A}" srcOrd="8" destOrd="0" presId="urn:microsoft.com/office/officeart/2005/8/layout/radial6"/>
    <dgm:cxn modelId="{7F87EE8B-28C7-4C75-8668-FEB6534E9332}" type="presParOf" srcId="{DAA57711-C379-4F54-BD80-5BBDE579A18A}" destId="{E0D71C27-C50A-475E-981E-5E034CEC00DA}" srcOrd="9" destOrd="0" presId="urn:microsoft.com/office/officeart/2005/8/layout/radial6"/>
    <dgm:cxn modelId="{8011DF8B-0326-4BF7-8201-6BBEE71FDAF2}" type="presParOf" srcId="{DAA57711-C379-4F54-BD80-5BBDE579A18A}" destId="{930C201B-E435-46BC-85C5-B13BAE38D95B}" srcOrd="10" destOrd="0" presId="urn:microsoft.com/office/officeart/2005/8/layout/radial6"/>
    <dgm:cxn modelId="{67ED8682-5636-43B0-A5A0-353B22D4ED52}" type="presParOf" srcId="{DAA57711-C379-4F54-BD80-5BBDE579A18A}" destId="{7BB2CAE2-57F9-4E98-AAF1-4649C4034CC3}" srcOrd="11" destOrd="0" presId="urn:microsoft.com/office/officeart/2005/8/layout/radial6"/>
    <dgm:cxn modelId="{D440AE33-23E4-4713-ADA9-575D5E26CA9E}" type="presParOf" srcId="{DAA57711-C379-4F54-BD80-5BBDE579A18A}" destId="{EBE5563B-AB6F-4E49-95D1-8188B1228F8E}"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06296C-43DA-47AE-BC68-1179D441D759}">
      <dsp:nvSpPr>
        <dsp:cNvPr id="0" name=""/>
        <dsp:cNvSpPr/>
      </dsp:nvSpPr>
      <dsp:spPr>
        <a:xfrm>
          <a:off x="3652224" y="144202"/>
          <a:ext cx="1730126" cy="1124582"/>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Εισαγωγή</a:t>
          </a:r>
          <a:endParaRPr lang="el-GR" sz="1700" kern="1200" dirty="0"/>
        </a:p>
      </dsp:txBody>
      <dsp:txXfrm>
        <a:off x="3652224" y="144202"/>
        <a:ext cx="1730126" cy="1124582"/>
      </dsp:txXfrm>
    </dsp:sp>
    <dsp:sp modelId="{4C86D7D4-9A89-4D5E-B7D3-FF1AD4179233}">
      <dsp:nvSpPr>
        <dsp:cNvPr id="0" name=""/>
        <dsp:cNvSpPr/>
      </dsp:nvSpPr>
      <dsp:spPr>
        <a:xfrm>
          <a:off x="2167150" y="778782"/>
          <a:ext cx="5294920" cy="5294920"/>
        </a:xfrm>
        <a:custGeom>
          <a:avLst/>
          <a:gdLst/>
          <a:ahLst/>
          <a:cxnLst/>
          <a:rect l="0" t="0" r="0" b="0"/>
          <a:pathLst>
            <a:path>
              <a:moveTo>
                <a:pt x="3438536" y="120952"/>
              </a:moveTo>
              <a:arcTo wR="2647460" hR="2647460" stAng="17243154" swAng="91268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8EA9D89-1A4C-44C4-8F8C-A040E74CC1A0}">
      <dsp:nvSpPr>
        <dsp:cNvPr id="0" name=""/>
        <dsp:cNvSpPr/>
      </dsp:nvSpPr>
      <dsp:spPr>
        <a:xfrm>
          <a:off x="5999704" y="1328688"/>
          <a:ext cx="1730126" cy="1124582"/>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Μάρκετινγκ</a:t>
          </a:r>
          <a:endParaRPr lang="el-GR" sz="1700" kern="1200" dirty="0"/>
        </a:p>
      </dsp:txBody>
      <dsp:txXfrm>
        <a:off x="5999704" y="1328688"/>
        <a:ext cx="1730126" cy="1124582"/>
      </dsp:txXfrm>
    </dsp:sp>
    <dsp:sp modelId="{F1A4F038-BAC0-47AF-A29D-391722CEC2F1}">
      <dsp:nvSpPr>
        <dsp:cNvPr id="0" name=""/>
        <dsp:cNvSpPr/>
      </dsp:nvSpPr>
      <dsp:spPr>
        <a:xfrm>
          <a:off x="1924539" y="567249"/>
          <a:ext cx="5294920" cy="5294920"/>
        </a:xfrm>
        <a:custGeom>
          <a:avLst/>
          <a:gdLst/>
          <a:ahLst/>
          <a:cxnLst/>
          <a:rect l="0" t="0" r="0" b="0"/>
          <a:pathLst>
            <a:path>
              <a:moveTo>
                <a:pt x="5253703" y="2182118"/>
              </a:moveTo>
              <a:arcTo wR="2647460" hR="2647460" stAng="20992594" swAng="1214811"/>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30723F-02D5-4B5D-A550-30D0F8799331}">
      <dsp:nvSpPr>
        <dsp:cNvPr id="0" name=""/>
        <dsp:cNvSpPr/>
      </dsp:nvSpPr>
      <dsp:spPr>
        <a:xfrm>
          <a:off x="5999704" y="3976148"/>
          <a:ext cx="1730126" cy="1124582"/>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Δημοσιογραφία</a:t>
          </a:r>
          <a:endParaRPr lang="el-GR" sz="1700" kern="1200" dirty="0"/>
        </a:p>
      </dsp:txBody>
      <dsp:txXfrm>
        <a:off x="5999704" y="3976148"/>
        <a:ext cx="1730126" cy="1124582"/>
      </dsp:txXfrm>
    </dsp:sp>
    <dsp:sp modelId="{C523005E-6023-433C-B9D9-98ACED21DCAF}">
      <dsp:nvSpPr>
        <dsp:cNvPr id="0" name=""/>
        <dsp:cNvSpPr/>
      </dsp:nvSpPr>
      <dsp:spPr>
        <a:xfrm>
          <a:off x="1924539" y="567249"/>
          <a:ext cx="5294920" cy="5294920"/>
        </a:xfrm>
        <a:custGeom>
          <a:avLst/>
          <a:gdLst/>
          <a:ahLst/>
          <a:cxnLst/>
          <a:rect l="0" t="0" r="0" b="0"/>
          <a:pathLst>
            <a:path>
              <a:moveTo>
                <a:pt x="4331902" y="4689934"/>
              </a:moveTo>
              <a:arcTo wR="2647460" hR="2647460" stAng="3029242" swAng="922988"/>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D8FE68-F23D-4B7C-8DA1-E1F0E4F72689}">
      <dsp:nvSpPr>
        <dsp:cNvPr id="0" name=""/>
        <dsp:cNvSpPr/>
      </dsp:nvSpPr>
      <dsp:spPr>
        <a:xfrm>
          <a:off x="3706936" y="5299878"/>
          <a:ext cx="1730126" cy="1124582"/>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Παιχνίδια</a:t>
          </a:r>
          <a:endParaRPr lang="el-GR" sz="1700" kern="1200" dirty="0"/>
        </a:p>
      </dsp:txBody>
      <dsp:txXfrm>
        <a:off x="3706936" y="5299878"/>
        <a:ext cx="1730126" cy="1124582"/>
      </dsp:txXfrm>
    </dsp:sp>
    <dsp:sp modelId="{2318AC35-27DA-4E15-9D32-6EB298CB6AEF}">
      <dsp:nvSpPr>
        <dsp:cNvPr id="0" name=""/>
        <dsp:cNvSpPr/>
      </dsp:nvSpPr>
      <dsp:spPr>
        <a:xfrm>
          <a:off x="1924539" y="567249"/>
          <a:ext cx="5294920" cy="5294920"/>
        </a:xfrm>
        <a:custGeom>
          <a:avLst/>
          <a:gdLst/>
          <a:ahLst/>
          <a:cxnLst/>
          <a:rect l="0" t="0" r="0" b="0"/>
          <a:pathLst>
            <a:path>
              <a:moveTo>
                <a:pt x="1565177" y="5063595"/>
              </a:moveTo>
              <a:arcTo wR="2647460" hR="2647460" stAng="6847771" swAng="92298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EC851C6-243E-49D9-B9AA-BF7F20BCE856}">
      <dsp:nvSpPr>
        <dsp:cNvPr id="0" name=""/>
        <dsp:cNvSpPr/>
      </dsp:nvSpPr>
      <dsp:spPr>
        <a:xfrm>
          <a:off x="1414168" y="3976148"/>
          <a:ext cx="1730126" cy="1124582"/>
        </a:xfrm>
        <a:prstGeom prst="roundRect">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Εκπαίδευση</a:t>
          </a:r>
          <a:endParaRPr lang="el-GR" sz="1700" kern="1200" dirty="0"/>
        </a:p>
      </dsp:txBody>
      <dsp:txXfrm>
        <a:off x="1414168" y="3976148"/>
        <a:ext cx="1730126" cy="1124582"/>
      </dsp:txXfrm>
    </dsp:sp>
    <dsp:sp modelId="{8AA1020C-2512-43FB-96A2-F99A957A1A0E}">
      <dsp:nvSpPr>
        <dsp:cNvPr id="0" name=""/>
        <dsp:cNvSpPr/>
      </dsp:nvSpPr>
      <dsp:spPr>
        <a:xfrm>
          <a:off x="1924539" y="567249"/>
          <a:ext cx="5294920" cy="5294920"/>
        </a:xfrm>
        <a:custGeom>
          <a:avLst/>
          <a:gdLst/>
          <a:ahLst/>
          <a:cxnLst/>
          <a:rect l="0" t="0" r="0" b="0"/>
          <a:pathLst>
            <a:path>
              <a:moveTo>
                <a:pt x="41217" y="3112802"/>
              </a:moveTo>
              <a:arcTo wR="2647460" hR="2647460" stAng="10192594" swAng="1214811"/>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4C55FF-AEE2-4211-A6A9-3EB24C7ED797}">
      <dsp:nvSpPr>
        <dsp:cNvPr id="0" name=""/>
        <dsp:cNvSpPr/>
      </dsp:nvSpPr>
      <dsp:spPr>
        <a:xfrm>
          <a:off x="1414168" y="1328688"/>
          <a:ext cx="1730126" cy="1124582"/>
        </a:xfrm>
        <a:prstGeom prst="roundRect">
          <a:avLst/>
        </a:prstGeom>
        <a:solidFill>
          <a:schemeClr val="accent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Συμπεράσματα</a:t>
          </a:r>
          <a:endParaRPr lang="el-GR" sz="1700" kern="1200" dirty="0"/>
        </a:p>
      </dsp:txBody>
      <dsp:txXfrm>
        <a:off x="1414168" y="1328688"/>
        <a:ext cx="1730126" cy="1124582"/>
      </dsp:txXfrm>
    </dsp:sp>
    <dsp:sp modelId="{6E5904DE-08AF-440A-9A04-59C9B80C380B}">
      <dsp:nvSpPr>
        <dsp:cNvPr id="0" name=""/>
        <dsp:cNvSpPr/>
      </dsp:nvSpPr>
      <dsp:spPr>
        <a:xfrm>
          <a:off x="1654515" y="799611"/>
          <a:ext cx="5294920" cy="5294920"/>
        </a:xfrm>
        <a:custGeom>
          <a:avLst/>
          <a:gdLst/>
          <a:ahLst/>
          <a:cxnLst/>
          <a:rect l="0" t="0" r="0" b="0"/>
          <a:pathLst>
            <a:path>
              <a:moveTo>
                <a:pt x="1230645" y="411016"/>
              </a:moveTo>
              <a:arcTo wR="2647460" hR="2647460" stAng="14258714" swAng="81886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E5563B-AB6F-4E49-95D1-8188B1228F8E}">
      <dsp:nvSpPr>
        <dsp:cNvPr id="0" name=""/>
        <dsp:cNvSpPr/>
      </dsp:nvSpPr>
      <dsp:spPr>
        <a:xfrm>
          <a:off x="1567433" y="527292"/>
          <a:ext cx="3822554" cy="3822554"/>
        </a:xfrm>
        <a:prstGeom prst="blockArc">
          <a:avLst>
            <a:gd name="adj1" fmla="val 10797078"/>
            <a:gd name="adj2" fmla="val 16760857"/>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D71C27-C50A-475E-981E-5E034CEC00DA}">
      <dsp:nvSpPr>
        <dsp:cNvPr id="0" name=""/>
        <dsp:cNvSpPr/>
      </dsp:nvSpPr>
      <dsp:spPr>
        <a:xfrm>
          <a:off x="1565122" y="621775"/>
          <a:ext cx="3822554" cy="3822554"/>
        </a:xfrm>
        <a:prstGeom prst="blockArc">
          <a:avLst>
            <a:gd name="adj1" fmla="val 4936487"/>
            <a:gd name="adj2" fmla="val 10971127"/>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514DA3-70F6-4020-9377-976489B03560}">
      <dsp:nvSpPr>
        <dsp:cNvPr id="0" name=""/>
        <dsp:cNvSpPr/>
      </dsp:nvSpPr>
      <dsp:spPr>
        <a:xfrm>
          <a:off x="2223517" y="649832"/>
          <a:ext cx="3822554" cy="3822554"/>
        </a:xfrm>
        <a:prstGeom prst="blockArc">
          <a:avLst>
            <a:gd name="adj1" fmla="val 21362617"/>
            <a:gd name="adj2" fmla="val 6156328"/>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FE759F-EC2E-46E2-8654-1EC1D09EDFF7}">
      <dsp:nvSpPr>
        <dsp:cNvPr id="0" name=""/>
        <dsp:cNvSpPr/>
      </dsp:nvSpPr>
      <dsp:spPr>
        <a:xfrm>
          <a:off x="2219068" y="519287"/>
          <a:ext cx="3822554" cy="3822554"/>
        </a:xfrm>
        <a:prstGeom prst="blockArc">
          <a:avLst>
            <a:gd name="adj1" fmla="val 15554686"/>
            <a:gd name="adj2" fmla="val 3186"/>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37E3A9-23FF-4061-8BEC-65493B4DA945}">
      <dsp:nvSpPr>
        <dsp:cNvPr id="0" name=""/>
        <dsp:cNvSpPr/>
      </dsp:nvSpPr>
      <dsp:spPr>
        <a:xfrm>
          <a:off x="2655076" y="1202386"/>
          <a:ext cx="2199303" cy="236288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l-GR" sz="3100" kern="1200" dirty="0" smtClean="0">
              <a:solidFill>
                <a:schemeClr val="tx1"/>
              </a:solidFill>
              <a:latin typeface="Times New Roman" pitchFamily="18" charset="0"/>
              <a:cs typeface="Times New Roman" pitchFamily="18" charset="0"/>
            </a:rPr>
            <a:t>Ψηφιακή αφήγηση</a:t>
          </a:r>
          <a:endParaRPr lang="el-GR" sz="3100" kern="1200" dirty="0">
            <a:solidFill>
              <a:schemeClr val="tx1"/>
            </a:solidFill>
            <a:latin typeface="Times New Roman" pitchFamily="18" charset="0"/>
            <a:cs typeface="Times New Roman" pitchFamily="18" charset="0"/>
          </a:endParaRPr>
        </a:p>
      </dsp:txBody>
      <dsp:txXfrm>
        <a:off x="2655076" y="1202386"/>
        <a:ext cx="2199303" cy="2362884"/>
      </dsp:txXfrm>
    </dsp:sp>
    <dsp:sp modelId="{9877909F-F442-4209-BCE6-1E6F48D03A9E}">
      <dsp:nvSpPr>
        <dsp:cNvPr id="0" name=""/>
        <dsp:cNvSpPr/>
      </dsp:nvSpPr>
      <dsp:spPr>
        <a:xfrm>
          <a:off x="2828917" y="52747"/>
          <a:ext cx="1906060" cy="1087332"/>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latin typeface="Times New Roman" pitchFamily="18" charset="0"/>
              <a:cs typeface="Times New Roman" pitchFamily="18" charset="0"/>
            </a:rPr>
            <a:t>Οπτικός γραμματισμός</a:t>
          </a:r>
          <a:endParaRPr lang="el-GR" sz="1600" b="1" kern="1200" dirty="0">
            <a:solidFill>
              <a:schemeClr val="tx1"/>
            </a:solidFill>
            <a:latin typeface="Times New Roman" pitchFamily="18" charset="0"/>
            <a:cs typeface="Times New Roman" pitchFamily="18" charset="0"/>
          </a:endParaRPr>
        </a:p>
      </dsp:txBody>
      <dsp:txXfrm>
        <a:off x="2828917" y="52747"/>
        <a:ext cx="1906060" cy="1087332"/>
      </dsp:txXfrm>
    </dsp:sp>
    <dsp:sp modelId="{7E187580-BDB9-43D4-8643-2A2F8008B839}">
      <dsp:nvSpPr>
        <dsp:cNvPr id="0" name=""/>
        <dsp:cNvSpPr/>
      </dsp:nvSpPr>
      <dsp:spPr>
        <a:xfrm>
          <a:off x="4981491" y="1788153"/>
          <a:ext cx="2031601" cy="1288283"/>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latin typeface="Times New Roman" pitchFamily="18" charset="0"/>
              <a:cs typeface="Times New Roman" pitchFamily="18" charset="0"/>
            </a:rPr>
            <a:t>Επικοινωνιακές δεξιότητες</a:t>
          </a:r>
          <a:endParaRPr lang="el-GR" sz="1600" b="1" kern="1200" dirty="0">
            <a:solidFill>
              <a:schemeClr val="tx1"/>
            </a:solidFill>
            <a:latin typeface="Times New Roman" pitchFamily="18" charset="0"/>
            <a:cs typeface="Times New Roman" pitchFamily="18" charset="0"/>
          </a:endParaRPr>
        </a:p>
      </dsp:txBody>
      <dsp:txXfrm>
        <a:off x="4981491" y="1788153"/>
        <a:ext cx="2031601" cy="1288283"/>
      </dsp:txXfrm>
    </dsp:sp>
    <dsp:sp modelId="{14D66135-B5FC-4FA6-86E7-50BD355BC86E}">
      <dsp:nvSpPr>
        <dsp:cNvPr id="0" name=""/>
        <dsp:cNvSpPr/>
      </dsp:nvSpPr>
      <dsp:spPr>
        <a:xfrm>
          <a:off x="2746541" y="3797558"/>
          <a:ext cx="1961633" cy="1170993"/>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tx1"/>
              </a:solidFill>
              <a:latin typeface="Times New Roman" pitchFamily="18" charset="0"/>
              <a:cs typeface="Times New Roman" pitchFamily="18" charset="0"/>
            </a:rPr>
            <a:t>Δημιουργικότητα </a:t>
          </a:r>
        </a:p>
        <a:p>
          <a:pPr lvl="0" algn="ctr" defTabSz="622300">
            <a:lnSpc>
              <a:spcPct val="90000"/>
            </a:lnSpc>
            <a:spcBef>
              <a:spcPct val="0"/>
            </a:spcBef>
            <a:spcAft>
              <a:spcPct val="35000"/>
            </a:spcAft>
          </a:pPr>
          <a:r>
            <a:rPr lang="el-GR" sz="1400" b="1" kern="1200" dirty="0" smtClean="0">
              <a:solidFill>
                <a:schemeClr val="tx1"/>
              </a:solidFill>
              <a:latin typeface="Times New Roman" pitchFamily="18" charset="0"/>
              <a:cs typeface="Times New Roman" pitchFamily="18" charset="0"/>
            </a:rPr>
            <a:t> κριτική σκέψη</a:t>
          </a:r>
          <a:endParaRPr lang="el-GR" sz="1400" b="1" kern="1200" dirty="0">
            <a:solidFill>
              <a:schemeClr val="tx1"/>
            </a:solidFill>
            <a:latin typeface="Times New Roman" pitchFamily="18" charset="0"/>
            <a:cs typeface="Times New Roman" pitchFamily="18" charset="0"/>
          </a:endParaRPr>
        </a:p>
      </dsp:txBody>
      <dsp:txXfrm>
        <a:off x="2746541" y="3797558"/>
        <a:ext cx="1961633" cy="1170993"/>
      </dsp:txXfrm>
    </dsp:sp>
    <dsp:sp modelId="{930C201B-E435-46BC-85C5-B13BAE38D95B}">
      <dsp:nvSpPr>
        <dsp:cNvPr id="0" name=""/>
        <dsp:cNvSpPr/>
      </dsp:nvSpPr>
      <dsp:spPr>
        <a:xfrm>
          <a:off x="664915" y="1715543"/>
          <a:ext cx="1893697" cy="1449226"/>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latin typeface="Times New Roman" pitchFamily="18" charset="0"/>
              <a:cs typeface="Times New Roman" pitchFamily="18" charset="0"/>
            </a:rPr>
            <a:t>Τεχνολογικός γραμματισμός</a:t>
          </a:r>
          <a:endParaRPr lang="el-GR" sz="1600" b="1" kern="1200" dirty="0">
            <a:solidFill>
              <a:schemeClr val="tx1"/>
            </a:solidFill>
            <a:latin typeface="Times New Roman" pitchFamily="18" charset="0"/>
            <a:cs typeface="Times New Roman" pitchFamily="18" charset="0"/>
          </a:endParaRPr>
        </a:p>
      </dsp:txBody>
      <dsp:txXfrm>
        <a:off x="664915" y="1715543"/>
        <a:ext cx="1893697" cy="144922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B5411F6-1370-4B08-A2A2-23890A38F306}" type="datetimeFigureOut">
              <a:rPr lang="en-US"/>
              <a:pPr>
                <a:defRPr/>
              </a:pPr>
              <a:t>6/8/2017</a:t>
            </a:fld>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4660538-E77B-4B18-B976-00ECA9E30D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26D2DB7C-FA6D-4400-83E9-342347DB25DF}" type="slidenum">
              <a:rPr lang="en-US" sz="1200">
                <a:latin typeface="+mn-lt"/>
                <a:cs typeface="+mn-cs"/>
              </a:rPr>
              <a:pPr algn="r">
                <a:defRPr/>
              </a:pPr>
              <a:t>30</a:t>
            </a:fld>
            <a:endParaRPr lang="en-US" sz="1200">
              <a:latin typeface="+mn-lt"/>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spcBef>
                <a:spcPct val="0"/>
              </a:spcBef>
            </a:pPr>
            <a:r>
              <a:rPr lang="en-US" smtClean="0"/>
              <a:t>This is a general overview for crafting your story into a 3-5 minute digital movie. The process of making a digital story can be organized into four separate phases. Anyone who has learned the stages of writing will feel comfortable with working in these progressive and sometimes overlapping phases. </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E5A1A959-6BC5-4995-AF3D-45803B44AF87}" type="datetime1">
              <a:rPr lang="el-GR"/>
              <a:pPr>
                <a:defRPr/>
              </a:pPr>
              <a:t>8/6/2017</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a:xfrm>
            <a:off x="8078788" y="6496050"/>
            <a:ext cx="1066800" cy="328613"/>
          </a:xfrm>
        </p:spPr>
        <p:txBody>
          <a:bodyPr/>
          <a:lstStyle>
            <a:lvl1pPr algn="r">
              <a:defRPr sz="1000" smtClean="0"/>
            </a:lvl1pPr>
          </a:lstStyle>
          <a:p>
            <a:pPr>
              <a:defRPr/>
            </a:pPr>
            <a:fld id="{BBF4B03C-2FBF-48DF-84C0-DB994FADF5D6}"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B04B96-DE2C-4EA3-963C-78A385936C5A}" type="datetime1">
              <a:rPr lang="el-GR"/>
              <a:pPr>
                <a:defRPr/>
              </a:pPr>
              <a:t>8/6/2017</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2EF97C1-DF26-4262-838D-67A57A9746D4}"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CDAB0DA-3065-4D1D-8C4D-770334E6D05C}" type="datetime1">
              <a:rPr lang="el-GR"/>
              <a:pPr>
                <a:defRPr/>
              </a:pPr>
              <a:t>8/6/2017</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2A9BBE7-0CE6-4542-A6E8-2816220100F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4E42E1-D590-4DB4-BA0A-A6C32658837B}" type="datetime1">
              <a:rPr lang="el-GR"/>
              <a:pPr>
                <a:defRPr/>
              </a:pPr>
              <a:t>8/6/2017</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B251223-E07B-4D2C-A36E-42A36E0A989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6635F688-6097-40EC-9731-FC2B6F039D21}" type="datetime1">
              <a:rPr lang="el-GR"/>
              <a:pPr>
                <a:defRPr/>
              </a:pPr>
              <a:t>8/6/2017</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76F5619-6AB2-46D4-8538-3FBA2EF2AC0B}"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3341243-78C7-47A7-AFDE-0C3D4E4753E6}" type="datetime1">
              <a:rPr lang="el-GR"/>
              <a:pPr>
                <a:defRPr/>
              </a:pPr>
              <a:t>8/6/2017</a:t>
            </a:fld>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BF584E4-905B-4058-9664-7A9396CB86D7}"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fld id="{6B95E24D-62B7-4AAC-A975-21C97C93E6B4}" type="datetime1">
              <a:rPr lang="el-GR"/>
              <a:pPr>
                <a:defRPr/>
              </a:pPr>
              <a:t>8/6/2017</a:t>
            </a:fld>
            <a:endParaRPr lang="el-GR"/>
          </a:p>
        </p:txBody>
      </p:sp>
      <p:sp>
        <p:nvSpPr>
          <p:cNvPr id="9" name="Footer Placeholder 7"/>
          <p:cNvSpPr>
            <a:spLocks noGrp="1"/>
          </p:cNvSpPr>
          <p:nvPr>
            <p:ph type="ftr" sz="quarter" idx="11"/>
          </p:nvPr>
        </p:nvSpPr>
        <p:spPr/>
        <p:txBody>
          <a:bodyPr/>
          <a:lstStyle>
            <a:lvl1pPr>
              <a:defRPr/>
            </a:lvl1pPr>
          </a:lstStyle>
          <a:p>
            <a:pPr>
              <a:defRPr/>
            </a:pPr>
            <a:endParaRPr lang="el-GR"/>
          </a:p>
        </p:txBody>
      </p:sp>
      <p:sp>
        <p:nvSpPr>
          <p:cNvPr id="10" name="Slide Number Placeholder 8"/>
          <p:cNvSpPr>
            <a:spLocks noGrp="1"/>
          </p:cNvSpPr>
          <p:nvPr>
            <p:ph type="sldNum" sz="quarter" idx="12"/>
          </p:nvPr>
        </p:nvSpPr>
        <p:spPr/>
        <p:txBody>
          <a:bodyPr/>
          <a:lstStyle>
            <a:lvl1pPr>
              <a:defRPr/>
            </a:lvl1pPr>
          </a:lstStyle>
          <a:p>
            <a:pPr>
              <a:defRPr/>
            </a:pPr>
            <a:fld id="{D34631C7-847A-412E-91A8-683AB9653ADE}"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8A2649-A27E-4939-A93D-A47B6013942E}" type="datetime1">
              <a:rPr lang="el-GR"/>
              <a:pPr>
                <a:defRPr/>
              </a:pPr>
              <a:t>8/6/2017</a:t>
            </a:fld>
            <a:endParaRPr lang="el-GR" dirty="0"/>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A9030AA6-3CE8-46D1-A481-5F527F7C5BB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F0945CC8-B299-4AB8-A8F9-196C73EA2534}" type="datetime1">
              <a:rPr lang="el-GR"/>
              <a:pPr>
                <a:defRPr/>
              </a:pPr>
              <a:t>8/6/2017</a:t>
            </a:fld>
            <a:endParaRPr lang="el-GR" dirty="0"/>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a:xfrm>
            <a:off x="8077200" y="6529388"/>
            <a:ext cx="1066800" cy="328612"/>
          </a:xfrm>
        </p:spPr>
        <p:txBody>
          <a:bodyPr/>
          <a:lstStyle>
            <a:lvl1pPr algn="r">
              <a:defRPr sz="1000" smtClean="0"/>
            </a:lvl1pPr>
          </a:lstStyle>
          <a:p>
            <a:pPr>
              <a:defRPr/>
            </a:pPr>
            <a:fld id="{81C61E10-552E-4E36-B85A-765CA10FECD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478295AB-73EE-4858-821E-6483BE7D304C}" type="datetime1">
              <a:rPr lang="el-GR"/>
              <a:pPr>
                <a:defRPr/>
              </a:pPr>
              <a:t>8/6/2017</a:t>
            </a:fld>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p:txBody>
          <a:bodyPr/>
          <a:lstStyle>
            <a:lvl1pPr>
              <a:defRPr/>
            </a:lvl1pPr>
          </a:lstStyle>
          <a:p>
            <a:pPr>
              <a:defRPr/>
            </a:pPr>
            <a:fld id="{CAA54E8F-0005-4E5B-8535-2F8A18341F6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742A46-7BB0-425E-97A0-AC10A7B305C8}" type="datetime1">
              <a:rPr lang="el-GR"/>
              <a:pPr>
                <a:defRPr/>
              </a:pPr>
              <a:t>8/6/2017</a:t>
            </a:fld>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E0A9230-71FB-42AD-A9BC-A1AB302A05EA}"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8EDD6681-9753-454C-B443-B7F1188CE651}" type="datetime1">
              <a:rPr lang="el-GR"/>
              <a:pPr>
                <a:defRPr/>
              </a:pPr>
              <a:t>8/6/2017</a:t>
            </a:fld>
            <a:endParaRPr lang="el-GR"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dirty="0">
                <a:solidFill>
                  <a:srgbClr val="FFFFFF"/>
                </a:solidFill>
                <a:latin typeface="+mn-lt"/>
                <a:cs typeface="+mn-cs"/>
              </a:defRPr>
            </a:lvl1pPr>
          </a:lstStyle>
          <a:p>
            <a:pPr>
              <a:defRPr/>
            </a:pPr>
            <a:endParaRPr lang="el-G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cs typeface="+mn-cs"/>
              </a:defRPr>
            </a:lvl1pPr>
          </a:lstStyle>
          <a:p>
            <a:pPr>
              <a:defRPr/>
            </a:pPr>
            <a:fld id="{20AFAA3C-41D1-437E-AD1A-D22DD71DEF3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87" r:id="rId1"/>
    <p:sldLayoutId id="2147483681" r:id="rId2"/>
    <p:sldLayoutId id="2147483688" r:id="rId3"/>
    <p:sldLayoutId id="2147483682" r:id="rId4"/>
    <p:sldLayoutId id="2147483689" r:id="rId5"/>
    <p:sldLayoutId id="2147483683" r:id="rId6"/>
    <p:sldLayoutId id="2147483690" r:id="rId7"/>
    <p:sldLayoutId id="2147483691" r:id="rId8"/>
    <p:sldLayoutId id="2147483684" r:id="rId9"/>
    <p:sldLayoutId id="2147483685" r:id="rId10"/>
    <p:sldLayoutId id="2147483686"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digitales.us/scoring_guide.php" TargetMode="External"/><Relationship Id="rId13" Type="http://schemas.openxmlformats.org/officeDocument/2006/relationships/image" Target="../media/image15.jpeg"/><Relationship Id="rId3" Type="http://schemas.openxmlformats.org/officeDocument/2006/relationships/hyperlink" Target="http://www.inspiration.com/productinfo/kidspiration/index.cfm" TargetMode="External"/><Relationship Id="rId7" Type="http://schemas.openxmlformats.org/officeDocument/2006/relationships/hyperlink" Target="http://www.digitales.us/" TargetMode="External"/><Relationship Id="rId12" Type="http://schemas.openxmlformats.org/officeDocument/2006/relationships/image" Target="../media/image14.jpeg"/><Relationship Id="rId17"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mailto:dgreaney@lth5.k12.il.us" TargetMode="External"/><Relationship Id="rId1" Type="http://schemas.openxmlformats.org/officeDocument/2006/relationships/slideLayout" Target="../slideLayouts/slideLayout7.xml"/><Relationship Id="rId6" Type="http://schemas.openxmlformats.org/officeDocument/2006/relationships/hyperlink" Target="http://www.tech4learning.com/videoblender/index.html" TargetMode="External"/><Relationship Id="rId11" Type="http://schemas.openxmlformats.org/officeDocument/2006/relationships/image" Target="../media/image13.jpeg"/><Relationship Id="rId5" Type="http://schemas.openxmlformats.org/officeDocument/2006/relationships/hyperlink" Target="http://www.sonicdesktop.com/moviemaestro/" TargetMode="External"/><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hyperlink" Target="http://www.tech4learning.com/mediablender/index.html" TargetMode="External"/><Relationship Id="rId9" Type="http://schemas.openxmlformats.org/officeDocument/2006/relationships/hyperlink" Target="http://www.digitales.us/files/Overview%20of%20Student%20Scoring.pdf" TargetMode="External"/><Relationship Id="rId14"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_______Microsoft_Office_Word_97_-_2003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torycenter.org/storage/publications/cookbook.pdf" TargetMode="External"/><Relationship Id="rId2" Type="http://schemas.openxmlformats.org/officeDocument/2006/relationships/hyperlink" Target="http://www.storycenter.org/" TargetMode="External"/><Relationship Id="rId1" Type="http://schemas.openxmlformats.org/officeDocument/2006/relationships/slideLayout" Target="../slideLayouts/slideLayout2.xml"/><Relationship Id="rId5" Type="http://schemas.openxmlformats.org/officeDocument/2006/relationships/hyperlink" Target="http://www.jasonohler.com/storytelling/storymaking.cfm" TargetMode="External"/><Relationship Id="rId4" Type="http://schemas.openxmlformats.org/officeDocument/2006/relationships/hyperlink" Target="http://www.digitales.u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sciencedirect.com/" TargetMode="External"/><Relationship Id="rId2" Type="http://schemas.openxmlformats.org/officeDocument/2006/relationships/hyperlink" Target="http://www.edutopia.org/" TargetMode="External"/><Relationship Id="rId1" Type="http://schemas.openxmlformats.org/officeDocument/2006/relationships/slideLayout" Target="../slideLayouts/slideLayout2.xml"/><Relationship Id="rId4" Type="http://schemas.openxmlformats.org/officeDocument/2006/relationships/hyperlink" Target="http://www.editlib.org/p/24609"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faculty.coe.uh.edu/brobin/homepage/Educational-Uses-DS.pdf" TargetMode="External"/><Relationship Id="rId2" Type="http://schemas.openxmlformats.org/officeDocument/2006/relationships/hyperlink" Target="http://faculty.coe.uh.edu/brobin/homepage/" TargetMode="External"/><Relationship Id="rId1" Type="http://schemas.openxmlformats.org/officeDocument/2006/relationships/slideLayout" Target="../slideLayouts/slideLayout2.xml"/><Relationship Id="rId6" Type="http://schemas.openxmlformats.org/officeDocument/2006/relationships/hyperlink" Target="http://www.edutopia.org/" TargetMode="External"/><Relationship Id="rId5" Type="http://schemas.openxmlformats.org/officeDocument/2006/relationships/hyperlink" Target="http://digitalstorytelling.coe.uh.edu/survey/SITE_DigitalStorytelling.pdf" TargetMode="External"/><Relationship Id="rId4" Type="http://schemas.openxmlformats.org/officeDocument/2006/relationships/hyperlink" Target="http://digitalstorytellingclass.pbworks.com/f/Digital+Storytelling+A+Powerful.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 Θέση περιεχομένου"/>
          <p:cNvSpPr>
            <a:spLocks noGrp="1"/>
          </p:cNvSpPr>
          <p:nvPr>
            <p:ph idx="1"/>
          </p:nvPr>
        </p:nvSpPr>
        <p:spPr/>
        <p:txBody>
          <a:bodyPr/>
          <a:lstStyle/>
          <a:p>
            <a:pPr eaLnBrk="1" hangingPunct="1">
              <a:buFont typeface="Arial" charset="0"/>
              <a:buNone/>
            </a:pPr>
            <a:r>
              <a:rPr lang="el-GR" smtClean="0"/>
              <a:t>Όλοι έχουμε μια ιστορία</a:t>
            </a:r>
            <a:r>
              <a:rPr lang="en-US" smtClean="0"/>
              <a:t>,</a:t>
            </a:r>
          </a:p>
          <a:p>
            <a:pPr eaLnBrk="1" hangingPunct="1">
              <a:buFont typeface="Arial" charset="0"/>
              <a:buNone/>
            </a:pPr>
            <a:r>
              <a:rPr lang="el-GR" smtClean="0"/>
              <a:t>Όλοι γράφουμε μια ιστορία</a:t>
            </a:r>
            <a:r>
              <a:rPr lang="en-US" smtClean="0"/>
              <a:t>,</a:t>
            </a:r>
          </a:p>
          <a:p>
            <a:pPr eaLnBrk="1" hangingPunct="1">
              <a:buFont typeface="Arial" charset="0"/>
              <a:buNone/>
            </a:pPr>
            <a:r>
              <a:rPr lang="el-GR" smtClean="0"/>
              <a:t>Όλοι είμαστε μια ιστορία</a:t>
            </a:r>
            <a:endParaRPr lang="en-US" smtClean="0"/>
          </a:p>
          <a:p>
            <a:pPr eaLnBrk="1" hangingPunct="1">
              <a:buFont typeface="Arial" charset="0"/>
              <a:buNone/>
            </a:pPr>
            <a:endParaRPr lang="en-US" smtClean="0"/>
          </a:p>
          <a:p>
            <a:pPr eaLnBrk="1" hangingPunct="1">
              <a:buFont typeface="Arial" charset="0"/>
              <a:buNone/>
            </a:pPr>
            <a:r>
              <a:rPr lang="en-US" i="1" smtClean="0"/>
              <a:t>“…life must be lived forwards but can only be understood backwards”</a:t>
            </a:r>
          </a:p>
          <a:p>
            <a:pPr eaLnBrk="1" hangingPunct="1">
              <a:buFont typeface="Arial" charset="0"/>
              <a:buNone/>
            </a:pPr>
            <a:r>
              <a:rPr lang="en-US" smtClean="0"/>
              <a:t>Søren Kierkegaard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5214938" y="1000125"/>
            <a:ext cx="3686175" cy="2000250"/>
          </a:xfrm>
        </p:spPr>
        <p:txBody>
          <a:bodyPr/>
          <a:lstStyle/>
          <a:p>
            <a:pPr eaLnBrk="1" hangingPunct="1">
              <a:defRPr/>
            </a:pPr>
            <a:r>
              <a:rPr lang="el-GR" sz="2200" dirty="0" smtClean="0"/>
              <a:t/>
            </a:r>
            <a:br>
              <a:rPr lang="el-GR" sz="2200" dirty="0" smtClean="0"/>
            </a:br>
            <a:r>
              <a:rPr lang="el-GR" sz="2800" dirty="0" smtClean="0"/>
              <a:t>Το Έπος του </a:t>
            </a:r>
            <a:r>
              <a:rPr lang="el-GR" sz="2800" dirty="0" err="1" smtClean="0"/>
              <a:t>Γκιλγκαμές</a:t>
            </a:r>
            <a:r>
              <a:rPr lang="en-US" sz="2800" i="1" dirty="0" smtClean="0"/>
              <a:t/>
            </a:r>
            <a:br>
              <a:rPr lang="en-US" sz="2800" i="1" dirty="0" smtClean="0"/>
            </a:br>
            <a:r>
              <a:rPr lang="el-GR" sz="2800" dirty="0" smtClean="0"/>
              <a:t>(2500 π. Χ.)</a:t>
            </a:r>
          </a:p>
        </p:txBody>
      </p:sp>
      <p:pic>
        <p:nvPicPr>
          <p:cNvPr id="18435" name="3 - Θέση περιεχομένου" descr="gilgamesh.jpg"/>
          <p:cNvPicPr>
            <a:picLocks noGrp="1" noChangeAspect="1"/>
          </p:cNvPicPr>
          <p:nvPr>
            <p:ph idx="1"/>
          </p:nvPr>
        </p:nvPicPr>
        <p:blipFill>
          <a:blip r:embed="rId2" cstate="print"/>
          <a:srcRect/>
          <a:stretch>
            <a:fillRect/>
          </a:stretch>
        </p:blipFill>
        <p:spPr>
          <a:xfrm>
            <a:off x="357188" y="357188"/>
            <a:ext cx="4584700" cy="60007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descr="Rama.jpg"/>
          <p:cNvPicPr>
            <a:picLocks noGrp="1" noChangeAspect="1"/>
          </p:cNvPicPr>
          <p:nvPr>
            <p:ph idx="1"/>
          </p:nvPr>
        </p:nvPicPr>
        <p:blipFill>
          <a:blip r:embed="rId2" cstate="print"/>
          <a:srcRect/>
          <a:stretch>
            <a:fillRect/>
          </a:stretch>
        </p:blipFill>
        <p:spPr>
          <a:xfrm>
            <a:off x="539750" y="765175"/>
            <a:ext cx="3875088" cy="5360988"/>
          </a:xfrm>
        </p:spPr>
      </p:pic>
      <p:sp>
        <p:nvSpPr>
          <p:cNvPr id="6" name="TextBox 5"/>
          <p:cNvSpPr txBox="1"/>
          <p:nvPr/>
        </p:nvSpPr>
        <p:spPr>
          <a:xfrm>
            <a:off x="4572000" y="2000250"/>
            <a:ext cx="4464050" cy="769938"/>
          </a:xfrm>
          <a:prstGeom prst="rect">
            <a:avLst/>
          </a:prstGeom>
          <a:noFill/>
        </p:spPr>
        <p:txBody>
          <a:bodyPr>
            <a:spAutoFit/>
          </a:bodyPr>
          <a:lstStyle/>
          <a:p>
            <a:pPr>
              <a:defRPr/>
            </a:pPr>
            <a:r>
              <a:rPr lang="el-GR" sz="2200" dirty="0" err="1">
                <a:latin typeface="+mn-lt"/>
              </a:rPr>
              <a:t>Ραμαγιάνα</a:t>
            </a:r>
            <a:r>
              <a:rPr lang="el-GR" sz="2200" dirty="0">
                <a:latin typeface="+mn-lt"/>
              </a:rPr>
              <a:t> </a:t>
            </a:r>
            <a:endParaRPr lang="en-GB" sz="2200" dirty="0">
              <a:latin typeface="+mn-lt"/>
            </a:endParaRPr>
          </a:p>
          <a:p>
            <a:pPr>
              <a:defRPr/>
            </a:pPr>
            <a:r>
              <a:rPr lang="el-GR" sz="2200" dirty="0">
                <a:latin typeface="+mn-lt"/>
              </a:rPr>
              <a:t>5</a:t>
            </a:r>
            <a:r>
              <a:rPr lang="el-GR" sz="2200" baseline="30000" dirty="0">
                <a:latin typeface="+mn-lt"/>
              </a:rPr>
              <a:t>ος </a:t>
            </a:r>
            <a:r>
              <a:rPr lang="el-GR" sz="2200" dirty="0">
                <a:latin typeface="+mn-lt"/>
              </a:rPr>
              <a:t>αιώνας</a:t>
            </a:r>
            <a:r>
              <a:rPr lang="en-GB" sz="2200" dirty="0">
                <a:latin typeface="+mn-lt"/>
              </a:rPr>
              <a:t> </a:t>
            </a:r>
            <a:r>
              <a:rPr lang="el-GR" sz="2200" dirty="0" err="1">
                <a:latin typeface="+mn-lt"/>
              </a:rPr>
              <a:t>π.Χ.</a:t>
            </a:r>
            <a:r>
              <a:rPr lang="el-GR" sz="2200" dirty="0">
                <a:latin typeface="+mn-lt"/>
              </a:rPr>
              <a:t> – 3</a:t>
            </a:r>
            <a:r>
              <a:rPr lang="el-GR" sz="2200" baseline="30000" dirty="0">
                <a:latin typeface="+mn-lt"/>
              </a:rPr>
              <a:t>ος</a:t>
            </a:r>
            <a:r>
              <a:rPr lang="en-GB" sz="2200" dirty="0">
                <a:latin typeface="+mn-lt"/>
              </a:rPr>
              <a:t> </a:t>
            </a:r>
            <a:r>
              <a:rPr lang="el-GR" sz="2200" dirty="0">
                <a:latin typeface="+mn-lt"/>
              </a:rPr>
              <a:t>αιώνας</a:t>
            </a:r>
            <a:r>
              <a:rPr lang="en-GB" sz="2200" dirty="0">
                <a:latin typeface="+mn-lt"/>
              </a:rPr>
              <a:t> </a:t>
            </a:r>
            <a:r>
              <a:rPr lang="el-GR" sz="2200" dirty="0">
                <a:latin typeface="+mn-lt"/>
              </a:rPr>
              <a:t>μ. Χ.</a:t>
            </a:r>
            <a:endParaRPr lang="en-GB" sz="22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l-GR" sz="3200" b="1" dirty="0" smtClean="0">
                <a:solidFill>
                  <a:srgbClr val="0070C0"/>
                </a:solidFill>
                <a:latin typeface="Times New Roman" pitchFamily="18" charset="0"/>
                <a:cs typeface="Times New Roman" pitchFamily="18" charset="0"/>
              </a:rPr>
              <a:t>Η αφήγηση και η αξία της</a:t>
            </a:r>
            <a:endParaRPr lang="el-GR" sz="3200" b="1" dirty="0">
              <a:solidFill>
                <a:srgbClr val="0070C0"/>
              </a:solidFill>
              <a:latin typeface="Times New Roman" pitchFamily="18" charset="0"/>
              <a:cs typeface="Times New Roman" pitchFamily="18" charset="0"/>
            </a:endParaRPr>
          </a:p>
        </p:txBody>
      </p:sp>
      <p:sp>
        <p:nvSpPr>
          <p:cNvPr id="20483" name="Content Placeholder 2"/>
          <p:cNvSpPr>
            <a:spLocks noGrp="1"/>
          </p:cNvSpPr>
          <p:nvPr>
            <p:ph idx="1"/>
          </p:nvPr>
        </p:nvSpPr>
        <p:spPr/>
        <p:txBody>
          <a:bodyPr/>
          <a:lstStyle/>
          <a:p>
            <a:pPr eaLnBrk="1" hangingPunct="1"/>
            <a:r>
              <a:rPr lang="el-GR" smtClean="0">
                <a:cs typeface="Times New Roman" pitchFamily="18" charset="0"/>
              </a:rPr>
              <a:t>Αφήγηση και επικοινωνία</a:t>
            </a:r>
          </a:p>
          <a:p>
            <a:pPr eaLnBrk="1" hangingPunct="1"/>
            <a:endParaRPr lang="el-GR" smtClean="0">
              <a:cs typeface="Times New Roman" pitchFamily="18" charset="0"/>
            </a:endParaRPr>
          </a:p>
          <a:p>
            <a:pPr eaLnBrk="1" hangingPunct="1"/>
            <a:r>
              <a:rPr lang="el-GR" smtClean="0">
                <a:cs typeface="Times New Roman" pitchFamily="18" charset="0"/>
              </a:rPr>
              <a:t>Αφήγηση και ανθρώπινη εμπειρία</a:t>
            </a:r>
          </a:p>
          <a:p>
            <a:pPr eaLnBrk="1" hangingPunct="1"/>
            <a:endParaRPr lang="el-GR" smtClean="0">
              <a:cs typeface="Times New Roman" pitchFamily="18" charset="0"/>
            </a:endParaRPr>
          </a:p>
          <a:p>
            <a:pPr eaLnBrk="1" hangingPunct="1"/>
            <a:r>
              <a:rPr lang="el-GR" smtClean="0">
                <a:cs typeface="Times New Roman" pitchFamily="18" charset="0"/>
              </a:rPr>
              <a:t>Αφήγηση και οικοδόμηση της γνώσης</a:t>
            </a:r>
          </a:p>
          <a:p>
            <a:pPr eaLnBrk="1" hangingPunct="1"/>
            <a:endParaRPr lang="el-GR" smtClean="0">
              <a:cs typeface="Times New Roman" pitchFamily="18" charset="0"/>
            </a:endParaRPr>
          </a:p>
          <a:p>
            <a:pPr eaLnBrk="1" hangingPunct="1"/>
            <a:r>
              <a:rPr lang="el-GR" smtClean="0">
                <a:cs typeface="Times New Roman" pitchFamily="18" charset="0"/>
              </a:rPr>
              <a:t>Αφήγηση και κατάλληλο μαθησιακό περιβάλλον</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l-GR" sz="3200" b="1" dirty="0">
                <a:solidFill>
                  <a:srgbClr val="0070C0"/>
                </a:solidFill>
                <a:latin typeface="Times New Roman" pitchFamily="18" charset="0"/>
                <a:cs typeface="Times New Roman" pitchFamily="18" charset="0"/>
              </a:rPr>
              <a:t>Ψηφιακή αφήγηση</a:t>
            </a:r>
          </a:p>
        </p:txBody>
      </p:sp>
      <p:sp>
        <p:nvSpPr>
          <p:cNvPr id="21507" name="Content Placeholder 2"/>
          <p:cNvSpPr>
            <a:spLocks noGrp="1"/>
          </p:cNvSpPr>
          <p:nvPr>
            <p:ph idx="1"/>
          </p:nvPr>
        </p:nvSpPr>
        <p:spPr/>
        <p:txBody>
          <a:bodyPr/>
          <a:lstStyle/>
          <a:p>
            <a:pPr marL="0" indent="0" eaLnBrk="1" hangingPunct="1">
              <a:buFont typeface="Arial" charset="0"/>
              <a:buNone/>
            </a:pPr>
            <a:r>
              <a:rPr lang="el-GR" sz="2800" smtClean="0">
                <a:cs typeface="Times New Roman" pitchFamily="18" charset="0"/>
              </a:rPr>
              <a:t>Η αρχαία τέχνη της προφορικής αφήγησης σε μια παλέττα με τεχνολογικά εργαλεία</a:t>
            </a:r>
          </a:p>
          <a:p>
            <a:pPr marL="0" indent="0" eaLnBrk="1" hangingPunct="1">
              <a:buFont typeface="Arial" charset="0"/>
              <a:buNone/>
            </a:pPr>
            <a:endParaRPr lang="el-GR" sz="2800" smtClean="0">
              <a:cs typeface="Times New Roman" pitchFamily="18" charset="0"/>
            </a:endParaRPr>
          </a:p>
          <a:p>
            <a:pPr marL="0" indent="0" eaLnBrk="1" hangingPunct="1">
              <a:buFont typeface="Arial" charset="0"/>
              <a:buNone/>
            </a:pPr>
            <a:r>
              <a:rPr lang="el-GR" sz="2800" smtClean="0">
                <a:cs typeface="Times New Roman" pitchFamily="18" charset="0"/>
              </a:rPr>
              <a:t>Προφορικός και γραπτός λόγος εμπλουτίζονται με τη χρήση </a:t>
            </a:r>
          </a:p>
          <a:p>
            <a:pPr marL="0" indent="0" eaLnBrk="1" hangingPunct="1">
              <a:buFont typeface="Arial" charset="0"/>
              <a:buNone/>
            </a:pPr>
            <a:r>
              <a:rPr lang="el-GR" sz="2800" smtClean="0">
                <a:cs typeface="Times New Roman" pitchFamily="18" charset="0"/>
              </a:rPr>
              <a:t>    </a:t>
            </a:r>
            <a:r>
              <a:rPr lang="el-GR" sz="2800" b="1" smtClean="0">
                <a:cs typeface="Times New Roman" pitchFamily="18" charset="0"/>
              </a:rPr>
              <a:t>       εικόνας </a:t>
            </a:r>
          </a:p>
          <a:p>
            <a:pPr marL="0" indent="0" eaLnBrk="1" hangingPunct="1">
              <a:buFont typeface="Arial" charset="0"/>
              <a:buNone/>
            </a:pPr>
            <a:r>
              <a:rPr lang="el-GR" sz="2800" b="1" smtClean="0">
                <a:cs typeface="Times New Roman" pitchFamily="18" charset="0"/>
              </a:rPr>
              <a:t>                 μουσικής </a:t>
            </a:r>
          </a:p>
          <a:p>
            <a:pPr marL="0" indent="0" eaLnBrk="1" hangingPunct="1">
              <a:buFont typeface="Arial" charset="0"/>
              <a:buNone/>
            </a:pPr>
            <a:r>
              <a:rPr lang="el-GR" sz="2800" b="1" smtClean="0">
                <a:cs typeface="Times New Roman" pitchFamily="18" charset="0"/>
              </a:rPr>
              <a:t>                         βίντεο </a:t>
            </a:r>
          </a:p>
          <a:p>
            <a:pPr marL="0" indent="0" eaLnBrk="1" hangingPunct="1">
              <a:buFont typeface="Arial" charset="0"/>
              <a:buNone/>
            </a:pPr>
            <a:endParaRPr lang="el-GR" smtClean="0"/>
          </a:p>
          <a:p>
            <a:pPr marL="0" indent="0" eaLnBrk="1" hangingPunct="1">
              <a:buFont typeface="Arial" charset="0"/>
              <a:buNone/>
            </a:pPr>
            <a:r>
              <a:rPr lang="el-GR"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marL="0" indent="0" eaLnBrk="1" hangingPunct="1">
              <a:buFont typeface="Arial" charset="0"/>
              <a:buNone/>
            </a:pPr>
            <a:endParaRPr lang="el-GR" smtClean="0"/>
          </a:p>
          <a:p>
            <a:pPr marL="0" indent="0" eaLnBrk="1" hangingPunct="1">
              <a:buFont typeface="Arial" charset="0"/>
              <a:buNone/>
            </a:pPr>
            <a:r>
              <a:rPr lang="el-GR" sz="2800" smtClean="0">
                <a:cs typeface="Times New Roman" pitchFamily="18" charset="0"/>
              </a:rPr>
              <a:t>΄Ενα ισχυρό εργαλείο για να πουν οι αφηγητές την ιστορία τους με έναν πρωτότυπο και διασκεδαστικό τρόπο στην ψηφιακή εποχή</a:t>
            </a:r>
          </a:p>
          <a:p>
            <a:pPr marL="0" indent="0" eaLnBrk="1" hangingPunct="1">
              <a:buFont typeface="Arial" charset="0"/>
              <a:buNone/>
            </a:pPr>
            <a:endParaRPr lang="el-GR" sz="2800" smtClean="0">
              <a:cs typeface="Times New Roman" pitchFamily="18" charset="0"/>
            </a:endParaRPr>
          </a:p>
          <a:p>
            <a:pPr marL="0" indent="0" eaLnBrk="1" hangingPunct="1">
              <a:buFont typeface="Arial" charset="0"/>
              <a:buNone/>
            </a:pPr>
            <a:r>
              <a:rPr lang="el-GR" sz="2800" smtClean="0">
                <a:cs typeface="Times New Roman" pitchFamily="18" charset="0"/>
              </a:rPr>
              <a:t>Αφηγητές, ακροατές, θεατές, αναγνώστες </a:t>
            </a:r>
            <a:r>
              <a:rPr lang="el-GR" sz="2800" b="1" smtClean="0">
                <a:cs typeface="Times New Roman" pitchFamily="18" charset="0"/>
              </a:rPr>
              <a:t>συμμετέχουν </a:t>
            </a:r>
            <a:r>
              <a:rPr lang="el-GR" sz="2800" smtClean="0">
                <a:cs typeface="Times New Roman" pitchFamily="18" charset="0"/>
              </a:rPr>
              <a:t>στη διαδικασία της αφήγησης</a:t>
            </a:r>
          </a:p>
        </p:txBody>
      </p:sp>
      <p:sp>
        <p:nvSpPr>
          <p:cNvPr id="4" name="Title 1"/>
          <p:cNvSpPr>
            <a:spLocks noGrp="1"/>
          </p:cNvSpPr>
          <p:nvPr>
            <p:ph type="title"/>
          </p:nvPr>
        </p:nvSpPr>
        <p:spPr/>
        <p:txBody>
          <a:bodyPr/>
          <a:lstStyle/>
          <a:p>
            <a:pPr algn="ctr" eaLnBrk="1" hangingPunct="1">
              <a:defRPr/>
            </a:pPr>
            <a:r>
              <a:rPr lang="el-GR" sz="3200" b="1" dirty="0">
                <a:solidFill>
                  <a:srgbClr val="0070C0"/>
                </a:solidFill>
                <a:latin typeface="Times New Roman" pitchFamily="18" charset="0"/>
                <a:cs typeface="Times New Roman" pitchFamily="18" charset="0"/>
              </a:rPr>
              <a:t>Ψηφιακή αφήγηση</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l-GR" sz="3600" b="1" dirty="0" smtClean="0">
                <a:solidFill>
                  <a:srgbClr val="0070C0"/>
                </a:solidFill>
                <a:latin typeface="Times New Roman" pitchFamily="18" charset="0"/>
                <a:cs typeface="Times New Roman" pitchFamily="18" charset="0"/>
              </a:rPr>
              <a:t>...και εξασκούνται σε δεξιότητες του 21</a:t>
            </a:r>
            <a:r>
              <a:rPr lang="el-GR" sz="3600" b="1" baseline="30000" dirty="0" smtClean="0">
                <a:solidFill>
                  <a:srgbClr val="0070C0"/>
                </a:solidFill>
                <a:latin typeface="Times New Roman" pitchFamily="18" charset="0"/>
                <a:cs typeface="Times New Roman" pitchFamily="18" charset="0"/>
              </a:rPr>
              <a:t>ου</a:t>
            </a:r>
            <a:r>
              <a:rPr lang="el-GR" sz="3600" b="1" dirty="0" smtClean="0">
                <a:solidFill>
                  <a:srgbClr val="0070C0"/>
                </a:solidFill>
                <a:latin typeface="Times New Roman" pitchFamily="18" charset="0"/>
                <a:cs typeface="Times New Roman" pitchFamily="18" charset="0"/>
              </a:rPr>
              <a:t> αιώνα </a:t>
            </a:r>
            <a:endParaRPr lang="el-GR" sz="3600" b="1" dirty="0">
              <a:solidFill>
                <a:srgbClr val="0070C0"/>
              </a:solidFill>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nvPr>
        </p:nvGraphicFramePr>
        <p:xfrm>
          <a:off x="683568" y="1556792"/>
          <a:ext cx="763284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eaLnBrk="1" hangingPunct="1">
              <a:lnSpc>
                <a:spcPct val="150000"/>
              </a:lnSpc>
              <a:buFont typeface="Arial" charset="0"/>
              <a:buNone/>
              <a:defRPr/>
            </a:pPr>
            <a:r>
              <a:rPr lang="el-GR" sz="2800" dirty="0">
                <a:cs typeface="Times New Roman" pitchFamily="18" charset="0"/>
              </a:rPr>
              <a:t>Αρχή υπήρξαν οι εργασίες των Joe Lambert και </a:t>
            </a:r>
            <a:endParaRPr lang="el-GR" sz="2800" dirty="0" smtClean="0">
              <a:cs typeface="Times New Roman" pitchFamily="18" charset="0"/>
            </a:endParaRPr>
          </a:p>
          <a:p>
            <a:pPr marL="0" indent="0" eaLnBrk="1" hangingPunct="1">
              <a:lnSpc>
                <a:spcPct val="150000"/>
              </a:lnSpc>
              <a:buFont typeface="Arial" charset="0"/>
              <a:buNone/>
              <a:defRPr/>
            </a:pPr>
            <a:r>
              <a:rPr lang="el-GR" sz="2800" dirty="0" smtClean="0">
                <a:cs typeface="Times New Roman" pitchFamily="18" charset="0"/>
              </a:rPr>
              <a:t>Dana </a:t>
            </a:r>
            <a:r>
              <a:rPr lang="el-GR" sz="2800" dirty="0">
                <a:cs typeface="Times New Roman" pitchFamily="18" charset="0"/>
              </a:rPr>
              <a:t>Atchley στο κέντρο ψηφιακής αφήγησης </a:t>
            </a:r>
            <a:r>
              <a:rPr lang="el-GR" sz="2800" dirty="0" smtClean="0">
                <a:cs typeface="Times New Roman" pitchFamily="18" charset="0"/>
              </a:rPr>
              <a:t>(</a:t>
            </a:r>
            <a:r>
              <a:rPr lang="en-GB" sz="2800" dirty="0" smtClean="0">
                <a:cs typeface="Times New Roman" pitchFamily="18" charset="0"/>
              </a:rPr>
              <a:t>Centre for Digital Storytelling</a:t>
            </a:r>
            <a:r>
              <a:rPr lang="el-GR" sz="2800" dirty="0" smtClean="0">
                <a:cs typeface="Times New Roman" pitchFamily="18" charset="0"/>
              </a:rPr>
              <a:t>) στο </a:t>
            </a:r>
            <a:r>
              <a:rPr lang="el-GR" sz="2800" dirty="0" err="1" smtClean="0">
                <a:cs typeface="Times New Roman" pitchFamily="18" charset="0"/>
              </a:rPr>
              <a:t>Μπέρκλευ</a:t>
            </a:r>
            <a:r>
              <a:rPr lang="en-GB" sz="2800" dirty="0" smtClean="0">
                <a:cs typeface="Times New Roman" pitchFamily="18" charset="0"/>
              </a:rPr>
              <a:t> </a:t>
            </a:r>
            <a:r>
              <a:rPr lang="el-GR" sz="2800" dirty="0" smtClean="0">
                <a:cs typeface="Times New Roman" pitchFamily="18" charset="0"/>
              </a:rPr>
              <a:t>της Καλιφόρνιας </a:t>
            </a:r>
            <a:r>
              <a:rPr lang="el-GR" sz="2800" dirty="0">
                <a:cs typeface="Times New Roman" pitchFamily="18" charset="0"/>
              </a:rPr>
              <a:t>το 1993 που βασίστηκαν στην </a:t>
            </a:r>
            <a:r>
              <a:rPr lang="el-GR" sz="2800" dirty="0" smtClean="0">
                <a:cs typeface="Times New Roman" pitchFamily="18" charset="0"/>
              </a:rPr>
              <a:t>ιδέα</a:t>
            </a:r>
          </a:p>
          <a:p>
            <a:pPr eaLnBrk="1" hangingPunct="1">
              <a:lnSpc>
                <a:spcPct val="150000"/>
              </a:lnSpc>
              <a:defRPr/>
            </a:pPr>
            <a:endParaRPr lang="el-GR" sz="2800" dirty="0" smtClean="0">
              <a:cs typeface="Times New Roman" pitchFamily="18" charset="0"/>
            </a:endParaRPr>
          </a:p>
          <a:p>
            <a:pPr marL="0" indent="0" algn="ctr" eaLnBrk="1" hangingPunct="1">
              <a:lnSpc>
                <a:spcPct val="150000"/>
              </a:lnSpc>
              <a:buFont typeface="Arial" charset="0"/>
              <a:buNone/>
              <a:defRPr/>
            </a:pPr>
            <a:r>
              <a:rPr lang="el-GR" sz="2800" i="1" dirty="0" smtClean="0">
                <a:cs typeface="Times New Roman" pitchFamily="18" charset="0"/>
              </a:rPr>
              <a:t> </a:t>
            </a:r>
            <a:r>
              <a:rPr lang="el-GR" sz="2800" b="1" i="1" dirty="0" smtClean="0">
                <a:cs typeface="Times New Roman" pitchFamily="18" charset="0"/>
              </a:rPr>
              <a:t>ότι </a:t>
            </a:r>
            <a:r>
              <a:rPr lang="el-GR" sz="2800" b="1" i="1" dirty="0">
                <a:cs typeface="Times New Roman" pitchFamily="18" charset="0"/>
              </a:rPr>
              <a:t>όλοι έχουν μια ιστορία να πουν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sz="3200" b="1" dirty="0" smtClean="0">
                <a:solidFill>
                  <a:srgbClr val="0070C0"/>
                </a:solidFill>
                <a:latin typeface="Times New Roman" pitchFamily="18" charset="0"/>
                <a:cs typeface="Times New Roman" pitchFamily="18" charset="0"/>
              </a:rPr>
              <a:t>Μπορούμε να αφηγηθούμε ψηφιακά </a:t>
            </a:r>
            <a:endParaRPr lang="el-GR" sz="32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el-GR" sz="2800" dirty="0" smtClean="0">
                <a:cs typeface="Times New Roman" pitchFamily="18" charset="0"/>
              </a:rPr>
              <a:t>Προσωπικές ιστορίες</a:t>
            </a:r>
          </a:p>
          <a:p>
            <a:pPr marL="0" indent="0" eaLnBrk="1" fontAlgn="auto" hangingPunct="1">
              <a:spcAft>
                <a:spcPts val="0"/>
              </a:spcAft>
              <a:buFont typeface="Arial" pitchFamily="34" charset="0"/>
              <a:buNone/>
              <a:defRPr/>
            </a:pPr>
            <a:endParaRPr lang="el-GR" sz="2800" dirty="0" smtClean="0">
              <a:cs typeface="Times New Roman" pitchFamily="18" charset="0"/>
            </a:endParaRPr>
          </a:p>
          <a:p>
            <a:pPr marL="182880" indent="-182880" eaLnBrk="1" fontAlgn="auto" hangingPunct="1">
              <a:spcAft>
                <a:spcPts val="0"/>
              </a:spcAft>
              <a:buFont typeface="Arial" pitchFamily="34" charset="0"/>
              <a:buChar char="•"/>
              <a:defRPr/>
            </a:pPr>
            <a:r>
              <a:rPr lang="el-GR" sz="2800" dirty="0" smtClean="0">
                <a:cs typeface="Times New Roman" pitchFamily="18" charset="0"/>
              </a:rPr>
              <a:t>Ιστορίες που εξετάζουν ιστορικά γεγονότα</a:t>
            </a:r>
          </a:p>
          <a:p>
            <a:pPr marL="0" indent="0" eaLnBrk="1" fontAlgn="auto" hangingPunct="1">
              <a:spcAft>
                <a:spcPts val="0"/>
              </a:spcAft>
              <a:buFont typeface="Arial" pitchFamily="34" charset="0"/>
              <a:buNone/>
              <a:defRPr/>
            </a:pPr>
            <a:endParaRPr lang="el-GR" sz="2800" dirty="0" smtClean="0">
              <a:cs typeface="Times New Roman" pitchFamily="18" charset="0"/>
            </a:endParaRPr>
          </a:p>
          <a:p>
            <a:pPr marL="182880" indent="-182880" eaLnBrk="1" fontAlgn="auto" hangingPunct="1">
              <a:spcAft>
                <a:spcPts val="0"/>
              </a:spcAft>
              <a:buFont typeface="Arial" pitchFamily="34" charset="0"/>
              <a:buChar char="•"/>
              <a:defRPr/>
            </a:pPr>
            <a:r>
              <a:rPr lang="el-GR" sz="2800" dirty="0" smtClean="0">
                <a:cs typeface="Times New Roman" pitchFamily="18" charset="0"/>
              </a:rPr>
              <a:t>Ιστορίες με πληροφοριακό ή διδακτικό περιεχόμενο</a:t>
            </a:r>
          </a:p>
          <a:p>
            <a:pPr marL="0" indent="0" eaLnBrk="1" fontAlgn="auto" hangingPunct="1">
              <a:spcAft>
                <a:spcPts val="0"/>
              </a:spcAft>
              <a:buFont typeface="Arial" pitchFamily="34" charset="0"/>
              <a:buNone/>
              <a:defRPr/>
            </a:pPr>
            <a:endParaRPr lang="el-GR" b="1" dirty="0" smtClean="0"/>
          </a:p>
          <a:p>
            <a:pPr marL="182880" indent="-182880" eaLnBrk="1" fontAlgn="auto" hangingPunct="1">
              <a:spcAft>
                <a:spcPts val="0"/>
              </a:spcAft>
              <a:buFontTx/>
              <a:buChar char="-"/>
              <a:defRPr/>
            </a:pPr>
            <a:endParaRPr lang="el-GR" dirty="0" smtClean="0"/>
          </a:p>
          <a:p>
            <a:pPr marL="182880" indent="-182880" eaLnBrk="1" fontAlgn="auto" hangingPunct="1">
              <a:spcAft>
                <a:spcPts val="0"/>
              </a:spcAft>
              <a:buFont typeface="Arial" pitchFamily="34" charset="0"/>
              <a:buChar char="•"/>
              <a:defRPr/>
            </a:pPr>
            <a:endParaRPr lang="el-GR" dirty="0" smtClean="0"/>
          </a:p>
          <a:p>
            <a:pPr marL="182880" indent="-182880" eaLnBrk="1" fontAlgn="auto" hangingPunct="1">
              <a:spcAft>
                <a:spcPts val="0"/>
              </a:spcAft>
              <a:buFontTx/>
              <a:buChar char="-"/>
              <a:defRPr/>
            </a:pPr>
            <a:endParaRPr lang="el-GR" dirty="0" smtClean="0"/>
          </a:p>
          <a:p>
            <a:pPr marL="182880" indent="-182880" eaLnBrk="1" fontAlgn="auto" hangingPunct="1">
              <a:spcAft>
                <a:spcPts val="0"/>
              </a:spcAft>
              <a:buFontTx/>
              <a:buChar char="-"/>
              <a:defRPr/>
            </a:pP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sz="3600" b="1" dirty="0" smtClean="0">
                <a:solidFill>
                  <a:srgbClr val="0070C0"/>
                </a:solidFill>
                <a:latin typeface="Times New Roman" pitchFamily="18" charset="0"/>
                <a:cs typeface="Times New Roman" pitchFamily="18" charset="0"/>
              </a:rPr>
              <a:t>προσωπικές</a:t>
            </a:r>
            <a:r>
              <a:rPr lang="el-GR" sz="3200" b="1" dirty="0" smtClean="0">
                <a:solidFill>
                  <a:srgbClr val="0070C0"/>
                </a:solidFill>
              </a:rPr>
              <a:t> ιστορίες</a:t>
            </a:r>
            <a:endParaRPr lang="el-GR" sz="3200" b="1" dirty="0">
              <a:solidFill>
                <a:srgbClr val="0070C0"/>
              </a:solidFill>
            </a:endParaRPr>
          </a:p>
        </p:txBody>
      </p:sp>
      <p:sp>
        <p:nvSpPr>
          <p:cNvPr id="3" name="Content Placeholder 2"/>
          <p:cNvSpPr>
            <a:spLocks noGrp="1"/>
          </p:cNvSpPr>
          <p:nvPr>
            <p:ph idx="1"/>
          </p:nvPr>
        </p:nvSpPr>
        <p:spPr>
          <a:xfrm>
            <a:off x="468313" y="1196975"/>
            <a:ext cx="8218487" cy="4929188"/>
          </a:xfrm>
        </p:spPr>
        <p:txBody>
          <a:bodyPr rtlCol="0">
            <a:normAutofit/>
          </a:bodyPr>
          <a:lstStyle/>
          <a:p>
            <a:pPr marL="182880" indent="-182880" eaLnBrk="1" fontAlgn="auto" hangingPunct="1">
              <a:spcAft>
                <a:spcPts val="0"/>
              </a:spcAft>
              <a:buFont typeface="Arial" pitchFamily="34" charset="0"/>
              <a:buChar char="•"/>
              <a:defRPr/>
            </a:pPr>
            <a:endParaRPr lang="en-US" sz="3000" b="1" dirty="0" smtClean="0"/>
          </a:p>
          <a:p>
            <a:pPr marL="182880" indent="-182880" eaLnBrk="1" fontAlgn="auto" hangingPunct="1">
              <a:spcAft>
                <a:spcPts val="0"/>
              </a:spcAft>
              <a:buFont typeface="Arial" pitchFamily="34" charset="0"/>
              <a:buChar char="•"/>
              <a:defRPr/>
            </a:pPr>
            <a:r>
              <a:rPr lang="el-GR" b="1" dirty="0" smtClean="0">
                <a:cs typeface="Times New Roman" pitchFamily="18" charset="0"/>
              </a:rPr>
              <a:t>για κάποιο σημαντικό πρόσωπο </a:t>
            </a:r>
            <a:r>
              <a:rPr lang="en-US" dirty="0" smtClean="0">
                <a:cs typeface="Times New Roman" pitchFamily="18" charset="0"/>
              </a:rPr>
              <a:t>(character stories) – </a:t>
            </a:r>
            <a:r>
              <a:rPr lang="el-GR" dirty="0" smtClean="0">
                <a:cs typeface="Times New Roman" pitchFamily="18" charset="0"/>
              </a:rPr>
              <a:t>που αγαπάμε, που μας εμπνέει, που σχετιζόμαστε μαζί του</a:t>
            </a:r>
          </a:p>
          <a:p>
            <a:pPr marL="182880" indent="-182880" eaLnBrk="1" fontAlgn="auto" hangingPunct="1">
              <a:spcAft>
                <a:spcPts val="0"/>
              </a:spcAft>
              <a:buFont typeface="Arial" pitchFamily="34" charset="0"/>
              <a:buChar char="•"/>
              <a:defRPr/>
            </a:pPr>
            <a:r>
              <a:rPr lang="el-GR" b="1" dirty="0" smtClean="0">
                <a:cs typeface="Times New Roman" pitchFamily="18" charset="0"/>
              </a:rPr>
              <a:t>για κάποιο πρόσωπο που δε ζει πια </a:t>
            </a:r>
            <a:r>
              <a:rPr lang="el-GR" dirty="0" smtClean="0">
                <a:cs typeface="Times New Roman" pitchFamily="18" charset="0"/>
              </a:rPr>
              <a:t>(</a:t>
            </a:r>
            <a:r>
              <a:rPr lang="en-US" dirty="0" smtClean="0">
                <a:cs typeface="Times New Roman" pitchFamily="18" charset="0"/>
              </a:rPr>
              <a:t>memorial stories)</a:t>
            </a:r>
            <a:endParaRPr lang="el-GR" dirty="0" smtClean="0">
              <a:cs typeface="Times New Roman" pitchFamily="18" charset="0"/>
            </a:endParaRPr>
          </a:p>
          <a:p>
            <a:pPr marL="182880" indent="-182880" eaLnBrk="1" fontAlgn="auto" hangingPunct="1">
              <a:spcAft>
                <a:spcPts val="0"/>
              </a:spcAft>
              <a:buFont typeface="Arial" pitchFamily="34" charset="0"/>
              <a:buChar char="•"/>
              <a:defRPr/>
            </a:pPr>
            <a:r>
              <a:rPr lang="el-GR" b="1" dirty="0">
                <a:cs typeface="Times New Roman" pitchFamily="18" charset="0"/>
              </a:rPr>
              <a:t>γ</a:t>
            </a:r>
            <a:r>
              <a:rPr lang="el-GR" b="1" dirty="0" smtClean="0">
                <a:cs typeface="Times New Roman" pitchFamily="18" charset="0"/>
              </a:rPr>
              <a:t>ια ένα γεγονός στη ζωή μας</a:t>
            </a:r>
            <a:r>
              <a:rPr lang="el-GR" dirty="0" smtClean="0">
                <a:cs typeface="Times New Roman" pitchFamily="18" charset="0"/>
              </a:rPr>
              <a:t> - μια περιπέτεια, ένα στόχο, μια σχέση, μια δυσκολία</a:t>
            </a:r>
          </a:p>
          <a:p>
            <a:pPr marL="182880" indent="-182880" eaLnBrk="1" fontAlgn="auto" hangingPunct="1">
              <a:spcAft>
                <a:spcPts val="0"/>
              </a:spcAft>
              <a:buFont typeface="Arial" pitchFamily="34" charset="0"/>
              <a:buChar char="•"/>
              <a:defRPr/>
            </a:pPr>
            <a:r>
              <a:rPr lang="el-GR" b="1" dirty="0">
                <a:cs typeface="Times New Roman" pitchFamily="18" charset="0"/>
              </a:rPr>
              <a:t>γ</a:t>
            </a:r>
            <a:r>
              <a:rPr lang="el-GR" b="1" dirty="0" smtClean="0">
                <a:cs typeface="Times New Roman" pitchFamily="18" charset="0"/>
              </a:rPr>
              <a:t>ια ένα ξεχωριστό μέρος στη ζωή μας </a:t>
            </a:r>
            <a:r>
              <a:rPr lang="el-GR" dirty="0" smtClean="0">
                <a:cs typeface="Times New Roman" pitchFamily="18" charset="0"/>
              </a:rPr>
              <a:t>– το σπίτι μας, την πόλη μας, εμπειρίες σχετικές με τις κοινότητες διαβίωσης</a:t>
            </a:r>
          </a:p>
          <a:p>
            <a:pPr marL="182880" indent="-182880" eaLnBrk="1" fontAlgn="auto" hangingPunct="1">
              <a:spcAft>
                <a:spcPts val="0"/>
              </a:spcAft>
              <a:buFont typeface="Arial" pitchFamily="34" charset="0"/>
              <a:buChar char="•"/>
              <a:defRPr/>
            </a:pPr>
            <a:r>
              <a:rPr lang="el-GR" b="1" dirty="0" smtClean="0">
                <a:cs typeface="Times New Roman" pitchFamily="18" charset="0"/>
              </a:rPr>
              <a:t>για το επάγγελμά μας</a:t>
            </a:r>
            <a:endParaRPr lang="en-US" b="1" dirty="0" smtClean="0">
              <a:cs typeface="Times New Roman" pitchFamily="18" charset="0"/>
            </a:endParaRPr>
          </a:p>
          <a:p>
            <a:pPr marL="182880" indent="-182880" eaLnBrk="1" fontAlgn="auto" hangingPunct="1">
              <a:spcAft>
                <a:spcPts val="0"/>
              </a:spcAft>
              <a:buFont typeface="Arial" pitchFamily="34" charset="0"/>
              <a:buChar char="•"/>
              <a:defRPr/>
            </a:pPr>
            <a:endParaRPr lang="en-US" sz="3000" b="1" dirty="0" smtClean="0"/>
          </a:p>
          <a:p>
            <a:pPr marL="0" indent="0" eaLnBrk="1" fontAlgn="auto" hangingPunct="1">
              <a:spcAft>
                <a:spcPts val="0"/>
              </a:spcAft>
              <a:buFont typeface="Arial" pitchFamily="34" charset="0"/>
              <a:buNone/>
              <a:defRPr/>
            </a:pPr>
            <a:endParaRPr lang="en-US" b="1" dirty="0" smtClean="0"/>
          </a:p>
          <a:p>
            <a:pPr marL="182880" indent="-182880" eaLnBrk="1" fontAlgn="auto" hangingPunct="1">
              <a:spcAft>
                <a:spcPts val="0"/>
              </a:spcAft>
              <a:buFont typeface="Arial" pitchFamily="34" charset="0"/>
              <a:buChar char="•"/>
              <a:defRPr/>
            </a:pPr>
            <a:endParaRPr lang="el-GR" b="1" dirty="0" smtClean="0"/>
          </a:p>
          <a:p>
            <a:pPr marL="182880" indent="-182880" eaLnBrk="1" fontAlgn="auto" hangingPunct="1">
              <a:spcAft>
                <a:spcPts val="0"/>
              </a:spcAft>
              <a:buFont typeface="Arial" pitchFamily="34" charset="0"/>
              <a:buChar char="•"/>
              <a:defRPr/>
            </a:pPr>
            <a:endParaRPr lang="el-G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29600" cy="990600"/>
          </a:xfrm>
        </p:spPr>
        <p:txBody>
          <a:bodyPr>
            <a:noAutofit/>
          </a:bodyPr>
          <a:lstStyle/>
          <a:p>
            <a:pPr algn="ctr" eaLnBrk="1" fontAlgn="auto" hangingPunct="1">
              <a:spcAft>
                <a:spcPts val="0"/>
              </a:spcAft>
              <a:defRPr/>
            </a:pPr>
            <a:r>
              <a:rPr lang="el-GR" sz="3200" b="1" dirty="0" smtClean="0">
                <a:solidFill>
                  <a:schemeClr val="tx1"/>
                </a:solidFill>
              </a:rPr>
              <a:t/>
            </a:r>
            <a:br>
              <a:rPr lang="el-GR" sz="3200" b="1" dirty="0" smtClean="0">
                <a:solidFill>
                  <a:schemeClr val="tx1"/>
                </a:solidFill>
              </a:rPr>
            </a:br>
            <a:r>
              <a:rPr lang="el-GR" sz="3600" b="1" dirty="0" smtClean="0">
                <a:solidFill>
                  <a:srgbClr val="0070C0"/>
                </a:solidFill>
                <a:latin typeface="Times New Roman" pitchFamily="18" charset="0"/>
                <a:cs typeface="Times New Roman" pitchFamily="18" charset="0"/>
              </a:rPr>
              <a:t>ιστορίες για ιστορικά γεγονότα</a:t>
            </a:r>
            <a:br>
              <a:rPr lang="el-GR" sz="3600" b="1" dirty="0" smtClean="0">
                <a:solidFill>
                  <a:srgbClr val="0070C0"/>
                </a:solidFill>
                <a:latin typeface="Times New Roman" pitchFamily="18" charset="0"/>
                <a:cs typeface="Times New Roman" pitchFamily="18" charset="0"/>
              </a:rPr>
            </a:br>
            <a:endParaRPr lang="el-GR" sz="3600" b="1" dirty="0">
              <a:solidFill>
                <a:srgbClr val="0070C0"/>
              </a:solidFill>
              <a:latin typeface="Times New Roman" pitchFamily="18" charset="0"/>
              <a:cs typeface="Times New Roman" pitchFamily="18" charset="0"/>
            </a:endParaRPr>
          </a:p>
        </p:txBody>
      </p:sp>
      <p:sp>
        <p:nvSpPr>
          <p:cNvPr id="27651" name="Content Placeholder 2"/>
          <p:cNvSpPr>
            <a:spLocks noGrp="1"/>
          </p:cNvSpPr>
          <p:nvPr>
            <p:ph idx="1"/>
          </p:nvPr>
        </p:nvSpPr>
        <p:spPr/>
        <p:txBody>
          <a:bodyPr/>
          <a:lstStyle/>
          <a:p>
            <a:pPr marL="0" indent="0" eaLnBrk="1" hangingPunct="1">
              <a:lnSpc>
                <a:spcPct val="150000"/>
              </a:lnSpc>
              <a:buFont typeface="Arial" charset="0"/>
              <a:buNone/>
            </a:pPr>
            <a:r>
              <a:rPr lang="el-GR" sz="2800" smtClean="0">
                <a:cs typeface="Times New Roman" pitchFamily="18" charset="0"/>
              </a:rPr>
              <a:t>Φωτογραφικό υλικό, τίτλοι εφημερίδων, ομιλίες και άλλο υλικό ζωντανεύουν γεγονότα του παρελθόντος σε ένα ψηφιακό περιβάλλον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620713"/>
            <a:ext cx="8229600" cy="5856287"/>
          </a:xfrm>
        </p:spPr>
        <p:txBody>
          <a:bodyPr/>
          <a:lstStyle/>
          <a:p>
            <a:pPr eaLnBrk="1" hangingPunct="1">
              <a:buFont typeface="Arial" charset="0"/>
              <a:buNone/>
            </a:pPr>
            <a:endParaRPr lang="el-GR" smtClean="0"/>
          </a:p>
          <a:p>
            <a:pPr eaLnBrk="1" hangingPunct="1">
              <a:buFont typeface="Arial" charset="0"/>
              <a:buNone/>
            </a:pPr>
            <a:r>
              <a:rPr lang="fr-FR" smtClean="0"/>
              <a:t> </a:t>
            </a:r>
            <a:r>
              <a:rPr lang="el-GR" smtClean="0"/>
              <a:t>Αμέτρητες είναι οι ιστορίες του κόσμου</a:t>
            </a:r>
            <a:r>
              <a:rPr lang="fr-FR" smtClean="0"/>
              <a:t>... </a:t>
            </a:r>
            <a:endParaRPr lang="el-GR" smtClean="0"/>
          </a:p>
          <a:p>
            <a:pPr eaLnBrk="1" hangingPunct="1">
              <a:buFont typeface="Arial" charset="0"/>
              <a:buNone/>
            </a:pPr>
            <a:r>
              <a:rPr lang="el-GR" smtClean="0"/>
              <a:t>	«Στις σχεδόν άπειρες μορφές της, η αφήγηση υπήρχε πάντοτε, παντού και σε όλες τις κοινωνίες. Δεν υπάρχει και δεν έχει υπάρξει ποτέ κοινωνία χωρίς αφήγηση.</a:t>
            </a:r>
            <a:r>
              <a:rPr lang="fr-FR" smtClean="0"/>
              <a:t> [...] </a:t>
            </a:r>
            <a:r>
              <a:rPr lang="el-GR" smtClean="0"/>
              <a:t>Όλες οι τάξεις και όλες οι ομάδες ανθρώπων έχουν τις ιστορίες τους, και πολύ συχνά αυτές οι ιστορίες έχουν το ίδιο κοινό. Κι ας είναι άνθρωποι διαφορετικής κουλτούρας και αντίθετης ιδεολογίας: η αφήγηση εμπαίζει την καλή και την κακή λογοτεχνία: διεθνής, δια-ιστορική, διαπολιτισμική, η αφήγηση είναι όπως η ζωή</a:t>
            </a:r>
            <a:r>
              <a:rPr lang="fr-FR" sz="2600" i="1" smtClean="0"/>
              <a:t>.»</a:t>
            </a:r>
          </a:p>
          <a:p>
            <a:pPr eaLnBrk="1" hangingPunct="1">
              <a:buFont typeface="Arial" charset="0"/>
              <a:buNone/>
            </a:pPr>
            <a:endParaRPr lang="fr-FR" sz="2600" smtClean="0"/>
          </a:p>
          <a:p>
            <a:pPr eaLnBrk="1" hangingPunct="1">
              <a:buFont typeface="Arial" charset="0"/>
              <a:buNone/>
            </a:pPr>
            <a:r>
              <a:rPr lang="fr-FR" sz="2600" smtClean="0"/>
              <a:t>Roland Barthes (1981) </a:t>
            </a:r>
            <a:r>
              <a:rPr lang="fr-FR" sz="2600" i="1" smtClean="0"/>
              <a:t>Introduction a l’ analyse structurale du récit</a:t>
            </a:r>
            <a:r>
              <a:rPr lang="fr-FR" sz="2600" smtClean="0"/>
              <a:t>, Seuil </a:t>
            </a:r>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8229600" cy="1143000"/>
          </a:xfrm>
        </p:spPr>
        <p:txBody>
          <a:bodyPr>
            <a:normAutofit fontScale="90000"/>
          </a:bodyPr>
          <a:lstStyle/>
          <a:p>
            <a:pPr eaLnBrk="1" fontAlgn="auto" hangingPunct="1">
              <a:spcAft>
                <a:spcPts val="0"/>
              </a:spcAft>
              <a:defRPr/>
            </a:pPr>
            <a:r>
              <a:rPr lang="el-GR" sz="3600" dirty="0" smtClean="0"/>
              <a:t/>
            </a:r>
            <a:br>
              <a:rPr lang="el-GR" sz="3600" dirty="0" smtClean="0"/>
            </a:br>
            <a:r>
              <a:rPr lang="el-GR" sz="3600" dirty="0" smtClean="0"/>
              <a:t/>
            </a:r>
            <a:br>
              <a:rPr lang="el-GR" sz="3600" dirty="0" smtClean="0"/>
            </a:br>
            <a:r>
              <a:rPr lang="el-GR" b="1" dirty="0" smtClean="0">
                <a:solidFill>
                  <a:srgbClr val="0070C0"/>
                </a:solidFill>
                <a:latin typeface="Times New Roman" pitchFamily="18" charset="0"/>
                <a:cs typeface="Times New Roman" pitchFamily="18" charset="0"/>
              </a:rPr>
              <a:t>ιστορίες</a:t>
            </a:r>
            <a:r>
              <a:rPr lang="el-GR" dirty="0" smtClean="0">
                <a:solidFill>
                  <a:srgbClr val="0070C0"/>
                </a:solidFill>
                <a:latin typeface="Times New Roman" pitchFamily="18" charset="0"/>
                <a:cs typeface="Times New Roman" pitchFamily="18" charset="0"/>
              </a:rPr>
              <a:t> </a:t>
            </a:r>
            <a:r>
              <a:rPr lang="el-GR" b="1" dirty="0" smtClean="0">
                <a:solidFill>
                  <a:srgbClr val="0070C0"/>
                </a:solidFill>
                <a:latin typeface="Times New Roman" pitchFamily="18" charset="0"/>
                <a:cs typeface="Times New Roman" pitchFamily="18" charset="0"/>
              </a:rPr>
              <a:t>για να μας πληροφορήσουν ή να μας διδάξουν</a:t>
            </a:r>
            <a:r>
              <a:rPr lang="en-US" dirty="0" smtClean="0">
                <a:solidFill>
                  <a:srgbClr val="0070C0"/>
                </a:solidFill>
                <a:latin typeface="Times New Roman" pitchFamily="18" charset="0"/>
                <a:cs typeface="Times New Roman" pitchFamily="18" charset="0"/>
              </a:rPr>
              <a:t/>
            </a:r>
            <a:br>
              <a:rPr lang="en-US" dirty="0" smtClean="0">
                <a:solidFill>
                  <a:srgbClr val="0070C0"/>
                </a:solidFill>
                <a:latin typeface="Times New Roman" pitchFamily="18" charset="0"/>
                <a:cs typeface="Times New Roman" pitchFamily="18" charset="0"/>
              </a:rPr>
            </a:br>
            <a:endParaRPr lang="el-GR"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755650" y="1628775"/>
            <a:ext cx="8229600" cy="4876800"/>
          </a:xfrm>
        </p:spPr>
        <p:txBody>
          <a:bodyPr rtlCol="0">
            <a:normAutofit/>
          </a:bodyPr>
          <a:lstStyle/>
          <a:p>
            <a:pPr marL="0" indent="0" eaLnBrk="1" fontAlgn="auto" hangingPunct="1">
              <a:spcAft>
                <a:spcPts val="0"/>
              </a:spcAft>
              <a:buFont typeface="Arial" pitchFamily="34" charset="0"/>
              <a:buNone/>
              <a:defRPr/>
            </a:pPr>
            <a:endParaRPr lang="en-US" b="1" dirty="0" smtClean="0"/>
          </a:p>
          <a:p>
            <a:pPr marL="0" indent="0" eaLnBrk="1" fontAlgn="auto" hangingPunct="1">
              <a:spcAft>
                <a:spcPts val="0"/>
              </a:spcAft>
              <a:buFont typeface="Arial" pitchFamily="34" charset="0"/>
              <a:buNone/>
              <a:defRPr/>
            </a:pPr>
            <a:r>
              <a:rPr lang="el-GR" b="1" dirty="0" smtClean="0">
                <a:cs typeface="Times New Roman" pitchFamily="18" charset="0"/>
              </a:rPr>
              <a:t>σχετικά με ποικίλα αντικείμενα </a:t>
            </a:r>
          </a:p>
          <a:p>
            <a:pPr marL="182880" indent="-182880" eaLnBrk="1" fontAlgn="auto" hangingPunct="1">
              <a:spcAft>
                <a:spcPts val="0"/>
              </a:spcAft>
              <a:buFont typeface="Arial" pitchFamily="34" charset="0"/>
              <a:buChar char="•"/>
              <a:defRPr/>
            </a:pPr>
            <a:r>
              <a:rPr lang="el-GR" dirty="0" smtClean="0">
                <a:cs typeface="Times New Roman" pitchFamily="18" charset="0"/>
              </a:rPr>
              <a:t>μαθηματικά</a:t>
            </a:r>
          </a:p>
          <a:p>
            <a:pPr marL="182880" indent="-182880" eaLnBrk="1" fontAlgn="auto" hangingPunct="1">
              <a:spcAft>
                <a:spcPts val="0"/>
              </a:spcAft>
              <a:buFont typeface="Arial" pitchFamily="34" charset="0"/>
              <a:buChar char="•"/>
              <a:defRPr/>
            </a:pPr>
            <a:r>
              <a:rPr lang="el-GR" dirty="0" smtClean="0">
                <a:cs typeface="Times New Roman" pitchFamily="18" charset="0"/>
              </a:rPr>
              <a:t>φυσικές επιστήμες</a:t>
            </a:r>
          </a:p>
          <a:p>
            <a:pPr marL="182880" indent="-182880" eaLnBrk="1" fontAlgn="auto" hangingPunct="1">
              <a:spcAft>
                <a:spcPts val="0"/>
              </a:spcAft>
              <a:buFont typeface="Arial" pitchFamily="34" charset="0"/>
              <a:buChar char="•"/>
              <a:defRPr/>
            </a:pPr>
            <a:r>
              <a:rPr lang="el-GR" dirty="0" smtClean="0">
                <a:cs typeface="Times New Roman" pitchFamily="18" charset="0"/>
              </a:rPr>
              <a:t>ιατρική</a:t>
            </a:r>
          </a:p>
          <a:p>
            <a:pPr marL="182880" indent="-182880" eaLnBrk="1" fontAlgn="auto" hangingPunct="1">
              <a:spcAft>
                <a:spcPts val="0"/>
              </a:spcAft>
              <a:buFont typeface="Arial" pitchFamily="34" charset="0"/>
              <a:buChar char="•"/>
              <a:defRPr/>
            </a:pPr>
            <a:r>
              <a:rPr lang="el-GR" dirty="0" smtClean="0">
                <a:cs typeface="Times New Roman" pitchFamily="18" charset="0"/>
              </a:rPr>
              <a:t>τεχνολογία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bodyPr>
          <a:lstStyle/>
          <a:p>
            <a:pPr algn="ctr" eaLnBrk="1" hangingPunct="1">
              <a:defRPr/>
            </a:pPr>
            <a:r>
              <a:rPr lang="el-GR" sz="3200" b="1" dirty="0">
                <a:solidFill>
                  <a:srgbClr val="0070C0"/>
                </a:solidFill>
                <a:latin typeface="Times New Roman" pitchFamily="18" charset="0"/>
                <a:cs typeface="Times New Roman" pitchFamily="18" charset="0"/>
              </a:rPr>
              <a:t>Τ</a:t>
            </a:r>
            <a:r>
              <a:rPr lang="el-GR" sz="3200" b="1" dirty="0" smtClean="0">
                <a:solidFill>
                  <a:srgbClr val="0070C0"/>
                </a:solidFill>
                <a:latin typeface="Times New Roman" pitchFamily="18" charset="0"/>
                <a:cs typeface="Times New Roman" pitchFamily="18" charset="0"/>
              </a:rPr>
              <a:t>α 7 σημεία της Ψηφιακής Αφήγησης</a:t>
            </a:r>
            <a:endParaRPr lang="en-GB" sz="3200" b="1" dirty="0" smtClean="0">
              <a:solidFill>
                <a:srgbClr val="0070C0"/>
              </a:solidFill>
              <a:latin typeface="Times New Roman" pitchFamily="18" charset="0"/>
              <a:cs typeface="Times New Roman" pitchFamily="18" charset="0"/>
            </a:endParaRPr>
          </a:p>
        </p:txBody>
      </p:sp>
      <p:sp>
        <p:nvSpPr>
          <p:cNvPr id="29699" name="Content Placeholder 2"/>
          <p:cNvSpPr>
            <a:spLocks noGrp="1"/>
          </p:cNvSpPr>
          <p:nvPr>
            <p:ph idx="4294967295"/>
          </p:nvPr>
        </p:nvSpPr>
        <p:spPr>
          <a:xfrm>
            <a:off x="539750" y="1268413"/>
            <a:ext cx="8229600" cy="4929187"/>
          </a:xfrm>
        </p:spPr>
        <p:txBody>
          <a:bodyPr/>
          <a:lstStyle/>
          <a:p>
            <a:pPr eaLnBrk="1" hangingPunct="1">
              <a:buFont typeface="Arial" charset="0"/>
              <a:buNone/>
            </a:pPr>
            <a:r>
              <a:rPr lang="el-GR" sz="1600" smtClean="0"/>
              <a:t>      </a:t>
            </a:r>
          </a:p>
          <a:p>
            <a:pPr algn="ctr" eaLnBrk="1" hangingPunct="1">
              <a:buFont typeface="Arial" charset="0"/>
              <a:buNone/>
            </a:pPr>
            <a:r>
              <a:rPr lang="el-GR" sz="1600" smtClean="0">
                <a:cs typeface="Times New Roman" pitchFamily="18" charset="0"/>
              </a:rPr>
              <a:t>Το Κέντρο για την Ψηφιακή Αφήγηση έχει καταγράψει τα 7 σημεία που σχετίζονται με την Ψηφιακή Αφήγηση, ως ένα χρήσιμο εργαλείο για όσους ασχολούνται πρώτη φορά με την Ψηφιακή Αφήγηση</a:t>
            </a:r>
          </a:p>
        </p:txBody>
      </p:sp>
      <p:graphicFrame>
        <p:nvGraphicFramePr>
          <p:cNvPr id="5" name="Table 4"/>
          <p:cNvGraphicFramePr>
            <a:graphicFrameLocks noGrp="1"/>
          </p:cNvGraphicFramePr>
          <p:nvPr/>
        </p:nvGraphicFramePr>
        <p:xfrm>
          <a:off x="250825" y="2781300"/>
          <a:ext cx="8640763" cy="3314700"/>
        </p:xfrm>
        <a:graphic>
          <a:graphicData uri="http://schemas.openxmlformats.org/drawingml/2006/table">
            <a:tbl>
              <a:tblPr/>
              <a:tblGrid>
                <a:gridCol w="2303463"/>
                <a:gridCol w="6337300"/>
              </a:tblGrid>
              <a:tr h="371475">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Pct val="85000"/>
                        <a:buFontTx/>
                        <a:buNone/>
                        <a:tabLst/>
                      </a:pPr>
                      <a:r>
                        <a:rPr kumimoji="0" lang="el-GR" sz="1200" b="1" i="0" u="none" strike="noStrike" cap="none" normalizeH="0" baseline="0" dirty="0" smtClean="0">
                          <a:ln>
                            <a:noFill/>
                          </a:ln>
                          <a:solidFill>
                            <a:srgbClr val="FFFFFF"/>
                          </a:solidFill>
                          <a:effectLst/>
                          <a:latin typeface="Arial" charset="0"/>
                          <a:cs typeface="Arial" charset="0"/>
                        </a:rPr>
                        <a:t>Τα επτά σημεία</a:t>
                      </a:r>
                      <a:endParaRPr kumimoji="0" lang="en-GB" sz="12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l-GR"/>
                    </a:p>
                  </a:txBody>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Άποψη</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Ποιο είναι το κεντρικό θέμα της ιστορίας και ποια είναι η οπτική του συγγραφέα;</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Ένα δραματικό ερώτημα</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Ένα ερώτημα-κλειδί που συντηρεί το ενδιαφέρον του θεατή και θα απαντηθεί στο τέλος της ιστορίας</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Συναισθηματικό περιεχόμενο</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Σοβαρά ζητήματα που παίρνουν ζωή με έναν προσωπικό και δυνατό τρόπο και συνδέουν την ιστορία με το κοινό</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Το δώρο της φωνής σας</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Ένας τρόπος να προσωποποιήσετε την ιστορία και να βοηθήσετε το ακροατήριο να κατανοήσει το περιεχόμενο</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Η δύναμη του ήχου</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Μουσική ή άλλοι ήχοι που υποστηρίζουν και ομορφαίνουν το σενάριο</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Οικονομία</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Η χρήση μόνο της απαραίτητης ποσότητας περιεχομένου για την αφήγηση της ιστορίας χωρίς να παραφορτώνουμε τον θεατή.</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Ρυθμός </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dirty="0" smtClean="0">
                          <a:ln>
                            <a:noFill/>
                          </a:ln>
                          <a:solidFill>
                            <a:srgbClr val="000000"/>
                          </a:solidFill>
                          <a:effectLst/>
                          <a:latin typeface="Arial" charset="0"/>
                          <a:cs typeface="Arial" charset="0"/>
                        </a:rPr>
                        <a:t>Ο ρυθμός της ιστορίας και πόσο αργά ή γρήγορα εξελίσσεται.</a:t>
                      </a:r>
                      <a:endParaRPr kumimoji="0" lang="en-GB" sz="12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sz="3200" b="1" dirty="0" smtClean="0">
                <a:solidFill>
                  <a:srgbClr val="0070C0"/>
                </a:solidFill>
                <a:latin typeface="Times New Roman" pitchFamily="18" charset="0"/>
                <a:cs typeface="Times New Roman" pitchFamily="18" charset="0"/>
              </a:rPr>
              <a:t>Άποψη - Οπτική γωνία</a:t>
            </a:r>
            <a:endParaRPr lang="el-GR" sz="3200" b="1" dirty="0">
              <a:solidFill>
                <a:srgbClr val="0070C0"/>
              </a:solidFill>
              <a:latin typeface="Times New Roman" pitchFamily="18" charset="0"/>
              <a:cs typeface="Times New Roman" pitchFamily="18" charset="0"/>
            </a:endParaRPr>
          </a:p>
        </p:txBody>
      </p:sp>
      <p:sp>
        <p:nvSpPr>
          <p:cNvPr id="30723" name="Content Placeholder 2"/>
          <p:cNvSpPr>
            <a:spLocks noGrp="1"/>
          </p:cNvSpPr>
          <p:nvPr>
            <p:ph idx="1"/>
          </p:nvPr>
        </p:nvSpPr>
        <p:spPr/>
        <p:txBody>
          <a:bodyPr/>
          <a:lstStyle/>
          <a:p>
            <a:pPr marL="0" indent="0" eaLnBrk="1" hangingPunct="1">
              <a:buFont typeface="Arial" charset="0"/>
              <a:buNone/>
            </a:pPr>
            <a:r>
              <a:rPr lang="el-GR" smtClean="0">
                <a:cs typeface="Times New Roman" pitchFamily="18" charset="0"/>
              </a:rPr>
              <a:t>Αφηγούμαστε την ιστορία σε α΄ πρόσωπο και διεγείρουμε το ενδιαφέρον του ακροατηρίου </a:t>
            </a:r>
          </a:p>
          <a:p>
            <a:pPr marL="0" indent="0" algn="ctr" eaLnBrk="1" hangingPunct="1">
              <a:buFont typeface="Arial" charset="0"/>
              <a:buNone/>
            </a:pPr>
            <a:endParaRPr lang="el-GR" smtClean="0">
              <a:cs typeface="Times New Roman" pitchFamily="18" charset="0"/>
            </a:endParaRPr>
          </a:p>
          <a:p>
            <a:pPr marL="0" indent="0" algn="ctr" eaLnBrk="1" hangingPunct="1">
              <a:buFont typeface="Arial" charset="0"/>
              <a:buNone/>
            </a:pPr>
            <a:r>
              <a:rPr lang="el-GR" b="1" smtClean="0">
                <a:cs typeface="Times New Roman" pitchFamily="18" charset="0"/>
              </a:rPr>
              <a:t>Δεν ξεχνάμε!</a:t>
            </a:r>
          </a:p>
          <a:p>
            <a:pPr marL="0" indent="0" algn="ctr" eaLnBrk="1" hangingPunct="1">
              <a:buFont typeface="Arial" charset="0"/>
              <a:buNone/>
            </a:pPr>
            <a:endParaRPr lang="el-GR" smtClean="0">
              <a:cs typeface="Times New Roman" pitchFamily="18" charset="0"/>
            </a:endParaRPr>
          </a:p>
          <a:p>
            <a:pPr marL="0" indent="0" eaLnBrk="1" hangingPunct="1">
              <a:buFont typeface="Arial" charset="0"/>
              <a:buNone/>
            </a:pPr>
            <a:r>
              <a:rPr lang="el-GR" smtClean="0">
                <a:cs typeface="Times New Roman" pitchFamily="18" charset="0"/>
              </a:rPr>
              <a:t>Όλες οι ιστορίες είναι προσωπικές και πρέπει να έχουν τη σφραγίδα του συγγραφέα - αφηγητή</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sz="3200" b="1" dirty="0" smtClean="0">
                <a:solidFill>
                  <a:srgbClr val="0070C0"/>
                </a:solidFill>
                <a:latin typeface="Times New Roman" pitchFamily="18" charset="0"/>
                <a:cs typeface="Times New Roman" pitchFamily="18" charset="0"/>
              </a:rPr>
              <a:t>Ένα δραματικό ερώτημα</a:t>
            </a:r>
            <a:endParaRPr lang="el-GR" sz="3200" b="1" dirty="0">
              <a:solidFill>
                <a:srgbClr val="0070C0"/>
              </a:solidFill>
              <a:latin typeface="Times New Roman" pitchFamily="18" charset="0"/>
              <a:cs typeface="Times New Roman" pitchFamily="18" charset="0"/>
            </a:endParaRPr>
          </a:p>
        </p:txBody>
      </p:sp>
      <p:sp>
        <p:nvSpPr>
          <p:cNvPr id="31747" name="Content Placeholder 2"/>
          <p:cNvSpPr>
            <a:spLocks noGrp="1"/>
          </p:cNvSpPr>
          <p:nvPr>
            <p:ph idx="1"/>
          </p:nvPr>
        </p:nvSpPr>
        <p:spPr/>
        <p:txBody>
          <a:bodyPr/>
          <a:lstStyle/>
          <a:p>
            <a:pPr lvl="1" indent="0" eaLnBrk="1" hangingPunct="1">
              <a:buFont typeface="Arial" charset="0"/>
              <a:buNone/>
            </a:pPr>
            <a:endParaRPr lang="el-GR" b="1" smtClean="0"/>
          </a:p>
          <a:p>
            <a:pPr lvl="1" indent="0" eaLnBrk="1" hangingPunct="1">
              <a:buFont typeface="Arial" charset="0"/>
              <a:buNone/>
            </a:pPr>
            <a:r>
              <a:rPr lang="el-GR" sz="2400" smtClean="0">
                <a:cs typeface="Times New Roman" pitchFamily="18" charset="0"/>
              </a:rPr>
              <a:t>Είναι ο λόγος για τον οποίο λέγεται η ιστορία  </a:t>
            </a:r>
          </a:p>
          <a:p>
            <a:pPr lvl="1" indent="0" eaLnBrk="1" hangingPunct="1">
              <a:buFont typeface="Arial" charset="0"/>
              <a:buNone/>
            </a:pPr>
            <a:endParaRPr lang="el-GR" sz="2400" smtClean="0">
              <a:cs typeface="Times New Roman" pitchFamily="18" charset="0"/>
            </a:endParaRPr>
          </a:p>
          <a:p>
            <a:pPr lvl="1" indent="0" eaLnBrk="1" hangingPunct="1">
              <a:buFont typeface="Arial" charset="0"/>
              <a:buNone/>
            </a:pPr>
            <a:r>
              <a:rPr lang="el-GR" sz="2400" smtClean="0">
                <a:cs typeface="Times New Roman" pitchFamily="18" charset="0"/>
              </a:rPr>
              <a:t>Είναι η ερώτηση ή οι ερωτήσεις που κρατούν αμείωτο το ενδιαφέρον του κοινού μέχρι το τέλος </a:t>
            </a:r>
          </a:p>
          <a:p>
            <a:pPr lvl="1" indent="0" eaLnBrk="1" hangingPunct="1">
              <a:buFont typeface="Arial" charset="0"/>
              <a:buNone/>
            </a:pPr>
            <a:endParaRPr lang="el-GR" sz="2400" smtClean="0">
              <a:cs typeface="Times New Roman" pitchFamily="18" charset="0"/>
            </a:endParaRPr>
          </a:p>
          <a:p>
            <a:pPr lvl="1" indent="0" eaLnBrk="1" hangingPunct="1">
              <a:buFont typeface="Arial" charset="0"/>
              <a:buNone/>
            </a:pPr>
            <a:r>
              <a:rPr lang="el-GR" sz="2400" smtClean="0">
                <a:cs typeface="Times New Roman" pitchFamily="18" charset="0"/>
              </a:rPr>
              <a:t>Αν οι ακροατές απαντήσουν, τότε η ιστορία έχει τελειώσει</a:t>
            </a:r>
          </a:p>
          <a:p>
            <a:pPr lvl="1" indent="0" eaLnBrk="1" hangingPunct="1">
              <a:buFont typeface="Arial" charset="0"/>
              <a:buNone/>
            </a:pPr>
            <a:endParaRPr lang="el-GR" sz="2800" smtClean="0"/>
          </a:p>
          <a:p>
            <a:pPr lvl="1" indent="0" eaLnBrk="1" hangingPunct="1">
              <a:buFont typeface="Arial" charset="0"/>
              <a:buNone/>
            </a:pPr>
            <a:endParaRPr lang="el-GR" sz="2800" b="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sz="3200" b="1" dirty="0" smtClean="0">
                <a:solidFill>
                  <a:srgbClr val="0070C0"/>
                </a:solidFill>
                <a:latin typeface="Times New Roman" pitchFamily="18" charset="0"/>
                <a:cs typeface="Times New Roman" pitchFamily="18" charset="0"/>
              </a:rPr>
              <a:t>Συναισθηματικό περιεχόμενο</a:t>
            </a:r>
            <a:endParaRPr lang="el-GR" sz="3200" b="1" dirty="0">
              <a:solidFill>
                <a:srgbClr val="0070C0"/>
              </a:solidFill>
              <a:latin typeface="Times New Roman" pitchFamily="18" charset="0"/>
              <a:cs typeface="Times New Roman" pitchFamily="18" charset="0"/>
            </a:endParaRPr>
          </a:p>
        </p:txBody>
      </p:sp>
      <p:sp>
        <p:nvSpPr>
          <p:cNvPr id="25602" name="Content Placeholder 2"/>
          <p:cNvSpPr>
            <a:spLocks noGrp="1"/>
          </p:cNvSpPr>
          <p:nvPr>
            <p:ph idx="1"/>
          </p:nvPr>
        </p:nvSpPr>
        <p:spPr/>
        <p:txBody>
          <a:bodyPr/>
          <a:lstStyle/>
          <a:p>
            <a:pPr lvl="1" indent="0" eaLnBrk="1" hangingPunct="1">
              <a:buFont typeface="Arial" charset="0"/>
              <a:buNone/>
              <a:defRPr/>
            </a:pPr>
            <a:endParaRPr lang="el-GR" sz="2800" b="1" dirty="0">
              <a:latin typeface="Calibri" pitchFamily="34" charset="0"/>
              <a:ea typeface="Calibri" pitchFamily="34" charset="0"/>
              <a:cs typeface="Calibri" pitchFamily="34" charset="0"/>
            </a:endParaRPr>
          </a:p>
          <a:p>
            <a:pPr lvl="1" indent="0" eaLnBrk="1" hangingPunct="1">
              <a:buFont typeface="Arial" charset="0"/>
              <a:buNone/>
              <a:defRPr/>
            </a:pPr>
            <a:r>
              <a:rPr lang="el-GR" sz="2400" b="1" dirty="0" smtClean="0">
                <a:ea typeface="Calibri" pitchFamily="34" charset="0"/>
                <a:cs typeface="Times New Roman" pitchFamily="18" charset="0"/>
              </a:rPr>
              <a:t>Οι καλύτερες ψηφιακές ιστορίες πρέπει </a:t>
            </a:r>
          </a:p>
          <a:p>
            <a:pPr lvl="1" indent="0" eaLnBrk="1" hangingPunct="1">
              <a:buFont typeface="Arial" charset="0"/>
              <a:buNone/>
              <a:defRPr/>
            </a:pPr>
            <a:endParaRPr lang="el-GR" sz="2400" b="1" dirty="0" smtClean="0">
              <a:ea typeface="Calibri" pitchFamily="34" charset="0"/>
              <a:cs typeface="Times New Roman" pitchFamily="18" charset="0"/>
            </a:endParaRPr>
          </a:p>
          <a:p>
            <a:pPr marL="800100" lvl="1" indent="-342900" eaLnBrk="1" hangingPunct="1">
              <a:defRPr/>
            </a:pPr>
            <a:r>
              <a:rPr lang="el-GR" sz="2400" dirty="0" smtClean="0">
                <a:ea typeface="Calibri" pitchFamily="34" charset="0"/>
                <a:cs typeface="Times New Roman" pitchFamily="18" charset="0"/>
              </a:rPr>
              <a:t> να αγγίζουν συναισθηματικά το κοινό</a:t>
            </a:r>
          </a:p>
          <a:p>
            <a:pPr marL="914400" lvl="1" indent="-457200" eaLnBrk="1" hangingPunct="1">
              <a:defRPr/>
            </a:pPr>
            <a:r>
              <a:rPr lang="el-GR" sz="2400" dirty="0" smtClean="0">
                <a:ea typeface="Calibri" pitchFamily="34" charset="0"/>
                <a:cs typeface="Times New Roman" pitchFamily="18" charset="0"/>
              </a:rPr>
              <a:t>να το εμπλέκουν συναισθηματικά </a:t>
            </a:r>
          </a:p>
          <a:p>
            <a:pPr marL="914400" lvl="1" indent="-457200" eaLnBrk="1" hangingPunct="1">
              <a:defRPr/>
            </a:pPr>
            <a:r>
              <a:rPr lang="el-GR" sz="2400" dirty="0">
                <a:ea typeface="Calibri" pitchFamily="34" charset="0"/>
                <a:cs typeface="Times New Roman" pitchFamily="18" charset="0"/>
              </a:rPr>
              <a:t>να  προκαλούν γέλιο ή θλίψη </a:t>
            </a:r>
            <a:endParaRPr lang="el-GR" sz="2400" dirty="0" smtClean="0">
              <a:ea typeface="Calibri" pitchFamily="34" charset="0"/>
              <a:cs typeface="Times New Roman" pitchFamily="18" charset="0"/>
            </a:endParaRPr>
          </a:p>
          <a:p>
            <a:pPr marL="914400" lvl="1" indent="-457200" eaLnBrk="1" hangingPunct="1">
              <a:defRPr/>
            </a:pPr>
            <a:r>
              <a:rPr lang="el-GR" sz="2400" dirty="0" smtClean="0">
                <a:ea typeface="Calibri" pitchFamily="34" charset="0"/>
                <a:cs typeface="Times New Roman" pitchFamily="18" charset="0"/>
              </a:rPr>
              <a:t>να διατηρούν αμείωτο το ενδιαφέρον του</a:t>
            </a:r>
          </a:p>
          <a:p>
            <a:pPr marL="914400" lvl="1" indent="-457200" eaLnBrk="1" hangingPunct="1">
              <a:defRPr/>
            </a:pPr>
            <a:r>
              <a:rPr lang="el-GR" sz="2400" dirty="0" smtClean="0">
                <a:ea typeface="Calibri" pitchFamily="34" charset="0"/>
                <a:cs typeface="Times New Roman" pitchFamily="18" charset="0"/>
              </a:rPr>
              <a:t>να διδάσκουν </a:t>
            </a:r>
            <a:r>
              <a:rPr lang="el-GR" sz="2400" dirty="0">
                <a:ea typeface="Calibri" pitchFamily="34" charset="0"/>
                <a:cs typeface="Times New Roman" pitchFamily="18" charset="0"/>
              </a:rPr>
              <a:t>κάτι εκπληκτικό ή σημαντικό</a:t>
            </a:r>
          </a:p>
          <a:p>
            <a:pPr lvl="1" indent="0" eaLnBrk="1" hangingPunct="1">
              <a:buFont typeface="Arial" charset="0"/>
              <a:buNone/>
              <a:defRPr/>
            </a:pPr>
            <a:endParaRPr lang="el-GR" sz="24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sz="3200" b="1" dirty="0" smtClean="0">
                <a:solidFill>
                  <a:srgbClr val="0070C0"/>
                </a:solidFill>
                <a:latin typeface="Times New Roman" pitchFamily="18" charset="0"/>
                <a:cs typeface="Times New Roman" pitchFamily="18" charset="0"/>
              </a:rPr>
              <a:t>Το δώρο της φωνής σας</a:t>
            </a:r>
            <a:endParaRPr lang="el-GR" sz="3200" b="1" dirty="0">
              <a:solidFill>
                <a:srgbClr val="0070C0"/>
              </a:solidFill>
              <a:latin typeface="Times New Roman" pitchFamily="18" charset="0"/>
              <a:cs typeface="Times New Roman" pitchFamily="18" charset="0"/>
            </a:endParaRPr>
          </a:p>
        </p:txBody>
      </p:sp>
      <p:sp>
        <p:nvSpPr>
          <p:cNvPr id="33795" name="Content Placeholder 2"/>
          <p:cNvSpPr>
            <a:spLocks noGrp="1"/>
          </p:cNvSpPr>
          <p:nvPr>
            <p:ph idx="1"/>
          </p:nvPr>
        </p:nvSpPr>
        <p:spPr/>
        <p:txBody>
          <a:bodyPr/>
          <a:lstStyle/>
          <a:p>
            <a:pPr marL="0" indent="0" eaLnBrk="1" hangingPunct="1">
              <a:buFont typeface="Arial" charset="0"/>
              <a:buNone/>
            </a:pPr>
            <a:r>
              <a:rPr lang="el-GR" smtClean="0">
                <a:cs typeface="Times New Roman" pitchFamily="18" charset="0"/>
              </a:rPr>
              <a:t>Η φωνή αποκαλύπτει πολλά για την προσωπικότητα του ατόμου</a:t>
            </a:r>
          </a:p>
          <a:p>
            <a:pPr marL="0" indent="0" eaLnBrk="1" hangingPunct="1">
              <a:buFont typeface="Arial" charset="0"/>
              <a:buNone/>
            </a:pPr>
            <a:endParaRPr lang="el-GR" smtClean="0">
              <a:cs typeface="Times New Roman" pitchFamily="18" charset="0"/>
            </a:endParaRPr>
          </a:p>
          <a:p>
            <a:pPr marL="0" indent="0" eaLnBrk="1" hangingPunct="1">
              <a:buFont typeface="Arial" charset="0"/>
              <a:buNone/>
            </a:pPr>
            <a:r>
              <a:rPr lang="el-GR" smtClean="0">
                <a:cs typeface="Times New Roman" pitchFamily="18" charset="0"/>
              </a:rPr>
              <a:t>Άρα, ένας καλός αφηγητής </a:t>
            </a:r>
          </a:p>
          <a:p>
            <a:pPr lvl="2" eaLnBrk="1" hangingPunct="1"/>
            <a:r>
              <a:rPr lang="el-GR" sz="2000" smtClean="0">
                <a:cs typeface="Times New Roman" pitchFamily="18" charset="0"/>
              </a:rPr>
              <a:t>μπορεί να δώσει από τη προσωπικότητά του στην ιστορία του</a:t>
            </a:r>
          </a:p>
          <a:p>
            <a:pPr lvl="2" eaLnBrk="1" hangingPunct="1"/>
            <a:r>
              <a:rPr lang="el-GR" sz="2000" smtClean="0">
                <a:cs typeface="Times New Roman" pitchFamily="18" charset="0"/>
              </a:rPr>
              <a:t>να την κάνει πιο ενδιαφέρουσα και ισχυρή </a:t>
            </a:r>
          </a:p>
          <a:p>
            <a:pPr lvl="2" eaLnBrk="1" hangingPunct="1"/>
            <a:r>
              <a:rPr lang="el-GR" sz="2000" smtClean="0">
                <a:cs typeface="Times New Roman" pitchFamily="18" charset="0"/>
              </a:rPr>
              <a:t> να δημιουργήσει την κατάλληλη διάθεση</a:t>
            </a:r>
          </a:p>
          <a:p>
            <a:pPr lvl="2" eaLnBrk="1" hangingPunct="1"/>
            <a:r>
              <a:rPr lang="el-GR" sz="2000" smtClean="0">
                <a:cs typeface="Times New Roman" pitchFamily="18" charset="0"/>
              </a:rPr>
              <a:t> να βοηθήσει στην κατανόησή της</a:t>
            </a:r>
          </a:p>
          <a:p>
            <a:pPr lvl="2" eaLnBrk="1" hangingPunct="1"/>
            <a:r>
              <a:rPr lang="el-GR" sz="2000" smtClean="0">
                <a:cs typeface="Times New Roman" pitchFamily="18" charset="0"/>
              </a:rPr>
              <a:t> να ταξιδέψει ο ίδιος και το κοινό του</a:t>
            </a:r>
          </a:p>
          <a:p>
            <a:pPr lvl="2" eaLnBrk="1" hangingPunct="1"/>
            <a:endParaRPr lang="el-GR" sz="2000" b="1" smtClean="0">
              <a:cs typeface="Times New Roman" pitchFamily="18" charset="0"/>
            </a:endParaRPr>
          </a:p>
          <a:p>
            <a:pPr marL="0" indent="0" algn="ctr" eaLnBrk="1" hangingPunct="1">
              <a:buFont typeface="Arial" charset="0"/>
              <a:buNone/>
            </a:pPr>
            <a:r>
              <a:rPr lang="el-GR" b="1" smtClean="0">
                <a:cs typeface="Times New Roman" pitchFamily="18" charset="0"/>
              </a:rPr>
              <a:t> Γι’ αυτό αφηγούμαστε αργά σε διαλογικό ύφος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sz="3200" b="1" dirty="0" smtClean="0">
                <a:solidFill>
                  <a:srgbClr val="0070C0"/>
                </a:solidFill>
                <a:latin typeface="Times New Roman" pitchFamily="18" charset="0"/>
                <a:cs typeface="Times New Roman" pitchFamily="18" charset="0"/>
              </a:rPr>
              <a:t>Η δύναμη του μουσικού κομματιού (</a:t>
            </a:r>
            <a:r>
              <a:rPr lang="en-US" sz="3200" b="1" dirty="0" smtClean="0">
                <a:solidFill>
                  <a:srgbClr val="0070C0"/>
                </a:solidFill>
                <a:latin typeface="Times New Roman" pitchFamily="18" charset="0"/>
                <a:cs typeface="Times New Roman" pitchFamily="18" charset="0"/>
              </a:rPr>
              <a:t>soundtrack)</a:t>
            </a:r>
            <a:endParaRPr lang="el-GR" sz="32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07413" cy="4876800"/>
          </a:xfrm>
        </p:spPr>
        <p:txBody>
          <a:bodyPr rtlCol="0">
            <a:noAutofit/>
          </a:bodyPr>
          <a:lstStyle/>
          <a:p>
            <a:pPr marL="0" indent="0" eaLnBrk="1" fontAlgn="auto" hangingPunct="1">
              <a:spcAft>
                <a:spcPts val="0"/>
              </a:spcAft>
              <a:buFont typeface="Arial" charset="0"/>
              <a:buNone/>
              <a:defRPr/>
            </a:pPr>
            <a:r>
              <a:rPr lang="el-GR" dirty="0" smtClean="0">
                <a:cs typeface="Times New Roman" pitchFamily="18" charset="0"/>
              </a:rPr>
              <a:t>Επιλέγουμε την κατάλληλη μουσική</a:t>
            </a:r>
          </a:p>
          <a:p>
            <a:pPr lvl="1" eaLnBrk="1" fontAlgn="auto" hangingPunct="1">
              <a:spcAft>
                <a:spcPts val="0"/>
              </a:spcAft>
              <a:defRPr/>
            </a:pPr>
            <a:r>
              <a:rPr lang="el-GR" dirty="0">
                <a:cs typeface="Times New Roman" pitchFamily="18" charset="0"/>
              </a:rPr>
              <a:t> </a:t>
            </a:r>
            <a:r>
              <a:rPr lang="el-GR" dirty="0" smtClean="0">
                <a:cs typeface="Times New Roman" pitchFamily="18" charset="0"/>
              </a:rPr>
              <a:t> για να επενδύσουμε την ιστορία  </a:t>
            </a:r>
          </a:p>
          <a:p>
            <a:pPr lvl="1" eaLnBrk="1" fontAlgn="auto" hangingPunct="1">
              <a:spcAft>
                <a:spcPts val="0"/>
              </a:spcAft>
              <a:defRPr/>
            </a:pPr>
            <a:r>
              <a:rPr lang="el-GR" dirty="0">
                <a:cs typeface="Times New Roman" pitchFamily="18" charset="0"/>
              </a:rPr>
              <a:t> </a:t>
            </a:r>
            <a:r>
              <a:rPr lang="el-GR" dirty="0" smtClean="0">
                <a:cs typeface="Times New Roman" pitchFamily="18" charset="0"/>
              </a:rPr>
              <a:t>  για να στηρίξουμε την ιστορία</a:t>
            </a:r>
          </a:p>
          <a:p>
            <a:pPr lvl="1" eaLnBrk="1" fontAlgn="auto" hangingPunct="1">
              <a:spcAft>
                <a:spcPts val="0"/>
              </a:spcAft>
              <a:defRPr/>
            </a:pPr>
            <a:r>
              <a:rPr lang="el-GR" dirty="0">
                <a:cs typeface="Times New Roman" pitchFamily="18" charset="0"/>
              </a:rPr>
              <a:t> </a:t>
            </a:r>
            <a:r>
              <a:rPr lang="el-GR" dirty="0" smtClean="0">
                <a:cs typeface="Times New Roman" pitchFamily="18" charset="0"/>
              </a:rPr>
              <a:t>  για να επηρεάσουμε τη συναισθηματικότητα της</a:t>
            </a:r>
          </a:p>
          <a:p>
            <a:pPr marL="274637" lvl="1" indent="0" eaLnBrk="1" fontAlgn="auto" hangingPunct="1">
              <a:spcAft>
                <a:spcPts val="0"/>
              </a:spcAft>
              <a:buFont typeface="Arial" charset="0"/>
              <a:buNone/>
              <a:defRPr/>
            </a:pPr>
            <a:r>
              <a:rPr lang="el-GR" dirty="0" smtClean="0">
                <a:cs typeface="Times New Roman" pitchFamily="18" charset="0"/>
              </a:rPr>
              <a:t>      ιστορίας  </a:t>
            </a:r>
            <a:endParaRPr lang="el-GR" b="1" dirty="0" smtClean="0">
              <a:cs typeface="Times New Roman" pitchFamily="18" charset="0"/>
            </a:endParaRPr>
          </a:p>
          <a:p>
            <a:pPr marL="0" indent="0" algn="ctr" eaLnBrk="1" fontAlgn="auto" hangingPunct="1">
              <a:spcAft>
                <a:spcPts val="0"/>
              </a:spcAft>
              <a:buFont typeface="Arial" charset="0"/>
              <a:buNone/>
              <a:defRPr/>
            </a:pPr>
            <a:r>
              <a:rPr lang="el-GR" b="1" dirty="0" smtClean="0">
                <a:cs typeface="Times New Roman" pitchFamily="18" charset="0"/>
              </a:rPr>
              <a:t>Μικρές Συμβουλές!</a:t>
            </a:r>
          </a:p>
          <a:p>
            <a:pPr marL="0" indent="0" eaLnBrk="1" fontAlgn="auto" hangingPunct="1">
              <a:spcAft>
                <a:spcPts val="0"/>
              </a:spcAft>
              <a:buFont typeface="Arial" charset="0"/>
              <a:buNone/>
              <a:defRPr/>
            </a:pPr>
            <a:r>
              <a:rPr lang="el-GR" b="1" dirty="0">
                <a:cs typeface="Times New Roman" pitchFamily="18" charset="0"/>
              </a:rPr>
              <a:t> </a:t>
            </a:r>
            <a:r>
              <a:rPr lang="el-GR" b="1" dirty="0" smtClean="0">
                <a:cs typeface="Times New Roman" pitchFamily="18" charset="0"/>
              </a:rPr>
              <a:t>    </a:t>
            </a:r>
          </a:p>
          <a:p>
            <a:pPr marL="0" indent="0" eaLnBrk="1" fontAlgn="auto" hangingPunct="1">
              <a:spcAft>
                <a:spcPts val="0"/>
              </a:spcAft>
              <a:buFont typeface="Arial" charset="0"/>
              <a:buNone/>
              <a:defRPr/>
            </a:pPr>
            <a:r>
              <a:rPr lang="el-GR" sz="2000" b="1" i="1" dirty="0" smtClean="0">
                <a:cs typeface="Times New Roman" pitchFamily="18" charset="0"/>
              </a:rPr>
              <a:t>Προτιμάμε </a:t>
            </a:r>
            <a:r>
              <a:rPr lang="el-GR" sz="2000" i="1" dirty="0" smtClean="0">
                <a:cs typeface="Times New Roman" pitchFamily="18" charset="0"/>
              </a:rPr>
              <a:t>την οργανική μουσική</a:t>
            </a:r>
          </a:p>
          <a:p>
            <a:pPr marL="0" indent="0" eaLnBrk="1" fontAlgn="auto" hangingPunct="1">
              <a:spcAft>
                <a:spcPts val="0"/>
              </a:spcAft>
              <a:buFont typeface="Arial" charset="0"/>
              <a:buNone/>
              <a:defRPr/>
            </a:pPr>
            <a:r>
              <a:rPr lang="el-GR" sz="2000" i="1" dirty="0" smtClean="0">
                <a:cs typeface="Times New Roman" pitchFamily="18" charset="0"/>
              </a:rPr>
              <a:t>Προσέχουμε την </a:t>
            </a:r>
            <a:r>
              <a:rPr lang="el-GR" sz="2000" b="1" i="1" dirty="0" smtClean="0">
                <a:cs typeface="Times New Roman" pitchFamily="18" charset="0"/>
              </a:rPr>
              <a:t>αναλογία</a:t>
            </a:r>
            <a:r>
              <a:rPr lang="el-GR" sz="2000" i="1" dirty="0" smtClean="0">
                <a:cs typeface="Times New Roman" pitchFamily="18" charset="0"/>
              </a:rPr>
              <a:t> όγκου μουσικής σε σχέση με την αφήγηση</a:t>
            </a:r>
            <a:endParaRPr lang="el-GR" sz="2000" dirty="0" smtClean="0">
              <a:cs typeface="Times New Roman" pitchFamily="18" charset="0"/>
            </a:endParaRPr>
          </a:p>
          <a:p>
            <a:pPr marL="0" indent="0" eaLnBrk="1" fontAlgn="auto" hangingPunct="1">
              <a:spcAft>
                <a:spcPts val="0"/>
              </a:spcAft>
              <a:buFont typeface="Arial" charset="0"/>
              <a:buNone/>
              <a:defRPr/>
            </a:pPr>
            <a:r>
              <a:rPr lang="el-GR" sz="2000" i="1" dirty="0" smtClean="0">
                <a:cs typeface="Times New Roman" pitchFamily="18" charset="0"/>
              </a:rPr>
              <a:t>Δεν ξεχνάμε ότι </a:t>
            </a:r>
            <a:r>
              <a:rPr lang="el-GR" sz="2000" b="1" i="1" dirty="0" smtClean="0">
                <a:cs typeface="Times New Roman" pitchFamily="18" charset="0"/>
              </a:rPr>
              <a:t>η μουσική  έχει υποστηρικτικό ρόλο</a:t>
            </a:r>
          </a:p>
          <a:p>
            <a:pPr marL="0" indent="0" eaLnBrk="1" fontAlgn="auto" hangingPunct="1">
              <a:spcAft>
                <a:spcPts val="0"/>
              </a:spcAft>
              <a:buFont typeface="Arial" charset="0"/>
              <a:buNone/>
              <a:defRPr/>
            </a:pPr>
            <a:r>
              <a:rPr lang="el-GR" sz="2000" i="1" dirty="0" smtClean="0">
                <a:cs typeface="Times New Roman" pitchFamily="18" charset="0"/>
              </a:rPr>
              <a:t>Η στιγμιαία ή μη </a:t>
            </a:r>
            <a:r>
              <a:rPr lang="el-GR" sz="2000" b="1" i="1" dirty="0" smtClean="0">
                <a:cs typeface="Times New Roman" pitchFamily="18" charset="0"/>
              </a:rPr>
              <a:t>απουσία μουσικής </a:t>
            </a:r>
            <a:r>
              <a:rPr lang="el-GR" sz="2000" i="1" dirty="0" smtClean="0">
                <a:cs typeface="Times New Roman" pitchFamily="18" charset="0"/>
              </a:rPr>
              <a:t>έχει και αυτή το νόημά της</a:t>
            </a:r>
            <a:endParaRPr lang="el-GR" sz="2000" i="1" dirty="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sz="3600" b="1" dirty="0" smtClean="0">
                <a:solidFill>
                  <a:srgbClr val="0070C0"/>
                </a:solidFill>
                <a:latin typeface="Times New Roman" pitchFamily="18" charset="0"/>
                <a:cs typeface="Times New Roman" pitchFamily="18" charset="0"/>
              </a:rPr>
              <a:t>Οικονομία</a:t>
            </a:r>
            <a:endParaRPr lang="el-GR" sz="3600" b="1" dirty="0">
              <a:solidFill>
                <a:srgbClr val="0070C0"/>
              </a:solidFill>
              <a:latin typeface="Times New Roman" pitchFamily="18" charset="0"/>
              <a:cs typeface="Times New Roman" pitchFamily="18" charset="0"/>
            </a:endParaRPr>
          </a:p>
        </p:txBody>
      </p:sp>
      <p:sp>
        <p:nvSpPr>
          <p:cNvPr id="26626" name="Content Placeholder 2"/>
          <p:cNvSpPr>
            <a:spLocks noGrp="1"/>
          </p:cNvSpPr>
          <p:nvPr>
            <p:ph idx="1"/>
          </p:nvPr>
        </p:nvSpPr>
        <p:spPr>
          <a:xfrm>
            <a:off x="395288" y="1628775"/>
            <a:ext cx="8229600" cy="4876800"/>
          </a:xfrm>
        </p:spPr>
        <p:txBody>
          <a:bodyPr/>
          <a:lstStyle/>
          <a:p>
            <a:pPr marL="0" indent="0" eaLnBrk="1" hangingPunct="1">
              <a:buFont typeface="Arial" charset="0"/>
              <a:buNone/>
              <a:defRPr/>
            </a:pPr>
            <a:r>
              <a:rPr lang="el-GR" dirty="0" smtClean="0">
                <a:cs typeface="Times New Roman" pitchFamily="18" charset="0"/>
              </a:rPr>
              <a:t>Χρειαζόμαστε ένα </a:t>
            </a:r>
            <a:r>
              <a:rPr lang="el-GR" b="1" dirty="0" smtClean="0">
                <a:cs typeface="Times New Roman" pitchFamily="18" charset="0"/>
              </a:rPr>
              <a:t>μέτρο</a:t>
            </a:r>
            <a:r>
              <a:rPr lang="el-GR" dirty="0" smtClean="0">
                <a:cs typeface="Times New Roman" pitchFamily="18" charset="0"/>
              </a:rPr>
              <a:t> στην αφήγηση</a:t>
            </a:r>
          </a:p>
          <a:p>
            <a:pPr marL="0" indent="0" eaLnBrk="1" hangingPunct="1">
              <a:buFont typeface="Arial" charset="0"/>
              <a:buNone/>
              <a:defRPr/>
            </a:pPr>
            <a:endParaRPr lang="el-GR" dirty="0" smtClean="0">
              <a:cs typeface="Times New Roman" pitchFamily="18" charset="0"/>
            </a:endParaRPr>
          </a:p>
          <a:p>
            <a:pPr marL="0" indent="0" eaLnBrk="1" hangingPunct="1">
              <a:buFont typeface="Arial" charset="0"/>
              <a:buNone/>
              <a:defRPr/>
            </a:pPr>
            <a:r>
              <a:rPr lang="el-GR" dirty="0" smtClean="0">
                <a:cs typeface="Times New Roman" pitchFamily="18" charset="0"/>
              </a:rPr>
              <a:t>Μια ιστορία μπορεί να εικονογραφηθεί αποτελεσματικά με ένα μικρό αριθμό εικόνων και βίντεο και με ένα σύντομο κείμενο</a:t>
            </a:r>
          </a:p>
          <a:p>
            <a:pPr marL="0" indent="0" eaLnBrk="1" hangingPunct="1">
              <a:buFont typeface="Arial" charset="0"/>
              <a:buNone/>
              <a:defRPr/>
            </a:pPr>
            <a:endParaRPr lang="el-GR" dirty="0" smtClean="0">
              <a:cs typeface="Times New Roman" pitchFamily="18" charset="0"/>
            </a:endParaRPr>
          </a:p>
          <a:p>
            <a:pPr marL="0" indent="0" eaLnBrk="1" hangingPunct="1">
              <a:buFont typeface="Arial" charset="0"/>
              <a:buNone/>
              <a:defRPr/>
            </a:pPr>
            <a:r>
              <a:rPr lang="el-GR" dirty="0">
                <a:cs typeface="Times New Roman" pitchFamily="18" charset="0"/>
              </a:rPr>
              <a:t> </a:t>
            </a:r>
            <a:r>
              <a:rPr lang="el-GR" b="1" dirty="0" smtClean="0">
                <a:cs typeface="Times New Roman" pitchFamily="18" charset="0"/>
              </a:rPr>
              <a:t>Προσέχουμε η ιστορία μας να έχει </a:t>
            </a:r>
            <a:endParaRPr lang="el-GR" b="1" dirty="0">
              <a:cs typeface="Times New Roman" pitchFamily="18" charset="0"/>
            </a:endParaRPr>
          </a:p>
          <a:p>
            <a:pPr eaLnBrk="1" hangingPunct="1">
              <a:defRPr/>
            </a:pPr>
            <a:r>
              <a:rPr lang="el-GR" i="1" dirty="0" smtClean="0">
                <a:cs typeface="Times New Roman" pitchFamily="18" charset="0"/>
              </a:rPr>
              <a:t>σύντομη διάρκεια δύο ως πέντε λεπτά</a:t>
            </a:r>
          </a:p>
          <a:p>
            <a:pPr eaLnBrk="1" hangingPunct="1">
              <a:defRPr/>
            </a:pPr>
            <a:r>
              <a:rPr lang="el-GR" i="1" dirty="0" smtClean="0">
                <a:cs typeface="Times New Roman" pitchFamily="18" charset="0"/>
              </a:rPr>
              <a:t>10- 20 περίπου εικόνες</a:t>
            </a:r>
            <a:endParaRPr lang="el-GR" i="1" dirty="0">
              <a:cs typeface="Times New Roman" pitchFamily="18" charset="0"/>
            </a:endParaRPr>
          </a:p>
          <a:p>
            <a:pPr eaLnBrk="1" hangingPunct="1">
              <a:defRPr/>
            </a:pPr>
            <a:r>
              <a:rPr lang="el-GR" i="1" dirty="0">
                <a:cs typeface="Times New Roman" pitchFamily="18" charset="0"/>
              </a:rPr>
              <a:t>2</a:t>
            </a:r>
            <a:r>
              <a:rPr lang="el-GR" i="1" dirty="0" smtClean="0">
                <a:cs typeface="Times New Roman" pitchFamily="18" charset="0"/>
              </a:rPr>
              <a:t>00- 300  λέξεις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sz="3600" b="1" dirty="0" smtClean="0">
                <a:solidFill>
                  <a:srgbClr val="0070C0"/>
                </a:solidFill>
                <a:latin typeface="Times New Roman" pitchFamily="18" charset="0"/>
                <a:cs typeface="Times New Roman" pitchFamily="18" charset="0"/>
              </a:rPr>
              <a:t>Ρυθμός</a:t>
            </a:r>
            <a:endParaRPr lang="el-GR" sz="3600" b="1" dirty="0">
              <a:solidFill>
                <a:srgbClr val="0070C0"/>
              </a:solidFill>
              <a:latin typeface="Times New Roman" pitchFamily="18" charset="0"/>
              <a:cs typeface="Times New Roman" pitchFamily="18" charset="0"/>
            </a:endParaRPr>
          </a:p>
        </p:txBody>
      </p:sp>
      <p:sp>
        <p:nvSpPr>
          <p:cNvPr id="36867" name="Content Placeholder 2"/>
          <p:cNvSpPr>
            <a:spLocks noGrp="1"/>
          </p:cNvSpPr>
          <p:nvPr>
            <p:ph idx="1"/>
          </p:nvPr>
        </p:nvSpPr>
        <p:spPr>
          <a:xfrm>
            <a:off x="468313" y="1557338"/>
            <a:ext cx="8229600" cy="4876800"/>
          </a:xfrm>
        </p:spPr>
        <p:txBody>
          <a:bodyPr/>
          <a:lstStyle/>
          <a:p>
            <a:pPr marL="0" indent="0" eaLnBrk="1" hangingPunct="1">
              <a:buFont typeface="Arial" charset="0"/>
              <a:buNone/>
            </a:pPr>
            <a:r>
              <a:rPr lang="el-GR" smtClean="0">
                <a:cs typeface="Times New Roman" pitchFamily="18" charset="0"/>
              </a:rPr>
              <a:t>Είναι ο τρόπος με τον οποίο ξετυλίγεται μια ιστορία /  ο ρυθμός που αφηγούμαστε- γρήγορος ή αργός, ευχάριστος ή βαρετός-</a:t>
            </a:r>
          </a:p>
          <a:p>
            <a:pPr marL="0" indent="0" eaLnBrk="1" hangingPunct="1">
              <a:buFont typeface="Arial" charset="0"/>
              <a:buNone/>
            </a:pPr>
            <a:endParaRPr lang="el-GR" smtClean="0">
              <a:cs typeface="Times New Roman" pitchFamily="18" charset="0"/>
            </a:endParaRPr>
          </a:p>
          <a:p>
            <a:pPr marL="0" indent="0" eaLnBrk="1" hangingPunct="1">
              <a:buFont typeface="Arial" charset="0"/>
              <a:buNone/>
            </a:pPr>
            <a:r>
              <a:rPr lang="el-GR" sz="2000" smtClean="0">
                <a:cs typeface="Times New Roman" pitchFamily="18" charset="0"/>
              </a:rPr>
              <a:t>Λαμβάνουμε υπόψη ότι σε μια ιστορία μπορεί</a:t>
            </a:r>
          </a:p>
          <a:p>
            <a:pPr marL="0" indent="0" eaLnBrk="1" hangingPunct="1">
              <a:buFont typeface="Arial" charset="0"/>
              <a:buNone/>
            </a:pPr>
            <a:endParaRPr lang="el-GR" smtClean="0">
              <a:cs typeface="Times New Roman" pitchFamily="18" charset="0"/>
            </a:endParaRPr>
          </a:p>
          <a:p>
            <a:pPr lvl="2" eaLnBrk="1" hangingPunct="1"/>
            <a:r>
              <a:rPr lang="el-GR" sz="2000" smtClean="0">
                <a:cs typeface="Times New Roman" pitchFamily="18" charset="0"/>
              </a:rPr>
              <a:t>να υπάρχουν </a:t>
            </a:r>
            <a:r>
              <a:rPr lang="el-GR" sz="2000" b="1" smtClean="0">
                <a:cs typeface="Times New Roman" pitchFamily="18" charset="0"/>
              </a:rPr>
              <a:t>παύσεις</a:t>
            </a:r>
            <a:r>
              <a:rPr lang="el-GR" sz="2000" smtClean="0">
                <a:cs typeface="Times New Roman" pitchFamily="18" charset="0"/>
              </a:rPr>
              <a:t> για να σκεφτεί και να φανταστεί ο ακροατής</a:t>
            </a:r>
          </a:p>
          <a:p>
            <a:pPr lvl="2" eaLnBrk="1" hangingPunct="1"/>
            <a:r>
              <a:rPr lang="el-GR" sz="2000" smtClean="0">
                <a:cs typeface="Times New Roman" pitchFamily="18" charset="0"/>
              </a:rPr>
              <a:t>να υπάρχουν γρήγορες και αργές φάσεις</a:t>
            </a:r>
          </a:p>
          <a:p>
            <a:pPr lvl="2" eaLnBrk="1" hangingPunct="1"/>
            <a:r>
              <a:rPr lang="el-GR" sz="2000" smtClean="0">
                <a:cs typeface="Times New Roman" pitchFamily="18" charset="0"/>
              </a:rPr>
              <a:t>η μουσική να αλλάξει ρυθμό ανάλογα με το σημείο δράσης</a:t>
            </a:r>
          </a:p>
          <a:p>
            <a:pPr lvl="2" eaLnBrk="1" hangingPunct="1"/>
            <a:endParaRPr lang="el-GR" sz="2000" smtClean="0">
              <a:cs typeface="Times New Roman" pitchFamily="18" charset="0"/>
            </a:endParaRPr>
          </a:p>
          <a:p>
            <a:pPr marL="0" indent="0" eaLnBrk="1" hangingPunct="1">
              <a:buFont typeface="Arial" charset="0"/>
              <a:buNone/>
            </a:pPr>
            <a:r>
              <a:rPr lang="el-GR" b="1" i="1" smtClean="0">
                <a:cs typeface="Times New Roman" pitchFamily="18" charset="0"/>
              </a:rPr>
              <a:t>Για πολλούς ο βηματισμός/ρυθμός μιας αφήγησης είναι το μυστικό της επιτυχίας </a:t>
            </a:r>
          </a:p>
          <a:p>
            <a:pPr marL="0" indent="0" eaLnBrk="1" hangingPunct="1">
              <a:buFont typeface="Arial" charset="0"/>
              <a:buNone/>
            </a:pPr>
            <a:endParaRPr lang="el-GR" b="1" i="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noAutofit/>
          </a:bodyPr>
          <a:lstStyle/>
          <a:p>
            <a:pPr algn="ctr" eaLnBrk="1" hangingPunct="1">
              <a:defRPr/>
            </a:pPr>
            <a:r>
              <a:rPr lang="el-GR" sz="3200" b="1" dirty="0" smtClean="0">
                <a:solidFill>
                  <a:srgbClr val="0070C0"/>
                </a:solidFill>
                <a:latin typeface="Times New Roman" pitchFamily="18" charset="0"/>
                <a:cs typeface="Times New Roman" pitchFamily="18" charset="0"/>
              </a:rPr>
              <a:t>Επτά βήματα για τη δημιουργία μιας ψηφιακής ιστορίας</a:t>
            </a:r>
            <a:endParaRPr lang="en-GB" sz="3200" b="1" dirty="0" smtClean="0">
              <a:solidFill>
                <a:srgbClr val="0070C0"/>
              </a:solidFill>
              <a:latin typeface="Times New Roman" pitchFamily="18" charset="0"/>
              <a:cs typeface="Times New Roman" pitchFamily="18" charset="0"/>
            </a:endParaRPr>
          </a:p>
        </p:txBody>
      </p:sp>
      <p:sp>
        <p:nvSpPr>
          <p:cNvPr id="37891" name="Content Placeholder 2"/>
          <p:cNvSpPr>
            <a:spLocks noGrp="1"/>
          </p:cNvSpPr>
          <p:nvPr>
            <p:ph idx="4294967295"/>
          </p:nvPr>
        </p:nvSpPr>
        <p:spPr/>
        <p:txBody>
          <a:bodyPr/>
          <a:lstStyle/>
          <a:p>
            <a:pPr eaLnBrk="1" hangingPunct="1">
              <a:lnSpc>
                <a:spcPct val="80000"/>
              </a:lnSpc>
            </a:pPr>
            <a:endParaRPr lang="el-GR" sz="1900" b="1" smtClean="0"/>
          </a:p>
          <a:p>
            <a:pPr eaLnBrk="1" hangingPunct="1">
              <a:lnSpc>
                <a:spcPct val="80000"/>
              </a:lnSpc>
            </a:pPr>
            <a:r>
              <a:rPr lang="el-GR" sz="1900" b="1" smtClean="0"/>
              <a:t>Προ-παραγωγή (</a:t>
            </a:r>
            <a:r>
              <a:rPr lang="en-GB" sz="1900" b="1" smtClean="0"/>
              <a:t>Pre-Production</a:t>
            </a:r>
            <a:r>
              <a:rPr lang="el-GR" sz="1900" b="1" smtClean="0"/>
              <a:t>)</a:t>
            </a:r>
          </a:p>
          <a:p>
            <a:pPr eaLnBrk="1" hangingPunct="1">
              <a:lnSpc>
                <a:spcPct val="80000"/>
              </a:lnSpc>
              <a:buFont typeface="Arial" charset="0"/>
              <a:buNone/>
            </a:pPr>
            <a:r>
              <a:rPr lang="el-GR" sz="1900" smtClean="0"/>
              <a:t>Συγγραφή του ψηφιακού σεναρίου</a:t>
            </a:r>
            <a:r>
              <a:rPr lang="en-GB" sz="1900" smtClean="0"/>
              <a:t> (script)</a:t>
            </a:r>
            <a:endParaRPr lang="el-GR" sz="1900" smtClean="0"/>
          </a:p>
          <a:p>
            <a:pPr eaLnBrk="1" hangingPunct="1">
              <a:lnSpc>
                <a:spcPct val="80000"/>
              </a:lnSpc>
              <a:buFont typeface="Arial" charset="0"/>
              <a:buNone/>
            </a:pPr>
            <a:r>
              <a:rPr lang="el-GR" sz="1900" smtClean="0"/>
              <a:t>Σχεδιασμός του έργου</a:t>
            </a:r>
          </a:p>
          <a:p>
            <a:pPr eaLnBrk="1" hangingPunct="1">
              <a:lnSpc>
                <a:spcPct val="80000"/>
              </a:lnSpc>
              <a:buFont typeface="Arial" charset="0"/>
              <a:buNone/>
            </a:pPr>
            <a:r>
              <a:rPr lang="el-GR" sz="1900" smtClean="0"/>
              <a:t>Οργάνωση των φακέλων του έργου</a:t>
            </a:r>
          </a:p>
          <a:p>
            <a:pPr eaLnBrk="1" hangingPunct="1">
              <a:lnSpc>
                <a:spcPct val="80000"/>
              </a:lnSpc>
              <a:buFont typeface="Arial" charset="0"/>
              <a:buNone/>
            </a:pPr>
            <a:endParaRPr lang="el-GR" sz="1900" smtClean="0"/>
          </a:p>
          <a:p>
            <a:pPr eaLnBrk="1" hangingPunct="1">
              <a:lnSpc>
                <a:spcPct val="80000"/>
              </a:lnSpc>
            </a:pPr>
            <a:r>
              <a:rPr lang="el-GR" sz="1900" b="1" smtClean="0"/>
              <a:t>Παραγωγή</a:t>
            </a:r>
            <a:r>
              <a:rPr lang="en-GB" sz="1900" b="1" smtClean="0"/>
              <a:t> (Production)</a:t>
            </a:r>
            <a:endParaRPr lang="el-GR" sz="1900" b="1" smtClean="0"/>
          </a:p>
          <a:p>
            <a:pPr eaLnBrk="1" hangingPunct="1">
              <a:lnSpc>
                <a:spcPct val="80000"/>
              </a:lnSpc>
              <a:buFont typeface="Arial" charset="0"/>
              <a:buNone/>
            </a:pPr>
            <a:r>
              <a:rPr lang="el-GR" sz="1900" smtClean="0"/>
              <a:t>Ηχητική καταγραφή ιστορίας (</a:t>
            </a:r>
            <a:r>
              <a:rPr lang="en-GB" sz="1900" smtClean="0"/>
              <a:t>voice over</a:t>
            </a:r>
            <a:r>
              <a:rPr lang="el-GR" sz="1900" smtClean="0"/>
              <a:t>)</a:t>
            </a:r>
          </a:p>
          <a:p>
            <a:pPr eaLnBrk="1" hangingPunct="1">
              <a:lnSpc>
                <a:spcPct val="80000"/>
              </a:lnSpc>
              <a:buFont typeface="Arial" charset="0"/>
              <a:buNone/>
            </a:pPr>
            <a:r>
              <a:rPr lang="el-GR" sz="1900" smtClean="0"/>
              <a:t>Συγκέντρωση και προετοιμασία πηγών</a:t>
            </a:r>
          </a:p>
          <a:p>
            <a:pPr eaLnBrk="1" hangingPunct="1">
              <a:lnSpc>
                <a:spcPct val="80000"/>
              </a:lnSpc>
              <a:buFont typeface="Arial" charset="0"/>
              <a:buNone/>
            </a:pPr>
            <a:endParaRPr lang="el-GR" sz="1900" smtClean="0"/>
          </a:p>
          <a:p>
            <a:pPr eaLnBrk="1" hangingPunct="1">
              <a:lnSpc>
                <a:spcPct val="80000"/>
              </a:lnSpc>
            </a:pPr>
            <a:r>
              <a:rPr lang="el-GR" sz="1900" b="1" smtClean="0"/>
              <a:t>Μετά-παραγωγή</a:t>
            </a:r>
            <a:r>
              <a:rPr lang="en-GB" sz="1900" b="1" smtClean="0"/>
              <a:t> (Post-production)</a:t>
            </a:r>
            <a:endParaRPr lang="el-GR" sz="1900" b="1" smtClean="0"/>
          </a:p>
          <a:p>
            <a:pPr eaLnBrk="1" hangingPunct="1">
              <a:lnSpc>
                <a:spcPct val="80000"/>
              </a:lnSpc>
              <a:buFont typeface="Arial" charset="0"/>
              <a:buNone/>
            </a:pPr>
            <a:r>
              <a:rPr lang="el-GR" sz="1900" smtClean="0"/>
              <a:t>Σύνθεση όλων των στοιχείων</a:t>
            </a:r>
          </a:p>
          <a:p>
            <a:pPr eaLnBrk="1" hangingPunct="1">
              <a:lnSpc>
                <a:spcPct val="80000"/>
              </a:lnSpc>
              <a:buFont typeface="Arial" charset="0"/>
              <a:buNone/>
            </a:pPr>
            <a:endParaRPr lang="el-GR" sz="1900" smtClean="0"/>
          </a:p>
          <a:p>
            <a:pPr eaLnBrk="1" hangingPunct="1">
              <a:lnSpc>
                <a:spcPct val="80000"/>
              </a:lnSpc>
            </a:pPr>
            <a:r>
              <a:rPr lang="el-GR" sz="1900" b="1" smtClean="0"/>
              <a:t>Διανομή </a:t>
            </a:r>
            <a:r>
              <a:rPr lang="en-GB" sz="1900" b="1" smtClean="0"/>
              <a:t>(Publication)</a:t>
            </a:r>
            <a:endParaRPr lang="el-GR" sz="1900" b="1" smtClean="0"/>
          </a:p>
          <a:p>
            <a:pPr eaLnBrk="1" hangingPunct="1">
              <a:lnSpc>
                <a:spcPct val="80000"/>
              </a:lnSpc>
              <a:buFont typeface="Arial" charset="0"/>
              <a:buNone/>
            </a:pPr>
            <a:r>
              <a:rPr lang="el-GR" sz="1900" smtClean="0"/>
              <a:t>Χειροκρότημα, Χειροκρότημα!</a:t>
            </a:r>
            <a:endParaRPr lang="en-GB" sz="19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l-GR" sz="3200" dirty="0">
              <a:solidFill>
                <a:srgbClr val="0070C0"/>
              </a:solidFill>
            </a:endParaRPr>
          </a:p>
        </p:txBody>
      </p:sp>
      <p:sp>
        <p:nvSpPr>
          <p:cNvPr id="10243" name="Content Placeholder 2"/>
          <p:cNvSpPr>
            <a:spLocks noGrp="1"/>
          </p:cNvSpPr>
          <p:nvPr>
            <p:ph idx="1"/>
          </p:nvPr>
        </p:nvSpPr>
        <p:spPr/>
        <p:txBody>
          <a:bodyPr/>
          <a:lstStyle/>
          <a:p>
            <a:pPr marL="0" indent="0" eaLnBrk="1" hangingPunct="1">
              <a:lnSpc>
                <a:spcPct val="150000"/>
              </a:lnSpc>
              <a:spcBef>
                <a:spcPct val="0"/>
              </a:spcBef>
              <a:buFont typeface="Arial" charset="0"/>
              <a:buNone/>
            </a:pPr>
            <a:r>
              <a:rPr lang="el-GR" b="1" i="1" smtClean="0">
                <a:cs typeface="Times New Roman" pitchFamily="18" charset="0"/>
              </a:rPr>
              <a:t>«Η τέχνη της αφήγησης είναι τόσο παλιά και τόσο σημαντική όσο είναι και οι άνθρωποι»</a:t>
            </a:r>
          </a:p>
          <a:p>
            <a:pPr marL="0" indent="0" eaLnBrk="1" hangingPunct="1">
              <a:lnSpc>
                <a:spcPct val="150000"/>
              </a:lnSpc>
              <a:spcBef>
                <a:spcPct val="0"/>
              </a:spcBef>
              <a:buFont typeface="Arial" charset="0"/>
              <a:buNone/>
            </a:pPr>
            <a:r>
              <a:rPr lang="el-GR" b="1" i="1" smtClean="0">
                <a:cs typeface="Times New Roman" pitchFamily="18" charset="0"/>
              </a:rPr>
              <a:t>               </a:t>
            </a:r>
            <a:r>
              <a:rPr lang="en-US" b="1" i="1" smtClean="0">
                <a:cs typeface="Times New Roman" pitchFamily="18" charset="0"/>
              </a:rPr>
              <a:t>                                                   Bernajean</a:t>
            </a:r>
            <a:r>
              <a:rPr lang="el-GR" b="1" i="1" smtClean="0">
                <a:cs typeface="Times New Roman" pitchFamily="18" charset="0"/>
              </a:rPr>
              <a:t> </a:t>
            </a:r>
            <a:r>
              <a:rPr lang="en-US" b="1" i="1" smtClean="0">
                <a:cs typeface="Times New Roman" pitchFamily="18" charset="0"/>
              </a:rPr>
              <a:t>Porter</a:t>
            </a:r>
          </a:p>
          <a:p>
            <a:pPr marL="0" indent="0" algn="just" eaLnBrk="1" hangingPunct="1">
              <a:lnSpc>
                <a:spcPct val="150000"/>
              </a:lnSpc>
              <a:spcBef>
                <a:spcPct val="0"/>
              </a:spcBef>
              <a:buFont typeface="Arial" charset="0"/>
              <a:buNone/>
            </a:pPr>
            <a:endParaRPr lang="en-US" sz="1800" b="1" smtClean="0">
              <a:cs typeface="Times New Roman" pitchFamily="18" charset="0"/>
            </a:endParaRPr>
          </a:p>
          <a:p>
            <a:pPr marL="0" indent="0" algn="just" eaLnBrk="1" hangingPunct="1">
              <a:lnSpc>
                <a:spcPct val="150000"/>
              </a:lnSpc>
              <a:spcBef>
                <a:spcPct val="0"/>
              </a:spcBef>
              <a:buFont typeface="Arial" charset="0"/>
              <a:buNone/>
            </a:pPr>
            <a:endParaRPr lang="en-US" sz="1400" b="1" smtClean="0">
              <a:latin typeface="Times New Roman" pitchFamily="18" charset="0"/>
              <a:cs typeface="Times New Roman" pitchFamily="18" charset="0"/>
            </a:endParaRPr>
          </a:p>
          <a:p>
            <a:pPr marL="0" indent="0" eaLnBrk="1" hangingPunct="1">
              <a:lnSpc>
                <a:spcPct val="150000"/>
              </a:lnSpc>
              <a:spcBef>
                <a:spcPct val="0"/>
              </a:spcBef>
              <a:buFont typeface="Arial" charset="0"/>
              <a:buNone/>
            </a:pPr>
            <a:endParaRPr lang="el-GR" b="1" i="1" smtClean="0">
              <a:cs typeface="Times New Roman" pitchFamily="18" charset="0"/>
            </a:endParaRPr>
          </a:p>
          <a:p>
            <a:pPr marL="0" indent="0" eaLnBrk="1" hangingPunct="1">
              <a:lnSpc>
                <a:spcPct val="150000"/>
              </a:lnSpc>
              <a:spcBef>
                <a:spcPct val="0"/>
              </a:spcBef>
              <a:buFont typeface="Arial" charset="0"/>
              <a:buNone/>
            </a:pPr>
            <a:r>
              <a:rPr lang="el-GR" b="1" i="1" smtClean="0">
                <a:cs typeface="Times New Roman" pitchFamily="18" charset="0"/>
              </a:rPr>
              <a:t>«</a:t>
            </a:r>
            <a:r>
              <a:rPr lang="en-US" b="1" i="1" smtClean="0">
                <a:cs typeface="Times New Roman" pitchFamily="18" charset="0"/>
              </a:rPr>
              <a:t>A</a:t>
            </a:r>
            <a:r>
              <a:rPr lang="el-GR" b="1" i="1" smtClean="0">
                <a:cs typeface="Times New Roman" pitchFamily="18" charset="0"/>
              </a:rPr>
              <a:t>φήγηση είναι ένας τρόπος για τους παραμυθάδες να δώσουν νόημα στις εμπειρίες τους»</a:t>
            </a:r>
          </a:p>
          <a:p>
            <a:pPr marL="0" indent="0" eaLnBrk="1" hangingPunct="1">
              <a:lnSpc>
                <a:spcPct val="150000"/>
              </a:lnSpc>
              <a:spcBef>
                <a:spcPct val="0"/>
              </a:spcBef>
              <a:buFont typeface="Arial" charset="0"/>
              <a:buNone/>
            </a:pPr>
            <a:r>
              <a:rPr lang="el-GR" b="1" i="1" smtClean="0">
                <a:cs typeface="Times New Roman" pitchFamily="18" charset="0"/>
              </a:rPr>
              <a:t>                                                                 Ν</a:t>
            </a:r>
            <a:r>
              <a:rPr lang="en-US" b="1" i="1" smtClean="0">
                <a:cs typeface="Times New Roman" pitchFamily="18" charset="0"/>
              </a:rPr>
              <a:t>ygrem &amp; Blom</a:t>
            </a:r>
            <a:endParaRPr lang="el-GR" b="1" i="1" smtClean="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bwMode="auto"/>
        <p:txBody>
          <a:bodyPr wrap="square" numCol="1" anchorCtr="0" compatLnSpc="1">
            <a:prstTxWarp prst="textNoShape">
              <a:avLst/>
            </a:prstTxWarp>
          </a:bodyPr>
          <a:lstStyle/>
          <a:p>
            <a:pPr algn="ctr" eaLnBrk="1" hangingPunct="1">
              <a:defRPr/>
            </a:pPr>
            <a:r>
              <a:rPr lang="en-US" sz="3200" b="1" dirty="0" smtClean="0">
                <a:solidFill>
                  <a:srgbClr val="0070C0"/>
                </a:solidFill>
                <a:latin typeface="Times New Roman" pitchFamily="18" charset="0"/>
                <a:cs typeface="Times New Roman" pitchFamily="18" charset="0"/>
              </a:rPr>
              <a:t>Seven Steps to Create a Digital Story</a:t>
            </a:r>
          </a:p>
        </p:txBody>
      </p:sp>
      <p:graphicFrame>
        <p:nvGraphicFramePr>
          <p:cNvPr id="18474" name="Group 42"/>
          <p:cNvGraphicFramePr>
            <a:graphicFrameLocks noGrp="1"/>
          </p:cNvGraphicFramePr>
          <p:nvPr/>
        </p:nvGraphicFramePr>
        <p:xfrm>
          <a:off x="276225" y="2278063"/>
          <a:ext cx="8591550" cy="2301875"/>
        </p:xfrm>
        <a:graphic>
          <a:graphicData uri="http://schemas.openxmlformats.org/drawingml/2006/table">
            <a:tbl>
              <a:tblPr/>
              <a:tblGrid>
                <a:gridCol w="1335088"/>
                <a:gridCol w="1176337"/>
                <a:gridCol w="1176338"/>
                <a:gridCol w="1216025"/>
                <a:gridCol w="1176337"/>
                <a:gridCol w="1176338"/>
                <a:gridCol w="1335087"/>
              </a:tblGrid>
              <a:tr h="2057400">
                <a:tc>
                  <a:txBody>
                    <a:bodyPr/>
                    <a:lstStyle/>
                    <a:p>
                      <a:pPr marL="182563" marR="0" lvl="0" indent="-182563" algn="l" defTabSz="914400" rtl="0" eaLnBrk="1" fontAlgn="base" latinLnBrk="0" hangingPunct="1">
                        <a:lnSpc>
                          <a:spcPct val="100000"/>
                        </a:lnSpc>
                        <a:spcBef>
                          <a:spcPct val="0"/>
                        </a:spcBef>
                        <a:spcAft>
                          <a:spcPct val="0"/>
                        </a:spcAft>
                        <a:buClr>
                          <a:schemeClr val="accent1"/>
                        </a:buClr>
                        <a:buSzPct val="85000"/>
                        <a:buFontTx/>
                        <a:buNone/>
                        <a:tabLst/>
                      </a:pPr>
                      <a:r>
                        <a:rPr kumimoji="0" lang="en-US" sz="600" b="0" i="0" u="none" strike="noStrike" cap="none" normalizeH="0" baseline="0" smtClean="0">
                          <a:ln>
                            <a:noFill/>
                          </a:ln>
                          <a:solidFill>
                            <a:schemeClr val="tx1"/>
                          </a:solidFill>
                          <a:effectLst/>
                          <a:latin typeface="Tahoma" pitchFamily="34" charset="0"/>
                          <a:cs typeface="Arial" charset="0"/>
                          <a:hlinkClick r:id="rId3"/>
                        </a:rPr>
                        <a:t>  </a:t>
                      </a:r>
                      <a:r>
                        <a:rPr kumimoji="0" lang="en-US" sz="8600" b="0" i="0" u="none" strike="noStrike" cap="none" normalizeH="0" baseline="0" smtClean="0">
                          <a:ln>
                            <a:noFill/>
                          </a:ln>
                          <a:solidFill>
                            <a:schemeClr val="tx1"/>
                          </a:solidFill>
                          <a:effectLst/>
                          <a:latin typeface="Tahoma" pitchFamily="34" charset="0"/>
                          <a:cs typeface="Arial" charset="0"/>
                        </a:rPr>
                        <a:t> </a:t>
                      </a:r>
                      <a:r>
                        <a:rPr kumimoji="0" lang="en-US" sz="600" b="0" i="0" u="none" strike="noStrike" cap="none" normalizeH="0" baseline="0" smtClean="0">
                          <a:ln>
                            <a:noFill/>
                          </a:ln>
                          <a:solidFill>
                            <a:schemeClr val="tx1"/>
                          </a:solidFill>
                          <a:effectLst/>
                          <a:latin typeface="Tahoma"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
                          <a:schemeClr val="accent1"/>
                        </a:buClr>
                        <a:buSzPct val="85000"/>
                        <a:buFontTx/>
                        <a:buNone/>
                        <a:tabLst/>
                      </a:pPr>
                      <a:r>
                        <a:rPr kumimoji="0" lang="en-US" sz="600" b="0" i="0" u="none" strike="noStrike" cap="none" normalizeH="0" baseline="0" smtClean="0">
                          <a:ln>
                            <a:noFill/>
                          </a:ln>
                          <a:solidFill>
                            <a:schemeClr val="tx1"/>
                          </a:solidFill>
                          <a:effectLst/>
                          <a:latin typeface="Tahoma" pitchFamily="34" charset="0"/>
                          <a:cs typeface="Arial" charset="0"/>
                          <a:hlinkClick r:id="rId4"/>
                        </a:rPr>
                        <a:t>  </a:t>
                      </a:r>
                      <a:r>
                        <a:rPr kumimoji="0" lang="en-US" sz="8600" b="0" i="0" u="none" strike="noStrike" cap="none" normalizeH="0" baseline="0" smtClean="0">
                          <a:ln>
                            <a:noFill/>
                          </a:ln>
                          <a:solidFill>
                            <a:schemeClr val="tx1"/>
                          </a:solidFill>
                          <a:effectLst/>
                          <a:latin typeface="Tahoma" pitchFamily="34" charset="0"/>
                          <a:cs typeface="Arial" charset="0"/>
                        </a:rPr>
                        <a:t> </a:t>
                      </a:r>
                      <a:r>
                        <a:rPr kumimoji="0" lang="en-US" sz="600" b="0" i="0" u="none" strike="noStrike" cap="none" normalizeH="0" baseline="0" smtClean="0">
                          <a:ln>
                            <a:noFill/>
                          </a:ln>
                          <a:solidFill>
                            <a:schemeClr val="tx1"/>
                          </a:solidFill>
                          <a:effectLst/>
                          <a:latin typeface="Tahoma"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
                          <a:schemeClr val="accent1"/>
                        </a:buClr>
                        <a:buSzPct val="85000"/>
                        <a:buFontTx/>
                        <a:buNone/>
                        <a:tabLst/>
                      </a:pPr>
                      <a:r>
                        <a:rPr kumimoji="0" lang="en-US" sz="600" b="0" i="0" u="none" strike="noStrike" cap="none" normalizeH="0" baseline="0" smtClean="0">
                          <a:ln>
                            <a:noFill/>
                          </a:ln>
                          <a:solidFill>
                            <a:schemeClr val="tx1"/>
                          </a:solidFill>
                          <a:effectLst/>
                          <a:latin typeface="Tahoma" pitchFamily="34" charset="0"/>
                          <a:cs typeface="Arial" charset="0"/>
                          <a:hlinkClick r:id="rId5"/>
                        </a:rPr>
                        <a:t>  </a:t>
                      </a:r>
                      <a:r>
                        <a:rPr kumimoji="0" lang="en-US" sz="8600" b="0" i="0" u="none" strike="noStrike" cap="none" normalizeH="0" baseline="0" smtClean="0">
                          <a:ln>
                            <a:noFill/>
                          </a:ln>
                          <a:solidFill>
                            <a:schemeClr val="tx1"/>
                          </a:solidFill>
                          <a:effectLst/>
                          <a:latin typeface="Tahoma" pitchFamily="34" charset="0"/>
                          <a:cs typeface="Arial" charset="0"/>
                        </a:rPr>
                        <a:t> </a:t>
                      </a:r>
                      <a:r>
                        <a:rPr kumimoji="0" lang="en-US" sz="600" b="0" i="0" u="none" strike="noStrike" cap="none" normalizeH="0" baseline="0" smtClean="0">
                          <a:ln>
                            <a:noFill/>
                          </a:ln>
                          <a:solidFill>
                            <a:schemeClr val="tx1"/>
                          </a:solidFill>
                          <a:effectLst/>
                          <a:latin typeface="Tahoma"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
                          <a:schemeClr val="accent1"/>
                        </a:buClr>
                        <a:buSzPct val="85000"/>
                        <a:buFontTx/>
                        <a:buNone/>
                        <a:tabLst/>
                      </a:pPr>
                      <a:r>
                        <a:rPr kumimoji="0" lang="en-US" sz="600" b="0" i="0" u="none" strike="noStrike" cap="none" normalizeH="0" baseline="0" smtClean="0">
                          <a:ln>
                            <a:noFill/>
                          </a:ln>
                          <a:solidFill>
                            <a:schemeClr val="tx1"/>
                          </a:solidFill>
                          <a:effectLst/>
                          <a:latin typeface="Tahoma" pitchFamily="34" charset="0"/>
                          <a:cs typeface="Arial" charset="0"/>
                          <a:hlinkClick r:id="rId6"/>
                        </a:rPr>
                        <a:t>  </a:t>
                      </a:r>
                      <a:r>
                        <a:rPr kumimoji="0" lang="en-US" sz="8600" b="0" i="0" u="none" strike="noStrike" cap="none" normalizeH="0" baseline="0" smtClean="0">
                          <a:ln>
                            <a:noFill/>
                          </a:ln>
                          <a:solidFill>
                            <a:schemeClr val="tx1"/>
                          </a:solidFill>
                          <a:effectLst/>
                          <a:latin typeface="Tahoma" pitchFamily="34" charset="0"/>
                          <a:cs typeface="Arial" charset="0"/>
                        </a:rPr>
                        <a:t> </a:t>
                      </a:r>
                      <a:r>
                        <a:rPr kumimoji="0" lang="en-US" sz="600" b="0" i="0" u="none" strike="noStrike" cap="none" normalizeH="0" baseline="0" smtClean="0">
                          <a:ln>
                            <a:noFill/>
                          </a:ln>
                          <a:solidFill>
                            <a:schemeClr val="tx1"/>
                          </a:solidFill>
                          <a:effectLst/>
                          <a:latin typeface="Tahoma"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
                          <a:schemeClr val="accent1"/>
                        </a:buClr>
                        <a:buSzPct val="85000"/>
                        <a:buFontTx/>
                        <a:buNone/>
                        <a:tabLst/>
                      </a:pPr>
                      <a:r>
                        <a:rPr kumimoji="0" lang="en-US" sz="600" b="0" i="0" u="none" strike="noStrike" cap="none" normalizeH="0" baseline="0" smtClean="0">
                          <a:ln>
                            <a:noFill/>
                          </a:ln>
                          <a:solidFill>
                            <a:schemeClr val="tx1"/>
                          </a:solidFill>
                          <a:effectLst/>
                          <a:latin typeface="Tahoma" pitchFamily="34" charset="0"/>
                          <a:cs typeface="Arial" charset="0"/>
                          <a:hlinkClick r:id="rId7"/>
                        </a:rPr>
                        <a:t>  </a:t>
                      </a:r>
                      <a:r>
                        <a:rPr kumimoji="0" lang="en-US" sz="8600" b="0" i="0" u="none" strike="noStrike" cap="none" normalizeH="0" baseline="0" smtClean="0">
                          <a:ln>
                            <a:noFill/>
                          </a:ln>
                          <a:solidFill>
                            <a:schemeClr val="tx1"/>
                          </a:solidFill>
                          <a:effectLst/>
                          <a:latin typeface="Tahoma" pitchFamily="34" charset="0"/>
                          <a:cs typeface="Arial" charset="0"/>
                        </a:rPr>
                        <a:t> </a:t>
                      </a:r>
                      <a:r>
                        <a:rPr kumimoji="0" lang="en-US" sz="600" b="0" i="0" u="none" strike="noStrike" cap="none" normalizeH="0" baseline="0" smtClean="0">
                          <a:ln>
                            <a:noFill/>
                          </a:ln>
                          <a:solidFill>
                            <a:schemeClr val="tx1"/>
                          </a:solidFill>
                          <a:effectLst/>
                          <a:latin typeface="Tahoma"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
                          <a:schemeClr val="accent1"/>
                        </a:buClr>
                        <a:buSzPct val="85000"/>
                        <a:buFontTx/>
                        <a:buNone/>
                        <a:tabLst/>
                      </a:pPr>
                      <a:r>
                        <a:rPr kumimoji="0" lang="en-US" sz="600" b="0" i="0" u="none" strike="noStrike" cap="none" normalizeH="0" baseline="0" smtClean="0">
                          <a:ln>
                            <a:noFill/>
                          </a:ln>
                          <a:solidFill>
                            <a:schemeClr val="tx1"/>
                          </a:solidFill>
                          <a:effectLst/>
                          <a:latin typeface="Tahoma" pitchFamily="34" charset="0"/>
                          <a:cs typeface="Arial" charset="0"/>
                          <a:hlinkClick r:id="rId8"/>
                        </a:rPr>
                        <a:t>  </a:t>
                      </a:r>
                      <a:r>
                        <a:rPr kumimoji="0" lang="en-US" sz="8600" b="0" i="0" u="none" strike="noStrike" cap="none" normalizeH="0" baseline="0" smtClean="0">
                          <a:ln>
                            <a:noFill/>
                          </a:ln>
                          <a:solidFill>
                            <a:schemeClr val="tx1"/>
                          </a:solidFill>
                          <a:effectLst/>
                          <a:latin typeface="Tahoma" pitchFamily="34" charset="0"/>
                          <a:cs typeface="Arial" charset="0"/>
                        </a:rPr>
                        <a:t> </a:t>
                      </a:r>
                      <a:r>
                        <a:rPr kumimoji="0" lang="en-US" sz="600" b="0" i="0" u="none" strike="noStrike" cap="none" normalizeH="0" baseline="0" smtClean="0">
                          <a:ln>
                            <a:noFill/>
                          </a:ln>
                          <a:solidFill>
                            <a:schemeClr val="tx1"/>
                          </a:solidFill>
                          <a:effectLst/>
                          <a:latin typeface="Tahoma" pitchFamily="34" charset="0"/>
                          <a:cs typeface="Arial" charset="0"/>
                        </a:rPr>
                        <a:t>                      </a:t>
                      </a:r>
                    </a:p>
                  </a:txBody>
                  <a:tcPr anchor="ctr" horzOverflow="overflow">
                    <a:lnL>
                      <a:noFill/>
                    </a:lnL>
                    <a:lnR>
                      <a:noFill/>
                    </a:lnR>
                    <a:lnT>
                      <a:noFill/>
                    </a:lnT>
                    <a:lnB>
                      <a:noFill/>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
                          <a:schemeClr val="accent1"/>
                        </a:buClr>
                        <a:buSzPct val="85000"/>
                        <a:buFontTx/>
                        <a:buNone/>
                        <a:tabLst/>
                      </a:pPr>
                      <a:r>
                        <a:rPr kumimoji="0" lang="en-US" sz="600" b="0" i="0" u="none" strike="noStrike" cap="none" normalizeH="0" baseline="0" smtClean="0">
                          <a:ln>
                            <a:noFill/>
                          </a:ln>
                          <a:solidFill>
                            <a:schemeClr val="tx1"/>
                          </a:solidFill>
                          <a:effectLst/>
                          <a:latin typeface="Tahoma" pitchFamily="34" charset="0"/>
                          <a:cs typeface="Arial" charset="0"/>
                          <a:hlinkClick r:id="rId9"/>
                        </a:rPr>
                        <a:t>  </a:t>
                      </a:r>
                      <a:r>
                        <a:rPr kumimoji="0" lang="en-US" sz="8600" b="0" i="0" u="none" strike="noStrike" cap="none" normalizeH="0" baseline="0" smtClean="0">
                          <a:ln>
                            <a:noFill/>
                          </a:ln>
                          <a:solidFill>
                            <a:schemeClr val="tx1"/>
                          </a:solidFill>
                          <a:effectLst/>
                          <a:latin typeface="Tahoma" pitchFamily="34" charset="0"/>
                          <a:cs typeface="Arial" charset="0"/>
                        </a:rPr>
                        <a:t> </a:t>
                      </a:r>
                      <a:r>
                        <a:rPr kumimoji="0" lang="en-US" sz="600" b="0" i="0" u="none" strike="noStrike" cap="none" normalizeH="0" baseline="0" smtClean="0">
                          <a:ln>
                            <a:noFill/>
                          </a:ln>
                          <a:solidFill>
                            <a:schemeClr val="tx1"/>
                          </a:solidFill>
                          <a:effectLst/>
                          <a:latin typeface="Tahoma" pitchFamily="34" charset="0"/>
                          <a:cs typeface="Arial" charset="0"/>
                        </a:rPr>
                        <a:t>                          </a:t>
                      </a:r>
                    </a:p>
                  </a:txBody>
                  <a:tcPr anchor="ctr" horzOverflow="overflow">
                    <a:lnL>
                      <a:noFill/>
                    </a:lnL>
                    <a:lnR>
                      <a:noFill/>
                    </a:lnR>
                    <a:lnT>
                      <a:noFill/>
                    </a:lnT>
                    <a:lnB>
                      <a:noFill/>
                    </a:lnB>
                    <a:lnTlToBr>
                      <a:noFill/>
                    </a:lnTlToBr>
                    <a:lnBlToTr>
                      <a:noFill/>
                    </a:lnBlToTr>
                    <a:noFill/>
                  </a:tcPr>
                </a:tc>
              </a:tr>
              <a:tr h="244475">
                <a:tc gridSpan="7">
                  <a:txBody>
                    <a:bodyPr/>
                    <a:lstStyle/>
                    <a:p>
                      <a:pPr marL="182563" marR="0" lvl="0" indent="-182563" algn="ctr" defTabSz="914400" rtl="0" eaLnBrk="1" fontAlgn="base" latinLnBrk="0" hangingPunct="1">
                        <a:lnSpc>
                          <a:spcPct val="100000"/>
                        </a:lnSpc>
                        <a:spcBef>
                          <a:spcPct val="0"/>
                        </a:spcBef>
                        <a:spcAft>
                          <a:spcPct val="0"/>
                        </a:spcAft>
                        <a:buClr>
                          <a:schemeClr val="accent1"/>
                        </a:buClr>
                        <a:buSzPct val="85000"/>
                        <a:buFontTx/>
                        <a:buNone/>
                        <a:tabLst/>
                      </a:pPr>
                      <a:r>
                        <a:rPr kumimoji="0" lang="en-US" sz="800" b="1" i="0" u="none" strike="noStrike" cap="none" normalizeH="0" baseline="0" smtClean="0">
                          <a:ln>
                            <a:noFill/>
                          </a:ln>
                          <a:solidFill>
                            <a:srgbClr val="0072B6"/>
                          </a:solidFill>
                          <a:effectLst/>
                          <a:latin typeface="Tahoma" pitchFamily="34"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grpSp>
        <p:nvGrpSpPr>
          <p:cNvPr id="38924" name="Group 51"/>
          <p:cNvGrpSpPr>
            <a:grpSpLocks/>
          </p:cNvGrpSpPr>
          <p:nvPr/>
        </p:nvGrpSpPr>
        <p:grpSpPr bwMode="auto">
          <a:xfrm>
            <a:off x="457200" y="2286000"/>
            <a:ext cx="8458200" cy="2209800"/>
            <a:chOff x="288" y="1152"/>
            <a:chExt cx="5328" cy="1392"/>
          </a:xfrm>
        </p:grpSpPr>
        <p:pic>
          <p:nvPicPr>
            <p:cNvPr id="38925" name="Picture 8" descr="step1"/>
            <p:cNvPicPr>
              <a:picLocks noChangeAspect="1" noChangeArrowheads="1"/>
            </p:cNvPicPr>
            <p:nvPr/>
          </p:nvPicPr>
          <p:blipFill>
            <a:blip r:embed="rId10" cstate="print"/>
            <a:srcRect t="31999" b="12000"/>
            <a:stretch>
              <a:fillRect/>
            </a:stretch>
          </p:blipFill>
          <p:spPr bwMode="auto">
            <a:xfrm>
              <a:off x="288" y="1872"/>
              <a:ext cx="678" cy="672"/>
            </a:xfrm>
            <a:prstGeom prst="rect">
              <a:avLst/>
            </a:prstGeom>
            <a:noFill/>
            <a:ln w="9525">
              <a:noFill/>
              <a:miter lim="800000"/>
              <a:headEnd/>
              <a:tailEnd/>
            </a:ln>
          </p:spPr>
        </p:pic>
        <p:pic>
          <p:nvPicPr>
            <p:cNvPr id="38926" name="Picture 10" descr="step2">
              <a:hlinkClick r:id="rId7"/>
            </p:cNvPr>
            <p:cNvPicPr>
              <a:picLocks noChangeAspect="1" noChangeArrowheads="1"/>
            </p:cNvPicPr>
            <p:nvPr/>
          </p:nvPicPr>
          <p:blipFill>
            <a:blip r:embed="rId11" cstate="print"/>
            <a:srcRect t="34000" b="14000"/>
            <a:stretch>
              <a:fillRect/>
            </a:stretch>
          </p:blipFill>
          <p:spPr bwMode="auto">
            <a:xfrm>
              <a:off x="1098" y="1872"/>
              <a:ext cx="588" cy="624"/>
            </a:xfrm>
            <a:prstGeom prst="rect">
              <a:avLst/>
            </a:prstGeom>
            <a:noFill/>
            <a:ln w="9525">
              <a:noFill/>
              <a:miter lim="800000"/>
              <a:headEnd/>
              <a:tailEnd/>
            </a:ln>
          </p:spPr>
        </p:pic>
        <p:pic>
          <p:nvPicPr>
            <p:cNvPr id="38927" name="Picture 12" descr="step3">
              <a:hlinkClick r:id="rId8"/>
            </p:cNvPr>
            <p:cNvPicPr>
              <a:picLocks noChangeAspect="1" noChangeArrowheads="1"/>
            </p:cNvPicPr>
            <p:nvPr/>
          </p:nvPicPr>
          <p:blipFill>
            <a:blip r:embed="rId12" cstate="print"/>
            <a:srcRect t="34000" b="14000"/>
            <a:stretch>
              <a:fillRect/>
            </a:stretch>
          </p:blipFill>
          <p:spPr bwMode="auto">
            <a:xfrm>
              <a:off x="1839" y="1872"/>
              <a:ext cx="588" cy="624"/>
            </a:xfrm>
            <a:prstGeom prst="rect">
              <a:avLst/>
            </a:prstGeom>
            <a:noFill/>
            <a:ln w="9525">
              <a:noFill/>
              <a:miter lim="800000"/>
              <a:headEnd/>
              <a:tailEnd/>
            </a:ln>
          </p:spPr>
        </p:pic>
        <p:pic>
          <p:nvPicPr>
            <p:cNvPr id="38928" name="Picture 14" descr="step4">
              <a:hlinkClick r:id="rId9"/>
            </p:cNvPr>
            <p:cNvPicPr>
              <a:picLocks noChangeAspect="1" noChangeArrowheads="1"/>
            </p:cNvPicPr>
            <p:nvPr/>
          </p:nvPicPr>
          <p:blipFill>
            <a:blip r:embed="rId13" cstate="print"/>
            <a:srcRect t="34000" b="14000"/>
            <a:stretch>
              <a:fillRect/>
            </a:stretch>
          </p:blipFill>
          <p:spPr bwMode="auto">
            <a:xfrm>
              <a:off x="2580" y="1872"/>
              <a:ext cx="606" cy="624"/>
            </a:xfrm>
            <a:prstGeom prst="rect">
              <a:avLst/>
            </a:prstGeom>
            <a:noFill/>
            <a:ln w="9525">
              <a:noFill/>
              <a:miter lim="800000"/>
              <a:headEnd/>
              <a:tailEnd/>
            </a:ln>
          </p:spPr>
        </p:pic>
        <p:pic>
          <p:nvPicPr>
            <p:cNvPr id="38929" name="Picture 16" descr="step5">
              <a:hlinkClick r:id="rId8"/>
            </p:cNvPr>
            <p:cNvPicPr>
              <a:picLocks noChangeAspect="1" noChangeArrowheads="1"/>
            </p:cNvPicPr>
            <p:nvPr/>
          </p:nvPicPr>
          <p:blipFill>
            <a:blip r:embed="rId14" cstate="print"/>
            <a:srcRect t="34000" b="14000"/>
            <a:stretch>
              <a:fillRect/>
            </a:stretch>
          </p:blipFill>
          <p:spPr bwMode="auto">
            <a:xfrm>
              <a:off x="3360" y="1872"/>
              <a:ext cx="588" cy="624"/>
            </a:xfrm>
            <a:prstGeom prst="rect">
              <a:avLst/>
            </a:prstGeom>
            <a:noFill/>
            <a:ln w="9525">
              <a:noFill/>
              <a:miter lim="800000"/>
              <a:headEnd/>
              <a:tailEnd/>
            </a:ln>
          </p:spPr>
        </p:pic>
        <p:pic>
          <p:nvPicPr>
            <p:cNvPr id="38930" name="Picture 18" descr="step6">
              <a:hlinkClick r:id="rId8"/>
            </p:cNvPr>
            <p:cNvPicPr>
              <a:picLocks noChangeAspect="1" noChangeArrowheads="1"/>
            </p:cNvPicPr>
            <p:nvPr/>
          </p:nvPicPr>
          <p:blipFill>
            <a:blip r:embed="rId15" cstate="print"/>
            <a:srcRect t="34000" b="14000"/>
            <a:stretch>
              <a:fillRect/>
            </a:stretch>
          </p:blipFill>
          <p:spPr bwMode="auto">
            <a:xfrm>
              <a:off x="4087" y="1872"/>
              <a:ext cx="588" cy="624"/>
            </a:xfrm>
            <a:prstGeom prst="rect">
              <a:avLst/>
            </a:prstGeom>
            <a:noFill/>
            <a:ln w="9525">
              <a:noFill/>
              <a:miter lim="800000"/>
              <a:headEnd/>
              <a:tailEnd/>
            </a:ln>
          </p:spPr>
        </p:pic>
        <p:pic>
          <p:nvPicPr>
            <p:cNvPr id="38931" name="Picture 20" descr="step7">
              <a:hlinkClick r:id="rId16"/>
            </p:cNvPr>
            <p:cNvPicPr>
              <a:picLocks noChangeAspect="1" noChangeArrowheads="1"/>
            </p:cNvPicPr>
            <p:nvPr/>
          </p:nvPicPr>
          <p:blipFill>
            <a:blip r:embed="rId17" cstate="print"/>
            <a:srcRect t="34000" b="14000"/>
            <a:stretch>
              <a:fillRect/>
            </a:stretch>
          </p:blipFill>
          <p:spPr bwMode="auto">
            <a:xfrm>
              <a:off x="4828" y="1872"/>
              <a:ext cx="684" cy="624"/>
            </a:xfrm>
            <a:prstGeom prst="rect">
              <a:avLst/>
            </a:prstGeom>
            <a:noFill/>
            <a:ln w="9525">
              <a:noFill/>
              <a:miter lim="800000"/>
              <a:headEnd/>
              <a:tailEnd/>
            </a:ln>
          </p:spPr>
        </p:pic>
        <p:sp>
          <p:nvSpPr>
            <p:cNvPr id="38932" name="Line 43"/>
            <p:cNvSpPr>
              <a:spLocks noChangeShapeType="1"/>
            </p:cNvSpPr>
            <p:nvPr/>
          </p:nvSpPr>
          <p:spPr bwMode="auto">
            <a:xfrm>
              <a:off x="336" y="1728"/>
              <a:ext cx="2064" cy="0"/>
            </a:xfrm>
            <a:prstGeom prst="line">
              <a:avLst/>
            </a:prstGeom>
            <a:noFill/>
            <a:ln w="38100">
              <a:solidFill>
                <a:schemeClr val="tx1"/>
              </a:solidFill>
              <a:round/>
              <a:headEnd/>
              <a:tailEnd type="triangle" w="med" len="med"/>
            </a:ln>
          </p:spPr>
          <p:txBody>
            <a:bodyPr/>
            <a:lstStyle/>
            <a:p>
              <a:endParaRPr lang="el-GR"/>
            </a:p>
          </p:txBody>
        </p:sp>
        <p:sp>
          <p:nvSpPr>
            <p:cNvPr id="38933" name="Line 44"/>
            <p:cNvSpPr>
              <a:spLocks noChangeShapeType="1"/>
            </p:cNvSpPr>
            <p:nvPr/>
          </p:nvSpPr>
          <p:spPr bwMode="auto">
            <a:xfrm>
              <a:off x="2640" y="1728"/>
              <a:ext cx="1296" cy="0"/>
            </a:xfrm>
            <a:prstGeom prst="line">
              <a:avLst/>
            </a:prstGeom>
            <a:noFill/>
            <a:ln w="38100">
              <a:solidFill>
                <a:schemeClr val="tx1"/>
              </a:solidFill>
              <a:round/>
              <a:headEnd/>
              <a:tailEnd type="triangle" w="med" len="med"/>
            </a:ln>
          </p:spPr>
          <p:txBody>
            <a:bodyPr/>
            <a:lstStyle/>
            <a:p>
              <a:endParaRPr lang="el-GR"/>
            </a:p>
          </p:txBody>
        </p:sp>
        <p:sp>
          <p:nvSpPr>
            <p:cNvPr id="38934" name="Line 45"/>
            <p:cNvSpPr>
              <a:spLocks noChangeShapeType="1"/>
            </p:cNvSpPr>
            <p:nvPr/>
          </p:nvSpPr>
          <p:spPr bwMode="auto">
            <a:xfrm>
              <a:off x="4080" y="1728"/>
              <a:ext cx="576" cy="0"/>
            </a:xfrm>
            <a:prstGeom prst="line">
              <a:avLst/>
            </a:prstGeom>
            <a:noFill/>
            <a:ln w="38100">
              <a:solidFill>
                <a:schemeClr val="tx1"/>
              </a:solidFill>
              <a:round/>
              <a:headEnd/>
              <a:tailEnd type="triangle" w="med" len="med"/>
            </a:ln>
          </p:spPr>
          <p:txBody>
            <a:bodyPr/>
            <a:lstStyle/>
            <a:p>
              <a:endParaRPr lang="el-GR"/>
            </a:p>
          </p:txBody>
        </p:sp>
        <p:sp>
          <p:nvSpPr>
            <p:cNvPr id="38935" name="Line 46"/>
            <p:cNvSpPr>
              <a:spLocks noChangeShapeType="1"/>
            </p:cNvSpPr>
            <p:nvPr/>
          </p:nvSpPr>
          <p:spPr bwMode="auto">
            <a:xfrm>
              <a:off x="4800" y="1728"/>
              <a:ext cx="624" cy="0"/>
            </a:xfrm>
            <a:prstGeom prst="line">
              <a:avLst/>
            </a:prstGeom>
            <a:noFill/>
            <a:ln w="38100">
              <a:solidFill>
                <a:schemeClr val="tx1"/>
              </a:solidFill>
              <a:round/>
              <a:headEnd/>
              <a:tailEnd type="triangle" w="med" len="med"/>
            </a:ln>
          </p:spPr>
          <p:txBody>
            <a:bodyPr/>
            <a:lstStyle/>
            <a:p>
              <a:endParaRPr lang="el-GR"/>
            </a:p>
          </p:txBody>
        </p:sp>
        <p:sp>
          <p:nvSpPr>
            <p:cNvPr id="38936" name="Text Box 47"/>
            <p:cNvSpPr txBox="1">
              <a:spLocks noChangeArrowheads="1"/>
            </p:cNvSpPr>
            <p:nvPr/>
          </p:nvSpPr>
          <p:spPr bwMode="auto">
            <a:xfrm>
              <a:off x="576" y="1392"/>
              <a:ext cx="1632" cy="250"/>
            </a:xfrm>
            <a:prstGeom prst="rect">
              <a:avLst/>
            </a:prstGeom>
            <a:noFill/>
            <a:ln w="9525">
              <a:noFill/>
              <a:miter lim="800000"/>
              <a:headEnd/>
              <a:tailEnd/>
            </a:ln>
          </p:spPr>
          <p:txBody>
            <a:bodyPr>
              <a:spAutoFit/>
            </a:bodyPr>
            <a:lstStyle/>
            <a:p>
              <a:pPr algn="ctr">
                <a:spcBef>
                  <a:spcPct val="50000"/>
                </a:spcBef>
              </a:pPr>
              <a:r>
                <a:rPr lang="en-US" sz="2000" b="1"/>
                <a:t>Pre-Production</a:t>
              </a:r>
            </a:p>
          </p:txBody>
        </p:sp>
        <p:sp>
          <p:nvSpPr>
            <p:cNvPr id="38937" name="Text Box 48"/>
            <p:cNvSpPr txBox="1">
              <a:spLocks noChangeArrowheads="1"/>
            </p:cNvSpPr>
            <p:nvPr/>
          </p:nvSpPr>
          <p:spPr bwMode="auto">
            <a:xfrm>
              <a:off x="2640" y="1392"/>
              <a:ext cx="1200" cy="250"/>
            </a:xfrm>
            <a:prstGeom prst="rect">
              <a:avLst/>
            </a:prstGeom>
            <a:noFill/>
            <a:ln w="9525">
              <a:noFill/>
              <a:miter lim="800000"/>
              <a:headEnd/>
              <a:tailEnd/>
            </a:ln>
          </p:spPr>
          <p:txBody>
            <a:bodyPr>
              <a:spAutoFit/>
            </a:bodyPr>
            <a:lstStyle/>
            <a:p>
              <a:pPr algn="ctr">
                <a:spcBef>
                  <a:spcPct val="50000"/>
                </a:spcBef>
              </a:pPr>
              <a:r>
                <a:rPr lang="en-US" sz="2000" b="1"/>
                <a:t>Production</a:t>
              </a:r>
            </a:p>
          </p:txBody>
        </p:sp>
        <p:sp>
          <p:nvSpPr>
            <p:cNvPr id="38938" name="Text Box 49"/>
            <p:cNvSpPr txBox="1">
              <a:spLocks noChangeArrowheads="1"/>
            </p:cNvSpPr>
            <p:nvPr/>
          </p:nvSpPr>
          <p:spPr bwMode="auto">
            <a:xfrm>
              <a:off x="3888" y="1152"/>
              <a:ext cx="912" cy="491"/>
            </a:xfrm>
            <a:prstGeom prst="rect">
              <a:avLst/>
            </a:prstGeom>
            <a:noFill/>
            <a:ln w="9525">
              <a:noFill/>
              <a:miter lim="800000"/>
              <a:headEnd/>
              <a:tailEnd/>
            </a:ln>
          </p:spPr>
          <p:txBody>
            <a:bodyPr>
              <a:spAutoFit/>
            </a:bodyPr>
            <a:lstStyle/>
            <a:p>
              <a:pPr algn="ctr">
                <a:spcBef>
                  <a:spcPct val="50000"/>
                </a:spcBef>
              </a:pPr>
              <a:r>
                <a:rPr lang="en-US" b="1"/>
                <a:t>Post</a:t>
              </a:r>
            </a:p>
            <a:p>
              <a:pPr algn="ctr">
                <a:spcBef>
                  <a:spcPct val="50000"/>
                </a:spcBef>
              </a:pPr>
              <a:r>
                <a:rPr lang="en-US" b="1"/>
                <a:t>Production</a:t>
              </a:r>
            </a:p>
          </p:txBody>
        </p:sp>
        <p:sp>
          <p:nvSpPr>
            <p:cNvPr id="38939" name="Text Box 50"/>
            <p:cNvSpPr txBox="1">
              <a:spLocks noChangeArrowheads="1"/>
            </p:cNvSpPr>
            <p:nvPr/>
          </p:nvSpPr>
          <p:spPr bwMode="auto">
            <a:xfrm>
              <a:off x="4704" y="1440"/>
              <a:ext cx="912" cy="231"/>
            </a:xfrm>
            <a:prstGeom prst="rect">
              <a:avLst/>
            </a:prstGeom>
            <a:noFill/>
            <a:ln w="9525">
              <a:noFill/>
              <a:miter lim="800000"/>
              <a:headEnd/>
              <a:tailEnd/>
            </a:ln>
          </p:spPr>
          <p:txBody>
            <a:bodyPr>
              <a:spAutoFit/>
            </a:bodyPr>
            <a:lstStyle/>
            <a:p>
              <a:pPr>
                <a:spcBef>
                  <a:spcPct val="50000"/>
                </a:spcBef>
              </a:pPr>
              <a:r>
                <a:rPr lang="en-US" b="1"/>
                <a:t>Publication</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bodyPr>
          <a:lstStyle/>
          <a:p>
            <a:pPr algn="ctr" eaLnBrk="1" hangingPunct="1">
              <a:defRPr/>
            </a:pPr>
            <a:r>
              <a:rPr lang="el-GR" sz="3200" b="1" dirty="0" smtClean="0">
                <a:solidFill>
                  <a:srgbClr val="0070C0"/>
                </a:solidFill>
                <a:latin typeface="Times New Roman" pitchFamily="18" charset="0"/>
                <a:cs typeface="Times New Roman" pitchFamily="18" charset="0"/>
              </a:rPr>
              <a:t>Προ-παραγωγή: γράφοντας το σενάριο</a:t>
            </a:r>
            <a:endParaRPr lang="en-GB" sz="3200" b="1" dirty="0" smtClean="0">
              <a:solidFill>
                <a:srgbClr val="0070C0"/>
              </a:solidFill>
              <a:latin typeface="Times New Roman" pitchFamily="18" charset="0"/>
              <a:cs typeface="Times New Roman" pitchFamily="18" charset="0"/>
            </a:endParaRPr>
          </a:p>
        </p:txBody>
      </p:sp>
      <p:sp>
        <p:nvSpPr>
          <p:cNvPr id="3" name="Content Placeholder 2"/>
          <p:cNvSpPr>
            <a:spLocks noGrp="1"/>
          </p:cNvSpPr>
          <p:nvPr>
            <p:ph idx="4294967295"/>
          </p:nvPr>
        </p:nvSpPr>
        <p:spPr/>
        <p:txBody>
          <a:bodyPr>
            <a:normAutofit/>
          </a:bodyPr>
          <a:lstStyle/>
          <a:p>
            <a:pPr eaLnBrk="1" hangingPunct="1">
              <a:lnSpc>
                <a:spcPct val="80000"/>
              </a:lnSpc>
              <a:defRPr/>
            </a:pPr>
            <a:r>
              <a:rPr lang="el-GR" sz="2000" dirty="0" smtClean="0"/>
              <a:t>Το σενάριο της Ψηφιακής Αφήγησης είναι μια αφήγηση σε πρώτο πρόσωπο που παρουσιάζει την ιστορία με τη φωνή και το ύφος του ίδιου του αφηγητή</a:t>
            </a:r>
          </a:p>
          <a:p>
            <a:pPr eaLnBrk="1" hangingPunct="1">
              <a:lnSpc>
                <a:spcPct val="80000"/>
              </a:lnSpc>
              <a:defRPr/>
            </a:pPr>
            <a:endParaRPr lang="el-GR" sz="2000" dirty="0" smtClean="0"/>
          </a:p>
          <a:p>
            <a:pPr eaLnBrk="1" hangingPunct="1">
              <a:lnSpc>
                <a:spcPct val="80000"/>
              </a:lnSpc>
              <a:defRPr/>
            </a:pPr>
            <a:r>
              <a:rPr lang="el-GR" sz="2000" dirty="0" smtClean="0"/>
              <a:t>Το γραπτό σενάριο θα μετατραπεί σε ψηφιακό ηχητικό υλικό κατά τη φάση της παραγωγής</a:t>
            </a:r>
          </a:p>
          <a:p>
            <a:pPr marL="0" indent="0" eaLnBrk="1" hangingPunct="1">
              <a:lnSpc>
                <a:spcPct val="80000"/>
              </a:lnSpc>
              <a:buFont typeface="Arial" charset="0"/>
              <a:buNone/>
              <a:defRPr/>
            </a:pPr>
            <a:endParaRPr lang="el-GR" sz="2000" dirty="0" smtClean="0"/>
          </a:p>
          <a:p>
            <a:pPr eaLnBrk="1" hangingPunct="1">
              <a:lnSpc>
                <a:spcPct val="80000"/>
              </a:lnSpc>
              <a:defRPr/>
            </a:pPr>
            <a:r>
              <a:rPr lang="el-GR" sz="2000" dirty="0" smtClean="0"/>
              <a:t>Ξεκινήστε  διαβάζοντας ή λέγοντας την ιστορία σας δυνατά</a:t>
            </a:r>
          </a:p>
          <a:p>
            <a:pPr eaLnBrk="1" hangingPunct="1">
              <a:lnSpc>
                <a:spcPct val="80000"/>
              </a:lnSpc>
              <a:defRPr/>
            </a:pPr>
            <a:endParaRPr lang="el-GR" sz="2000" dirty="0" smtClean="0"/>
          </a:p>
          <a:p>
            <a:pPr eaLnBrk="1" hangingPunct="1">
              <a:lnSpc>
                <a:spcPct val="80000"/>
              </a:lnSpc>
              <a:defRPr/>
            </a:pPr>
            <a:r>
              <a:rPr lang="el-GR" sz="2000" dirty="0" smtClean="0"/>
              <a:t>Αναθεωρήστε τη δομή των προτάσεων και τις επιλογές λέξεων ώσπου η ιστορία να αποκτήσει ένα στιλ που να θυμίζει μια συζήτηση που θα είχατε με φίλους, την οικογένειά σας ή συναδέλφους   </a:t>
            </a:r>
            <a:endParaRPr lang="en-GB"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8229600" cy="990600"/>
          </a:xfrm>
        </p:spPr>
        <p:txBody>
          <a:bodyPr/>
          <a:lstStyle/>
          <a:p>
            <a:pPr algn="ctr" eaLnBrk="1" hangingPunct="1">
              <a:defRPr/>
            </a:pPr>
            <a:r>
              <a:rPr lang="el-GR" sz="3200" b="1" dirty="0" smtClean="0">
                <a:solidFill>
                  <a:srgbClr val="0070C0"/>
                </a:solidFill>
                <a:latin typeface="Times New Roman" pitchFamily="18" charset="0"/>
                <a:cs typeface="Times New Roman" pitchFamily="18" charset="0"/>
              </a:rPr>
              <a:t>Συγγραφή της ιστορίας</a:t>
            </a:r>
            <a:endParaRPr lang="el-GR" sz="32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539750" y="1628775"/>
            <a:ext cx="8229600" cy="4876800"/>
          </a:xfrm>
        </p:spPr>
        <p:txBody>
          <a:bodyPr/>
          <a:lstStyle/>
          <a:p>
            <a:pPr marL="0" indent="0" algn="ctr" eaLnBrk="1" hangingPunct="1">
              <a:buFont typeface="Arial" charset="0"/>
              <a:buNone/>
              <a:defRPr/>
            </a:pPr>
            <a:r>
              <a:rPr lang="el-GR" sz="1800" i="1" dirty="0" smtClean="0">
                <a:cs typeface="Times New Roman" pitchFamily="18" charset="0"/>
              </a:rPr>
              <a:t>«</a:t>
            </a:r>
            <a:r>
              <a:rPr lang="en-US" sz="1800" i="1" dirty="0" smtClean="0">
                <a:cs typeface="Times New Roman" pitchFamily="18" charset="0"/>
              </a:rPr>
              <a:t>To </a:t>
            </a:r>
            <a:r>
              <a:rPr lang="el-GR" sz="1800" i="1" dirty="0" smtClean="0">
                <a:cs typeface="Times New Roman" pitchFamily="18" charset="0"/>
              </a:rPr>
              <a:t>να λέμε ψηφιακές ιστορίες χωρίς δυνατό περιεχόμενο </a:t>
            </a:r>
          </a:p>
          <a:p>
            <a:pPr marL="0" indent="0" algn="ctr" eaLnBrk="1" hangingPunct="1">
              <a:buFont typeface="Arial" charset="0"/>
              <a:buNone/>
              <a:defRPr/>
            </a:pPr>
            <a:r>
              <a:rPr lang="el-GR" sz="1800" i="1" dirty="0" smtClean="0">
                <a:cs typeface="Times New Roman" pitchFamily="18" charset="0"/>
              </a:rPr>
              <a:t>είναι σα να δίνουμε σε έναν κακό κιθαρίστα μεγάλο ενισχυτή»</a:t>
            </a:r>
            <a:endParaRPr lang="en-US" sz="1800" i="1" dirty="0" smtClean="0">
              <a:cs typeface="Times New Roman" pitchFamily="18" charset="0"/>
            </a:endParaRPr>
          </a:p>
          <a:p>
            <a:pPr marL="0" indent="0" algn="r" eaLnBrk="1" hangingPunct="1">
              <a:buFont typeface="Arial" charset="0"/>
              <a:buNone/>
              <a:defRPr/>
            </a:pPr>
            <a:r>
              <a:rPr lang="el-GR" sz="1800" i="1" dirty="0" smtClean="0"/>
              <a:t>                  </a:t>
            </a:r>
            <a:r>
              <a:rPr lang="en-US" sz="1800" i="1" dirty="0" smtClean="0">
                <a:cs typeface="Times New Roman" pitchFamily="18" charset="0"/>
              </a:rPr>
              <a:t>Jason </a:t>
            </a:r>
            <a:r>
              <a:rPr lang="en-US" sz="1800" i="1" dirty="0" err="1" smtClean="0">
                <a:cs typeface="Times New Roman" pitchFamily="18" charset="0"/>
              </a:rPr>
              <a:t>Ohler</a:t>
            </a:r>
            <a:endParaRPr lang="el-GR" sz="1800" i="1" dirty="0" smtClean="0"/>
          </a:p>
          <a:p>
            <a:pPr marL="0" indent="0" eaLnBrk="1" hangingPunct="1">
              <a:buFont typeface="Arial" charset="0"/>
              <a:buNone/>
              <a:defRPr/>
            </a:pPr>
            <a:r>
              <a:rPr lang="el-GR" sz="1800" b="1" dirty="0" smtClean="0"/>
              <a:t>Βήματα προετοιμασίας του σεναρίου:</a:t>
            </a:r>
          </a:p>
          <a:p>
            <a:pPr marL="457200" indent="-457200" eaLnBrk="1" hangingPunct="1">
              <a:buFont typeface="+mj-lt"/>
              <a:buAutoNum type="arabicPeriod"/>
              <a:defRPr/>
            </a:pPr>
            <a:r>
              <a:rPr lang="el-GR" sz="1800" i="1" dirty="0" smtClean="0">
                <a:cs typeface="Times New Roman" pitchFamily="18" charset="0"/>
              </a:rPr>
              <a:t>Συλλαμβάνουμε την ιδέα</a:t>
            </a:r>
          </a:p>
          <a:p>
            <a:pPr marL="457200" indent="-457200" eaLnBrk="1" hangingPunct="1">
              <a:buFont typeface="+mj-lt"/>
              <a:buAutoNum type="arabicPeriod"/>
              <a:defRPr/>
            </a:pPr>
            <a:r>
              <a:rPr lang="el-GR" sz="1800" i="1" dirty="0" smtClean="0">
                <a:cs typeface="Times New Roman" pitchFamily="18" charset="0"/>
              </a:rPr>
              <a:t>Εντοπίζουμε </a:t>
            </a:r>
            <a:r>
              <a:rPr lang="el-GR" sz="1800" b="1" i="1" dirty="0" smtClean="0">
                <a:cs typeface="Times New Roman" pitchFamily="18" charset="0"/>
              </a:rPr>
              <a:t>τον πυρήνα </a:t>
            </a:r>
            <a:r>
              <a:rPr lang="el-GR" sz="1800" i="1" dirty="0" smtClean="0">
                <a:cs typeface="Times New Roman" pitchFamily="18" charset="0"/>
              </a:rPr>
              <a:t>του σεναρίου: αυτό είναι ένα πρόβλημα, ένα εμπόδιο, μια πρόκληση που δίνει ορμή στην ιστορία μέσα από ερωτήσεις</a:t>
            </a:r>
          </a:p>
          <a:p>
            <a:pPr marL="457200" indent="-457200" eaLnBrk="1" hangingPunct="1">
              <a:buFont typeface="+mj-lt"/>
              <a:buAutoNum type="arabicPeriod"/>
              <a:defRPr/>
            </a:pPr>
            <a:r>
              <a:rPr lang="el-GR" sz="1800" i="1" dirty="0" smtClean="0">
                <a:cs typeface="Times New Roman" pitchFamily="18" charset="0"/>
              </a:rPr>
              <a:t>Καταγράφουμε διάφορες ιδέες (</a:t>
            </a:r>
            <a:r>
              <a:rPr lang="en-US" sz="1800" i="1" dirty="0" smtClean="0">
                <a:cs typeface="Times New Roman" pitchFamily="18" charset="0"/>
              </a:rPr>
              <a:t>brainstorming) </a:t>
            </a:r>
            <a:r>
              <a:rPr lang="el-GR" sz="1800" i="1" dirty="0" smtClean="0">
                <a:cs typeface="Times New Roman" pitchFamily="18" charset="0"/>
              </a:rPr>
              <a:t>βασισμένες στο τρίπτυχο </a:t>
            </a:r>
            <a:r>
              <a:rPr lang="el-GR" sz="1800" b="1" i="1" dirty="0" smtClean="0">
                <a:cs typeface="Times New Roman" pitchFamily="18" charset="0"/>
              </a:rPr>
              <a:t>πρόβλημα-λύση-αλλαγή</a:t>
            </a:r>
          </a:p>
          <a:p>
            <a:pPr marL="457200" indent="-457200" eaLnBrk="1" hangingPunct="1">
              <a:buFont typeface="+mj-lt"/>
              <a:buAutoNum type="arabicPeriod"/>
              <a:defRPr/>
            </a:pPr>
            <a:r>
              <a:rPr lang="el-GR" sz="1800" i="1" dirty="0" smtClean="0">
                <a:cs typeface="Times New Roman" pitchFamily="18" charset="0"/>
              </a:rPr>
              <a:t>Ο κεντρικός χαρακτήρας θα πρέπει να δώσει </a:t>
            </a:r>
            <a:r>
              <a:rPr lang="el-GR" sz="1800" b="1" i="1" dirty="0" smtClean="0">
                <a:cs typeface="Times New Roman" pitchFamily="18" charset="0"/>
              </a:rPr>
              <a:t>απάντηση στην πρόκληση</a:t>
            </a:r>
            <a:endParaRPr lang="el-GR" sz="1800" i="1" dirty="0" smtClean="0">
              <a:cs typeface="Times New Roman" pitchFamily="18" charset="0"/>
            </a:endParaRPr>
          </a:p>
          <a:p>
            <a:pPr marL="457200" indent="-457200" eaLnBrk="1" hangingPunct="1">
              <a:buFont typeface="+mj-lt"/>
              <a:buAutoNum type="arabicPeriod"/>
              <a:defRPr/>
            </a:pPr>
            <a:r>
              <a:rPr lang="el-GR" sz="1800" b="1" i="1" dirty="0" smtClean="0">
                <a:cs typeface="Times New Roman" pitchFamily="18" charset="0"/>
              </a:rPr>
              <a:t>Η </a:t>
            </a:r>
            <a:r>
              <a:rPr lang="el-GR" sz="1800" b="1" i="1" dirty="0">
                <a:cs typeface="Times New Roman" pitchFamily="18" charset="0"/>
              </a:rPr>
              <a:t>απάντηση και η λύση της πρόκλησης – αρχής της ιστορίας </a:t>
            </a:r>
            <a:r>
              <a:rPr lang="el-GR" sz="1800" i="1" dirty="0">
                <a:cs typeface="Times New Roman" pitchFamily="18" charset="0"/>
              </a:rPr>
              <a:t>που δίνει διέξοδο στην ένταση και οδηγεί στο τέλος της ιστορίας επαναφέροντας την ισορροπία που υπήρχε πριν την πρόκληση. </a:t>
            </a:r>
            <a:endParaRPr lang="el-GR" sz="1800" i="1" dirty="0" smtClean="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sz="3200" b="1" dirty="0" smtClean="0">
                <a:solidFill>
                  <a:srgbClr val="0070C0"/>
                </a:solidFill>
                <a:latin typeface="Times New Roman" pitchFamily="18" charset="0"/>
                <a:cs typeface="Times New Roman" pitchFamily="18" charset="0"/>
              </a:rPr>
              <a:t>Κατά συνέπεια μια «καλή» ιστορία......</a:t>
            </a:r>
            <a:endParaRPr lang="el-GR" sz="3200" b="1" dirty="0">
              <a:solidFill>
                <a:srgbClr val="0070C0"/>
              </a:solidFill>
              <a:latin typeface="Times New Roman" pitchFamily="18" charset="0"/>
              <a:cs typeface="Times New Roman" pitchFamily="18" charset="0"/>
            </a:endParaRPr>
          </a:p>
        </p:txBody>
      </p:sp>
      <p:sp>
        <p:nvSpPr>
          <p:cNvPr id="41987" name="Content Placeholder 2"/>
          <p:cNvSpPr>
            <a:spLocks noGrp="1"/>
          </p:cNvSpPr>
          <p:nvPr>
            <p:ph idx="1"/>
          </p:nvPr>
        </p:nvSpPr>
        <p:spPr>
          <a:xfrm>
            <a:off x="468313" y="1628775"/>
            <a:ext cx="8229600" cy="4876800"/>
          </a:xfrm>
        </p:spPr>
        <p:txBody>
          <a:bodyPr/>
          <a:lstStyle/>
          <a:p>
            <a:pPr eaLnBrk="1" hangingPunct="1"/>
            <a:r>
              <a:rPr lang="el-GR" sz="2000" smtClean="0">
                <a:cs typeface="Times New Roman" pitchFamily="18" charset="0"/>
              </a:rPr>
              <a:t> </a:t>
            </a:r>
            <a:r>
              <a:rPr lang="el-GR" smtClean="0">
                <a:cs typeface="Times New Roman" pitchFamily="18" charset="0"/>
              </a:rPr>
              <a:t>έχει αρχή-μέση-τέλος</a:t>
            </a:r>
          </a:p>
          <a:p>
            <a:pPr eaLnBrk="1" hangingPunct="1"/>
            <a:r>
              <a:rPr lang="el-GR" smtClean="0">
                <a:cs typeface="Times New Roman" pitchFamily="18" charset="0"/>
              </a:rPr>
              <a:t> ξεκινάει ως περιπέτεια </a:t>
            </a:r>
          </a:p>
          <a:p>
            <a:pPr eaLnBrk="1" hangingPunct="1"/>
            <a:r>
              <a:rPr lang="el-GR" smtClean="0">
                <a:cs typeface="Times New Roman" pitchFamily="18" charset="0"/>
              </a:rPr>
              <a:t> αναγάγει καθημερινά γεγονότα σε νέες εμπειρίες</a:t>
            </a:r>
          </a:p>
          <a:p>
            <a:pPr eaLnBrk="1" hangingPunct="1"/>
            <a:r>
              <a:rPr lang="el-GR" smtClean="0">
                <a:cs typeface="Times New Roman" pitchFamily="18" charset="0"/>
              </a:rPr>
              <a:t> ο κεντρικός ήρωας της ιστορίας καλείται </a:t>
            </a:r>
          </a:p>
          <a:p>
            <a:pPr marL="546100" lvl="2" indent="0" eaLnBrk="1" hangingPunct="1">
              <a:buFont typeface="Arial" charset="0"/>
              <a:buNone/>
            </a:pPr>
            <a:r>
              <a:rPr lang="el-GR" sz="1400" smtClean="0">
                <a:cs typeface="Times New Roman" pitchFamily="18" charset="0"/>
              </a:rPr>
              <a:t>    </a:t>
            </a:r>
            <a:r>
              <a:rPr lang="el-GR" i="1" smtClean="0">
                <a:cs typeface="Times New Roman" pitchFamily="18" charset="0"/>
              </a:rPr>
              <a:t>να λύσει ένα ¨πρόβλημα¨, </a:t>
            </a:r>
          </a:p>
          <a:p>
            <a:pPr marL="546100" lvl="2" indent="0" eaLnBrk="1" hangingPunct="1">
              <a:buFont typeface="Arial" charset="0"/>
              <a:buNone/>
            </a:pPr>
            <a:r>
              <a:rPr lang="el-GR" i="1" smtClean="0">
                <a:cs typeface="Times New Roman" pitchFamily="18" charset="0"/>
              </a:rPr>
              <a:t>   να μεταμορφωθεί  (</a:t>
            </a:r>
            <a:r>
              <a:rPr lang="el-GR" b="1" i="1" smtClean="0">
                <a:cs typeface="Times New Roman" pitchFamily="18" charset="0"/>
              </a:rPr>
              <a:t>transform</a:t>
            </a:r>
            <a:r>
              <a:rPr lang="el-GR" i="1" smtClean="0">
                <a:cs typeface="Times New Roman" pitchFamily="18" charset="0"/>
              </a:rPr>
              <a:t>)</a:t>
            </a:r>
          </a:p>
          <a:p>
            <a:pPr marL="546100" lvl="2" indent="0" eaLnBrk="1" hangingPunct="1">
              <a:buFont typeface="Arial" charset="0"/>
              <a:buNone/>
            </a:pPr>
            <a:r>
              <a:rPr lang="el-GR" i="1" smtClean="0">
                <a:cs typeface="Times New Roman" pitchFamily="18" charset="0"/>
              </a:rPr>
              <a:t>   να υποστεί ποικίλες συναισθηματικές  πνευματικές  και άλλου είδους                      </a:t>
            </a:r>
          </a:p>
          <a:p>
            <a:pPr marL="546100" lvl="2" indent="0" eaLnBrk="1" hangingPunct="1">
              <a:buFont typeface="Arial" charset="0"/>
              <a:buNone/>
            </a:pPr>
            <a:r>
              <a:rPr lang="el-GR" i="1" smtClean="0">
                <a:cs typeface="Times New Roman" pitchFamily="18" charset="0"/>
              </a:rPr>
              <a:t>   αλλαγές  στην προσωπικότητά του </a:t>
            </a:r>
          </a:p>
          <a:p>
            <a:pPr eaLnBrk="1" hangingPunct="1"/>
            <a:r>
              <a:rPr lang="el-GR" smtClean="0">
                <a:cs typeface="Times New Roman" pitchFamily="18" charset="0"/>
              </a:rPr>
              <a:t>έχει</a:t>
            </a:r>
            <a:r>
              <a:rPr lang="el-GR" i="1" smtClean="0">
                <a:cs typeface="Times New Roman" pitchFamily="18" charset="0"/>
              </a:rPr>
              <a:t> </a:t>
            </a:r>
            <a:r>
              <a:rPr lang="el-GR" smtClean="0">
                <a:cs typeface="Times New Roman" pitchFamily="18" charset="0"/>
              </a:rPr>
              <a:t>ευρηματικές λεπτομέρειες που εκπλήσσουν το κοινό</a:t>
            </a:r>
          </a:p>
          <a:p>
            <a:pPr eaLnBrk="1" hangingPunct="1"/>
            <a:r>
              <a:rPr lang="el-GR" smtClean="0">
                <a:cs typeface="Times New Roman" pitchFamily="18" charset="0"/>
              </a:rPr>
              <a:t>έχει δυνατό πρόλογο  - ξεκινάμε από ένα ενδιαφέρον σημείο λίγο πριν συμβεί κάτι σπουδαίο- και επίλογο – ο θεατής νιώθει σαν μην αναμένει πλέον κάτι</a:t>
            </a:r>
          </a:p>
          <a:p>
            <a:pPr marL="273050" lvl="1" indent="0" eaLnBrk="1" hangingPunct="1">
              <a:buFont typeface="Arial" charset="0"/>
              <a:buNone/>
            </a:pPr>
            <a:endParaRPr lang="el-GR" smtClean="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l-GR" sz="3200" b="1" dirty="0" smtClean="0">
                <a:solidFill>
                  <a:srgbClr val="0070C0"/>
                </a:solidFill>
                <a:latin typeface="Times New Roman" pitchFamily="18" charset="0"/>
                <a:cs typeface="Times New Roman" pitchFamily="18" charset="0"/>
              </a:rPr>
              <a:t> Σε μια ενδιαφέρουσα ιστορία</a:t>
            </a:r>
            <a:endParaRPr lang="el-GR" sz="32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eaLnBrk="1" hangingPunct="1">
              <a:defRPr/>
            </a:pPr>
            <a:r>
              <a:rPr lang="el-GR" sz="2000" dirty="0">
                <a:cs typeface="Times New Roman" pitchFamily="18" charset="0"/>
              </a:rPr>
              <a:t>η</a:t>
            </a:r>
            <a:r>
              <a:rPr lang="el-GR" sz="2000" dirty="0" smtClean="0">
                <a:cs typeface="Times New Roman" pitchFamily="18" charset="0"/>
              </a:rPr>
              <a:t> </a:t>
            </a:r>
            <a:r>
              <a:rPr lang="el-GR" sz="2000" dirty="0">
                <a:cs typeface="Times New Roman" pitchFamily="18" charset="0"/>
              </a:rPr>
              <a:t>αλλαγή και η μετάβαση του ήρωα από τη μια κατάσταση στην άλλη είναι το πιο σημαντικό μέρος της </a:t>
            </a:r>
            <a:r>
              <a:rPr lang="el-GR" sz="2000" dirty="0" smtClean="0">
                <a:cs typeface="Times New Roman" pitchFamily="18" charset="0"/>
              </a:rPr>
              <a:t>ιστορίας</a:t>
            </a:r>
            <a:endParaRPr lang="el-GR" sz="2000" dirty="0">
              <a:cs typeface="Times New Roman" pitchFamily="18" charset="0"/>
            </a:endParaRPr>
          </a:p>
          <a:p>
            <a:pPr eaLnBrk="1" hangingPunct="1">
              <a:defRPr/>
            </a:pPr>
            <a:r>
              <a:rPr lang="el-GR" sz="2000" dirty="0">
                <a:cs typeface="Times New Roman" pitchFamily="18" charset="0"/>
              </a:rPr>
              <a:t> ο</a:t>
            </a:r>
            <a:r>
              <a:rPr lang="el-GR" sz="2000" dirty="0" smtClean="0">
                <a:cs typeface="Times New Roman" pitchFamily="18" charset="0"/>
              </a:rPr>
              <a:t>ι </a:t>
            </a:r>
            <a:r>
              <a:rPr lang="el-GR" sz="2000" dirty="0">
                <a:cs typeface="Times New Roman" pitchFamily="18" charset="0"/>
              </a:rPr>
              <a:t>χαρακτήρες που «μεγαλώνουν» και αλλάζουν ελκύουν τους </a:t>
            </a:r>
            <a:r>
              <a:rPr lang="el-GR" sz="2000" dirty="0" smtClean="0">
                <a:cs typeface="Times New Roman" pitchFamily="18" charset="0"/>
              </a:rPr>
              <a:t>θεατές</a:t>
            </a:r>
            <a:endParaRPr lang="el-GR" sz="2000" dirty="0">
              <a:cs typeface="Times New Roman" pitchFamily="18" charset="0"/>
            </a:endParaRPr>
          </a:p>
          <a:p>
            <a:pPr eaLnBrk="1" hangingPunct="1">
              <a:defRPr/>
            </a:pPr>
            <a:r>
              <a:rPr lang="el-GR" sz="2000" dirty="0" smtClean="0">
                <a:cs typeface="Times New Roman" pitchFamily="18" charset="0"/>
              </a:rPr>
              <a:t>στο </a:t>
            </a:r>
            <a:r>
              <a:rPr lang="el-GR" sz="2000" dirty="0">
                <a:cs typeface="Times New Roman" pitchFamily="18" charset="0"/>
              </a:rPr>
              <a:t>τέλος της ιστορίας οι ακροατές πρέπει να αισθάνονται ότι έχουν λυθεί όλες τους οι απορίες και οι ίδιοι έχουν </a:t>
            </a:r>
            <a:r>
              <a:rPr lang="el-GR" sz="2000" dirty="0" smtClean="0">
                <a:cs typeface="Times New Roman" pitchFamily="18" charset="0"/>
              </a:rPr>
              <a:t>αλλάξει (!) </a:t>
            </a:r>
          </a:p>
          <a:p>
            <a:pPr eaLnBrk="1" hangingPunct="1">
              <a:defRPr/>
            </a:pPr>
            <a:r>
              <a:rPr lang="el-GR" sz="2000" dirty="0" smtClean="0">
                <a:cs typeface="Times New Roman" pitchFamily="18" charset="0"/>
              </a:rPr>
              <a:t>μια ιστορία μπορεί </a:t>
            </a:r>
            <a:r>
              <a:rPr lang="el-GR" sz="2000" dirty="0">
                <a:cs typeface="Times New Roman" pitchFamily="18" charset="0"/>
              </a:rPr>
              <a:t>να ξεκινάει από οποιαδήποτε σημείο, όχι απαραίτητα από την αρχή, αλλά και από τη μέση ή ακόμη και από το </a:t>
            </a:r>
            <a:r>
              <a:rPr lang="el-GR" sz="2000" dirty="0" smtClean="0">
                <a:cs typeface="Times New Roman" pitchFamily="18" charset="0"/>
              </a:rPr>
              <a:t>τέλος</a:t>
            </a:r>
            <a:r>
              <a:rPr lang="el-GR" sz="2000" dirty="0">
                <a:cs typeface="Times New Roman" pitchFamily="18" charset="0"/>
              </a:rPr>
              <a:t> </a:t>
            </a:r>
            <a:endParaRPr lang="el-GR" sz="2000" dirty="0" smtClean="0">
              <a:cs typeface="Times New Roman" pitchFamily="18" charset="0"/>
            </a:endParaRPr>
          </a:p>
          <a:p>
            <a:pPr eaLnBrk="1" hangingPunct="1">
              <a:defRPr/>
            </a:pPr>
            <a:r>
              <a:rPr lang="el-GR" sz="2000" dirty="0">
                <a:cs typeface="Times New Roman" pitchFamily="18" charset="0"/>
              </a:rPr>
              <a:t>ο</a:t>
            </a:r>
            <a:r>
              <a:rPr lang="el-GR" sz="2000" dirty="0" smtClean="0">
                <a:cs typeface="Times New Roman" pitchFamily="18" charset="0"/>
              </a:rPr>
              <a:t> </a:t>
            </a:r>
            <a:r>
              <a:rPr lang="el-GR" sz="2000" dirty="0">
                <a:cs typeface="Times New Roman" pitchFamily="18" charset="0"/>
              </a:rPr>
              <a:t>τρόπος που προσεγγίζεται μια ιστορία εξαρτάται από τους στόχους που ο δημιουργός της έχει </a:t>
            </a:r>
            <a:r>
              <a:rPr lang="el-GR" sz="2000" dirty="0" smtClean="0">
                <a:cs typeface="Times New Roman" pitchFamily="18" charset="0"/>
              </a:rPr>
              <a:t>θέση</a:t>
            </a:r>
          </a:p>
          <a:p>
            <a:pPr marL="0" indent="0" algn="ctr" eaLnBrk="1" hangingPunct="1">
              <a:buFont typeface="Arial" charset="0"/>
              <a:buNone/>
              <a:defRPr/>
            </a:pPr>
            <a:r>
              <a:rPr lang="el-GR" b="1" dirty="0" smtClean="0">
                <a:solidFill>
                  <a:srgbClr val="0070C0"/>
                </a:solidFill>
                <a:cs typeface="Times New Roman" pitchFamily="18" charset="0"/>
              </a:rPr>
              <a:t> Ωστόσο! </a:t>
            </a:r>
          </a:p>
          <a:p>
            <a:pPr marL="0" indent="0" eaLnBrk="1" hangingPunct="1">
              <a:buFont typeface="Arial" charset="0"/>
              <a:buNone/>
              <a:defRPr/>
            </a:pPr>
            <a:r>
              <a:rPr lang="el-GR" sz="2000" i="1" dirty="0" smtClean="0">
                <a:cs typeface="Times New Roman" pitchFamily="18" charset="0"/>
              </a:rPr>
              <a:t> Δεν υπάρχουν συγκριμένες φόρμουλες για την παραγωγή μιας καλής ιστορίας παρά μόνο οδηγοί</a:t>
            </a:r>
          </a:p>
          <a:p>
            <a:pPr eaLnBrk="1" hangingPunct="1">
              <a:defRPr/>
            </a:pPr>
            <a:endParaRPr lang="el-GR" sz="2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713"/>
            <a:ext cx="8229600" cy="990600"/>
          </a:xfrm>
        </p:spPr>
        <p:txBody>
          <a:bodyPr/>
          <a:lstStyle/>
          <a:p>
            <a:pPr algn="ctr" eaLnBrk="1" hangingPunct="1">
              <a:defRPr/>
            </a:pPr>
            <a:r>
              <a:rPr lang="el-GR" sz="3200" b="1" dirty="0" smtClean="0">
                <a:solidFill>
                  <a:srgbClr val="0070C0"/>
                </a:solidFill>
                <a:latin typeface="Times New Roman" pitchFamily="18" charset="0"/>
                <a:cs typeface="Times New Roman" pitchFamily="18" charset="0"/>
              </a:rPr>
              <a:t>Σχηματικό πορτραίτο μιας ιστορίας</a:t>
            </a:r>
            <a:endParaRPr lang="el-GR" sz="3200" b="1" dirty="0">
              <a:solidFill>
                <a:srgbClr val="0070C0"/>
              </a:solidFill>
              <a:latin typeface="Times New Roman" pitchFamily="18" charset="0"/>
              <a:cs typeface="Times New Roman" pitchFamily="18" charset="0"/>
            </a:endParaRPr>
          </a:p>
        </p:txBody>
      </p:sp>
      <p:sp>
        <p:nvSpPr>
          <p:cNvPr id="44035" name="Content Placeholder 2"/>
          <p:cNvSpPr>
            <a:spLocks noGrp="1"/>
          </p:cNvSpPr>
          <p:nvPr>
            <p:ph idx="1"/>
          </p:nvPr>
        </p:nvSpPr>
        <p:spPr>
          <a:xfrm>
            <a:off x="493713" y="1557338"/>
            <a:ext cx="8229600" cy="4876800"/>
          </a:xfrm>
        </p:spPr>
        <p:txBody>
          <a:bodyPr/>
          <a:lstStyle/>
          <a:p>
            <a:pPr marL="0" indent="0" eaLnBrk="1" hangingPunct="1">
              <a:buFont typeface="Arial" charset="0"/>
              <a:buNone/>
            </a:pPr>
            <a:endParaRPr lang="el-GR" smtClean="0"/>
          </a:p>
          <a:p>
            <a:pPr marL="0" indent="0" eaLnBrk="1" hangingPunct="1">
              <a:buFont typeface="Arial" charset="0"/>
              <a:buNone/>
            </a:pPr>
            <a:endParaRPr lang="el-GR" smtClean="0"/>
          </a:p>
        </p:txBody>
      </p:sp>
      <p:pic>
        <p:nvPicPr>
          <p:cNvPr id="44036" name="Picture 3"/>
          <p:cNvPicPr>
            <a:picLocks noChangeAspect="1" noChangeArrowheads="1"/>
          </p:cNvPicPr>
          <p:nvPr/>
        </p:nvPicPr>
        <p:blipFill>
          <a:blip r:embed="rId2" cstate="print"/>
          <a:srcRect/>
          <a:stretch>
            <a:fillRect/>
          </a:stretch>
        </p:blipFill>
        <p:spPr bwMode="auto">
          <a:xfrm>
            <a:off x="611188" y="2060575"/>
            <a:ext cx="7632700"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bwMode="auto"/>
        <p:txBody>
          <a:bodyPr wrap="square" numCol="1" anchorCtr="0" compatLnSpc="1">
            <a:prstTxWarp prst="textNoShape">
              <a:avLst/>
            </a:prstTxWarp>
          </a:bodyPr>
          <a:lstStyle/>
          <a:p>
            <a:pPr algn="ctr" eaLnBrk="1" hangingPunct="1">
              <a:defRPr/>
            </a:pPr>
            <a:r>
              <a:rPr lang="el-GR" sz="3200" b="1" dirty="0" smtClean="0">
                <a:solidFill>
                  <a:srgbClr val="0070C0"/>
                </a:solidFill>
                <a:latin typeface="Times New Roman" pitchFamily="18" charset="0"/>
                <a:cs typeface="Times New Roman" pitchFamily="18" charset="0"/>
              </a:rPr>
              <a:t>Έξι στοιχεία που πρέπει να έχετε υπόψη</a:t>
            </a:r>
            <a:endParaRPr lang="en-GB" sz="3200" b="1" dirty="0" smtClean="0">
              <a:solidFill>
                <a:srgbClr val="0070C0"/>
              </a:solidFill>
              <a:latin typeface="Times New Roman" pitchFamily="18" charset="0"/>
              <a:cs typeface="Times New Roman" pitchFamily="18" charset="0"/>
            </a:endParaRPr>
          </a:p>
        </p:txBody>
      </p:sp>
      <p:sp>
        <p:nvSpPr>
          <p:cNvPr id="45059" name="Content Placeholder 2"/>
          <p:cNvSpPr>
            <a:spLocks noGrp="1"/>
          </p:cNvSpPr>
          <p:nvPr>
            <p:ph idx="4294967295"/>
          </p:nvPr>
        </p:nvSpPr>
        <p:spPr/>
        <p:txBody>
          <a:bodyPr/>
          <a:lstStyle/>
          <a:p>
            <a:pPr eaLnBrk="1" hangingPunct="1"/>
            <a:r>
              <a:rPr lang="el-GR" smtClean="0"/>
              <a:t>Ζήστε μέσα στην ιστορία σας</a:t>
            </a:r>
          </a:p>
          <a:p>
            <a:pPr eaLnBrk="1" hangingPunct="1"/>
            <a:endParaRPr lang="el-GR" smtClean="0"/>
          </a:p>
          <a:p>
            <a:pPr eaLnBrk="1" hangingPunct="1"/>
            <a:r>
              <a:rPr lang="el-GR" smtClean="0"/>
              <a:t>Ξεδιπλώστε όσα έχετε μάθει</a:t>
            </a:r>
          </a:p>
          <a:p>
            <a:pPr eaLnBrk="1" hangingPunct="1"/>
            <a:endParaRPr lang="el-GR" smtClean="0"/>
          </a:p>
          <a:p>
            <a:pPr eaLnBrk="1" hangingPunct="1"/>
            <a:r>
              <a:rPr lang="el-GR" smtClean="0"/>
              <a:t>Προκαλέστε δημιουργική ένταση</a:t>
            </a:r>
          </a:p>
          <a:p>
            <a:pPr eaLnBrk="1" hangingPunct="1"/>
            <a:endParaRPr lang="el-GR" smtClean="0"/>
          </a:p>
          <a:p>
            <a:pPr eaLnBrk="1" hangingPunct="1"/>
            <a:r>
              <a:rPr lang="el-GR" smtClean="0"/>
              <a:t>Κάνετε οικονομία της ιστορίας που αφηγείστε </a:t>
            </a:r>
          </a:p>
          <a:p>
            <a:pPr eaLnBrk="1" hangingPunct="1"/>
            <a:endParaRPr lang="el-GR" smtClean="0"/>
          </a:p>
          <a:p>
            <a:pPr eaLnBrk="1" hangingPunct="1"/>
            <a:r>
              <a:rPr lang="el-GR" smtClean="0"/>
              <a:t>Παρουσιάστε με εικόνες, όχι με λόγια</a:t>
            </a:r>
          </a:p>
          <a:p>
            <a:pPr eaLnBrk="1" hangingPunct="1"/>
            <a:endParaRPr lang="el-GR" smtClean="0"/>
          </a:p>
          <a:p>
            <a:pPr eaLnBrk="1" hangingPunct="1"/>
            <a:r>
              <a:rPr lang="el-GR" smtClean="0"/>
              <a:t>Αναπτύξτε τις δεξιότητές σας</a:t>
            </a:r>
            <a:endParaRPr lang="en-GB"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bodyPr>
          <a:lstStyle/>
          <a:p>
            <a:pPr algn="ctr" eaLnBrk="1" hangingPunct="1">
              <a:defRPr/>
            </a:pPr>
            <a:r>
              <a:rPr lang="el-GR" sz="3600" b="1" dirty="0" smtClean="0">
                <a:solidFill>
                  <a:srgbClr val="0070C0"/>
                </a:solidFill>
                <a:latin typeface="Times New Roman" pitchFamily="18" charset="0"/>
                <a:cs typeface="Times New Roman" pitchFamily="18" charset="0"/>
              </a:rPr>
              <a:t>Προ-παραγωγή: σχεδιάζοντας το έργο</a:t>
            </a:r>
            <a:endParaRPr lang="en-GB" sz="3600" b="1" dirty="0" smtClean="0">
              <a:solidFill>
                <a:srgbClr val="0070C0"/>
              </a:solidFill>
              <a:latin typeface="Times New Roman" pitchFamily="18" charset="0"/>
              <a:cs typeface="Times New Roman" pitchFamily="18" charset="0"/>
            </a:endParaRPr>
          </a:p>
        </p:txBody>
      </p:sp>
      <p:sp>
        <p:nvSpPr>
          <p:cNvPr id="46083" name="Content Placeholder 2"/>
          <p:cNvSpPr>
            <a:spLocks noGrp="1"/>
          </p:cNvSpPr>
          <p:nvPr>
            <p:ph idx="4294967295"/>
          </p:nvPr>
        </p:nvSpPr>
        <p:spPr/>
        <p:txBody>
          <a:bodyPr/>
          <a:lstStyle/>
          <a:p>
            <a:pPr eaLnBrk="1" hangingPunct="1"/>
            <a:r>
              <a:rPr lang="el-GR" smtClean="0"/>
              <a:t>Χρησιμοποιήστε τρία εργαλεία σχεδιασμού για την προετοιμασία της προ-παραγωγής:</a:t>
            </a:r>
          </a:p>
          <a:p>
            <a:pPr eaLnBrk="1" hangingPunct="1"/>
            <a:endParaRPr lang="el-GR" smtClean="0"/>
          </a:p>
          <a:p>
            <a:pPr eaLnBrk="1" hangingPunct="1">
              <a:buFont typeface="Arial" charset="0"/>
              <a:buNone/>
            </a:pPr>
            <a:r>
              <a:rPr lang="el-GR" smtClean="0"/>
              <a:t>-έντυπα/ηλεκτρονικά πρότυπα εικονογράφησης σεναρίου</a:t>
            </a:r>
          </a:p>
          <a:p>
            <a:pPr eaLnBrk="1" hangingPunct="1">
              <a:buFont typeface="Arial" charset="0"/>
              <a:buNone/>
            </a:pPr>
            <a:endParaRPr lang="el-GR" smtClean="0"/>
          </a:p>
          <a:p>
            <a:pPr eaLnBrk="1" hangingPunct="1">
              <a:buFont typeface="Arial" charset="0"/>
              <a:buNone/>
            </a:pPr>
            <a:r>
              <a:rPr lang="el-GR" smtClean="0"/>
              <a:t>-πρότυπες λίστες εικόνων</a:t>
            </a:r>
          </a:p>
          <a:p>
            <a:pPr eaLnBrk="1" hangingPunct="1">
              <a:buFont typeface="Arial" charset="0"/>
              <a:buNone/>
            </a:pPr>
            <a:endParaRPr lang="el-GR" smtClean="0"/>
          </a:p>
          <a:p>
            <a:pPr eaLnBrk="1" hangingPunct="1">
              <a:buFont typeface="Arial" charset="0"/>
              <a:buNone/>
            </a:pPr>
            <a:r>
              <a:rPr lang="el-GR" smtClean="0"/>
              <a:t>-πρότυπες λίστες ήχου/μουσικής  </a:t>
            </a:r>
            <a:endParaRPr lang="en-GB"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bodyPr>
          <a:lstStyle/>
          <a:p>
            <a:pPr algn="ctr" eaLnBrk="1" hangingPunct="1">
              <a:defRPr/>
            </a:pPr>
            <a:r>
              <a:rPr lang="el-GR" sz="3200" b="1" dirty="0" smtClean="0">
                <a:solidFill>
                  <a:srgbClr val="0070C0"/>
                </a:solidFill>
                <a:latin typeface="Times New Roman" pitchFamily="18" charset="0"/>
                <a:cs typeface="Times New Roman" pitchFamily="18" charset="0"/>
              </a:rPr>
              <a:t>πρότυπο εικονογράφησης σεναρίου </a:t>
            </a:r>
            <a:endParaRPr lang="en-GB" sz="3200" b="1" dirty="0" smtClean="0">
              <a:solidFill>
                <a:srgbClr val="0070C0"/>
              </a:solidFill>
              <a:latin typeface="Times New Roman" pitchFamily="18" charset="0"/>
              <a:cs typeface="Times New Roman" pitchFamily="18" charset="0"/>
            </a:endParaRPr>
          </a:p>
        </p:txBody>
      </p:sp>
      <p:graphicFrame>
        <p:nvGraphicFramePr>
          <p:cNvPr id="1026" name="Object 67"/>
          <p:cNvGraphicFramePr>
            <a:graphicFrameLocks noGrp="1" noChangeAspect="1"/>
          </p:cNvGraphicFramePr>
          <p:nvPr>
            <p:ph idx="4294967295"/>
          </p:nvPr>
        </p:nvGraphicFramePr>
        <p:xfrm>
          <a:off x="1020763" y="1439863"/>
          <a:ext cx="6956425" cy="5084762"/>
        </p:xfrm>
        <a:graphic>
          <a:graphicData uri="http://schemas.openxmlformats.org/presentationml/2006/ole">
            <p:oleObj spid="_x0000_s1026" name="Document" r:id="rId3" imgW="9153846" imgH="6690897" progId="Word.Document.8">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bwMode="auto"/>
        <p:txBody>
          <a:bodyPr wrap="square" numCol="1" anchorCtr="0" compatLnSpc="1">
            <a:prstTxWarp prst="textNoShape">
              <a:avLst/>
            </a:prstTxWarp>
          </a:bodyPr>
          <a:lstStyle/>
          <a:p>
            <a:pPr eaLnBrk="1" hangingPunct="1">
              <a:defRPr/>
            </a:pPr>
            <a:endParaRPr lang="en-GB" smtClean="0"/>
          </a:p>
        </p:txBody>
      </p:sp>
      <p:pic>
        <p:nvPicPr>
          <p:cNvPr id="47107" name="Picture 2"/>
          <p:cNvPicPr>
            <a:picLocks noGrp="1" noChangeAspect="1" noChangeArrowheads="1"/>
          </p:cNvPicPr>
          <p:nvPr>
            <p:ph idx="4294967295"/>
          </p:nvPr>
        </p:nvPicPr>
        <p:blipFill>
          <a:blip r:embed="rId2" cstate="print"/>
          <a:srcRect/>
          <a:stretch>
            <a:fillRect/>
          </a:stretch>
        </p:blipFill>
        <p:spPr>
          <a:xfrm>
            <a:off x="0" y="404813"/>
            <a:ext cx="9144000" cy="60483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0" y="-24"/>
          <a:ext cx="9144000"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Στρογγυλεμένο ορθογώνιο"/>
          <p:cNvSpPr/>
          <p:nvPr/>
        </p:nvSpPr>
        <p:spPr>
          <a:xfrm>
            <a:off x="3357563" y="2571750"/>
            <a:ext cx="2428875" cy="150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3200" dirty="0"/>
              <a:t>Αφήγηση</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noAutofit/>
          </a:bodyPr>
          <a:lstStyle/>
          <a:p>
            <a:pPr algn="ctr" eaLnBrk="1" hangingPunct="1">
              <a:defRPr/>
            </a:pPr>
            <a:r>
              <a:rPr lang="el-GR" sz="3200" b="1" dirty="0" smtClean="0">
                <a:solidFill>
                  <a:srgbClr val="0070C0"/>
                </a:solidFill>
                <a:latin typeface="Times New Roman" pitchFamily="18" charset="0"/>
                <a:cs typeface="Times New Roman" pitchFamily="18" charset="0"/>
              </a:rPr>
              <a:t>Προ-παραγωγή: οργάνωση των φακέλων του έργου</a:t>
            </a:r>
            <a:endParaRPr lang="en-GB" sz="3200" b="1" dirty="0" smtClean="0">
              <a:solidFill>
                <a:srgbClr val="0070C0"/>
              </a:solidFill>
              <a:latin typeface="Times New Roman" pitchFamily="18" charset="0"/>
              <a:cs typeface="Times New Roman" pitchFamily="18" charset="0"/>
            </a:endParaRPr>
          </a:p>
        </p:txBody>
      </p:sp>
      <p:sp>
        <p:nvSpPr>
          <p:cNvPr id="48131" name="Content Placeholder 2"/>
          <p:cNvSpPr>
            <a:spLocks noGrp="1"/>
          </p:cNvSpPr>
          <p:nvPr>
            <p:ph idx="4294967295"/>
          </p:nvPr>
        </p:nvSpPr>
        <p:spPr/>
        <p:txBody>
          <a:bodyPr/>
          <a:lstStyle/>
          <a:p>
            <a:pPr eaLnBrk="1" hangingPunct="1">
              <a:lnSpc>
                <a:spcPct val="90000"/>
              </a:lnSpc>
            </a:pPr>
            <a:r>
              <a:rPr lang="el-GR" sz="2000" smtClean="0"/>
              <a:t>Κάθε ψηφιακή ιστορία αντιμετωπίζεται ως ένα έργο.</a:t>
            </a:r>
          </a:p>
          <a:p>
            <a:pPr eaLnBrk="1" hangingPunct="1">
              <a:lnSpc>
                <a:spcPct val="90000"/>
              </a:lnSpc>
            </a:pPr>
            <a:endParaRPr lang="el-GR" sz="2000" smtClean="0"/>
          </a:p>
          <a:p>
            <a:pPr eaLnBrk="1" hangingPunct="1">
              <a:lnSpc>
                <a:spcPct val="90000"/>
              </a:lnSpc>
            </a:pPr>
            <a:r>
              <a:rPr lang="el-GR" sz="2000" smtClean="0"/>
              <a:t>Οργανώστε τους υποφακέλους των πηγών μέσα στον τελικό φάκελο του έργου.</a:t>
            </a:r>
          </a:p>
          <a:p>
            <a:pPr eaLnBrk="1" hangingPunct="1">
              <a:lnSpc>
                <a:spcPct val="90000"/>
              </a:lnSpc>
            </a:pPr>
            <a:endParaRPr lang="el-GR" sz="2000" smtClean="0"/>
          </a:p>
          <a:p>
            <a:pPr eaLnBrk="1" hangingPunct="1">
              <a:lnSpc>
                <a:spcPct val="90000"/>
              </a:lnSpc>
            </a:pPr>
            <a:r>
              <a:rPr lang="el-GR" sz="2000" smtClean="0"/>
              <a:t>Είναι  σημαντικό οι φάκελοι αυτοί να βρίσκονται μαζί!</a:t>
            </a:r>
          </a:p>
          <a:p>
            <a:pPr eaLnBrk="1" hangingPunct="1">
              <a:lnSpc>
                <a:spcPct val="90000"/>
              </a:lnSpc>
            </a:pPr>
            <a:endParaRPr lang="el-GR" sz="2000" smtClean="0"/>
          </a:p>
          <a:p>
            <a:pPr eaLnBrk="1" hangingPunct="1">
              <a:lnSpc>
                <a:spcPct val="90000"/>
              </a:lnSpc>
            </a:pPr>
            <a:r>
              <a:rPr lang="el-GR" sz="2000" smtClean="0"/>
              <a:t>Αν οι φάκελοι αυτοί αποθηκευτούν τυχαία ή ξεχωριστά από τον φάκελο παραγωγής, μπορεί ξαφνικά να βρεθείτε να αναζητάτε την τοποθεσία κάθε αρχείου που έχει μετακινηθεί και να χρειάζεται να το ξανα-συνδέσετε με το υπόλοιπο υλικό στο πλαίσιο του λογισμικού. </a:t>
            </a:r>
            <a:endParaRPr lang="en-GB" sz="20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noAutofit/>
          </a:bodyPr>
          <a:lstStyle/>
          <a:p>
            <a:pPr eaLnBrk="1" hangingPunct="1">
              <a:defRPr/>
            </a:pPr>
            <a:r>
              <a:rPr lang="el-GR" sz="3200" b="1" dirty="0" smtClean="0">
                <a:solidFill>
                  <a:srgbClr val="0070C0"/>
                </a:solidFill>
                <a:latin typeface="Times New Roman" pitchFamily="18" charset="0"/>
                <a:cs typeface="Times New Roman" pitchFamily="18" charset="0"/>
              </a:rPr>
              <a:t>Παραγωγή: η δημιουργία του ηχητικού υλικού (</a:t>
            </a:r>
            <a:r>
              <a:rPr lang="en-GB" sz="3200" b="1" dirty="0" smtClean="0">
                <a:solidFill>
                  <a:srgbClr val="0070C0"/>
                </a:solidFill>
                <a:latin typeface="Times New Roman" pitchFamily="18" charset="0"/>
                <a:cs typeface="Times New Roman" pitchFamily="18" charset="0"/>
              </a:rPr>
              <a:t>voice over</a:t>
            </a:r>
            <a:r>
              <a:rPr lang="el-GR" sz="3200" b="1" dirty="0" smtClean="0">
                <a:solidFill>
                  <a:srgbClr val="0070C0"/>
                </a:solidFill>
                <a:latin typeface="Times New Roman" pitchFamily="18" charset="0"/>
                <a:cs typeface="Times New Roman" pitchFamily="18" charset="0"/>
              </a:rPr>
              <a:t>)</a:t>
            </a:r>
            <a:endParaRPr lang="en-GB" sz="3200" b="1" dirty="0" smtClean="0">
              <a:solidFill>
                <a:srgbClr val="0070C0"/>
              </a:solidFill>
              <a:latin typeface="Times New Roman" pitchFamily="18" charset="0"/>
              <a:cs typeface="Times New Roman" pitchFamily="18" charset="0"/>
            </a:endParaRPr>
          </a:p>
        </p:txBody>
      </p:sp>
      <p:sp>
        <p:nvSpPr>
          <p:cNvPr id="49155" name="Content Placeholder 2"/>
          <p:cNvSpPr>
            <a:spLocks noGrp="1"/>
          </p:cNvSpPr>
          <p:nvPr>
            <p:ph idx="4294967295"/>
          </p:nvPr>
        </p:nvSpPr>
        <p:spPr/>
        <p:txBody>
          <a:bodyPr/>
          <a:lstStyle/>
          <a:p>
            <a:pPr eaLnBrk="1" hangingPunct="1">
              <a:lnSpc>
                <a:spcPct val="90000"/>
              </a:lnSpc>
            </a:pPr>
            <a:r>
              <a:rPr lang="el-GR" sz="2100" smtClean="0"/>
              <a:t>Το </a:t>
            </a:r>
            <a:r>
              <a:rPr lang="en-GB" sz="2100" smtClean="0"/>
              <a:t>voiceover </a:t>
            </a:r>
            <a:r>
              <a:rPr lang="el-GR" sz="2100" smtClean="0"/>
              <a:t>είναι το ψηφιακό αρχείο που δημιουργείτε με την ηχογράφηση του τελικού σεναρίου, το οποίο διαβάζετε εσείς οι ίδιοι</a:t>
            </a:r>
          </a:p>
          <a:p>
            <a:pPr eaLnBrk="1" hangingPunct="1">
              <a:lnSpc>
                <a:spcPct val="90000"/>
              </a:lnSpc>
            </a:pPr>
            <a:endParaRPr lang="el-GR" sz="2100" smtClean="0"/>
          </a:p>
          <a:p>
            <a:pPr eaLnBrk="1" hangingPunct="1">
              <a:lnSpc>
                <a:spcPct val="90000"/>
              </a:lnSpc>
            </a:pPr>
            <a:r>
              <a:rPr lang="el-GR" sz="2100" smtClean="0"/>
              <a:t>Η φωνή αναπαριστά την ιστορία, δεν την αναγιγνώσκει απλώς</a:t>
            </a:r>
          </a:p>
          <a:p>
            <a:pPr eaLnBrk="1" hangingPunct="1">
              <a:lnSpc>
                <a:spcPct val="90000"/>
              </a:lnSpc>
            </a:pPr>
            <a:endParaRPr lang="el-GR" sz="2100" smtClean="0"/>
          </a:p>
          <a:p>
            <a:pPr eaLnBrk="1" hangingPunct="1">
              <a:lnSpc>
                <a:spcPct val="90000"/>
              </a:lnSpc>
            </a:pPr>
            <a:r>
              <a:rPr lang="el-GR" sz="2100" smtClean="0"/>
              <a:t>Η φωνή σας, με όλες τις δυνατότητες και τις αδυναμίες της, εκφράζει την αληθινή μαγεία της ιστορίας σας, διότι η ιστορία λέγεται με έναν τρόπο που κανείς άλλος εκτός από εσάς δεν θα μπορούσε να την πει</a:t>
            </a:r>
            <a:r>
              <a:rPr lang="en-GB" sz="210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noAutofit/>
          </a:bodyPr>
          <a:lstStyle/>
          <a:p>
            <a:pPr algn="ctr" eaLnBrk="1" hangingPunct="1">
              <a:defRPr/>
            </a:pPr>
            <a:r>
              <a:rPr lang="el-GR" sz="3000" b="1" dirty="0" smtClean="0">
                <a:solidFill>
                  <a:srgbClr val="0070C0"/>
                </a:solidFill>
                <a:latin typeface="Times New Roman" pitchFamily="18" charset="0"/>
                <a:cs typeface="Times New Roman" pitchFamily="18" charset="0"/>
              </a:rPr>
              <a:t>Παραγωγή: συγκέντρωση και προετοιμασία πηγών </a:t>
            </a:r>
            <a:endParaRPr lang="en-GB" sz="3000" b="1" dirty="0" smtClean="0">
              <a:solidFill>
                <a:srgbClr val="0070C0"/>
              </a:solidFill>
              <a:latin typeface="Times New Roman" pitchFamily="18" charset="0"/>
              <a:cs typeface="Times New Roman" pitchFamily="18" charset="0"/>
            </a:endParaRPr>
          </a:p>
        </p:txBody>
      </p:sp>
      <p:sp>
        <p:nvSpPr>
          <p:cNvPr id="50179" name="Content Placeholder 2"/>
          <p:cNvSpPr>
            <a:spLocks noGrp="1"/>
          </p:cNvSpPr>
          <p:nvPr>
            <p:ph idx="4294967295"/>
          </p:nvPr>
        </p:nvSpPr>
        <p:spPr/>
        <p:txBody>
          <a:bodyPr/>
          <a:lstStyle/>
          <a:p>
            <a:pPr eaLnBrk="1" hangingPunct="1">
              <a:lnSpc>
                <a:spcPct val="80000"/>
              </a:lnSpc>
            </a:pPr>
            <a:r>
              <a:rPr lang="el-GR" smtClean="0"/>
              <a:t>Χρησιμοποιήστε τις πρότυπες λίστες εικόνων και ήχων, συγκεντρώστε και προετοιμάστε όλο το υλικό πριν από το στάδιο που ακολουθεί την παραγωγή (15-20 εικόνες ή αναμνηστικά αντικείμενα: φωτογραφίες, βιντεοκλίπ, ζωγραφικά έργα, έλεγχοι προόδου)</a:t>
            </a:r>
          </a:p>
          <a:p>
            <a:pPr eaLnBrk="1" hangingPunct="1">
              <a:lnSpc>
                <a:spcPct val="80000"/>
              </a:lnSpc>
            </a:pPr>
            <a:endParaRPr lang="el-GR" smtClean="0"/>
          </a:p>
          <a:p>
            <a:pPr eaLnBrk="1" hangingPunct="1">
              <a:lnSpc>
                <a:spcPct val="80000"/>
              </a:lnSpc>
            </a:pPr>
            <a:r>
              <a:rPr lang="el-GR" smtClean="0"/>
              <a:t>Το ολοκληρωμένο ψηφιακό ηχητικό υλικό οργανώνει την τελική επιλογή όλων των πηγών που απαιτούνται για να ξεδιπλώσουν την συναισθηματική ισχύ, το βάθος και το νόημα της ιστορίας σας.   </a:t>
            </a:r>
            <a:endParaRPr lang="en-GB"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noAutofit/>
          </a:bodyPr>
          <a:lstStyle/>
          <a:p>
            <a:pPr algn="ctr" eaLnBrk="1" hangingPunct="1">
              <a:defRPr/>
            </a:pPr>
            <a:r>
              <a:rPr lang="el-GR" sz="3200" b="1" dirty="0" smtClean="0">
                <a:solidFill>
                  <a:srgbClr val="0070C0"/>
                </a:solidFill>
                <a:latin typeface="Times New Roman" pitchFamily="18" charset="0"/>
                <a:cs typeface="Times New Roman" pitchFamily="18" charset="0"/>
              </a:rPr>
              <a:t>Μετά την παραγωγή: σύνθεση όλων των στοιχείων </a:t>
            </a:r>
            <a:endParaRPr lang="en-GB" sz="3200" b="1" dirty="0" smtClean="0">
              <a:solidFill>
                <a:srgbClr val="0070C0"/>
              </a:solidFill>
              <a:latin typeface="Times New Roman" pitchFamily="18" charset="0"/>
              <a:cs typeface="Times New Roman" pitchFamily="18" charset="0"/>
            </a:endParaRPr>
          </a:p>
        </p:txBody>
      </p:sp>
      <p:sp>
        <p:nvSpPr>
          <p:cNvPr id="51203" name="Content Placeholder 2"/>
          <p:cNvSpPr>
            <a:spLocks noGrp="1"/>
          </p:cNvSpPr>
          <p:nvPr>
            <p:ph idx="4294967295"/>
          </p:nvPr>
        </p:nvSpPr>
        <p:spPr/>
        <p:txBody>
          <a:bodyPr/>
          <a:lstStyle/>
          <a:p>
            <a:pPr eaLnBrk="1" hangingPunct="1">
              <a:lnSpc>
                <a:spcPct val="80000"/>
              </a:lnSpc>
            </a:pPr>
            <a:r>
              <a:rPr lang="el-GR" sz="2000" smtClean="0"/>
              <a:t>Όλα τα στοιχεία αναμειγνύονται σύμφωνα με την εικονογράφηση σεναρίου (</a:t>
            </a:r>
            <a:r>
              <a:rPr lang="en-GB" sz="2000" smtClean="0"/>
              <a:t>storyboard</a:t>
            </a:r>
            <a:r>
              <a:rPr lang="el-GR" sz="2000" smtClean="0"/>
              <a:t>)</a:t>
            </a:r>
            <a:r>
              <a:rPr lang="en-GB" sz="2000" smtClean="0"/>
              <a:t> </a:t>
            </a:r>
            <a:r>
              <a:rPr lang="el-GR" sz="2000" smtClean="0"/>
              <a:t>που έχει αναπτυχθεί στη φάση της προπαραγωγής.</a:t>
            </a:r>
          </a:p>
          <a:p>
            <a:pPr eaLnBrk="1" hangingPunct="1">
              <a:lnSpc>
                <a:spcPct val="80000"/>
              </a:lnSpc>
            </a:pPr>
            <a:endParaRPr lang="el-GR" sz="2000" smtClean="0"/>
          </a:p>
          <a:p>
            <a:pPr eaLnBrk="1" hangingPunct="1">
              <a:lnSpc>
                <a:spcPct val="80000"/>
              </a:lnSpc>
            </a:pPr>
            <a:r>
              <a:rPr lang="el-GR" sz="2000" smtClean="0"/>
              <a:t>Απώτερος στόχος είναι να κάνετε την ιστορία σας ελκυστική για τους θεατές και να κρατήσετε το ενδιαφέρον τους</a:t>
            </a:r>
          </a:p>
          <a:p>
            <a:pPr eaLnBrk="1" hangingPunct="1">
              <a:lnSpc>
                <a:spcPct val="80000"/>
              </a:lnSpc>
            </a:pPr>
            <a:endParaRPr lang="el-GR" sz="2000" smtClean="0"/>
          </a:p>
          <a:p>
            <a:pPr eaLnBrk="1" hangingPunct="1">
              <a:lnSpc>
                <a:spcPct val="80000"/>
              </a:lnSpc>
            </a:pPr>
            <a:r>
              <a:rPr lang="el-GR" sz="2000" smtClean="0"/>
              <a:t>Στην αρχή φτιάχνετε μια πρόχειρη εκδοχή της ιστορίας με τις εικόνες και την ηχητική αφήγηση ΜΟΝΟ  </a:t>
            </a:r>
          </a:p>
          <a:p>
            <a:pPr eaLnBrk="1" hangingPunct="1">
              <a:lnSpc>
                <a:spcPct val="80000"/>
              </a:lnSpc>
            </a:pPr>
            <a:endParaRPr lang="el-GR" sz="2000" smtClean="0"/>
          </a:p>
          <a:p>
            <a:pPr eaLnBrk="1" hangingPunct="1">
              <a:lnSpc>
                <a:spcPct val="80000"/>
              </a:lnSpc>
            </a:pPr>
            <a:r>
              <a:rPr lang="el-GR" sz="2000" smtClean="0"/>
              <a:t>Η μουσική προστίθεται στο τέλος</a:t>
            </a:r>
          </a:p>
          <a:p>
            <a:pPr eaLnBrk="1" hangingPunct="1">
              <a:lnSpc>
                <a:spcPct val="80000"/>
              </a:lnSpc>
            </a:pPr>
            <a:endParaRPr lang="el-GR" sz="2000" smtClean="0"/>
          </a:p>
          <a:p>
            <a:pPr eaLnBrk="1" hangingPunct="1">
              <a:lnSpc>
                <a:spcPct val="80000"/>
              </a:lnSpc>
            </a:pPr>
            <a:r>
              <a:rPr lang="el-GR" sz="2000" smtClean="0"/>
              <a:t>Φροντίστε να έχετε χρόνο στο τέλος της ιστορίας σας για να αναφέρετε τις πηγές σας και τις ευχαριστίες που πιθανόν να θέλετε να απευθύνετε</a:t>
            </a:r>
            <a:endParaRPr lang="en-GB" sz="2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bodyPr>
          <a:lstStyle/>
          <a:p>
            <a:pPr algn="ctr" eaLnBrk="1" hangingPunct="1">
              <a:defRPr/>
            </a:pPr>
            <a:r>
              <a:rPr lang="el-GR" sz="3200" b="1" dirty="0" smtClean="0">
                <a:solidFill>
                  <a:srgbClr val="0070C0"/>
                </a:solidFill>
                <a:latin typeface="Times New Roman" pitchFamily="18" charset="0"/>
                <a:cs typeface="Times New Roman" pitchFamily="18" charset="0"/>
              </a:rPr>
              <a:t>Διανομή: χειροκρότημα, χειροκρότημα!</a:t>
            </a:r>
            <a:endParaRPr lang="en-GB" sz="3200" b="1" dirty="0" smtClean="0">
              <a:solidFill>
                <a:srgbClr val="0070C0"/>
              </a:solidFill>
              <a:latin typeface="Times New Roman" pitchFamily="18" charset="0"/>
              <a:cs typeface="Times New Roman" pitchFamily="18" charset="0"/>
            </a:endParaRPr>
          </a:p>
        </p:txBody>
      </p:sp>
      <p:sp>
        <p:nvSpPr>
          <p:cNvPr id="52227" name="Content Placeholder 2"/>
          <p:cNvSpPr>
            <a:spLocks noGrp="1"/>
          </p:cNvSpPr>
          <p:nvPr>
            <p:ph idx="4294967295"/>
          </p:nvPr>
        </p:nvSpPr>
        <p:spPr/>
        <p:txBody>
          <a:bodyPr/>
          <a:lstStyle/>
          <a:p>
            <a:pPr eaLnBrk="1" hangingPunct="1">
              <a:lnSpc>
                <a:spcPct val="80000"/>
              </a:lnSpc>
            </a:pPr>
            <a:r>
              <a:rPr lang="el-GR" sz="2100" smtClean="0"/>
              <a:t>Υπάρχουν πολλοί τρόποι διανομής</a:t>
            </a:r>
          </a:p>
          <a:p>
            <a:pPr eaLnBrk="1" hangingPunct="1">
              <a:lnSpc>
                <a:spcPct val="80000"/>
              </a:lnSpc>
            </a:pPr>
            <a:endParaRPr lang="el-GR" sz="2100" smtClean="0"/>
          </a:p>
          <a:p>
            <a:pPr eaLnBrk="1" hangingPunct="1">
              <a:lnSpc>
                <a:spcPct val="80000"/>
              </a:lnSpc>
            </a:pPr>
            <a:r>
              <a:rPr lang="el-GR" sz="2100" smtClean="0"/>
              <a:t>Ένας καλός τρόπος να μοιραστείτε την ιστορία σας με τους άλλους είναι η αποστολή μέσω ηλεκτρονικού ταχυδρομείου ή η δημιουργία αρχείων αφήγησης που μπορούν να δημοσιευθούν στο διαδίκτυο (π.χ. </a:t>
            </a:r>
            <a:r>
              <a:rPr lang="en-GB" sz="2100" smtClean="0"/>
              <a:t>youtube</a:t>
            </a:r>
            <a:r>
              <a:rPr lang="el-GR" sz="2100" smtClean="0"/>
              <a:t>)</a:t>
            </a:r>
          </a:p>
          <a:p>
            <a:pPr eaLnBrk="1" hangingPunct="1">
              <a:lnSpc>
                <a:spcPct val="80000"/>
              </a:lnSpc>
            </a:pPr>
            <a:endParaRPr lang="el-GR" sz="2100" smtClean="0"/>
          </a:p>
          <a:p>
            <a:pPr eaLnBrk="1" hangingPunct="1">
              <a:lnSpc>
                <a:spcPct val="80000"/>
              </a:lnSpc>
            </a:pPr>
            <a:r>
              <a:rPr lang="el-GR" sz="2100" smtClean="0"/>
              <a:t>Ένας άλλος δημοφιλής τρόπος διανομής είναι σε μορφή </a:t>
            </a:r>
            <a:r>
              <a:rPr lang="en-GB" sz="2100" smtClean="0"/>
              <a:t>dvd</a:t>
            </a:r>
            <a:endParaRPr lang="el-GR" sz="2100" smtClean="0"/>
          </a:p>
          <a:p>
            <a:pPr eaLnBrk="1" hangingPunct="1">
              <a:lnSpc>
                <a:spcPct val="80000"/>
              </a:lnSpc>
            </a:pPr>
            <a:endParaRPr lang="en-GB" sz="2100" smtClean="0"/>
          </a:p>
          <a:p>
            <a:pPr eaLnBrk="1" hangingPunct="1">
              <a:lnSpc>
                <a:spcPct val="80000"/>
              </a:lnSpc>
            </a:pPr>
            <a:r>
              <a:rPr lang="el-GR" sz="2100" smtClean="0"/>
              <a:t>Μπορείτε ακόμη να διακινήσετε την ιστορία σας σε κινητά τηλέφωνα μέσω του </a:t>
            </a:r>
            <a:r>
              <a:rPr lang="en-US" sz="2100" smtClean="0"/>
              <a:t>bluetooth, </a:t>
            </a:r>
            <a:r>
              <a:rPr lang="el-GR" sz="2100" smtClean="0"/>
              <a:t>για να εντυπωσιάσετε φίλους αλλά και αγνώστους</a:t>
            </a:r>
            <a:endParaRPr lang="en-GB" sz="21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229600" cy="990600"/>
          </a:xfrm>
        </p:spPr>
        <p:txBody>
          <a:bodyPr/>
          <a:lstStyle/>
          <a:p>
            <a:pPr algn="ctr" eaLnBrk="1" fontAlgn="auto" hangingPunct="1">
              <a:spcAft>
                <a:spcPts val="0"/>
              </a:spcAft>
              <a:defRPr/>
            </a:pPr>
            <a:r>
              <a:rPr lang="el-GR" sz="3200" b="1" dirty="0" smtClean="0">
                <a:solidFill>
                  <a:srgbClr val="0070C0"/>
                </a:solidFill>
                <a:latin typeface="Times New Roman" pitchFamily="18" charset="0"/>
                <a:cs typeface="Times New Roman" pitchFamily="18" charset="0"/>
              </a:rPr>
              <a:t>Εργαλεία ψηφιακής αφήγησης</a:t>
            </a:r>
            <a:endParaRPr lang="el-GR" sz="32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endParaRPr lang="en-US" dirty="0" smtClean="0"/>
          </a:p>
          <a:p>
            <a:pPr marL="0" indent="0" eaLnBrk="1" fontAlgn="auto" hangingPunct="1">
              <a:spcAft>
                <a:spcPts val="0"/>
              </a:spcAft>
              <a:defRPr/>
            </a:pPr>
            <a:r>
              <a:rPr lang="el-GR" b="1" dirty="0" smtClean="0"/>
              <a:t>  </a:t>
            </a:r>
            <a:r>
              <a:rPr lang="en-US" b="1" dirty="0" smtClean="0"/>
              <a:t>Microsoft photo story 3</a:t>
            </a:r>
          </a:p>
          <a:p>
            <a:pPr marL="274637" lvl="1" indent="0" eaLnBrk="1" fontAlgn="auto" hangingPunct="1">
              <a:spcAft>
                <a:spcPts val="0"/>
              </a:spcAft>
              <a:buFont typeface="Arial" pitchFamily="34" charset="0"/>
              <a:buNone/>
              <a:defRPr/>
            </a:pPr>
            <a:r>
              <a:rPr lang="el-GR" dirty="0" smtClean="0"/>
              <a:t> </a:t>
            </a:r>
            <a:r>
              <a:rPr lang="en-US" dirty="0" smtClean="0"/>
              <a:t>- </a:t>
            </a:r>
            <a:r>
              <a:rPr lang="el-GR" dirty="0" smtClean="0"/>
              <a:t>εύχρηστο, προσιτό, δωρεάν λογισμικό για παραγωγή ψηφιακών ιστοριών από αρχάριους</a:t>
            </a:r>
            <a:endParaRPr lang="en-US" dirty="0" smtClean="0"/>
          </a:p>
          <a:p>
            <a:pPr marL="182880" indent="-182880" eaLnBrk="1" fontAlgn="auto" hangingPunct="1">
              <a:spcAft>
                <a:spcPts val="0"/>
              </a:spcAft>
              <a:buFont typeface="Arial" charset="0"/>
              <a:buNone/>
              <a:defRPr/>
            </a:pPr>
            <a:endParaRPr lang="en-US" dirty="0" smtClean="0"/>
          </a:p>
          <a:p>
            <a:pPr marL="182880" indent="-182880" eaLnBrk="1" fontAlgn="auto" hangingPunct="1">
              <a:spcAft>
                <a:spcPts val="0"/>
              </a:spcAft>
              <a:buFont typeface="Arial" pitchFamily="34" charset="0"/>
              <a:buChar char="•"/>
              <a:defRPr/>
            </a:pPr>
            <a:r>
              <a:rPr lang="el-GR" b="1" dirty="0" smtClean="0"/>
              <a:t> </a:t>
            </a:r>
            <a:r>
              <a:rPr lang="en-US" b="1" dirty="0" smtClean="0"/>
              <a:t>Windows Movie maker</a:t>
            </a:r>
          </a:p>
          <a:p>
            <a:pPr marL="457517" lvl="1" indent="-182880" eaLnBrk="1" fontAlgn="auto" hangingPunct="1">
              <a:spcAft>
                <a:spcPts val="0"/>
              </a:spcAft>
              <a:buFontTx/>
              <a:buChar char="-"/>
              <a:defRPr/>
            </a:pPr>
            <a:r>
              <a:rPr lang="el-GR" dirty="0" smtClean="0"/>
              <a:t>εύχρηστο, προσιτό λογισμικό για παραγωγή ψηφιακών ιστοριών με δυνατότητα επεξεργασίας και </a:t>
            </a:r>
            <a:r>
              <a:rPr lang="en-GB" dirty="0" smtClean="0"/>
              <a:t>video </a:t>
            </a:r>
            <a:endParaRPr lang="el-GR" dirty="0" smtClean="0"/>
          </a:p>
          <a:p>
            <a:pPr marL="457517" lvl="1" indent="-182880" eaLnBrk="1" fontAlgn="auto" hangingPunct="1">
              <a:spcAft>
                <a:spcPts val="0"/>
              </a:spcAft>
              <a:buFontTx/>
              <a:buChar char="-"/>
              <a:defRPr/>
            </a:pPr>
            <a:endParaRPr lang="en-GB" dirty="0" smtClean="0"/>
          </a:p>
          <a:p>
            <a:pPr marL="0" lvl="1" indent="0" eaLnBrk="1" fontAlgn="auto" hangingPunct="1">
              <a:spcAft>
                <a:spcPts val="0"/>
              </a:spcAft>
              <a:defRPr/>
            </a:pPr>
            <a:r>
              <a:rPr lang="el-GR" b="1" dirty="0" smtClean="0"/>
              <a:t> </a:t>
            </a:r>
            <a:r>
              <a:rPr lang="en-US" sz="2400" b="1" dirty="0" smtClean="0"/>
              <a:t>i-Mac</a:t>
            </a:r>
          </a:p>
          <a:p>
            <a:pPr marL="457517" lvl="1" indent="-182880" eaLnBrk="1" fontAlgn="auto" hangingPunct="1">
              <a:spcAft>
                <a:spcPts val="0"/>
              </a:spcAft>
              <a:buFontTx/>
              <a:buChar char="-"/>
              <a:defRPr/>
            </a:pPr>
            <a:r>
              <a:rPr lang="el-GR" dirty="0" smtClean="0"/>
              <a:t>Όπως το προηγούμενο αλλά για συστήματα </a:t>
            </a:r>
            <a:r>
              <a:rPr lang="en-GB" dirty="0" smtClean="0"/>
              <a:t>Apple Macintosh</a:t>
            </a:r>
            <a:endParaRPr lang="en-US" dirty="0" smtClean="0"/>
          </a:p>
          <a:p>
            <a:pPr marL="457517" lvl="1" indent="-182880" eaLnBrk="1" fontAlgn="auto" hangingPunct="1">
              <a:spcAft>
                <a:spcPts val="0"/>
              </a:spcAft>
              <a:buFontTx/>
              <a:buChar char="-"/>
              <a:defRPr/>
            </a:pP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l-GR" b="1" dirty="0" smtClean="0">
                <a:solidFill>
                  <a:srgbClr val="0070C0"/>
                </a:solidFill>
              </a:rPr>
              <a:t>Βιβλιογραφ</a:t>
            </a:r>
            <a:r>
              <a:rPr lang="el-GR" b="1" dirty="0">
                <a:solidFill>
                  <a:srgbClr val="0070C0"/>
                </a:solidFill>
              </a:rPr>
              <a:t>ί</a:t>
            </a:r>
            <a:r>
              <a:rPr lang="el-GR" b="1" dirty="0" smtClean="0">
                <a:solidFill>
                  <a:srgbClr val="0070C0"/>
                </a:solidFill>
              </a:rPr>
              <a:t>α</a:t>
            </a:r>
            <a:endParaRPr lang="el-GR" b="1" dirty="0">
              <a:solidFill>
                <a:srgbClr val="0070C0"/>
              </a:solidFill>
            </a:endParaRPr>
          </a:p>
        </p:txBody>
      </p:sp>
      <p:sp>
        <p:nvSpPr>
          <p:cNvPr id="3" name="Content Placeholder 2"/>
          <p:cNvSpPr>
            <a:spLocks noGrp="1"/>
          </p:cNvSpPr>
          <p:nvPr>
            <p:ph idx="1"/>
          </p:nvPr>
        </p:nvSpPr>
        <p:spPr>
          <a:xfrm>
            <a:off x="468313" y="1196975"/>
            <a:ext cx="8229600" cy="4876800"/>
          </a:xfrm>
        </p:spPr>
        <p:txBody>
          <a:bodyPr/>
          <a:lstStyle/>
          <a:p>
            <a:pPr marL="0" indent="0" eaLnBrk="1" hangingPunct="1">
              <a:buFont typeface="Arial" charset="0"/>
              <a:buNone/>
              <a:defRPr/>
            </a:pPr>
            <a:endParaRPr lang="el-GR" dirty="0" smtClean="0"/>
          </a:p>
          <a:p>
            <a:pPr eaLnBrk="1" hangingPunct="1">
              <a:defRPr/>
            </a:pPr>
            <a:r>
              <a:rPr lang="en-US" dirty="0" smtClean="0"/>
              <a:t>Center </a:t>
            </a:r>
            <a:r>
              <a:rPr lang="en-US" dirty="0"/>
              <a:t>for Digital Storytelling </a:t>
            </a:r>
            <a:endParaRPr lang="el-GR" dirty="0" smtClean="0"/>
          </a:p>
          <a:p>
            <a:pPr lvl="1" eaLnBrk="1" hangingPunct="1">
              <a:defRPr/>
            </a:pPr>
            <a:r>
              <a:rPr lang="en-US" dirty="0" smtClean="0">
                <a:hlinkClick r:id="rId2"/>
              </a:rPr>
              <a:t>http</a:t>
            </a:r>
            <a:r>
              <a:rPr lang="en-US" dirty="0">
                <a:hlinkClick r:id="rId2"/>
              </a:rPr>
              <a:t>://www.storycenter.org</a:t>
            </a:r>
            <a:r>
              <a:rPr lang="en-US" dirty="0" smtClean="0">
                <a:hlinkClick r:id="rId2"/>
              </a:rPr>
              <a:t>/</a:t>
            </a:r>
            <a:endParaRPr lang="el-GR" dirty="0" smtClean="0"/>
          </a:p>
          <a:p>
            <a:pPr lvl="1" eaLnBrk="1" hangingPunct="1">
              <a:defRPr/>
            </a:pPr>
            <a:r>
              <a:rPr lang="en-US" dirty="0">
                <a:hlinkClick r:id="rId3"/>
              </a:rPr>
              <a:t>http://www.storycenter.org/storage/publications/cookbook.pdf</a:t>
            </a:r>
            <a:endParaRPr lang="el-GR" dirty="0"/>
          </a:p>
          <a:p>
            <a:pPr lvl="1" eaLnBrk="1" hangingPunct="1">
              <a:defRPr/>
            </a:pPr>
            <a:endParaRPr lang="en-US" dirty="0"/>
          </a:p>
          <a:p>
            <a:pPr eaLnBrk="1" hangingPunct="1">
              <a:defRPr/>
            </a:pPr>
            <a:r>
              <a:rPr lang="en-US" dirty="0" err="1"/>
              <a:t>Digitales</a:t>
            </a:r>
            <a:r>
              <a:rPr lang="en-US" dirty="0"/>
              <a:t>- The Art of </a:t>
            </a:r>
            <a:r>
              <a:rPr lang="en-US" dirty="0" smtClean="0"/>
              <a:t>Telling </a:t>
            </a:r>
            <a:r>
              <a:rPr lang="en-US" dirty="0" err="1" smtClean="0"/>
              <a:t>DigitalStories</a:t>
            </a:r>
            <a:endParaRPr lang="en-US" dirty="0" smtClean="0"/>
          </a:p>
          <a:p>
            <a:pPr lvl="1" eaLnBrk="1" hangingPunct="1">
              <a:defRPr/>
            </a:pPr>
            <a:r>
              <a:rPr lang="en-US" dirty="0">
                <a:hlinkClick r:id="rId4"/>
              </a:rPr>
              <a:t>http://www.digitales.us/ </a:t>
            </a:r>
            <a:endParaRPr lang="en-US" dirty="0"/>
          </a:p>
          <a:p>
            <a:pPr eaLnBrk="1" hangingPunct="1">
              <a:defRPr/>
            </a:pPr>
            <a:endParaRPr lang="en-US" dirty="0" smtClean="0"/>
          </a:p>
          <a:p>
            <a:pPr eaLnBrk="1" hangingPunct="1">
              <a:defRPr/>
            </a:pPr>
            <a:r>
              <a:rPr lang="en-US" dirty="0"/>
              <a:t>The Digital Storytelling </a:t>
            </a:r>
            <a:r>
              <a:rPr lang="en-US" dirty="0" smtClean="0"/>
              <a:t>Association </a:t>
            </a:r>
            <a:r>
              <a:rPr lang="en-US" dirty="0"/>
              <a:t>(2002</a:t>
            </a:r>
            <a:r>
              <a:rPr lang="en-US" dirty="0" smtClean="0"/>
              <a:t>) - </a:t>
            </a:r>
            <a:r>
              <a:rPr lang="en-US" dirty="0"/>
              <a:t>The center for digital </a:t>
            </a:r>
            <a:r>
              <a:rPr lang="en-US" dirty="0" smtClean="0"/>
              <a:t>storytelling</a:t>
            </a:r>
          </a:p>
          <a:p>
            <a:pPr eaLnBrk="1" hangingPunct="1">
              <a:defRPr/>
            </a:pPr>
            <a:endParaRPr lang="el-GR" dirty="0"/>
          </a:p>
          <a:p>
            <a:pPr eaLnBrk="1" hangingPunct="1">
              <a:defRPr/>
            </a:pPr>
            <a:r>
              <a:rPr lang="en-US" sz="2800" dirty="0">
                <a:hlinkClick r:id="rId5"/>
              </a:rPr>
              <a:t>http://www.jasonohler.com/storytelling/storymaking.cfm#storyCore</a:t>
            </a:r>
            <a:endParaRPr lang="en-US" sz="2800" dirty="0"/>
          </a:p>
          <a:p>
            <a:pPr eaLnBrk="1" hangingPunct="1">
              <a:defRPr/>
            </a:pPr>
            <a:endParaRPr lang="el-GR" dirty="0" smtClean="0"/>
          </a:p>
          <a:p>
            <a:pPr eaLnBrk="1" hangingPunct="1">
              <a:defRPr/>
            </a:pPr>
            <a:endParaRPr lang="en-US" dirty="0"/>
          </a:p>
          <a:p>
            <a:pPr eaLnBrk="1" hangingPunct="1">
              <a:defRPr/>
            </a:pPr>
            <a:endParaRPr lang="el-GR" dirty="0" smtClean="0"/>
          </a:p>
          <a:p>
            <a:pPr eaLnBrk="1" hangingPunct="1">
              <a:defRPr/>
            </a:pPr>
            <a:endParaRPr lang="el-GR" dirty="0" smtClean="0"/>
          </a:p>
          <a:p>
            <a:pPr eaLnBrk="1" hangingPunct="1">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l-GR" dirty="0" smtClean="0"/>
              <a:t/>
            </a:r>
            <a:br>
              <a:rPr lang="el-GR" dirty="0" smtClean="0"/>
            </a:br>
            <a:r>
              <a:rPr lang="el-GR" b="1" dirty="0" smtClean="0">
                <a:solidFill>
                  <a:srgbClr val="0070C0"/>
                </a:solidFill>
              </a:rPr>
              <a:t>Ηλεκτρονικά </a:t>
            </a:r>
            <a:r>
              <a:rPr lang="el-GR" b="1" dirty="0">
                <a:solidFill>
                  <a:srgbClr val="0070C0"/>
                </a:solidFill>
              </a:rPr>
              <a:t>άρθρα - Ξενόγλωσσα</a:t>
            </a:r>
            <a:br>
              <a:rPr lang="el-GR" b="1" dirty="0">
                <a:solidFill>
                  <a:srgbClr val="0070C0"/>
                </a:solidFill>
              </a:rPr>
            </a:br>
            <a:endParaRPr lang="el-GR" b="1" dirty="0">
              <a:solidFill>
                <a:srgbClr val="0070C0"/>
              </a:solidFill>
            </a:endParaRPr>
          </a:p>
        </p:txBody>
      </p:sp>
      <p:sp>
        <p:nvSpPr>
          <p:cNvPr id="3" name="Content Placeholder 2"/>
          <p:cNvSpPr>
            <a:spLocks noGrp="1"/>
          </p:cNvSpPr>
          <p:nvPr>
            <p:ph idx="1"/>
          </p:nvPr>
        </p:nvSpPr>
        <p:spPr/>
        <p:txBody>
          <a:bodyPr/>
          <a:lstStyle/>
          <a:p>
            <a:pPr marL="0" indent="0" eaLnBrk="1" hangingPunct="1">
              <a:buFont typeface="Arial" charset="0"/>
              <a:buNone/>
              <a:defRPr/>
            </a:pPr>
            <a:endParaRPr lang="en-US" dirty="0"/>
          </a:p>
          <a:p>
            <a:pPr eaLnBrk="1" hangingPunct="1">
              <a:defRPr/>
            </a:pPr>
            <a:r>
              <a:rPr lang="en-US" sz="2000" dirty="0" smtClean="0">
                <a:cs typeface="Times New Roman" pitchFamily="18" charset="0"/>
              </a:rPr>
              <a:t>Bernard </a:t>
            </a:r>
            <a:r>
              <a:rPr lang="en-US" sz="2000" dirty="0">
                <a:cs typeface="Times New Roman" pitchFamily="18" charset="0"/>
              </a:rPr>
              <a:t>S. (1994):Reality Bytes: Student Filmmakers Tell It Like It Is </a:t>
            </a:r>
            <a:r>
              <a:rPr lang="en-US" sz="2000" u="sng" dirty="0">
                <a:solidFill>
                  <a:srgbClr val="0070C0"/>
                </a:solidFill>
                <a:cs typeface="Times New Roman" pitchFamily="18" charset="0"/>
                <a:hlinkClick r:id="rId2"/>
              </a:rPr>
              <a:t>http://</a:t>
            </a:r>
            <a:r>
              <a:rPr lang="en-US" sz="2000" u="sng" dirty="0" smtClean="0">
                <a:solidFill>
                  <a:srgbClr val="0070C0"/>
                </a:solidFill>
                <a:cs typeface="Times New Roman" pitchFamily="18" charset="0"/>
                <a:hlinkClick r:id="rId2"/>
              </a:rPr>
              <a:t>www.edutopia.org</a:t>
            </a:r>
            <a:endParaRPr lang="en-US" sz="2000" u="sng" dirty="0" smtClean="0">
              <a:solidFill>
                <a:srgbClr val="0070C0"/>
              </a:solidFill>
              <a:cs typeface="Times New Roman" pitchFamily="18" charset="0"/>
            </a:endParaRPr>
          </a:p>
          <a:p>
            <a:pPr eaLnBrk="1" hangingPunct="1">
              <a:defRPr/>
            </a:pPr>
            <a:endParaRPr lang="el-GR" sz="2000" u="sng" dirty="0" smtClean="0">
              <a:solidFill>
                <a:srgbClr val="0070C0"/>
              </a:solidFill>
              <a:cs typeface="Times New Roman" pitchFamily="18" charset="0"/>
            </a:endParaRPr>
          </a:p>
          <a:p>
            <a:pPr eaLnBrk="1" hangingPunct="1">
              <a:defRPr/>
            </a:pPr>
            <a:r>
              <a:rPr lang="en-US" sz="2000" i="1" dirty="0">
                <a:cs typeface="Times New Roman" pitchFamily="18" charset="0"/>
              </a:rPr>
              <a:t>Bran, R. (2010). Message in a </a:t>
            </a:r>
            <a:r>
              <a:rPr lang="en-US" sz="2000" i="1" dirty="0" smtClean="0">
                <a:cs typeface="Times New Roman" pitchFamily="18" charset="0"/>
              </a:rPr>
              <a:t>bottle</a:t>
            </a:r>
            <a:r>
              <a:rPr lang="el-GR" sz="2000" i="1" dirty="0" smtClean="0">
                <a:cs typeface="Times New Roman" pitchFamily="18" charset="0"/>
              </a:rPr>
              <a:t>.</a:t>
            </a:r>
            <a:r>
              <a:rPr lang="en-US" sz="2000" i="1" dirty="0" smtClean="0">
                <a:cs typeface="Times New Roman" pitchFamily="18" charset="0"/>
              </a:rPr>
              <a:t> </a:t>
            </a:r>
            <a:r>
              <a:rPr lang="en-US" sz="2000" dirty="0" smtClean="0">
                <a:cs typeface="Times New Roman" pitchFamily="18" charset="0"/>
              </a:rPr>
              <a:t>Telling </a:t>
            </a:r>
            <a:r>
              <a:rPr lang="en-US" sz="2000" dirty="0">
                <a:cs typeface="Times New Roman" pitchFamily="18" charset="0"/>
              </a:rPr>
              <a:t>stories in a digital world. </a:t>
            </a:r>
            <a:r>
              <a:rPr lang="en-US" sz="2000" dirty="0" err="1">
                <a:cs typeface="Times New Roman" pitchFamily="18" charset="0"/>
              </a:rPr>
              <a:t>Procedia</a:t>
            </a:r>
            <a:r>
              <a:rPr lang="en-US" sz="2000" dirty="0">
                <a:cs typeface="Times New Roman" pitchFamily="18" charset="0"/>
              </a:rPr>
              <a:t> Social and Behavioral Sciences 2, 1790–1793.  Available online at </a:t>
            </a:r>
            <a:r>
              <a:rPr lang="en-US" sz="2000" u="sng" dirty="0" smtClean="0">
                <a:cs typeface="Times New Roman" pitchFamily="18" charset="0"/>
                <a:hlinkClick r:id="rId3"/>
              </a:rPr>
              <a:t>www.sciencedirect.com</a:t>
            </a:r>
            <a:endParaRPr lang="en-US" sz="2000" u="sng" dirty="0" smtClean="0">
              <a:cs typeface="Times New Roman" pitchFamily="18" charset="0"/>
            </a:endParaRPr>
          </a:p>
          <a:p>
            <a:pPr eaLnBrk="1" hangingPunct="1">
              <a:defRPr/>
            </a:pPr>
            <a:endParaRPr lang="en-US" sz="2000" u="sng" dirty="0" smtClean="0">
              <a:cs typeface="Times New Roman" pitchFamily="18" charset="0"/>
            </a:endParaRPr>
          </a:p>
          <a:p>
            <a:pPr eaLnBrk="1" hangingPunct="1">
              <a:defRPr/>
            </a:pPr>
            <a:r>
              <a:rPr lang="en-US" sz="2000" dirty="0" err="1">
                <a:cs typeface="Times New Roman" pitchFamily="18" charset="0"/>
              </a:rPr>
              <a:t>Gakhar</a:t>
            </a:r>
            <a:r>
              <a:rPr lang="en-US" sz="2000" dirty="0">
                <a:cs typeface="Times New Roman" pitchFamily="18" charset="0"/>
              </a:rPr>
              <a:t>, S. &amp; Thompson, A. (2007). Digital Storytelling: Engaging, Communicating, and Collaborating. In C. Crawford et al. (Eds.), Proceedings of Society for Information Technology and Teacher Education. International Conference 2007(pp. 607-612).Chesapeake, VA: AACE. R from </a:t>
            </a:r>
            <a:r>
              <a:rPr lang="en-US" sz="2000" u="sng" dirty="0">
                <a:solidFill>
                  <a:srgbClr val="0070C0"/>
                </a:solidFill>
                <a:cs typeface="Times New Roman" pitchFamily="18" charset="0"/>
                <a:hlinkClick r:id="rId4"/>
              </a:rPr>
              <a:t>http://www.editlib.org/p/24609</a:t>
            </a:r>
            <a:endParaRPr lang="el-GR" sz="2000" u="sng" dirty="0" smtClean="0">
              <a:solidFill>
                <a:srgbClr val="0070C0"/>
              </a:solidFill>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150"/>
            <a:ext cx="8229600" cy="5784850"/>
          </a:xfrm>
        </p:spPr>
        <p:txBody>
          <a:bodyPr/>
          <a:lstStyle/>
          <a:p>
            <a:pPr lvl="1" eaLnBrk="1" hangingPunct="1">
              <a:defRPr/>
            </a:pPr>
            <a:endParaRPr lang="el-GR" dirty="0" smtClean="0">
              <a:hlinkClick r:id="rId2"/>
            </a:endParaRPr>
          </a:p>
          <a:p>
            <a:pPr eaLnBrk="1" hangingPunct="1">
              <a:defRPr/>
            </a:pPr>
            <a:r>
              <a:rPr lang="en-US" sz="2000" dirty="0"/>
              <a:t>Robin, B. (2006). The educational uses of digital storytelling. In C. Crawford et al. (Eds.), Proceedings of Society for Information Technology and Teacher Education International Conference 2006 (pp. 709-716). Chesapeake, VA: </a:t>
            </a:r>
            <a:r>
              <a:rPr lang="en-US" sz="2000" dirty="0" smtClean="0"/>
              <a:t>AACE</a:t>
            </a:r>
            <a:r>
              <a:rPr lang="en-US" sz="2000" dirty="0"/>
              <a:t> </a:t>
            </a:r>
            <a:br>
              <a:rPr lang="en-US" sz="2000" dirty="0"/>
            </a:br>
            <a:r>
              <a:rPr lang="en-US" sz="2000" dirty="0" smtClean="0">
                <a:hlinkClick r:id="rId3"/>
              </a:rPr>
              <a:t>http</a:t>
            </a:r>
            <a:r>
              <a:rPr lang="en-US" sz="2000" dirty="0">
                <a:hlinkClick r:id="rId3"/>
              </a:rPr>
              <a:t>://faculty.coe.uh.edu/brobin/homepage/Educational-Uses-DS.pdf</a:t>
            </a:r>
            <a:r>
              <a:rPr lang="en-US" dirty="0"/>
              <a:t> </a:t>
            </a:r>
            <a:endParaRPr lang="en-US" dirty="0" smtClean="0">
              <a:hlinkClick r:id="rId3"/>
            </a:endParaRPr>
          </a:p>
          <a:p>
            <a:pPr eaLnBrk="1" hangingPunct="1">
              <a:defRPr/>
            </a:pPr>
            <a:r>
              <a:rPr lang="en-US" sz="2000" dirty="0"/>
              <a:t>Robin, B. (2008). Digital storytelling: A powerful technology tool for the 21st century classroom. Theory into Practice, themed issue on New Media and Education in the 21st Century, 47(3) (pp220-228). Lawrence Erlbaum Associates.</a:t>
            </a:r>
            <a:br>
              <a:rPr lang="en-US" sz="2000" dirty="0"/>
            </a:br>
            <a:r>
              <a:rPr lang="en-US" sz="2000" dirty="0">
                <a:hlinkClick r:id="rId4"/>
              </a:rPr>
              <a:t>http://digitalstorytellingclass.pbworks.com/f/Digital+Storytelling+A+Powerful.pdf</a:t>
            </a:r>
            <a:endParaRPr lang="en-US" sz="2000" dirty="0">
              <a:hlinkClick r:id="rId5"/>
            </a:endParaRPr>
          </a:p>
          <a:p>
            <a:pPr eaLnBrk="1" hangingPunct="1">
              <a:defRPr/>
            </a:pPr>
            <a:r>
              <a:rPr lang="en-US" sz="2000" dirty="0"/>
              <a:t>Ruth S.&amp; Wendy-Lou G. (2010</a:t>
            </a:r>
            <a:r>
              <a:rPr lang="en-US" sz="2000" dirty="0" smtClean="0"/>
              <a:t>) Digital </a:t>
            </a:r>
            <a:r>
              <a:rPr lang="en-US" sz="2000" dirty="0"/>
              <a:t>Storytelling: Extending the Potential for Struggling Writers </a:t>
            </a:r>
            <a:r>
              <a:rPr lang="en-US" sz="2000" dirty="0">
                <a:hlinkClick r:id="rId6"/>
              </a:rPr>
              <a:t>http://www.edutopia.org</a:t>
            </a:r>
            <a:endParaRPr lang="en-US" sz="2000" dirty="0"/>
          </a:p>
          <a:p>
            <a:pPr marL="0" indent="0" eaLnBrk="1" hangingPunct="1">
              <a:buFont typeface="Arial" charset="0"/>
              <a:buNone/>
              <a:defRPr/>
            </a:pPr>
            <a:endParaRPr lang="en-US" dirty="0" smtClean="0"/>
          </a:p>
          <a:p>
            <a:pPr eaLnBrk="1" hangingPunct="1">
              <a:defRPr/>
            </a:pPr>
            <a:endParaRPr lang="el-GR" dirty="0" smtClean="0"/>
          </a:p>
          <a:p>
            <a:pPr eaLnBrk="1" hangingPunct="1">
              <a:defRPr/>
            </a:pP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Lascaux-hunters.jpg"/>
          <p:cNvPicPr>
            <a:picLocks noChangeAspect="1"/>
          </p:cNvPicPr>
          <p:nvPr/>
        </p:nvPicPr>
        <p:blipFill>
          <a:blip r:embed="rId2" cstate="print"/>
          <a:stretch>
            <a:fillRect/>
          </a:stretch>
        </p:blipFill>
        <p:spPr>
          <a:xfrm>
            <a:off x="179388" y="188913"/>
            <a:ext cx="3282950" cy="4176712"/>
          </a:xfrm>
          <a:prstGeom prst="rect">
            <a:avLst/>
          </a:prstGeom>
          <a:ln>
            <a:noFill/>
          </a:ln>
          <a:effectLst>
            <a:outerShdw blurRad="292100" dist="139700" dir="2700000" algn="tl" rotWithShape="0">
              <a:srgbClr val="333333">
                <a:alpha val="65000"/>
              </a:srgbClr>
            </a:outerShdw>
          </a:effectLst>
        </p:spPr>
      </p:pic>
      <p:pic>
        <p:nvPicPr>
          <p:cNvPr id="5" name="4 - Εικόνα" descr="lascaux-cave-paintings.jpg"/>
          <p:cNvPicPr>
            <a:picLocks noChangeAspect="1"/>
          </p:cNvPicPr>
          <p:nvPr/>
        </p:nvPicPr>
        <p:blipFill>
          <a:blip r:embed="rId3" cstate="print"/>
          <a:stretch>
            <a:fillRect/>
          </a:stretch>
        </p:blipFill>
        <p:spPr>
          <a:xfrm>
            <a:off x="3707904" y="2564904"/>
            <a:ext cx="5334000" cy="37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16" name="5 - TextBox"/>
          <p:cNvSpPr txBox="1">
            <a:spLocks noChangeArrowheads="1"/>
          </p:cNvSpPr>
          <p:nvPr/>
        </p:nvSpPr>
        <p:spPr bwMode="auto">
          <a:xfrm>
            <a:off x="3851275" y="765175"/>
            <a:ext cx="3816350" cy="461963"/>
          </a:xfrm>
          <a:prstGeom prst="rect">
            <a:avLst/>
          </a:prstGeom>
          <a:noFill/>
          <a:ln w="9525">
            <a:noFill/>
            <a:miter lim="800000"/>
            <a:headEnd/>
            <a:tailEnd/>
          </a:ln>
        </p:spPr>
        <p:txBody>
          <a:bodyPr>
            <a:spAutoFit/>
          </a:bodyPr>
          <a:lstStyle/>
          <a:p>
            <a:r>
              <a:rPr lang="el-GR" sz="2400">
                <a:latin typeface="Calibri" pitchFamily="34" charset="0"/>
              </a:rPr>
              <a:t>Το σπήλαιο </a:t>
            </a:r>
            <a:r>
              <a:rPr lang="en-US" sz="2400">
                <a:latin typeface="Calibri" pitchFamily="34" charset="0"/>
              </a:rPr>
              <a:t>Lascaux,</a:t>
            </a:r>
            <a:r>
              <a:rPr lang="el-GR" sz="2400">
                <a:latin typeface="Calibri" pitchFamily="34" charset="0"/>
              </a:rPr>
              <a:t> Γαλλία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odysseus and the sirens.jpg"/>
          <p:cNvPicPr>
            <a:picLocks noGrp="1" noChangeAspect="1"/>
          </p:cNvPicPr>
          <p:nvPr>
            <p:ph idx="1"/>
          </p:nvPr>
        </p:nvPicPr>
        <p:blipFill>
          <a:blip r:embed="rId2" cstate="print"/>
          <a:stretch>
            <a:fillRect/>
          </a:stretch>
        </p:blipFill>
        <p:spPr>
          <a:xfrm>
            <a:off x="251520" y="332656"/>
            <a:ext cx="4248472" cy="3467472"/>
          </a:xfrm>
          <a:ln w="228600" cap="sq" cmpd="thickThin">
            <a:solidFill>
              <a:srgbClr val="000000"/>
            </a:solidFill>
          </a:ln>
          <a:effectLst>
            <a:innerShdw blurRad="76200">
              <a:srgbClr val="000000"/>
            </a:innerShdw>
          </a:effectLst>
        </p:spPr>
      </p:pic>
      <p:pic>
        <p:nvPicPr>
          <p:cNvPr id="5" name="4 - Εικόνα" descr="αγγειο οδυσσεια.jpg"/>
          <p:cNvPicPr>
            <a:picLocks noChangeAspect="1"/>
          </p:cNvPicPr>
          <p:nvPr/>
        </p:nvPicPr>
        <p:blipFill>
          <a:blip r:embed="rId3" cstate="print"/>
          <a:stretch>
            <a:fillRect/>
          </a:stretch>
        </p:blipFill>
        <p:spPr>
          <a:xfrm>
            <a:off x="4859338" y="3213100"/>
            <a:ext cx="3810000" cy="27813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4340" name="5 - TextBox"/>
          <p:cNvSpPr txBox="1">
            <a:spLocks noChangeArrowheads="1"/>
          </p:cNvSpPr>
          <p:nvPr/>
        </p:nvSpPr>
        <p:spPr bwMode="auto">
          <a:xfrm>
            <a:off x="468313" y="4292600"/>
            <a:ext cx="3240087" cy="1938338"/>
          </a:xfrm>
          <a:prstGeom prst="rect">
            <a:avLst/>
          </a:prstGeom>
          <a:noFill/>
          <a:ln w="9525">
            <a:noFill/>
            <a:miter lim="800000"/>
            <a:headEnd/>
            <a:tailEnd/>
          </a:ln>
        </p:spPr>
        <p:txBody>
          <a:bodyPr>
            <a:spAutoFit/>
          </a:bodyPr>
          <a:lstStyle/>
          <a:p>
            <a:r>
              <a:rPr lang="el-GR" sz="2400" i="1">
                <a:latin typeface="Calibri" pitchFamily="34" charset="0"/>
              </a:rPr>
              <a:t>Ο Οδυσσέας και οι Σειρήνες</a:t>
            </a:r>
            <a:r>
              <a:rPr lang="en-US" sz="2400">
                <a:latin typeface="Calibri" pitchFamily="34" charset="0"/>
              </a:rPr>
              <a:t>,  Herbert James Draper, 1909</a:t>
            </a:r>
          </a:p>
          <a:p>
            <a:r>
              <a:rPr lang="el-GR" sz="2400">
                <a:latin typeface="Calibri" pitchFamily="34" charset="0"/>
              </a:rPr>
              <a:t>Μουσείο </a:t>
            </a:r>
            <a:r>
              <a:rPr lang="en-US" sz="2400">
                <a:latin typeface="Calibri" pitchFamily="34" charset="0"/>
              </a:rPr>
              <a:t>Ferens Art Gallery, Hull</a:t>
            </a:r>
            <a:endParaRPr lang="el-GR" sz="24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liada-.jpg"/>
          <p:cNvPicPr>
            <a:picLocks noGrp="1" noChangeAspect="1"/>
          </p:cNvPicPr>
          <p:nvPr>
            <p:ph idx="1"/>
          </p:nvPr>
        </p:nvPicPr>
        <p:blipFill>
          <a:blip r:embed="rId2" cstate="print"/>
          <a:stretch>
            <a:fillRect/>
          </a:stretch>
        </p:blipFill>
        <p:spPr>
          <a:xfrm>
            <a:off x="250825" y="1916113"/>
            <a:ext cx="4457700" cy="2428875"/>
          </a:xfrm>
          <a:effectLst>
            <a:outerShdw blurRad="190500" algn="tl" rotWithShape="0">
              <a:srgbClr val="000000">
                <a:alpha val="70000"/>
              </a:srgbClr>
            </a:outerShdw>
          </a:effectLst>
        </p:spPr>
      </p:pic>
      <p:pic>
        <p:nvPicPr>
          <p:cNvPr id="5" name="4 - Εικόνα" descr="OMHROU ILIADA1955.jpg"/>
          <p:cNvPicPr>
            <a:picLocks noChangeAspect="1"/>
          </p:cNvPicPr>
          <p:nvPr/>
        </p:nvPicPr>
        <p:blipFill>
          <a:blip r:embed="rId3" cstate="print"/>
          <a:stretch>
            <a:fillRect/>
          </a:stretch>
        </p:blipFill>
        <p:spPr>
          <a:xfrm>
            <a:off x="4860032" y="476672"/>
            <a:ext cx="3784600" cy="505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4786313" y="714375"/>
            <a:ext cx="4195762" cy="4032250"/>
          </a:xfrm>
        </p:spPr>
        <p:txBody>
          <a:bodyPr/>
          <a:lstStyle/>
          <a:p>
            <a:pPr eaLnBrk="1" hangingPunct="1">
              <a:defRPr/>
            </a:pPr>
            <a:r>
              <a:rPr lang="el-GR" sz="2400" dirty="0" smtClean="0">
                <a:solidFill>
                  <a:schemeClr val="tx1"/>
                </a:solidFill>
              </a:rPr>
              <a:t>Η αρχαία Ινδία, όπως και η αρχαία Ελλάδα, είναι υπερήφανη για δύο μεγάλα της Έπη. Ένα από αυτά, το </a:t>
            </a:r>
            <a:r>
              <a:rPr lang="en-US" sz="2400" dirty="0" smtClean="0">
                <a:solidFill>
                  <a:schemeClr val="tx1"/>
                </a:solidFill>
              </a:rPr>
              <a:t>Mahabharata,</a:t>
            </a:r>
            <a:r>
              <a:rPr lang="el-GR" sz="2400" dirty="0" smtClean="0">
                <a:solidFill>
                  <a:schemeClr val="tx1"/>
                </a:solidFill>
              </a:rPr>
              <a:t> αναφέρεται σε έναν μεγάλο πόλεμο στον οποίο πήραν μέρος όλες οι πολεμοχαρείς φυλές της βόρειας Ινδίας.</a:t>
            </a:r>
          </a:p>
        </p:txBody>
      </p:sp>
      <p:pic>
        <p:nvPicPr>
          <p:cNvPr id="16387" name="3 - Θέση περιεχομένου" descr="indian.jpg"/>
          <p:cNvPicPr>
            <a:picLocks noGrp="1" noChangeAspect="1"/>
          </p:cNvPicPr>
          <p:nvPr>
            <p:ph idx="1"/>
          </p:nvPr>
        </p:nvPicPr>
        <p:blipFill>
          <a:blip r:embed="rId2" cstate="print"/>
          <a:srcRect/>
          <a:stretch>
            <a:fillRect/>
          </a:stretch>
        </p:blipFill>
        <p:spPr>
          <a:xfrm>
            <a:off x="900113" y="765175"/>
            <a:ext cx="3657600" cy="51450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defRPr/>
            </a:pPr>
            <a:r>
              <a:rPr lang="en-US" smtClean="0"/>
              <a:t>Beowulf</a:t>
            </a:r>
            <a:endParaRPr lang="el-GR" smtClean="0"/>
          </a:p>
        </p:txBody>
      </p:sp>
      <p:sp>
        <p:nvSpPr>
          <p:cNvPr id="11267" name="Rectangle 3"/>
          <p:cNvSpPr>
            <a:spLocks noGrp="1"/>
          </p:cNvSpPr>
          <p:nvPr>
            <p:ph idx="1"/>
          </p:nvPr>
        </p:nvSpPr>
        <p:spPr>
          <a:xfrm>
            <a:off x="5076825" y="1600200"/>
            <a:ext cx="3609975" cy="4525963"/>
          </a:xfrm>
        </p:spPr>
        <p:txBody>
          <a:bodyPr/>
          <a:lstStyle/>
          <a:p>
            <a:pPr eaLnBrk="1" hangingPunct="1">
              <a:defRPr/>
            </a:pPr>
            <a:r>
              <a:rPr lang="el-GR" dirty="0" smtClean="0">
                <a:latin typeface="+mj-lt"/>
              </a:rPr>
              <a:t>Αρχαίο Αγγλικό ηρωικό επικό ποίημα</a:t>
            </a:r>
            <a:endParaRPr lang="en-US" dirty="0" smtClean="0">
              <a:latin typeface="+mj-lt"/>
            </a:endParaRPr>
          </a:p>
          <a:p>
            <a:pPr eaLnBrk="1" hangingPunct="1">
              <a:defRPr/>
            </a:pPr>
            <a:r>
              <a:rPr lang="el-GR" dirty="0" smtClean="0">
                <a:latin typeface="+mj-lt"/>
              </a:rPr>
              <a:t>8</a:t>
            </a:r>
            <a:r>
              <a:rPr lang="el-GR" baseline="30000" dirty="0" smtClean="0">
                <a:latin typeface="+mj-lt"/>
              </a:rPr>
              <a:t>ος</a:t>
            </a:r>
            <a:r>
              <a:rPr lang="el-GR" dirty="0" smtClean="0">
                <a:latin typeface="+mj-lt"/>
              </a:rPr>
              <a:t> με 11</a:t>
            </a:r>
            <a:r>
              <a:rPr lang="el-GR" baseline="30000" dirty="0" smtClean="0">
                <a:latin typeface="+mj-lt"/>
              </a:rPr>
              <a:t>ο</a:t>
            </a:r>
            <a:r>
              <a:rPr lang="el-GR" dirty="0" smtClean="0">
                <a:latin typeface="+mj-lt"/>
              </a:rPr>
              <a:t> αιώνα </a:t>
            </a:r>
            <a:endParaRPr lang="en-US" dirty="0" smtClean="0">
              <a:latin typeface="+mj-lt"/>
            </a:endParaRPr>
          </a:p>
          <a:p>
            <a:pPr eaLnBrk="1" hangingPunct="1">
              <a:defRPr/>
            </a:pPr>
            <a:r>
              <a:rPr lang="el-GR" dirty="0" smtClean="0">
                <a:latin typeface="+mj-lt"/>
              </a:rPr>
              <a:t>Αγνώστου συγγραφέα</a:t>
            </a:r>
          </a:p>
        </p:txBody>
      </p:sp>
      <p:pic>
        <p:nvPicPr>
          <p:cNvPr id="17412" name="Picture 4"/>
          <p:cNvPicPr>
            <a:picLocks noChangeAspect="1" noChangeArrowheads="1"/>
          </p:cNvPicPr>
          <p:nvPr/>
        </p:nvPicPr>
        <p:blipFill>
          <a:blip r:embed="rId2" cstate="print"/>
          <a:srcRect/>
          <a:stretch>
            <a:fillRect/>
          </a:stretch>
        </p:blipFill>
        <p:spPr bwMode="auto">
          <a:xfrm>
            <a:off x="468313" y="1557338"/>
            <a:ext cx="4267200" cy="417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1616</TotalTime>
  <Words>2184</Words>
  <Application>Microsoft Office PowerPoint</Application>
  <PresentationFormat>Προβολή στην οθόνη (4:3)</PresentationFormat>
  <Paragraphs>342</Paragraphs>
  <Slides>48</Slides>
  <Notes>1</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48</vt:i4>
      </vt:variant>
    </vt:vector>
  </HeadingPairs>
  <TitlesOfParts>
    <vt:vector size="54" baseType="lpstr">
      <vt:lpstr>Arial</vt:lpstr>
      <vt:lpstr>Calibri</vt:lpstr>
      <vt:lpstr>Times New Roman</vt:lpstr>
      <vt:lpstr>Tahoma</vt:lpstr>
      <vt:lpstr>Clarity</vt:lpstr>
      <vt:lpstr>Document</vt:lpstr>
      <vt:lpstr>Διαφάνεια 1</vt:lpstr>
      <vt:lpstr>Διαφάνεια 2</vt:lpstr>
      <vt:lpstr>Διαφάνεια 3</vt:lpstr>
      <vt:lpstr>Διαφάνεια 4</vt:lpstr>
      <vt:lpstr>Διαφάνεια 5</vt:lpstr>
      <vt:lpstr>Διαφάνεια 6</vt:lpstr>
      <vt:lpstr>Διαφάνεια 7</vt:lpstr>
      <vt:lpstr>Η αρχαία Ινδία, όπως και η αρχαία Ελλάδα, είναι υπερήφανη για δύο μεγάλα της Έπη. Ένα από αυτά, το Mahabharata, αναφέρεται σε έναν μεγάλο πόλεμο στον οποίο πήραν μέρος όλες οι πολεμοχαρείς φυλές της βόρειας Ινδίας.</vt:lpstr>
      <vt:lpstr>Beowulf</vt:lpstr>
      <vt:lpstr> Το Έπος του Γκιλγκαμές (2500 π. Χ.)</vt:lpstr>
      <vt:lpstr>Διαφάνεια 11</vt:lpstr>
      <vt:lpstr>Η αφήγηση και η αξία της</vt:lpstr>
      <vt:lpstr>Ψηφιακή αφήγηση</vt:lpstr>
      <vt:lpstr>Ψηφιακή αφήγηση</vt:lpstr>
      <vt:lpstr>...και εξασκούνται σε δεξιότητες του 21ου αιώνα </vt:lpstr>
      <vt:lpstr>Διαφάνεια 16</vt:lpstr>
      <vt:lpstr>Μπορούμε να αφηγηθούμε ψηφιακά </vt:lpstr>
      <vt:lpstr>προσωπικές ιστορίες</vt:lpstr>
      <vt:lpstr> ιστορίες για ιστορικά γεγονότα </vt:lpstr>
      <vt:lpstr>  ιστορίες για να μας πληροφορήσουν ή να μας διδάξουν </vt:lpstr>
      <vt:lpstr>Τα 7 σημεία της Ψηφιακής Αφήγησης</vt:lpstr>
      <vt:lpstr>Άποψη - Οπτική γωνία</vt:lpstr>
      <vt:lpstr>Ένα δραματικό ερώτημα</vt:lpstr>
      <vt:lpstr>Συναισθηματικό περιεχόμενο</vt:lpstr>
      <vt:lpstr>Το δώρο της φωνής σας</vt:lpstr>
      <vt:lpstr>Η δύναμη του μουσικού κομματιού (soundtrack)</vt:lpstr>
      <vt:lpstr>Οικονομία</vt:lpstr>
      <vt:lpstr>Ρυθμός</vt:lpstr>
      <vt:lpstr>Επτά βήματα για τη δημιουργία μιας ψηφιακής ιστορίας</vt:lpstr>
      <vt:lpstr>Seven Steps to Create a Digital Story</vt:lpstr>
      <vt:lpstr>Προ-παραγωγή: γράφοντας το σενάριο</vt:lpstr>
      <vt:lpstr>Συγγραφή της ιστορίας</vt:lpstr>
      <vt:lpstr>Κατά συνέπεια μια «καλή» ιστορία......</vt:lpstr>
      <vt:lpstr> Σε μια ενδιαφέρουσα ιστορία</vt:lpstr>
      <vt:lpstr>Σχηματικό πορτραίτο μιας ιστορίας</vt:lpstr>
      <vt:lpstr>Έξι στοιχεία που πρέπει να έχετε υπόψη</vt:lpstr>
      <vt:lpstr>Προ-παραγωγή: σχεδιάζοντας το έργο</vt:lpstr>
      <vt:lpstr>πρότυπο εικονογράφησης σεναρίου </vt:lpstr>
      <vt:lpstr>Διαφάνεια 39</vt:lpstr>
      <vt:lpstr>Προ-παραγωγή: οργάνωση των φακέλων του έργου</vt:lpstr>
      <vt:lpstr>Παραγωγή: η δημιουργία του ηχητικού υλικού (voice over)</vt:lpstr>
      <vt:lpstr>Παραγωγή: συγκέντρωση και προετοιμασία πηγών </vt:lpstr>
      <vt:lpstr>Μετά την παραγωγή: σύνθεση όλων των στοιχείων </vt:lpstr>
      <vt:lpstr>Διανομή: χειροκρότημα, χειροκρότημα!</vt:lpstr>
      <vt:lpstr>Εργαλεία ψηφιακής αφήγησης</vt:lpstr>
      <vt:lpstr>Βιβλιογραφία</vt:lpstr>
      <vt:lpstr> Ηλεκτρονικά άρθρα - Ξενόγλωσσα </vt:lpstr>
      <vt:lpstr>Διαφάνεια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Ψηφιακή αφήγηση</dc:title>
  <dc:creator>aimilia</dc:creator>
  <cp:lastModifiedBy>Niki</cp:lastModifiedBy>
  <cp:revision>169</cp:revision>
  <dcterms:created xsi:type="dcterms:W3CDTF">2012-10-07T13:40:17Z</dcterms:created>
  <dcterms:modified xsi:type="dcterms:W3CDTF">2017-06-08T10:42:43Z</dcterms:modified>
</cp:coreProperties>
</file>