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7" r:id="rId2"/>
    <p:sldId id="337" r:id="rId3"/>
    <p:sldId id="336" r:id="rId4"/>
    <p:sldId id="338" r:id="rId5"/>
    <p:sldId id="318" r:id="rId6"/>
    <p:sldId id="319" r:id="rId7"/>
    <p:sldId id="320" r:id="rId8"/>
    <p:sldId id="321" r:id="rId9"/>
    <p:sldId id="322" r:id="rId10"/>
    <p:sldId id="281" r:id="rId11"/>
    <p:sldId id="285" r:id="rId12"/>
    <p:sldId id="339" r:id="rId13"/>
    <p:sldId id="324" r:id="rId14"/>
    <p:sldId id="325" r:id="rId15"/>
    <p:sldId id="326" r:id="rId16"/>
    <p:sldId id="327" r:id="rId17"/>
    <p:sldId id="305" r:id="rId18"/>
    <p:sldId id="333" r:id="rId19"/>
    <p:sldId id="306" r:id="rId20"/>
    <p:sldId id="330" r:id="rId21"/>
    <p:sldId id="282" r:id="rId22"/>
    <p:sldId id="283" r:id="rId23"/>
    <p:sldId id="284" r:id="rId24"/>
    <p:sldId id="300" r:id="rId25"/>
    <p:sldId id="272" r:id="rId26"/>
    <p:sldId id="286" r:id="rId27"/>
    <p:sldId id="287" r:id="rId28"/>
    <p:sldId id="260" r:id="rId29"/>
    <p:sldId id="261" r:id="rId30"/>
    <p:sldId id="262" r:id="rId31"/>
    <p:sldId id="314" r:id="rId32"/>
    <p:sldId id="315" r:id="rId33"/>
    <p:sldId id="316" r:id="rId34"/>
    <p:sldId id="334" r:id="rId35"/>
    <p:sldId id="335" r:id="rId36"/>
    <p:sldId id="288" r:id="rId37"/>
    <p:sldId id="296" r:id="rId38"/>
    <p:sldId id="308" r:id="rId39"/>
    <p:sldId id="312" r:id="rId40"/>
    <p:sldId id="301" r:id="rId41"/>
    <p:sldId id="289" r:id="rId42"/>
    <p:sldId id="290" r:id="rId43"/>
    <p:sldId id="258" r:id="rId44"/>
    <p:sldId id="266" r:id="rId45"/>
    <p:sldId id="269" r:id="rId46"/>
    <p:sldId id="265" r:id="rId47"/>
    <p:sldId id="294" r:id="rId48"/>
    <p:sldId id="313" r:id="rId49"/>
    <p:sldId id="332" r:id="rId50"/>
    <p:sldId id="340" r:id="rId51"/>
    <p:sldId id="298" r:id="rId52"/>
    <p:sldId id="302" r:id="rId53"/>
    <p:sldId id="311" r:id="rId54"/>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napToGrid="0" showGuides="1">
      <p:cViewPr varScale="1">
        <p:scale>
          <a:sx n="65" d="100"/>
          <a:sy n="65" d="100"/>
        </p:scale>
        <p:origin x="-672" y="-64"/>
      </p:cViewPr>
      <p:guideLst>
        <p:guide orient="horz" pos="2160"/>
        <p:guide pos="3840"/>
      </p:guideLst>
    </p:cSldViewPr>
  </p:slideViewPr>
  <p:notesTextViewPr>
    <p:cViewPr>
      <p:scale>
        <a:sx n="1" d="1"/>
        <a:sy n="1" d="1"/>
      </p:scale>
      <p:origin x="0" y="0"/>
    </p:cViewPr>
  </p:notesTextViewPr>
  <p:sorterViewPr>
    <p:cViewPr>
      <p:scale>
        <a:sx n="50" d="100"/>
        <a:sy n="5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BEDFEB96-A7C7-FB31-6804-FB6E1DAEDC0C}"/>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xmlns="" id="{37D32C83-370D-107E-3147-1E7E66F348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xmlns="" id="{21F40BEF-EC0C-54EE-F1D9-3441C94425FD}"/>
              </a:ext>
            </a:extLst>
          </p:cNvPr>
          <p:cNvSpPr>
            <a:spLocks noGrp="1"/>
          </p:cNvSpPr>
          <p:nvPr>
            <p:ph type="dt" sz="half" idx="10"/>
          </p:nvPr>
        </p:nvSpPr>
        <p:spPr/>
        <p:txBody>
          <a:bodyPr/>
          <a:lstStyle/>
          <a:p>
            <a:fld id="{E6E33CC4-7D34-4572-8B76-4CA4E7C4192A}" type="datetimeFigureOut">
              <a:rPr lang="el-GR" smtClean="0"/>
              <a:pPr/>
              <a:t>7/3/2024</a:t>
            </a:fld>
            <a:endParaRPr lang="el-GR"/>
          </a:p>
        </p:txBody>
      </p:sp>
      <p:sp>
        <p:nvSpPr>
          <p:cNvPr id="5" name="Θέση υποσέλιδου 4">
            <a:extLst>
              <a:ext uri="{FF2B5EF4-FFF2-40B4-BE49-F238E27FC236}">
                <a16:creationId xmlns:a16="http://schemas.microsoft.com/office/drawing/2014/main" xmlns="" id="{F3DBD98D-0283-BA93-BFE8-4A478B8D64D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xmlns="" id="{F621B6D5-9F26-6111-EBB9-275C89835C4E}"/>
              </a:ext>
            </a:extLst>
          </p:cNvPr>
          <p:cNvSpPr>
            <a:spLocks noGrp="1"/>
          </p:cNvSpPr>
          <p:nvPr>
            <p:ph type="sldNum" sz="quarter" idx="12"/>
          </p:nvPr>
        </p:nvSpPr>
        <p:spPr/>
        <p:txBody>
          <a:bodyPr/>
          <a:lstStyle/>
          <a:p>
            <a:fld id="{C997DA20-8252-4F16-BC9E-F84A82A7665D}" type="slidenum">
              <a:rPr lang="el-GR" smtClean="0"/>
              <a:pPr/>
              <a:t>‹#›</a:t>
            </a:fld>
            <a:endParaRPr lang="el-GR"/>
          </a:p>
        </p:txBody>
      </p:sp>
    </p:spTree>
    <p:extLst>
      <p:ext uri="{BB962C8B-B14F-4D97-AF65-F5344CB8AC3E}">
        <p14:creationId xmlns:p14="http://schemas.microsoft.com/office/powerpoint/2010/main" xmlns="" val="732810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9431C657-72D1-C838-D5BA-93207A4B9FC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xmlns="" id="{BA706B5F-AFD9-5E0A-B54E-0EF31049FA1D}"/>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xmlns="" id="{5C33BBD0-0E44-B1E0-BDED-399543B7D294}"/>
              </a:ext>
            </a:extLst>
          </p:cNvPr>
          <p:cNvSpPr>
            <a:spLocks noGrp="1"/>
          </p:cNvSpPr>
          <p:nvPr>
            <p:ph type="dt" sz="half" idx="10"/>
          </p:nvPr>
        </p:nvSpPr>
        <p:spPr/>
        <p:txBody>
          <a:bodyPr/>
          <a:lstStyle/>
          <a:p>
            <a:fld id="{E6E33CC4-7D34-4572-8B76-4CA4E7C4192A}" type="datetimeFigureOut">
              <a:rPr lang="el-GR" smtClean="0"/>
              <a:pPr/>
              <a:t>7/3/2024</a:t>
            </a:fld>
            <a:endParaRPr lang="el-GR"/>
          </a:p>
        </p:txBody>
      </p:sp>
      <p:sp>
        <p:nvSpPr>
          <p:cNvPr id="5" name="Θέση υποσέλιδου 4">
            <a:extLst>
              <a:ext uri="{FF2B5EF4-FFF2-40B4-BE49-F238E27FC236}">
                <a16:creationId xmlns:a16="http://schemas.microsoft.com/office/drawing/2014/main" xmlns="" id="{AFD99AB6-997E-3CFF-71F6-1CD33C07051D}"/>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xmlns="" id="{B5639548-45C2-7DB8-1560-E78F35FC81E5}"/>
              </a:ext>
            </a:extLst>
          </p:cNvPr>
          <p:cNvSpPr>
            <a:spLocks noGrp="1"/>
          </p:cNvSpPr>
          <p:nvPr>
            <p:ph type="sldNum" sz="quarter" idx="12"/>
          </p:nvPr>
        </p:nvSpPr>
        <p:spPr/>
        <p:txBody>
          <a:bodyPr/>
          <a:lstStyle/>
          <a:p>
            <a:fld id="{C997DA20-8252-4F16-BC9E-F84A82A7665D}" type="slidenum">
              <a:rPr lang="el-GR" smtClean="0"/>
              <a:pPr/>
              <a:t>‹#›</a:t>
            </a:fld>
            <a:endParaRPr lang="el-GR"/>
          </a:p>
        </p:txBody>
      </p:sp>
    </p:spTree>
    <p:extLst>
      <p:ext uri="{BB962C8B-B14F-4D97-AF65-F5344CB8AC3E}">
        <p14:creationId xmlns:p14="http://schemas.microsoft.com/office/powerpoint/2010/main" xmlns="" val="853403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xmlns="" id="{0715ABE8-7496-4D67-4C2D-94FA866A755A}"/>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xmlns="" id="{65C69137-DAC2-A9D6-DB57-4C8B7B087CF1}"/>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xmlns="" id="{7949E323-20AB-CE37-3CF7-54778F43192C}"/>
              </a:ext>
            </a:extLst>
          </p:cNvPr>
          <p:cNvSpPr>
            <a:spLocks noGrp="1"/>
          </p:cNvSpPr>
          <p:nvPr>
            <p:ph type="dt" sz="half" idx="10"/>
          </p:nvPr>
        </p:nvSpPr>
        <p:spPr/>
        <p:txBody>
          <a:bodyPr/>
          <a:lstStyle/>
          <a:p>
            <a:fld id="{E6E33CC4-7D34-4572-8B76-4CA4E7C4192A}" type="datetimeFigureOut">
              <a:rPr lang="el-GR" smtClean="0"/>
              <a:pPr/>
              <a:t>7/3/2024</a:t>
            </a:fld>
            <a:endParaRPr lang="el-GR"/>
          </a:p>
        </p:txBody>
      </p:sp>
      <p:sp>
        <p:nvSpPr>
          <p:cNvPr id="5" name="Θέση υποσέλιδου 4">
            <a:extLst>
              <a:ext uri="{FF2B5EF4-FFF2-40B4-BE49-F238E27FC236}">
                <a16:creationId xmlns:a16="http://schemas.microsoft.com/office/drawing/2014/main" xmlns="" id="{4A61C458-EC91-15DD-A499-18E68E068B02}"/>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xmlns="" id="{107382E0-EF98-9FAD-B54C-655DF0218CEC}"/>
              </a:ext>
            </a:extLst>
          </p:cNvPr>
          <p:cNvSpPr>
            <a:spLocks noGrp="1"/>
          </p:cNvSpPr>
          <p:nvPr>
            <p:ph type="sldNum" sz="quarter" idx="12"/>
          </p:nvPr>
        </p:nvSpPr>
        <p:spPr/>
        <p:txBody>
          <a:bodyPr/>
          <a:lstStyle/>
          <a:p>
            <a:fld id="{C997DA20-8252-4F16-BC9E-F84A82A7665D}" type="slidenum">
              <a:rPr lang="el-GR" smtClean="0"/>
              <a:pPr/>
              <a:t>‹#›</a:t>
            </a:fld>
            <a:endParaRPr lang="el-GR"/>
          </a:p>
        </p:txBody>
      </p:sp>
    </p:spTree>
    <p:extLst>
      <p:ext uri="{BB962C8B-B14F-4D97-AF65-F5344CB8AC3E}">
        <p14:creationId xmlns:p14="http://schemas.microsoft.com/office/powerpoint/2010/main" xmlns="" val="1755413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132CADF3-63E8-EA87-EF77-01827145FC29}"/>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xmlns="" id="{4487E5FA-F220-ECA3-65F7-201D4F542E4C}"/>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xmlns="" id="{6950CD55-7121-1C87-2D53-C9BF098FF35A}"/>
              </a:ext>
            </a:extLst>
          </p:cNvPr>
          <p:cNvSpPr>
            <a:spLocks noGrp="1"/>
          </p:cNvSpPr>
          <p:nvPr>
            <p:ph type="dt" sz="half" idx="10"/>
          </p:nvPr>
        </p:nvSpPr>
        <p:spPr/>
        <p:txBody>
          <a:bodyPr/>
          <a:lstStyle/>
          <a:p>
            <a:fld id="{E6E33CC4-7D34-4572-8B76-4CA4E7C4192A}" type="datetimeFigureOut">
              <a:rPr lang="el-GR" smtClean="0"/>
              <a:pPr/>
              <a:t>7/3/2024</a:t>
            </a:fld>
            <a:endParaRPr lang="el-GR"/>
          </a:p>
        </p:txBody>
      </p:sp>
      <p:sp>
        <p:nvSpPr>
          <p:cNvPr id="5" name="Θέση υποσέλιδου 4">
            <a:extLst>
              <a:ext uri="{FF2B5EF4-FFF2-40B4-BE49-F238E27FC236}">
                <a16:creationId xmlns:a16="http://schemas.microsoft.com/office/drawing/2014/main" xmlns="" id="{34CDFC7A-020A-D585-89E1-9DA6984F0CA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xmlns="" id="{8A9BC22F-744F-3E41-6312-F2EAD9F2C96A}"/>
              </a:ext>
            </a:extLst>
          </p:cNvPr>
          <p:cNvSpPr>
            <a:spLocks noGrp="1"/>
          </p:cNvSpPr>
          <p:nvPr>
            <p:ph type="sldNum" sz="quarter" idx="12"/>
          </p:nvPr>
        </p:nvSpPr>
        <p:spPr/>
        <p:txBody>
          <a:bodyPr/>
          <a:lstStyle/>
          <a:p>
            <a:fld id="{C997DA20-8252-4F16-BC9E-F84A82A7665D}" type="slidenum">
              <a:rPr lang="el-GR" smtClean="0"/>
              <a:pPr/>
              <a:t>‹#›</a:t>
            </a:fld>
            <a:endParaRPr lang="el-GR"/>
          </a:p>
        </p:txBody>
      </p:sp>
    </p:spTree>
    <p:extLst>
      <p:ext uri="{BB962C8B-B14F-4D97-AF65-F5344CB8AC3E}">
        <p14:creationId xmlns:p14="http://schemas.microsoft.com/office/powerpoint/2010/main" xmlns="" val="235851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674EC412-4CFA-7C13-7199-5F202555DCF5}"/>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xmlns="" id="{32E3C2C6-C56F-4D65-6ECC-606B6886AE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xmlns="" id="{13F80D34-0F07-1039-91FB-4D3C28F020D9}"/>
              </a:ext>
            </a:extLst>
          </p:cNvPr>
          <p:cNvSpPr>
            <a:spLocks noGrp="1"/>
          </p:cNvSpPr>
          <p:nvPr>
            <p:ph type="dt" sz="half" idx="10"/>
          </p:nvPr>
        </p:nvSpPr>
        <p:spPr/>
        <p:txBody>
          <a:bodyPr/>
          <a:lstStyle/>
          <a:p>
            <a:fld id="{E6E33CC4-7D34-4572-8B76-4CA4E7C4192A}" type="datetimeFigureOut">
              <a:rPr lang="el-GR" smtClean="0"/>
              <a:pPr/>
              <a:t>7/3/2024</a:t>
            </a:fld>
            <a:endParaRPr lang="el-GR"/>
          </a:p>
        </p:txBody>
      </p:sp>
      <p:sp>
        <p:nvSpPr>
          <p:cNvPr id="5" name="Θέση υποσέλιδου 4">
            <a:extLst>
              <a:ext uri="{FF2B5EF4-FFF2-40B4-BE49-F238E27FC236}">
                <a16:creationId xmlns:a16="http://schemas.microsoft.com/office/drawing/2014/main" xmlns="" id="{CC114B99-3ABF-40D1-6E06-BD764809AE5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xmlns="" id="{A08E6700-BAFB-A5B3-0B0C-FEE71AE367DA}"/>
              </a:ext>
            </a:extLst>
          </p:cNvPr>
          <p:cNvSpPr>
            <a:spLocks noGrp="1"/>
          </p:cNvSpPr>
          <p:nvPr>
            <p:ph type="sldNum" sz="quarter" idx="12"/>
          </p:nvPr>
        </p:nvSpPr>
        <p:spPr/>
        <p:txBody>
          <a:bodyPr/>
          <a:lstStyle/>
          <a:p>
            <a:fld id="{C997DA20-8252-4F16-BC9E-F84A82A7665D}" type="slidenum">
              <a:rPr lang="el-GR" smtClean="0"/>
              <a:pPr/>
              <a:t>‹#›</a:t>
            </a:fld>
            <a:endParaRPr lang="el-GR"/>
          </a:p>
        </p:txBody>
      </p:sp>
    </p:spTree>
    <p:extLst>
      <p:ext uri="{BB962C8B-B14F-4D97-AF65-F5344CB8AC3E}">
        <p14:creationId xmlns:p14="http://schemas.microsoft.com/office/powerpoint/2010/main" xmlns="" val="759598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B2D64CB3-68E1-1B61-51F6-D1285BB75195}"/>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xmlns="" id="{35C7656E-A972-2438-9202-308773F39371}"/>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xmlns="" id="{F75060D3-C034-DA49-3590-95803915467D}"/>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xmlns="" id="{A3D34307-A990-08EF-1904-52C9B0B951D3}"/>
              </a:ext>
            </a:extLst>
          </p:cNvPr>
          <p:cNvSpPr>
            <a:spLocks noGrp="1"/>
          </p:cNvSpPr>
          <p:nvPr>
            <p:ph type="dt" sz="half" idx="10"/>
          </p:nvPr>
        </p:nvSpPr>
        <p:spPr/>
        <p:txBody>
          <a:bodyPr/>
          <a:lstStyle/>
          <a:p>
            <a:fld id="{E6E33CC4-7D34-4572-8B76-4CA4E7C4192A}" type="datetimeFigureOut">
              <a:rPr lang="el-GR" smtClean="0"/>
              <a:pPr/>
              <a:t>7/3/2024</a:t>
            </a:fld>
            <a:endParaRPr lang="el-GR"/>
          </a:p>
        </p:txBody>
      </p:sp>
      <p:sp>
        <p:nvSpPr>
          <p:cNvPr id="6" name="Θέση υποσέλιδου 5">
            <a:extLst>
              <a:ext uri="{FF2B5EF4-FFF2-40B4-BE49-F238E27FC236}">
                <a16:creationId xmlns:a16="http://schemas.microsoft.com/office/drawing/2014/main" xmlns="" id="{B782C806-A622-5A30-D837-3650BEE3B3ED}"/>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xmlns="" id="{A42A5719-EF24-BEE9-2139-63918D6A41F3}"/>
              </a:ext>
            </a:extLst>
          </p:cNvPr>
          <p:cNvSpPr>
            <a:spLocks noGrp="1"/>
          </p:cNvSpPr>
          <p:nvPr>
            <p:ph type="sldNum" sz="quarter" idx="12"/>
          </p:nvPr>
        </p:nvSpPr>
        <p:spPr/>
        <p:txBody>
          <a:bodyPr/>
          <a:lstStyle/>
          <a:p>
            <a:fld id="{C997DA20-8252-4F16-BC9E-F84A82A7665D}" type="slidenum">
              <a:rPr lang="el-GR" smtClean="0"/>
              <a:pPr/>
              <a:t>‹#›</a:t>
            </a:fld>
            <a:endParaRPr lang="el-GR"/>
          </a:p>
        </p:txBody>
      </p:sp>
    </p:spTree>
    <p:extLst>
      <p:ext uri="{BB962C8B-B14F-4D97-AF65-F5344CB8AC3E}">
        <p14:creationId xmlns:p14="http://schemas.microsoft.com/office/powerpoint/2010/main" xmlns="" val="2560870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4AA56FD9-2C96-1B0C-F7C0-C4390027B927}"/>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xmlns="" id="{31270539-A58A-29E3-7921-C8DD26D5B8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xmlns="" id="{5B923446-6044-8A33-C43B-CD62BE9BB518}"/>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xmlns="" id="{5A186DFC-2C7D-36ED-965E-B38F519942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xmlns="" id="{69C9A5EA-83FA-420C-4BCF-4826E11BDF61}"/>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xmlns="" id="{DABA1651-DB36-015A-B6A8-DFD0C7A8578E}"/>
              </a:ext>
            </a:extLst>
          </p:cNvPr>
          <p:cNvSpPr>
            <a:spLocks noGrp="1"/>
          </p:cNvSpPr>
          <p:nvPr>
            <p:ph type="dt" sz="half" idx="10"/>
          </p:nvPr>
        </p:nvSpPr>
        <p:spPr/>
        <p:txBody>
          <a:bodyPr/>
          <a:lstStyle/>
          <a:p>
            <a:fld id="{E6E33CC4-7D34-4572-8B76-4CA4E7C4192A}" type="datetimeFigureOut">
              <a:rPr lang="el-GR" smtClean="0"/>
              <a:pPr/>
              <a:t>7/3/2024</a:t>
            </a:fld>
            <a:endParaRPr lang="el-GR"/>
          </a:p>
        </p:txBody>
      </p:sp>
      <p:sp>
        <p:nvSpPr>
          <p:cNvPr id="8" name="Θέση υποσέλιδου 7">
            <a:extLst>
              <a:ext uri="{FF2B5EF4-FFF2-40B4-BE49-F238E27FC236}">
                <a16:creationId xmlns:a16="http://schemas.microsoft.com/office/drawing/2014/main" xmlns="" id="{00DE46E8-9A8F-3533-CEA6-53504A30CCAB}"/>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xmlns="" id="{60304D96-02F2-3343-BADD-75F6D60EEAB6}"/>
              </a:ext>
            </a:extLst>
          </p:cNvPr>
          <p:cNvSpPr>
            <a:spLocks noGrp="1"/>
          </p:cNvSpPr>
          <p:nvPr>
            <p:ph type="sldNum" sz="quarter" idx="12"/>
          </p:nvPr>
        </p:nvSpPr>
        <p:spPr/>
        <p:txBody>
          <a:bodyPr/>
          <a:lstStyle/>
          <a:p>
            <a:fld id="{C997DA20-8252-4F16-BC9E-F84A82A7665D}" type="slidenum">
              <a:rPr lang="el-GR" smtClean="0"/>
              <a:pPr/>
              <a:t>‹#›</a:t>
            </a:fld>
            <a:endParaRPr lang="el-GR"/>
          </a:p>
        </p:txBody>
      </p:sp>
    </p:spTree>
    <p:extLst>
      <p:ext uri="{BB962C8B-B14F-4D97-AF65-F5344CB8AC3E}">
        <p14:creationId xmlns:p14="http://schemas.microsoft.com/office/powerpoint/2010/main" xmlns="" val="283654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FB9DB115-10F4-5B8B-F80E-3925C889C0B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xmlns="" id="{A1F356BC-0873-C743-1953-B3A8895D239D}"/>
              </a:ext>
            </a:extLst>
          </p:cNvPr>
          <p:cNvSpPr>
            <a:spLocks noGrp="1"/>
          </p:cNvSpPr>
          <p:nvPr>
            <p:ph type="dt" sz="half" idx="10"/>
          </p:nvPr>
        </p:nvSpPr>
        <p:spPr/>
        <p:txBody>
          <a:bodyPr/>
          <a:lstStyle/>
          <a:p>
            <a:fld id="{E6E33CC4-7D34-4572-8B76-4CA4E7C4192A}" type="datetimeFigureOut">
              <a:rPr lang="el-GR" smtClean="0"/>
              <a:pPr/>
              <a:t>7/3/2024</a:t>
            </a:fld>
            <a:endParaRPr lang="el-GR"/>
          </a:p>
        </p:txBody>
      </p:sp>
      <p:sp>
        <p:nvSpPr>
          <p:cNvPr id="4" name="Θέση υποσέλιδου 3">
            <a:extLst>
              <a:ext uri="{FF2B5EF4-FFF2-40B4-BE49-F238E27FC236}">
                <a16:creationId xmlns:a16="http://schemas.microsoft.com/office/drawing/2014/main" xmlns="" id="{6A032880-2BEF-54E5-DCC5-390B4FC9B3A2}"/>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xmlns="" id="{CAB57228-7BDF-EB2C-4348-2930707EA8D9}"/>
              </a:ext>
            </a:extLst>
          </p:cNvPr>
          <p:cNvSpPr>
            <a:spLocks noGrp="1"/>
          </p:cNvSpPr>
          <p:nvPr>
            <p:ph type="sldNum" sz="quarter" idx="12"/>
          </p:nvPr>
        </p:nvSpPr>
        <p:spPr/>
        <p:txBody>
          <a:bodyPr/>
          <a:lstStyle/>
          <a:p>
            <a:fld id="{C997DA20-8252-4F16-BC9E-F84A82A7665D}" type="slidenum">
              <a:rPr lang="el-GR" smtClean="0"/>
              <a:pPr/>
              <a:t>‹#›</a:t>
            </a:fld>
            <a:endParaRPr lang="el-GR"/>
          </a:p>
        </p:txBody>
      </p:sp>
    </p:spTree>
    <p:extLst>
      <p:ext uri="{BB962C8B-B14F-4D97-AF65-F5344CB8AC3E}">
        <p14:creationId xmlns:p14="http://schemas.microsoft.com/office/powerpoint/2010/main" xmlns="" val="3022130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xmlns="" id="{8CA858CD-A336-8118-5535-4788A338B5F2}"/>
              </a:ext>
            </a:extLst>
          </p:cNvPr>
          <p:cNvSpPr>
            <a:spLocks noGrp="1"/>
          </p:cNvSpPr>
          <p:nvPr>
            <p:ph type="dt" sz="half" idx="10"/>
          </p:nvPr>
        </p:nvSpPr>
        <p:spPr/>
        <p:txBody>
          <a:bodyPr/>
          <a:lstStyle/>
          <a:p>
            <a:fld id="{E6E33CC4-7D34-4572-8B76-4CA4E7C4192A}" type="datetimeFigureOut">
              <a:rPr lang="el-GR" smtClean="0"/>
              <a:pPr/>
              <a:t>7/3/2024</a:t>
            </a:fld>
            <a:endParaRPr lang="el-GR"/>
          </a:p>
        </p:txBody>
      </p:sp>
      <p:sp>
        <p:nvSpPr>
          <p:cNvPr id="3" name="Θέση υποσέλιδου 2">
            <a:extLst>
              <a:ext uri="{FF2B5EF4-FFF2-40B4-BE49-F238E27FC236}">
                <a16:creationId xmlns:a16="http://schemas.microsoft.com/office/drawing/2014/main" xmlns="" id="{3E49217F-8477-A0A7-96D5-C03970594F23}"/>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xmlns="" id="{C05E646A-EB77-AEED-A743-4911F08AB250}"/>
              </a:ext>
            </a:extLst>
          </p:cNvPr>
          <p:cNvSpPr>
            <a:spLocks noGrp="1"/>
          </p:cNvSpPr>
          <p:nvPr>
            <p:ph type="sldNum" sz="quarter" idx="12"/>
          </p:nvPr>
        </p:nvSpPr>
        <p:spPr/>
        <p:txBody>
          <a:bodyPr/>
          <a:lstStyle/>
          <a:p>
            <a:fld id="{C997DA20-8252-4F16-BC9E-F84A82A7665D}" type="slidenum">
              <a:rPr lang="el-GR" smtClean="0"/>
              <a:pPr/>
              <a:t>‹#›</a:t>
            </a:fld>
            <a:endParaRPr lang="el-GR"/>
          </a:p>
        </p:txBody>
      </p:sp>
    </p:spTree>
    <p:extLst>
      <p:ext uri="{BB962C8B-B14F-4D97-AF65-F5344CB8AC3E}">
        <p14:creationId xmlns:p14="http://schemas.microsoft.com/office/powerpoint/2010/main" xmlns="" val="2805452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F56E17D2-571C-05C9-24C0-A0DB9BE1DB93}"/>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xmlns="" id="{10D30261-0942-9603-29F4-CEEC0F1BB9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xmlns="" id="{AF00142B-0202-811D-6471-8DC13E7857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xmlns="" id="{8E683EEA-99CD-673D-04DF-CDBDF2741A16}"/>
              </a:ext>
            </a:extLst>
          </p:cNvPr>
          <p:cNvSpPr>
            <a:spLocks noGrp="1"/>
          </p:cNvSpPr>
          <p:nvPr>
            <p:ph type="dt" sz="half" idx="10"/>
          </p:nvPr>
        </p:nvSpPr>
        <p:spPr/>
        <p:txBody>
          <a:bodyPr/>
          <a:lstStyle/>
          <a:p>
            <a:fld id="{E6E33CC4-7D34-4572-8B76-4CA4E7C4192A}" type="datetimeFigureOut">
              <a:rPr lang="el-GR" smtClean="0"/>
              <a:pPr/>
              <a:t>7/3/2024</a:t>
            </a:fld>
            <a:endParaRPr lang="el-GR"/>
          </a:p>
        </p:txBody>
      </p:sp>
      <p:sp>
        <p:nvSpPr>
          <p:cNvPr id="6" name="Θέση υποσέλιδου 5">
            <a:extLst>
              <a:ext uri="{FF2B5EF4-FFF2-40B4-BE49-F238E27FC236}">
                <a16:creationId xmlns:a16="http://schemas.microsoft.com/office/drawing/2014/main" xmlns="" id="{5E285D04-A830-6DF3-02A1-A410AC8F7BFD}"/>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xmlns="" id="{B7272D43-170C-0D89-6755-D2A78664539C}"/>
              </a:ext>
            </a:extLst>
          </p:cNvPr>
          <p:cNvSpPr>
            <a:spLocks noGrp="1"/>
          </p:cNvSpPr>
          <p:nvPr>
            <p:ph type="sldNum" sz="quarter" idx="12"/>
          </p:nvPr>
        </p:nvSpPr>
        <p:spPr/>
        <p:txBody>
          <a:bodyPr/>
          <a:lstStyle/>
          <a:p>
            <a:fld id="{C997DA20-8252-4F16-BC9E-F84A82A7665D}" type="slidenum">
              <a:rPr lang="el-GR" smtClean="0"/>
              <a:pPr/>
              <a:t>‹#›</a:t>
            </a:fld>
            <a:endParaRPr lang="el-GR"/>
          </a:p>
        </p:txBody>
      </p:sp>
    </p:spTree>
    <p:extLst>
      <p:ext uri="{BB962C8B-B14F-4D97-AF65-F5344CB8AC3E}">
        <p14:creationId xmlns:p14="http://schemas.microsoft.com/office/powerpoint/2010/main" xmlns="" val="884781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114FA0F1-D144-C171-8C1C-EBDCE1B6EE38}"/>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xmlns="" id="{3F4E26ED-D8A7-5E68-C66A-15CA3949E2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xmlns="" id="{E385D992-B387-2861-6061-D52B6D98E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xmlns="" id="{8B0D02B0-5716-A545-5FB5-D3C0F43D9127}"/>
              </a:ext>
            </a:extLst>
          </p:cNvPr>
          <p:cNvSpPr>
            <a:spLocks noGrp="1"/>
          </p:cNvSpPr>
          <p:nvPr>
            <p:ph type="dt" sz="half" idx="10"/>
          </p:nvPr>
        </p:nvSpPr>
        <p:spPr/>
        <p:txBody>
          <a:bodyPr/>
          <a:lstStyle/>
          <a:p>
            <a:fld id="{E6E33CC4-7D34-4572-8B76-4CA4E7C4192A}" type="datetimeFigureOut">
              <a:rPr lang="el-GR" smtClean="0"/>
              <a:pPr/>
              <a:t>7/3/2024</a:t>
            </a:fld>
            <a:endParaRPr lang="el-GR"/>
          </a:p>
        </p:txBody>
      </p:sp>
      <p:sp>
        <p:nvSpPr>
          <p:cNvPr id="6" name="Θέση υποσέλιδου 5">
            <a:extLst>
              <a:ext uri="{FF2B5EF4-FFF2-40B4-BE49-F238E27FC236}">
                <a16:creationId xmlns:a16="http://schemas.microsoft.com/office/drawing/2014/main" xmlns="" id="{CC6F52BE-3461-9A9B-E0E1-85195CA42451}"/>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xmlns="" id="{935B3CBA-4387-18C9-E630-4FE62360DD7A}"/>
              </a:ext>
            </a:extLst>
          </p:cNvPr>
          <p:cNvSpPr>
            <a:spLocks noGrp="1"/>
          </p:cNvSpPr>
          <p:nvPr>
            <p:ph type="sldNum" sz="quarter" idx="12"/>
          </p:nvPr>
        </p:nvSpPr>
        <p:spPr/>
        <p:txBody>
          <a:bodyPr/>
          <a:lstStyle/>
          <a:p>
            <a:fld id="{C997DA20-8252-4F16-BC9E-F84A82A7665D}" type="slidenum">
              <a:rPr lang="el-GR" smtClean="0"/>
              <a:pPr/>
              <a:t>‹#›</a:t>
            </a:fld>
            <a:endParaRPr lang="el-GR"/>
          </a:p>
        </p:txBody>
      </p:sp>
    </p:spTree>
    <p:extLst>
      <p:ext uri="{BB962C8B-B14F-4D97-AF65-F5344CB8AC3E}">
        <p14:creationId xmlns:p14="http://schemas.microsoft.com/office/powerpoint/2010/main" xmlns="" val="334341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xmlns="" id="{10084FF0-2822-5083-C774-F07B509D6D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xmlns="" id="{DDB94EEB-3115-9577-5476-5D77FFD284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xmlns="" id="{4FCD8060-3BA8-A879-ACEB-B45F69054F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E33CC4-7D34-4572-8B76-4CA4E7C4192A}" type="datetimeFigureOut">
              <a:rPr lang="el-GR" smtClean="0"/>
              <a:pPr/>
              <a:t>7/3/2024</a:t>
            </a:fld>
            <a:endParaRPr lang="el-GR"/>
          </a:p>
        </p:txBody>
      </p:sp>
      <p:sp>
        <p:nvSpPr>
          <p:cNvPr id="5" name="Θέση υποσέλιδου 4">
            <a:extLst>
              <a:ext uri="{FF2B5EF4-FFF2-40B4-BE49-F238E27FC236}">
                <a16:creationId xmlns:a16="http://schemas.microsoft.com/office/drawing/2014/main" xmlns="" id="{CFDA2126-1C8B-C3DA-C9A2-0089D715AD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xmlns="" id="{E75F5817-5730-F139-9C01-9365919F50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97DA20-8252-4F16-BC9E-F84A82A7665D}" type="slidenum">
              <a:rPr lang="el-GR" smtClean="0"/>
              <a:pPr/>
              <a:t>‹#›</a:t>
            </a:fld>
            <a:endParaRPr lang="el-GR"/>
          </a:p>
        </p:txBody>
      </p:sp>
    </p:spTree>
    <p:extLst>
      <p:ext uri="{BB962C8B-B14F-4D97-AF65-F5344CB8AC3E}">
        <p14:creationId xmlns:p14="http://schemas.microsoft.com/office/powerpoint/2010/main" xmlns="" val="1565789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wfp.org/stories/joining-dots-how-ai-and-drones-are-transforming-emergencies"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youtube.com/watch?v=EFg_Ed69MdI"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data.humdata.or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5301357" y="816519"/>
            <a:ext cx="5635388" cy="4351338"/>
          </a:xfrm>
        </p:spPr>
        <p:txBody>
          <a:bodyPr>
            <a:normAutofit/>
          </a:bodyPr>
          <a:lstStyle/>
          <a:p>
            <a:pPr marL="0" indent="0" algn="ctr">
              <a:buNone/>
            </a:pPr>
            <a:r>
              <a:rPr lang="el-GR" sz="4000" b="1" dirty="0">
                <a:solidFill>
                  <a:srgbClr val="C00000"/>
                </a:solidFill>
                <a:effectLst>
                  <a:outerShdw blurRad="38100" dist="38100" dir="2700000" algn="tl">
                    <a:srgbClr val="000000">
                      <a:alpha val="43137"/>
                    </a:srgbClr>
                  </a:outerShdw>
                </a:effectLst>
              </a:rPr>
              <a:t>ΕΧΕΤΕ ΠΟΤΕ ΕΜΠΛΑΚΕΙ ΣΤΗ ΠΑΡΟΧΗ ΒΟΗΘΕΙΑΣ ΜΕΤΑ ΑΠΟ ΚΑΤΑΣΤΡΟΦΗ</a:t>
            </a:r>
            <a:r>
              <a:rPr lang="en-US" sz="4000" b="1" dirty="0">
                <a:solidFill>
                  <a:srgbClr val="C00000"/>
                </a:solidFill>
                <a:effectLst>
                  <a:outerShdw blurRad="38100" dist="38100" dir="2700000" algn="tl">
                    <a:srgbClr val="000000">
                      <a:alpha val="43137"/>
                    </a:srgbClr>
                  </a:outerShdw>
                </a:effectLst>
              </a:rPr>
              <a:t> </a:t>
            </a:r>
            <a:endParaRPr lang="el-GR" sz="4000" b="1" dirty="0">
              <a:solidFill>
                <a:srgbClr val="C00000"/>
              </a:solidFill>
              <a:effectLst>
                <a:outerShdw blurRad="38100" dist="38100" dir="2700000" algn="tl">
                  <a:srgbClr val="000000">
                    <a:alpha val="43137"/>
                  </a:srgbClr>
                </a:outerShdw>
              </a:effectLst>
            </a:endParaRPr>
          </a:p>
        </p:txBody>
      </p:sp>
      <p:pic>
        <p:nvPicPr>
          <p:cNvPr id="5" name="Εικόνα 4"/>
          <p:cNvPicPr>
            <a:picLocks noChangeAspect="1"/>
          </p:cNvPicPr>
          <p:nvPr/>
        </p:nvPicPr>
        <p:blipFill>
          <a:blip r:embed="rId2" cstate="print"/>
          <a:stretch>
            <a:fillRect/>
          </a:stretch>
        </p:blipFill>
        <p:spPr>
          <a:xfrm>
            <a:off x="9673348" y="4355901"/>
            <a:ext cx="2241786" cy="2241786"/>
          </a:xfrm>
          <a:prstGeom prst="rect">
            <a:avLst/>
          </a:prstGeom>
        </p:spPr>
      </p:pic>
      <p:pic>
        <p:nvPicPr>
          <p:cNvPr id="2" name="Εικόνα 1"/>
          <p:cNvPicPr>
            <a:picLocks noChangeAspect="1"/>
          </p:cNvPicPr>
          <p:nvPr/>
        </p:nvPicPr>
        <p:blipFill>
          <a:blip r:embed="rId3" cstate="print"/>
          <a:stretch>
            <a:fillRect/>
          </a:stretch>
        </p:blipFill>
        <p:spPr>
          <a:xfrm>
            <a:off x="1086328" y="3554136"/>
            <a:ext cx="5049671" cy="2840440"/>
          </a:xfrm>
          <a:prstGeom prst="rect">
            <a:avLst/>
          </a:prstGeom>
        </p:spPr>
      </p:pic>
    </p:spTree>
    <p:extLst>
      <p:ext uri="{BB962C8B-B14F-4D97-AF65-F5344CB8AC3E}">
        <p14:creationId xmlns:p14="http://schemas.microsoft.com/office/powerpoint/2010/main" xmlns="" val="1290390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52918" y="162195"/>
            <a:ext cx="7200089" cy="4351338"/>
          </a:xfrm>
        </p:spPr>
        <p:txBody>
          <a:bodyPr/>
          <a:lstStyle/>
          <a:p>
            <a:endParaRPr lang="en-US" dirty="0" smtClean="0"/>
          </a:p>
          <a:p>
            <a:endParaRPr lang="en-US" dirty="0" smtClean="0"/>
          </a:p>
          <a:p>
            <a:pPr>
              <a:buNone/>
            </a:pPr>
            <a:r>
              <a:rPr lang="en-US" dirty="0" smtClean="0"/>
              <a:t>   </a:t>
            </a:r>
          </a:p>
          <a:p>
            <a:pPr>
              <a:buNone/>
            </a:pPr>
            <a:r>
              <a:rPr lang="en-US" dirty="0" smtClean="0"/>
              <a:t>   </a:t>
            </a:r>
            <a:r>
              <a:rPr lang="el-GR" dirty="0"/>
              <a:t>Μπορούν η τεχνολογία και τα ψηφιακά μέσα να βοηθήσουν </a:t>
            </a:r>
            <a:r>
              <a:rPr lang="en-US" dirty="0" smtClean="0"/>
              <a:t> </a:t>
            </a:r>
            <a:r>
              <a:rPr lang="el-GR" dirty="0" smtClean="0"/>
              <a:t>αποτελεσματικά στον </a:t>
            </a:r>
            <a:r>
              <a:rPr lang="el-GR" dirty="0"/>
              <a:t>ανθρωπιστικό τομέα</a:t>
            </a:r>
            <a:r>
              <a:rPr lang="el-GR" dirty="0" smtClean="0"/>
              <a:t>;</a:t>
            </a:r>
          </a:p>
          <a:p>
            <a:pPr>
              <a:buNone/>
            </a:pPr>
            <a:endParaRPr lang="en-US" dirty="0" smtClean="0"/>
          </a:p>
          <a:p>
            <a:pPr algn="ctr">
              <a:buNone/>
            </a:pPr>
            <a:r>
              <a:rPr lang="en-US" dirty="0" smtClean="0"/>
              <a:t>   </a:t>
            </a:r>
            <a:r>
              <a:rPr lang="el-GR" dirty="0" smtClean="0"/>
              <a:t>Ναι</a:t>
            </a:r>
            <a:r>
              <a:rPr lang="en-US" dirty="0"/>
              <a:t>;</a:t>
            </a:r>
            <a:r>
              <a:rPr lang="en-US" dirty="0" smtClean="0"/>
              <a:t> </a:t>
            </a:r>
            <a:r>
              <a:rPr lang="el-GR" dirty="0" smtClean="0"/>
              <a:t>Όχι</a:t>
            </a:r>
            <a:r>
              <a:rPr lang="en-US" dirty="0" smtClean="0"/>
              <a:t>; </a:t>
            </a:r>
            <a:r>
              <a:rPr lang="el-GR" dirty="0" smtClean="0"/>
              <a:t>Με ποιόν τρόπο</a:t>
            </a:r>
            <a:r>
              <a:rPr lang="en-US" dirty="0" smtClean="0"/>
              <a:t>;</a:t>
            </a:r>
            <a:endParaRPr lang="el-GR" dirty="0"/>
          </a:p>
        </p:txBody>
      </p:sp>
      <p:pic>
        <p:nvPicPr>
          <p:cNvPr id="12290" name="Picture 2"/>
          <p:cNvPicPr>
            <a:picLocks noChangeAspect="1" noChangeArrowheads="1"/>
          </p:cNvPicPr>
          <p:nvPr/>
        </p:nvPicPr>
        <p:blipFill>
          <a:blip r:embed="rId2"/>
          <a:srcRect/>
          <a:stretch>
            <a:fillRect/>
          </a:stretch>
        </p:blipFill>
        <p:spPr bwMode="auto">
          <a:xfrm>
            <a:off x="7175770" y="400455"/>
            <a:ext cx="4572000" cy="6096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838200" y="1825625"/>
            <a:ext cx="5338864" cy="4351338"/>
          </a:xfrm>
        </p:spPr>
        <p:txBody>
          <a:bodyPr/>
          <a:lstStyle/>
          <a:p>
            <a:pPr>
              <a:buNone/>
            </a:pPr>
            <a:r>
              <a:rPr lang="el-GR" dirty="0"/>
              <a:t>Τι χρειαζόμαστε </a:t>
            </a:r>
            <a:r>
              <a:rPr lang="el-GR" dirty="0" smtClean="0"/>
              <a:t>όταν</a:t>
            </a:r>
          </a:p>
          <a:p>
            <a:pPr>
              <a:buNone/>
            </a:pPr>
            <a:r>
              <a:rPr lang="el-GR" dirty="0" smtClean="0"/>
              <a:t>αντιμετωπίζουμε </a:t>
            </a:r>
            <a:r>
              <a:rPr lang="el-GR" dirty="0"/>
              <a:t>καταστροφές </a:t>
            </a:r>
            <a:r>
              <a:rPr lang="el-GR" dirty="0" smtClean="0"/>
              <a:t>ή</a:t>
            </a:r>
          </a:p>
          <a:p>
            <a:pPr>
              <a:buNone/>
            </a:pPr>
            <a:r>
              <a:rPr lang="el-GR" dirty="0" smtClean="0"/>
              <a:t>κρίσεις </a:t>
            </a:r>
            <a:r>
              <a:rPr lang="el-GR" dirty="0"/>
              <a:t>;</a:t>
            </a:r>
          </a:p>
        </p:txBody>
      </p:sp>
      <p:pic>
        <p:nvPicPr>
          <p:cNvPr id="13314" name="Picture 2"/>
          <p:cNvPicPr>
            <a:picLocks noChangeAspect="1" noChangeArrowheads="1"/>
          </p:cNvPicPr>
          <p:nvPr/>
        </p:nvPicPr>
        <p:blipFill>
          <a:blip r:embed="rId2"/>
          <a:srcRect/>
          <a:stretch>
            <a:fillRect/>
          </a:stretch>
        </p:blipFill>
        <p:spPr bwMode="auto">
          <a:xfrm>
            <a:off x="7175770" y="351818"/>
            <a:ext cx="4572000" cy="6096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03179" y="2321736"/>
            <a:ext cx="10515600" cy="4351338"/>
          </a:xfrm>
        </p:spPr>
        <p:txBody>
          <a:bodyPr>
            <a:normAutofit/>
          </a:bodyPr>
          <a:lstStyle/>
          <a:p>
            <a:pPr>
              <a:buClr>
                <a:srgbClr val="C00000"/>
              </a:buClr>
              <a:buFont typeface="Wingdings" pitchFamily="2" charset="2"/>
              <a:buChar char="ü"/>
            </a:pPr>
            <a:r>
              <a:rPr lang="el-GR" b="1" dirty="0" smtClean="0"/>
              <a:t>Διεπιστημονικότητα</a:t>
            </a:r>
            <a:endParaRPr lang="en-US" b="1" dirty="0" smtClean="0"/>
          </a:p>
          <a:p>
            <a:pPr>
              <a:buClr>
                <a:srgbClr val="C00000"/>
              </a:buClr>
              <a:buFont typeface="Wingdings" pitchFamily="2" charset="2"/>
              <a:buChar char="ü"/>
            </a:pPr>
            <a:r>
              <a:rPr lang="el-GR" b="1" dirty="0" smtClean="0"/>
              <a:t>Ψηφιακές τεχνολογίες</a:t>
            </a:r>
            <a:endParaRPr lang="en-US" b="1" dirty="0" smtClean="0"/>
          </a:p>
          <a:p>
            <a:pPr>
              <a:buClr>
                <a:srgbClr val="C00000"/>
              </a:buClr>
              <a:buFont typeface="Wingdings" pitchFamily="2" charset="2"/>
              <a:buChar char="ü"/>
            </a:pPr>
            <a:r>
              <a:rPr lang="el-GR" b="1" dirty="0" smtClean="0"/>
              <a:t>Η αξία της δημόσιας υγείας</a:t>
            </a:r>
            <a:endParaRPr lang="en-US" b="1" dirty="0" smtClean="0"/>
          </a:p>
          <a:p>
            <a:pPr>
              <a:buClr>
                <a:srgbClr val="C00000"/>
              </a:buClr>
              <a:buFont typeface="Wingdings" pitchFamily="2" charset="2"/>
              <a:buChar char="ü"/>
            </a:pPr>
            <a:r>
              <a:rPr lang="en-US" b="1" dirty="0" smtClean="0"/>
              <a:t>Flexibility – </a:t>
            </a:r>
            <a:r>
              <a:rPr lang="en-US" b="1" dirty="0" smtClean="0"/>
              <a:t>adaptability</a:t>
            </a:r>
            <a:r>
              <a:rPr lang="el-GR" b="1" dirty="0" smtClean="0"/>
              <a:t> ( ευελιξία</a:t>
            </a:r>
            <a:r>
              <a:rPr lang="en-US" b="1" dirty="0" smtClean="0"/>
              <a:t> - </a:t>
            </a:r>
            <a:r>
              <a:rPr lang="el-GR" b="1" dirty="0" smtClean="0"/>
              <a:t> προσαρμοστικότητα</a:t>
            </a:r>
            <a:r>
              <a:rPr lang="en-US" b="1" dirty="0" smtClean="0"/>
              <a:t>)</a:t>
            </a:r>
            <a:endParaRPr lang="en-US" b="1" dirty="0" smtClean="0"/>
          </a:p>
          <a:p>
            <a:pPr>
              <a:buClr>
                <a:srgbClr val="C00000"/>
              </a:buClr>
              <a:buFont typeface="Wingdings" pitchFamily="2" charset="2"/>
              <a:buChar char="ü"/>
            </a:pPr>
            <a:r>
              <a:rPr lang="el-GR" b="1" dirty="0" smtClean="0"/>
              <a:t>Τα πάντα είναι δυνατά</a:t>
            </a:r>
            <a:endParaRPr lang="en-US" b="1" dirty="0" smtClean="0"/>
          </a:p>
          <a:p>
            <a:pPr>
              <a:buClr>
                <a:srgbClr val="C00000"/>
              </a:buClr>
              <a:buFont typeface="Wingdings" pitchFamily="2" charset="2"/>
              <a:buChar char="ü"/>
            </a:pPr>
            <a:r>
              <a:rPr lang="el-GR" b="1" dirty="0" smtClean="0"/>
              <a:t>Κοινωνικές δεξιότητες  (</a:t>
            </a:r>
            <a:r>
              <a:rPr lang="en-US" b="1" dirty="0" smtClean="0"/>
              <a:t>soft skills) </a:t>
            </a:r>
            <a:endParaRPr lang="en-US" b="1" dirty="0" smtClean="0"/>
          </a:p>
          <a:p>
            <a:endParaRPr lang="el-GR" dirty="0"/>
          </a:p>
        </p:txBody>
      </p:sp>
      <p:pic>
        <p:nvPicPr>
          <p:cNvPr id="7" name="Picture 2"/>
          <p:cNvPicPr>
            <a:picLocks noChangeAspect="1" noChangeArrowheads="1"/>
          </p:cNvPicPr>
          <p:nvPr/>
        </p:nvPicPr>
        <p:blipFill>
          <a:blip r:embed="rId2"/>
          <a:srcRect t="11458" r="51367" b="7291"/>
          <a:stretch>
            <a:fillRect/>
          </a:stretch>
        </p:blipFill>
        <p:spPr bwMode="auto">
          <a:xfrm>
            <a:off x="7286813" y="196683"/>
            <a:ext cx="4905187" cy="3506916"/>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70107" y="1405984"/>
            <a:ext cx="10515600" cy="1325563"/>
          </a:xfrm>
        </p:spPr>
        <p:txBody>
          <a:bodyPr>
            <a:normAutofit/>
          </a:bodyPr>
          <a:lstStyle/>
          <a:p>
            <a:r>
              <a:rPr lang="en-US" sz="4000" dirty="0" smtClean="0"/>
              <a:t>H </a:t>
            </a:r>
            <a:r>
              <a:rPr lang="el-GR" sz="4000" dirty="0" smtClean="0"/>
              <a:t>έννοια της ανθρωπιστικής </a:t>
            </a:r>
            <a:r>
              <a:rPr lang="el-GR" sz="4000" dirty="0" smtClean="0"/>
              <a:t>διαχείρισης στο πεδίο</a:t>
            </a:r>
            <a:endParaRPr lang="el-GR" sz="4000" dirty="0"/>
          </a:p>
        </p:txBody>
      </p:sp>
      <p:sp>
        <p:nvSpPr>
          <p:cNvPr id="3" name="2 - Θέση περιεχομένου"/>
          <p:cNvSpPr>
            <a:spLocks noGrp="1"/>
          </p:cNvSpPr>
          <p:nvPr>
            <p:ph idx="1"/>
          </p:nvPr>
        </p:nvSpPr>
        <p:spPr>
          <a:xfrm>
            <a:off x="682557" y="2740025"/>
            <a:ext cx="10515600" cy="4351338"/>
          </a:xfrm>
        </p:spPr>
        <p:txBody>
          <a:bodyPr/>
          <a:lstStyle/>
          <a:p>
            <a:pPr>
              <a:buNone/>
            </a:pPr>
            <a:r>
              <a:rPr lang="el-GR" dirty="0" smtClean="0"/>
              <a:t>είναι ένα θέμα πολυδιάστατο, που σχετίζεται με </a:t>
            </a:r>
          </a:p>
          <a:p>
            <a:pPr lvl="0"/>
            <a:r>
              <a:rPr lang="el-GR" dirty="0" smtClean="0"/>
              <a:t>τον τρόπο που αντιλαμβανόμαστε την έννοια της διακινδύνευσης, </a:t>
            </a:r>
          </a:p>
          <a:p>
            <a:pPr lvl="0"/>
            <a:r>
              <a:rPr lang="el-GR" dirty="0" smtClean="0"/>
              <a:t>τον τρόπο που καλούμαστε να προσαρμοστούμε στις ανάγκες της κοινωνίας και κυρίως </a:t>
            </a:r>
          </a:p>
          <a:p>
            <a:pPr lvl="0"/>
            <a:r>
              <a:rPr lang="el-GR" dirty="0" smtClean="0"/>
              <a:t>τον τρόπο που καλούμαστε να οργανώσουμε τα μοντέλα  περιβαλλοντικής έγκαιρης διάγνωσης και πρόληψης των καταστροφών.</a:t>
            </a:r>
          </a:p>
          <a:p>
            <a:endParaRPr lang="el-GR" dirty="0"/>
          </a:p>
        </p:txBody>
      </p:sp>
      <p:pic>
        <p:nvPicPr>
          <p:cNvPr id="4" name="Εικόνα 4">
            <a:extLst>
              <a:ext uri="{FF2B5EF4-FFF2-40B4-BE49-F238E27FC236}">
                <a16:creationId xmlns="" xmlns:a16="http://schemas.microsoft.com/office/drawing/2014/main" id="{0BA71735-AC82-412F-81EF-70DB4AF3226D}"/>
              </a:ext>
            </a:extLst>
          </p:cNvPr>
          <p:cNvPicPr>
            <a:picLocks noChangeAspect="1"/>
          </p:cNvPicPr>
          <p:nvPr/>
        </p:nvPicPr>
        <p:blipFill>
          <a:blip r:embed="rId2"/>
          <a:stretch>
            <a:fillRect/>
          </a:stretch>
        </p:blipFill>
        <p:spPr>
          <a:xfrm>
            <a:off x="0" y="0"/>
            <a:ext cx="3279514" cy="1639757"/>
          </a:xfrm>
          <a:prstGeom prst="rect">
            <a:avLst/>
          </a:prstGeom>
        </p:spPr>
      </p:pic>
      <p:pic>
        <p:nvPicPr>
          <p:cNvPr id="5" name="Εικόνα 5">
            <a:extLst>
              <a:ext uri="{FF2B5EF4-FFF2-40B4-BE49-F238E27FC236}">
                <a16:creationId xmlns="" xmlns:a16="http://schemas.microsoft.com/office/drawing/2014/main" id="{671F95D5-3CC6-4F89-B375-5850A09E528E}"/>
              </a:ext>
            </a:extLst>
          </p:cNvPr>
          <p:cNvPicPr>
            <a:picLocks noChangeAspect="1"/>
          </p:cNvPicPr>
          <p:nvPr/>
        </p:nvPicPr>
        <p:blipFill>
          <a:blip r:embed="rId3"/>
          <a:stretch>
            <a:fillRect/>
          </a:stretch>
        </p:blipFill>
        <p:spPr>
          <a:xfrm>
            <a:off x="3299492" y="155643"/>
            <a:ext cx="3200400" cy="1177046"/>
          </a:xfrm>
          <a:prstGeom prst="rect">
            <a:avLst/>
          </a:prstGeom>
        </p:spPr>
      </p:pic>
      <p:pic>
        <p:nvPicPr>
          <p:cNvPr id="6" name="Εικόνα 6">
            <a:extLst>
              <a:ext uri="{FF2B5EF4-FFF2-40B4-BE49-F238E27FC236}">
                <a16:creationId xmlns="" xmlns:a16="http://schemas.microsoft.com/office/drawing/2014/main" id="{4E6DB145-B338-4FC8-A833-FDB67BC57A8E}"/>
              </a:ext>
            </a:extLst>
          </p:cNvPr>
          <p:cNvPicPr>
            <a:picLocks noChangeAspect="1"/>
          </p:cNvPicPr>
          <p:nvPr/>
        </p:nvPicPr>
        <p:blipFill>
          <a:blip r:embed="rId4"/>
          <a:stretch>
            <a:fillRect/>
          </a:stretch>
        </p:blipFill>
        <p:spPr>
          <a:xfrm>
            <a:off x="6798547" y="0"/>
            <a:ext cx="1781255" cy="130734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508000" y="533400"/>
            <a:ext cx="10363200" cy="369332"/>
          </a:xfrm>
        </p:spPr>
        <p:txBody>
          <a:bodyPr>
            <a:normAutofit fontScale="90000"/>
          </a:bodyPr>
          <a:lstStyle/>
          <a:p>
            <a:r>
              <a:rPr lang="el-GR" dirty="0" smtClean="0"/>
              <a:t>Φέτος το καλοκαίρι </a:t>
            </a:r>
            <a:endParaRPr lang="el-GR" dirty="0"/>
          </a:p>
        </p:txBody>
      </p:sp>
      <p:sp>
        <p:nvSpPr>
          <p:cNvPr id="1026" name="AutoShape 2" descr="Πώς ξέφυγε η φωτιά στη Ρόδο - Η έλλειψη συντονισμού και τα κρίσιμα 24ωρα -  ΤΟ ΒΗΜΑ"/>
          <p:cNvSpPr>
            <a:spLocks noChangeAspect="1" noChangeArrowheads="1"/>
          </p:cNvSpPr>
          <p:nvPr/>
        </p:nvSpPr>
        <p:spPr bwMode="auto">
          <a:xfrm>
            <a:off x="207433" y="-144463"/>
            <a:ext cx="4064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28" name="AutoShape 4" descr="Πώς ξέφυγε η φωτιά στη Ρόδο - Η έλλειψη συντονισμού και τα κρίσιμα 24ωρα -  ΤΟ ΒΗΜΑ"/>
          <p:cNvSpPr>
            <a:spLocks noChangeAspect="1" noChangeArrowheads="1"/>
          </p:cNvSpPr>
          <p:nvPr/>
        </p:nvSpPr>
        <p:spPr bwMode="auto">
          <a:xfrm>
            <a:off x="207433" y="-144463"/>
            <a:ext cx="4064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030" name="Picture 6" descr="Φωτιές: Η Ρόδος στο επίκεντρο - Άρχισαν οι καταγραφές των πυρόπληκτων - ΤΟ  ΒΗΜΑ"/>
          <p:cNvPicPr>
            <a:picLocks noChangeAspect="1" noChangeArrowheads="1"/>
          </p:cNvPicPr>
          <p:nvPr/>
        </p:nvPicPr>
        <p:blipFill>
          <a:blip r:embed="rId2" cstate="print"/>
          <a:srcRect/>
          <a:stretch>
            <a:fillRect/>
          </a:stretch>
        </p:blipFill>
        <p:spPr bwMode="auto">
          <a:xfrm>
            <a:off x="304800" y="1371601"/>
            <a:ext cx="3759200" cy="2935605"/>
          </a:xfrm>
          <a:prstGeom prst="rect">
            <a:avLst/>
          </a:prstGeom>
          <a:noFill/>
        </p:spPr>
      </p:pic>
      <p:pic>
        <p:nvPicPr>
          <p:cNvPr id="1032" name="Picture 8" descr="Συλλαλητήρια στην Αθήνα για το ναυάγιο της Πύλου: “Δεν είναι δυστύχημα  είναι διαρκές έγκλημα”"/>
          <p:cNvPicPr>
            <a:picLocks noChangeAspect="1" noChangeArrowheads="1"/>
          </p:cNvPicPr>
          <p:nvPr/>
        </p:nvPicPr>
        <p:blipFill>
          <a:blip r:embed="rId3"/>
          <a:srcRect/>
          <a:stretch>
            <a:fillRect/>
          </a:stretch>
        </p:blipFill>
        <p:spPr bwMode="auto">
          <a:xfrm>
            <a:off x="4267200" y="1371600"/>
            <a:ext cx="3860800" cy="2895600"/>
          </a:xfrm>
          <a:prstGeom prst="rect">
            <a:avLst/>
          </a:prstGeom>
          <a:noFill/>
        </p:spPr>
      </p:pic>
      <p:pic>
        <p:nvPicPr>
          <p:cNvPr id="1034" name="Picture 10" descr="Τέμπη: Με καταθέσεις τριών εν ενεργεία σταθμαρχών συνεχίζεται η έρευνα για  το δυστύχημα"/>
          <p:cNvPicPr>
            <a:picLocks noChangeAspect="1" noChangeArrowheads="1"/>
          </p:cNvPicPr>
          <p:nvPr/>
        </p:nvPicPr>
        <p:blipFill>
          <a:blip r:embed="rId4"/>
          <a:srcRect/>
          <a:stretch>
            <a:fillRect/>
          </a:stretch>
        </p:blipFill>
        <p:spPr bwMode="auto">
          <a:xfrm>
            <a:off x="8432800" y="1371600"/>
            <a:ext cx="3454400" cy="2895600"/>
          </a:xfrm>
          <a:prstGeom prst="rect">
            <a:avLst/>
          </a:prstGeom>
          <a:noFill/>
        </p:spPr>
      </p:pic>
      <p:pic>
        <p:nvPicPr>
          <p:cNvPr id="1036" name="Picture 12" descr="Ελλάδα: Οι 7 πιο φονικές πλημμύρες στην ιστορία της χώρας - Newsbomb -  Ειδησεις - News"/>
          <p:cNvPicPr>
            <a:picLocks noChangeAspect="1" noChangeArrowheads="1"/>
          </p:cNvPicPr>
          <p:nvPr/>
        </p:nvPicPr>
        <p:blipFill>
          <a:blip r:embed="rId5"/>
          <a:srcRect/>
          <a:stretch>
            <a:fillRect/>
          </a:stretch>
        </p:blipFill>
        <p:spPr bwMode="auto">
          <a:xfrm>
            <a:off x="406400" y="4419600"/>
            <a:ext cx="5689600" cy="2209800"/>
          </a:xfrm>
          <a:prstGeom prst="rect">
            <a:avLst/>
          </a:prstGeom>
          <a:noFill/>
        </p:spPr>
      </p:pic>
      <p:pic>
        <p:nvPicPr>
          <p:cNvPr id="1038" name="Picture 14" descr="Διευκρινίσεις ΓΕΕΘΑ για την αρχική ανακοίνωσή του για το τραγικό δυστύχημα  στη Λιβύη - Preveza Today"/>
          <p:cNvPicPr>
            <a:picLocks noChangeAspect="1" noChangeArrowheads="1"/>
          </p:cNvPicPr>
          <p:nvPr/>
        </p:nvPicPr>
        <p:blipFill>
          <a:blip r:embed="rId6"/>
          <a:srcRect/>
          <a:stretch>
            <a:fillRect/>
          </a:stretch>
        </p:blipFill>
        <p:spPr bwMode="auto">
          <a:xfrm>
            <a:off x="6604000" y="4419600"/>
            <a:ext cx="5283200" cy="220980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p:txBody>
          <a:bodyPr>
            <a:normAutofit/>
          </a:bodyPr>
          <a:lstStyle/>
          <a:p>
            <a:pPr>
              <a:buNone/>
            </a:pPr>
            <a:r>
              <a:rPr lang="el-GR" dirty="0" smtClean="0"/>
              <a:t>Η κλιματική αλλαγή  ως μια σημαντική και αναδυόμενη απειλή για τη</a:t>
            </a:r>
          </a:p>
          <a:p>
            <a:pPr>
              <a:buNone/>
            </a:pPr>
            <a:r>
              <a:rPr lang="el-GR" dirty="0" smtClean="0"/>
              <a:t>δημόσια υγεία</a:t>
            </a:r>
          </a:p>
          <a:p>
            <a:endParaRPr lang="el-GR" dirty="0" smtClean="0"/>
          </a:p>
          <a:p>
            <a:pPr lvl="0">
              <a:buNone/>
            </a:pPr>
            <a:r>
              <a:rPr lang="el-GR" dirty="0" smtClean="0"/>
              <a:t>οι δυνατότητες που παρέχονται μέσα από την αξιοποίηση τεχνολογιών</a:t>
            </a:r>
          </a:p>
          <a:p>
            <a:pPr lvl="0">
              <a:buNone/>
            </a:pPr>
            <a:r>
              <a:rPr lang="el-GR" dirty="0" smtClean="0"/>
              <a:t>αιχμής και λοιπών ψηφιακών μέσων </a:t>
            </a:r>
          </a:p>
          <a:p>
            <a:pPr lvl="0">
              <a:buNone/>
            </a:pPr>
            <a:r>
              <a:rPr lang="el-GR" dirty="0" smtClean="0"/>
              <a:t>για έγκαιρη συλλογή δεδομένων και ανάπτυξη μοντέλων πρόβλεψης</a:t>
            </a:r>
          </a:p>
          <a:p>
            <a:pPr>
              <a:buNone/>
            </a:pPr>
            <a:r>
              <a:rPr lang="el-GR" dirty="0" smtClean="0"/>
              <a:t>δημιουργούν μια νέα πραγματικότητα στην </a:t>
            </a:r>
            <a:r>
              <a:rPr lang="el-GR" dirty="0" smtClean="0"/>
              <a:t>παροχή </a:t>
            </a:r>
            <a:r>
              <a:rPr lang="el-GR" dirty="0" err="1" smtClean="0"/>
              <a:t>ανθρωπιστικης</a:t>
            </a:r>
            <a:endParaRPr lang="el-GR" dirty="0" smtClean="0"/>
          </a:p>
          <a:p>
            <a:pPr>
              <a:buNone/>
            </a:pPr>
            <a:r>
              <a:rPr lang="el-GR" dirty="0" err="1" smtClean="0"/>
              <a:t>βοηθειας</a:t>
            </a:r>
            <a:endParaRPr lang="el-GR" dirty="0"/>
          </a:p>
        </p:txBody>
      </p:sp>
      <p:pic>
        <p:nvPicPr>
          <p:cNvPr id="4" name="Εικόνα 4">
            <a:extLst>
              <a:ext uri="{FF2B5EF4-FFF2-40B4-BE49-F238E27FC236}">
                <a16:creationId xmlns="" xmlns:a16="http://schemas.microsoft.com/office/drawing/2014/main" id="{0BA71735-AC82-412F-81EF-70DB4AF3226D}"/>
              </a:ext>
            </a:extLst>
          </p:cNvPr>
          <p:cNvPicPr>
            <a:picLocks noChangeAspect="1"/>
          </p:cNvPicPr>
          <p:nvPr/>
        </p:nvPicPr>
        <p:blipFill>
          <a:blip r:embed="rId2"/>
          <a:stretch>
            <a:fillRect/>
          </a:stretch>
        </p:blipFill>
        <p:spPr>
          <a:xfrm>
            <a:off x="0" y="0"/>
            <a:ext cx="3279514" cy="1639757"/>
          </a:xfrm>
          <a:prstGeom prst="rect">
            <a:avLst/>
          </a:prstGeom>
        </p:spPr>
      </p:pic>
      <p:pic>
        <p:nvPicPr>
          <p:cNvPr id="5" name="Εικόνα 5">
            <a:extLst>
              <a:ext uri="{FF2B5EF4-FFF2-40B4-BE49-F238E27FC236}">
                <a16:creationId xmlns="" xmlns:a16="http://schemas.microsoft.com/office/drawing/2014/main" id="{671F95D5-3CC6-4F89-B375-5850A09E528E}"/>
              </a:ext>
            </a:extLst>
          </p:cNvPr>
          <p:cNvPicPr>
            <a:picLocks noChangeAspect="1"/>
          </p:cNvPicPr>
          <p:nvPr/>
        </p:nvPicPr>
        <p:blipFill>
          <a:blip r:embed="rId3"/>
          <a:stretch>
            <a:fillRect/>
          </a:stretch>
        </p:blipFill>
        <p:spPr>
          <a:xfrm>
            <a:off x="3299492" y="155643"/>
            <a:ext cx="3200400" cy="1177046"/>
          </a:xfrm>
          <a:prstGeom prst="rect">
            <a:avLst/>
          </a:prstGeom>
        </p:spPr>
      </p:pic>
      <p:pic>
        <p:nvPicPr>
          <p:cNvPr id="6" name="Εικόνα 6">
            <a:extLst>
              <a:ext uri="{FF2B5EF4-FFF2-40B4-BE49-F238E27FC236}">
                <a16:creationId xmlns="" xmlns:a16="http://schemas.microsoft.com/office/drawing/2014/main" id="{4E6DB145-B338-4FC8-A833-FDB67BC57A8E}"/>
              </a:ext>
            </a:extLst>
          </p:cNvPr>
          <p:cNvPicPr>
            <a:picLocks noChangeAspect="1"/>
          </p:cNvPicPr>
          <p:nvPr/>
        </p:nvPicPr>
        <p:blipFill>
          <a:blip r:embed="rId4"/>
          <a:stretch>
            <a:fillRect/>
          </a:stretch>
        </p:blipFill>
        <p:spPr>
          <a:xfrm>
            <a:off x="6798547" y="0"/>
            <a:ext cx="1781255" cy="130734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38200" y="1386529"/>
            <a:ext cx="10515600" cy="1325563"/>
          </a:xfrm>
        </p:spPr>
        <p:txBody>
          <a:bodyPr>
            <a:normAutofit fontScale="90000"/>
          </a:bodyPr>
          <a:lstStyle/>
          <a:p>
            <a:r>
              <a:rPr lang="en-US" dirty="0" smtClean="0"/>
              <a:t/>
            </a:r>
            <a:br>
              <a:rPr lang="en-US" dirty="0" smtClean="0"/>
            </a:br>
            <a:r>
              <a:rPr lang="el-GR" dirty="0" smtClean="0"/>
              <a:t>Η ανάγκη  λοιπόν είναι για </a:t>
            </a:r>
            <a:r>
              <a:rPr lang="en-US" dirty="0" smtClean="0"/>
              <a:t>…</a:t>
            </a:r>
            <a:r>
              <a:rPr lang="el-GR" dirty="0" smtClean="0"/>
              <a:t/>
            </a:r>
            <a:br>
              <a:rPr lang="el-GR" dirty="0" smtClean="0"/>
            </a:br>
            <a:endParaRPr lang="el-GR" dirty="0"/>
          </a:p>
        </p:txBody>
      </p:sp>
      <p:sp>
        <p:nvSpPr>
          <p:cNvPr id="3" name="2 - Θέση περιεχομένου"/>
          <p:cNvSpPr>
            <a:spLocks noGrp="1"/>
          </p:cNvSpPr>
          <p:nvPr>
            <p:ph idx="1"/>
          </p:nvPr>
        </p:nvSpPr>
        <p:spPr>
          <a:xfrm>
            <a:off x="818745" y="2214732"/>
            <a:ext cx="10515600" cy="4351338"/>
          </a:xfrm>
        </p:spPr>
        <p:txBody>
          <a:bodyPr/>
          <a:lstStyle/>
          <a:p>
            <a:pPr lvl="0"/>
            <a:endParaRPr lang="en-US" dirty="0" smtClean="0"/>
          </a:p>
          <a:p>
            <a:pPr lvl="0"/>
            <a:r>
              <a:rPr lang="el-GR" dirty="0" smtClean="0"/>
              <a:t>Ενίσχυση της τοπικής κοινωνίας στην διαχείριση φυσικών κίνδυνων και βελτίωση της </a:t>
            </a:r>
            <a:r>
              <a:rPr lang="el-GR" dirty="0" err="1" smtClean="0"/>
              <a:t>διαλειτουργικότητας</a:t>
            </a:r>
            <a:r>
              <a:rPr lang="el-GR" dirty="0" smtClean="0"/>
              <a:t> </a:t>
            </a:r>
          </a:p>
          <a:p>
            <a:pPr lvl="0"/>
            <a:r>
              <a:rPr lang="el-GR" dirty="0" smtClean="0"/>
              <a:t>Συνεργασία μεταξύ των τοπικών φορέων και των πολιτών</a:t>
            </a:r>
          </a:p>
          <a:p>
            <a:pPr lvl="0"/>
            <a:r>
              <a:rPr lang="el-GR" dirty="0" smtClean="0"/>
              <a:t>Ενδυνάμωση των υγειονομικών φορέων και των φορέων πολιτικής προστασίας</a:t>
            </a:r>
          </a:p>
          <a:p>
            <a:pPr lvl="0"/>
            <a:r>
              <a:rPr lang="el-GR" dirty="0" smtClean="0"/>
              <a:t>Ευαισθητοποίηση του πληθυσμού και εκπαίδευση σε βασικές δεξιότητες πρώτων βοηθειών</a:t>
            </a:r>
          </a:p>
          <a:p>
            <a:endParaRPr lang="el-GR" dirty="0"/>
          </a:p>
        </p:txBody>
      </p:sp>
      <p:pic>
        <p:nvPicPr>
          <p:cNvPr id="4" name="Εικόνα 4">
            <a:extLst>
              <a:ext uri="{FF2B5EF4-FFF2-40B4-BE49-F238E27FC236}">
                <a16:creationId xmlns="" xmlns:a16="http://schemas.microsoft.com/office/drawing/2014/main" id="{0BA71735-AC82-412F-81EF-70DB4AF3226D}"/>
              </a:ext>
            </a:extLst>
          </p:cNvPr>
          <p:cNvPicPr>
            <a:picLocks noChangeAspect="1"/>
          </p:cNvPicPr>
          <p:nvPr/>
        </p:nvPicPr>
        <p:blipFill>
          <a:blip r:embed="rId2"/>
          <a:stretch>
            <a:fillRect/>
          </a:stretch>
        </p:blipFill>
        <p:spPr>
          <a:xfrm>
            <a:off x="0" y="0"/>
            <a:ext cx="3279514" cy="1639757"/>
          </a:xfrm>
          <a:prstGeom prst="rect">
            <a:avLst/>
          </a:prstGeom>
        </p:spPr>
      </p:pic>
      <p:pic>
        <p:nvPicPr>
          <p:cNvPr id="5" name="Εικόνα 5">
            <a:extLst>
              <a:ext uri="{FF2B5EF4-FFF2-40B4-BE49-F238E27FC236}">
                <a16:creationId xmlns="" xmlns:a16="http://schemas.microsoft.com/office/drawing/2014/main" id="{671F95D5-3CC6-4F89-B375-5850A09E528E}"/>
              </a:ext>
            </a:extLst>
          </p:cNvPr>
          <p:cNvPicPr>
            <a:picLocks noChangeAspect="1"/>
          </p:cNvPicPr>
          <p:nvPr/>
        </p:nvPicPr>
        <p:blipFill>
          <a:blip r:embed="rId3"/>
          <a:stretch>
            <a:fillRect/>
          </a:stretch>
        </p:blipFill>
        <p:spPr>
          <a:xfrm>
            <a:off x="3299492" y="155643"/>
            <a:ext cx="3200400" cy="1177046"/>
          </a:xfrm>
          <a:prstGeom prst="rect">
            <a:avLst/>
          </a:prstGeom>
        </p:spPr>
      </p:pic>
      <p:pic>
        <p:nvPicPr>
          <p:cNvPr id="6" name="Εικόνα 6">
            <a:extLst>
              <a:ext uri="{FF2B5EF4-FFF2-40B4-BE49-F238E27FC236}">
                <a16:creationId xmlns="" xmlns:a16="http://schemas.microsoft.com/office/drawing/2014/main" id="{4E6DB145-B338-4FC8-A833-FDB67BC57A8E}"/>
              </a:ext>
            </a:extLst>
          </p:cNvPr>
          <p:cNvPicPr>
            <a:picLocks noChangeAspect="1"/>
          </p:cNvPicPr>
          <p:nvPr/>
        </p:nvPicPr>
        <p:blipFill>
          <a:blip r:embed="rId4"/>
          <a:stretch>
            <a:fillRect/>
          </a:stretch>
        </p:blipFill>
        <p:spPr>
          <a:xfrm>
            <a:off x="6798547" y="0"/>
            <a:ext cx="1781255" cy="1307343"/>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p:txBody>
          <a:bodyPr/>
          <a:lstStyle/>
          <a:p>
            <a:endParaRPr lang="en-US" dirty="0" smtClean="0"/>
          </a:p>
          <a:p>
            <a:endParaRPr lang="en-US" dirty="0" smtClean="0"/>
          </a:p>
          <a:p>
            <a:endParaRPr lang="en-US" dirty="0" smtClean="0"/>
          </a:p>
          <a:p>
            <a:endParaRPr lang="el-GR" dirty="0"/>
          </a:p>
        </p:txBody>
      </p:sp>
      <p:pic>
        <p:nvPicPr>
          <p:cNvPr id="55298" name="Picture 2" descr="COGNITIVE FLEXIBILITY: ADAPTING TO CHANGE AS LEADERS"/>
          <p:cNvPicPr>
            <a:picLocks noChangeAspect="1" noChangeArrowheads="1"/>
          </p:cNvPicPr>
          <p:nvPr/>
        </p:nvPicPr>
        <p:blipFill>
          <a:blip r:embed="rId2"/>
          <a:srcRect/>
          <a:stretch>
            <a:fillRect/>
          </a:stretch>
        </p:blipFill>
        <p:spPr bwMode="auto">
          <a:xfrm>
            <a:off x="855967" y="2258438"/>
            <a:ext cx="3161558" cy="2591837"/>
          </a:xfrm>
          <a:prstGeom prst="rect">
            <a:avLst/>
          </a:prstGeom>
          <a:noFill/>
        </p:spPr>
      </p:pic>
      <p:pic>
        <p:nvPicPr>
          <p:cNvPr id="55299" name="Picture 3"/>
          <p:cNvPicPr>
            <a:picLocks noChangeAspect="1" noChangeArrowheads="1"/>
          </p:cNvPicPr>
          <p:nvPr/>
        </p:nvPicPr>
        <p:blipFill>
          <a:blip r:embed="rId3"/>
          <a:srcRect l="19309" t="27518" r="19734" b="15461"/>
          <a:stretch>
            <a:fillRect/>
          </a:stretch>
        </p:blipFill>
        <p:spPr bwMode="auto">
          <a:xfrm>
            <a:off x="5311738" y="1994171"/>
            <a:ext cx="5768065" cy="3035029"/>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xmlns="" id="{7B5336E0-E47D-E1E9-516C-DB864A211F43}"/>
              </a:ext>
            </a:extLst>
          </p:cNvPr>
          <p:cNvSpPr>
            <a:spLocks noGrp="1"/>
          </p:cNvSpPr>
          <p:nvPr>
            <p:ph idx="1"/>
          </p:nvPr>
        </p:nvSpPr>
        <p:spPr>
          <a:xfrm>
            <a:off x="429639" y="2321736"/>
            <a:ext cx="10515600" cy="4351338"/>
          </a:xfrm>
        </p:spPr>
        <p:txBody>
          <a:bodyPr/>
          <a:lstStyle/>
          <a:p>
            <a:endParaRPr lang="en-US" dirty="0"/>
          </a:p>
          <a:p>
            <a:endParaRPr lang="en-US" dirty="0"/>
          </a:p>
          <a:p>
            <a:endParaRPr lang="en-US" dirty="0"/>
          </a:p>
          <a:p>
            <a:r>
              <a:rPr lang="en-US" dirty="0"/>
              <a:t> </a:t>
            </a:r>
            <a:r>
              <a:rPr lang="el-GR" dirty="0"/>
              <a:t>Σε γενικές γραμμές, </a:t>
            </a:r>
            <a:r>
              <a:rPr lang="el-GR" b="1" dirty="0">
                <a:solidFill>
                  <a:srgbClr val="C00000"/>
                </a:solidFill>
              </a:rPr>
              <a:t>η κακή ποιότητα των δεδομένων οδηγεί σε εξίσου κακά αποτελέσματα</a:t>
            </a:r>
            <a:r>
              <a:rPr lang="en-US" b="1" dirty="0">
                <a:solidFill>
                  <a:srgbClr val="C00000"/>
                </a:solidFill>
              </a:rPr>
              <a:t>.</a:t>
            </a:r>
            <a:endParaRPr lang="el-GR" b="1" dirty="0">
              <a:solidFill>
                <a:srgbClr val="C00000"/>
              </a:solidFill>
            </a:endParaRPr>
          </a:p>
        </p:txBody>
      </p:sp>
      <p:pic>
        <p:nvPicPr>
          <p:cNvPr id="4" name="Picture 3"/>
          <p:cNvPicPr>
            <a:picLocks noChangeAspect="1" noChangeArrowheads="1"/>
          </p:cNvPicPr>
          <p:nvPr/>
        </p:nvPicPr>
        <p:blipFill>
          <a:blip r:embed="rId2"/>
          <a:srcRect l="19309" t="27518" r="19734" b="15461"/>
          <a:stretch>
            <a:fillRect/>
          </a:stretch>
        </p:blipFill>
        <p:spPr bwMode="auto">
          <a:xfrm>
            <a:off x="6012129" y="272376"/>
            <a:ext cx="5768065" cy="3035029"/>
          </a:xfrm>
          <a:prstGeom prst="rect">
            <a:avLst/>
          </a:prstGeom>
          <a:noFill/>
          <a:ln w="9525">
            <a:noFill/>
            <a:miter lim="800000"/>
            <a:headEnd/>
            <a:tailEnd/>
          </a:ln>
          <a:effectLst/>
        </p:spPr>
      </p:pic>
    </p:spTree>
    <p:extLst>
      <p:ext uri="{BB962C8B-B14F-4D97-AF65-F5344CB8AC3E}">
        <p14:creationId xmlns:p14="http://schemas.microsoft.com/office/powerpoint/2010/main" xmlns="" val="3047249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3DC0CFC8-507E-8766-CCAD-E65A2310E6CE}"/>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xmlns="" id="{9FEAE358-8EFC-68E4-1EC2-AC5E71B22405}"/>
              </a:ext>
            </a:extLst>
          </p:cNvPr>
          <p:cNvSpPr>
            <a:spLocks noGrp="1"/>
          </p:cNvSpPr>
          <p:nvPr>
            <p:ph idx="1"/>
          </p:nvPr>
        </p:nvSpPr>
        <p:spPr/>
        <p:txBody>
          <a:bodyPr>
            <a:normAutofit/>
          </a:bodyPr>
          <a:lstStyle/>
          <a:p>
            <a:r>
              <a:rPr lang="el-GR" dirty="0"/>
              <a:t>Οι προβληματισμοί σχετικά με τα υπεύθυνα δεδομένα είναι πολυάριθμοι και πολύπλοκοι</a:t>
            </a:r>
            <a:r>
              <a:rPr lang="en-US" dirty="0" smtClean="0"/>
              <a:t>.</a:t>
            </a:r>
            <a:endParaRPr lang="en-US" dirty="0"/>
          </a:p>
          <a:p>
            <a:endParaRPr lang="en-US" dirty="0"/>
          </a:p>
          <a:p>
            <a:r>
              <a:rPr lang="el-GR" b="1" dirty="0">
                <a:solidFill>
                  <a:srgbClr val="C00000"/>
                </a:solidFill>
              </a:rPr>
              <a:t>Ποια δεδομένα πρέπει να συλλέγονται, από </a:t>
            </a:r>
            <a:r>
              <a:rPr lang="el-GR" b="1" dirty="0" smtClean="0">
                <a:solidFill>
                  <a:srgbClr val="C00000"/>
                </a:solidFill>
              </a:rPr>
              <a:t>ποιον</a:t>
            </a:r>
            <a:r>
              <a:rPr lang="en-US" b="1" dirty="0">
                <a:solidFill>
                  <a:srgbClr val="C00000"/>
                </a:solidFill>
              </a:rPr>
              <a:t>;</a:t>
            </a:r>
            <a:r>
              <a:rPr lang="en-US" b="1" dirty="0" smtClean="0">
                <a:solidFill>
                  <a:srgbClr val="C00000"/>
                </a:solidFill>
              </a:rPr>
              <a:t> </a:t>
            </a:r>
          </a:p>
          <a:p>
            <a:pPr lvl="1"/>
            <a:r>
              <a:rPr lang="el-GR" dirty="0" smtClean="0"/>
              <a:t>Ποιος </a:t>
            </a:r>
            <a:r>
              <a:rPr lang="el-GR" dirty="0"/>
              <a:t>έχει πρόσβαση σε </a:t>
            </a:r>
            <a:r>
              <a:rPr lang="el-GR" dirty="0" smtClean="0"/>
              <a:t>αυτά; </a:t>
            </a:r>
            <a:endParaRPr lang="en-US" dirty="0" smtClean="0"/>
          </a:p>
          <a:p>
            <a:pPr lvl="1"/>
            <a:r>
              <a:rPr lang="el-GR" dirty="0" smtClean="0"/>
              <a:t>Σε </a:t>
            </a:r>
            <a:r>
              <a:rPr lang="el-GR" dirty="0"/>
              <a:t>περίπτωση μηχανικού ή ανθρώπινου σφάλματος, ποιες διαδικασίες υπάρχουν για την αναθεώρηση και την πραγματοποίηση αλλαγών; </a:t>
            </a:r>
            <a:endParaRPr lang="en-US" dirty="0" smtClean="0"/>
          </a:p>
          <a:p>
            <a:pPr lvl="1"/>
            <a:r>
              <a:rPr lang="el-GR" dirty="0" smtClean="0"/>
              <a:t>Ποιες </a:t>
            </a:r>
            <a:r>
              <a:rPr lang="el-GR" dirty="0"/>
              <a:t>θα μπορούσαν να είναι οι ακούσιες συνέπειες αυτών των αυξανόμενων βάσεων δεδομένων</a:t>
            </a:r>
            <a:r>
              <a:rPr lang="el-GR" dirty="0" smtClean="0"/>
              <a:t>; </a:t>
            </a:r>
            <a:endParaRPr lang="en-US" dirty="0" smtClean="0"/>
          </a:p>
          <a:p>
            <a:r>
              <a:rPr lang="el-GR" b="1" dirty="0" smtClean="0">
                <a:solidFill>
                  <a:srgbClr val="C00000"/>
                </a:solidFill>
              </a:rPr>
              <a:t>Πώς </a:t>
            </a:r>
            <a:r>
              <a:rPr lang="el-GR" b="1" dirty="0">
                <a:solidFill>
                  <a:srgbClr val="C00000"/>
                </a:solidFill>
              </a:rPr>
              <a:t>μπορεί να γίνει κατάχρηση των δεδομένων</a:t>
            </a:r>
            <a:r>
              <a:rPr lang="el-GR" b="1" dirty="0" smtClean="0">
                <a:solidFill>
                  <a:srgbClr val="C00000"/>
                </a:solidFill>
              </a:rPr>
              <a:t>;</a:t>
            </a:r>
            <a:endParaRPr lang="el-GR" b="1" dirty="0">
              <a:solidFill>
                <a:srgbClr val="C00000"/>
              </a:solidFill>
            </a:endParaRPr>
          </a:p>
        </p:txBody>
      </p:sp>
    </p:spTree>
    <p:extLst>
      <p:ext uri="{BB962C8B-B14F-4D97-AF65-F5344CB8AC3E}">
        <p14:creationId xmlns:p14="http://schemas.microsoft.com/office/powerpoint/2010/main" xmlns="" val="2240219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508000" y="533400"/>
            <a:ext cx="10363200" cy="369332"/>
          </a:xfrm>
        </p:spPr>
        <p:txBody>
          <a:bodyPr>
            <a:normAutofit fontScale="90000"/>
          </a:bodyPr>
          <a:lstStyle/>
          <a:p>
            <a:r>
              <a:rPr lang="el-GR" dirty="0" smtClean="0"/>
              <a:t>Φέτος το καλοκαίρι </a:t>
            </a:r>
            <a:endParaRPr lang="el-GR" dirty="0"/>
          </a:p>
        </p:txBody>
      </p:sp>
      <p:sp>
        <p:nvSpPr>
          <p:cNvPr id="1026" name="AutoShape 2" descr="Πώς ξέφυγε η φωτιά στη Ρόδο - Η έλλειψη συντονισμού και τα κρίσιμα 24ωρα -  ΤΟ ΒΗΜΑ"/>
          <p:cNvSpPr>
            <a:spLocks noChangeAspect="1" noChangeArrowheads="1"/>
          </p:cNvSpPr>
          <p:nvPr/>
        </p:nvSpPr>
        <p:spPr bwMode="auto">
          <a:xfrm>
            <a:off x="207433" y="-144463"/>
            <a:ext cx="4064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28" name="AutoShape 4" descr="Πώς ξέφυγε η φωτιά στη Ρόδο - Η έλλειψη συντονισμού και τα κρίσιμα 24ωρα -  ΤΟ ΒΗΜΑ"/>
          <p:cNvSpPr>
            <a:spLocks noChangeAspect="1" noChangeArrowheads="1"/>
          </p:cNvSpPr>
          <p:nvPr/>
        </p:nvSpPr>
        <p:spPr bwMode="auto">
          <a:xfrm>
            <a:off x="207433" y="-144463"/>
            <a:ext cx="4064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030" name="Picture 6" descr="Φωτιές: Η Ρόδος στο επίκεντρο - Άρχισαν οι καταγραφές των πυρόπληκτων - ΤΟ  ΒΗΜΑ"/>
          <p:cNvPicPr>
            <a:picLocks noChangeAspect="1" noChangeArrowheads="1"/>
          </p:cNvPicPr>
          <p:nvPr/>
        </p:nvPicPr>
        <p:blipFill>
          <a:blip r:embed="rId2" cstate="print"/>
          <a:srcRect/>
          <a:stretch>
            <a:fillRect/>
          </a:stretch>
        </p:blipFill>
        <p:spPr bwMode="auto">
          <a:xfrm>
            <a:off x="304800" y="1371601"/>
            <a:ext cx="3759200" cy="2935605"/>
          </a:xfrm>
          <a:prstGeom prst="rect">
            <a:avLst/>
          </a:prstGeom>
          <a:noFill/>
        </p:spPr>
      </p:pic>
      <p:pic>
        <p:nvPicPr>
          <p:cNvPr id="1032" name="Picture 8" descr="Συλλαλητήρια στην Αθήνα για το ναυάγιο της Πύλου: “Δεν είναι δυστύχημα  είναι διαρκές έγκλημα”"/>
          <p:cNvPicPr>
            <a:picLocks noChangeAspect="1" noChangeArrowheads="1"/>
          </p:cNvPicPr>
          <p:nvPr/>
        </p:nvPicPr>
        <p:blipFill>
          <a:blip r:embed="rId3"/>
          <a:srcRect/>
          <a:stretch>
            <a:fillRect/>
          </a:stretch>
        </p:blipFill>
        <p:spPr bwMode="auto">
          <a:xfrm>
            <a:off x="4267200" y="1371600"/>
            <a:ext cx="3860800" cy="2895600"/>
          </a:xfrm>
          <a:prstGeom prst="rect">
            <a:avLst/>
          </a:prstGeom>
          <a:noFill/>
        </p:spPr>
      </p:pic>
      <p:pic>
        <p:nvPicPr>
          <p:cNvPr id="1034" name="Picture 10" descr="Τέμπη: Με καταθέσεις τριών εν ενεργεία σταθμαρχών συνεχίζεται η έρευνα για  το δυστύχημα"/>
          <p:cNvPicPr>
            <a:picLocks noChangeAspect="1" noChangeArrowheads="1"/>
          </p:cNvPicPr>
          <p:nvPr/>
        </p:nvPicPr>
        <p:blipFill>
          <a:blip r:embed="rId4"/>
          <a:srcRect/>
          <a:stretch>
            <a:fillRect/>
          </a:stretch>
        </p:blipFill>
        <p:spPr bwMode="auto">
          <a:xfrm>
            <a:off x="8432800" y="1371600"/>
            <a:ext cx="3454400" cy="2895600"/>
          </a:xfrm>
          <a:prstGeom prst="rect">
            <a:avLst/>
          </a:prstGeom>
          <a:noFill/>
        </p:spPr>
      </p:pic>
      <p:pic>
        <p:nvPicPr>
          <p:cNvPr id="1036" name="Picture 12" descr="Ελλάδα: Οι 7 πιο φονικές πλημμύρες στην ιστορία της χώρας - Newsbomb -  Ειδησεις - News"/>
          <p:cNvPicPr>
            <a:picLocks noChangeAspect="1" noChangeArrowheads="1"/>
          </p:cNvPicPr>
          <p:nvPr/>
        </p:nvPicPr>
        <p:blipFill>
          <a:blip r:embed="rId5"/>
          <a:srcRect/>
          <a:stretch>
            <a:fillRect/>
          </a:stretch>
        </p:blipFill>
        <p:spPr bwMode="auto">
          <a:xfrm>
            <a:off x="406400" y="4419600"/>
            <a:ext cx="5689600" cy="2209800"/>
          </a:xfrm>
          <a:prstGeom prst="rect">
            <a:avLst/>
          </a:prstGeom>
          <a:noFill/>
        </p:spPr>
      </p:pic>
      <p:pic>
        <p:nvPicPr>
          <p:cNvPr id="1038" name="Picture 14" descr="Διευκρινίσεις ΓΕΕΘΑ για την αρχική ανακοίνωσή του για το τραγικό δυστύχημα  στη Λιβύη - Preveza Today"/>
          <p:cNvPicPr>
            <a:picLocks noChangeAspect="1" noChangeArrowheads="1"/>
          </p:cNvPicPr>
          <p:nvPr/>
        </p:nvPicPr>
        <p:blipFill>
          <a:blip r:embed="rId6"/>
          <a:srcRect/>
          <a:stretch>
            <a:fillRect/>
          </a:stretch>
        </p:blipFill>
        <p:spPr bwMode="auto">
          <a:xfrm>
            <a:off x="6604000" y="4419600"/>
            <a:ext cx="5283200" cy="2209800"/>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857656" y="1718722"/>
            <a:ext cx="9813588" cy="4351338"/>
          </a:xfrm>
        </p:spPr>
        <p:txBody>
          <a:bodyPr>
            <a:normAutofit/>
          </a:bodyPr>
          <a:lstStyle/>
          <a:p>
            <a:endParaRPr lang="el-GR" sz="2400" dirty="0" smtClean="0"/>
          </a:p>
          <a:p>
            <a:endParaRPr lang="el-GR" sz="2400" dirty="0" smtClean="0"/>
          </a:p>
          <a:p>
            <a:pPr>
              <a:buNone/>
            </a:pPr>
            <a:r>
              <a:rPr lang="el-GR" sz="2400" dirty="0" smtClean="0"/>
              <a:t>Από  το 112 και τα </a:t>
            </a:r>
            <a:r>
              <a:rPr lang="en-US" sz="2400" dirty="0" smtClean="0"/>
              <a:t>drone </a:t>
            </a:r>
            <a:r>
              <a:rPr lang="el-GR" sz="2400" dirty="0" smtClean="0"/>
              <a:t>μέχρι προηγμένα συστήματα πρόβλεψης μέσω </a:t>
            </a:r>
          </a:p>
          <a:p>
            <a:pPr>
              <a:buNone/>
            </a:pPr>
            <a:r>
              <a:rPr lang="el-GR" sz="2400" dirty="0" smtClean="0"/>
              <a:t>τεχνητής νοημοσύνης </a:t>
            </a:r>
            <a:r>
              <a:rPr lang="el-GR" sz="2400" dirty="0" err="1" smtClean="0"/>
              <a:t>υπαρχουν</a:t>
            </a:r>
            <a:r>
              <a:rPr lang="el-GR" sz="2400" dirty="0" smtClean="0"/>
              <a:t> τεχνολογικά  και ψηφιακά εργαλεία για την </a:t>
            </a:r>
          </a:p>
          <a:p>
            <a:pPr>
              <a:buNone/>
            </a:pPr>
            <a:r>
              <a:rPr lang="el-GR" sz="2400" dirty="0" smtClean="0"/>
              <a:t>έγκαιρη διάγνωση, ενημέρωση, διαχείριση και μετριασμό επιπτώσεων από </a:t>
            </a:r>
          </a:p>
          <a:p>
            <a:pPr>
              <a:buNone/>
            </a:pPr>
            <a:r>
              <a:rPr lang="el-GR" sz="2400" dirty="0" smtClean="0"/>
              <a:t>κρίσεις και καταστροφές </a:t>
            </a:r>
          </a:p>
          <a:p>
            <a:pPr>
              <a:buNone/>
            </a:pPr>
            <a:endParaRPr lang="el-GR" sz="2400" dirty="0" smtClean="0"/>
          </a:p>
          <a:p>
            <a:pPr>
              <a:buNone/>
            </a:pPr>
            <a:endParaRPr lang="el-GR" sz="2400" dirty="0" smtClean="0"/>
          </a:p>
          <a:p>
            <a:pPr>
              <a:buNone/>
            </a:pPr>
            <a:endParaRPr lang="el-GR" sz="2400" dirty="0"/>
          </a:p>
        </p:txBody>
      </p:sp>
      <p:pic>
        <p:nvPicPr>
          <p:cNvPr id="12" name="Εικόνα 4">
            <a:extLst>
              <a:ext uri="{FF2B5EF4-FFF2-40B4-BE49-F238E27FC236}">
                <a16:creationId xmlns="" xmlns:a16="http://schemas.microsoft.com/office/drawing/2014/main" id="{0BA71735-AC82-412F-81EF-70DB4AF3226D}"/>
              </a:ext>
            </a:extLst>
          </p:cNvPr>
          <p:cNvPicPr>
            <a:picLocks noChangeAspect="1"/>
          </p:cNvPicPr>
          <p:nvPr/>
        </p:nvPicPr>
        <p:blipFill>
          <a:blip r:embed="rId2"/>
          <a:stretch>
            <a:fillRect/>
          </a:stretch>
        </p:blipFill>
        <p:spPr>
          <a:xfrm>
            <a:off x="0" y="0"/>
            <a:ext cx="3279514" cy="1639757"/>
          </a:xfrm>
          <a:prstGeom prst="rect">
            <a:avLst/>
          </a:prstGeom>
        </p:spPr>
      </p:pic>
      <p:pic>
        <p:nvPicPr>
          <p:cNvPr id="13" name="Εικόνα 5">
            <a:extLst>
              <a:ext uri="{FF2B5EF4-FFF2-40B4-BE49-F238E27FC236}">
                <a16:creationId xmlns="" xmlns:a16="http://schemas.microsoft.com/office/drawing/2014/main" id="{671F95D5-3CC6-4F89-B375-5850A09E528E}"/>
              </a:ext>
            </a:extLst>
          </p:cNvPr>
          <p:cNvPicPr>
            <a:picLocks noChangeAspect="1"/>
          </p:cNvPicPr>
          <p:nvPr/>
        </p:nvPicPr>
        <p:blipFill>
          <a:blip r:embed="rId3"/>
          <a:stretch>
            <a:fillRect/>
          </a:stretch>
        </p:blipFill>
        <p:spPr>
          <a:xfrm>
            <a:off x="3299492" y="155643"/>
            <a:ext cx="3200400" cy="1177046"/>
          </a:xfrm>
          <a:prstGeom prst="rect">
            <a:avLst/>
          </a:prstGeom>
        </p:spPr>
      </p:pic>
      <p:pic>
        <p:nvPicPr>
          <p:cNvPr id="14" name="Εικόνα 6">
            <a:extLst>
              <a:ext uri="{FF2B5EF4-FFF2-40B4-BE49-F238E27FC236}">
                <a16:creationId xmlns="" xmlns:a16="http://schemas.microsoft.com/office/drawing/2014/main" id="{4E6DB145-B338-4FC8-A833-FDB67BC57A8E}"/>
              </a:ext>
            </a:extLst>
          </p:cNvPr>
          <p:cNvPicPr>
            <a:picLocks noChangeAspect="1"/>
          </p:cNvPicPr>
          <p:nvPr/>
        </p:nvPicPr>
        <p:blipFill>
          <a:blip r:embed="rId4"/>
          <a:stretch>
            <a:fillRect/>
          </a:stretch>
        </p:blipFill>
        <p:spPr>
          <a:xfrm>
            <a:off x="6798547" y="0"/>
            <a:ext cx="1781255" cy="1307343"/>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p:txBody>
          <a:bodyPr/>
          <a:lstStyle/>
          <a:p>
            <a:endParaRPr lang="el-GR"/>
          </a:p>
        </p:txBody>
      </p:sp>
      <p:pic>
        <p:nvPicPr>
          <p:cNvPr id="3074" name="Picture 2"/>
          <p:cNvPicPr>
            <a:picLocks noChangeAspect="1" noChangeArrowheads="1"/>
          </p:cNvPicPr>
          <p:nvPr/>
        </p:nvPicPr>
        <p:blipFill>
          <a:blip r:embed="rId2"/>
          <a:srcRect l="35426" t="25957" r="13909" b="20142"/>
          <a:stretch>
            <a:fillRect/>
          </a:stretch>
        </p:blipFill>
        <p:spPr bwMode="auto">
          <a:xfrm>
            <a:off x="661481" y="418289"/>
            <a:ext cx="10603149" cy="5768502"/>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dirty="0" smtClean="0">
                <a:hlinkClick r:id="rId2"/>
              </a:rPr>
              <a:t/>
            </a:r>
            <a:br>
              <a:rPr lang="en-US" dirty="0" smtClean="0">
                <a:hlinkClick r:id="rId2"/>
              </a:rPr>
            </a:br>
            <a:r>
              <a:rPr lang="en-US" dirty="0" smtClean="0">
                <a:hlinkClick r:id="rId2"/>
              </a:rPr>
              <a:t>https://www.wfp.org/stories/joining-dots-how-ai-and-drones-are-transforming-emergencies</a:t>
            </a:r>
            <a:r>
              <a:rPr lang="en-US" dirty="0" smtClean="0"/>
              <a:t/>
            </a:r>
            <a:br>
              <a:rPr lang="en-US" dirty="0" smtClean="0"/>
            </a:br>
            <a:endParaRPr lang="el-GR" dirty="0"/>
          </a:p>
        </p:txBody>
      </p:sp>
      <p:pic>
        <p:nvPicPr>
          <p:cNvPr id="5122" name="Picture 2"/>
          <p:cNvPicPr>
            <a:picLocks noGrp="1" noChangeAspect="1" noChangeArrowheads="1"/>
          </p:cNvPicPr>
          <p:nvPr>
            <p:ph idx="1"/>
          </p:nvPr>
        </p:nvPicPr>
        <p:blipFill>
          <a:blip r:embed="rId3"/>
          <a:srcRect l="2005" t="13710" r="790" b="6704"/>
          <a:stretch>
            <a:fillRect/>
          </a:stretch>
        </p:blipFill>
        <p:spPr bwMode="auto">
          <a:xfrm>
            <a:off x="282104" y="2169267"/>
            <a:ext cx="6838544" cy="2881288"/>
          </a:xfrm>
          <a:prstGeom prst="rect">
            <a:avLst/>
          </a:prstGeom>
          <a:noFill/>
          <a:ln w="9525">
            <a:noFill/>
            <a:miter lim="800000"/>
            <a:headEnd/>
            <a:tailEnd/>
          </a:ln>
          <a:effectLst/>
        </p:spPr>
      </p:pic>
      <p:sp>
        <p:nvSpPr>
          <p:cNvPr id="5" name="4 - Ορθογώνιο"/>
          <p:cNvSpPr/>
          <p:nvPr/>
        </p:nvSpPr>
        <p:spPr>
          <a:xfrm>
            <a:off x="5645285" y="5241296"/>
            <a:ext cx="6096000" cy="1477328"/>
          </a:xfrm>
          <a:prstGeom prst="rect">
            <a:avLst/>
          </a:prstGeom>
        </p:spPr>
        <p:txBody>
          <a:bodyPr>
            <a:spAutoFit/>
          </a:bodyPr>
          <a:lstStyle/>
          <a:p>
            <a:pPr algn="r"/>
            <a:r>
              <a:rPr lang="en-US" dirty="0" smtClean="0"/>
              <a:t>“</a:t>
            </a:r>
            <a:r>
              <a:rPr lang="el-GR" dirty="0"/>
              <a:t>To μηχάνημα χαρτογράφησε ταχύτατα τις πληγείσες περιοχές και τις καίριες εγκαταστάσεις υποδομών, παρέχοντας βασικές πληροφορίες που συνήθως χρειάζονται ημέρες ή εβδομάδες για να παραχθούν για πιθανή χρήση εντός των πρώτων 72 ωρών της </a:t>
            </a:r>
            <a:r>
              <a:rPr lang="el-GR" dirty="0" smtClean="0"/>
              <a:t>κατάστασης </a:t>
            </a:r>
            <a:r>
              <a:rPr lang="el-GR" dirty="0"/>
              <a:t>εκτάκτου ανάγκης.</a:t>
            </a:r>
            <a:r>
              <a:rPr lang="en-US" dirty="0" smtClean="0"/>
              <a:t>”</a:t>
            </a:r>
            <a:endParaRPr lang="el-G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6146" name="Picture 2"/>
          <p:cNvPicPr>
            <a:picLocks noChangeAspect="1" noChangeArrowheads="1"/>
          </p:cNvPicPr>
          <p:nvPr/>
        </p:nvPicPr>
        <p:blipFill>
          <a:blip r:embed="rId2"/>
          <a:srcRect l="9335" t="19149" r="33378" b="10071"/>
          <a:stretch>
            <a:fillRect/>
          </a:stretch>
        </p:blipFill>
        <p:spPr bwMode="auto">
          <a:xfrm>
            <a:off x="175097" y="603116"/>
            <a:ext cx="6108971" cy="2811293"/>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a:srcRect l="9096" t="46525" r="33191" b="12624"/>
          <a:stretch>
            <a:fillRect/>
          </a:stretch>
        </p:blipFill>
        <p:spPr bwMode="auto">
          <a:xfrm>
            <a:off x="0" y="3745149"/>
            <a:ext cx="6371617" cy="2801566"/>
          </a:xfrm>
          <a:prstGeom prst="rect">
            <a:avLst/>
          </a:prstGeom>
          <a:noFill/>
          <a:ln w="9525">
            <a:noFill/>
            <a:miter lim="800000"/>
            <a:headEnd/>
            <a:tailEnd/>
          </a:ln>
          <a:effectLst/>
        </p:spPr>
      </p:pic>
      <p:pic>
        <p:nvPicPr>
          <p:cNvPr id="6149" name="Picture 5"/>
          <p:cNvPicPr>
            <a:picLocks noChangeAspect="1" noChangeArrowheads="1"/>
          </p:cNvPicPr>
          <p:nvPr/>
        </p:nvPicPr>
        <p:blipFill>
          <a:blip r:embed="rId4"/>
          <a:srcRect l="17394" t="22128" r="37686" b="12057"/>
          <a:stretch>
            <a:fillRect/>
          </a:stretch>
        </p:blipFill>
        <p:spPr bwMode="auto">
          <a:xfrm>
            <a:off x="6517531" y="1001948"/>
            <a:ext cx="5262664" cy="4776281"/>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1026" name="Picture 2"/>
          <p:cNvPicPr>
            <a:picLocks noChangeAspect="1" noChangeArrowheads="1"/>
          </p:cNvPicPr>
          <p:nvPr/>
        </p:nvPicPr>
        <p:blipFill>
          <a:blip r:embed="rId2"/>
          <a:srcRect t="10496" r="1463" b="8227"/>
          <a:stretch>
            <a:fillRect/>
          </a:stretch>
        </p:blipFill>
        <p:spPr bwMode="auto">
          <a:xfrm>
            <a:off x="0" y="719847"/>
            <a:ext cx="12013660" cy="5573949"/>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DC82AFE6-F92A-3108-31F7-7C3174245810}"/>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xmlns="" id="{89173F36-DFB8-4095-07B0-79BE36919745}"/>
              </a:ext>
            </a:extLst>
          </p:cNvPr>
          <p:cNvSpPr>
            <a:spLocks noGrp="1"/>
          </p:cNvSpPr>
          <p:nvPr>
            <p:ph idx="1"/>
          </p:nvPr>
        </p:nvSpPr>
        <p:spPr/>
        <p:txBody>
          <a:bodyPr/>
          <a:lstStyle/>
          <a:p>
            <a:endParaRPr lang="el-GR"/>
          </a:p>
        </p:txBody>
      </p:sp>
      <p:pic>
        <p:nvPicPr>
          <p:cNvPr id="5" name="Εικόνα 4">
            <a:extLst>
              <a:ext uri="{FF2B5EF4-FFF2-40B4-BE49-F238E27FC236}">
                <a16:creationId xmlns:a16="http://schemas.microsoft.com/office/drawing/2014/main" xmlns="" id="{75C0D091-F572-9459-0916-458DFD0CC284}"/>
              </a:ext>
            </a:extLst>
          </p:cNvPr>
          <p:cNvPicPr>
            <a:picLocks noChangeAspect="1"/>
          </p:cNvPicPr>
          <p:nvPr/>
        </p:nvPicPr>
        <p:blipFill rotWithShape="1">
          <a:blip r:embed="rId2"/>
          <a:srcRect l="4269" t="9911" r="29961" b="5302"/>
          <a:stretch/>
        </p:blipFill>
        <p:spPr>
          <a:xfrm>
            <a:off x="337626" y="365125"/>
            <a:ext cx="11296356" cy="6127750"/>
          </a:xfrm>
          <a:prstGeom prst="rect">
            <a:avLst/>
          </a:prstGeom>
        </p:spPr>
      </p:pic>
    </p:spTree>
    <p:extLst>
      <p:ext uri="{BB962C8B-B14F-4D97-AF65-F5344CB8AC3E}">
        <p14:creationId xmlns:p14="http://schemas.microsoft.com/office/powerpoint/2010/main" xmlns="" val="32965246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7171" name="Picture 3"/>
          <p:cNvPicPr>
            <a:picLocks noChangeAspect="1" noChangeArrowheads="1"/>
          </p:cNvPicPr>
          <p:nvPr/>
        </p:nvPicPr>
        <p:blipFill>
          <a:blip r:embed="rId2"/>
          <a:srcRect l="18351" t="20993" r="31144" b="18582"/>
          <a:stretch>
            <a:fillRect/>
          </a:stretch>
        </p:blipFill>
        <p:spPr bwMode="auto">
          <a:xfrm>
            <a:off x="933854" y="476655"/>
            <a:ext cx="10311319" cy="5875506"/>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8194" name="Picture 2"/>
          <p:cNvPicPr>
            <a:picLocks noChangeAspect="1" noChangeArrowheads="1"/>
          </p:cNvPicPr>
          <p:nvPr/>
        </p:nvPicPr>
        <p:blipFill>
          <a:blip r:embed="rId2"/>
          <a:srcRect l="21144" t="12624" r="23404" b="12482"/>
          <a:stretch>
            <a:fillRect/>
          </a:stretch>
        </p:blipFill>
        <p:spPr bwMode="auto">
          <a:xfrm>
            <a:off x="963038" y="544749"/>
            <a:ext cx="10097311" cy="5680953"/>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123702ED-5F81-9051-F68D-5769FB9B2D10}"/>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xmlns="" id="{27A28E43-DA9A-97C8-B350-C72E7D6B305C}"/>
              </a:ext>
            </a:extLst>
          </p:cNvPr>
          <p:cNvSpPr>
            <a:spLocks noGrp="1"/>
          </p:cNvSpPr>
          <p:nvPr>
            <p:ph idx="1"/>
          </p:nvPr>
        </p:nvSpPr>
        <p:spPr/>
        <p:txBody>
          <a:bodyPr/>
          <a:lstStyle/>
          <a:p>
            <a:endParaRPr lang="el-GR"/>
          </a:p>
        </p:txBody>
      </p:sp>
      <p:pic>
        <p:nvPicPr>
          <p:cNvPr id="5" name="Εικόνα 4">
            <a:extLst>
              <a:ext uri="{FF2B5EF4-FFF2-40B4-BE49-F238E27FC236}">
                <a16:creationId xmlns:a16="http://schemas.microsoft.com/office/drawing/2014/main" xmlns="" id="{35532B45-6C15-7B42-D547-1FAF2975E7FA}"/>
              </a:ext>
            </a:extLst>
          </p:cNvPr>
          <p:cNvPicPr>
            <a:picLocks noChangeAspect="1"/>
          </p:cNvPicPr>
          <p:nvPr/>
        </p:nvPicPr>
        <p:blipFill rotWithShape="1">
          <a:blip r:embed="rId2"/>
          <a:srcRect l="3115" t="9911" r="32500" b="7056"/>
          <a:stretch/>
        </p:blipFill>
        <p:spPr>
          <a:xfrm>
            <a:off x="520504" y="478302"/>
            <a:ext cx="10833295" cy="6014573"/>
          </a:xfrm>
          <a:prstGeom prst="rect">
            <a:avLst/>
          </a:prstGeom>
        </p:spPr>
      </p:pic>
    </p:spTree>
    <p:extLst>
      <p:ext uri="{BB962C8B-B14F-4D97-AF65-F5344CB8AC3E}">
        <p14:creationId xmlns:p14="http://schemas.microsoft.com/office/powerpoint/2010/main" xmlns="" val="7543341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2DCE22F5-54BB-BB20-CAAB-D65E79DA0ADB}"/>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xmlns="" id="{BA1C1111-DA69-4021-8223-CBBC186383CC}"/>
              </a:ext>
            </a:extLst>
          </p:cNvPr>
          <p:cNvSpPr>
            <a:spLocks noGrp="1"/>
          </p:cNvSpPr>
          <p:nvPr>
            <p:ph idx="1"/>
          </p:nvPr>
        </p:nvSpPr>
        <p:spPr/>
        <p:txBody>
          <a:bodyPr/>
          <a:lstStyle/>
          <a:p>
            <a:endParaRPr lang="el-GR"/>
          </a:p>
        </p:txBody>
      </p:sp>
      <p:pic>
        <p:nvPicPr>
          <p:cNvPr id="5" name="Εικόνα 4">
            <a:extLst>
              <a:ext uri="{FF2B5EF4-FFF2-40B4-BE49-F238E27FC236}">
                <a16:creationId xmlns:a16="http://schemas.microsoft.com/office/drawing/2014/main" xmlns="" id="{1B403870-D6D1-1D56-B174-081647B4F1A3}"/>
              </a:ext>
            </a:extLst>
          </p:cNvPr>
          <p:cNvPicPr>
            <a:picLocks noChangeAspect="1"/>
          </p:cNvPicPr>
          <p:nvPr/>
        </p:nvPicPr>
        <p:blipFill rotWithShape="1">
          <a:blip r:embed="rId2"/>
          <a:srcRect t="9912" r="1577" b="7055"/>
          <a:stretch/>
        </p:blipFill>
        <p:spPr>
          <a:xfrm>
            <a:off x="1" y="375676"/>
            <a:ext cx="12192000" cy="6345164"/>
          </a:xfrm>
          <a:prstGeom prst="rect">
            <a:avLst/>
          </a:prstGeom>
        </p:spPr>
      </p:pic>
    </p:spTree>
    <p:extLst>
      <p:ext uri="{BB962C8B-B14F-4D97-AF65-F5344CB8AC3E}">
        <p14:creationId xmlns:p14="http://schemas.microsoft.com/office/powerpoint/2010/main" xmlns="" val="2974765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r>
              <a:rPr lang="el-GR" dirty="0" err="1" smtClean="0"/>
              <a:t>Σταματαει</a:t>
            </a:r>
            <a:r>
              <a:rPr lang="el-GR" dirty="0" smtClean="0"/>
              <a:t> η εύρυθμη λειτουργία ενός συστήματος</a:t>
            </a:r>
          </a:p>
          <a:p>
            <a:r>
              <a:rPr lang="el-GR" dirty="0" smtClean="0"/>
              <a:t>Αποσταθεροποίηση </a:t>
            </a:r>
          </a:p>
          <a:p>
            <a:r>
              <a:rPr lang="el-GR" dirty="0" smtClean="0"/>
              <a:t>Οι πόροι δεν είναι επαρκείς για την διαχείριση</a:t>
            </a:r>
          </a:p>
          <a:p>
            <a:r>
              <a:rPr lang="el-GR" dirty="0" smtClean="0"/>
              <a:t>Δεν υπάρχουν δεδομένα</a:t>
            </a:r>
          </a:p>
          <a:p>
            <a:r>
              <a:rPr lang="el-GR" dirty="0" smtClean="0"/>
              <a:t>Δεν υπάρχει </a:t>
            </a:r>
            <a:r>
              <a:rPr lang="el-GR" dirty="0" err="1" smtClean="0"/>
              <a:t>διαλειτουργικοτητα</a:t>
            </a:r>
            <a:endParaRPr lang="el-GR" dirty="0" smtClean="0"/>
          </a:p>
          <a:p>
            <a:r>
              <a:rPr lang="el-GR" dirty="0" smtClean="0"/>
              <a:t>Δεν υπάρχει επαρκής επικοινωνία</a:t>
            </a:r>
            <a:endParaRPr lang="el-G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B6DCB311-87BC-F3B0-B54C-A2A94113BAA4}"/>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xmlns="" id="{CA109F9A-F3E9-2382-8D96-F58D8EA14FB5}"/>
              </a:ext>
            </a:extLst>
          </p:cNvPr>
          <p:cNvSpPr>
            <a:spLocks noGrp="1"/>
          </p:cNvSpPr>
          <p:nvPr>
            <p:ph idx="1"/>
          </p:nvPr>
        </p:nvSpPr>
        <p:spPr/>
        <p:txBody>
          <a:bodyPr/>
          <a:lstStyle/>
          <a:p>
            <a:endParaRPr lang="el-GR"/>
          </a:p>
        </p:txBody>
      </p:sp>
      <p:pic>
        <p:nvPicPr>
          <p:cNvPr id="5" name="Εικόνα 4">
            <a:extLst>
              <a:ext uri="{FF2B5EF4-FFF2-40B4-BE49-F238E27FC236}">
                <a16:creationId xmlns:a16="http://schemas.microsoft.com/office/drawing/2014/main" xmlns="" id="{53703950-10D4-3D2A-BEDC-E3A69BA5CC83}"/>
              </a:ext>
            </a:extLst>
          </p:cNvPr>
          <p:cNvPicPr>
            <a:picLocks noChangeAspect="1"/>
          </p:cNvPicPr>
          <p:nvPr/>
        </p:nvPicPr>
        <p:blipFill rotWithShape="1">
          <a:blip r:embed="rId2"/>
          <a:srcRect l="5077" t="9911" r="2732" b="16086"/>
          <a:stretch/>
        </p:blipFill>
        <p:spPr>
          <a:xfrm>
            <a:off x="630701" y="239151"/>
            <a:ext cx="11240087" cy="6115929"/>
          </a:xfrm>
          <a:prstGeom prst="rect">
            <a:avLst/>
          </a:prstGeom>
        </p:spPr>
      </p:pic>
    </p:spTree>
    <p:extLst>
      <p:ext uri="{BB962C8B-B14F-4D97-AF65-F5344CB8AC3E}">
        <p14:creationId xmlns:p14="http://schemas.microsoft.com/office/powerpoint/2010/main" xmlns="" val="22727761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1026" name="Picture 2"/>
          <p:cNvPicPr>
            <a:picLocks noChangeAspect="1" noChangeArrowheads="1"/>
          </p:cNvPicPr>
          <p:nvPr/>
        </p:nvPicPr>
        <p:blipFill>
          <a:blip r:embed="rId2"/>
          <a:srcRect l="4787" t="31773" r="34016" b="6667"/>
          <a:stretch>
            <a:fillRect/>
          </a:stretch>
        </p:blipFill>
        <p:spPr bwMode="auto">
          <a:xfrm>
            <a:off x="953310" y="505840"/>
            <a:ext cx="10437779" cy="5691454"/>
          </a:xfrm>
          <a:prstGeom prst="rect">
            <a:avLst/>
          </a:prstGeom>
          <a:noFill/>
          <a:ln w="9525">
            <a:no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2050" name="Picture 2"/>
          <p:cNvPicPr>
            <a:picLocks noChangeAspect="1" noChangeArrowheads="1"/>
          </p:cNvPicPr>
          <p:nvPr/>
        </p:nvPicPr>
        <p:blipFill>
          <a:blip r:embed="rId2"/>
          <a:srcRect l="5346" t="24397" r="34255" b="6950"/>
          <a:stretch>
            <a:fillRect/>
          </a:stretch>
        </p:blipFill>
        <p:spPr bwMode="auto">
          <a:xfrm>
            <a:off x="700392" y="437746"/>
            <a:ext cx="10330774" cy="5904688"/>
          </a:xfrm>
          <a:prstGeom prst="rect">
            <a:avLst/>
          </a:prstGeom>
          <a:noFill/>
          <a:ln w="9525">
            <a:noFill/>
            <a:miter lim="800000"/>
            <a:headEnd/>
            <a:tailEnd/>
          </a:ln>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3074" name="Picture 2"/>
          <p:cNvPicPr>
            <a:picLocks noChangeAspect="1" noChangeArrowheads="1"/>
          </p:cNvPicPr>
          <p:nvPr/>
        </p:nvPicPr>
        <p:blipFill>
          <a:blip r:embed="rId2"/>
          <a:srcRect l="5665" t="23830" r="34734" b="7234"/>
          <a:stretch>
            <a:fillRect/>
          </a:stretch>
        </p:blipFill>
        <p:spPr bwMode="auto">
          <a:xfrm>
            <a:off x="797668" y="379379"/>
            <a:ext cx="10350230" cy="5807411"/>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1026" name="Picture 2"/>
          <p:cNvPicPr>
            <a:picLocks noChangeAspect="1" noChangeArrowheads="1"/>
          </p:cNvPicPr>
          <p:nvPr/>
        </p:nvPicPr>
        <p:blipFill>
          <a:blip r:embed="rId2"/>
          <a:srcRect l="9335" t="19858" r="9122" b="7092"/>
          <a:stretch>
            <a:fillRect/>
          </a:stretch>
        </p:blipFill>
        <p:spPr bwMode="auto">
          <a:xfrm>
            <a:off x="817123" y="389106"/>
            <a:ext cx="10632331" cy="5778230"/>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2050" name="Picture 2"/>
          <p:cNvPicPr>
            <a:picLocks noChangeAspect="1" noChangeArrowheads="1"/>
          </p:cNvPicPr>
          <p:nvPr/>
        </p:nvPicPr>
        <p:blipFill>
          <a:blip r:embed="rId2"/>
          <a:srcRect l="2739" t="13475" r="2473" b="5816"/>
          <a:stretch>
            <a:fillRect/>
          </a:stretch>
        </p:blipFill>
        <p:spPr bwMode="auto">
          <a:xfrm>
            <a:off x="175098" y="476655"/>
            <a:ext cx="11741285" cy="5953327"/>
          </a:xfrm>
          <a:prstGeom prst="rect">
            <a:avLst/>
          </a:prstGeom>
          <a:noFill/>
          <a:ln w="9525">
            <a:noFill/>
            <a:miter lim="800000"/>
            <a:headEnd/>
            <a:tailEnd/>
          </a:ln>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hlinkClick r:id="rId2"/>
              </a:rPr>
              <a:t>https://www.youtube.com/watch?v=EFg_Ed69MdI</a:t>
            </a:r>
            <a:r>
              <a:rPr lang="en-US" dirty="0" smtClean="0"/>
              <a:t> </a:t>
            </a:r>
            <a:endParaRPr lang="el-GR" dirty="0"/>
          </a:p>
        </p:txBody>
      </p:sp>
      <p:sp>
        <p:nvSpPr>
          <p:cNvPr id="3" name="2 - Θέση περιεχομένου"/>
          <p:cNvSpPr>
            <a:spLocks noGrp="1"/>
          </p:cNvSpPr>
          <p:nvPr>
            <p:ph idx="1"/>
          </p:nvPr>
        </p:nvSpPr>
        <p:spPr/>
        <p:txBody>
          <a:bodyPr/>
          <a:lstStyle/>
          <a:p>
            <a:endParaRPr lang="el-GR" dirty="0"/>
          </a:p>
        </p:txBody>
      </p:sp>
      <p:pic>
        <p:nvPicPr>
          <p:cNvPr id="9218" name="Picture 2"/>
          <p:cNvPicPr>
            <a:picLocks noChangeAspect="1" noChangeArrowheads="1"/>
          </p:cNvPicPr>
          <p:nvPr/>
        </p:nvPicPr>
        <p:blipFill>
          <a:blip r:embed="rId3"/>
          <a:srcRect l="22181" t="14468" r="23245" b="22553"/>
          <a:stretch>
            <a:fillRect/>
          </a:stretch>
        </p:blipFill>
        <p:spPr bwMode="auto">
          <a:xfrm>
            <a:off x="836579" y="1799615"/>
            <a:ext cx="9659566" cy="4406631"/>
          </a:xfrm>
          <a:prstGeom prst="rect">
            <a:avLst/>
          </a:prstGeom>
          <a:noFill/>
          <a:ln w="9525">
            <a:noFill/>
            <a:miter lim="800000"/>
            <a:headEnd/>
            <a:tailEnd/>
          </a:ln>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srcRect l="10292" t="24682" r="44195" b="6383"/>
          <a:stretch>
            <a:fillRect/>
          </a:stretch>
        </p:blipFill>
        <p:spPr bwMode="auto">
          <a:xfrm>
            <a:off x="5885234" y="1079771"/>
            <a:ext cx="5729592" cy="5175114"/>
          </a:xfrm>
          <a:prstGeom prst="rect">
            <a:avLst/>
          </a:prstGeom>
          <a:noFill/>
          <a:ln w="9525">
            <a:noFill/>
            <a:miter lim="800000"/>
            <a:headEnd/>
            <a:tailEnd/>
          </a:ln>
          <a:effectLst/>
        </p:spPr>
      </p:pic>
      <p:pic>
        <p:nvPicPr>
          <p:cNvPr id="18435" name="Picture 3"/>
          <p:cNvPicPr>
            <a:picLocks noChangeAspect="1" noChangeArrowheads="1"/>
          </p:cNvPicPr>
          <p:nvPr/>
        </p:nvPicPr>
        <p:blipFill>
          <a:blip r:embed="rId3"/>
          <a:srcRect l="5426" t="11631" r="45984" b="55319"/>
          <a:stretch>
            <a:fillRect/>
          </a:stretch>
        </p:blipFill>
        <p:spPr bwMode="auto">
          <a:xfrm>
            <a:off x="301559" y="2645923"/>
            <a:ext cx="5087564" cy="1906621"/>
          </a:xfrm>
          <a:prstGeom prst="rect">
            <a:avLst/>
          </a:prstGeom>
          <a:noFill/>
          <a:ln w="9525">
            <a:noFill/>
            <a:miter lim="800000"/>
            <a:headEnd/>
            <a:tailEnd/>
          </a:ln>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xmlns="" id="{B875F4BD-EFEB-9750-8939-A0C68DC240C1}"/>
              </a:ext>
            </a:extLst>
          </p:cNvPr>
          <p:cNvPicPr>
            <a:picLocks noChangeAspect="1"/>
          </p:cNvPicPr>
          <p:nvPr/>
        </p:nvPicPr>
        <p:blipFill rotWithShape="1">
          <a:blip r:embed="rId2"/>
          <a:srcRect l="15231" t="11879" r="46692" b="13212"/>
          <a:stretch/>
        </p:blipFill>
        <p:spPr>
          <a:xfrm>
            <a:off x="2100775" y="365125"/>
            <a:ext cx="7990449" cy="5993472"/>
          </a:xfrm>
          <a:prstGeom prst="rect">
            <a:avLst/>
          </a:prstGeom>
        </p:spPr>
      </p:pic>
    </p:spTree>
    <p:extLst>
      <p:ext uri="{BB962C8B-B14F-4D97-AF65-F5344CB8AC3E}">
        <p14:creationId xmlns:p14="http://schemas.microsoft.com/office/powerpoint/2010/main" xmlns="" val="13315303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121877" cy="863907"/>
          </a:xfrm>
        </p:spPr>
        <p:txBody>
          <a:bodyPr/>
          <a:lstStyle/>
          <a:p>
            <a:r>
              <a:rPr lang="fr-FR" dirty="0">
                <a:hlinkClick r:id="rId2"/>
              </a:rPr>
              <a:t>https://data.humdata.org/</a:t>
            </a:r>
            <a:endParaRPr lang="el-GR"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838200" y="1347001"/>
            <a:ext cx="10095659" cy="5233158"/>
          </a:xfrm>
        </p:spPr>
      </p:pic>
    </p:spTree>
    <p:extLst>
      <p:ext uri="{BB962C8B-B14F-4D97-AF65-F5344CB8AC3E}">
        <p14:creationId xmlns:p14="http://schemas.microsoft.com/office/powerpoint/2010/main" xmlns="" val="224736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5AC3E17C-DC8C-437B-903A-762BF1B38753}"/>
              </a:ext>
            </a:extLst>
          </p:cNvPr>
          <p:cNvSpPr>
            <a:spLocks noGrp="1"/>
          </p:cNvSpPr>
          <p:nvPr>
            <p:ph type="title"/>
          </p:nvPr>
        </p:nvSpPr>
        <p:spPr/>
        <p:txBody>
          <a:bodyPr/>
          <a:lstStyle/>
          <a:p>
            <a:endParaRPr lang="el-GR"/>
          </a:p>
        </p:txBody>
      </p:sp>
      <p:pic>
        <p:nvPicPr>
          <p:cNvPr id="5" name="Θέση περιεχομένου 4">
            <a:extLst>
              <a:ext uri="{FF2B5EF4-FFF2-40B4-BE49-F238E27FC236}">
                <a16:creationId xmlns:a16="http://schemas.microsoft.com/office/drawing/2014/main" xmlns="" id="{2BEBC094-4A36-4AAB-BC19-221CA2195533}"/>
              </a:ext>
            </a:extLst>
          </p:cNvPr>
          <p:cNvPicPr>
            <a:picLocks noGrp="1" noChangeAspect="1"/>
          </p:cNvPicPr>
          <p:nvPr>
            <p:ph idx="1"/>
          </p:nvPr>
        </p:nvPicPr>
        <p:blipFill>
          <a:blip r:embed="rId2"/>
          <a:stretch>
            <a:fillRect/>
          </a:stretch>
        </p:blipFill>
        <p:spPr>
          <a:xfrm>
            <a:off x="562708" y="365125"/>
            <a:ext cx="10791092" cy="6127750"/>
          </a:xfrm>
          <a:prstGeom prst="rect">
            <a:avLst/>
          </a:prstGeom>
        </p:spPr>
      </p:pic>
    </p:spTree>
    <p:extLst>
      <p:ext uri="{BB962C8B-B14F-4D97-AF65-F5344CB8AC3E}">
        <p14:creationId xmlns:p14="http://schemas.microsoft.com/office/powerpoint/2010/main" xmlns="" val="9859393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xmlns="" id="{220596ED-EA7C-7EAC-4CF6-B4E1FA534F86}"/>
              </a:ext>
            </a:extLst>
          </p:cNvPr>
          <p:cNvSpPr>
            <a:spLocks noGrp="1"/>
          </p:cNvSpPr>
          <p:nvPr>
            <p:ph idx="1"/>
          </p:nvPr>
        </p:nvSpPr>
        <p:spPr>
          <a:xfrm>
            <a:off x="838200" y="1825625"/>
            <a:ext cx="5980889" cy="4351338"/>
          </a:xfrm>
        </p:spPr>
        <p:txBody>
          <a:bodyPr/>
          <a:lstStyle/>
          <a:p>
            <a:pPr marL="0" indent="0">
              <a:buNone/>
            </a:pPr>
            <a:r>
              <a:rPr lang="fr-FR" b="1" dirty="0"/>
              <a:t> </a:t>
            </a:r>
            <a:r>
              <a:rPr lang="el-GR" b="1" dirty="0" smtClean="0"/>
              <a:t>Στόχος </a:t>
            </a:r>
          </a:p>
          <a:p>
            <a:pPr marL="0" indent="0">
              <a:buNone/>
            </a:pPr>
            <a:endParaRPr lang="fr-FR" dirty="0"/>
          </a:p>
          <a:p>
            <a:r>
              <a:rPr lang="el-GR" dirty="0"/>
              <a:t>ανθρώπινη αξιοπρέπεια, συμμετοχή και αυτονομία</a:t>
            </a:r>
            <a:endParaRPr lang="en-US" dirty="0"/>
          </a:p>
          <a:p>
            <a:pPr marL="0" indent="0">
              <a:buNone/>
            </a:pPr>
            <a:endParaRPr lang="fr-FR" dirty="0"/>
          </a:p>
          <a:p>
            <a:r>
              <a:rPr lang="fr-FR" dirty="0"/>
              <a:t> </a:t>
            </a:r>
            <a:r>
              <a:rPr lang="el-GR" dirty="0"/>
              <a:t>θετική </a:t>
            </a:r>
            <a:r>
              <a:rPr lang="el-GR" dirty="0" smtClean="0"/>
              <a:t>διατάραξη</a:t>
            </a:r>
            <a:r>
              <a:rPr lang="en-US" dirty="0" smtClean="0"/>
              <a:t> (</a:t>
            </a:r>
            <a:r>
              <a:rPr lang="en-US" dirty="0" err="1" smtClean="0"/>
              <a:t>discuption</a:t>
            </a:r>
            <a:r>
              <a:rPr lang="en-US" dirty="0" smtClean="0"/>
              <a:t>) </a:t>
            </a:r>
            <a:r>
              <a:rPr lang="el-GR" dirty="0" smtClean="0"/>
              <a:t> </a:t>
            </a:r>
            <a:r>
              <a:rPr lang="el-GR" dirty="0"/>
              <a:t>του συστήματος </a:t>
            </a:r>
            <a:r>
              <a:rPr lang="el-GR" dirty="0" smtClean="0"/>
              <a:t>παροχής βοήθειας</a:t>
            </a:r>
            <a:endParaRPr lang="el-GR" dirty="0"/>
          </a:p>
        </p:txBody>
      </p:sp>
      <p:pic>
        <p:nvPicPr>
          <p:cNvPr id="14338" name="Picture 2"/>
          <p:cNvPicPr>
            <a:picLocks noChangeAspect="1" noChangeArrowheads="1"/>
          </p:cNvPicPr>
          <p:nvPr/>
        </p:nvPicPr>
        <p:blipFill>
          <a:blip r:embed="rId2"/>
          <a:srcRect/>
          <a:stretch>
            <a:fillRect/>
          </a:stretch>
        </p:blipFill>
        <p:spPr bwMode="auto">
          <a:xfrm>
            <a:off x="7321685" y="322634"/>
            <a:ext cx="4572000" cy="6096000"/>
          </a:xfrm>
          <a:prstGeom prst="rect">
            <a:avLst/>
          </a:prstGeom>
          <a:noFill/>
          <a:ln w="9525">
            <a:noFill/>
            <a:miter lim="800000"/>
            <a:headEnd/>
            <a:tailEnd/>
          </a:ln>
          <a:effectLst/>
        </p:spPr>
      </p:pic>
    </p:spTree>
    <p:extLst>
      <p:ext uri="{BB962C8B-B14F-4D97-AF65-F5344CB8AC3E}">
        <p14:creationId xmlns:p14="http://schemas.microsoft.com/office/powerpoint/2010/main" xmlns="" val="40311927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838200" y="1825625"/>
            <a:ext cx="4599562" cy="4351338"/>
          </a:xfrm>
        </p:spPr>
        <p:txBody>
          <a:bodyPr/>
          <a:lstStyle/>
          <a:p>
            <a:endParaRPr lang="en-US" dirty="0" smtClean="0"/>
          </a:p>
          <a:p>
            <a:pPr>
              <a:buNone/>
            </a:pPr>
            <a:r>
              <a:rPr lang="en-US" dirty="0" smtClean="0"/>
              <a:t>  </a:t>
            </a:r>
            <a:r>
              <a:rPr lang="el-GR" dirty="0" smtClean="0"/>
              <a:t>ΥΠΑΡΧΟΥΝ ΟΜΩΣ ΚΙΝΔΥΝΟΙ ΑΠΟ ΤΗ ΧΡΗΣΗ ΤΗΣ ΤΕΧΝΟΛΟΓΙΑΣ ΚΑΙ ΤΩΝ ΨΗΦΙΑΚΩΝ ΜΕΣΩΝ;</a:t>
            </a:r>
            <a:endParaRPr lang="el-GR" dirty="0"/>
          </a:p>
        </p:txBody>
      </p:sp>
      <p:pic>
        <p:nvPicPr>
          <p:cNvPr id="15362" name="Picture 2"/>
          <p:cNvPicPr>
            <a:picLocks noChangeAspect="1" noChangeArrowheads="1"/>
          </p:cNvPicPr>
          <p:nvPr/>
        </p:nvPicPr>
        <p:blipFill>
          <a:blip r:embed="rId2"/>
          <a:srcRect/>
          <a:stretch>
            <a:fillRect/>
          </a:stretch>
        </p:blipFill>
        <p:spPr bwMode="auto">
          <a:xfrm>
            <a:off x="7240621" y="351817"/>
            <a:ext cx="4572000" cy="6096000"/>
          </a:xfrm>
          <a:prstGeom prst="rect">
            <a:avLst/>
          </a:prstGeom>
          <a:noFill/>
          <a:ln w="9525">
            <a:noFill/>
            <a:miter lim="800000"/>
            <a:headEnd/>
            <a:tailEnd/>
          </a:ln>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1266" name="Picture 2"/>
          <p:cNvPicPr>
            <a:picLocks noGrp="1" noChangeAspect="1" noChangeArrowheads="1"/>
          </p:cNvPicPr>
          <p:nvPr>
            <p:ph idx="1"/>
          </p:nvPr>
        </p:nvPicPr>
        <p:blipFill>
          <a:blip r:embed="rId2"/>
          <a:srcRect l="8293" t="22429" r="36503" b="50744"/>
          <a:stretch>
            <a:fillRect/>
          </a:stretch>
        </p:blipFill>
        <p:spPr bwMode="auto">
          <a:xfrm>
            <a:off x="3706238" y="4202350"/>
            <a:ext cx="8078251" cy="2208178"/>
          </a:xfrm>
          <a:prstGeom prst="rect">
            <a:avLst/>
          </a:prstGeom>
          <a:noFill/>
          <a:ln w="9525">
            <a:noFill/>
            <a:miter lim="800000"/>
            <a:headEnd/>
            <a:tailEnd/>
          </a:ln>
          <a:effectLst/>
        </p:spPr>
      </p:pic>
      <p:pic>
        <p:nvPicPr>
          <p:cNvPr id="11267" name="Picture 3"/>
          <p:cNvPicPr>
            <a:picLocks noChangeAspect="1" noChangeArrowheads="1"/>
          </p:cNvPicPr>
          <p:nvPr/>
        </p:nvPicPr>
        <p:blipFill>
          <a:blip r:embed="rId3"/>
          <a:srcRect l="7340" t="18582" r="36410" b="10355"/>
          <a:stretch>
            <a:fillRect/>
          </a:stretch>
        </p:blipFill>
        <p:spPr bwMode="auto">
          <a:xfrm>
            <a:off x="252919" y="165370"/>
            <a:ext cx="5525310" cy="3926497"/>
          </a:xfrm>
          <a:prstGeom prst="rect">
            <a:avLst/>
          </a:prstGeom>
          <a:noFill/>
          <a:ln w="9525">
            <a:noFill/>
            <a:miter lim="800000"/>
            <a:headEnd/>
            <a:tailEnd/>
          </a:ln>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1E8051CD-FA93-BEAE-279C-F7BD4C37BC70}"/>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xmlns="" id="{DB92BF75-366D-C23D-B4E2-3A1FC12A8A92}"/>
              </a:ext>
            </a:extLst>
          </p:cNvPr>
          <p:cNvSpPr>
            <a:spLocks noGrp="1"/>
          </p:cNvSpPr>
          <p:nvPr>
            <p:ph idx="1"/>
          </p:nvPr>
        </p:nvSpPr>
        <p:spPr/>
        <p:txBody>
          <a:bodyPr/>
          <a:lstStyle/>
          <a:p>
            <a:endParaRPr lang="el-GR"/>
          </a:p>
        </p:txBody>
      </p:sp>
      <p:pic>
        <p:nvPicPr>
          <p:cNvPr id="5" name="Εικόνα 4">
            <a:extLst>
              <a:ext uri="{FF2B5EF4-FFF2-40B4-BE49-F238E27FC236}">
                <a16:creationId xmlns:a16="http://schemas.microsoft.com/office/drawing/2014/main" xmlns="" id="{677825A1-7E22-E919-CE52-F47A6A9487F8}"/>
              </a:ext>
            </a:extLst>
          </p:cNvPr>
          <p:cNvPicPr>
            <a:picLocks noChangeAspect="1"/>
          </p:cNvPicPr>
          <p:nvPr/>
        </p:nvPicPr>
        <p:blipFill rotWithShape="1">
          <a:blip r:embed="rId2"/>
          <a:srcRect l="1039" t="9911" r="1345" b="7877"/>
          <a:stretch/>
        </p:blipFill>
        <p:spPr>
          <a:xfrm>
            <a:off x="126609" y="681037"/>
            <a:ext cx="11901268" cy="5635357"/>
          </a:xfrm>
          <a:prstGeom prst="rect">
            <a:avLst/>
          </a:prstGeom>
        </p:spPr>
      </p:pic>
    </p:spTree>
    <p:extLst>
      <p:ext uri="{BB962C8B-B14F-4D97-AF65-F5344CB8AC3E}">
        <p14:creationId xmlns:p14="http://schemas.microsoft.com/office/powerpoint/2010/main" xmlns="" val="7479493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xmlns="" id="{97991594-7CA9-566C-E3AB-75224EFEE5E1}"/>
              </a:ext>
            </a:extLst>
          </p:cNvPr>
          <p:cNvSpPr>
            <a:spLocks noGrp="1"/>
          </p:cNvSpPr>
          <p:nvPr>
            <p:ph idx="1"/>
          </p:nvPr>
        </p:nvSpPr>
        <p:spPr>
          <a:xfrm>
            <a:off x="838200" y="1492898"/>
            <a:ext cx="10515600" cy="4684065"/>
          </a:xfrm>
        </p:spPr>
        <p:txBody>
          <a:bodyPr>
            <a:normAutofit/>
          </a:bodyPr>
          <a:lstStyle/>
          <a:p>
            <a:pPr marL="0" indent="0">
              <a:buNone/>
            </a:pPr>
            <a:endParaRPr lang="en-US" b="1" dirty="0">
              <a:solidFill>
                <a:srgbClr val="C00000"/>
              </a:solidFill>
            </a:endParaRPr>
          </a:p>
          <a:p>
            <a:r>
              <a:rPr lang="el-GR" dirty="0"/>
              <a:t>Τεχνητή </a:t>
            </a:r>
            <a:r>
              <a:rPr lang="el-GR" dirty="0" smtClean="0"/>
              <a:t>νοημοσύνη</a:t>
            </a:r>
            <a:r>
              <a:rPr lang="en-US" dirty="0" smtClean="0"/>
              <a:t> (AI)</a:t>
            </a:r>
            <a:r>
              <a:rPr lang="el-GR" dirty="0" smtClean="0"/>
              <a:t> </a:t>
            </a:r>
            <a:r>
              <a:rPr lang="el-GR" dirty="0"/>
              <a:t>για την υποστήριξη μιας αλλαγής </a:t>
            </a:r>
            <a:r>
              <a:rPr lang="el-GR" dirty="0" smtClean="0"/>
              <a:t>καθεστώτος: </a:t>
            </a:r>
            <a:r>
              <a:rPr lang="el-GR" b="1" dirty="0">
                <a:solidFill>
                  <a:srgbClr val="C00000"/>
                </a:solidFill>
              </a:rPr>
              <a:t>από την αντιδραστική στην προληπτική </a:t>
            </a:r>
            <a:r>
              <a:rPr lang="el-GR" dirty="0"/>
              <a:t>προσέγγιση της ανθρωπιστικής </a:t>
            </a:r>
            <a:r>
              <a:rPr lang="el-GR" dirty="0" smtClean="0"/>
              <a:t>δράσης</a:t>
            </a:r>
            <a:endParaRPr lang="fr-FR" dirty="0" smtClean="0"/>
          </a:p>
          <a:p>
            <a:endParaRPr lang="en-US" dirty="0"/>
          </a:p>
          <a:p>
            <a:r>
              <a:rPr lang="el-GR" dirty="0"/>
              <a:t>Τρεις κύριοι τομείς έχουν ιδιαίτερη σημασία στο πλαίσιο της ανθρωπιστικής δράσης: </a:t>
            </a:r>
            <a:r>
              <a:rPr lang="el-GR" b="1" dirty="0">
                <a:solidFill>
                  <a:srgbClr val="C00000"/>
                </a:solidFill>
              </a:rPr>
              <a:t>η ποιότητα των δεδομένων, η αλγοριθμική μεροληψία και ο σεβασμός και η προστασία της ιδιωτικής ζωής των δεδομένων.</a:t>
            </a:r>
          </a:p>
        </p:txBody>
      </p:sp>
    </p:spTree>
    <p:extLst>
      <p:ext uri="{BB962C8B-B14F-4D97-AF65-F5344CB8AC3E}">
        <p14:creationId xmlns:p14="http://schemas.microsoft.com/office/powerpoint/2010/main" xmlns="" val="41696985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xmlns="" id="{B783F587-C6BF-CAAF-06B5-FE43D1565681}"/>
              </a:ext>
            </a:extLst>
          </p:cNvPr>
          <p:cNvSpPr>
            <a:spLocks noGrp="1"/>
          </p:cNvSpPr>
          <p:nvPr>
            <p:ph idx="1"/>
          </p:nvPr>
        </p:nvSpPr>
        <p:spPr/>
        <p:txBody>
          <a:bodyPr/>
          <a:lstStyle/>
          <a:p>
            <a:pPr marL="0" indent="0">
              <a:buNone/>
            </a:pPr>
            <a:endParaRPr lang="en-US" dirty="0"/>
          </a:p>
          <a:p>
            <a:endParaRPr lang="en-US" dirty="0"/>
          </a:p>
          <a:p>
            <a:r>
              <a:rPr lang="el-GR" dirty="0"/>
              <a:t>Όπως </a:t>
            </a:r>
            <a:r>
              <a:rPr lang="el-GR" dirty="0" smtClean="0"/>
              <a:t>είναι διεθνώς συμφωνημένο, </a:t>
            </a:r>
            <a:r>
              <a:rPr lang="el-GR" sz="2600" b="1" dirty="0">
                <a:solidFill>
                  <a:srgbClr val="C00000"/>
                </a:solidFill>
              </a:rPr>
              <a:t>"τα ίδια δικαιώματα που έχουν οι άνθρωποι εκτός σύνδεσης πρέπει να προστατεύονται και όταν βρίσκονται στο διαδίκτυο".</a:t>
            </a:r>
          </a:p>
          <a:p>
            <a:endParaRPr lang="en-US" dirty="0"/>
          </a:p>
          <a:p>
            <a:r>
              <a:rPr lang="el-GR" dirty="0"/>
              <a:t>Παρακολούθηση - προστατευτισμός</a:t>
            </a:r>
          </a:p>
        </p:txBody>
      </p:sp>
    </p:spTree>
    <p:extLst>
      <p:ext uri="{BB962C8B-B14F-4D97-AF65-F5344CB8AC3E}">
        <p14:creationId xmlns:p14="http://schemas.microsoft.com/office/powerpoint/2010/main" xmlns="" val="35768417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62C97ED9-5BDD-8B3D-9AAA-8C2B0C5098AE}"/>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xmlns="" id="{5FDC6F16-A05E-ACFC-D6C0-2F0FB66C5385}"/>
              </a:ext>
            </a:extLst>
          </p:cNvPr>
          <p:cNvSpPr>
            <a:spLocks noGrp="1"/>
          </p:cNvSpPr>
          <p:nvPr>
            <p:ph idx="1"/>
          </p:nvPr>
        </p:nvSpPr>
        <p:spPr/>
        <p:txBody>
          <a:bodyPr/>
          <a:lstStyle/>
          <a:p>
            <a:endParaRPr lang="el-GR"/>
          </a:p>
        </p:txBody>
      </p:sp>
      <p:pic>
        <p:nvPicPr>
          <p:cNvPr id="5" name="Εικόνα 4">
            <a:extLst>
              <a:ext uri="{FF2B5EF4-FFF2-40B4-BE49-F238E27FC236}">
                <a16:creationId xmlns:a16="http://schemas.microsoft.com/office/drawing/2014/main" xmlns="" id="{225ECE99-7E95-E0EB-66CA-A04BC3001ECE}"/>
              </a:ext>
            </a:extLst>
          </p:cNvPr>
          <p:cNvPicPr>
            <a:picLocks noChangeAspect="1"/>
          </p:cNvPicPr>
          <p:nvPr/>
        </p:nvPicPr>
        <p:blipFill rotWithShape="1">
          <a:blip r:embed="rId2"/>
          <a:srcRect t="9911" r="34808" b="25117"/>
          <a:stretch/>
        </p:blipFill>
        <p:spPr>
          <a:xfrm>
            <a:off x="696352" y="365125"/>
            <a:ext cx="10515600" cy="5811838"/>
          </a:xfrm>
          <a:prstGeom prst="rect">
            <a:avLst/>
          </a:prstGeom>
        </p:spPr>
      </p:pic>
    </p:spTree>
    <p:extLst>
      <p:ext uri="{BB962C8B-B14F-4D97-AF65-F5344CB8AC3E}">
        <p14:creationId xmlns:p14="http://schemas.microsoft.com/office/powerpoint/2010/main" xmlns="" val="42173448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srcRect/>
          <a:stretch>
            <a:fillRect/>
          </a:stretch>
        </p:blipFill>
        <p:spPr bwMode="auto">
          <a:xfrm>
            <a:off x="457199" y="447472"/>
            <a:ext cx="4912469" cy="6118698"/>
          </a:xfrm>
          <a:prstGeom prst="rect">
            <a:avLst/>
          </a:prstGeom>
          <a:noFill/>
          <a:ln w="9525">
            <a:noFill/>
            <a:miter lim="800000"/>
            <a:headEnd/>
            <a:tailEnd/>
          </a:ln>
          <a:effectLst/>
        </p:spPr>
      </p:pic>
      <p:pic>
        <p:nvPicPr>
          <p:cNvPr id="10241" name="Picture 1"/>
          <p:cNvPicPr>
            <a:picLocks noChangeAspect="1" noChangeArrowheads="1"/>
          </p:cNvPicPr>
          <p:nvPr/>
        </p:nvPicPr>
        <p:blipFill>
          <a:blip r:embed="rId3"/>
          <a:srcRect/>
          <a:stretch>
            <a:fillRect/>
          </a:stretch>
        </p:blipFill>
        <p:spPr bwMode="auto">
          <a:xfrm>
            <a:off x="6258127" y="379378"/>
            <a:ext cx="4644000" cy="6192000"/>
          </a:xfrm>
          <a:prstGeom prst="rect">
            <a:avLst/>
          </a:prstGeom>
          <a:noFill/>
          <a:ln w="9525">
            <a:noFill/>
            <a:miter lim="800000"/>
            <a:headEnd/>
            <a:tailEnd/>
          </a:ln>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60418" name="Picture 2" descr="Η ψεκασμένη και επικίνδυνη ακροδεξιά επενδύει στους αντιεμβολιαστές"/>
          <p:cNvPicPr>
            <a:picLocks noChangeAspect="1" noChangeArrowheads="1"/>
          </p:cNvPicPr>
          <p:nvPr/>
        </p:nvPicPr>
        <p:blipFill>
          <a:blip r:embed="rId2"/>
          <a:srcRect/>
          <a:stretch>
            <a:fillRect/>
          </a:stretch>
        </p:blipFill>
        <p:spPr bwMode="auto">
          <a:xfrm>
            <a:off x="398834" y="568425"/>
            <a:ext cx="5369668" cy="5696165"/>
          </a:xfrm>
          <a:prstGeom prst="rect">
            <a:avLst/>
          </a:prstGeom>
          <a:noFill/>
        </p:spPr>
      </p:pic>
      <p:pic>
        <p:nvPicPr>
          <p:cNvPr id="60419" name="Picture 3"/>
          <p:cNvPicPr>
            <a:picLocks noChangeAspect="1" noChangeArrowheads="1"/>
          </p:cNvPicPr>
          <p:nvPr/>
        </p:nvPicPr>
        <p:blipFill>
          <a:blip r:embed="rId3"/>
          <a:srcRect/>
          <a:stretch>
            <a:fillRect/>
          </a:stretch>
        </p:blipFill>
        <p:spPr bwMode="auto">
          <a:xfrm>
            <a:off x="6507804" y="525293"/>
            <a:ext cx="4202349" cy="5768503"/>
          </a:xfrm>
          <a:prstGeom prst="rect">
            <a:avLst/>
          </a:prstGeom>
          <a:noFill/>
          <a:ln w="9525">
            <a:noFill/>
            <a:miter lim="800000"/>
            <a:headEnd/>
            <a:tailEnd/>
          </a:ln>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857656" y="1718722"/>
            <a:ext cx="9813588" cy="4351338"/>
          </a:xfrm>
        </p:spPr>
        <p:txBody>
          <a:bodyPr>
            <a:normAutofit/>
          </a:bodyPr>
          <a:lstStyle/>
          <a:p>
            <a:endParaRPr lang="el-GR" sz="2400" dirty="0" smtClean="0"/>
          </a:p>
          <a:p>
            <a:endParaRPr lang="el-GR" sz="2400" dirty="0" smtClean="0"/>
          </a:p>
          <a:p>
            <a:pPr>
              <a:buNone/>
            </a:pPr>
            <a:r>
              <a:rPr lang="el-GR" sz="2400" dirty="0" smtClean="0"/>
              <a:t>Ο ψηφιακός μετασχηματισμός υφίσταται μόνο εάν υφίσταται και </a:t>
            </a:r>
          </a:p>
          <a:p>
            <a:pPr>
              <a:buNone/>
            </a:pPr>
            <a:r>
              <a:rPr lang="el-GR" sz="2400" dirty="0" err="1" smtClean="0"/>
              <a:t>οργανωσιακός</a:t>
            </a:r>
            <a:r>
              <a:rPr lang="el-GR" sz="2400" dirty="0" smtClean="0"/>
              <a:t> μετασχηματισμός και κοινωνικός μετασχηματισμός για την </a:t>
            </a:r>
          </a:p>
          <a:p>
            <a:pPr>
              <a:buNone/>
            </a:pPr>
            <a:r>
              <a:rPr lang="el-GR" sz="2400" dirty="0" smtClean="0"/>
              <a:t>ετοιμότητα  του συνόλου των πολιτών. </a:t>
            </a:r>
          </a:p>
          <a:p>
            <a:pPr>
              <a:buNone/>
            </a:pPr>
            <a:endParaRPr lang="el-GR" sz="2400" dirty="0"/>
          </a:p>
        </p:txBody>
      </p:sp>
      <p:pic>
        <p:nvPicPr>
          <p:cNvPr id="12" name="Εικόνα 4">
            <a:extLst>
              <a:ext uri="{FF2B5EF4-FFF2-40B4-BE49-F238E27FC236}">
                <a16:creationId xmlns="" xmlns:a16="http://schemas.microsoft.com/office/drawing/2014/main" id="{0BA71735-AC82-412F-81EF-70DB4AF3226D}"/>
              </a:ext>
            </a:extLst>
          </p:cNvPr>
          <p:cNvPicPr>
            <a:picLocks noChangeAspect="1"/>
          </p:cNvPicPr>
          <p:nvPr/>
        </p:nvPicPr>
        <p:blipFill>
          <a:blip r:embed="rId2"/>
          <a:stretch>
            <a:fillRect/>
          </a:stretch>
        </p:blipFill>
        <p:spPr>
          <a:xfrm>
            <a:off x="0" y="0"/>
            <a:ext cx="3279514" cy="1639757"/>
          </a:xfrm>
          <a:prstGeom prst="rect">
            <a:avLst/>
          </a:prstGeom>
        </p:spPr>
      </p:pic>
      <p:pic>
        <p:nvPicPr>
          <p:cNvPr id="13" name="Εικόνα 5">
            <a:extLst>
              <a:ext uri="{FF2B5EF4-FFF2-40B4-BE49-F238E27FC236}">
                <a16:creationId xmlns="" xmlns:a16="http://schemas.microsoft.com/office/drawing/2014/main" id="{671F95D5-3CC6-4F89-B375-5850A09E528E}"/>
              </a:ext>
            </a:extLst>
          </p:cNvPr>
          <p:cNvPicPr>
            <a:picLocks noChangeAspect="1"/>
          </p:cNvPicPr>
          <p:nvPr/>
        </p:nvPicPr>
        <p:blipFill>
          <a:blip r:embed="rId3"/>
          <a:stretch>
            <a:fillRect/>
          </a:stretch>
        </p:blipFill>
        <p:spPr>
          <a:xfrm>
            <a:off x="3299492" y="155643"/>
            <a:ext cx="3200400" cy="1177046"/>
          </a:xfrm>
          <a:prstGeom prst="rect">
            <a:avLst/>
          </a:prstGeom>
        </p:spPr>
      </p:pic>
      <p:pic>
        <p:nvPicPr>
          <p:cNvPr id="14" name="Εικόνα 6">
            <a:extLst>
              <a:ext uri="{FF2B5EF4-FFF2-40B4-BE49-F238E27FC236}">
                <a16:creationId xmlns="" xmlns:a16="http://schemas.microsoft.com/office/drawing/2014/main" id="{4E6DB145-B338-4FC8-A833-FDB67BC57A8E}"/>
              </a:ext>
            </a:extLst>
          </p:cNvPr>
          <p:cNvPicPr>
            <a:picLocks noChangeAspect="1"/>
          </p:cNvPicPr>
          <p:nvPr/>
        </p:nvPicPr>
        <p:blipFill>
          <a:blip r:embed="rId4"/>
          <a:stretch>
            <a:fillRect/>
          </a:stretch>
        </p:blipFill>
        <p:spPr>
          <a:xfrm>
            <a:off x="6798547" y="0"/>
            <a:ext cx="1781255" cy="130734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021277" y="3716932"/>
            <a:ext cx="10867081" cy="2749803"/>
          </a:xfrm>
        </p:spPr>
        <p:txBody>
          <a:bodyPr>
            <a:normAutofit/>
          </a:bodyPr>
          <a:lstStyle/>
          <a:p>
            <a:r>
              <a:rPr lang="el-GR" b="1" dirty="0" err="1"/>
              <a:t>Πυροδοτούνται</a:t>
            </a:r>
            <a:r>
              <a:rPr lang="el-GR" b="1" dirty="0"/>
              <a:t> από φυσικά αίτια </a:t>
            </a:r>
            <a:endParaRPr lang="en-US" b="1" dirty="0"/>
          </a:p>
          <a:p>
            <a:pPr marL="0" indent="0">
              <a:buNone/>
            </a:pPr>
            <a:r>
              <a:rPr lang="el-GR" dirty="0"/>
              <a:t>αλλά </a:t>
            </a:r>
            <a:endParaRPr lang="en-US" dirty="0"/>
          </a:p>
          <a:p>
            <a:r>
              <a:rPr lang="el-GR" b="1" dirty="0"/>
              <a:t>Γεννιούνται μέσα από τα κοινωνικά συστήματα αναφοράς </a:t>
            </a:r>
            <a:r>
              <a:rPr lang="el-GR" dirty="0"/>
              <a:t>(αστικός σχεδιασμός, περιβαλλοντική υποβάθμιση, εξάρτηση από την τεχνολογία, πληθυσμιακή συσπείρωση, πολιτισμικά και κοινωνικά χαρακτηριστικά</a:t>
            </a:r>
            <a:r>
              <a:rPr lang="en-US" dirty="0"/>
              <a:t> )</a:t>
            </a:r>
            <a:endParaRPr lang="el-GR" dirty="0"/>
          </a:p>
        </p:txBody>
      </p:sp>
      <p:sp>
        <p:nvSpPr>
          <p:cNvPr id="6" name="Τίτλος 1"/>
          <p:cNvSpPr>
            <a:spLocks noGrp="1"/>
          </p:cNvSpPr>
          <p:nvPr>
            <p:ph type="title"/>
          </p:nvPr>
        </p:nvSpPr>
        <p:spPr>
          <a:xfrm rot="20201420">
            <a:off x="1152924" y="1322193"/>
            <a:ext cx="5373841" cy="985375"/>
          </a:xfrm>
          <a:solidFill>
            <a:schemeClr val="accent2"/>
          </a:solidFill>
        </p:spPr>
        <p:txBody>
          <a:bodyPr>
            <a:normAutofit/>
          </a:bodyPr>
          <a:lstStyle/>
          <a:p>
            <a:r>
              <a:rPr lang="el-GR" sz="3200" b="1" dirty="0">
                <a:solidFill>
                  <a:srgbClr val="7030A0"/>
                </a:solidFill>
                <a:effectLst>
                  <a:outerShdw blurRad="38100" dist="38100" dir="2700000" algn="tl">
                    <a:srgbClr val="000000">
                      <a:alpha val="43137"/>
                    </a:srgbClr>
                  </a:outerShdw>
                </a:effectLst>
                <a:latin typeface="Arial Black" panose="020B0A04020102020204" pitchFamily="34" charset="0"/>
              </a:rPr>
              <a:t>Φυσικές καταστροφές </a:t>
            </a:r>
          </a:p>
        </p:txBody>
      </p:sp>
      <p:pic>
        <p:nvPicPr>
          <p:cNvPr id="7" name="Εικόνα 6"/>
          <p:cNvPicPr>
            <a:picLocks noChangeAspect="1"/>
          </p:cNvPicPr>
          <p:nvPr/>
        </p:nvPicPr>
        <p:blipFill>
          <a:blip r:embed="rId2" cstate="print"/>
          <a:stretch>
            <a:fillRect/>
          </a:stretch>
        </p:blipFill>
        <p:spPr>
          <a:xfrm>
            <a:off x="7474422" y="331973"/>
            <a:ext cx="4081535" cy="3061151"/>
          </a:xfrm>
          <a:prstGeom prst="rect">
            <a:avLst/>
          </a:prstGeom>
        </p:spPr>
      </p:pic>
    </p:spTree>
    <p:extLst>
      <p:ext uri="{BB962C8B-B14F-4D97-AF65-F5344CB8AC3E}">
        <p14:creationId xmlns:p14="http://schemas.microsoft.com/office/powerpoint/2010/main" xmlns="" val="14050413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p:txBody>
          <a:bodyPr/>
          <a:lstStyle/>
          <a:p>
            <a:pPr>
              <a:buNone/>
            </a:pPr>
            <a:r>
              <a:rPr lang="en-US" i="1" dirty="0" smtClean="0"/>
              <a:t>“Ethics, like technology, is design. As we’re designing the system, we’re designing society. Ethical rules that we choose to put in that design [impact the society]… Nothing is self-evident. </a:t>
            </a:r>
          </a:p>
          <a:p>
            <a:pPr>
              <a:buNone/>
            </a:pPr>
            <a:r>
              <a:rPr lang="en-US" i="1" dirty="0" smtClean="0"/>
              <a:t>Everything has to be put out there as something that we think will be a good idea as a component of our society.” </a:t>
            </a:r>
            <a:endParaRPr lang="el-GR" i="1" dirty="0"/>
          </a:p>
        </p:txBody>
      </p:sp>
      <p:pic>
        <p:nvPicPr>
          <p:cNvPr id="1026" name="Picture 2"/>
          <p:cNvPicPr>
            <a:picLocks noChangeAspect="1" noChangeArrowheads="1"/>
          </p:cNvPicPr>
          <p:nvPr/>
        </p:nvPicPr>
        <p:blipFill>
          <a:blip r:embed="rId2"/>
          <a:srcRect l="9973" t="27801" r="15106" b="9645"/>
          <a:stretch>
            <a:fillRect/>
          </a:stretch>
        </p:blipFill>
        <p:spPr bwMode="auto">
          <a:xfrm>
            <a:off x="6138153" y="4153710"/>
            <a:ext cx="5807413" cy="2484251"/>
          </a:xfrm>
          <a:prstGeom prst="rect">
            <a:avLst/>
          </a:prstGeom>
          <a:noFill/>
          <a:ln w="9525">
            <a:noFill/>
            <a:miter lim="800000"/>
            <a:headEnd/>
            <a:tailEnd/>
          </a:ln>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689811" y="192505"/>
            <a:ext cx="10876547" cy="6207207"/>
          </a:xfrm>
        </p:spPr>
      </p:pic>
    </p:spTree>
    <p:extLst>
      <p:ext uri="{BB962C8B-B14F-4D97-AF65-F5344CB8AC3E}">
        <p14:creationId xmlns:p14="http://schemas.microsoft.com/office/powerpoint/2010/main" xmlns="" val="39589586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707923" y="158647"/>
            <a:ext cx="10785987" cy="6291314"/>
          </a:xfrm>
        </p:spPr>
      </p:pic>
    </p:spTree>
    <p:extLst>
      <p:ext uri="{BB962C8B-B14F-4D97-AF65-F5344CB8AC3E}">
        <p14:creationId xmlns:p14="http://schemas.microsoft.com/office/powerpoint/2010/main" xmlns="" val="34726342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dirty="0"/>
          </a:p>
        </p:txBody>
      </p:sp>
      <p:pic>
        <p:nvPicPr>
          <p:cNvPr id="56322" name="Picture 2" descr="Fig. 3"/>
          <p:cNvPicPr>
            <a:picLocks noChangeAspect="1" noChangeArrowheads="1"/>
          </p:cNvPicPr>
          <p:nvPr/>
        </p:nvPicPr>
        <p:blipFill>
          <a:blip r:embed="rId2"/>
          <a:srcRect/>
          <a:stretch>
            <a:fillRect/>
          </a:stretch>
        </p:blipFill>
        <p:spPr bwMode="auto">
          <a:xfrm>
            <a:off x="379379" y="1676706"/>
            <a:ext cx="3761845" cy="3469228"/>
          </a:xfrm>
          <a:prstGeom prst="rect">
            <a:avLst/>
          </a:prstGeom>
          <a:noFill/>
        </p:spPr>
      </p:pic>
      <p:pic>
        <p:nvPicPr>
          <p:cNvPr id="56323" name="Picture 3"/>
          <p:cNvPicPr>
            <a:picLocks noChangeAspect="1" noChangeArrowheads="1"/>
          </p:cNvPicPr>
          <p:nvPr/>
        </p:nvPicPr>
        <p:blipFill>
          <a:blip r:embed="rId3"/>
          <a:srcRect l="4309" t="10780" r="7846" b="10922"/>
          <a:stretch>
            <a:fillRect/>
          </a:stretch>
        </p:blipFill>
        <p:spPr bwMode="auto">
          <a:xfrm>
            <a:off x="4435813" y="1517512"/>
            <a:ext cx="7369021" cy="3531143"/>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700155" y="885986"/>
            <a:ext cx="6179077" cy="5537963"/>
          </a:xfrm>
        </p:spPr>
        <p:txBody>
          <a:bodyPr>
            <a:noAutofit/>
          </a:bodyPr>
          <a:lstStyle/>
          <a:p>
            <a:r>
              <a:rPr lang="el-GR" sz="2400" u="sng" dirty="0">
                <a:solidFill>
                  <a:srgbClr val="FF0000"/>
                </a:solidFill>
                <a:effectLst>
                  <a:outerShdw blurRad="38100" dist="38100" dir="2700000" algn="tl">
                    <a:srgbClr val="000000">
                      <a:alpha val="43137"/>
                    </a:srgbClr>
                  </a:outerShdw>
                </a:effectLst>
                <a:cs typeface="Aharoni" pitchFamily="2" charset="-79"/>
              </a:rPr>
              <a:t>Σωρεία λαθών και παραλείψεων, που οδήγησαν ουσιαστικά στην πολεοδόμηση της κοίτης του ρέματος Αγίας Αικατερίνης, πλήθος αυθαίρετων κατασκευών και ανεπάρκεια των υπαρχόντων </a:t>
            </a:r>
            <a:r>
              <a:rPr lang="el-GR" sz="2400" dirty="0">
                <a:effectLst>
                  <a:outerShdw blurRad="38100" dist="38100" dir="2700000" algn="tl">
                    <a:srgbClr val="000000">
                      <a:alpha val="43137"/>
                    </a:srgbClr>
                  </a:outerShdw>
                </a:effectLst>
                <a:cs typeface="Aharoni" pitchFamily="2" charset="-79"/>
              </a:rPr>
              <a:t>αντιπλημμυρικών έργων διαπιστώνει στο προκαταρκτικό της πόρισμα για την πλημμύρα στη Μάνδρα η Γενική Επιθεωρήτρια Δημόσιας Διοίκησης</a:t>
            </a:r>
            <a:r>
              <a:rPr lang="en-US" sz="2400" dirty="0">
                <a:effectLst>
                  <a:outerShdw blurRad="38100" dist="38100" dir="2700000" algn="tl">
                    <a:srgbClr val="000000">
                      <a:alpha val="43137"/>
                    </a:srgbClr>
                  </a:outerShdw>
                </a:effectLst>
                <a:latin typeface="Aharoni" pitchFamily="2" charset="-79"/>
                <a:cs typeface="Aharoni" pitchFamily="2" charset="-79"/>
              </a:rPr>
              <a:t>.</a:t>
            </a:r>
            <a:br>
              <a:rPr lang="en-US" sz="2400" dirty="0">
                <a:effectLst>
                  <a:outerShdw blurRad="38100" dist="38100" dir="2700000" algn="tl">
                    <a:srgbClr val="000000">
                      <a:alpha val="43137"/>
                    </a:srgbClr>
                  </a:outerShdw>
                </a:effectLst>
                <a:latin typeface="Aharoni" pitchFamily="2" charset="-79"/>
                <a:cs typeface="Aharoni" pitchFamily="2" charset="-79"/>
              </a:rPr>
            </a:br>
            <a:r>
              <a:rPr lang="en-US" sz="2400" dirty="0">
                <a:effectLst>
                  <a:outerShdw blurRad="38100" dist="38100" dir="2700000" algn="tl">
                    <a:srgbClr val="000000">
                      <a:alpha val="43137"/>
                    </a:srgbClr>
                  </a:outerShdw>
                </a:effectLst>
                <a:latin typeface="Aharoni" pitchFamily="2" charset="-79"/>
                <a:cs typeface="Aharoni" pitchFamily="2" charset="-79"/>
              </a:rPr>
              <a:t/>
            </a:r>
            <a:br>
              <a:rPr lang="en-US" sz="2400" dirty="0">
                <a:effectLst>
                  <a:outerShdw blurRad="38100" dist="38100" dir="2700000" algn="tl">
                    <a:srgbClr val="000000">
                      <a:alpha val="43137"/>
                    </a:srgbClr>
                  </a:outerShdw>
                </a:effectLst>
                <a:latin typeface="Aharoni" pitchFamily="2" charset="-79"/>
                <a:cs typeface="Aharoni" pitchFamily="2" charset="-79"/>
              </a:rPr>
            </a:br>
            <a:r>
              <a:rPr lang="el-GR" sz="2400" dirty="0">
                <a:effectLst>
                  <a:outerShdw blurRad="38100" dist="38100" dir="2700000" algn="tl">
                    <a:srgbClr val="000000">
                      <a:alpha val="43137"/>
                    </a:srgbClr>
                  </a:outerShdw>
                </a:effectLst>
                <a:cs typeface="Aharoni" pitchFamily="2" charset="-79"/>
              </a:rPr>
              <a:t>Η ανεξάρτητη αρχή αποδίδει ευθύνες για την καθυστέρηση στην υλοποίηση των αντιπλημμυρικών έργων στο δασαρχείο Μεγάρων, που έπρεπε από το 2012 να έχει ολοκληρώσει τον χαρακτηρισμό των εκτάσεων στις οποίες σχεδιάζονται επεμβάσεις.</a:t>
            </a:r>
          </a:p>
        </p:txBody>
      </p:sp>
      <p:pic>
        <p:nvPicPr>
          <p:cNvPr id="138242" name="Picture 2"/>
          <p:cNvPicPr>
            <a:picLocks noGrp="1" noChangeAspect="1" noChangeArrowheads="1"/>
          </p:cNvPicPr>
          <p:nvPr>
            <p:ph idx="1"/>
          </p:nvPr>
        </p:nvPicPr>
        <p:blipFill>
          <a:blip r:embed="rId2" cstate="print"/>
          <a:srcRect l="8149" t="13107" r="6943" b="5230"/>
          <a:stretch>
            <a:fillRect/>
          </a:stretch>
        </p:blipFill>
        <p:spPr bwMode="auto">
          <a:xfrm>
            <a:off x="961901" y="1429096"/>
            <a:ext cx="4638314" cy="3997927"/>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7" name="Picture 3"/>
          <p:cNvPicPr>
            <a:picLocks noGrp="1" noChangeAspect="1" noChangeArrowheads="1"/>
          </p:cNvPicPr>
          <p:nvPr>
            <p:ph idx="1"/>
          </p:nvPr>
        </p:nvPicPr>
        <p:blipFill>
          <a:blip r:embed="rId2" cstate="print"/>
          <a:srcRect l="8226" t="11808" r="38501" b="4681"/>
          <a:stretch>
            <a:fillRect/>
          </a:stretch>
        </p:blipFill>
        <p:spPr bwMode="auto">
          <a:xfrm>
            <a:off x="1056904" y="670471"/>
            <a:ext cx="4465122" cy="5599702"/>
          </a:xfrm>
          <a:prstGeom prst="rect">
            <a:avLst/>
          </a:prstGeom>
          <a:noFill/>
          <a:ln w="9525">
            <a:noFill/>
            <a:miter lim="800000"/>
            <a:headEnd/>
            <a:tailEnd/>
          </a:ln>
        </p:spPr>
      </p:pic>
      <p:pic>
        <p:nvPicPr>
          <p:cNvPr id="246788" name="Picture 4"/>
          <p:cNvPicPr>
            <a:picLocks noChangeAspect="1" noChangeArrowheads="1"/>
          </p:cNvPicPr>
          <p:nvPr/>
        </p:nvPicPr>
        <p:blipFill>
          <a:blip r:embed="rId3" cstate="print"/>
          <a:srcRect l="9838" t="15584" r="35714" b="19521"/>
          <a:stretch>
            <a:fillRect/>
          </a:stretch>
        </p:blipFill>
        <p:spPr bwMode="auto">
          <a:xfrm>
            <a:off x="6213933" y="920338"/>
            <a:ext cx="5336800" cy="5088577"/>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xmlns="" id="{8E754BB0-CE80-41FA-84C9-8C3A3032884C}"/>
              </a:ext>
            </a:extLst>
          </p:cNvPr>
          <p:cNvSpPr>
            <a:spLocks noGrp="1"/>
          </p:cNvSpPr>
          <p:nvPr>
            <p:ph idx="1"/>
          </p:nvPr>
        </p:nvSpPr>
        <p:spPr/>
        <p:txBody>
          <a:bodyPr/>
          <a:lstStyle/>
          <a:p>
            <a:endParaRPr lang="el-GR"/>
          </a:p>
        </p:txBody>
      </p:sp>
      <p:pic>
        <p:nvPicPr>
          <p:cNvPr id="5" name="Εικόνα 4">
            <a:extLst>
              <a:ext uri="{FF2B5EF4-FFF2-40B4-BE49-F238E27FC236}">
                <a16:creationId xmlns:a16="http://schemas.microsoft.com/office/drawing/2014/main" xmlns="" id="{D78AC1A3-7E14-4C98-9BC2-8901AF00E094}"/>
              </a:ext>
            </a:extLst>
          </p:cNvPr>
          <p:cNvPicPr>
            <a:picLocks noChangeAspect="1"/>
          </p:cNvPicPr>
          <p:nvPr/>
        </p:nvPicPr>
        <p:blipFill rotWithShape="1">
          <a:blip r:embed="rId2"/>
          <a:srcRect l="8769" t="19472" r="13346" b="5302"/>
          <a:stretch/>
        </p:blipFill>
        <p:spPr>
          <a:xfrm>
            <a:off x="49237" y="523080"/>
            <a:ext cx="11809827" cy="6159074"/>
          </a:xfrm>
          <a:prstGeom prst="rect">
            <a:avLst/>
          </a:prstGeom>
        </p:spPr>
      </p:pic>
    </p:spTree>
    <p:extLst>
      <p:ext uri="{BB962C8B-B14F-4D97-AF65-F5344CB8AC3E}">
        <p14:creationId xmlns:p14="http://schemas.microsoft.com/office/powerpoint/2010/main" xmlns="" val="970988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xmlns="" id="{354447A8-F66A-42C8-9A94-60AE5DE92F4F}"/>
              </a:ext>
            </a:extLst>
          </p:cNvPr>
          <p:cNvSpPr>
            <a:spLocks noGrp="1"/>
          </p:cNvSpPr>
          <p:nvPr>
            <p:ph idx="1"/>
          </p:nvPr>
        </p:nvSpPr>
        <p:spPr/>
        <p:txBody>
          <a:bodyPr/>
          <a:lstStyle/>
          <a:p>
            <a:endParaRPr lang="el-GR"/>
          </a:p>
        </p:txBody>
      </p:sp>
      <p:pic>
        <p:nvPicPr>
          <p:cNvPr id="5" name="Εικόνα 4">
            <a:extLst>
              <a:ext uri="{FF2B5EF4-FFF2-40B4-BE49-F238E27FC236}">
                <a16:creationId xmlns:a16="http://schemas.microsoft.com/office/drawing/2014/main" xmlns="" id="{1E8B6E25-6225-4B19-A88C-1FEF4469B044}"/>
              </a:ext>
            </a:extLst>
          </p:cNvPr>
          <p:cNvPicPr>
            <a:picLocks noChangeAspect="1"/>
          </p:cNvPicPr>
          <p:nvPr/>
        </p:nvPicPr>
        <p:blipFill rotWithShape="1">
          <a:blip r:embed="rId2"/>
          <a:srcRect l="10154" t="18241" r="14154" b="12392"/>
          <a:stretch/>
        </p:blipFill>
        <p:spPr>
          <a:xfrm>
            <a:off x="158321" y="196948"/>
            <a:ext cx="11841421" cy="6471137"/>
          </a:xfrm>
          <a:prstGeom prst="rect">
            <a:avLst/>
          </a:prstGeom>
        </p:spPr>
      </p:pic>
    </p:spTree>
    <p:extLst>
      <p:ext uri="{BB962C8B-B14F-4D97-AF65-F5344CB8AC3E}">
        <p14:creationId xmlns:p14="http://schemas.microsoft.com/office/powerpoint/2010/main" xmlns="" val="3700981893"/>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TotalTime>
  <Words>653</Words>
  <Application>Microsoft Office PowerPoint</Application>
  <PresentationFormat>Προσαρμογή</PresentationFormat>
  <Paragraphs>95</Paragraphs>
  <Slides>53</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53</vt:i4>
      </vt:variant>
    </vt:vector>
  </HeadingPairs>
  <TitlesOfParts>
    <vt:vector size="54" baseType="lpstr">
      <vt:lpstr>Θέμα του Office</vt:lpstr>
      <vt:lpstr>Διαφάνεια 1</vt:lpstr>
      <vt:lpstr>Φέτος το καλοκαίρι </vt:lpstr>
      <vt:lpstr>Διαφάνεια 3</vt:lpstr>
      <vt:lpstr>Διαφάνεια 4</vt:lpstr>
      <vt:lpstr>Φυσικές καταστροφές </vt:lpstr>
      <vt:lpstr>Σωρεία λαθών και παραλείψεων, που οδήγησαν ουσιαστικά στην πολεοδόμηση της κοίτης του ρέματος Αγίας Αικατερίνης, πλήθος αυθαίρετων κατασκευών και ανεπάρκεια των υπαρχόντων αντιπλημμυρικών έργων διαπιστώνει στο προκαταρκτικό της πόρισμα για την πλημμύρα στη Μάνδρα η Γενική Επιθεωρήτρια Δημόσιας Διοίκησης.  Η ανεξάρτητη αρχή αποδίδει ευθύνες για την καθυστέρηση στην υλοποίηση των αντιπλημμυρικών έργων στο δασαρχείο Μεγάρων, που έπρεπε από το 2012 να έχει ολοκληρώσει τον χαρακτηρισμό των εκτάσεων στις οποίες σχεδιάζονται επεμβάσεις.</vt:lpstr>
      <vt:lpstr>Διαφάνεια 7</vt:lpstr>
      <vt:lpstr>Διαφάνεια 8</vt:lpstr>
      <vt:lpstr>Διαφάνεια 9</vt:lpstr>
      <vt:lpstr>Διαφάνεια 10</vt:lpstr>
      <vt:lpstr>Διαφάνεια 11</vt:lpstr>
      <vt:lpstr>Διαφάνεια 12</vt:lpstr>
      <vt:lpstr>H έννοια της ανθρωπιστικής διαχείρισης στο πεδίο</vt:lpstr>
      <vt:lpstr>Φέτος το καλοκαίρι </vt:lpstr>
      <vt:lpstr>Διαφάνεια 15</vt:lpstr>
      <vt:lpstr> Η ανάγκη  λοιπόν είναι για … </vt:lpstr>
      <vt:lpstr>Διαφάνεια 17</vt:lpstr>
      <vt:lpstr>Διαφάνεια 18</vt:lpstr>
      <vt:lpstr>Διαφάνεια 19</vt:lpstr>
      <vt:lpstr>Διαφάνεια 20</vt:lpstr>
      <vt:lpstr>Διαφάνεια 21</vt:lpstr>
      <vt:lpstr> https://www.wfp.org/stories/joining-dots-how-ai-and-drones-are-transforming-emergencies </vt:lpstr>
      <vt:lpstr>Διαφάνεια 23</vt:lpstr>
      <vt:lpstr>Διαφάνεια 24</vt:lpstr>
      <vt:lpstr>Διαφάνεια 25</vt:lpstr>
      <vt:lpstr>Διαφάνεια 26</vt:lpstr>
      <vt:lpstr>Διαφάνεια 27</vt:lpstr>
      <vt:lpstr>Διαφάνεια 28</vt:lpstr>
      <vt:lpstr>Διαφάνεια 29</vt:lpstr>
      <vt:lpstr>Διαφάνεια 30</vt:lpstr>
      <vt:lpstr>Διαφάνεια 31</vt:lpstr>
      <vt:lpstr>Διαφάνεια 32</vt:lpstr>
      <vt:lpstr>Διαφάνεια 33</vt:lpstr>
      <vt:lpstr>Διαφάνεια 34</vt:lpstr>
      <vt:lpstr>Διαφάνεια 35</vt:lpstr>
      <vt:lpstr>https://www.youtube.com/watch?v=EFg_Ed69MdI </vt:lpstr>
      <vt:lpstr>Διαφάνεια 37</vt:lpstr>
      <vt:lpstr>Διαφάνεια 38</vt:lpstr>
      <vt:lpstr>https://data.humdata.org/</vt:lpstr>
      <vt:lpstr>Διαφάνεια 40</vt:lpstr>
      <vt:lpstr>Διαφάνεια 41</vt:lpstr>
      <vt:lpstr>Διαφάνεια 42</vt:lpstr>
      <vt:lpstr>Διαφάνεια 43</vt:lpstr>
      <vt:lpstr>Διαφάνεια 44</vt:lpstr>
      <vt:lpstr>Διαφάνεια 45</vt:lpstr>
      <vt:lpstr>Διαφάνεια 46</vt:lpstr>
      <vt:lpstr>Διαφάνεια 47</vt:lpstr>
      <vt:lpstr>Διαφάνεια 48</vt:lpstr>
      <vt:lpstr>Διαφάνεια 49</vt:lpstr>
      <vt:lpstr>Διαφάνεια 50</vt:lpstr>
      <vt:lpstr>Διαφάνεια 51</vt:lpstr>
      <vt:lpstr>Διαφάνεια 52</vt:lpstr>
      <vt:lpstr>Διαφάνεια 53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evika karamagioli</dc:creator>
  <cp:lastModifiedBy>Evika</cp:lastModifiedBy>
  <cp:revision>31</cp:revision>
  <dcterms:created xsi:type="dcterms:W3CDTF">2022-07-23T19:44:35Z</dcterms:created>
  <dcterms:modified xsi:type="dcterms:W3CDTF">2024-03-07T06:51:26Z</dcterms:modified>
</cp:coreProperties>
</file>