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1" r:id="rId4"/>
    <p:sldId id="263" r:id="rId5"/>
    <p:sldId id="257" r:id="rId6"/>
    <p:sldId id="260" r:id="rId7"/>
    <p:sldId id="261" r:id="rId8"/>
    <p:sldId id="262" r:id="rId9"/>
    <p:sldId id="258" r:id="rId10"/>
    <p:sldId id="259" r:id="rId11"/>
    <p:sldId id="264" r:id="rId12"/>
    <p:sldId id="266" r:id="rId13"/>
    <p:sldId id="268" r:id="rId14"/>
    <p:sldId id="267" r:id="rId15"/>
    <p:sldId id="269" r:id="rId16"/>
    <p:sldId id="265" r:id="rId17"/>
    <p:sldId id="277" r:id="rId18"/>
    <p:sldId id="276" r:id="rId19"/>
    <p:sldId id="273" r:id="rId20"/>
    <p:sldId id="274"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varScale="1">
        <p:scale>
          <a:sx n="65" d="100"/>
          <a:sy n="65" d="100"/>
        </p:scale>
        <p:origin x="-672" y="-6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EDFEB96-A7C7-FB31-6804-FB6E1DAEDC0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37D32C83-370D-107E-3147-1E7E66F348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21F40BEF-EC0C-54EE-F1D9-3441C94425FD}"/>
              </a:ext>
            </a:extLst>
          </p:cNvPr>
          <p:cNvSpPr>
            <a:spLocks noGrp="1"/>
          </p:cNvSpPr>
          <p:nvPr>
            <p:ph type="dt" sz="half" idx="10"/>
          </p:nvPr>
        </p:nvSpPr>
        <p:spPr/>
        <p:txBody>
          <a:bodyPr/>
          <a:lstStyle/>
          <a:p>
            <a:fld id="{E6E33CC4-7D34-4572-8B76-4CA4E7C4192A}" type="datetimeFigureOut">
              <a:rPr lang="el-GR" smtClean="0"/>
              <a:pPr/>
              <a:t>9/9/2022</a:t>
            </a:fld>
            <a:endParaRPr lang="el-GR"/>
          </a:p>
        </p:txBody>
      </p:sp>
      <p:sp>
        <p:nvSpPr>
          <p:cNvPr id="5" name="Θέση υποσέλιδου 4">
            <a:extLst>
              <a:ext uri="{FF2B5EF4-FFF2-40B4-BE49-F238E27FC236}">
                <a16:creationId xmlns:a16="http://schemas.microsoft.com/office/drawing/2014/main" xmlns="" id="{F3DBD98D-0283-BA93-BFE8-4A478B8D64D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F621B6D5-9F26-6111-EBB9-275C89835C4E}"/>
              </a:ext>
            </a:extLst>
          </p:cNvPr>
          <p:cNvSpPr>
            <a:spLocks noGrp="1"/>
          </p:cNvSpPr>
          <p:nvPr>
            <p:ph type="sldNum" sz="quarter" idx="12"/>
          </p:nvPr>
        </p:nvSpPr>
        <p:spPr/>
        <p:txBody>
          <a:bodyPr/>
          <a:lstStyle/>
          <a:p>
            <a:fld id="{C997DA20-8252-4F16-BC9E-F84A82A7665D}" type="slidenum">
              <a:rPr lang="el-GR" smtClean="0"/>
              <a:pPr/>
              <a:t>‹#›</a:t>
            </a:fld>
            <a:endParaRPr lang="el-GR"/>
          </a:p>
        </p:txBody>
      </p:sp>
    </p:spTree>
    <p:extLst>
      <p:ext uri="{BB962C8B-B14F-4D97-AF65-F5344CB8AC3E}">
        <p14:creationId xmlns:p14="http://schemas.microsoft.com/office/powerpoint/2010/main" xmlns="" val="73281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431C657-72D1-C838-D5BA-93207A4B9FC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BA706B5F-AFD9-5E0A-B54E-0EF31049FA1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5C33BBD0-0E44-B1E0-BDED-399543B7D294}"/>
              </a:ext>
            </a:extLst>
          </p:cNvPr>
          <p:cNvSpPr>
            <a:spLocks noGrp="1"/>
          </p:cNvSpPr>
          <p:nvPr>
            <p:ph type="dt" sz="half" idx="10"/>
          </p:nvPr>
        </p:nvSpPr>
        <p:spPr/>
        <p:txBody>
          <a:bodyPr/>
          <a:lstStyle/>
          <a:p>
            <a:fld id="{E6E33CC4-7D34-4572-8B76-4CA4E7C4192A}" type="datetimeFigureOut">
              <a:rPr lang="el-GR" smtClean="0"/>
              <a:pPr/>
              <a:t>9/9/2022</a:t>
            </a:fld>
            <a:endParaRPr lang="el-GR"/>
          </a:p>
        </p:txBody>
      </p:sp>
      <p:sp>
        <p:nvSpPr>
          <p:cNvPr id="5" name="Θέση υποσέλιδου 4">
            <a:extLst>
              <a:ext uri="{FF2B5EF4-FFF2-40B4-BE49-F238E27FC236}">
                <a16:creationId xmlns:a16="http://schemas.microsoft.com/office/drawing/2014/main" xmlns="" id="{AFD99AB6-997E-3CFF-71F6-1CD33C07051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B5639548-45C2-7DB8-1560-E78F35FC81E5}"/>
              </a:ext>
            </a:extLst>
          </p:cNvPr>
          <p:cNvSpPr>
            <a:spLocks noGrp="1"/>
          </p:cNvSpPr>
          <p:nvPr>
            <p:ph type="sldNum" sz="quarter" idx="12"/>
          </p:nvPr>
        </p:nvSpPr>
        <p:spPr/>
        <p:txBody>
          <a:bodyPr/>
          <a:lstStyle/>
          <a:p>
            <a:fld id="{C997DA20-8252-4F16-BC9E-F84A82A7665D}" type="slidenum">
              <a:rPr lang="el-GR" smtClean="0"/>
              <a:pPr/>
              <a:t>‹#›</a:t>
            </a:fld>
            <a:endParaRPr lang="el-GR"/>
          </a:p>
        </p:txBody>
      </p:sp>
    </p:spTree>
    <p:extLst>
      <p:ext uri="{BB962C8B-B14F-4D97-AF65-F5344CB8AC3E}">
        <p14:creationId xmlns:p14="http://schemas.microsoft.com/office/powerpoint/2010/main" xmlns="" val="85340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0715ABE8-7496-4D67-4C2D-94FA866A755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65C69137-DAC2-A9D6-DB57-4C8B7B087CF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7949E323-20AB-CE37-3CF7-54778F43192C}"/>
              </a:ext>
            </a:extLst>
          </p:cNvPr>
          <p:cNvSpPr>
            <a:spLocks noGrp="1"/>
          </p:cNvSpPr>
          <p:nvPr>
            <p:ph type="dt" sz="half" idx="10"/>
          </p:nvPr>
        </p:nvSpPr>
        <p:spPr/>
        <p:txBody>
          <a:bodyPr/>
          <a:lstStyle/>
          <a:p>
            <a:fld id="{E6E33CC4-7D34-4572-8B76-4CA4E7C4192A}" type="datetimeFigureOut">
              <a:rPr lang="el-GR" smtClean="0"/>
              <a:pPr/>
              <a:t>9/9/2022</a:t>
            </a:fld>
            <a:endParaRPr lang="el-GR"/>
          </a:p>
        </p:txBody>
      </p:sp>
      <p:sp>
        <p:nvSpPr>
          <p:cNvPr id="5" name="Θέση υποσέλιδου 4">
            <a:extLst>
              <a:ext uri="{FF2B5EF4-FFF2-40B4-BE49-F238E27FC236}">
                <a16:creationId xmlns:a16="http://schemas.microsoft.com/office/drawing/2014/main" xmlns="" id="{4A61C458-EC91-15DD-A499-18E68E068B0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107382E0-EF98-9FAD-B54C-655DF0218CEC}"/>
              </a:ext>
            </a:extLst>
          </p:cNvPr>
          <p:cNvSpPr>
            <a:spLocks noGrp="1"/>
          </p:cNvSpPr>
          <p:nvPr>
            <p:ph type="sldNum" sz="quarter" idx="12"/>
          </p:nvPr>
        </p:nvSpPr>
        <p:spPr/>
        <p:txBody>
          <a:bodyPr/>
          <a:lstStyle/>
          <a:p>
            <a:fld id="{C997DA20-8252-4F16-BC9E-F84A82A7665D}" type="slidenum">
              <a:rPr lang="el-GR" smtClean="0"/>
              <a:pPr/>
              <a:t>‹#›</a:t>
            </a:fld>
            <a:endParaRPr lang="el-GR"/>
          </a:p>
        </p:txBody>
      </p:sp>
    </p:spTree>
    <p:extLst>
      <p:ext uri="{BB962C8B-B14F-4D97-AF65-F5344CB8AC3E}">
        <p14:creationId xmlns:p14="http://schemas.microsoft.com/office/powerpoint/2010/main" xmlns="" val="175541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32CADF3-63E8-EA87-EF77-01827145FC2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4487E5FA-F220-ECA3-65F7-201D4F542E4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6950CD55-7121-1C87-2D53-C9BF098FF35A}"/>
              </a:ext>
            </a:extLst>
          </p:cNvPr>
          <p:cNvSpPr>
            <a:spLocks noGrp="1"/>
          </p:cNvSpPr>
          <p:nvPr>
            <p:ph type="dt" sz="half" idx="10"/>
          </p:nvPr>
        </p:nvSpPr>
        <p:spPr/>
        <p:txBody>
          <a:bodyPr/>
          <a:lstStyle/>
          <a:p>
            <a:fld id="{E6E33CC4-7D34-4572-8B76-4CA4E7C4192A}" type="datetimeFigureOut">
              <a:rPr lang="el-GR" smtClean="0"/>
              <a:pPr/>
              <a:t>9/9/2022</a:t>
            </a:fld>
            <a:endParaRPr lang="el-GR"/>
          </a:p>
        </p:txBody>
      </p:sp>
      <p:sp>
        <p:nvSpPr>
          <p:cNvPr id="5" name="Θέση υποσέλιδου 4">
            <a:extLst>
              <a:ext uri="{FF2B5EF4-FFF2-40B4-BE49-F238E27FC236}">
                <a16:creationId xmlns:a16="http://schemas.microsoft.com/office/drawing/2014/main" xmlns="" id="{34CDFC7A-020A-D585-89E1-9DA6984F0CA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8A9BC22F-744F-3E41-6312-F2EAD9F2C96A}"/>
              </a:ext>
            </a:extLst>
          </p:cNvPr>
          <p:cNvSpPr>
            <a:spLocks noGrp="1"/>
          </p:cNvSpPr>
          <p:nvPr>
            <p:ph type="sldNum" sz="quarter" idx="12"/>
          </p:nvPr>
        </p:nvSpPr>
        <p:spPr/>
        <p:txBody>
          <a:bodyPr/>
          <a:lstStyle/>
          <a:p>
            <a:fld id="{C997DA20-8252-4F16-BC9E-F84A82A7665D}" type="slidenum">
              <a:rPr lang="el-GR" smtClean="0"/>
              <a:pPr/>
              <a:t>‹#›</a:t>
            </a:fld>
            <a:endParaRPr lang="el-GR"/>
          </a:p>
        </p:txBody>
      </p:sp>
    </p:spTree>
    <p:extLst>
      <p:ext uri="{BB962C8B-B14F-4D97-AF65-F5344CB8AC3E}">
        <p14:creationId xmlns:p14="http://schemas.microsoft.com/office/powerpoint/2010/main" xmlns="" val="23585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74EC412-4CFA-7C13-7199-5F202555DCF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32E3C2C6-C56F-4D65-6ECC-606B6886AE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13F80D34-0F07-1039-91FB-4D3C28F020D9}"/>
              </a:ext>
            </a:extLst>
          </p:cNvPr>
          <p:cNvSpPr>
            <a:spLocks noGrp="1"/>
          </p:cNvSpPr>
          <p:nvPr>
            <p:ph type="dt" sz="half" idx="10"/>
          </p:nvPr>
        </p:nvSpPr>
        <p:spPr/>
        <p:txBody>
          <a:bodyPr/>
          <a:lstStyle/>
          <a:p>
            <a:fld id="{E6E33CC4-7D34-4572-8B76-4CA4E7C4192A}" type="datetimeFigureOut">
              <a:rPr lang="el-GR" smtClean="0"/>
              <a:pPr/>
              <a:t>9/9/2022</a:t>
            </a:fld>
            <a:endParaRPr lang="el-GR"/>
          </a:p>
        </p:txBody>
      </p:sp>
      <p:sp>
        <p:nvSpPr>
          <p:cNvPr id="5" name="Θέση υποσέλιδου 4">
            <a:extLst>
              <a:ext uri="{FF2B5EF4-FFF2-40B4-BE49-F238E27FC236}">
                <a16:creationId xmlns:a16="http://schemas.microsoft.com/office/drawing/2014/main" xmlns="" id="{CC114B99-3ABF-40D1-6E06-BD764809AE5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A08E6700-BAFB-A5B3-0B0C-FEE71AE367DA}"/>
              </a:ext>
            </a:extLst>
          </p:cNvPr>
          <p:cNvSpPr>
            <a:spLocks noGrp="1"/>
          </p:cNvSpPr>
          <p:nvPr>
            <p:ph type="sldNum" sz="quarter" idx="12"/>
          </p:nvPr>
        </p:nvSpPr>
        <p:spPr/>
        <p:txBody>
          <a:bodyPr/>
          <a:lstStyle/>
          <a:p>
            <a:fld id="{C997DA20-8252-4F16-BC9E-F84A82A7665D}" type="slidenum">
              <a:rPr lang="el-GR" smtClean="0"/>
              <a:pPr/>
              <a:t>‹#›</a:t>
            </a:fld>
            <a:endParaRPr lang="el-GR"/>
          </a:p>
        </p:txBody>
      </p:sp>
    </p:spTree>
    <p:extLst>
      <p:ext uri="{BB962C8B-B14F-4D97-AF65-F5344CB8AC3E}">
        <p14:creationId xmlns:p14="http://schemas.microsoft.com/office/powerpoint/2010/main" xmlns="" val="759598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2D64CB3-68E1-1B61-51F6-D1285BB7519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35C7656E-A972-2438-9202-308773F3937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F75060D3-C034-DA49-3590-95803915467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A3D34307-A990-08EF-1904-52C9B0B951D3}"/>
              </a:ext>
            </a:extLst>
          </p:cNvPr>
          <p:cNvSpPr>
            <a:spLocks noGrp="1"/>
          </p:cNvSpPr>
          <p:nvPr>
            <p:ph type="dt" sz="half" idx="10"/>
          </p:nvPr>
        </p:nvSpPr>
        <p:spPr/>
        <p:txBody>
          <a:bodyPr/>
          <a:lstStyle/>
          <a:p>
            <a:fld id="{E6E33CC4-7D34-4572-8B76-4CA4E7C4192A}" type="datetimeFigureOut">
              <a:rPr lang="el-GR" smtClean="0"/>
              <a:pPr/>
              <a:t>9/9/2022</a:t>
            </a:fld>
            <a:endParaRPr lang="el-GR"/>
          </a:p>
        </p:txBody>
      </p:sp>
      <p:sp>
        <p:nvSpPr>
          <p:cNvPr id="6" name="Θέση υποσέλιδου 5">
            <a:extLst>
              <a:ext uri="{FF2B5EF4-FFF2-40B4-BE49-F238E27FC236}">
                <a16:creationId xmlns:a16="http://schemas.microsoft.com/office/drawing/2014/main" xmlns="" id="{B782C806-A622-5A30-D837-3650BEE3B3E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A42A5719-EF24-BEE9-2139-63918D6A41F3}"/>
              </a:ext>
            </a:extLst>
          </p:cNvPr>
          <p:cNvSpPr>
            <a:spLocks noGrp="1"/>
          </p:cNvSpPr>
          <p:nvPr>
            <p:ph type="sldNum" sz="quarter" idx="12"/>
          </p:nvPr>
        </p:nvSpPr>
        <p:spPr/>
        <p:txBody>
          <a:bodyPr/>
          <a:lstStyle/>
          <a:p>
            <a:fld id="{C997DA20-8252-4F16-BC9E-F84A82A7665D}" type="slidenum">
              <a:rPr lang="el-GR" smtClean="0"/>
              <a:pPr/>
              <a:t>‹#›</a:t>
            </a:fld>
            <a:endParaRPr lang="el-GR"/>
          </a:p>
        </p:txBody>
      </p:sp>
    </p:spTree>
    <p:extLst>
      <p:ext uri="{BB962C8B-B14F-4D97-AF65-F5344CB8AC3E}">
        <p14:creationId xmlns:p14="http://schemas.microsoft.com/office/powerpoint/2010/main" xmlns="" val="2560870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AA56FD9-2C96-1B0C-F7C0-C4390027B92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31270539-A58A-29E3-7921-C8DD26D5B8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5B923446-6044-8A33-C43B-CD62BE9BB51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5A186DFC-2C7D-36ED-965E-B38F519942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69C9A5EA-83FA-420C-4BCF-4826E11BDF6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DABA1651-DB36-015A-B6A8-DFD0C7A8578E}"/>
              </a:ext>
            </a:extLst>
          </p:cNvPr>
          <p:cNvSpPr>
            <a:spLocks noGrp="1"/>
          </p:cNvSpPr>
          <p:nvPr>
            <p:ph type="dt" sz="half" idx="10"/>
          </p:nvPr>
        </p:nvSpPr>
        <p:spPr/>
        <p:txBody>
          <a:bodyPr/>
          <a:lstStyle/>
          <a:p>
            <a:fld id="{E6E33CC4-7D34-4572-8B76-4CA4E7C4192A}" type="datetimeFigureOut">
              <a:rPr lang="el-GR" smtClean="0"/>
              <a:pPr/>
              <a:t>9/9/2022</a:t>
            </a:fld>
            <a:endParaRPr lang="el-GR"/>
          </a:p>
        </p:txBody>
      </p:sp>
      <p:sp>
        <p:nvSpPr>
          <p:cNvPr id="8" name="Θέση υποσέλιδου 7">
            <a:extLst>
              <a:ext uri="{FF2B5EF4-FFF2-40B4-BE49-F238E27FC236}">
                <a16:creationId xmlns:a16="http://schemas.microsoft.com/office/drawing/2014/main" xmlns="" id="{00DE46E8-9A8F-3533-CEA6-53504A30CCAB}"/>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60304D96-02F2-3343-BADD-75F6D60EEAB6}"/>
              </a:ext>
            </a:extLst>
          </p:cNvPr>
          <p:cNvSpPr>
            <a:spLocks noGrp="1"/>
          </p:cNvSpPr>
          <p:nvPr>
            <p:ph type="sldNum" sz="quarter" idx="12"/>
          </p:nvPr>
        </p:nvSpPr>
        <p:spPr/>
        <p:txBody>
          <a:bodyPr/>
          <a:lstStyle/>
          <a:p>
            <a:fld id="{C997DA20-8252-4F16-BC9E-F84A82A7665D}" type="slidenum">
              <a:rPr lang="el-GR" smtClean="0"/>
              <a:pPr/>
              <a:t>‹#›</a:t>
            </a:fld>
            <a:endParaRPr lang="el-GR"/>
          </a:p>
        </p:txBody>
      </p:sp>
    </p:spTree>
    <p:extLst>
      <p:ext uri="{BB962C8B-B14F-4D97-AF65-F5344CB8AC3E}">
        <p14:creationId xmlns:p14="http://schemas.microsoft.com/office/powerpoint/2010/main" xmlns="" val="283654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B9DB115-10F4-5B8B-F80E-3925C889C0B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A1F356BC-0873-C743-1953-B3A8895D239D}"/>
              </a:ext>
            </a:extLst>
          </p:cNvPr>
          <p:cNvSpPr>
            <a:spLocks noGrp="1"/>
          </p:cNvSpPr>
          <p:nvPr>
            <p:ph type="dt" sz="half" idx="10"/>
          </p:nvPr>
        </p:nvSpPr>
        <p:spPr/>
        <p:txBody>
          <a:bodyPr/>
          <a:lstStyle/>
          <a:p>
            <a:fld id="{E6E33CC4-7D34-4572-8B76-4CA4E7C4192A}" type="datetimeFigureOut">
              <a:rPr lang="el-GR" smtClean="0"/>
              <a:pPr/>
              <a:t>9/9/2022</a:t>
            </a:fld>
            <a:endParaRPr lang="el-GR"/>
          </a:p>
        </p:txBody>
      </p:sp>
      <p:sp>
        <p:nvSpPr>
          <p:cNvPr id="4" name="Θέση υποσέλιδου 3">
            <a:extLst>
              <a:ext uri="{FF2B5EF4-FFF2-40B4-BE49-F238E27FC236}">
                <a16:creationId xmlns:a16="http://schemas.microsoft.com/office/drawing/2014/main" xmlns="" id="{6A032880-2BEF-54E5-DCC5-390B4FC9B3A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CAB57228-7BDF-EB2C-4348-2930707EA8D9}"/>
              </a:ext>
            </a:extLst>
          </p:cNvPr>
          <p:cNvSpPr>
            <a:spLocks noGrp="1"/>
          </p:cNvSpPr>
          <p:nvPr>
            <p:ph type="sldNum" sz="quarter" idx="12"/>
          </p:nvPr>
        </p:nvSpPr>
        <p:spPr/>
        <p:txBody>
          <a:bodyPr/>
          <a:lstStyle/>
          <a:p>
            <a:fld id="{C997DA20-8252-4F16-BC9E-F84A82A7665D}" type="slidenum">
              <a:rPr lang="el-GR" smtClean="0"/>
              <a:pPr/>
              <a:t>‹#›</a:t>
            </a:fld>
            <a:endParaRPr lang="el-GR"/>
          </a:p>
        </p:txBody>
      </p:sp>
    </p:spTree>
    <p:extLst>
      <p:ext uri="{BB962C8B-B14F-4D97-AF65-F5344CB8AC3E}">
        <p14:creationId xmlns:p14="http://schemas.microsoft.com/office/powerpoint/2010/main" xmlns="" val="3022130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8CA858CD-A336-8118-5535-4788A338B5F2}"/>
              </a:ext>
            </a:extLst>
          </p:cNvPr>
          <p:cNvSpPr>
            <a:spLocks noGrp="1"/>
          </p:cNvSpPr>
          <p:nvPr>
            <p:ph type="dt" sz="half" idx="10"/>
          </p:nvPr>
        </p:nvSpPr>
        <p:spPr/>
        <p:txBody>
          <a:bodyPr/>
          <a:lstStyle/>
          <a:p>
            <a:fld id="{E6E33CC4-7D34-4572-8B76-4CA4E7C4192A}" type="datetimeFigureOut">
              <a:rPr lang="el-GR" smtClean="0"/>
              <a:pPr/>
              <a:t>9/9/2022</a:t>
            </a:fld>
            <a:endParaRPr lang="el-GR"/>
          </a:p>
        </p:txBody>
      </p:sp>
      <p:sp>
        <p:nvSpPr>
          <p:cNvPr id="3" name="Θέση υποσέλιδου 2">
            <a:extLst>
              <a:ext uri="{FF2B5EF4-FFF2-40B4-BE49-F238E27FC236}">
                <a16:creationId xmlns:a16="http://schemas.microsoft.com/office/drawing/2014/main" xmlns="" id="{3E49217F-8477-A0A7-96D5-C03970594F2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C05E646A-EB77-AEED-A743-4911F08AB250}"/>
              </a:ext>
            </a:extLst>
          </p:cNvPr>
          <p:cNvSpPr>
            <a:spLocks noGrp="1"/>
          </p:cNvSpPr>
          <p:nvPr>
            <p:ph type="sldNum" sz="quarter" idx="12"/>
          </p:nvPr>
        </p:nvSpPr>
        <p:spPr/>
        <p:txBody>
          <a:bodyPr/>
          <a:lstStyle/>
          <a:p>
            <a:fld id="{C997DA20-8252-4F16-BC9E-F84A82A7665D}" type="slidenum">
              <a:rPr lang="el-GR" smtClean="0"/>
              <a:pPr/>
              <a:t>‹#›</a:t>
            </a:fld>
            <a:endParaRPr lang="el-GR"/>
          </a:p>
        </p:txBody>
      </p:sp>
    </p:spTree>
    <p:extLst>
      <p:ext uri="{BB962C8B-B14F-4D97-AF65-F5344CB8AC3E}">
        <p14:creationId xmlns:p14="http://schemas.microsoft.com/office/powerpoint/2010/main" xmlns="" val="280545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56E17D2-571C-05C9-24C0-A0DB9BE1DB9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10D30261-0942-9603-29F4-CEEC0F1BB9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AF00142B-0202-811D-6471-8DC13E785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8E683EEA-99CD-673D-04DF-CDBDF2741A16}"/>
              </a:ext>
            </a:extLst>
          </p:cNvPr>
          <p:cNvSpPr>
            <a:spLocks noGrp="1"/>
          </p:cNvSpPr>
          <p:nvPr>
            <p:ph type="dt" sz="half" idx="10"/>
          </p:nvPr>
        </p:nvSpPr>
        <p:spPr/>
        <p:txBody>
          <a:bodyPr/>
          <a:lstStyle/>
          <a:p>
            <a:fld id="{E6E33CC4-7D34-4572-8B76-4CA4E7C4192A}" type="datetimeFigureOut">
              <a:rPr lang="el-GR" smtClean="0"/>
              <a:pPr/>
              <a:t>9/9/2022</a:t>
            </a:fld>
            <a:endParaRPr lang="el-GR"/>
          </a:p>
        </p:txBody>
      </p:sp>
      <p:sp>
        <p:nvSpPr>
          <p:cNvPr id="6" name="Θέση υποσέλιδου 5">
            <a:extLst>
              <a:ext uri="{FF2B5EF4-FFF2-40B4-BE49-F238E27FC236}">
                <a16:creationId xmlns:a16="http://schemas.microsoft.com/office/drawing/2014/main" xmlns="" id="{5E285D04-A830-6DF3-02A1-A410AC8F7BF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B7272D43-170C-0D89-6755-D2A78664539C}"/>
              </a:ext>
            </a:extLst>
          </p:cNvPr>
          <p:cNvSpPr>
            <a:spLocks noGrp="1"/>
          </p:cNvSpPr>
          <p:nvPr>
            <p:ph type="sldNum" sz="quarter" idx="12"/>
          </p:nvPr>
        </p:nvSpPr>
        <p:spPr/>
        <p:txBody>
          <a:bodyPr/>
          <a:lstStyle/>
          <a:p>
            <a:fld id="{C997DA20-8252-4F16-BC9E-F84A82A7665D}" type="slidenum">
              <a:rPr lang="el-GR" smtClean="0"/>
              <a:pPr/>
              <a:t>‹#›</a:t>
            </a:fld>
            <a:endParaRPr lang="el-GR"/>
          </a:p>
        </p:txBody>
      </p:sp>
    </p:spTree>
    <p:extLst>
      <p:ext uri="{BB962C8B-B14F-4D97-AF65-F5344CB8AC3E}">
        <p14:creationId xmlns:p14="http://schemas.microsoft.com/office/powerpoint/2010/main" xmlns="" val="884781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14FA0F1-D144-C171-8C1C-EBDCE1B6EE3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3F4E26ED-D8A7-5E68-C66A-15CA3949E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E385D992-B387-2861-6061-D52B6D98E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8B0D02B0-5716-A545-5FB5-D3C0F43D9127}"/>
              </a:ext>
            </a:extLst>
          </p:cNvPr>
          <p:cNvSpPr>
            <a:spLocks noGrp="1"/>
          </p:cNvSpPr>
          <p:nvPr>
            <p:ph type="dt" sz="half" idx="10"/>
          </p:nvPr>
        </p:nvSpPr>
        <p:spPr/>
        <p:txBody>
          <a:bodyPr/>
          <a:lstStyle/>
          <a:p>
            <a:fld id="{E6E33CC4-7D34-4572-8B76-4CA4E7C4192A}" type="datetimeFigureOut">
              <a:rPr lang="el-GR" smtClean="0"/>
              <a:pPr/>
              <a:t>9/9/2022</a:t>
            </a:fld>
            <a:endParaRPr lang="el-GR"/>
          </a:p>
        </p:txBody>
      </p:sp>
      <p:sp>
        <p:nvSpPr>
          <p:cNvPr id="6" name="Θέση υποσέλιδου 5">
            <a:extLst>
              <a:ext uri="{FF2B5EF4-FFF2-40B4-BE49-F238E27FC236}">
                <a16:creationId xmlns:a16="http://schemas.microsoft.com/office/drawing/2014/main" xmlns="" id="{CC6F52BE-3461-9A9B-E0E1-85195CA4245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935B3CBA-4387-18C9-E630-4FE62360DD7A}"/>
              </a:ext>
            </a:extLst>
          </p:cNvPr>
          <p:cNvSpPr>
            <a:spLocks noGrp="1"/>
          </p:cNvSpPr>
          <p:nvPr>
            <p:ph type="sldNum" sz="quarter" idx="12"/>
          </p:nvPr>
        </p:nvSpPr>
        <p:spPr/>
        <p:txBody>
          <a:bodyPr/>
          <a:lstStyle/>
          <a:p>
            <a:fld id="{C997DA20-8252-4F16-BC9E-F84A82A7665D}" type="slidenum">
              <a:rPr lang="el-GR" smtClean="0"/>
              <a:pPr/>
              <a:t>‹#›</a:t>
            </a:fld>
            <a:endParaRPr lang="el-GR"/>
          </a:p>
        </p:txBody>
      </p:sp>
    </p:spTree>
    <p:extLst>
      <p:ext uri="{BB962C8B-B14F-4D97-AF65-F5344CB8AC3E}">
        <p14:creationId xmlns:p14="http://schemas.microsoft.com/office/powerpoint/2010/main" xmlns="" val="33434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10084FF0-2822-5083-C774-F07B509D6D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DDB94EEB-3115-9577-5476-5D77FFD284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4FCD8060-3BA8-A879-ACEB-B45F69054F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33CC4-7D34-4572-8B76-4CA4E7C4192A}" type="datetimeFigureOut">
              <a:rPr lang="el-GR" smtClean="0"/>
              <a:pPr/>
              <a:t>9/9/2022</a:t>
            </a:fld>
            <a:endParaRPr lang="el-GR"/>
          </a:p>
        </p:txBody>
      </p:sp>
      <p:sp>
        <p:nvSpPr>
          <p:cNvPr id="5" name="Θέση υποσέλιδου 4">
            <a:extLst>
              <a:ext uri="{FF2B5EF4-FFF2-40B4-BE49-F238E27FC236}">
                <a16:creationId xmlns:a16="http://schemas.microsoft.com/office/drawing/2014/main" xmlns="" id="{CFDA2126-1C8B-C3DA-C9A2-0089D715AD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E75F5817-5730-F139-9C01-9365919F5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97DA20-8252-4F16-BC9E-F84A82A7665D}" type="slidenum">
              <a:rPr lang="el-GR" smtClean="0"/>
              <a:pPr/>
              <a:t>‹#›</a:t>
            </a:fld>
            <a:endParaRPr lang="el-GR"/>
          </a:p>
        </p:txBody>
      </p:sp>
    </p:spTree>
    <p:extLst>
      <p:ext uri="{BB962C8B-B14F-4D97-AF65-F5344CB8AC3E}">
        <p14:creationId xmlns:p14="http://schemas.microsoft.com/office/powerpoint/2010/main" xmlns="" val="1565789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9A2E346-2FAE-B126-9692-6A41988DDD5F}"/>
              </a:ext>
            </a:extLst>
          </p:cNvPr>
          <p:cNvSpPr>
            <a:spLocks noGrp="1"/>
          </p:cNvSpPr>
          <p:nvPr>
            <p:ph type="ctrTitle"/>
          </p:nvPr>
        </p:nvSpPr>
        <p:spPr/>
        <p:txBody>
          <a:bodyPr/>
          <a:lstStyle/>
          <a:p>
            <a:endParaRPr lang="el-GR"/>
          </a:p>
        </p:txBody>
      </p:sp>
      <p:sp>
        <p:nvSpPr>
          <p:cNvPr id="3" name="Υπότιτλος 2">
            <a:extLst>
              <a:ext uri="{FF2B5EF4-FFF2-40B4-BE49-F238E27FC236}">
                <a16:creationId xmlns:a16="http://schemas.microsoft.com/office/drawing/2014/main" xmlns="" id="{EB94BE05-96D9-F228-CAF1-94C151385548}"/>
              </a:ext>
            </a:extLst>
          </p:cNvPr>
          <p:cNvSpPr>
            <a:spLocks noGrp="1"/>
          </p:cNvSpPr>
          <p:nvPr>
            <p:ph type="subTitle" idx="1"/>
          </p:nvPr>
        </p:nvSpPr>
        <p:spPr/>
        <p:txBody>
          <a:bodyPr/>
          <a:lstStyle/>
          <a:p>
            <a:endParaRPr lang="el-GR"/>
          </a:p>
        </p:txBody>
      </p:sp>
      <p:pic>
        <p:nvPicPr>
          <p:cNvPr id="5" name="Εικόνα 4">
            <a:extLst>
              <a:ext uri="{FF2B5EF4-FFF2-40B4-BE49-F238E27FC236}">
                <a16:creationId xmlns:a16="http://schemas.microsoft.com/office/drawing/2014/main" xmlns="" id="{E3D527D0-CA94-8883-95CD-1A127958521A}"/>
              </a:ext>
            </a:extLst>
          </p:cNvPr>
          <p:cNvPicPr>
            <a:picLocks noChangeAspect="1"/>
          </p:cNvPicPr>
          <p:nvPr/>
        </p:nvPicPr>
        <p:blipFill rotWithShape="1">
          <a:blip r:embed="rId2"/>
          <a:srcRect t="17831" r="1231" b="5209"/>
          <a:stretch/>
        </p:blipFill>
        <p:spPr>
          <a:xfrm>
            <a:off x="0" y="436099"/>
            <a:ext cx="12192000" cy="5961650"/>
          </a:xfrm>
          <a:prstGeom prst="rect">
            <a:avLst/>
          </a:prstGeom>
        </p:spPr>
      </p:pic>
    </p:spTree>
    <p:extLst>
      <p:ext uri="{BB962C8B-B14F-4D97-AF65-F5344CB8AC3E}">
        <p14:creationId xmlns:p14="http://schemas.microsoft.com/office/powerpoint/2010/main" xmlns="" val="1363355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DC0CFC8-507E-8766-CCAD-E65A2310E6C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9FEAE358-8EFC-68E4-1EC2-AC5E71B22405}"/>
              </a:ext>
            </a:extLst>
          </p:cNvPr>
          <p:cNvSpPr>
            <a:spLocks noGrp="1"/>
          </p:cNvSpPr>
          <p:nvPr>
            <p:ph idx="1"/>
          </p:nvPr>
        </p:nvSpPr>
        <p:spPr/>
        <p:txBody>
          <a:bodyPr/>
          <a:lstStyle/>
          <a:p>
            <a:r>
              <a:rPr lang="en-US" dirty="0"/>
              <a:t>The responsible data considerations are numerous and complex.</a:t>
            </a:r>
          </a:p>
          <a:p>
            <a:endParaRPr lang="en-US" dirty="0"/>
          </a:p>
          <a:p>
            <a:r>
              <a:rPr lang="en-US" b="1" dirty="0">
                <a:solidFill>
                  <a:srgbClr val="C00000"/>
                </a:solidFill>
              </a:rPr>
              <a:t>What data should be collected, by whom? </a:t>
            </a:r>
            <a:r>
              <a:rPr lang="en-US" dirty="0"/>
              <a:t>Who has access to it? In case of machine or human error, what processes are in place to review and make changes? What could be the unintended consequences of these growing databases? </a:t>
            </a:r>
            <a:r>
              <a:rPr lang="en-US" b="1" dirty="0">
                <a:solidFill>
                  <a:srgbClr val="C00000"/>
                </a:solidFill>
              </a:rPr>
              <a:t>How could the data be abused?</a:t>
            </a:r>
            <a:endParaRPr lang="el-GR" b="1" dirty="0">
              <a:solidFill>
                <a:srgbClr val="C00000"/>
              </a:solidFill>
            </a:endParaRPr>
          </a:p>
        </p:txBody>
      </p:sp>
    </p:spTree>
    <p:extLst>
      <p:ext uri="{BB962C8B-B14F-4D97-AF65-F5344CB8AC3E}">
        <p14:creationId xmlns:p14="http://schemas.microsoft.com/office/powerpoint/2010/main" xmlns="" val="2240219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B875F4BD-EFEB-9750-8939-A0C68DC240C1}"/>
              </a:ext>
            </a:extLst>
          </p:cNvPr>
          <p:cNvPicPr>
            <a:picLocks noChangeAspect="1"/>
          </p:cNvPicPr>
          <p:nvPr/>
        </p:nvPicPr>
        <p:blipFill rotWithShape="1">
          <a:blip r:embed="rId2"/>
          <a:srcRect l="15231" t="11879" r="46692" b="13212"/>
          <a:stretch/>
        </p:blipFill>
        <p:spPr>
          <a:xfrm>
            <a:off x="2100775" y="365125"/>
            <a:ext cx="7990449" cy="5993472"/>
          </a:xfrm>
          <a:prstGeom prst="rect">
            <a:avLst/>
          </a:prstGeom>
        </p:spPr>
      </p:pic>
    </p:spTree>
    <p:extLst>
      <p:ext uri="{BB962C8B-B14F-4D97-AF65-F5344CB8AC3E}">
        <p14:creationId xmlns:p14="http://schemas.microsoft.com/office/powerpoint/2010/main" xmlns="" val="133153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7991594-7CA9-566C-E3AB-75224EFEE5E1}"/>
              </a:ext>
            </a:extLst>
          </p:cNvPr>
          <p:cNvSpPr>
            <a:spLocks noGrp="1"/>
          </p:cNvSpPr>
          <p:nvPr>
            <p:ph idx="1"/>
          </p:nvPr>
        </p:nvSpPr>
        <p:spPr/>
        <p:txBody>
          <a:bodyPr/>
          <a:lstStyle/>
          <a:p>
            <a:r>
              <a:rPr lang="en-US" dirty="0"/>
              <a:t>AI is broadly understood as </a:t>
            </a:r>
            <a:r>
              <a:rPr lang="en-US" b="1" dirty="0">
                <a:solidFill>
                  <a:srgbClr val="C00000"/>
                </a:solidFill>
              </a:rPr>
              <a:t>“a collection of technologies that combine data, algorithms and computing power”</a:t>
            </a:r>
          </a:p>
          <a:p>
            <a:endParaRPr lang="en-US" dirty="0"/>
          </a:p>
          <a:p>
            <a:r>
              <a:rPr lang="en-US" dirty="0"/>
              <a:t>AI in support of a paradigm change: From </a:t>
            </a:r>
            <a:r>
              <a:rPr lang="en-US" b="1" dirty="0">
                <a:solidFill>
                  <a:srgbClr val="C00000"/>
                </a:solidFill>
              </a:rPr>
              <a:t>reactive to anticipatory</a:t>
            </a:r>
            <a:r>
              <a:rPr lang="en-US" dirty="0"/>
              <a:t> approaches to humanitarian action</a:t>
            </a:r>
          </a:p>
          <a:p>
            <a:endParaRPr lang="en-US" dirty="0"/>
          </a:p>
          <a:p>
            <a:r>
              <a:rPr lang="en-US" dirty="0"/>
              <a:t>Three main areas are of particular relevance in the context of humanitarian action: </a:t>
            </a:r>
            <a:r>
              <a:rPr lang="en-US" b="1" dirty="0">
                <a:solidFill>
                  <a:srgbClr val="C00000"/>
                </a:solidFill>
              </a:rPr>
              <a:t>data quality, algorithmic bias, and the respect and protection of data privacy.</a:t>
            </a:r>
            <a:endParaRPr lang="el-GR" b="1" dirty="0">
              <a:solidFill>
                <a:srgbClr val="C00000"/>
              </a:solidFill>
            </a:endParaRPr>
          </a:p>
        </p:txBody>
      </p:sp>
    </p:spTree>
    <p:extLst>
      <p:ext uri="{BB962C8B-B14F-4D97-AF65-F5344CB8AC3E}">
        <p14:creationId xmlns:p14="http://schemas.microsoft.com/office/powerpoint/2010/main" xmlns="" val="4169698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7B5336E0-E47D-E1E9-516C-DB864A211F43}"/>
              </a:ext>
            </a:extLst>
          </p:cNvPr>
          <p:cNvSpPr>
            <a:spLocks noGrp="1"/>
          </p:cNvSpPr>
          <p:nvPr>
            <p:ph idx="1"/>
          </p:nvPr>
        </p:nvSpPr>
        <p:spPr/>
        <p:txBody>
          <a:bodyPr/>
          <a:lstStyle/>
          <a:p>
            <a:endParaRPr lang="en-US" dirty="0"/>
          </a:p>
          <a:p>
            <a:endParaRPr lang="en-US" dirty="0"/>
          </a:p>
          <a:p>
            <a:endParaRPr lang="en-US" dirty="0"/>
          </a:p>
          <a:p>
            <a:r>
              <a:rPr lang="en-US" dirty="0"/>
              <a:t> In general terms, </a:t>
            </a:r>
            <a:r>
              <a:rPr lang="en-US" b="1" dirty="0">
                <a:solidFill>
                  <a:srgbClr val="C00000"/>
                </a:solidFill>
              </a:rPr>
              <a:t>poor data quality leads to equally poor outcomes</a:t>
            </a:r>
            <a:r>
              <a:rPr lang="en-US" dirty="0"/>
              <a:t>.</a:t>
            </a:r>
            <a:endParaRPr lang="el-GR" dirty="0"/>
          </a:p>
        </p:txBody>
      </p:sp>
    </p:spTree>
    <p:extLst>
      <p:ext uri="{BB962C8B-B14F-4D97-AF65-F5344CB8AC3E}">
        <p14:creationId xmlns:p14="http://schemas.microsoft.com/office/powerpoint/2010/main" xmlns="" val="3047249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DC45D958-73B7-7748-CD2D-1EA2928470B6}"/>
              </a:ext>
            </a:extLst>
          </p:cNvPr>
          <p:cNvSpPr>
            <a:spLocks noGrp="1"/>
          </p:cNvSpPr>
          <p:nvPr>
            <p:ph idx="1"/>
          </p:nvPr>
        </p:nvSpPr>
        <p:spPr/>
        <p:txBody>
          <a:bodyPr/>
          <a:lstStyle/>
          <a:p>
            <a:endParaRPr lang="en-US" dirty="0"/>
          </a:p>
          <a:p>
            <a:endParaRPr lang="en-US" dirty="0"/>
          </a:p>
          <a:p>
            <a:pPr marL="0" indent="0">
              <a:buNone/>
            </a:pPr>
            <a:r>
              <a:rPr lang="en-US" dirty="0"/>
              <a:t>Bias is considered here not only as a </a:t>
            </a:r>
            <a:r>
              <a:rPr lang="en-US" b="1" dirty="0">
                <a:solidFill>
                  <a:srgbClr val="C00000"/>
                </a:solidFill>
              </a:rPr>
              <a:t>technological or statistical error</a:t>
            </a:r>
            <a:r>
              <a:rPr lang="en-US" dirty="0"/>
              <a:t>, but also as the </a:t>
            </a:r>
            <a:r>
              <a:rPr lang="en-US" b="1" dirty="0">
                <a:solidFill>
                  <a:srgbClr val="C00000"/>
                </a:solidFill>
              </a:rPr>
              <a:t>human viewpoints, prejudices and stereotypes </a:t>
            </a:r>
            <a:r>
              <a:rPr lang="en-US" dirty="0"/>
              <a:t>that are reflected in AI systems and can lead </a:t>
            </a:r>
            <a:r>
              <a:rPr lang="en-US" b="1" dirty="0">
                <a:solidFill>
                  <a:srgbClr val="C00000"/>
                </a:solidFill>
              </a:rPr>
              <a:t>to unfair outcomes and discrimination</a:t>
            </a:r>
            <a:endParaRPr lang="el-GR" b="1" dirty="0">
              <a:solidFill>
                <a:srgbClr val="C00000"/>
              </a:solidFill>
            </a:endParaRPr>
          </a:p>
        </p:txBody>
      </p:sp>
    </p:spTree>
    <p:extLst>
      <p:ext uri="{BB962C8B-B14F-4D97-AF65-F5344CB8AC3E}">
        <p14:creationId xmlns:p14="http://schemas.microsoft.com/office/powerpoint/2010/main" xmlns="" val="6865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B783F587-C6BF-CAAF-06B5-FE43D1565681}"/>
              </a:ext>
            </a:extLst>
          </p:cNvPr>
          <p:cNvSpPr>
            <a:spLocks noGrp="1"/>
          </p:cNvSpPr>
          <p:nvPr>
            <p:ph idx="1"/>
          </p:nvPr>
        </p:nvSpPr>
        <p:spPr/>
        <p:txBody>
          <a:bodyPr/>
          <a:lstStyle/>
          <a:p>
            <a:endParaRPr lang="en-US" dirty="0"/>
          </a:p>
          <a:p>
            <a:pPr marL="0" indent="0">
              <a:buNone/>
            </a:pPr>
            <a:endParaRPr lang="en-US" dirty="0"/>
          </a:p>
          <a:p>
            <a:endParaRPr lang="en-US" dirty="0"/>
          </a:p>
          <a:p>
            <a:r>
              <a:rPr lang="en-US" dirty="0"/>
              <a:t>As is internationally agreed, </a:t>
            </a:r>
            <a:r>
              <a:rPr lang="en-US" b="1" dirty="0">
                <a:solidFill>
                  <a:srgbClr val="C00000"/>
                </a:solidFill>
              </a:rPr>
              <a:t>“the same rights that people have offline must also be protected online”</a:t>
            </a:r>
          </a:p>
          <a:p>
            <a:endParaRPr lang="en-US" dirty="0"/>
          </a:p>
          <a:p>
            <a:r>
              <a:rPr lang="en-US" dirty="0"/>
              <a:t>Surveillance - protectionism</a:t>
            </a:r>
            <a:endParaRPr lang="el-GR" dirty="0"/>
          </a:p>
        </p:txBody>
      </p:sp>
    </p:spTree>
    <p:extLst>
      <p:ext uri="{BB962C8B-B14F-4D97-AF65-F5344CB8AC3E}">
        <p14:creationId xmlns:p14="http://schemas.microsoft.com/office/powerpoint/2010/main" xmlns="" val="3576841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2C97ED9-5BDD-8B3D-9AAA-8C2B0C5098A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5FDC6F16-A05E-ACFC-D6C0-2F0FB66C5385}"/>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xmlns="" id="{225ECE99-7E95-E0EB-66CA-A04BC3001ECE}"/>
              </a:ext>
            </a:extLst>
          </p:cNvPr>
          <p:cNvPicPr>
            <a:picLocks noChangeAspect="1"/>
          </p:cNvPicPr>
          <p:nvPr/>
        </p:nvPicPr>
        <p:blipFill rotWithShape="1">
          <a:blip r:embed="rId2"/>
          <a:srcRect t="9911" r="34808" b="25117"/>
          <a:stretch/>
        </p:blipFill>
        <p:spPr>
          <a:xfrm>
            <a:off x="696352" y="365125"/>
            <a:ext cx="10515600" cy="5811838"/>
          </a:xfrm>
          <a:prstGeom prst="rect">
            <a:avLst/>
          </a:prstGeom>
        </p:spPr>
      </p:pic>
    </p:spTree>
    <p:extLst>
      <p:ext uri="{BB962C8B-B14F-4D97-AF65-F5344CB8AC3E}">
        <p14:creationId xmlns:p14="http://schemas.microsoft.com/office/powerpoint/2010/main" xmlns="" val="4217344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DE51AF2F-6B36-A402-AF23-410CDE1BF8D1}"/>
              </a:ext>
            </a:extLst>
          </p:cNvPr>
          <p:cNvPicPr>
            <a:picLocks noChangeAspect="1"/>
          </p:cNvPicPr>
          <p:nvPr/>
        </p:nvPicPr>
        <p:blipFill rotWithShape="1">
          <a:blip r:embed="rId2"/>
          <a:srcRect l="18346" t="13547" r="20500" b="13442"/>
          <a:stretch/>
        </p:blipFill>
        <p:spPr>
          <a:xfrm>
            <a:off x="2023402" y="681037"/>
            <a:ext cx="8145195" cy="5467269"/>
          </a:xfrm>
          <a:prstGeom prst="rect">
            <a:avLst/>
          </a:prstGeom>
        </p:spPr>
      </p:pic>
    </p:spTree>
    <p:extLst>
      <p:ext uri="{BB962C8B-B14F-4D97-AF65-F5344CB8AC3E}">
        <p14:creationId xmlns:p14="http://schemas.microsoft.com/office/powerpoint/2010/main" xmlns="" val="1579057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F175FF9-59C1-E7C8-71D0-1584F08A30C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C1C4F09D-B582-C545-2399-2B14DEB69AF4}"/>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xmlns="" id="{CAC490E5-8F88-C93D-54F8-0A7A6BD0E1D8}"/>
              </a:ext>
            </a:extLst>
          </p:cNvPr>
          <p:cNvPicPr>
            <a:picLocks noChangeAspect="1"/>
          </p:cNvPicPr>
          <p:nvPr/>
        </p:nvPicPr>
        <p:blipFill rotWithShape="1">
          <a:blip r:embed="rId2"/>
          <a:srcRect l="8884" t="9933" r="8731" b="15876"/>
          <a:stretch/>
        </p:blipFill>
        <p:spPr>
          <a:xfrm>
            <a:off x="787940" y="243191"/>
            <a:ext cx="10729609" cy="6040877"/>
          </a:xfrm>
          <a:prstGeom prst="rect">
            <a:avLst/>
          </a:prstGeom>
        </p:spPr>
      </p:pic>
    </p:spTree>
    <p:extLst>
      <p:ext uri="{BB962C8B-B14F-4D97-AF65-F5344CB8AC3E}">
        <p14:creationId xmlns:p14="http://schemas.microsoft.com/office/powerpoint/2010/main" xmlns="" val="466122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36D5FCD-D263-8F13-E0FB-F7A948971D6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C421C3C7-35E4-C3D3-84F5-5355AE357421}"/>
              </a:ext>
            </a:extLst>
          </p:cNvPr>
          <p:cNvSpPr>
            <a:spLocks noGrp="1"/>
          </p:cNvSpPr>
          <p:nvPr>
            <p:ph idx="1"/>
          </p:nvPr>
        </p:nvSpPr>
        <p:spPr/>
        <p:txBody>
          <a:bodyPr/>
          <a:lstStyle/>
          <a:p>
            <a:endParaRPr lang="el-GR" dirty="0"/>
          </a:p>
        </p:txBody>
      </p:sp>
      <p:pic>
        <p:nvPicPr>
          <p:cNvPr id="5" name="Εικόνα 4">
            <a:extLst>
              <a:ext uri="{FF2B5EF4-FFF2-40B4-BE49-F238E27FC236}">
                <a16:creationId xmlns:a16="http://schemas.microsoft.com/office/drawing/2014/main" xmlns="" id="{5FFE168E-24E5-F2A8-CFF2-DA52D2ABAC5A}"/>
              </a:ext>
            </a:extLst>
          </p:cNvPr>
          <p:cNvPicPr>
            <a:picLocks noChangeAspect="1"/>
          </p:cNvPicPr>
          <p:nvPr/>
        </p:nvPicPr>
        <p:blipFill rotWithShape="1">
          <a:blip r:embed="rId2"/>
          <a:srcRect l="20769" t="9911" r="21654" b="5303"/>
          <a:stretch/>
        </p:blipFill>
        <p:spPr>
          <a:xfrm>
            <a:off x="564204" y="230188"/>
            <a:ext cx="10982528" cy="6262687"/>
          </a:xfrm>
          <a:prstGeom prst="rect">
            <a:avLst/>
          </a:prstGeom>
        </p:spPr>
      </p:pic>
    </p:spTree>
    <p:extLst>
      <p:ext uri="{BB962C8B-B14F-4D97-AF65-F5344CB8AC3E}">
        <p14:creationId xmlns:p14="http://schemas.microsoft.com/office/powerpoint/2010/main" xmlns="" val="213961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2AFE6-F92A-3108-31F7-7C317424581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89173F36-DFB8-4095-07B0-79BE36919745}"/>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xmlns="" id="{75C0D091-F572-9459-0916-458DFD0CC284}"/>
              </a:ext>
            </a:extLst>
          </p:cNvPr>
          <p:cNvPicPr>
            <a:picLocks noChangeAspect="1"/>
          </p:cNvPicPr>
          <p:nvPr/>
        </p:nvPicPr>
        <p:blipFill rotWithShape="1">
          <a:blip r:embed="rId2"/>
          <a:srcRect l="4269" t="9911" r="29961" b="5302"/>
          <a:stretch/>
        </p:blipFill>
        <p:spPr>
          <a:xfrm>
            <a:off x="337626" y="365125"/>
            <a:ext cx="11296356" cy="6127750"/>
          </a:xfrm>
          <a:prstGeom prst="rect">
            <a:avLst/>
          </a:prstGeom>
        </p:spPr>
      </p:pic>
    </p:spTree>
    <p:extLst>
      <p:ext uri="{BB962C8B-B14F-4D97-AF65-F5344CB8AC3E}">
        <p14:creationId xmlns:p14="http://schemas.microsoft.com/office/powerpoint/2010/main" xmlns="" val="3296524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C3D2E41-BF89-4A78-5325-1EAF9130E66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748D8302-908E-A449-A586-CF53CE8CEC54}"/>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xmlns="" id="{E884637A-7C28-46A1-3734-23D216BF8F8C}"/>
              </a:ext>
            </a:extLst>
          </p:cNvPr>
          <p:cNvPicPr>
            <a:picLocks noChangeAspect="1"/>
          </p:cNvPicPr>
          <p:nvPr/>
        </p:nvPicPr>
        <p:blipFill rotWithShape="1">
          <a:blip r:embed="rId2"/>
          <a:srcRect l="26308" t="20704" r="26500" b="32710"/>
          <a:stretch/>
        </p:blipFill>
        <p:spPr>
          <a:xfrm>
            <a:off x="838200" y="365125"/>
            <a:ext cx="10626969" cy="5655847"/>
          </a:xfrm>
          <a:prstGeom prst="rect">
            <a:avLst/>
          </a:prstGeom>
        </p:spPr>
      </p:pic>
    </p:spTree>
    <p:extLst>
      <p:ext uri="{BB962C8B-B14F-4D97-AF65-F5344CB8AC3E}">
        <p14:creationId xmlns:p14="http://schemas.microsoft.com/office/powerpoint/2010/main" xmlns="" val="268336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45142C48-2366-373A-39A3-B68B0B4BD2A3}"/>
              </a:ext>
            </a:extLst>
          </p:cNvPr>
          <p:cNvSpPr>
            <a:spLocks noGrp="1"/>
          </p:cNvSpPr>
          <p:nvPr>
            <p:ph idx="1"/>
          </p:nvPr>
        </p:nvSpPr>
        <p:spPr/>
        <p:txBody>
          <a:bodyPr/>
          <a:lstStyle/>
          <a:p>
            <a:pPr marL="0" indent="0">
              <a:buNone/>
            </a:pPr>
            <a:r>
              <a:rPr lang="en-US" dirty="0"/>
              <a:t>‘A Dark Digital Underworld’</a:t>
            </a:r>
          </a:p>
          <a:p>
            <a:pPr marL="0" indent="0">
              <a:buNone/>
            </a:pPr>
            <a:endParaRPr lang="en-US" dirty="0"/>
          </a:p>
          <a:p>
            <a:pPr marL="0" indent="0">
              <a:buNone/>
            </a:pPr>
            <a:r>
              <a:rPr lang="en-US" dirty="0"/>
              <a:t>Refugees use smartphones and social media platforms in five primary ways – communication, translation, information, navigation and representation </a:t>
            </a:r>
            <a:endParaRPr lang="el-GR" dirty="0"/>
          </a:p>
        </p:txBody>
      </p:sp>
    </p:spTree>
    <p:extLst>
      <p:ext uri="{BB962C8B-B14F-4D97-AF65-F5344CB8AC3E}">
        <p14:creationId xmlns:p14="http://schemas.microsoft.com/office/powerpoint/2010/main" xmlns="" val="2253033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220596ED-EA7C-7EAC-4CF6-B4E1FA534F86}"/>
              </a:ext>
            </a:extLst>
          </p:cNvPr>
          <p:cNvSpPr>
            <a:spLocks noGrp="1"/>
          </p:cNvSpPr>
          <p:nvPr>
            <p:ph idx="1"/>
          </p:nvPr>
        </p:nvSpPr>
        <p:spPr/>
        <p:txBody>
          <a:bodyPr/>
          <a:lstStyle/>
          <a:p>
            <a:pPr marL="0" indent="0">
              <a:buNone/>
            </a:pPr>
            <a:r>
              <a:rPr lang="fr-FR" dirty="0"/>
              <a:t>            </a:t>
            </a:r>
            <a:r>
              <a:rPr lang="fr-FR" dirty="0" err="1"/>
              <a:t>responsible</a:t>
            </a:r>
            <a:r>
              <a:rPr lang="fr-FR" dirty="0"/>
              <a:t> / </a:t>
            </a:r>
            <a:r>
              <a:rPr lang="fr-FR" dirty="0" err="1"/>
              <a:t>ethical</a:t>
            </a:r>
            <a:r>
              <a:rPr lang="fr-FR" dirty="0"/>
              <a:t> / for good </a:t>
            </a:r>
            <a:r>
              <a:rPr lang="fr-FR" dirty="0" err="1"/>
              <a:t>technology</a:t>
            </a:r>
            <a:r>
              <a:rPr lang="fr-FR" dirty="0"/>
              <a:t> and data </a:t>
            </a:r>
          </a:p>
          <a:p>
            <a:endParaRPr lang="fr-FR" dirty="0"/>
          </a:p>
          <a:p>
            <a:r>
              <a:rPr lang="en-US" dirty="0"/>
              <a:t>human dignity, participation and autonomy</a:t>
            </a:r>
          </a:p>
          <a:p>
            <a:endParaRPr lang="en-US" dirty="0"/>
          </a:p>
          <a:p>
            <a:pPr marL="0" indent="0">
              <a:buNone/>
            </a:pPr>
            <a:endParaRPr lang="fr-FR" dirty="0"/>
          </a:p>
          <a:p>
            <a:r>
              <a:rPr lang="fr-FR" dirty="0"/>
              <a:t> positive </a:t>
            </a:r>
            <a:r>
              <a:rPr lang="fr-FR" dirty="0" err="1"/>
              <a:t>disrupt</a:t>
            </a:r>
            <a:r>
              <a:rPr lang="fr-FR" dirty="0"/>
              <a:t> the </a:t>
            </a:r>
            <a:r>
              <a:rPr lang="fr-FR" dirty="0" err="1"/>
              <a:t>aid</a:t>
            </a:r>
            <a:r>
              <a:rPr lang="fr-FR" dirty="0"/>
              <a:t> system</a:t>
            </a:r>
            <a:endParaRPr lang="el-GR" dirty="0"/>
          </a:p>
        </p:txBody>
      </p:sp>
    </p:spTree>
    <p:extLst>
      <p:ext uri="{BB962C8B-B14F-4D97-AF65-F5344CB8AC3E}">
        <p14:creationId xmlns:p14="http://schemas.microsoft.com/office/powerpoint/2010/main" xmlns="" val="4031192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033FDD7-674D-6BBE-02A5-83C21873199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BD89BAD2-38FB-B3C5-F80F-39DB020018B3}"/>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xmlns="" id="{AF50BBFE-8CD9-A4C1-D0CA-683EFB74132E}"/>
              </a:ext>
            </a:extLst>
          </p:cNvPr>
          <p:cNvPicPr>
            <a:picLocks noChangeAspect="1"/>
          </p:cNvPicPr>
          <p:nvPr/>
        </p:nvPicPr>
        <p:blipFill rotWithShape="1">
          <a:blip r:embed="rId2"/>
          <a:srcRect l="3000" t="9911" r="32615" b="9911"/>
          <a:stretch/>
        </p:blipFill>
        <p:spPr>
          <a:xfrm>
            <a:off x="520506" y="216803"/>
            <a:ext cx="10635174" cy="6276071"/>
          </a:xfrm>
          <a:prstGeom prst="rect">
            <a:avLst/>
          </a:prstGeom>
        </p:spPr>
      </p:pic>
    </p:spTree>
    <p:extLst>
      <p:ext uri="{BB962C8B-B14F-4D97-AF65-F5344CB8AC3E}">
        <p14:creationId xmlns:p14="http://schemas.microsoft.com/office/powerpoint/2010/main" xmlns="" val="99929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23702ED-5F81-9051-F68D-5769FB9B2D1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27A28E43-DA9A-97C8-B350-C72E7D6B305C}"/>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xmlns="" id="{35532B45-6C15-7B42-D547-1FAF2975E7FA}"/>
              </a:ext>
            </a:extLst>
          </p:cNvPr>
          <p:cNvPicPr>
            <a:picLocks noChangeAspect="1"/>
          </p:cNvPicPr>
          <p:nvPr/>
        </p:nvPicPr>
        <p:blipFill rotWithShape="1">
          <a:blip r:embed="rId2"/>
          <a:srcRect l="3115" t="9911" r="32500" b="7056"/>
          <a:stretch/>
        </p:blipFill>
        <p:spPr>
          <a:xfrm>
            <a:off x="520504" y="478302"/>
            <a:ext cx="10833295" cy="6014573"/>
          </a:xfrm>
          <a:prstGeom prst="rect">
            <a:avLst/>
          </a:prstGeom>
        </p:spPr>
      </p:pic>
    </p:spTree>
    <p:extLst>
      <p:ext uri="{BB962C8B-B14F-4D97-AF65-F5344CB8AC3E}">
        <p14:creationId xmlns:p14="http://schemas.microsoft.com/office/powerpoint/2010/main" xmlns="" val="75433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DCE22F5-54BB-BB20-CAAB-D65E79DA0AD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BA1C1111-DA69-4021-8223-CBBC186383CC}"/>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xmlns="" id="{1B403870-D6D1-1D56-B174-081647B4F1A3}"/>
              </a:ext>
            </a:extLst>
          </p:cNvPr>
          <p:cNvPicPr>
            <a:picLocks noChangeAspect="1"/>
          </p:cNvPicPr>
          <p:nvPr/>
        </p:nvPicPr>
        <p:blipFill rotWithShape="1">
          <a:blip r:embed="rId2"/>
          <a:srcRect t="9912" r="1577" b="7055"/>
          <a:stretch/>
        </p:blipFill>
        <p:spPr>
          <a:xfrm>
            <a:off x="1" y="375676"/>
            <a:ext cx="12192000" cy="6345164"/>
          </a:xfrm>
          <a:prstGeom prst="rect">
            <a:avLst/>
          </a:prstGeom>
        </p:spPr>
      </p:pic>
    </p:spTree>
    <p:extLst>
      <p:ext uri="{BB962C8B-B14F-4D97-AF65-F5344CB8AC3E}">
        <p14:creationId xmlns:p14="http://schemas.microsoft.com/office/powerpoint/2010/main" xmlns="" val="2974765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6DCB311-87BC-F3B0-B54C-A2A94113BAA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CA109F9A-F3E9-2382-8D96-F58D8EA14FB5}"/>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xmlns="" id="{53703950-10D4-3D2A-BEDC-E3A69BA5CC83}"/>
              </a:ext>
            </a:extLst>
          </p:cNvPr>
          <p:cNvPicPr>
            <a:picLocks noChangeAspect="1"/>
          </p:cNvPicPr>
          <p:nvPr/>
        </p:nvPicPr>
        <p:blipFill rotWithShape="1">
          <a:blip r:embed="rId2"/>
          <a:srcRect l="5077" t="9911" r="2732" b="16086"/>
          <a:stretch/>
        </p:blipFill>
        <p:spPr>
          <a:xfrm>
            <a:off x="630701" y="239151"/>
            <a:ext cx="11240087" cy="6115929"/>
          </a:xfrm>
          <a:prstGeom prst="rect">
            <a:avLst/>
          </a:prstGeom>
        </p:spPr>
      </p:pic>
    </p:spTree>
    <p:extLst>
      <p:ext uri="{BB962C8B-B14F-4D97-AF65-F5344CB8AC3E}">
        <p14:creationId xmlns:p14="http://schemas.microsoft.com/office/powerpoint/2010/main" xmlns="" val="2272776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E8051CD-FA93-BEAE-279C-F7BD4C37BC7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DB92BF75-366D-C23D-B4E2-3A1FC12A8A92}"/>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xmlns="" id="{677825A1-7E22-E919-CE52-F47A6A9487F8}"/>
              </a:ext>
            </a:extLst>
          </p:cNvPr>
          <p:cNvPicPr>
            <a:picLocks noChangeAspect="1"/>
          </p:cNvPicPr>
          <p:nvPr/>
        </p:nvPicPr>
        <p:blipFill rotWithShape="1">
          <a:blip r:embed="rId2"/>
          <a:srcRect l="1039" t="9911" r="1345" b="7877"/>
          <a:stretch/>
        </p:blipFill>
        <p:spPr>
          <a:xfrm>
            <a:off x="126609" y="681037"/>
            <a:ext cx="11901268" cy="5635357"/>
          </a:xfrm>
          <a:prstGeom prst="rect">
            <a:avLst/>
          </a:prstGeom>
        </p:spPr>
      </p:pic>
    </p:spTree>
    <p:extLst>
      <p:ext uri="{BB962C8B-B14F-4D97-AF65-F5344CB8AC3E}">
        <p14:creationId xmlns:p14="http://schemas.microsoft.com/office/powerpoint/2010/main" xmlns="" val="74794936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247</Words>
  <Application>Microsoft Office PowerPoint</Application>
  <PresentationFormat>Προσαρμογή</PresentationFormat>
  <Paragraphs>30</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evika karamagioli</dc:creator>
  <cp:lastModifiedBy>Evika</cp:lastModifiedBy>
  <cp:revision>5</cp:revision>
  <dcterms:created xsi:type="dcterms:W3CDTF">2022-07-23T19:44:35Z</dcterms:created>
  <dcterms:modified xsi:type="dcterms:W3CDTF">2022-09-08T21:56:00Z</dcterms:modified>
</cp:coreProperties>
</file>