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67" r:id="rId2"/>
    <p:sldId id="366" r:id="rId3"/>
    <p:sldId id="268" r:id="rId4"/>
    <p:sldId id="260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351" r:id="rId14"/>
    <p:sldId id="352" r:id="rId15"/>
    <p:sldId id="275" r:id="rId16"/>
    <p:sldId id="353" r:id="rId17"/>
    <p:sldId id="354" r:id="rId18"/>
    <p:sldId id="278" r:id="rId19"/>
    <p:sldId id="355" r:id="rId20"/>
    <p:sldId id="356" r:id="rId21"/>
    <p:sldId id="281" r:id="rId22"/>
    <p:sldId id="282" r:id="rId23"/>
    <p:sldId id="283" r:id="rId24"/>
    <p:sldId id="284" r:id="rId25"/>
    <p:sldId id="357" r:id="rId26"/>
    <p:sldId id="358" r:id="rId27"/>
    <p:sldId id="359" r:id="rId28"/>
    <p:sldId id="365" r:id="rId29"/>
    <p:sldId id="360" r:id="rId30"/>
    <p:sldId id="361" r:id="rId31"/>
    <p:sldId id="304" r:id="rId32"/>
    <p:sldId id="362" r:id="rId33"/>
    <p:sldId id="306" r:id="rId34"/>
    <p:sldId id="363" r:id="rId35"/>
    <p:sldId id="364" r:id="rId36"/>
    <p:sldId id="310" r:id="rId37"/>
    <p:sldId id="311" r:id="rId38"/>
    <p:sldId id="315" r:id="rId39"/>
    <p:sldId id="317" r:id="rId40"/>
    <p:sldId id="318" r:id="rId41"/>
    <p:sldId id="321" r:id="rId42"/>
    <p:sldId id="332" r:id="rId43"/>
    <p:sldId id="335" r:id="rId44"/>
    <p:sldId id="336" r:id="rId45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6C7D-486D-4167-B111-0461C71240C4}" type="datetimeFigureOut">
              <a:rPr lang="el-GR" smtClean="0"/>
              <a:t>8/7/2024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01718-B428-4C75-AC17-860F0ED906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68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1718-B428-4C75-AC17-860F0ED906DC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6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1219" y="4929378"/>
            <a:ext cx="10449560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26335" y="1383791"/>
            <a:ext cx="3566160" cy="635"/>
          </a:xfrm>
          <a:custGeom>
            <a:avLst/>
            <a:gdLst/>
            <a:ahLst/>
            <a:cxnLst/>
            <a:rect l="l" t="t" r="r" b="b"/>
            <a:pathLst>
              <a:path w="3566160" h="634">
                <a:moveTo>
                  <a:pt x="0" y="0"/>
                </a:moveTo>
                <a:lnTo>
                  <a:pt x="3566033" y="254"/>
                </a:lnTo>
              </a:path>
            </a:pathLst>
          </a:custGeom>
          <a:ln w="1269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4450" y="1426743"/>
            <a:ext cx="4188459" cy="440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4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8110" y="2816479"/>
            <a:ext cx="9415779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0450" y="2307463"/>
            <a:ext cx="8531098" cy="307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282258"/>
            <a:ext cx="8836660" cy="429348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lang="el-GR" spc="-5" dirty="0"/>
              <a:t>ΟΜΑΔΑ 1</a:t>
            </a:r>
            <a:br>
              <a:rPr lang="el-GR" spc="-5" dirty="0"/>
            </a:br>
            <a:r>
              <a:rPr lang="el-GR" spc="-5" dirty="0"/>
              <a:t>Ποια </a:t>
            </a:r>
            <a:r>
              <a:rPr lang="el-GR" spc="-5" dirty="0" err="1"/>
              <a:t>ηταν</a:t>
            </a:r>
            <a:r>
              <a:rPr lang="el-GR" spc="-5" dirty="0"/>
              <a:t> τα </a:t>
            </a:r>
            <a:r>
              <a:rPr lang="el-GR" spc="-5" dirty="0" err="1"/>
              <a:t>μεγαλυτερα</a:t>
            </a:r>
            <a:r>
              <a:rPr lang="el-GR" spc="-5" dirty="0"/>
              <a:t> </a:t>
            </a:r>
            <a:r>
              <a:rPr lang="el-GR" spc="-5" dirty="0" err="1"/>
              <a:t>μαθηματα</a:t>
            </a:r>
            <a:r>
              <a:rPr lang="el-GR" spc="-5" dirty="0"/>
              <a:t> της </a:t>
            </a:r>
            <a:r>
              <a:rPr lang="el-GR" spc="-5" dirty="0" err="1"/>
              <a:t>πανδημιας</a:t>
            </a:r>
            <a:r>
              <a:rPr lang="el-GR" spc="-5" dirty="0"/>
              <a:t> για </a:t>
            </a:r>
            <a:r>
              <a:rPr lang="el-GR" spc="-5" dirty="0" err="1"/>
              <a:t>εσας</a:t>
            </a:r>
            <a:r>
              <a:rPr lang="el-GR" spc="-5" dirty="0"/>
              <a:t> ?</a:t>
            </a:r>
            <a:br>
              <a:rPr lang="el-GR" spc="-5" dirty="0"/>
            </a:br>
            <a:br>
              <a:rPr lang="el-GR" spc="-5" dirty="0"/>
            </a:br>
            <a:r>
              <a:rPr lang="el-GR" spc="-5" dirty="0"/>
              <a:t>ΟΜΑΔΑ 2</a:t>
            </a:r>
            <a:br>
              <a:rPr lang="el-GR" spc="-5" dirty="0"/>
            </a:br>
            <a:r>
              <a:rPr lang="el-GR" spc="-5" dirty="0"/>
              <a:t>Ποια </a:t>
            </a:r>
            <a:r>
              <a:rPr lang="el-GR" spc="-5" dirty="0" err="1"/>
              <a:t>ηταν</a:t>
            </a:r>
            <a:r>
              <a:rPr lang="el-GR" spc="-5" dirty="0"/>
              <a:t> τα </a:t>
            </a:r>
            <a:r>
              <a:rPr lang="el-GR" spc="-5" dirty="0" err="1"/>
              <a:t>μεγαλυτερα</a:t>
            </a:r>
            <a:r>
              <a:rPr lang="el-GR" spc="-5" dirty="0"/>
              <a:t> </a:t>
            </a:r>
            <a:r>
              <a:rPr lang="el-GR" spc="-5" dirty="0" err="1"/>
              <a:t>μαθηματα</a:t>
            </a:r>
            <a:r>
              <a:rPr lang="el-GR" spc="-5" dirty="0"/>
              <a:t> την </a:t>
            </a:r>
            <a:r>
              <a:rPr lang="el-GR" spc="-5" dirty="0" err="1"/>
              <a:t>διαχειρισης</a:t>
            </a:r>
            <a:r>
              <a:rPr lang="el-GR" spc="-5" dirty="0"/>
              <a:t> του </a:t>
            </a:r>
            <a:r>
              <a:rPr lang="en-US" spc="-5" dirty="0"/>
              <a:t>DANIEL </a:t>
            </a:r>
            <a:r>
              <a:rPr lang="el-GR" spc="-5" dirty="0"/>
              <a:t>για </a:t>
            </a:r>
            <a:r>
              <a:rPr lang="el-GR" spc="-5" dirty="0" err="1"/>
              <a:t>εσας</a:t>
            </a:r>
            <a:r>
              <a:rPr lang="el-GR" spc="-5" dirty="0"/>
              <a:t> ?</a:t>
            </a:r>
            <a:br>
              <a:rPr lang="el-GR" spc="-5" dirty="0"/>
            </a:br>
            <a:br>
              <a:rPr lang="el-GR" spc="-5" dirty="0"/>
            </a:br>
            <a:r>
              <a:rPr lang="el-GR" spc="-5" dirty="0"/>
              <a:t>ΟΜΑΔΑ 3</a:t>
            </a:r>
            <a:br>
              <a:rPr lang="el-GR" spc="-5" dirty="0"/>
            </a:br>
            <a:r>
              <a:rPr lang="el-GR" spc="-5" dirty="0"/>
              <a:t>Ποια </a:t>
            </a:r>
            <a:r>
              <a:rPr lang="el-GR" spc="-5" dirty="0" err="1"/>
              <a:t>ηταν</a:t>
            </a:r>
            <a:r>
              <a:rPr lang="el-GR" spc="-5" dirty="0"/>
              <a:t> τα </a:t>
            </a:r>
            <a:r>
              <a:rPr lang="el-GR" spc="-5" dirty="0" err="1"/>
              <a:t>μεγαλυτερα</a:t>
            </a:r>
            <a:r>
              <a:rPr lang="el-GR" spc="-5" dirty="0"/>
              <a:t> </a:t>
            </a:r>
            <a:r>
              <a:rPr lang="el-GR" spc="-5" dirty="0" err="1"/>
              <a:t>μαθηματα</a:t>
            </a:r>
            <a:r>
              <a:rPr lang="el-GR" spc="-5" dirty="0"/>
              <a:t> από την </a:t>
            </a:r>
            <a:r>
              <a:rPr lang="el-GR" spc="-5" dirty="0" err="1"/>
              <a:t>ασκηση</a:t>
            </a:r>
            <a:r>
              <a:rPr lang="el-GR" spc="-5" dirty="0"/>
              <a:t> που </a:t>
            </a:r>
            <a:r>
              <a:rPr lang="el-GR" spc="-5" dirty="0" err="1"/>
              <a:t>τρεξαμε</a:t>
            </a:r>
            <a:r>
              <a:rPr lang="el-GR" spc="-5" dirty="0"/>
              <a:t> στο </a:t>
            </a:r>
            <a:r>
              <a:rPr lang="el-GR" spc="-5" dirty="0" err="1"/>
              <a:t>Αργος</a:t>
            </a:r>
            <a:r>
              <a:rPr lang="el-GR" spc="-5" dirty="0"/>
              <a:t> ?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51324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365759"/>
            <a:ext cx="11614404" cy="6231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6335" y="3339084"/>
            <a:ext cx="8343900" cy="635"/>
          </a:xfrm>
          <a:custGeom>
            <a:avLst/>
            <a:gdLst/>
            <a:ahLst/>
            <a:cxnLst/>
            <a:rect l="l" t="t" r="r" b="b"/>
            <a:pathLst>
              <a:path w="8343900" h="635">
                <a:moveTo>
                  <a:pt x="0" y="0"/>
                </a:moveTo>
                <a:lnTo>
                  <a:pt x="8343900" y="253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323" y="2582926"/>
            <a:ext cx="11969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5" dirty="0">
                <a:latin typeface="Calibri Light"/>
                <a:cs typeface="Calibri Light"/>
              </a:rPr>
              <a:t>H</a:t>
            </a:r>
            <a:r>
              <a:rPr sz="3300" spc="-35" dirty="0">
                <a:latin typeface="Calibri Light"/>
                <a:cs typeface="Calibri Light"/>
              </a:rPr>
              <a:t>γε</a:t>
            </a:r>
            <a:r>
              <a:rPr sz="3300" spc="-40" dirty="0">
                <a:latin typeface="Calibri Light"/>
                <a:cs typeface="Calibri Light"/>
              </a:rPr>
              <a:t>σ</a:t>
            </a:r>
            <a:r>
              <a:rPr sz="3300" spc="-35" dirty="0">
                <a:latin typeface="Calibri Light"/>
                <a:cs typeface="Calibri Light"/>
              </a:rPr>
              <a:t>ί</a:t>
            </a:r>
            <a:r>
              <a:rPr sz="3300" dirty="0">
                <a:latin typeface="Calibri Light"/>
                <a:cs typeface="Calibri Light"/>
              </a:rPr>
              <a:t>α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9323" y="3411092"/>
            <a:ext cx="298577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5" dirty="0">
                <a:solidFill>
                  <a:srgbClr val="85889C"/>
                </a:solidFill>
                <a:latin typeface="Arial"/>
                <a:cs typeface="Arial"/>
              </a:rPr>
              <a:t>Βασίλης</a:t>
            </a:r>
            <a:r>
              <a:rPr sz="1750" b="1" spc="-55" dirty="0">
                <a:solidFill>
                  <a:srgbClr val="85889C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85889C"/>
                </a:solidFill>
                <a:latin typeface="Arial"/>
                <a:cs typeface="Arial"/>
              </a:rPr>
              <a:t>Τοκάκης,PhD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sz="1750" i="1" spc="-160" dirty="0">
                <a:solidFill>
                  <a:srgbClr val="85889C"/>
                </a:solidFill>
                <a:latin typeface="Arial"/>
                <a:cs typeface="Arial"/>
              </a:rPr>
              <a:t>Τ</a:t>
            </a:r>
            <a:r>
              <a:rPr sz="1750" i="1" spc="-25" dirty="0">
                <a:solidFill>
                  <a:srgbClr val="85889C"/>
                </a:solidFill>
                <a:latin typeface="Arial"/>
                <a:cs typeface="Arial"/>
              </a:rPr>
              <a:t>μήμ</a:t>
            </a:r>
            <a:r>
              <a:rPr sz="1750" i="1" dirty="0">
                <a:solidFill>
                  <a:srgbClr val="85889C"/>
                </a:solidFill>
                <a:latin typeface="Arial"/>
                <a:cs typeface="Arial"/>
              </a:rPr>
              <a:t>α</a:t>
            </a:r>
            <a:r>
              <a:rPr sz="1750" i="1" spc="-120" dirty="0">
                <a:solidFill>
                  <a:srgbClr val="85889C"/>
                </a:solidFill>
                <a:latin typeface="Arial"/>
                <a:cs typeface="Arial"/>
              </a:rPr>
              <a:t> </a:t>
            </a:r>
            <a:r>
              <a:rPr sz="1750" i="1" spc="-35" dirty="0">
                <a:solidFill>
                  <a:srgbClr val="85889C"/>
                </a:solidFill>
                <a:latin typeface="Arial"/>
                <a:cs typeface="Arial"/>
              </a:rPr>
              <a:t>Δ</a:t>
            </a:r>
            <a:r>
              <a:rPr sz="1750" i="1" spc="-45" dirty="0">
                <a:solidFill>
                  <a:srgbClr val="85889C"/>
                </a:solidFill>
                <a:latin typeface="Arial"/>
                <a:cs typeface="Arial"/>
              </a:rPr>
              <a:t>ι</a:t>
            </a:r>
            <a:r>
              <a:rPr sz="1750" i="1" spc="-40" dirty="0">
                <a:solidFill>
                  <a:srgbClr val="85889C"/>
                </a:solidFill>
                <a:latin typeface="Arial"/>
                <a:cs typeface="Arial"/>
              </a:rPr>
              <a:t>ο</a:t>
            </a:r>
            <a:r>
              <a:rPr sz="1750" i="1" spc="-45" dirty="0">
                <a:solidFill>
                  <a:srgbClr val="85889C"/>
                </a:solidFill>
                <a:latin typeface="Arial"/>
                <a:cs typeface="Arial"/>
              </a:rPr>
              <a:t>ί</a:t>
            </a:r>
            <a:r>
              <a:rPr sz="1750" i="1" spc="-40" dirty="0">
                <a:solidFill>
                  <a:srgbClr val="85889C"/>
                </a:solidFill>
                <a:latin typeface="Arial"/>
                <a:cs typeface="Arial"/>
              </a:rPr>
              <a:t>κηση</a:t>
            </a:r>
            <a:r>
              <a:rPr sz="1750" i="1" dirty="0">
                <a:solidFill>
                  <a:srgbClr val="85889C"/>
                </a:solidFill>
                <a:latin typeface="Arial"/>
                <a:cs typeface="Arial"/>
              </a:rPr>
              <a:t>ς</a:t>
            </a:r>
            <a:r>
              <a:rPr sz="1750" i="1" spc="-20" dirty="0">
                <a:solidFill>
                  <a:srgbClr val="85889C"/>
                </a:solidFill>
                <a:latin typeface="Arial"/>
                <a:cs typeface="Arial"/>
              </a:rPr>
              <a:t> </a:t>
            </a:r>
            <a:r>
              <a:rPr sz="1750" i="1" spc="-55" dirty="0">
                <a:solidFill>
                  <a:srgbClr val="85889C"/>
                </a:solidFill>
                <a:latin typeface="Arial"/>
                <a:cs typeface="Arial"/>
              </a:rPr>
              <a:t>Ε</a:t>
            </a:r>
            <a:r>
              <a:rPr sz="1750" i="1" spc="-50" dirty="0">
                <a:solidFill>
                  <a:srgbClr val="85889C"/>
                </a:solidFill>
                <a:latin typeface="Arial"/>
                <a:cs typeface="Arial"/>
              </a:rPr>
              <a:t>π</a:t>
            </a:r>
            <a:r>
              <a:rPr sz="1750" i="1" spc="-55" dirty="0">
                <a:solidFill>
                  <a:srgbClr val="85889C"/>
                </a:solidFill>
                <a:latin typeface="Arial"/>
                <a:cs typeface="Arial"/>
              </a:rPr>
              <a:t>ι</a:t>
            </a:r>
            <a:r>
              <a:rPr sz="1750" i="1" spc="-45" dirty="0">
                <a:solidFill>
                  <a:srgbClr val="85889C"/>
                </a:solidFill>
                <a:latin typeface="Arial"/>
                <a:cs typeface="Arial"/>
              </a:rPr>
              <a:t>χ</a:t>
            </a:r>
            <a:r>
              <a:rPr sz="1750" i="1" spc="-50" dirty="0">
                <a:solidFill>
                  <a:srgbClr val="85889C"/>
                </a:solidFill>
                <a:latin typeface="Arial"/>
                <a:cs typeface="Arial"/>
              </a:rPr>
              <a:t>ε</a:t>
            </a:r>
            <a:r>
              <a:rPr sz="1750" i="1" spc="-55" dirty="0">
                <a:solidFill>
                  <a:srgbClr val="85889C"/>
                </a:solidFill>
                <a:latin typeface="Arial"/>
                <a:cs typeface="Arial"/>
              </a:rPr>
              <a:t>ι</a:t>
            </a:r>
            <a:r>
              <a:rPr sz="1750" i="1" spc="-45" dirty="0">
                <a:solidFill>
                  <a:srgbClr val="85889C"/>
                </a:solidFill>
                <a:latin typeface="Arial"/>
                <a:cs typeface="Arial"/>
              </a:rPr>
              <a:t>ρ</a:t>
            </a:r>
            <a:r>
              <a:rPr sz="1750" i="1" spc="-50" dirty="0">
                <a:solidFill>
                  <a:srgbClr val="85889C"/>
                </a:solidFill>
                <a:latin typeface="Arial"/>
                <a:cs typeface="Arial"/>
              </a:rPr>
              <a:t>ή</a:t>
            </a:r>
            <a:r>
              <a:rPr sz="1750" i="1" spc="-40" dirty="0">
                <a:solidFill>
                  <a:srgbClr val="85889C"/>
                </a:solidFill>
                <a:latin typeface="Arial"/>
                <a:cs typeface="Arial"/>
              </a:rPr>
              <a:t>σε</a:t>
            </a:r>
            <a:r>
              <a:rPr sz="1750" i="1" spc="-50" dirty="0">
                <a:solidFill>
                  <a:srgbClr val="85889C"/>
                </a:solidFill>
                <a:latin typeface="Arial"/>
                <a:cs typeface="Arial"/>
              </a:rPr>
              <a:t>ω</a:t>
            </a:r>
            <a:r>
              <a:rPr sz="1750" i="1" dirty="0">
                <a:solidFill>
                  <a:srgbClr val="85889C"/>
                </a:solidFill>
                <a:latin typeface="Arial"/>
                <a:cs typeface="Arial"/>
              </a:rPr>
              <a:t>ν  </a:t>
            </a:r>
            <a:r>
              <a:rPr sz="1750" i="1" spc="-15" dirty="0">
                <a:solidFill>
                  <a:srgbClr val="85889C"/>
                </a:solidFill>
                <a:latin typeface="Arial"/>
                <a:cs typeface="Arial"/>
              </a:rPr>
              <a:t>Πανεπιστημιο </a:t>
            </a:r>
            <a:r>
              <a:rPr sz="1750" i="1" spc="-10" dirty="0">
                <a:solidFill>
                  <a:srgbClr val="85889C"/>
                </a:solidFill>
                <a:latin typeface="Arial"/>
                <a:cs typeface="Arial"/>
              </a:rPr>
              <a:t>Πατρών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6131" y="4169664"/>
            <a:ext cx="1554479" cy="21610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30616" y="6504228"/>
            <a:ext cx="219075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-10" dirty="0">
                <a:latin typeface="Arial"/>
                <a:cs typeface="Arial"/>
              </a:rPr>
              <a:t>2014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Utopia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Publishing,</a:t>
            </a:r>
            <a:r>
              <a:rPr sz="850" b="1" spc="-15" dirty="0">
                <a:latin typeface="Arial"/>
                <a:cs typeface="Arial"/>
              </a:rPr>
              <a:t> All</a:t>
            </a:r>
            <a:r>
              <a:rPr sz="850" b="1" spc="4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rights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reserved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772" y="3007130"/>
            <a:ext cx="1632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latin typeface="Calibri Light"/>
                <a:cs typeface="Calibri Light"/>
              </a:rPr>
              <a:t>Ηγέτης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2" y="1830323"/>
            <a:ext cx="1143000" cy="365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0404" y="2267711"/>
            <a:ext cx="2304288" cy="367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7964" y="2705100"/>
            <a:ext cx="3267455" cy="3672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6164" y="3134867"/>
            <a:ext cx="1598676" cy="3749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4664" y="3572255"/>
            <a:ext cx="2741676" cy="3124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04516" y="4009644"/>
            <a:ext cx="2071116" cy="3124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6935" y="4447032"/>
            <a:ext cx="1437132" cy="37490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687311" y="2299716"/>
            <a:ext cx="4724400" cy="2545080"/>
            <a:chOff x="6687311" y="2299716"/>
            <a:chExt cx="4724400" cy="254508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3135" y="2380488"/>
              <a:ext cx="4491228" cy="2240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7311" y="2299716"/>
              <a:ext cx="4724400" cy="25450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8BA3EC-02B1-36EC-8F72-2E87E594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187A18-CE2E-B441-537C-6AA837CE7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401265-0551-8CDA-602B-5C15F666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5" y="2499279"/>
            <a:ext cx="5041829" cy="18594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1C833E7-2273-F1F6-0F74-05377AF50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6" t="25555" r="5556" b="12222"/>
          <a:stretch/>
        </p:blipFill>
        <p:spPr>
          <a:xfrm>
            <a:off x="549730" y="313748"/>
            <a:ext cx="11642270" cy="65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183B81-F7EF-3C49-C478-EE3191E3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0BABFC0-DC5C-5328-0C40-DB01BA601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82FE3A-2451-CCDB-443F-74942F06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23333" r="6444" b="16667"/>
          <a:stretch/>
        </p:blipFill>
        <p:spPr>
          <a:xfrm>
            <a:off x="685800" y="412178"/>
            <a:ext cx="11231152" cy="60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303" y="223850"/>
            <a:ext cx="1590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 Light"/>
                <a:cs typeface="Calibri Light"/>
              </a:rPr>
              <a:t>ΗΓΕΤΗΣ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2910" y="1574749"/>
            <a:ext cx="2591435" cy="445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54000" algn="l"/>
              </a:tabLst>
            </a:pPr>
            <a:r>
              <a:rPr sz="2300" spc="-5" dirty="0">
                <a:latin typeface="Calibri"/>
                <a:cs typeface="Calibri"/>
              </a:rPr>
              <a:t>ΕΜΠΝΕΕΙ…..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rabicPeriod"/>
              <a:tabLst>
                <a:tab pos="254000" algn="l"/>
              </a:tabLst>
            </a:pPr>
            <a:r>
              <a:rPr sz="2300" spc="-5" dirty="0">
                <a:latin typeface="Calibri"/>
                <a:cs typeface="Calibri"/>
              </a:rPr>
              <a:t>ΔΙΑΜΟΡΦΡΩΝΕΙ…..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rabicPeriod"/>
              <a:tabLst>
                <a:tab pos="254000" algn="l"/>
              </a:tabLst>
            </a:pPr>
            <a:r>
              <a:rPr sz="2300" spc="-10" dirty="0">
                <a:latin typeface="Calibri"/>
                <a:cs typeface="Calibri"/>
              </a:rPr>
              <a:t>ΚΙΝΗΤΟΠΟΙΕΙ……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295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rabicPeriod"/>
              <a:tabLst>
                <a:tab pos="254000" algn="l"/>
              </a:tabLst>
            </a:pPr>
            <a:r>
              <a:rPr sz="2300" spc="-5" dirty="0">
                <a:latin typeface="Calibri"/>
                <a:cs typeface="Calibri"/>
              </a:rPr>
              <a:t>ΕΝΘΑΡΡΥΝΕΙ…….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rabicPeriod"/>
              <a:tabLst>
                <a:tab pos="254000" algn="l"/>
              </a:tabLst>
            </a:pPr>
            <a:r>
              <a:rPr sz="2300" spc="-15" dirty="0">
                <a:latin typeface="Calibri"/>
                <a:cs typeface="Calibri"/>
              </a:rPr>
              <a:t>ΚΑΙΝΟΤΟΜΕΙ……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253365" indent="-241300">
              <a:lnSpc>
                <a:spcPct val="100000"/>
              </a:lnSpc>
              <a:buAutoNum type="arabicPeriod"/>
              <a:tabLst>
                <a:tab pos="254000" algn="l"/>
              </a:tabLst>
            </a:pPr>
            <a:r>
              <a:rPr sz="2300" spc="-5" dirty="0">
                <a:latin typeface="Calibri"/>
                <a:cs typeface="Calibri"/>
              </a:rPr>
              <a:t>ΔΙΑΣΦΑΛΙΖΕΙ…….</a:t>
            </a:r>
            <a:endParaRPr sz="2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37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FDB436-F23C-9EBA-9D05-9EC83C34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415691-3205-06DB-457E-5FFB53710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F35D9C-79AE-CB97-5909-49BA66455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24444" r="6444" b="14445"/>
          <a:stretch/>
        </p:blipFill>
        <p:spPr>
          <a:xfrm>
            <a:off x="381000" y="342900"/>
            <a:ext cx="112221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654F3-B445-6D19-4469-76C7B6E8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47B495-64A8-4627-3460-7DE8A3471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935C69-C351-A8D6-BF0F-5AAB4BE8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21455" r="6444" b="21455"/>
          <a:stretch/>
        </p:blipFill>
        <p:spPr>
          <a:xfrm>
            <a:off x="534497" y="571500"/>
            <a:ext cx="1112300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435" y="1018032"/>
            <a:ext cx="7339583" cy="48752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15AC4F-96CF-FA91-5DC0-7F3E2D000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t="23448" r="7778" b="18888"/>
          <a:stretch/>
        </p:blipFill>
        <p:spPr>
          <a:xfrm>
            <a:off x="457199" y="685800"/>
            <a:ext cx="1059391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145" y="2816479"/>
            <a:ext cx="883666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Κανείς</a:t>
            </a:r>
            <a:r>
              <a:rPr spc="10" dirty="0"/>
              <a:t> </a:t>
            </a:r>
            <a:r>
              <a:rPr spc="-5" dirty="0"/>
              <a:t>στο</a:t>
            </a:r>
            <a:r>
              <a:rPr spc="20" dirty="0"/>
              <a:t> </a:t>
            </a:r>
            <a:r>
              <a:rPr spc="-20" dirty="0"/>
              <a:t>απυρόβλητο,</a:t>
            </a:r>
            <a:r>
              <a:rPr spc="30" dirty="0"/>
              <a:t> </a:t>
            </a:r>
            <a:r>
              <a:rPr spc="-10" dirty="0"/>
              <a:t>αλληλεξάρτηση,</a:t>
            </a:r>
            <a:r>
              <a:rPr spc="20" dirty="0"/>
              <a:t> </a:t>
            </a:r>
            <a:r>
              <a:rPr spc="-5" dirty="0"/>
              <a:t>ανάληψη</a:t>
            </a:r>
            <a:r>
              <a:rPr spc="5" dirty="0"/>
              <a:t> </a:t>
            </a:r>
            <a:r>
              <a:rPr spc="-5" dirty="0"/>
              <a:t>ευθύνης, </a:t>
            </a:r>
            <a:r>
              <a:rPr spc="-620" dirty="0"/>
              <a:t> </a:t>
            </a:r>
            <a:r>
              <a:rPr spc="-10" dirty="0"/>
              <a:t>διαχείριση</a:t>
            </a:r>
            <a:r>
              <a:rPr spc="5" dirty="0"/>
              <a:t> </a:t>
            </a:r>
            <a:r>
              <a:rPr spc="-15" dirty="0"/>
              <a:t>αβεβαιότητας,</a:t>
            </a:r>
            <a:r>
              <a:rPr spc="25" dirty="0"/>
              <a:t> </a:t>
            </a:r>
            <a:r>
              <a:rPr spc="-10" dirty="0"/>
              <a:t>πειθώς,</a:t>
            </a:r>
            <a:r>
              <a:rPr spc="15" dirty="0"/>
              <a:t> </a:t>
            </a:r>
            <a:r>
              <a:rPr spc="-15" dirty="0"/>
              <a:t>προσαρμοστικότητα, </a:t>
            </a:r>
            <a:r>
              <a:rPr spc="-10" dirty="0"/>
              <a:t> </a:t>
            </a:r>
            <a:r>
              <a:rPr spc="-15" dirty="0"/>
              <a:t>παγκοσμιοποίηση,</a:t>
            </a:r>
            <a:r>
              <a:rPr spc="-10" dirty="0"/>
              <a:t> ανθρωπισμός</a:t>
            </a:r>
          </a:p>
        </p:txBody>
      </p:sp>
    </p:spTree>
    <p:extLst>
      <p:ext uri="{BB962C8B-B14F-4D97-AF65-F5344CB8AC3E}">
        <p14:creationId xmlns:p14="http://schemas.microsoft.com/office/powerpoint/2010/main" val="15207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7C4E9D-E5AE-9330-1FD6-5D46F9454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t="18889" r="5778" b="21111"/>
          <a:stretch/>
        </p:blipFill>
        <p:spPr>
          <a:xfrm>
            <a:off x="533400" y="152400"/>
            <a:ext cx="1192106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555" y="490542"/>
            <a:ext cx="2099310" cy="1635125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1944" y="1635056"/>
                </a:moveTo>
                <a:lnTo>
                  <a:pt x="2095749" y="1586855"/>
                </a:lnTo>
                <a:lnTo>
                  <a:pt x="2098005" y="1538891"/>
                </a:lnTo>
                <a:lnTo>
                  <a:pt x="2098733" y="1491190"/>
                </a:lnTo>
                <a:lnTo>
                  <a:pt x="2097954" y="1443778"/>
                </a:lnTo>
                <a:lnTo>
                  <a:pt x="2095688" y="1396680"/>
                </a:lnTo>
                <a:lnTo>
                  <a:pt x="2091957" y="1349921"/>
                </a:lnTo>
                <a:lnTo>
                  <a:pt x="2086781" y="1303527"/>
                </a:lnTo>
                <a:lnTo>
                  <a:pt x="2080182" y="1257522"/>
                </a:lnTo>
                <a:lnTo>
                  <a:pt x="2072179" y="1211931"/>
                </a:lnTo>
                <a:lnTo>
                  <a:pt x="2062794" y="1166782"/>
                </a:lnTo>
                <a:lnTo>
                  <a:pt x="2052048" y="1122097"/>
                </a:lnTo>
                <a:lnTo>
                  <a:pt x="2039962" y="1077904"/>
                </a:lnTo>
                <a:lnTo>
                  <a:pt x="2026557" y="1034226"/>
                </a:lnTo>
                <a:lnTo>
                  <a:pt x="2011853" y="991090"/>
                </a:lnTo>
                <a:lnTo>
                  <a:pt x="1995872" y="948520"/>
                </a:lnTo>
                <a:lnTo>
                  <a:pt x="1978634" y="906543"/>
                </a:lnTo>
                <a:lnTo>
                  <a:pt x="1960160" y="865182"/>
                </a:lnTo>
                <a:lnTo>
                  <a:pt x="1940471" y="824464"/>
                </a:lnTo>
                <a:lnTo>
                  <a:pt x="1919588" y="784414"/>
                </a:lnTo>
                <a:lnTo>
                  <a:pt x="1897532" y="745057"/>
                </a:lnTo>
                <a:lnTo>
                  <a:pt x="1874324" y="706418"/>
                </a:lnTo>
                <a:lnTo>
                  <a:pt x="1849984" y="668523"/>
                </a:lnTo>
                <a:lnTo>
                  <a:pt x="1824534" y="631397"/>
                </a:lnTo>
                <a:lnTo>
                  <a:pt x="1797994" y="595064"/>
                </a:lnTo>
                <a:lnTo>
                  <a:pt x="1770386" y="559552"/>
                </a:lnTo>
                <a:lnTo>
                  <a:pt x="1741729" y="524883"/>
                </a:lnTo>
                <a:lnTo>
                  <a:pt x="1712046" y="491085"/>
                </a:lnTo>
                <a:lnTo>
                  <a:pt x="1681357" y="458183"/>
                </a:lnTo>
                <a:lnTo>
                  <a:pt x="1649682" y="426200"/>
                </a:lnTo>
                <a:lnTo>
                  <a:pt x="1617044" y="395164"/>
                </a:lnTo>
                <a:lnTo>
                  <a:pt x="1583461" y="365099"/>
                </a:lnTo>
                <a:lnTo>
                  <a:pt x="1548957" y="336030"/>
                </a:lnTo>
                <a:lnTo>
                  <a:pt x="1513551" y="307983"/>
                </a:lnTo>
                <a:lnTo>
                  <a:pt x="1477264" y="280982"/>
                </a:lnTo>
                <a:lnTo>
                  <a:pt x="1440117" y="255054"/>
                </a:lnTo>
                <a:lnTo>
                  <a:pt x="1402131" y="230224"/>
                </a:lnTo>
                <a:lnTo>
                  <a:pt x="1363327" y="206516"/>
                </a:lnTo>
                <a:lnTo>
                  <a:pt x="1323726" y="183957"/>
                </a:lnTo>
                <a:lnTo>
                  <a:pt x="1283348" y="162571"/>
                </a:lnTo>
                <a:lnTo>
                  <a:pt x="1242216" y="142383"/>
                </a:lnTo>
                <a:lnTo>
                  <a:pt x="1200348" y="123420"/>
                </a:lnTo>
                <a:lnTo>
                  <a:pt x="1157767" y="105705"/>
                </a:lnTo>
                <a:lnTo>
                  <a:pt x="1114493" y="89266"/>
                </a:lnTo>
                <a:lnTo>
                  <a:pt x="1070548" y="74125"/>
                </a:lnTo>
                <a:lnTo>
                  <a:pt x="1025951" y="60310"/>
                </a:lnTo>
                <a:lnTo>
                  <a:pt x="980724" y="47846"/>
                </a:lnTo>
                <a:lnTo>
                  <a:pt x="934889" y="36757"/>
                </a:lnTo>
                <a:lnTo>
                  <a:pt x="888464" y="27069"/>
                </a:lnTo>
                <a:lnTo>
                  <a:pt x="841473" y="18807"/>
                </a:lnTo>
                <a:lnTo>
                  <a:pt x="793934" y="11996"/>
                </a:lnTo>
                <a:lnTo>
                  <a:pt x="745871" y="6662"/>
                </a:lnTo>
                <a:lnTo>
                  <a:pt x="694873" y="2690"/>
                </a:lnTo>
                <a:lnTo>
                  <a:pt x="643866" y="472"/>
                </a:lnTo>
                <a:lnTo>
                  <a:pt x="592892" y="0"/>
                </a:lnTo>
                <a:lnTo>
                  <a:pt x="541998" y="1266"/>
                </a:lnTo>
                <a:lnTo>
                  <a:pt x="491226" y="4264"/>
                </a:lnTo>
                <a:lnTo>
                  <a:pt x="440621" y="8985"/>
                </a:lnTo>
                <a:lnTo>
                  <a:pt x="390228" y="15423"/>
                </a:lnTo>
                <a:lnTo>
                  <a:pt x="340090" y="23570"/>
                </a:lnTo>
                <a:lnTo>
                  <a:pt x="290252" y="33418"/>
                </a:lnTo>
                <a:lnTo>
                  <a:pt x="240759" y="44960"/>
                </a:lnTo>
                <a:lnTo>
                  <a:pt x="191653" y="58189"/>
                </a:lnTo>
                <a:lnTo>
                  <a:pt x="142980" y="73097"/>
                </a:lnTo>
                <a:lnTo>
                  <a:pt x="94784" y="89676"/>
                </a:lnTo>
                <a:lnTo>
                  <a:pt x="47109" y="107920"/>
                </a:lnTo>
                <a:lnTo>
                  <a:pt x="0" y="12782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951217" y="0"/>
                </a:moveTo>
                <a:lnTo>
                  <a:pt x="897557" y="799"/>
                </a:lnTo>
                <a:lnTo>
                  <a:pt x="844295" y="3181"/>
                </a:lnTo>
                <a:lnTo>
                  <a:pt x="791452" y="7123"/>
                </a:lnTo>
                <a:lnTo>
                  <a:pt x="739052" y="12603"/>
                </a:lnTo>
                <a:lnTo>
                  <a:pt x="687117" y="19597"/>
                </a:lnTo>
                <a:lnTo>
                  <a:pt x="635670" y="28083"/>
                </a:lnTo>
                <a:lnTo>
                  <a:pt x="584734" y="38038"/>
                </a:lnTo>
                <a:lnTo>
                  <a:pt x="534331" y="49440"/>
                </a:lnTo>
                <a:lnTo>
                  <a:pt x="484483" y="62265"/>
                </a:lnTo>
                <a:lnTo>
                  <a:pt x="435214" y="76492"/>
                </a:lnTo>
                <a:lnTo>
                  <a:pt x="386546" y="92096"/>
                </a:lnTo>
                <a:lnTo>
                  <a:pt x="338502" y="109055"/>
                </a:lnTo>
                <a:lnTo>
                  <a:pt x="291104" y="127347"/>
                </a:lnTo>
                <a:lnTo>
                  <a:pt x="244375" y="146949"/>
                </a:lnTo>
                <a:lnTo>
                  <a:pt x="198338" y="167838"/>
                </a:lnTo>
                <a:lnTo>
                  <a:pt x="153015" y="189991"/>
                </a:lnTo>
                <a:lnTo>
                  <a:pt x="108429" y="213385"/>
                </a:lnTo>
                <a:lnTo>
                  <a:pt x="0" y="279247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39822" y="1242212"/>
                </a:lnTo>
                <a:lnTo>
                  <a:pt x="2624926" y="1196546"/>
                </a:lnTo>
                <a:lnTo>
                  <a:pt x="2608833" y="1151435"/>
                </a:lnTo>
                <a:lnTo>
                  <a:pt x="2591563" y="1106897"/>
                </a:lnTo>
                <a:lnTo>
                  <a:pt x="2573134" y="1062950"/>
                </a:lnTo>
                <a:lnTo>
                  <a:pt x="2553565" y="1019614"/>
                </a:lnTo>
                <a:lnTo>
                  <a:pt x="2532875" y="976908"/>
                </a:lnTo>
                <a:lnTo>
                  <a:pt x="2511082" y="934850"/>
                </a:lnTo>
                <a:lnTo>
                  <a:pt x="2488205" y="893459"/>
                </a:lnTo>
                <a:lnTo>
                  <a:pt x="2464264" y="852754"/>
                </a:lnTo>
                <a:lnTo>
                  <a:pt x="2439277" y="812754"/>
                </a:lnTo>
                <a:lnTo>
                  <a:pt x="2413262" y="773477"/>
                </a:lnTo>
                <a:lnTo>
                  <a:pt x="2386239" y="734942"/>
                </a:lnTo>
                <a:lnTo>
                  <a:pt x="2358226" y="697169"/>
                </a:lnTo>
                <a:lnTo>
                  <a:pt x="2329243" y="660175"/>
                </a:lnTo>
                <a:lnTo>
                  <a:pt x="2299307" y="623980"/>
                </a:lnTo>
                <a:lnTo>
                  <a:pt x="2268439" y="588603"/>
                </a:lnTo>
                <a:lnTo>
                  <a:pt x="2236656" y="554062"/>
                </a:lnTo>
                <a:lnTo>
                  <a:pt x="2203977" y="520376"/>
                </a:lnTo>
                <a:lnTo>
                  <a:pt x="2170421" y="487564"/>
                </a:lnTo>
                <a:lnTo>
                  <a:pt x="2136008" y="455645"/>
                </a:lnTo>
                <a:lnTo>
                  <a:pt x="2100755" y="424637"/>
                </a:lnTo>
                <a:lnTo>
                  <a:pt x="2064682" y="394560"/>
                </a:lnTo>
                <a:lnTo>
                  <a:pt x="2027807" y="365431"/>
                </a:lnTo>
                <a:lnTo>
                  <a:pt x="1990149" y="337271"/>
                </a:lnTo>
                <a:lnTo>
                  <a:pt x="1951728" y="310098"/>
                </a:lnTo>
                <a:lnTo>
                  <a:pt x="1912561" y="283930"/>
                </a:lnTo>
                <a:lnTo>
                  <a:pt x="1872668" y="258787"/>
                </a:lnTo>
                <a:lnTo>
                  <a:pt x="1832067" y="234686"/>
                </a:lnTo>
                <a:lnTo>
                  <a:pt x="1790777" y="211648"/>
                </a:lnTo>
                <a:lnTo>
                  <a:pt x="1748818" y="189691"/>
                </a:lnTo>
                <a:lnTo>
                  <a:pt x="1706207" y="168833"/>
                </a:lnTo>
                <a:lnTo>
                  <a:pt x="1662964" y="149093"/>
                </a:lnTo>
                <a:lnTo>
                  <a:pt x="1619107" y="130491"/>
                </a:lnTo>
                <a:lnTo>
                  <a:pt x="1574656" y="113045"/>
                </a:lnTo>
                <a:lnTo>
                  <a:pt x="1529628" y="96774"/>
                </a:lnTo>
                <a:lnTo>
                  <a:pt x="1484043" y="81696"/>
                </a:lnTo>
                <a:lnTo>
                  <a:pt x="1437920" y="67831"/>
                </a:lnTo>
                <a:lnTo>
                  <a:pt x="1391278" y="55197"/>
                </a:lnTo>
                <a:lnTo>
                  <a:pt x="1344135" y="43813"/>
                </a:lnTo>
                <a:lnTo>
                  <a:pt x="1296509" y="33697"/>
                </a:lnTo>
                <a:lnTo>
                  <a:pt x="1248421" y="24870"/>
                </a:lnTo>
                <a:lnTo>
                  <a:pt x="1199888" y="17349"/>
                </a:lnTo>
                <a:lnTo>
                  <a:pt x="1150930" y="11153"/>
                </a:lnTo>
                <a:lnTo>
                  <a:pt x="1101565" y="6302"/>
                </a:lnTo>
                <a:lnTo>
                  <a:pt x="1051812" y="2813"/>
                </a:lnTo>
                <a:lnTo>
                  <a:pt x="1001690" y="706"/>
                </a:lnTo>
                <a:lnTo>
                  <a:pt x="9512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1755648"/>
            <a:ext cx="4777740" cy="31775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3021" y="1828063"/>
            <a:ext cx="5264150" cy="34556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  <a:tab pos="241300" algn="l"/>
                <a:tab pos="3215005" algn="l"/>
              </a:tabLst>
            </a:pPr>
            <a:r>
              <a:rPr sz="2200" spc="-10" dirty="0">
                <a:latin typeface="Calibri"/>
                <a:cs typeface="Calibri"/>
              </a:rPr>
              <a:t>Αναγνωρίζει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εργασία	</a:t>
            </a:r>
            <a:r>
              <a:rPr sz="2200" spc="-15" dirty="0">
                <a:latin typeface="Calibri"/>
                <a:cs typeface="Calibri"/>
              </a:rPr>
              <a:t>των </a:t>
            </a:r>
            <a:r>
              <a:rPr sz="2200" spc="-10" dirty="0">
                <a:latin typeface="Calibri"/>
                <a:cs typeface="Calibri"/>
              </a:rPr>
              <a:t>υφιστάμενων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Αναδεικνύεται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μέσα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ομάδα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Αναζητά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καινοτομία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Αναλαμβάνει</a:t>
            </a:r>
            <a:r>
              <a:rPr sz="2200" spc="-5" dirty="0">
                <a:latin typeface="Calibri"/>
                <a:cs typeface="Calibri"/>
              </a:rPr>
              <a:t> τις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ευθύνες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του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latin typeface="Calibri"/>
                <a:cs typeface="Calibri"/>
              </a:rPr>
              <a:t>Απευθύνεται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στην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καρδιά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latin typeface="Calibri"/>
                <a:cs typeface="Calibri"/>
              </a:rPr>
              <a:t>Απευθύνεται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μυαλό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Ασχολείται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spc="-10" dirty="0">
                <a:latin typeface="Calibri"/>
                <a:cs typeface="Calibri"/>
              </a:rPr>
              <a:t> όλες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τις</a:t>
            </a:r>
            <a:r>
              <a:rPr sz="2200" spc="-10" dirty="0">
                <a:latin typeface="Calibri"/>
                <a:cs typeface="Calibri"/>
              </a:rPr>
              <a:t> εργασίες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Ασχολείται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μόνο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20" dirty="0">
                <a:latin typeface="Calibri"/>
                <a:cs typeface="Calibri"/>
              </a:rPr>
              <a:t>την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εργασία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του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1F3863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5224" y="237261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4"/>
                </a:lnTo>
                <a:lnTo>
                  <a:pt x="3086" y="15366"/>
                </a:lnTo>
                <a:lnTo>
                  <a:pt x="0" y="22733"/>
                </a:lnTo>
                <a:lnTo>
                  <a:pt x="0" y="31369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4"/>
                </a:lnTo>
                <a:lnTo>
                  <a:pt x="22809" y="62991"/>
                </a:lnTo>
                <a:lnTo>
                  <a:pt x="40081" y="62991"/>
                </a:lnTo>
                <a:lnTo>
                  <a:pt x="47574" y="59944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6"/>
                </a:lnTo>
                <a:lnTo>
                  <a:pt x="53797" y="9144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646" y="2313304"/>
            <a:ext cx="2100453" cy="2252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5224" y="2773426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4"/>
                </a:lnTo>
                <a:lnTo>
                  <a:pt x="3086" y="15366"/>
                </a:lnTo>
                <a:lnTo>
                  <a:pt x="0" y="22733"/>
                </a:lnTo>
                <a:lnTo>
                  <a:pt x="0" y="31369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4"/>
                </a:lnTo>
                <a:lnTo>
                  <a:pt x="22809" y="62991"/>
                </a:lnTo>
                <a:lnTo>
                  <a:pt x="40081" y="62991"/>
                </a:lnTo>
                <a:lnTo>
                  <a:pt x="47574" y="59944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6"/>
                </a:lnTo>
                <a:lnTo>
                  <a:pt x="53797" y="9144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646" y="2714117"/>
            <a:ext cx="3033141" cy="22529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65224" y="317576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3"/>
                </a:lnTo>
                <a:lnTo>
                  <a:pt x="3086" y="15366"/>
                </a:lnTo>
                <a:lnTo>
                  <a:pt x="0" y="22733"/>
                </a:lnTo>
                <a:lnTo>
                  <a:pt x="0" y="31368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3"/>
                </a:lnTo>
                <a:lnTo>
                  <a:pt x="22809" y="62991"/>
                </a:lnTo>
                <a:lnTo>
                  <a:pt x="40081" y="62991"/>
                </a:lnTo>
                <a:lnTo>
                  <a:pt x="47574" y="59943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6"/>
                </a:lnTo>
                <a:lnTo>
                  <a:pt x="53797" y="9143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646" y="3116452"/>
            <a:ext cx="2012061" cy="2221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265224" y="357657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3"/>
                </a:lnTo>
                <a:lnTo>
                  <a:pt x="3086" y="15366"/>
                </a:lnTo>
                <a:lnTo>
                  <a:pt x="0" y="22733"/>
                </a:lnTo>
                <a:lnTo>
                  <a:pt x="0" y="31368"/>
                </a:lnTo>
                <a:lnTo>
                  <a:pt x="0" y="40131"/>
                </a:lnTo>
                <a:lnTo>
                  <a:pt x="3086" y="47498"/>
                </a:lnTo>
                <a:lnTo>
                  <a:pt x="15443" y="59943"/>
                </a:lnTo>
                <a:lnTo>
                  <a:pt x="22809" y="62992"/>
                </a:lnTo>
                <a:lnTo>
                  <a:pt x="40081" y="62992"/>
                </a:lnTo>
                <a:lnTo>
                  <a:pt x="47574" y="59943"/>
                </a:lnTo>
                <a:lnTo>
                  <a:pt x="59893" y="47498"/>
                </a:lnTo>
                <a:lnTo>
                  <a:pt x="62941" y="40131"/>
                </a:lnTo>
                <a:lnTo>
                  <a:pt x="62941" y="22733"/>
                </a:lnTo>
                <a:lnTo>
                  <a:pt x="59893" y="15366"/>
                </a:lnTo>
                <a:lnTo>
                  <a:pt x="53797" y="9143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646" y="3517265"/>
            <a:ext cx="3248013" cy="2250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0566" y="3791584"/>
            <a:ext cx="2205736" cy="22504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265224" y="425170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4"/>
                </a:lnTo>
                <a:lnTo>
                  <a:pt x="3086" y="15367"/>
                </a:lnTo>
                <a:lnTo>
                  <a:pt x="0" y="22733"/>
                </a:lnTo>
                <a:lnTo>
                  <a:pt x="0" y="31369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4"/>
                </a:lnTo>
                <a:lnTo>
                  <a:pt x="22809" y="62992"/>
                </a:lnTo>
                <a:lnTo>
                  <a:pt x="40081" y="62992"/>
                </a:lnTo>
                <a:lnTo>
                  <a:pt x="47574" y="59944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7"/>
                </a:lnTo>
                <a:lnTo>
                  <a:pt x="53797" y="9144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7838" y="4192396"/>
            <a:ext cx="2367153" cy="2250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265224" y="465404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7"/>
                </a:lnTo>
                <a:lnTo>
                  <a:pt x="9220" y="9143"/>
                </a:lnTo>
                <a:lnTo>
                  <a:pt x="3086" y="15366"/>
                </a:lnTo>
                <a:lnTo>
                  <a:pt x="0" y="22732"/>
                </a:lnTo>
                <a:lnTo>
                  <a:pt x="0" y="31368"/>
                </a:lnTo>
                <a:lnTo>
                  <a:pt x="0" y="40131"/>
                </a:lnTo>
                <a:lnTo>
                  <a:pt x="3086" y="47497"/>
                </a:lnTo>
                <a:lnTo>
                  <a:pt x="15443" y="59943"/>
                </a:lnTo>
                <a:lnTo>
                  <a:pt x="22809" y="62991"/>
                </a:lnTo>
                <a:lnTo>
                  <a:pt x="40081" y="62991"/>
                </a:lnTo>
                <a:lnTo>
                  <a:pt x="47574" y="59943"/>
                </a:lnTo>
                <a:lnTo>
                  <a:pt x="59893" y="47497"/>
                </a:lnTo>
                <a:lnTo>
                  <a:pt x="62941" y="40131"/>
                </a:lnTo>
                <a:lnTo>
                  <a:pt x="62941" y="22732"/>
                </a:lnTo>
                <a:lnTo>
                  <a:pt x="59893" y="15366"/>
                </a:lnTo>
                <a:lnTo>
                  <a:pt x="53797" y="9143"/>
                </a:lnTo>
                <a:lnTo>
                  <a:pt x="47574" y="3047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7838" y="4594733"/>
            <a:ext cx="2294001" cy="22504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265224" y="505485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4"/>
                </a:lnTo>
                <a:lnTo>
                  <a:pt x="3086" y="15367"/>
                </a:lnTo>
                <a:lnTo>
                  <a:pt x="0" y="22733"/>
                </a:lnTo>
                <a:lnTo>
                  <a:pt x="0" y="31369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4"/>
                </a:lnTo>
                <a:lnTo>
                  <a:pt x="22809" y="62992"/>
                </a:lnTo>
                <a:lnTo>
                  <a:pt x="40081" y="62992"/>
                </a:lnTo>
                <a:lnTo>
                  <a:pt x="47574" y="59944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7"/>
                </a:lnTo>
                <a:lnTo>
                  <a:pt x="53797" y="9144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7838" y="4995545"/>
            <a:ext cx="2026920" cy="22504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265224" y="545566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081" y="0"/>
                </a:moveTo>
                <a:lnTo>
                  <a:pt x="22809" y="0"/>
                </a:lnTo>
                <a:lnTo>
                  <a:pt x="15443" y="3048"/>
                </a:lnTo>
                <a:lnTo>
                  <a:pt x="9220" y="9144"/>
                </a:lnTo>
                <a:lnTo>
                  <a:pt x="3086" y="15367"/>
                </a:lnTo>
                <a:lnTo>
                  <a:pt x="0" y="22733"/>
                </a:lnTo>
                <a:lnTo>
                  <a:pt x="0" y="31369"/>
                </a:lnTo>
                <a:lnTo>
                  <a:pt x="0" y="40132"/>
                </a:lnTo>
                <a:lnTo>
                  <a:pt x="3086" y="47498"/>
                </a:lnTo>
                <a:lnTo>
                  <a:pt x="15443" y="59944"/>
                </a:lnTo>
                <a:lnTo>
                  <a:pt x="22809" y="62992"/>
                </a:lnTo>
                <a:lnTo>
                  <a:pt x="40081" y="62992"/>
                </a:lnTo>
                <a:lnTo>
                  <a:pt x="47574" y="59944"/>
                </a:lnTo>
                <a:lnTo>
                  <a:pt x="59893" y="47498"/>
                </a:lnTo>
                <a:lnTo>
                  <a:pt x="62941" y="40132"/>
                </a:lnTo>
                <a:lnTo>
                  <a:pt x="62941" y="22733"/>
                </a:lnTo>
                <a:lnTo>
                  <a:pt x="59893" y="15367"/>
                </a:lnTo>
                <a:lnTo>
                  <a:pt x="53797" y="9144"/>
                </a:lnTo>
                <a:lnTo>
                  <a:pt x="47574" y="3048"/>
                </a:lnTo>
                <a:lnTo>
                  <a:pt x="40081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7838" y="5396357"/>
            <a:ext cx="1737741" cy="22506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75603" y="1575816"/>
            <a:ext cx="5571744" cy="37063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8" y="1383791"/>
            <a:ext cx="11125200" cy="635"/>
          </a:xfrm>
          <a:custGeom>
            <a:avLst/>
            <a:gdLst/>
            <a:ahLst/>
            <a:cxnLst/>
            <a:rect l="l" t="t" r="r" b="b"/>
            <a:pathLst>
              <a:path w="11125200" h="634">
                <a:moveTo>
                  <a:pt x="0" y="0"/>
                </a:moveTo>
                <a:lnTo>
                  <a:pt x="11125200" y="254"/>
                </a:lnTo>
              </a:path>
            </a:pathLst>
          </a:custGeom>
          <a:ln w="1269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6823" y="2217420"/>
            <a:ext cx="3651504" cy="2423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6900" y="1416349"/>
            <a:ext cx="4808855" cy="41344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Ελέγχει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Εμπιστεύεται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συμβόλαια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γραπτά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Εμπιστεύεται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συνεργάτες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Εμπνέει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Ενδιαφέρεται</a:t>
            </a:r>
            <a:r>
              <a:rPr sz="2400" spc="-5" dirty="0">
                <a:latin typeface="Calibri"/>
                <a:cs typeface="Calibri"/>
              </a:rPr>
              <a:t> για </a:t>
            </a:r>
            <a:r>
              <a:rPr sz="2400" spc="-15" dirty="0">
                <a:latin typeface="Calibri"/>
                <a:cs typeface="Calibri"/>
              </a:rPr>
              <a:t>τους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ανώτερους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Επιρρίπτει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ευθύνες σε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άλλους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Καθοδηγεί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κανόνες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Λύνει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προβλήματα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Μιλά</a:t>
            </a:r>
            <a:r>
              <a:rPr sz="2400" spc="-25" dirty="0">
                <a:latin typeface="Calibri"/>
                <a:cs typeface="Calibri"/>
              </a:rPr>
              <a:t> και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δεν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ακούει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8" y="1383791"/>
            <a:ext cx="11125200" cy="635"/>
          </a:xfrm>
          <a:custGeom>
            <a:avLst/>
            <a:gdLst/>
            <a:ahLst/>
            <a:cxnLst/>
            <a:rect l="l" t="t" r="r" b="b"/>
            <a:pathLst>
              <a:path w="11125200" h="634">
                <a:moveTo>
                  <a:pt x="0" y="0"/>
                </a:moveTo>
                <a:lnTo>
                  <a:pt x="11125200" y="254"/>
                </a:lnTo>
              </a:path>
            </a:pathLst>
          </a:custGeom>
          <a:ln w="1269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1840992"/>
            <a:ext cx="4777740" cy="31760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18021" y="2064511"/>
            <a:ext cx="3917950" cy="28054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8636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Οικειοποιείται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εργασία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των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υφιστάμενων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latin typeface="Calibri"/>
                <a:cs typeface="Calibri"/>
              </a:rPr>
              <a:t>Παρέχει συμβουλές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latin typeface="Calibri"/>
                <a:cs typeface="Calibri"/>
              </a:rPr>
              <a:t>Πραγματοποιεί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όσα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υπόσχεται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Προκαλεί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φόβο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Προτιμά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άμεση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επικοινωνία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Προτιμά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τυπική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επικοινωνία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AE7E6EB-43AA-425E-3281-579004BFF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21111" r="8222" b="21111"/>
          <a:stretch/>
        </p:blipFill>
        <p:spPr>
          <a:xfrm>
            <a:off x="761999" y="371061"/>
            <a:ext cx="10398369" cy="58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346F2D-9668-566A-4C2D-FEF4A5C4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22CDE1-F6B4-3F1B-5DEB-22D3ED3CE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0B006E6-8D55-9C44-006B-3630B7FC2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1455" r="6444" b="22222"/>
          <a:stretch/>
        </p:blipFill>
        <p:spPr>
          <a:xfrm>
            <a:off x="304800" y="199390"/>
            <a:ext cx="12260474" cy="62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DA17D4-C85E-A8DB-BBFD-C592A509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570CAF-19DC-FC59-6850-6C2152390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29E070-6B7D-CC0F-3237-EBFFB8EB2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4" t="23582" r="8222" b="15888"/>
          <a:stretch/>
        </p:blipFill>
        <p:spPr>
          <a:xfrm>
            <a:off x="190040" y="228600"/>
            <a:ext cx="1063843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711DC-84F4-CB04-5B7F-FC84FE86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10" y="2816479"/>
            <a:ext cx="9415779" cy="430887"/>
          </a:xfrm>
        </p:spPr>
        <p:txBody>
          <a:bodyPr/>
          <a:lstStyle/>
          <a:p>
            <a:pPr algn="ctr"/>
            <a:r>
              <a:rPr lang="el-GR" dirty="0"/>
              <a:t>ΗΘΙΚΗ ΚΑΙ / Η ΗΓΕΣΙΑ ?</a:t>
            </a:r>
          </a:p>
        </p:txBody>
      </p:sp>
    </p:spTree>
    <p:extLst>
      <p:ext uri="{BB962C8B-B14F-4D97-AF65-F5344CB8AC3E}">
        <p14:creationId xmlns:p14="http://schemas.microsoft.com/office/powerpoint/2010/main" val="3186327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548A29-79E9-C290-3CA3-B4F368B4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292104-FDCF-6800-9820-CD75495D4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F2AB38-E4DB-3C06-9EDA-AD7A4D5F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2" t="16843" r="7334" b="27368"/>
          <a:stretch/>
        </p:blipFill>
        <p:spPr>
          <a:xfrm>
            <a:off x="0" y="103070"/>
            <a:ext cx="11923143" cy="66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522" y="984741"/>
            <a:ext cx="10180955" cy="488851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3309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endParaRPr lang="el-GR" sz="2800" spc="-10" dirty="0">
              <a:latin typeface="Calibri"/>
              <a:cs typeface="Calibri"/>
            </a:endParaRPr>
          </a:p>
          <a:p>
            <a:pPr marL="241300" marR="63309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endParaRPr lang="el-GR" sz="2800" spc="-10" dirty="0">
              <a:latin typeface="Calibri"/>
              <a:cs typeface="Calibri"/>
            </a:endParaRPr>
          </a:p>
          <a:p>
            <a:pPr marL="241300" marR="63309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lang="el-GR" sz="2800" spc="-10" dirty="0">
                <a:latin typeface="Calibri"/>
                <a:cs typeface="Calibri"/>
              </a:rPr>
              <a:t>Ποιες είναι οι ηγετικές προσωπικότητες της χώρας μας, της Ευρώπης, της διεθνούς σκηνής</a:t>
            </a:r>
          </a:p>
          <a:p>
            <a:pPr marL="241300" marR="63309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endParaRPr lang="el-GR" sz="2800" spc="-10" dirty="0">
              <a:latin typeface="Calibri"/>
              <a:cs typeface="Calibri"/>
            </a:endParaRPr>
          </a:p>
          <a:p>
            <a:pPr marL="241300" marR="63309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 err="1">
                <a:latin typeface="Calibri"/>
                <a:cs typeface="Calibri"/>
              </a:rPr>
              <a:t>Ποιες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ήταν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οι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ηγετικές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προσωπικότητες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κατά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την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πανδημία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στην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χώρα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μας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Ποιες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είναι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οι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ηγετικές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προσωπικότητες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στον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πόλεμο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στην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Ουκρανία</a:t>
            </a:r>
            <a:endParaRPr lang="el-GR" sz="2800" spc="-1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endParaRPr lang="el-GR" sz="2800" spc="-1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66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AE8AF-060E-3937-8ABA-F589BC05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270283-476A-7218-58B4-A0DB89E51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D2BE43-7338-14FE-F52A-746C7729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t="21455" r="8222" b="17778"/>
          <a:stretch/>
        </p:blipFill>
        <p:spPr>
          <a:xfrm>
            <a:off x="352088" y="304800"/>
            <a:ext cx="1148782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0260" y="646176"/>
            <a:ext cx="8031480" cy="52974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58B779-F81E-CC4C-BDFC-4F6FE7B3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21110" r="7334" b="18889"/>
          <a:stretch/>
        </p:blipFill>
        <p:spPr>
          <a:xfrm>
            <a:off x="2209799" y="1371600"/>
            <a:ext cx="85739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8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907" y="1085850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AE4F"/>
                </a:solidFill>
                <a:latin typeface="Arial"/>
                <a:cs typeface="Arial"/>
              </a:rPr>
              <a:t>ΤΙ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959" y="1722882"/>
            <a:ext cx="10260330" cy="2764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50"/>
              </a:spcBef>
              <a:tabLst>
                <a:tab pos="7195820" algn="l"/>
                <a:tab pos="8875395" algn="l"/>
              </a:tabLst>
            </a:pPr>
            <a:r>
              <a:rPr sz="3600" dirty="0">
                <a:latin typeface="Calibri Light"/>
                <a:cs typeface="Calibri Light"/>
              </a:rPr>
              <a:t>Η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b="1" spc="-45" dirty="0">
                <a:latin typeface="Arial"/>
                <a:cs typeface="Arial"/>
              </a:rPr>
              <a:t>φυσιολογικοποίηση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της απόκλιση</a:t>
            </a:r>
            <a:r>
              <a:rPr sz="3600" spc="-5" dirty="0">
                <a:latin typeface="Calibri Light"/>
                <a:cs typeface="Calibri Light"/>
              </a:rPr>
              <a:t>ς</a:t>
            </a:r>
            <a:r>
              <a:rPr sz="3600" spc="20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είναι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ένα </a:t>
            </a:r>
            <a:r>
              <a:rPr sz="3600" spc="5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μ</a:t>
            </a:r>
            <a:r>
              <a:rPr sz="3600" spc="-30" dirty="0">
                <a:latin typeface="Calibri Light"/>
                <a:cs typeface="Calibri Light"/>
              </a:rPr>
              <a:t>α</a:t>
            </a:r>
            <a:r>
              <a:rPr sz="3600" spc="-20" dirty="0">
                <a:latin typeface="Calibri Light"/>
                <a:cs typeface="Calibri Light"/>
              </a:rPr>
              <a:t>κ</a:t>
            </a:r>
            <a:r>
              <a:rPr sz="3600" spc="-15" dirty="0">
                <a:latin typeface="Calibri Light"/>
                <a:cs typeface="Calibri Light"/>
              </a:rPr>
              <a:t>ρ</a:t>
            </a:r>
            <a:r>
              <a:rPr sz="3600" spc="-20" dirty="0">
                <a:latin typeface="Calibri Light"/>
                <a:cs typeface="Calibri Light"/>
              </a:rPr>
              <a:t>ο</a:t>
            </a:r>
            <a:r>
              <a:rPr sz="3600" dirty="0">
                <a:latin typeface="Calibri Light"/>
                <a:cs typeface="Calibri Light"/>
              </a:rPr>
              <a:t>π</a:t>
            </a:r>
            <a:r>
              <a:rPr sz="3600" spc="-25" dirty="0">
                <a:latin typeface="Calibri Light"/>
                <a:cs typeface="Calibri Light"/>
              </a:rPr>
              <a:t>ρ</a:t>
            </a:r>
            <a:r>
              <a:rPr sz="3600" spc="-20" dirty="0">
                <a:latin typeface="Calibri Light"/>
                <a:cs typeface="Calibri Light"/>
              </a:rPr>
              <a:t>όθεσ</a:t>
            </a:r>
            <a:r>
              <a:rPr sz="3600" spc="-5" dirty="0">
                <a:latin typeface="Calibri Light"/>
                <a:cs typeface="Calibri Light"/>
              </a:rPr>
              <a:t>μ</a:t>
            </a:r>
            <a:r>
              <a:rPr sz="3600" dirty="0">
                <a:latin typeface="Calibri Light"/>
                <a:cs typeface="Calibri Light"/>
              </a:rPr>
              <a:t>ο φαιν</a:t>
            </a:r>
            <a:r>
              <a:rPr sz="3600" spc="-15" dirty="0">
                <a:latin typeface="Calibri Light"/>
                <a:cs typeface="Calibri Light"/>
              </a:rPr>
              <a:t>ό</a:t>
            </a:r>
            <a:r>
              <a:rPr sz="3600" spc="-5" dirty="0">
                <a:latin typeface="Calibri Light"/>
                <a:cs typeface="Calibri Light"/>
              </a:rPr>
              <a:t>μεν</a:t>
            </a:r>
            <a:r>
              <a:rPr sz="3600" dirty="0">
                <a:latin typeface="Calibri Light"/>
                <a:cs typeface="Calibri Light"/>
              </a:rPr>
              <a:t>ο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στ</a:t>
            </a:r>
            <a:r>
              <a:rPr sz="3600" dirty="0">
                <a:latin typeface="Calibri Light"/>
                <a:cs typeface="Calibri Light"/>
              </a:rPr>
              <a:t>ο</a:t>
            </a:r>
            <a:r>
              <a:rPr sz="3600" spc="-30" dirty="0">
                <a:latin typeface="Calibri Light"/>
                <a:cs typeface="Calibri Light"/>
              </a:rPr>
              <a:t> </a:t>
            </a:r>
            <a:r>
              <a:rPr sz="3600" spc="-35" dirty="0">
                <a:latin typeface="Calibri Light"/>
                <a:cs typeface="Calibri Light"/>
              </a:rPr>
              <a:t>ο</a:t>
            </a:r>
            <a:r>
              <a:rPr sz="3600" spc="-25" dirty="0">
                <a:latin typeface="Calibri Light"/>
                <a:cs typeface="Calibri Light"/>
              </a:rPr>
              <a:t>π</a:t>
            </a:r>
            <a:r>
              <a:rPr sz="3600" spc="-35" dirty="0">
                <a:latin typeface="Calibri Light"/>
                <a:cs typeface="Calibri Light"/>
              </a:rPr>
              <a:t>ο</a:t>
            </a:r>
            <a:r>
              <a:rPr sz="3600" spc="-30" dirty="0">
                <a:latin typeface="Calibri Light"/>
                <a:cs typeface="Calibri Light"/>
              </a:rPr>
              <a:t>ί</a:t>
            </a:r>
            <a:r>
              <a:rPr sz="3600" dirty="0">
                <a:latin typeface="Calibri Light"/>
                <a:cs typeface="Calibri Light"/>
              </a:rPr>
              <a:t>ο</a:t>
            </a:r>
            <a:r>
              <a:rPr sz="3600" spc="-30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άτο</a:t>
            </a:r>
            <a:r>
              <a:rPr sz="3600" spc="-5" dirty="0">
                <a:latin typeface="Calibri Light"/>
                <a:cs typeface="Calibri Light"/>
              </a:rPr>
              <a:t>μ</a:t>
            </a:r>
            <a:r>
              <a:rPr sz="3600" dirty="0">
                <a:latin typeface="Calibri Light"/>
                <a:cs typeface="Calibri Light"/>
              </a:rPr>
              <a:t>α</a:t>
            </a:r>
            <a:r>
              <a:rPr sz="3600" spc="-3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ή	</a:t>
            </a:r>
            <a:r>
              <a:rPr sz="3600" spc="-5" dirty="0">
                <a:latin typeface="Calibri Light"/>
                <a:cs typeface="Calibri Light"/>
              </a:rPr>
              <a:t>ομάδες  </a:t>
            </a:r>
            <a:r>
              <a:rPr sz="3600" b="1" spc="-65" dirty="0">
                <a:latin typeface="Arial"/>
                <a:cs typeface="Arial"/>
              </a:rPr>
              <a:t>αποδέχονται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επανειλημμένα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30" dirty="0">
                <a:latin typeface="Arial"/>
                <a:cs typeface="Arial"/>
              </a:rPr>
              <a:t>ένα	</a:t>
            </a:r>
            <a:r>
              <a:rPr sz="3600" b="1" spc="-55" dirty="0">
                <a:latin typeface="Arial"/>
                <a:cs typeface="Arial"/>
              </a:rPr>
              <a:t>χαμηλότερο</a:t>
            </a:r>
            <a:endParaRPr sz="3600">
              <a:latin typeface="Arial"/>
              <a:cs typeface="Arial"/>
            </a:endParaRPr>
          </a:p>
          <a:p>
            <a:pPr marL="12700" marR="212090">
              <a:lnSpc>
                <a:spcPts val="4290"/>
              </a:lnSpc>
              <a:spcBef>
                <a:spcPts val="30"/>
              </a:spcBef>
              <a:tabLst>
                <a:tab pos="7759700" algn="l"/>
              </a:tabLst>
            </a:pPr>
            <a:r>
              <a:rPr sz="3600" b="1" spc="-5" dirty="0">
                <a:latin typeface="Arial"/>
                <a:cs typeface="Arial"/>
              </a:rPr>
              <a:t>επίπεδο απόδοσης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μέχρις</a:t>
            </a:r>
            <a:r>
              <a:rPr sz="3600" spc="-15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ότου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αυτό	</a:t>
            </a:r>
            <a:r>
              <a:rPr sz="3600" spc="-15" dirty="0">
                <a:latin typeface="Calibri Light"/>
                <a:cs typeface="Calibri Light"/>
              </a:rPr>
              <a:t>το</a:t>
            </a:r>
            <a:r>
              <a:rPr sz="3600" spc="-120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κατώτερο </a:t>
            </a:r>
            <a:r>
              <a:rPr sz="3600" spc="-80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επίπεδο</a:t>
            </a:r>
            <a:r>
              <a:rPr sz="3600" spc="-75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γίνει</a:t>
            </a:r>
            <a:r>
              <a:rPr sz="3600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φυσιολογικό,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ο</a:t>
            </a:r>
            <a:r>
              <a:rPr sz="3600" spc="-25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κανόνας.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19" y="4929378"/>
            <a:ext cx="663194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i="1" dirty="0">
                <a:latin typeface="Arial"/>
                <a:cs typeface="Arial"/>
              </a:rPr>
              <a:t>Ποιοι</a:t>
            </a:r>
            <a:r>
              <a:rPr sz="2600" b="1" i="1" spc="-40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παραγοντες</a:t>
            </a:r>
            <a:r>
              <a:rPr sz="2600" b="1" i="1" spc="-40" dirty="0">
                <a:latin typeface="Arial"/>
                <a:cs typeface="Arial"/>
              </a:rPr>
              <a:t> </a:t>
            </a:r>
            <a:r>
              <a:rPr sz="2600" b="1" i="1" spc="-65" dirty="0">
                <a:latin typeface="Arial"/>
                <a:cs typeface="Arial"/>
              </a:rPr>
              <a:t>επηρεαζουν</a:t>
            </a:r>
            <a:r>
              <a:rPr sz="2600" b="1" i="1" spc="-7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σε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αυτη</a:t>
            </a:r>
            <a:r>
              <a:rPr sz="2600" b="1" i="1" spc="-4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την </a:t>
            </a:r>
            <a:r>
              <a:rPr sz="2600" b="1" i="1" spc="-705" dirty="0">
                <a:latin typeface="Arial"/>
                <a:cs typeface="Arial"/>
              </a:rPr>
              <a:t> </a:t>
            </a:r>
            <a:r>
              <a:rPr sz="2600" b="1" i="1" spc="-25" dirty="0">
                <a:latin typeface="Arial"/>
                <a:cs typeface="Arial"/>
              </a:rPr>
              <a:t>κατευθυνση</a:t>
            </a:r>
            <a:r>
              <a:rPr sz="2600" b="1" i="1" spc="-4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E3987C-1EF9-CF71-B401-F08F0013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7AD008-7F35-0F52-020F-977083E88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C90A76-4E13-338B-C3F4-03E3E6C8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" t="35555" r="10000" b="11111"/>
          <a:stretch/>
        </p:blipFill>
        <p:spPr>
          <a:xfrm>
            <a:off x="1066800" y="1524000"/>
            <a:ext cx="9677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4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B40B3F-FF4D-F0A4-29B0-0CD8876C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C6EAD5-9CF9-D79C-36A1-F525D5E6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32AE98-3E1A-800F-C3EA-83DD5813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1" t="25555" r="10000" b="16666"/>
          <a:stretch/>
        </p:blipFill>
        <p:spPr>
          <a:xfrm>
            <a:off x="1143000" y="925285"/>
            <a:ext cx="9753600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3323844"/>
            <a:ext cx="9829788" cy="158953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1764792"/>
            <a:ext cx="2414016" cy="3688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584" y="1914144"/>
            <a:ext cx="6245352" cy="26715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3073" y="1326896"/>
            <a:ext cx="4070350" cy="3902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32434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Εκεί </a:t>
            </a:r>
            <a:r>
              <a:rPr sz="2800" spc="-5" dirty="0">
                <a:latin typeface="Calibri"/>
                <a:cs typeface="Calibri"/>
              </a:rPr>
              <a:t>που η </a:t>
            </a:r>
            <a:r>
              <a:rPr sz="2800" spc="-10" dirty="0">
                <a:latin typeface="Calibri"/>
                <a:cs typeface="Calibri"/>
              </a:rPr>
              <a:t>παρεκτροπή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γίνεται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ο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κανόνας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Η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έννοια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της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αποδοχής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Πότε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και</a:t>
            </a:r>
            <a:r>
              <a:rPr sz="2800" spc="-10" dirty="0">
                <a:latin typeface="Calibri"/>
                <a:cs typeface="Calibri"/>
              </a:rPr>
              <a:t> γιατί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συμβαίνει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Παραδείγματα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20" y="1953767"/>
            <a:ext cx="1734311" cy="25526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329945"/>
            <a:ext cx="2228215" cy="9296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950" spc="-15" dirty="0">
                <a:latin typeface="Calibri Light"/>
                <a:cs typeface="Calibri Light"/>
              </a:rPr>
              <a:t>φαινόμενα </a:t>
            </a:r>
            <a:r>
              <a:rPr sz="2950" spc="-10" dirty="0">
                <a:latin typeface="Calibri Light"/>
                <a:cs typeface="Calibri Light"/>
              </a:rPr>
              <a:t> </a:t>
            </a:r>
            <a:r>
              <a:rPr sz="2950" spc="-30" dirty="0">
                <a:latin typeface="Calibri Light"/>
                <a:cs typeface="Calibri Light"/>
              </a:rPr>
              <a:t>συμ</a:t>
            </a:r>
            <a:r>
              <a:rPr sz="2950" spc="-35" dirty="0">
                <a:latin typeface="Calibri Light"/>
                <a:cs typeface="Calibri Light"/>
              </a:rPr>
              <a:t>π</a:t>
            </a:r>
            <a:r>
              <a:rPr sz="2950" spc="-25" dirty="0">
                <a:latin typeface="Calibri Light"/>
                <a:cs typeface="Calibri Light"/>
              </a:rPr>
              <a:t>ε</a:t>
            </a:r>
            <a:r>
              <a:rPr sz="2950" spc="-30" dirty="0">
                <a:latin typeface="Calibri Light"/>
                <a:cs typeface="Calibri Light"/>
              </a:rPr>
              <a:t>ρ</a:t>
            </a:r>
            <a:r>
              <a:rPr sz="2950" spc="-25" dirty="0">
                <a:latin typeface="Calibri Light"/>
                <a:cs typeface="Calibri Light"/>
              </a:rPr>
              <a:t>ιφ</a:t>
            </a:r>
            <a:r>
              <a:rPr sz="2950" spc="-30" dirty="0">
                <a:latin typeface="Calibri Light"/>
                <a:cs typeface="Calibri Light"/>
              </a:rPr>
              <a:t>ορά</a:t>
            </a:r>
            <a:r>
              <a:rPr sz="2950" dirty="0">
                <a:latin typeface="Calibri Light"/>
                <a:cs typeface="Calibri Light"/>
              </a:rPr>
              <a:t>ς</a:t>
            </a:r>
            <a:endParaRPr sz="2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973" y="2504694"/>
            <a:ext cx="5425440" cy="172656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marR="288290">
              <a:lnSpc>
                <a:spcPct val="104400"/>
              </a:lnSpc>
              <a:spcBef>
                <a:spcPts val="5"/>
              </a:spcBef>
              <a:tabLst>
                <a:tab pos="3375660" algn="l"/>
              </a:tabLst>
            </a:pPr>
            <a:r>
              <a:rPr sz="1800" b="1" spc="-25" dirty="0">
                <a:solidFill>
                  <a:srgbClr val="747474"/>
                </a:solidFill>
                <a:latin typeface="Arial"/>
                <a:cs typeface="Arial"/>
              </a:rPr>
              <a:t>«Σύνδρομο</a:t>
            </a:r>
            <a:r>
              <a:rPr sz="1800" b="1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747474"/>
                </a:solidFill>
                <a:latin typeface="Arial"/>
                <a:cs typeface="Arial"/>
              </a:rPr>
              <a:t>της</a:t>
            </a:r>
            <a:r>
              <a:rPr sz="1800" b="1" spc="8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747474"/>
                </a:solidFill>
                <a:latin typeface="Arial"/>
                <a:cs typeface="Arial"/>
              </a:rPr>
              <a:t>νέας</a:t>
            </a:r>
            <a:r>
              <a:rPr sz="1800" b="1" spc="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747474"/>
                </a:solidFill>
                <a:latin typeface="Arial"/>
                <a:cs typeface="Arial"/>
              </a:rPr>
              <a:t>ομάδας»: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747474"/>
                </a:solidFill>
                <a:latin typeface="Arial"/>
                <a:cs typeface="Arial"/>
              </a:rPr>
              <a:t>Όταν 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47474"/>
                </a:solidFill>
                <a:latin typeface="Arial"/>
                <a:cs typeface="Arial"/>
              </a:rPr>
              <a:t>πρωτοσυγκροτείται</a:t>
            </a:r>
            <a:r>
              <a:rPr sz="1800" b="1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747474"/>
                </a:solidFill>
                <a:latin typeface="Arial"/>
                <a:cs typeface="Arial"/>
              </a:rPr>
              <a:t>τα</a:t>
            </a:r>
            <a:r>
              <a:rPr sz="1800" b="1" spc="1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747474"/>
                </a:solidFill>
                <a:latin typeface="Arial"/>
                <a:cs typeface="Arial"/>
              </a:rPr>
              <a:t>άτομα	</a:t>
            </a:r>
            <a:r>
              <a:rPr sz="1800" b="1" spc="-15" dirty="0">
                <a:solidFill>
                  <a:srgbClr val="747474"/>
                </a:solidFill>
                <a:latin typeface="Arial"/>
                <a:cs typeface="Arial"/>
              </a:rPr>
              <a:t>ενδεχομένως</a:t>
            </a:r>
            <a:r>
              <a:rPr sz="1800" b="1" spc="-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747474"/>
                </a:solidFill>
                <a:latin typeface="Arial"/>
                <a:cs typeface="Arial"/>
              </a:rPr>
              <a:t>να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03899"/>
              </a:lnSpc>
              <a:tabLst>
                <a:tab pos="2075814" algn="l"/>
                <a:tab pos="3124200" algn="l"/>
              </a:tabLst>
            </a:pPr>
            <a:r>
              <a:rPr sz="1800" b="1" spc="-15" dirty="0">
                <a:solidFill>
                  <a:srgbClr val="747474"/>
                </a:solidFill>
                <a:latin typeface="Arial"/>
                <a:cs typeface="Arial"/>
              </a:rPr>
              <a:t>αγνοούν</a:t>
            </a:r>
            <a:r>
              <a:rPr sz="1800" b="1" spc="4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747474"/>
                </a:solidFill>
                <a:latin typeface="Arial"/>
                <a:cs typeface="Arial"/>
              </a:rPr>
              <a:t>τους</a:t>
            </a:r>
            <a:r>
              <a:rPr sz="1800" b="1" spc="8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747474"/>
                </a:solidFill>
                <a:latin typeface="Arial"/>
                <a:cs typeface="Arial"/>
              </a:rPr>
              <a:t>ρόλους</a:t>
            </a:r>
            <a:r>
              <a:rPr sz="1800" b="1" spc="4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747474"/>
                </a:solidFill>
                <a:latin typeface="Arial"/>
                <a:cs typeface="Arial"/>
              </a:rPr>
              <a:t>τους	</a:t>
            </a:r>
            <a:r>
              <a:rPr sz="1800" b="1" spc="-10" dirty="0">
                <a:solidFill>
                  <a:srgbClr val="747474"/>
                </a:solidFill>
                <a:latin typeface="Arial"/>
                <a:cs typeface="Arial"/>
              </a:rPr>
              <a:t>και</a:t>
            </a:r>
            <a:r>
              <a:rPr sz="1800" b="1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747474"/>
                </a:solidFill>
                <a:latin typeface="Arial"/>
                <a:cs typeface="Arial"/>
              </a:rPr>
              <a:t>υπάρχει</a:t>
            </a:r>
            <a:r>
              <a:rPr sz="1800" b="1" spc="-3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47474"/>
                </a:solidFill>
                <a:latin typeface="Arial"/>
                <a:cs typeface="Arial"/>
              </a:rPr>
              <a:t>ο</a:t>
            </a:r>
            <a:r>
              <a:rPr sz="1800" b="1" spc="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φόβος </a:t>
            </a:r>
            <a:r>
              <a:rPr sz="1800" b="1" spc="-48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747474"/>
                </a:solidFill>
                <a:latin typeface="Arial"/>
                <a:cs typeface="Arial"/>
              </a:rPr>
              <a:t>να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747474"/>
                </a:solidFill>
                <a:latin typeface="Arial"/>
                <a:cs typeface="Arial"/>
              </a:rPr>
              <a:t>υπάρξ</a:t>
            </a:r>
            <a:r>
              <a:rPr sz="1800" spc="-104" baseline="39351" dirty="0">
                <a:solidFill>
                  <a:srgbClr val="747474"/>
                </a:solidFill>
                <a:latin typeface="Arial MT"/>
                <a:cs typeface="Arial MT"/>
              </a:rPr>
              <a:t>•</a:t>
            </a:r>
            <a:r>
              <a:rPr sz="1800" b="1" spc="-70" dirty="0">
                <a:solidFill>
                  <a:srgbClr val="747474"/>
                </a:solidFill>
                <a:latin typeface="Arial"/>
                <a:cs typeface="Arial"/>
              </a:rPr>
              <a:t>ει</a:t>
            </a:r>
            <a:r>
              <a:rPr sz="1800" b="1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747474"/>
                </a:solidFill>
                <a:latin typeface="Arial"/>
                <a:cs typeface="Arial"/>
              </a:rPr>
              <a:t>λάθος	</a:t>
            </a:r>
            <a:r>
              <a:rPr sz="1800" b="1" spc="-5" dirty="0">
                <a:solidFill>
                  <a:srgbClr val="747474"/>
                </a:solidFill>
                <a:latin typeface="Arial"/>
                <a:cs typeface="Arial"/>
              </a:rPr>
              <a:t>χειρισμός. </a:t>
            </a:r>
            <a:r>
              <a:rPr sz="1800" b="1" spc="-15" dirty="0">
                <a:solidFill>
                  <a:srgbClr val="747474"/>
                </a:solidFill>
                <a:latin typeface="Arial"/>
                <a:cs typeface="Arial"/>
              </a:rPr>
              <a:t>Έτσι </a:t>
            </a:r>
            <a:r>
              <a:rPr sz="1800" b="1" spc="-10" dirty="0">
                <a:solidFill>
                  <a:srgbClr val="747474"/>
                </a:solidFill>
                <a:latin typeface="Arial"/>
                <a:cs typeface="Arial"/>
              </a:rPr>
              <a:t>αποφεύγουν </a:t>
            </a:r>
            <a:r>
              <a:rPr sz="1800" b="1" spc="-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747474"/>
                </a:solidFill>
                <a:latin typeface="Arial"/>
                <a:cs typeface="Arial"/>
              </a:rPr>
              <a:t>να</a:t>
            </a:r>
            <a:r>
              <a:rPr sz="1800" b="1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47474"/>
                </a:solidFill>
                <a:latin typeface="Arial"/>
                <a:cs typeface="Arial"/>
              </a:rPr>
              <a:t>διατυπώσουν</a:t>
            </a:r>
            <a:r>
              <a:rPr sz="1800" b="1" spc="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τις</a:t>
            </a:r>
            <a:r>
              <a:rPr sz="1800" b="1" spc="10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47474"/>
                </a:solidFill>
                <a:latin typeface="Arial"/>
                <a:cs typeface="Arial"/>
              </a:rPr>
              <a:t>απόψεις</a:t>
            </a:r>
            <a:r>
              <a:rPr sz="1800" b="1" spc="-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747474"/>
                </a:solidFill>
                <a:latin typeface="Arial"/>
                <a:cs typeface="Arial"/>
              </a:rPr>
              <a:t>τους.</a:t>
            </a:r>
            <a:r>
              <a:rPr sz="1800" b="1" spc="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47474"/>
                </a:solidFill>
                <a:latin typeface="Arial"/>
                <a:cs typeface="Arial"/>
              </a:rPr>
              <a:t>Υπάρχει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1800" b="1" spc="-20" dirty="0">
                <a:solidFill>
                  <a:srgbClr val="747474"/>
                </a:solidFill>
                <a:latin typeface="Arial"/>
                <a:cs typeface="Arial"/>
              </a:rPr>
              <a:t>«ψευδής</a:t>
            </a:r>
            <a:r>
              <a:rPr sz="1800" b="1" spc="-8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747474"/>
                </a:solidFill>
                <a:latin typeface="Arial"/>
                <a:cs typeface="Arial"/>
              </a:rPr>
              <a:t>συνοχή».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08619" y="1798320"/>
            <a:ext cx="3804285" cy="2715895"/>
            <a:chOff x="8008619" y="1798320"/>
            <a:chExt cx="3804285" cy="2715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7699" y="2022348"/>
              <a:ext cx="3410711" cy="20711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619" y="1798320"/>
              <a:ext cx="3803904" cy="2715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801" y="2816479"/>
            <a:ext cx="5959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υπηρεσιακό</a:t>
            </a:r>
            <a:r>
              <a:rPr spc="-20" dirty="0"/>
              <a:t> </a:t>
            </a:r>
            <a:r>
              <a:rPr spc="-15" dirty="0"/>
              <a:t>κενό</a:t>
            </a:r>
            <a:r>
              <a:rPr spc="5" dirty="0"/>
              <a:t> </a:t>
            </a:r>
            <a:r>
              <a:rPr spc="-5" dirty="0"/>
              <a:t>ή</a:t>
            </a:r>
            <a:r>
              <a:rPr spc="-15" dirty="0"/>
              <a:t> </a:t>
            </a:r>
            <a:r>
              <a:rPr spc="-10" dirty="0"/>
              <a:t>εκπαιδευτική</a:t>
            </a:r>
            <a:r>
              <a:rPr spc="-15" dirty="0"/>
              <a:t> </a:t>
            </a:r>
            <a:r>
              <a:rPr spc="-10" dirty="0"/>
              <a:t>ανάγκη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9078" y="3839336"/>
            <a:ext cx="3051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ζητούμενο </a:t>
            </a:r>
            <a:r>
              <a:rPr sz="2800" spc="-5" dirty="0">
                <a:latin typeface="Calibri"/>
                <a:cs typeface="Calibri"/>
              </a:rPr>
              <a:t>ή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έλλειμα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228676"/>
            <a:ext cx="2228215" cy="9302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5"/>
              </a:spcBef>
            </a:pPr>
            <a:r>
              <a:rPr sz="2950" spc="-15" dirty="0">
                <a:latin typeface="Calibri Light"/>
                <a:cs typeface="Calibri Light"/>
              </a:rPr>
              <a:t>φαινόμενα </a:t>
            </a:r>
            <a:r>
              <a:rPr sz="2950" spc="-10" dirty="0">
                <a:latin typeface="Calibri Light"/>
                <a:cs typeface="Calibri Light"/>
              </a:rPr>
              <a:t> </a:t>
            </a:r>
            <a:r>
              <a:rPr sz="2950" spc="-30" dirty="0">
                <a:latin typeface="Calibri Light"/>
                <a:cs typeface="Calibri Light"/>
              </a:rPr>
              <a:t>συμ</a:t>
            </a:r>
            <a:r>
              <a:rPr sz="2950" spc="-35" dirty="0">
                <a:latin typeface="Calibri Light"/>
                <a:cs typeface="Calibri Light"/>
              </a:rPr>
              <a:t>π</a:t>
            </a:r>
            <a:r>
              <a:rPr sz="2950" spc="-25" dirty="0">
                <a:latin typeface="Calibri Light"/>
                <a:cs typeface="Calibri Light"/>
              </a:rPr>
              <a:t>ε</a:t>
            </a:r>
            <a:r>
              <a:rPr sz="2950" spc="-30" dirty="0">
                <a:latin typeface="Calibri Light"/>
                <a:cs typeface="Calibri Light"/>
              </a:rPr>
              <a:t>ρ</a:t>
            </a:r>
            <a:r>
              <a:rPr sz="2950" spc="-25" dirty="0">
                <a:latin typeface="Calibri Light"/>
                <a:cs typeface="Calibri Light"/>
              </a:rPr>
              <a:t>ιφ</a:t>
            </a:r>
            <a:r>
              <a:rPr sz="2950" spc="-30" dirty="0">
                <a:latin typeface="Calibri Light"/>
                <a:cs typeface="Calibri Light"/>
              </a:rPr>
              <a:t>ορά</a:t>
            </a:r>
            <a:r>
              <a:rPr sz="2950" dirty="0">
                <a:latin typeface="Calibri Light"/>
                <a:cs typeface="Calibri Light"/>
              </a:rPr>
              <a:t>ς</a:t>
            </a:r>
            <a:endParaRPr sz="2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023" y="1492376"/>
            <a:ext cx="4459605" cy="23571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6200" marR="1405890">
              <a:lnSpc>
                <a:spcPct val="101899"/>
              </a:lnSpc>
              <a:spcBef>
                <a:spcPts val="60"/>
              </a:spcBef>
            </a:pPr>
            <a:r>
              <a:rPr sz="1550" b="1" spc="-20" dirty="0">
                <a:solidFill>
                  <a:srgbClr val="747474"/>
                </a:solidFill>
                <a:latin typeface="Arial"/>
                <a:cs typeface="Arial"/>
              </a:rPr>
              <a:t>Groupthi</a:t>
            </a:r>
            <a:r>
              <a:rPr sz="1725" spc="-30" baseline="12077" dirty="0">
                <a:solidFill>
                  <a:srgbClr val="747474"/>
                </a:solidFill>
                <a:latin typeface="Arial MT"/>
                <a:cs typeface="Arial MT"/>
              </a:rPr>
              <a:t>•</a:t>
            </a:r>
            <a:r>
              <a:rPr sz="1550" b="1" spc="-20" dirty="0">
                <a:solidFill>
                  <a:srgbClr val="747474"/>
                </a:solidFill>
                <a:latin typeface="Arial"/>
                <a:cs typeface="Arial"/>
              </a:rPr>
              <a:t>nk: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Η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 ομάδα</a:t>
            </a:r>
            <a:r>
              <a:rPr sz="1550" b="1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747474"/>
                </a:solidFill>
                <a:latin typeface="Arial"/>
                <a:cs typeface="Arial"/>
              </a:rPr>
              <a:t>λαμβάνει </a:t>
            </a:r>
            <a:r>
              <a:rPr sz="1550" b="1" spc="-4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30" dirty="0">
                <a:solidFill>
                  <a:srgbClr val="747474"/>
                </a:solidFill>
                <a:latin typeface="Arial"/>
                <a:cs typeface="Arial"/>
              </a:rPr>
              <a:t>καταστροφικές</a:t>
            </a:r>
            <a:r>
              <a:rPr sz="1550" b="1" spc="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αποφάσεις</a:t>
            </a:r>
            <a:r>
              <a:rPr sz="1550" b="1" spc="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ως</a:t>
            </a:r>
            <a:endParaRPr sz="1550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5"/>
              </a:spcBef>
            </a:pPr>
            <a:r>
              <a:rPr sz="1550" b="1" spc="5" dirty="0">
                <a:solidFill>
                  <a:srgbClr val="747474"/>
                </a:solidFill>
                <a:latin typeface="Arial"/>
                <a:cs typeface="Arial"/>
              </a:rPr>
              <a:t>αποτέλεσμα</a:t>
            </a:r>
            <a:r>
              <a:rPr sz="1550" b="1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747474"/>
                </a:solidFill>
                <a:latin typeface="Arial"/>
                <a:cs typeface="Arial"/>
              </a:rPr>
              <a:t>συλλογικής</a:t>
            </a:r>
            <a:r>
              <a:rPr sz="1550" b="1" spc="459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15" dirty="0">
                <a:solidFill>
                  <a:srgbClr val="747474"/>
                </a:solidFill>
                <a:latin typeface="Arial"/>
                <a:cs typeface="Arial"/>
              </a:rPr>
              <a:t>πόλωσης.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 MT"/>
              <a:cs typeface="Arial MT"/>
            </a:endParaRPr>
          </a:p>
          <a:p>
            <a:pPr marL="50165" marR="17780">
              <a:lnSpc>
                <a:spcPct val="101800"/>
              </a:lnSpc>
              <a:spcBef>
                <a:spcPts val="1315"/>
              </a:spcBef>
            </a:pPr>
            <a:r>
              <a:rPr sz="1550" b="1" spc="-20" dirty="0">
                <a:solidFill>
                  <a:srgbClr val="747474"/>
                </a:solidFill>
                <a:latin typeface="Arial"/>
                <a:cs typeface="Arial"/>
              </a:rPr>
              <a:t>«Σύνδρομο</a:t>
            </a:r>
            <a:r>
              <a:rPr sz="1550" b="1" spc="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Bunker»:</a:t>
            </a:r>
            <a:r>
              <a:rPr sz="1550" b="1" spc="-4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70" dirty="0">
                <a:solidFill>
                  <a:srgbClr val="747474"/>
                </a:solidFill>
                <a:latin typeface="Arial"/>
                <a:cs typeface="Arial"/>
              </a:rPr>
              <a:t>Τα</a:t>
            </a:r>
            <a:r>
              <a:rPr sz="1550" b="1" spc="-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747474"/>
                </a:solidFill>
                <a:latin typeface="Arial"/>
                <a:cs typeface="Arial"/>
              </a:rPr>
              <a:t>μέλη</a:t>
            </a:r>
            <a:r>
              <a:rPr sz="1550" b="1" spc="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35" dirty="0">
                <a:solidFill>
                  <a:srgbClr val="747474"/>
                </a:solidFill>
                <a:latin typeface="Arial"/>
                <a:cs typeface="Arial"/>
              </a:rPr>
              <a:t>της</a:t>
            </a:r>
            <a:r>
              <a:rPr sz="1550" b="1" spc="8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ομάδας </a:t>
            </a:r>
            <a:r>
              <a:rPr sz="1550" b="1" spc="15" dirty="0">
                <a:solidFill>
                  <a:srgbClr val="747474"/>
                </a:solidFill>
                <a:latin typeface="Arial"/>
                <a:cs typeface="Arial"/>
              </a:rPr>
              <a:t> δένονται</a:t>
            </a:r>
            <a:r>
              <a:rPr sz="1550" b="1" spc="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747474"/>
                </a:solidFill>
                <a:latin typeface="Arial"/>
                <a:cs typeface="Arial"/>
              </a:rPr>
              <a:t>μεταξύ</a:t>
            </a:r>
            <a:r>
              <a:rPr sz="1550" b="1" spc="3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747474"/>
                </a:solidFill>
                <a:latin typeface="Arial"/>
                <a:cs typeface="Arial"/>
              </a:rPr>
              <a:t>τους</a:t>
            </a:r>
            <a:r>
              <a:rPr sz="1550" b="1" spc="6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και</a:t>
            </a:r>
            <a:r>
              <a:rPr sz="1550" b="1" spc="4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747474"/>
                </a:solidFill>
                <a:latin typeface="Arial"/>
                <a:cs typeface="Arial"/>
              </a:rPr>
              <a:t>απομονώνονται</a:t>
            </a:r>
            <a:r>
              <a:rPr sz="1550" b="1" spc="4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15" dirty="0">
                <a:solidFill>
                  <a:srgbClr val="747474"/>
                </a:solidFill>
                <a:latin typeface="Arial"/>
                <a:cs typeface="Arial"/>
              </a:rPr>
              <a:t>από </a:t>
            </a:r>
            <a:r>
              <a:rPr sz="1550" b="1" spc="-4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35" dirty="0">
                <a:solidFill>
                  <a:srgbClr val="747474"/>
                </a:solidFill>
                <a:latin typeface="Arial"/>
                <a:cs typeface="Arial"/>
              </a:rPr>
              <a:t>τις</a:t>
            </a:r>
            <a:r>
              <a:rPr sz="1550" b="1" spc="8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ευθύνες</a:t>
            </a:r>
            <a:r>
              <a:rPr sz="1550" b="1" spc="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747474"/>
                </a:solidFill>
                <a:latin typeface="Arial"/>
                <a:cs typeface="Arial"/>
              </a:rPr>
              <a:t>τους</a:t>
            </a:r>
            <a:r>
              <a:rPr sz="1550" b="1" spc="8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ως</a:t>
            </a:r>
            <a:r>
              <a:rPr sz="1550" b="1" spc="-5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747474"/>
                </a:solidFill>
                <a:latin typeface="Arial"/>
                <a:cs typeface="Arial"/>
              </a:rPr>
              <a:t>άτομα</a:t>
            </a:r>
            <a:r>
              <a:rPr sz="1550" b="1" spc="6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και</a:t>
            </a:r>
            <a:r>
              <a:rPr sz="1550" b="1" spc="4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25" dirty="0">
                <a:solidFill>
                  <a:srgbClr val="747474"/>
                </a:solidFill>
                <a:latin typeface="Arial"/>
                <a:cs typeface="Arial"/>
              </a:rPr>
              <a:t>κατ’ 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επέκταση </a:t>
            </a:r>
            <a:r>
              <a:rPr sz="1550" b="1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747474"/>
                </a:solidFill>
                <a:latin typeface="Arial"/>
                <a:cs typeface="Arial"/>
              </a:rPr>
              <a:t>ως</a:t>
            </a:r>
            <a:r>
              <a:rPr sz="1550" b="1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747474"/>
                </a:solidFill>
                <a:latin typeface="Arial"/>
                <a:cs typeface="Arial"/>
              </a:rPr>
              <a:t>ομ</a:t>
            </a:r>
            <a:r>
              <a:rPr sz="1550" b="1" dirty="0">
                <a:solidFill>
                  <a:srgbClr val="747474"/>
                </a:solidFill>
                <a:latin typeface="Arial"/>
                <a:cs typeface="Arial"/>
              </a:rPr>
              <a:t>άδ</a:t>
            </a:r>
            <a:r>
              <a:rPr sz="1550" b="1" spc="10" dirty="0">
                <a:solidFill>
                  <a:srgbClr val="747474"/>
                </a:solidFill>
                <a:latin typeface="Arial"/>
                <a:cs typeface="Arial"/>
              </a:rPr>
              <a:t>α</a:t>
            </a:r>
            <a:r>
              <a:rPr sz="1550" spc="-5" dirty="0">
                <a:solidFill>
                  <a:srgbClr val="747474"/>
                </a:solidFill>
                <a:latin typeface="Arial MT"/>
                <a:cs typeface="Arial MT"/>
              </a:rPr>
              <a:t>.</a:t>
            </a:r>
            <a:r>
              <a:rPr sz="1550" spc="-60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endParaRPr sz="155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18831" y="2112264"/>
            <a:ext cx="3723640" cy="2633980"/>
            <a:chOff x="7418831" y="2112264"/>
            <a:chExt cx="3723640" cy="2633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655" y="2191512"/>
              <a:ext cx="3491484" cy="2331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831" y="2112264"/>
              <a:ext cx="3723131" cy="2633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6335" y="1383791"/>
            <a:ext cx="8343900" cy="635"/>
          </a:xfrm>
          <a:custGeom>
            <a:avLst/>
            <a:gdLst/>
            <a:ahLst/>
            <a:cxnLst/>
            <a:rect l="l" t="t" r="r" b="b"/>
            <a:pathLst>
              <a:path w="8343900" h="634">
                <a:moveTo>
                  <a:pt x="0" y="0"/>
                </a:moveTo>
                <a:lnTo>
                  <a:pt x="8343900" y="254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70697" y="1981200"/>
            <a:ext cx="8650605" cy="3712845"/>
            <a:chOff x="1770888" y="2130551"/>
            <a:chExt cx="8650605" cy="3712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0888" y="2130551"/>
              <a:ext cx="8650223" cy="3712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616" y="2168651"/>
              <a:ext cx="8435340" cy="3500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302240" cy="2497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Ποια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είναι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η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πιο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συχνή </a:t>
            </a:r>
            <a:r>
              <a:rPr sz="2800" spc="-15" dirty="0">
                <a:latin typeface="Calibri"/>
                <a:cs typeface="Calibri"/>
              </a:rPr>
              <a:t>αιτία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συγκρούσεων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στον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εργασιακο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σας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χωρο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Πως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το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διαχειρίζεστε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Ποιο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είναι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το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προσωπικό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σας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μοντέλο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διαχείρισης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των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συγκρούσεων?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5711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 Light"/>
                <a:cs typeface="Calibri Light"/>
              </a:rPr>
              <a:t>Διαχείριση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συγκρούσεων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2353055"/>
            <a:ext cx="3429000" cy="2590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23228" y="2967354"/>
            <a:ext cx="32378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«Όλα </a:t>
            </a:r>
            <a:r>
              <a:rPr sz="2800" spc="-15" dirty="0">
                <a:latin typeface="Calibri"/>
                <a:cs typeface="Calibri"/>
              </a:rPr>
              <a:t>ξεκινάνε </a:t>
            </a:r>
            <a:r>
              <a:rPr sz="2800" spc="-10" dirty="0">
                <a:latin typeface="Calibri"/>
                <a:cs typeface="Calibri"/>
              </a:rPr>
              <a:t>από τις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προσωπικές </a:t>
            </a:r>
            <a:r>
              <a:rPr sz="2800" spc="-10" dirty="0">
                <a:latin typeface="Calibri"/>
                <a:cs typeface="Calibri"/>
              </a:rPr>
              <a:t>αξίες </a:t>
            </a:r>
            <a:r>
              <a:rPr sz="2800" spc="-40" dirty="0">
                <a:latin typeface="Calibri"/>
                <a:cs typeface="Calibri"/>
              </a:rPr>
              <a:t>και 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πεποιθήσεις»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339" y="1847957"/>
            <a:ext cx="9090660" cy="39389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6390" y="3308426"/>
            <a:ext cx="4919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και</a:t>
            </a:r>
            <a:r>
              <a:rPr sz="3600" spc="-20" dirty="0"/>
              <a:t> </a:t>
            </a:r>
            <a:r>
              <a:rPr sz="3600" dirty="0"/>
              <a:t>μετά</a:t>
            </a:r>
            <a:r>
              <a:rPr sz="3600" spc="-40" dirty="0"/>
              <a:t> </a:t>
            </a:r>
            <a:r>
              <a:rPr sz="3600" spc="-5" dirty="0"/>
              <a:t>ήρθε</a:t>
            </a:r>
            <a:r>
              <a:rPr sz="3600" spc="-20" dirty="0"/>
              <a:t> </a:t>
            </a:r>
            <a:r>
              <a:rPr sz="3600" dirty="0"/>
              <a:t>η</a:t>
            </a:r>
            <a:r>
              <a:rPr sz="3600" spc="-15" dirty="0"/>
              <a:t> </a:t>
            </a:r>
            <a:r>
              <a:rPr sz="3600" spc="-10" dirty="0"/>
              <a:t>πανδημία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776" y="365759"/>
            <a:ext cx="7559923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365759"/>
            <a:ext cx="11015472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65759"/>
            <a:ext cx="10515600" cy="58110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1219200"/>
            <a:ext cx="9258935" cy="4598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η </a:t>
            </a:r>
            <a:r>
              <a:rPr sz="2800" spc="-10" dirty="0">
                <a:latin typeface="Calibri"/>
                <a:cs typeface="Calibri"/>
              </a:rPr>
              <a:t>δύναμη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της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πειθούς,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έμπνευση,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εμπιστοσύνη,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ρόλοι,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μοντέλα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συμπεριφοράς, εμπειρία,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ευθύνη,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συνέπειες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00" dirty="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εκτίμηση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διαχείριση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κινδύνου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η </a:t>
            </a:r>
            <a:r>
              <a:rPr sz="2800" spc="-10" dirty="0">
                <a:latin typeface="Calibri"/>
                <a:cs typeface="Calibri"/>
              </a:rPr>
              <a:t>διάσταση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ανάμεσα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στο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ατομικό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και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συλλογικό</a:t>
            </a:r>
            <a:endParaRPr lang="el-GR" sz="2800" spc="-25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endParaRPr lang="el-GR" sz="2800" spc="-25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lang="el-GR" sz="2800" spc="-25" dirty="0">
                <a:latin typeface="Calibri"/>
                <a:cs typeface="Calibri"/>
              </a:rPr>
              <a:t>η </a:t>
            </a:r>
            <a:r>
              <a:rPr lang="el-GR" sz="2800" spc="-25" dirty="0" err="1">
                <a:latin typeface="Calibri"/>
                <a:cs typeface="Calibri"/>
              </a:rPr>
              <a:t>επικοινωνια</a:t>
            </a:r>
            <a:endParaRPr lang="el-GR" sz="2800" spc="-25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endParaRPr lang="el-GR" sz="2800" spc="-25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lang="el-GR" sz="2800" spc="-25" dirty="0">
                <a:latin typeface="Calibri"/>
                <a:cs typeface="Calibri"/>
              </a:rPr>
              <a:t>η </a:t>
            </a:r>
            <a:r>
              <a:rPr lang="el-GR" sz="2800" spc="-25" dirty="0" err="1">
                <a:latin typeface="Calibri"/>
                <a:cs typeface="Calibri"/>
              </a:rPr>
              <a:t>διαχειριση</a:t>
            </a:r>
            <a:r>
              <a:rPr lang="el-GR" sz="2800" spc="-25" dirty="0">
                <a:latin typeface="Calibri"/>
                <a:cs typeface="Calibri"/>
              </a:rPr>
              <a:t> </a:t>
            </a:r>
            <a:r>
              <a:rPr lang="el-GR" sz="2800" spc="-25" dirty="0" err="1">
                <a:latin typeface="Calibri"/>
                <a:cs typeface="Calibri"/>
              </a:rPr>
              <a:t>συγκρουσεων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454</Words>
  <Application>Microsoft Office PowerPoint</Application>
  <PresentationFormat>Ευρεία οθόνη</PresentationFormat>
  <Paragraphs>92</Paragraphs>
  <Slides>44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9" baseType="lpstr">
      <vt:lpstr>Arial</vt:lpstr>
      <vt:lpstr>Arial MT</vt:lpstr>
      <vt:lpstr>Calibri</vt:lpstr>
      <vt:lpstr>Calibri Light</vt:lpstr>
      <vt:lpstr>Office Theme</vt:lpstr>
      <vt:lpstr>ΟΜΑΔΑ 1 Ποια ηταν τα μεγαλυτερα μαθηματα της πανδημιας για εσας ?  ΟΜΑΔΑ 2 Ποια ηταν τα μεγαλυτερα μαθηματα την διαχειρισης του DANIEL για εσας ?  ΟΜΑΔΑ 3 Ποια ηταν τα μεγαλυτερα μαθηματα από την ασκηση που τρεξαμε στο Αργος ?</vt:lpstr>
      <vt:lpstr>Κανείς στο απυρόβλητο, αλληλεξάρτηση, ανάληψη ευθύνης,  διαχείριση αβεβαιότητας, πειθώς, προσαρμοστικότητα,  παγκοσμιοποίηση, ανθρωπισμός</vt:lpstr>
      <vt:lpstr>Παρουσίαση του PowerPoint</vt:lpstr>
      <vt:lpstr>υπηρεσιακό κενό ή εκπαιδευτική ανάγκη</vt:lpstr>
      <vt:lpstr>και μετά ήρθε η πανδημία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Hγεσία</vt:lpstr>
      <vt:lpstr>Ηγέτης</vt:lpstr>
      <vt:lpstr>Παρουσίαση του PowerPoint</vt:lpstr>
      <vt:lpstr>Παρουσίαση του PowerPoint</vt:lpstr>
      <vt:lpstr>ΗΓΕΤΗΣ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ΗΘΙΚΗ ΚΑΙ / Η ΗΓΕΣΙΑ 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φαινόμενα  συμπεριφοράς</vt:lpstr>
      <vt:lpstr>φαινόμενα  συμπεριφοράς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evika karamagioli</dc:creator>
  <cp:lastModifiedBy>Evika Karamagioli</cp:lastModifiedBy>
  <cp:revision>8</cp:revision>
  <dcterms:created xsi:type="dcterms:W3CDTF">2023-05-04T10:30:26Z</dcterms:created>
  <dcterms:modified xsi:type="dcterms:W3CDTF">2024-07-08T05:49:47Z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2022-05-20T00:00:00Z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2023-05-04T00:00:00Z</vt:filetime>
  </property>
</Properties>
</file>