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67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embeddedFontLst>
    <p:embeddedFont>
      <p:font typeface="Meiryo" panose="020B0604030504040204" pitchFamily="34" charset="-128"/>
      <p:regular r:id="rId35"/>
      <p:bold r:id="rId36"/>
      <p:italic r:id="rId37"/>
      <p:boldItalic r:id="rId38"/>
    </p:embeddedFont>
    <p:embeddedFont>
      <p:font typeface="Play" panose="020B0604020202020204" charset="0"/>
      <p:regular r:id="rId39"/>
      <p:bold r:id="rId40"/>
    </p:embeddedFont>
    <p:embeddedFont>
      <p:font typeface="Quattrocento Sans" panose="020B0502050000020003" pitchFamily="34" charset="0"/>
      <p:regular r:id="rId41"/>
      <p:bold r:id="rId42"/>
      <p:italic r:id="rId43"/>
      <p:boldItalic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jNiOrjyQE1lCAn/IIxmBlCrpKF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D55E06-27CF-4891-A1B7-351BA54FD726}">
  <a:tblStyle styleId="{98D55E06-27CF-4891-A1B7-351BA54FD726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C"/>
          </a:solidFill>
        </a:fill>
      </a:tcStyle>
    </a:wholeTbl>
    <a:band1H>
      <a:tcTxStyle/>
      <a:tcStyle>
        <a:tcBdr/>
        <a:fill>
          <a:solidFill>
            <a:srgbClr val="CAD1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1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20’ for introductions and the social contract </a:t>
            </a:r>
            <a:endParaRPr/>
          </a:p>
        </p:txBody>
      </p:sp>
      <p:sp>
        <p:nvSpPr>
          <p:cNvPr id="173" name="Google Shape;1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Opening Questions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Could Pandora foresee the </a:t>
            </a:r>
            <a:r>
              <a:rPr lang="en-US" dirty="0" err="1"/>
              <a:t>polycrisis</a:t>
            </a:r>
            <a:r>
              <a:rPr lang="en-US" dirty="0"/>
              <a:t>? Foreseen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Could she understand it and manage it? Understanding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Did she have </a:t>
            </a:r>
            <a:r>
              <a:rPr lang="en-US" dirty="0" err="1"/>
              <a:t>polysolutions</a:t>
            </a:r>
            <a:r>
              <a:rPr lang="en-US" dirty="0"/>
              <a:t>? Managing - </a:t>
            </a:r>
            <a:r>
              <a:rPr lang="en-US" dirty="0" err="1"/>
              <a:t>Polysolutions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Had Pandora been taught about the </a:t>
            </a:r>
            <a:r>
              <a:rPr lang="en-US" dirty="0" err="1"/>
              <a:t>polycrisis</a:t>
            </a:r>
            <a:r>
              <a:rPr lang="en-US" dirty="0"/>
              <a:t>? Today’s workshop</a:t>
            </a:r>
            <a:endParaRPr dirty="0"/>
          </a:p>
        </p:txBody>
      </p:sp>
      <p:sp>
        <p:nvSpPr>
          <p:cNvPr id="465" name="Google Shape;46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20’ crises connections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Discussing about examples of crises around the world - participants should mention the first example that came to their mind - one minute activity</a:t>
            </a:r>
            <a:endParaRPr/>
          </a:p>
        </p:txBody>
      </p:sp>
      <p:sp>
        <p:nvSpPr>
          <p:cNvPr id="473" name="Google Shape;47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None/>
            </a:pPr>
            <a:r>
              <a:rPr lang="en-US" sz="1200">
                <a:latin typeface="Quattrocento Sans"/>
                <a:ea typeface="Quattrocento Sans"/>
                <a:cs typeface="Quattrocento Sans"/>
                <a:sym typeface="Quattrocento Sans"/>
              </a:rPr>
              <a:t>Participants share a recent crisis that affected their community/study, mapping interconnections with other crises – visualization of interconnected crises in a whiteboard through sticky notes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4cd6af6f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4cd6af6fc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Brainstorming activity (all participants can write something on a post it and add it at a specific section on the wall)</a:t>
            </a:r>
            <a:endParaRPr/>
          </a:p>
        </p:txBody>
      </p:sp>
      <p:sp>
        <p:nvSpPr>
          <p:cNvPr id="483" name="Google Shape;483;g34cd6af6fc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7491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Brainstorming activity – separate the participants into two groups for debate </a:t>
            </a:r>
            <a:endParaRPr/>
          </a:p>
        </p:txBody>
      </p:sp>
      <p:sp>
        <p:nvSpPr>
          <p:cNvPr id="508" name="Google Shape;5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4cd6af6fc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34cd6af6fc6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15’</a:t>
            </a:r>
            <a:endParaRPr/>
          </a:p>
        </p:txBody>
      </p:sp>
      <p:sp>
        <p:nvSpPr>
          <p:cNvPr id="516" name="Google Shape;516;g34cd6af6fc6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30’ activity </a:t>
            </a:r>
            <a:endParaRPr/>
          </a:p>
        </p:txBody>
      </p:sp>
      <p:sp>
        <p:nvSpPr>
          <p:cNvPr id="523" name="Google Shape;52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Brainstorming activity (2 groups) Switch roles between students and professors if it is possible (20 minutes activity) </a:t>
            </a:r>
            <a:endParaRPr/>
          </a:p>
        </p:txBody>
      </p:sp>
      <p:sp>
        <p:nvSpPr>
          <p:cNvPr id="542" name="Google Shape;54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30’</a:t>
            </a:r>
            <a:endParaRPr/>
          </a:p>
        </p:txBody>
      </p:sp>
      <p:sp>
        <p:nvSpPr>
          <p:cNvPr id="551" name="Google Shape;5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0" name="Google Shape;56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separate the participants into three tables to work on these three questions… Collect all the questions and write them in big flip charts </a:t>
            </a:r>
            <a:endParaRPr/>
          </a:p>
        </p:txBody>
      </p:sp>
      <p:sp>
        <p:nvSpPr>
          <p:cNvPr id="561" name="Google Shape;56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4cd6af6fc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4cd6af6fc6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g34cd6af6fc6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Quattrocento Sans"/>
                <a:ea typeface="Quattrocento Sans"/>
                <a:cs typeface="Quattrocento Sans"/>
                <a:sym typeface="Quattrocento Sans"/>
              </a:rPr>
              <a:t>40’ </a:t>
            </a:r>
            <a:r>
              <a:rPr lang="en-US" sz="1200">
                <a:latin typeface="Quattrocento Sans"/>
                <a:ea typeface="Quattrocento Sans"/>
                <a:cs typeface="Quattrocento Sans"/>
                <a:sym typeface="Quattrocento Sans"/>
              </a:rPr>
              <a:t>Break the participants into three groups…Based on the information/data collected from the exercise “Crisis connected” each group selects a teaching method and develops a short description of the method and to be used in polycrisis education. Afterwards, groups should provide steps for implementation in a classroom/ training setting.</a:t>
            </a:r>
            <a:br>
              <a:rPr lang="en-US" sz="1200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577" name="Google Shape;57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4cd6af6fc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4cd6af6fc6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g34cd6af6fc6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4d14b6a0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34d14b6a08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g34d14b6a08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4d15c407f1_0_2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g34d15c407f1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20’ myth/ questions/ brainstorming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Presenting the myth and the connection to </a:t>
            </a:r>
            <a:r>
              <a:rPr lang="en-US" dirty="0" err="1"/>
              <a:t>Polycrisis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456" name="Google Shape;45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περιεχόμενο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9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9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9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9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9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1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1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1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1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2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67676"/>
              </a:buClr>
              <a:buSzPts val="2400"/>
              <a:buNone/>
              <a:defRPr sz="2400">
                <a:solidFill>
                  <a:srgbClr val="76767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42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2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2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3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3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43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43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3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3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4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4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44"/>
          <p:cNvSpPr txBox="1">
            <a:spLocks noGrp="1"/>
          </p:cNvSpPr>
          <p:nvPr>
            <p:ph type="body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4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44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44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4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4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5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5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ό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6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7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7"/>
          <p:cNvSpPr txBox="1">
            <a:spLocks noGrp="1"/>
          </p:cNvSpPr>
          <p:nvPr>
            <p:ph type="body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47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47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7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7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περιεχόμενο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8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8"/>
          <p:cNvSpPr>
            <a:spLocks noGrp="1"/>
          </p:cNvSpPr>
          <p:nvPr>
            <p:ph type="pic" idx="2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48"/>
          <p:cNvSpPr txBox="1">
            <a:spLocks noGrp="1"/>
          </p:cNvSpPr>
          <p:nvPr>
            <p:ph type="body" idx="1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48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8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8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9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9"/>
          <p:cNvSpPr txBox="1">
            <a:spLocks noGrp="1"/>
          </p:cNvSpPr>
          <p:nvPr>
            <p:ph type="body" idx="1"/>
          </p:nvPr>
        </p:nvSpPr>
        <p:spPr>
          <a:xfrm rot="5400000">
            <a:off x="3920335" y="-1256505"/>
            <a:ext cx="435133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49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9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9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0"/>
          <p:cNvSpPr txBox="1">
            <a:spLocks noGrp="1"/>
          </p:cNvSpPr>
          <p:nvPr>
            <p:ph type="title"/>
          </p:nvPr>
        </p:nvSpPr>
        <p:spPr>
          <a:xfrm rot="5400000">
            <a:off x="7133436" y="1956596"/>
            <a:ext cx="5811834" cy="262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Pla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0"/>
          <p:cNvSpPr txBox="1">
            <a:spLocks noGrp="1"/>
          </p:cNvSpPr>
          <p:nvPr>
            <p:ph type="body" idx="1"/>
          </p:nvPr>
        </p:nvSpPr>
        <p:spPr>
          <a:xfrm rot="5400000">
            <a:off x="1799434" y="-596102"/>
            <a:ext cx="5811834" cy="773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50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0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0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ό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8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Play"/>
              <a:buNone/>
              <a:defRPr sz="4400" b="0" i="0" u="none" strike="noStrike" cap="non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op.europa.eu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1"/>
          <p:cNvSpPr/>
          <p:nvPr/>
        </p:nvSpPr>
        <p:spPr>
          <a:xfrm>
            <a:off x="3142784" y="253140"/>
            <a:ext cx="6184555" cy="618455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1"/>
          <p:cNvSpPr/>
          <p:nvPr/>
        </p:nvSpPr>
        <p:spPr>
          <a:xfrm>
            <a:off x="3124848" y="253140"/>
            <a:ext cx="6184555" cy="6184555"/>
          </a:xfrm>
          <a:prstGeom prst="ellipse">
            <a:avLst/>
          </a:prstGeom>
          <a:solidFill>
            <a:schemeClr val="accent6">
              <a:alpha val="29803"/>
            </a:schemeClr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1"/>
          <p:cNvSpPr/>
          <p:nvPr/>
        </p:nvSpPr>
        <p:spPr>
          <a:xfrm>
            <a:off x="3003723" y="136525"/>
            <a:ext cx="6184555" cy="6184555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1"/>
          <p:cNvSpPr txBox="1">
            <a:spLocks noGrp="1"/>
          </p:cNvSpPr>
          <p:nvPr>
            <p:ph type="ctrTitle"/>
          </p:nvPr>
        </p:nvSpPr>
        <p:spPr>
          <a:xfrm>
            <a:off x="3581400" y="965580"/>
            <a:ext cx="5204489" cy="3160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"/>
              <a:buNone/>
            </a:pPr>
            <a:r>
              <a:rPr lang="en-US" sz="5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Polycrisis Handbook Workshop</a:t>
            </a:r>
            <a:endParaRPr sz="5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1"/>
          <p:cNvSpPr txBox="1">
            <a:spLocks noGrp="1"/>
          </p:cNvSpPr>
          <p:nvPr>
            <p:ph type="subTitle" idx="1"/>
          </p:nvPr>
        </p:nvSpPr>
        <p:spPr>
          <a:xfrm>
            <a:off x="3820817" y="4409960"/>
            <a:ext cx="4508700" cy="11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1824"/>
              <a:buNone/>
            </a:pPr>
            <a:r>
              <a:rPr lang="en-US" sz="2784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PolyCIVIS</a:t>
            </a:r>
            <a:r>
              <a:rPr lang="en-US" sz="2784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Communication and Dissemination Work Package </a:t>
            </a:r>
            <a:endParaRPr sz="2784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71824"/>
              <a:buNone/>
            </a:pPr>
            <a:r>
              <a:rPr lang="en-US" sz="2784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Dakar 2025</a:t>
            </a:r>
            <a:endParaRPr sz="2784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71824"/>
              <a:buNone/>
            </a:pPr>
            <a:r>
              <a:rPr lang="en-US" sz="2784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-US" sz="2784" baseline="300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</a:t>
            </a:r>
            <a:r>
              <a:rPr lang="en-US" sz="2784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Workshop </a:t>
            </a:r>
            <a:endParaRPr sz="20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1"/>
          <p:cNvSpPr/>
          <p:nvPr/>
        </p:nvSpPr>
        <p:spPr>
          <a:xfrm>
            <a:off x="10256325" y="1431277"/>
            <a:ext cx="413663" cy="413663"/>
          </a:xfrm>
          <a:custGeom>
            <a:avLst/>
            <a:gdLst/>
            <a:ahLst/>
            <a:cxnLst/>
            <a:rect l="l" t="t" r="r" b="b"/>
            <a:pathLst>
              <a:path w="807148" h="807148" extrusionOk="0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1"/>
          <p:cNvSpPr/>
          <p:nvPr/>
        </p:nvSpPr>
        <p:spPr>
          <a:xfrm>
            <a:off x="10256275" y="1260527"/>
            <a:ext cx="413663" cy="413663"/>
          </a:xfrm>
          <a:custGeom>
            <a:avLst/>
            <a:gdLst/>
            <a:ahLst/>
            <a:cxnLst/>
            <a:rect l="l" t="t" r="r" b="b"/>
            <a:pathLst>
              <a:path w="807148" h="807148" extrusionOk="0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29803"/>
            </a:schemeClr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83" name="Google Shape;183;p1"/>
          <p:cNvGrpSpPr/>
          <p:nvPr/>
        </p:nvGrpSpPr>
        <p:grpSpPr>
          <a:xfrm>
            <a:off x="2080947" y="1755501"/>
            <a:ext cx="1598829" cy="531293"/>
            <a:chOff x="2504802" y="1755501"/>
            <a:chExt cx="1598829" cy="531293"/>
          </a:xfrm>
        </p:grpSpPr>
        <p:sp>
          <p:nvSpPr>
            <p:cNvPr id="184" name="Google Shape;184;p1"/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/>
              <a:ahLst/>
              <a:cxnLst/>
              <a:rect l="l" t="t" r="r" b="b"/>
              <a:pathLst>
                <a:path w="1598614" h="172939" extrusionOk="0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5" name="Google Shape;185;p1"/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/>
              <a:ahLst/>
              <a:cxnLst/>
              <a:rect l="l" t="t" r="r" b="b"/>
              <a:pathLst>
                <a:path w="1598829" h="172724" extrusionOk="0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6" name="Google Shape;186;p1"/>
          <p:cNvSpPr/>
          <p:nvPr/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1"/>
          <p:cNvSpPr/>
          <p:nvPr/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chemeClr val="accent2">
              <a:alpha val="29803"/>
            </a:schemeClr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88" name="Google Shape;188;p1"/>
          <p:cNvGrpSpPr/>
          <p:nvPr/>
        </p:nvGrpSpPr>
        <p:grpSpPr>
          <a:xfrm>
            <a:off x="8597506" y="4175798"/>
            <a:ext cx="1861486" cy="1861665"/>
            <a:chOff x="5734053" y="3067000"/>
            <a:chExt cx="724484" cy="724549"/>
          </a:xfrm>
        </p:grpSpPr>
        <p:sp>
          <p:nvSpPr>
            <p:cNvPr id="189" name="Google Shape;189;p1"/>
            <p:cNvSpPr/>
            <p:nvPr/>
          </p:nvSpPr>
          <p:spPr>
            <a:xfrm>
              <a:off x="5734055" y="3067000"/>
              <a:ext cx="14192" cy="14097"/>
            </a:xfrm>
            <a:custGeom>
              <a:avLst/>
              <a:gdLst/>
              <a:ahLst/>
              <a:cxnLst/>
              <a:rect l="l" t="t" r="r" b="b"/>
              <a:pathLst>
                <a:path w="14192" h="14097" extrusionOk="0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0" name="Google Shape;190;p1"/>
            <p:cNvSpPr/>
            <p:nvPr/>
          </p:nvSpPr>
          <p:spPr>
            <a:xfrm>
              <a:off x="5793300" y="3067000"/>
              <a:ext cx="14097" cy="14097"/>
            </a:xfrm>
            <a:custGeom>
              <a:avLst/>
              <a:gdLst/>
              <a:ahLst/>
              <a:cxnLst/>
              <a:rect l="l" t="t" r="r" b="b"/>
              <a:pathLst>
                <a:path w="14097" h="14097" extrusionOk="0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1" name="Google Shape;191;p1"/>
            <p:cNvSpPr/>
            <p:nvPr/>
          </p:nvSpPr>
          <p:spPr>
            <a:xfrm>
              <a:off x="5852450" y="3067000"/>
              <a:ext cx="14096" cy="14097"/>
            </a:xfrm>
            <a:custGeom>
              <a:avLst/>
              <a:gdLst/>
              <a:ahLst/>
              <a:cxnLst/>
              <a:rect l="l" t="t" r="r" b="b"/>
              <a:pathLst>
                <a:path w="14096" h="14097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2" name="Google Shape;192;p1"/>
            <p:cNvSpPr/>
            <p:nvPr/>
          </p:nvSpPr>
          <p:spPr>
            <a:xfrm>
              <a:off x="5911695" y="3067000"/>
              <a:ext cx="14096" cy="14097"/>
            </a:xfrm>
            <a:custGeom>
              <a:avLst/>
              <a:gdLst/>
              <a:ahLst/>
              <a:cxnLst/>
              <a:rect l="l" t="t" r="r" b="b"/>
              <a:pathLst>
                <a:path w="14096" h="14097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3" name="Google Shape;193;p1"/>
            <p:cNvSpPr/>
            <p:nvPr/>
          </p:nvSpPr>
          <p:spPr>
            <a:xfrm>
              <a:off x="5970846" y="3067000"/>
              <a:ext cx="14096" cy="14097"/>
            </a:xfrm>
            <a:custGeom>
              <a:avLst/>
              <a:gdLst/>
              <a:ahLst/>
              <a:cxnLst/>
              <a:rect l="l" t="t" r="r" b="b"/>
              <a:pathLst>
                <a:path w="14096" h="14097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4" name="Google Shape;194;p1"/>
            <p:cNvSpPr/>
            <p:nvPr/>
          </p:nvSpPr>
          <p:spPr>
            <a:xfrm>
              <a:off x="6030092" y="3067000"/>
              <a:ext cx="14097" cy="14097"/>
            </a:xfrm>
            <a:custGeom>
              <a:avLst/>
              <a:gdLst/>
              <a:ahLst/>
              <a:cxnLst/>
              <a:rect l="l" t="t" r="r" b="b"/>
              <a:pathLst>
                <a:path w="14097" h="14097" extrusionOk="0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5" name="Google Shape;195;p1"/>
            <p:cNvSpPr/>
            <p:nvPr/>
          </p:nvSpPr>
          <p:spPr>
            <a:xfrm>
              <a:off x="6089242" y="3067000"/>
              <a:ext cx="14096" cy="14097"/>
            </a:xfrm>
            <a:custGeom>
              <a:avLst/>
              <a:gdLst/>
              <a:ahLst/>
              <a:cxnLst/>
              <a:rect l="l" t="t" r="r" b="b"/>
              <a:pathLst>
                <a:path w="14096" h="14097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6" name="Google Shape;196;p1"/>
            <p:cNvSpPr/>
            <p:nvPr/>
          </p:nvSpPr>
          <p:spPr>
            <a:xfrm>
              <a:off x="5734055" y="3126244"/>
              <a:ext cx="14192" cy="14097"/>
            </a:xfrm>
            <a:custGeom>
              <a:avLst/>
              <a:gdLst/>
              <a:ahLst/>
              <a:cxnLst/>
              <a:rect l="l" t="t" r="r" b="b"/>
              <a:pathLst>
                <a:path w="14192" h="14097" extrusionOk="0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7" name="Google Shape;197;p1"/>
            <p:cNvSpPr/>
            <p:nvPr/>
          </p:nvSpPr>
          <p:spPr>
            <a:xfrm>
              <a:off x="5793300" y="3126242"/>
              <a:ext cx="14097" cy="14099"/>
            </a:xfrm>
            <a:custGeom>
              <a:avLst/>
              <a:gdLst/>
              <a:ahLst/>
              <a:cxnLst/>
              <a:rect l="l" t="t" r="r" b="b"/>
              <a:pathLst>
                <a:path w="14097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8" name="Google Shape;198;p1"/>
            <p:cNvSpPr/>
            <p:nvPr/>
          </p:nvSpPr>
          <p:spPr>
            <a:xfrm>
              <a:off x="5852450" y="3126242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9" name="Google Shape;199;p1"/>
            <p:cNvSpPr/>
            <p:nvPr/>
          </p:nvSpPr>
          <p:spPr>
            <a:xfrm>
              <a:off x="5911695" y="3126242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0" name="Google Shape;200;p1"/>
            <p:cNvSpPr/>
            <p:nvPr/>
          </p:nvSpPr>
          <p:spPr>
            <a:xfrm>
              <a:off x="5970846" y="3126242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1" name="Google Shape;201;p1"/>
            <p:cNvSpPr/>
            <p:nvPr/>
          </p:nvSpPr>
          <p:spPr>
            <a:xfrm>
              <a:off x="6030091" y="3126244"/>
              <a:ext cx="14097" cy="14097"/>
            </a:xfrm>
            <a:custGeom>
              <a:avLst/>
              <a:gdLst/>
              <a:ahLst/>
              <a:cxnLst/>
              <a:rect l="l" t="t" r="r" b="b"/>
              <a:pathLst>
                <a:path w="14097" h="14097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2" name="Google Shape;202;p1"/>
            <p:cNvSpPr/>
            <p:nvPr/>
          </p:nvSpPr>
          <p:spPr>
            <a:xfrm>
              <a:off x="6089242" y="3126242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3" name="Google Shape;203;p1"/>
            <p:cNvSpPr/>
            <p:nvPr/>
          </p:nvSpPr>
          <p:spPr>
            <a:xfrm>
              <a:off x="5734055" y="3185393"/>
              <a:ext cx="14192" cy="14096"/>
            </a:xfrm>
            <a:custGeom>
              <a:avLst/>
              <a:gdLst/>
              <a:ahLst/>
              <a:cxnLst/>
              <a:rect l="l" t="t" r="r" b="b"/>
              <a:pathLst>
                <a:path w="14192" h="14096" extrusionOk="0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4" name="Google Shape;204;p1"/>
            <p:cNvSpPr/>
            <p:nvPr/>
          </p:nvSpPr>
          <p:spPr>
            <a:xfrm>
              <a:off x="5793300" y="3185393"/>
              <a:ext cx="14097" cy="14097"/>
            </a:xfrm>
            <a:custGeom>
              <a:avLst/>
              <a:gdLst/>
              <a:ahLst/>
              <a:cxnLst/>
              <a:rect l="l" t="t" r="r" b="b"/>
              <a:pathLst>
                <a:path w="14097" h="14097" extrusionOk="0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5" name="Google Shape;205;p1"/>
            <p:cNvSpPr/>
            <p:nvPr/>
          </p:nvSpPr>
          <p:spPr>
            <a:xfrm>
              <a:off x="5852450" y="3185393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6" name="Google Shape;206;p1"/>
            <p:cNvSpPr/>
            <p:nvPr/>
          </p:nvSpPr>
          <p:spPr>
            <a:xfrm>
              <a:off x="5911695" y="3185393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7" name="Google Shape;207;p1"/>
            <p:cNvSpPr/>
            <p:nvPr/>
          </p:nvSpPr>
          <p:spPr>
            <a:xfrm>
              <a:off x="5970846" y="3185393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8" name="Google Shape;208;p1"/>
            <p:cNvSpPr/>
            <p:nvPr/>
          </p:nvSpPr>
          <p:spPr>
            <a:xfrm>
              <a:off x="6030092" y="3185393"/>
              <a:ext cx="14097" cy="14097"/>
            </a:xfrm>
            <a:custGeom>
              <a:avLst/>
              <a:gdLst/>
              <a:ahLst/>
              <a:cxnLst/>
              <a:rect l="l" t="t" r="r" b="b"/>
              <a:pathLst>
                <a:path w="14097" h="14097" extrusionOk="0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9" name="Google Shape;209;p1"/>
            <p:cNvSpPr/>
            <p:nvPr/>
          </p:nvSpPr>
          <p:spPr>
            <a:xfrm>
              <a:off x="6089242" y="3185393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0" name="Google Shape;210;p1"/>
            <p:cNvSpPr/>
            <p:nvPr/>
          </p:nvSpPr>
          <p:spPr>
            <a:xfrm>
              <a:off x="5734055" y="3244637"/>
              <a:ext cx="14192" cy="14096"/>
            </a:xfrm>
            <a:custGeom>
              <a:avLst/>
              <a:gdLst/>
              <a:ahLst/>
              <a:cxnLst/>
              <a:rect l="l" t="t" r="r" b="b"/>
              <a:pathLst>
                <a:path w="14192" h="14096" extrusionOk="0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1" name="Google Shape;211;p1"/>
            <p:cNvSpPr/>
            <p:nvPr/>
          </p:nvSpPr>
          <p:spPr>
            <a:xfrm>
              <a:off x="5793300" y="3244635"/>
              <a:ext cx="14097" cy="14099"/>
            </a:xfrm>
            <a:custGeom>
              <a:avLst/>
              <a:gdLst/>
              <a:ahLst/>
              <a:cxnLst/>
              <a:rect l="l" t="t" r="r" b="b"/>
              <a:pathLst>
                <a:path w="14097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2" name="Google Shape;212;p1"/>
            <p:cNvSpPr/>
            <p:nvPr/>
          </p:nvSpPr>
          <p:spPr>
            <a:xfrm>
              <a:off x="5852450" y="3244635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3" name="Google Shape;213;p1"/>
            <p:cNvSpPr/>
            <p:nvPr/>
          </p:nvSpPr>
          <p:spPr>
            <a:xfrm>
              <a:off x="5911695" y="3244635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4" name="Google Shape;214;p1"/>
            <p:cNvSpPr/>
            <p:nvPr/>
          </p:nvSpPr>
          <p:spPr>
            <a:xfrm>
              <a:off x="5970846" y="3244635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5" name="Google Shape;215;p1"/>
            <p:cNvSpPr/>
            <p:nvPr/>
          </p:nvSpPr>
          <p:spPr>
            <a:xfrm>
              <a:off x="6030091" y="3244637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6" name="Google Shape;216;p1"/>
            <p:cNvSpPr/>
            <p:nvPr/>
          </p:nvSpPr>
          <p:spPr>
            <a:xfrm>
              <a:off x="6089242" y="3244635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7" name="Google Shape;217;p1"/>
            <p:cNvSpPr/>
            <p:nvPr/>
          </p:nvSpPr>
          <p:spPr>
            <a:xfrm>
              <a:off x="5734055" y="3303786"/>
              <a:ext cx="14192" cy="14096"/>
            </a:xfrm>
            <a:custGeom>
              <a:avLst/>
              <a:gdLst/>
              <a:ahLst/>
              <a:cxnLst/>
              <a:rect l="l" t="t" r="r" b="b"/>
              <a:pathLst>
                <a:path w="14192" h="14096" extrusionOk="0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8" name="Google Shape;218;p1"/>
            <p:cNvSpPr/>
            <p:nvPr/>
          </p:nvSpPr>
          <p:spPr>
            <a:xfrm>
              <a:off x="5793300" y="3303786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9" name="Google Shape;219;p1"/>
            <p:cNvSpPr/>
            <p:nvPr/>
          </p:nvSpPr>
          <p:spPr>
            <a:xfrm>
              <a:off x="5852450" y="3303786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0" name="Google Shape;220;p1"/>
            <p:cNvSpPr/>
            <p:nvPr/>
          </p:nvSpPr>
          <p:spPr>
            <a:xfrm>
              <a:off x="5911695" y="3303786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1" name="Google Shape;221;p1"/>
            <p:cNvSpPr/>
            <p:nvPr/>
          </p:nvSpPr>
          <p:spPr>
            <a:xfrm>
              <a:off x="5970846" y="3303786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2" name="Google Shape;222;p1"/>
            <p:cNvSpPr/>
            <p:nvPr/>
          </p:nvSpPr>
          <p:spPr>
            <a:xfrm>
              <a:off x="6030091" y="3303786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3" name="Google Shape;223;p1"/>
            <p:cNvSpPr/>
            <p:nvPr/>
          </p:nvSpPr>
          <p:spPr>
            <a:xfrm>
              <a:off x="6089242" y="3303786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4" name="Google Shape;224;p1"/>
            <p:cNvSpPr/>
            <p:nvPr/>
          </p:nvSpPr>
          <p:spPr>
            <a:xfrm>
              <a:off x="5734055" y="3363031"/>
              <a:ext cx="14192" cy="14097"/>
            </a:xfrm>
            <a:custGeom>
              <a:avLst/>
              <a:gdLst/>
              <a:ahLst/>
              <a:cxnLst/>
              <a:rect l="l" t="t" r="r" b="b"/>
              <a:pathLst>
                <a:path w="14192" h="14097" extrusionOk="0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5" name="Google Shape;225;p1"/>
            <p:cNvSpPr/>
            <p:nvPr/>
          </p:nvSpPr>
          <p:spPr>
            <a:xfrm>
              <a:off x="5793300" y="3363029"/>
              <a:ext cx="14097" cy="14099"/>
            </a:xfrm>
            <a:custGeom>
              <a:avLst/>
              <a:gdLst/>
              <a:ahLst/>
              <a:cxnLst/>
              <a:rect l="l" t="t" r="r" b="b"/>
              <a:pathLst>
                <a:path w="14097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6" name="Google Shape;226;p1"/>
            <p:cNvSpPr/>
            <p:nvPr/>
          </p:nvSpPr>
          <p:spPr>
            <a:xfrm>
              <a:off x="5852450" y="3363029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7" name="Google Shape;227;p1"/>
            <p:cNvSpPr/>
            <p:nvPr/>
          </p:nvSpPr>
          <p:spPr>
            <a:xfrm>
              <a:off x="5911695" y="3363029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8" name="Google Shape;228;p1"/>
            <p:cNvSpPr/>
            <p:nvPr/>
          </p:nvSpPr>
          <p:spPr>
            <a:xfrm>
              <a:off x="5970846" y="3363029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9" name="Google Shape;229;p1"/>
            <p:cNvSpPr/>
            <p:nvPr/>
          </p:nvSpPr>
          <p:spPr>
            <a:xfrm>
              <a:off x="6030091" y="3363031"/>
              <a:ext cx="14097" cy="14097"/>
            </a:xfrm>
            <a:custGeom>
              <a:avLst/>
              <a:gdLst/>
              <a:ahLst/>
              <a:cxnLst/>
              <a:rect l="l" t="t" r="r" b="b"/>
              <a:pathLst>
                <a:path w="14097" h="14097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0" name="Google Shape;230;p1"/>
            <p:cNvSpPr/>
            <p:nvPr/>
          </p:nvSpPr>
          <p:spPr>
            <a:xfrm>
              <a:off x="6089242" y="3363029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1" name="Google Shape;231;p1"/>
            <p:cNvSpPr/>
            <p:nvPr/>
          </p:nvSpPr>
          <p:spPr>
            <a:xfrm>
              <a:off x="5734055" y="3422181"/>
              <a:ext cx="14192" cy="14096"/>
            </a:xfrm>
            <a:custGeom>
              <a:avLst/>
              <a:gdLst/>
              <a:ahLst/>
              <a:cxnLst/>
              <a:rect l="l" t="t" r="r" b="b"/>
              <a:pathLst>
                <a:path w="14192" h="14096" extrusionOk="0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2" name="Google Shape;232;p1"/>
            <p:cNvSpPr/>
            <p:nvPr/>
          </p:nvSpPr>
          <p:spPr>
            <a:xfrm>
              <a:off x="5793300" y="3422181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3" name="Google Shape;233;p1"/>
            <p:cNvSpPr/>
            <p:nvPr/>
          </p:nvSpPr>
          <p:spPr>
            <a:xfrm>
              <a:off x="5852450" y="3422181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4" name="Google Shape;234;p1"/>
            <p:cNvSpPr/>
            <p:nvPr/>
          </p:nvSpPr>
          <p:spPr>
            <a:xfrm>
              <a:off x="5911695" y="3422181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5" name="Google Shape;235;p1"/>
            <p:cNvSpPr/>
            <p:nvPr/>
          </p:nvSpPr>
          <p:spPr>
            <a:xfrm>
              <a:off x="5970846" y="3422181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6" name="Google Shape;236;p1"/>
            <p:cNvSpPr/>
            <p:nvPr/>
          </p:nvSpPr>
          <p:spPr>
            <a:xfrm>
              <a:off x="6030091" y="3422181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7" name="Google Shape;237;p1"/>
            <p:cNvSpPr/>
            <p:nvPr/>
          </p:nvSpPr>
          <p:spPr>
            <a:xfrm>
              <a:off x="6089242" y="3422181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8" name="Google Shape;238;p1"/>
            <p:cNvSpPr/>
            <p:nvPr/>
          </p:nvSpPr>
          <p:spPr>
            <a:xfrm>
              <a:off x="6148487" y="3067000"/>
              <a:ext cx="14097" cy="14097"/>
            </a:xfrm>
            <a:custGeom>
              <a:avLst/>
              <a:gdLst/>
              <a:ahLst/>
              <a:cxnLst/>
              <a:rect l="l" t="t" r="r" b="b"/>
              <a:pathLst>
                <a:path w="14097" h="14097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9" name="Google Shape;239;p1"/>
            <p:cNvSpPr/>
            <p:nvPr/>
          </p:nvSpPr>
          <p:spPr>
            <a:xfrm>
              <a:off x="6207638" y="3067000"/>
              <a:ext cx="14096" cy="14097"/>
            </a:xfrm>
            <a:custGeom>
              <a:avLst/>
              <a:gdLst/>
              <a:ahLst/>
              <a:cxnLst/>
              <a:rect l="l" t="t" r="r" b="b"/>
              <a:pathLst>
                <a:path w="14096" h="14097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0" name="Google Shape;240;p1"/>
            <p:cNvSpPr/>
            <p:nvPr/>
          </p:nvSpPr>
          <p:spPr>
            <a:xfrm>
              <a:off x="6266883" y="3067000"/>
              <a:ext cx="14096" cy="14097"/>
            </a:xfrm>
            <a:custGeom>
              <a:avLst/>
              <a:gdLst/>
              <a:ahLst/>
              <a:cxnLst/>
              <a:rect l="l" t="t" r="r" b="b"/>
              <a:pathLst>
                <a:path w="14096" h="14097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1" name="Google Shape;241;p1"/>
            <p:cNvSpPr/>
            <p:nvPr/>
          </p:nvSpPr>
          <p:spPr>
            <a:xfrm>
              <a:off x="6326033" y="3067000"/>
              <a:ext cx="14096" cy="14097"/>
            </a:xfrm>
            <a:custGeom>
              <a:avLst/>
              <a:gdLst/>
              <a:ahLst/>
              <a:cxnLst/>
              <a:rect l="l" t="t" r="r" b="b"/>
              <a:pathLst>
                <a:path w="14096" h="14097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2" name="Google Shape;242;p1"/>
            <p:cNvSpPr/>
            <p:nvPr/>
          </p:nvSpPr>
          <p:spPr>
            <a:xfrm>
              <a:off x="6385279" y="3067000"/>
              <a:ext cx="14096" cy="14097"/>
            </a:xfrm>
            <a:custGeom>
              <a:avLst/>
              <a:gdLst/>
              <a:ahLst/>
              <a:cxnLst/>
              <a:rect l="l" t="t" r="r" b="b"/>
              <a:pathLst>
                <a:path w="14096" h="14097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3" name="Google Shape;243;p1"/>
            <p:cNvSpPr/>
            <p:nvPr/>
          </p:nvSpPr>
          <p:spPr>
            <a:xfrm>
              <a:off x="6444429" y="3067000"/>
              <a:ext cx="14096" cy="14097"/>
            </a:xfrm>
            <a:custGeom>
              <a:avLst/>
              <a:gdLst/>
              <a:ahLst/>
              <a:cxnLst/>
              <a:rect l="l" t="t" r="r" b="b"/>
              <a:pathLst>
                <a:path w="14096" h="14097" extrusionOk="0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4" name="Google Shape;244;p1"/>
            <p:cNvSpPr/>
            <p:nvPr/>
          </p:nvSpPr>
          <p:spPr>
            <a:xfrm>
              <a:off x="6148487" y="3126241"/>
              <a:ext cx="14097" cy="14099"/>
            </a:xfrm>
            <a:custGeom>
              <a:avLst/>
              <a:gdLst/>
              <a:ahLst/>
              <a:cxnLst/>
              <a:rect l="l" t="t" r="r" b="b"/>
              <a:pathLst>
                <a:path w="14097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5" name="Google Shape;245;p1"/>
            <p:cNvSpPr/>
            <p:nvPr/>
          </p:nvSpPr>
          <p:spPr>
            <a:xfrm>
              <a:off x="6207638" y="3126241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6" name="Google Shape;246;p1"/>
            <p:cNvSpPr/>
            <p:nvPr/>
          </p:nvSpPr>
          <p:spPr>
            <a:xfrm>
              <a:off x="6266883" y="3126241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7" name="Google Shape;247;p1"/>
            <p:cNvSpPr/>
            <p:nvPr/>
          </p:nvSpPr>
          <p:spPr>
            <a:xfrm>
              <a:off x="6326033" y="3126241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8" name="Google Shape;248;p1"/>
            <p:cNvSpPr/>
            <p:nvPr/>
          </p:nvSpPr>
          <p:spPr>
            <a:xfrm>
              <a:off x="6385279" y="3126240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9" name="Google Shape;249;p1"/>
            <p:cNvSpPr/>
            <p:nvPr/>
          </p:nvSpPr>
          <p:spPr>
            <a:xfrm>
              <a:off x="6444429" y="3126242"/>
              <a:ext cx="14096" cy="14097"/>
            </a:xfrm>
            <a:custGeom>
              <a:avLst/>
              <a:gdLst/>
              <a:ahLst/>
              <a:cxnLst/>
              <a:rect l="l" t="t" r="r" b="b"/>
              <a:pathLst>
                <a:path w="14096" h="14097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0" name="Google Shape;250;p1"/>
            <p:cNvSpPr/>
            <p:nvPr/>
          </p:nvSpPr>
          <p:spPr>
            <a:xfrm>
              <a:off x="6148487" y="3185391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1" name="Google Shape;251;p1"/>
            <p:cNvSpPr/>
            <p:nvPr/>
          </p:nvSpPr>
          <p:spPr>
            <a:xfrm>
              <a:off x="6207638" y="3185391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2" name="Google Shape;252;p1"/>
            <p:cNvSpPr/>
            <p:nvPr/>
          </p:nvSpPr>
          <p:spPr>
            <a:xfrm>
              <a:off x="6266883" y="3185391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3" name="Google Shape;253;p1"/>
            <p:cNvSpPr/>
            <p:nvPr/>
          </p:nvSpPr>
          <p:spPr>
            <a:xfrm>
              <a:off x="6326033" y="3185391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4" name="Google Shape;254;p1"/>
            <p:cNvSpPr/>
            <p:nvPr/>
          </p:nvSpPr>
          <p:spPr>
            <a:xfrm>
              <a:off x="6385279" y="3185391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5" name="Google Shape;255;p1"/>
            <p:cNvSpPr/>
            <p:nvPr/>
          </p:nvSpPr>
          <p:spPr>
            <a:xfrm>
              <a:off x="6444429" y="3185391"/>
              <a:ext cx="14096" cy="14097"/>
            </a:xfrm>
            <a:custGeom>
              <a:avLst/>
              <a:gdLst/>
              <a:ahLst/>
              <a:cxnLst/>
              <a:rect l="l" t="t" r="r" b="b"/>
              <a:pathLst>
                <a:path w="14096" h="14097" extrusionOk="0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6" name="Google Shape;256;p1"/>
            <p:cNvSpPr/>
            <p:nvPr/>
          </p:nvSpPr>
          <p:spPr>
            <a:xfrm>
              <a:off x="6148487" y="3244634"/>
              <a:ext cx="14097" cy="14099"/>
            </a:xfrm>
            <a:custGeom>
              <a:avLst/>
              <a:gdLst/>
              <a:ahLst/>
              <a:cxnLst/>
              <a:rect l="l" t="t" r="r" b="b"/>
              <a:pathLst>
                <a:path w="14097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7" name="Google Shape;257;p1"/>
            <p:cNvSpPr/>
            <p:nvPr/>
          </p:nvSpPr>
          <p:spPr>
            <a:xfrm>
              <a:off x="6207638" y="3244634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8" name="Google Shape;258;p1"/>
            <p:cNvSpPr/>
            <p:nvPr/>
          </p:nvSpPr>
          <p:spPr>
            <a:xfrm>
              <a:off x="6266883" y="3244634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9" name="Google Shape;259;p1"/>
            <p:cNvSpPr/>
            <p:nvPr/>
          </p:nvSpPr>
          <p:spPr>
            <a:xfrm>
              <a:off x="6326033" y="3244634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0" name="Google Shape;260;p1"/>
            <p:cNvSpPr/>
            <p:nvPr/>
          </p:nvSpPr>
          <p:spPr>
            <a:xfrm>
              <a:off x="6385279" y="3244634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1" name="Google Shape;261;p1"/>
            <p:cNvSpPr/>
            <p:nvPr/>
          </p:nvSpPr>
          <p:spPr>
            <a:xfrm>
              <a:off x="6444429" y="3244636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2" name="Google Shape;262;p1"/>
            <p:cNvSpPr/>
            <p:nvPr/>
          </p:nvSpPr>
          <p:spPr>
            <a:xfrm>
              <a:off x="6148487" y="3303786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Google Shape;263;p1"/>
            <p:cNvSpPr/>
            <p:nvPr/>
          </p:nvSpPr>
          <p:spPr>
            <a:xfrm>
              <a:off x="6207638" y="3303786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4" name="Google Shape;264;p1"/>
            <p:cNvSpPr/>
            <p:nvPr/>
          </p:nvSpPr>
          <p:spPr>
            <a:xfrm>
              <a:off x="6266883" y="3303786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5" name="Google Shape;265;p1"/>
            <p:cNvSpPr/>
            <p:nvPr/>
          </p:nvSpPr>
          <p:spPr>
            <a:xfrm>
              <a:off x="6326033" y="3303786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6" name="Google Shape;266;p1"/>
            <p:cNvSpPr/>
            <p:nvPr/>
          </p:nvSpPr>
          <p:spPr>
            <a:xfrm>
              <a:off x="6385279" y="3303786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7" name="Google Shape;267;p1"/>
            <p:cNvSpPr/>
            <p:nvPr/>
          </p:nvSpPr>
          <p:spPr>
            <a:xfrm>
              <a:off x="6444429" y="3303785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8" name="Google Shape;268;p1"/>
            <p:cNvSpPr/>
            <p:nvPr/>
          </p:nvSpPr>
          <p:spPr>
            <a:xfrm>
              <a:off x="6148487" y="3363028"/>
              <a:ext cx="14097" cy="14099"/>
            </a:xfrm>
            <a:custGeom>
              <a:avLst/>
              <a:gdLst/>
              <a:ahLst/>
              <a:cxnLst/>
              <a:rect l="l" t="t" r="r" b="b"/>
              <a:pathLst>
                <a:path w="14097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9" name="Google Shape;269;p1"/>
            <p:cNvSpPr/>
            <p:nvPr/>
          </p:nvSpPr>
          <p:spPr>
            <a:xfrm>
              <a:off x="6207638" y="3363028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0" name="Google Shape;270;p1"/>
            <p:cNvSpPr/>
            <p:nvPr/>
          </p:nvSpPr>
          <p:spPr>
            <a:xfrm>
              <a:off x="6266883" y="3363028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1" name="Google Shape;271;p1"/>
            <p:cNvSpPr/>
            <p:nvPr/>
          </p:nvSpPr>
          <p:spPr>
            <a:xfrm>
              <a:off x="6326033" y="3363028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2" name="Google Shape;272;p1"/>
            <p:cNvSpPr/>
            <p:nvPr/>
          </p:nvSpPr>
          <p:spPr>
            <a:xfrm>
              <a:off x="6385279" y="3363027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3" name="Google Shape;273;p1"/>
            <p:cNvSpPr/>
            <p:nvPr/>
          </p:nvSpPr>
          <p:spPr>
            <a:xfrm>
              <a:off x="6444429" y="3363029"/>
              <a:ext cx="14096" cy="14097"/>
            </a:xfrm>
            <a:custGeom>
              <a:avLst/>
              <a:gdLst/>
              <a:ahLst/>
              <a:cxnLst/>
              <a:rect l="l" t="t" r="r" b="b"/>
              <a:pathLst>
                <a:path w="14096" h="14097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4" name="Google Shape;274;p1"/>
            <p:cNvSpPr/>
            <p:nvPr/>
          </p:nvSpPr>
          <p:spPr>
            <a:xfrm>
              <a:off x="6148487" y="3422179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5" name="Google Shape;275;p1"/>
            <p:cNvSpPr/>
            <p:nvPr/>
          </p:nvSpPr>
          <p:spPr>
            <a:xfrm>
              <a:off x="6207638" y="3422179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6" name="Google Shape;276;p1"/>
            <p:cNvSpPr/>
            <p:nvPr/>
          </p:nvSpPr>
          <p:spPr>
            <a:xfrm>
              <a:off x="6266883" y="3422179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7" name="Google Shape;277;p1"/>
            <p:cNvSpPr/>
            <p:nvPr/>
          </p:nvSpPr>
          <p:spPr>
            <a:xfrm>
              <a:off x="6326033" y="3422178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8" name="Google Shape;278;p1"/>
            <p:cNvSpPr/>
            <p:nvPr/>
          </p:nvSpPr>
          <p:spPr>
            <a:xfrm>
              <a:off x="6385279" y="3422180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9" name="Google Shape;279;p1"/>
            <p:cNvSpPr/>
            <p:nvPr/>
          </p:nvSpPr>
          <p:spPr>
            <a:xfrm>
              <a:off x="6444429" y="3422181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0" name="Google Shape;280;p1"/>
            <p:cNvSpPr/>
            <p:nvPr/>
          </p:nvSpPr>
          <p:spPr>
            <a:xfrm>
              <a:off x="5734055" y="3481330"/>
              <a:ext cx="14192" cy="14096"/>
            </a:xfrm>
            <a:custGeom>
              <a:avLst/>
              <a:gdLst/>
              <a:ahLst/>
              <a:cxnLst/>
              <a:rect l="l" t="t" r="r" b="b"/>
              <a:pathLst>
                <a:path w="14192" h="14096" extrusionOk="0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1" name="Google Shape;281;p1"/>
            <p:cNvSpPr/>
            <p:nvPr/>
          </p:nvSpPr>
          <p:spPr>
            <a:xfrm>
              <a:off x="5793300" y="3481330"/>
              <a:ext cx="14097" cy="14097"/>
            </a:xfrm>
            <a:custGeom>
              <a:avLst/>
              <a:gdLst/>
              <a:ahLst/>
              <a:cxnLst/>
              <a:rect l="l" t="t" r="r" b="b"/>
              <a:pathLst>
                <a:path w="14097" h="14097" extrusionOk="0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2" name="Google Shape;282;p1"/>
            <p:cNvSpPr/>
            <p:nvPr/>
          </p:nvSpPr>
          <p:spPr>
            <a:xfrm>
              <a:off x="5852450" y="3481330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3" name="Google Shape;283;p1"/>
            <p:cNvSpPr/>
            <p:nvPr/>
          </p:nvSpPr>
          <p:spPr>
            <a:xfrm>
              <a:off x="5911695" y="3481330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4" name="Google Shape;284;p1"/>
            <p:cNvSpPr/>
            <p:nvPr/>
          </p:nvSpPr>
          <p:spPr>
            <a:xfrm>
              <a:off x="5970846" y="3481330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5" name="Google Shape;285;p1"/>
            <p:cNvSpPr/>
            <p:nvPr/>
          </p:nvSpPr>
          <p:spPr>
            <a:xfrm>
              <a:off x="6030092" y="3481330"/>
              <a:ext cx="14097" cy="14097"/>
            </a:xfrm>
            <a:custGeom>
              <a:avLst/>
              <a:gdLst/>
              <a:ahLst/>
              <a:cxnLst/>
              <a:rect l="l" t="t" r="r" b="b"/>
              <a:pathLst>
                <a:path w="14097" h="14097" extrusionOk="0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6" name="Google Shape;286;p1"/>
            <p:cNvSpPr/>
            <p:nvPr/>
          </p:nvSpPr>
          <p:spPr>
            <a:xfrm>
              <a:off x="6089242" y="3481330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7" name="Google Shape;287;p1"/>
            <p:cNvSpPr/>
            <p:nvPr/>
          </p:nvSpPr>
          <p:spPr>
            <a:xfrm>
              <a:off x="5734055" y="3540575"/>
              <a:ext cx="14192" cy="14096"/>
            </a:xfrm>
            <a:custGeom>
              <a:avLst/>
              <a:gdLst/>
              <a:ahLst/>
              <a:cxnLst/>
              <a:rect l="l" t="t" r="r" b="b"/>
              <a:pathLst>
                <a:path w="14192" h="14096" extrusionOk="0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8" name="Google Shape;288;p1"/>
            <p:cNvSpPr/>
            <p:nvPr/>
          </p:nvSpPr>
          <p:spPr>
            <a:xfrm>
              <a:off x="5793300" y="3540575"/>
              <a:ext cx="14097" cy="14097"/>
            </a:xfrm>
            <a:custGeom>
              <a:avLst/>
              <a:gdLst/>
              <a:ahLst/>
              <a:cxnLst/>
              <a:rect l="l" t="t" r="r" b="b"/>
              <a:pathLst>
                <a:path w="14097" h="14097" extrusionOk="0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9" name="Google Shape;289;p1"/>
            <p:cNvSpPr/>
            <p:nvPr/>
          </p:nvSpPr>
          <p:spPr>
            <a:xfrm>
              <a:off x="5852450" y="3540575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0" name="Google Shape;290;p1"/>
            <p:cNvSpPr/>
            <p:nvPr/>
          </p:nvSpPr>
          <p:spPr>
            <a:xfrm>
              <a:off x="5911695" y="3540575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1" name="Google Shape;291;p1"/>
            <p:cNvSpPr/>
            <p:nvPr/>
          </p:nvSpPr>
          <p:spPr>
            <a:xfrm>
              <a:off x="5970846" y="3540575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2" name="Google Shape;292;p1"/>
            <p:cNvSpPr/>
            <p:nvPr/>
          </p:nvSpPr>
          <p:spPr>
            <a:xfrm>
              <a:off x="6030092" y="3540575"/>
              <a:ext cx="14097" cy="14097"/>
            </a:xfrm>
            <a:custGeom>
              <a:avLst/>
              <a:gdLst/>
              <a:ahLst/>
              <a:cxnLst/>
              <a:rect l="l" t="t" r="r" b="b"/>
              <a:pathLst>
                <a:path w="14097" h="14097" extrusionOk="0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3" name="Google Shape;293;p1"/>
            <p:cNvSpPr/>
            <p:nvPr/>
          </p:nvSpPr>
          <p:spPr>
            <a:xfrm>
              <a:off x="6089242" y="3540575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4" name="Google Shape;294;p1"/>
            <p:cNvSpPr/>
            <p:nvPr/>
          </p:nvSpPr>
          <p:spPr>
            <a:xfrm>
              <a:off x="5734055" y="3599725"/>
              <a:ext cx="14192" cy="14096"/>
            </a:xfrm>
            <a:custGeom>
              <a:avLst/>
              <a:gdLst/>
              <a:ahLst/>
              <a:cxnLst/>
              <a:rect l="l" t="t" r="r" b="b"/>
              <a:pathLst>
                <a:path w="14192" h="14096" extrusionOk="0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5" name="Google Shape;295;p1"/>
            <p:cNvSpPr/>
            <p:nvPr/>
          </p:nvSpPr>
          <p:spPr>
            <a:xfrm>
              <a:off x="5793300" y="3599725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6" name="Google Shape;296;p1"/>
            <p:cNvSpPr/>
            <p:nvPr/>
          </p:nvSpPr>
          <p:spPr>
            <a:xfrm>
              <a:off x="5852450" y="3599725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7" name="Google Shape;297;p1"/>
            <p:cNvSpPr/>
            <p:nvPr/>
          </p:nvSpPr>
          <p:spPr>
            <a:xfrm>
              <a:off x="5911695" y="3599725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8" name="Google Shape;298;p1"/>
            <p:cNvSpPr/>
            <p:nvPr/>
          </p:nvSpPr>
          <p:spPr>
            <a:xfrm>
              <a:off x="5970846" y="3599725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9" name="Google Shape;299;p1"/>
            <p:cNvSpPr/>
            <p:nvPr/>
          </p:nvSpPr>
          <p:spPr>
            <a:xfrm>
              <a:off x="6030091" y="3599725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0" name="Google Shape;300;p1"/>
            <p:cNvSpPr/>
            <p:nvPr/>
          </p:nvSpPr>
          <p:spPr>
            <a:xfrm>
              <a:off x="6089242" y="3599725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1" name="Google Shape;301;p1"/>
            <p:cNvSpPr/>
            <p:nvPr/>
          </p:nvSpPr>
          <p:spPr>
            <a:xfrm>
              <a:off x="5734053" y="3658968"/>
              <a:ext cx="14192" cy="14096"/>
            </a:xfrm>
            <a:custGeom>
              <a:avLst/>
              <a:gdLst/>
              <a:ahLst/>
              <a:cxnLst/>
              <a:rect l="l" t="t" r="r" b="b"/>
              <a:pathLst>
                <a:path w="14192" h="14096" extrusionOk="0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2" name="Google Shape;302;p1"/>
            <p:cNvSpPr/>
            <p:nvPr/>
          </p:nvSpPr>
          <p:spPr>
            <a:xfrm>
              <a:off x="5793299" y="3658968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3" name="Google Shape;303;p1"/>
            <p:cNvSpPr/>
            <p:nvPr/>
          </p:nvSpPr>
          <p:spPr>
            <a:xfrm>
              <a:off x="5852449" y="3658968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4" name="Google Shape;304;p1"/>
            <p:cNvSpPr/>
            <p:nvPr/>
          </p:nvSpPr>
          <p:spPr>
            <a:xfrm>
              <a:off x="5911695" y="3658968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5" name="Google Shape;305;p1"/>
            <p:cNvSpPr/>
            <p:nvPr/>
          </p:nvSpPr>
          <p:spPr>
            <a:xfrm>
              <a:off x="5970845" y="3658968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6" name="Google Shape;306;p1"/>
            <p:cNvSpPr/>
            <p:nvPr/>
          </p:nvSpPr>
          <p:spPr>
            <a:xfrm>
              <a:off x="6030090" y="3658968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7" name="Google Shape;307;p1"/>
            <p:cNvSpPr/>
            <p:nvPr/>
          </p:nvSpPr>
          <p:spPr>
            <a:xfrm>
              <a:off x="6089242" y="3658968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8" name="Google Shape;308;p1"/>
            <p:cNvSpPr/>
            <p:nvPr/>
          </p:nvSpPr>
          <p:spPr>
            <a:xfrm>
              <a:off x="5734055" y="3718118"/>
              <a:ext cx="14192" cy="14096"/>
            </a:xfrm>
            <a:custGeom>
              <a:avLst/>
              <a:gdLst/>
              <a:ahLst/>
              <a:cxnLst/>
              <a:rect l="l" t="t" r="r" b="b"/>
              <a:pathLst>
                <a:path w="14192" h="14096" extrusionOk="0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9" name="Google Shape;309;p1"/>
            <p:cNvSpPr/>
            <p:nvPr/>
          </p:nvSpPr>
          <p:spPr>
            <a:xfrm>
              <a:off x="5793300" y="3718118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0" name="Google Shape;310;p1"/>
            <p:cNvSpPr/>
            <p:nvPr/>
          </p:nvSpPr>
          <p:spPr>
            <a:xfrm>
              <a:off x="5852450" y="3718118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1" name="Google Shape;311;p1"/>
            <p:cNvSpPr/>
            <p:nvPr/>
          </p:nvSpPr>
          <p:spPr>
            <a:xfrm>
              <a:off x="5911696" y="3718118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2" name="Google Shape;312;p1"/>
            <p:cNvSpPr/>
            <p:nvPr/>
          </p:nvSpPr>
          <p:spPr>
            <a:xfrm>
              <a:off x="5970846" y="3718118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3" name="Google Shape;313;p1"/>
            <p:cNvSpPr/>
            <p:nvPr/>
          </p:nvSpPr>
          <p:spPr>
            <a:xfrm>
              <a:off x="6030091" y="3718118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4" name="Google Shape;314;p1"/>
            <p:cNvSpPr/>
            <p:nvPr/>
          </p:nvSpPr>
          <p:spPr>
            <a:xfrm>
              <a:off x="6089242" y="3718118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5" name="Google Shape;315;p1"/>
            <p:cNvSpPr/>
            <p:nvPr/>
          </p:nvSpPr>
          <p:spPr>
            <a:xfrm>
              <a:off x="5734057" y="3777362"/>
              <a:ext cx="14192" cy="14096"/>
            </a:xfrm>
            <a:custGeom>
              <a:avLst/>
              <a:gdLst/>
              <a:ahLst/>
              <a:cxnLst/>
              <a:rect l="l" t="t" r="r" b="b"/>
              <a:pathLst>
                <a:path w="14192" h="14096" extrusionOk="0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6" name="Google Shape;316;p1"/>
            <p:cNvSpPr/>
            <p:nvPr/>
          </p:nvSpPr>
          <p:spPr>
            <a:xfrm>
              <a:off x="5793301" y="3777362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7" name="Google Shape;317;p1"/>
            <p:cNvSpPr/>
            <p:nvPr/>
          </p:nvSpPr>
          <p:spPr>
            <a:xfrm>
              <a:off x="5852453" y="3777360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8" name="Google Shape;318;p1"/>
            <p:cNvSpPr/>
            <p:nvPr/>
          </p:nvSpPr>
          <p:spPr>
            <a:xfrm>
              <a:off x="5911701" y="3777360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9" name="Google Shape;319;p1"/>
            <p:cNvSpPr/>
            <p:nvPr/>
          </p:nvSpPr>
          <p:spPr>
            <a:xfrm>
              <a:off x="5970854" y="3777360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0" name="Google Shape;320;p1"/>
            <p:cNvSpPr/>
            <p:nvPr/>
          </p:nvSpPr>
          <p:spPr>
            <a:xfrm>
              <a:off x="6030102" y="3777362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1" name="Google Shape;321;p1"/>
            <p:cNvSpPr/>
            <p:nvPr/>
          </p:nvSpPr>
          <p:spPr>
            <a:xfrm>
              <a:off x="6089250" y="3777360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2" name="Google Shape;322;p1"/>
            <p:cNvSpPr/>
            <p:nvPr/>
          </p:nvSpPr>
          <p:spPr>
            <a:xfrm>
              <a:off x="6148495" y="3481330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3" name="Google Shape;323;p1"/>
            <p:cNvSpPr/>
            <p:nvPr/>
          </p:nvSpPr>
          <p:spPr>
            <a:xfrm>
              <a:off x="6207646" y="3481330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4" name="Google Shape;324;p1"/>
            <p:cNvSpPr/>
            <p:nvPr/>
          </p:nvSpPr>
          <p:spPr>
            <a:xfrm>
              <a:off x="6266891" y="3481330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5" name="Google Shape;325;p1"/>
            <p:cNvSpPr/>
            <p:nvPr/>
          </p:nvSpPr>
          <p:spPr>
            <a:xfrm>
              <a:off x="6326042" y="3481330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6" name="Google Shape;326;p1"/>
            <p:cNvSpPr/>
            <p:nvPr/>
          </p:nvSpPr>
          <p:spPr>
            <a:xfrm>
              <a:off x="6385288" y="3481330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7" name="Google Shape;327;p1"/>
            <p:cNvSpPr/>
            <p:nvPr/>
          </p:nvSpPr>
          <p:spPr>
            <a:xfrm>
              <a:off x="6444437" y="3481329"/>
              <a:ext cx="14096" cy="14097"/>
            </a:xfrm>
            <a:custGeom>
              <a:avLst/>
              <a:gdLst/>
              <a:ahLst/>
              <a:cxnLst/>
              <a:rect l="l" t="t" r="r" b="b"/>
              <a:pathLst>
                <a:path w="14096" h="14097" extrusionOk="0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8" name="Google Shape;328;p1"/>
            <p:cNvSpPr/>
            <p:nvPr/>
          </p:nvSpPr>
          <p:spPr>
            <a:xfrm>
              <a:off x="6148495" y="3540578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9" name="Google Shape;329;p1"/>
            <p:cNvSpPr/>
            <p:nvPr/>
          </p:nvSpPr>
          <p:spPr>
            <a:xfrm>
              <a:off x="6207646" y="3540581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0" name="Google Shape;330;p1"/>
            <p:cNvSpPr/>
            <p:nvPr/>
          </p:nvSpPr>
          <p:spPr>
            <a:xfrm>
              <a:off x="6266891" y="3540584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1" name="Google Shape;331;p1"/>
            <p:cNvSpPr/>
            <p:nvPr/>
          </p:nvSpPr>
          <p:spPr>
            <a:xfrm>
              <a:off x="6326042" y="3540584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2" name="Google Shape;332;p1"/>
            <p:cNvSpPr/>
            <p:nvPr/>
          </p:nvSpPr>
          <p:spPr>
            <a:xfrm>
              <a:off x="6385288" y="3540586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3" name="Google Shape;333;p1"/>
            <p:cNvSpPr/>
            <p:nvPr/>
          </p:nvSpPr>
          <p:spPr>
            <a:xfrm>
              <a:off x="6444437" y="3540588"/>
              <a:ext cx="14096" cy="14097"/>
            </a:xfrm>
            <a:custGeom>
              <a:avLst/>
              <a:gdLst/>
              <a:ahLst/>
              <a:cxnLst/>
              <a:rect l="l" t="t" r="r" b="b"/>
              <a:pathLst>
                <a:path w="14096" h="14097" extrusionOk="0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4" name="Google Shape;334;p1"/>
            <p:cNvSpPr/>
            <p:nvPr/>
          </p:nvSpPr>
          <p:spPr>
            <a:xfrm>
              <a:off x="6148495" y="3599737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5" name="Google Shape;335;p1"/>
            <p:cNvSpPr/>
            <p:nvPr/>
          </p:nvSpPr>
          <p:spPr>
            <a:xfrm>
              <a:off x="6207646" y="3599737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6" name="Google Shape;336;p1"/>
            <p:cNvSpPr/>
            <p:nvPr/>
          </p:nvSpPr>
          <p:spPr>
            <a:xfrm>
              <a:off x="6266891" y="3599737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7" name="Google Shape;337;p1"/>
            <p:cNvSpPr/>
            <p:nvPr/>
          </p:nvSpPr>
          <p:spPr>
            <a:xfrm>
              <a:off x="6326042" y="3599737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8" name="Google Shape;338;p1"/>
            <p:cNvSpPr/>
            <p:nvPr/>
          </p:nvSpPr>
          <p:spPr>
            <a:xfrm>
              <a:off x="6385288" y="3599735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9" name="Google Shape;339;p1"/>
            <p:cNvSpPr/>
            <p:nvPr/>
          </p:nvSpPr>
          <p:spPr>
            <a:xfrm>
              <a:off x="6444437" y="3599737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0" name="Google Shape;340;p1"/>
            <p:cNvSpPr/>
            <p:nvPr/>
          </p:nvSpPr>
          <p:spPr>
            <a:xfrm>
              <a:off x="6148495" y="3658981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1" name="Google Shape;341;p1"/>
            <p:cNvSpPr/>
            <p:nvPr/>
          </p:nvSpPr>
          <p:spPr>
            <a:xfrm>
              <a:off x="6207646" y="3658981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2" name="Google Shape;342;p1"/>
            <p:cNvSpPr/>
            <p:nvPr/>
          </p:nvSpPr>
          <p:spPr>
            <a:xfrm>
              <a:off x="6266891" y="3658981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3" name="Google Shape;343;p1"/>
            <p:cNvSpPr/>
            <p:nvPr/>
          </p:nvSpPr>
          <p:spPr>
            <a:xfrm>
              <a:off x="6326042" y="3658981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4" name="Google Shape;344;p1"/>
            <p:cNvSpPr/>
            <p:nvPr/>
          </p:nvSpPr>
          <p:spPr>
            <a:xfrm>
              <a:off x="6385288" y="3658981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5" name="Google Shape;345;p1"/>
            <p:cNvSpPr/>
            <p:nvPr/>
          </p:nvSpPr>
          <p:spPr>
            <a:xfrm>
              <a:off x="6444441" y="3658979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6" name="Google Shape;346;p1"/>
            <p:cNvSpPr/>
            <p:nvPr/>
          </p:nvSpPr>
          <p:spPr>
            <a:xfrm>
              <a:off x="6148499" y="3718130"/>
              <a:ext cx="14097" cy="14096"/>
            </a:xfrm>
            <a:custGeom>
              <a:avLst/>
              <a:gdLst/>
              <a:ahLst/>
              <a:cxnLst/>
              <a:rect l="l" t="t" r="r" b="b"/>
              <a:pathLst>
                <a:path w="14097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7" name="Google Shape;347;p1"/>
            <p:cNvSpPr/>
            <p:nvPr/>
          </p:nvSpPr>
          <p:spPr>
            <a:xfrm>
              <a:off x="6207650" y="3718130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8" name="Google Shape;348;p1"/>
            <p:cNvSpPr/>
            <p:nvPr/>
          </p:nvSpPr>
          <p:spPr>
            <a:xfrm>
              <a:off x="6266895" y="3718130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9" name="Google Shape;349;p1"/>
            <p:cNvSpPr/>
            <p:nvPr/>
          </p:nvSpPr>
          <p:spPr>
            <a:xfrm>
              <a:off x="6326045" y="3718130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0" name="Google Shape;350;p1"/>
            <p:cNvSpPr/>
            <p:nvPr/>
          </p:nvSpPr>
          <p:spPr>
            <a:xfrm>
              <a:off x="6385292" y="3718128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351;p1"/>
            <p:cNvSpPr/>
            <p:nvPr/>
          </p:nvSpPr>
          <p:spPr>
            <a:xfrm>
              <a:off x="6444440" y="3718133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2" name="Google Shape;352;p1"/>
            <p:cNvSpPr/>
            <p:nvPr/>
          </p:nvSpPr>
          <p:spPr>
            <a:xfrm>
              <a:off x="6148495" y="3777375"/>
              <a:ext cx="14097" cy="14099"/>
            </a:xfrm>
            <a:custGeom>
              <a:avLst/>
              <a:gdLst/>
              <a:ahLst/>
              <a:cxnLst/>
              <a:rect l="l" t="t" r="r" b="b"/>
              <a:pathLst>
                <a:path w="14097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3" name="Google Shape;353;p1"/>
            <p:cNvSpPr/>
            <p:nvPr/>
          </p:nvSpPr>
          <p:spPr>
            <a:xfrm>
              <a:off x="6207650" y="3777375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4" name="Google Shape;354;p1"/>
            <p:cNvSpPr/>
            <p:nvPr/>
          </p:nvSpPr>
          <p:spPr>
            <a:xfrm>
              <a:off x="6266896" y="3777375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5" name="Google Shape;355;p1"/>
            <p:cNvSpPr/>
            <p:nvPr/>
          </p:nvSpPr>
          <p:spPr>
            <a:xfrm>
              <a:off x="6326055" y="3777354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6" name="Google Shape;356;p1"/>
            <p:cNvSpPr/>
            <p:nvPr/>
          </p:nvSpPr>
          <p:spPr>
            <a:xfrm>
              <a:off x="6385314" y="3777450"/>
              <a:ext cx="14096" cy="14099"/>
            </a:xfrm>
            <a:custGeom>
              <a:avLst/>
              <a:gdLst/>
              <a:ahLst/>
              <a:cxnLst/>
              <a:rect l="l" t="t" r="r" b="b"/>
              <a:pathLst>
                <a:path w="14096" h="14099" extrusionOk="0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7" name="Google Shape;357;p1"/>
            <p:cNvSpPr/>
            <p:nvPr/>
          </p:nvSpPr>
          <p:spPr>
            <a:xfrm>
              <a:off x="6444424" y="3777424"/>
              <a:ext cx="14096" cy="14096"/>
            </a:xfrm>
            <a:custGeom>
              <a:avLst/>
              <a:gdLst/>
              <a:ahLst/>
              <a:cxnLst/>
              <a:rect l="l" t="t" r="r" b="b"/>
              <a:pathLst>
                <a:path w="14096" h="14096" extrusionOk="0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358" name="Google Shape;358;p1" title="EKP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5750" y="153500"/>
            <a:ext cx="1313276" cy="8763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pic>
        <p:nvPicPr>
          <p:cNvPr id="359" name="Google Shape;359;p1" title="EN V Co-funded by_BLACK OUTLIN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500" y="5317504"/>
            <a:ext cx="1462649" cy="1483572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pic>
        <p:nvPicPr>
          <p:cNvPr id="360" name="Google Shape;360;p1" title="University-Of-Sfax-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45900" y="253150"/>
            <a:ext cx="1313275" cy="697333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pic>
        <p:nvPicPr>
          <p:cNvPr id="361" name="Google Shape;361;p1" title="Poly_logo_whiteI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1977723" cy="1977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" name="Google Shape;468;p10"/>
          <p:cNvPicPr preferRelativeResize="0"/>
          <p:nvPr/>
        </p:nvPicPr>
        <p:blipFill rotWithShape="1">
          <a:blip r:embed="rId3">
            <a:alphaModFix amt="50000"/>
          </a:blip>
          <a:srcRect r="-1" b="15390"/>
          <a:stretch/>
        </p:blipFill>
        <p:spPr>
          <a:xfrm>
            <a:off x="20" y="8636"/>
            <a:ext cx="1218893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10"/>
          <p:cNvSpPr txBox="1">
            <a:spLocks noGrp="1"/>
          </p:cNvSpPr>
          <p:nvPr>
            <p:ph type="ctrTitle"/>
          </p:nvPr>
        </p:nvSpPr>
        <p:spPr>
          <a:xfrm>
            <a:off x="1522475" y="1041625"/>
            <a:ext cx="91440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If the Polycrisis is our modern-day Pandora’s Box...</a:t>
            </a:r>
            <a:endParaRPr sz="6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11"/>
          <p:cNvPicPr preferRelativeResize="0"/>
          <p:nvPr/>
        </p:nvPicPr>
        <p:blipFill rotWithShape="1">
          <a:blip r:embed="rId3">
            <a:alphaModFix/>
          </a:blip>
          <a:srcRect r="62" b="2"/>
          <a:stretch/>
        </p:blipFill>
        <p:spPr>
          <a:xfrm>
            <a:off x="1" y="10"/>
            <a:ext cx="6099048" cy="342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1" descr="Εικόνα που περιέχει εξωτερικός χώρος/ύπαιθρος, καταστροφή, ρύπανση, όχημα&#10;&#10;Το περιεχόμενο που δημιουργείται από τεχνολογία AI ενδέχεται να είναι εσφαλμένο."/>
          <p:cNvPicPr preferRelativeResize="0"/>
          <p:nvPr/>
        </p:nvPicPr>
        <p:blipFill rotWithShape="1">
          <a:blip r:embed="rId4">
            <a:alphaModFix/>
          </a:blip>
          <a:srcRect t="10044" r="2" b="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1"/>
          <p:cNvPicPr preferRelativeResize="0"/>
          <p:nvPr/>
        </p:nvPicPr>
        <p:blipFill rotWithShape="1">
          <a:blip r:embed="rId5">
            <a:alphaModFix/>
          </a:blip>
          <a:srcRect r="2" b="6299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1" descr="Εικόνα που περιέχει κτίριο, εξωτερικός χώρος/ύπαιθρος, ρύπανση, καταστροφή&#10;&#10;Το περιεχόμενο που δημιουργείται από τεχνολογία AI ενδέχεται να είναι εσφαλμένο."/>
          <p:cNvPicPr preferRelativeResize="0"/>
          <p:nvPr/>
        </p:nvPicPr>
        <p:blipFill rotWithShape="1">
          <a:blip r:embed="rId6">
            <a:alphaModFix/>
          </a:blip>
          <a:srcRect r="2" b="51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2"/>
          <p:cNvSpPr txBox="1">
            <a:spLocks noGrp="1"/>
          </p:cNvSpPr>
          <p:nvPr>
            <p:ph type="ctrTitle"/>
          </p:nvPr>
        </p:nvSpPr>
        <p:spPr>
          <a:xfrm>
            <a:off x="2197101" y="735283"/>
            <a:ext cx="4978399" cy="316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lay"/>
              <a:buNone/>
            </a:pPr>
            <a:r>
              <a:rPr lang="en-US" sz="5600">
                <a:latin typeface="Roboto"/>
                <a:ea typeface="Roboto"/>
                <a:cs typeface="Roboto"/>
                <a:sym typeface="Roboto"/>
              </a:rPr>
              <a:t>"Crisis Connections"</a:t>
            </a:r>
            <a:endParaRPr sz="5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3" name="Google Shape;503;p12" descr="Συνδέσει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549" y="2776619"/>
            <a:ext cx="1289051" cy="128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12" descr="Συνδέσεις"/>
          <p:cNvPicPr preferRelativeResize="0"/>
          <p:nvPr/>
        </p:nvPicPr>
        <p:blipFill rotWithShape="1">
          <a:blip r:embed="rId3">
            <a:alphaModFix amt="15000"/>
          </a:blip>
          <a:srcRect/>
          <a:stretch/>
        </p:blipFill>
        <p:spPr>
          <a:xfrm>
            <a:off x="6607815" y="716407"/>
            <a:ext cx="5411343" cy="5411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4cd6af6fc6_0_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g34cd6af6fc6_0_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7" name="Google Shape;487;g34cd6af6fc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675"/>
            <a:ext cx="12344400" cy="6943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946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" name="Google Shape;511;p13" descr="Καφέ το άνθρωπος"/>
          <p:cNvPicPr preferRelativeResize="0"/>
          <p:nvPr/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13"/>
          <p:cNvSpPr txBox="1">
            <a:spLocks noGrp="1"/>
          </p:cNvSpPr>
          <p:nvPr>
            <p:ph type="ctrTitle"/>
          </p:nvPr>
        </p:nvSpPr>
        <p:spPr>
          <a:xfrm>
            <a:off x="5214256" y="1578428"/>
            <a:ext cx="6172201" cy="304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Play"/>
              <a:buNone/>
            </a:pPr>
            <a:r>
              <a:rPr lang="en-US">
                <a:solidFill>
                  <a:srgbClr val="FFFFFF"/>
                </a:solidFill>
              </a:rPr>
              <a:t>“</a:t>
            </a:r>
            <a:r>
              <a:rPr lang="en-US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Do you think polycrisis is a concept that is/can be taught and how?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4cd6af6fc6_0_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g34cd6af6fc6_0_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0" name="Google Shape;520;g34cd6af6fc6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5775"/>
            <a:ext cx="12192000" cy="700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4"/>
          <p:cNvSpPr/>
          <p:nvPr/>
        </p:nvSpPr>
        <p:spPr>
          <a:xfrm>
            <a:off x="1114425" y="0"/>
            <a:ext cx="9963150" cy="6858000"/>
          </a:xfrm>
          <a:custGeom>
            <a:avLst/>
            <a:gdLst/>
            <a:ahLst/>
            <a:cxnLst/>
            <a:rect l="l" t="t" r="r" b="b"/>
            <a:pathLst>
              <a:path w="9963150" h="6858000" extrusionOk="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39700" sx="102000" sy="102000" algn="ctr" rotWithShape="0">
              <a:srgbClr val="D8D8D8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4"/>
          <p:cNvSpPr/>
          <p:nvPr/>
        </p:nvSpPr>
        <p:spPr>
          <a:xfrm>
            <a:off x="1121664" y="0"/>
            <a:ext cx="9948672" cy="6858000"/>
          </a:xfrm>
          <a:custGeom>
            <a:avLst/>
            <a:gdLst/>
            <a:ahLst/>
            <a:cxnLst/>
            <a:rect l="l" t="t" r="r" b="b"/>
            <a:pathLst>
              <a:path w="9963150" h="6858000" extrusionOk="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14"/>
          <p:cNvSpPr txBox="1"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Play"/>
              <a:buNone/>
            </a:pPr>
            <a:r>
              <a:rPr lang="en-US" sz="6100">
                <a:latin typeface="Roboto"/>
                <a:ea typeface="Roboto"/>
                <a:cs typeface="Roboto"/>
                <a:sym typeface="Roboto"/>
              </a:rPr>
              <a:t>Understanding PolyCrisis Handbook’s Purpose &amp; Scope </a:t>
            </a:r>
            <a:endParaRPr sz="6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9" name="Google Shape;529;p14"/>
          <p:cNvSpPr/>
          <p:nvPr/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5" descr="Open Boo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056" y="926006"/>
            <a:ext cx="2820361" cy="2820361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15"/>
          <p:cNvSpPr txBox="1">
            <a:spLocks noGrp="1"/>
          </p:cNvSpPr>
          <p:nvPr>
            <p:ph type="body" idx="1"/>
          </p:nvPr>
        </p:nvSpPr>
        <p:spPr>
          <a:xfrm>
            <a:off x="3516086" y="620485"/>
            <a:ext cx="8109858" cy="536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228600" lvl="0" indent="-214788" algn="l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2900">
                <a:latin typeface="Roboto"/>
                <a:ea typeface="Roboto"/>
                <a:cs typeface="Roboto"/>
                <a:sym typeface="Roboto"/>
              </a:rPr>
              <a:t>A digital resource (open access e-book) designed for higher education communities across Europe and Africa, supporting joint training and collaborative responses to the polycrisis.</a:t>
            </a:r>
            <a:endParaRPr sz="2900">
              <a:latin typeface="Roboto"/>
              <a:ea typeface="Roboto"/>
              <a:cs typeface="Roboto"/>
              <a:sym typeface="Roboto"/>
            </a:endParaRPr>
          </a:p>
          <a:p>
            <a:pPr marL="228600" lvl="0" indent="-214788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2900">
                <a:latin typeface="Roboto"/>
                <a:ea typeface="Roboto"/>
                <a:cs typeface="Roboto"/>
                <a:sym typeface="Roboto"/>
              </a:rPr>
              <a:t>Interactive and Engaging: Incorporates cross-platform, rich-media formats to foster deeper participation and learning.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28600" lvl="0" indent="-214788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2900">
                <a:latin typeface="Roboto"/>
                <a:ea typeface="Roboto"/>
                <a:cs typeface="Roboto"/>
                <a:sym typeface="Roboto"/>
              </a:rPr>
              <a:t>Provide educators with practical tools, strategies, and insights to ensure a relevant, engaging, and collaborative learning approach to polycrisis</a:t>
            </a:r>
            <a:endParaRPr sz="2900">
              <a:latin typeface="Roboto"/>
              <a:ea typeface="Roboto"/>
              <a:cs typeface="Roboto"/>
              <a:sym typeface="Roboto"/>
            </a:endParaRPr>
          </a:p>
          <a:p>
            <a:pPr marL="228600" lvl="0" indent="-228600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900" b="1">
              <a:latin typeface="Roboto"/>
              <a:ea typeface="Roboto"/>
              <a:cs typeface="Roboto"/>
              <a:sym typeface="Roboto"/>
            </a:endParaRPr>
          </a:p>
          <a:p>
            <a:pPr marL="228600" lvl="0" indent="-228600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900" b="1">
                <a:latin typeface="Roboto"/>
                <a:ea typeface="Roboto"/>
                <a:cs typeface="Roboto"/>
                <a:sym typeface="Roboto"/>
              </a:rPr>
              <a:t>Core Components:</a:t>
            </a:r>
            <a:endParaRPr sz="2900">
              <a:latin typeface="Roboto"/>
              <a:ea typeface="Roboto"/>
              <a:cs typeface="Roboto"/>
              <a:sym typeface="Roboto"/>
            </a:endParaRPr>
          </a:p>
          <a:p>
            <a:pPr marL="228600" lvl="0" indent="-214788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-US" sz="2900">
                <a:latin typeface="Roboto"/>
                <a:ea typeface="Roboto"/>
                <a:cs typeface="Roboto"/>
                <a:sym typeface="Roboto"/>
              </a:rPr>
              <a:t>Foundational references and key concepts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28600" lvl="0" indent="-214788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-US" sz="2900">
                <a:latin typeface="Roboto"/>
                <a:ea typeface="Roboto"/>
                <a:cs typeface="Roboto"/>
                <a:sym typeface="Roboto"/>
              </a:rPr>
              <a:t>A common definition of the polycrisis</a:t>
            </a:r>
            <a:endParaRPr sz="2900">
              <a:latin typeface="Roboto"/>
              <a:ea typeface="Roboto"/>
              <a:cs typeface="Roboto"/>
              <a:sym typeface="Roboto"/>
            </a:endParaRPr>
          </a:p>
          <a:p>
            <a:pPr marL="228600" lvl="0" indent="-214788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-US" sz="2900">
                <a:latin typeface="Roboto"/>
                <a:ea typeface="Roboto"/>
                <a:cs typeface="Roboto"/>
                <a:sym typeface="Roboto"/>
              </a:rPr>
              <a:t>Participatory and inclusive teaching tools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228600" lvl="0" indent="-214788" algn="l" rtl="0">
              <a:lnSpc>
                <a:spcPct val="134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-US" sz="2900">
                <a:latin typeface="Roboto"/>
                <a:ea typeface="Roboto"/>
                <a:cs typeface="Roboto"/>
                <a:sym typeface="Roboto"/>
              </a:rPr>
              <a:t>Flexible, reproducible instructional formats tailored for diverse audiences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5"/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  <a:gs pos="100000">
                <a:srgbClr val="000000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5"/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49803"/>
                </a:srgbClr>
              </a:gs>
              <a:gs pos="100000">
                <a:srgbClr val="0F4861"/>
              </a:gs>
            </a:gsLst>
            <a:lin ang="1380000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6"/>
          <p:cNvSpPr/>
          <p:nvPr/>
        </p:nvSpPr>
        <p:spPr>
          <a:xfrm>
            <a:off x="1114425" y="0"/>
            <a:ext cx="9963150" cy="6858000"/>
          </a:xfrm>
          <a:custGeom>
            <a:avLst/>
            <a:gdLst/>
            <a:ahLst/>
            <a:cxnLst/>
            <a:rect l="l" t="t" r="r" b="b"/>
            <a:pathLst>
              <a:path w="9963150" h="6858000" extrusionOk="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39700" sx="102000" sy="102000" algn="ctr" rotWithShape="0">
              <a:srgbClr val="D8D8D8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16"/>
          <p:cNvSpPr/>
          <p:nvPr/>
        </p:nvSpPr>
        <p:spPr>
          <a:xfrm>
            <a:off x="1121664" y="0"/>
            <a:ext cx="9948672" cy="6858000"/>
          </a:xfrm>
          <a:custGeom>
            <a:avLst/>
            <a:gdLst/>
            <a:ahLst/>
            <a:cxnLst/>
            <a:rect l="l" t="t" r="r" b="b"/>
            <a:pathLst>
              <a:path w="9963150" h="6858000" extrusionOk="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16"/>
          <p:cNvSpPr txBox="1"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Quattrocento Sans"/>
              <a:buNone/>
            </a:pPr>
            <a:r>
              <a:rPr lang="en-US" sz="3400" i="1">
                <a:latin typeface="Roboto"/>
                <a:ea typeface="Roboto"/>
                <a:cs typeface="Roboto"/>
                <a:sym typeface="Roboto"/>
              </a:rPr>
              <a:t>What are the key elements/contents/ formats that make a handbook engaging, practical, and impactful for both educators and students?</a:t>
            </a:r>
            <a:r>
              <a:rPr lang="en-US" sz="3400" i="1">
                <a:latin typeface="Quattrocento Sans"/>
                <a:ea typeface="Quattrocento Sans"/>
                <a:cs typeface="Quattrocento Sans"/>
                <a:sym typeface="Quattrocento Sans"/>
              </a:rPr>
              <a:t>”</a:t>
            </a:r>
            <a:r>
              <a:rPr lang="en-US" sz="340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br>
              <a:rPr lang="en-US" sz="3400">
                <a:latin typeface="Arial"/>
                <a:ea typeface="Arial"/>
                <a:cs typeface="Arial"/>
                <a:sym typeface="Arial"/>
              </a:rPr>
            </a:br>
            <a:endParaRPr sz="3400"/>
          </a:p>
        </p:txBody>
      </p:sp>
      <p:sp>
        <p:nvSpPr>
          <p:cNvPr id="548" name="Google Shape;548;p16"/>
          <p:cNvSpPr/>
          <p:nvPr/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7"/>
          <p:cNvSpPr/>
          <p:nvPr/>
        </p:nvSpPr>
        <p:spPr>
          <a:xfrm>
            <a:off x="1114425" y="0"/>
            <a:ext cx="9963150" cy="6858000"/>
          </a:xfrm>
          <a:custGeom>
            <a:avLst/>
            <a:gdLst/>
            <a:ahLst/>
            <a:cxnLst/>
            <a:rect l="l" t="t" r="r" b="b"/>
            <a:pathLst>
              <a:path w="9963150" h="6858000" extrusionOk="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39700" sx="102000" sy="102000" algn="ctr" rotWithShape="0">
              <a:srgbClr val="D8D8D8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17"/>
          <p:cNvSpPr/>
          <p:nvPr/>
        </p:nvSpPr>
        <p:spPr>
          <a:xfrm>
            <a:off x="1121664" y="0"/>
            <a:ext cx="9948672" cy="6858000"/>
          </a:xfrm>
          <a:custGeom>
            <a:avLst/>
            <a:gdLst/>
            <a:ahLst/>
            <a:cxnLst/>
            <a:rect l="l" t="t" r="r" b="b"/>
            <a:pathLst>
              <a:path w="9963150" h="6858000" extrusionOk="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7"/>
          <p:cNvSpPr txBox="1"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sz="7200">
                <a:latin typeface="Roboto"/>
                <a:ea typeface="Roboto"/>
                <a:cs typeface="Roboto"/>
                <a:sym typeface="Roboto"/>
              </a:rPr>
              <a:t>Discussing participatory teaching methods</a:t>
            </a:r>
            <a:endParaRPr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7" name="Google Shape;557;p17"/>
          <p:cNvSpPr/>
          <p:nvPr/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"/>
          <p:cNvSpPr/>
          <p:nvPr/>
        </p:nvSpPr>
        <p:spPr>
          <a:xfrm>
            <a:off x="837484" y="837483"/>
            <a:ext cx="10500646" cy="4843095"/>
          </a:xfrm>
          <a:custGeom>
            <a:avLst/>
            <a:gdLst/>
            <a:ahLst/>
            <a:cxnLst/>
            <a:rect l="l" t="t" r="r" b="b"/>
            <a:pathLst>
              <a:path w="10052180" h="4650769" extrusionOk="0">
                <a:moveTo>
                  <a:pt x="0" y="0"/>
                </a:moveTo>
                <a:lnTo>
                  <a:pt x="10052180" y="0"/>
                </a:lnTo>
                <a:lnTo>
                  <a:pt x="10052180" y="4571218"/>
                </a:lnTo>
                <a:lnTo>
                  <a:pt x="10050702" y="4571562"/>
                </a:lnTo>
                <a:cubicBezTo>
                  <a:pt x="10033695" y="4573943"/>
                  <a:pt x="10017259" y="4574375"/>
                  <a:pt x="10001878" y="4572066"/>
                </a:cubicBezTo>
                <a:cubicBezTo>
                  <a:pt x="9987347" y="4562370"/>
                  <a:pt x="9978539" y="4560848"/>
                  <a:pt x="9969638" y="4575824"/>
                </a:cubicBezTo>
                <a:cubicBezTo>
                  <a:pt x="9931111" y="4571506"/>
                  <a:pt x="9885705" y="4604598"/>
                  <a:pt x="9864299" y="4580290"/>
                </a:cubicBezTo>
                <a:cubicBezTo>
                  <a:pt x="9860644" y="4614890"/>
                  <a:pt x="9811449" y="4560843"/>
                  <a:pt x="9796089" y="4591897"/>
                </a:cubicBezTo>
                <a:cubicBezTo>
                  <a:pt x="9744340" y="4604414"/>
                  <a:pt x="9702353" y="4613016"/>
                  <a:pt x="9658617" y="4628572"/>
                </a:cubicBezTo>
                <a:cubicBezTo>
                  <a:pt x="9625107" y="4639733"/>
                  <a:pt x="9621223" y="4635658"/>
                  <a:pt x="9605787" y="4633374"/>
                </a:cubicBezTo>
                <a:cubicBezTo>
                  <a:pt x="9564172" y="4634284"/>
                  <a:pt x="9459602" y="4639135"/>
                  <a:pt x="9408928" y="4634030"/>
                </a:cubicBezTo>
                <a:cubicBezTo>
                  <a:pt x="9373936" y="4630911"/>
                  <a:pt x="9320962" y="4677031"/>
                  <a:pt x="9290980" y="4628234"/>
                </a:cubicBezTo>
                <a:cubicBezTo>
                  <a:pt x="9269062" y="4638218"/>
                  <a:pt x="9223761" y="4630232"/>
                  <a:pt x="9195937" y="4629562"/>
                </a:cubicBezTo>
                <a:cubicBezTo>
                  <a:pt x="9143088" y="4610116"/>
                  <a:pt x="9133223" y="4633821"/>
                  <a:pt x="9091821" y="4619955"/>
                </a:cubicBezTo>
                <a:cubicBezTo>
                  <a:pt x="9032935" y="4627891"/>
                  <a:pt x="9027183" y="4624471"/>
                  <a:pt x="9005324" y="4627981"/>
                </a:cubicBezTo>
                <a:cubicBezTo>
                  <a:pt x="8967164" y="4640966"/>
                  <a:pt x="8953005" y="4638659"/>
                  <a:pt x="8911383" y="4634700"/>
                </a:cubicBezTo>
                <a:cubicBezTo>
                  <a:pt x="8910140" y="4622209"/>
                  <a:pt x="8861731" y="4642891"/>
                  <a:pt x="8853295" y="4644792"/>
                </a:cubicBezTo>
                <a:cubicBezTo>
                  <a:pt x="8855383" y="4637166"/>
                  <a:pt x="8821677" y="4629387"/>
                  <a:pt x="8813991" y="4634596"/>
                </a:cubicBezTo>
                <a:cubicBezTo>
                  <a:pt x="8714011" y="4640974"/>
                  <a:pt x="8735462" y="4587278"/>
                  <a:pt x="8687179" y="4588065"/>
                </a:cubicBezTo>
                <a:cubicBezTo>
                  <a:pt x="8647941" y="4587885"/>
                  <a:pt x="8644846" y="4590573"/>
                  <a:pt x="8623955" y="4578046"/>
                </a:cubicBezTo>
                <a:lnTo>
                  <a:pt x="8622786" y="4577305"/>
                </a:lnTo>
                <a:lnTo>
                  <a:pt x="8600904" y="4582918"/>
                </a:lnTo>
                <a:cubicBezTo>
                  <a:pt x="8551179" y="4589770"/>
                  <a:pt x="8503007" y="4582778"/>
                  <a:pt x="8433071" y="4606234"/>
                </a:cubicBezTo>
                <a:cubicBezTo>
                  <a:pt x="8391517" y="4597543"/>
                  <a:pt x="8356812" y="4603351"/>
                  <a:pt x="8318071" y="4586590"/>
                </a:cubicBezTo>
                <a:cubicBezTo>
                  <a:pt x="8301780" y="4574528"/>
                  <a:pt x="8258966" y="4594748"/>
                  <a:pt x="8242424" y="4566486"/>
                </a:cubicBezTo>
                <a:cubicBezTo>
                  <a:pt x="8237603" y="4584126"/>
                  <a:pt x="8200783" y="4561583"/>
                  <a:pt x="8193517" y="4551756"/>
                </a:cubicBezTo>
                <a:cubicBezTo>
                  <a:pt x="8181915" y="4557821"/>
                  <a:pt x="8167403" y="4540618"/>
                  <a:pt x="8156253" y="4539485"/>
                </a:cubicBezTo>
                <a:cubicBezTo>
                  <a:pt x="8141597" y="4496572"/>
                  <a:pt x="8127998" y="4557617"/>
                  <a:pt x="8105237" y="4530754"/>
                </a:cubicBezTo>
                <a:cubicBezTo>
                  <a:pt x="8091039" y="4542025"/>
                  <a:pt x="8045973" y="4563365"/>
                  <a:pt x="8012182" y="4569955"/>
                </a:cubicBezTo>
                <a:cubicBezTo>
                  <a:pt x="7945237" y="4585532"/>
                  <a:pt x="7935255" y="4616038"/>
                  <a:pt x="7873023" y="4594395"/>
                </a:cubicBezTo>
                <a:cubicBezTo>
                  <a:pt x="7859384" y="4618199"/>
                  <a:pt x="7761094" y="4535441"/>
                  <a:pt x="7766598" y="4583182"/>
                </a:cubicBezTo>
                <a:cubicBezTo>
                  <a:pt x="7745587" y="4577284"/>
                  <a:pt x="7733182" y="4556528"/>
                  <a:pt x="7739745" y="4588115"/>
                </a:cubicBezTo>
                <a:lnTo>
                  <a:pt x="7616434" y="4564808"/>
                </a:lnTo>
                <a:cubicBezTo>
                  <a:pt x="7546376" y="4561257"/>
                  <a:pt x="7499612" y="4575632"/>
                  <a:pt x="7431215" y="4552516"/>
                </a:cubicBezTo>
                <a:cubicBezTo>
                  <a:pt x="7362500" y="4539342"/>
                  <a:pt x="7331229" y="4514002"/>
                  <a:pt x="7237422" y="4498285"/>
                </a:cubicBezTo>
                <a:cubicBezTo>
                  <a:pt x="7171877" y="4484375"/>
                  <a:pt x="7080174" y="4453116"/>
                  <a:pt x="7011658" y="4451218"/>
                </a:cubicBezTo>
                <a:cubicBezTo>
                  <a:pt x="6935893" y="4414558"/>
                  <a:pt x="6950516" y="4446303"/>
                  <a:pt x="6867111" y="4419048"/>
                </a:cubicBezTo>
                <a:cubicBezTo>
                  <a:pt x="6820640" y="4462144"/>
                  <a:pt x="6759791" y="4426229"/>
                  <a:pt x="6712288" y="4430721"/>
                </a:cubicBezTo>
                <a:cubicBezTo>
                  <a:pt x="6658294" y="4432523"/>
                  <a:pt x="6596353" y="4433885"/>
                  <a:pt x="6543149" y="4429858"/>
                </a:cubicBezTo>
                <a:cubicBezTo>
                  <a:pt x="6505785" y="4400413"/>
                  <a:pt x="6438998" y="4445436"/>
                  <a:pt x="6393064" y="4406561"/>
                </a:cubicBezTo>
                <a:cubicBezTo>
                  <a:pt x="6375470" y="4396073"/>
                  <a:pt x="6316748" y="4386920"/>
                  <a:pt x="6303049" y="4399385"/>
                </a:cubicBezTo>
                <a:cubicBezTo>
                  <a:pt x="6290271" y="4400402"/>
                  <a:pt x="6276955" y="4392864"/>
                  <a:pt x="6268511" y="4407283"/>
                </a:cubicBezTo>
                <a:cubicBezTo>
                  <a:pt x="6255819" y="4424201"/>
                  <a:pt x="6218422" y="4388280"/>
                  <a:pt x="6220512" y="4411171"/>
                </a:cubicBezTo>
                <a:cubicBezTo>
                  <a:pt x="6193829" y="4386375"/>
                  <a:pt x="6162713" y="4421037"/>
                  <a:pt x="6135538" y="4426253"/>
                </a:cubicBezTo>
                <a:cubicBezTo>
                  <a:pt x="6115250" y="4402715"/>
                  <a:pt x="6087532" y="4424859"/>
                  <a:pt x="6031127" y="4420204"/>
                </a:cubicBezTo>
                <a:cubicBezTo>
                  <a:pt x="6014546" y="4399963"/>
                  <a:pt x="5996210" y="4415252"/>
                  <a:pt x="5969808" y="4408049"/>
                </a:cubicBezTo>
                <a:lnTo>
                  <a:pt x="5944950" y="4393767"/>
                </a:lnTo>
                <a:lnTo>
                  <a:pt x="5509282" y="4393767"/>
                </a:lnTo>
                <a:lnTo>
                  <a:pt x="5488183" y="4398554"/>
                </a:lnTo>
                <a:lnTo>
                  <a:pt x="5481447" y="4395975"/>
                </a:lnTo>
                <a:lnTo>
                  <a:pt x="5473864" y="4393767"/>
                </a:lnTo>
                <a:lnTo>
                  <a:pt x="5441368" y="4393767"/>
                </a:lnTo>
                <a:lnTo>
                  <a:pt x="5427734" y="4401537"/>
                </a:lnTo>
                <a:cubicBezTo>
                  <a:pt x="5424659" y="4397308"/>
                  <a:pt x="5420116" y="4394509"/>
                  <a:pt x="5412372" y="4394628"/>
                </a:cubicBezTo>
                <a:lnTo>
                  <a:pt x="5412559" y="4393767"/>
                </a:lnTo>
                <a:lnTo>
                  <a:pt x="5182205" y="4393767"/>
                </a:lnTo>
                <a:lnTo>
                  <a:pt x="5167180" y="4401547"/>
                </a:lnTo>
                <a:cubicBezTo>
                  <a:pt x="5145322" y="4388995"/>
                  <a:pt x="5130136" y="4396666"/>
                  <a:pt x="5116191" y="4410857"/>
                </a:cubicBezTo>
                <a:cubicBezTo>
                  <a:pt x="5069121" y="4410132"/>
                  <a:pt x="5029330" y="4432817"/>
                  <a:pt x="4978049" y="4444099"/>
                </a:cubicBezTo>
                <a:cubicBezTo>
                  <a:pt x="4921746" y="4464946"/>
                  <a:pt x="4952787" y="4460274"/>
                  <a:pt x="4918199" y="4475969"/>
                </a:cubicBezTo>
                <a:lnTo>
                  <a:pt x="4819404" y="4498170"/>
                </a:lnTo>
                <a:lnTo>
                  <a:pt x="4748850" y="4510039"/>
                </a:lnTo>
                <a:lnTo>
                  <a:pt x="4728909" y="4533669"/>
                </a:lnTo>
                <a:lnTo>
                  <a:pt x="4728624" y="4534109"/>
                </a:lnTo>
                <a:lnTo>
                  <a:pt x="4685733" y="4537269"/>
                </a:lnTo>
                <a:cubicBezTo>
                  <a:pt x="4662932" y="4542040"/>
                  <a:pt x="4617689" y="4556675"/>
                  <a:pt x="4591811" y="4562739"/>
                </a:cubicBezTo>
                <a:cubicBezTo>
                  <a:pt x="4568298" y="4558219"/>
                  <a:pt x="4553786" y="4538337"/>
                  <a:pt x="4562217" y="4569392"/>
                </a:cubicBezTo>
                <a:cubicBezTo>
                  <a:pt x="4554496" y="4568788"/>
                  <a:pt x="4549787" y="4571298"/>
                  <a:pt x="4546453" y="4575327"/>
                </a:cubicBezTo>
                <a:lnTo>
                  <a:pt x="4522757" y="4559783"/>
                </a:lnTo>
                <a:lnTo>
                  <a:pt x="4493193" y="4566418"/>
                </a:lnTo>
                <a:lnTo>
                  <a:pt x="4486309" y="4568571"/>
                </a:lnTo>
                <a:lnTo>
                  <a:pt x="4434522" y="4553363"/>
                </a:lnTo>
                <a:lnTo>
                  <a:pt x="4429460" y="4547302"/>
                </a:lnTo>
                <a:cubicBezTo>
                  <a:pt x="4424037" y="4543565"/>
                  <a:pt x="4416331" y="4541821"/>
                  <a:pt x="4403505" y="4544604"/>
                </a:cubicBezTo>
                <a:lnTo>
                  <a:pt x="4400557" y="4546201"/>
                </a:lnTo>
                <a:lnTo>
                  <a:pt x="4379030" y="4536886"/>
                </a:lnTo>
                <a:cubicBezTo>
                  <a:pt x="4372078" y="4532654"/>
                  <a:pt x="4297808" y="4527155"/>
                  <a:pt x="4292758" y="4520332"/>
                </a:cubicBezTo>
                <a:cubicBezTo>
                  <a:pt x="4211493" y="4536974"/>
                  <a:pt x="4205812" y="4507045"/>
                  <a:pt x="4126934" y="4511325"/>
                </a:cubicBezTo>
                <a:cubicBezTo>
                  <a:pt x="4058483" y="4465563"/>
                  <a:pt x="4015465" y="4493211"/>
                  <a:pt x="3954199" y="4486409"/>
                </a:cubicBezTo>
                <a:cubicBezTo>
                  <a:pt x="3895850" y="4481584"/>
                  <a:pt x="3868881" y="4496263"/>
                  <a:pt x="3790501" y="4495445"/>
                </a:cubicBezTo>
                <a:cubicBezTo>
                  <a:pt x="3707431" y="4485284"/>
                  <a:pt x="3586435" y="4490248"/>
                  <a:pt x="3492963" y="4468480"/>
                </a:cubicBezTo>
                <a:cubicBezTo>
                  <a:pt x="3419549" y="4461359"/>
                  <a:pt x="3419311" y="4466480"/>
                  <a:pt x="3390904" y="4465867"/>
                </a:cubicBezTo>
                <a:cubicBezTo>
                  <a:pt x="3381467" y="4468795"/>
                  <a:pt x="3331557" y="4460030"/>
                  <a:pt x="3322528" y="4464799"/>
                </a:cubicBezTo>
                <a:lnTo>
                  <a:pt x="3317795" y="4467272"/>
                </a:lnTo>
                <a:lnTo>
                  <a:pt x="3298702" y="4468689"/>
                </a:lnTo>
                <a:lnTo>
                  <a:pt x="3293503" y="4479690"/>
                </a:lnTo>
                <a:lnTo>
                  <a:pt x="3229705" y="4489069"/>
                </a:lnTo>
                <a:cubicBezTo>
                  <a:pt x="3187202" y="4462144"/>
                  <a:pt x="3151062" y="4494035"/>
                  <a:pt x="3076109" y="4492987"/>
                </a:cubicBezTo>
                <a:cubicBezTo>
                  <a:pt x="3056222" y="4483674"/>
                  <a:pt x="2977114" y="4460921"/>
                  <a:pt x="2962379" y="4474229"/>
                </a:cubicBezTo>
                <a:cubicBezTo>
                  <a:pt x="2948249" y="4476071"/>
                  <a:pt x="2933210" y="4469418"/>
                  <a:pt x="2924375" y="4484334"/>
                </a:cubicBezTo>
                <a:cubicBezTo>
                  <a:pt x="2910921" y="4502015"/>
                  <a:pt x="2868144" y="4468636"/>
                  <a:pt x="2871297" y="4491313"/>
                </a:cubicBezTo>
                <a:cubicBezTo>
                  <a:pt x="2834012" y="4491430"/>
                  <a:pt x="2752532" y="4485335"/>
                  <a:pt x="2700663" y="4485036"/>
                </a:cubicBezTo>
                <a:cubicBezTo>
                  <a:pt x="2675164" y="4459571"/>
                  <a:pt x="2600340" y="4494322"/>
                  <a:pt x="2560084" y="4489523"/>
                </a:cubicBezTo>
                <a:cubicBezTo>
                  <a:pt x="2524760" y="4491171"/>
                  <a:pt x="2521424" y="4504416"/>
                  <a:pt x="2479658" y="4499250"/>
                </a:cubicBezTo>
                <a:cubicBezTo>
                  <a:pt x="2405210" y="4494755"/>
                  <a:pt x="2378207" y="4484444"/>
                  <a:pt x="2309526" y="4471569"/>
                </a:cubicBezTo>
                <a:cubicBezTo>
                  <a:pt x="2231692" y="4461873"/>
                  <a:pt x="2230867" y="4475023"/>
                  <a:pt x="2143849" y="4458678"/>
                </a:cubicBezTo>
                <a:cubicBezTo>
                  <a:pt x="2123776" y="4453795"/>
                  <a:pt x="2075082" y="4453878"/>
                  <a:pt x="2054460" y="4444435"/>
                </a:cubicBezTo>
                <a:cubicBezTo>
                  <a:pt x="2025665" y="4449526"/>
                  <a:pt x="1907402" y="4455434"/>
                  <a:pt x="1875690" y="4462877"/>
                </a:cubicBezTo>
                <a:cubicBezTo>
                  <a:pt x="1830650" y="4467513"/>
                  <a:pt x="1869806" y="4459610"/>
                  <a:pt x="1829588" y="4463680"/>
                </a:cubicBezTo>
                <a:cubicBezTo>
                  <a:pt x="1791050" y="4448543"/>
                  <a:pt x="1782985" y="4472982"/>
                  <a:pt x="1729685" y="4483196"/>
                </a:cubicBezTo>
                <a:cubicBezTo>
                  <a:pt x="1707743" y="4468503"/>
                  <a:pt x="1689784" y="4474556"/>
                  <a:pt x="1672107" y="4487209"/>
                </a:cubicBezTo>
                <a:cubicBezTo>
                  <a:pt x="1620500" y="4481667"/>
                  <a:pt x="1573015" y="4500097"/>
                  <a:pt x="1514794" y="4506035"/>
                </a:cubicBezTo>
                <a:cubicBezTo>
                  <a:pt x="1452269" y="4488005"/>
                  <a:pt x="1437575" y="4529096"/>
                  <a:pt x="1375355" y="4535286"/>
                </a:cubicBezTo>
                <a:cubicBezTo>
                  <a:pt x="1321736" y="4564899"/>
                  <a:pt x="1333953" y="4560797"/>
                  <a:pt x="1281723" y="4557767"/>
                </a:cubicBezTo>
                <a:cubicBezTo>
                  <a:pt x="1233584" y="4553963"/>
                  <a:pt x="1251636" y="4608894"/>
                  <a:pt x="1152251" y="4596280"/>
                </a:cubicBezTo>
                <a:cubicBezTo>
                  <a:pt x="1144905" y="4590601"/>
                  <a:pt x="1110779" y="4596258"/>
                  <a:pt x="1112386" y="4603999"/>
                </a:cubicBezTo>
                <a:cubicBezTo>
                  <a:pt x="1104086" y="4601575"/>
                  <a:pt x="1057064" y="4577908"/>
                  <a:pt x="1055042" y="4590297"/>
                </a:cubicBezTo>
                <a:cubicBezTo>
                  <a:pt x="1013255" y="4591647"/>
                  <a:pt x="998979" y="4593064"/>
                  <a:pt x="961705" y="4577719"/>
                </a:cubicBezTo>
                <a:cubicBezTo>
                  <a:pt x="940108" y="4572850"/>
                  <a:pt x="934154" y="4575904"/>
                  <a:pt x="875879" y="4564303"/>
                </a:cubicBezTo>
                <a:cubicBezTo>
                  <a:pt x="833691" y="4575554"/>
                  <a:pt x="825327" y="4551279"/>
                  <a:pt x="771366" y="4567383"/>
                </a:cubicBezTo>
                <a:cubicBezTo>
                  <a:pt x="743555" y="4566313"/>
                  <a:pt x="697843" y="4571452"/>
                  <a:pt x="676592" y="4560117"/>
                </a:cubicBezTo>
                <a:cubicBezTo>
                  <a:pt x="643619" y="4606945"/>
                  <a:pt x="593631" y="4557605"/>
                  <a:pt x="558512" y="4558530"/>
                </a:cubicBezTo>
                <a:cubicBezTo>
                  <a:pt x="507618" y="4560458"/>
                  <a:pt x="403556" y="4549081"/>
                  <a:pt x="362079" y="4545572"/>
                </a:cubicBezTo>
                <a:cubicBezTo>
                  <a:pt x="346531" y="4546886"/>
                  <a:pt x="342400" y="4550710"/>
                  <a:pt x="309653" y="4537476"/>
                </a:cubicBezTo>
                <a:cubicBezTo>
                  <a:pt x="266974" y="4519218"/>
                  <a:pt x="225607" y="4508008"/>
                  <a:pt x="174742" y="4492281"/>
                </a:cubicBezTo>
                <a:cubicBezTo>
                  <a:pt x="161353" y="4460328"/>
                  <a:pt x="108876" y="4511194"/>
                  <a:pt x="107390" y="4476433"/>
                </a:cubicBezTo>
                <a:cubicBezTo>
                  <a:pt x="84507" y="4499356"/>
                  <a:pt x="41258" y="4463491"/>
                  <a:pt x="2537" y="4465393"/>
                </a:cubicBezTo>
                <a:lnTo>
                  <a:pt x="0" y="4463105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"/>
          <p:cNvSpPr txBox="1">
            <a:spLocks noGrp="1"/>
          </p:cNvSpPr>
          <p:nvPr>
            <p:ph type="ctrTitle"/>
          </p:nvPr>
        </p:nvSpPr>
        <p:spPr>
          <a:xfrm>
            <a:off x="2532376" y="1729408"/>
            <a:ext cx="7127248" cy="210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Play"/>
              <a:buNone/>
            </a:pPr>
            <a:r>
              <a:rPr lang="en-US">
                <a:solidFill>
                  <a:srgbClr val="262626"/>
                </a:solidFill>
                <a:latin typeface="Roboto"/>
                <a:ea typeface="Roboto"/>
                <a:cs typeface="Roboto"/>
                <a:sym typeface="Roboto"/>
              </a:rPr>
              <a:t>Who we are…</a:t>
            </a:r>
            <a:endParaRPr>
              <a:solidFill>
                <a:srgbClr val="26262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2"/>
          <p:cNvSpPr/>
          <p:nvPr/>
        </p:nvSpPr>
        <p:spPr>
          <a:xfrm>
            <a:off x="5421727" y="546282"/>
            <a:ext cx="1348547" cy="407804"/>
          </a:xfrm>
          <a:custGeom>
            <a:avLst/>
            <a:gdLst/>
            <a:ahLst/>
            <a:cxnLst/>
            <a:rect l="l" t="t" r="r" b="b"/>
            <a:pathLst>
              <a:path w="2201784" h="594531" extrusionOk="0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8"/>
          <p:cNvSpPr txBox="1">
            <a:spLocks noGrp="1"/>
          </p:cNvSpPr>
          <p:nvPr>
            <p:ph type="ctrTitle"/>
          </p:nvPr>
        </p:nvSpPr>
        <p:spPr>
          <a:xfrm>
            <a:off x="838200" y="675349"/>
            <a:ext cx="10512552" cy="4061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600" i="1">
                <a:latin typeface="Roboto"/>
                <a:ea typeface="Roboto"/>
                <a:cs typeface="Roboto"/>
                <a:sym typeface="Roboto"/>
              </a:rPr>
              <a:t>1. “What makes a teaching experience truly engaging and participatory?”</a:t>
            </a:r>
            <a:br>
              <a:rPr lang="en-US" sz="3600" i="1">
                <a:latin typeface="Roboto"/>
                <a:ea typeface="Roboto"/>
                <a:cs typeface="Roboto"/>
                <a:sym typeface="Roboto"/>
              </a:rPr>
            </a:br>
            <a:br>
              <a:rPr lang="en-US" sz="3600" i="1">
                <a:latin typeface="Roboto"/>
                <a:ea typeface="Roboto"/>
                <a:cs typeface="Roboto"/>
                <a:sym typeface="Roboto"/>
              </a:rPr>
            </a:br>
            <a:r>
              <a:rPr lang="en-US" sz="3600" i="1">
                <a:latin typeface="Roboto"/>
                <a:ea typeface="Roboto"/>
                <a:cs typeface="Roboto"/>
                <a:sym typeface="Roboto"/>
              </a:rPr>
              <a:t>2. “How can we effectively teach Polycrisis to foster deeper understanding and proactive solutions?“</a:t>
            </a:r>
            <a:br>
              <a:rPr lang="en-US" sz="3600" i="1">
                <a:latin typeface="Roboto"/>
                <a:ea typeface="Roboto"/>
                <a:cs typeface="Roboto"/>
                <a:sym typeface="Roboto"/>
              </a:rPr>
            </a:br>
            <a:r>
              <a:rPr lang="en-US" sz="3600" i="1">
                <a:latin typeface="Roboto"/>
                <a:ea typeface="Roboto"/>
                <a:cs typeface="Roboto"/>
                <a:sym typeface="Roboto"/>
              </a:rPr>
              <a:t> </a:t>
            </a:r>
            <a:br>
              <a:rPr lang="en-US" sz="3600" i="1">
                <a:latin typeface="Roboto"/>
                <a:ea typeface="Roboto"/>
                <a:cs typeface="Roboto"/>
                <a:sym typeface="Roboto"/>
              </a:rPr>
            </a:br>
            <a:r>
              <a:rPr lang="en-US" sz="3600" i="1">
                <a:latin typeface="Roboto"/>
                <a:ea typeface="Roboto"/>
                <a:cs typeface="Roboto"/>
                <a:sym typeface="Roboto"/>
              </a:rPr>
              <a:t>3. “How could the teaching procedures be made more participatory?”</a:t>
            </a:r>
            <a:br>
              <a:rPr lang="en-US" sz="3600" i="1">
                <a:latin typeface="Roboto"/>
                <a:ea typeface="Roboto"/>
                <a:cs typeface="Roboto"/>
                <a:sym typeface="Roboto"/>
              </a:rPr>
            </a:br>
            <a:br>
              <a:rPr lang="en-US" sz="1300">
                <a:latin typeface="Roboto"/>
                <a:ea typeface="Roboto"/>
                <a:cs typeface="Roboto"/>
                <a:sym typeface="Roboto"/>
              </a:rPr>
            </a:b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5" name="Google Shape;565;p18"/>
          <p:cNvSpPr/>
          <p:nvPr/>
        </p:nvSpPr>
        <p:spPr>
          <a:xfrm>
            <a:off x="838200" y="4718595"/>
            <a:ext cx="5410200" cy="18288"/>
          </a:xfrm>
          <a:custGeom>
            <a:avLst/>
            <a:gdLst/>
            <a:ahLst/>
            <a:cxnLst/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4cd6af6fc6_0_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g34cd6af6fc6_0_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3" name="Google Shape;573;g34cd6af6fc6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9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0" name="Google Shape;580;p19" descr="Σχεδιασμός ατόμων"/>
          <p:cNvPicPr preferRelativeResize="0"/>
          <p:nvPr/>
        </p:nvPicPr>
        <p:blipFill rotWithShape="1">
          <a:blip r:embed="rId3">
            <a:alphaModFix/>
          </a:blip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19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901"/>
                </a:srgbClr>
              </a:gs>
              <a:gs pos="50000">
                <a:srgbClr val="000000">
                  <a:alpha val="29803"/>
                </a:srgbClr>
              </a:gs>
              <a:gs pos="75000">
                <a:srgbClr val="000000">
                  <a:alpha val="14901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9"/>
          <p:cNvSpPr txBox="1"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Play"/>
              <a:buNone/>
            </a:pPr>
            <a:r>
              <a:rPr lang="en-US" sz="5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Co-Designing participatory teaching methods for Polycrisis</a:t>
            </a:r>
            <a:r>
              <a:rPr lang="en-US" sz="5200">
                <a:solidFill>
                  <a:srgbClr val="FFFFFF"/>
                </a:solidFill>
              </a:rPr>
              <a:t> </a:t>
            </a:r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4cd6af6fc6_0_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g34cd6af6fc6_0_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0" name="Google Shape;590;g34cd6af6fc6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g34cd6af6fc6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0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20"/>
          <p:cNvPicPr preferRelativeResize="0"/>
          <p:nvPr/>
        </p:nvPicPr>
        <p:blipFill rotWithShape="1">
          <a:blip r:embed="rId3">
            <a:alphaModFix/>
          </a:blip>
          <a:srcRect t="685" b="150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3" name="Google Shape;603;p21"/>
          <p:cNvGrpSpPr/>
          <p:nvPr/>
        </p:nvGrpSpPr>
        <p:grpSpPr>
          <a:xfrm flipH="1">
            <a:off x="10741136" y="-454724"/>
            <a:ext cx="2323655" cy="2323656"/>
            <a:chOff x="-872270" y="-454724"/>
            <a:chExt cx="2323655" cy="2323656"/>
          </a:xfrm>
        </p:grpSpPr>
        <p:sp>
          <p:nvSpPr>
            <p:cNvPr id="604" name="Google Shape;604;p21"/>
            <p:cNvSpPr/>
            <p:nvPr/>
          </p:nvSpPr>
          <p:spPr>
            <a:xfrm rot="2700000">
              <a:off x="-415188" y="-231223"/>
              <a:ext cx="1409491" cy="1876653"/>
            </a:xfrm>
            <a:custGeom>
              <a:avLst/>
              <a:gdLst/>
              <a:ahLst/>
              <a:cxnLst/>
              <a:rect l="l" t="t" r="r" b="b"/>
              <a:pathLst>
                <a:path w="1409491" h="1876653" extrusionOk="0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1"/>
            <p:cNvSpPr/>
            <p:nvPr/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6" name="Google Shape;606;p21"/>
          <p:cNvSpPr/>
          <p:nvPr/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08" name="Google Shape;608;p21"/>
          <p:cNvGraphicFramePr/>
          <p:nvPr/>
        </p:nvGraphicFramePr>
        <p:xfrm>
          <a:off x="643467" y="1228273"/>
          <a:ext cx="10905075" cy="4401400"/>
        </p:xfrm>
        <a:graphic>
          <a:graphicData uri="http://schemas.openxmlformats.org/drawingml/2006/table">
            <a:tbl>
              <a:tblPr firstRow="1" firstCol="1" bandRow="1">
                <a:solidFill>
                  <a:srgbClr val="3F3F3F"/>
                </a:solidFill>
                <a:tableStyleId>{98D55E06-27CF-4891-A1B7-351BA54FD726}</a:tableStyleId>
              </a:tblPr>
              <a:tblGrid>
                <a:gridCol w="280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Month</a:t>
                      </a:r>
                      <a:endParaRPr sz="30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19850" marR="42325" marT="34250" marB="256825" anchor="b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Activity</a:t>
                      </a:r>
                      <a:endParaRPr sz="30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19850" marR="42325" marT="34250" marB="2568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3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April 2025</a:t>
                      </a:r>
                      <a:endParaRPr sz="22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19850" marR="317475" marT="34250" marB="2568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Roboto"/>
                        <a:buChar char="∙"/>
                      </a:pPr>
                      <a:r>
                        <a:rPr lang="en-US" sz="22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Implementation of workshop in Dakar</a:t>
                      </a:r>
                      <a:endParaRPr sz="22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Roboto"/>
                        <a:buChar char="∙"/>
                      </a:pPr>
                      <a:r>
                        <a:rPr lang="en-US" sz="22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Initiate 1</a:t>
                      </a:r>
                      <a:r>
                        <a:rPr lang="en-US" sz="2200" u="none" strike="noStrike" cap="none" baseline="300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</a:t>
                      </a:r>
                      <a:r>
                        <a:rPr lang="en-US" sz="22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Phase of online survey</a:t>
                      </a:r>
                      <a:endParaRPr sz="22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19850" marR="317475" marT="34250" marB="2568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3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September 2025</a:t>
                      </a:r>
                      <a:endParaRPr sz="22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19850" marR="317475" marT="34250" marB="2568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Roboto"/>
                        <a:buChar char="∙"/>
                      </a:pPr>
                      <a:r>
                        <a:rPr lang="en-US" sz="22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Implementation of workshop in Sfax</a:t>
                      </a:r>
                      <a:endParaRPr sz="22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Roboto"/>
                        <a:buChar char="∙"/>
                      </a:pPr>
                      <a:r>
                        <a:rPr lang="en-US" sz="22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Initiate 2nd Phase of online survey </a:t>
                      </a:r>
                      <a:endParaRPr sz="22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19850" marR="317475" marT="34250" marB="2568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December 2025</a:t>
                      </a:r>
                      <a:endParaRPr sz="22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19850" marR="317475" marT="34250" marB="2568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Roboto"/>
                        <a:buChar char="∙"/>
                      </a:pPr>
                      <a:r>
                        <a:rPr lang="en-US" sz="22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Implementation of workshop in Greece </a:t>
                      </a:r>
                      <a:endParaRPr sz="22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19850" marR="317475" marT="34250" marB="2568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F3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May 2026 </a:t>
                      </a:r>
                      <a:endParaRPr sz="22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19850" marR="317475" marT="34250" marB="2568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200"/>
                        <a:buFont typeface="Roboto"/>
                        <a:buChar char="∙"/>
                      </a:pPr>
                      <a:r>
                        <a:rPr lang="en-US" sz="2200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Deliver the final version of D.5.1 PolyCrisis Handbook </a:t>
                      </a:r>
                      <a:endParaRPr sz="22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19850" marR="317475" marT="34250" marB="2568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" name="Google Shape;614;p22" descr="Λευκό Jigsaw παζλ με κόκκινο κομμάτι που στέκεται"/>
          <p:cNvPicPr preferRelativeResize="0"/>
          <p:nvPr/>
        </p:nvPicPr>
        <p:blipFill rotWithShape="1">
          <a:blip r:embed="rId3">
            <a:alphaModFix/>
          </a:blip>
          <a:srcRect b="1666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22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901"/>
                </a:srgbClr>
              </a:gs>
              <a:gs pos="50000">
                <a:srgbClr val="000000">
                  <a:alpha val="29803"/>
                </a:srgbClr>
              </a:gs>
              <a:gs pos="75000">
                <a:srgbClr val="000000">
                  <a:alpha val="14901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23"/>
          <p:cNvSpPr/>
          <p:nvPr/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23"/>
          <p:cNvSpPr/>
          <p:nvPr/>
        </p:nvSpPr>
        <p:spPr>
          <a:xfrm rot="10800000" flipH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3" name="Google Shape;623;p23"/>
          <p:cNvGrpSpPr/>
          <p:nvPr/>
        </p:nvGrpSpPr>
        <p:grpSpPr>
          <a:xfrm>
            <a:off x="1256171" y="2916558"/>
            <a:ext cx="9679657" cy="2376939"/>
            <a:chOff x="417971" y="990292"/>
            <a:chExt cx="9679657" cy="2376939"/>
          </a:xfrm>
        </p:grpSpPr>
        <p:sp>
          <p:nvSpPr>
            <p:cNvPr id="624" name="Google Shape;624;p23"/>
            <p:cNvSpPr/>
            <p:nvPr/>
          </p:nvSpPr>
          <p:spPr>
            <a:xfrm>
              <a:off x="1212569" y="990292"/>
              <a:ext cx="1300252" cy="130025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417971" y="2647231"/>
              <a:ext cx="28894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3"/>
            <p:cNvSpPr txBox="1"/>
            <p:nvPr/>
          </p:nvSpPr>
          <p:spPr>
            <a:xfrm>
              <a:off x="417971" y="2647231"/>
              <a:ext cx="28894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lang="en-US" sz="1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Workshop report – feedback 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4607673" y="990292"/>
              <a:ext cx="1300252" cy="130025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3813075" y="2647231"/>
              <a:ext cx="28894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3"/>
            <p:cNvSpPr txBox="1"/>
            <p:nvPr/>
          </p:nvSpPr>
          <p:spPr>
            <a:xfrm>
              <a:off x="3813075" y="2647231"/>
              <a:ext cx="28894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lang="en-US" sz="1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Participation on the survey  (educators/ students)</a:t>
              </a:r>
              <a:r>
                <a:rPr lang="en-US" sz="1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8002777" y="990292"/>
              <a:ext cx="1300252" cy="130025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3"/>
            <p:cNvSpPr/>
            <p:nvPr/>
          </p:nvSpPr>
          <p:spPr>
            <a:xfrm>
              <a:off x="7208178" y="2647231"/>
              <a:ext cx="28894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3"/>
            <p:cNvSpPr txBox="1"/>
            <p:nvPr/>
          </p:nvSpPr>
          <p:spPr>
            <a:xfrm>
              <a:off x="7208178" y="2647231"/>
              <a:ext cx="28894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lang="en-US" sz="19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Follow PolyCivis activities</a:t>
              </a:r>
              <a:r>
                <a:rPr lang="en-US" sz="1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4d14b6a088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g34d14b6a088_0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0" name="Google Shape;640;g34d14b6a08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grpSp>
        <p:nvGrpSpPr>
          <p:cNvPr id="646" name="Google Shape;646;p24"/>
          <p:cNvGrpSpPr/>
          <p:nvPr/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647" name="Google Shape;647;p24"/>
            <p:cNvSpPr/>
            <p:nvPr/>
          </p:nvSpPr>
          <p:spPr>
            <a:xfrm flipH="1">
              <a:off x="907575" y="0"/>
              <a:ext cx="10345003" cy="6858000"/>
            </a:xfrm>
            <a:custGeom>
              <a:avLst/>
              <a:gdLst/>
              <a:ahLst/>
              <a:cxnLst/>
              <a:rect l="l" t="t" r="r" b="b"/>
              <a:pathLst>
                <a:path w="9174595" h="6858000" extrusionOk="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4"/>
            <p:cNvSpPr/>
            <p:nvPr/>
          </p:nvSpPr>
          <p:spPr>
            <a:xfrm flipH="1">
              <a:off x="708673" y="0"/>
              <a:ext cx="2486322" cy="6858000"/>
            </a:xfrm>
            <a:custGeom>
              <a:avLst/>
              <a:gdLst/>
              <a:ahLst/>
              <a:cxnLst/>
              <a:rect l="l" t="t" r="r" b="b"/>
              <a:pathLst>
                <a:path w="2521425" h="6858000" extrusionOk="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649" name="Google Shape;649;p24"/>
            <p:cNvSpPr/>
            <p:nvPr/>
          </p:nvSpPr>
          <p:spPr>
            <a:xfrm>
              <a:off x="8975235" y="0"/>
              <a:ext cx="2486322" cy="6858000"/>
            </a:xfrm>
            <a:custGeom>
              <a:avLst/>
              <a:gdLst/>
              <a:ahLst/>
              <a:cxnLst/>
              <a:rect l="l" t="t" r="r" b="b"/>
              <a:pathLst>
                <a:path w="2521425" h="6858000" extrusionOk="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flipH="1">
              <a:off x="547625" y="0"/>
              <a:ext cx="2209181" cy="6858000"/>
            </a:xfrm>
            <a:custGeom>
              <a:avLst/>
              <a:gdLst/>
              <a:ahLst/>
              <a:cxnLst/>
              <a:rect l="l" t="t" r="r" b="b"/>
              <a:pathLst>
                <a:path w="2209181" h="6858000" extrusionOk="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9436349" y="0"/>
              <a:ext cx="2209181" cy="6858000"/>
            </a:xfrm>
            <a:custGeom>
              <a:avLst/>
              <a:gdLst/>
              <a:ahLst/>
              <a:cxnLst/>
              <a:rect l="l" t="t" r="r" b="b"/>
              <a:pathLst>
                <a:path w="2209181" h="6858000" extrusionOk="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</p:grpSp>
      <p:sp>
        <p:nvSpPr>
          <p:cNvPr id="652" name="Google Shape;652;p24"/>
          <p:cNvSpPr txBox="1"/>
          <p:nvPr/>
        </p:nvSpPr>
        <p:spPr>
          <a:xfrm>
            <a:off x="1721625" y="695950"/>
            <a:ext cx="9646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RECOMMENDED READINGS AND RESOURCES</a:t>
            </a:r>
            <a:endParaRPr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3" name="Google Shape;653;p24"/>
          <p:cNvSpPr txBox="1"/>
          <p:nvPr/>
        </p:nvSpPr>
        <p:spPr>
          <a:xfrm>
            <a:off x="2191150" y="1735850"/>
            <a:ext cx="8636400" cy="3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"Transformational Education in Poly-crisis"</a:t>
            </a: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a paper addressing the challenges facing education systems in the context of multiple crises, such as the COVID-19 pandemic and other societal, economic, and environmental challenges | </a:t>
            </a: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Publications Office of the European Union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Polycrisis exploration workshop, </a:t>
            </a: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European Commission - Workshop tool to facilitate strategic conversations about current and future risks, disasters, and polycrisis.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Africa Facing Polycrisis, </a:t>
            </a: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UNCTAD Economic Development in Africa Report 2024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3"/>
          <p:cNvPicPr preferRelativeResize="0"/>
          <p:nvPr/>
        </p:nvPicPr>
        <p:blipFill rotWithShape="1">
          <a:blip r:embed="rId3">
            <a:alphaModFix amt="50000"/>
          </a:blip>
          <a:srcRect t="8434" r="-1" b="11188"/>
          <a:stretch/>
        </p:blipFill>
        <p:spPr>
          <a:xfrm>
            <a:off x="20" y="10"/>
            <a:ext cx="1218893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lay"/>
              <a:buNone/>
            </a:pPr>
            <a:r>
              <a:rPr lang="en-US"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What is this workshop about?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3"/>
          <p:cNvSpPr/>
          <p:nvPr/>
        </p:nvSpPr>
        <p:spPr>
          <a:xfrm>
            <a:off x="3974206" y="4368623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4901"/>
            </a:srgbClr>
          </a:solidFill>
          <a:ln w="44450" cap="rnd" cmpd="sng">
            <a:solidFill>
              <a:schemeClr val="lt1">
                <a:alpha val="74901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4d15c407f1_0_20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grpSp>
        <p:nvGrpSpPr>
          <p:cNvPr id="659" name="Google Shape;659;g34d15c407f1_0_201"/>
          <p:cNvGrpSpPr/>
          <p:nvPr/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660" name="Google Shape;660;g34d15c407f1_0_201"/>
            <p:cNvSpPr/>
            <p:nvPr/>
          </p:nvSpPr>
          <p:spPr>
            <a:xfrm flipH="1">
              <a:off x="908222" y="0"/>
              <a:ext cx="10344356" cy="6858000"/>
            </a:xfrm>
            <a:custGeom>
              <a:avLst/>
              <a:gdLst/>
              <a:ahLst/>
              <a:cxnLst/>
              <a:rect l="l" t="t" r="r" b="b"/>
              <a:pathLst>
                <a:path w="9174595" h="6858000" extrusionOk="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lt1">
                <a:alpha val="298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g34d15c407f1_0_201"/>
            <p:cNvSpPr/>
            <p:nvPr/>
          </p:nvSpPr>
          <p:spPr>
            <a:xfrm flipH="1">
              <a:off x="711391" y="0"/>
              <a:ext cx="2483604" cy="6858000"/>
            </a:xfrm>
            <a:custGeom>
              <a:avLst/>
              <a:gdLst/>
              <a:ahLst/>
              <a:cxnLst/>
              <a:rect l="l" t="t" r="r" b="b"/>
              <a:pathLst>
                <a:path w="2521425" h="6858000" extrusionOk="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662" name="Google Shape;662;g34d15c407f1_0_201"/>
            <p:cNvSpPr/>
            <p:nvPr/>
          </p:nvSpPr>
          <p:spPr>
            <a:xfrm>
              <a:off x="8975235" y="0"/>
              <a:ext cx="2483604" cy="6858000"/>
            </a:xfrm>
            <a:custGeom>
              <a:avLst/>
              <a:gdLst/>
              <a:ahLst/>
              <a:cxnLst/>
              <a:rect l="l" t="t" r="r" b="b"/>
              <a:pathLst>
                <a:path w="2521425" h="6858000" extrusionOk="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663" name="Google Shape;663;g34d15c407f1_0_201"/>
            <p:cNvSpPr/>
            <p:nvPr/>
          </p:nvSpPr>
          <p:spPr>
            <a:xfrm flipH="1">
              <a:off x="547625" y="0"/>
              <a:ext cx="2209181" cy="6858000"/>
            </a:xfrm>
            <a:custGeom>
              <a:avLst/>
              <a:gdLst/>
              <a:ahLst/>
              <a:cxnLst/>
              <a:rect l="l" t="t" r="r" b="b"/>
              <a:pathLst>
                <a:path w="2209181" h="6858000" extrusionOk="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664" name="Google Shape;664;g34d15c407f1_0_201"/>
            <p:cNvSpPr/>
            <p:nvPr/>
          </p:nvSpPr>
          <p:spPr>
            <a:xfrm>
              <a:off x="9436349" y="0"/>
              <a:ext cx="2209181" cy="6858000"/>
            </a:xfrm>
            <a:custGeom>
              <a:avLst/>
              <a:gdLst/>
              <a:ahLst/>
              <a:cxnLst/>
              <a:rect l="l" t="t" r="r" b="b"/>
              <a:pathLst>
                <a:path w="2209181" h="6858000" extrusionOk="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</p:grpSp>
      <p:pic>
        <p:nvPicPr>
          <p:cNvPr id="665" name="Google Shape;665;g34d15c407f1_0_201" descr="Thank You for Participating in Open Enrollment! | NC State Health Pl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0987" y="762500"/>
            <a:ext cx="5910025" cy="393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g34d15c407f1_0_201" title="Poly_logo_whiteI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9075" y="5065249"/>
            <a:ext cx="1493949" cy="149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"/>
          <p:cNvSpPr/>
          <p:nvPr/>
        </p:nvSpPr>
        <p:spPr>
          <a:xfrm>
            <a:off x="0" y="8313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"/>
          <p:cNvSpPr txBox="1">
            <a:spLocks noGrp="1"/>
          </p:cNvSpPr>
          <p:nvPr>
            <p:ph type="title"/>
          </p:nvPr>
        </p:nvSpPr>
        <p:spPr>
          <a:xfrm>
            <a:off x="479400" y="1070800"/>
            <a:ext cx="4248600" cy="55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Play"/>
              <a:buNone/>
            </a:pPr>
            <a:r>
              <a:rPr lang="en-US" sz="6800">
                <a:latin typeface="Roboto"/>
                <a:ea typeface="Roboto"/>
                <a:cs typeface="Roboto"/>
                <a:sym typeface="Roboto"/>
              </a:rPr>
              <a:t>Polycrisis Handbook</a:t>
            </a:r>
            <a:r>
              <a:rPr lang="en-US" sz="6800"/>
              <a:t> </a:t>
            </a:r>
            <a:endParaRPr sz="6800"/>
          </a:p>
        </p:txBody>
      </p:sp>
      <p:cxnSp>
        <p:nvCxnSpPr>
          <p:cNvPr id="384" name="Google Shape;384;p4"/>
          <p:cNvCxnSpPr/>
          <p:nvPr/>
        </p:nvCxnSpPr>
        <p:spPr>
          <a:xfrm>
            <a:off x="4728053" y="1132114"/>
            <a:ext cx="0" cy="5717573"/>
          </a:xfrm>
          <a:prstGeom prst="straightConnector1">
            <a:avLst/>
          </a:prstGeom>
          <a:noFill/>
          <a:ln w="25400" cap="sq" cmpd="sng">
            <a:solidFill>
              <a:schemeClr val="accent1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385" name="Google Shape;385;p4"/>
          <p:cNvGrpSpPr/>
          <p:nvPr/>
        </p:nvGrpSpPr>
        <p:grpSpPr>
          <a:xfrm>
            <a:off x="5108535" y="1071482"/>
            <a:ext cx="6245265" cy="5587982"/>
            <a:chOff x="0" y="682"/>
            <a:chExt cx="6245265" cy="5587982"/>
          </a:xfrm>
        </p:grpSpPr>
        <p:sp>
          <p:nvSpPr>
            <p:cNvPr id="386" name="Google Shape;386;p4"/>
            <p:cNvSpPr/>
            <p:nvPr/>
          </p:nvSpPr>
          <p:spPr>
            <a:xfrm>
              <a:off x="0" y="682"/>
              <a:ext cx="6245265" cy="1596566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482961" y="359909"/>
              <a:ext cx="878111" cy="878111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1844034" y="682"/>
              <a:ext cx="4401230" cy="1596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 txBox="1"/>
            <p:nvPr/>
          </p:nvSpPr>
          <p:spPr>
            <a:xfrm>
              <a:off x="1844034" y="682"/>
              <a:ext cx="4401230" cy="1596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8950" tIns="168950" rIns="168950" bIns="168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en-US" sz="2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Encouraging the design of Polycrisis Handbook on participatory teaching methods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0" y="1996390"/>
              <a:ext cx="6245265" cy="1596566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482961" y="2355617"/>
              <a:ext cx="878111" cy="878111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1844034" y="1996390"/>
              <a:ext cx="4401230" cy="1596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 txBox="1"/>
            <p:nvPr/>
          </p:nvSpPr>
          <p:spPr>
            <a:xfrm>
              <a:off x="1844034" y="1996390"/>
              <a:ext cx="4401230" cy="1596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8950" tIns="168950" rIns="168950" bIns="168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en-US" sz="21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Understanding the challenges and opportunities of providing participatory teaching on </a:t>
              </a:r>
              <a:r>
                <a:rPr lang="en-US" sz="2100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polycrisis</a:t>
              </a:r>
              <a:r>
                <a:rPr lang="en-US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dirty="0"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0" y="3992098"/>
              <a:ext cx="6245265" cy="1596566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482961" y="4351325"/>
              <a:ext cx="878111" cy="878111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1844034" y="3992098"/>
              <a:ext cx="4401230" cy="1596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 txBox="1"/>
            <p:nvPr/>
          </p:nvSpPr>
          <p:spPr>
            <a:xfrm>
              <a:off x="1844034" y="3992098"/>
              <a:ext cx="4401230" cy="1596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8950" tIns="168950" rIns="168950" bIns="168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en-US" sz="21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Discover the best participatory teaching methods around the concept of polycrisis</a:t>
              </a:r>
              <a:endParaRPr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"/>
          <p:cNvSpPr txBox="1"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</a:pPr>
            <a:r>
              <a:rPr lang="en-US" sz="4600" b="1" dirty="0">
                <a:latin typeface="Roboto"/>
                <a:ea typeface="Roboto"/>
                <a:cs typeface="Roboto"/>
                <a:sym typeface="Roboto"/>
              </a:rPr>
              <a:t>Workshop Outcomes – Toward the </a:t>
            </a:r>
            <a:r>
              <a:rPr lang="en-US" sz="4600" b="1" dirty="0" err="1">
                <a:latin typeface="Roboto"/>
                <a:ea typeface="Roboto"/>
                <a:cs typeface="Roboto"/>
                <a:sym typeface="Roboto"/>
              </a:rPr>
              <a:t>Polycrisis</a:t>
            </a:r>
            <a:r>
              <a:rPr lang="en-US" sz="4600" b="1" dirty="0">
                <a:latin typeface="Roboto"/>
                <a:ea typeface="Roboto"/>
                <a:cs typeface="Roboto"/>
                <a:sym typeface="Roboto"/>
              </a:rPr>
              <a:t> Handbook </a:t>
            </a:r>
            <a:endParaRPr sz="46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572493" y="1681544"/>
            <a:ext cx="10972800" cy="18288"/>
          </a:xfrm>
          <a:custGeom>
            <a:avLst/>
            <a:gdLst/>
            <a:ahLst/>
            <a:cxnLst/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4901"/>
            </a:schemeClr>
          </a:solidFill>
          <a:ln w="44450" cap="rnd" cmpd="sng">
            <a:solidFill>
              <a:schemeClr val="accent2">
                <a:alpha val="74901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5" name="Google Shape;405;p5"/>
          <p:cNvGrpSpPr/>
          <p:nvPr/>
        </p:nvGrpSpPr>
        <p:grpSpPr>
          <a:xfrm>
            <a:off x="572493" y="2073327"/>
            <a:ext cx="6713552" cy="4115149"/>
            <a:chOff x="0" y="2011"/>
            <a:chExt cx="6713552" cy="4115149"/>
          </a:xfrm>
        </p:grpSpPr>
        <p:cxnSp>
          <p:nvCxnSpPr>
            <p:cNvPr id="406" name="Google Shape;406;p5"/>
            <p:cNvCxnSpPr/>
            <p:nvPr/>
          </p:nvCxnSpPr>
          <p:spPr>
            <a:xfrm>
              <a:off x="0" y="2011"/>
              <a:ext cx="6713552" cy="0"/>
            </a:xfrm>
            <a:prstGeom prst="straightConnector1">
              <a:avLst/>
            </a:prstGeom>
            <a:gradFill>
              <a:gsLst>
                <a:gs pos="0">
                  <a:srgbClr val="AB4E9D"/>
                </a:gs>
                <a:gs pos="50000">
                  <a:srgbClr val="A62094"/>
                </a:gs>
                <a:gs pos="100000">
                  <a:srgbClr val="961886"/>
                </a:gs>
              </a:gsLst>
              <a:lin ang="5400000" scaled="0"/>
            </a:gradFill>
            <a:ln w="12700" cap="flat" cmpd="sng">
              <a:solidFill>
                <a:srgbClr val="A0289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</p:cxnSp>
        <p:sp>
          <p:nvSpPr>
            <p:cNvPr id="407" name="Google Shape;407;p5"/>
            <p:cNvSpPr/>
            <p:nvPr/>
          </p:nvSpPr>
          <p:spPr>
            <a:xfrm>
              <a:off x="0" y="2011"/>
              <a:ext cx="6713552" cy="13717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 txBox="1"/>
            <p:nvPr/>
          </p:nvSpPr>
          <p:spPr>
            <a:xfrm>
              <a:off x="0" y="2011"/>
              <a:ext cx="6713552" cy="13717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rPr lang="en-US" sz="17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Deepened Understanding:</a:t>
              </a:r>
              <a:br>
                <a:rPr lang="en-US" sz="1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Clear insights to guide design decisions for the </a:t>
              </a:r>
              <a:r>
                <a:rPr lang="en-US" sz="1700" i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Polycrisis Handbook</a:t>
              </a:r>
              <a:r>
                <a:rPr lang="en-US" sz="1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structure, format, and content, aligned with the needs and preferences of HE students and tutors across Africa and Europe.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09" name="Google Shape;409;p5"/>
            <p:cNvCxnSpPr/>
            <p:nvPr/>
          </p:nvCxnSpPr>
          <p:spPr>
            <a:xfrm>
              <a:off x="0" y="1373727"/>
              <a:ext cx="6713552" cy="0"/>
            </a:xfrm>
            <a:prstGeom prst="straightConnector1">
              <a:avLst/>
            </a:prstGeom>
            <a:gradFill>
              <a:gsLst>
                <a:gs pos="0">
                  <a:srgbClr val="4F7FAD"/>
                </a:gs>
                <a:gs pos="50000">
                  <a:srgbClr val="246EA7"/>
                </a:gs>
                <a:gs pos="100000">
                  <a:srgbClr val="1A6298"/>
                </a:gs>
              </a:gsLst>
              <a:lin ang="5400000" scaled="0"/>
            </a:gradFill>
            <a:ln w="12700" cap="flat" cmpd="sng">
              <a:solidFill>
                <a:srgbClr val="2B6FA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</p:cxnSp>
        <p:sp>
          <p:nvSpPr>
            <p:cNvPr id="410" name="Google Shape;410;p5"/>
            <p:cNvSpPr/>
            <p:nvPr/>
          </p:nvSpPr>
          <p:spPr>
            <a:xfrm>
              <a:off x="0" y="1373727"/>
              <a:ext cx="6713552" cy="13717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 txBox="1"/>
            <p:nvPr/>
          </p:nvSpPr>
          <p:spPr>
            <a:xfrm>
              <a:off x="0" y="1373727"/>
              <a:ext cx="6713552" cy="13717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rPr lang="en-US" sz="17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Stronger Team Engagement:</a:t>
              </a:r>
              <a:br>
                <a:rPr lang="en-US" sz="1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Strengthened collaboration among HE students and tutors from diverse universities and disciplines within the PolyCIVIS network — fostering ongoing online work and participation in future workshops.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12" name="Google Shape;412;p5"/>
            <p:cNvCxnSpPr/>
            <p:nvPr/>
          </p:nvCxnSpPr>
          <p:spPr>
            <a:xfrm>
              <a:off x="0" y="2745444"/>
              <a:ext cx="6713552" cy="0"/>
            </a:xfrm>
            <a:prstGeom prst="straightConnector1">
              <a:avLst/>
            </a:prstGeom>
            <a:gradFill>
              <a:gsLst>
                <a:gs pos="0">
                  <a:srgbClr val="63B150"/>
                </a:gs>
                <a:gs pos="50000">
                  <a:srgbClr val="48AC24"/>
                </a:gs>
                <a:gs pos="100000">
                  <a:srgbClr val="3D9D1A"/>
                </a:gs>
              </a:gsLst>
              <a:lin ang="5400000" scaled="0"/>
            </a:gradFill>
            <a:ln w="12700" cap="flat" cmpd="sng">
              <a:solidFill>
                <a:srgbClr val="4CA62C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</p:cxnSp>
        <p:sp>
          <p:nvSpPr>
            <p:cNvPr id="413" name="Google Shape;413;p5"/>
            <p:cNvSpPr/>
            <p:nvPr/>
          </p:nvSpPr>
          <p:spPr>
            <a:xfrm>
              <a:off x="0" y="2745444"/>
              <a:ext cx="6713552" cy="13717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 txBox="1"/>
            <p:nvPr/>
          </p:nvSpPr>
          <p:spPr>
            <a:xfrm>
              <a:off x="0" y="2745444"/>
              <a:ext cx="6713552" cy="13717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rPr lang="en-US" sz="17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Collaborative Synthesis Pathway:</a:t>
              </a:r>
              <a:br>
                <a:rPr lang="en-US" sz="1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Established a roadmap to integrate outcomes from local workshops in </a:t>
              </a:r>
              <a:r>
                <a:rPr lang="en-US" sz="17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Sfax</a:t>
              </a:r>
              <a:r>
                <a:rPr lang="en-US" sz="1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and </a:t>
              </a:r>
              <a:r>
                <a:rPr lang="en-US" sz="17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Athens</a:t>
              </a:r>
              <a:r>
                <a:rPr lang="en-US" sz="1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with the </a:t>
              </a:r>
              <a:r>
                <a:rPr lang="en-US" sz="17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Dakar workshop</a:t>
              </a:r>
              <a:r>
                <a:rPr lang="en-US" sz="1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, supporting the co-creation of the </a:t>
              </a:r>
              <a:r>
                <a:rPr lang="en-US" sz="1700" i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Polycrisis Handbook</a:t>
              </a:r>
              <a:r>
                <a:rPr lang="en-US" sz="17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15" name="Google Shape;4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8538" y="2257715"/>
            <a:ext cx="4024890" cy="3219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6"/>
          <p:cNvPicPr preferRelativeResize="0"/>
          <p:nvPr/>
        </p:nvPicPr>
        <p:blipFill rotWithShape="1">
          <a:blip r:embed="rId3">
            <a:alphaModFix amt="35000"/>
          </a:blip>
          <a:srcRect t="15730"/>
          <a:stretch/>
        </p:blipFill>
        <p:spPr>
          <a:xfrm>
            <a:off x="20" y="10"/>
            <a:ext cx="12191981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"/>
          <p:cNvSpPr txBox="1">
            <a:spLocks noGrp="1"/>
          </p:cNvSpPr>
          <p:nvPr>
            <p:ph type="ctrTitle"/>
          </p:nvPr>
        </p:nvSpPr>
        <p:spPr>
          <a:xfrm>
            <a:off x="1256275" y="2271449"/>
            <a:ext cx="9679449" cy="2847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Play"/>
              <a:buNone/>
            </a:pPr>
            <a:r>
              <a:rPr lang="en-US" sz="8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is your role in this workshop?</a:t>
            </a:r>
            <a:endParaRPr sz="8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24" name="Google Shape;424;p6"/>
          <p:cNvCxnSpPr/>
          <p:nvPr/>
        </p:nvCxnSpPr>
        <p:spPr>
          <a:xfrm>
            <a:off x="8878" y="806470"/>
            <a:ext cx="8453437" cy="0"/>
          </a:xfrm>
          <a:prstGeom prst="straightConnector1">
            <a:avLst/>
          </a:prstGeom>
          <a:noFill/>
          <a:ln w="25400" cap="sq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425" name="Google Shape;425;p6"/>
          <p:cNvSpPr/>
          <p:nvPr/>
        </p:nvSpPr>
        <p:spPr>
          <a:xfrm>
            <a:off x="544954" y="2875093"/>
            <a:ext cx="139039" cy="13903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6"/>
          <p:cNvSpPr/>
          <p:nvPr/>
        </p:nvSpPr>
        <p:spPr>
          <a:xfrm>
            <a:off x="903734" y="3104388"/>
            <a:ext cx="91138" cy="91138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6"/>
          <p:cNvSpPr/>
          <p:nvPr/>
        </p:nvSpPr>
        <p:spPr>
          <a:xfrm>
            <a:off x="529414" y="3619532"/>
            <a:ext cx="127714" cy="127714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7"/>
          <p:cNvSpPr/>
          <p:nvPr/>
        </p:nvSpPr>
        <p:spPr>
          <a:xfrm>
            <a:off x="0" y="6716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7"/>
          <p:cNvSpPr txBox="1">
            <a:spLocks noGrp="1"/>
          </p:cNvSpPr>
          <p:nvPr>
            <p:ph type="ctrTitle"/>
          </p:nvPr>
        </p:nvSpPr>
        <p:spPr>
          <a:xfrm>
            <a:off x="1578043" y="590062"/>
            <a:ext cx="5347266" cy="283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Play"/>
              <a:buNone/>
            </a:pPr>
            <a:r>
              <a:rPr lang="en-US" sz="5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30’ of fame </a:t>
            </a:r>
            <a:endParaRPr sz="5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35" name="Google Shape;435;p7"/>
          <p:cNvGrpSpPr/>
          <p:nvPr/>
        </p:nvGrpSpPr>
        <p:grpSpPr>
          <a:xfrm>
            <a:off x="653696" y="1606411"/>
            <a:ext cx="465456" cy="581432"/>
            <a:chOff x="653696" y="1606411"/>
            <a:chExt cx="465456" cy="581432"/>
          </a:xfrm>
        </p:grpSpPr>
        <p:sp>
          <p:nvSpPr>
            <p:cNvPr id="436" name="Google Shape;436;p7"/>
            <p:cNvSpPr/>
            <p:nvPr/>
          </p:nvSpPr>
          <p:spPr>
            <a:xfrm>
              <a:off x="669236" y="1606411"/>
              <a:ext cx="139038" cy="139038"/>
            </a:xfrm>
            <a:custGeom>
              <a:avLst/>
              <a:gdLst/>
              <a:ahLst/>
              <a:cxnLst/>
              <a:rect l="l" t="t" r="r" b="b"/>
              <a:pathLst>
                <a:path w="139038" h="139038" extrusionOk="0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1028014" y="1835705"/>
              <a:ext cx="91138" cy="91138"/>
            </a:xfrm>
            <a:custGeom>
              <a:avLst/>
              <a:gdLst/>
              <a:ahLst/>
              <a:cxnLst/>
              <a:rect l="l" t="t" r="r" b="b"/>
              <a:pathLst>
                <a:path w="91138" h="91138" extrusionOk="0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653696" y="2060130"/>
              <a:ext cx="127713" cy="127713"/>
            </a:xfrm>
            <a:custGeom>
              <a:avLst/>
              <a:gdLst/>
              <a:ahLst/>
              <a:cxnLst/>
              <a:rect l="l" t="t" r="r" b="b"/>
              <a:pathLst>
                <a:path w="127713" h="127713" extrusionOk="0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39" name="Google Shape;439;p7"/>
          <p:cNvCxnSpPr/>
          <p:nvPr/>
        </p:nvCxnSpPr>
        <p:spPr>
          <a:xfrm>
            <a:off x="1301262" y="3496322"/>
            <a:ext cx="0" cy="3352800"/>
          </a:xfrm>
          <a:prstGeom prst="straightConnector1">
            <a:avLst/>
          </a:prstGeom>
          <a:noFill/>
          <a:ln w="25400" cap="sq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pic>
        <p:nvPicPr>
          <p:cNvPr id="440" name="Google Shape;440;p7"/>
          <p:cNvPicPr preferRelativeResize="0"/>
          <p:nvPr/>
        </p:nvPicPr>
        <p:blipFill rotWithShape="1">
          <a:blip r:embed="rId3">
            <a:alphaModFix/>
          </a:blip>
          <a:srcRect l="5463" r="6630"/>
          <a:stretch/>
        </p:blipFill>
        <p:spPr>
          <a:xfrm>
            <a:off x="7691234" y="540000"/>
            <a:ext cx="3923937" cy="577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8"/>
          <p:cNvSpPr/>
          <p:nvPr/>
        </p:nvSpPr>
        <p:spPr>
          <a:xfrm>
            <a:off x="199528" y="554152"/>
            <a:ext cx="5742189" cy="574218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8"/>
          <p:cNvSpPr txBox="1"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Play"/>
              <a:buNone/>
            </a:pPr>
            <a:r>
              <a:rPr lang="en-US" sz="5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Our social contract </a:t>
            </a:r>
            <a:endParaRPr sz="5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8" name="Google Shape;448;p8"/>
          <p:cNvSpPr/>
          <p:nvPr/>
        </p:nvSpPr>
        <p:spPr>
          <a:xfrm>
            <a:off x="1123493" y="374394"/>
            <a:ext cx="171515" cy="171515"/>
          </a:xfrm>
          <a:custGeom>
            <a:avLst/>
            <a:gdLst/>
            <a:ahLst/>
            <a:cxnLst/>
            <a:rect l="l" t="t" r="r" b="b"/>
            <a:pathLst>
              <a:path w="171515" h="171515" extrusionOk="0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8"/>
          <p:cNvSpPr/>
          <p:nvPr/>
        </p:nvSpPr>
        <p:spPr>
          <a:xfrm>
            <a:off x="550109" y="1084507"/>
            <a:ext cx="157545" cy="157545"/>
          </a:xfrm>
          <a:custGeom>
            <a:avLst/>
            <a:gdLst/>
            <a:ahLst/>
            <a:cxnLst/>
            <a:rect l="l" t="t" r="r" b="b"/>
            <a:pathLst>
              <a:path w="157545" h="157545" extrusionOk="0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8"/>
          <p:cNvSpPr txBox="1">
            <a:spLocks noGrp="1"/>
          </p:cNvSpPr>
          <p:nvPr>
            <p:ph type="body" idx="1"/>
          </p:nvPr>
        </p:nvSpPr>
        <p:spPr>
          <a:xfrm>
            <a:off x="6297233" y="518400"/>
            <a:ext cx="4771607" cy="5837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 hr workshop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15 minutes break/per hour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Brainstorming activities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Bilingual (English – French)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Notes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Photos – Consent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Respect others’ opinions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Active listening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Positive feedback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•"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Any other thoughts</a:t>
            </a: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…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451" name="Google Shape;451;p8"/>
          <p:cNvSpPr/>
          <p:nvPr/>
        </p:nvSpPr>
        <p:spPr>
          <a:xfrm>
            <a:off x="5436547" y="5751820"/>
            <a:ext cx="112426" cy="112426"/>
          </a:xfrm>
          <a:custGeom>
            <a:avLst/>
            <a:gdLst/>
            <a:ahLst/>
            <a:cxnLst/>
            <a:rect l="l" t="t" r="r" b="b"/>
            <a:pathLst>
              <a:path w="112426" h="112426" extrusionOk="0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2" name="Google Shape;452;p8"/>
          <p:cNvCxnSpPr/>
          <p:nvPr/>
        </p:nvCxnSpPr>
        <p:spPr>
          <a:xfrm>
            <a:off x="11586162" y="3610394"/>
            <a:ext cx="0" cy="3238728"/>
          </a:xfrm>
          <a:prstGeom prst="straightConnector1">
            <a:avLst/>
          </a:prstGeom>
          <a:noFill/>
          <a:ln w="25400" cap="sq" cmpd="sng">
            <a:solidFill>
              <a:schemeClr val="accent1"/>
            </a:solidFill>
            <a:prstDash val="solid"/>
            <a:bevel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9"/>
          <p:cNvSpPr txBox="1">
            <a:spLocks noGrp="1"/>
          </p:cNvSpPr>
          <p:nvPr>
            <p:ph type="title"/>
          </p:nvPr>
        </p:nvSpPr>
        <p:spPr>
          <a:xfrm>
            <a:off x="6520543" y="707132"/>
            <a:ext cx="324258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lay"/>
              <a:buNone/>
            </a:pP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Opening Pandora's Box</a:t>
            </a:r>
            <a:r>
              <a:rPr lang="en-US" sz="35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/>
          </a:p>
        </p:txBody>
      </p:sp>
      <p:cxnSp>
        <p:nvCxnSpPr>
          <p:cNvPr id="460" name="Google Shape;460;p9"/>
          <p:cNvCxnSpPr/>
          <p:nvPr/>
        </p:nvCxnSpPr>
        <p:spPr>
          <a:xfrm rot="10800000">
            <a:off x="6096001" y="3209925"/>
            <a:ext cx="6095999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61" name="Google Shape;46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650" y="1045261"/>
            <a:ext cx="5128350" cy="4767475"/>
          </a:xfrm>
          <a:prstGeom prst="rect">
            <a:avLst/>
          </a:prstGeom>
          <a:solidFill>
            <a:srgbClr val="0C0C0C"/>
          </a:solidFill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Θέμα του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853</Words>
  <Application>Microsoft Office PowerPoint</Application>
  <PresentationFormat>Ευρεία οθόνη</PresentationFormat>
  <Paragraphs>97</Paragraphs>
  <Slides>30</Slides>
  <Notes>30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30</vt:i4>
      </vt:variant>
    </vt:vector>
  </HeadingPairs>
  <TitlesOfParts>
    <vt:vector size="39" baseType="lpstr">
      <vt:lpstr>Arial</vt:lpstr>
      <vt:lpstr>Play</vt:lpstr>
      <vt:lpstr>Calibri</vt:lpstr>
      <vt:lpstr>Roboto</vt:lpstr>
      <vt:lpstr>Meiryo</vt:lpstr>
      <vt:lpstr>Quattrocento Sans</vt:lpstr>
      <vt:lpstr>Θέμα του Office</vt:lpstr>
      <vt:lpstr>1_Θέμα του Office</vt:lpstr>
      <vt:lpstr>Θέμα του Office</vt:lpstr>
      <vt:lpstr>Polycrisis Handbook Workshop</vt:lpstr>
      <vt:lpstr>Who we are…</vt:lpstr>
      <vt:lpstr>What is this workshop about?</vt:lpstr>
      <vt:lpstr>Polycrisis Handbook </vt:lpstr>
      <vt:lpstr>Workshop Outcomes – Toward the Polycrisis Handbook </vt:lpstr>
      <vt:lpstr>What is your role in this workshop?</vt:lpstr>
      <vt:lpstr>30’ of fame </vt:lpstr>
      <vt:lpstr>Our social contract </vt:lpstr>
      <vt:lpstr>Opening Pandora's Box </vt:lpstr>
      <vt:lpstr>If the Polycrisis is our modern-day Pandora’s Box...</vt:lpstr>
      <vt:lpstr>Παρουσίαση του PowerPoint</vt:lpstr>
      <vt:lpstr>"Crisis Connections"</vt:lpstr>
      <vt:lpstr>Παρουσίαση του PowerPoint</vt:lpstr>
      <vt:lpstr>“Do you think polycrisis is a concept that is/can be taught and how?</vt:lpstr>
      <vt:lpstr>Παρουσίαση του PowerPoint</vt:lpstr>
      <vt:lpstr>Understanding PolyCrisis Handbook’s Purpose &amp; Scope </vt:lpstr>
      <vt:lpstr>Παρουσίαση του PowerPoint</vt:lpstr>
      <vt:lpstr>What are the key elements/contents/ formats that make a handbook engaging, practical, and impactful for both educators and students?”  </vt:lpstr>
      <vt:lpstr>Discussing participatory teaching methods</vt:lpstr>
      <vt:lpstr>1. “What makes a teaching experience truly engaging and participatory?”  2. “How can we effectively teach Polycrisis to foster deeper understanding and proactive solutions?“   3. “How could the teaching procedures be made more participatory?”  </vt:lpstr>
      <vt:lpstr>Παρουσίαση του PowerPoint</vt:lpstr>
      <vt:lpstr>Co-Designing participatory teaching methods for Polycrisis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Eleni-Panagiota Stoupa</dc:creator>
  <cp:lastModifiedBy>Evika Karamagioli</cp:lastModifiedBy>
  <cp:revision>2</cp:revision>
  <dcterms:created xsi:type="dcterms:W3CDTF">2025-04-15T08:33:29Z</dcterms:created>
  <dcterms:modified xsi:type="dcterms:W3CDTF">2025-05-07T11:16:54Z</dcterms:modified>
</cp:coreProperties>
</file>